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theme/theme5.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6.xml" ContentType="application/vnd.openxmlformats-officedocument.theme+xml"/>
  <Override PartName="/ppt/slideLayouts/slideLayout18.xml" ContentType="application/vnd.openxmlformats-officedocument.presentationml.slideLayout+xml"/>
  <Override PartName="/ppt/theme/theme7.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8.xml" ContentType="application/vnd.openxmlformats-officedocument.theme+xml"/>
  <Override PartName="/ppt/slideLayouts/slideLayout21.xml" ContentType="application/vnd.openxmlformats-officedocument.presentationml.slideLayout+xml"/>
  <Override PartName="/ppt/theme/theme9.xml" ContentType="application/vnd.openxmlformats-officedocument.theme+xml"/>
  <Override PartName="/ppt/slideLayouts/slideLayout22.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84" r:id="rId8"/>
    <p:sldMasterId id="2147483675" r:id="rId9"/>
    <p:sldMasterId id="2147483672" r:id="rId10"/>
  </p:sldMasterIdLst>
  <p:notesMasterIdLst>
    <p:notesMasterId r:id="rId80"/>
  </p:notesMasterIdLst>
  <p:handoutMasterIdLst>
    <p:handoutMasterId r:id="rId81"/>
  </p:handoutMasterIdLst>
  <p:sldIdLst>
    <p:sldId id="256" r:id="rId11"/>
    <p:sldId id="374" r:id="rId12"/>
    <p:sldId id="1439" r:id="rId13"/>
    <p:sldId id="1440" r:id="rId14"/>
    <p:sldId id="1441" r:id="rId15"/>
    <p:sldId id="1502" r:id="rId16"/>
    <p:sldId id="1442" r:id="rId17"/>
    <p:sldId id="1443" r:id="rId18"/>
    <p:sldId id="1444" r:id="rId19"/>
    <p:sldId id="1445" r:id="rId20"/>
    <p:sldId id="1446" r:id="rId21"/>
    <p:sldId id="1447" r:id="rId22"/>
    <p:sldId id="1503" r:id="rId23"/>
    <p:sldId id="1448" r:id="rId24"/>
    <p:sldId id="1449" r:id="rId25"/>
    <p:sldId id="1450" r:id="rId26"/>
    <p:sldId id="1451" r:id="rId27"/>
    <p:sldId id="1452" r:id="rId28"/>
    <p:sldId id="1453" r:id="rId29"/>
    <p:sldId id="1454" r:id="rId30"/>
    <p:sldId id="1489" r:id="rId31"/>
    <p:sldId id="1455" r:id="rId32"/>
    <p:sldId id="1456" r:id="rId33"/>
    <p:sldId id="1457" r:id="rId34"/>
    <p:sldId id="1458" r:id="rId35"/>
    <p:sldId id="1459" r:id="rId36"/>
    <p:sldId id="1460" r:id="rId37"/>
    <p:sldId id="1504" r:id="rId38"/>
    <p:sldId id="1461" r:id="rId39"/>
    <p:sldId id="1462" r:id="rId40"/>
    <p:sldId id="1463" r:id="rId41"/>
    <p:sldId id="1464" r:id="rId42"/>
    <p:sldId id="1465" r:id="rId43"/>
    <p:sldId id="1466" r:id="rId44"/>
    <p:sldId id="1505" r:id="rId45"/>
    <p:sldId id="1467" r:id="rId46"/>
    <p:sldId id="1468" r:id="rId47"/>
    <p:sldId id="1469" r:id="rId48"/>
    <p:sldId id="1506" r:id="rId49"/>
    <p:sldId id="1470" r:id="rId50"/>
    <p:sldId id="1488" r:id="rId51"/>
    <p:sldId id="1471" r:id="rId52"/>
    <p:sldId id="1472" r:id="rId53"/>
    <p:sldId id="1473" r:id="rId54"/>
    <p:sldId id="1474" r:id="rId55"/>
    <p:sldId id="1475" r:id="rId56"/>
    <p:sldId id="1476" r:id="rId57"/>
    <p:sldId id="1477" r:id="rId58"/>
    <p:sldId id="1478" r:id="rId59"/>
    <p:sldId id="1479" r:id="rId60"/>
    <p:sldId id="1480" r:id="rId61"/>
    <p:sldId id="1482" r:id="rId62"/>
    <p:sldId id="1483" r:id="rId63"/>
    <p:sldId id="1485" r:id="rId64"/>
    <p:sldId id="1486" r:id="rId65"/>
    <p:sldId id="1487" r:id="rId66"/>
    <p:sldId id="1490" r:id="rId67"/>
    <p:sldId id="1491" r:id="rId68"/>
    <p:sldId id="1492" r:id="rId69"/>
    <p:sldId id="1497" r:id="rId70"/>
    <p:sldId id="1493" r:id="rId71"/>
    <p:sldId id="1494" r:id="rId72"/>
    <p:sldId id="1495" r:id="rId73"/>
    <p:sldId id="1496" r:id="rId74"/>
    <p:sldId id="1435" r:id="rId75"/>
    <p:sldId id="1400" r:id="rId76"/>
    <p:sldId id="1507" r:id="rId77"/>
    <p:sldId id="1508" r:id="rId78"/>
    <p:sldId id="1509" r:id="rId7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FFFFCC"/>
    <a:srgbClr val="702224"/>
    <a:srgbClr val="003399"/>
    <a:srgbClr val="006600"/>
    <a:srgbClr val="83363A"/>
    <a:srgbClr val="902C2E"/>
    <a:srgbClr val="C1373A"/>
    <a:srgbClr val="B8E08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7" autoAdjust="0"/>
    <p:restoredTop sz="72304" autoAdjust="0"/>
  </p:normalViewPr>
  <p:slideViewPr>
    <p:cSldViewPr>
      <p:cViewPr varScale="1">
        <p:scale>
          <a:sx n="91" d="100"/>
          <a:sy n="91" d="100"/>
        </p:scale>
        <p:origin x="2200" y="184"/>
      </p:cViewPr>
      <p:guideLst>
        <p:guide orient="horz" pos="2160"/>
        <p:guide pos="2880"/>
      </p:guideLst>
    </p:cSldViewPr>
  </p:slideViewPr>
  <p:outlineViewPr>
    <p:cViewPr>
      <p:scale>
        <a:sx n="33" d="100"/>
        <a:sy n="33" d="100"/>
      </p:scale>
      <p:origin x="0" y="2058"/>
    </p:cViewPr>
  </p:outlineViewPr>
  <p:notesTextViewPr>
    <p:cViewPr>
      <p:scale>
        <a:sx n="125" d="100"/>
        <a:sy n="125" d="100"/>
      </p:scale>
      <p:origin x="0" y="0"/>
    </p:cViewPr>
  </p:notesTextViewPr>
  <p:sorterViewPr>
    <p:cViewPr>
      <p:scale>
        <a:sx n="80" d="100"/>
        <a:sy n="80" d="100"/>
      </p:scale>
      <p:origin x="0" y="-16428"/>
    </p:cViewPr>
  </p:sorterViewPr>
  <p:notesViewPr>
    <p:cSldViewPr>
      <p:cViewPr>
        <p:scale>
          <a:sx n="200" d="100"/>
          <a:sy n="200" d="100"/>
        </p:scale>
        <p:origin x="1020" y="-363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84" Type="http://schemas.openxmlformats.org/officeDocument/2006/relationships/theme" Target="theme/theme1.xml"/><Relationship Id="rId16" Type="http://schemas.openxmlformats.org/officeDocument/2006/relationships/slide" Target="slides/slide6.xml"/><Relationship Id="rId11" Type="http://schemas.openxmlformats.org/officeDocument/2006/relationships/slide" Target="slides/slide1.xml"/><Relationship Id="rId32" Type="http://schemas.openxmlformats.org/officeDocument/2006/relationships/slide" Target="slides/slide22.xml"/><Relationship Id="rId37" Type="http://schemas.openxmlformats.org/officeDocument/2006/relationships/slide" Target="slides/slide27.xml"/><Relationship Id="rId53" Type="http://schemas.openxmlformats.org/officeDocument/2006/relationships/slide" Target="slides/slide43.xml"/><Relationship Id="rId58" Type="http://schemas.openxmlformats.org/officeDocument/2006/relationships/slide" Target="slides/slide48.xml"/><Relationship Id="rId74" Type="http://schemas.openxmlformats.org/officeDocument/2006/relationships/slide" Target="slides/slide64.xml"/><Relationship Id="rId79" Type="http://schemas.openxmlformats.org/officeDocument/2006/relationships/slide" Target="slides/slide69.xml"/><Relationship Id="rId5" Type="http://schemas.openxmlformats.org/officeDocument/2006/relationships/slideMaster" Target="slideMasters/slideMaster5.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77" Type="http://schemas.openxmlformats.org/officeDocument/2006/relationships/slide" Target="slides/slide67.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slide" Target="slides/slide62.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7" Type="http://schemas.openxmlformats.org/officeDocument/2006/relationships/slideMaster" Target="slideMasters/slideMaster7.xml"/><Relationship Id="rId71" Type="http://schemas.openxmlformats.org/officeDocument/2006/relationships/slide" Target="slides/slide61.xml"/><Relationship Id="rId2" Type="http://schemas.openxmlformats.org/officeDocument/2006/relationships/slideMaster" Target="slideMasters/slideMaster2.xml"/><Relationship Id="rId29" Type="http://schemas.openxmlformats.org/officeDocument/2006/relationships/slide" Target="slides/slide19.xml"/><Relationship Id="rId24" Type="http://schemas.openxmlformats.org/officeDocument/2006/relationships/slide" Target="slides/slide14.xml"/><Relationship Id="rId40" Type="http://schemas.openxmlformats.org/officeDocument/2006/relationships/slide" Target="slides/slide30.xml"/><Relationship Id="rId45" Type="http://schemas.openxmlformats.org/officeDocument/2006/relationships/slide" Target="slides/slide35.xml"/><Relationship Id="rId66" Type="http://schemas.openxmlformats.org/officeDocument/2006/relationships/slide" Target="slides/slide56.xml"/><Relationship Id="rId61" Type="http://schemas.openxmlformats.org/officeDocument/2006/relationships/slide" Target="slides/slide51.xml"/><Relationship Id="rId8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53" tIns="48327" rIns="96653" bIns="48327" rtlCol="0"/>
          <a:lstStyle>
            <a:lvl1pPr algn="r">
              <a:defRPr sz="1200"/>
            </a:lvl1pPr>
          </a:lstStyle>
          <a:p>
            <a:fld id="{9CBA0846-EC1A-40DB-8F81-96AE9A64BBB3}" type="datetimeFigureOut">
              <a:rPr lang="en-US" smtClean="0"/>
              <a:t>1/12/20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53" tIns="48327" rIns="96653" bIns="48327"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EF5DD168-A957-4784-9C8A-5438585B9AF9}" type="datetimeFigureOut">
              <a:rPr lang="en-US" smtClean="0"/>
              <a:t>1/12/20</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npr.org/sections/thesalt/2019/05/02/718298132/toronto-restaurant-fights-waste-by-chopping-menu-prices-till-food-is-gone?sc=tw&amp;fbclid=IwAR2K0INyjbAxTFDjV6RI63-le6RFGO4uIIugpsGshXleYh4ZROtdzF8jab4"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6177280" cy="4320540"/>
          </a:xfrm>
        </p:spPr>
        <p:txBody>
          <a:bodyPr/>
          <a:lstStyle/>
          <a:p>
            <a:pPr eaLnBrk="1" hangingPunct="1"/>
            <a:r>
              <a:rPr lang="en-US" sz="1200" dirty="0"/>
              <a:t>This is perhaps the most important chapter in the textbook.   It’s worth mentioning to your students that investing extra time to master this chapter will make it easier for them to learn much of the subsequent material in the book. </a:t>
            </a:r>
          </a:p>
          <a:p>
            <a:pPr eaLnBrk="1" hangingPunct="1"/>
            <a:endParaRPr lang="en-US" sz="1200" dirty="0"/>
          </a:p>
          <a:p>
            <a:pPr eaLnBrk="1" hangingPunct="1"/>
            <a:r>
              <a:rPr lang="en-US" sz="1200" dirty="0"/>
              <a:t>This is also one of the longest chapters in the textbook, and this PowerPoint file is one of the most graph-intensive.  Many students taking economics for the first time have difficulty grasping the graphs, which are critically important in this and all subsequent chapters in the book.  So an extra degree of hand-holding might be appropriate.  </a:t>
            </a:r>
          </a:p>
          <a:p>
            <a:pPr eaLnBrk="1" hangingPunct="1"/>
            <a:endParaRPr lang="en-US" sz="1200" dirty="0"/>
          </a:p>
          <a:p>
            <a:pPr eaLnBrk="1" hangingPunct="1"/>
            <a:r>
              <a:rPr lang="en-US" sz="1200" dirty="0"/>
              <a:t>Accordingly, this PowerPoint has carefully detailed animations that build many of the graphs with great care.  For example, we show a demand or supply schedule next to the axes, and highlight each coordinate pair in the table as the corresponding point appears on the graph.  </a:t>
            </a:r>
          </a:p>
          <a:p>
            <a:pPr eaLnBrk="1" hangingPunct="1"/>
            <a:endParaRPr lang="en-US" sz="1200" dirty="0"/>
          </a:p>
          <a:p>
            <a:pPr eaLnBrk="1" hangingPunct="1"/>
            <a:r>
              <a:rPr lang="en-US" sz="1200" dirty="0"/>
              <a:t>Please be assured that the presentation of graphs is more streamlined in subsequent chapters.  In this early chapter, though, we do not want to leave any students behind.  </a:t>
            </a:r>
          </a:p>
          <a:p>
            <a:pPr eaLnBrk="1" hangingPunct="1"/>
            <a:endParaRPr lang="en-US" sz="1200" dirty="0"/>
          </a:p>
          <a:p>
            <a:pPr eaLnBrk="1" hangingPunct="1"/>
            <a:r>
              <a:rPr lang="en-US" sz="1200" dirty="0"/>
              <a:t>If your students are already very comfortable with scatter-type graphs, consider simplifying or turning off the animation on these slides in order to get through them faster.</a:t>
            </a:r>
          </a:p>
          <a:p>
            <a:pPr eaLnBrk="1" hangingPunct="1">
              <a:lnSpc>
                <a:spcPct val="90000"/>
              </a:lnSpc>
              <a:spcBef>
                <a:spcPct val="0"/>
              </a:spcBef>
            </a:pPr>
            <a:endParaRPr lang="en-US" sz="1200" dirty="0"/>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dirty="0"/>
          </a:p>
        </p:txBody>
      </p:sp>
    </p:spTree>
    <p:extLst>
      <p:ext uri="{BB962C8B-B14F-4D97-AF65-F5344CB8AC3E}">
        <p14:creationId xmlns:p14="http://schemas.microsoft.com/office/powerpoint/2010/main" val="4088678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Sofia’s demand</a:t>
            </a:r>
            <a:r>
              <a:rPr lang="en-US" baseline="0" dirty="0"/>
              <a:t> (relationship between price and quantity demanded) is the same as in Example 1. We add Diego’s demand to derive the market demand (for each price, we add up the quantities demanded by Sofia and Diego). </a:t>
            </a:r>
          </a:p>
          <a:p>
            <a:pPr defTabSz="966612">
              <a:defRPr/>
            </a:pPr>
            <a:endParaRPr lang="en-US" dirty="0"/>
          </a:p>
          <a:p>
            <a:pPr defTabSz="966612">
              <a:defRPr/>
            </a:pPr>
            <a:r>
              <a:rPr lang="en-US" dirty="0"/>
              <a:t>This example violates the “many buyers” condition of perfect competition.  Yet, we are merely trying to show here that, at each price, the quantity demanded in the market is the sum of the quantity demanded by each buyer in the market.  This holds whether there are two buyers or two million buyers.  But it would be harder to fit data for two million buyers on this slide, so we settle for two.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10</a:t>
            </a:fld>
            <a:endParaRPr lang="en-US"/>
          </a:p>
        </p:txBody>
      </p:sp>
    </p:spTree>
    <p:extLst>
      <p:ext uri="{BB962C8B-B14F-4D97-AF65-F5344CB8AC3E}">
        <p14:creationId xmlns:p14="http://schemas.microsoft.com/office/powerpoint/2010/main" val="3395511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are starting demand shifters on the next slide, now it’s a good moment to mention that changes in the quantity demanded caused by a change in price are called “movements along the demand curve” or “changes in quantity demanded.”</a:t>
            </a:r>
          </a:p>
          <a:p>
            <a:endParaRPr 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3071048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12</a:t>
            </a:fld>
            <a:endParaRPr lang="en-US"/>
          </a:p>
        </p:txBody>
      </p:sp>
    </p:spTree>
    <p:extLst>
      <p:ext uri="{BB962C8B-B14F-4D97-AF65-F5344CB8AC3E}">
        <p14:creationId xmlns:p14="http://schemas.microsoft.com/office/powerpoint/2010/main" val="239845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13</a:t>
            </a:fld>
            <a:endParaRPr lang="en-US"/>
          </a:p>
        </p:txBody>
      </p:sp>
    </p:spTree>
    <p:extLst>
      <p:ext uri="{BB962C8B-B14F-4D97-AF65-F5344CB8AC3E}">
        <p14:creationId xmlns:p14="http://schemas.microsoft.com/office/powerpoint/2010/main" val="239845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Income is the first demand shifter discussed in this chapter of the textbook.  I chose to start with a different one (number of buyers), for the following reason: </a:t>
            </a:r>
          </a:p>
          <a:p>
            <a:pPr eaLnBrk="1" hangingPunct="1"/>
            <a:r>
              <a:rPr lang="en-US" dirty="0"/>
              <a:t>In discussing the impact of changes in income on the demand curve, the textbook also introduces the concept of normal goods and inferior goods.   Students may find it easier to learn about curve shifts if the presentation focuses </a:t>
            </a:r>
            <a:r>
              <a:rPr lang="en-US" i="1" dirty="0"/>
              <a:t>solely</a:t>
            </a:r>
            <a:r>
              <a:rPr lang="en-US" dirty="0"/>
              <a:t> on a curve shift (at least initially) without simultaneously introducing other concepts.  </a:t>
            </a:r>
          </a:p>
          <a:p>
            <a:pPr eaLnBrk="1" hangingPunct="1"/>
            <a:endParaRPr lang="en-US" dirty="0"/>
          </a:p>
          <a:p>
            <a:pPr eaLnBrk="1" hangingPunct="1"/>
            <a:r>
              <a:rPr lang="en-US" dirty="0"/>
              <a:t>If you wish to present the demand shifters in the same order as they appear in the book, simply reorder the slides in this presentation.  </a:t>
            </a:r>
          </a:p>
          <a:p>
            <a:pPr eaLnBrk="1" hangingPunct="1"/>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14</a:t>
            </a:fld>
            <a:endParaRPr lang="en-US"/>
          </a:p>
        </p:txBody>
      </p:sp>
    </p:spTree>
    <p:extLst>
      <p:ext uri="{BB962C8B-B14F-4D97-AF65-F5344CB8AC3E}">
        <p14:creationId xmlns:p14="http://schemas.microsoft.com/office/powerpoint/2010/main" val="548030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dirty="0"/>
              <a:t>The initial demand in this graph</a:t>
            </a:r>
            <a:r>
              <a:rPr lang="en-US" baseline="0" dirty="0"/>
              <a:t> is the market demand curve we derived in Example 2.  </a:t>
            </a:r>
            <a:endParaRPr lang="en-US" dirty="0"/>
          </a:p>
          <a:p>
            <a:pPr eaLnBrk="1" hangingPunct="1">
              <a:lnSpc>
                <a:spcPct val="90000"/>
              </a:lnSpc>
            </a:pPr>
            <a:r>
              <a:rPr lang="en-US" dirty="0"/>
              <a:t>“Suppose the number of buyers increases” can be replaced with:  “students are returning to campus after summer break.” </a:t>
            </a:r>
          </a:p>
          <a:p>
            <a:pPr eaLnBrk="1" hangingPunct="1">
              <a:lnSpc>
                <a:spcPct val="90000"/>
              </a:lnSpc>
            </a:pPr>
            <a:endParaRPr lang="en-US" dirty="0"/>
          </a:p>
          <a:p>
            <a:pPr eaLnBrk="1" hangingPunct="1">
              <a:lnSpc>
                <a:spcPct val="90000"/>
              </a:lnSpc>
            </a:pPr>
            <a:r>
              <a:rPr lang="en-US" dirty="0"/>
              <a:t>Beginning economics students often have trouble understanding the difference between a movement along the curve and a shift in the curve.  Here, the animation has been carefully designed to help students see that a shift in the curve results from an increase in quantity at each price.  </a:t>
            </a:r>
          </a:p>
          <a:p>
            <a:pPr eaLnBrk="1" hangingPunct="1">
              <a:lnSpc>
                <a:spcPct val="90000"/>
              </a:lnSpc>
            </a:pPr>
            <a:endParaRPr lang="en-US" dirty="0"/>
          </a:p>
          <a:p>
            <a:pPr eaLnBrk="1" hangingPunct="1">
              <a:lnSpc>
                <a:spcPct val="90000"/>
              </a:lnSpc>
            </a:pPr>
            <a:r>
              <a:rPr lang="en-US" dirty="0"/>
              <a:t>(A more realistic scenario would involve a non-parallel shift, where the horizontal distance of the shift would be greater for lower prices than higher ones. However, to remain consistent with the textbook, and to keep things simple, this slide shows a parallel shift.)</a:t>
            </a:r>
          </a:p>
        </p:txBody>
      </p:sp>
      <p:sp>
        <p:nvSpPr>
          <p:cNvPr id="4" name="Slide Number Placeholder 3"/>
          <p:cNvSpPr>
            <a:spLocks noGrp="1"/>
          </p:cNvSpPr>
          <p:nvPr>
            <p:ph type="sldNum" sz="quarter" idx="10"/>
          </p:nvPr>
        </p:nvSpPr>
        <p:spPr/>
        <p:txBody>
          <a:bodyPr/>
          <a:lstStyle/>
          <a:p>
            <a:fld id="{2CAF6792-DBE1-4461-97FA-F85A7B48814E}" type="slidenum">
              <a:rPr lang="en-US" smtClean="0"/>
              <a:t>15</a:t>
            </a:fld>
            <a:endParaRPr lang="en-US"/>
          </a:p>
        </p:txBody>
      </p:sp>
    </p:spTree>
    <p:extLst>
      <p:ext uri="{BB962C8B-B14F-4D97-AF65-F5344CB8AC3E}">
        <p14:creationId xmlns:p14="http://schemas.microsoft.com/office/powerpoint/2010/main" val="1272165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16</a:t>
            </a:fld>
            <a:endParaRPr lang="en-US"/>
          </a:p>
        </p:txBody>
      </p:sp>
    </p:spTree>
    <p:extLst>
      <p:ext uri="{BB962C8B-B14F-4D97-AF65-F5344CB8AC3E}">
        <p14:creationId xmlns:p14="http://schemas.microsoft.com/office/powerpoint/2010/main" val="548030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300" dirty="0"/>
              <a:t>If you are willing to spend a couple extra minutes on substitutes and complements, and have a blackboard or whiteboard to draw on, here’s an idea:</a:t>
            </a:r>
          </a:p>
          <a:p>
            <a:pPr eaLnBrk="1" hangingPunct="1"/>
            <a:endParaRPr lang="en-US" sz="1300" dirty="0"/>
          </a:p>
          <a:p>
            <a:pPr eaLnBrk="1" hangingPunct="1"/>
            <a:r>
              <a:rPr lang="en-US" sz="1300" dirty="0"/>
              <a:t>Before (or instead of) showing this slide, draw the demand curve for hamburgers.  Pick a price, say $5, and draw a horizontal line at that price, extending from the vertical axis through the D curve and continuing to the right.  Suppose Q = 1,000 when P = $5.  Label this on the horizontal axis.  </a:t>
            </a:r>
          </a:p>
          <a:p>
            <a:pPr eaLnBrk="1" hangingPunct="1"/>
            <a:endParaRPr lang="en-US" sz="1300" dirty="0"/>
          </a:p>
          <a:p>
            <a:pPr eaLnBrk="1" hangingPunct="1"/>
            <a:r>
              <a:rPr lang="en-US" sz="1300" dirty="0"/>
              <a:t>Now ask your students:   If pizza becomes more expensive, but price of hamburgers does not change, what would happen to the quantity of hamburgers demanded?  Would it remain at 1000, would it increase, or would it decrease?  Explain.  </a:t>
            </a:r>
          </a:p>
          <a:p>
            <a:pPr eaLnBrk="1" hangingPunct="1"/>
            <a:endParaRPr lang="en-US" sz="1300" dirty="0"/>
          </a:p>
          <a:p>
            <a:pPr eaLnBrk="1" hangingPunct="1"/>
            <a:r>
              <a:rPr lang="en-US" sz="1300" dirty="0"/>
              <a:t>Some and perhaps most students will see right away that people will want more hamburgers when the price of pizza rises.  After establishing this, note that the increase in the price of pizza caused an increase in the quantity demanded of hamburgers.  Then state the term “substitutes” and give the definition.  </a:t>
            </a:r>
          </a:p>
          <a:p>
            <a:pPr eaLnBrk="1" hangingPunct="1"/>
            <a:endParaRPr lang="en-US" sz="1300" dirty="0"/>
          </a:p>
          <a:p>
            <a:pPr eaLnBrk="1" hangingPunct="1"/>
            <a:r>
              <a:rPr lang="en-US" sz="1300" dirty="0"/>
              <a:t>Before giving the other examples (listed in the last bullet of this slide), do a similar exercise to develop the concept of complements.  Finally, give the examples of substitutes and complements from the last bullet point of this and the following slide, but mix up the order and ask students to identify whether each example is complements or substitutes. </a:t>
            </a:r>
          </a:p>
          <a:p>
            <a:pPr eaLnBrk="1" hangingPunct="1"/>
            <a:endParaRPr lang="en-US" sz="1300" dirty="0"/>
          </a:p>
        </p:txBody>
      </p:sp>
      <p:sp>
        <p:nvSpPr>
          <p:cNvPr id="4" name="Slide Number Placeholder 3"/>
          <p:cNvSpPr>
            <a:spLocks noGrp="1"/>
          </p:cNvSpPr>
          <p:nvPr>
            <p:ph type="sldNum" sz="quarter" idx="10"/>
          </p:nvPr>
        </p:nvSpPr>
        <p:spPr/>
        <p:txBody>
          <a:bodyPr/>
          <a:lstStyle/>
          <a:p>
            <a:fld id="{2CAF6792-DBE1-4461-97FA-F85A7B48814E}" type="slidenum">
              <a:rPr lang="en-US" smtClean="0"/>
              <a:t>17</a:t>
            </a:fld>
            <a:endParaRPr lang="en-US"/>
          </a:p>
        </p:txBody>
      </p:sp>
    </p:spTree>
    <p:extLst>
      <p:ext uri="{BB962C8B-B14F-4D97-AF65-F5344CB8AC3E}">
        <p14:creationId xmlns:p14="http://schemas.microsoft.com/office/powerpoint/2010/main" val="2062437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18</a:t>
            </a:fld>
            <a:endParaRPr lang="en-US"/>
          </a:p>
        </p:txBody>
      </p:sp>
    </p:spTree>
    <p:extLst>
      <p:ext uri="{BB962C8B-B14F-4D97-AF65-F5344CB8AC3E}">
        <p14:creationId xmlns:p14="http://schemas.microsoft.com/office/powerpoint/2010/main" val="2831595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19</a:t>
            </a:fld>
            <a:endParaRPr lang="en-US"/>
          </a:p>
        </p:txBody>
      </p:sp>
    </p:spTree>
    <p:extLst>
      <p:ext uri="{BB962C8B-B14F-4D97-AF65-F5344CB8AC3E}">
        <p14:creationId xmlns:p14="http://schemas.microsoft.com/office/powerpoint/2010/main" val="180749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4  main sections in this chapter are: </a:t>
            </a:r>
          </a:p>
          <a:p>
            <a:pPr marL="228600" indent="-228600">
              <a:buAutoNum type="arabicPeriod"/>
            </a:pPr>
            <a:r>
              <a:rPr lang="en-US" dirty="0"/>
              <a:t>Markets</a:t>
            </a:r>
            <a:r>
              <a:rPr lang="en-US" baseline="0" dirty="0"/>
              <a:t> and Competition</a:t>
            </a:r>
          </a:p>
          <a:p>
            <a:pPr marL="228600" indent="-228600">
              <a:buAutoNum type="arabicPeriod"/>
            </a:pPr>
            <a:r>
              <a:rPr lang="en-US" baseline="0" dirty="0"/>
              <a:t>Demand</a:t>
            </a:r>
          </a:p>
          <a:p>
            <a:pPr marL="228600" indent="-228600">
              <a:buAutoNum type="arabicPeriod"/>
            </a:pPr>
            <a:r>
              <a:rPr lang="en-US" baseline="0" dirty="0"/>
              <a:t>Supply</a:t>
            </a:r>
          </a:p>
          <a:p>
            <a:pPr marL="228600" indent="-228600">
              <a:buAutoNum type="arabicPeriod"/>
            </a:pPr>
            <a:r>
              <a:rPr lang="en-US" baseline="0" dirty="0"/>
              <a:t>Supply and Demand Together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dirty="0"/>
          </a:p>
        </p:txBody>
      </p:sp>
    </p:spTree>
    <p:extLst>
      <p:ext uri="{BB962C8B-B14F-4D97-AF65-F5344CB8AC3E}">
        <p14:creationId xmlns:p14="http://schemas.microsoft.com/office/powerpoint/2010/main" val="1362360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dirty="0"/>
              <a:t>Additional example: If the economy sours and people worry about their future job security, demand for new cars may fall now</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20</a:t>
            </a:fld>
            <a:endParaRPr lang="en-US"/>
          </a:p>
        </p:txBody>
      </p:sp>
    </p:spTree>
    <p:extLst>
      <p:ext uri="{BB962C8B-B14F-4D97-AF65-F5344CB8AC3E}">
        <p14:creationId xmlns:p14="http://schemas.microsoft.com/office/powerpoint/2010/main" val="215437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 “Demand” refers to the position of the demand curve, while “quantity demanded” refers to the specific amount that consumers are willing and able to buy at</a:t>
            </a:r>
            <a:r>
              <a:rPr lang="en-US" baseline="0" dirty="0"/>
              <a:t> a specific price</a:t>
            </a:r>
            <a:r>
              <a:rPr lang="en-US" dirty="0"/>
              <a:t>.  </a:t>
            </a:r>
          </a:p>
          <a:p>
            <a:pPr eaLnBrk="1" hangingPunct="1"/>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have time, have your students read this article, then discuss it in class:  “</a:t>
            </a:r>
            <a:r>
              <a:rPr lang="en-US" sz="1200" b="0" i="0" kern="1200" dirty="0">
                <a:solidFill>
                  <a:schemeClr val="tx1"/>
                </a:solidFill>
                <a:effectLst/>
                <a:latin typeface="+mn-lt"/>
                <a:ea typeface="+mn-ea"/>
                <a:cs typeface="+mn-cs"/>
              </a:rPr>
              <a:t>Toronto Restaurant Fights Waste By Chopping Menu Prices Till Food Is Gone” </a:t>
            </a:r>
            <a:r>
              <a:rPr lang="en-US" sz="1200" b="0" i="1" kern="1200" dirty="0" err="1">
                <a:solidFill>
                  <a:schemeClr val="tx1"/>
                </a:solidFill>
                <a:effectLst/>
                <a:latin typeface="+mn-lt"/>
                <a:ea typeface="+mn-ea"/>
                <a:cs typeface="+mn-cs"/>
              </a:rPr>
              <a:t>npr.org</a:t>
            </a:r>
            <a:r>
              <a:rPr lang="en-US" sz="1200" b="0" i="0" kern="1200" dirty="0">
                <a:solidFill>
                  <a:schemeClr val="tx1"/>
                </a:solidFill>
                <a:effectLst/>
                <a:latin typeface="+mn-lt"/>
                <a:ea typeface="+mn-ea"/>
                <a:cs typeface="+mn-cs"/>
              </a:rPr>
              <a:t>, May 2019, </a:t>
            </a:r>
            <a:r>
              <a:rPr lang="en-US" dirty="0"/>
              <a:t> </a:t>
            </a:r>
            <a:r>
              <a:rPr lang="en-US" dirty="0">
                <a:hlinkClick r:id="rId3"/>
              </a:rPr>
              <a:t>www.npr.org/sections/thesalt/2019/05/02/718298132/toronto-restaurant-fights-waste-by-chopping-menu-prices-till-food-is-gone?sc=tw&amp;fbclid=IwAR2K0INyjbAxTFDjV6RI63-le6RFGO4uIIugpsGshXleYh4ZROtdzF8jab4</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t>
            </a:r>
          </a:p>
        </p:txBody>
      </p:sp>
      <p:sp>
        <p:nvSpPr>
          <p:cNvPr id="4" name="Slide Number Placeholder 3"/>
          <p:cNvSpPr>
            <a:spLocks noGrp="1"/>
          </p:cNvSpPr>
          <p:nvPr>
            <p:ph type="sldNum" sz="quarter" idx="10"/>
          </p:nvPr>
        </p:nvSpPr>
        <p:spPr/>
        <p:txBody>
          <a:bodyPr/>
          <a:lstStyle/>
          <a:p>
            <a:fld id="{2CAF6792-DBE1-4461-97FA-F85A7B48814E}" type="slidenum">
              <a:rPr lang="en-US" smtClean="0"/>
              <a:t>21</a:t>
            </a:fld>
            <a:endParaRPr lang="en-US"/>
          </a:p>
        </p:txBody>
      </p:sp>
    </p:spTree>
    <p:extLst>
      <p:ext uri="{BB962C8B-B14F-4D97-AF65-F5344CB8AC3E}">
        <p14:creationId xmlns:p14="http://schemas.microsoft.com/office/powerpoint/2010/main" val="1881277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Students should notice that the only determinant of quantity demanded that causes a movement along the curve is price.  Also notice:  price is one of the variables measured along the axes of the graph.  </a:t>
            </a:r>
          </a:p>
          <a:p>
            <a:pPr eaLnBrk="1" hangingPunct="1"/>
            <a:endParaRPr lang="en-US" dirty="0"/>
          </a:p>
          <a:p>
            <a:pPr eaLnBrk="1" hangingPunct="1"/>
            <a:r>
              <a:rPr lang="en-US" dirty="0"/>
              <a:t>Here’s a handy rule of thumb students can use to remember whether the curve shifts:  If the variable causing demand to change is measured on one of the axes, you move along the curve.  If the variable that’s causing demand to change does not appear on either axis, then the curve shifts.  </a:t>
            </a:r>
          </a:p>
          <a:p>
            <a:pPr eaLnBrk="1" hangingPunct="1"/>
            <a:endParaRPr lang="en-US" dirty="0"/>
          </a:p>
          <a:p>
            <a:pPr eaLnBrk="1" hangingPunct="1"/>
            <a:r>
              <a:rPr lang="en-US" dirty="0"/>
              <a:t>This rule of thumb works with all curves in economics that involve an X-Y relationship,</a:t>
            </a:r>
            <a:r>
              <a:rPr lang="en-US" baseline="0" dirty="0"/>
              <a:t> including </a:t>
            </a:r>
            <a:r>
              <a:rPr lang="en-US" dirty="0"/>
              <a:t>the supply curve, the marginal cost curve, the IS and LM curves (not covered in this book), and many others, though it does not apply to curves drawn on time series graphs. </a:t>
            </a:r>
          </a:p>
          <a:p>
            <a:pPr eaLnBrk="1" hangingPunct="1"/>
            <a:endParaRPr lang="en-US" dirty="0"/>
          </a:p>
          <a:p>
            <a:pPr eaLnBrk="1" hangingPunct="1"/>
            <a:r>
              <a:rPr lang="en-US" altLang="en-US" dirty="0"/>
              <a:t>For an interesting break, you can discuss the case study ‘Two ways to reduce smoking ’ on </a:t>
            </a:r>
            <a:r>
              <a:rPr lang="en-US" altLang="en-US" baseline="0" dirty="0"/>
              <a:t>which policy is more effective at reducing smoking</a:t>
            </a:r>
            <a:r>
              <a:rPr lang="en-US" altLang="en-US" dirty="0"/>
              <a:t>:</a:t>
            </a:r>
          </a:p>
          <a:p>
            <a:pPr eaLnBrk="1" hangingPunct="1"/>
            <a:r>
              <a:rPr lang="en-US" dirty="0"/>
              <a:t>1. Use p</a:t>
            </a:r>
            <a:r>
              <a:rPr lang="en-US" altLang="en-US" dirty="0"/>
              <a:t>ublic service announcements, mandatory health warnings on cigarette packages, and prohibition of cigarette advertising on television to decrease the demand</a:t>
            </a:r>
            <a:r>
              <a:rPr lang="en-US" altLang="en-US" baseline="0" dirty="0"/>
              <a:t> for cigarettes and other tobacco products. </a:t>
            </a:r>
            <a:endParaRPr lang="en-US" altLang="en-US" dirty="0"/>
          </a:p>
          <a:p>
            <a:pPr marL="543719" indent="-543719"/>
            <a:r>
              <a:rPr lang="en-US" altLang="en-US" dirty="0"/>
              <a:t>2. Tax</a:t>
            </a:r>
            <a:r>
              <a:rPr lang="en-US" altLang="en-US" baseline="0" dirty="0"/>
              <a:t> the manufacturer, and decreasing the quantity demanded (m</a:t>
            </a:r>
            <a:r>
              <a:rPr lang="en-US" altLang="en-US" dirty="0"/>
              <a:t>ovement along demand curve). </a:t>
            </a:r>
          </a:p>
          <a:p>
            <a:pPr marL="543719" indent="-543719"/>
            <a:endParaRPr lang="en-US" altLang="en-US" dirty="0"/>
          </a:p>
          <a:p>
            <a:pPr marL="543719" indent="-543719"/>
            <a:r>
              <a:rPr lang="en-US" altLang="en-US" sz="1200" b="0" dirty="0"/>
              <a:t>Studies showed: </a:t>
            </a:r>
          </a:p>
          <a:p>
            <a:pPr marL="0" indent="0">
              <a:buFontTx/>
              <a:buNone/>
            </a:pPr>
            <a:r>
              <a:rPr lang="en-US" altLang="en-US" sz="1200" b="0" dirty="0"/>
              <a:t>a. A 10% increase in price </a:t>
            </a:r>
            <a:r>
              <a:rPr lang="en-US" altLang="en-US" sz="1200" b="0" dirty="0">
                <a:cs typeface="Arial" charset="0"/>
              </a:rPr>
              <a:t>causes a</a:t>
            </a:r>
            <a:r>
              <a:rPr lang="en-US" altLang="en-US" sz="1200" b="0" dirty="0"/>
              <a:t> 4% decrease in smoking</a:t>
            </a:r>
          </a:p>
          <a:p>
            <a:pPr marL="0" indent="0">
              <a:buFontTx/>
              <a:buNone/>
            </a:pPr>
            <a:r>
              <a:rPr lang="en-US" altLang="en-US" sz="1200" b="0" dirty="0"/>
              <a:t>b. Among teenagers: a 10% increase in price causes a 12% decrease in smoking</a:t>
            </a:r>
          </a:p>
          <a:p>
            <a:pPr marL="0" indent="0">
              <a:buFontTx/>
              <a:buNone/>
            </a:pPr>
            <a:endParaRPr lang="en-US" sz="1200" b="0" dirty="0"/>
          </a:p>
        </p:txBody>
      </p:sp>
      <p:sp>
        <p:nvSpPr>
          <p:cNvPr id="4" name="Slide Number Placeholder 3"/>
          <p:cNvSpPr>
            <a:spLocks noGrp="1"/>
          </p:cNvSpPr>
          <p:nvPr>
            <p:ph type="sldNum" sz="quarter" idx="10"/>
          </p:nvPr>
        </p:nvSpPr>
        <p:spPr/>
        <p:txBody>
          <a:bodyPr/>
          <a:lstStyle/>
          <a:p>
            <a:fld id="{2CAF6792-DBE1-4461-97FA-F85A7B48814E}" type="slidenum">
              <a:rPr lang="en-US" smtClean="0"/>
              <a:t>22</a:t>
            </a:fld>
            <a:endParaRPr lang="en-US"/>
          </a:p>
        </p:txBody>
      </p:sp>
    </p:spTree>
    <p:extLst>
      <p:ext uri="{BB962C8B-B14F-4D97-AF65-F5344CB8AC3E}">
        <p14:creationId xmlns:p14="http://schemas.microsoft.com/office/powerpoint/2010/main" val="3355004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300" dirty="0"/>
              <a:t>In each case, there are only three possible answers:</a:t>
            </a:r>
          </a:p>
          <a:p>
            <a:pPr marL="285750" indent="-285750" eaLnBrk="1" hangingPunct="1">
              <a:buFont typeface="Arial" panose="020B0604020202020204" pitchFamily="34" charset="0"/>
              <a:buChar char="•"/>
            </a:pPr>
            <a:r>
              <a:rPr lang="en-US" sz="1300" dirty="0"/>
              <a:t>The demand curve shifts to the right</a:t>
            </a:r>
          </a:p>
          <a:p>
            <a:pPr marL="285750" indent="-285750" eaLnBrk="1" hangingPunct="1">
              <a:buFont typeface="Arial" panose="020B0604020202020204" pitchFamily="34" charset="0"/>
              <a:buChar char="•"/>
            </a:pPr>
            <a:r>
              <a:rPr lang="en-US" sz="1300" dirty="0"/>
              <a:t>The demand curve shifts to the left</a:t>
            </a:r>
          </a:p>
          <a:p>
            <a:pPr marL="285750" indent="-285750" eaLnBrk="1" hangingPunct="1">
              <a:buFont typeface="Arial" panose="020B0604020202020204" pitchFamily="34" charset="0"/>
              <a:buChar char="•"/>
            </a:pPr>
            <a:r>
              <a:rPr lang="en-US" sz="1300" dirty="0"/>
              <a:t>The demand curve does not shift (though there may be a movement along the curve)</a:t>
            </a:r>
          </a:p>
          <a:p>
            <a:pPr marL="285750" indent="-285750" eaLnBrk="1" hangingPunct="1">
              <a:buFontTx/>
              <a:buChar char="-"/>
            </a:pPr>
            <a:endParaRPr lang="en-US" sz="1300" dirty="0"/>
          </a:p>
          <a:p>
            <a:pPr marL="285750" indent="-285750" eaLnBrk="1" hangingPunct="1">
              <a:buFontTx/>
              <a:buChar char="-"/>
            </a:pPr>
            <a:endParaRPr lang="en-US" sz="1300" dirty="0"/>
          </a:p>
          <a:p>
            <a:pPr marL="0" marR="0" indent="0" algn="l" defTabSz="966612" rtl="0" eaLnBrk="1" fontAlgn="auto" latinLnBrk="0" hangingPunct="1">
              <a:lnSpc>
                <a:spcPct val="100000"/>
              </a:lnSpc>
              <a:spcBef>
                <a:spcPts val="0"/>
              </a:spcBef>
              <a:spcAft>
                <a:spcPts val="0"/>
              </a:spcAft>
              <a:buClrTx/>
              <a:buSzTx/>
              <a:buFontTx/>
              <a:buNone/>
              <a:tabLst/>
              <a:defRPr/>
            </a:pPr>
            <a:r>
              <a:rPr lang="en-US" sz="1400" dirty="0"/>
              <a:t>Allow your students</a:t>
            </a:r>
            <a:r>
              <a:rPr lang="en-US" sz="1400" baseline="0" dirty="0"/>
              <a:t> 5 minutes to work by themselves or in groups before asking for volunteers to share their answers.  </a:t>
            </a:r>
            <a:endParaRPr lang="en-US" sz="1400" dirty="0"/>
          </a:p>
          <a:p>
            <a:pPr defTabSz="966612">
              <a:defRPr/>
            </a:pPr>
            <a:endParaRPr lang="en-US" sz="1300" dirty="0"/>
          </a:p>
          <a:p>
            <a:pPr defTabSz="966612">
              <a:defRPr/>
            </a:pPr>
            <a:r>
              <a:rPr lang="en-US" sz="1300" dirty="0"/>
              <a:t>This exercise leads students to review all they have learned about the demand, shifts of the demand curve, and movements along the demand curve. </a:t>
            </a:r>
          </a:p>
          <a:p>
            <a:pPr marL="285750" indent="-285750" eaLnBrk="1" hangingPunct="1">
              <a:buFontTx/>
              <a:buChar char="-"/>
            </a:pPr>
            <a:endParaRPr lang="en-US" sz="1300" dirty="0"/>
          </a:p>
        </p:txBody>
      </p:sp>
      <p:sp>
        <p:nvSpPr>
          <p:cNvPr id="4" name="Slide Number Placeholder 3"/>
          <p:cNvSpPr>
            <a:spLocks noGrp="1"/>
          </p:cNvSpPr>
          <p:nvPr>
            <p:ph type="sldNum" sz="quarter" idx="10"/>
          </p:nvPr>
        </p:nvSpPr>
        <p:spPr/>
        <p:txBody>
          <a:bodyPr/>
          <a:lstStyle/>
          <a:p>
            <a:fld id="{2CAF6792-DBE1-4461-97FA-F85A7B48814E}" type="slidenum">
              <a:rPr lang="en-US" smtClean="0"/>
              <a:t>23</a:t>
            </a:fld>
            <a:endParaRPr lang="en-US"/>
          </a:p>
        </p:txBody>
      </p:sp>
    </p:spTree>
    <p:extLst>
      <p:ext uri="{BB962C8B-B14F-4D97-AF65-F5344CB8AC3E}">
        <p14:creationId xmlns:p14="http://schemas.microsoft.com/office/powerpoint/2010/main" val="720867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300" dirty="0"/>
              <a:t>Point out to your students that there are no numbers or units on either axis, and we are using “</a:t>
            </a:r>
            <a:r>
              <a:rPr lang="en-US" sz="1300" b="1" i="1" dirty="0"/>
              <a:t>P</a:t>
            </a:r>
            <a:r>
              <a:rPr lang="en-US" sz="1300" b="1" baseline="-25000" dirty="0"/>
              <a:t>1</a:t>
            </a:r>
            <a:r>
              <a:rPr lang="en-US" sz="1300" dirty="0"/>
              <a:t>” and “</a:t>
            </a:r>
            <a:r>
              <a:rPr lang="en-US" sz="1300" b="1" i="1" dirty="0"/>
              <a:t>Q</a:t>
            </a:r>
            <a:r>
              <a:rPr lang="en-US" sz="1300" b="1" baseline="-25000" dirty="0"/>
              <a:t>1</a:t>
            </a:r>
            <a:r>
              <a:rPr lang="en-US" sz="1300" dirty="0"/>
              <a:t>” to represent the initial price and quantity, rather than specific numerical values.  Tell them that this is common, because in much economic analysis, the goal is only to see the direction of changes, not specific amounts.  (Besides, if we put numbers on this graph, they’d just have been made up, so why bother?)</a:t>
            </a:r>
          </a:p>
          <a:p>
            <a:pPr eaLnBrk="1" hangingPunct="1"/>
            <a:endParaRPr lang="en-US" sz="1300" dirty="0"/>
          </a:p>
          <a:p>
            <a:pPr eaLnBrk="1" hangingPunct="1"/>
            <a:r>
              <a:rPr lang="en-US" sz="1400" dirty="0"/>
              <a:t>An increase in the price of apple juice prompts consumers buy less apple juice at this higher price (law of demand); but because apple juice is a substitute</a:t>
            </a:r>
            <a:r>
              <a:rPr lang="en-US" sz="1400" baseline="0" dirty="0"/>
              <a:t> for orange juice, consumers will</a:t>
            </a:r>
            <a:r>
              <a:rPr lang="en-US" sz="1400" dirty="0"/>
              <a:t> buy more orange juice at the same price as before, </a:t>
            </a:r>
            <a:r>
              <a:rPr lang="en-US" sz="1400" b="1" i="1" dirty="0"/>
              <a:t>P</a:t>
            </a:r>
            <a:r>
              <a:rPr lang="en-US" sz="1400" b="1" baseline="-25000" dirty="0"/>
              <a:t>1</a:t>
            </a:r>
            <a:r>
              <a:rPr lang="en-US" sz="1400" dirty="0"/>
              <a:t>. So, t</a:t>
            </a:r>
            <a:r>
              <a:rPr lang="en-US" sz="1300" dirty="0"/>
              <a:t>he price of orange juice is the same, but the quantity demanded is now higher. This is a</a:t>
            </a:r>
            <a:r>
              <a:rPr lang="en-US" sz="1300" baseline="0" dirty="0"/>
              <a:t> shift to the right of the demand curve for orange juice.</a:t>
            </a:r>
          </a:p>
          <a:p>
            <a:pPr eaLnBrk="1" hangingPunct="1"/>
            <a:r>
              <a:rPr lang="en-US" sz="1300" dirty="0"/>
              <a:t> In fact, this is the nature of a shift in a curve:  at any given price, the quantity is different than before.</a:t>
            </a:r>
          </a:p>
          <a:p>
            <a:endParaRPr lang="en-US" sz="1300" dirty="0"/>
          </a:p>
        </p:txBody>
      </p:sp>
      <p:sp>
        <p:nvSpPr>
          <p:cNvPr id="4" name="Slide Number Placeholder 3"/>
          <p:cNvSpPr>
            <a:spLocks noGrp="1"/>
          </p:cNvSpPr>
          <p:nvPr>
            <p:ph type="sldNum" sz="quarter" idx="10"/>
          </p:nvPr>
        </p:nvSpPr>
        <p:spPr/>
        <p:txBody>
          <a:bodyPr/>
          <a:lstStyle/>
          <a:p>
            <a:fld id="{2CAF6792-DBE1-4461-97FA-F85A7B48814E}" type="slidenum">
              <a:rPr lang="en-US" smtClean="0"/>
              <a:t>24</a:t>
            </a:fld>
            <a:endParaRPr lang="en-US"/>
          </a:p>
        </p:txBody>
      </p:sp>
    </p:spTree>
    <p:extLst>
      <p:ext uri="{BB962C8B-B14F-4D97-AF65-F5344CB8AC3E}">
        <p14:creationId xmlns:p14="http://schemas.microsoft.com/office/powerpoint/2010/main" val="3354544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a:t>
            </a:r>
            <a:r>
              <a:rPr lang="en-US" baseline="0" dirty="0"/>
              <a:t> use the law of demand to explain what happens here, so this is not a change in the demand for orange juice—it’s not a demand shift. This is a movement along the demand curve (also called “changed in quantity demanded”)</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25</a:t>
            </a:fld>
            <a:endParaRPr lang="en-US"/>
          </a:p>
        </p:txBody>
      </p:sp>
    </p:spTree>
    <p:extLst>
      <p:ext uri="{BB962C8B-B14F-4D97-AF65-F5344CB8AC3E}">
        <p14:creationId xmlns:p14="http://schemas.microsoft.com/office/powerpoint/2010/main" val="29411849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26</a:t>
            </a:fld>
            <a:endParaRPr lang="en-US"/>
          </a:p>
        </p:txBody>
      </p:sp>
    </p:spTree>
    <p:extLst>
      <p:ext uri="{BB962C8B-B14F-4D97-AF65-F5344CB8AC3E}">
        <p14:creationId xmlns:p14="http://schemas.microsoft.com/office/powerpoint/2010/main" val="32188117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Supply comes from the behavior of sellers.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27</a:t>
            </a:fld>
            <a:endParaRPr lang="en-US"/>
          </a:p>
        </p:txBody>
      </p:sp>
    </p:spTree>
    <p:extLst>
      <p:ext uri="{BB962C8B-B14F-4D97-AF65-F5344CB8AC3E}">
        <p14:creationId xmlns:p14="http://schemas.microsoft.com/office/powerpoint/2010/main" val="2098606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Holding constant everything else that influences how much of the good producers want to sell.</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28</a:t>
            </a:fld>
            <a:endParaRPr lang="en-US"/>
          </a:p>
        </p:txBody>
      </p:sp>
    </p:spTree>
    <p:extLst>
      <p:ext uri="{BB962C8B-B14F-4D97-AF65-F5344CB8AC3E}">
        <p14:creationId xmlns:p14="http://schemas.microsoft.com/office/powerpoint/2010/main" val="26061725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using</a:t>
            </a:r>
            <a:r>
              <a:rPr lang="en-US" baseline="0" dirty="0"/>
              <a:t> “Muffins” for our Supply example because we will have to graph the demand and supply of muffins later on.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29</a:t>
            </a:fld>
            <a:endParaRPr lang="en-US"/>
          </a:p>
        </p:txBody>
      </p:sp>
    </p:spTree>
    <p:extLst>
      <p:ext uri="{BB962C8B-B14F-4D97-AF65-F5344CB8AC3E}">
        <p14:creationId xmlns:p14="http://schemas.microsoft.com/office/powerpoint/2010/main" val="423536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terms </a:t>
            </a:r>
            <a:r>
              <a:rPr lang="en-US" sz="1200" b="0" i="1" u="none" strike="noStrike" kern="1200" baseline="0" dirty="0">
                <a:solidFill>
                  <a:schemeClr val="tx1"/>
                </a:solidFill>
                <a:latin typeface="+mn-lt"/>
                <a:ea typeface="+mn-ea"/>
                <a:cs typeface="+mn-cs"/>
              </a:rPr>
              <a:t>supply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demand </a:t>
            </a:r>
            <a:r>
              <a:rPr lang="en-US" sz="1200" b="0" i="0" u="none" strike="noStrike" kern="1200" baseline="0" dirty="0">
                <a:solidFill>
                  <a:schemeClr val="tx1"/>
                </a:solidFill>
                <a:latin typeface="+mn-lt"/>
                <a:ea typeface="+mn-ea"/>
                <a:cs typeface="+mn-cs"/>
              </a:rPr>
              <a:t>refer to the behavior of people as they interact with one another in competitive markets. So, what is a market?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a:p>
        </p:txBody>
      </p:sp>
    </p:spTree>
    <p:extLst>
      <p:ext uri="{BB962C8B-B14F-4D97-AF65-F5344CB8AC3E}">
        <p14:creationId xmlns:p14="http://schemas.microsoft.com/office/powerpoint/2010/main" val="20719697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Supply shows the relationship between the price of a good and quantity supplied. It can be represented with:</a:t>
            </a:r>
          </a:p>
          <a:p>
            <a:pPr lvl="1"/>
            <a:r>
              <a:rPr lang="en-US" altLang="en-US" dirty="0"/>
              <a:t>- A supply schedule: a table</a:t>
            </a:r>
          </a:p>
          <a:p>
            <a:pPr marL="482600" lvl="1" indent="-20638"/>
            <a:r>
              <a:rPr lang="en-US" altLang="en-US" dirty="0"/>
              <a:t>- A supply curve: a graph (with price on the vertical axis and quantity on the horizontal axis)</a:t>
            </a:r>
          </a:p>
          <a:p>
            <a:r>
              <a:rPr lang="en-US" altLang="en-US" dirty="0"/>
              <a:t>Starbucks’ supply is the individual supply(an individual producer’s supply for a product).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30</a:t>
            </a:fld>
            <a:endParaRPr lang="en-US"/>
          </a:p>
        </p:txBody>
      </p:sp>
    </p:spTree>
    <p:extLst>
      <p:ext uri="{BB962C8B-B14F-4D97-AF65-F5344CB8AC3E}">
        <p14:creationId xmlns:p14="http://schemas.microsoft.com/office/powerpoint/2010/main" val="29950091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31</a:t>
            </a:fld>
            <a:endParaRPr lang="en-US"/>
          </a:p>
        </p:txBody>
      </p:sp>
    </p:spTree>
    <p:extLst>
      <p:ext uri="{BB962C8B-B14F-4D97-AF65-F5344CB8AC3E}">
        <p14:creationId xmlns:p14="http://schemas.microsoft.com/office/powerpoint/2010/main" val="7348698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Again, the assumption of only two sellers is a clear violation of perfect competition.  However, it’s much easier for students to learn how the market supply curve relates to individual supplies in the two-seller case. </a:t>
            </a:r>
          </a:p>
          <a:p>
            <a:pPr defTabSz="966612">
              <a:defRPr/>
            </a:pPr>
            <a:endParaRPr lang="en-US" dirty="0"/>
          </a:p>
          <a:p>
            <a:pPr defTabSz="966612">
              <a:defRPr/>
            </a:pPr>
            <a:r>
              <a:rPr lang="en-US" dirty="0"/>
              <a:t>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32</a:t>
            </a:fld>
            <a:endParaRPr lang="en-US"/>
          </a:p>
        </p:txBody>
      </p:sp>
    </p:spTree>
    <p:extLst>
      <p:ext uri="{BB962C8B-B14F-4D97-AF65-F5344CB8AC3E}">
        <p14:creationId xmlns:p14="http://schemas.microsoft.com/office/powerpoint/2010/main" val="16678194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Since we are starting supply shifters on the next slide, now it’s a good moment to mention that changes in the quantity supplied caused by a change in price are called “movements along the supply curve” or “Changes in quantity supplied.”</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33</a:t>
            </a:fld>
            <a:endParaRPr lang="en-US"/>
          </a:p>
        </p:txBody>
      </p:sp>
    </p:spTree>
    <p:extLst>
      <p:ext uri="{BB962C8B-B14F-4D97-AF65-F5344CB8AC3E}">
        <p14:creationId xmlns:p14="http://schemas.microsoft.com/office/powerpoint/2010/main" val="5106021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“Non-price determinants of supply” simply means the things—other than the price of a good—that determine sellers’ supply of the good.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34</a:t>
            </a:fld>
            <a:endParaRPr lang="en-US"/>
          </a:p>
        </p:txBody>
      </p:sp>
    </p:spTree>
    <p:extLst>
      <p:ext uri="{BB962C8B-B14F-4D97-AF65-F5344CB8AC3E}">
        <p14:creationId xmlns:p14="http://schemas.microsoft.com/office/powerpoint/2010/main" val="14964797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On the next slides we look at each S shifter.</a:t>
            </a:r>
            <a:r>
              <a:rPr lang="en-US" baseline="0" dirty="0"/>
              <a:t> </a:t>
            </a:r>
            <a:endParaRPr 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35</a:t>
            </a:fld>
            <a:endParaRPr lang="en-US"/>
          </a:p>
        </p:txBody>
      </p:sp>
    </p:spTree>
    <p:extLst>
      <p:ext uri="{BB962C8B-B14F-4D97-AF65-F5344CB8AC3E}">
        <p14:creationId xmlns:p14="http://schemas.microsoft.com/office/powerpoint/2010/main" val="14964797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“Output price” just means the price of the good that firms are producing and selling.  I have used “output price” here to distinguish it from “input prices.”</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36</a:t>
            </a:fld>
            <a:endParaRPr lang="en-US"/>
          </a:p>
        </p:txBody>
      </p:sp>
    </p:spTree>
    <p:extLst>
      <p:ext uri="{BB962C8B-B14F-4D97-AF65-F5344CB8AC3E}">
        <p14:creationId xmlns:p14="http://schemas.microsoft.com/office/powerpoint/2010/main" val="30531577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dirty="0"/>
              <a:t>Since we need oranges to produce orange juice, oranges are an input in the production of orange juice. A decrease in the price</a:t>
            </a:r>
            <a:r>
              <a:rPr lang="en-US" baseline="0" dirty="0"/>
              <a:t> of an input reduces production costs which increases the supply of the good. </a:t>
            </a:r>
          </a:p>
          <a:p>
            <a:pPr eaLnBrk="1" hangingPunct="1">
              <a:lnSpc>
                <a:spcPct val="90000"/>
              </a:lnSpc>
            </a:pPr>
            <a:endParaRPr lang="en-US" dirty="0"/>
          </a:p>
          <a:p>
            <a:pPr eaLnBrk="1" hangingPunct="1">
              <a:lnSpc>
                <a:spcPct val="90000"/>
              </a:lnSpc>
            </a:pPr>
            <a:r>
              <a:rPr lang="en-US" dirty="0"/>
              <a:t>Again, the animation here is carefully designed to help make clear that a shift in the supply curve means that there is a change in the quantity supplied at each possible price.  If it seems tedious, you can turn it off.  </a:t>
            </a:r>
          </a:p>
          <a:p>
            <a:pPr eaLnBrk="1" hangingPunct="1">
              <a:lnSpc>
                <a:spcPct val="90000"/>
              </a:lnSpc>
            </a:pPr>
            <a:endParaRPr lang="en-US" dirty="0"/>
          </a:p>
          <a:p>
            <a:pPr eaLnBrk="1" hangingPunct="1">
              <a:lnSpc>
                <a:spcPct val="90000"/>
              </a:lnSpc>
            </a:pPr>
            <a:r>
              <a:rPr lang="en-US" dirty="0"/>
              <a:t>In any case, be assured that, by the end of this chapter, the animation of curve shifts will be streamlined and simplified.  </a:t>
            </a:r>
          </a:p>
        </p:txBody>
      </p:sp>
      <p:sp>
        <p:nvSpPr>
          <p:cNvPr id="4" name="Slide Number Placeholder 3"/>
          <p:cNvSpPr>
            <a:spLocks noGrp="1"/>
          </p:cNvSpPr>
          <p:nvPr>
            <p:ph type="sldNum" sz="quarter" idx="10"/>
          </p:nvPr>
        </p:nvSpPr>
        <p:spPr/>
        <p:txBody>
          <a:bodyPr/>
          <a:lstStyle/>
          <a:p>
            <a:fld id="{2CAF6792-DBE1-4461-97FA-F85A7B48814E}" type="slidenum">
              <a:rPr lang="en-US" smtClean="0"/>
              <a:t>37</a:t>
            </a:fld>
            <a:endParaRPr lang="en-US"/>
          </a:p>
        </p:txBody>
      </p:sp>
    </p:spTree>
    <p:extLst>
      <p:ext uri="{BB962C8B-B14F-4D97-AF65-F5344CB8AC3E}">
        <p14:creationId xmlns:p14="http://schemas.microsoft.com/office/powerpoint/2010/main" val="40609578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38</a:t>
            </a:fld>
            <a:endParaRPr lang="en-US"/>
          </a:p>
        </p:txBody>
      </p:sp>
    </p:spTree>
    <p:extLst>
      <p:ext uri="{BB962C8B-B14F-4D97-AF65-F5344CB8AC3E}">
        <p14:creationId xmlns:p14="http://schemas.microsoft.com/office/powerpoint/2010/main" val="41680805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39</a:t>
            </a:fld>
            <a:endParaRPr lang="en-US"/>
          </a:p>
        </p:txBody>
      </p:sp>
    </p:spTree>
    <p:extLst>
      <p:ext uri="{BB962C8B-B14F-4D97-AF65-F5344CB8AC3E}">
        <p14:creationId xmlns:p14="http://schemas.microsoft.com/office/powerpoint/2010/main" val="4168080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In the real world, there are relatively few </a:t>
            </a:r>
            <a:r>
              <a:rPr lang="en-US" u="sng" dirty="0"/>
              <a:t>perfectly</a:t>
            </a:r>
            <a:r>
              <a:rPr lang="en-US" dirty="0"/>
              <a:t> competitive markets (for example, wheat).  Most goods come in lots of different varieties—including ice cream, the example in the textbook, and muffins, the example</a:t>
            </a:r>
            <a:r>
              <a:rPr lang="en-US" baseline="0" dirty="0"/>
              <a:t> in these slides</a:t>
            </a:r>
            <a:r>
              <a:rPr lang="en-US" dirty="0"/>
              <a:t>.  And there are many markets in which the number of firms is small enough that some of them have the ability to affect the market price.  </a:t>
            </a:r>
          </a:p>
          <a:p>
            <a:pPr eaLnBrk="1" hangingPunct="1"/>
            <a:endParaRPr lang="en-US" dirty="0"/>
          </a:p>
          <a:p>
            <a:pPr eaLnBrk="1" hangingPunct="1"/>
            <a:r>
              <a:rPr lang="en-US" dirty="0"/>
              <a:t>For now, though, we look at supply and demand in perfectly competitive markets, for two reasons:  First, it’s easier to learn.  Understanding perfectly competitive markets makes it a lot easier to learn the more realistic but complicated analysis of imperfectly competitive markets.  Second, despite the lack of realism, the perfectly competitive model can teach us a lot about how the world works, as we will see many times in the chapters that follow.  </a:t>
            </a:r>
          </a:p>
        </p:txBody>
      </p:sp>
      <p:sp>
        <p:nvSpPr>
          <p:cNvPr id="4" name="Slide Number Placeholder 3"/>
          <p:cNvSpPr>
            <a:spLocks noGrp="1"/>
          </p:cNvSpPr>
          <p:nvPr>
            <p:ph type="sldNum" sz="quarter" idx="10"/>
          </p:nvPr>
        </p:nvSpPr>
        <p:spPr/>
        <p:txBody>
          <a:bodyPr/>
          <a:lstStyle/>
          <a:p>
            <a:fld id="{2CAF6792-DBE1-4461-97FA-F85A7B48814E}" type="slidenum">
              <a:rPr lang="en-US" smtClean="0"/>
              <a:t>4</a:t>
            </a:fld>
            <a:endParaRPr lang="en-US"/>
          </a:p>
        </p:txBody>
      </p:sp>
    </p:spTree>
    <p:extLst>
      <p:ext uri="{BB962C8B-B14F-4D97-AF65-F5344CB8AC3E}">
        <p14:creationId xmlns:p14="http://schemas.microsoft.com/office/powerpoint/2010/main" val="31916264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40</a:t>
            </a:fld>
            <a:endParaRPr lang="en-US"/>
          </a:p>
        </p:txBody>
      </p:sp>
    </p:spTree>
    <p:extLst>
      <p:ext uri="{BB962C8B-B14F-4D97-AF65-F5344CB8AC3E}">
        <p14:creationId xmlns:p14="http://schemas.microsoft.com/office/powerpoint/2010/main" val="21693135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Remind your class often the</a:t>
            </a:r>
            <a:r>
              <a:rPr lang="en-US" baseline="0" dirty="0"/>
              <a:t> difference between movements along a curve (change in quantity caused by a change in price) and shifts (caused by changes in the non-price determinants).</a:t>
            </a:r>
          </a:p>
          <a:p>
            <a:pPr eaLnBrk="1" hangingPunct="1"/>
            <a:endParaRPr lang="en-US" dirty="0"/>
          </a:p>
          <a:p>
            <a:pPr eaLnBrk="1" hangingPunct="1"/>
            <a:r>
              <a:rPr lang="en-US" dirty="0"/>
              <a:t>“Supply” refers to the position of the supply curve, while “quantity supplied” refers to the specific amount that producers are willing and able to sell at a specific price. </a:t>
            </a:r>
          </a:p>
          <a:p>
            <a:pPr eaLnBrk="1" hangingPunct="1"/>
            <a:endParaRPr lang="en-US" dirty="0"/>
          </a:p>
          <a:p>
            <a:pPr eaLnBrk="1" hangingPunct="1"/>
            <a:r>
              <a:rPr lang="en-US" dirty="0"/>
              <a:t>If you’d like to be a rebel, delete this slide and the next and all references to the jargon it contains, and just use the terms “movement along a curve” and “shift in a curve.”  Note, however, that this is not the official recommendation of Cengage Learning or Dr. Mankiw.  </a:t>
            </a:r>
          </a:p>
          <a:p>
            <a:pPr eaLnBrk="1" hangingPunct="1"/>
            <a:endParaRPr lang="en-US" dirty="0"/>
          </a:p>
          <a:p>
            <a:pPr eaLnBrk="1" hangingPunct="1"/>
            <a:r>
              <a:rPr lang="en-US" dirty="0"/>
              <a:t>If you’d like to cover this slide but make it move more quickly, for this slide and the next, delete the text starting with “occurs when” and give the information to your students verbally or rely on them to read it in the textbook.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41</a:t>
            </a:fld>
            <a:endParaRPr lang="en-US"/>
          </a:p>
        </p:txBody>
      </p:sp>
    </p:spTree>
    <p:extLst>
      <p:ext uri="{BB962C8B-B14F-4D97-AF65-F5344CB8AC3E}">
        <p14:creationId xmlns:p14="http://schemas.microsoft.com/office/powerpoint/2010/main" val="18812771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42</a:t>
            </a:fld>
            <a:endParaRPr lang="en-US"/>
          </a:p>
        </p:txBody>
      </p:sp>
    </p:spTree>
    <p:extLst>
      <p:ext uri="{BB962C8B-B14F-4D97-AF65-F5344CB8AC3E}">
        <p14:creationId xmlns:p14="http://schemas.microsoft.com/office/powerpoint/2010/main" val="32310053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a:t>In each case, there are only three possible answers:</a:t>
            </a:r>
          </a:p>
          <a:p>
            <a:pPr marL="171450" indent="-171450" eaLnBrk="1" hangingPunct="1">
              <a:buFont typeface="Arial" panose="020B0604020202020204" pitchFamily="34" charset="0"/>
              <a:buChar char="•"/>
            </a:pPr>
            <a:r>
              <a:rPr lang="en-US" sz="1200" dirty="0"/>
              <a:t>The supply curve shifts to the right</a:t>
            </a:r>
          </a:p>
          <a:p>
            <a:pPr marL="171450" indent="-171450" eaLnBrk="1" hangingPunct="1">
              <a:buFont typeface="Arial" panose="020B0604020202020204" pitchFamily="34" charset="0"/>
              <a:buChar char="•"/>
            </a:pPr>
            <a:r>
              <a:rPr lang="en-US" sz="1200" dirty="0"/>
              <a:t>The supply curve shifts to the left</a:t>
            </a:r>
          </a:p>
          <a:p>
            <a:pPr marL="171450" indent="-171450" eaLnBrk="1" hangingPunct="1">
              <a:buFont typeface="Arial" panose="020B0604020202020204" pitchFamily="34" charset="0"/>
              <a:buChar char="•"/>
            </a:pPr>
            <a:r>
              <a:rPr lang="en-US" sz="1200" dirty="0"/>
              <a:t>The supply curve does not shift (though there may be a movement along the curve)</a:t>
            </a:r>
          </a:p>
          <a:p>
            <a:pPr marL="171450" indent="-171450" eaLnBrk="1" hangingPunct="1">
              <a:buFontTx/>
              <a:buChar char="-"/>
            </a:pPr>
            <a:endParaRPr lang="en-US" sz="1200" dirty="0"/>
          </a:p>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a:t>Allow your students</a:t>
            </a:r>
            <a:r>
              <a:rPr lang="en-US" sz="1200" baseline="0" dirty="0"/>
              <a:t> 5 minutes to work by themselves or in groups before asking for volunteers to share their answers.  </a:t>
            </a:r>
            <a:endParaRPr lang="en-US" sz="1200" dirty="0"/>
          </a:p>
          <a:p>
            <a:pPr defTabSz="966612">
              <a:defRPr/>
            </a:pPr>
            <a:endParaRPr lang="en-US" sz="1200" dirty="0"/>
          </a:p>
          <a:p>
            <a:pPr defTabSz="966612">
              <a:defRPr/>
            </a:pPr>
            <a:r>
              <a:rPr lang="en-US" sz="1200" dirty="0"/>
              <a:t>This exercise leads students to review all they have learned about the supply, shifts of the supply curve, and movements along the supply curve. </a:t>
            </a:r>
          </a:p>
          <a:p>
            <a:pPr defTabSz="966612">
              <a:defRPr/>
            </a:pPr>
            <a:endParaRPr lang="en-US" sz="1200" dirty="0"/>
          </a:p>
          <a:p>
            <a:pPr defTabSz="966612">
              <a:defRPr/>
            </a:pPr>
            <a:r>
              <a:rPr lang="en-US" sz="1200" dirty="0"/>
              <a:t>Yes, question C is a trick questions because it is a demand shifter. </a:t>
            </a:r>
          </a:p>
          <a:p>
            <a:pPr defTabSz="966612">
              <a:defRPr/>
            </a:pP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43</a:t>
            </a:fld>
            <a:endParaRPr lang="en-US"/>
          </a:p>
        </p:txBody>
      </p:sp>
    </p:spTree>
    <p:extLst>
      <p:ext uri="{BB962C8B-B14F-4D97-AF65-F5344CB8AC3E}">
        <p14:creationId xmlns:p14="http://schemas.microsoft.com/office/powerpoint/2010/main" val="8498732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can</a:t>
            </a:r>
            <a:r>
              <a:rPr lang="en-US" baseline="0" dirty="0"/>
              <a:t> use the law of supply to explain what happens here, so this is not a change in the supply of apple juice—it’s not a supply shift. This is a movement along the supply curve (also called “changed in quantity supplied”).</a:t>
            </a:r>
            <a:endParaRPr 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44</a:t>
            </a:fld>
            <a:endParaRPr lang="en-US"/>
          </a:p>
        </p:txBody>
      </p:sp>
    </p:spTree>
    <p:extLst>
      <p:ext uri="{BB962C8B-B14F-4D97-AF65-F5344CB8AC3E}">
        <p14:creationId xmlns:p14="http://schemas.microsoft.com/office/powerpoint/2010/main" val="19545065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technological advance allows apple juice to be produced at lower cost,</a:t>
            </a:r>
            <a:r>
              <a:rPr lang="en-US" baseline="0" dirty="0"/>
              <a:t> so with the same amount of inputs, we can produce and sell more (and sell at the same price as before, </a:t>
            </a:r>
            <a:r>
              <a:rPr lang="en-US" b="1" i="1" baseline="0" dirty="0"/>
              <a:t>P</a:t>
            </a:r>
            <a:r>
              <a:rPr lang="en-US" b="1" baseline="-25000" dirty="0"/>
              <a:t>1</a:t>
            </a:r>
            <a:r>
              <a:rPr lang="en-US" baseline="0" dirty="0"/>
              <a:t>). This is an increase in the supply of apple juice: the supply curve shifts to the right.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it’s probably the best time to remind students that an increase is a shift to the right, regardless if we are talking about </a:t>
            </a:r>
            <a:r>
              <a:rPr lang="en-US" b="1" i="1" baseline="0" dirty="0"/>
              <a:t>S</a:t>
            </a:r>
            <a:r>
              <a:rPr lang="en-US" baseline="0" dirty="0"/>
              <a:t> or </a:t>
            </a:r>
            <a:r>
              <a:rPr lang="en-US" b="1" i="1" baseline="0" dirty="0"/>
              <a:t>D</a:t>
            </a:r>
            <a:r>
              <a:rPr lang="en-US" baseline="0" dirty="0"/>
              <a:t>. (and a decrease is a shift to the left)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will stay away from saying “</a:t>
            </a:r>
            <a:r>
              <a:rPr lang="en-US" b="1" i="1" baseline="0" dirty="0"/>
              <a:t>D</a:t>
            </a:r>
            <a:r>
              <a:rPr lang="en-US" baseline="0" dirty="0"/>
              <a:t> curve shifts up” or “</a:t>
            </a:r>
            <a:r>
              <a:rPr lang="en-US" b="1" i="1" baseline="0" dirty="0"/>
              <a:t>S</a:t>
            </a:r>
            <a:r>
              <a:rPr lang="en-US" baseline="0" dirty="0"/>
              <a:t> curve shifts up” because while “</a:t>
            </a:r>
            <a:r>
              <a:rPr lang="en-US" b="1" i="1" baseline="0" dirty="0"/>
              <a:t>D</a:t>
            </a:r>
            <a:r>
              <a:rPr lang="en-US" baseline="0" dirty="0"/>
              <a:t> curve shifts up” is indeed an increase in </a:t>
            </a:r>
            <a:r>
              <a:rPr lang="en-US" b="1" i="1" baseline="0" dirty="0"/>
              <a:t>D</a:t>
            </a:r>
            <a:r>
              <a:rPr lang="en-US" baseline="0" dirty="0"/>
              <a:t>, “S curve shifts up” is actually a decrease in  </a:t>
            </a:r>
            <a:r>
              <a:rPr lang="en-US" b="1" i="1" baseline="0" dirty="0"/>
              <a:t>S</a:t>
            </a:r>
            <a:r>
              <a:rPr lang="en-US" baseline="0" dirty="0"/>
              <a:t> (Supply shifts left). We look for the changes on the horizontal axis (quantity) when the price (on the vertical axis) stays the same to determine an increase or decrease in demand or supply. </a:t>
            </a:r>
            <a:endParaRPr 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45</a:t>
            </a:fld>
            <a:endParaRPr lang="en-US"/>
          </a:p>
        </p:txBody>
      </p:sp>
    </p:spTree>
    <p:extLst>
      <p:ext uri="{BB962C8B-B14F-4D97-AF65-F5344CB8AC3E}">
        <p14:creationId xmlns:p14="http://schemas.microsoft.com/office/powerpoint/2010/main" val="23658413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Orange</a:t>
            </a:r>
            <a:r>
              <a:rPr lang="en-US" baseline="0" dirty="0"/>
              <a:t> juice is a substitute for apple juice (the market we are analyzing), and a change in the price of orange juice will shift the demand for apple juice. Nothing happens to the supply of apple juice.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46</a:t>
            </a:fld>
            <a:endParaRPr lang="en-US"/>
          </a:p>
        </p:txBody>
      </p:sp>
    </p:spTree>
    <p:extLst>
      <p:ext uri="{BB962C8B-B14F-4D97-AF65-F5344CB8AC3E}">
        <p14:creationId xmlns:p14="http://schemas.microsoft.com/office/powerpoint/2010/main" val="42897374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In equilibrium, various forces are in balance. A situation in which market price has reached the level where Quantity supplied = Quantity demanded; where supply and demand curves intersect</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47</a:t>
            </a:fld>
            <a:endParaRPr lang="en-US"/>
          </a:p>
        </p:txBody>
      </p:sp>
    </p:spTree>
    <p:extLst>
      <p:ext uri="{BB962C8B-B14F-4D97-AF65-F5344CB8AC3E}">
        <p14:creationId xmlns:p14="http://schemas.microsoft.com/office/powerpoint/2010/main" val="25976167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demand schedule and the supply schedule are the same we used when we derived the market</a:t>
            </a:r>
            <a:r>
              <a:rPr lang="en-US" baseline="0" dirty="0"/>
              <a:t> demand for muffins (Example 2)  and the market supply of muffins (Example 5).</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48</a:t>
            </a:fld>
            <a:endParaRPr lang="en-US"/>
          </a:p>
        </p:txBody>
      </p:sp>
    </p:spTree>
    <p:extLst>
      <p:ext uri="{BB962C8B-B14F-4D97-AF65-F5344CB8AC3E}">
        <p14:creationId xmlns:p14="http://schemas.microsoft.com/office/powerpoint/2010/main" val="15429635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a:p>
            <a:r>
              <a:rPr lang="en-US" dirty="0"/>
              <a:t>In the textbook, the “In the news” article about price gouging explains why</a:t>
            </a:r>
            <a:r>
              <a:rPr lang="en-US" baseline="0" dirty="0"/>
              <a:t> price gouging is unpopular with politicians and people affected by natural disasters. “</a:t>
            </a:r>
            <a:r>
              <a:rPr lang="en-US" dirty="0"/>
              <a:t>When a disaster such as a hurricane strikes a region, many goods experience an increase in demand or a decrease in supply, putting upward pressure on prices. Policymakers often object to these price hikes, but some economists disagree.”</a:t>
            </a:r>
          </a:p>
          <a:p>
            <a:endParaRPr lang="en-US" dirty="0"/>
          </a:p>
          <a:p>
            <a:r>
              <a:rPr lang="en-US" dirty="0"/>
              <a:t>This “Ask the Experts” feature provides the opportunity for class discussion. </a:t>
            </a:r>
          </a:p>
          <a:p>
            <a:r>
              <a:rPr lang="en-US" dirty="0"/>
              <a:t>Start</a:t>
            </a:r>
            <a:r>
              <a:rPr lang="en-US" baseline="0" dirty="0"/>
              <a:t> by asking the class what they know about natural disasters, and how are people (households, firms, and the government) reacting to them. </a:t>
            </a:r>
          </a:p>
          <a:p>
            <a:r>
              <a:rPr lang="en-US" dirty="0"/>
              <a:t>After showing the statement, you can ask your students to choose one of the options: agree, disagree, or uncertain. You can collect their answers in a variety of ways: show of hands, ballot, clicker system, etc. If time permits, you can allow students to group and discuss some of the reasons they chose their answer. </a:t>
            </a:r>
          </a:p>
          <a:p>
            <a:r>
              <a:rPr lang="en-US" dirty="0"/>
              <a:t>Ask the students to share with the class their reasons. Their answers will vary.</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49</a:t>
            </a:fld>
            <a:endParaRPr lang="en-US"/>
          </a:p>
        </p:txBody>
      </p:sp>
    </p:spTree>
    <p:extLst>
      <p:ext uri="{BB962C8B-B14F-4D97-AF65-F5344CB8AC3E}">
        <p14:creationId xmlns:p14="http://schemas.microsoft.com/office/powerpoint/2010/main" val="3863707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a:t>
            </a:fld>
            <a:endParaRPr lang="en-US"/>
          </a:p>
        </p:txBody>
      </p:sp>
    </p:spTree>
    <p:extLst>
      <p:ext uri="{BB962C8B-B14F-4D97-AF65-F5344CB8AC3E}">
        <p14:creationId xmlns:p14="http://schemas.microsoft.com/office/powerpoint/2010/main" val="26061725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50</a:t>
            </a:fld>
            <a:endParaRPr lang="en-US"/>
          </a:p>
        </p:txBody>
      </p:sp>
    </p:spTree>
    <p:extLst>
      <p:ext uri="{BB962C8B-B14F-4D97-AF65-F5344CB8AC3E}">
        <p14:creationId xmlns:p14="http://schemas.microsoft.com/office/powerpoint/2010/main" val="8212404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51</a:t>
            </a:fld>
            <a:endParaRPr lang="en-US"/>
          </a:p>
        </p:txBody>
      </p:sp>
    </p:spTree>
    <p:extLst>
      <p:ext uri="{BB962C8B-B14F-4D97-AF65-F5344CB8AC3E}">
        <p14:creationId xmlns:p14="http://schemas.microsoft.com/office/powerpoint/2010/main" val="31183331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52</a:t>
            </a:fld>
            <a:endParaRPr lang="en-US"/>
          </a:p>
        </p:txBody>
      </p:sp>
    </p:spTree>
    <p:extLst>
      <p:ext uri="{BB962C8B-B14F-4D97-AF65-F5344CB8AC3E}">
        <p14:creationId xmlns:p14="http://schemas.microsoft.com/office/powerpoint/2010/main" val="25917779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53</a:t>
            </a:fld>
            <a:endParaRPr lang="en-US"/>
          </a:p>
        </p:txBody>
      </p:sp>
    </p:spTree>
    <p:extLst>
      <p:ext uri="{BB962C8B-B14F-4D97-AF65-F5344CB8AC3E}">
        <p14:creationId xmlns:p14="http://schemas.microsoft.com/office/powerpoint/2010/main" val="34754547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Step 1 requires knowing all of the things that can shift </a:t>
            </a:r>
            <a:r>
              <a:rPr lang="en-US" b="1" i="1" dirty="0"/>
              <a:t>D</a:t>
            </a:r>
            <a:r>
              <a:rPr lang="en-US" dirty="0"/>
              <a:t> and </a:t>
            </a:r>
            <a:r>
              <a:rPr lang="en-US" b="1" i="1" dirty="0"/>
              <a:t>S</a:t>
            </a:r>
            <a:r>
              <a:rPr lang="en-US" baseline="0" dirty="0"/>
              <a:t> (</a:t>
            </a:r>
            <a:r>
              <a:rPr lang="en-US" dirty="0"/>
              <a:t>the non-price determinants of demand and of supply</a:t>
            </a:r>
            <a:r>
              <a:rPr lang="en-US" baseline="0" dirty="0"/>
              <a:t> or </a:t>
            </a:r>
            <a:r>
              <a:rPr lang="en-US" b="1" i="1" baseline="0" dirty="0"/>
              <a:t>D</a:t>
            </a:r>
            <a:r>
              <a:rPr lang="en-US" baseline="0" dirty="0"/>
              <a:t> and </a:t>
            </a:r>
            <a:r>
              <a:rPr lang="en-US" b="1" i="1" baseline="0" dirty="0"/>
              <a:t>S</a:t>
            </a:r>
            <a:r>
              <a:rPr lang="en-US" baseline="0" dirty="0"/>
              <a:t> shifters)</a:t>
            </a:r>
            <a:r>
              <a:rPr lang="en-US" dirty="0"/>
              <a:t>.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54</a:t>
            </a:fld>
            <a:endParaRPr lang="en-US"/>
          </a:p>
        </p:txBody>
      </p:sp>
    </p:spTree>
    <p:extLst>
      <p:ext uri="{BB962C8B-B14F-4D97-AF65-F5344CB8AC3E}">
        <p14:creationId xmlns:p14="http://schemas.microsoft.com/office/powerpoint/2010/main" val="33352569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55</a:t>
            </a:fld>
            <a:endParaRPr lang="en-US"/>
          </a:p>
        </p:txBody>
      </p:sp>
    </p:spTree>
    <p:extLst>
      <p:ext uri="{BB962C8B-B14F-4D97-AF65-F5344CB8AC3E}">
        <p14:creationId xmlns:p14="http://schemas.microsoft.com/office/powerpoint/2010/main" val="17459989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5000"/>
              </a:lnSpc>
              <a:spcBef>
                <a:spcPct val="15000"/>
              </a:spcBef>
              <a:buClr>
                <a:srgbClr val="00B85C"/>
              </a:buClr>
              <a:buSzPct val="120000"/>
              <a:buFont typeface="Wingdings" pitchFamily="2" charset="2"/>
              <a:buNone/>
            </a:pPr>
            <a:r>
              <a:rPr lang="en-US" sz="1300" dirty="0">
                <a:cs typeface="Arial"/>
              </a:rPr>
              <a:t>After Step 2, take a few minutes to explain how</a:t>
            </a:r>
            <a:r>
              <a:rPr lang="en-US" sz="1300" baseline="0" dirty="0">
                <a:cs typeface="Arial"/>
              </a:rPr>
              <a:t> the market goes from </a:t>
            </a:r>
            <a:r>
              <a:rPr lang="en-US" sz="1300" b="1" i="1" baseline="0" dirty="0">
                <a:cs typeface="Arial"/>
              </a:rPr>
              <a:t>P</a:t>
            </a:r>
            <a:r>
              <a:rPr lang="en-US" sz="1300" b="1" baseline="-25000" dirty="0">
                <a:cs typeface="Arial"/>
              </a:rPr>
              <a:t>1</a:t>
            </a:r>
            <a:r>
              <a:rPr lang="en-US" sz="1300" baseline="0" dirty="0">
                <a:cs typeface="Arial"/>
              </a:rPr>
              <a:t> and </a:t>
            </a:r>
            <a:r>
              <a:rPr lang="en-US" sz="1300" b="1" i="1" baseline="0" dirty="0">
                <a:cs typeface="Arial"/>
              </a:rPr>
              <a:t>Q</a:t>
            </a:r>
            <a:r>
              <a:rPr lang="en-US" sz="1300" b="1" baseline="-25000" dirty="0">
                <a:cs typeface="Arial"/>
              </a:rPr>
              <a:t>1</a:t>
            </a:r>
            <a:r>
              <a:rPr lang="en-US" sz="1300" baseline="0" dirty="0">
                <a:cs typeface="Arial"/>
              </a:rPr>
              <a:t> to the new higher </a:t>
            </a:r>
            <a:r>
              <a:rPr lang="en-US" sz="1300" b="1" i="1" baseline="0" dirty="0">
                <a:cs typeface="Arial"/>
              </a:rPr>
              <a:t>P</a:t>
            </a:r>
            <a:r>
              <a:rPr lang="en-US" sz="1300" b="1" baseline="-25000" dirty="0">
                <a:cs typeface="Arial"/>
              </a:rPr>
              <a:t>2</a:t>
            </a:r>
            <a:r>
              <a:rPr lang="en-US" sz="1300" baseline="0" dirty="0">
                <a:cs typeface="Arial"/>
              </a:rPr>
              <a:t> and </a:t>
            </a:r>
            <a:r>
              <a:rPr lang="en-US" sz="1300" b="1" i="1" baseline="0" dirty="0">
                <a:cs typeface="Arial"/>
              </a:rPr>
              <a:t>Q</a:t>
            </a:r>
            <a:r>
              <a:rPr lang="en-US" sz="1300" b="1" baseline="-25000" dirty="0">
                <a:cs typeface="Arial"/>
              </a:rPr>
              <a:t>2</a:t>
            </a:r>
            <a:r>
              <a:rPr lang="en-US" sz="1300" baseline="0" dirty="0">
                <a:cs typeface="Arial"/>
              </a:rPr>
              <a:t>. </a:t>
            </a:r>
          </a:p>
          <a:p>
            <a:pPr marL="285750" indent="-285750">
              <a:lnSpc>
                <a:spcPct val="105000"/>
              </a:lnSpc>
              <a:spcBef>
                <a:spcPct val="15000"/>
              </a:spcBef>
              <a:buClr>
                <a:srgbClr val="00B85C"/>
              </a:buClr>
              <a:buSzPct val="120000"/>
              <a:buFontTx/>
              <a:buChar char="-"/>
            </a:pPr>
            <a:r>
              <a:rPr lang="en-US" sz="1300" baseline="0" dirty="0">
                <a:cs typeface="Arial"/>
              </a:rPr>
              <a:t>When </a:t>
            </a:r>
            <a:r>
              <a:rPr lang="en-US" sz="1300" b="1" i="1" baseline="0" dirty="0">
                <a:cs typeface="Arial"/>
              </a:rPr>
              <a:t>D</a:t>
            </a:r>
            <a:r>
              <a:rPr lang="en-US" sz="1300" baseline="0" dirty="0">
                <a:cs typeface="Arial"/>
              </a:rPr>
              <a:t> curve shifts right, initially at </a:t>
            </a:r>
            <a:r>
              <a:rPr lang="en-US" sz="1300" b="1" i="1" baseline="0" dirty="0">
                <a:cs typeface="Arial"/>
              </a:rPr>
              <a:t>P</a:t>
            </a:r>
            <a:r>
              <a:rPr lang="en-US" sz="1300" b="1" baseline="-25000" dirty="0">
                <a:cs typeface="Arial"/>
              </a:rPr>
              <a:t>1</a:t>
            </a:r>
            <a:r>
              <a:rPr lang="en-US" sz="1300" baseline="0" dirty="0">
                <a:cs typeface="Arial"/>
              </a:rPr>
              <a:t> consumers will demand a new </a:t>
            </a:r>
            <a:r>
              <a:rPr lang="en-US" sz="1300" b="1" i="1" baseline="0" dirty="0" err="1">
                <a:cs typeface="Arial"/>
              </a:rPr>
              <a:t>Q</a:t>
            </a:r>
            <a:r>
              <a:rPr lang="en-US" sz="1300" b="1" baseline="30000" dirty="0" err="1">
                <a:cs typeface="Arial"/>
              </a:rPr>
              <a:t>d</a:t>
            </a:r>
            <a:r>
              <a:rPr lang="en-US" sz="1300" baseline="0" dirty="0">
                <a:cs typeface="Arial"/>
              </a:rPr>
              <a:t> on the new demand curve, </a:t>
            </a:r>
            <a:r>
              <a:rPr lang="en-US" sz="1300" b="1" i="1" baseline="0" dirty="0">
                <a:cs typeface="Arial"/>
              </a:rPr>
              <a:t>D</a:t>
            </a:r>
            <a:r>
              <a:rPr lang="en-US" sz="1300" b="1" baseline="-25000" dirty="0">
                <a:cs typeface="Arial"/>
              </a:rPr>
              <a:t>2</a:t>
            </a:r>
            <a:r>
              <a:rPr lang="en-US" sz="1300" baseline="0" dirty="0">
                <a:cs typeface="Arial"/>
              </a:rPr>
              <a:t> (this quantity is not on the graph, but you can show the new </a:t>
            </a:r>
            <a:r>
              <a:rPr lang="en-US" sz="1300" b="1" i="1" baseline="0" dirty="0" err="1">
                <a:cs typeface="Arial"/>
              </a:rPr>
              <a:t>Q</a:t>
            </a:r>
            <a:r>
              <a:rPr lang="en-US" sz="1300" b="1" baseline="30000" dirty="0" err="1">
                <a:cs typeface="Arial"/>
              </a:rPr>
              <a:t>d</a:t>
            </a:r>
            <a:r>
              <a:rPr lang="en-US" sz="1300" baseline="0" dirty="0">
                <a:cs typeface="Arial"/>
              </a:rPr>
              <a:t> on </a:t>
            </a:r>
            <a:r>
              <a:rPr lang="en-US" sz="1300" b="1" i="1" baseline="0" dirty="0">
                <a:cs typeface="Arial"/>
              </a:rPr>
              <a:t>D</a:t>
            </a:r>
            <a:r>
              <a:rPr lang="en-US" sz="1300" b="1" baseline="-25000" dirty="0">
                <a:cs typeface="Arial"/>
              </a:rPr>
              <a:t>2</a:t>
            </a:r>
            <a:r>
              <a:rPr lang="en-US" sz="1300" baseline="0" dirty="0">
                <a:cs typeface="Arial"/>
              </a:rPr>
              <a:t> at </a:t>
            </a:r>
            <a:r>
              <a:rPr lang="en-US" sz="1300" b="1" i="1" baseline="0" dirty="0">
                <a:cs typeface="Arial"/>
              </a:rPr>
              <a:t>P</a:t>
            </a:r>
            <a:r>
              <a:rPr lang="en-US" sz="1300" b="1" baseline="-25000" dirty="0">
                <a:cs typeface="Arial"/>
              </a:rPr>
              <a:t>1</a:t>
            </a:r>
            <a:r>
              <a:rPr lang="en-US" sz="1300" baseline="0" dirty="0">
                <a:cs typeface="Arial"/>
              </a:rPr>
              <a:t>)</a:t>
            </a:r>
          </a:p>
          <a:p>
            <a:pPr marL="285750" indent="-285750">
              <a:lnSpc>
                <a:spcPct val="105000"/>
              </a:lnSpc>
              <a:spcBef>
                <a:spcPct val="15000"/>
              </a:spcBef>
              <a:buClr>
                <a:srgbClr val="00B85C"/>
              </a:buClr>
              <a:buSzPct val="120000"/>
              <a:buFontTx/>
              <a:buChar char="-"/>
            </a:pPr>
            <a:r>
              <a:rPr lang="en-US" sz="1300" baseline="0" dirty="0">
                <a:cs typeface="Arial"/>
              </a:rPr>
              <a:t>So now, with </a:t>
            </a:r>
            <a:r>
              <a:rPr lang="en-US" sz="1300" b="1" i="1" baseline="0" dirty="0">
                <a:cs typeface="Arial"/>
              </a:rPr>
              <a:t>Q</a:t>
            </a:r>
            <a:r>
              <a:rPr lang="en-US" sz="1300" b="1" baseline="-25000" dirty="0">
                <a:cs typeface="Arial"/>
              </a:rPr>
              <a:t>1</a:t>
            </a:r>
            <a:r>
              <a:rPr lang="en-US" sz="1300" baseline="0" dirty="0">
                <a:cs typeface="Arial"/>
              </a:rPr>
              <a:t> being the quantity supplied at </a:t>
            </a:r>
            <a:r>
              <a:rPr lang="en-US" sz="1300" b="1" i="1" baseline="0" dirty="0">
                <a:cs typeface="Arial"/>
              </a:rPr>
              <a:t>P</a:t>
            </a:r>
            <a:r>
              <a:rPr lang="en-US" sz="1300" b="1" baseline="-25000" dirty="0">
                <a:cs typeface="Arial"/>
              </a:rPr>
              <a:t>1</a:t>
            </a:r>
            <a:r>
              <a:rPr lang="en-US" sz="1300" baseline="0" dirty="0">
                <a:cs typeface="Arial"/>
              </a:rPr>
              <a:t>, and the new higher quantity on </a:t>
            </a:r>
            <a:r>
              <a:rPr lang="en-US" sz="1300" b="1" i="1" baseline="0" dirty="0">
                <a:cs typeface="Arial"/>
              </a:rPr>
              <a:t>D</a:t>
            </a:r>
            <a:r>
              <a:rPr lang="en-US" sz="1300" b="1" baseline="-25000" dirty="0">
                <a:cs typeface="Arial"/>
              </a:rPr>
              <a:t>2</a:t>
            </a:r>
            <a:r>
              <a:rPr lang="en-US" sz="1300" baseline="0" dirty="0">
                <a:cs typeface="Arial"/>
              </a:rPr>
              <a:t> being the new </a:t>
            </a:r>
            <a:r>
              <a:rPr lang="en-US" sz="1300" b="1" i="1" baseline="0" dirty="0" err="1">
                <a:cs typeface="Arial"/>
              </a:rPr>
              <a:t>Q</a:t>
            </a:r>
            <a:r>
              <a:rPr lang="en-US" sz="1300" b="1" baseline="30000" dirty="0" err="1">
                <a:cs typeface="Arial"/>
              </a:rPr>
              <a:t>d</a:t>
            </a:r>
            <a:r>
              <a:rPr lang="en-US" sz="1300" baseline="0" dirty="0">
                <a:cs typeface="Arial"/>
              </a:rPr>
              <a:t>, we have a shortage at </a:t>
            </a:r>
            <a:r>
              <a:rPr lang="en-US" sz="1300" b="1" i="1" baseline="0" dirty="0">
                <a:cs typeface="Arial"/>
              </a:rPr>
              <a:t>P</a:t>
            </a:r>
            <a:r>
              <a:rPr lang="en-US" sz="1300" b="1" baseline="-25000" dirty="0">
                <a:cs typeface="Arial"/>
              </a:rPr>
              <a:t>1</a:t>
            </a:r>
            <a:r>
              <a:rPr lang="en-US" sz="1300" baseline="0" dirty="0">
                <a:cs typeface="Arial"/>
              </a:rPr>
              <a:t>. </a:t>
            </a:r>
          </a:p>
          <a:p>
            <a:pPr marL="285750" indent="-285750">
              <a:lnSpc>
                <a:spcPct val="105000"/>
              </a:lnSpc>
              <a:spcBef>
                <a:spcPct val="15000"/>
              </a:spcBef>
              <a:buClr>
                <a:srgbClr val="00B85C"/>
              </a:buClr>
              <a:buSzPct val="120000"/>
              <a:buFontTx/>
              <a:buChar char="-"/>
            </a:pPr>
            <a:r>
              <a:rPr lang="en-US" sz="1300" baseline="0" dirty="0">
                <a:cs typeface="Arial"/>
              </a:rPr>
              <a:t>Market forces will move upward along the </a:t>
            </a:r>
            <a:r>
              <a:rPr lang="en-US" sz="1300" b="1" baseline="0" dirty="0">
                <a:cs typeface="Arial"/>
              </a:rPr>
              <a:t>D</a:t>
            </a:r>
            <a:r>
              <a:rPr lang="en-US" sz="1300" baseline="0" dirty="0">
                <a:cs typeface="Arial"/>
              </a:rPr>
              <a:t> and </a:t>
            </a:r>
            <a:r>
              <a:rPr lang="en-US" sz="1300" b="1" baseline="0" dirty="0">
                <a:cs typeface="Arial"/>
              </a:rPr>
              <a:t>S</a:t>
            </a:r>
            <a:r>
              <a:rPr lang="en-US" sz="1300" baseline="0" dirty="0">
                <a:cs typeface="Arial"/>
              </a:rPr>
              <a:t> curves until the shortage is eliminated and we reach the new equilibrium at </a:t>
            </a:r>
            <a:r>
              <a:rPr lang="en-US" sz="1300" b="1" i="1" baseline="0" dirty="0">
                <a:cs typeface="Arial"/>
              </a:rPr>
              <a:t>P</a:t>
            </a:r>
            <a:r>
              <a:rPr lang="en-US" sz="1300" b="1" baseline="-25000" dirty="0">
                <a:cs typeface="Arial"/>
              </a:rPr>
              <a:t>2</a:t>
            </a:r>
            <a:r>
              <a:rPr lang="en-US" sz="1300" baseline="0" dirty="0">
                <a:cs typeface="Arial"/>
              </a:rPr>
              <a:t> and </a:t>
            </a:r>
            <a:r>
              <a:rPr lang="en-US" sz="1300" b="1" i="1" baseline="0" dirty="0">
                <a:cs typeface="Arial"/>
              </a:rPr>
              <a:t>Q</a:t>
            </a:r>
            <a:r>
              <a:rPr lang="en-US" sz="1300" b="1" baseline="-25000" dirty="0">
                <a:cs typeface="Arial"/>
              </a:rPr>
              <a:t>2</a:t>
            </a:r>
            <a:r>
              <a:rPr lang="en-US" sz="1300" baseline="0" dirty="0">
                <a:cs typeface="Arial"/>
              </a:rPr>
              <a:t>.</a:t>
            </a:r>
            <a:endParaRPr lang="en-US" sz="1300" dirty="0">
              <a:cs typeface="Arial"/>
            </a:endParaRPr>
          </a:p>
          <a:p>
            <a:pPr>
              <a:lnSpc>
                <a:spcPct val="105000"/>
              </a:lnSpc>
              <a:spcBef>
                <a:spcPct val="15000"/>
              </a:spcBef>
              <a:buClr>
                <a:srgbClr val="00B85C"/>
              </a:buClr>
              <a:buSzPct val="120000"/>
              <a:buFont typeface="Wingdings" pitchFamily="2" charset="2"/>
              <a:buNone/>
            </a:pPr>
            <a:endParaRPr lang="en-US" sz="1300" dirty="0">
              <a:cs typeface="Arial"/>
            </a:endParaRPr>
          </a:p>
          <a:p>
            <a:pPr>
              <a:lnSpc>
                <a:spcPct val="105000"/>
              </a:lnSpc>
              <a:spcBef>
                <a:spcPct val="15000"/>
              </a:spcBef>
              <a:buClr>
                <a:srgbClr val="00B85C"/>
              </a:buClr>
              <a:buSzPct val="120000"/>
            </a:pPr>
            <a:r>
              <a:rPr lang="en-US" sz="1300" i="1" dirty="0">
                <a:cs typeface="Arial"/>
              </a:rPr>
              <a:t>Always be careful to distinguish between a shift in a curve and a movement along the curve.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56</a:t>
            </a:fld>
            <a:endParaRPr lang="en-US"/>
          </a:p>
        </p:txBody>
      </p:sp>
    </p:spTree>
    <p:extLst>
      <p:ext uri="{BB962C8B-B14F-4D97-AF65-F5344CB8AC3E}">
        <p14:creationId xmlns:p14="http://schemas.microsoft.com/office/powerpoint/2010/main" val="7457775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57</a:t>
            </a:fld>
            <a:endParaRPr lang="en-US"/>
          </a:p>
        </p:txBody>
      </p:sp>
    </p:spTree>
    <p:extLst>
      <p:ext uri="{BB962C8B-B14F-4D97-AF65-F5344CB8AC3E}">
        <p14:creationId xmlns:p14="http://schemas.microsoft.com/office/powerpoint/2010/main" val="6556155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graph, the demand increased more than the supply.</a:t>
            </a:r>
            <a:r>
              <a:rPr lang="en-US" baseline="0" dirty="0"/>
              <a:t> In the next slide, we take a look at the supply increasing more than the demand.</a:t>
            </a:r>
          </a:p>
          <a:p>
            <a:r>
              <a:rPr lang="en-US" baseline="0" dirty="0"/>
              <a:t>It is worth mentioning to your students, that is the problem doesn’t specify which curve shifts more than the other, then the effect on the P will remain ambiguous (when dealing with simultaneous increases in supply and demand).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58</a:t>
            </a:fld>
            <a:endParaRPr lang="en-US"/>
          </a:p>
        </p:txBody>
      </p:sp>
    </p:spTree>
    <p:extLst>
      <p:ext uri="{BB962C8B-B14F-4D97-AF65-F5344CB8AC3E}">
        <p14:creationId xmlns:p14="http://schemas.microsoft.com/office/powerpoint/2010/main" val="21815669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59</a:t>
            </a:fld>
            <a:endParaRPr lang="en-US"/>
          </a:p>
        </p:txBody>
      </p:sp>
    </p:spTree>
    <p:extLst>
      <p:ext uri="{BB962C8B-B14F-4D97-AF65-F5344CB8AC3E}">
        <p14:creationId xmlns:p14="http://schemas.microsoft.com/office/powerpoint/2010/main" val="2100057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Holding constant everything else that influences how much of the good consumers want to buy.</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6</a:t>
            </a:fld>
            <a:endParaRPr lang="en-US"/>
          </a:p>
        </p:txBody>
      </p:sp>
    </p:spTree>
    <p:extLst>
      <p:ext uri="{BB962C8B-B14F-4D97-AF65-F5344CB8AC3E}">
        <p14:creationId xmlns:p14="http://schemas.microsoft.com/office/powerpoint/2010/main" val="26061725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In the textbook, the conclusion of this chapter offers some very nice elaboration on the third bullet point.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60</a:t>
            </a:fld>
            <a:endParaRPr lang="en-US"/>
          </a:p>
        </p:txBody>
      </p:sp>
    </p:spTree>
    <p:extLst>
      <p:ext uri="{BB962C8B-B14F-4D97-AF65-F5344CB8AC3E}">
        <p14:creationId xmlns:p14="http://schemas.microsoft.com/office/powerpoint/2010/main" val="13466071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66612" rtl="0" eaLnBrk="1" fontAlgn="auto" latinLnBrk="0" hangingPunct="1">
              <a:lnSpc>
                <a:spcPct val="100000"/>
              </a:lnSpc>
              <a:spcBef>
                <a:spcPts val="0"/>
              </a:spcBef>
              <a:spcAft>
                <a:spcPts val="0"/>
              </a:spcAft>
              <a:buClrTx/>
              <a:buSzTx/>
              <a:buFontTx/>
              <a:buNone/>
              <a:tabLst/>
              <a:defRPr/>
            </a:pPr>
            <a:r>
              <a:rPr lang="en-US" sz="1400" dirty="0"/>
              <a:t>Allow your students</a:t>
            </a:r>
            <a:r>
              <a:rPr lang="en-US" sz="1400" baseline="0" dirty="0"/>
              <a:t> 5 - 10 minutes to work by themselves or in groups before asking for volunteers to share their answers.  The correct answers are on the next 3 slides. </a:t>
            </a:r>
            <a:endParaRPr lang="en-US" sz="1400" dirty="0"/>
          </a:p>
          <a:p>
            <a:pPr defTabSz="966612">
              <a:defRPr/>
            </a:pPr>
            <a:endParaRPr lang="en-US" sz="1300" dirty="0"/>
          </a:p>
          <a:p>
            <a:pPr defTabSz="966612">
              <a:defRPr/>
            </a:pPr>
            <a:r>
              <a:rPr lang="en-US" sz="1300" dirty="0"/>
              <a:t>This exercise leads students to review all they have learned about the demand and supply, shifts of the demand and supply curves, and changes in equilibria. </a:t>
            </a:r>
          </a:p>
          <a:p>
            <a:endParaRPr lang="en-US" sz="1300" dirty="0"/>
          </a:p>
          <a:p>
            <a:r>
              <a:rPr lang="en-US" sz="1300" dirty="0"/>
              <a:t>We assume that the market</a:t>
            </a:r>
            <a:r>
              <a:rPr lang="en-US" sz="1300" baseline="0" dirty="0"/>
              <a:t> for orange juice is in equilibrium (</a:t>
            </a:r>
            <a:r>
              <a:rPr lang="en-US" sz="1300" b="1" i="1" baseline="0" dirty="0"/>
              <a:t>P</a:t>
            </a:r>
            <a:r>
              <a:rPr lang="en-US" sz="1300" b="1" baseline="-25000" dirty="0"/>
              <a:t>1</a:t>
            </a:r>
            <a:r>
              <a:rPr lang="en-US" sz="1300" baseline="0" dirty="0"/>
              <a:t>, </a:t>
            </a:r>
            <a:r>
              <a:rPr lang="en-US" sz="1300" b="1" i="1" baseline="0" dirty="0"/>
              <a:t>Q</a:t>
            </a:r>
            <a:r>
              <a:rPr lang="en-US" sz="1300" b="1" baseline="-25000" dirty="0"/>
              <a:t>1</a:t>
            </a:r>
            <a:r>
              <a:rPr lang="en-US" sz="1300" baseline="0" dirty="0"/>
              <a:t>). </a:t>
            </a:r>
          </a:p>
          <a:p>
            <a:r>
              <a:rPr lang="en-US" sz="1300" dirty="0"/>
              <a:t>Event A: Apple juice and orange juice are substitutes, so the demand of orange juice declines</a:t>
            </a:r>
          </a:p>
          <a:p>
            <a:r>
              <a:rPr lang="en-US" sz="1300" dirty="0"/>
              <a:t>Event B: Oranges are an ingredient needed</a:t>
            </a:r>
            <a:r>
              <a:rPr lang="en-US" sz="1300" baseline="0" dirty="0"/>
              <a:t> to produce orange juice, so low input prices will increase the supply of orange juice.</a:t>
            </a:r>
          </a:p>
          <a:p>
            <a:r>
              <a:rPr lang="en-US" sz="1300" baseline="0" dirty="0"/>
              <a:t>Event C: we don’t know which event is the dominant one</a:t>
            </a:r>
            <a:endParaRPr lang="en-US" sz="1300" dirty="0"/>
          </a:p>
        </p:txBody>
      </p:sp>
      <p:sp>
        <p:nvSpPr>
          <p:cNvPr id="4" name="Slide Number Placeholder 3"/>
          <p:cNvSpPr>
            <a:spLocks noGrp="1"/>
          </p:cNvSpPr>
          <p:nvPr>
            <p:ph type="sldNum" sz="quarter" idx="10"/>
          </p:nvPr>
        </p:nvSpPr>
        <p:spPr/>
        <p:txBody>
          <a:bodyPr/>
          <a:lstStyle/>
          <a:p>
            <a:fld id="{2CAF6792-DBE1-4461-97FA-F85A7B48814E}" type="slidenum">
              <a:rPr lang="en-US" smtClean="0"/>
              <a:t>61</a:t>
            </a:fld>
            <a:endParaRPr lang="en-US"/>
          </a:p>
        </p:txBody>
      </p:sp>
    </p:spTree>
    <p:extLst>
      <p:ext uri="{BB962C8B-B14F-4D97-AF65-F5344CB8AC3E}">
        <p14:creationId xmlns:p14="http://schemas.microsoft.com/office/powerpoint/2010/main" val="5927990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Event A: Apple juice and orange juice are substitutes, so the demand of orange juice declines. The demand curve shifts to the left. The new equilibrium will have a lower price and a lower quantity. </a:t>
            </a:r>
          </a:p>
        </p:txBody>
      </p:sp>
      <p:sp>
        <p:nvSpPr>
          <p:cNvPr id="4" name="Slide Number Placeholder 3"/>
          <p:cNvSpPr>
            <a:spLocks noGrp="1"/>
          </p:cNvSpPr>
          <p:nvPr>
            <p:ph type="sldNum" sz="quarter" idx="10"/>
          </p:nvPr>
        </p:nvSpPr>
        <p:spPr/>
        <p:txBody>
          <a:bodyPr/>
          <a:lstStyle/>
          <a:p>
            <a:fld id="{2CAF6792-DBE1-4461-97FA-F85A7B48814E}" type="slidenum">
              <a:rPr lang="en-US" smtClean="0"/>
              <a:t>62</a:t>
            </a:fld>
            <a:endParaRPr lang="en-US"/>
          </a:p>
        </p:txBody>
      </p:sp>
    </p:spTree>
    <p:extLst>
      <p:ext uri="{BB962C8B-B14F-4D97-AF65-F5344CB8AC3E}">
        <p14:creationId xmlns:p14="http://schemas.microsoft.com/office/powerpoint/2010/main" val="22443341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Event B: A fall in the price of oranges, an ingredient in the production of orange</a:t>
            </a:r>
            <a:r>
              <a:rPr lang="en-US" sz="1300" baseline="0" dirty="0"/>
              <a:t> juice, will prompt producers of orange juice to produce more: the S curve shifts right, resulting in a lower P and a higher Q.</a:t>
            </a:r>
            <a:endParaRPr lang="en-US" sz="1300" dirty="0"/>
          </a:p>
        </p:txBody>
      </p:sp>
      <p:sp>
        <p:nvSpPr>
          <p:cNvPr id="4" name="Slide Number Placeholder 3"/>
          <p:cNvSpPr>
            <a:spLocks noGrp="1"/>
          </p:cNvSpPr>
          <p:nvPr>
            <p:ph type="sldNum" sz="quarter" idx="10"/>
          </p:nvPr>
        </p:nvSpPr>
        <p:spPr/>
        <p:txBody>
          <a:bodyPr/>
          <a:lstStyle/>
          <a:p>
            <a:fld id="{2CAF6792-DBE1-4461-97FA-F85A7B48814E}" type="slidenum">
              <a:rPr lang="en-US" smtClean="0"/>
              <a:t>63</a:t>
            </a:fld>
            <a:endParaRPr lang="en-US"/>
          </a:p>
        </p:txBody>
      </p:sp>
    </p:spTree>
    <p:extLst>
      <p:ext uri="{BB962C8B-B14F-4D97-AF65-F5344CB8AC3E}">
        <p14:creationId xmlns:p14="http://schemas.microsoft.com/office/powerpoint/2010/main" val="22443341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300" dirty="0"/>
              <a:t>The textbook shows two separate graphs to make the point of ambiguous quantity (just like we used</a:t>
            </a:r>
            <a:r>
              <a:rPr lang="en-US" sz="1300" baseline="0" dirty="0"/>
              <a:t> in Example 3C)</a:t>
            </a:r>
            <a:r>
              <a:rPr lang="en-US" sz="1300" dirty="0"/>
              <a:t>. Students</a:t>
            </a:r>
            <a:r>
              <a:rPr lang="en-US" sz="1300" baseline="0" dirty="0"/>
              <a:t> should benefit from the following approach as well:</a:t>
            </a:r>
          </a:p>
          <a:p>
            <a:pPr marL="285750" indent="-285750" defTabSz="966612">
              <a:buFont typeface="Arial" panose="020B0604020202020204" pitchFamily="34" charset="0"/>
              <a:buChar char="•"/>
              <a:defRPr/>
            </a:pPr>
            <a:r>
              <a:rPr lang="en-US" sz="1300" baseline="0" dirty="0"/>
              <a:t>First, the demand decreases to </a:t>
            </a:r>
            <a:r>
              <a:rPr lang="en-US" sz="1300" b="1" i="1" baseline="0" dirty="0"/>
              <a:t>D</a:t>
            </a:r>
            <a:r>
              <a:rPr lang="en-US" sz="1300" b="1" baseline="-25000" dirty="0"/>
              <a:t>2</a:t>
            </a:r>
            <a:r>
              <a:rPr lang="en-US" sz="1300" baseline="0" dirty="0"/>
              <a:t> and the supply curve increases to </a:t>
            </a:r>
            <a:r>
              <a:rPr lang="en-US" sz="1300" b="1" i="1" baseline="0" dirty="0"/>
              <a:t>S</a:t>
            </a:r>
            <a:r>
              <a:rPr lang="en-US" sz="1300" b="1" baseline="-25000" dirty="0"/>
              <a:t>2</a:t>
            </a:r>
            <a:r>
              <a:rPr lang="en-US" sz="1300" baseline="0" dirty="0"/>
              <a:t> (big change in S) so the graph shows lower P (the new price is </a:t>
            </a:r>
            <a:r>
              <a:rPr lang="en-US" sz="1300" b="1" i="1" baseline="0" dirty="0"/>
              <a:t>P</a:t>
            </a:r>
            <a:r>
              <a:rPr lang="en-US" sz="1300" b="1" baseline="-25000" dirty="0"/>
              <a:t>2</a:t>
            </a:r>
            <a:r>
              <a:rPr lang="en-US" sz="1300" baseline="0" dirty="0"/>
              <a:t>) and higher </a:t>
            </a:r>
            <a:r>
              <a:rPr lang="en-US" sz="1300" b="1" baseline="0" dirty="0"/>
              <a:t>Q</a:t>
            </a:r>
            <a:r>
              <a:rPr lang="en-US" sz="1300" baseline="0" dirty="0"/>
              <a:t> (the new quantity is </a:t>
            </a:r>
            <a:r>
              <a:rPr lang="en-US" sz="1300" b="1" i="1" baseline="0" dirty="0"/>
              <a:t>Q</a:t>
            </a:r>
            <a:r>
              <a:rPr lang="en-US" sz="1300" b="1" baseline="-25000" dirty="0"/>
              <a:t>2</a:t>
            </a:r>
            <a:r>
              <a:rPr lang="en-US" sz="1300" baseline="0" dirty="0"/>
              <a:t>).</a:t>
            </a:r>
          </a:p>
          <a:p>
            <a:pPr marL="285750" indent="-285750" defTabSz="966612">
              <a:buFont typeface="Arial" panose="020B0604020202020204" pitchFamily="34" charset="0"/>
              <a:buChar char="•"/>
              <a:defRPr/>
            </a:pPr>
            <a:r>
              <a:rPr lang="en-US" sz="1300" baseline="0" dirty="0"/>
              <a:t>But what if, when the demand decreases to </a:t>
            </a:r>
            <a:r>
              <a:rPr lang="en-US" sz="1300" b="1" i="1" baseline="0" dirty="0"/>
              <a:t>D</a:t>
            </a:r>
            <a:r>
              <a:rPr lang="en-US" sz="1300" b="1" baseline="-25000" dirty="0"/>
              <a:t>2</a:t>
            </a:r>
            <a:r>
              <a:rPr lang="en-US" sz="1300" baseline="0" dirty="0"/>
              <a:t>, the supply curve increases just a bit, to </a:t>
            </a:r>
            <a:r>
              <a:rPr lang="en-US" sz="1300" b="1" i="1" baseline="0" dirty="0"/>
              <a:t>S</a:t>
            </a:r>
            <a:r>
              <a:rPr lang="en-US" sz="1300" b="1" baseline="-25000" dirty="0"/>
              <a:t>3</a:t>
            </a:r>
            <a:r>
              <a:rPr lang="en-US" sz="1300" baseline="0" dirty="0"/>
              <a:t>: then the </a:t>
            </a:r>
            <a:r>
              <a:rPr lang="en-US" sz="1300" b="1" baseline="0" dirty="0"/>
              <a:t>P</a:t>
            </a:r>
            <a:r>
              <a:rPr lang="en-US" sz="1300" baseline="0" dirty="0"/>
              <a:t> is lower (the new price is </a:t>
            </a:r>
            <a:r>
              <a:rPr lang="en-US" sz="1300" b="1" i="1" baseline="0" dirty="0"/>
              <a:t>P</a:t>
            </a:r>
            <a:r>
              <a:rPr lang="en-US" sz="1300" b="1" baseline="-25000" dirty="0"/>
              <a:t>3</a:t>
            </a:r>
            <a:r>
              <a:rPr lang="en-US" sz="1300" baseline="0" dirty="0"/>
              <a:t>) and the </a:t>
            </a:r>
            <a:r>
              <a:rPr lang="en-US" sz="1300" b="1" baseline="0" dirty="0"/>
              <a:t>Q</a:t>
            </a:r>
            <a:r>
              <a:rPr lang="en-US" sz="1300" baseline="0" dirty="0"/>
              <a:t> is lower as well (the new quantity is </a:t>
            </a:r>
            <a:r>
              <a:rPr lang="en-US" sz="1300" b="1" i="1" baseline="0" dirty="0"/>
              <a:t>Q</a:t>
            </a:r>
            <a:r>
              <a:rPr lang="en-US" sz="1300" b="1" baseline="-25000" dirty="0"/>
              <a:t>3</a:t>
            </a:r>
            <a:r>
              <a:rPr lang="en-US" sz="1300" baseline="0" dirty="0"/>
              <a:t>). </a:t>
            </a:r>
          </a:p>
          <a:p>
            <a:pPr marL="285750" indent="-285750" defTabSz="966612">
              <a:buFont typeface="Arial" panose="020B0604020202020204" pitchFamily="34" charset="0"/>
              <a:buChar char="•"/>
              <a:defRPr/>
            </a:pPr>
            <a:r>
              <a:rPr lang="en-US" sz="1300" baseline="0" dirty="0"/>
              <a:t>Since the problem doesn’t specify which curve changes the most, the only conclusion is that while P is lower, </a:t>
            </a:r>
            <a:r>
              <a:rPr lang="en-US" sz="1300" b="1" baseline="0" dirty="0"/>
              <a:t>Q</a:t>
            </a:r>
            <a:r>
              <a:rPr lang="en-US" sz="1300" baseline="0" dirty="0"/>
              <a:t> is ambiguous: it can increase or it can decrease.</a:t>
            </a:r>
          </a:p>
          <a:p>
            <a:pPr defTabSz="966612">
              <a:defRPr/>
            </a:pPr>
            <a:endParaRPr lang="en-US" sz="1300" dirty="0"/>
          </a:p>
          <a:p>
            <a:pPr defTabSz="966612">
              <a:defRPr/>
            </a:pPr>
            <a:r>
              <a:rPr lang="en-US" sz="1300" dirty="0"/>
              <a:t>I</a:t>
            </a:r>
            <a:r>
              <a:rPr lang="en-US" sz="1300" baseline="0" dirty="0"/>
              <a:t>f the demand change is dominant (greater than the supply change, supply shifts to </a:t>
            </a:r>
            <a:r>
              <a:rPr lang="en-US" sz="1300" b="1" i="1" baseline="0" dirty="0"/>
              <a:t>S</a:t>
            </a:r>
            <a:r>
              <a:rPr lang="en-US" sz="1300" b="1" baseline="-25000" dirty="0"/>
              <a:t>3</a:t>
            </a:r>
            <a:r>
              <a:rPr lang="en-US" sz="1300" baseline="0" dirty="0"/>
              <a:t>), then </a:t>
            </a:r>
            <a:r>
              <a:rPr lang="en-US" sz="1300" b="1" baseline="0" dirty="0"/>
              <a:t>P</a:t>
            </a:r>
            <a:r>
              <a:rPr lang="en-US" sz="1300" baseline="0" dirty="0"/>
              <a:t> falls and </a:t>
            </a:r>
            <a:r>
              <a:rPr lang="en-US" sz="1300" b="1" baseline="0" dirty="0"/>
              <a:t>Q</a:t>
            </a:r>
            <a:r>
              <a:rPr lang="en-US" sz="1300" baseline="0" dirty="0"/>
              <a:t> falls.</a:t>
            </a:r>
          </a:p>
          <a:p>
            <a:pPr defTabSz="966612">
              <a:defRPr/>
            </a:pPr>
            <a:r>
              <a:rPr lang="en-US" sz="1300" baseline="0" dirty="0"/>
              <a:t>But if the supply change is dominant (supply shifts to </a:t>
            </a:r>
            <a:r>
              <a:rPr lang="en-US" sz="1300" b="1" i="1" baseline="0" dirty="0"/>
              <a:t>S</a:t>
            </a:r>
            <a:r>
              <a:rPr lang="en-US" sz="1300" b="1" i="0" baseline="-25000" dirty="0"/>
              <a:t>2</a:t>
            </a:r>
            <a:r>
              <a:rPr lang="en-US" sz="1300" baseline="0" dirty="0"/>
              <a:t>), then </a:t>
            </a:r>
            <a:r>
              <a:rPr lang="en-US" sz="1300" b="1" baseline="0" dirty="0"/>
              <a:t>P</a:t>
            </a:r>
            <a:r>
              <a:rPr lang="en-US" sz="1300" baseline="0" dirty="0"/>
              <a:t> falls and </a:t>
            </a:r>
            <a:r>
              <a:rPr lang="en-US" sz="1300" b="1" baseline="0" dirty="0"/>
              <a:t>Q</a:t>
            </a:r>
            <a:r>
              <a:rPr lang="en-US" sz="1300" baseline="0" dirty="0"/>
              <a:t> increases. </a:t>
            </a:r>
          </a:p>
          <a:p>
            <a:pPr defTabSz="966612">
              <a:defRPr/>
            </a:pPr>
            <a:endParaRPr lang="en-US" sz="1300" baseline="0" dirty="0"/>
          </a:p>
          <a:p>
            <a:pPr defTabSz="966612">
              <a:defRPr/>
            </a:pPr>
            <a:r>
              <a:rPr lang="en-US" sz="1300" baseline="0" dirty="0"/>
              <a:t>Since the problem doesn’t specify which change is dominant, the correct answer will be: </a:t>
            </a:r>
            <a:r>
              <a:rPr lang="en-US" sz="1300" b="1" baseline="0" dirty="0"/>
              <a:t>P</a:t>
            </a:r>
            <a:r>
              <a:rPr lang="en-US" sz="1300" baseline="0" dirty="0"/>
              <a:t> falls and </a:t>
            </a:r>
            <a:r>
              <a:rPr lang="en-US" sz="1300" b="1" baseline="0" dirty="0"/>
              <a:t>Q</a:t>
            </a:r>
            <a:r>
              <a:rPr lang="en-US" sz="1300" baseline="0" dirty="0"/>
              <a:t> is ambiguous.</a:t>
            </a:r>
            <a:endParaRPr lang="en-US" sz="1300" dirty="0"/>
          </a:p>
        </p:txBody>
      </p:sp>
      <p:sp>
        <p:nvSpPr>
          <p:cNvPr id="4" name="Slide Number Placeholder 3"/>
          <p:cNvSpPr>
            <a:spLocks noGrp="1"/>
          </p:cNvSpPr>
          <p:nvPr>
            <p:ph type="sldNum" sz="quarter" idx="10"/>
          </p:nvPr>
        </p:nvSpPr>
        <p:spPr/>
        <p:txBody>
          <a:bodyPr/>
          <a:lstStyle/>
          <a:p>
            <a:fld id="{2CAF6792-DBE1-4461-97FA-F85A7B48814E}" type="slidenum">
              <a:rPr lang="en-US" smtClean="0"/>
              <a:t>64</a:t>
            </a:fld>
            <a:endParaRPr lang="en-US"/>
          </a:p>
        </p:txBody>
      </p:sp>
    </p:spTree>
    <p:extLst>
      <p:ext uri="{BB962C8B-B14F-4D97-AF65-F5344CB8AC3E}">
        <p14:creationId xmlns:p14="http://schemas.microsoft.com/office/powerpoint/2010/main" val="85519745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r>
              <a:rPr lang="en-US" dirty="0"/>
              <a:t>Suggestion:</a:t>
            </a:r>
            <a:r>
              <a:rPr lang="en-US" baseline="0" dirty="0"/>
              <a:t> For the Think-Pair-Share activities, if time allows, allow students to work in small groups for 5-10 minutes. Then allow student groups to share with other groups or with the entire class</a:t>
            </a:r>
            <a:r>
              <a:rPr lang="en-US" dirty="0"/>
              <a:t>.  Or, you can treat the Think-Pair-Share activity</a:t>
            </a:r>
            <a:r>
              <a:rPr lang="en-US" baseline="0" dirty="0"/>
              <a:t> as an open-to-all in–class discussion.</a:t>
            </a:r>
          </a:p>
          <a:p>
            <a:pPr defTabSz="948507"/>
            <a:endParaRPr lang="en-US" baseline="0" dirty="0"/>
          </a:p>
          <a:p>
            <a:r>
              <a:rPr lang="en-US" dirty="0">
                <a:solidFill>
                  <a:srgbClr val="002060"/>
                </a:solidFill>
              </a:rPr>
              <a:t>Discussion points:  </a:t>
            </a:r>
          </a:p>
          <a:p>
            <a:pPr marL="228600" indent="-228600">
              <a:buAutoNum type="alphaUcPeriod"/>
            </a:pPr>
            <a:r>
              <a:rPr lang="en-US" sz="1200" kern="1200" dirty="0">
                <a:solidFill>
                  <a:schemeClr val="tx1"/>
                </a:solidFill>
                <a:effectLst/>
                <a:latin typeface="+mn-lt"/>
                <a:ea typeface="+mn-ea"/>
                <a:cs typeface="+mn-cs"/>
              </a:rPr>
              <a:t>The</a:t>
            </a:r>
            <a:r>
              <a:rPr lang="en-US" sz="1200" kern="1200" baseline="0" dirty="0">
                <a:solidFill>
                  <a:schemeClr val="tx1"/>
                </a:solidFill>
                <a:effectLst/>
                <a:latin typeface="+mn-lt"/>
                <a:ea typeface="+mn-ea"/>
                <a:cs typeface="+mn-cs"/>
              </a:rPr>
              <a:t> typhoon destroying most of the apple crop</a:t>
            </a:r>
            <a:r>
              <a:rPr lang="zh-CN" altLang="en-US" sz="1200" kern="1200" baseline="0">
                <a:solidFill>
                  <a:schemeClr val="tx1"/>
                </a:solidFill>
                <a:effectLst/>
                <a:latin typeface="+mn-lt"/>
                <a:ea typeface="+mn-ea"/>
                <a:cs typeface="+mn-cs"/>
              </a:rPr>
              <a:t> </a:t>
            </a:r>
            <a:r>
              <a:rPr lang="en-US" sz="1200" kern="1200" baseline="0">
                <a:solidFill>
                  <a:schemeClr val="tx1"/>
                </a:solidFill>
                <a:effectLst/>
                <a:latin typeface="+mn-lt"/>
                <a:ea typeface="+mn-ea"/>
                <a:cs typeface="+mn-cs"/>
              </a:rPr>
              <a:t>will </a:t>
            </a:r>
            <a:r>
              <a:rPr lang="en-US" sz="1200" kern="1200" baseline="0" dirty="0">
                <a:solidFill>
                  <a:schemeClr val="tx1"/>
                </a:solidFill>
                <a:effectLst/>
                <a:latin typeface="+mn-lt"/>
                <a:ea typeface="+mn-ea"/>
                <a:cs typeface="+mn-cs"/>
              </a:rPr>
              <a:t>affect the market for apples and the market for pineapple (and pineapple smoothies). </a:t>
            </a:r>
          </a:p>
          <a:p>
            <a:pPr marL="685800" lvl="1" indent="-228600">
              <a:buFont typeface="Arial" panose="020B0604020202020204" pitchFamily="34" charset="0"/>
              <a:buChar char="•"/>
            </a:pPr>
            <a:r>
              <a:rPr lang="en-US" sz="1200" kern="1200" baseline="0" dirty="0">
                <a:solidFill>
                  <a:schemeClr val="tx1"/>
                </a:solidFill>
                <a:effectLst/>
                <a:latin typeface="+mn-lt"/>
                <a:ea typeface="+mn-ea"/>
                <a:cs typeface="+mn-cs"/>
              </a:rPr>
              <a:t>In the market for apples, the supply of apples decreases, leading to higher prices and lower quantity of apples. </a:t>
            </a:r>
          </a:p>
          <a:p>
            <a:pPr marL="685800" lvl="1" indent="-228600">
              <a:buFont typeface="Arial" panose="020B0604020202020204" pitchFamily="34" charset="0"/>
              <a:buChar char="•"/>
            </a:pPr>
            <a:r>
              <a:rPr lang="en-US" sz="1200" kern="1200" baseline="0" dirty="0">
                <a:solidFill>
                  <a:schemeClr val="tx1"/>
                </a:solidFill>
                <a:effectLst/>
                <a:latin typeface="+mn-lt"/>
                <a:ea typeface="+mn-ea"/>
                <a:cs typeface="+mn-cs"/>
              </a:rPr>
              <a:t>If apples and pineapples are substitutes, the higher price of apples will increase the demand for pineapple and that will increase the price and quantity of pineapples. If the roommate drinks home-made pineapple smoothies, he’ll pay a higher price to make them. The higher price of pineapples will decrease the supply of processed pineapple juice, so the market price of pineapple juice also increases. No matter if the roommate makes or buys pineapple juice, he’ll pay a higher price.</a:t>
            </a:r>
          </a:p>
          <a:p>
            <a:pPr marL="228600" lvl="0" indent="-228600">
              <a:buFont typeface="+mj-lt"/>
              <a:buAutoNum type="alphaUcPeriod"/>
            </a:pPr>
            <a:r>
              <a:rPr lang="en-US" sz="1200" kern="1200" baseline="0" dirty="0">
                <a:solidFill>
                  <a:schemeClr val="tx1"/>
                </a:solidFill>
                <a:effectLst/>
                <a:latin typeface="+mn-lt"/>
                <a:ea typeface="+mn-ea"/>
                <a:cs typeface="+mn-cs"/>
              </a:rPr>
              <a:t>The markets for substitutes or complements of apples will be affected (substitutes for apples: increase in demand, higher </a:t>
            </a:r>
            <a:r>
              <a:rPr lang="en-US" sz="1200" b="1" kern="1200" baseline="0" dirty="0">
                <a:solidFill>
                  <a:schemeClr val="tx1"/>
                </a:solidFill>
                <a:effectLst/>
                <a:latin typeface="+mn-lt"/>
                <a:ea typeface="+mn-ea"/>
                <a:cs typeface="+mn-cs"/>
              </a:rPr>
              <a:t>P</a:t>
            </a:r>
            <a:r>
              <a:rPr lang="en-US" sz="1200" kern="1200" baseline="0" dirty="0">
                <a:solidFill>
                  <a:schemeClr val="tx1"/>
                </a:solidFill>
                <a:effectLst/>
                <a:latin typeface="+mn-lt"/>
                <a:ea typeface="+mn-ea"/>
                <a:cs typeface="+mn-cs"/>
              </a:rPr>
              <a:t> and </a:t>
            </a:r>
            <a:r>
              <a:rPr lang="en-US" sz="1200" b="1" kern="1200" baseline="0" dirty="0">
                <a:solidFill>
                  <a:schemeClr val="tx1"/>
                </a:solidFill>
                <a:effectLst/>
                <a:latin typeface="+mn-lt"/>
                <a:ea typeface="+mn-ea"/>
                <a:cs typeface="+mn-cs"/>
              </a:rPr>
              <a:t>Q</a:t>
            </a:r>
            <a:r>
              <a:rPr lang="en-US" sz="1200" kern="1200" baseline="0" dirty="0">
                <a:solidFill>
                  <a:schemeClr val="tx1"/>
                </a:solidFill>
                <a:effectLst/>
                <a:latin typeface="+mn-lt"/>
                <a:ea typeface="+mn-ea"/>
                <a:cs typeface="+mn-cs"/>
              </a:rPr>
              <a:t>; complements for apples: decrease in demand, lower </a:t>
            </a:r>
            <a:r>
              <a:rPr lang="en-US" sz="1200" b="1" kern="1200" baseline="0" dirty="0">
                <a:solidFill>
                  <a:schemeClr val="tx1"/>
                </a:solidFill>
                <a:effectLst/>
                <a:latin typeface="+mn-lt"/>
                <a:ea typeface="+mn-ea"/>
                <a:cs typeface="+mn-cs"/>
              </a:rPr>
              <a:t>P</a:t>
            </a:r>
            <a:r>
              <a:rPr lang="en-US" sz="1200" kern="1200" baseline="0" dirty="0">
                <a:solidFill>
                  <a:schemeClr val="tx1"/>
                </a:solidFill>
                <a:effectLst/>
                <a:latin typeface="+mn-lt"/>
                <a:ea typeface="+mn-ea"/>
                <a:cs typeface="+mn-cs"/>
              </a:rPr>
              <a:t> and </a:t>
            </a:r>
            <a:r>
              <a:rPr lang="en-US" sz="1200" b="1" kern="1200" baseline="0" dirty="0">
                <a:solidFill>
                  <a:schemeClr val="tx1"/>
                </a:solidFill>
                <a:effectLst/>
                <a:latin typeface="+mn-lt"/>
                <a:ea typeface="+mn-ea"/>
                <a:cs typeface="+mn-cs"/>
              </a:rPr>
              <a:t>Q</a:t>
            </a:r>
            <a:r>
              <a:rPr lang="en-US" sz="1200" kern="1200" baseline="0" dirty="0">
                <a:solidFill>
                  <a:schemeClr val="tx1"/>
                </a:solidFill>
                <a:effectLst/>
                <a:latin typeface="+mn-lt"/>
                <a:ea typeface="+mn-ea"/>
                <a:cs typeface="+mn-cs"/>
              </a:rPr>
              <a:t>). The markets for goods using apples as an ingredient (juices, pasties, pies, apple sauce, jams and jellies, and so on) will see a decrease in supply due to higher production costs, so higher </a:t>
            </a:r>
            <a:r>
              <a:rPr lang="en-US" sz="1200" b="1" kern="1200" baseline="0" dirty="0">
                <a:solidFill>
                  <a:schemeClr val="tx1"/>
                </a:solidFill>
                <a:effectLst/>
                <a:latin typeface="+mn-lt"/>
                <a:ea typeface="+mn-ea"/>
                <a:cs typeface="+mn-cs"/>
              </a:rPr>
              <a:t>P</a:t>
            </a:r>
            <a:r>
              <a:rPr lang="en-US" sz="1200" kern="1200" baseline="0" dirty="0">
                <a:solidFill>
                  <a:schemeClr val="tx1"/>
                </a:solidFill>
                <a:effectLst/>
                <a:latin typeface="+mn-lt"/>
                <a:ea typeface="+mn-ea"/>
                <a:cs typeface="+mn-cs"/>
              </a:rPr>
              <a:t>, lower </a:t>
            </a:r>
            <a:r>
              <a:rPr lang="en-US" sz="1200" b="1" kern="1200" baseline="0" dirty="0">
                <a:solidFill>
                  <a:schemeClr val="tx1"/>
                </a:solidFill>
                <a:effectLst/>
                <a:latin typeface="+mn-lt"/>
                <a:ea typeface="+mn-ea"/>
                <a:cs typeface="+mn-cs"/>
              </a:rPr>
              <a:t>Q</a:t>
            </a:r>
            <a:r>
              <a:rPr lang="en-US" sz="1200" kern="1200" baseline="0" dirty="0">
                <a:solidFill>
                  <a:schemeClr val="tx1"/>
                </a:solidFill>
                <a:effectLst/>
                <a:latin typeface="+mn-lt"/>
                <a:ea typeface="+mn-ea"/>
                <a:cs typeface="+mn-cs"/>
              </a:rPr>
              <a:t>. </a:t>
            </a:r>
          </a:p>
          <a:p>
            <a:pPr marL="685800" lvl="1" indent="-228600">
              <a:buFont typeface="Arial" panose="020B0604020202020204" pitchFamily="34" charset="0"/>
              <a:buChar char="•"/>
            </a:pPr>
            <a:endParaRPr lang="en-US" sz="1200" kern="1200" baseline="0" dirty="0">
              <a:solidFill>
                <a:schemeClr val="tx1"/>
              </a:solidFill>
              <a:effectLst/>
              <a:latin typeface="+mn-lt"/>
              <a:ea typeface="+mn-ea"/>
              <a:cs typeface="+mn-cs"/>
            </a:endParaRPr>
          </a:p>
          <a:p>
            <a:pPr marL="228600" indent="-228600">
              <a:buAutoNum type="alphaUcPeriod"/>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AF6792-DBE1-4461-97FA-F85A7B48814E}" type="slidenum">
              <a:rPr lang="en-US" smtClean="0"/>
              <a:t>65</a:t>
            </a:fld>
            <a:endParaRPr lang="en-US"/>
          </a:p>
        </p:txBody>
      </p:sp>
    </p:spTree>
    <p:extLst>
      <p:ext uri="{BB962C8B-B14F-4D97-AF65-F5344CB8AC3E}">
        <p14:creationId xmlns:p14="http://schemas.microsoft.com/office/powerpoint/2010/main" val="2165005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66</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67</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68</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69</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7</a:t>
            </a:fld>
            <a:endParaRPr lang="en-US"/>
          </a:p>
        </p:txBody>
      </p:sp>
    </p:spTree>
    <p:extLst>
      <p:ext uri="{BB962C8B-B14F-4D97-AF65-F5344CB8AC3E}">
        <p14:creationId xmlns:p14="http://schemas.microsoft.com/office/powerpoint/2010/main" val="3783393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Demand shows the relationship between the price of a good and quantity demanded. It can be represented with:</a:t>
            </a:r>
          </a:p>
          <a:p>
            <a:pPr lvl="1"/>
            <a:r>
              <a:rPr lang="en-US" altLang="en-US" dirty="0"/>
              <a:t>- A demand schedule: a table</a:t>
            </a:r>
          </a:p>
          <a:p>
            <a:pPr marL="461963" lvl="1" indent="-14288"/>
            <a:r>
              <a:rPr lang="en-US" altLang="en-US" dirty="0"/>
              <a:t>- A demand curve: a graph (with price on the vertical axis and quantity on the horizontal axis)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Sofia’s demand is the individual demand (an individual’s demand for a product). </a:t>
            </a:r>
            <a:r>
              <a:rPr lang="en-US" dirty="0"/>
              <a:t>Notice that Sofia’s preferences obey the law of demand. </a:t>
            </a:r>
          </a:p>
          <a:p>
            <a:endParaRPr lang="en-US" altLang="en-US" dirty="0"/>
          </a:p>
          <a:p>
            <a:r>
              <a:rPr lang="en-US" altLang="en-US" dirty="0"/>
              <a:t>I’m still calling this slide Example</a:t>
            </a:r>
            <a:r>
              <a:rPr lang="en-US" altLang="en-US" baseline="0" dirty="0"/>
              <a:t> 1 as the previous slide because both slides use the demand schedule given in the previous slide. </a:t>
            </a:r>
            <a:endParaRPr lang="en-US" altLang="en-US" dirty="0"/>
          </a:p>
          <a:p>
            <a:endParaRPr lang="en-US" alt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8</a:t>
            </a:fld>
            <a:endParaRPr lang="en-US"/>
          </a:p>
        </p:txBody>
      </p:sp>
    </p:spTree>
    <p:extLst>
      <p:ext uri="{BB962C8B-B14F-4D97-AF65-F5344CB8AC3E}">
        <p14:creationId xmlns:p14="http://schemas.microsoft.com/office/powerpoint/2010/main" val="1861056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9</a:t>
            </a:fld>
            <a:endParaRPr lang="en-US"/>
          </a:p>
        </p:txBody>
      </p:sp>
    </p:spTree>
    <p:extLst>
      <p:ext uri="{BB962C8B-B14F-4D97-AF65-F5344CB8AC3E}">
        <p14:creationId xmlns:p14="http://schemas.microsoft.com/office/powerpoint/2010/main" val="613514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fontAlgn="base">
              <a:spcBef>
                <a:spcPct val="20000"/>
              </a:spcBef>
              <a:spcAft>
                <a:spcPct val="0"/>
              </a:spcAft>
              <a:defRPr/>
            </a:pPr>
            <a:fld id="{C148E929-2C81-42BB-92FD-6CE3916FB07A}" type="slidenum">
              <a:rPr lang="en-US" smtClean="0">
                <a:solidFill>
                  <a:srgbClr val="FFFFFF"/>
                </a:solidFill>
              </a:rPr>
              <a:pPr fontAlgn="base">
                <a:spcBef>
                  <a:spcPct val="20000"/>
                </a:spcBef>
                <a:spcAft>
                  <a:spcPct val="0"/>
                </a:spcAft>
                <a:def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pPr fontAlgn="base">
              <a:spcAft>
                <a:spcPct val="0"/>
              </a:spcAft>
              <a:defRPr/>
            </a:pPr>
            <a:r>
              <a:rPr lang="en-US">
                <a:solidFill>
                  <a:srgbClr val="FFFFFF"/>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6" name="Content Placeholder 5"/>
          <p:cNvSpPr>
            <a:spLocks noGrp="1"/>
          </p:cNvSpPr>
          <p:nvPr>
            <p:ph sz="quarter" idx="12" hasCustomPrompt="1"/>
          </p:nvPr>
        </p:nvSpPr>
        <p:spPr>
          <a:xfrm>
            <a:off x="2590800" y="3429000"/>
            <a:ext cx="7391400" cy="1981200"/>
          </a:xfrm>
        </p:spPr>
        <p:txBody>
          <a:bodyPr/>
          <a:lstStyle>
            <a:lvl1pPr>
              <a:defRPr/>
            </a:lvl1pPr>
          </a:lstStyle>
          <a:p>
            <a:pPr lvl="0"/>
            <a:r>
              <a:rPr lang="en-US" dirty="0" err="1"/>
              <a:t>Ch</a:t>
            </a:r>
            <a:r>
              <a:rPr lang="en-US" dirty="0"/>
              <a:t> title</a:t>
            </a:r>
          </a:p>
        </p:txBody>
      </p:sp>
      <p:sp>
        <p:nvSpPr>
          <p:cNvPr id="8" name="Content Placeholder 7"/>
          <p:cNvSpPr>
            <a:spLocks noGrp="1"/>
          </p:cNvSpPr>
          <p:nvPr>
            <p:ph sz="quarter" idx="13" hasCustomPrompt="1"/>
          </p:nvPr>
        </p:nvSpPr>
        <p:spPr>
          <a:xfrm>
            <a:off x="24062" y="3352800"/>
            <a:ext cx="2566737" cy="2057400"/>
          </a:xfrm>
          <a:blipFill>
            <a:blip r:embed="rId2"/>
            <a:stretch>
              <a:fillRect/>
            </a:stretch>
          </a:blipFill>
        </p:spPr>
        <p:txBody>
          <a:bodyPr/>
          <a:lstStyle>
            <a:lvl1pPr>
              <a:defRPr>
                <a:solidFill>
                  <a:schemeClr val="bg1"/>
                </a:solidFill>
              </a:defRPr>
            </a:lvl1pPr>
          </a:lstStyle>
          <a:p>
            <a:pPr lvl="0"/>
            <a:r>
              <a:rPr lang="en-US" dirty="0"/>
              <a:t>CHAPTER </a:t>
            </a:r>
          </a:p>
          <a:p>
            <a:pPr lvl="0"/>
            <a:r>
              <a:rPr lang="en-US" dirty="0"/>
              <a:t>NB</a:t>
            </a:r>
          </a:p>
          <a:p>
            <a:pPr lvl="0"/>
            <a:r>
              <a:rPr lang="en-US" dirty="0"/>
              <a:t>BKGRD</a:t>
            </a:r>
          </a:p>
        </p:txBody>
      </p:sp>
      <p:sp>
        <p:nvSpPr>
          <p:cNvPr id="10" name="Content Placeholder 9"/>
          <p:cNvSpPr>
            <a:spLocks noGrp="1"/>
          </p:cNvSpPr>
          <p:nvPr>
            <p:ph sz="quarter" idx="14" hasCustomPrompt="1"/>
          </p:nvPr>
        </p:nvSpPr>
        <p:spPr>
          <a:xfrm>
            <a:off x="-32084" y="0"/>
            <a:ext cx="5442284" cy="3429000"/>
          </a:xfrm>
        </p:spPr>
        <p:txBody>
          <a:bodyPr/>
          <a:lstStyle>
            <a:lvl1pPr>
              <a:defRPr/>
            </a:lvl1pPr>
          </a:lstStyle>
          <a:p>
            <a:pPr lvl="0"/>
            <a:r>
              <a:rPr lang="en-US" dirty="0"/>
              <a:t>Author</a:t>
            </a:r>
          </a:p>
          <a:p>
            <a:pPr lvl="0"/>
            <a:r>
              <a:rPr lang="en-US" dirty="0"/>
              <a:t>Title</a:t>
            </a:r>
          </a:p>
          <a:p>
            <a:pPr lvl="0"/>
            <a:r>
              <a:rPr lang="en-US" dirty="0"/>
              <a:t>Of book 54</a:t>
            </a:r>
          </a:p>
        </p:txBody>
      </p:sp>
      <p:sp>
        <p:nvSpPr>
          <p:cNvPr id="12" name="Content Placeholder 11"/>
          <p:cNvSpPr>
            <a:spLocks noGrp="1"/>
          </p:cNvSpPr>
          <p:nvPr>
            <p:ph sz="quarter" idx="15" hasCustomPrompt="1"/>
          </p:nvPr>
        </p:nvSpPr>
        <p:spPr>
          <a:xfrm>
            <a:off x="5486400" y="0"/>
            <a:ext cx="3657600" cy="533400"/>
          </a:xfrm>
        </p:spPr>
        <p:txBody>
          <a:bodyPr>
            <a:normAutofit/>
          </a:bodyPr>
          <a:lstStyle>
            <a:lvl1pPr algn="r">
              <a:defRPr sz="2800">
                <a:solidFill>
                  <a:schemeClr val="bg1"/>
                </a:solidFill>
                <a:effectLst>
                  <a:outerShdw blurRad="38100" dist="38100" dir="2700000" algn="tl">
                    <a:srgbClr val="000000">
                      <a:alpha val="43137"/>
                    </a:srgbClr>
                  </a:outerShdw>
                </a:effectLst>
              </a:defRPr>
            </a:lvl1pPr>
          </a:lstStyle>
          <a:p>
            <a:pPr lvl="0"/>
            <a:r>
              <a:rPr lang="en-US" dirty="0"/>
              <a:t>ED</a:t>
            </a:r>
          </a:p>
        </p:txBody>
      </p:sp>
      <p:sp>
        <p:nvSpPr>
          <p:cNvPr id="13"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a:solidFill>
                  <a:srgbClr val="000000"/>
                </a:solidFill>
              </a:rPr>
              <a:t>Interactive PowerPoint Slides by: </a:t>
            </a:r>
          </a:p>
          <a:p>
            <a:pPr algn="ctr" eaLnBrk="1" fontAlgn="base" hangingPunct="1">
              <a:lnSpc>
                <a:spcPct val="80000"/>
              </a:lnSpc>
              <a:spcBef>
                <a:spcPct val="20000"/>
              </a:spcBef>
              <a:spcAft>
                <a:spcPct val="0"/>
              </a:spcAft>
              <a:defRPr/>
            </a:pPr>
            <a:r>
              <a:rPr lang="en-US" altLang="en-US" sz="1400" dirty="0">
                <a:solidFill>
                  <a:srgbClr val="000000"/>
                </a:solidFill>
              </a:rPr>
              <a:t>V.  </a:t>
            </a:r>
            <a:r>
              <a:rPr lang="en-US" altLang="en-US" sz="1400" dirty="0" err="1">
                <a:solidFill>
                  <a:srgbClr val="000000"/>
                </a:solidFill>
              </a:rPr>
              <a:t>Andreea</a:t>
            </a:r>
            <a:r>
              <a:rPr lang="en-US" altLang="en-US" sz="1400" dirty="0">
                <a:solidFill>
                  <a:srgbClr val="000000"/>
                </a:solidFill>
              </a:rPr>
              <a:t>  </a:t>
            </a:r>
            <a:r>
              <a:rPr lang="en-US" altLang="en-US" sz="1400" dirty="0" err="1">
                <a:solidFill>
                  <a:srgbClr val="000000"/>
                </a:solidFill>
              </a:rPr>
              <a:t>Chiritescu</a:t>
            </a:r>
            <a:endParaRPr lang="en-US" altLang="en-US" sz="1400" dirty="0">
              <a:solidFill>
                <a:srgbClr val="000000"/>
              </a:solidFill>
            </a:endParaRPr>
          </a:p>
          <a:p>
            <a:pPr algn="ctr" eaLnBrk="1" fontAlgn="base" hangingPunct="1">
              <a:lnSpc>
                <a:spcPct val="80000"/>
              </a:lnSpc>
              <a:spcBef>
                <a:spcPct val="20000"/>
              </a:spcBef>
              <a:spcAft>
                <a:spcPct val="0"/>
              </a:spcAft>
              <a:defRPr/>
            </a:pPr>
            <a:r>
              <a:rPr lang="en-US" altLang="en-US" sz="1400" dirty="0">
                <a:solidFill>
                  <a:srgbClr val="000000"/>
                </a:solidFill>
              </a:rPr>
              <a:t>Eastern Illinois University</a:t>
            </a:r>
          </a:p>
        </p:txBody>
      </p:sp>
    </p:spTree>
    <p:extLst>
      <p:ext uri="{BB962C8B-B14F-4D97-AF65-F5344CB8AC3E}">
        <p14:creationId xmlns:p14="http://schemas.microsoft.com/office/powerpoint/2010/main" val="2757052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228600" y="10668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732694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8884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AL or Ex Main">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15400" cy="661061"/>
          </a:xfrm>
        </p:spPr>
        <p:txBody>
          <a:bodyPr/>
          <a:lstStyle>
            <a:lvl1pPr>
              <a:defRPr sz="3200">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756962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AL or EX LeftText">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15400" cy="661061"/>
          </a:xfrm>
        </p:spPr>
        <p:txBody>
          <a:bodyPr/>
          <a:lstStyle>
            <a:lvl1pPr>
              <a:defRPr sz="3200">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347241" y="914400"/>
            <a:ext cx="4072359"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4885404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AL or EX RText">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15400" cy="661061"/>
          </a:xfrm>
        </p:spPr>
        <p:txBody>
          <a:bodyPr/>
          <a:lstStyle>
            <a:lvl1pPr>
              <a:defRPr sz="3200">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4953000" y="762000"/>
            <a:ext cx="4072359"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9007983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 or Ex and ANSW">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15400" cy="661061"/>
          </a:xfrm>
        </p:spPr>
        <p:txBody>
          <a:bodyPr/>
          <a:lstStyle>
            <a:lvl1pPr>
              <a:defRPr sz="3200">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347241" y="914401"/>
            <a:ext cx="8518947" cy="2362200"/>
          </a:xfrm>
          <a:prstGeom prst="rect">
            <a:avLst/>
          </a:prstGeom>
        </p:spPr>
        <p:txBody>
          <a:bodyPr/>
          <a:lstStyle>
            <a:lvl1pPr>
              <a:defRPr sz="3200">
                <a:solidFill>
                  <a:schemeClr val="tx2"/>
                </a:solidFill>
              </a:defRPr>
            </a:lvl1pPr>
            <a:lvl2pPr>
              <a:defRPr sz="30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2"/>
          </p:nvPr>
        </p:nvSpPr>
        <p:spPr>
          <a:xfrm>
            <a:off x="381000" y="3200400"/>
            <a:ext cx="8518947" cy="2971800"/>
          </a:xfrm>
          <a:prstGeom prst="rect">
            <a:avLst/>
          </a:prstGeom>
        </p:spPr>
        <p:txBody>
          <a:bodyPr/>
          <a:lstStyle>
            <a:lvl1pPr>
              <a:defRPr sz="3000">
                <a:solidFill>
                  <a:srgbClr val="002060"/>
                </a:solidFill>
              </a:defRPr>
            </a:lvl1pPr>
            <a:lvl2pPr>
              <a:defRPr sz="3000">
                <a:solidFill>
                  <a:srgbClr val="002060"/>
                </a:solidFill>
              </a:defRPr>
            </a:lvl2pPr>
            <a:lvl3pPr>
              <a:defRPr sz="2400">
                <a:solidFill>
                  <a:srgbClr val="002060"/>
                </a:solidFill>
              </a:defRPr>
            </a:lvl3pPr>
            <a:lvl4pPr>
              <a:defRPr sz="2000">
                <a:solidFill>
                  <a:srgbClr val="002060"/>
                </a:solidFill>
              </a:defRPr>
            </a:lvl4pPr>
            <a:lvl5pPr>
              <a:defRPr sz="1800">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32733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200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2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3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left)">
                                      <p:cBhvr>
                                        <p:cTn id="32" dur="500"/>
                                        <p:tgtEl>
                                          <p:spTgt spid="6">
                                            <p:txEl>
                                              <p:pRg st="1" end="1"/>
                                            </p:txEl>
                                          </p:spTgt>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wipe(left)">
                                      <p:cBhvr>
                                        <p:cTn id="36" dur="500"/>
                                        <p:tgtEl>
                                          <p:spTgt spid="6">
                                            <p:txEl>
                                              <p:pRg st="2" end="2"/>
                                            </p:txEl>
                                          </p:spTgt>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wipe(left)">
                                      <p:cBhvr>
                                        <p:cTn id="40" dur="500"/>
                                        <p:tgtEl>
                                          <p:spTgt spid="6">
                                            <p:txEl>
                                              <p:pRg st="3" end="3"/>
                                            </p:txEl>
                                          </p:spTgt>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wipe(left)">
                                      <p:cBhvr>
                                        <p:cTn id="44"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P spid="6" grpId="0" uiExpand="1" build="p">
        <p:tmplLst>
          <p:tmpl lvl="1">
            <p:tnLst>
              <p:par>
                <p:cTn presetID="22" presetClass="entr" presetSubtype="8"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 or EX BText">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15400" cy="661061"/>
          </a:xfrm>
        </p:spPr>
        <p:txBody>
          <a:bodyPr/>
          <a:lstStyle>
            <a:lvl1pPr>
              <a:defRPr sz="3200">
                <a:solidFill>
                  <a:srgbClr val="002060"/>
                </a:solidFill>
              </a:defRPr>
            </a:lvl1pPr>
          </a:lstStyle>
          <a:p>
            <a:r>
              <a:rPr lang="en-US" dirty="0"/>
              <a:t>Click to edit Master title style</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2"/>
          </p:nvPr>
        </p:nvSpPr>
        <p:spPr>
          <a:xfrm>
            <a:off x="381000" y="3200400"/>
            <a:ext cx="8518947" cy="2971800"/>
          </a:xfrm>
          <a:prstGeom prst="rect">
            <a:avLst/>
          </a:prstGeom>
        </p:spPr>
        <p:txBody>
          <a:bodyPr/>
          <a:lstStyle>
            <a:lvl1pPr>
              <a:defRPr sz="3000">
                <a:solidFill>
                  <a:schemeClr val="tx1"/>
                </a:solidFill>
              </a:defRPr>
            </a:lvl1pPr>
            <a:lvl2pPr>
              <a:defRPr sz="3000">
                <a:solidFill>
                  <a:schemeClr val="tx1"/>
                </a:solidFill>
              </a:defRPr>
            </a:lvl2pPr>
            <a:lvl3pPr>
              <a:defRPr sz="2400">
                <a:solidFill>
                  <a:schemeClr val="tx1"/>
                </a:solidFill>
              </a:defRPr>
            </a:lvl3pPr>
            <a:lvl4pPr>
              <a:defRPr sz="20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87485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 or EX BT no animation">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15400" cy="661061"/>
          </a:xfrm>
        </p:spPr>
        <p:txBody>
          <a:bodyPr/>
          <a:lstStyle>
            <a:lvl1pPr>
              <a:defRPr sz="3200">
                <a:solidFill>
                  <a:srgbClr val="002060"/>
                </a:solidFill>
              </a:defRPr>
            </a:lvl1pPr>
          </a:lstStyle>
          <a:p>
            <a:r>
              <a:rPr lang="en-US" dirty="0"/>
              <a:t>Click to edit Master title style</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2" hasCustomPrompt="1"/>
          </p:nvPr>
        </p:nvSpPr>
        <p:spPr>
          <a:xfrm>
            <a:off x="381000" y="3200400"/>
            <a:ext cx="8518947" cy="2971800"/>
          </a:xfrm>
          <a:prstGeom prst="rect">
            <a:avLst/>
          </a:prstGeom>
        </p:spPr>
        <p:txBody>
          <a:bodyPr/>
          <a:lstStyle>
            <a:lvl1pPr>
              <a:defRPr sz="3000">
                <a:solidFill>
                  <a:schemeClr val="tx1"/>
                </a:solidFill>
              </a:defRPr>
            </a:lvl1pPr>
            <a:lvl2pPr>
              <a:defRPr sz="3000">
                <a:solidFill>
                  <a:schemeClr val="tx1"/>
                </a:solidFill>
              </a:defRPr>
            </a:lvl2pPr>
            <a:lvl3pPr>
              <a:defRPr sz="2400">
                <a:solidFill>
                  <a:schemeClr val="tx1"/>
                </a:solidFill>
              </a:defRPr>
            </a:lvl3pPr>
            <a:lvl4pPr>
              <a:defRPr sz="2000">
                <a:solidFill>
                  <a:schemeClr val="tx1"/>
                </a:solidFill>
              </a:defRPr>
            </a:lvl4pPr>
            <a:lvl5pPr>
              <a:defRPr sz="1800">
                <a:solidFill>
                  <a:schemeClr val="tx1"/>
                </a:solidFill>
              </a:defRPr>
            </a:lvl5pPr>
          </a:lstStyle>
          <a:p>
            <a:pPr lvl="0"/>
            <a:r>
              <a:rPr lang="en-US" dirty="0"/>
              <a:t>Click to edit Master text styles NO ANIM</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2494479"/>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42464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PS Ma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42946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 this chapter">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340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 name="Title 1"/>
          <p:cNvSpPr>
            <a:spLocks noGrp="1"/>
          </p:cNvSpPr>
          <p:nvPr>
            <p:ph type="title" hasCustomPrompt="1"/>
          </p:nvPr>
        </p:nvSpPr>
        <p:spPr>
          <a:xfrm>
            <a:off x="304800" y="0"/>
            <a:ext cx="8686800" cy="889000"/>
          </a:xfrm>
        </p:spPr>
        <p:txBody>
          <a:bodyPr/>
          <a:lstStyle>
            <a:lvl1pPr algn="l">
              <a:defRPr sz="4800" b="1" baseline="0">
                <a:solidFill>
                  <a:srgbClr val="AD400F"/>
                </a:solidFill>
              </a:defRPr>
            </a:lvl1pPr>
          </a:lstStyle>
          <a:p>
            <a:r>
              <a:rPr lang="en-US" dirty="0"/>
              <a:t>IN THIS ****</a:t>
            </a:r>
          </a:p>
        </p:txBody>
      </p:sp>
    </p:spTree>
    <p:extLst>
      <p:ext uri="{BB962C8B-B14F-4D97-AF65-F5344CB8AC3E}">
        <p14:creationId xmlns:p14="http://schemas.microsoft.com/office/powerpoint/2010/main" val="131864117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PS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24355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2"/>
          </p:nvPr>
        </p:nvSpPr>
        <p:spPr>
          <a:xfrm>
            <a:off x="457200" y="3124200"/>
            <a:ext cx="8458200" cy="3200400"/>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854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left)">
                                      <p:cBhvr>
                                        <p:cTn id="32" dur="500"/>
                                        <p:tgtEl>
                                          <p:spTgt spid="6">
                                            <p:txEl>
                                              <p:pRg st="1" end="1"/>
                                            </p:txEl>
                                          </p:spTgt>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wipe(left)">
                                      <p:cBhvr>
                                        <p:cTn id="36" dur="500"/>
                                        <p:tgtEl>
                                          <p:spTgt spid="6">
                                            <p:txEl>
                                              <p:pRg st="2" end="2"/>
                                            </p:txEl>
                                          </p:spTgt>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wipe(left)">
                                      <p:cBhvr>
                                        <p:cTn id="40" dur="500"/>
                                        <p:tgtEl>
                                          <p:spTgt spid="6">
                                            <p:txEl>
                                              <p:pRg st="3" end="3"/>
                                            </p:txEl>
                                          </p:spTgt>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wipe(left)">
                                      <p:cBhvr>
                                        <p:cTn id="44"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P spid="6" grpId="0" uiExpand="1" build="p">
        <p:tmplLst>
          <p:tmpl lvl="1">
            <p:tnLst>
              <p:par>
                <p:cTn presetID="22" presetClass="entr" presetSubtype="8"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6954494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0371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 in a nutshe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 name="Title 1"/>
          <p:cNvSpPr>
            <a:spLocks noGrp="1"/>
          </p:cNvSpPr>
          <p:nvPr>
            <p:ph type="title" hasCustomPrompt="1"/>
          </p:nvPr>
        </p:nvSpPr>
        <p:spPr>
          <a:xfrm>
            <a:off x="0" y="8744"/>
            <a:ext cx="9144000" cy="889000"/>
          </a:xfrm>
        </p:spPr>
        <p:txBody>
          <a:bodyPr/>
          <a:lstStyle>
            <a:lvl1pPr>
              <a:defRPr b="1"/>
            </a:lvl1pPr>
          </a:lstStyle>
          <a:p>
            <a:r>
              <a:rPr lang="en-US" dirty="0"/>
              <a:t>CHAPTER ****</a:t>
            </a:r>
          </a:p>
        </p:txBody>
      </p:sp>
    </p:spTree>
    <p:extLst>
      <p:ext uri="{BB962C8B-B14F-4D97-AF65-F5344CB8AC3E}">
        <p14:creationId xmlns:p14="http://schemas.microsoft.com/office/powerpoint/2010/main" val="356044830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MM">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3999" cy="961900"/>
          </a:xfrm>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46727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00939"/>
            <a:ext cx="9143999"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0"/>
            <a:r>
              <a:rPr lang="en-US" dirty="0"/>
              <a:t>Picture comment </a:t>
            </a:r>
          </a:p>
        </p:txBody>
      </p:sp>
    </p:spTree>
    <p:extLst>
      <p:ext uri="{BB962C8B-B14F-4D97-AF65-F5344CB8AC3E}">
        <p14:creationId xmlns:p14="http://schemas.microsoft.com/office/powerpoint/2010/main" val="26004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anim">
    <p:spTree>
      <p:nvGrpSpPr>
        <p:cNvPr id="1" name=""/>
        <p:cNvGrpSpPr/>
        <p:nvPr/>
      </p:nvGrpSpPr>
      <p:grpSpPr>
        <a:xfrm>
          <a:off x="0" y="0"/>
          <a:ext cx="0" cy="0"/>
          <a:chOff x="0" y="0"/>
          <a:chExt cx="0" cy="0"/>
        </a:xfrm>
      </p:grpSpPr>
      <p:sp>
        <p:nvSpPr>
          <p:cNvPr id="2" name="Title 1"/>
          <p:cNvSpPr>
            <a:spLocks noGrp="1"/>
          </p:cNvSpPr>
          <p:nvPr>
            <p:ph type="title"/>
          </p:nvPr>
        </p:nvSpPr>
        <p:spPr>
          <a:xfrm>
            <a:off x="0" y="100939"/>
            <a:ext cx="9143999"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8588375" cy="2479675"/>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304800" y="3581400"/>
            <a:ext cx="8686800" cy="2590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834704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wipe(left)">
                                      <p:cBhvr>
                                        <p:cTn id="28" dur="500"/>
                                        <p:tgtEl>
                                          <p:spTgt spid="7">
                                            <p:txEl>
                                              <p:pRg st="0" end="0"/>
                                            </p:txEl>
                                          </p:spTgt>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wipe(left)">
                                      <p:cBhvr>
                                        <p:cTn id="32" dur="500"/>
                                        <p:tgtEl>
                                          <p:spTgt spid="7">
                                            <p:txEl>
                                              <p:pRg st="1" end="1"/>
                                            </p:txEl>
                                          </p:spTgt>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7">
                                            <p:txEl>
                                              <p:pRg st="2" end="2"/>
                                            </p:txEl>
                                          </p:spTgt>
                                        </p:tgtEl>
                                        <p:attrNameLst>
                                          <p:attrName>style.visibility</p:attrName>
                                        </p:attrNameLst>
                                      </p:cBhvr>
                                      <p:to>
                                        <p:strVal val="visible"/>
                                      </p:to>
                                    </p:set>
                                    <p:animEffect transition="in" filter="wipe(left)">
                                      <p:cBhvr>
                                        <p:cTn id="36" dur="500"/>
                                        <p:tgtEl>
                                          <p:spTgt spid="7">
                                            <p:txEl>
                                              <p:pRg st="2" end="2"/>
                                            </p:txEl>
                                          </p:spTgt>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7">
                                            <p:txEl>
                                              <p:pRg st="3" end="3"/>
                                            </p:txEl>
                                          </p:spTgt>
                                        </p:tgtEl>
                                        <p:attrNameLst>
                                          <p:attrName>style.visibility</p:attrName>
                                        </p:attrNameLst>
                                      </p:cBhvr>
                                      <p:to>
                                        <p:strVal val="visible"/>
                                      </p:to>
                                    </p:set>
                                    <p:animEffect transition="in" filter="wipe(left)">
                                      <p:cBhvr>
                                        <p:cTn id="40" dur="500"/>
                                        <p:tgtEl>
                                          <p:spTgt spid="7">
                                            <p:txEl>
                                              <p:pRg st="3" end="3"/>
                                            </p:txEl>
                                          </p:spTgt>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7">
                                            <p:txEl>
                                              <p:pRg st="4" end="4"/>
                                            </p:txEl>
                                          </p:spTgt>
                                        </p:tgtEl>
                                        <p:attrNameLst>
                                          <p:attrName>style.visibility</p:attrName>
                                        </p:attrNameLst>
                                      </p:cBhvr>
                                      <p:to>
                                        <p:strVal val="visible"/>
                                      </p:to>
                                    </p:set>
                                    <p:animEffect transition="in" filter="wipe(left)">
                                      <p:cBhvr>
                                        <p:cTn id="44"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P spid="7" grpId="0" uiExpand="1" build="p">
        <p:tmplLst>
          <p:tmpl lvl="1">
            <p:tnLst>
              <p:par>
                <p:cTn presetID="22" presetClass="entr" presetSubtype="8"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61849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900451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97577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10.xml"/><Relationship Id="rId1" Type="http://schemas.openxmlformats.org/officeDocument/2006/relationships/slideLayout" Target="../slideLayouts/slideLayout22.xml"/><Relationship Id="rId5" Type="http://schemas.openxmlformats.org/officeDocument/2006/relationships/image" Target="../media/image25.png"/><Relationship Id="rId4" Type="http://schemas.openxmlformats.org/officeDocument/2006/relationships/image" Target="../media/image24.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6.xml"/><Relationship Id="rId7" Type="http://schemas.openxmlformats.org/officeDocument/2006/relationships/image" Target="../media/image5.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3.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0.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5.xml"/><Relationship Id="rId1" Type="http://schemas.openxmlformats.org/officeDocument/2006/relationships/slideLayout" Target="../slideLayouts/slideLayout1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14.xml"/><Relationship Id="rId7" Type="http://schemas.openxmlformats.org/officeDocument/2006/relationships/theme" Target="../theme/theme6.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theme" Target="../theme/theme7.xml"/><Relationship Id="rId1" Type="http://schemas.openxmlformats.org/officeDocument/2006/relationships/slideLayout" Target="../slideLayouts/slideLayout18.xml"/><Relationship Id="rId4" Type="http://schemas.openxmlformats.org/officeDocument/2006/relationships/image" Target="../media/image16.png"/></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9.xml"/><Relationship Id="rId1" Type="http://schemas.openxmlformats.org/officeDocument/2006/relationships/slideLayout" Target="../slideLayouts/slideLayout21.xml"/><Relationship Id="rId5" Type="http://schemas.openxmlformats.org/officeDocument/2006/relationships/image" Target="../media/image22.png"/><Relationship Id="rId4" Type="http://schemas.openxmlformats.org/officeDocument/2006/relationships/image" Target="../media/image2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400800"/>
            <a:ext cx="9143999"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sp>
        <p:nvSpPr>
          <p:cNvPr id="3" name="Footer Placeholder 2"/>
          <p:cNvSpPr>
            <a:spLocks noGrp="1"/>
          </p:cNvSpPr>
          <p:nvPr>
            <p:ph type="ftr" sz="quarter" idx="3"/>
          </p:nvPr>
        </p:nvSpPr>
        <p:spPr>
          <a:xfrm>
            <a:off x="0" y="6400800"/>
            <a:ext cx="8686800" cy="457200"/>
          </a:xfrm>
          <a:prstGeom prst="rect">
            <a:avLst/>
          </a:prstGeom>
          <a:noFill/>
        </p:spPr>
        <p:txBody>
          <a:bodyPr vert="horz" lIns="91440" tIns="45720" rIns="91440" bIns="45720" rtlCol="0" anchor="ctr"/>
          <a:lstStyle>
            <a:lvl1pPr algn="l">
              <a:buNone/>
              <a:defRPr sz="900">
                <a:solidFill>
                  <a:schemeClr val="bg1"/>
                </a:solidFill>
                <a:cs typeface="Arial" pitchFamily="34" charset="0"/>
              </a:defRPr>
            </a:lvl1pPr>
          </a:lstStyle>
          <a:p>
            <a:pPr fontAlgn="base">
              <a:spcAft>
                <a:spcPct val="0"/>
              </a:spcAft>
              <a:defRPr/>
            </a:pPr>
            <a:r>
              <a:rPr lang="en-US" dirty="0">
                <a:solidFill>
                  <a:srgbClr val="FFFFFF"/>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1"/>
            <a:ext cx="9143999"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a:xfrm>
            <a:off x="2743200" y="3543300"/>
            <a:ext cx="6400800" cy="2582863"/>
          </a:xfrm>
          <a:prstGeom prst="rect">
            <a:avLst/>
          </a:prstGeom>
        </p:spPr>
        <p:txBody>
          <a:bodyPr vert="horz" lIns="91440" tIns="45720" rIns="91440" bIns="45720" rtlCol="0">
            <a:normAutofit/>
          </a:bodyPr>
          <a:lstStyle/>
          <a:p>
            <a:pPr lvl="0"/>
            <a:r>
              <a:rPr lang="en-US" dirty="0"/>
              <a:t>Chapter title</a:t>
            </a:r>
          </a:p>
        </p:txBody>
      </p:sp>
      <p:pic>
        <p:nvPicPr>
          <p:cNvPr id="8"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5420397" y="457201"/>
            <a:ext cx="3723603" cy="3049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89" r:id="rId1"/>
  </p:sldLayoutIdLst>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0" indent="0" algn="l" rtl="0" eaLnBrk="0" fontAlgn="base" hangingPunct="0">
        <a:spcBef>
          <a:spcPct val="20000"/>
        </a:spcBef>
        <a:spcAft>
          <a:spcPct val="0"/>
        </a:spcAft>
        <a:buNone/>
        <a:defRPr sz="3200" baseline="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3" name="Group 2"/>
          <p:cNvGrpSpPr/>
          <p:nvPr/>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763000" cy="533401"/>
          </a:xfrm>
          <a:prstGeom prst="rect">
            <a:avLst/>
          </a:prstGeom>
        </p:spPr>
        <p:txBody>
          <a:bodyPr vert="horz" lIns="91440" tIns="45720" rIns="91440" bIns="45720" rtlCol="0" anchor="ctr"/>
          <a:lstStyle>
            <a:lvl1pPr algn="l">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990600"/>
            <a:ext cx="9143998" cy="5437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IN THIS CHAPTER OR NUTSHELL</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This is the intro slide and the summary slide (chapter in a nutshell) design</a:t>
            </a:r>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763000" cy="457200"/>
          </a:xfrm>
          <a:prstGeom prst="rect">
            <a:avLst/>
          </a:prstGeom>
          <a:noFill/>
        </p:spPr>
        <p:txBody>
          <a:bodyPr vert="horz" lIns="91440" tIns="45720" rIns="91440" bIns="45720" rtlCol="0" anchor="ctr"/>
          <a:lstStyle>
            <a:lvl1pPr algn="l">
              <a:buFontTx/>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9"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rot="16200000">
            <a:off x="-3124197" y="3124198"/>
            <a:ext cx="6400799" cy="152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rot="16200000">
            <a:off x="5867398" y="3124198"/>
            <a:ext cx="6400799" cy="152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 id="2147483683" r:id="rId2"/>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4800" baseline="0">
          <a:solidFill>
            <a:srgbClr val="AD400F"/>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baseline="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 y="77788"/>
            <a:ext cx="9144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AE1221"/>
                </a:solidFill>
              </a:defRPr>
            </a:lvl1pPr>
          </a:lstStyle>
          <a:p>
            <a:pPr fontAlgn="base">
              <a:spcAft>
                <a:spcPct val="0"/>
              </a:spcAft>
              <a:defRPr/>
            </a:pPr>
            <a:fld id="{2378B25E-053D-4AA2-A71D-1D9F2F8C0927}" type="slidenum">
              <a:rPr lang="en-US" smtClean="0"/>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763000" cy="498143"/>
          </a:xfrm>
          <a:prstGeom prst="rect">
            <a:avLst/>
          </a:prstGeom>
          <a:noFill/>
        </p:spPr>
        <p:txBody>
          <a:bodyPr vert="horz" lIns="91440" tIns="45720" rIns="91440" bIns="45720" rtlCol="0" anchor="ctr"/>
          <a:lstStyle>
            <a:lvl1pPr algn="l">
              <a:buFontTx/>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409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163" y="6355081"/>
            <a:ext cx="8829675" cy="45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 id="2147483682" r:id="rId3"/>
    <p:sldLayoutId id="2147483694" r:id="rId4"/>
    <p:sldLayoutId id="2147483695" r:id="rId5"/>
  </p:sldLayoutIdLst>
  <p:transition/>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p:nvGrpSpPr>
        <p:grpSpPr>
          <a:xfrm>
            <a:off x="0" y="1"/>
            <a:ext cx="9144000" cy="6542704"/>
            <a:chOff x="0" y="1"/>
            <a:chExt cx="9144000" cy="6542704"/>
          </a:xfrm>
        </p:grpSpPr>
        <p:pic>
          <p:nvPicPr>
            <p:cNvPr id="3074" name="Picture 1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763000" cy="516114"/>
          </a:xfrm>
          <a:prstGeom prst="rect">
            <a:avLst/>
          </a:prstGeom>
        </p:spPr>
        <p:txBody>
          <a:bodyPr vert="horz" lIns="91440" tIns="45720" rIns="91440" bIns="45720" rtlCol="0" anchor="ctr"/>
          <a:lstStyle>
            <a:lvl1pPr algn="l">
              <a:buFontTx/>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11" name="Group 10"/>
          <p:cNvGrpSpPr/>
          <p:nvPr/>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 id="2147483696" r:id="rId2"/>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Table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p:ph type="ftr" sz="quarter" idx="3"/>
          </p:nvPr>
        </p:nvSpPr>
        <p:spPr>
          <a:xfrm>
            <a:off x="0" y="6352697"/>
            <a:ext cx="8763000" cy="505303"/>
          </a:xfrm>
          <a:prstGeom prst="rect">
            <a:avLst/>
          </a:prstGeom>
        </p:spPr>
        <p:txBody>
          <a:bodyPr vert="horz" lIns="91440" tIns="45720" rIns="91440" bIns="45720" rtlCol="0" anchor="ctr"/>
          <a:lstStyle>
            <a:lvl1pPr algn="l">
              <a:buFontTx/>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8965"/>
            <a:ext cx="9105899" cy="219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153987"/>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Example or Active Learning</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763000" cy="533400"/>
          </a:xfrm>
          <a:prstGeom prst="rect">
            <a:avLst/>
          </a:prstGeom>
          <a:noFill/>
        </p:spPr>
        <p:txBody>
          <a:bodyPr vert="horz" lIns="91440" tIns="45720" rIns="91440" bIns="45720" rtlCol="0" anchor="ctr"/>
          <a:lstStyle>
            <a:lvl1pPr algn="l">
              <a:buFontTx/>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 name="Text Placeholder 1"/>
          <p:cNvSpPr>
            <a:spLocks noGrp="1"/>
          </p:cNvSpPr>
          <p:nvPr>
            <p:ph type="body" idx="1"/>
          </p:nvPr>
        </p:nvSpPr>
        <p:spPr>
          <a:xfrm>
            <a:off x="457200" y="838200"/>
            <a:ext cx="8229600" cy="5287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800000">
            <a:off x="-4948" y="685800"/>
            <a:ext cx="9105899" cy="219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 id="2147483691" r:id="rId2"/>
    <p:sldLayoutId id="2147483692" r:id="rId3"/>
    <p:sldLayoutId id="2147483686" r:id="rId4"/>
    <p:sldLayoutId id="2147483688" r:id="rId5"/>
    <p:sldLayoutId id="2147483693" r:id="rId6"/>
  </p:sldLayoutIdLst>
  <p:transition/>
  <p:hf hdr="0" dt="0"/>
  <p:txStyles>
    <p:titleStyle>
      <a:lvl1pPr algn="l"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1966" y="6400800"/>
            <a:ext cx="492034"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chemeClr val="bg1"/>
                </a:solidFill>
              </a:defRPr>
            </a:lvl1p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7630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512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1" y="1"/>
            <a:ext cx="9143999" cy="914399"/>
            <a:chOff x="1" y="1"/>
            <a:chExt cx="9143999" cy="914399"/>
          </a:xfrm>
        </p:grpSpPr>
        <p:pic>
          <p:nvPicPr>
            <p:cNvPr id="1032" name="Picture 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886200" y="8082"/>
              <a:ext cx="5257800" cy="906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 y="1"/>
              <a:ext cx="5105399" cy="859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27"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657492" y="6400800"/>
            <a:ext cx="486507" cy="457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1" y="0"/>
            <a:ext cx="914399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THINK-PAIR-SHARE</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chemeClr val="bg1"/>
                </a:solidFill>
              </a:defRPr>
            </a:lvl1p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7630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728541375"/>
      </p:ext>
    </p:extLst>
  </p:cSld>
  <p:clrMap bg1="lt1" tx1="dk1" bg2="lt2" tx2="dk2" accent1="accent1" accent2="accent2" accent3="accent3" accent4="accent4" accent5="accent5" accent6="accent6" hlink="hlink" folHlink="folHlink"/>
  <p:sldLayoutIdLst>
    <p:sldLayoutId id="2147483685" r:id="rId1"/>
    <p:sldLayoutId id="2147483687" r:id="rId2"/>
  </p:sldLayoutIdLst>
  <p:hf hdr="0" dt="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7630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ASK THE EXPERTS</a:t>
            </a: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27.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7.xml"/><Relationship Id="rId1" Type="http://schemas.openxmlformats.org/officeDocument/2006/relationships/vmlDrawing" Target="../drawings/vmlDrawing2.vml"/><Relationship Id="rId5" Type="http://schemas.openxmlformats.org/officeDocument/2006/relationships/image" Target="../media/image28.e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30.emf"/><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31.emf"/><Relationship Id="rId4" Type="http://schemas.openxmlformats.org/officeDocument/2006/relationships/oleObject" Target="../embeddings/oleObject4.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7.xml"/><Relationship Id="rId1" Type="http://schemas.openxmlformats.org/officeDocument/2006/relationships/vmlDrawing" Target="../drawings/vmlDrawing5.vml"/><Relationship Id="rId5" Type="http://schemas.openxmlformats.org/officeDocument/2006/relationships/image" Target="../media/image31.emf"/><Relationship Id="rId4" Type="http://schemas.openxmlformats.org/officeDocument/2006/relationships/oleObject" Target="../embeddings/oleObject5.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33.emf"/><Relationship Id="rId4" Type="http://schemas.openxmlformats.org/officeDocument/2006/relationships/oleObject" Target="../embeddings/oleObject6.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33.emf"/><Relationship Id="rId4" Type="http://schemas.openxmlformats.org/officeDocument/2006/relationships/oleObject" Target="../embeddings/oleObject7.bin"/></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7.xml"/><Relationship Id="rId1" Type="http://schemas.openxmlformats.org/officeDocument/2006/relationships/vmlDrawing" Target="../drawings/vmlDrawing8.vml"/><Relationship Id="rId5" Type="http://schemas.openxmlformats.org/officeDocument/2006/relationships/image" Target="../media/image33.emf"/><Relationship Id="rId4" Type="http://schemas.openxmlformats.org/officeDocument/2006/relationships/oleObject" Target="../embeddings/oleObject8.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7.xml"/><Relationship Id="rId1" Type="http://schemas.openxmlformats.org/officeDocument/2006/relationships/vmlDrawing" Target="../drawings/vmlDrawing9.vml"/><Relationship Id="rId5" Type="http://schemas.openxmlformats.org/officeDocument/2006/relationships/image" Target="../media/image33.emf"/><Relationship Id="rId4" Type="http://schemas.openxmlformats.org/officeDocument/2006/relationships/oleObject" Target="../embeddings/oleObject9.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7.xml"/><Relationship Id="rId1" Type="http://schemas.openxmlformats.org/officeDocument/2006/relationships/vmlDrawing" Target="../drawings/vmlDrawing10.vml"/><Relationship Id="rId5" Type="http://schemas.openxmlformats.org/officeDocument/2006/relationships/image" Target="../media/image33.emf"/><Relationship Id="rId4" Type="http://schemas.openxmlformats.org/officeDocument/2006/relationships/oleObject" Target="../embeddings/oleObject10.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7.xml"/><Relationship Id="rId1" Type="http://schemas.openxmlformats.org/officeDocument/2006/relationships/vmlDrawing" Target="../drawings/vmlDrawing11.vml"/><Relationship Id="rId5" Type="http://schemas.openxmlformats.org/officeDocument/2006/relationships/image" Target="../media/image35.emf"/><Relationship Id="rId4" Type="http://schemas.openxmlformats.org/officeDocument/2006/relationships/oleObject" Target="../embeddings/oleObject11.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
        <p:nvSpPr>
          <p:cNvPr id="8" name="Text Placeholder 7"/>
          <p:cNvSpPr>
            <a:spLocks noGrp="1"/>
          </p:cNvSpPr>
          <p:nvPr>
            <p:ph sz="quarter" idx="12"/>
          </p:nvPr>
        </p:nvSpPr>
        <p:spPr>
          <a:xfrm>
            <a:off x="2590800" y="3581400"/>
            <a:ext cx="6553200" cy="1828800"/>
          </a:xfrm>
        </p:spPr>
        <p:txBody>
          <a:bodyPr anchor="ctr">
            <a:normAutofit/>
          </a:bodyPr>
          <a:lstStyle/>
          <a:p>
            <a:pPr algn="ctr">
              <a:defRPr/>
            </a:pPr>
            <a:r>
              <a:rPr lang="en-US" sz="4800" dirty="0"/>
              <a:t>The Market Forces </a:t>
            </a:r>
          </a:p>
          <a:p>
            <a:pPr algn="ctr">
              <a:defRPr/>
            </a:pPr>
            <a:r>
              <a:rPr lang="en-US" sz="4800" dirty="0"/>
              <a:t>of Supply and Demand</a:t>
            </a:r>
          </a:p>
        </p:txBody>
      </p:sp>
      <p:sp>
        <p:nvSpPr>
          <p:cNvPr id="9" name="Content Placeholder 8"/>
          <p:cNvSpPr>
            <a:spLocks noGrp="1"/>
          </p:cNvSpPr>
          <p:nvPr>
            <p:ph sz="quarter" idx="13"/>
          </p:nvPr>
        </p:nvSpPr>
        <p:spPr>
          <a:xfrm>
            <a:off x="0" y="3581400"/>
            <a:ext cx="2566737" cy="1905000"/>
          </a:xfrm>
        </p:spPr>
        <p:txBody>
          <a:bodyPr>
            <a:normAutofit lnSpcReduction="10000"/>
          </a:bodyPr>
          <a:lstStyle/>
          <a:p>
            <a:pPr algn="ctr"/>
            <a:r>
              <a:rPr lang="en-US" sz="2800" dirty="0"/>
              <a:t>CHAPTER</a:t>
            </a:r>
            <a:r>
              <a:rPr lang="en-US" dirty="0"/>
              <a:t> </a:t>
            </a:r>
          </a:p>
          <a:p>
            <a:pPr algn="ctr"/>
            <a:r>
              <a:rPr lang="en-US" sz="8000" dirty="0"/>
              <a:t>4</a:t>
            </a:r>
          </a:p>
        </p:txBody>
      </p:sp>
      <p:sp>
        <p:nvSpPr>
          <p:cNvPr id="10" name="Content Placeholder 9"/>
          <p:cNvSpPr>
            <a:spLocks noGrp="1"/>
          </p:cNvSpPr>
          <p:nvPr>
            <p:ph sz="quarter" idx="14"/>
          </p:nvPr>
        </p:nvSpPr>
        <p:spPr>
          <a:xfrm>
            <a:off x="0" y="0"/>
            <a:ext cx="5442284" cy="3429000"/>
          </a:xfrm>
        </p:spPr>
        <p:txBody>
          <a:bodyPr/>
          <a:lstStyle/>
          <a:p>
            <a:r>
              <a:rPr lang="en-US" dirty="0">
                <a:solidFill>
                  <a:schemeClr val="bg1"/>
                </a:solidFill>
              </a:rPr>
              <a:t>N. GREGORY MANKIW</a:t>
            </a:r>
          </a:p>
          <a:p>
            <a:pPr algn="ctr"/>
            <a:r>
              <a:rPr lang="en-US" sz="1800" dirty="0"/>
              <a:t>  </a:t>
            </a:r>
          </a:p>
          <a:p>
            <a:pPr algn="ctr"/>
            <a:r>
              <a:rPr lang="en-US" sz="4000" dirty="0"/>
              <a:t>PRINCIPLES OF</a:t>
            </a:r>
          </a:p>
          <a:p>
            <a:pPr algn="ctr"/>
            <a:r>
              <a:rPr lang="en-US" sz="6000" dirty="0">
                <a:solidFill>
                  <a:srgbClr val="902C2E"/>
                </a:solidFill>
                <a:effectLst>
                  <a:outerShdw blurRad="38100" dist="38100" dir="2700000" algn="tl">
                    <a:srgbClr val="000000">
                      <a:alpha val="43137"/>
                    </a:srgbClr>
                  </a:outerShdw>
                </a:effectLst>
                <a:latin typeface="+mj-lt"/>
              </a:rPr>
              <a:t>ECONOMICS</a:t>
            </a:r>
          </a:p>
        </p:txBody>
      </p:sp>
      <p:sp>
        <p:nvSpPr>
          <p:cNvPr id="11" name="Content Placeholder 10"/>
          <p:cNvSpPr>
            <a:spLocks noGrp="1"/>
          </p:cNvSpPr>
          <p:nvPr>
            <p:ph sz="quarter" idx="15"/>
          </p:nvPr>
        </p:nvSpPr>
        <p:spPr/>
        <p:txBody>
          <a:bodyPr>
            <a:normAutofit/>
          </a:bodyPr>
          <a:lstStyle/>
          <a:p>
            <a:r>
              <a:rPr lang="en-US" dirty="0"/>
              <a:t>NINTH EDITION</a:t>
            </a:r>
          </a:p>
        </p:txBody>
      </p:sp>
      <p:sp>
        <p:nvSpPr>
          <p:cNvPr id="12"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chemeClr val="bg1"/>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chemeClr val="bg1"/>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chemeClr val="bg1"/>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62300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EXAMPLE 1C: Market vs. individual demand</a:t>
            </a:r>
          </a:p>
        </p:txBody>
      </p:sp>
      <p:sp>
        <p:nvSpPr>
          <p:cNvPr id="3" name="Text Placeholder 2"/>
          <p:cNvSpPr>
            <a:spLocks noGrp="1"/>
          </p:cNvSpPr>
          <p:nvPr>
            <p:ph idx="1"/>
          </p:nvPr>
        </p:nvSpPr>
        <p:spPr/>
        <p:txBody>
          <a:bodyPr/>
          <a:lstStyle/>
          <a:p>
            <a:pPr marL="0" indent="0">
              <a:buNone/>
            </a:pPr>
            <a:r>
              <a:rPr lang="en-US" sz="2800" dirty="0"/>
              <a:t>Suppose Sofia and Diego are the only two buyers in the market for muffins.    (</a:t>
            </a:r>
            <a:r>
              <a:rPr lang="en-US" sz="2800" b="1" i="1" dirty="0" err="1"/>
              <a:t>Q</a:t>
            </a:r>
            <a:r>
              <a:rPr lang="en-US" sz="2800" b="1" i="1" baseline="30000" dirty="0" err="1"/>
              <a:t>d</a:t>
            </a:r>
            <a:r>
              <a:rPr lang="en-US" sz="2800" dirty="0"/>
              <a:t> = quantity demanded)</a:t>
            </a:r>
          </a:p>
          <a:p>
            <a:endParaRPr lang="en-US" sz="2800" dirty="0"/>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10</a:t>
            </a:fld>
            <a:endParaRPr lang="en-US" dirty="0"/>
          </a:p>
        </p:txBody>
      </p:sp>
      <p:grpSp>
        <p:nvGrpSpPr>
          <p:cNvPr id="6" name="Group 2"/>
          <p:cNvGrpSpPr>
            <a:grpSpLocks/>
          </p:cNvGrpSpPr>
          <p:nvPr/>
        </p:nvGrpSpPr>
        <p:grpSpPr bwMode="auto">
          <a:xfrm>
            <a:off x="685800" y="2308225"/>
            <a:ext cx="7491413" cy="3863975"/>
            <a:chOff x="530" y="1765"/>
            <a:chExt cx="4719" cy="2434"/>
          </a:xfrm>
          <a:noFill/>
        </p:grpSpPr>
        <p:sp>
          <p:nvSpPr>
            <p:cNvPr id="7" name="Rectangle 3"/>
            <p:cNvSpPr>
              <a:spLocks noChangeArrowheads="1"/>
            </p:cNvSpPr>
            <p:nvPr/>
          </p:nvSpPr>
          <p:spPr bwMode="auto">
            <a:xfrm>
              <a:off x="530" y="1765"/>
              <a:ext cx="4719" cy="2434"/>
            </a:xfrm>
            <a:prstGeom prst="rect">
              <a:avLst/>
            </a:prstGeom>
            <a:grpFill/>
            <a:ln w="9525">
              <a:noFill/>
              <a:miter lim="800000"/>
              <a:headEnd/>
              <a:tailEnd/>
            </a:ln>
          </p:spPr>
          <p:txBody>
            <a:bodyPr wrap="none" anchor="ctr"/>
            <a:lstStyle/>
            <a:p>
              <a:endParaRPr lang="en-US" sz="2000">
                <a:latin typeface="Arial"/>
                <a:cs typeface="Arial"/>
              </a:endParaRPr>
            </a:p>
          </p:txBody>
        </p:sp>
        <p:sp>
          <p:nvSpPr>
            <p:cNvPr id="8" name="Line 4"/>
            <p:cNvSpPr>
              <a:spLocks noChangeShapeType="1"/>
            </p:cNvSpPr>
            <p:nvPr/>
          </p:nvSpPr>
          <p:spPr bwMode="auto">
            <a:xfrm>
              <a:off x="582" y="2095"/>
              <a:ext cx="4588" cy="0"/>
            </a:xfrm>
            <a:prstGeom prst="line">
              <a:avLst/>
            </a:prstGeom>
            <a:grpFill/>
            <a:ln w="12700">
              <a:solidFill>
                <a:schemeClr val="tx1"/>
              </a:solidFill>
              <a:round/>
              <a:headEnd/>
              <a:tailEnd/>
            </a:ln>
          </p:spPr>
          <p:txBody>
            <a:bodyPr/>
            <a:lstStyle/>
            <a:p>
              <a:endParaRPr lang="en-US" sz="2000">
                <a:latin typeface="Arial"/>
                <a:cs typeface="Arial"/>
              </a:endParaRPr>
            </a:p>
          </p:txBody>
        </p:sp>
      </p:grpSp>
      <p:grpSp>
        <p:nvGrpSpPr>
          <p:cNvPr id="9" name="Group 7"/>
          <p:cNvGrpSpPr>
            <a:grpSpLocks/>
          </p:cNvGrpSpPr>
          <p:nvPr/>
        </p:nvGrpSpPr>
        <p:grpSpPr bwMode="auto">
          <a:xfrm>
            <a:off x="1960563" y="2338387"/>
            <a:ext cx="1873250" cy="3816350"/>
            <a:chOff x="1333" y="1784"/>
            <a:chExt cx="1180" cy="2404"/>
          </a:xfrm>
        </p:grpSpPr>
        <p:sp>
          <p:nvSpPr>
            <p:cNvPr id="10" name="Rectangle 8"/>
            <p:cNvSpPr>
              <a:spLocks noChangeArrowheads="1"/>
            </p:cNvSpPr>
            <p:nvPr/>
          </p:nvSpPr>
          <p:spPr bwMode="auto">
            <a:xfrm>
              <a:off x="1333" y="3889"/>
              <a:ext cx="1180"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a:solidFill>
                    <a:srgbClr val="002060"/>
                  </a:solidFill>
                  <a:latin typeface="Arial"/>
                  <a:cs typeface="Arial"/>
                </a:rPr>
                <a:t>4</a:t>
              </a:r>
            </a:p>
          </p:txBody>
        </p:sp>
        <p:sp>
          <p:nvSpPr>
            <p:cNvPr id="11" name="Rectangle 9"/>
            <p:cNvSpPr>
              <a:spLocks noChangeArrowheads="1"/>
            </p:cNvSpPr>
            <p:nvPr/>
          </p:nvSpPr>
          <p:spPr bwMode="auto">
            <a:xfrm>
              <a:off x="1333" y="3590"/>
              <a:ext cx="1180"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a:solidFill>
                    <a:srgbClr val="002060"/>
                  </a:solidFill>
                  <a:latin typeface="Arial"/>
                  <a:cs typeface="Arial"/>
                </a:rPr>
                <a:t>6</a:t>
              </a:r>
            </a:p>
          </p:txBody>
        </p:sp>
        <p:sp>
          <p:nvSpPr>
            <p:cNvPr id="12" name="Rectangle 10"/>
            <p:cNvSpPr>
              <a:spLocks noChangeArrowheads="1"/>
            </p:cNvSpPr>
            <p:nvPr/>
          </p:nvSpPr>
          <p:spPr bwMode="auto">
            <a:xfrm>
              <a:off x="1333" y="3291"/>
              <a:ext cx="1180"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a:solidFill>
                    <a:srgbClr val="002060"/>
                  </a:solidFill>
                  <a:latin typeface="Arial"/>
                  <a:cs typeface="Arial"/>
                </a:rPr>
                <a:t>8</a:t>
              </a:r>
            </a:p>
          </p:txBody>
        </p:sp>
        <p:sp>
          <p:nvSpPr>
            <p:cNvPr id="13" name="Rectangle 11"/>
            <p:cNvSpPr>
              <a:spLocks noChangeArrowheads="1"/>
            </p:cNvSpPr>
            <p:nvPr/>
          </p:nvSpPr>
          <p:spPr bwMode="auto">
            <a:xfrm>
              <a:off x="1333" y="2992"/>
              <a:ext cx="1180"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a:solidFill>
                    <a:srgbClr val="002060"/>
                  </a:solidFill>
                  <a:latin typeface="Arial"/>
                  <a:cs typeface="Arial"/>
                </a:rPr>
                <a:t>10</a:t>
              </a:r>
            </a:p>
          </p:txBody>
        </p:sp>
        <p:sp>
          <p:nvSpPr>
            <p:cNvPr id="14" name="Rectangle 12"/>
            <p:cNvSpPr>
              <a:spLocks noChangeArrowheads="1"/>
            </p:cNvSpPr>
            <p:nvPr/>
          </p:nvSpPr>
          <p:spPr bwMode="auto">
            <a:xfrm>
              <a:off x="1333" y="2693"/>
              <a:ext cx="1180"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a:solidFill>
                    <a:srgbClr val="002060"/>
                  </a:solidFill>
                  <a:latin typeface="Arial"/>
                  <a:cs typeface="Arial"/>
                </a:rPr>
                <a:t>12</a:t>
              </a:r>
            </a:p>
          </p:txBody>
        </p:sp>
        <p:sp>
          <p:nvSpPr>
            <p:cNvPr id="15" name="Rectangle 13"/>
            <p:cNvSpPr>
              <a:spLocks noChangeArrowheads="1"/>
            </p:cNvSpPr>
            <p:nvPr/>
          </p:nvSpPr>
          <p:spPr bwMode="auto">
            <a:xfrm>
              <a:off x="1333" y="2394"/>
              <a:ext cx="1180"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a:solidFill>
                    <a:srgbClr val="002060"/>
                  </a:solidFill>
                  <a:latin typeface="Arial"/>
                  <a:cs typeface="Arial"/>
                </a:rPr>
                <a:t>14</a:t>
              </a:r>
            </a:p>
          </p:txBody>
        </p:sp>
        <p:sp>
          <p:nvSpPr>
            <p:cNvPr id="16" name="Rectangle 14"/>
            <p:cNvSpPr>
              <a:spLocks noChangeArrowheads="1"/>
            </p:cNvSpPr>
            <p:nvPr/>
          </p:nvSpPr>
          <p:spPr bwMode="auto">
            <a:xfrm>
              <a:off x="1333" y="2095"/>
              <a:ext cx="1180"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a:solidFill>
                    <a:srgbClr val="002060"/>
                  </a:solidFill>
                  <a:latin typeface="Arial"/>
                  <a:cs typeface="Arial"/>
                </a:rPr>
                <a:t>16</a:t>
              </a:r>
            </a:p>
          </p:txBody>
        </p:sp>
        <p:sp>
          <p:nvSpPr>
            <p:cNvPr id="17" name="Rectangle 15"/>
            <p:cNvSpPr>
              <a:spLocks noChangeArrowheads="1"/>
            </p:cNvSpPr>
            <p:nvPr/>
          </p:nvSpPr>
          <p:spPr bwMode="auto">
            <a:xfrm>
              <a:off x="1333" y="1784"/>
              <a:ext cx="1180" cy="311"/>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800" dirty="0">
                  <a:solidFill>
                    <a:srgbClr val="002060"/>
                  </a:solidFill>
                  <a:latin typeface="Arial"/>
                  <a:cs typeface="Arial"/>
                </a:rPr>
                <a:t>Sofia’s </a:t>
              </a:r>
              <a:r>
                <a:rPr lang="en-US" sz="2800" b="1" i="1" dirty="0" err="1">
                  <a:solidFill>
                    <a:srgbClr val="002060"/>
                  </a:solidFill>
                  <a:latin typeface="Arial"/>
                  <a:cs typeface="Arial"/>
                </a:rPr>
                <a:t>Q</a:t>
              </a:r>
              <a:r>
                <a:rPr lang="en-US" sz="2800" b="1" i="1" baseline="30000" dirty="0" err="1">
                  <a:solidFill>
                    <a:srgbClr val="002060"/>
                  </a:solidFill>
                  <a:latin typeface="Arial"/>
                  <a:cs typeface="Arial"/>
                </a:rPr>
                <a:t>d</a:t>
              </a:r>
              <a:r>
                <a:rPr lang="en-US" sz="2800" dirty="0">
                  <a:solidFill>
                    <a:srgbClr val="002060"/>
                  </a:solidFill>
                  <a:latin typeface="Arial"/>
                  <a:cs typeface="Arial"/>
                </a:rPr>
                <a:t> </a:t>
              </a:r>
            </a:p>
          </p:txBody>
        </p:sp>
      </p:grpSp>
      <p:grpSp>
        <p:nvGrpSpPr>
          <p:cNvPr id="18" name="Group 16"/>
          <p:cNvGrpSpPr>
            <a:grpSpLocks/>
          </p:cNvGrpSpPr>
          <p:nvPr/>
        </p:nvGrpSpPr>
        <p:grpSpPr bwMode="auto">
          <a:xfrm>
            <a:off x="3833812" y="2338387"/>
            <a:ext cx="2092324" cy="3816350"/>
            <a:chOff x="2513" y="1784"/>
            <a:chExt cx="1318" cy="2404"/>
          </a:xfrm>
        </p:grpSpPr>
        <p:sp>
          <p:nvSpPr>
            <p:cNvPr id="19" name="Rectangle 17"/>
            <p:cNvSpPr>
              <a:spLocks noChangeArrowheads="1"/>
            </p:cNvSpPr>
            <p:nvPr/>
          </p:nvSpPr>
          <p:spPr bwMode="auto">
            <a:xfrm>
              <a:off x="2681" y="3889"/>
              <a:ext cx="100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a:latin typeface="Arial"/>
                  <a:cs typeface="Arial"/>
                </a:rPr>
                <a:t>2</a:t>
              </a:r>
            </a:p>
          </p:txBody>
        </p:sp>
        <p:sp>
          <p:nvSpPr>
            <p:cNvPr id="20" name="Rectangle 18"/>
            <p:cNvSpPr>
              <a:spLocks noChangeArrowheads="1"/>
            </p:cNvSpPr>
            <p:nvPr/>
          </p:nvSpPr>
          <p:spPr bwMode="auto">
            <a:xfrm>
              <a:off x="2681" y="3590"/>
              <a:ext cx="100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a:latin typeface="Arial"/>
                  <a:cs typeface="Arial"/>
                </a:rPr>
                <a:t>3</a:t>
              </a:r>
            </a:p>
          </p:txBody>
        </p:sp>
        <p:sp>
          <p:nvSpPr>
            <p:cNvPr id="21" name="Rectangle 19"/>
            <p:cNvSpPr>
              <a:spLocks noChangeArrowheads="1"/>
            </p:cNvSpPr>
            <p:nvPr/>
          </p:nvSpPr>
          <p:spPr bwMode="auto">
            <a:xfrm>
              <a:off x="2681" y="3291"/>
              <a:ext cx="100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a:latin typeface="Arial"/>
                  <a:cs typeface="Arial"/>
                </a:rPr>
                <a:t>4</a:t>
              </a:r>
            </a:p>
          </p:txBody>
        </p:sp>
        <p:sp>
          <p:nvSpPr>
            <p:cNvPr id="22" name="Rectangle 20"/>
            <p:cNvSpPr>
              <a:spLocks noChangeArrowheads="1"/>
            </p:cNvSpPr>
            <p:nvPr/>
          </p:nvSpPr>
          <p:spPr bwMode="auto">
            <a:xfrm>
              <a:off x="2681" y="2992"/>
              <a:ext cx="100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a:latin typeface="Arial"/>
                  <a:cs typeface="Arial"/>
                </a:rPr>
                <a:t>5</a:t>
              </a:r>
            </a:p>
          </p:txBody>
        </p:sp>
        <p:sp>
          <p:nvSpPr>
            <p:cNvPr id="23" name="Rectangle 21"/>
            <p:cNvSpPr>
              <a:spLocks noChangeArrowheads="1"/>
            </p:cNvSpPr>
            <p:nvPr/>
          </p:nvSpPr>
          <p:spPr bwMode="auto">
            <a:xfrm>
              <a:off x="2681" y="2693"/>
              <a:ext cx="100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a:latin typeface="Arial"/>
                  <a:cs typeface="Arial"/>
                </a:rPr>
                <a:t>6</a:t>
              </a:r>
            </a:p>
          </p:txBody>
        </p:sp>
        <p:sp>
          <p:nvSpPr>
            <p:cNvPr id="24" name="Rectangle 22"/>
            <p:cNvSpPr>
              <a:spLocks noChangeArrowheads="1"/>
            </p:cNvSpPr>
            <p:nvPr/>
          </p:nvSpPr>
          <p:spPr bwMode="auto">
            <a:xfrm>
              <a:off x="2681" y="2394"/>
              <a:ext cx="100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latin typeface="Arial"/>
                  <a:cs typeface="Arial"/>
                </a:rPr>
                <a:t>7</a:t>
              </a:r>
            </a:p>
          </p:txBody>
        </p:sp>
        <p:sp>
          <p:nvSpPr>
            <p:cNvPr id="25" name="Rectangle 23"/>
            <p:cNvSpPr>
              <a:spLocks noChangeArrowheads="1"/>
            </p:cNvSpPr>
            <p:nvPr/>
          </p:nvSpPr>
          <p:spPr bwMode="auto">
            <a:xfrm>
              <a:off x="2681" y="2095"/>
              <a:ext cx="100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a:latin typeface="Arial"/>
                  <a:cs typeface="Arial"/>
                </a:rPr>
                <a:t>8</a:t>
              </a:r>
            </a:p>
          </p:txBody>
        </p:sp>
        <p:sp>
          <p:nvSpPr>
            <p:cNvPr id="26" name="Rectangle 24"/>
            <p:cNvSpPr>
              <a:spLocks noChangeArrowheads="1"/>
            </p:cNvSpPr>
            <p:nvPr/>
          </p:nvSpPr>
          <p:spPr bwMode="auto">
            <a:xfrm>
              <a:off x="2513" y="1784"/>
              <a:ext cx="1318" cy="311"/>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800" dirty="0">
                  <a:latin typeface="Arial"/>
                  <a:cs typeface="Arial"/>
                </a:rPr>
                <a:t>Diego’s </a:t>
              </a:r>
              <a:r>
                <a:rPr lang="en-US" sz="2800" b="1" i="1" dirty="0" err="1">
                  <a:latin typeface="Arial"/>
                  <a:cs typeface="Arial"/>
                </a:rPr>
                <a:t>Q</a:t>
              </a:r>
              <a:r>
                <a:rPr lang="en-US" sz="2800" b="1" i="1" baseline="30000" dirty="0" err="1">
                  <a:latin typeface="Arial"/>
                  <a:cs typeface="Arial"/>
                </a:rPr>
                <a:t>d</a:t>
              </a:r>
              <a:r>
                <a:rPr lang="en-US" sz="2800" dirty="0">
                  <a:latin typeface="Arial"/>
                  <a:cs typeface="Arial"/>
                </a:rPr>
                <a:t> </a:t>
              </a:r>
            </a:p>
          </p:txBody>
        </p:sp>
      </p:grpSp>
      <p:grpSp>
        <p:nvGrpSpPr>
          <p:cNvPr id="27" name="Group 25"/>
          <p:cNvGrpSpPr>
            <a:grpSpLocks/>
          </p:cNvGrpSpPr>
          <p:nvPr/>
        </p:nvGrpSpPr>
        <p:grpSpPr bwMode="auto">
          <a:xfrm>
            <a:off x="3833813" y="4256087"/>
            <a:ext cx="4217987" cy="1898650"/>
            <a:chOff x="2513" y="2992"/>
            <a:chExt cx="2657" cy="1196"/>
          </a:xfrm>
        </p:grpSpPr>
        <p:sp>
          <p:nvSpPr>
            <p:cNvPr id="28" name="Rectangle 26"/>
            <p:cNvSpPr>
              <a:spLocks noChangeArrowheads="1"/>
            </p:cNvSpPr>
            <p:nvPr/>
          </p:nvSpPr>
          <p:spPr bwMode="auto">
            <a:xfrm>
              <a:off x="2513" y="3889"/>
              <a:ext cx="168"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AE1221"/>
                  </a:solidFill>
                  <a:latin typeface="Arial"/>
                  <a:cs typeface="Arial"/>
                </a:rPr>
                <a:t>+</a:t>
              </a:r>
            </a:p>
          </p:txBody>
        </p:sp>
        <p:sp>
          <p:nvSpPr>
            <p:cNvPr id="29" name="Rectangle 27"/>
            <p:cNvSpPr>
              <a:spLocks noChangeArrowheads="1"/>
            </p:cNvSpPr>
            <p:nvPr/>
          </p:nvSpPr>
          <p:spPr bwMode="auto">
            <a:xfrm>
              <a:off x="2513" y="3590"/>
              <a:ext cx="168"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AE1221"/>
                  </a:solidFill>
                  <a:latin typeface="Arial"/>
                  <a:cs typeface="Arial"/>
                </a:rPr>
                <a:t>+</a:t>
              </a:r>
            </a:p>
          </p:txBody>
        </p:sp>
        <p:sp>
          <p:nvSpPr>
            <p:cNvPr id="30" name="Rectangle 28"/>
            <p:cNvSpPr>
              <a:spLocks noChangeArrowheads="1"/>
            </p:cNvSpPr>
            <p:nvPr/>
          </p:nvSpPr>
          <p:spPr bwMode="auto">
            <a:xfrm>
              <a:off x="2513" y="3291"/>
              <a:ext cx="168"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AE1221"/>
                  </a:solidFill>
                  <a:latin typeface="Arial"/>
                  <a:cs typeface="Arial"/>
                </a:rPr>
                <a:t>+</a:t>
              </a:r>
            </a:p>
          </p:txBody>
        </p:sp>
        <p:sp>
          <p:nvSpPr>
            <p:cNvPr id="31" name="Rectangle 29"/>
            <p:cNvSpPr>
              <a:spLocks noChangeArrowheads="1"/>
            </p:cNvSpPr>
            <p:nvPr/>
          </p:nvSpPr>
          <p:spPr bwMode="auto">
            <a:xfrm>
              <a:off x="2513" y="2992"/>
              <a:ext cx="168"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AE1221"/>
                  </a:solidFill>
                  <a:latin typeface="Arial"/>
                  <a:cs typeface="Arial"/>
                </a:rPr>
                <a:t>+</a:t>
              </a:r>
            </a:p>
          </p:txBody>
        </p:sp>
        <p:sp>
          <p:nvSpPr>
            <p:cNvPr id="32" name="Rectangle 30"/>
            <p:cNvSpPr>
              <a:spLocks noChangeArrowheads="1"/>
            </p:cNvSpPr>
            <p:nvPr/>
          </p:nvSpPr>
          <p:spPr bwMode="auto">
            <a:xfrm>
              <a:off x="3688" y="3889"/>
              <a:ext cx="285"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AE1221"/>
                  </a:solidFill>
                  <a:latin typeface="Arial"/>
                  <a:cs typeface="Arial"/>
                </a:rPr>
                <a:t>=</a:t>
              </a:r>
            </a:p>
          </p:txBody>
        </p:sp>
        <p:sp>
          <p:nvSpPr>
            <p:cNvPr id="33" name="Rectangle 31"/>
            <p:cNvSpPr>
              <a:spLocks noChangeArrowheads="1"/>
            </p:cNvSpPr>
            <p:nvPr/>
          </p:nvSpPr>
          <p:spPr bwMode="auto">
            <a:xfrm>
              <a:off x="3688" y="3590"/>
              <a:ext cx="285"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AE1221"/>
                  </a:solidFill>
                  <a:latin typeface="Arial"/>
                  <a:cs typeface="Arial"/>
                </a:rPr>
                <a:t>=</a:t>
              </a:r>
            </a:p>
          </p:txBody>
        </p:sp>
        <p:sp>
          <p:nvSpPr>
            <p:cNvPr id="34" name="Rectangle 32"/>
            <p:cNvSpPr>
              <a:spLocks noChangeArrowheads="1"/>
            </p:cNvSpPr>
            <p:nvPr/>
          </p:nvSpPr>
          <p:spPr bwMode="auto">
            <a:xfrm>
              <a:off x="3688" y="3291"/>
              <a:ext cx="285"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AE1221"/>
                  </a:solidFill>
                  <a:latin typeface="Arial"/>
                  <a:cs typeface="Arial"/>
                </a:rPr>
                <a:t>=</a:t>
              </a:r>
            </a:p>
          </p:txBody>
        </p:sp>
        <p:sp>
          <p:nvSpPr>
            <p:cNvPr id="35" name="Rectangle 33"/>
            <p:cNvSpPr>
              <a:spLocks noChangeArrowheads="1"/>
            </p:cNvSpPr>
            <p:nvPr/>
          </p:nvSpPr>
          <p:spPr bwMode="auto">
            <a:xfrm>
              <a:off x="3688" y="2992"/>
              <a:ext cx="285"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AE1221"/>
                  </a:solidFill>
                  <a:latin typeface="Arial"/>
                  <a:cs typeface="Arial"/>
                </a:rPr>
                <a:t>=</a:t>
              </a:r>
            </a:p>
          </p:txBody>
        </p:sp>
        <p:sp>
          <p:nvSpPr>
            <p:cNvPr id="36" name="Rectangle 34"/>
            <p:cNvSpPr>
              <a:spLocks noChangeArrowheads="1"/>
            </p:cNvSpPr>
            <p:nvPr/>
          </p:nvSpPr>
          <p:spPr bwMode="auto">
            <a:xfrm>
              <a:off x="3973" y="3889"/>
              <a:ext cx="119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AE1221"/>
                  </a:solidFill>
                  <a:latin typeface="Arial"/>
                  <a:cs typeface="Arial"/>
                </a:rPr>
                <a:t>6</a:t>
              </a:r>
            </a:p>
          </p:txBody>
        </p:sp>
        <p:sp>
          <p:nvSpPr>
            <p:cNvPr id="37" name="Rectangle 35"/>
            <p:cNvSpPr>
              <a:spLocks noChangeArrowheads="1"/>
            </p:cNvSpPr>
            <p:nvPr/>
          </p:nvSpPr>
          <p:spPr bwMode="auto">
            <a:xfrm>
              <a:off x="3973" y="3590"/>
              <a:ext cx="119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AE1221"/>
                  </a:solidFill>
                  <a:latin typeface="Arial"/>
                  <a:cs typeface="Arial"/>
                </a:rPr>
                <a:t>9</a:t>
              </a:r>
            </a:p>
          </p:txBody>
        </p:sp>
        <p:sp>
          <p:nvSpPr>
            <p:cNvPr id="38" name="Rectangle 36"/>
            <p:cNvSpPr>
              <a:spLocks noChangeArrowheads="1"/>
            </p:cNvSpPr>
            <p:nvPr/>
          </p:nvSpPr>
          <p:spPr bwMode="auto">
            <a:xfrm>
              <a:off x="3973" y="3291"/>
              <a:ext cx="119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AE1221"/>
                  </a:solidFill>
                  <a:latin typeface="Arial"/>
                  <a:cs typeface="Arial"/>
                </a:rPr>
                <a:t>12</a:t>
              </a:r>
            </a:p>
          </p:txBody>
        </p:sp>
        <p:sp>
          <p:nvSpPr>
            <p:cNvPr id="39" name="Rectangle 37"/>
            <p:cNvSpPr>
              <a:spLocks noChangeArrowheads="1"/>
            </p:cNvSpPr>
            <p:nvPr/>
          </p:nvSpPr>
          <p:spPr bwMode="auto">
            <a:xfrm>
              <a:off x="3973" y="2992"/>
              <a:ext cx="119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AE1221"/>
                  </a:solidFill>
                  <a:latin typeface="Arial"/>
                  <a:cs typeface="Arial"/>
                </a:rPr>
                <a:t>15</a:t>
              </a:r>
            </a:p>
          </p:txBody>
        </p:sp>
      </p:grpSp>
      <p:grpSp>
        <p:nvGrpSpPr>
          <p:cNvPr id="40" name="Group 38"/>
          <p:cNvGrpSpPr>
            <a:grpSpLocks/>
          </p:cNvGrpSpPr>
          <p:nvPr/>
        </p:nvGrpSpPr>
        <p:grpSpPr bwMode="auto">
          <a:xfrm>
            <a:off x="3833813" y="3781425"/>
            <a:ext cx="4217987" cy="474662"/>
            <a:chOff x="2513" y="2693"/>
            <a:chExt cx="2657" cy="299"/>
          </a:xfrm>
        </p:grpSpPr>
        <p:sp>
          <p:nvSpPr>
            <p:cNvPr id="41" name="Rectangle 39"/>
            <p:cNvSpPr>
              <a:spLocks noChangeArrowheads="1"/>
            </p:cNvSpPr>
            <p:nvPr/>
          </p:nvSpPr>
          <p:spPr bwMode="auto">
            <a:xfrm>
              <a:off x="2513" y="2693"/>
              <a:ext cx="168"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AE1221"/>
                  </a:solidFill>
                  <a:latin typeface="Arial"/>
                  <a:cs typeface="Arial"/>
                </a:rPr>
                <a:t>+</a:t>
              </a:r>
            </a:p>
          </p:txBody>
        </p:sp>
        <p:sp>
          <p:nvSpPr>
            <p:cNvPr id="42" name="Rectangle 40"/>
            <p:cNvSpPr>
              <a:spLocks noChangeArrowheads="1"/>
            </p:cNvSpPr>
            <p:nvPr/>
          </p:nvSpPr>
          <p:spPr bwMode="auto">
            <a:xfrm>
              <a:off x="3688" y="2693"/>
              <a:ext cx="285"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AE1221"/>
                  </a:solidFill>
                  <a:latin typeface="Arial"/>
                  <a:cs typeface="Arial"/>
                </a:rPr>
                <a:t>=</a:t>
              </a:r>
            </a:p>
          </p:txBody>
        </p:sp>
        <p:sp>
          <p:nvSpPr>
            <p:cNvPr id="43" name="Rectangle 41"/>
            <p:cNvSpPr>
              <a:spLocks noChangeArrowheads="1"/>
            </p:cNvSpPr>
            <p:nvPr/>
          </p:nvSpPr>
          <p:spPr bwMode="auto">
            <a:xfrm>
              <a:off x="3973" y="2693"/>
              <a:ext cx="119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AE1221"/>
                  </a:solidFill>
                  <a:latin typeface="Arial"/>
                  <a:cs typeface="Arial"/>
                </a:rPr>
                <a:t>18</a:t>
              </a:r>
            </a:p>
          </p:txBody>
        </p:sp>
      </p:grpSp>
      <p:grpSp>
        <p:nvGrpSpPr>
          <p:cNvPr id="44" name="Group 42"/>
          <p:cNvGrpSpPr>
            <a:grpSpLocks/>
          </p:cNvGrpSpPr>
          <p:nvPr/>
        </p:nvGrpSpPr>
        <p:grpSpPr bwMode="auto">
          <a:xfrm>
            <a:off x="3833813" y="3306762"/>
            <a:ext cx="4217987" cy="474663"/>
            <a:chOff x="2513" y="2394"/>
            <a:chExt cx="2657" cy="299"/>
          </a:xfrm>
        </p:grpSpPr>
        <p:sp>
          <p:nvSpPr>
            <p:cNvPr id="45" name="Rectangle 43"/>
            <p:cNvSpPr>
              <a:spLocks noChangeArrowheads="1"/>
            </p:cNvSpPr>
            <p:nvPr/>
          </p:nvSpPr>
          <p:spPr bwMode="auto">
            <a:xfrm>
              <a:off x="2513" y="2394"/>
              <a:ext cx="168"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AE1221"/>
                  </a:solidFill>
                  <a:latin typeface="Arial"/>
                  <a:cs typeface="Arial"/>
                </a:rPr>
                <a:t>+</a:t>
              </a:r>
            </a:p>
          </p:txBody>
        </p:sp>
        <p:sp>
          <p:nvSpPr>
            <p:cNvPr id="46" name="Rectangle 44"/>
            <p:cNvSpPr>
              <a:spLocks noChangeArrowheads="1"/>
            </p:cNvSpPr>
            <p:nvPr/>
          </p:nvSpPr>
          <p:spPr bwMode="auto">
            <a:xfrm>
              <a:off x="3688" y="2394"/>
              <a:ext cx="285"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AE1221"/>
                  </a:solidFill>
                  <a:latin typeface="Arial"/>
                  <a:cs typeface="Arial"/>
                </a:rPr>
                <a:t>=</a:t>
              </a:r>
            </a:p>
          </p:txBody>
        </p:sp>
        <p:sp>
          <p:nvSpPr>
            <p:cNvPr id="47" name="Rectangle 45"/>
            <p:cNvSpPr>
              <a:spLocks noChangeArrowheads="1"/>
            </p:cNvSpPr>
            <p:nvPr/>
          </p:nvSpPr>
          <p:spPr bwMode="auto">
            <a:xfrm>
              <a:off x="3973" y="2394"/>
              <a:ext cx="119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AE1221"/>
                  </a:solidFill>
                  <a:latin typeface="Arial"/>
                  <a:cs typeface="Arial"/>
                </a:rPr>
                <a:t>21</a:t>
              </a:r>
            </a:p>
          </p:txBody>
        </p:sp>
      </p:grpSp>
      <p:grpSp>
        <p:nvGrpSpPr>
          <p:cNvPr id="48" name="Group 46"/>
          <p:cNvGrpSpPr>
            <a:grpSpLocks/>
          </p:cNvGrpSpPr>
          <p:nvPr/>
        </p:nvGrpSpPr>
        <p:grpSpPr bwMode="auto">
          <a:xfrm>
            <a:off x="3833813" y="2832100"/>
            <a:ext cx="4217987" cy="474662"/>
            <a:chOff x="2513" y="2095"/>
            <a:chExt cx="2657" cy="299"/>
          </a:xfrm>
        </p:grpSpPr>
        <p:sp>
          <p:nvSpPr>
            <p:cNvPr id="49" name="Rectangle 47"/>
            <p:cNvSpPr>
              <a:spLocks noChangeArrowheads="1"/>
            </p:cNvSpPr>
            <p:nvPr/>
          </p:nvSpPr>
          <p:spPr bwMode="auto">
            <a:xfrm>
              <a:off x="2513" y="2095"/>
              <a:ext cx="168"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AE1221"/>
                  </a:solidFill>
                  <a:latin typeface="Arial"/>
                  <a:cs typeface="Arial"/>
                </a:rPr>
                <a:t>+</a:t>
              </a:r>
            </a:p>
          </p:txBody>
        </p:sp>
        <p:sp>
          <p:nvSpPr>
            <p:cNvPr id="50" name="Rectangle 48"/>
            <p:cNvSpPr>
              <a:spLocks noChangeArrowheads="1"/>
            </p:cNvSpPr>
            <p:nvPr/>
          </p:nvSpPr>
          <p:spPr bwMode="auto">
            <a:xfrm>
              <a:off x="3688" y="2095"/>
              <a:ext cx="285"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AE1221"/>
                  </a:solidFill>
                  <a:latin typeface="Arial"/>
                  <a:cs typeface="Arial"/>
                </a:rPr>
                <a:t>=</a:t>
              </a:r>
            </a:p>
          </p:txBody>
        </p:sp>
        <p:sp>
          <p:nvSpPr>
            <p:cNvPr id="51" name="Rectangle 49"/>
            <p:cNvSpPr>
              <a:spLocks noChangeArrowheads="1"/>
            </p:cNvSpPr>
            <p:nvPr/>
          </p:nvSpPr>
          <p:spPr bwMode="auto">
            <a:xfrm>
              <a:off x="3973" y="2095"/>
              <a:ext cx="119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AE1221"/>
                  </a:solidFill>
                  <a:latin typeface="Arial"/>
                  <a:cs typeface="Arial"/>
                </a:rPr>
                <a:t>24</a:t>
              </a:r>
            </a:p>
          </p:txBody>
        </p:sp>
      </p:grpSp>
      <p:sp>
        <p:nvSpPr>
          <p:cNvPr id="52" name="Rectangle 50"/>
          <p:cNvSpPr>
            <a:spLocks noChangeArrowheads="1"/>
          </p:cNvSpPr>
          <p:nvPr/>
        </p:nvSpPr>
        <p:spPr bwMode="auto">
          <a:xfrm>
            <a:off x="6151563" y="2338387"/>
            <a:ext cx="1900237" cy="493713"/>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800" dirty="0">
                <a:solidFill>
                  <a:srgbClr val="AE1221"/>
                </a:solidFill>
                <a:latin typeface="Arial"/>
                <a:cs typeface="Arial"/>
              </a:rPr>
              <a:t>Market </a:t>
            </a:r>
            <a:r>
              <a:rPr lang="en-US" sz="2800" b="1" i="1" dirty="0" err="1">
                <a:solidFill>
                  <a:srgbClr val="AE1221"/>
                </a:solidFill>
                <a:latin typeface="Arial"/>
                <a:cs typeface="Arial"/>
              </a:rPr>
              <a:t>Q</a:t>
            </a:r>
            <a:r>
              <a:rPr lang="en-US" sz="2800" b="1" i="1" baseline="30000" dirty="0" err="1">
                <a:solidFill>
                  <a:srgbClr val="AE1221"/>
                </a:solidFill>
                <a:latin typeface="Arial"/>
                <a:cs typeface="Arial"/>
              </a:rPr>
              <a:t>d</a:t>
            </a:r>
            <a:r>
              <a:rPr lang="en-US" sz="2800" dirty="0">
                <a:solidFill>
                  <a:srgbClr val="AE1221"/>
                </a:solidFill>
                <a:latin typeface="Arial"/>
                <a:cs typeface="Arial"/>
              </a:rPr>
              <a:t> </a:t>
            </a:r>
          </a:p>
        </p:txBody>
      </p:sp>
      <p:grpSp>
        <p:nvGrpSpPr>
          <p:cNvPr id="53" name="Group 51"/>
          <p:cNvGrpSpPr>
            <a:grpSpLocks/>
          </p:cNvGrpSpPr>
          <p:nvPr/>
        </p:nvGrpSpPr>
        <p:grpSpPr bwMode="auto">
          <a:xfrm>
            <a:off x="768350" y="2338387"/>
            <a:ext cx="1192213" cy="3816350"/>
            <a:chOff x="582" y="1784"/>
            <a:chExt cx="751" cy="2404"/>
          </a:xfrm>
        </p:grpSpPr>
        <p:sp>
          <p:nvSpPr>
            <p:cNvPr id="54" name="Rectangle 52"/>
            <p:cNvSpPr>
              <a:spLocks noChangeArrowheads="1"/>
            </p:cNvSpPr>
            <p:nvPr/>
          </p:nvSpPr>
          <p:spPr bwMode="auto">
            <a:xfrm>
              <a:off x="582" y="2095"/>
              <a:ext cx="751" cy="299"/>
            </a:xfrm>
            <a:prstGeom prst="rect">
              <a:avLst/>
            </a:prstGeom>
            <a:no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sz="2800" dirty="0">
                  <a:latin typeface="Arial"/>
                  <a:cs typeface="Arial"/>
                </a:rPr>
                <a:t>$0.00</a:t>
              </a:r>
            </a:p>
          </p:txBody>
        </p:sp>
        <p:sp>
          <p:nvSpPr>
            <p:cNvPr id="55" name="Rectangle 53"/>
            <p:cNvSpPr>
              <a:spLocks noChangeArrowheads="1"/>
            </p:cNvSpPr>
            <p:nvPr/>
          </p:nvSpPr>
          <p:spPr bwMode="auto">
            <a:xfrm>
              <a:off x="582" y="3889"/>
              <a:ext cx="751" cy="299"/>
            </a:xfrm>
            <a:prstGeom prst="rect">
              <a:avLst/>
            </a:prstGeom>
            <a:no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sz="2800">
                  <a:latin typeface="Arial"/>
                  <a:cs typeface="Arial"/>
                </a:rPr>
                <a:t>6.00</a:t>
              </a:r>
            </a:p>
          </p:txBody>
        </p:sp>
        <p:sp>
          <p:nvSpPr>
            <p:cNvPr id="56" name="Rectangle 54"/>
            <p:cNvSpPr>
              <a:spLocks noChangeArrowheads="1"/>
            </p:cNvSpPr>
            <p:nvPr/>
          </p:nvSpPr>
          <p:spPr bwMode="auto">
            <a:xfrm>
              <a:off x="582" y="3590"/>
              <a:ext cx="751" cy="299"/>
            </a:xfrm>
            <a:prstGeom prst="rect">
              <a:avLst/>
            </a:prstGeom>
            <a:no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sz="2800">
                  <a:latin typeface="Arial"/>
                  <a:cs typeface="Arial"/>
                </a:rPr>
                <a:t>5.00</a:t>
              </a:r>
            </a:p>
          </p:txBody>
        </p:sp>
        <p:sp>
          <p:nvSpPr>
            <p:cNvPr id="57" name="Rectangle 55"/>
            <p:cNvSpPr>
              <a:spLocks noChangeArrowheads="1"/>
            </p:cNvSpPr>
            <p:nvPr/>
          </p:nvSpPr>
          <p:spPr bwMode="auto">
            <a:xfrm>
              <a:off x="582" y="3291"/>
              <a:ext cx="751" cy="299"/>
            </a:xfrm>
            <a:prstGeom prst="rect">
              <a:avLst/>
            </a:prstGeom>
            <a:no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sz="2800">
                  <a:latin typeface="Arial"/>
                  <a:cs typeface="Arial"/>
                </a:rPr>
                <a:t>4.00</a:t>
              </a:r>
            </a:p>
          </p:txBody>
        </p:sp>
        <p:sp>
          <p:nvSpPr>
            <p:cNvPr id="58" name="Rectangle 56"/>
            <p:cNvSpPr>
              <a:spLocks noChangeArrowheads="1"/>
            </p:cNvSpPr>
            <p:nvPr/>
          </p:nvSpPr>
          <p:spPr bwMode="auto">
            <a:xfrm>
              <a:off x="582" y="2992"/>
              <a:ext cx="751" cy="299"/>
            </a:xfrm>
            <a:prstGeom prst="rect">
              <a:avLst/>
            </a:prstGeom>
            <a:no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sz="2800">
                  <a:latin typeface="Arial"/>
                  <a:cs typeface="Arial"/>
                </a:rPr>
                <a:t>3.00</a:t>
              </a:r>
            </a:p>
          </p:txBody>
        </p:sp>
        <p:sp>
          <p:nvSpPr>
            <p:cNvPr id="59" name="Rectangle 57"/>
            <p:cNvSpPr>
              <a:spLocks noChangeArrowheads="1"/>
            </p:cNvSpPr>
            <p:nvPr/>
          </p:nvSpPr>
          <p:spPr bwMode="auto">
            <a:xfrm>
              <a:off x="582" y="2693"/>
              <a:ext cx="751" cy="299"/>
            </a:xfrm>
            <a:prstGeom prst="rect">
              <a:avLst/>
            </a:prstGeom>
            <a:no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sz="2800">
                  <a:latin typeface="Arial"/>
                  <a:cs typeface="Arial"/>
                </a:rPr>
                <a:t>2.00</a:t>
              </a:r>
            </a:p>
          </p:txBody>
        </p:sp>
        <p:sp>
          <p:nvSpPr>
            <p:cNvPr id="60" name="Rectangle 58"/>
            <p:cNvSpPr>
              <a:spLocks noChangeArrowheads="1"/>
            </p:cNvSpPr>
            <p:nvPr/>
          </p:nvSpPr>
          <p:spPr bwMode="auto">
            <a:xfrm>
              <a:off x="582" y="2394"/>
              <a:ext cx="751" cy="299"/>
            </a:xfrm>
            <a:prstGeom prst="rect">
              <a:avLst/>
            </a:prstGeom>
            <a:no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sz="2800">
                  <a:latin typeface="Arial"/>
                  <a:cs typeface="Arial"/>
                </a:rPr>
                <a:t>1.00</a:t>
              </a:r>
            </a:p>
          </p:txBody>
        </p:sp>
        <p:sp>
          <p:nvSpPr>
            <p:cNvPr id="61" name="Rectangle 59"/>
            <p:cNvSpPr>
              <a:spLocks noChangeArrowheads="1"/>
            </p:cNvSpPr>
            <p:nvPr/>
          </p:nvSpPr>
          <p:spPr bwMode="auto">
            <a:xfrm>
              <a:off x="582" y="1784"/>
              <a:ext cx="751" cy="311"/>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800">
                  <a:latin typeface="Arial"/>
                  <a:cs typeface="Arial"/>
                </a:rPr>
                <a:t>Price </a:t>
              </a:r>
            </a:p>
          </p:txBody>
        </p:sp>
      </p:grpSp>
      <p:sp>
        <p:nvSpPr>
          <p:cNvPr id="62" name="Line 60"/>
          <p:cNvSpPr>
            <a:spLocks noChangeShapeType="1"/>
          </p:cNvSpPr>
          <p:nvPr/>
        </p:nvSpPr>
        <p:spPr bwMode="auto">
          <a:xfrm>
            <a:off x="768350" y="2338387"/>
            <a:ext cx="1192213" cy="0"/>
          </a:xfrm>
          <a:prstGeom prst="line">
            <a:avLst/>
          </a:prstGeom>
          <a:noFill/>
          <a:ln w="28575" cap="sq">
            <a:noFill/>
            <a:round/>
            <a:headEnd/>
            <a:tailEnd/>
          </a:ln>
        </p:spPr>
        <p:txBody>
          <a:bodyPr/>
          <a:lstStyle/>
          <a:p>
            <a:endParaRPr lang="en-US" sz="2000">
              <a:latin typeface="Arial"/>
              <a:cs typeface="Arial"/>
            </a:endParaRPr>
          </a:p>
        </p:txBody>
      </p:sp>
      <p:sp>
        <p:nvSpPr>
          <p:cNvPr id="63" name="Line 61"/>
          <p:cNvSpPr>
            <a:spLocks noChangeShapeType="1"/>
          </p:cNvSpPr>
          <p:nvPr/>
        </p:nvSpPr>
        <p:spPr bwMode="auto">
          <a:xfrm>
            <a:off x="768350" y="6154737"/>
            <a:ext cx="1192213" cy="0"/>
          </a:xfrm>
          <a:prstGeom prst="line">
            <a:avLst/>
          </a:prstGeom>
          <a:noFill/>
          <a:ln w="28575" cap="sq">
            <a:noFill/>
            <a:round/>
            <a:headEnd/>
            <a:tailEnd/>
          </a:ln>
        </p:spPr>
        <p:txBody>
          <a:bodyPr/>
          <a:lstStyle/>
          <a:p>
            <a:endParaRPr lang="en-US" sz="2000">
              <a:latin typeface="Arial"/>
              <a:cs typeface="Arial"/>
            </a:endParaRPr>
          </a:p>
        </p:txBody>
      </p:sp>
      <p:sp>
        <p:nvSpPr>
          <p:cNvPr id="64" name="Line 62"/>
          <p:cNvSpPr>
            <a:spLocks noChangeShapeType="1"/>
          </p:cNvSpPr>
          <p:nvPr/>
        </p:nvSpPr>
        <p:spPr bwMode="auto">
          <a:xfrm>
            <a:off x="768350" y="2338387"/>
            <a:ext cx="0" cy="493713"/>
          </a:xfrm>
          <a:prstGeom prst="line">
            <a:avLst/>
          </a:prstGeom>
          <a:noFill/>
          <a:ln w="28575" cap="sq">
            <a:noFill/>
            <a:round/>
            <a:headEnd/>
            <a:tailEnd/>
          </a:ln>
        </p:spPr>
        <p:txBody>
          <a:bodyPr/>
          <a:lstStyle/>
          <a:p>
            <a:endParaRPr lang="en-US" sz="2000">
              <a:latin typeface="Arial"/>
              <a:cs typeface="Arial"/>
            </a:endParaRPr>
          </a:p>
        </p:txBody>
      </p:sp>
      <p:sp>
        <p:nvSpPr>
          <p:cNvPr id="65" name="Line 63"/>
          <p:cNvSpPr>
            <a:spLocks noChangeShapeType="1"/>
          </p:cNvSpPr>
          <p:nvPr/>
        </p:nvSpPr>
        <p:spPr bwMode="auto">
          <a:xfrm>
            <a:off x="8051800" y="2338387"/>
            <a:ext cx="0" cy="493713"/>
          </a:xfrm>
          <a:prstGeom prst="line">
            <a:avLst/>
          </a:prstGeom>
          <a:noFill/>
          <a:ln w="28575" cap="sq">
            <a:noFill/>
            <a:round/>
            <a:headEnd/>
            <a:tailEnd/>
          </a:ln>
        </p:spPr>
        <p:txBody>
          <a:bodyPr/>
          <a:lstStyle/>
          <a:p>
            <a:endParaRPr lang="en-US" sz="2000">
              <a:latin typeface="Arial"/>
              <a:cs typeface="Arial"/>
            </a:endParaRPr>
          </a:p>
        </p:txBody>
      </p:sp>
      <p:sp>
        <p:nvSpPr>
          <p:cNvPr id="66" name="Line 64"/>
          <p:cNvSpPr>
            <a:spLocks noChangeShapeType="1"/>
          </p:cNvSpPr>
          <p:nvPr/>
        </p:nvSpPr>
        <p:spPr bwMode="auto">
          <a:xfrm>
            <a:off x="1960563" y="2338387"/>
            <a:ext cx="1873250" cy="0"/>
          </a:xfrm>
          <a:prstGeom prst="line">
            <a:avLst/>
          </a:prstGeom>
          <a:noFill/>
          <a:ln w="28575" cap="sq">
            <a:noFill/>
            <a:round/>
            <a:headEnd/>
            <a:tailEnd/>
          </a:ln>
        </p:spPr>
        <p:txBody>
          <a:bodyPr/>
          <a:lstStyle/>
          <a:p>
            <a:endParaRPr lang="en-US" sz="2000">
              <a:latin typeface="Arial"/>
              <a:cs typeface="Arial"/>
            </a:endParaRPr>
          </a:p>
        </p:txBody>
      </p:sp>
      <p:sp>
        <p:nvSpPr>
          <p:cNvPr id="67" name="Line 65"/>
          <p:cNvSpPr>
            <a:spLocks noChangeShapeType="1"/>
          </p:cNvSpPr>
          <p:nvPr/>
        </p:nvSpPr>
        <p:spPr bwMode="auto">
          <a:xfrm>
            <a:off x="768350" y="2832100"/>
            <a:ext cx="0" cy="474662"/>
          </a:xfrm>
          <a:prstGeom prst="line">
            <a:avLst/>
          </a:prstGeom>
          <a:noFill/>
          <a:ln w="28575" cap="sq">
            <a:noFill/>
            <a:round/>
            <a:headEnd/>
            <a:tailEnd/>
          </a:ln>
        </p:spPr>
        <p:txBody>
          <a:bodyPr/>
          <a:lstStyle/>
          <a:p>
            <a:endParaRPr lang="en-US" sz="2000">
              <a:latin typeface="Arial"/>
              <a:cs typeface="Arial"/>
            </a:endParaRPr>
          </a:p>
        </p:txBody>
      </p:sp>
      <p:sp>
        <p:nvSpPr>
          <p:cNvPr id="68" name="Line 66"/>
          <p:cNvSpPr>
            <a:spLocks noChangeShapeType="1"/>
          </p:cNvSpPr>
          <p:nvPr/>
        </p:nvSpPr>
        <p:spPr bwMode="auto">
          <a:xfrm>
            <a:off x="8051800" y="2832100"/>
            <a:ext cx="0" cy="474662"/>
          </a:xfrm>
          <a:prstGeom prst="line">
            <a:avLst/>
          </a:prstGeom>
          <a:noFill/>
          <a:ln w="28575" cap="sq">
            <a:noFill/>
            <a:round/>
            <a:headEnd/>
            <a:tailEnd/>
          </a:ln>
        </p:spPr>
        <p:txBody>
          <a:bodyPr/>
          <a:lstStyle/>
          <a:p>
            <a:endParaRPr lang="en-US" sz="2000">
              <a:latin typeface="Arial"/>
              <a:cs typeface="Arial"/>
            </a:endParaRPr>
          </a:p>
        </p:txBody>
      </p:sp>
      <p:sp>
        <p:nvSpPr>
          <p:cNvPr id="69" name="Line 67"/>
          <p:cNvSpPr>
            <a:spLocks noChangeShapeType="1"/>
          </p:cNvSpPr>
          <p:nvPr/>
        </p:nvSpPr>
        <p:spPr bwMode="auto">
          <a:xfrm>
            <a:off x="768350" y="3306762"/>
            <a:ext cx="0" cy="474663"/>
          </a:xfrm>
          <a:prstGeom prst="line">
            <a:avLst/>
          </a:prstGeom>
          <a:noFill/>
          <a:ln w="28575" cap="sq">
            <a:noFill/>
            <a:round/>
            <a:headEnd/>
            <a:tailEnd/>
          </a:ln>
        </p:spPr>
        <p:txBody>
          <a:bodyPr/>
          <a:lstStyle/>
          <a:p>
            <a:endParaRPr lang="en-US" sz="2000">
              <a:latin typeface="Arial"/>
              <a:cs typeface="Arial"/>
            </a:endParaRPr>
          </a:p>
        </p:txBody>
      </p:sp>
      <p:sp>
        <p:nvSpPr>
          <p:cNvPr id="70" name="Line 68"/>
          <p:cNvSpPr>
            <a:spLocks noChangeShapeType="1"/>
          </p:cNvSpPr>
          <p:nvPr/>
        </p:nvSpPr>
        <p:spPr bwMode="auto">
          <a:xfrm>
            <a:off x="8051800" y="3306762"/>
            <a:ext cx="0" cy="474663"/>
          </a:xfrm>
          <a:prstGeom prst="line">
            <a:avLst/>
          </a:prstGeom>
          <a:noFill/>
          <a:ln w="28575" cap="sq">
            <a:noFill/>
            <a:round/>
            <a:headEnd/>
            <a:tailEnd/>
          </a:ln>
        </p:spPr>
        <p:txBody>
          <a:bodyPr/>
          <a:lstStyle/>
          <a:p>
            <a:endParaRPr lang="en-US" sz="2000">
              <a:latin typeface="Arial"/>
              <a:cs typeface="Arial"/>
            </a:endParaRPr>
          </a:p>
        </p:txBody>
      </p:sp>
      <p:sp>
        <p:nvSpPr>
          <p:cNvPr id="71" name="Line 69"/>
          <p:cNvSpPr>
            <a:spLocks noChangeShapeType="1"/>
          </p:cNvSpPr>
          <p:nvPr/>
        </p:nvSpPr>
        <p:spPr bwMode="auto">
          <a:xfrm>
            <a:off x="768350" y="3781425"/>
            <a:ext cx="0" cy="474662"/>
          </a:xfrm>
          <a:prstGeom prst="line">
            <a:avLst/>
          </a:prstGeom>
          <a:noFill/>
          <a:ln w="28575" cap="sq">
            <a:noFill/>
            <a:round/>
            <a:headEnd/>
            <a:tailEnd/>
          </a:ln>
        </p:spPr>
        <p:txBody>
          <a:bodyPr/>
          <a:lstStyle/>
          <a:p>
            <a:endParaRPr lang="en-US" sz="2000">
              <a:latin typeface="Arial"/>
              <a:cs typeface="Arial"/>
            </a:endParaRPr>
          </a:p>
        </p:txBody>
      </p:sp>
      <p:sp>
        <p:nvSpPr>
          <p:cNvPr id="72" name="Line 70"/>
          <p:cNvSpPr>
            <a:spLocks noChangeShapeType="1"/>
          </p:cNvSpPr>
          <p:nvPr/>
        </p:nvSpPr>
        <p:spPr bwMode="auto">
          <a:xfrm>
            <a:off x="8051800" y="3781425"/>
            <a:ext cx="0" cy="474662"/>
          </a:xfrm>
          <a:prstGeom prst="line">
            <a:avLst/>
          </a:prstGeom>
          <a:noFill/>
          <a:ln w="28575" cap="sq">
            <a:noFill/>
            <a:round/>
            <a:headEnd/>
            <a:tailEnd/>
          </a:ln>
        </p:spPr>
        <p:txBody>
          <a:bodyPr/>
          <a:lstStyle/>
          <a:p>
            <a:endParaRPr lang="en-US" sz="2000">
              <a:latin typeface="Arial"/>
              <a:cs typeface="Arial"/>
            </a:endParaRPr>
          </a:p>
        </p:txBody>
      </p:sp>
      <p:sp>
        <p:nvSpPr>
          <p:cNvPr id="73" name="Line 71"/>
          <p:cNvSpPr>
            <a:spLocks noChangeShapeType="1"/>
          </p:cNvSpPr>
          <p:nvPr/>
        </p:nvSpPr>
        <p:spPr bwMode="auto">
          <a:xfrm>
            <a:off x="768350" y="4256087"/>
            <a:ext cx="0" cy="474663"/>
          </a:xfrm>
          <a:prstGeom prst="line">
            <a:avLst/>
          </a:prstGeom>
          <a:noFill/>
          <a:ln w="28575" cap="sq">
            <a:noFill/>
            <a:round/>
            <a:headEnd/>
            <a:tailEnd/>
          </a:ln>
        </p:spPr>
        <p:txBody>
          <a:bodyPr/>
          <a:lstStyle/>
          <a:p>
            <a:endParaRPr lang="en-US" sz="2000">
              <a:latin typeface="Arial"/>
              <a:cs typeface="Arial"/>
            </a:endParaRPr>
          </a:p>
        </p:txBody>
      </p:sp>
      <p:sp>
        <p:nvSpPr>
          <p:cNvPr id="74" name="Line 72"/>
          <p:cNvSpPr>
            <a:spLocks noChangeShapeType="1"/>
          </p:cNvSpPr>
          <p:nvPr/>
        </p:nvSpPr>
        <p:spPr bwMode="auto">
          <a:xfrm>
            <a:off x="8051800" y="4256087"/>
            <a:ext cx="0" cy="474663"/>
          </a:xfrm>
          <a:prstGeom prst="line">
            <a:avLst/>
          </a:prstGeom>
          <a:noFill/>
          <a:ln w="28575" cap="sq">
            <a:noFill/>
            <a:round/>
            <a:headEnd/>
            <a:tailEnd/>
          </a:ln>
        </p:spPr>
        <p:txBody>
          <a:bodyPr/>
          <a:lstStyle/>
          <a:p>
            <a:endParaRPr lang="en-US" sz="2000">
              <a:latin typeface="Arial"/>
              <a:cs typeface="Arial"/>
            </a:endParaRPr>
          </a:p>
        </p:txBody>
      </p:sp>
      <p:sp>
        <p:nvSpPr>
          <p:cNvPr id="75" name="Line 73"/>
          <p:cNvSpPr>
            <a:spLocks noChangeShapeType="1"/>
          </p:cNvSpPr>
          <p:nvPr/>
        </p:nvSpPr>
        <p:spPr bwMode="auto">
          <a:xfrm>
            <a:off x="768350" y="4730750"/>
            <a:ext cx="0" cy="474662"/>
          </a:xfrm>
          <a:prstGeom prst="line">
            <a:avLst/>
          </a:prstGeom>
          <a:noFill/>
          <a:ln w="28575" cap="sq">
            <a:noFill/>
            <a:round/>
            <a:headEnd/>
            <a:tailEnd/>
          </a:ln>
        </p:spPr>
        <p:txBody>
          <a:bodyPr/>
          <a:lstStyle/>
          <a:p>
            <a:endParaRPr lang="en-US" sz="2000">
              <a:latin typeface="Arial"/>
              <a:cs typeface="Arial"/>
            </a:endParaRPr>
          </a:p>
        </p:txBody>
      </p:sp>
      <p:sp>
        <p:nvSpPr>
          <p:cNvPr id="76" name="Line 74"/>
          <p:cNvSpPr>
            <a:spLocks noChangeShapeType="1"/>
          </p:cNvSpPr>
          <p:nvPr/>
        </p:nvSpPr>
        <p:spPr bwMode="auto">
          <a:xfrm>
            <a:off x="8051800" y="4730750"/>
            <a:ext cx="0" cy="474662"/>
          </a:xfrm>
          <a:prstGeom prst="line">
            <a:avLst/>
          </a:prstGeom>
          <a:noFill/>
          <a:ln w="28575" cap="sq">
            <a:noFill/>
            <a:round/>
            <a:headEnd/>
            <a:tailEnd/>
          </a:ln>
        </p:spPr>
        <p:txBody>
          <a:bodyPr/>
          <a:lstStyle/>
          <a:p>
            <a:endParaRPr lang="en-US" sz="2000">
              <a:latin typeface="Arial"/>
              <a:cs typeface="Arial"/>
            </a:endParaRPr>
          </a:p>
        </p:txBody>
      </p:sp>
      <p:sp>
        <p:nvSpPr>
          <p:cNvPr id="77" name="Line 75"/>
          <p:cNvSpPr>
            <a:spLocks noChangeShapeType="1"/>
          </p:cNvSpPr>
          <p:nvPr/>
        </p:nvSpPr>
        <p:spPr bwMode="auto">
          <a:xfrm>
            <a:off x="768350" y="5205412"/>
            <a:ext cx="0" cy="474663"/>
          </a:xfrm>
          <a:prstGeom prst="line">
            <a:avLst/>
          </a:prstGeom>
          <a:noFill/>
          <a:ln w="28575" cap="sq">
            <a:noFill/>
            <a:round/>
            <a:headEnd/>
            <a:tailEnd/>
          </a:ln>
        </p:spPr>
        <p:txBody>
          <a:bodyPr/>
          <a:lstStyle/>
          <a:p>
            <a:endParaRPr lang="en-US" sz="2000">
              <a:latin typeface="Arial"/>
              <a:cs typeface="Arial"/>
            </a:endParaRPr>
          </a:p>
        </p:txBody>
      </p:sp>
      <p:sp>
        <p:nvSpPr>
          <p:cNvPr id="78" name="Line 76"/>
          <p:cNvSpPr>
            <a:spLocks noChangeShapeType="1"/>
          </p:cNvSpPr>
          <p:nvPr/>
        </p:nvSpPr>
        <p:spPr bwMode="auto">
          <a:xfrm>
            <a:off x="8051800" y="5205412"/>
            <a:ext cx="0" cy="474663"/>
          </a:xfrm>
          <a:prstGeom prst="line">
            <a:avLst/>
          </a:prstGeom>
          <a:noFill/>
          <a:ln w="28575" cap="sq">
            <a:noFill/>
            <a:round/>
            <a:headEnd/>
            <a:tailEnd/>
          </a:ln>
        </p:spPr>
        <p:txBody>
          <a:bodyPr/>
          <a:lstStyle/>
          <a:p>
            <a:endParaRPr lang="en-US" sz="2000">
              <a:latin typeface="Arial"/>
              <a:cs typeface="Arial"/>
            </a:endParaRPr>
          </a:p>
        </p:txBody>
      </p:sp>
      <p:sp>
        <p:nvSpPr>
          <p:cNvPr id="79" name="Line 77"/>
          <p:cNvSpPr>
            <a:spLocks noChangeShapeType="1"/>
          </p:cNvSpPr>
          <p:nvPr/>
        </p:nvSpPr>
        <p:spPr bwMode="auto">
          <a:xfrm>
            <a:off x="768350" y="5680075"/>
            <a:ext cx="0" cy="474662"/>
          </a:xfrm>
          <a:prstGeom prst="line">
            <a:avLst/>
          </a:prstGeom>
          <a:noFill/>
          <a:ln w="28575" cap="sq">
            <a:noFill/>
            <a:round/>
            <a:headEnd/>
            <a:tailEnd/>
          </a:ln>
        </p:spPr>
        <p:txBody>
          <a:bodyPr/>
          <a:lstStyle/>
          <a:p>
            <a:endParaRPr lang="en-US" sz="2000">
              <a:latin typeface="Arial"/>
              <a:cs typeface="Arial"/>
            </a:endParaRPr>
          </a:p>
        </p:txBody>
      </p:sp>
      <p:sp>
        <p:nvSpPr>
          <p:cNvPr id="80" name="Line 78"/>
          <p:cNvSpPr>
            <a:spLocks noChangeShapeType="1"/>
          </p:cNvSpPr>
          <p:nvPr/>
        </p:nvSpPr>
        <p:spPr bwMode="auto">
          <a:xfrm>
            <a:off x="8051800" y="5680075"/>
            <a:ext cx="0" cy="474662"/>
          </a:xfrm>
          <a:prstGeom prst="line">
            <a:avLst/>
          </a:prstGeom>
          <a:noFill/>
          <a:ln w="28575" cap="sq">
            <a:noFill/>
            <a:round/>
            <a:headEnd/>
            <a:tailEnd/>
          </a:ln>
        </p:spPr>
        <p:txBody>
          <a:bodyPr/>
          <a:lstStyle/>
          <a:p>
            <a:endParaRPr lang="en-US" sz="2000">
              <a:latin typeface="Arial"/>
              <a:cs typeface="Arial"/>
            </a:endParaRPr>
          </a:p>
        </p:txBody>
      </p:sp>
      <p:sp>
        <p:nvSpPr>
          <p:cNvPr id="81" name="Line 79"/>
          <p:cNvSpPr>
            <a:spLocks noChangeShapeType="1"/>
          </p:cNvSpPr>
          <p:nvPr/>
        </p:nvSpPr>
        <p:spPr bwMode="auto">
          <a:xfrm>
            <a:off x="1960563" y="6154737"/>
            <a:ext cx="1873250" cy="0"/>
          </a:xfrm>
          <a:prstGeom prst="line">
            <a:avLst/>
          </a:prstGeom>
          <a:noFill/>
          <a:ln w="28575" cap="sq">
            <a:noFill/>
            <a:round/>
            <a:headEnd/>
            <a:tailEnd/>
          </a:ln>
        </p:spPr>
        <p:txBody>
          <a:bodyPr/>
          <a:lstStyle/>
          <a:p>
            <a:endParaRPr lang="en-US" sz="2000">
              <a:latin typeface="Arial"/>
              <a:cs typeface="Arial"/>
            </a:endParaRPr>
          </a:p>
        </p:txBody>
      </p:sp>
      <p:sp>
        <p:nvSpPr>
          <p:cNvPr id="82" name="Line 80"/>
          <p:cNvSpPr>
            <a:spLocks noChangeShapeType="1"/>
          </p:cNvSpPr>
          <p:nvPr/>
        </p:nvSpPr>
        <p:spPr bwMode="auto">
          <a:xfrm>
            <a:off x="3833813" y="2338387"/>
            <a:ext cx="266700" cy="0"/>
          </a:xfrm>
          <a:prstGeom prst="line">
            <a:avLst/>
          </a:prstGeom>
          <a:noFill/>
          <a:ln w="28575" cap="sq">
            <a:noFill/>
            <a:round/>
            <a:headEnd/>
            <a:tailEnd/>
          </a:ln>
        </p:spPr>
        <p:txBody>
          <a:bodyPr/>
          <a:lstStyle/>
          <a:p>
            <a:endParaRPr lang="en-US" sz="2000">
              <a:latin typeface="Arial"/>
              <a:cs typeface="Arial"/>
            </a:endParaRPr>
          </a:p>
        </p:txBody>
      </p:sp>
      <p:sp>
        <p:nvSpPr>
          <p:cNvPr id="83" name="Line 81"/>
          <p:cNvSpPr>
            <a:spLocks noChangeShapeType="1"/>
          </p:cNvSpPr>
          <p:nvPr/>
        </p:nvSpPr>
        <p:spPr bwMode="auto">
          <a:xfrm>
            <a:off x="4100513" y="2338387"/>
            <a:ext cx="1598612" cy="0"/>
          </a:xfrm>
          <a:prstGeom prst="line">
            <a:avLst/>
          </a:prstGeom>
          <a:noFill/>
          <a:ln w="28575" cap="sq">
            <a:noFill/>
            <a:round/>
            <a:headEnd/>
            <a:tailEnd/>
          </a:ln>
        </p:spPr>
        <p:txBody>
          <a:bodyPr/>
          <a:lstStyle/>
          <a:p>
            <a:endParaRPr lang="en-US" sz="2000">
              <a:latin typeface="Arial"/>
              <a:cs typeface="Arial"/>
            </a:endParaRPr>
          </a:p>
        </p:txBody>
      </p:sp>
      <p:sp>
        <p:nvSpPr>
          <p:cNvPr id="84" name="Line 82"/>
          <p:cNvSpPr>
            <a:spLocks noChangeShapeType="1"/>
          </p:cNvSpPr>
          <p:nvPr/>
        </p:nvSpPr>
        <p:spPr bwMode="auto">
          <a:xfrm>
            <a:off x="5699125" y="2338387"/>
            <a:ext cx="452438" cy="0"/>
          </a:xfrm>
          <a:prstGeom prst="line">
            <a:avLst/>
          </a:prstGeom>
          <a:noFill/>
          <a:ln w="28575" cap="sq">
            <a:noFill/>
            <a:round/>
            <a:headEnd/>
            <a:tailEnd/>
          </a:ln>
        </p:spPr>
        <p:txBody>
          <a:bodyPr/>
          <a:lstStyle/>
          <a:p>
            <a:endParaRPr lang="en-US" sz="2000">
              <a:latin typeface="Arial"/>
              <a:cs typeface="Arial"/>
            </a:endParaRPr>
          </a:p>
        </p:txBody>
      </p:sp>
      <p:sp>
        <p:nvSpPr>
          <p:cNvPr id="85" name="Line 83"/>
          <p:cNvSpPr>
            <a:spLocks noChangeShapeType="1"/>
          </p:cNvSpPr>
          <p:nvPr/>
        </p:nvSpPr>
        <p:spPr bwMode="auto">
          <a:xfrm>
            <a:off x="6151563" y="2338387"/>
            <a:ext cx="1900237" cy="0"/>
          </a:xfrm>
          <a:prstGeom prst="line">
            <a:avLst/>
          </a:prstGeom>
          <a:noFill/>
          <a:ln w="28575" cap="sq">
            <a:noFill/>
            <a:round/>
            <a:headEnd/>
            <a:tailEnd/>
          </a:ln>
        </p:spPr>
        <p:txBody>
          <a:bodyPr/>
          <a:lstStyle/>
          <a:p>
            <a:endParaRPr lang="en-US" sz="2000">
              <a:latin typeface="Arial"/>
              <a:cs typeface="Arial"/>
            </a:endParaRPr>
          </a:p>
        </p:txBody>
      </p:sp>
      <p:sp>
        <p:nvSpPr>
          <p:cNvPr id="86" name="Line 84"/>
          <p:cNvSpPr>
            <a:spLocks noChangeShapeType="1"/>
          </p:cNvSpPr>
          <p:nvPr/>
        </p:nvSpPr>
        <p:spPr bwMode="auto">
          <a:xfrm>
            <a:off x="3833813" y="6154737"/>
            <a:ext cx="266700" cy="0"/>
          </a:xfrm>
          <a:prstGeom prst="line">
            <a:avLst/>
          </a:prstGeom>
          <a:noFill/>
          <a:ln w="28575" cap="sq">
            <a:noFill/>
            <a:round/>
            <a:headEnd/>
            <a:tailEnd/>
          </a:ln>
        </p:spPr>
        <p:txBody>
          <a:bodyPr/>
          <a:lstStyle/>
          <a:p>
            <a:endParaRPr lang="en-US" sz="2000">
              <a:latin typeface="Arial"/>
              <a:cs typeface="Arial"/>
            </a:endParaRPr>
          </a:p>
        </p:txBody>
      </p:sp>
      <p:sp>
        <p:nvSpPr>
          <p:cNvPr id="87" name="Line 85"/>
          <p:cNvSpPr>
            <a:spLocks noChangeShapeType="1"/>
          </p:cNvSpPr>
          <p:nvPr/>
        </p:nvSpPr>
        <p:spPr bwMode="auto">
          <a:xfrm>
            <a:off x="4100513" y="6154737"/>
            <a:ext cx="1598612" cy="0"/>
          </a:xfrm>
          <a:prstGeom prst="line">
            <a:avLst/>
          </a:prstGeom>
          <a:noFill/>
          <a:ln w="28575" cap="sq">
            <a:noFill/>
            <a:round/>
            <a:headEnd/>
            <a:tailEnd/>
          </a:ln>
        </p:spPr>
        <p:txBody>
          <a:bodyPr/>
          <a:lstStyle/>
          <a:p>
            <a:endParaRPr lang="en-US" sz="2000">
              <a:latin typeface="Arial"/>
              <a:cs typeface="Arial"/>
            </a:endParaRPr>
          </a:p>
        </p:txBody>
      </p:sp>
      <p:sp>
        <p:nvSpPr>
          <p:cNvPr id="88" name="Line 86"/>
          <p:cNvSpPr>
            <a:spLocks noChangeShapeType="1"/>
          </p:cNvSpPr>
          <p:nvPr/>
        </p:nvSpPr>
        <p:spPr bwMode="auto">
          <a:xfrm>
            <a:off x="5699125" y="6154737"/>
            <a:ext cx="452438" cy="0"/>
          </a:xfrm>
          <a:prstGeom prst="line">
            <a:avLst/>
          </a:prstGeom>
          <a:noFill/>
          <a:ln w="28575" cap="sq">
            <a:noFill/>
            <a:round/>
            <a:headEnd/>
            <a:tailEnd/>
          </a:ln>
        </p:spPr>
        <p:txBody>
          <a:bodyPr/>
          <a:lstStyle/>
          <a:p>
            <a:endParaRPr lang="en-US" sz="2000">
              <a:latin typeface="Arial"/>
              <a:cs typeface="Arial"/>
            </a:endParaRPr>
          </a:p>
        </p:txBody>
      </p:sp>
      <p:sp>
        <p:nvSpPr>
          <p:cNvPr id="89" name="Line 87"/>
          <p:cNvSpPr>
            <a:spLocks noChangeShapeType="1"/>
          </p:cNvSpPr>
          <p:nvPr/>
        </p:nvSpPr>
        <p:spPr bwMode="auto">
          <a:xfrm>
            <a:off x="6151563" y="6154737"/>
            <a:ext cx="1900237" cy="0"/>
          </a:xfrm>
          <a:prstGeom prst="line">
            <a:avLst/>
          </a:prstGeom>
          <a:noFill/>
          <a:ln w="28575" cap="sq">
            <a:noFill/>
            <a:round/>
            <a:headEnd/>
            <a:tailEnd/>
          </a:ln>
        </p:spPr>
        <p:txBody>
          <a:bodyPr/>
          <a:lstStyle/>
          <a:p>
            <a:endParaRPr lang="en-US" sz="2000">
              <a:latin typeface="Arial"/>
              <a:cs typeface="Arial"/>
            </a:endParaRPr>
          </a:p>
        </p:txBody>
      </p:sp>
      <p:sp>
        <p:nvSpPr>
          <p:cNvPr id="90"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385802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wipe(up)">
                                      <p:cBhvr>
                                        <p:cTn id="11" dur="500"/>
                                        <p:tgtEl>
                                          <p:spTgt spid="5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up)">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wipe(left)">
                                      <p:cBhvr>
                                        <p:cTn id="25" dur="500"/>
                                        <p:tgtEl>
                                          <p:spTgt spid="5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wipe(left)">
                                      <p:cBhvr>
                                        <p:cTn id="30" dur="500"/>
                                        <p:tgtEl>
                                          <p:spTgt spid="4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wipe(left)">
                                      <p:cBhvr>
                                        <p:cTn id="35" dur="500"/>
                                        <p:tgtEl>
                                          <p:spTgt spid="4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left)">
                                      <p:cBhvr>
                                        <p:cTn id="40" dur="500"/>
                                        <p:tgtEl>
                                          <p:spTgt spid="4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left)">
                                      <p:cBhvr>
                                        <p:cTn id="4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EXAMPLE 1D: Market demand curve for muffins</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11</a:t>
            </a:fld>
            <a:endParaRPr lang="en-US" dirty="0"/>
          </a:p>
        </p:txBody>
      </p:sp>
      <p:graphicFrame>
        <p:nvGraphicFramePr>
          <p:cNvPr id="6" name="Object 2"/>
          <p:cNvGraphicFramePr>
            <a:graphicFrameLocks noChangeAspect="1"/>
          </p:cNvGraphicFramePr>
          <p:nvPr>
            <p:extLst>
              <p:ext uri="{D42A27DB-BD31-4B8C-83A1-F6EECF244321}">
                <p14:modId xmlns:p14="http://schemas.microsoft.com/office/powerpoint/2010/main" val="1598745577"/>
              </p:ext>
            </p:extLst>
          </p:nvPr>
        </p:nvGraphicFramePr>
        <p:xfrm>
          <a:off x="293688" y="914400"/>
          <a:ext cx="5619750" cy="5091112"/>
        </p:xfrm>
        <a:graphic>
          <a:graphicData uri="http://schemas.openxmlformats.org/presentationml/2006/ole">
            <mc:AlternateContent xmlns:mc="http://schemas.openxmlformats.org/markup-compatibility/2006">
              <mc:Choice xmlns:v="urn:schemas-microsoft-com:vml" Requires="v">
                <p:oleObj spid="_x0000_s4170" name="Worksheet" r:id="rId4" imgW="4095902" imgH="3724351" progId="Excel.Sheet.8">
                  <p:embed/>
                </p:oleObj>
              </mc:Choice>
              <mc:Fallback>
                <p:oleObj name="Worksheet" r:id="rId4" imgW="4095902" imgH="3724351"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688" y="914400"/>
                        <a:ext cx="5619750" cy="509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Line 3"/>
          <p:cNvSpPr>
            <a:spLocks noChangeShapeType="1"/>
          </p:cNvSpPr>
          <p:nvPr/>
        </p:nvSpPr>
        <p:spPr bwMode="auto">
          <a:xfrm>
            <a:off x="1960563" y="1352550"/>
            <a:ext cx="3052762" cy="3889375"/>
          </a:xfrm>
          <a:prstGeom prst="line">
            <a:avLst/>
          </a:prstGeom>
          <a:noFill/>
          <a:ln w="50800">
            <a:solidFill>
              <a:srgbClr val="CC0000"/>
            </a:solidFill>
            <a:round/>
            <a:headEnd/>
            <a:tailEnd/>
          </a:ln>
        </p:spPr>
        <p:txBody>
          <a:bodyPr/>
          <a:lstStyle/>
          <a:p>
            <a:endParaRPr lang="en-US"/>
          </a:p>
        </p:txBody>
      </p:sp>
      <p:grpSp>
        <p:nvGrpSpPr>
          <p:cNvPr id="8" name="Group 4"/>
          <p:cNvGrpSpPr>
            <a:grpSpLocks/>
          </p:cNvGrpSpPr>
          <p:nvPr/>
        </p:nvGrpSpPr>
        <p:grpSpPr bwMode="auto">
          <a:xfrm>
            <a:off x="1336675" y="2233612"/>
            <a:ext cx="1452563" cy="3027363"/>
            <a:chOff x="842" y="1554"/>
            <a:chExt cx="915" cy="1907"/>
          </a:xfrm>
        </p:grpSpPr>
        <p:grpSp>
          <p:nvGrpSpPr>
            <p:cNvPr id="9" name="Group 6"/>
            <p:cNvGrpSpPr>
              <a:grpSpLocks/>
            </p:cNvGrpSpPr>
            <p:nvPr/>
          </p:nvGrpSpPr>
          <p:grpSpPr bwMode="auto">
            <a:xfrm>
              <a:off x="842" y="1590"/>
              <a:ext cx="873" cy="1871"/>
              <a:chOff x="357" y="2450"/>
              <a:chExt cx="795" cy="646"/>
            </a:xfrm>
          </p:grpSpPr>
          <p:sp>
            <p:nvSpPr>
              <p:cNvPr id="11" name="Line 7"/>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12" name="Line 8"/>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10" name="Oval 5"/>
            <p:cNvSpPr>
              <a:spLocks noChangeArrowheads="1"/>
            </p:cNvSpPr>
            <p:nvPr/>
          </p:nvSpPr>
          <p:spPr bwMode="auto">
            <a:xfrm>
              <a:off x="1669" y="1554"/>
              <a:ext cx="88"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grpSp>
      <p:sp>
        <p:nvSpPr>
          <p:cNvPr id="13" name="Text Box 9"/>
          <p:cNvSpPr txBox="1">
            <a:spLocks noChangeArrowheads="1"/>
          </p:cNvSpPr>
          <p:nvPr/>
        </p:nvSpPr>
        <p:spPr bwMode="auto">
          <a:xfrm>
            <a:off x="914400" y="958850"/>
            <a:ext cx="415925" cy="488950"/>
          </a:xfrm>
          <a:prstGeom prst="rect">
            <a:avLst/>
          </a:prstGeom>
          <a:noFill/>
          <a:ln w="9525">
            <a:noFill/>
            <a:miter lim="800000"/>
            <a:headEnd/>
            <a:tailEnd/>
          </a:ln>
        </p:spPr>
        <p:txBody>
          <a:bodyPr>
            <a:spAutoFit/>
          </a:bodyPr>
          <a:lstStyle/>
          <a:p>
            <a:pPr algn="r">
              <a:spcBef>
                <a:spcPct val="50000"/>
              </a:spcBef>
            </a:pPr>
            <a:r>
              <a:rPr lang="en-US" sz="2600" b="1" i="1" dirty="0">
                <a:cs typeface="Arial" charset="0"/>
              </a:rPr>
              <a:t>P</a:t>
            </a:r>
          </a:p>
        </p:txBody>
      </p:sp>
      <p:sp>
        <p:nvSpPr>
          <p:cNvPr id="14" name="Text Box 10"/>
          <p:cNvSpPr txBox="1">
            <a:spLocks noChangeArrowheads="1"/>
          </p:cNvSpPr>
          <p:nvPr/>
        </p:nvSpPr>
        <p:spPr bwMode="auto">
          <a:xfrm>
            <a:off x="5510212" y="5257800"/>
            <a:ext cx="433388" cy="396875"/>
          </a:xfrm>
          <a:prstGeom prst="rect">
            <a:avLst/>
          </a:prstGeom>
          <a:noFill/>
          <a:ln w="9525">
            <a:noFill/>
            <a:miter lim="800000"/>
            <a:headEnd/>
            <a:tailEnd/>
          </a:ln>
        </p:spPr>
        <p:txBody>
          <a:bodyPr lIns="0" tIns="0" rIns="0" bIns="0">
            <a:spAutoFit/>
          </a:bodyPr>
          <a:lstStyle/>
          <a:p>
            <a:pPr algn="ctr">
              <a:spcBef>
                <a:spcPct val="50000"/>
              </a:spcBef>
            </a:pPr>
            <a:r>
              <a:rPr lang="en-US" sz="2600" b="1" i="1" dirty="0">
                <a:cs typeface="Arial" charset="0"/>
              </a:rPr>
              <a:t>Q</a:t>
            </a:r>
          </a:p>
        </p:txBody>
      </p:sp>
      <p:sp>
        <p:nvSpPr>
          <p:cNvPr id="15" name="Oval 11"/>
          <p:cNvSpPr>
            <a:spLocks noChangeArrowheads="1"/>
          </p:cNvSpPr>
          <p:nvPr/>
        </p:nvSpPr>
        <p:spPr bwMode="auto">
          <a:xfrm>
            <a:off x="4943475" y="5181600"/>
            <a:ext cx="139700" cy="138112"/>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graphicFrame>
        <p:nvGraphicFramePr>
          <p:cNvPr id="16" name="Group 13"/>
          <p:cNvGraphicFramePr>
            <a:graphicFrameLocks noGrp="1"/>
          </p:cNvGraphicFramePr>
          <p:nvPr>
            <p:extLst>
              <p:ext uri="{D42A27DB-BD31-4B8C-83A1-F6EECF244321}">
                <p14:modId xmlns:p14="http://schemas.microsoft.com/office/powerpoint/2010/main" val="4165313637"/>
              </p:ext>
            </p:extLst>
          </p:nvPr>
        </p:nvGraphicFramePr>
        <p:xfrm>
          <a:off x="6307137" y="1222375"/>
          <a:ext cx="2532063" cy="4111625"/>
        </p:xfrm>
        <a:graphic>
          <a:graphicData uri="http://schemas.openxmlformats.org/drawingml/2006/table">
            <a:tbl>
              <a:tblPr/>
              <a:tblGrid>
                <a:gridCol w="998538">
                  <a:extLst>
                    <a:ext uri="{9D8B030D-6E8A-4147-A177-3AD203B41FA5}">
                      <a16:colId xmlns:a16="http://schemas.microsoft.com/office/drawing/2014/main" val="20000"/>
                    </a:ext>
                  </a:extLst>
                </a:gridCol>
                <a:gridCol w="1533525">
                  <a:extLst>
                    <a:ext uri="{9D8B030D-6E8A-4147-A177-3AD203B41FA5}">
                      <a16:colId xmlns:a16="http://schemas.microsoft.com/office/drawing/2014/main" val="20001"/>
                    </a:ext>
                  </a:extLst>
                </a:gridCol>
              </a:tblGrid>
              <a:tr h="84455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dirty="0">
                          <a:ln>
                            <a:noFill/>
                          </a:ln>
                          <a:solidFill>
                            <a:schemeClr val="tx1"/>
                          </a:solidFill>
                          <a:effectLst/>
                          <a:latin typeface="Arial" charset="0"/>
                        </a:rPr>
                        <a:t>P</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dirty="0" err="1">
                          <a:ln>
                            <a:noFill/>
                          </a:ln>
                          <a:solidFill>
                            <a:schemeClr val="tx1"/>
                          </a:solidFill>
                          <a:effectLst/>
                          <a:latin typeface="Arial" charset="0"/>
                        </a:rPr>
                        <a:t>Q</a:t>
                      </a:r>
                      <a:r>
                        <a:rPr kumimoji="0" lang="en-US" sz="2400" b="1" i="1" u="none" strike="noStrike" cap="none" normalizeH="0" baseline="30000" dirty="0" err="1">
                          <a:ln>
                            <a:noFill/>
                          </a:ln>
                          <a:solidFill>
                            <a:schemeClr val="tx1"/>
                          </a:solidFill>
                          <a:effectLst/>
                          <a:latin typeface="Arial" charset="0"/>
                        </a:rPr>
                        <a:t>d</a:t>
                      </a:r>
                      <a:r>
                        <a:rPr kumimoji="0" lang="en-US" sz="2400" b="0" i="0" u="none" strike="noStrike" cap="none" normalizeH="0" baseline="0" dirty="0">
                          <a:ln>
                            <a:noFill/>
                          </a:ln>
                          <a:solidFill>
                            <a:schemeClr val="tx1"/>
                          </a:solidFill>
                          <a:effectLst/>
                          <a:latin typeface="Arial" charset="0"/>
                        </a:rPr>
                        <a:t> (Market)</a:t>
                      </a:r>
                      <a:endParaRPr kumimoji="0" lang="en-US" sz="2400" b="1" i="1" u="none" strike="noStrike" cap="none" normalizeH="0" baseline="30000" dirty="0">
                        <a:ln>
                          <a:noFill/>
                        </a:ln>
                        <a:solidFill>
                          <a:schemeClr val="tx1"/>
                        </a:solidFill>
                        <a:effectLst/>
                        <a:latin typeface="Arial" charset="0"/>
                      </a:endParaRP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$0.00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24</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1.00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21</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2.00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18</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3.00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15</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4.00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12</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5.00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9</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6.00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6</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17" name="Group 58"/>
          <p:cNvGrpSpPr>
            <a:grpSpLocks/>
          </p:cNvGrpSpPr>
          <p:nvPr/>
        </p:nvGrpSpPr>
        <p:grpSpPr bwMode="auto">
          <a:xfrm>
            <a:off x="1335088" y="4002087"/>
            <a:ext cx="2832100" cy="1250950"/>
            <a:chOff x="841" y="2668"/>
            <a:chExt cx="1784" cy="788"/>
          </a:xfrm>
        </p:grpSpPr>
        <p:grpSp>
          <p:nvGrpSpPr>
            <p:cNvPr id="18" name="Group 59"/>
            <p:cNvGrpSpPr>
              <a:grpSpLocks/>
            </p:cNvGrpSpPr>
            <p:nvPr/>
          </p:nvGrpSpPr>
          <p:grpSpPr bwMode="auto">
            <a:xfrm>
              <a:off x="841" y="2712"/>
              <a:ext cx="1747" cy="744"/>
              <a:chOff x="357" y="2450"/>
              <a:chExt cx="795" cy="646"/>
            </a:xfrm>
          </p:grpSpPr>
          <p:sp>
            <p:nvSpPr>
              <p:cNvPr id="20" name="Line 60"/>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1" name="Line 61"/>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19" name="Oval 62"/>
            <p:cNvSpPr>
              <a:spLocks noChangeArrowheads="1"/>
            </p:cNvSpPr>
            <p:nvPr/>
          </p:nvSpPr>
          <p:spPr bwMode="auto">
            <a:xfrm>
              <a:off x="2537" y="2668"/>
              <a:ext cx="88"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grpSp>
      <p:grpSp>
        <p:nvGrpSpPr>
          <p:cNvPr id="22" name="Group 63"/>
          <p:cNvGrpSpPr>
            <a:grpSpLocks/>
          </p:cNvGrpSpPr>
          <p:nvPr/>
        </p:nvGrpSpPr>
        <p:grpSpPr bwMode="auto">
          <a:xfrm>
            <a:off x="1335088" y="4603750"/>
            <a:ext cx="3300412" cy="655637"/>
            <a:chOff x="841" y="3047"/>
            <a:chExt cx="2079" cy="413"/>
          </a:xfrm>
        </p:grpSpPr>
        <p:grpSp>
          <p:nvGrpSpPr>
            <p:cNvPr id="23" name="Group 64"/>
            <p:cNvGrpSpPr>
              <a:grpSpLocks/>
            </p:cNvGrpSpPr>
            <p:nvPr/>
          </p:nvGrpSpPr>
          <p:grpSpPr bwMode="auto">
            <a:xfrm>
              <a:off x="841" y="3092"/>
              <a:ext cx="2032" cy="368"/>
              <a:chOff x="357" y="2450"/>
              <a:chExt cx="795" cy="646"/>
            </a:xfrm>
          </p:grpSpPr>
          <p:sp>
            <p:nvSpPr>
              <p:cNvPr id="25" name="Line 65"/>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6" name="Line 66"/>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24" name="Oval 67"/>
            <p:cNvSpPr>
              <a:spLocks noChangeArrowheads="1"/>
            </p:cNvSpPr>
            <p:nvPr/>
          </p:nvSpPr>
          <p:spPr bwMode="auto">
            <a:xfrm>
              <a:off x="2832" y="3047"/>
              <a:ext cx="88"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grpSp>
      <p:grpSp>
        <p:nvGrpSpPr>
          <p:cNvPr id="27" name="Group 68"/>
          <p:cNvGrpSpPr>
            <a:grpSpLocks/>
          </p:cNvGrpSpPr>
          <p:nvPr/>
        </p:nvGrpSpPr>
        <p:grpSpPr bwMode="auto">
          <a:xfrm>
            <a:off x="1338263" y="3419475"/>
            <a:ext cx="2374900" cy="1835150"/>
            <a:chOff x="843" y="2301"/>
            <a:chExt cx="1496" cy="1156"/>
          </a:xfrm>
        </p:grpSpPr>
        <p:grpSp>
          <p:nvGrpSpPr>
            <p:cNvPr id="28" name="Group 70"/>
            <p:cNvGrpSpPr>
              <a:grpSpLocks/>
            </p:cNvGrpSpPr>
            <p:nvPr/>
          </p:nvGrpSpPr>
          <p:grpSpPr bwMode="auto">
            <a:xfrm>
              <a:off x="843" y="2343"/>
              <a:ext cx="1452" cy="1114"/>
              <a:chOff x="357" y="2450"/>
              <a:chExt cx="795" cy="646"/>
            </a:xfrm>
          </p:grpSpPr>
          <p:sp>
            <p:nvSpPr>
              <p:cNvPr id="30" name="Line 71"/>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31" name="Line 72"/>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29" name="Oval 69"/>
            <p:cNvSpPr>
              <a:spLocks noChangeArrowheads="1"/>
            </p:cNvSpPr>
            <p:nvPr/>
          </p:nvSpPr>
          <p:spPr bwMode="auto">
            <a:xfrm>
              <a:off x="2251" y="2301"/>
              <a:ext cx="88"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grpSp>
      <p:grpSp>
        <p:nvGrpSpPr>
          <p:cNvPr id="32" name="Group 73"/>
          <p:cNvGrpSpPr>
            <a:grpSpLocks/>
          </p:cNvGrpSpPr>
          <p:nvPr/>
        </p:nvGrpSpPr>
        <p:grpSpPr bwMode="auto">
          <a:xfrm>
            <a:off x="1333500" y="2830512"/>
            <a:ext cx="1917700" cy="2420938"/>
            <a:chOff x="840" y="1930"/>
            <a:chExt cx="1208" cy="1525"/>
          </a:xfrm>
        </p:grpSpPr>
        <p:grpSp>
          <p:nvGrpSpPr>
            <p:cNvPr id="33" name="Group 75"/>
            <p:cNvGrpSpPr>
              <a:grpSpLocks/>
            </p:cNvGrpSpPr>
            <p:nvPr/>
          </p:nvGrpSpPr>
          <p:grpSpPr bwMode="auto">
            <a:xfrm>
              <a:off x="840" y="1971"/>
              <a:ext cx="1172" cy="1484"/>
              <a:chOff x="357" y="2450"/>
              <a:chExt cx="795" cy="646"/>
            </a:xfrm>
          </p:grpSpPr>
          <p:sp>
            <p:nvSpPr>
              <p:cNvPr id="35" name="Line 76"/>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36" name="Line 77"/>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34" name="Oval 74"/>
            <p:cNvSpPr>
              <a:spLocks noChangeArrowheads="1"/>
            </p:cNvSpPr>
            <p:nvPr/>
          </p:nvSpPr>
          <p:spPr bwMode="auto">
            <a:xfrm>
              <a:off x="1960" y="1930"/>
              <a:ext cx="88"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grpSp>
      <p:grpSp>
        <p:nvGrpSpPr>
          <p:cNvPr id="37" name="Group 78"/>
          <p:cNvGrpSpPr>
            <a:grpSpLocks/>
          </p:cNvGrpSpPr>
          <p:nvPr/>
        </p:nvGrpSpPr>
        <p:grpSpPr bwMode="auto">
          <a:xfrm>
            <a:off x="1333500" y="1643062"/>
            <a:ext cx="984250" cy="3619500"/>
            <a:chOff x="840" y="1182"/>
            <a:chExt cx="620" cy="2280"/>
          </a:xfrm>
        </p:grpSpPr>
        <p:grpSp>
          <p:nvGrpSpPr>
            <p:cNvPr id="38" name="Group 80"/>
            <p:cNvGrpSpPr>
              <a:grpSpLocks/>
            </p:cNvGrpSpPr>
            <p:nvPr/>
          </p:nvGrpSpPr>
          <p:grpSpPr bwMode="auto">
            <a:xfrm>
              <a:off x="840" y="1221"/>
              <a:ext cx="579" cy="2241"/>
              <a:chOff x="357" y="2450"/>
              <a:chExt cx="795" cy="646"/>
            </a:xfrm>
          </p:grpSpPr>
          <p:sp>
            <p:nvSpPr>
              <p:cNvPr id="40" name="Line 81"/>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41" name="Line 82"/>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39" name="Oval 79"/>
            <p:cNvSpPr>
              <a:spLocks noChangeArrowheads="1"/>
            </p:cNvSpPr>
            <p:nvPr/>
          </p:nvSpPr>
          <p:spPr bwMode="auto">
            <a:xfrm>
              <a:off x="1372" y="1182"/>
              <a:ext cx="88"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grpSp>
      <p:grpSp>
        <p:nvGrpSpPr>
          <p:cNvPr id="46" name="Group 45"/>
          <p:cNvGrpSpPr/>
          <p:nvPr/>
        </p:nvGrpSpPr>
        <p:grpSpPr>
          <a:xfrm>
            <a:off x="1447800" y="2895600"/>
            <a:ext cx="1524000" cy="1102518"/>
            <a:chOff x="1447800" y="3038476"/>
            <a:chExt cx="1524000" cy="1102518"/>
          </a:xfrm>
        </p:grpSpPr>
        <p:cxnSp>
          <p:nvCxnSpPr>
            <p:cNvPr id="47" name="Straight Arrow Connector 46"/>
            <p:cNvCxnSpPr/>
            <p:nvPr/>
          </p:nvCxnSpPr>
          <p:spPr bwMode="auto">
            <a:xfrm>
              <a:off x="1447800" y="3038476"/>
              <a:ext cx="0" cy="1102518"/>
            </a:xfrm>
            <a:prstGeom prst="straightConnector1">
              <a:avLst/>
            </a:prstGeom>
            <a:noFill/>
            <a:ln w="76200" cap="flat" cmpd="sng" algn="ctr">
              <a:solidFill>
                <a:schemeClr val="accent5">
                  <a:lumMod val="10000"/>
                </a:schemeClr>
              </a:solidFill>
              <a:prstDash val="solid"/>
              <a:round/>
              <a:headEnd type="triangle" w="med" len="med"/>
              <a:tailEnd type="none" w="med" len="med"/>
            </a:ln>
            <a:effectLst/>
          </p:spPr>
        </p:cxnSp>
        <p:sp>
          <p:nvSpPr>
            <p:cNvPr id="48" name="TextBox 47"/>
            <p:cNvSpPr txBox="1"/>
            <p:nvPr/>
          </p:nvSpPr>
          <p:spPr>
            <a:xfrm>
              <a:off x="1642869" y="3190876"/>
              <a:ext cx="1328931" cy="923330"/>
            </a:xfrm>
            <a:prstGeom prst="rect">
              <a:avLst/>
            </a:prstGeom>
            <a:solidFill>
              <a:schemeClr val="bg1"/>
            </a:solidFill>
            <a:ln>
              <a:solidFill>
                <a:srgbClr val="C00000"/>
              </a:solidFill>
            </a:ln>
          </p:spPr>
          <p:txBody>
            <a:bodyPr wrap="square" rtlCol="0">
              <a:spAutoFit/>
            </a:bodyPr>
            <a:lstStyle/>
            <a:p>
              <a:r>
                <a:rPr lang="en-US" dirty="0"/>
                <a:t>An increase in price…</a:t>
              </a:r>
            </a:p>
          </p:txBody>
        </p:sp>
      </p:grpSp>
      <p:grpSp>
        <p:nvGrpSpPr>
          <p:cNvPr id="49" name="Group 48"/>
          <p:cNvGrpSpPr/>
          <p:nvPr/>
        </p:nvGrpSpPr>
        <p:grpSpPr>
          <a:xfrm>
            <a:off x="914400" y="5029200"/>
            <a:ext cx="5258812" cy="1219200"/>
            <a:chOff x="914400" y="5170488"/>
            <a:chExt cx="5258812" cy="1219200"/>
          </a:xfrm>
        </p:grpSpPr>
        <p:cxnSp>
          <p:nvCxnSpPr>
            <p:cNvPr id="50" name="Straight Arrow Connector 49"/>
            <p:cNvCxnSpPr/>
            <p:nvPr/>
          </p:nvCxnSpPr>
          <p:spPr bwMode="auto">
            <a:xfrm>
              <a:off x="3164490" y="5170488"/>
              <a:ext cx="932848" cy="0"/>
            </a:xfrm>
            <a:prstGeom prst="straightConnector1">
              <a:avLst/>
            </a:prstGeom>
            <a:noFill/>
            <a:ln w="76200" cap="flat" cmpd="sng" algn="ctr">
              <a:solidFill>
                <a:schemeClr val="accent5">
                  <a:lumMod val="10000"/>
                </a:schemeClr>
              </a:solidFill>
              <a:prstDash val="solid"/>
              <a:round/>
              <a:headEnd type="triangle" w="med" len="med"/>
              <a:tailEnd type="none" w="med" len="med"/>
            </a:ln>
            <a:effectLst/>
          </p:spPr>
        </p:cxnSp>
        <p:sp>
          <p:nvSpPr>
            <p:cNvPr id="51" name="TextBox 50"/>
            <p:cNvSpPr txBox="1"/>
            <p:nvPr/>
          </p:nvSpPr>
          <p:spPr>
            <a:xfrm>
              <a:off x="914400" y="6020356"/>
              <a:ext cx="5258812" cy="369332"/>
            </a:xfrm>
            <a:prstGeom prst="rect">
              <a:avLst/>
            </a:prstGeom>
            <a:noFill/>
            <a:ln>
              <a:solidFill>
                <a:srgbClr val="C00000"/>
              </a:solidFill>
            </a:ln>
          </p:spPr>
          <p:txBody>
            <a:bodyPr wrap="none" rtlCol="0">
              <a:spAutoFit/>
            </a:bodyPr>
            <a:lstStyle/>
            <a:p>
              <a:r>
                <a:rPr lang="en-US" dirty="0"/>
                <a:t>… decreases the quantity of muffins demanded.</a:t>
              </a:r>
            </a:p>
          </p:txBody>
        </p:sp>
      </p:grpSp>
      <p:grpSp>
        <p:nvGrpSpPr>
          <p:cNvPr id="52" name="Group 51"/>
          <p:cNvGrpSpPr/>
          <p:nvPr/>
        </p:nvGrpSpPr>
        <p:grpSpPr>
          <a:xfrm>
            <a:off x="3319680" y="2527994"/>
            <a:ext cx="2248444" cy="1432067"/>
            <a:chOff x="670142" y="3243125"/>
            <a:chExt cx="2248444" cy="1432067"/>
          </a:xfrm>
        </p:grpSpPr>
        <p:cxnSp>
          <p:nvCxnSpPr>
            <p:cNvPr id="53" name="Straight Arrow Connector 52"/>
            <p:cNvCxnSpPr/>
            <p:nvPr/>
          </p:nvCxnSpPr>
          <p:spPr bwMode="auto">
            <a:xfrm>
              <a:off x="670142" y="3614699"/>
              <a:ext cx="871320" cy="1060493"/>
            </a:xfrm>
            <a:prstGeom prst="straightConnector1">
              <a:avLst/>
            </a:prstGeom>
            <a:noFill/>
            <a:ln w="76200" cap="flat" cmpd="sng" algn="ctr">
              <a:solidFill>
                <a:schemeClr val="accent5">
                  <a:lumMod val="10000"/>
                </a:schemeClr>
              </a:solidFill>
              <a:prstDash val="solid"/>
              <a:round/>
              <a:headEnd type="triangle" w="med" len="med"/>
              <a:tailEnd type="none" w="med" len="med"/>
            </a:ln>
            <a:effectLst/>
          </p:spPr>
        </p:cxnSp>
        <p:sp>
          <p:nvSpPr>
            <p:cNvPr id="54" name="TextBox 53"/>
            <p:cNvSpPr txBox="1"/>
            <p:nvPr/>
          </p:nvSpPr>
          <p:spPr>
            <a:xfrm>
              <a:off x="1201608" y="3243125"/>
              <a:ext cx="1716978" cy="923330"/>
            </a:xfrm>
            <a:prstGeom prst="rect">
              <a:avLst/>
            </a:prstGeom>
            <a:noFill/>
            <a:ln>
              <a:solidFill>
                <a:srgbClr val="C00000"/>
              </a:solidFill>
            </a:ln>
          </p:spPr>
          <p:txBody>
            <a:bodyPr wrap="square" rtlCol="0">
              <a:spAutoFit/>
            </a:bodyPr>
            <a:lstStyle/>
            <a:p>
              <a:r>
                <a:rPr lang="en-US" dirty="0"/>
                <a:t>A movement along the demand curve</a:t>
              </a:r>
            </a:p>
          </p:txBody>
        </p:sp>
      </p:grpSp>
      <p:sp>
        <p:nvSpPr>
          <p:cNvPr id="55"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2187723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down)">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right)">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down)">
                                      <p:cBhvr>
                                        <p:cTn id="2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Curve Shifters – 1 </a:t>
            </a:r>
          </a:p>
        </p:txBody>
      </p:sp>
      <p:sp>
        <p:nvSpPr>
          <p:cNvPr id="3" name="Content Placeholder 2"/>
          <p:cNvSpPr>
            <a:spLocks noGrp="1"/>
          </p:cNvSpPr>
          <p:nvPr>
            <p:ph idx="1"/>
          </p:nvPr>
        </p:nvSpPr>
        <p:spPr>
          <a:prstGeom prst="rect">
            <a:avLst/>
          </a:prstGeom>
        </p:spPr>
        <p:txBody>
          <a:bodyPr/>
          <a:lstStyle/>
          <a:p>
            <a:r>
              <a:rPr lang="en-US" dirty="0"/>
              <a:t>The demand curve </a:t>
            </a:r>
          </a:p>
          <a:p>
            <a:pPr lvl="1"/>
            <a:r>
              <a:rPr lang="en-US" dirty="0"/>
              <a:t>Shows how price affects quantity demanded, other things being equal </a:t>
            </a:r>
          </a:p>
          <a:p>
            <a:r>
              <a:rPr lang="en-US" dirty="0"/>
              <a:t>These “other things” are non-price determinants of demand </a:t>
            </a:r>
          </a:p>
          <a:p>
            <a:pPr lvl="1"/>
            <a:r>
              <a:rPr lang="en-US" dirty="0"/>
              <a:t>Things that determine buyers’ demand for a good, other than the good’s price  </a:t>
            </a:r>
          </a:p>
          <a:p>
            <a:r>
              <a:rPr lang="en-US" dirty="0"/>
              <a:t>Changes in them shift the </a:t>
            </a:r>
            <a:r>
              <a:rPr lang="en-US" b="1" i="1" dirty="0"/>
              <a:t>D</a:t>
            </a:r>
            <a:r>
              <a:rPr lang="en-US" dirty="0"/>
              <a:t> curve</a:t>
            </a:r>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12</a:t>
            </a:fld>
            <a:endParaRPr lang="en-US"/>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55027531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Curve Shifters – 2 </a:t>
            </a:r>
          </a:p>
        </p:txBody>
      </p:sp>
      <p:sp>
        <p:nvSpPr>
          <p:cNvPr id="3" name="Content Placeholder 2"/>
          <p:cNvSpPr>
            <a:spLocks noGrp="1"/>
          </p:cNvSpPr>
          <p:nvPr>
            <p:ph idx="1"/>
          </p:nvPr>
        </p:nvSpPr>
        <p:spPr>
          <a:prstGeom prst="rect">
            <a:avLst/>
          </a:prstGeom>
        </p:spPr>
        <p:txBody>
          <a:bodyPr/>
          <a:lstStyle/>
          <a:p>
            <a:r>
              <a:rPr lang="en-US" dirty="0"/>
              <a:t>Shifts in the demand curve are caused by changes in:</a:t>
            </a:r>
          </a:p>
          <a:p>
            <a:pPr lvl="1"/>
            <a:r>
              <a:rPr lang="en-US" dirty="0"/>
              <a:t>Number of buyers</a:t>
            </a:r>
          </a:p>
          <a:p>
            <a:pPr lvl="1"/>
            <a:r>
              <a:rPr lang="en-US" dirty="0"/>
              <a:t>Income</a:t>
            </a:r>
          </a:p>
          <a:p>
            <a:pPr lvl="1"/>
            <a:r>
              <a:rPr lang="en-US" dirty="0"/>
              <a:t>Prices of related goods</a:t>
            </a:r>
          </a:p>
          <a:p>
            <a:pPr lvl="1"/>
            <a:r>
              <a:rPr lang="en-US" dirty="0"/>
              <a:t>Tastes</a:t>
            </a:r>
          </a:p>
          <a:p>
            <a:pPr lvl="1"/>
            <a:r>
              <a:rPr lang="en-US" dirty="0"/>
              <a:t>Expectations </a:t>
            </a:r>
          </a:p>
          <a:p>
            <a:pPr lvl="1"/>
            <a:endParaRPr lang="en-US" dirty="0"/>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13</a:t>
            </a:fld>
            <a:endParaRPr lang="en-US"/>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5509903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Number of Buyers</a:t>
            </a:r>
          </a:p>
        </p:txBody>
      </p:sp>
      <p:sp>
        <p:nvSpPr>
          <p:cNvPr id="3" name="Content Placeholder 2"/>
          <p:cNvSpPr>
            <a:spLocks noGrp="1"/>
          </p:cNvSpPr>
          <p:nvPr>
            <p:ph idx="1"/>
          </p:nvPr>
        </p:nvSpPr>
        <p:spPr>
          <a:prstGeom prst="rect">
            <a:avLst/>
          </a:prstGeom>
        </p:spPr>
        <p:txBody>
          <a:bodyPr/>
          <a:lstStyle/>
          <a:p>
            <a:r>
              <a:rPr lang="en-US" dirty="0"/>
              <a:t>Increase in number of buyers </a:t>
            </a:r>
          </a:p>
          <a:p>
            <a:pPr lvl="1"/>
            <a:r>
              <a:rPr lang="en-US" dirty="0"/>
              <a:t>Increases the quantity demanded at each price</a:t>
            </a:r>
          </a:p>
          <a:p>
            <a:pPr lvl="1"/>
            <a:r>
              <a:rPr lang="en-US" dirty="0"/>
              <a:t>Shifts the demand curve to the right</a:t>
            </a:r>
          </a:p>
          <a:p>
            <a:r>
              <a:rPr lang="en-US" dirty="0"/>
              <a:t>Decrease in number of buyers </a:t>
            </a:r>
          </a:p>
          <a:p>
            <a:pPr lvl="1"/>
            <a:r>
              <a:rPr lang="en-US" dirty="0"/>
              <a:t>Decreases the quantity demanded at each price</a:t>
            </a:r>
          </a:p>
          <a:p>
            <a:pPr lvl="1"/>
            <a:r>
              <a:rPr lang="en-US" dirty="0"/>
              <a:t>Shifts the demand curve to the left</a:t>
            </a:r>
          </a:p>
          <a:p>
            <a:pPr lvl="1"/>
            <a:endParaRPr lang="en-US" dirty="0"/>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14</a:t>
            </a:fld>
            <a:endParaRPr lang="en-US"/>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40388352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EXAMPLE 1E: Demand curve shifts</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15</a:t>
            </a:fld>
            <a:endParaRPr lang="en-US" dirty="0"/>
          </a:p>
        </p:txBody>
      </p:sp>
      <p:sp>
        <p:nvSpPr>
          <p:cNvPr id="3" name="Text Placeholder 2"/>
          <p:cNvSpPr>
            <a:spLocks noGrp="1"/>
          </p:cNvSpPr>
          <p:nvPr>
            <p:ph idx="12"/>
          </p:nvPr>
        </p:nvSpPr>
        <p:spPr>
          <a:xfrm>
            <a:off x="4938712" y="914400"/>
            <a:ext cx="4205287" cy="5257800"/>
          </a:xfrm>
          <a:noFill/>
        </p:spPr>
        <p:txBody>
          <a:bodyPr/>
          <a:lstStyle/>
          <a:p>
            <a:pPr marL="0" indent="0">
              <a:buNone/>
            </a:pPr>
            <a:r>
              <a:rPr lang="en-US" dirty="0">
                <a:solidFill>
                  <a:srgbClr val="C00000"/>
                </a:solidFill>
              </a:rPr>
              <a:t>Suppose the number of buyers increases.  </a:t>
            </a:r>
          </a:p>
          <a:p>
            <a:r>
              <a:rPr lang="en-US" sz="2800" dirty="0"/>
              <a:t>Then, at each </a:t>
            </a:r>
            <a:r>
              <a:rPr lang="en-US" sz="2800" b="1" i="1" dirty="0"/>
              <a:t>P</a:t>
            </a:r>
            <a:r>
              <a:rPr lang="en-US" sz="2800" dirty="0"/>
              <a:t>, </a:t>
            </a:r>
            <a:r>
              <a:rPr lang="en-US" sz="2800" b="1" i="1" dirty="0" err="1"/>
              <a:t>Q</a:t>
            </a:r>
            <a:r>
              <a:rPr lang="en-US" sz="2800" b="1" i="1" baseline="30000" dirty="0" err="1"/>
              <a:t>d</a:t>
            </a:r>
            <a:r>
              <a:rPr lang="en-US" sz="2800" dirty="0"/>
              <a:t> will increase (by 5 in this example).</a:t>
            </a:r>
          </a:p>
          <a:p>
            <a:r>
              <a:rPr lang="en-US" sz="2800" dirty="0"/>
              <a:t>The demand curve shifts to the right</a:t>
            </a:r>
          </a:p>
          <a:p>
            <a:endParaRPr lang="en-US" sz="2800" dirty="0"/>
          </a:p>
        </p:txBody>
      </p:sp>
      <p:grpSp>
        <p:nvGrpSpPr>
          <p:cNvPr id="6" name="Group 2"/>
          <p:cNvGrpSpPr>
            <a:grpSpLocks/>
          </p:cNvGrpSpPr>
          <p:nvPr/>
        </p:nvGrpSpPr>
        <p:grpSpPr bwMode="auto">
          <a:xfrm>
            <a:off x="236538" y="914400"/>
            <a:ext cx="6669087" cy="5108575"/>
            <a:chOff x="149" y="735"/>
            <a:chExt cx="4201" cy="3218"/>
          </a:xfrm>
        </p:grpSpPr>
        <p:grpSp>
          <p:nvGrpSpPr>
            <p:cNvPr id="7" name="Group 3"/>
            <p:cNvGrpSpPr>
              <a:grpSpLocks/>
            </p:cNvGrpSpPr>
            <p:nvPr/>
          </p:nvGrpSpPr>
          <p:grpSpPr bwMode="auto">
            <a:xfrm>
              <a:off x="149" y="735"/>
              <a:ext cx="4201" cy="3218"/>
              <a:chOff x="149" y="735"/>
              <a:chExt cx="4201" cy="3218"/>
            </a:xfrm>
          </p:grpSpPr>
          <p:graphicFrame>
            <p:nvGraphicFramePr>
              <p:cNvPr id="9" name="Object 4"/>
              <p:cNvGraphicFramePr>
                <a:graphicFrameLocks noChangeAspect="1"/>
              </p:cNvGraphicFramePr>
              <p:nvPr/>
            </p:nvGraphicFramePr>
            <p:xfrm>
              <a:off x="149" y="735"/>
              <a:ext cx="4150" cy="3218"/>
            </p:xfrm>
            <a:graphic>
              <a:graphicData uri="http://schemas.openxmlformats.org/presentationml/2006/ole">
                <mc:AlternateContent xmlns:mc="http://schemas.openxmlformats.org/markup-compatibility/2006">
                  <mc:Choice xmlns:v="urn:schemas-microsoft-com:vml" Requires="v">
                    <p:oleObj spid="_x0000_s5192" name="Worksheet" r:id="rId4" imgW="4743602" imgH="3733800" progId="Excel.Sheet.8">
                      <p:embed/>
                    </p:oleObj>
                  </mc:Choice>
                  <mc:Fallback>
                    <p:oleObj name="Worksheet" r:id="rId4" imgW="4743602" imgH="37338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 y="735"/>
                            <a:ext cx="4150" cy="3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 name="Group 5"/>
              <p:cNvGrpSpPr>
                <a:grpSpLocks/>
              </p:cNvGrpSpPr>
              <p:nvPr/>
            </p:nvGrpSpPr>
            <p:grpSpPr bwMode="auto">
              <a:xfrm>
                <a:off x="842" y="1605"/>
                <a:ext cx="883" cy="1871"/>
                <a:chOff x="357" y="2450"/>
                <a:chExt cx="795" cy="646"/>
              </a:xfrm>
            </p:grpSpPr>
            <p:sp>
              <p:nvSpPr>
                <p:cNvPr id="36" name="Line 6"/>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37" name="Line 7"/>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11" name="Text Box 8"/>
              <p:cNvSpPr txBox="1">
                <a:spLocks noChangeArrowheads="1"/>
              </p:cNvSpPr>
              <p:nvPr/>
            </p:nvSpPr>
            <p:spPr bwMode="auto">
              <a:xfrm>
                <a:off x="576" y="735"/>
                <a:ext cx="262" cy="308"/>
              </a:xfrm>
              <a:prstGeom prst="rect">
                <a:avLst/>
              </a:prstGeom>
              <a:noFill/>
              <a:ln w="9525">
                <a:noFill/>
                <a:miter lim="800000"/>
                <a:headEnd/>
                <a:tailEnd/>
              </a:ln>
            </p:spPr>
            <p:txBody>
              <a:bodyPr>
                <a:spAutoFit/>
              </a:bodyPr>
              <a:lstStyle/>
              <a:p>
                <a:pPr algn="r">
                  <a:spcBef>
                    <a:spcPct val="50000"/>
                  </a:spcBef>
                </a:pPr>
                <a:r>
                  <a:rPr lang="en-US" sz="2600" b="1" i="1" dirty="0">
                    <a:cs typeface="Arial" charset="0"/>
                  </a:rPr>
                  <a:t>P</a:t>
                </a:r>
              </a:p>
            </p:txBody>
          </p:sp>
          <p:sp>
            <p:nvSpPr>
              <p:cNvPr id="12" name="Text Box 9"/>
              <p:cNvSpPr txBox="1">
                <a:spLocks noChangeArrowheads="1"/>
              </p:cNvSpPr>
              <p:nvPr/>
            </p:nvSpPr>
            <p:spPr bwMode="auto">
              <a:xfrm>
                <a:off x="4077" y="3461"/>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cs typeface="Arial" charset="0"/>
                  </a:rPr>
                  <a:t>Q</a:t>
                </a:r>
              </a:p>
            </p:txBody>
          </p:sp>
          <p:grpSp>
            <p:nvGrpSpPr>
              <p:cNvPr id="13" name="Group 10"/>
              <p:cNvGrpSpPr>
                <a:grpSpLocks/>
              </p:cNvGrpSpPr>
              <p:nvPr/>
            </p:nvGrpSpPr>
            <p:grpSpPr bwMode="auto">
              <a:xfrm>
                <a:off x="841" y="2731"/>
                <a:ext cx="1747" cy="744"/>
                <a:chOff x="357" y="2450"/>
                <a:chExt cx="795" cy="646"/>
              </a:xfrm>
            </p:grpSpPr>
            <p:sp>
              <p:nvSpPr>
                <p:cNvPr id="34" name="Line 11"/>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35" name="Line 12"/>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nvGrpSpPr>
              <p:cNvPr id="14" name="Group 13"/>
              <p:cNvGrpSpPr>
                <a:grpSpLocks/>
              </p:cNvGrpSpPr>
              <p:nvPr/>
            </p:nvGrpSpPr>
            <p:grpSpPr bwMode="auto">
              <a:xfrm>
                <a:off x="841" y="3092"/>
                <a:ext cx="2032" cy="368"/>
                <a:chOff x="357" y="2450"/>
                <a:chExt cx="795" cy="646"/>
              </a:xfrm>
            </p:grpSpPr>
            <p:sp>
              <p:nvSpPr>
                <p:cNvPr id="32" name="Line 14"/>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33" name="Line 15"/>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nvGrpSpPr>
              <p:cNvPr id="15" name="Group 16"/>
              <p:cNvGrpSpPr>
                <a:grpSpLocks/>
              </p:cNvGrpSpPr>
              <p:nvPr/>
            </p:nvGrpSpPr>
            <p:grpSpPr bwMode="auto">
              <a:xfrm>
                <a:off x="843" y="2345"/>
                <a:ext cx="1452" cy="1114"/>
                <a:chOff x="357" y="2450"/>
                <a:chExt cx="795" cy="646"/>
              </a:xfrm>
            </p:grpSpPr>
            <p:sp>
              <p:nvSpPr>
                <p:cNvPr id="30" name="Line 17"/>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31" name="Line 18"/>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nvGrpSpPr>
              <p:cNvPr id="16" name="Group 19"/>
              <p:cNvGrpSpPr>
                <a:grpSpLocks/>
              </p:cNvGrpSpPr>
              <p:nvPr/>
            </p:nvGrpSpPr>
            <p:grpSpPr bwMode="auto">
              <a:xfrm>
                <a:off x="840" y="1977"/>
                <a:ext cx="1172" cy="1484"/>
                <a:chOff x="357" y="2450"/>
                <a:chExt cx="795" cy="646"/>
              </a:xfrm>
            </p:grpSpPr>
            <p:sp>
              <p:nvSpPr>
                <p:cNvPr id="28" name="Line 20"/>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9" name="Line 21"/>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nvGrpSpPr>
              <p:cNvPr id="17" name="Group 22"/>
              <p:cNvGrpSpPr>
                <a:grpSpLocks/>
              </p:cNvGrpSpPr>
              <p:nvPr/>
            </p:nvGrpSpPr>
            <p:grpSpPr bwMode="auto">
              <a:xfrm>
                <a:off x="1235" y="999"/>
                <a:ext cx="1923" cy="2450"/>
                <a:chOff x="1235" y="999"/>
                <a:chExt cx="1923" cy="2450"/>
              </a:xfrm>
            </p:grpSpPr>
            <p:sp>
              <p:nvSpPr>
                <p:cNvPr id="21" name="Line 23"/>
                <p:cNvSpPr>
                  <a:spLocks noChangeShapeType="1"/>
                </p:cNvSpPr>
                <p:nvPr/>
              </p:nvSpPr>
              <p:spPr bwMode="auto">
                <a:xfrm>
                  <a:off x="1235" y="999"/>
                  <a:ext cx="1923" cy="2450"/>
                </a:xfrm>
                <a:prstGeom prst="line">
                  <a:avLst/>
                </a:prstGeom>
                <a:noFill/>
                <a:ln w="50800">
                  <a:solidFill>
                    <a:srgbClr val="005EA4"/>
                  </a:solidFill>
                  <a:round/>
                  <a:headEnd/>
                  <a:tailEnd/>
                </a:ln>
              </p:spPr>
              <p:txBody>
                <a:bodyPr/>
                <a:lstStyle/>
                <a:p>
                  <a:endParaRPr lang="en-US"/>
                </a:p>
              </p:txBody>
            </p:sp>
            <p:sp>
              <p:nvSpPr>
                <p:cNvPr id="22" name="Oval 24"/>
                <p:cNvSpPr>
                  <a:spLocks noChangeArrowheads="1"/>
                </p:cNvSpPr>
                <p:nvPr/>
              </p:nvSpPr>
              <p:spPr bwMode="auto">
                <a:xfrm>
                  <a:off x="1678" y="1569"/>
                  <a:ext cx="89"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sp>
              <p:nvSpPr>
                <p:cNvPr id="23" name="Oval 25"/>
                <p:cNvSpPr>
                  <a:spLocks noChangeArrowheads="1"/>
                </p:cNvSpPr>
                <p:nvPr/>
              </p:nvSpPr>
              <p:spPr bwMode="auto">
                <a:xfrm>
                  <a:off x="2547" y="2682"/>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sp>
              <p:nvSpPr>
                <p:cNvPr id="24" name="Oval 26"/>
                <p:cNvSpPr>
                  <a:spLocks noChangeArrowheads="1"/>
                </p:cNvSpPr>
                <p:nvPr/>
              </p:nvSpPr>
              <p:spPr bwMode="auto">
                <a:xfrm>
                  <a:off x="2832" y="3047"/>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sp>
              <p:nvSpPr>
                <p:cNvPr id="25" name="Oval 27"/>
                <p:cNvSpPr>
                  <a:spLocks noChangeArrowheads="1"/>
                </p:cNvSpPr>
                <p:nvPr/>
              </p:nvSpPr>
              <p:spPr bwMode="auto">
                <a:xfrm>
                  <a:off x="2251" y="2303"/>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sp>
              <p:nvSpPr>
                <p:cNvPr id="26" name="Oval 28"/>
                <p:cNvSpPr>
                  <a:spLocks noChangeArrowheads="1"/>
                </p:cNvSpPr>
                <p:nvPr/>
              </p:nvSpPr>
              <p:spPr bwMode="auto">
                <a:xfrm>
                  <a:off x="1960" y="1936"/>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sp>
              <p:nvSpPr>
                <p:cNvPr id="27" name="Oval 29"/>
                <p:cNvSpPr>
                  <a:spLocks noChangeArrowheads="1"/>
                </p:cNvSpPr>
                <p:nvPr/>
              </p:nvSpPr>
              <p:spPr bwMode="auto">
                <a:xfrm>
                  <a:off x="1389" y="1192"/>
                  <a:ext cx="91"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pSp>
          <p:grpSp>
            <p:nvGrpSpPr>
              <p:cNvPr id="18" name="Group 30"/>
              <p:cNvGrpSpPr>
                <a:grpSpLocks/>
              </p:cNvGrpSpPr>
              <p:nvPr/>
            </p:nvGrpSpPr>
            <p:grpSpPr bwMode="auto">
              <a:xfrm>
                <a:off x="840" y="1231"/>
                <a:ext cx="598" cy="2241"/>
                <a:chOff x="357" y="2450"/>
                <a:chExt cx="795" cy="646"/>
              </a:xfrm>
            </p:grpSpPr>
            <p:sp>
              <p:nvSpPr>
                <p:cNvPr id="19" name="Line 31"/>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0" name="Line 32"/>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sp>
          <p:nvSpPr>
            <p:cNvPr id="8" name="Oval 33"/>
            <p:cNvSpPr>
              <a:spLocks noChangeArrowheads="1"/>
            </p:cNvSpPr>
            <p:nvPr/>
          </p:nvSpPr>
          <p:spPr bwMode="auto">
            <a:xfrm>
              <a:off x="3114" y="3411"/>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pSp>
      <p:sp>
        <p:nvSpPr>
          <p:cNvPr id="38" name="Line 35"/>
          <p:cNvSpPr>
            <a:spLocks noChangeShapeType="1"/>
          </p:cNvSpPr>
          <p:nvPr/>
        </p:nvSpPr>
        <p:spPr bwMode="auto">
          <a:xfrm>
            <a:off x="2719388" y="1311275"/>
            <a:ext cx="3074987" cy="3949700"/>
          </a:xfrm>
          <a:prstGeom prst="line">
            <a:avLst/>
          </a:prstGeom>
          <a:noFill/>
          <a:ln w="50800">
            <a:solidFill>
              <a:srgbClr val="CC0000"/>
            </a:solidFill>
            <a:round/>
            <a:headEnd/>
            <a:tailEnd/>
          </a:ln>
        </p:spPr>
        <p:txBody>
          <a:bodyPr/>
          <a:lstStyle/>
          <a:p>
            <a:endParaRPr lang="en-US"/>
          </a:p>
        </p:txBody>
      </p:sp>
      <p:grpSp>
        <p:nvGrpSpPr>
          <p:cNvPr id="39" name="Group 36"/>
          <p:cNvGrpSpPr>
            <a:grpSpLocks/>
          </p:cNvGrpSpPr>
          <p:nvPr/>
        </p:nvGrpSpPr>
        <p:grpSpPr bwMode="auto">
          <a:xfrm>
            <a:off x="5099050" y="5183187"/>
            <a:ext cx="755650" cy="138113"/>
            <a:chOff x="3210" y="3415"/>
            <a:chExt cx="476" cy="87"/>
          </a:xfrm>
        </p:grpSpPr>
        <p:sp>
          <p:nvSpPr>
            <p:cNvPr id="40" name="Oval 37"/>
            <p:cNvSpPr>
              <a:spLocks noChangeArrowheads="1"/>
            </p:cNvSpPr>
            <p:nvPr/>
          </p:nvSpPr>
          <p:spPr bwMode="auto">
            <a:xfrm>
              <a:off x="3598" y="3415"/>
              <a:ext cx="88" cy="87"/>
            </a:xfrm>
            <a:prstGeom prst="ellipse">
              <a:avLst/>
            </a:prstGeom>
            <a:solidFill>
              <a:srgbClr val="CC0000"/>
            </a:solidFill>
            <a:ln w="9525">
              <a:noFill/>
              <a:round/>
              <a:headEnd/>
              <a:tailEnd/>
            </a:ln>
          </p:spPr>
          <p:txBody>
            <a:bodyPr wrap="none" anchor="ctr"/>
            <a:lstStyle/>
            <a:p>
              <a:endParaRPr lang="en-US">
                <a:cs typeface="Arial" charset="0"/>
              </a:endParaRPr>
            </a:p>
          </p:txBody>
        </p:sp>
        <p:sp>
          <p:nvSpPr>
            <p:cNvPr id="41" name="Line 38"/>
            <p:cNvSpPr>
              <a:spLocks noChangeShapeType="1"/>
            </p:cNvSpPr>
            <p:nvPr/>
          </p:nvSpPr>
          <p:spPr bwMode="auto">
            <a:xfrm>
              <a:off x="3210" y="3456"/>
              <a:ext cx="392" cy="0"/>
            </a:xfrm>
            <a:prstGeom prst="line">
              <a:avLst/>
            </a:prstGeom>
            <a:noFill/>
            <a:ln w="38100">
              <a:solidFill>
                <a:srgbClr val="990000"/>
              </a:solidFill>
              <a:round/>
              <a:headEnd/>
              <a:tailEnd type="triangle" w="lg" len="med"/>
            </a:ln>
          </p:spPr>
          <p:txBody>
            <a:bodyPr/>
            <a:lstStyle/>
            <a:p>
              <a:endParaRPr lang="en-US"/>
            </a:p>
          </p:txBody>
        </p:sp>
      </p:grpSp>
      <p:grpSp>
        <p:nvGrpSpPr>
          <p:cNvPr id="42" name="Group 39"/>
          <p:cNvGrpSpPr>
            <a:grpSpLocks/>
          </p:cNvGrpSpPr>
          <p:nvPr/>
        </p:nvGrpSpPr>
        <p:grpSpPr bwMode="auto">
          <a:xfrm>
            <a:off x="4638675" y="4575175"/>
            <a:ext cx="752475" cy="138112"/>
            <a:chOff x="2922" y="3041"/>
            <a:chExt cx="474" cy="87"/>
          </a:xfrm>
        </p:grpSpPr>
        <p:sp>
          <p:nvSpPr>
            <p:cNvPr id="43" name="Oval 40"/>
            <p:cNvSpPr>
              <a:spLocks noChangeArrowheads="1"/>
            </p:cNvSpPr>
            <p:nvPr/>
          </p:nvSpPr>
          <p:spPr bwMode="auto">
            <a:xfrm>
              <a:off x="3308" y="3041"/>
              <a:ext cx="88"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sp>
          <p:nvSpPr>
            <p:cNvPr id="44" name="Line 41"/>
            <p:cNvSpPr>
              <a:spLocks noChangeShapeType="1"/>
            </p:cNvSpPr>
            <p:nvPr/>
          </p:nvSpPr>
          <p:spPr bwMode="auto">
            <a:xfrm>
              <a:off x="2922" y="3094"/>
              <a:ext cx="392" cy="0"/>
            </a:xfrm>
            <a:prstGeom prst="line">
              <a:avLst/>
            </a:prstGeom>
            <a:noFill/>
            <a:ln w="38100">
              <a:solidFill>
                <a:srgbClr val="990000"/>
              </a:solidFill>
              <a:round/>
              <a:headEnd/>
              <a:tailEnd type="triangle" w="lg" len="med"/>
            </a:ln>
          </p:spPr>
          <p:txBody>
            <a:bodyPr/>
            <a:lstStyle/>
            <a:p>
              <a:endParaRPr lang="en-US"/>
            </a:p>
          </p:txBody>
        </p:sp>
      </p:grpSp>
      <p:grpSp>
        <p:nvGrpSpPr>
          <p:cNvPr id="45" name="Group 42"/>
          <p:cNvGrpSpPr>
            <a:grpSpLocks/>
          </p:cNvGrpSpPr>
          <p:nvPr/>
        </p:nvGrpSpPr>
        <p:grpSpPr bwMode="auto">
          <a:xfrm>
            <a:off x="4181475" y="3995737"/>
            <a:ext cx="757238" cy="138113"/>
            <a:chOff x="2634" y="2676"/>
            <a:chExt cx="477" cy="87"/>
          </a:xfrm>
        </p:grpSpPr>
        <p:sp>
          <p:nvSpPr>
            <p:cNvPr id="46" name="Oval 43"/>
            <p:cNvSpPr>
              <a:spLocks noChangeArrowheads="1"/>
            </p:cNvSpPr>
            <p:nvPr/>
          </p:nvSpPr>
          <p:spPr bwMode="auto">
            <a:xfrm>
              <a:off x="3023" y="2676"/>
              <a:ext cx="88"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sp>
          <p:nvSpPr>
            <p:cNvPr id="47" name="Line 44"/>
            <p:cNvSpPr>
              <a:spLocks noChangeShapeType="1"/>
            </p:cNvSpPr>
            <p:nvPr/>
          </p:nvSpPr>
          <p:spPr bwMode="auto">
            <a:xfrm>
              <a:off x="2634" y="2725"/>
              <a:ext cx="392" cy="0"/>
            </a:xfrm>
            <a:prstGeom prst="line">
              <a:avLst/>
            </a:prstGeom>
            <a:noFill/>
            <a:ln w="38100">
              <a:solidFill>
                <a:srgbClr val="990000"/>
              </a:solidFill>
              <a:round/>
              <a:headEnd/>
              <a:tailEnd type="triangle" w="lg" len="med"/>
            </a:ln>
          </p:spPr>
          <p:txBody>
            <a:bodyPr/>
            <a:lstStyle/>
            <a:p>
              <a:endParaRPr lang="en-US"/>
            </a:p>
          </p:txBody>
        </p:sp>
      </p:grpSp>
      <p:grpSp>
        <p:nvGrpSpPr>
          <p:cNvPr id="48" name="Group 45"/>
          <p:cNvGrpSpPr>
            <a:grpSpLocks/>
          </p:cNvGrpSpPr>
          <p:nvPr/>
        </p:nvGrpSpPr>
        <p:grpSpPr bwMode="auto">
          <a:xfrm>
            <a:off x="3724275" y="3394075"/>
            <a:ext cx="744538" cy="138112"/>
            <a:chOff x="2346" y="2297"/>
            <a:chExt cx="469" cy="87"/>
          </a:xfrm>
        </p:grpSpPr>
        <p:sp>
          <p:nvSpPr>
            <p:cNvPr id="49" name="Oval 46"/>
            <p:cNvSpPr>
              <a:spLocks noChangeArrowheads="1"/>
            </p:cNvSpPr>
            <p:nvPr/>
          </p:nvSpPr>
          <p:spPr bwMode="auto">
            <a:xfrm>
              <a:off x="2727" y="2297"/>
              <a:ext cx="88"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sp>
          <p:nvSpPr>
            <p:cNvPr id="50" name="Line 47"/>
            <p:cNvSpPr>
              <a:spLocks noChangeShapeType="1"/>
            </p:cNvSpPr>
            <p:nvPr/>
          </p:nvSpPr>
          <p:spPr bwMode="auto">
            <a:xfrm>
              <a:off x="2346" y="2345"/>
              <a:ext cx="392" cy="0"/>
            </a:xfrm>
            <a:prstGeom prst="line">
              <a:avLst/>
            </a:prstGeom>
            <a:noFill/>
            <a:ln w="38100">
              <a:solidFill>
                <a:srgbClr val="990000"/>
              </a:solidFill>
              <a:round/>
              <a:headEnd/>
              <a:tailEnd type="triangle" w="lg" len="med"/>
            </a:ln>
          </p:spPr>
          <p:txBody>
            <a:bodyPr/>
            <a:lstStyle/>
            <a:p>
              <a:endParaRPr lang="en-US"/>
            </a:p>
          </p:txBody>
        </p:sp>
      </p:grpSp>
      <p:grpSp>
        <p:nvGrpSpPr>
          <p:cNvPr id="51" name="Group 48"/>
          <p:cNvGrpSpPr>
            <a:grpSpLocks/>
          </p:cNvGrpSpPr>
          <p:nvPr/>
        </p:nvGrpSpPr>
        <p:grpSpPr bwMode="auto">
          <a:xfrm>
            <a:off x="3252788" y="2811462"/>
            <a:ext cx="754062" cy="138113"/>
            <a:chOff x="2049" y="1930"/>
            <a:chExt cx="475" cy="87"/>
          </a:xfrm>
        </p:grpSpPr>
        <p:sp>
          <p:nvSpPr>
            <p:cNvPr id="52" name="Oval 49"/>
            <p:cNvSpPr>
              <a:spLocks noChangeArrowheads="1"/>
            </p:cNvSpPr>
            <p:nvPr/>
          </p:nvSpPr>
          <p:spPr bwMode="auto">
            <a:xfrm>
              <a:off x="2436" y="1930"/>
              <a:ext cx="88"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sp>
          <p:nvSpPr>
            <p:cNvPr id="53" name="Line 50"/>
            <p:cNvSpPr>
              <a:spLocks noChangeShapeType="1"/>
            </p:cNvSpPr>
            <p:nvPr/>
          </p:nvSpPr>
          <p:spPr bwMode="auto">
            <a:xfrm>
              <a:off x="2049" y="1975"/>
              <a:ext cx="392" cy="0"/>
            </a:xfrm>
            <a:prstGeom prst="line">
              <a:avLst/>
            </a:prstGeom>
            <a:noFill/>
            <a:ln w="38100">
              <a:solidFill>
                <a:srgbClr val="990000"/>
              </a:solidFill>
              <a:round/>
              <a:headEnd/>
              <a:tailEnd type="triangle" w="lg" len="med"/>
            </a:ln>
          </p:spPr>
          <p:txBody>
            <a:bodyPr/>
            <a:lstStyle/>
            <a:p>
              <a:endParaRPr lang="en-US"/>
            </a:p>
          </p:txBody>
        </p:sp>
      </p:grpSp>
      <p:grpSp>
        <p:nvGrpSpPr>
          <p:cNvPr id="54" name="Group 51"/>
          <p:cNvGrpSpPr>
            <a:grpSpLocks/>
          </p:cNvGrpSpPr>
          <p:nvPr/>
        </p:nvGrpSpPr>
        <p:grpSpPr bwMode="auto">
          <a:xfrm>
            <a:off x="2809875" y="2228850"/>
            <a:ext cx="750888" cy="138112"/>
            <a:chOff x="1770" y="1563"/>
            <a:chExt cx="473" cy="87"/>
          </a:xfrm>
        </p:grpSpPr>
        <p:sp>
          <p:nvSpPr>
            <p:cNvPr id="55" name="Oval 52"/>
            <p:cNvSpPr>
              <a:spLocks noChangeArrowheads="1"/>
            </p:cNvSpPr>
            <p:nvPr/>
          </p:nvSpPr>
          <p:spPr bwMode="auto">
            <a:xfrm>
              <a:off x="2154" y="1563"/>
              <a:ext cx="89"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sp>
          <p:nvSpPr>
            <p:cNvPr id="56" name="Line 53"/>
            <p:cNvSpPr>
              <a:spLocks noChangeShapeType="1"/>
            </p:cNvSpPr>
            <p:nvPr/>
          </p:nvSpPr>
          <p:spPr bwMode="auto">
            <a:xfrm>
              <a:off x="1770" y="1605"/>
              <a:ext cx="392" cy="0"/>
            </a:xfrm>
            <a:prstGeom prst="line">
              <a:avLst/>
            </a:prstGeom>
            <a:noFill/>
            <a:ln w="38100">
              <a:solidFill>
                <a:srgbClr val="990000"/>
              </a:solidFill>
              <a:round/>
              <a:headEnd/>
              <a:tailEnd type="triangle" w="lg" len="med"/>
            </a:ln>
          </p:spPr>
          <p:txBody>
            <a:bodyPr/>
            <a:lstStyle/>
            <a:p>
              <a:endParaRPr lang="en-US"/>
            </a:p>
          </p:txBody>
        </p:sp>
      </p:grpSp>
      <p:grpSp>
        <p:nvGrpSpPr>
          <p:cNvPr id="57" name="Group 54"/>
          <p:cNvGrpSpPr>
            <a:grpSpLocks/>
          </p:cNvGrpSpPr>
          <p:nvPr/>
        </p:nvGrpSpPr>
        <p:grpSpPr bwMode="auto">
          <a:xfrm>
            <a:off x="2352675" y="1630362"/>
            <a:ext cx="752475" cy="138113"/>
            <a:chOff x="1482" y="1186"/>
            <a:chExt cx="474" cy="87"/>
          </a:xfrm>
        </p:grpSpPr>
        <p:sp>
          <p:nvSpPr>
            <p:cNvPr id="58" name="Oval 55"/>
            <p:cNvSpPr>
              <a:spLocks noChangeArrowheads="1"/>
            </p:cNvSpPr>
            <p:nvPr/>
          </p:nvSpPr>
          <p:spPr bwMode="auto">
            <a:xfrm>
              <a:off x="1865" y="1186"/>
              <a:ext cx="91"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sp>
          <p:nvSpPr>
            <p:cNvPr id="59" name="Line 56"/>
            <p:cNvSpPr>
              <a:spLocks noChangeShapeType="1"/>
            </p:cNvSpPr>
            <p:nvPr/>
          </p:nvSpPr>
          <p:spPr bwMode="auto">
            <a:xfrm>
              <a:off x="1482" y="1234"/>
              <a:ext cx="392" cy="0"/>
            </a:xfrm>
            <a:prstGeom prst="line">
              <a:avLst/>
            </a:prstGeom>
            <a:noFill/>
            <a:ln w="38100">
              <a:solidFill>
                <a:srgbClr val="990000"/>
              </a:solidFill>
              <a:round/>
              <a:headEnd/>
              <a:tailEnd type="triangle" w="lg" len="med"/>
            </a:ln>
          </p:spPr>
          <p:txBody>
            <a:bodyPr/>
            <a:lstStyle/>
            <a:p>
              <a:endParaRPr lang="en-US"/>
            </a:p>
          </p:txBody>
        </p:sp>
      </p:grpSp>
      <p:sp>
        <p:nvSpPr>
          <p:cNvPr id="60"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144632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left)">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wipe(left)">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wipe(left)">
                                      <p:cBhvr>
                                        <p:cTn id="32" dur="500"/>
                                        <p:tgtEl>
                                          <p:spTgt spid="48"/>
                                        </p:tgtEl>
                                      </p:cBhvr>
                                    </p:animEffect>
                                  </p:childTnLst>
                                </p:cTn>
                              </p:par>
                              <p:par>
                                <p:cTn id="33" presetID="22" presetClass="entr" presetSubtype="8" fill="hold" nodeType="with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wipe(left)">
                                      <p:cBhvr>
                                        <p:cTn id="35" dur="500"/>
                                        <p:tgtEl>
                                          <p:spTgt spid="51"/>
                                        </p:tgtEl>
                                      </p:cBhvr>
                                    </p:animEffect>
                                  </p:childTnLst>
                                </p:cTn>
                              </p:par>
                              <p:par>
                                <p:cTn id="36" presetID="22" presetClass="entr" presetSubtype="8" fill="hold" nodeType="with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wipe(left)">
                                      <p:cBhvr>
                                        <p:cTn id="38" dur="500"/>
                                        <p:tgtEl>
                                          <p:spTgt spid="54"/>
                                        </p:tgtEl>
                                      </p:cBhvr>
                                    </p:animEffect>
                                  </p:childTnLst>
                                </p:cTn>
                              </p:par>
                              <p:par>
                                <p:cTn id="39" presetID="22" presetClass="entr" presetSubtype="8" fill="hold"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left)">
                                      <p:cBhvr>
                                        <p:cTn id="41" dur="500"/>
                                        <p:tgtEl>
                                          <p:spTgt spid="5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wipe(left)">
                                      <p:cBhvr>
                                        <p:cTn id="46" dur="500"/>
                                        <p:tgtEl>
                                          <p:spTgt spid="3">
                                            <p:txEl>
                                              <p:pRg st="2" end="2"/>
                                            </p:txEl>
                                          </p:spTgt>
                                        </p:tgtEl>
                                      </p:cBhvr>
                                    </p:animEffect>
                                  </p:childTnLst>
                                </p:cTn>
                              </p:par>
                            </p:childTnLst>
                          </p:cTn>
                        </p:par>
                        <p:par>
                          <p:cTn id="47" fill="hold">
                            <p:stCondLst>
                              <p:cond delay="500"/>
                            </p:stCondLst>
                            <p:childTnLst>
                              <p:par>
                                <p:cTn id="48" presetID="18" presetClass="entr" presetSubtype="6" fill="hold" grpId="0"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strips(downRight)">
                                      <p:cBhvr>
                                        <p:cTn id="5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Income </a:t>
            </a:r>
          </a:p>
        </p:txBody>
      </p:sp>
      <p:sp>
        <p:nvSpPr>
          <p:cNvPr id="3" name="Content Placeholder 2"/>
          <p:cNvSpPr>
            <a:spLocks noGrp="1"/>
          </p:cNvSpPr>
          <p:nvPr>
            <p:ph idx="1"/>
          </p:nvPr>
        </p:nvSpPr>
        <p:spPr>
          <a:prstGeom prst="rect">
            <a:avLst/>
          </a:prstGeom>
        </p:spPr>
        <p:txBody>
          <a:bodyPr/>
          <a:lstStyle/>
          <a:p>
            <a:r>
              <a:rPr lang="en-US" altLang="en-US" dirty="0"/>
              <a:t>Normal good, other things constant</a:t>
            </a:r>
          </a:p>
          <a:p>
            <a:pPr lvl="1"/>
            <a:r>
              <a:rPr lang="en-US" altLang="en-US" dirty="0"/>
              <a:t>An increase in income leads to an increase in demand</a:t>
            </a:r>
          </a:p>
          <a:p>
            <a:pPr lvl="1"/>
            <a:r>
              <a:rPr lang="en-US" altLang="en-US" dirty="0"/>
              <a:t>Shifts the demand curve to the right</a:t>
            </a:r>
          </a:p>
          <a:p>
            <a:r>
              <a:rPr lang="en-US" altLang="en-US" dirty="0"/>
              <a:t>Inferior good, other things constant</a:t>
            </a:r>
          </a:p>
          <a:p>
            <a:pPr lvl="1"/>
            <a:r>
              <a:rPr lang="en-US" altLang="en-US" dirty="0"/>
              <a:t>An increase in income leads to a decrease in demand</a:t>
            </a:r>
          </a:p>
          <a:p>
            <a:pPr lvl="1"/>
            <a:r>
              <a:rPr lang="en-US" altLang="en-US" dirty="0"/>
              <a:t>Shifts the demand curve to the left</a:t>
            </a:r>
            <a:endParaRPr lang="en-US" dirty="0"/>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16</a:t>
            </a:fld>
            <a:endParaRPr lang="en-US"/>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59806703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Changes in Prices of Related Goods – 1 </a:t>
            </a:r>
          </a:p>
        </p:txBody>
      </p:sp>
      <p:sp>
        <p:nvSpPr>
          <p:cNvPr id="3" name="Content Placeholder 2"/>
          <p:cNvSpPr>
            <a:spLocks noGrp="1"/>
          </p:cNvSpPr>
          <p:nvPr>
            <p:ph idx="1"/>
          </p:nvPr>
        </p:nvSpPr>
        <p:spPr>
          <a:prstGeom prst="rect">
            <a:avLst/>
          </a:prstGeom>
        </p:spPr>
        <p:txBody>
          <a:bodyPr/>
          <a:lstStyle/>
          <a:p>
            <a:r>
              <a:rPr lang="en-US" altLang="en-US" dirty="0"/>
              <a:t>Two goods are substitutes if</a:t>
            </a:r>
          </a:p>
          <a:p>
            <a:pPr lvl="1"/>
            <a:r>
              <a:rPr lang="en-US" altLang="en-US" dirty="0"/>
              <a:t>An increase in the price of one leads to an increase in the demand for the other</a:t>
            </a:r>
          </a:p>
          <a:p>
            <a:r>
              <a:rPr lang="en-US" altLang="en-US" sz="3000" dirty="0"/>
              <a:t>Example: pizza and hamburgers </a:t>
            </a:r>
          </a:p>
          <a:p>
            <a:pPr lvl="1"/>
            <a:r>
              <a:rPr lang="en-US" altLang="en-US" sz="3000" dirty="0"/>
              <a:t>An increase in the price of pizza increases demand for hamburgers, shifting hamburger demand curve to the right  </a:t>
            </a:r>
          </a:p>
          <a:p>
            <a:r>
              <a:rPr lang="en-US" altLang="en-US" sz="3000" dirty="0"/>
              <a:t>Other examples:</a:t>
            </a:r>
          </a:p>
          <a:p>
            <a:pPr lvl="1"/>
            <a:r>
              <a:rPr lang="en-US" altLang="en-US" sz="3000" dirty="0"/>
              <a:t>Coke and Pepsi, laptops and tablets, movie streaming and movie theater</a:t>
            </a:r>
          </a:p>
          <a:p>
            <a:pPr lvl="1"/>
            <a:endParaRPr lang="en-US" altLang="en-US" dirty="0"/>
          </a:p>
          <a:p>
            <a:endParaRPr lang="en-US" dirty="0"/>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17</a:t>
            </a:fld>
            <a:endParaRPr lang="en-US"/>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7287497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Changes in Prices of Related Goods – 2 </a:t>
            </a:r>
          </a:p>
        </p:txBody>
      </p:sp>
      <p:sp>
        <p:nvSpPr>
          <p:cNvPr id="3" name="Content Placeholder 2"/>
          <p:cNvSpPr>
            <a:spLocks noGrp="1"/>
          </p:cNvSpPr>
          <p:nvPr>
            <p:ph idx="1"/>
          </p:nvPr>
        </p:nvSpPr>
        <p:spPr>
          <a:prstGeom prst="rect">
            <a:avLst/>
          </a:prstGeom>
        </p:spPr>
        <p:txBody>
          <a:bodyPr/>
          <a:lstStyle/>
          <a:p>
            <a:r>
              <a:rPr lang="en-US" altLang="en-US" dirty="0"/>
              <a:t>Two goods are complements if </a:t>
            </a:r>
          </a:p>
          <a:p>
            <a:pPr lvl="1"/>
            <a:r>
              <a:rPr lang="en-US" altLang="en-US" dirty="0"/>
              <a:t>An increase in the price of one leads to a decrease in the demand for the other</a:t>
            </a:r>
          </a:p>
          <a:p>
            <a:r>
              <a:rPr lang="en-US" altLang="en-US" sz="3000" dirty="0"/>
              <a:t>Example: smartphones and apps</a:t>
            </a:r>
          </a:p>
          <a:p>
            <a:pPr lvl="1"/>
            <a:r>
              <a:rPr lang="en-US" altLang="en-US" sz="3000" dirty="0"/>
              <a:t>If price of smartphones rises, people buy fewer smartphones, and therefore fewer apps; App demand curve shifts to the left</a:t>
            </a:r>
          </a:p>
          <a:p>
            <a:r>
              <a:rPr lang="en-US" altLang="en-US" sz="3000" dirty="0"/>
              <a:t>Other examples: </a:t>
            </a:r>
          </a:p>
          <a:p>
            <a:pPr lvl="1"/>
            <a:r>
              <a:rPr lang="en-US" altLang="en-US" sz="3000" dirty="0"/>
              <a:t>College tuition and textbooks, bagels and cream cheese, milk and cookies</a:t>
            </a:r>
          </a:p>
          <a:p>
            <a:pPr lvl="1"/>
            <a:endParaRPr lang="en-US" altLang="en-US" dirty="0"/>
          </a:p>
          <a:p>
            <a:endParaRPr lang="en-US" dirty="0"/>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18</a:t>
            </a:fld>
            <a:endParaRPr lang="en-US"/>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61979281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Tastes</a:t>
            </a:r>
          </a:p>
        </p:txBody>
      </p:sp>
      <p:sp>
        <p:nvSpPr>
          <p:cNvPr id="3" name="Content Placeholder 2"/>
          <p:cNvSpPr>
            <a:spLocks noGrp="1"/>
          </p:cNvSpPr>
          <p:nvPr>
            <p:ph idx="1"/>
          </p:nvPr>
        </p:nvSpPr>
        <p:spPr>
          <a:prstGeom prst="rect">
            <a:avLst/>
          </a:prstGeom>
        </p:spPr>
        <p:txBody>
          <a:bodyPr/>
          <a:lstStyle/>
          <a:p>
            <a:r>
              <a:rPr lang="en-US" dirty="0"/>
              <a:t>Tastes</a:t>
            </a:r>
          </a:p>
          <a:p>
            <a:pPr lvl="1"/>
            <a:r>
              <a:rPr lang="en-US" dirty="0"/>
              <a:t>Anything that causes a shift in tastes toward a good will increase demand for that good and shift its demand curve to the right</a:t>
            </a:r>
          </a:p>
          <a:p>
            <a:pPr lvl="1"/>
            <a:r>
              <a:rPr lang="en-US" dirty="0"/>
              <a:t>Example:  </a:t>
            </a:r>
          </a:p>
          <a:p>
            <a:pPr lvl="2"/>
            <a:r>
              <a:rPr lang="en-US" dirty="0"/>
              <a:t>Advertising convinces consumers that drinking 3 glasses of orange juice a day will help lower cholesterol: demand for orange juice increases </a:t>
            </a:r>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19</a:t>
            </a:fld>
            <a:endParaRPr lang="en-US"/>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68226887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912" y="990600"/>
            <a:ext cx="8698688" cy="5486400"/>
          </a:xfrm>
        </p:spPr>
        <p:txBody>
          <a:bodyPr>
            <a:noAutofit/>
          </a:bodyPr>
          <a:lstStyle/>
          <a:p>
            <a:r>
              <a:rPr lang="en-US" sz="3200" dirty="0"/>
              <a:t>What factors affect buyers’ demand for goods?</a:t>
            </a:r>
          </a:p>
          <a:p>
            <a:r>
              <a:rPr lang="en-US" sz="3200" dirty="0"/>
              <a:t>What factors affect sellers’ supply of goods? </a:t>
            </a:r>
          </a:p>
          <a:p>
            <a:r>
              <a:rPr lang="en-US" sz="3200" dirty="0"/>
              <a:t>How do supply and demand determine the price of a good and the quantity sold?  </a:t>
            </a:r>
          </a:p>
          <a:p>
            <a:r>
              <a:rPr lang="en-US" sz="3200" dirty="0"/>
              <a:t>How do changes in the factors that affect demand or supply affect the market price and quantity of a good?  </a:t>
            </a:r>
          </a:p>
          <a:p>
            <a:r>
              <a:rPr lang="en-US" sz="3200" dirty="0"/>
              <a:t>How do markets allocate resources?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a:t>
            </a:fld>
            <a:endParaRPr lang="en-US" dirty="0"/>
          </a:p>
        </p:txBody>
      </p:sp>
      <p:sp>
        <p:nvSpPr>
          <p:cNvPr id="2" name="Title 1"/>
          <p:cNvSpPr>
            <a:spLocks noGrp="1"/>
          </p:cNvSpPr>
          <p:nvPr>
            <p:ph type="title"/>
          </p:nvPr>
        </p:nvSpPr>
        <p:spPr/>
        <p:txBody>
          <a:bodyPr/>
          <a:lstStyle/>
          <a:p>
            <a:r>
              <a:rPr lang="en-US" dirty="0"/>
              <a:t>IN THIS CHAPTER</a:t>
            </a:r>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7383311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wrap="square" anchor="ctr"/>
          <a:lstStyle/>
          <a:p>
            <a:r>
              <a:rPr lang="en-US" dirty="0"/>
              <a:t>Expectations about the Future</a:t>
            </a:r>
            <a:endParaRPr lang="en-US" altLang="en-US" dirty="0"/>
          </a:p>
        </p:txBody>
      </p:sp>
      <p:sp>
        <p:nvSpPr>
          <p:cNvPr id="27651" name="Content Placeholder 2"/>
          <p:cNvSpPr>
            <a:spLocks noGrp="1"/>
          </p:cNvSpPr>
          <p:nvPr>
            <p:ph idx="1"/>
          </p:nvPr>
        </p:nvSpPr>
        <p:spPr>
          <a:prstGeom prst="rect">
            <a:avLst/>
          </a:prstGeom>
        </p:spPr>
        <p:txBody>
          <a:bodyPr/>
          <a:lstStyle/>
          <a:p>
            <a:r>
              <a:rPr lang="en-US" altLang="en-US" dirty="0"/>
              <a:t>People expect an increase in income</a:t>
            </a:r>
          </a:p>
          <a:p>
            <a:pPr lvl="1"/>
            <a:r>
              <a:rPr lang="en-US" altLang="en-US" dirty="0"/>
              <a:t>The current demand increases</a:t>
            </a:r>
          </a:p>
          <a:p>
            <a:r>
              <a:rPr lang="en-US" altLang="en-US" dirty="0"/>
              <a:t>People expect higher prices</a:t>
            </a:r>
          </a:p>
          <a:p>
            <a:pPr lvl="1"/>
            <a:r>
              <a:rPr lang="en-US" altLang="en-US" dirty="0"/>
              <a:t>The current demand increases </a:t>
            </a:r>
          </a:p>
          <a:p>
            <a:r>
              <a:rPr lang="en-US" altLang="en-US" dirty="0"/>
              <a:t>Example:  </a:t>
            </a:r>
          </a:p>
          <a:p>
            <a:pPr lvl="1"/>
            <a:r>
              <a:rPr lang="en-US" altLang="en-US" sz="3000" dirty="0"/>
              <a:t>If people expect their incomes to rise (because they got a promotion at work), their demand for meals at expensive restaurants may increase now</a:t>
            </a:r>
          </a:p>
        </p:txBody>
      </p:sp>
      <p:sp>
        <p:nvSpPr>
          <p:cNvPr id="27653"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CDA35BBB-B612-480F-80D3-C45DD8296592}" type="slidenum">
              <a:rPr lang="en-US" altLang="en-US" sz="1200" smtClean="0">
                <a:solidFill>
                  <a:srgbClr val="002060"/>
                </a:solidFill>
              </a:rPr>
              <a:pPr algn="ctr" eaLnBrk="1" hangingPunct="1"/>
              <a:t>20</a:t>
            </a:fld>
            <a:endParaRPr lang="en-US" altLang="en-US" sz="1200">
              <a:solidFill>
                <a:srgbClr val="002060"/>
              </a:solidFill>
            </a:endParaRPr>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43961081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 vs. Movement Along Curve</a:t>
            </a:r>
          </a:p>
        </p:txBody>
      </p:sp>
      <p:sp>
        <p:nvSpPr>
          <p:cNvPr id="3" name="Content Placeholder 2"/>
          <p:cNvSpPr>
            <a:spLocks noGrp="1"/>
          </p:cNvSpPr>
          <p:nvPr>
            <p:ph idx="1"/>
          </p:nvPr>
        </p:nvSpPr>
        <p:spPr>
          <a:prstGeom prst="rect">
            <a:avLst/>
          </a:prstGeom>
        </p:spPr>
        <p:txBody>
          <a:bodyPr/>
          <a:lstStyle/>
          <a:p>
            <a:r>
              <a:rPr lang="en-US" dirty="0"/>
              <a:t>Change in demand:  </a:t>
            </a:r>
          </a:p>
          <a:p>
            <a:pPr lvl="1"/>
            <a:r>
              <a:rPr lang="en-US" dirty="0"/>
              <a:t>A shift in the demand curve</a:t>
            </a:r>
          </a:p>
          <a:p>
            <a:pPr lvl="1"/>
            <a:r>
              <a:rPr lang="en-US" dirty="0"/>
              <a:t>Occurs when a non-price determinant of demand changes (like income or number of buyers)</a:t>
            </a:r>
          </a:p>
          <a:p>
            <a:r>
              <a:rPr lang="en-US" dirty="0"/>
              <a:t>Change in the quantity demanded:</a:t>
            </a:r>
          </a:p>
          <a:p>
            <a:pPr lvl="1"/>
            <a:r>
              <a:rPr lang="en-US" dirty="0"/>
              <a:t>A movement along a fixed demand curve</a:t>
            </a:r>
          </a:p>
          <a:p>
            <a:pPr lvl="1"/>
            <a:r>
              <a:rPr lang="en-US" dirty="0"/>
              <a:t>Occurs when the price changes </a:t>
            </a:r>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21</a:t>
            </a:fld>
            <a:endParaRPr lang="en-US"/>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44205669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algn="ctr"/>
            <a:r>
              <a:rPr lang="en-US" altLang="en-US" dirty="0">
                <a:solidFill>
                  <a:srgbClr val="C00000"/>
                </a:solidFill>
              </a:rPr>
              <a:t>Summary: variables that influence buyers</a:t>
            </a:r>
          </a:p>
        </p:txBody>
      </p:sp>
      <p:sp>
        <p:nvSpPr>
          <p:cNvPr id="28678" name="Slide Number Placeholder 1"/>
          <p:cNvSpPr>
            <a:spLocks noGrp="1"/>
          </p:cNvSpPr>
          <p:nvPr>
            <p:ph type="sldNum" sz="quarter" idx="10"/>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31FA06FE-CFD9-4692-9CED-72A2BDBED211}" type="slidenum">
              <a:rPr lang="en-US" altLang="en-US" smtClean="0">
                <a:solidFill>
                  <a:srgbClr val="002060"/>
                </a:solidFill>
              </a:rPr>
              <a:pPr algn="ctr" eaLnBrk="1" hangingPunct="1"/>
              <a:t>22</a:t>
            </a:fld>
            <a:endParaRPr lang="en-US" altLang="en-US">
              <a:solidFill>
                <a:srgbClr val="002060"/>
              </a:solidFill>
            </a:endParaRP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7" y="838200"/>
            <a:ext cx="8658225"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0613089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wipe(left)">
                                      <p:cBhvr>
                                        <p:cTn id="7" dur="5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1: </a:t>
            </a:r>
            <a:r>
              <a:rPr lang="en-US" dirty="0">
                <a:solidFill>
                  <a:srgbClr val="C00000"/>
                </a:solidFill>
              </a:rPr>
              <a:t>The demand curve</a:t>
            </a:r>
          </a:p>
        </p:txBody>
      </p:sp>
      <p:sp>
        <p:nvSpPr>
          <p:cNvPr id="3" name="Content Placeholder 2"/>
          <p:cNvSpPr>
            <a:spLocks noGrp="1"/>
          </p:cNvSpPr>
          <p:nvPr>
            <p:ph idx="1"/>
          </p:nvPr>
        </p:nvSpPr>
        <p:spPr>
          <a:prstGeom prst="rect">
            <a:avLst/>
          </a:prstGeom>
        </p:spPr>
        <p:txBody>
          <a:bodyPr>
            <a:normAutofit/>
          </a:bodyPr>
          <a:lstStyle/>
          <a:p>
            <a:pPr marL="0" indent="0">
              <a:buNone/>
            </a:pPr>
            <a:r>
              <a:rPr lang="en-US" dirty="0">
                <a:solidFill>
                  <a:srgbClr val="002060"/>
                </a:solidFill>
              </a:rPr>
              <a:t>Draw the demand curve for orange juice, </a:t>
            </a:r>
            <a:r>
              <a:rPr lang="en-US" b="1" i="1" dirty="0">
                <a:solidFill>
                  <a:srgbClr val="002060"/>
                </a:solidFill>
              </a:rPr>
              <a:t>D</a:t>
            </a:r>
            <a:r>
              <a:rPr lang="en-US" b="1" i="1" baseline="-25000" dirty="0">
                <a:solidFill>
                  <a:srgbClr val="002060"/>
                </a:solidFill>
              </a:rPr>
              <a:t>1</a:t>
            </a:r>
            <a:r>
              <a:rPr lang="en-US" dirty="0">
                <a:solidFill>
                  <a:srgbClr val="002060"/>
                </a:solidFill>
              </a:rPr>
              <a:t>, and a point A (</a:t>
            </a:r>
            <a:r>
              <a:rPr lang="en-US" b="1" i="1" dirty="0">
                <a:solidFill>
                  <a:srgbClr val="002060"/>
                </a:solidFill>
              </a:rPr>
              <a:t>P</a:t>
            </a:r>
            <a:r>
              <a:rPr lang="en-US" b="1" i="1" baseline="-25000" dirty="0">
                <a:solidFill>
                  <a:srgbClr val="002060"/>
                </a:solidFill>
              </a:rPr>
              <a:t>1</a:t>
            </a:r>
            <a:r>
              <a:rPr lang="en-US" dirty="0">
                <a:solidFill>
                  <a:srgbClr val="002060"/>
                </a:solidFill>
              </a:rPr>
              <a:t>, </a:t>
            </a:r>
            <a:r>
              <a:rPr lang="en-US" b="1" i="1" dirty="0">
                <a:solidFill>
                  <a:srgbClr val="002060"/>
                </a:solidFill>
              </a:rPr>
              <a:t>Q</a:t>
            </a:r>
            <a:r>
              <a:rPr lang="en-US" b="1" i="1" baseline="-25000" dirty="0">
                <a:solidFill>
                  <a:srgbClr val="002060"/>
                </a:solidFill>
              </a:rPr>
              <a:t>1</a:t>
            </a:r>
            <a:r>
              <a:rPr lang="en-US" dirty="0">
                <a:solidFill>
                  <a:srgbClr val="002060"/>
                </a:solidFill>
              </a:rPr>
              <a:t>) on the demand curve. What happens in each of the following scenarios?  Why?</a:t>
            </a:r>
          </a:p>
          <a:p>
            <a:pPr marL="0" indent="0">
              <a:buNone/>
            </a:pPr>
            <a:endParaRPr lang="en-US" dirty="0">
              <a:solidFill>
                <a:schemeClr val="accent6">
                  <a:lumMod val="50000"/>
                </a:schemeClr>
              </a:solidFill>
            </a:endParaRPr>
          </a:p>
          <a:p>
            <a:pPr marL="514350" indent="-514350">
              <a:buClr>
                <a:srgbClr val="CC0000"/>
              </a:buClr>
              <a:buFont typeface="+mj-lt"/>
              <a:buAutoNum type="alphaUcPeriod"/>
            </a:pPr>
            <a:r>
              <a:rPr lang="en-US" dirty="0"/>
              <a:t>The price of apple juice increases</a:t>
            </a:r>
          </a:p>
          <a:p>
            <a:pPr marL="514350" indent="-514350">
              <a:buClr>
                <a:srgbClr val="CC0000"/>
              </a:buClr>
              <a:buFont typeface="+mj-lt"/>
              <a:buAutoNum type="alphaUcPeriod"/>
            </a:pPr>
            <a:r>
              <a:rPr lang="en-US" dirty="0"/>
              <a:t>The price of orange juice falls</a:t>
            </a:r>
          </a:p>
          <a:p>
            <a:pPr marL="514350" indent="-514350">
              <a:buClr>
                <a:srgbClr val="CC0000"/>
              </a:buClr>
              <a:buFont typeface="+mj-lt"/>
              <a:buAutoNum type="alphaUcPeriod" startAt="3"/>
            </a:pPr>
            <a:r>
              <a:rPr lang="en-US" dirty="0"/>
              <a:t>Consumers’ income falls (and orange juice is a normal good)</a:t>
            </a:r>
          </a:p>
          <a:p>
            <a:pPr marL="0" indent="0">
              <a:buNone/>
            </a:pPr>
            <a:endParaRPr lang="en-US" dirty="0"/>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23</a:t>
            </a:fld>
            <a:endParaRPr lang="en-US"/>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4552929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100" dirty="0">
                <a:solidFill>
                  <a:schemeClr val="accent6">
                    <a:lumMod val="50000"/>
                  </a:schemeClr>
                </a:solidFill>
              </a:rPr>
              <a:t>Active Learning 1</a:t>
            </a:r>
            <a:r>
              <a:rPr lang="en-US" sz="3100" b="1" dirty="0">
                <a:solidFill>
                  <a:srgbClr val="C00000"/>
                </a:solidFill>
              </a:rPr>
              <a:t>A. </a:t>
            </a:r>
            <a:r>
              <a:rPr lang="en-US" sz="3100" dirty="0">
                <a:solidFill>
                  <a:srgbClr val="C00000"/>
                </a:solidFill>
              </a:rPr>
              <a:t>Price of apple juice increases</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24</a:t>
            </a:fld>
            <a:endParaRPr lang="en-US" dirty="0"/>
          </a:p>
        </p:txBody>
      </p:sp>
      <p:sp>
        <p:nvSpPr>
          <p:cNvPr id="3" name="Text Placeholder 2"/>
          <p:cNvSpPr>
            <a:spLocks noGrp="1"/>
          </p:cNvSpPr>
          <p:nvPr>
            <p:ph idx="12"/>
          </p:nvPr>
        </p:nvSpPr>
        <p:spPr>
          <a:xfrm>
            <a:off x="4781550" y="838200"/>
            <a:ext cx="4362450" cy="5334000"/>
          </a:xfrm>
          <a:noFill/>
        </p:spPr>
        <p:txBody>
          <a:bodyPr>
            <a:noAutofit/>
          </a:bodyPr>
          <a:lstStyle/>
          <a:p>
            <a:r>
              <a:rPr lang="en-US" sz="2800" dirty="0"/>
              <a:t>Orange juice and apple juice are </a:t>
            </a:r>
            <a:r>
              <a:rPr lang="en-US" sz="2800" dirty="0">
                <a:solidFill>
                  <a:srgbClr val="C00000"/>
                </a:solidFill>
              </a:rPr>
              <a:t>substitutes</a:t>
            </a:r>
            <a:r>
              <a:rPr lang="en-US" sz="2800" dirty="0"/>
              <a:t>. </a:t>
            </a:r>
          </a:p>
          <a:p>
            <a:r>
              <a:rPr lang="en-US" sz="2800" dirty="0"/>
              <a:t>A higher price of apple juice prompts consumers to buy more orange juice (at </a:t>
            </a:r>
            <a:r>
              <a:rPr lang="en-US" sz="2800" b="1" i="1" dirty="0"/>
              <a:t>P</a:t>
            </a:r>
            <a:r>
              <a:rPr lang="en-US" sz="2800" b="1" i="1" baseline="-25000" dirty="0"/>
              <a:t>1</a:t>
            </a:r>
            <a:r>
              <a:rPr lang="en-US" sz="2800" dirty="0"/>
              <a:t>)</a:t>
            </a:r>
          </a:p>
          <a:p>
            <a:r>
              <a:rPr lang="en-US" sz="2800" dirty="0">
                <a:solidFill>
                  <a:srgbClr val="C00000"/>
                </a:solidFill>
              </a:rPr>
              <a:t>The demand for orange juice increases (shifts to the right)</a:t>
            </a:r>
          </a:p>
        </p:txBody>
      </p:sp>
      <p:grpSp>
        <p:nvGrpSpPr>
          <p:cNvPr id="6" name="Group 8"/>
          <p:cNvGrpSpPr>
            <a:grpSpLocks/>
          </p:cNvGrpSpPr>
          <p:nvPr/>
        </p:nvGrpSpPr>
        <p:grpSpPr bwMode="auto">
          <a:xfrm>
            <a:off x="2579688" y="3216275"/>
            <a:ext cx="1254125" cy="2365375"/>
            <a:chOff x="1859" y="2232"/>
            <a:chExt cx="790" cy="1490"/>
          </a:xfrm>
        </p:grpSpPr>
        <p:grpSp>
          <p:nvGrpSpPr>
            <p:cNvPr id="7" name="Group 9"/>
            <p:cNvGrpSpPr>
              <a:grpSpLocks/>
            </p:cNvGrpSpPr>
            <p:nvPr/>
          </p:nvGrpSpPr>
          <p:grpSpPr bwMode="auto">
            <a:xfrm>
              <a:off x="1859" y="2232"/>
              <a:ext cx="599" cy="1243"/>
              <a:chOff x="357" y="2450"/>
              <a:chExt cx="795" cy="646"/>
            </a:xfrm>
          </p:grpSpPr>
          <p:sp>
            <p:nvSpPr>
              <p:cNvPr id="9" name="Line 10"/>
              <p:cNvSpPr>
                <a:spLocks noChangeShapeType="1"/>
              </p:cNvSpPr>
              <p:nvPr/>
            </p:nvSpPr>
            <p:spPr bwMode="auto">
              <a:xfrm>
                <a:off x="357" y="2450"/>
                <a:ext cx="795" cy="0"/>
              </a:xfrm>
              <a:prstGeom prst="line">
                <a:avLst/>
              </a:prstGeom>
              <a:noFill/>
              <a:ln w="9525">
                <a:solidFill>
                  <a:schemeClr val="tx1"/>
                </a:solidFill>
                <a:prstDash val="lgDash"/>
                <a:round/>
                <a:headEnd/>
                <a:tailEnd/>
              </a:ln>
            </p:spPr>
            <p:txBody>
              <a:bodyPr/>
              <a:lstStyle/>
              <a:p>
                <a:endParaRPr lang="en-US"/>
              </a:p>
            </p:txBody>
          </p:sp>
          <p:sp>
            <p:nvSpPr>
              <p:cNvPr id="10" name="Line 11"/>
              <p:cNvSpPr>
                <a:spLocks noChangeShapeType="1"/>
              </p:cNvSpPr>
              <p:nvPr/>
            </p:nvSpPr>
            <p:spPr bwMode="auto">
              <a:xfrm>
                <a:off x="1152" y="2451"/>
                <a:ext cx="0" cy="645"/>
              </a:xfrm>
              <a:prstGeom prst="line">
                <a:avLst/>
              </a:prstGeom>
              <a:noFill/>
              <a:ln w="9525">
                <a:solidFill>
                  <a:schemeClr val="tx1"/>
                </a:solidFill>
                <a:prstDash val="lgDash"/>
                <a:round/>
                <a:headEnd/>
                <a:tailEnd/>
              </a:ln>
            </p:spPr>
            <p:txBody>
              <a:bodyPr/>
              <a:lstStyle/>
              <a:p>
                <a:endParaRPr lang="en-US"/>
              </a:p>
            </p:txBody>
          </p:sp>
        </p:grpSp>
        <p:sp>
          <p:nvSpPr>
            <p:cNvPr id="8" name="Text Box 12"/>
            <p:cNvSpPr txBox="1">
              <a:spLocks noChangeArrowheads="1"/>
            </p:cNvSpPr>
            <p:nvPr/>
          </p:nvSpPr>
          <p:spPr bwMode="auto">
            <a:xfrm>
              <a:off x="2269" y="3453"/>
              <a:ext cx="380" cy="269"/>
            </a:xfrm>
            <a:prstGeom prst="rect">
              <a:avLst/>
            </a:prstGeom>
            <a:noFill/>
            <a:ln w="9525">
              <a:noFill/>
              <a:miter lim="800000"/>
              <a:headEnd/>
              <a:tailEnd/>
            </a:ln>
          </p:spPr>
          <p:txBody>
            <a:bodyPr>
              <a:spAutoFit/>
            </a:bodyPr>
            <a:lstStyle/>
            <a:p>
              <a:pPr algn="ctr">
                <a:spcBef>
                  <a:spcPct val="50000"/>
                </a:spcBef>
              </a:pPr>
              <a:r>
                <a:rPr lang="en-US" sz="2200" b="1" i="1">
                  <a:latin typeface="Tahoma" pitchFamily="34" charset="0"/>
                  <a:cs typeface="Arial" charset="0"/>
                </a:rPr>
                <a:t>Q</a:t>
              </a:r>
              <a:r>
                <a:rPr lang="en-US" sz="2200" b="1" baseline="-25000">
                  <a:latin typeface="Tahoma" pitchFamily="34" charset="0"/>
                  <a:cs typeface="Arial" charset="0"/>
                </a:rPr>
                <a:t>2</a:t>
              </a:r>
            </a:p>
          </p:txBody>
        </p:sp>
      </p:grpSp>
      <p:grpSp>
        <p:nvGrpSpPr>
          <p:cNvPr id="11" name="Group 13"/>
          <p:cNvGrpSpPr>
            <a:grpSpLocks/>
          </p:cNvGrpSpPr>
          <p:nvPr/>
        </p:nvGrpSpPr>
        <p:grpSpPr bwMode="auto">
          <a:xfrm>
            <a:off x="-228600" y="1219200"/>
            <a:ext cx="6386513" cy="4718050"/>
            <a:chOff x="90" y="974"/>
            <a:chExt cx="4023" cy="2972"/>
          </a:xfrm>
        </p:grpSpPr>
        <p:grpSp>
          <p:nvGrpSpPr>
            <p:cNvPr id="12" name="Group 14"/>
            <p:cNvGrpSpPr>
              <a:grpSpLocks/>
            </p:cNvGrpSpPr>
            <p:nvPr/>
          </p:nvGrpSpPr>
          <p:grpSpPr bwMode="auto">
            <a:xfrm>
              <a:off x="1023" y="1097"/>
              <a:ext cx="2970" cy="2378"/>
              <a:chOff x="2602" y="1083"/>
              <a:chExt cx="3055" cy="2115"/>
            </a:xfrm>
          </p:grpSpPr>
          <p:sp>
            <p:nvSpPr>
              <p:cNvPr id="15" name="Line 15"/>
              <p:cNvSpPr>
                <a:spLocks noChangeShapeType="1"/>
              </p:cNvSpPr>
              <p:nvPr/>
            </p:nvSpPr>
            <p:spPr bwMode="auto">
              <a:xfrm>
                <a:off x="2603" y="1083"/>
                <a:ext cx="0" cy="2115"/>
              </a:xfrm>
              <a:prstGeom prst="line">
                <a:avLst/>
              </a:prstGeom>
              <a:noFill/>
              <a:ln w="12700">
                <a:solidFill>
                  <a:schemeClr val="tx1"/>
                </a:solidFill>
                <a:round/>
                <a:headEnd/>
                <a:tailEnd/>
              </a:ln>
            </p:spPr>
            <p:txBody>
              <a:bodyPr/>
              <a:lstStyle/>
              <a:p>
                <a:endParaRPr lang="en-US"/>
              </a:p>
            </p:txBody>
          </p:sp>
          <p:sp>
            <p:nvSpPr>
              <p:cNvPr id="16" name="Line 16"/>
              <p:cNvSpPr>
                <a:spLocks noChangeShapeType="1"/>
              </p:cNvSpPr>
              <p:nvPr/>
            </p:nvSpPr>
            <p:spPr bwMode="auto">
              <a:xfrm>
                <a:off x="2602" y="3197"/>
                <a:ext cx="3055" cy="0"/>
              </a:xfrm>
              <a:prstGeom prst="line">
                <a:avLst/>
              </a:prstGeom>
              <a:noFill/>
              <a:ln w="12700">
                <a:solidFill>
                  <a:schemeClr val="tx1"/>
                </a:solidFill>
                <a:round/>
                <a:headEnd/>
                <a:tailEnd/>
              </a:ln>
            </p:spPr>
            <p:txBody>
              <a:bodyPr/>
              <a:lstStyle/>
              <a:p>
                <a:endParaRPr lang="en-US"/>
              </a:p>
            </p:txBody>
          </p:sp>
        </p:grpSp>
        <p:sp>
          <p:nvSpPr>
            <p:cNvPr id="13" name="Text Box 17"/>
            <p:cNvSpPr txBox="1">
              <a:spLocks noChangeArrowheads="1"/>
            </p:cNvSpPr>
            <p:nvPr/>
          </p:nvSpPr>
          <p:spPr bwMode="auto">
            <a:xfrm>
              <a:off x="90" y="974"/>
              <a:ext cx="893" cy="698"/>
            </a:xfrm>
            <a:prstGeom prst="rect">
              <a:avLst/>
            </a:prstGeom>
            <a:noFill/>
            <a:ln w="9525">
              <a:noFill/>
              <a:miter lim="800000"/>
              <a:headEnd/>
              <a:tailEnd/>
            </a:ln>
          </p:spPr>
          <p:txBody>
            <a:bodyPr>
              <a:spAutoFit/>
            </a:bodyPr>
            <a:lstStyle/>
            <a:p>
              <a:pPr algn="r">
                <a:spcBef>
                  <a:spcPct val="50000"/>
                </a:spcBef>
              </a:pPr>
              <a:r>
                <a:rPr lang="en-US" sz="2200" dirty="0">
                  <a:latin typeface="Arial"/>
                  <a:cs typeface="Arial"/>
                </a:rPr>
                <a:t>Price of orange juice</a:t>
              </a:r>
            </a:p>
          </p:txBody>
        </p:sp>
        <p:sp>
          <p:nvSpPr>
            <p:cNvPr id="14" name="Text Box 18"/>
            <p:cNvSpPr txBox="1">
              <a:spLocks noChangeArrowheads="1"/>
            </p:cNvSpPr>
            <p:nvPr/>
          </p:nvSpPr>
          <p:spPr bwMode="auto">
            <a:xfrm>
              <a:off x="2453" y="3466"/>
              <a:ext cx="1660" cy="480"/>
            </a:xfrm>
            <a:prstGeom prst="rect">
              <a:avLst/>
            </a:prstGeom>
            <a:noFill/>
            <a:ln w="9525">
              <a:noFill/>
              <a:miter lim="800000"/>
              <a:headEnd/>
              <a:tailEnd/>
            </a:ln>
          </p:spPr>
          <p:txBody>
            <a:bodyPr>
              <a:spAutoFit/>
            </a:bodyPr>
            <a:lstStyle/>
            <a:p>
              <a:pPr algn="r">
                <a:spcBef>
                  <a:spcPct val="50000"/>
                </a:spcBef>
              </a:pPr>
              <a:r>
                <a:rPr lang="en-US" sz="2200" dirty="0">
                  <a:latin typeface="Arial"/>
                  <a:cs typeface="Arial"/>
                </a:rPr>
                <a:t>Quantity of </a:t>
              </a:r>
              <a:br>
                <a:rPr lang="en-US" sz="2200" dirty="0">
                  <a:latin typeface="Arial"/>
                  <a:cs typeface="Arial"/>
                </a:rPr>
              </a:br>
              <a:r>
                <a:rPr lang="en-US" sz="2200" dirty="0">
                  <a:latin typeface="Arial"/>
                  <a:cs typeface="Arial"/>
                </a:rPr>
                <a:t>orange juice</a:t>
              </a:r>
            </a:p>
          </p:txBody>
        </p:sp>
      </p:grpSp>
      <p:grpSp>
        <p:nvGrpSpPr>
          <p:cNvPr id="17" name="Group 19"/>
          <p:cNvGrpSpPr>
            <a:grpSpLocks/>
          </p:cNvGrpSpPr>
          <p:nvPr/>
        </p:nvGrpSpPr>
        <p:grpSpPr bwMode="auto">
          <a:xfrm>
            <a:off x="1435100" y="1809750"/>
            <a:ext cx="2732088" cy="3149600"/>
            <a:chOff x="1138" y="1346"/>
            <a:chExt cx="1721" cy="1984"/>
          </a:xfrm>
        </p:grpSpPr>
        <p:sp>
          <p:nvSpPr>
            <p:cNvPr id="18" name="Line 20"/>
            <p:cNvSpPr>
              <a:spLocks noChangeShapeType="1"/>
            </p:cNvSpPr>
            <p:nvPr/>
          </p:nvSpPr>
          <p:spPr bwMode="auto">
            <a:xfrm>
              <a:off x="1138" y="1346"/>
              <a:ext cx="1412" cy="1756"/>
            </a:xfrm>
            <a:prstGeom prst="line">
              <a:avLst/>
            </a:prstGeom>
            <a:noFill/>
            <a:ln w="38100">
              <a:solidFill>
                <a:schemeClr val="tx1"/>
              </a:solidFill>
              <a:round/>
              <a:headEnd/>
              <a:tailEnd/>
            </a:ln>
          </p:spPr>
          <p:txBody>
            <a:bodyPr/>
            <a:lstStyle/>
            <a:p>
              <a:endParaRPr lang="en-US"/>
            </a:p>
          </p:txBody>
        </p:sp>
        <p:sp>
          <p:nvSpPr>
            <p:cNvPr id="19" name="Text Box 21"/>
            <p:cNvSpPr txBox="1">
              <a:spLocks noChangeArrowheads="1"/>
            </p:cNvSpPr>
            <p:nvPr/>
          </p:nvSpPr>
          <p:spPr bwMode="auto">
            <a:xfrm>
              <a:off x="2479" y="3061"/>
              <a:ext cx="380" cy="269"/>
            </a:xfrm>
            <a:prstGeom prst="rect">
              <a:avLst/>
            </a:prstGeom>
            <a:noFill/>
            <a:ln w="9525">
              <a:noFill/>
              <a:miter lim="800000"/>
              <a:headEnd/>
              <a:tailEnd/>
            </a:ln>
          </p:spPr>
          <p:txBody>
            <a:bodyPr>
              <a:spAutoFit/>
            </a:bodyPr>
            <a:lstStyle/>
            <a:p>
              <a:pPr>
                <a:spcBef>
                  <a:spcPct val="50000"/>
                </a:spcBef>
              </a:pPr>
              <a:r>
                <a:rPr lang="en-US" sz="2200" b="1" i="1" dirty="0">
                  <a:latin typeface="Tahoma" pitchFamily="34" charset="0"/>
                  <a:cs typeface="Arial" charset="0"/>
                </a:rPr>
                <a:t>D</a:t>
              </a:r>
              <a:r>
                <a:rPr lang="en-US" sz="2200" b="1" baseline="-25000" dirty="0">
                  <a:latin typeface="Tahoma" pitchFamily="34" charset="0"/>
                  <a:cs typeface="Arial" charset="0"/>
                </a:rPr>
                <a:t>1</a:t>
              </a:r>
            </a:p>
          </p:txBody>
        </p:sp>
      </p:grpSp>
      <p:grpSp>
        <p:nvGrpSpPr>
          <p:cNvPr id="20" name="Group 22"/>
          <p:cNvGrpSpPr>
            <a:grpSpLocks/>
          </p:cNvGrpSpPr>
          <p:nvPr/>
        </p:nvGrpSpPr>
        <p:grpSpPr bwMode="auto">
          <a:xfrm>
            <a:off x="2387600" y="1811338"/>
            <a:ext cx="2732088" cy="3092450"/>
            <a:chOff x="1738" y="1347"/>
            <a:chExt cx="1721" cy="1948"/>
          </a:xfrm>
        </p:grpSpPr>
        <p:sp>
          <p:nvSpPr>
            <p:cNvPr id="21" name="Line 23"/>
            <p:cNvSpPr>
              <a:spLocks noChangeShapeType="1"/>
            </p:cNvSpPr>
            <p:nvPr/>
          </p:nvSpPr>
          <p:spPr bwMode="auto">
            <a:xfrm>
              <a:off x="1738" y="1347"/>
              <a:ext cx="1412" cy="1756"/>
            </a:xfrm>
            <a:prstGeom prst="line">
              <a:avLst/>
            </a:prstGeom>
            <a:noFill/>
            <a:ln w="38100">
              <a:solidFill>
                <a:srgbClr val="CC0000"/>
              </a:solidFill>
              <a:round/>
              <a:headEnd/>
              <a:tailEnd/>
            </a:ln>
          </p:spPr>
          <p:txBody>
            <a:bodyPr/>
            <a:lstStyle/>
            <a:p>
              <a:endParaRPr lang="en-US"/>
            </a:p>
          </p:txBody>
        </p:sp>
        <p:sp>
          <p:nvSpPr>
            <p:cNvPr id="22" name="Text Box 24"/>
            <p:cNvSpPr txBox="1">
              <a:spLocks noChangeArrowheads="1"/>
            </p:cNvSpPr>
            <p:nvPr/>
          </p:nvSpPr>
          <p:spPr bwMode="auto">
            <a:xfrm>
              <a:off x="3079" y="3026"/>
              <a:ext cx="380" cy="269"/>
            </a:xfrm>
            <a:prstGeom prst="rect">
              <a:avLst/>
            </a:prstGeom>
            <a:noFill/>
            <a:ln w="9525">
              <a:noFill/>
              <a:miter lim="800000"/>
              <a:headEnd/>
              <a:tailEnd/>
            </a:ln>
          </p:spPr>
          <p:txBody>
            <a:bodyPr>
              <a:spAutoFit/>
            </a:bodyPr>
            <a:lstStyle/>
            <a:p>
              <a:pPr>
                <a:spcBef>
                  <a:spcPct val="50000"/>
                </a:spcBef>
              </a:pPr>
              <a:r>
                <a:rPr lang="en-US" sz="2200" b="1" i="1" dirty="0">
                  <a:solidFill>
                    <a:srgbClr val="CC0000"/>
                  </a:solidFill>
                  <a:latin typeface="Tahoma" pitchFamily="34" charset="0"/>
                  <a:cs typeface="Arial" charset="0"/>
                </a:rPr>
                <a:t>D</a:t>
              </a:r>
              <a:r>
                <a:rPr lang="en-US" sz="2200" b="1" baseline="-25000" dirty="0">
                  <a:solidFill>
                    <a:srgbClr val="CC0000"/>
                  </a:solidFill>
                  <a:latin typeface="Tahoma" pitchFamily="34" charset="0"/>
                  <a:cs typeface="Arial" charset="0"/>
                </a:rPr>
                <a:t>2</a:t>
              </a:r>
            </a:p>
          </p:txBody>
        </p:sp>
      </p:grpSp>
      <p:grpSp>
        <p:nvGrpSpPr>
          <p:cNvPr id="23" name="Group 25"/>
          <p:cNvGrpSpPr>
            <a:grpSpLocks/>
          </p:cNvGrpSpPr>
          <p:nvPr/>
        </p:nvGrpSpPr>
        <p:grpSpPr bwMode="auto">
          <a:xfrm>
            <a:off x="2633663" y="3146425"/>
            <a:ext cx="960437" cy="138113"/>
            <a:chOff x="1893" y="2188"/>
            <a:chExt cx="605" cy="87"/>
          </a:xfrm>
        </p:grpSpPr>
        <p:sp>
          <p:nvSpPr>
            <p:cNvPr id="24" name="Line 26"/>
            <p:cNvSpPr>
              <a:spLocks noChangeShapeType="1"/>
            </p:cNvSpPr>
            <p:nvPr/>
          </p:nvSpPr>
          <p:spPr bwMode="auto">
            <a:xfrm>
              <a:off x="1893" y="2231"/>
              <a:ext cx="519" cy="0"/>
            </a:xfrm>
            <a:prstGeom prst="line">
              <a:avLst/>
            </a:prstGeom>
            <a:noFill/>
            <a:ln w="44450">
              <a:solidFill>
                <a:srgbClr val="CC0000"/>
              </a:solidFill>
              <a:round/>
              <a:headEnd/>
              <a:tailEnd type="triangle" w="lg" len="lg"/>
            </a:ln>
          </p:spPr>
          <p:txBody>
            <a:bodyPr/>
            <a:lstStyle/>
            <a:p>
              <a:endParaRPr lang="en-US"/>
            </a:p>
          </p:txBody>
        </p:sp>
        <p:sp>
          <p:nvSpPr>
            <p:cNvPr id="25" name="Oval 27"/>
            <p:cNvSpPr>
              <a:spLocks noChangeArrowheads="1"/>
            </p:cNvSpPr>
            <p:nvPr/>
          </p:nvSpPr>
          <p:spPr bwMode="auto">
            <a:xfrm>
              <a:off x="2410" y="2188"/>
              <a:ext cx="88" cy="87"/>
            </a:xfrm>
            <a:prstGeom prst="ellipse">
              <a:avLst/>
            </a:prstGeom>
            <a:solidFill>
              <a:srgbClr val="CC0000"/>
            </a:solidFill>
            <a:ln w="9525">
              <a:solidFill>
                <a:srgbClr val="CC0000"/>
              </a:solidFill>
              <a:prstDash val="dash"/>
              <a:round/>
              <a:headEnd/>
              <a:tailEnd/>
            </a:ln>
          </p:spPr>
          <p:txBody>
            <a:bodyPr wrap="none" anchor="ctr"/>
            <a:lstStyle/>
            <a:p>
              <a:endParaRPr lang="en-US">
                <a:cs typeface="Arial" charset="0"/>
              </a:endParaRPr>
            </a:p>
          </p:txBody>
        </p:sp>
      </p:grpSp>
      <p:grpSp>
        <p:nvGrpSpPr>
          <p:cNvPr id="34" name="Group 33"/>
          <p:cNvGrpSpPr/>
          <p:nvPr/>
        </p:nvGrpSpPr>
        <p:grpSpPr>
          <a:xfrm>
            <a:off x="679450" y="2990850"/>
            <a:ext cx="2176463" cy="2606675"/>
            <a:chOff x="831850" y="2990850"/>
            <a:chExt cx="2176463" cy="2606675"/>
          </a:xfrm>
        </p:grpSpPr>
        <p:grpSp>
          <p:nvGrpSpPr>
            <p:cNvPr id="26" name="Group 28"/>
            <p:cNvGrpSpPr>
              <a:grpSpLocks/>
            </p:cNvGrpSpPr>
            <p:nvPr/>
          </p:nvGrpSpPr>
          <p:grpSpPr bwMode="auto">
            <a:xfrm>
              <a:off x="831850" y="2990850"/>
              <a:ext cx="2176463" cy="2606675"/>
              <a:chOff x="662" y="2090"/>
              <a:chExt cx="1371" cy="1642"/>
            </a:xfrm>
          </p:grpSpPr>
          <p:grpSp>
            <p:nvGrpSpPr>
              <p:cNvPr id="27" name="Group 29"/>
              <p:cNvGrpSpPr>
                <a:grpSpLocks/>
              </p:cNvGrpSpPr>
              <p:nvPr/>
            </p:nvGrpSpPr>
            <p:grpSpPr bwMode="auto">
              <a:xfrm>
                <a:off x="1026" y="2228"/>
                <a:ext cx="819" cy="1243"/>
                <a:chOff x="357" y="2450"/>
                <a:chExt cx="795" cy="646"/>
              </a:xfrm>
            </p:grpSpPr>
            <p:sp>
              <p:nvSpPr>
                <p:cNvPr id="31" name="Line 30"/>
                <p:cNvSpPr>
                  <a:spLocks noChangeShapeType="1"/>
                </p:cNvSpPr>
                <p:nvPr/>
              </p:nvSpPr>
              <p:spPr bwMode="auto">
                <a:xfrm>
                  <a:off x="357" y="2450"/>
                  <a:ext cx="795" cy="0"/>
                </a:xfrm>
                <a:prstGeom prst="line">
                  <a:avLst/>
                </a:prstGeom>
                <a:noFill/>
                <a:ln w="9525">
                  <a:solidFill>
                    <a:schemeClr val="tx1"/>
                  </a:solidFill>
                  <a:prstDash val="lgDash"/>
                  <a:round/>
                  <a:headEnd/>
                  <a:tailEnd/>
                </a:ln>
              </p:spPr>
              <p:txBody>
                <a:bodyPr/>
                <a:lstStyle/>
                <a:p>
                  <a:endParaRPr lang="en-US"/>
                </a:p>
              </p:txBody>
            </p:sp>
            <p:sp>
              <p:nvSpPr>
                <p:cNvPr id="32" name="Line 31"/>
                <p:cNvSpPr>
                  <a:spLocks noChangeShapeType="1"/>
                </p:cNvSpPr>
                <p:nvPr/>
              </p:nvSpPr>
              <p:spPr bwMode="auto">
                <a:xfrm>
                  <a:off x="1152" y="2451"/>
                  <a:ext cx="0" cy="645"/>
                </a:xfrm>
                <a:prstGeom prst="line">
                  <a:avLst/>
                </a:prstGeom>
                <a:noFill/>
                <a:ln w="9525">
                  <a:solidFill>
                    <a:schemeClr val="tx1"/>
                  </a:solidFill>
                  <a:prstDash val="lgDash"/>
                  <a:round/>
                  <a:headEnd/>
                  <a:tailEnd/>
                </a:ln>
              </p:spPr>
              <p:txBody>
                <a:bodyPr/>
                <a:lstStyle/>
                <a:p>
                  <a:endParaRPr lang="en-US"/>
                </a:p>
              </p:txBody>
            </p:sp>
          </p:grpSp>
          <p:sp>
            <p:nvSpPr>
              <p:cNvPr id="28" name="Oval 32"/>
              <p:cNvSpPr>
                <a:spLocks noChangeArrowheads="1"/>
              </p:cNvSpPr>
              <p:nvPr/>
            </p:nvSpPr>
            <p:spPr bwMode="auto">
              <a:xfrm>
                <a:off x="1802" y="2190"/>
                <a:ext cx="88" cy="87"/>
              </a:xfrm>
              <a:prstGeom prst="ellipse">
                <a:avLst/>
              </a:prstGeom>
              <a:solidFill>
                <a:schemeClr val="tx1"/>
              </a:solidFill>
              <a:ln w="9525">
                <a:solidFill>
                  <a:schemeClr val="tx1"/>
                </a:solidFill>
                <a:prstDash val="dash"/>
                <a:round/>
                <a:headEnd/>
                <a:tailEnd/>
              </a:ln>
            </p:spPr>
            <p:txBody>
              <a:bodyPr wrap="none" anchor="ctr"/>
              <a:lstStyle/>
              <a:p>
                <a:endParaRPr lang="en-US">
                  <a:cs typeface="Arial" charset="0"/>
                </a:endParaRPr>
              </a:p>
            </p:txBody>
          </p:sp>
          <p:sp>
            <p:nvSpPr>
              <p:cNvPr id="29" name="Text Box 33"/>
              <p:cNvSpPr txBox="1">
                <a:spLocks noChangeArrowheads="1"/>
              </p:cNvSpPr>
              <p:nvPr/>
            </p:nvSpPr>
            <p:spPr bwMode="auto">
              <a:xfrm>
                <a:off x="662" y="2090"/>
                <a:ext cx="380" cy="269"/>
              </a:xfrm>
              <a:prstGeom prst="rect">
                <a:avLst/>
              </a:prstGeom>
              <a:noFill/>
              <a:ln w="9525">
                <a:noFill/>
                <a:miter lim="800000"/>
                <a:headEnd/>
                <a:tailEnd/>
              </a:ln>
            </p:spPr>
            <p:txBody>
              <a:bodyPr>
                <a:spAutoFit/>
              </a:bodyPr>
              <a:lstStyle/>
              <a:p>
                <a:pPr algn="ctr">
                  <a:spcBef>
                    <a:spcPct val="50000"/>
                  </a:spcBef>
                </a:pPr>
                <a:r>
                  <a:rPr lang="en-US" sz="2200" b="1" i="1" dirty="0">
                    <a:latin typeface="Tahoma" pitchFamily="34" charset="0"/>
                    <a:cs typeface="Arial" charset="0"/>
                  </a:rPr>
                  <a:t>P</a:t>
                </a:r>
                <a:r>
                  <a:rPr lang="en-US" sz="2200" b="1" baseline="-25000" dirty="0">
                    <a:latin typeface="Tahoma" pitchFamily="34" charset="0"/>
                    <a:cs typeface="Arial" charset="0"/>
                  </a:rPr>
                  <a:t>1</a:t>
                </a:r>
              </a:p>
            </p:txBody>
          </p:sp>
          <p:sp>
            <p:nvSpPr>
              <p:cNvPr id="30" name="Text Box 34"/>
              <p:cNvSpPr txBox="1">
                <a:spLocks noChangeArrowheads="1"/>
              </p:cNvSpPr>
              <p:nvPr/>
            </p:nvSpPr>
            <p:spPr bwMode="auto">
              <a:xfrm>
                <a:off x="1653" y="3463"/>
                <a:ext cx="380" cy="269"/>
              </a:xfrm>
              <a:prstGeom prst="rect">
                <a:avLst/>
              </a:prstGeom>
              <a:noFill/>
              <a:ln w="9525">
                <a:noFill/>
                <a:miter lim="800000"/>
                <a:headEnd/>
                <a:tailEnd/>
              </a:ln>
            </p:spPr>
            <p:txBody>
              <a:bodyPr>
                <a:spAutoFit/>
              </a:bodyPr>
              <a:lstStyle/>
              <a:p>
                <a:pPr algn="ctr">
                  <a:spcBef>
                    <a:spcPct val="50000"/>
                  </a:spcBef>
                </a:pPr>
                <a:r>
                  <a:rPr lang="en-US" sz="2200" b="1" i="1">
                    <a:latin typeface="Tahoma" pitchFamily="34" charset="0"/>
                    <a:cs typeface="Arial" charset="0"/>
                  </a:rPr>
                  <a:t>Q</a:t>
                </a:r>
                <a:r>
                  <a:rPr lang="en-US" sz="2200" b="1" baseline="-25000">
                    <a:latin typeface="Tahoma" pitchFamily="34" charset="0"/>
                    <a:cs typeface="Arial" charset="0"/>
                  </a:rPr>
                  <a:t>1</a:t>
                </a:r>
              </a:p>
            </p:txBody>
          </p:sp>
        </p:grpSp>
        <p:sp>
          <p:nvSpPr>
            <p:cNvPr id="33" name="Text Box 33"/>
            <p:cNvSpPr txBox="1">
              <a:spLocks noChangeArrowheads="1"/>
            </p:cNvSpPr>
            <p:nvPr/>
          </p:nvSpPr>
          <p:spPr bwMode="auto">
            <a:xfrm>
              <a:off x="2128838" y="3219330"/>
              <a:ext cx="603250" cy="430887"/>
            </a:xfrm>
            <a:prstGeom prst="rect">
              <a:avLst/>
            </a:prstGeom>
            <a:noFill/>
            <a:ln w="9525">
              <a:noFill/>
              <a:miter lim="800000"/>
              <a:headEnd/>
              <a:tailEnd/>
            </a:ln>
          </p:spPr>
          <p:txBody>
            <a:bodyPr>
              <a:spAutoFit/>
            </a:bodyPr>
            <a:lstStyle/>
            <a:p>
              <a:pPr algn="ctr">
                <a:spcBef>
                  <a:spcPct val="50000"/>
                </a:spcBef>
              </a:pPr>
              <a:r>
                <a:rPr lang="en-US" sz="2200" b="1" i="1" dirty="0">
                  <a:latin typeface="Tahoma" pitchFamily="34" charset="0"/>
                  <a:cs typeface="Arial" charset="0"/>
                </a:rPr>
                <a:t>A</a:t>
              </a:r>
              <a:endParaRPr lang="en-US" sz="2200" b="1" baseline="-25000" dirty="0">
                <a:latin typeface="Tahoma" pitchFamily="34" charset="0"/>
                <a:cs typeface="Arial" charset="0"/>
              </a:endParaRPr>
            </a:p>
          </p:txBody>
        </p:sp>
      </p:grpSp>
      <p:sp>
        <p:nvSpPr>
          <p:cNvPr id="35"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604092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par>
                                <p:cTn id="17" presetID="22" presetClass="entr" presetSubtype="1"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wipe(left)">
                                      <p:cBhvr>
                                        <p:cTn id="2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sz="3100" dirty="0">
                <a:solidFill>
                  <a:schemeClr val="accent6">
                    <a:lumMod val="50000"/>
                  </a:schemeClr>
                </a:solidFill>
              </a:rPr>
              <a:t>Active Learning 1</a:t>
            </a:r>
            <a:r>
              <a:rPr lang="en-US" sz="3100" b="1" dirty="0">
                <a:solidFill>
                  <a:srgbClr val="C00000"/>
                </a:solidFill>
              </a:rPr>
              <a:t>B.</a:t>
            </a:r>
            <a:r>
              <a:rPr lang="en-US" sz="3100" dirty="0">
                <a:solidFill>
                  <a:srgbClr val="C00000"/>
                </a:solidFill>
              </a:rPr>
              <a:t> The price of orange juice falls</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25</a:t>
            </a:fld>
            <a:endParaRPr lang="en-US" dirty="0"/>
          </a:p>
        </p:txBody>
      </p:sp>
      <p:sp>
        <p:nvSpPr>
          <p:cNvPr id="3" name="Text Placeholder 2"/>
          <p:cNvSpPr>
            <a:spLocks noGrp="1"/>
          </p:cNvSpPr>
          <p:nvPr>
            <p:ph idx="12"/>
          </p:nvPr>
        </p:nvSpPr>
        <p:spPr>
          <a:xfrm>
            <a:off x="5211763" y="1066800"/>
            <a:ext cx="3688184" cy="5105400"/>
          </a:xfrm>
          <a:noFill/>
          <a:ln>
            <a:noFill/>
          </a:ln>
        </p:spPr>
        <p:txBody>
          <a:bodyPr/>
          <a:lstStyle/>
          <a:p>
            <a:r>
              <a:rPr lang="en-US" sz="2800" dirty="0"/>
              <a:t>Move down along the demand curve to a point with lower </a:t>
            </a:r>
            <a:r>
              <a:rPr lang="en-US" sz="2800" b="1" i="1" dirty="0"/>
              <a:t>P</a:t>
            </a:r>
            <a:r>
              <a:rPr lang="en-US" sz="2800" dirty="0"/>
              <a:t>, higher </a:t>
            </a:r>
            <a:r>
              <a:rPr lang="en-US" sz="2800" b="1" i="1" dirty="0"/>
              <a:t>Q</a:t>
            </a:r>
            <a:r>
              <a:rPr lang="en-US" sz="2800" dirty="0"/>
              <a:t>. </a:t>
            </a:r>
          </a:p>
          <a:p>
            <a:endParaRPr lang="en-US" sz="2800" dirty="0"/>
          </a:p>
          <a:p>
            <a:r>
              <a:rPr lang="en-US" sz="2800" dirty="0">
                <a:solidFill>
                  <a:srgbClr val="C00000"/>
                </a:solidFill>
              </a:rPr>
              <a:t>The </a:t>
            </a:r>
            <a:r>
              <a:rPr lang="en-US" sz="2800" b="1" i="1" dirty="0">
                <a:solidFill>
                  <a:srgbClr val="C00000"/>
                </a:solidFill>
              </a:rPr>
              <a:t>D</a:t>
            </a:r>
            <a:r>
              <a:rPr lang="en-US" sz="2800" dirty="0">
                <a:solidFill>
                  <a:srgbClr val="C00000"/>
                </a:solidFill>
              </a:rPr>
              <a:t> curve does not shift.  </a:t>
            </a:r>
          </a:p>
          <a:p>
            <a:endParaRPr lang="en-US" sz="2800" dirty="0"/>
          </a:p>
          <a:p>
            <a:endParaRPr lang="en-US" sz="2800" dirty="0"/>
          </a:p>
        </p:txBody>
      </p:sp>
      <p:grpSp>
        <p:nvGrpSpPr>
          <p:cNvPr id="6" name="Group 9"/>
          <p:cNvGrpSpPr>
            <a:grpSpLocks/>
          </p:cNvGrpSpPr>
          <p:nvPr/>
        </p:nvGrpSpPr>
        <p:grpSpPr bwMode="auto">
          <a:xfrm>
            <a:off x="1516063" y="1414463"/>
            <a:ext cx="4714875" cy="3775075"/>
            <a:chOff x="2602" y="1083"/>
            <a:chExt cx="3055" cy="2115"/>
          </a:xfrm>
        </p:grpSpPr>
        <p:sp>
          <p:nvSpPr>
            <p:cNvPr id="7" name="Line 10"/>
            <p:cNvSpPr>
              <a:spLocks noChangeShapeType="1"/>
            </p:cNvSpPr>
            <p:nvPr/>
          </p:nvSpPr>
          <p:spPr bwMode="auto">
            <a:xfrm>
              <a:off x="2603" y="1083"/>
              <a:ext cx="0" cy="2115"/>
            </a:xfrm>
            <a:prstGeom prst="line">
              <a:avLst/>
            </a:prstGeom>
            <a:noFill/>
            <a:ln w="12700">
              <a:solidFill>
                <a:schemeClr val="tx1"/>
              </a:solidFill>
              <a:round/>
              <a:headEnd/>
              <a:tailEnd/>
            </a:ln>
          </p:spPr>
          <p:txBody>
            <a:bodyPr/>
            <a:lstStyle/>
            <a:p>
              <a:endParaRPr lang="en-US"/>
            </a:p>
          </p:txBody>
        </p:sp>
        <p:sp>
          <p:nvSpPr>
            <p:cNvPr id="8" name="Line 11"/>
            <p:cNvSpPr>
              <a:spLocks noChangeShapeType="1"/>
            </p:cNvSpPr>
            <p:nvPr/>
          </p:nvSpPr>
          <p:spPr bwMode="auto">
            <a:xfrm>
              <a:off x="2602" y="3197"/>
              <a:ext cx="3055" cy="0"/>
            </a:xfrm>
            <a:prstGeom prst="line">
              <a:avLst/>
            </a:prstGeom>
            <a:noFill/>
            <a:ln w="12700">
              <a:solidFill>
                <a:schemeClr val="tx1"/>
              </a:solidFill>
              <a:round/>
              <a:headEnd/>
              <a:tailEnd/>
            </a:ln>
          </p:spPr>
          <p:txBody>
            <a:bodyPr/>
            <a:lstStyle/>
            <a:p>
              <a:endParaRPr lang="en-US"/>
            </a:p>
          </p:txBody>
        </p:sp>
      </p:grpSp>
      <p:sp>
        <p:nvSpPr>
          <p:cNvPr id="9" name="Text Box 12"/>
          <p:cNvSpPr txBox="1">
            <a:spLocks noChangeArrowheads="1"/>
          </p:cNvSpPr>
          <p:nvPr/>
        </p:nvSpPr>
        <p:spPr bwMode="auto">
          <a:xfrm>
            <a:off x="152400" y="1219200"/>
            <a:ext cx="1300163" cy="1107996"/>
          </a:xfrm>
          <a:prstGeom prst="rect">
            <a:avLst/>
          </a:prstGeom>
          <a:noFill/>
          <a:ln w="9525">
            <a:noFill/>
            <a:miter lim="800000"/>
            <a:headEnd/>
            <a:tailEnd/>
          </a:ln>
        </p:spPr>
        <p:txBody>
          <a:bodyPr>
            <a:spAutoFit/>
          </a:bodyPr>
          <a:lstStyle/>
          <a:p>
            <a:pPr algn="r">
              <a:spcBef>
                <a:spcPct val="50000"/>
              </a:spcBef>
            </a:pPr>
            <a:r>
              <a:rPr lang="en-US" sz="2200" dirty="0">
                <a:latin typeface="Arial"/>
                <a:cs typeface="Arial"/>
              </a:rPr>
              <a:t>Price of orange juice</a:t>
            </a:r>
          </a:p>
        </p:txBody>
      </p:sp>
      <p:sp>
        <p:nvSpPr>
          <p:cNvPr id="10" name="Text Box 13"/>
          <p:cNvSpPr txBox="1">
            <a:spLocks noChangeArrowheads="1"/>
          </p:cNvSpPr>
          <p:nvPr/>
        </p:nvSpPr>
        <p:spPr bwMode="auto">
          <a:xfrm>
            <a:off x="3786188" y="5175250"/>
            <a:ext cx="2635250" cy="762000"/>
          </a:xfrm>
          <a:prstGeom prst="rect">
            <a:avLst/>
          </a:prstGeom>
          <a:noFill/>
          <a:ln w="9525">
            <a:noFill/>
            <a:miter lim="800000"/>
            <a:headEnd/>
            <a:tailEnd/>
          </a:ln>
        </p:spPr>
        <p:txBody>
          <a:bodyPr>
            <a:spAutoFit/>
          </a:bodyPr>
          <a:lstStyle/>
          <a:p>
            <a:pPr algn="r">
              <a:spcBef>
                <a:spcPct val="50000"/>
              </a:spcBef>
            </a:pPr>
            <a:r>
              <a:rPr lang="en-US" sz="2200" dirty="0">
                <a:latin typeface="Arial"/>
                <a:cs typeface="Arial"/>
              </a:rPr>
              <a:t>Quantity of </a:t>
            </a:r>
            <a:br>
              <a:rPr lang="en-US" sz="2200" dirty="0">
                <a:latin typeface="Arial"/>
                <a:cs typeface="Arial"/>
              </a:rPr>
            </a:br>
            <a:r>
              <a:rPr lang="en-US" sz="2200" dirty="0">
                <a:latin typeface="Arial"/>
                <a:cs typeface="Arial"/>
              </a:rPr>
              <a:t>orange juice</a:t>
            </a:r>
          </a:p>
        </p:txBody>
      </p:sp>
      <p:sp>
        <p:nvSpPr>
          <p:cNvPr id="11" name="Line 14"/>
          <p:cNvSpPr>
            <a:spLocks noChangeShapeType="1"/>
          </p:cNvSpPr>
          <p:nvPr/>
        </p:nvSpPr>
        <p:spPr bwMode="auto">
          <a:xfrm>
            <a:off x="1698625" y="1809750"/>
            <a:ext cx="2241550" cy="2787650"/>
          </a:xfrm>
          <a:prstGeom prst="line">
            <a:avLst/>
          </a:prstGeom>
          <a:noFill/>
          <a:ln w="38100">
            <a:solidFill>
              <a:schemeClr val="tx1"/>
            </a:solidFill>
            <a:round/>
            <a:headEnd/>
            <a:tailEnd/>
          </a:ln>
        </p:spPr>
        <p:txBody>
          <a:bodyPr/>
          <a:lstStyle/>
          <a:p>
            <a:endParaRPr lang="en-US"/>
          </a:p>
        </p:txBody>
      </p:sp>
      <p:sp>
        <p:nvSpPr>
          <p:cNvPr id="12" name="Text Box 15"/>
          <p:cNvSpPr txBox="1">
            <a:spLocks noChangeArrowheads="1"/>
          </p:cNvSpPr>
          <p:nvPr/>
        </p:nvSpPr>
        <p:spPr bwMode="auto">
          <a:xfrm>
            <a:off x="3827463" y="4532313"/>
            <a:ext cx="603250" cy="427037"/>
          </a:xfrm>
          <a:prstGeom prst="rect">
            <a:avLst/>
          </a:prstGeom>
          <a:noFill/>
          <a:ln w="9525">
            <a:noFill/>
            <a:miter lim="800000"/>
            <a:headEnd/>
            <a:tailEnd/>
          </a:ln>
        </p:spPr>
        <p:txBody>
          <a:bodyPr>
            <a:spAutoFit/>
          </a:bodyPr>
          <a:lstStyle/>
          <a:p>
            <a:pPr>
              <a:spcBef>
                <a:spcPct val="50000"/>
              </a:spcBef>
            </a:pPr>
            <a:r>
              <a:rPr lang="en-US" sz="2200" b="1" i="1">
                <a:latin typeface="Tahoma" pitchFamily="34" charset="0"/>
                <a:cs typeface="Arial" charset="0"/>
              </a:rPr>
              <a:t>D</a:t>
            </a:r>
            <a:r>
              <a:rPr lang="en-US" sz="2200" b="1" baseline="-25000">
                <a:latin typeface="Tahoma" pitchFamily="34" charset="0"/>
                <a:cs typeface="Arial" charset="0"/>
              </a:rPr>
              <a:t>1</a:t>
            </a:r>
          </a:p>
        </p:txBody>
      </p:sp>
      <p:grpSp>
        <p:nvGrpSpPr>
          <p:cNvPr id="32" name="Group 31"/>
          <p:cNvGrpSpPr/>
          <p:nvPr/>
        </p:nvGrpSpPr>
        <p:grpSpPr>
          <a:xfrm>
            <a:off x="942975" y="2782449"/>
            <a:ext cx="2512137" cy="2815076"/>
            <a:chOff x="1050925" y="2782449"/>
            <a:chExt cx="2512137" cy="2815076"/>
          </a:xfrm>
        </p:grpSpPr>
        <p:grpSp>
          <p:nvGrpSpPr>
            <p:cNvPr id="13" name="Group 16"/>
            <p:cNvGrpSpPr>
              <a:grpSpLocks/>
            </p:cNvGrpSpPr>
            <p:nvPr/>
          </p:nvGrpSpPr>
          <p:grpSpPr bwMode="auto">
            <a:xfrm>
              <a:off x="1628775" y="3209925"/>
              <a:ext cx="1300163" cy="1973263"/>
              <a:chOff x="357" y="2450"/>
              <a:chExt cx="795" cy="646"/>
            </a:xfrm>
          </p:grpSpPr>
          <p:sp>
            <p:nvSpPr>
              <p:cNvPr id="14" name="Line 17"/>
              <p:cNvSpPr>
                <a:spLocks noChangeShapeType="1"/>
              </p:cNvSpPr>
              <p:nvPr/>
            </p:nvSpPr>
            <p:spPr bwMode="auto">
              <a:xfrm>
                <a:off x="357" y="2450"/>
                <a:ext cx="795" cy="0"/>
              </a:xfrm>
              <a:prstGeom prst="line">
                <a:avLst/>
              </a:prstGeom>
              <a:noFill/>
              <a:ln w="9525">
                <a:solidFill>
                  <a:schemeClr val="tx1"/>
                </a:solidFill>
                <a:prstDash val="lgDash"/>
                <a:round/>
                <a:headEnd/>
                <a:tailEnd/>
              </a:ln>
            </p:spPr>
            <p:txBody>
              <a:bodyPr/>
              <a:lstStyle/>
              <a:p>
                <a:endParaRPr lang="en-US"/>
              </a:p>
            </p:txBody>
          </p:sp>
          <p:sp>
            <p:nvSpPr>
              <p:cNvPr id="15" name="Line 18"/>
              <p:cNvSpPr>
                <a:spLocks noChangeShapeType="1"/>
              </p:cNvSpPr>
              <p:nvPr/>
            </p:nvSpPr>
            <p:spPr bwMode="auto">
              <a:xfrm>
                <a:off x="1152" y="2451"/>
                <a:ext cx="0" cy="645"/>
              </a:xfrm>
              <a:prstGeom prst="line">
                <a:avLst/>
              </a:prstGeom>
              <a:noFill/>
              <a:ln w="9525">
                <a:solidFill>
                  <a:schemeClr val="tx1"/>
                </a:solidFill>
                <a:prstDash val="lgDash"/>
                <a:round/>
                <a:headEnd/>
                <a:tailEnd/>
              </a:ln>
            </p:spPr>
            <p:txBody>
              <a:bodyPr/>
              <a:lstStyle/>
              <a:p>
                <a:endParaRPr lang="en-US"/>
              </a:p>
            </p:txBody>
          </p:sp>
        </p:grpSp>
        <p:sp>
          <p:nvSpPr>
            <p:cNvPr id="18" name="Text Box 21"/>
            <p:cNvSpPr txBox="1">
              <a:spLocks noChangeArrowheads="1"/>
            </p:cNvSpPr>
            <p:nvPr/>
          </p:nvSpPr>
          <p:spPr bwMode="auto">
            <a:xfrm>
              <a:off x="1050925" y="2990850"/>
              <a:ext cx="603250" cy="427038"/>
            </a:xfrm>
            <a:prstGeom prst="rect">
              <a:avLst/>
            </a:prstGeom>
            <a:noFill/>
            <a:ln w="9525">
              <a:noFill/>
              <a:miter lim="800000"/>
              <a:headEnd/>
              <a:tailEnd/>
            </a:ln>
          </p:spPr>
          <p:txBody>
            <a:bodyPr>
              <a:spAutoFit/>
            </a:bodyPr>
            <a:lstStyle/>
            <a:p>
              <a:pPr algn="ctr">
                <a:spcBef>
                  <a:spcPct val="50000"/>
                </a:spcBef>
              </a:pPr>
              <a:r>
                <a:rPr lang="en-US" sz="2200" b="1" i="1" dirty="0">
                  <a:latin typeface="Tahoma" pitchFamily="34" charset="0"/>
                  <a:cs typeface="Arial" charset="0"/>
                </a:rPr>
                <a:t>P</a:t>
              </a:r>
              <a:r>
                <a:rPr lang="en-US" sz="2200" b="1" baseline="-25000" dirty="0">
                  <a:latin typeface="Tahoma" pitchFamily="34" charset="0"/>
                  <a:cs typeface="Arial" charset="0"/>
                </a:rPr>
                <a:t>1</a:t>
              </a:r>
            </a:p>
          </p:txBody>
        </p:sp>
        <p:sp>
          <p:nvSpPr>
            <p:cNvPr id="19" name="Text Box 22"/>
            <p:cNvSpPr txBox="1">
              <a:spLocks noChangeArrowheads="1"/>
            </p:cNvSpPr>
            <p:nvPr/>
          </p:nvSpPr>
          <p:spPr bwMode="auto">
            <a:xfrm>
              <a:off x="2590800" y="5170488"/>
              <a:ext cx="603250" cy="427037"/>
            </a:xfrm>
            <a:prstGeom prst="rect">
              <a:avLst/>
            </a:prstGeom>
            <a:noFill/>
            <a:ln w="9525">
              <a:noFill/>
              <a:miter lim="800000"/>
              <a:headEnd/>
              <a:tailEnd/>
            </a:ln>
          </p:spPr>
          <p:txBody>
            <a:bodyPr>
              <a:spAutoFit/>
            </a:bodyPr>
            <a:lstStyle/>
            <a:p>
              <a:pPr algn="ctr">
                <a:spcBef>
                  <a:spcPct val="50000"/>
                </a:spcBef>
              </a:pPr>
              <a:r>
                <a:rPr lang="en-US" sz="2200" b="1" i="1">
                  <a:latin typeface="Tahoma" pitchFamily="34" charset="0"/>
                  <a:cs typeface="Arial" charset="0"/>
                </a:rPr>
                <a:t>Q</a:t>
              </a:r>
              <a:r>
                <a:rPr lang="en-US" sz="2200" b="1" baseline="-25000">
                  <a:latin typeface="Tahoma" pitchFamily="34" charset="0"/>
                  <a:cs typeface="Arial" charset="0"/>
                </a:rPr>
                <a:t>1</a:t>
              </a:r>
            </a:p>
          </p:txBody>
        </p:sp>
        <p:grpSp>
          <p:nvGrpSpPr>
            <p:cNvPr id="31" name="Group 30"/>
            <p:cNvGrpSpPr/>
            <p:nvPr/>
          </p:nvGrpSpPr>
          <p:grpSpPr>
            <a:xfrm>
              <a:off x="2860675" y="2782449"/>
              <a:ext cx="702387" cy="505264"/>
              <a:chOff x="2860675" y="2782449"/>
              <a:chExt cx="702387" cy="505264"/>
            </a:xfrm>
          </p:grpSpPr>
          <p:sp>
            <p:nvSpPr>
              <p:cNvPr id="16" name="Oval 19"/>
              <p:cNvSpPr>
                <a:spLocks noChangeArrowheads="1"/>
              </p:cNvSpPr>
              <p:nvPr/>
            </p:nvSpPr>
            <p:spPr bwMode="auto">
              <a:xfrm>
                <a:off x="2860675" y="3149600"/>
                <a:ext cx="139700" cy="138113"/>
              </a:xfrm>
              <a:prstGeom prst="ellipse">
                <a:avLst/>
              </a:prstGeom>
              <a:solidFill>
                <a:srgbClr val="000000"/>
              </a:solidFill>
              <a:ln w="9525">
                <a:noFill/>
                <a:prstDash val="dash"/>
                <a:round/>
                <a:headEnd/>
                <a:tailEnd/>
              </a:ln>
            </p:spPr>
            <p:txBody>
              <a:bodyPr wrap="none" anchor="ctr"/>
              <a:lstStyle/>
              <a:p>
                <a:endParaRPr lang="en-US">
                  <a:cs typeface="Arial" charset="0"/>
                </a:endParaRPr>
              </a:p>
            </p:txBody>
          </p:sp>
          <p:sp>
            <p:nvSpPr>
              <p:cNvPr id="30" name="Text Box 21"/>
              <p:cNvSpPr txBox="1">
                <a:spLocks noChangeArrowheads="1"/>
              </p:cNvSpPr>
              <p:nvPr/>
            </p:nvSpPr>
            <p:spPr bwMode="auto">
              <a:xfrm>
                <a:off x="2959812" y="2782449"/>
                <a:ext cx="603250" cy="430887"/>
              </a:xfrm>
              <a:prstGeom prst="rect">
                <a:avLst/>
              </a:prstGeom>
              <a:noFill/>
              <a:ln w="9525">
                <a:noFill/>
                <a:miter lim="800000"/>
                <a:headEnd/>
                <a:tailEnd/>
              </a:ln>
            </p:spPr>
            <p:txBody>
              <a:bodyPr>
                <a:spAutoFit/>
              </a:bodyPr>
              <a:lstStyle/>
              <a:p>
                <a:pPr algn="ctr">
                  <a:spcBef>
                    <a:spcPct val="50000"/>
                  </a:spcBef>
                </a:pPr>
                <a:r>
                  <a:rPr lang="en-US" sz="2200" b="1" i="1" dirty="0">
                    <a:latin typeface="Tahoma" pitchFamily="34" charset="0"/>
                    <a:cs typeface="Arial" charset="0"/>
                  </a:rPr>
                  <a:t>A</a:t>
                </a:r>
                <a:endParaRPr lang="en-US" sz="2200" b="1" baseline="-25000" dirty="0">
                  <a:latin typeface="Tahoma" pitchFamily="34" charset="0"/>
                  <a:cs typeface="Arial" charset="0"/>
                </a:endParaRPr>
              </a:p>
            </p:txBody>
          </p:sp>
        </p:grpSp>
      </p:grpSp>
      <p:sp>
        <p:nvSpPr>
          <p:cNvPr id="17" name="Line 20"/>
          <p:cNvSpPr>
            <a:spLocks noChangeShapeType="1"/>
          </p:cNvSpPr>
          <p:nvPr/>
        </p:nvSpPr>
        <p:spPr bwMode="auto">
          <a:xfrm rot="5400000">
            <a:off x="1308100" y="3570288"/>
            <a:ext cx="704850" cy="0"/>
          </a:xfrm>
          <a:prstGeom prst="line">
            <a:avLst/>
          </a:prstGeom>
          <a:noFill/>
          <a:ln w="38100">
            <a:solidFill>
              <a:srgbClr val="003399"/>
            </a:solidFill>
            <a:round/>
            <a:headEnd/>
            <a:tailEnd type="triangle" w="lg" len="lg"/>
          </a:ln>
        </p:spPr>
        <p:txBody>
          <a:bodyPr/>
          <a:lstStyle/>
          <a:p>
            <a:endParaRPr lang="en-US"/>
          </a:p>
        </p:txBody>
      </p:sp>
      <p:grpSp>
        <p:nvGrpSpPr>
          <p:cNvPr id="42" name="Group 41"/>
          <p:cNvGrpSpPr/>
          <p:nvPr/>
        </p:nvGrpSpPr>
        <p:grpSpPr>
          <a:xfrm>
            <a:off x="3324226" y="3489188"/>
            <a:ext cx="673100" cy="508138"/>
            <a:chOff x="3432176" y="3489188"/>
            <a:chExt cx="673100" cy="508138"/>
          </a:xfrm>
        </p:grpSpPr>
        <p:sp>
          <p:nvSpPr>
            <p:cNvPr id="21" name="Oval 24"/>
            <p:cNvSpPr>
              <a:spLocks noChangeArrowheads="1"/>
            </p:cNvSpPr>
            <p:nvPr/>
          </p:nvSpPr>
          <p:spPr bwMode="auto">
            <a:xfrm>
              <a:off x="3432176" y="3859213"/>
              <a:ext cx="139700" cy="138113"/>
            </a:xfrm>
            <a:prstGeom prst="ellipse">
              <a:avLst/>
            </a:prstGeom>
            <a:solidFill>
              <a:srgbClr val="0000FF"/>
            </a:solidFill>
            <a:ln w="9525">
              <a:noFill/>
              <a:prstDash val="dash"/>
              <a:round/>
              <a:headEnd/>
              <a:tailEnd/>
            </a:ln>
          </p:spPr>
          <p:txBody>
            <a:bodyPr wrap="none" anchor="ctr"/>
            <a:lstStyle/>
            <a:p>
              <a:endParaRPr lang="en-US">
                <a:cs typeface="Arial" charset="0"/>
              </a:endParaRPr>
            </a:p>
          </p:txBody>
        </p:sp>
        <p:sp>
          <p:nvSpPr>
            <p:cNvPr id="33" name="Text Box 21"/>
            <p:cNvSpPr txBox="1">
              <a:spLocks noChangeArrowheads="1"/>
            </p:cNvSpPr>
            <p:nvPr/>
          </p:nvSpPr>
          <p:spPr bwMode="auto">
            <a:xfrm>
              <a:off x="3502026" y="3489188"/>
              <a:ext cx="603250" cy="430887"/>
            </a:xfrm>
            <a:prstGeom prst="rect">
              <a:avLst/>
            </a:prstGeom>
            <a:noFill/>
            <a:ln w="9525">
              <a:noFill/>
              <a:miter lim="800000"/>
              <a:headEnd/>
              <a:tailEnd/>
            </a:ln>
          </p:spPr>
          <p:txBody>
            <a:bodyPr>
              <a:spAutoFit/>
            </a:bodyPr>
            <a:lstStyle/>
            <a:p>
              <a:pPr algn="ctr">
                <a:spcBef>
                  <a:spcPct val="50000"/>
                </a:spcBef>
              </a:pPr>
              <a:r>
                <a:rPr lang="en-US" sz="2200" b="1" i="1" dirty="0">
                  <a:solidFill>
                    <a:srgbClr val="003399"/>
                  </a:solidFill>
                  <a:latin typeface="Tahoma" pitchFamily="34" charset="0"/>
                  <a:cs typeface="Arial" charset="0"/>
                </a:rPr>
                <a:t>B</a:t>
              </a:r>
              <a:endParaRPr lang="en-US" sz="2200" b="1" baseline="-25000" dirty="0">
                <a:solidFill>
                  <a:srgbClr val="003399"/>
                </a:solidFill>
                <a:latin typeface="Tahoma" pitchFamily="34" charset="0"/>
                <a:cs typeface="Arial" charset="0"/>
              </a:endParaRPr>
            </a:p>
          </p:txBody>
        </p:sp>
      </p:grpSp>
      <p:sp>
        <p:nvSpPr>
          <p:cNvPr id="36" name="Line 26"/>
          <p:cNvSpPr>
            <a:spLocks noChangeShapeType="1"/>
          </p:cNvSpPr>
          <p:nvPr/>
        </p:nvSpPr>
        <p:spPr bwMode="auto">
          <a:xfrm>
            <a:off x="2866943" y="5105400"/>
            <a:ext cx="573088" cy="0"/>
          </a:xfrm>
          <a:prstGeom prst="line">
            <a:avLst/>
          </a:prstGeom>
          <a:noFill/>
          <a:ln w="38100">
            <a:solidFill>
              <a:srgbClr val="003399"/>
            </a:solidFill>
            <a:round/>
            <a:headEnd/>
            <a:tailEnd type="triangle" w="lg" len="lg"/>
          </a:ln>
        </p:spPr>
        <p:txBody>
          <a:bodyPr/>
          <a:lstStyle/>
          <a:p>
            <a:endParaRPr lang="en-US"/>
          </a:p>
        </p:txBody>
      </p:sp>
      <p:grpSp>
        <p:nvGrpSpPr>
          <p:cNvPr id="41" name="Group 40"/>
          <p:cNvGrpSpPr/>
          <p:nvPr/>
        </p:nvGrpSpPr>
        <p:grpSpPr>
          <a:xfrm>
            <a:off x="950913" y="3698875"/>
            <a:ext cx="2441575" cy="427038"/>
            <a:chOff x="1058863" y="3698875"/>
            <a:chExt cx="2441575" cy="427038"/>
          </a:xfrm>
        </p:grpSpPr>
        <p:sp>
          <p:nvSpPr>
            <p:cNvPr id="37" name="Line 29"/>
            <p:cNvSpPr>
              <a:spLocks noChangeShapeType="1"/>
            </p:cNvSpPr>
            <p:nvPr/>
          </p:nvSpPr>
          <p:spPr bwMode="auto">
            <a:xfrm>
              <a:off x="1624013" y="3924300"/>
              <a:ext cx="1876425" cy="0"/>
            </a:xfrm>
            <a:prstGeom prst="line">
              <a:avLst/>
            </a:prstGeom>
            <a:noFill/>
            <a:ln w="9525">
              <a:solidFill>
                <a:srgbClr val="0000FF"/>
              </a:solidFill>
              <a:prstDash val="lgDash"/>
              <a:round/>
              <a:headEnd/>
              <a:tailEnd/>
            </a:ln>
          </p:spPr>
          <p:txBody>
            <a:bodyPr/>
            <a:lstStyle/>
            <a:p>
              <a:endParaRPr lang="en-US"/>
            </a:p>
          </p:txBody>
        </p:sp>
        <p:sp>
          <p:nvSpPr>
            <p:cNvPr id="38" name="Text Box 32"/>
            <p:cNvSpPr txBox="1">
              <a:spLocks noChangeArrowheads="1"/>
            </p:cNvSpPr>
            <p:nvPr/>
          </p:nvSpPr>
          <p:spPr bwMode="auto">
            <a:xfrm>
              <a:off x="1058863" y="3698875"/>
              <a:ext cx="603250" cy="427038"/>
            </a:xfrm>
            <a:prstGeom prst="rect">
              <a:avLst/>
            </a:prstGeom>
            <a:noFill/>
            <a:ln w="9525">
              <a:noFill/>
              <a:miter lim="800000"/>
              <a:headEnd/>
              <a:tailEnd/>
            </a:ln>
          </p:spPr>
          <p:txBody>
            <a:bodyPr>
              <a:spAutoFit/>
            </a:bodyPr>
            <a:lstStyle/>
            <a:p>
              <a:pPr algn="ctr">
                <a:spcBef>
                  <a:spcPct val="50000"/>
                </a:spcBef>
              </a:pPr>
              <a:r>
                <a:rPr lang="en-US" sz="2200" b="1" i="1" dirty="0">
                  <a:latin typeface="Tahoma" pitchFamily="34" charset="0"/>
                  <a:cs typeface="Arial" charset="0"/>
                </a:rPr>
                <a:t>P</a:t>
              </a:r>
              <a:r>
                <a:rPr lang="en-US" sz="2200" b="1" baseline="-25000" dirty="0">
                  <a:latin typeface="Tahoma" pitchFamily="34" charset="0"/>
                  <a:cs typeface="Arial" charset="0"/>
                </a:rPr>
                <a:t>2</a:t>
              </a:r>
            </a:p>
          </p:txBody>
        </p:sp>
      </p:grpSp>
      <p:grpSp>
        <p:nvGrpSpPr>
          <p:cNvPr id="43" name="Group 42"/>
          <p:cNvGrpSpPr/>
          <p:nvPr/>
        </p:nvGrpSpPr>
        <p:grpSpPr>
          <a:xfrm>
            <a:off x="3175000" y="3927475"/>
            <a:ext cx="603250" cy="1654176"/>
            <a:chOff x="3282950" y="3927475"/>
            <a:chExt cx="603250" cy="1654176"/>
          </a:xfrm>
        </p:grpSpPr>
        <p:sp>
          <p:nvSpPr>
            <p:cNvPr id="39" name="Line 30"/>
            <p:cNvSpPr>
              <a:spLocks noChangeShapeType="1"/>
            </p:cNvSpPr>
            <p:nvPr/>
          </p:nvSpPr>
          <p:spPr bwMode="auto">
            <a:xfrm>
              <a:off x="3505200" y="3927475"/>
              <a:ext cx="0" cy="1262063"/>
            </a:xfrm>
            <a:prstGeom prst="line">
              <a:avLst/>
            </a:prstGeom>
            <a:noFill/>
            <a:ln w="9525">
              <a:solidFill>
                <a:srgbClr val="0000FF"/>
              </a:solidFill>
              <a:prstDash val="lgDash"/>
              <a:round/>
              <a:headEnd/>
              <a:tailEnd/>
            </a:ln>
          </p:spPr>
          <p:txBody>
            <a:bodyPr/>
            <a:lstStyle/>
            <a:p>
              <a:endParaRPr lang="en-US"/>
            </a:p>
          </p:txBody>
        </p:sp>
        <p:sp>
          <p:nvSpPr>
            <p:cNvPr id="40" name="Text Box 31"/>
            <p:cNvSpPr txBox="1">
              <a:spLocks noChangeArrowheads="1"/>
            </p:cNvSpPr>
            <p:nvPr/>
          </p:nvSpPr>
          <p:spPr bwMode="auto">
            <a:xfrm>
              <a:off x="3282950" y="5154613"/>
              <a:ext cx="603250" cy="427038"/>
            </a:xfrm>
            <a:prstGeom prst="rect">
              <a:avLst/>
            </a:prstGeom>
            <a:noFill/>
            <a:ln w="9525">
              <a:noFill/>
              <a:miter lim="800000"/>
              <a:headEnd/>
              <a:tailEnd/>
            </a:ln>
          </p:spPr>
          <p:txBody>
            <a:bodyPr>
              <a:spAutoFit/>
            </a:bodyPr>
            <a:lstStyle/>
            <a:p>
              <a:pPr algn="ctr">
                <a:spcBef>
                  <a:spcPct val="50000"/>
                </a:spcBef>
              </a:pPr>
              <a:r>
                <a:rPr lang="en-US" sz="2200" b="1" i="1">
                  <a:latin typeface="Tahoma" pitchFamily="34" charset="0"/>
                  <a:cs typeface="Arial" charset="0"/>
                </a:rPr>
                <a:t>Q</a:t>
              </a:r>
              <a:r>
                <a:rPr lang="en-US" sz="2200" b="1" baseline="-25000">
                  <a:latin typeface="Tahoma" pitchFamily="34" charset="0"/>
                  <a:cs typeface="Arial" charset="0"/>
                </a:rPr>
                <a:t>2</a:t>
              </a:r>
            </a:p>
          </p:txBody>
        </p:sp>
      </p:grpSp>
      <p:sp>
        <p:nvSpPr>
          <p:cNvPr id="44" name="Line 20"/>
          <p:cNvSpPr>
            <a:spLocks noChangeShapeType="1"/>
          </p:cNvSpPr>
          <p:nvPr/>
        </p:nvSpPr>
        <p:spPr bwMode="auto">
          <a:xfrm rot="5400000" flipV="1">
            <a:off x="2878931" y="3261521"/>
            <a:ext cx="658814" cy="536574"/>
          </a:xfrm>
          <a:prstGeom prst="line">
            <a:avLst/>
          </a:prstGeom>
          <a:noFill/>
          <a:ln w="38100">
            <a:solidFill>
              <a:srgbClr val="003399"/>
            </a:solidFill>
            <a:round/>
            <a:headEnd/>
            <a:tailEnd type="triangle" w="lg" len="lg"/>
          </a:ln>
        </p:spPr>
        <p:txBody>
          <a:bodyPr/>
          <a:lstStyle/>
          <a:p>
            <a:endParaRPr lang="en-US"/>
          </a:p>
        </p:txBody>
      </p:sp>
      <p:sp>
        <p:nvSpPr>
          <p:cNvPr id="34"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5597441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left)">
                                      <p:cBhvr>
                                        <p:cTn id="15" dur="500"/>
                                        <p:tgtEl>
                                          <p:spTgt spid="4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left)">
                                      <p:cBhvr>
                                        <p:cTn id="19" dur="5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up)">
                                      <p:cBhvr>
                                        <p:cTn id="24" dur="500"/>
                                        <p:tgtEl>
                                          <p:spTgt spid="43"/>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ipe(up)">
                                      <p:cBhvr>
                                        <p:cTn id="33" dur="500"/>
                                        <p:tgtEl>
                                          <p:spTgt spid="44"/>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wipe(left)">
                                      <p:cBhvr>
                                        <p:cTn id="3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7" grpId="0" animBg="1"/>
      <p:bldP spid="36" grpId="0" animBg="1"/>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dirty="0">
                <a:solidFill>
                  <a:schemeClr val="accent6">
                    <a:lumMod val="50000"/>
                  </a:schemeClr>
                </a:solidFill>
              </a:rPr>
              <a:t>Active Learning 1</a:t>
            </a:r>
            <a:r>
              <a:rPr lang="en-US" b="1" dirty="0">
                <a:solidFill>
                  <a:srgbClr val="C00000"/>
                </a:solidFill>
              </a:rPr>
              <a:t>C. </a:t>
            </a:r>
            <a:r>
              <a:rPr lang="en-US" dirty="0">
                <a:solidFill>
                  <a:srgbClr val="C00000"/>
                </a:solidFill>
              </a:rPr>
              <a:t>Consumers’ income falls</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26</a:t>
            </a:fld>
            <a:endParaRPr lang="en-US" dirty="0"/>
          </a:p>
        </p:txBody>
      </p:sp>
      <p:sp>
        <p:nvSpPr>
          <p:cNvPr id="3" name="Text Placeholder 2"/>
          <p:cNvSpPr>
            <a:spLocks noGrp="1"/>
          </p:cNvSpPr>
          <p:nvPr>
            <p:ph idx="12"/>
          </p:nvPr>
        </p:nvSpPr>
        <p:spPr>
          <a:xfrm>
            <a:off x="4876800" y="838200"/>
            <a:ext cx="4267199" cy="5334000"/>
          </a:xfrm>
          <a:noFill/>
          <a:ln>
            <a:noFill/>
          </a:ln>
        </p:spPr>
        <p:txBody>
          <a:bodyPr>
            <a:normAutofit/>
          </a:bodyPr>
          <a:lstStyle/>
          <a:p>
            <a:r>
              <a:rPr lang="en-US" sz="2800" dirty="0"/>
              <a:t>Orange juice is a normal good. </a:t>
            </a:r>
          </a:p>
          <a:p>
            <a:r>
              <a:rPr lang="en-US" sz="2800" dirty="0"/>
              <a:t>A lower income prompts consumers to buy less orange juice (at </a:t>
            </a:r>
            <a:r>
              <a:rPr lang="en-US" sz="2800" b="1" i="1" dirty="0"/>
              <a:t>P</a:t>
            </a:r>
            <a:r>
              <a:rPr lang="en-US" sz="2800" b="1" i="1" baseline="-25000" dirty="0"/>
              <a:t>1</a:t>
            </a:r>
            <a:r>
              <a:rPr lang="en-US" sz="2800" dirty="0"/>
              <a:t>).</a:t>
            </a:r>
          </a:p>
          <a:p>
            <a:r>
              <a:rPr lang="en-US" sz="2800" dirty="0">
                <a:solidFill>
                  <a:srgbClr val="C00000"/>
                </a:solidFill>
              </a:rPr>
              <a:t>The demand for orange juice decreases (shifts to the left</a:t>
            </a:r>
            <a:endParaRPr lang="en-US" sz="2800" dirty="0"/>
          </a:p>
        </p:txBody>
      </p:sp>
      <p:grpSp>
        <p:nvGrpSpPr>
          <p:cNvPr id="13" name="Group 16"/>
          <p:cNvGrpSpPr>
            <a:grpSpLocks/>
          </p:cNvGrpSpPr>
          <p:nvPr/>
        </p:nvGrpSpPr>
        <p:grpSpPr bwMode="auto">
          <a:xfrm>
            <a:off x="1363663" y="1490663"/>
            <a:ext cx="4714875" cy="3775075"/>
            <a:chOff x="2602" y="1083"/>
            <a:chExt cx="3055" cy="2115"/>
          </a:xfrm>
        </p:grpSpPr>
        <p:sp>
          <p:nvSpPr>
            <p:cNvPr id="14" name="Line 17"/>
            <p:cNvSpPr>
              <a:spLocks noChangeShapeType="1"/>
            </p:cNvSpPr>
            <p:nvPr/>
          </p:nvSpPr>
          <p:spPr bwMode="auto">
            <a:xfrm>
              <a:off x="2603" y="1083"/>
              <a:ext cx="0" cy="2115"/>
            </a:xfrm>
            <a:prstGeom prst="line">
              <a:avLst/>
            </a:prstGeom>
            <a:noFill/>
            <a:ln w="12700">
              <a:solidFill>
                <a:schemeClr val="tx1"/>
              </a:solidFill>
              <a:round/>
              <a:headEnd/>
              <a:tailEnd/>
            </a:ln>
          </p:spPr>
          <p:txBody>
            <a:bodyPr/>
            <a:lstStyle/>
            <a:p>
              <a:endParaRPr lang="en-US"/>
            </a:p>
          </p:txBody>
        </p:sp>
        <p:sp>
          <p:nvSpPr>
            <p:cNvPr id="15" name="Line 18"/>
            <p:cNvSpPr>
              <a:spLocks noChangeShapeType="1"/>
            </p:cNvSpPr>
            <p:nvPr/>
          </p:nvSpPr>
          <p:spPr bwMode="auto">
            <a:xfrm>
              <a:off x="2602" y="3197"/>
              <a:ext cx="3055" cy="0"/>
            </a:xfrm>
            <a:prstGeom prst="line">
              <a:avLst/>
            </a:prstGeom>
            <a:noFill/>
            <a:ln w="12700">
              <a:solidFill>
                <a:schemeClr val="tx1"/>
              </a:solidFill>
              <a:round/>
              <a:headEnd/>
              <a:tailEnd/>
            </a:ln>
          </p:spPr>
          <p:txBody>
            <a:bodyPr/>
            <a:lstStyle/>
            <a:p>
              <a:endParaRPr lang="en-US"/>
            </a:p>
          </p:txBody>
        </p:sp>
      </p:grpSp>
      <p:sp>
        <p:nvSpPr>
          <p:cNvPr id="16" name="Text Box 19"/>
          <p:cNvSpPr txBox="1">
            <a:spLocks noChangeArrowheads="1"/>
          </p:cNvSpPr>
          <p:nvPr/>
        </p:nvSpPr>
        <p:spPr bwMode="auto">
          <a:xfrm>
            <a:off x="0" y="1295400"/>
            <a:ext cx="1300163" cy="1107996"/>
          </a:xfrm>
          <a:prstGeom prst="rect">
            <a:avLst/>
          </a:prstGeom>
          <a:noFill/>
          <a:ln w="9525">
            <a:noFill/>
            <a:miter lim="800000"/>
            <a:headEnd/>
            <a:tailEnd/>
          </a:ln>
        </p:spPr>
        <p:txBody>
          <a:bodyPr>
            <a:spAutoFit/>
          </a:bodyPr>
          <a:lstStyle/>
          <a:p>
            <a:pPr algn="r">
              <a:spcBef>
                <a:spcPct val="50000"/>
              </a:spcBef>
            </a:pPr>
            <a:r>
              <a:rPr lang="en-US" sz="2200" dirty="0">
                <a:latin typeface="Arial"/>
                <a:cs typeface="Arial"/>
              </a:rPr>
              <a:t>Price of orange juice</a:t>
            </a:r>
          </a:p>
        </p:txBody>
      </p:sp>
      <p:sp>
        <p:nvSpPr>
          <p:cNvPr id="17" name="Text Box 20"/>
          <p:cNvSpPr txBox="1">
            <a:spLocks noChangeArrowheads="1"/>
          </p:cNvSpPr>
          <p:nvPr/>
        </p:nvSpPr>
        <p:spPr bwMode="auto">
          <a:xfrm>
            <a:off x="3633788" y="5251450"/>
            <a:ext cx="2635250" cy="762000"/>
          </a:xfrm>
          <a:prstGeom prst="rect">
            <a:avLst/>
          </a:prstGeom>
          <a:noFill/>
          <a:ln w="9525">
            <a:noFill/>
            <a:miter lim="800000"/>
            <a:headEnd/>
            <a:tailEnd/>
          </a:ln>
        </p:spPr>
        <p:txBody>
          <a:bodyPr>
            <a:spAutoFit/>
          </a:bodyPr>
          <a:lstStyle/>
          <a:p>
            <a:pPr algn="r">
              <a:spcBef>
                <a:spcPct val="50000"/>
              </a:spcBef>
            </a:pPr>
            <a:r>
              <a:rPr lang="en-US" sz="2200" dirty="0">
                <a:latin typeface="Arial"/>
                <a:cs typeface="Arial"/>
              </a:rPr>
              <a:t>Quantity of </a:t>
            </a:r>
            <a:br>
              <a:rPr lang="en-US" sz="2200" dirty="0">
                <a:latin typeface="Arial"/>
                <a:cs typeface="Arial"/>
              </a:rPr>
            </a:br>
            <a:r>
              <a:rPr lang="en-US" sz="2200" dirty="0">
                <a:latin typeface="Arial"/>
                <a:cs typeface="Arial"/>
              </a:rPr>
              <a:t>orange juice</a:t>
            </a:r>
          </a:p>
        </p:txBody>
      </p:sp>
      <p:grpSp>
        <p:nvGrpSpPr>
          <p:cNvPr id="18" name="Group 21"/>
          <p:cNvGrpSpPr>
            <a:grpSpLocks/>
          </p:cNvGrpSpPr>
          <p:nvPr/>
        </p:nvGrpSpPr>
        <p:grpSpPr bwMode="auto">
          <a:xfrm>
            <a:off x="2124075" y="1885950"/>
            <a:ext cx="2732088" cy="3149600"/>
            <a:chOff x="1502" y="1346"/>
            <a:chExt cx="1721" cy="1984"/>
          </a:xfrm>
        </p:grpSpPr>
        <p:sp>
          <p:nvSpPr>
            <p:cNvPr id="19" name="Line 22"/>
            <p:cNvSpPr>
              <a:spLocks noChangeShapeType="1"/>
            </p:cNvSpPr>
            <p:nvPr/>
          </p:nvSpPr>
          <p:spPr bwMode="auto">
            <a:xfrm>
              <a:off x="1502" y="1346"/>
              <a:ext cx="1412" cy="1756"/>
            </a:xfrm>
            <a:prstGeom prst="line">
              <a:avLst/>
            </a:prstGeom>
            <a:noFill/>
            <a:ln w="38100">
              <a:solidFill>
                <a:schemeClr val="tx1"/>
              </a:solidFill>
              <a:round/>
              <a:headEnd/>
              <a:tailEnd/>
            </a:ln>
          </p:spPr>
          <p:txBody>
            <a:bodyPr/>
            <a:lstStyle/>
            <a:p>
              <a:endParaRPr lang="en-US"/>
            </a:p>
          </p:txBody>
        </p:sp>
        <p:sp>
          <p:nvSpPr>
            <p:cNvPr id="20" name="Text Box 23"/>
            <p:cNvSpPr txBox="1">
              <a:spLocks noChangeArrowheads="1"/>
            </p:cNvSpPr>
            <p:nvPr/>
          </p:nvSpPr>
          <p:spPr bwMode="auto">
            <a:xfrm>
              <a:off x="2843" y="3061"/>
              <a:ext cx="380" cy="269"/>
            </a:xfrm>
            <a:prstGeom prst="rect">
              <a:avLst/>
            </a:prstGeom>
            <a:noFill/>
            <a:ln w="9525">
              <a:noFill/>
              <a:miter lim="800000"/>
              <a:headEnd/>
              <a:tailEnd/>
            </a:ln>
          </p:spPr>
          <p:txBody>
            <a:bodyPr>
              <a:spAutoFit/>
            </a:bodyPr>
            <a:lstStyle/>
            <a:p>
              <a:pPr>
                <a:spcBef>
                  <a:spcPct val="50000"/>
                </a:spcBef>
              </a:pPr>
              <a:r>
                <a:rPr lang="en-US" sz="2200" b="1" i="1">
                  <a:latin typeface="Tahoma" pitchFamily="34" charset="0"/>
                  <a:cs typeface="Arial" charset="0"/>
                </a:rPr>
                <a:t>D</a:t>
              </a:r>
              <a:r>
                <a:rPr lang="en-US" sz="2200" b="1" baseline="-25000">
                  <a:latin typeface="Tahoma" pitchFamily="34" charset="0"/>
                  <a:cs typeface="Arial" charset="0"/>
                </a:rPr>
                <a:t>1</a:t>
              </a:r>
            </a:p>
          </p:txBody>
        </p:sp>
      </p:grpSp>
      <p:grpSp>
        <p:nvGrpSpPr>
          <p:cNvPr id="21" name="Group 24"/>
          <p:cNvGrpSpPr>
            <a:grpSpLocks/>
          </p:cNvGrpSpPr>
          <p:nvPr/>
        </p:nvGrpSpPr>
        <p:grpSpPr bwMode="auto">
          <a:xfrm>
            <a:off x="1606550" y="2419350"/>
            <a:ext cx="2482850" cy="2705100"/>
            <a:chOff x="1176" y="1682"/>
            <a:chExt cx="1564" cy="1704"/>
          </a:xfrm>
        </p:grpSpPr>
        <p:sp>
          <p:nvSpPr>
            <p:cNvPr id="22" name="Line 25"/>
            <p:cNvSpPr>
              <a:spLocks noChangeShapeType="1"/>
            </p:cNvSpPr>
            <p:nvPr/>
          </p:nvSpPr>
          <p:spPr bwMode="auto">
            <a:xfrm>
              <a:off x="1176" y="1682"/>
              <a:ext cx="1238" cy="1555"/>
            </a:xfrm>
            <a:prstGeom prst="line">
              <a:avLst/>
            </a:prstGeom>
            <a:noFill/>
            <a:ln w="38100">
              <a:solidFill>
                <a:srgbClr val="CC0000"/>
              </a:solidFill>
              <a:round/>
              <a:headEnd/>
              <a:tailEnd/>
            </a:ln>
          </p:spPr>
          <p:txBody>
            <a:bodyPr/>
            <a:lstStyle/>
            <a:p>
              <a:endParaRPr lang="en-US"/>
            </a:p>
          </p:txBody>
        </p:sp>
        <p:sp>
          <p:nvSpPr>
            <p:cNvPr id="23" name="Text Box 26"/>
            <p:cNvSpPr txBox="1">
              <a:spLocks noChangeArrowheads="1"/>
            </p:cNvSpPr>
            <p:nvPr/>
          </p:nvSpPr>
          <p:spPr bwMode="auto">
            <a:xfrm>
              <a:off x="2360" y="3117"/>
              <a:ext cx="380" cy="269"/>
            </a:xfrm>
            <a:prstGeom prst="rect">
              <a:avLst/>
            </a:prstGeom>
            <a:noFill/>
            <a:ln w="9525">
              <a:noFill/>
              <a:miter lim="800000"/>
              <a:headEnd/>
              <a:tailEnd/>
            </a:ln>
          </p:spPr>
          <p:txBody>
            <a:bodyPr>
              <a:spAutoFit/>
            </a:bodyPr>
            <a:lstStyle/>
            <a:p>
              <a:pPr>
                <a:spcBef>
                  <a:spcPct val="50000"/>
                </a:spcBef>
              </a:pPr>
              <a:r>
                <a:rPr lang="en-US" sz="2200" b="1" i="1">
                  <a:solidFill>
                    <a:srgbClr val="A50021"/>
                  </a:solidFill>
                  <a:latin typeface="Tahoma" pitchFamily="34" charset="0"/>
                  <a:cs typeface="Arial" charset="0"/>
                </a:rPr>
                <a:t>D</a:t>
              </a:r>
              <a:r>
                <a:rPr lang="en-US" sz="2200" b="1" baseline="-25000">
                  <a:solidFill>
                    <a:srgbClr val="A50021"/>
                  </a:solidFill>
                  <a:latin typeface="Tahoma" pitchFamily="34" charset="0"/>
                  <a:cs typeface="Arial" charset="0"/>
                </a:rPr>
                <a:t>2</a:t>
              </a:r>
            </a:p>
          </p:txBody>
        </p:sp>
      </p:grpSp>
      <p:grpSp>
        <p:nvGrpSpPr>
          <p:cNvPr id="25" name="Group 28"/>
          <p:cNvGrpSpPr>
            <a:grpSpLocks/>
          </p:cNvGrpSpPr>
          <p:nvPr/>
        </p:nvGrpSpPr>
        <p:grpSpPr bwMode="auto">
          <a:xfrm>
            <a:off x="1360488" y="3219450"/>
            <a:ext cx="1247775" cy="2457450"/>
            <a:chOff x="1021" y="2186"/>
            <a:chExt cx="786" cy="1548"/>
          </a:xfrm>
        </p:grpSpPr>
        <p:grpSp>
          <p:nvGrpSpPr>
            <p:cNvPr id="26" name="Group 29"/>
            <p:cNvGrpSpPr>
              <a:grpSpLocks/>
            </p:cNvGrpSpPr>
            <p:nvPr/>
          </p:nvGrpSpPr>
          <p:grpSpPr bwMode="auto">
            <a:xfrm>
              <a:off x="1021" y="2229"/>
              <a:ext cx="587" cy="1243"/>
              <a:chOff x="357" y="2450"/>
              <a:chExt cx="795" cy="646"/>
            </a:xfrm>
          </p:grpSpPr>
          <p:sp>
            <p:nvSpPr>
              <p:cNvPr id="29" name="Line 30"/>
              <p:cNvSpPr>
                <a:spLocks noChangeShapeType="1"/>
              </p:cNvSpPr>
              <p:nvPr/>
            </p:nvSpPr>
            <p:spPr bwMode="auto">
              <a:xfrm>
                <a:off x="357" y="2450"/>
                <a:ext cx="795" cy="0"/>
              </a:xfrm>
              <a:prstGeom prst="line">
                <a:avLst/>
              </a:prstGeom>
              <a:noFill/>
              <a:ln w="9525">
                <a:solidFill>
                  <a:schemeClr val="tx1"/>
                </a:solidFill>
                <a:prstDash val="lgDash"/>
                <a:round/>
                <a:headEnd/>
                <a:tailEnd/>
              </a:ln>
            </p:spPr>
            <p:txBody>
              <a:bodyPr/>
              <a:lstStyle/>
              <a:p>
                <a:endParaRPr lang="en-US"/>
              </a:p>
            </p:txBody>
          </p:sp>
          <p:sp>
            <p:nvSpPr>
              <p:cNvPr id="30" name="Line 31"/>
              <p:cNvSpPr>
                <a:spLocks noChangeShapeType="1"/>
              </p:cNvSpPr>
              <p:nvPr/>
            </p:nvSpPr>
            <p:spPr bwMode="auto">
              <a:xfrm>
                <a:off x="1152" y="2451"/>
                <a:ext cx="0" cy="645"/>
              </a:xfrm>
              <a:prstGeom prst="line">
                <a:avLst/>
              </a:prstGeom>
              <a:noFill/>
              <a:ln w="9525">
                <a:solidFill>
                  <a:schemeClr val="tx1"/>
                </a:solidFill>
                <a:prstDash val="lgDash"/>
                <a:round/>
                <a:headEnd/>
                <a:tailEnd/>
              </a:ln>
            </p:spPr>
            <p:txBody>
              <a:bodyPr/>
              <a:lstStyle/>
              <a:p>
                <a:endParaRPr lang="en-US"/>
              </a:p>
            </p:txBody>
          </p:sp>
        </p:grpSp>
        <p:sp>
          <p:nvSpPr>
            <p:cNvPr id="28" name="Text Box 33"/>
            <p:cNvSpPr txBox="1">
              <a:spLocks noChangeArrowheads="1"/>
            </p:cNvSpPr>
            <p:nvPr/>
          </p:nvSpPr>
          <p:spPr bwMode="auto">
            <a:xfrm>
              <a:off x="1427" y="3465"/>
              <a:ext cx="380" cy="269"/>
            </a:xfrm>
            <a:prstGeom prst="rect">
              <a:avLst/>
            </a:prstGeom>
            <a:noFill/>
            <a:ln w="9525">
              <a:noFill/>
              <a:miter lim="800000"/>
              <a:headEnd/>
              <a:tailEnd/>
            </a:ln>
          </p:spPr>
          <p:txBody>
            <a:bodyPr>
              <a:spAutoFit/>
            </a:bodyPr>
            <a:lstStyle/>
            <a:p>
              <a:pPr algn="ctr">
                <a:spcBef>
                  <a:spcPct val="50000"/>
                </a:spcBef>
              </a:pPr>
              <a:r>
                <a:rPr lang="en-US" sz="2200" b="1" i="1">
                  <a:latin typeface="Tahoma" pitchFamily="34" charset="0"/>
                  <a:cs typeface="Arial" charset="0"/>
                </a:rPr>
                <a:t>Q</a:t>
              </a:r>
              <a:r>
                <a:rPr lang="en-US" sz="2200" b="1" baseline="-25000">
                  <a:latin typeface="Tahoma" pitchFamily="34" charset="0"/>
                  <a:cs typeface="Arial" charset="0"/>
                </a:rPr>
                <a:t>2</a:t>
              </a:r>
            </a:p>
          </p:txBody>
        </p:sp>
        <p:sp>
          <p:nvSpPr>
            <p:cNvPr id="27" name="Oval 32"/>
            <p:cNvSpPr>
              <a:spLocks noChangeArrowheads="1"/>
            </p:cNvSpPr>
            <p:nvPr/>
          </p:nvSpPr>
          <p:spPr bwMode="auto">
            <a:xfrm>
              <a:off x="1556" y="2186"/>
              <a:ext cx="88" cy="87"/>
            </a:xfrm>
            <a:prstGeom prst="ellipse">
              <a:avLst/>
            </a:prstGeom>
            <a:solidFill>
              <a:srgbClr val="FF0000"/>
            </a:solidFill>
            <a:ln w="9525">
              <a:noFill/>
              <a:prstDash val="dash"/>
              <a:round/>
              <a:headEnd/>
              <a:tailEnd/>
            </a:ln>
          </p:spPr>
          <p:txBody>
            <a:bodyPr wrap="none" anchor="ctr"/>
            <a:lstStyle/>
            <a:p>
              <a:endParaRPr lang="en-US">
                <a:cs typeface="Arial" charset="0"/>
              </a:endParaRPr>
            </a:p>
          </p:txBody>
        </p:sp>
      </p:grpSp>
      <p:grpSp>
        <p:nvGrpSpPr>
          <p:cNvPr id="32" name="Group 31"/>
          <p:cNvGrpSpPr/>
          <p:nvPr/>
        </p:nvGrpSpPr>
        <p:grpSpPr>
          <a:xfrm>
            <a:off x="790575" y="2917140"/>
            <a:ext cx="3082925" cy="2756585"/>
            <a:chOff x="942975" y="2917140"/>
            <a:chExt cx="3082925" cy="2756585"/>
          </a:xfrm>
        </p:grpSpPr>
        <p:grpSp>
          <p:nvGrpSpPr>
            <p:cNvPr id="6" name="Group 8"/>
            <p:cNvGrpSpPr>
              <a:grpSpLocks/>
            </p:cNvGrpSpPr>
            <p:nvPr/>
          </p:nvGrpSpPr>
          <p:grpSpPr bwMode="auto">
            <a:xfrm>
              <a:off x="942975" y="3067050"/>
              <a:ext cx="2754313" cy="2606675"/>
              <a:chOff x="662" y="2090"/>
              <a:chExt cx="1735" cy="1642"/>
            </a:xfrm>
          </p:grpSpPr>
          <p:grpSp>
            <p:nvGrpSpPr>
              <p:cNvPr id="7" name="Group 9"/>
              <p:cNvGrpSpPr>
                <a:grpSpLocks/>
              </p:cNvGrpSpPr>
              <p:nvPr/>
            </p:nvGrpSpPr>
            <p:grpSpPr bwMode="auto">
              <a:xfrm>
                <a:off x="1026" y="2228"/>
                <a:ext cx="1181" cy="1243"/>
                <a:chOff x="357" y="2450"/>
                <a:chExt cx="795" cy="646"/>
              </a:xfrm>
            </p:grpSpPr>
            <p:sp>
              <p:nvSpPr>
                <p:cNvPr id="11" name="Line 10"/>
                <p:cNvSpPr>
                  <a:spLocks noChangeShapeType="1"/>
                </p:cNvSpPr>
                <p:nvPr/>
              </p:nvSpPr>
              <p:spPr bwMode="auto">
                <a:xfrm>
                  <a:off x="357" y="2450"/>
                  <a:ext cx="795" cy="0"/>
                </a:xfrm>
                <a:prstGeom prst="line">
                  <a:avLst/>
                </a:prstGeom>
                <a:noFill/>
                <a:ln w="9525">
                  <a:solidFill>
                    <a:schemeClr val="tx1"/>
                  </a:solidFill>
                  <a:prstDash val="lgDash"/>
                  <a:round/>
                  <a:headEnd/>
                  <a:tailEnd/>
                </a:ln>
              </p:spPr>
              <p:txBody>
                <a:bodyPr/>
                <a:lstStyle/>
                <a:p>
                  <a:endParaRPr lang="en-US"/>
                </a:p>
              </p:txBody>
            </p:sp>
            <p:sp>
              <p:nvSpPr>
                <p:cNvPr id="12" name="Line 11"/>
                <p:cNvSpPr>
                  <a:spLocks noChangeShapeType="1"/>
                </p:cNvSpPr>
                <p:nvPr/>
              </p:nvSpPr>
              <p:spPr bwMode="auto">
                <a:xfrm>
                  <a:off x="1152" y="2451"/>
                  <a:ext cx="0" cy="645"/>
                </a:xfrm>
                <a:prstGeom prst="line">
                  <a:avLst/>
                </a:prstGeom>
                <a:noFill/>
                <a:ln w="9525">
                  <a:solidFill>
                    <a:schemeClr val="tx1"/>
                  </a:solidFill>
                  <a:prstDash val="lgDash"/>
                  <a:round/>
                  <a:headEnd/>
                  <a:tailEnd/>
                </a:ln>
              </p:spPr>
              <p:txBody>
                <a:bodyPr/>
                <a:lstStyle/>
                <a:p>
                  <a:endParaRPr lang="en-US"/>
                </a:p>
              </p:txBody>
            </p:sp>
          </p:grpSp>
          <p:sp>
            <p:nvSpPr>
              <p:cNvPr id="8" name="Oval 12"/>
              <p:cNvSpPr>
                <a:spLocks noChangeArrowheads="1"/>
              </p:cNvSpPr>
              <p:nvPr/>
            </p:nvSpPr>
            <p:spPr bwMode="auto">
              <a:xfrm>
                <a:off x="2166" y="2190"/>
                <a:ext cx="88" cy="87"/>
              </a:xfrm>
              <a:prstGeom prst="ellipse">
                <a:avLst/>
              </a:prstGeom>
              <a:solidFill>
                <a:srgbClr val="000000"/>
              </a:solidFill>
              <a:ln w="9525">
                <a:noFill/>
                <a:prstDash val="dash"/>
                <a:round/>
                <a:headEnd/>
                <a:tailEnd/>
              </a:ln>
            </p:spPr>
            <p:txBody>
              <a:bodyPr wrap="none" anchor="ctr"/>
              <a:lstStyle/>
              <a:p>
                <a:endParaRPr lang="en-US">
                  <a:cs typeface="Arial" charset="0"/>
                </a:endParaRPr>
              </a:p>
            </p:txBody>
          </p:sp>
          <p:sp>
            <p:nvSpPr>
              <p:cNvPr id="9" name="Text Box 13"/>
              <p:cNvSpPr txBox="1">
                <a:spLocks noChangeArrowheads="1"/>
              </p:cNvSpPr>
              <p:nvPr/>
            </p:nvSpPr>
            <p:spPr bwMode="auto">
              <a:xfrm>
                <a:off x="662" y="2090"/>
                <a:ext cx="380" cy="269"/>
              </a:xfrm>
              <a:prstGeom prst="rect">
                <a:avLst/>
              </a:prstGeom>
              <a:noFill/>
              <a:ln w="9525">
                <a:noFill/>
                <a:miter lim="800000"/>
                <a:headEnd/>
                <a:tailEnd/>
              </a:ln>
            </p:spPr>
            <p:txBody>
              <a:bodyPr>
                <a:spAutoFit/>
              </a:bodyPr>
              <a:lstStyle/>
              <a:p>
                <a:pPr algn="ctr">
                  <a:spcBef>
                    <a:spcPct val="50000"/>
                  </a:spcBef>
                </a:pPr>
                <a:r>
                  <a:rPr lang="en-US" sz="2200" b="1" i="1" dirty="0">
                    <a:latin typeface="Tahoma" pitchFamily="34" charset="0"/>
                    <a:cs typeface="Arial" charset="0"/>
                  </a:rPr>
                  <a:t>P</a:t>
                </a:r>
                <a:r>
                  <a:rPr lang="en-US" sz="2200" b="1" baseline="-25000" dirty="0">
                    <a:latin typeface="Tahoma" pitchFamily="34" charset="0"/>
                    <a:cs typeface="Arial" charset="0"/>
                  </a:rPr>
                  <a:t>1</a:t>
                </a:r>
              </a:p>
            </p:txBody>
          </p:sp>
          <p:sp>
            <p:nvSpPr>
              <p:cNvPr id="10" name="Text Box 14"/>
              <p:cNvSpPr txBox="1">
                <a:spLocks noChangeArrowheads="1"/>
              </p:cNvSpPr>
              <p:nvPr/>
            </p:nvSpPr>
            <p:spPr bwMode="auto">
              <a:xfrm>
                <a:off x="2017" y="3463"/>
                <a:ext cx="380" cy="269"/>
              </a:xfrm>
              <a:prstGeom prst="rect">
                <a:avLst/>
              </a:prstGeom>
              <a:noFill/>
              <a:ln w="9525">
                <a:noFill/>
                <a:miter lim="800000"/>
                <a:headEnd/>
                <a:tailEnd/>
              </a:ln>
            </p:spPr>
            <p:txBody>
              <a:bodyPr>
                <a:spAutoFit/>
              </a:bodyPr>
              <a:lstStyle/>
              <a:p>
                <a:pPr algn="ctr">
                  <a:spcBef>
                    <a:spcPct val="50000"/>
                  </a:spcBef>
                </a:pPr>
                <a:r>
                  <a:rPr lang="en-US" sz="2200" b="1" i="1">
                    <a:latin typeface="Tahoma" pitchFamily="34" charset="0"/>
                    <a:cs typeface="Arial" charset="0"/>
                  </a:rPr>
                  <a:t>Q</a:t>
                </a:r>
                <a:r>
                  <a:rPr lang="en-US" sz="2200" b="1" baseline="-25000">
                    <a:latin typeface="Tahoma" pitchFamily="34" charset="0"/>
                    <a:cs typeface="Arial" charset="0"/>
                  </a:rPr>
                  <a:t>1</a:t>
                </a:r>
              </a:p>
            </p:txBody>
          </p:sp>
        </p:grpSp>
        <p:sp>
          <p:nvSpPr>
            <p:cNvPr id="31" name="Text Box 13"/>
            <p:cNvSpPr txBox="1">
              <a:spLocks noChangeArrowheads="1"/>
            </p:cNvSpPr>
            <p:nvPr/>
          </p:nvSpPr>
          <p:spPr bwMode="auto">
            <a:xfrm>
              <a:off x="3422650" y="2917140"/>
              <a:ext cx="603250" cy="430887"/>
            </a:xfrm>
            <a:prstGeom prst="rect">
              <a:avLst/>
            </a:prstGeom>
            <a:noFill/>
            <a:ln w="9525">
              <a:noFill/>
              <a:miter lim="800000"/>
              <a:headEnd/>
              <a:tailEnd/>
            </a:ln>
          </p:spPr>
          <p:txBody>
            <a:bodyPr>
              <a:spAutoFit/>
            </a:bodyPr>
            <a:lstStyle/>
            <a:p>
              <a:pPr algn="ctr">
                <a:spcBef>
                  <a:spcPct val="50000"/>
                </a:spcBef>
              </a:pPr>
              <a:r>
                <a:rPr lang="en-US" sz="2200" b="1" i="1" dirty="0">
                  <a:latin typeface="Tahoma" pitchFamily="34" charset="0"/>
                  <a:cs typeface="Arial" charset="0"/>
                </a:rPr>
                <a:t>A</a:t>
              </a:r>
              <a:endParaRPr lang="en-US" sz="2200" b="1" baseline="-25000" dirty="0">
                <a:latin typeface="Tahoma" pitchFamily="34" charset="0"/>
                <a:cs typeface="Arial" charset="0"/>
              </a:endParaRPr>
            </a:p>
          </p:txBody>
        </p:sp>
      </p:grpSp>
      <p:sp>
        <p:nvSpPr>
          <p:cNvPr id="24" name="Line 27"/>
          <p:cNvSpPr>
            <a:spLocks noChangeShapeType="1"/>
          </p:cNvSpPr>
          <p:nvPr/>
        </p:nvSpPr>
        <p:spPr bwMode="auto">
          <a:xfrm rot="10800000">
            <a:off x="2360613" y="3287713"/>
            <a:ext cx="823912" cy="0"/>
          </a:xfrm>
          <a:prstGeom prst="line">
            <a:avLst/>
          </a:prstGeom>
          <a:noFill/>
          <a:ln w="44450">
            <a:solidFill>
              <a:srgbClr val="CC0000"/>
            </a:solidFill>
            <a:round/>
            <a:headEnd/>
            <a:tailEnd type="triangle" w="lg" len="lg"/>
          </a:ln>
        </p:spPr>
        <p:txBody>
          <a:bodyPr/>
          <a:lstStyle/>
          <a:p>
            <a:endParaRPr lang="en-US"/>
          </a:p>
        </p:txBody>
      </p:sp>
      <p:sp>
        <p:nvSpPr>
          <p:cNvPr id="33"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917343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par>
                          <p:cTn id="13" fill="hold">
                            <p:stCondLst>
                              <p:cond delay="500"/>
                            </p:stCondLst>
                            <p:childTnLst>
                              <p:par>
                                <p:cTn id="14" presetID="22" presetClass="entr" presetSubtype="2"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right)">
                                      <p:cBhvr>
                                        <p:cTn id="16" dur="500"/>
                                        <p:tgtEl>
                                          <p:spTgt spid="24"/>
                                        </p:tgtEl>
                                      </p:cBhvr>
                                    </p:animEffect>
                                  </p:childTnLst>
                                </p:cTn>
                              </p:par>
                            </p:childTnLst>
                          </p:cTn>
                        </p:par>
                        <p:par>
                          <p:cTn id="17" fill="hold">
                            <p:stCondLst>
                              <p:cond delay="1000"/>
                            </p:stCondLst>
                            <p:childTnLst>
                              <p:par>
                                <p:cTn id="18" presetID="18" presetClass="entr" presetSubtype="12"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strips(downLeft)">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left)">
                                      <p:cBhvr>
                                        <p:cTn id="25" dur="500"/>
                                        <p:tgtEl>
                                          <p:spTgt spid="3">
                                            <p:txEl>
                                              <p:pRg st="2" end="2"/>
                                            </p:txEl>
                                          </p:spTgt>
                                        </p:tgtEl>
                                      </p:cBhvr>
                                    </p:animEffect>
                                  </p:childTnLst>
                                </p:cTn>
                              </p:par>
                            </p:childTnLst>
                          </p:cTn>
                        </p:par>
                        <p:par>
                          <p:cTn id="26" fill="hold">
                            <p:stCondLst>
                              <p:cond delay="500"/>
                            </p:stCondLst>
                            <p:childTnLst>
                              <p:par>
                                <p:cTn id="27" presetID="18" presetClass="entr" presetSubtype="6"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strips(downRight)">
                                      <p:cBhvr>
                                        <p:cTn id="2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wrap="square" anchor="ctr"/>
          <a:lstStyle/>
          <a:p>
            <a:r>
              <a:rPr lang="en-US" altLang="en-US" dirty="0"/>
              <a:t>Supply </a:t>
            </a:r>
          </a:p>
        </p:txBody>
      </p:sp>
      <p:sp>
        <p:nvSpPr>
          <p:cNvPr id="33795" name="Content Placeholder 2"/>
          <p:cNvSpPr>
            <a:spLocks noGrp="1"/>
          </p:cNvSpPr>
          <p:nvPr>
            <p:ph idx="1"/>
          </p:nvPr>
        </p:nvSpPr>
        <p:spPr>
          <a:prstGeom prst="rect">
            <a:avLst/>
          </a:prstGeom>
        </p:spPr>
        <p:txBody>
          <a:bodyPr/>
          <a:lstStyle/>
          <a:p>
            <a:r>
              <a:rPr lang="en-US" altLang="en-US" dirty="0"/>
              <a:t>Quantity supplied</a:t>
            </a:r>
          </a:p>
          <a:p>
            <a:pPr lvl="1"/>
            <a:r>
              <a:rPr lang="en-US" altLang="en-US" dirty="0"/>
              <a:t>Amount of a good</a:t>
            </a:r>
          </a:p>
          <a:p>
            <a:pPr lvl="1"/>
            <a:r>
              <a:rPr lang="en-US" altLang="en-US" dirty="0"/>
              <a:t>Sellers are willing and able to sell</a:t>
            </a:r>
          </a:p>
          <a:p>
            <a:r>
              <a:rPr lang="en-US" altLang="en-US" dirty="0"/>
              <a:t>Law of supply</a:t>
            </a:r>
          </a:p>
          <a:p>
            <a:pPr lvl="1"/>
            <a:r>
              <a:rPr lang="en-US" altLang="en-US" dirty="0"/>
              <a:t>Other things equal</a:t>
            </a:r>
          </a:p>
          <a:p>
            <a:pPr lvl="1"/>
            <a:r>
              <a:rPr lang="en-US" altLang="en-US" dirty="0"/>
              <a:t>When the price of a good rises, the  quantity supplied of the good rises</a:t>
            </a:r>
          </a:p>
          <a:p>
            <a:pPr lvl="1"/>
            <a:r>
              <a:rPr lang="en-US" altLang="en-US" dirty="0"/>
              <a:t>When the price falls, the quantity supplied falls</a:t>
            </a:r>
          </a:p>
        </p:txBody>
      </p:sp>
      <p:sp>
        <p:nvSpPr>
          <p:cNvPr id="33797"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44753B74-892C-4071-A81F-01878DFE699C}" type="slidenum">
              <a:rPr lang="en-US" altLang="en-US" sz="1200" smtClean="0">
                <a:solidFill>
                  <a:srgbClr val="002060"/>
                </a:solidFill>
              </a:rPr>
              <a:pPr algn="ctr" eaLnBrk="1" hangingPunct="1"/>
              <a:t>27</a:t>
            </a:fld>
            <a:endParaRPr lang="en-US" altLang="en-US" sz="1200">
              <a:solidFill>
                <a:srgbClr val="002060"/>
              </a:solidFill>
            </a:endParaRPr>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3826389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wrap="square" anchor="ctr"/>
          <a:lstStyle/>
          <a:p>
            <a:r>
              <a:rPr lang="en-US" altLang="en-US" sz="3800" dirty="0"/>
              <a:t>Supply Schedule and Supply Curve </a:t>
            </a:r>
          </a:p>
        </p:txBody>
      </p:sp>
      <p:sp>
        <p:nvSpPr>
          <p:cNvPr id="16387" name="Content Placeholder 2"/>
          <p:cNvSpPr>
            <a:spLocks noGrp="1"/>
          </p:cNvSpPr>
          <p:nvPr>
            <p:ph idx="1"/>
          </p:nvPr>
        </p:nvSpPr>
        <p:spPr/>
        <p:txBody>
          <a:bodyPr/>
          <a:lstStyle/>
          <a:p>
            <a:r>
              <a:rPr lang="en-US" sz="3600" dirty="0"/>
              <a:t>Supply schedule:</a:t>
            </a:r>
          </a:p>
          <a:p>
            <a:pPr marL="857250" lvl="1" indent="-457200">
              <a:buFont typeface="Arial" panose="020B0604020202020204" pitchFamily="34" charset="0"/>
              <a:buChar char="−"/>
            </a:pPr>
            <a:r>
              <a:rPr lang="en-US" dirty="0"/>
              <a:t>A table that shows the relationship between the price of a good and the quantity supplied</a:t>
            </a:r>
          </a:p>
          <a:p>
            <a:r>
              <a:rPr lang="en-US" dirty="0"/>
              <a:t>Supply curve</a:t>
            </a:r>
          </a:p>
          <a:p>
            <a:pPr marL="857250" lvl="1" indent="-457200">
              <a:buFont typeface="Arial" panose="020B0604020202020204" pitchFamily="34" charset="0"/>
              <a:buChar char="−"/>
            </a:pPr>
            <a:r>
              <a:rPr lang="en-US" dirty="0"/>
              <a:t>A graph of the relationship between the price of a good and the quantity supplied</a:t>
            </a:r>
          </a:p>
        </p:txBody>
      </p:sp>
      <p:sp>
        <p:nvSpPr>
          <p:cNvPr id="1638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AE68F01B-8433-4C79-8A2D-2184F1B17E29}" type="slidenum">
              <a:rPr lang="en-US" altLang="en-US" sz="1200" smtClean="0">
                <a:solidFill>
                  <a:srgbClr val="002060"/>
                </a:solidFill>
              </a:rPr>
              <a:pPr algn="ctr" eaLnBrk="1" hangingPunct="1"/>
              <a:t>28</a:t>
            </a:fld>
            <a:endParaRPr lang="en-US" altLang="en-US" sz="1200">
              <a:solidFill>
                <a:srgbClr val="002060"/>
              </a:solidFill>
            </a:endParaRPr>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061066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EXAMPLE 2A: Starbucks’ supply of muffins</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29</a:t>
            </a:fld>
            <a:endParaRPr lang="en-US" dirty="0"/>
          </a:p>
        </p:txBody>
      </p:sp>
      <p:sp>
        <p:nvSpPr>
          <p:cNvPr id="3" name="Text Placeholder 2"/>
          <p:cNvSpPr>
            <a:spLocks noGrp="1"/>
          </p:cNvSpPr>
          <p:nvPr>
            <p:ph idx="12"/>
          </p:nvPr>
        </p:nvSpPr>
        <p:spPr>
          <a:xfrm>
            <a:off x="152401" y="990600"/>
            <a:ext cx="4800600" cy="5181600"/>
          </a:xfrm>
        </p:spPr>
        <p:txBody>
          <a:bodyPr>
            <a:normAutofit/>
          </a:bodyPr>
          <a:lstStyle/>
          <a:p>
            <a:pPr marL="0" indent="0">
              <a:buNone/>
            </a:pPr>
            <a:r>
              <a:rPr lang="en-US" sz="3200" dirty="0">
                <a:solidFill>
                  <a:srgbClr val="C00000"/>
                </a:solidFill>
              </a:rPr>
              <a:t>Starbucks’ supply schedule of muffins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Notice that Starbucks’ supply schedule obeys the law of supply</a:t>
            </a:r>
          </a:p>
        </p:txBody>
      </p:sp>
      <p:graphicFrame>
        <p:nvGraphicFramePr>
          <p:cNvPr id="6" name="Group 5"/>
          <p:cNvGraphicFramePr>
            <a:graphicFrameLocks noGrp="1"/>
          </p:cNvGraphicFramePr>
          <p:nvPr>
            <p:extLst>
              <p:ext uri="{D42A27DB-BD31-4B8C-83A1-F6EECF244321}">
                <p14:modId xmlns:p14="http://schemas.microsoft.com/office/powerpoint/2010/main" val="328904712"/>
              </p:ext>
            </p:extLst>
          </p:nvPr>
        </p:nvGraphicFramePr>
        <p:xfrm>
          <a:off x="5715001" y="889000"/>
          <a:ext cx="2984500" cy="4368103"/>
        </p:xfrm>
        <a:graphic>
          <a:graphicData uri="http://schemas.openxmlformats.org/drawingml/2006/table">
            <a:tbl>
              <a:tblPr/>
              <a:tblGrid>
                <a:gridCol w="1220607">
                  <a:extLst>
                    <a:ext uri="{9D8B030D-6E8A-4147-A177-3AD203B41FA5}">
                      <a16:colId xmlns:a16="http://schemas.microsoft.com/office/drawing/2014/main" val="20000"/>
                    </a:ext>
                  </a:extLst>
                </a:gridCol>
                <a:gridCol w="1763893">
                  <a:extLst>
                    <a:ext uri="{9D8B030D-6E8A-4147-A177-3AD203B41FA5}">
                      <a16:colId xmlns:a16="http://schemas.microsoft.com/office/drawing/2014/main" val="20001"/>
                    </a:ext>
                  </a:extLst>
                </a:gridCol>
              </a:tblGrid>
              <a:tr h="50800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Price </a:t>
                      </a:r>
                      <a:br>
                        <a:rPr kumimoji="0" lang="en-US" sz="2400" b="0" i="0" u="none" strike="noStrike" cap="none" normalizeH="0" baseline="0" dirty="0">
                          <a:ln>
                            <a:noFill/>
                          </a:ln>
                          <a:solidFill>
                            <a:schemeClr val="tx1"/>
                          </a:solidFill>
                          <a:effectLst/>
                          <a:latin typeface="Arial" charset="0"/>
                        </a:rPr>
                      </a:br>
                      <a:r>
                        <a:rPr kumimoji="0" lang="en-US" sz="2400" b="0" i="0" u="none" strike="noStrike" cap="none" normalizeH="0" baseline="0" dirty="0">
                          <a:ln>
                            <a:noFill/>
                          </a:ln>
                          <a:solidFill>
                            <a:schemeClr val="tx1"/>
                          </a:solidFill>
                          <a:effectLst/>
                          <a:latin typeface="Arial" charset="0"/>
                        </a:rPr>
                        <a:t>of muffins</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Quantity </a:t>
                      </a:r>
                      <a:br>
                        <a:rPr kumimoji="0" lang="en-US" sz="2400" b="0" i="0" u="none" strike="noStrike" cap="none" normalizeH="0" baseline="0" dirty="0">
                          <a:ln>
                            <a:noFill/>
                          </a:ln>
                          <a:solidFill>
                            <a:schemeClr val="tx1"/>
                          </a:solidFill>
                          <a:effectLst/>
                          <a:latin typeface="Arial" charset="0"/>
                        </a:rPr>
                      </a:br>
                      <a:r>
                        <a:rPr kumimoji="0" lang="en-US" sz="2400" b="0" i="0" u="none" strike="noStrike" cap="none" normalizeH="0" baseline="0" dirty="0">
                          <a:ln>
                            <a:noFill/>
                          </a:ln>
                          <a:solidFill>
                            <a:schemeClr val="tx1"/>
                          </a:solidFill>
                          <a:effectLst/>
                          <a:latin typeface="Arial" charset="0"/>
                        </a:rPr>
                        <a:t>of muffins supplied</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$0.00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3</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6</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3.00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9</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4.00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12</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15</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6.00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18</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7"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0098073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wrap="square" anchor="ctr"/>
          <a:lstStyle/>
          <a:p>
            <a:r>
              <a:rPr lang="en-US" altLang="en-US" dirty="0"/>
              <a:t>Markets and Competition</a:t>
            </a:r>
          </a:p>
        </p:txBody>
      </p:sp>
      <p:sp>
        <p:nvSpPr>
          <p:cNvPr id="11267" name="Content Placeholder 2"/>
          <p:cNvSpPr>
            <a:spLocks noGrp="1"/>
          </p:cNvSpPr>
          <p:nvPr>
            <p:ph idx="1"/>
          </p:nvPr>
        </p:nvSpPr>
        <p:spPr/>
        <p:txBody>
          <a:bodyPr/>
          <a:lstStyle/>
          <a:p>
            <a:r>
              <a:rPr lang="en-US" altLang="en-US" dirty="0"/>
              <a:t>Market</a:t>
            </a:r>
          </a:p>
          <a:p>
            <a:pPr lvl="1"/>
            <a:r>
              <a:rPr lang="en-US" altLang="en-US" dirty="0"/>
              <a:t>A group of buyers and sellers of a particular good or service</a:t>
            </a:r>
          </a:p>
          <a:p>
            <a:pPr lvl="1"/>
            <a:r>
              <a:rPr lang="en-US" altLang="en-US" dirty="0"/>
              <a:t>Buyers as a group </a:t>
            </a:r>
          </a:p>
          <a:p>
            <a:pPr lvl="2"/>
            <a:r>
              <a:rPr lang="en-US" altLang="en-US" dirty="0"/>
              <a:t>Determine the demand for the product</a:t>
            </a:r>
          </a:p>
          <a:p>
            <a:pPr lvl="1"/>
            <a:r>
              <a:rPr lang="en-US" altLang="en-US" dirty="0"/>
              <a:t>Sellers as a group </a:t>
            </a:r>
          </a:p>
          <a:p>
            <a:pPr lvl="2"/>
            <a:r>
              <a:rPr lang="en-US" altLang="en-US" dirty="0"/>
              <a:t>Determine the supply of the product</a:t>
            </a:r>
          </a:p>
        </p:txBody>
      </p:sp>
      <p:sp>
        <p:nvSpPr>
          <p:cNvPr id="1126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D62414D8-FAC0-4B69-BB1A-AC7A214FD6C8}" type="slidenum">
              <a:rPr lang="en-US" altLang="en-US" sz="1200" smtClean="0">
                <a:solidFill>
                  <a:srgbClr val="002060"/>
                </a:solidFill>
              </a:rPr>
              <a:pPr algn="ctr" eaLnBrk="1" hangingPunct="1"/>
              <a:t>3</a:t>
            </a:fld>
            <a:endParaRPr lang="en-US" altLang="en-US" sz="1200">
              <a:solidFill>
                <a:srgbClr val="002060"/>
              </a:solidFill>
            </a:endParaRPr>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409442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8"/>
            <a:ext cx="8915400" cy="1286537"/>
          </a:xfrm>
        </p:spPr>
        <p:txBody>
          <a:bodyPr/>
          <a:lstStyle/>
          <a:p>
            <a:r>
              <a:rPr lang="en-US" sz="3200" dirty="0">
                <a:solidFill>
                  <a:schemeClr val="accent6">
                    <a:lumMod val="50000"/>
                  </a:schemeClr>
                </a:solidFill>
              </a:rPr>
              <a:t>EXAMPLE 2B: Starbucks’ supply schedule and </a:t>
            </a:r>
            <a:br>
              <a:rPr lang="en-US" sz="3200" dirty="0">
                <a:solidFill>
                  <a:schemeClr val="accent6">
                    <a:lumMod val="50000"/>
                  </a:schemeClr>
                </a:solidFill>
              </a:rPr>
            </a:br>
            <a:r>
              <a:rPr lang="en-US" dirty="0">
                <a:solidFill>
                  <a:schemeClr val="accent6">
                    <a:lumMod val="50000"/>
                  </a:schemeClr>
                </a:solidFill>
              </a:rPr>
              <a:t>		    </a:t>
            </a:r>
            <a:r>
              <a:rPr lang="en-US" sz="3200" dirty="0">
                <a:solidFill>
                  <a:schemeClr val="accent6">
                    <a:lumMod val="50000"/>
                  </a:schemeClr>
                </a:solidFill>
              </a:rPr>
              <a:t>supply curve</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30</a:t>
            </a:fld>
            <a:endParaRPr lang="en-US" dirty="0"/>
          </a:p>
        </p:txBody>
      </p:sp>
      <p:graphicFrame>
        <p:nvGraphicFramePr>
          <p:cNvPr id="6" name="Object 2"/>
          <p:cNvGraphicFramePr>
            <a:graphicFrameLocks noChangeAspect="1"/>
          </p:cNvGraphicFramePr>
          <p:nvPr/>
        </p:nvGraphicFramePr>
        <p:xfrm>
          <a:off x="277813" y="1157288"/>
          <a:ext cx="5151437" cy="5121275"/>
        </p:xfrm>
        <a:graphic>
          <a:graphicData uri="http://schemas.openxmlformats.org/presentationml/2006/ole">
            <mc:AlternateContent xmlns:mc="http://schemas.openxmlformats.org/markup-compatibility/2006">
              <mc:Choice xmlns:v="urn:schemas-microsoft-com:vml" Requires="v">
                <p:oleObj spid="_x0000_s6217" name="Worksheet" r:id="rId4" imgW="3733800" imgH="3724351" progId="Excel.Sheet.8">
                  <p:embed/>
                </p:oleObj>
              </mc:Choice>
              <mc:Fallback>
                <p:oleObj name="Worksheet" r:id="rId4" imgW="3733800" imgH="3724351"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813" y="1157288"/>
                        <a:ext cx="5151437" cy="512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 name="Group 3"/>
          <p:cNvGrpSpPr>
            <a:grpSpLocks/>
          </p:cNvGrpSpPr>
          <p:nvPr/>
        </p:nvGrpSpPr>
        <p:grpSpPr bwMode="auto">
          <a:xfrm>
            <a:off x="1312863" y="4256088"/>
            <a:ext cx="1157287" cy="1262062"/>
            <a:chOff x="827" y="2681"/>
            <a:chExt cx="729" cy="795"/>
          </a:xfrm>
        </p:grpSpPr>
        <p:grpSp>
          <p:nvGrpSpPr>
            <p:cNvPr id="8" name="Group 4"/>
            <p:cNvGrpSpPr>
              <a:grpSpLocks/>
            </p:cNvGrpSpPr>
            <p:nvPr/>
          </p:nvGrpSpPr>
          <p:grpSpPr bwMode="auto">
            <a:xfrm>
              <a:off x="827" y="2724"/>
              <a:ext cx="685" cy="752"/>
              <a:chOff x="357" y="2450"/>
              <a:chExt cx="795" cy="646"/>
            </a:xfrm>
          </p:grpSpPr>
          <p:sp>
            <p:nvSpPr>
              <p:cNvPr id="10" name="Line 5"/>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11" name="Line 6"/>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9" name="Oval 7"/>
            <p:cNvSpPr>
              <a:spLocks noChangeArrowheads="1"/>
            </p:cNvSpPr>
            <p:nvPr/>
          </p:nvSpPr>
          <p:spPr bwMode="auto">
            <a:xfrm>
              <a:off x="1468" y="2681"/>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pSp>
      <p:grpSp>
        <p:nvGrpSpPr>
          <p:cNvPr id="12" name="Group 8"/>
          <p:cNvGrpSpPr>
            <a:grpSpLocks/>
          </p:cNvGrpSpPr>
          <p:nvPr/>
        </p:nvGrpSpPr>
        <p:grpSpPr bwMode="auto">
          <a:xfrm>
            <a:off x="1316038" y="3671888"/>
            <a:ext cx="1689100" cy="1852612"/>
            <a:chOff x="829" y="2313"/>
            <a:chExt cx="1064" cy="1167"/>
          </a:xfrm>
        </p:grpSpPr>
        <p:grpSp>
          <p:nvGrpSpPr>
            <p:cNvPr id="13" name="Group 9"/>
            <p:cNvGrpSpPr>
              <a:grpSpLocks/>
            </p:cNvGrpSpPr>
            <p:nvPr/>
          </p:nvGrpSpPr>
          <p:grpSpPr bwMode="auto">
            <a:xfrm>
              <a:off x="829" y="2355"/>
              <a:ext cx="1022" cy="1125"/>
              <a:chOff x="357" y="2450"/>
              <a:chExt cx="795" cy="646"/>
            </a:xfrm>
          </p:grpSpPr>
          <p:sp>
            <p:nvSpPr>
              <p:cNvPr id="15" name="Line 10"/>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16" name="Line 11"/>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14" name="Oval 12"/>
            <p:cNvSpPr>
              <a:spLocks noChangeArrowheads="1"/>
            </p:cNvSpPr>
            <p:nvPr/>
          </p:nvSpPr>
          <p:spPr bwMode="auto">
            <a:xfrm>
              <a:off x="1805" y="2313"/>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pSp>
      <p:sp>
        <p:nvSpPr>
          <p:cNvPr id="17" name="Line 13"/>
          <p:cNvSpPr>
            <a:spLocks noChangeShapeType="1"/>
          </p:cNvSpPr>
          <p:nvPr/>
        </p:nvSpPr>
        <p:spPr bwMode="auto">
          <a:xfrm flipV="1">
            <a:off x="1323975" y="1766888"/>
            <a:ext cx="3390900" cy="3733800"/>
          </a:xfrm>
          <a:prstGeom prst="line">
            <a:avLst/>
          </a:prstGeom>
          <a:noFill/>
          <a:ln w="50800">
            <a:solidFill>
              <a:srgbClr val="005EA4"/>
            </a:solidFill>
            <a:round/>
            <a:headEnd/>
            <a:tailEnd/>
          </a:ln>
        </p:spPr>
        <p:txBody>
          <a:bodyPr/>
          <a:lstStyle/>
          <a:p>
            <a:endParaRPr lang="en-US"/>
          </a:p>
        </p:txBody>
      </p:sp>
      <p:sp>
        <p:nvSpPr>
          <p:cNvPr id="18" name="Oval 14"/>
          <p:cNvSpPr>
            <a:spLocks noChangeArrowheads="1"/>
          </p:cNvSpPr>
          <p:nvPr/>
        </p:nvSpPr>
        <p:spPr bwMode="auto">
          <a:xfrm>
            <a:off x="1247775" y="5438775"/>
            <a:ext cx="139700" cy="138113"/>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aphicFrame>
        <p:nvGraphicFramePr>
          <p:cNvPr id="19" name="Group 16"/>
          <p:cNvGraphicFramePr>
            <a:graphicFrameLocks noGrp="1"/>
          </p:cNvGraphicFramePr>
          <p:nvPr>
            <p:extLst>
              <p:ext uri="{D42A27DB-BD31-4B8C-83A1-F6EECF244321}">
                <p14:modId xmlns:p14="http://schemas.microsoft.com/office/powerpoint/2010/main" val="3491875443"/>
              </p:ext>
            </p:extLst>
          </p:nvPr>
        </p:nvGraphicFramePr>
        <p:xfrm>
          <a:off x="5856288" y="1143000"/>
          <a:ext cx="2867025" cy="4368103"/>
        </p:xfrm>
        <a:graphic>
          <a:graphicData uri="http://schemas.openxmlformats.org/drawingml/2006/table">
            <a:tbl>
              <a:tblPr/>
              <a:tblGrid>
                <a:gridCol w="1172562">
                  <a:extLst>
                    <a:ext uri="{9D8B030D-6E8A-4147-A177-3AD203B41FA5}">
                      <a16:colId xmlns:a16="http://schemas.microsoft.com/office/drawing/2014/main" val="20000"/>
                    </a:ext>
                  </a:extLst>
                </a:gridCol>
                <a:gridCol w="1694463">
                  <a:extLst>
                    <a:ext uri="{9D8B030D-6E8A-4147-A177-3AD203B41FA5}">
                      <a16:colId xmlns:a16="http://schemas.microsoft.com/office/drawing/2014/main" val="20001"/>
                    </a:ext>
                  </a:extLst>
                </a:gridCol>
              </a:tblGrid>
              <a:tr h="50800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Price </a:t>
                      </a:r>
                      <a:br>
                        <a:rPr kumimoji="0" lang="en-US" sz="2400" b="0" i="0" u="none" strike="noStrike" cap="none" normalizeH="0" baseline="0" dirty="0">
                          <a:ln>
                            <a:noFill/>
                          </a:ln>
                          <a:solidFill>
                            <a:schemeClr val="tx1"/>
                          </a:solidFill>
                          <a:effectLst/>
                          <a:latin typeface="Arial" charset="0"/>
                        </a:rPr>
                      </a:br>
                      <a:r>
                        <a:rPr kumimoji="0" lang="en-US" sz="2400" b="0" i="0" u="none" strike="noStrike" cap="none" normalizeH="0" baseline="0" dirty="0">
                          <a:ln>
                            <a:noFill/>
                          </a:ln>
                          <a:solidFill>
                            <a:schemeClr val="tx1"/>
                          </a:solidFill>
                          <a:effectLst/>
                          <a:latin typeface="Arial" charset="0"/>
                        </a:rPr>
                        <a:t>of muffins</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Quantity </a:t>
                      </a:r>
                      <a:br>
                        <a:rPr kumimoji="0" lang="en-US" sz="2400" b="0" i="0" u="none" strike="noStrike" cap="none" normalizeH="0" baseline="0" dirty="0">
                          <a:ln>
                            <a:noFill/>
                          </a:ln>
                          <a:solidFill>
                            <a:schemeClr val="tx1"/>
                          </a:solidFill>
                          <a:effectLst/>
                          <a:latin typeface="Arial" charset="0"/>
                        </a:rPr>
                      </a:br>
                      <a:r>
                        <a:rPr kumimoji="0" lang="en-US" sz="2400" b="0" i="0" u="none" strike="noStrike" cap="none" normalizeH="0" baseline="0" dirty="0">
                          <a:ln>
                            <a:noFill/>
                          </a:ln>
                          <a:solidFill>
                            <a:schemeClr val="tx1"/>
                          </a:solidFill>
                          <a:effectLst/>
                          <a:latin typeface="Arial" charset="0"/>
                        </a:rPr>
                        <a:t>of muffins supplied</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$0.00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3</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6</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3.00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9</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4.00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12</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15</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6.00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18</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20" name="Group 61"/>
          <p:cNvGrpSpPr>
            <a:grpSpLocks/>
          </p:cNvGrpSpPr>
          <p:nvPr/>
        </p:nvGrpSpPr>
        <p:grpSpPr bwMode="auto">
          <a:xfrm>
            <a:off x="1311275" y="4860925"/>
            <a:ext cx="601663" cy="655638"/>
            <a:chOff x="826" y="3062"/>
            <a:chExt cx="379" cy="413"/>
          </a:xfrm>
        </p:grpSpPr>
        <p:grpSp>
          <p:nvGrpSpPr>
            <p:cNvPr id="21" name="Group 62"/>
            <p:cNvGrpSpPr>
              <a:grpSpLocks/>
            </p:cNvGrpSpPr>
            <p:nvPr/>
          </p:nvGrpSpPr>
          <p:grpSpPr bwMode="auto">
            <a:xfrm>
              <a:off x="826" y="3103"/>
              <a:ext cx="341" cy="372"/>
              <a:chOff x="357" y="2450"/>
              <a:chExt cx="795" cy="646"/>
            </a:xfrm>
          </p:grpSpPr>
          <p:sp>
            <p:nvSpPr>
              <p:cNvPr id="23" name="Line 63"/>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4" name="Line 64"/>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22" name="Oval 65"/>
            <p:cNvSpPr>
              <a:spLocks noChangeArrowheads="1"/>
            </p:cNvSpPr>
            <p:nvPr/>
          </p:nvSpPr>
          <p:spPr bwMode="auto">
            <a:xfrm>
              <a:off x="1117" y="3062"/>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pSp>
      <p:grpSp>
        <p:nvGrpSpPr>
          <p:cNvPr id="25" name="Group 66"/>
          <p:cNvGrpSpPr>
            <a:grpSpLocks/>
          </p:cNvGrpSpPr>
          <p:nvPr/>
        </p:nvGrpSpPr>
        <p:grpSpPr bwMode="auto">
          <a:xfrm>
            <a:off x="1314450" y="3071813"/>
            <a:ext cx="2219325" cy="2444750"/>
            <a:chOff x="828" y="1935"/>
            <a:chExt cx="1398" cy="1540"/>
          </a:xfrm>
        </p:grpSpPr>
        <p:grpSp>
          <p:nvGrpSpPr>
            <p:cNvPr id="26" name="Group 67"/>
            <p:cNvGrpSpPr>
              <a:grpSpLocks/>
            </p:cNvGrpSpPr>
            <p:nvPr/>
          </p:nvGrpSpPr>
          <p:grpSpPr bwMode="auto">
            <a:xfrm>
              <a:off x="828" y="1975"/>
              <a:ext cx="1358" cy="1500"/>
              <a:chOff x="357" y="2450"/>
              <a:chExt cx="795" cy="646"/>
            </a:xfrm>
          </p:grpSpPr>
          <p:sp>
            <p:nvSpPr>
              <p:cNvPr id="28" name="Line 68"/>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9" name="Line 69"/>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27" name="Oval 70"/>
            <p:cNvSpPr>
              <a:spLocks noChangeArrowheads="1"/>
            </p:cNvSpPr>
            <p:nvPr/>
          </p:nvSpPr>
          <p:spPr bwMode="auto">
            <a:xfrm>
              <a:off x="2138" y="1935"/>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pSp>
      <p:grpSp>
        <p:nvGrpSpPr>
          <p:cNvPr id="30" name="Group 71"/>
          <p:cNvGrpSpPr>
            <a:grpSpLocks/>
          </p:cNvGrpSpPr>
          <p:nvPr/>
        </p:nvGrpSpPr>
        <p:grpSpPr bwMode="auto">
          <a:xfrm>
            <a:off x="1316038" y="2479675"/>
            <a:ext cx="2759075" cy="3048000"/>
            <a:chOff x="829" y="1562"/>
            <a:chExt cx="1738" cy="1920"/>
          </a:xfrm>
        </p:grpSpPr>
        <p:grpSp>
          <p:nvGrpSpPr>
            <p:cNvPr id="31" name="Group 72"/>
            <p:cNvGrpSpPr>
              <a:grpSpLocks/>
            </p:cNvGrpSpPr>
            <p:nvPr/>
          </p:nvGrpSpPr>
          <p:grpSpPr bwMode="auto">
            <a:xfrm>
              <a:off x="829" y="1602"/>
              <a:ext cx="1695" cy="1880"/>
              <a:chOff x="357" y="2450"/>
              <a:chExt cx="795" cy="646"/>
            </a:xfrm>
          </p:grpSpPr>
          <p:sp>
            <p:nvSpPr>
              <p:cNvPr id="33" name="Line 73"/>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34" name="Line 74"/>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32" name="Oval 75"/>
            <p:cNvSpPr>
              <a:spLocks noChangeArrowheads="1"/>
            </p:cNvSpPr>
            <p:nvPr/>
          </p:nvSpPr>
          <p:spPr bwMode="auto">
            <a:xfrm>
              <a:off x="2479" y="1562"/>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pSp>
      <p:grpSp>
        <p:nvGrpSpPr>
          <p:cNvPr id="35" name="Group 76"/>
          <p:cNvGrpSpPr>
            <a:grpSpLocks/>
          </p:cNvGrpSpPr>
          <p:nvPr/>
        </p:nvGrpSpPr>
        <p:grpSpPr bwMode="auto">
          <a:xfrm>
            <a:off x="1314450" y="1873250"/>
            <a:ext cx="3316288" cy="3640138"/>
            <a:chOff x="828" y="1180"/>
            <a:chExt cx="2089" cy="2293"/>
          </a:xfrm>
        </p:grpSpPr>
        <p:grpSp>
          <p:nvGrpSpPr>
            <p:cNvPr id="36" name="Group 77"/>
            <p:cNvGrpSpPr>
              <a:grpSpLocks/>
            </p:cNvGrpSpPr>
            <p:nvPr/>
          </p:nvGrpSpPr>
          <p:grpSpPr bwMode="auto">
            <a:xfrm>
              <a:off x="828" y="1224"/>
              <a:ext cx="2043" cy="2249"/>
              <a:chOff x="357" y="2450"/>
              <a:chExt cx="795" cy="646"/>
            </a:xfrm>
          </p:grpSpPr>
          <p:sp>
            <p:nvSpPr>
              <p:cNvPr id="38" name="Line 78"/>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39" name="Line 79"/>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37" name="Oval 80"/>
            <p:cNvSpPr>
              <a:spLocks noChangeArrowheads="1"/>
            </p:cNvSpPr>
            <p:nvPr/>
          </p:nvSpPr>
          <p:spPr bwMode="auto">
            <a:xfrm>
              <a:off x="2829" y="1180"/>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pSp>
      <p:sp>
        <p:nvSpPr>
          <p:cNvPr id="40" name="Line 81"/>
          <p:cNvSpPr>
            <a:spLocks noChangeShapeType="1"/>
          </p:cNvSpPr>
          <p:nvPr/>
        </p:nvSpPr>
        <p:spPr bwMode="auto">
          <a:xfrm>
            <a:off x="5273675" y="2640013"/>
            <a:ext cx="552450" cy="0"/>
          </a:xfrm>
          <a:prstGeom prst="line">
            <a:avLst/>
          </a:prstGeom>
          <a:noFill/>
          <a:ln w="76200">
            <a:solidFill>
              <a:srgbClr val="005EA4"/>
            </a:solidFill>
            <a:round/>
            <a:headEnd/>
            <a:tailEnd type="triangle" w="lg" len="med"/>
          </a:ln>
        </p:spPr>
        <p:txBody>
          <a:bodyPr/>
          <a:lstStyle/>
          <a:p>
            <a:endParaRPr lang="en-US"/>
          </a:p>
        </p:txBody>
      </p:sp>
      <p:sp>
        <p:nvSpPr>
          <p:cNvPr id="41" name="Line 82"/>
          <p:cNvSpPr>
            <a:spLocks noChangeShapeType="1"/>
          </p:cNvSpPr>
          <p:nvPr/>
        </p:nvSpPr>
        <p:spPr bwMode="auto">
          <a:xfrm>
            <a:off x="5265738" y="3111500"/>
            <a:ext cx="552450" cy="0"/>
          </a:xfrm>
          <a:prstGeom prst="line">
            <a:avLst/>
          </a:prstGeom>
          <a:noFill/>
          <a:ln w="76200">
            <a:solidFill>
              <a:srgbClr val="005EA4"/>
            </a:solidFill>
            <a:round/>
            <a:headEnd/>
            <a:tailEnd type="triangle" w="lg" len="med"/>
          </a:ln>
        </p:spPr>
        <p:txBody>
          <a:bodyPr/>
          <a:lstStyle/>
          <a:p>
            <a:endParaRPr lang="en-US"/>
          </a:p>
        </p:txBody>
      </p:sp>
      <p:sp>
        <p:nvSpPr>
          <p:cNvPr id="42" name="Line 83"/>
          <p:cNvSpPr>
            <a:spLocks noChangeShapeType="1"/>
          </p:cNvSpPr>
          <p:nvPr/>
        </p:nvSpPr>
        <p:spPr bwMode="auto">
          <a:xfrm>
            <a:off x="5275263" y="3581400"/>
            <a:ext cx="552450" cy="0"/>
          </a:xfrm>
          <a:prstGeom prst="line">
            <a:avLst/>
          </a:prstGeom>
          <a:noFill/>
          <a:ln w="76200">
            <a:solidFill>
              <a:srgbClr val="005EA4"/>
            </a:solidFill>
            <a:round/>
            <a:headEnd/>
            <a:tailEnd type="triangle" w="lg" len="med"/>
          </a:ln>
        </p:spPr>
        <p:txBody>
          <a:bodyPr/>
          <a:lstStyle/>
          <a:p>
            <a:endParaRPr lang="en-US"/>
          </a:p>
        </p:txBody>
      </p:sp>
      <p:sp>
        <p:nvSpPr>
          <p:cNvPr id="43" name="Line 84"/>
          <p:cNvSpPr>
            <a:spLocks noChangeShapeType="1"/>
          </p:cNvSpPr>
          <p:nvPr/>
        </p:nvSpPr>
        <p:spPr bwMode="auto">
          <a:xfrm>
            <a:off x="5265738" y="4054475"/>
            <a:ext cx="552450" cy="0"/>
          </a:xfrm>
          <a:prstGeom prst="line">
            <a:avLst/>
          </a:prstGeom>
          <a:noFill/>
          <a:ln w="76200">
            <a:solidFill>
              <a:srgbClr val="005EA4"/>
            </a:solidFill>
            <a:round/>
            <a:headEnd/>
            <a:tailEnd type="triangle" w="lg" len="med"/>
          </a:ln>
        </p:spPr>
        <p:txBody>
          <a:bodyPr/>
          <a:lstStyle/>
          <a:p>
            <a:endParaRPr lang="en-US"/>
          </a:p>
        </p:txBody>
      </p:sp>
      <p:sp>
        <p:nvSpPr>
          <p:cNvPr id="44" name="Line 85"/>
          <p:cNvSpPr>
            <a:spLocks noChangeShapeType="1"/>
          </p:cNvSpPr>
          <p:nvPr/>
        </p:nvSpPr>
        <p:spPr bwMode="auto">
          <a:xfrm>
            <a:off x="5273675" y="4540250"/>
            <a:ext cx="552450" cy="0"/>
          </a:xfrm>
          <a:prstGeom prst="line">
            <a:avLst/>
          </a:prstGeom>
          <a:noFill/>
          <a:ln w="76200">
            <a:solidFill>
              <a:srgbClr val="005EA4"/>
            </a:solidFill>
            <a:round/>
            <a:headEnd/>
            <a:tailEnd type="triangle" w="lg" len="med"/>
          </a:ln>
        </p:spPr>
        <p:txBody>
          <a:bodyPr/>
          <a:lstStyle/>
          <a:p>
            <a:endParaRPr lang="en-US"/>
          </a:p>
        </p:txBody>
      </p:sp>
      <p:sp>
        <p:nvSpPr>
          <p:cNvPr id="45" name="Line 86"/>
          <p:cNvSpPr>
            <a:spLocks noChangeShapeType="1"/>
          </p:cNvSpPr>
          <p:nvPr/>
        </p:nvSpPr>
        <p:spPr bwMode="auto">
          <a:xfrm>
            <a:off x="5267325" y="5011738"/>
            <a:ext cx="552450" cy="0"/>
          </a:xfrm>
          <a:prstGeom prst="line">
            <a:avLst/>
          </a:prstGeom>
          <a:noFill/>
          <a:ln w="76200">
            <a:solidFill>
              <a:srgbClr val="005EA4"/>
            </a:solidFill>
            <a:round/>
            <a:headEnd/>
            <a:tailEnd type="triangle" w="lg" len="med"/>
          </a:ln>
        </p:spPr>
        <p:txBody>
          <a:bodyPr/>
          <a:lstStyle/>
          <a:p>
            <a:endParaRPr lang="en-US"/>
          </a:p>
        </p:txBody>
      </p:sp>
      <p:sp>
        <p:nvSpPr>
          <p:cNvPr id="46" name="Line 87"/>
          <p:cNvSpPr>
            <a:spLocks noChangeShapeType="1"/>
          </p:cNvSpPr>
          <p:nvPr/>
        </p:nvSpPr>
        <p:spPr bwMode="auto">
          <a:xfrm>
            <a:off x="5257800" y="5483225"/>
            <a:ext cx="552450" cy="0"/>
          </a:xfrm>
          <a:prstGeom prst="line">
            <a:avLst/>
          </a:prstGeom>
          <a:noFill/>
          <a:ln w="76200">
            <a:solidFill>
              <a:srgbClr val="005EA4"/>
            </a:solidFill>
            <a:round/>
            <a:headEnd/>
            <a:tailEnd type="triangle" w="lg" len="med"/>
          </a:ln>
        </p:spPr>
        <p:txBody>
          <a:bodyPr/>
          <a:lstStyle/>
          <a:p>
            <a:endParaRPr lang="en-US"/>
          </a:p>
        </p:txBody>
      </p:sp>
      <p:sp>
        <p:nvSpPr>
          <p:cNvPr id="47" name="Text Box 88"/>
          <p:cNvSpPr txBox="1">
            <a:spLocks noChangeArrowheads="1"/>
          </p:cNvSpPr>
          <p:nvPr/>
        </p:nvSpPr>
        <p:spPr bwMode="auto">
          <a:xfrm>
            <a:off x="879475" y="1143000"/>
            <a:ext cx="415925" cy="488950"/>
          </a:xfrm>
          <a:prstGeom prst="rect">
            <a:avLst/>
          </a:prstGeom>
          <a:noFill/>
          <a:ln w="9525">
            <a:noFill/>
            <a:miter lim="800000"/>
            <a:headEnd/>
            <a:tailEnd/>
          </a:ln>
        </p:spPr>
        <p:txBody>
          <a:bodyPr>
            <a:spAutoFit/>
          </a:bodyPr>
          <a:lstStyle/>
          <a:p>
            <a:pPr algn="r">
              <a:spcBef>
                <a:spcPct val="50000"/>
              </a:spcBef>
            </a:pPr>
            <a:r>
              <a:rPr lang="en-US" sz="2600" b="1" i="1" dirty="0">
                <a:cs typeface="Arial" charset="0"/>
              </a:rPr>
              <a:t>P</a:t>
            </a:r>
          </a:p>
        </p:txBody>
      </p:sp>
      <p:sp>
        <p:nvSpPr>
          <p:cNvPr id="48" name="Text Box 89"/>
          <p:cNvSpPr txBox="1">
            <a:spLocks noChangeArrowheads="1"/>
          </p:cNvSpPr>
          <p:nvPr/>
        </p:nvSpPr>
        <p:spPr bwMode="auto">
          <a:xfrm>
            <a:off x="4648200" y="5562600"/>
            <a:ext cx="433387" cy="396875"/>
          </a:xfrm>
          <a:prstGeom prst="rect">
            <a:avLst/>
          </a:prstGeom>
          <a:noFill/>
          <a:ln w="9525">
            <a:noFill/>
            <a:miter lim="800000"/>
            <a:headEnd/>
            <a:tailEnd/>
          </a:ln>
        </p:spPr>
        <p:txBody>
          <a:bodyPr lIns="0" tIns="0" rIns="0" bIns="0">
            <a:spAutoFit/>
          </a:bodyPr>
          <a:lstStyle/>
          <a:p>
            <a:pPr algn="ctr">
              <a:spcBef>
                <a:spcPct val="50000"/>
              </a:spcBef>
            </a:pPr>
            <a:r>
              <a:rPr lang="en-US" sz="2600" b="1" i="1" dirty="0">
                <a:cs typeface="Arial" charset="0"/>
              </a:rPr>
              <a:t>Q</a:t>
            </a:r>
          </a:p>
        </p:txBody>
      </p:sp>
      <p:sp>
        <p:nvSpPr>
          <p:cNvPr id="49"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563731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subTnLst>
                                    <p:animClr clrSpc="rgb" dir="cw">
                                      <p:cBhvr override="childStyle">
                                        <p:cTn dur="1" fill="hold" display="0" masterRel="nextClick" afterEffect="1"/>
                                        <p:tgtEl>
                                          <p:spTgt spid="40"/>
                                        </p:tgtEl>
                                        <p:attrNameLst>
                                          <p:attrName>ppt_c</p:attrName>
                                        </p:attrNameLst>
                                      </p:cBhvr>
                                      <p:to>
                                        <a:schemeClr val="bg1"/>
                                      </p:to>
                                    </p:animClr>
                                  </p:subTnLst>
                                </p:cTn>
                              </p:par>
                            </p:childTnLst>
                          </p:cTn>
                        </p:par>
                      </p:childTnLst>
                    </p:cTn>
                  </p:par>
                  <p:par>
                    <p:cTn id="11" fill="hold">
                      <p:stCondLst>
                        <p:cond delay="indefinite"/>
                      </p:stCondLst>
                      <p:childTnLst>
                        <p:par>
                          <p:cTn id="12" fill="hold">
                            <p:stCondLst>
                              <p:cond delay="0"/>
                            </p:stCondLst>
                            <p:childTnLst>
                              <p:par>
                                <p:cTn id="13" presetID="18" presetClass="entr" presetSubtype="3"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strips(upRight)">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subTnLst>
                                    <p:animClr clrSpc="rgb" dir="cw">
                                      <p:cBhvr override="childStyle">
                                        <p:cTn dur="1" fill="hold" display="0" masterRel="nextClick" afterEffect="1"/>
                                        <p:tgtEl>
                                          <p:spTgt spid="41"/>
                                        </p:tgtEl>
                                        <p:attrNameLst>
                                          <p:attrName>ppt_c</p:attrName>
                                        </p:attrNameLst>
                                      </p:cBhvr>
                                      <p:to>
                                        <a:schemeClr val="bg1"/>
                                      </p:to>
                                    </p:animClr>
                                  </p:sub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strips(upRight)">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subTnLst>
                                    <p:animClr clrSpc="rgb" dir="cw">
                                      <p:cBhvr override="childStyle">
                                        <p:cTn dur="1" fill="hold" display="0" masterRel="nextClick" afterEffect="1"/>
                                        <p:tgtEl>
                                          <p:spTgt spid="42"/>
                                        </p:tgtEl>
                                        <p:attrNameLst>
                                          <p:attrName>ppt_c</p:attrName>
                                        </p:attrNameLst>
                                      </p:cBhvr>
                                      <p:to>
                                        <a:schemeClr val="bg1"/>
                                      </p:to>
                                    </p:animClr>
                                  </p:subTnLst>
                                </p:cTn>
                              </p:par>
                            </p:childTnLst>
                          </p:cTn>
                        </p:par>
                      </p:childTnLst>
                    </p:cTn>
                  </p:par>
                  <p:par>
                    <p:cTn id="27" fill="hold">
                      <p:stCondLst>
                        <p:cond delay="indefinite"/>
                      </p:stCondLst>
                      <p:childTnLst>
                        <p:par>
                          <p:cTn id="28" fill="hold">
                            <p:stCondLst>
                              <p:cond delay="0"/>
                            </p:stCondLst>
                            <p:childTnLst>
                              <p:par>
                                <p:cTn id="29" presetID="18" presetClass="entr" presetSubtype="3"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strips(upRight)">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subTnLst>
                                    <p:animClr clrSpc="rgb" dir="cw">
                                      <p:cBhvr override="childStyle">
                                        <p:cTn dur="1" fill="hold" display="0" masterRel="nextClick" afterEffect="1"/>
                                        <p:tgtEl>
                                          <p:spTgt spid="43"/>
                                        </p:tgtEl>
                                        <p:attrNameLst>
                                          <p:attrName>ppt_c</p:attrName>
                                        </p:attrNameLst>
                                      </p:cBhvr>
                                      <p:to>
                                        <a:schemeClr val="bg1"/>
                                      </p:to>
                                    </p:animClr>
                                  </p:subTnLst>
                                </p:cTn>
                              </p:par>
                            </p:childTnLst>
                          </p:cTn>
                        </p:par>
                      </p:childTnLst>
                    </p:cTn>
                  </p:par>
                  <p:par>
                    <p:cTn id="35" fill="hold">
                      <p:stCondLst>
                        <p:cond delay="indefinite"/>
                      </p:stCondLst>
                      <p:childTnLst>
                        <p:par>
                          <p:cTn id="36" fill="hold">
                            <p:stCondLst>
                              <p:cond delay="0"/>
                            </p:stCondLst>
                            <p:childTnLst>
                              <p:par>
                                <p:cTn id="37" presetID="18" presetClass="entr" presetSubtype="3"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strips(upRight)">
                                      <p:cBhvr>
                                        <p:cTn id="39" dur="5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subTnLst>
                                    <p:animClr clrSpc="rgb" dir="cw">
                                      <p:cBhvr override="childStyle">
                                        <p:cTn dur="1" fill="hold" display="0" masterRel="nextClick" afterEffect="1"/>
                                        <p:tgtEl>
                                          <p:spTgt spid="44"/>
                                        </p:tgtEl>
                                        <p:attrNameLst>
                                          <p:attrName>ppt_c</p:attrName>
                                        </p:attrNameLst>
                                      </p:cBhvr>
                                      <p:to>
                                        <a:schemeClr val="bg1"/>
                                      </p:to>
                                    </p:animClr>
                                  </p:subTnLst>
                                </p:cTn>
                              </p:par>
                            </p:childTnLst>
                          </p:cTn>
                        </p:par>
                      </p:childTnLst>
                    </p:cTn>
                  </p:par>
                  <p:par>
                    <p:cTn id="43" fill="hold">
                      <p:stCondLst>
                        <p:cond delay="indefinite"/>
                      </p:stCondLst>
                      <p:childTnLst>
                        <p:par>
                          <p:cTn id="44" fill="hold">
                            <p:stCondLst>
                              <p:cond delay="0"/>
                            </p:stCondLst>
                            <p:childTnLst>
                              <p:par>
                                <p:cTn id="45" presetID="18" presetClass="entr" presetSubtype="3"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strips(upRight)">
                                      <p:cBhvr>
                                        <p:cTn id="47" dur="500"/>
                                        <p:tgtEl>
                                          <p:spTgt spid="3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subTnLst>
                                    <p:animClr clrSpc="rgb" dir="cw">
                                      <p:cBhvr override="childStyle">
                                        <p:cTn dur="1" fill="hold" display="0" masterRel="nextClick" afterEffect="1"/>
                                        <p:tgtEl>
                                          <p:spTgt spid="45"/>
                                        </p:tgtEl>
                                        <p:attrNameLst>
                                          <p:attrName>ppt_c</p:attrName>
                                        </p:attrNameLst>
                                      </p:cBhvr>
                                      <p:to>
                                        <a:schemeClr val="bg1"/>
                                      </p:to>
                                    </p:animClr>
                                  </p:subTnLst>
                                </p:cTn>
                              </p:par>
                            </p:childTnLst>
                          </p:cTn>
                        </p:par>
                      </p:childTnLst>
                    </p:cTn>
                  </p:par>
                  <p:par>
                    <p:cTn id="51" fill="hold">
                      <p:stCondLst>
                        <p:cond delay="indefinite"/>
                      </p:stCondLst>
                      <p:childTnLst>
                        <p:par>
                          <p:cTn id="52" fill="hold">
                            <p:stCondLst>
                              <p:cond delay="0"/>
                            </p:stCondLst>
                            <p:childTnLst>
                              <p:par>
                                <p:cTn id="53" presetID="18" presetClass="entr" presetSubtype="3"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strips(upRight)">
                                      <p:cBhvr>
                                        <p:cTn id="55" dur="500"/>
                                        <p:tgtEl>
                                          <p:spTgt spid="3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fade">
                                      <p:cBhvr>
                                        <p:cTn id="58" dur="500"/>
                                        <p:tgtEl>
                                          <p:spTgt spid="46"/>
                                        </p:tgtEl>
                                      </p:cBhvr>
                                    </p:animEffect>
                                  </p:childTnLst>
                                  <p:subTnLst>
                                    <p:animClr clrSpc="rgb" dir="cw">
                                      <p:cBhvr override="childStyle">
                                        <p:cTn dur="1" fill="hold" display="0" masterRel="nextClick" afterEffect="1"/>
                                        <p:tgtEl>
                                          <p:spTgt spid="46"/>
                                        </p:tgtEl>
                                        <p:attrNameLst>
                                          <p:attrName>ppt_c</p:attrName>
                                        </p:attrNameLst>
                                      </p:cBhvr>
                                      <p:to>
                                        <a:schemeClr val="bg1"/>
                                      </p:to>
                                    </p:animClr>
                                  </p:subTnLst>
                                </p:cTn>
                              </p:par>
                            </p:childTnLst>
                          </p:cTn>
                        </p:par>
                      </p:childTnLst>
                    </p:cTn>
                  </p:par>
                  <p:par>
                    <p:cTn id="59" fill="hold">
                      <p:stCondLst>
                        <p:cond delay="indefinite"/>
                      </p:stCondLst>
                      <p:childTnLst>
                        <p:par>
                          <p:cTn id="60" fill="hold">
                            <p:stCondLst>
                              <p:cond delay="0"/>
                            </p:stCondLst>
                            <p:childTnLst>
                              <p:par>
                                <p:cTn id="61" presetID="18" presetClass="entr" presetSubtype="3"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strips(upRight)">
                                      <p:cBhvr>
                                        <p:cTn id="6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40" grpId="0" animBg="1"/>
      <p:bldP spid="41" grpId="0" animBg="1"/>
      <p:bldP spid="42" grpId="0" animBg="1"/>
      <p:bldP spid="43" grpId="0" animBg="1"/>
      <p:bldP spid="44" grpId="0" animBg="1"/>
      <p:bldP spid="45" grpId="0" animBg="1"/>
      <p:bldP spid="4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Market Supply vs. Individual Supply</a:t>
            </a:r>
          </a:p>
        </p:txBody>
      </p:sp>
      <p:sp>
        <p:nvSpPr>
          <p:cNvPr id="3" name="Content Placeholder 2"/>
          <p:cNvSpPr>
            <a:spLocks noGrp="1"/>
          </p:cNvSpPr>
          <p:nvPr>
            <p:ph idx="1"/>
          </p:nvPr>
        </p:nvSpPr>
        <p:spPr>
          <a:prstGeom prst="rect">
            <a:avLst/>
          </a:prstGeom>
        </p:spPr>
        <p:txBody>
          <a:bodyPr/>
          <a:lstStyle/>
          <a:p>
            <a:r>
              <a:rPr lang="en-US" altLang="en-US" dirty="0"/>
              <a:t>Market supply</a:t>
            </a:r>
          </a:p>
          <a:p>
            <a:pPr lvl="1"/>
            <a:r>
              <a:rPr lang="en-US" altLang="en-US" dirty="0"/>
              <a:t>Sum of the supplies of all sellers of a good or service</a:t>
            </a:r>
          </a:p>
          <a:p>
            <a:pPr lvl="1"/>
            <a:r>
              <a:rPr lang="en-US" altLang="en-US" dirty="0"/>
              <a:t>Market supply curve: sum of individual supply curves horizontally</a:t>
            </a:r>
          </a:p>
          <a:p>
            <a:pPr lvl="2"/>
            <a:r>
              <a:rPr lang="en-US" altLang="en-US" dirty="0"/>
              <a:t>To find the total quantity supplied at any price, we add the individual quantities</a:t>
            </a:r>
            <a:endParaRPr lang="en-US" dirty="0"/>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31</a:t>
            </a:fld>
            <a:endParaRPr lang="en-US"/>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68833425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EXAMPLE 2C: Market vs. individual supply</a:t>
            </a:r>
          </a:p>
        </p:txBody>
      </p:sp>
      <p:sp>
        <p:nvSpPr>
          <p:cNvPr id="3" name="Text Placeholder 2"/>
          <p:cNvSpPr>
            <a:spLocks noGrp="1"/>
          </p:cNvSpPr>
          <p:nvPr>
            <p:ph idx="1"/>
          </p:nvPr>
        </p:nvSpPr>
        <p:spPr>
          <a:xfrm>
            <a:off x="228600" y="914400"/>
            <a:ext cx="8762999" cy="5534025"/>
          </a:xfrm>
        </p:spPr>
        <p:txBody>
          <a:bodyPr/>
          <a:lstStyle/>
          <a:p>
            <a:pPr marL="0" indent="0">
              <a:buNone/>
            </a:pPr>
            <a:r>
              <a:rPr lang="en-US" sz="3000" dirty="0"/>
              <a:t>Suppose Starbucks and </a:t>
            </a:r>
            <a:r>
              <a:rPr lang="en-US" sz="3000" dirty="0" err="1"/>
              <a:t>Peet’s</a:t>
            </a:r>
            <a:r>
              <a:rPr lang="en-US" sz="3000" dirty="0"/>
              <a:t> Coffee are the only two sellers in this market. </a:t>
            </a:r>
            <a:r>
              <a:rPr lang="en-US" sz="3000" dirty="0">
                <a:solidFill>
                  <a:srgbClr val="002060"/>
                </a:solidFill>
              </a:rPr>
              <a:t>(</a:t>
            </a:r>
            <a:r>
              <a:rPr lang="en-US" sz="3000" b="1" i="1" dirty="0">
                <a:solidFill>
                  <a:srgbClr val="002060"/>
                </a:solidFill>
              </a:rPr>
              <a:t>Q</a:t>
            </a:r>
            <a:r>
              <a:rPr lang="en-US" sz="3000" b="1" i="1" baseline="-25000" dirty="0">
                <a:solidFill>
                  <a:srgbClr val="002060"/>
                </a:solidFill>
              </a:rPr>
              <a:t>s</a:t>
            </a:r>
            <a:r>
              <a:rPr lang="en-US" sz="3000" dirty="0">
                <a:solidFill>
                  <a:srgbClr val="002060"/>
                </a:solidFill>
              </a:rPr>
              <a:t> = quantity supplied)</a:t>
            </a:r>
          </a:p>
          <a:p>
            <a:endParaRPr lang="en-US" sz="3000" dirty="0"/>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32</a:t>
            </a:fld>
            <a:endParaRPr lang="en-US" dirty="0"/>
          </a:p>
        </p:txBody>
      </p:sp>
      <p:grpSp>
        <p:nvGrpSpPr>
          <p:cNvPr id="6" name="Group 2"/>
          <p:cNvGrpSpPr>
            <a:grpSpLocks/>
          </p:cNvGrpSpPr>
          <p:nvPr/>
        </p:nvGrpSpPr>
        <p:grpSpPr bwMode="auto">
          <a:xfrm>
            <a:off x="841375" y="2362200"/>
            <a:ext cx="7491413" cy="3863975"/>
            <a:chOff x="530" y="1765"/>
            <a:chExt cx="4719" cy="2434"/>
          </a:xfrm>
          <a:noFill/>
        </p:grpSpPr>
        <p:sp>
          <p:nvSpPr>
            <p:cNvPr id="7" name="Rectangle 3"/>
            <p:cNvSpPr>
              <a:spLocks noChangeArrowheads="1"/>
            </p:cNvSpPr>
            <p:nvPr/>
          </p:nvSpPr>
          <p:spPr bwMode="auto">
            <a:xfrm>
              <a:off x="530" y="1765"/>
              <a:ext cx="4719" cy="2434"/>
            </a:xfrm>
            <a:prstGeom prst="rect">
              <a:avLst/>
            </a:prstGeom>
            <a:grpFill/>
            <a:ln w="9525">
              <a:noFill/>
              <a:miter lim="800000"/>
              <a:headEnd/>
              <a:tailEnd/>
            </a:ln>
          </p:spPr>
          <p:txBody>
            <a:bodyPr wrap="none" anchor="ctr"/>
            <a:lstStyle/>
            <a:p>
              <a:endParaRPr lang="en-US" sz="2800">
                <a:latin typeface="Arial"/>
                <a:cs typeface="Arial"/>
              </a:endParaRPr>
            </a:p>
          </p:txBody>
        </p:sp>
        <p:sp>
          <p:nvSpPr>
            <p:cNvPr id="8" name="Line 4"/>
            <p:cNvSpPr>
              <a:spLocks noChangeShapeType="1"/>
            </p:cNvSpPr>
            <p:nvPr/>
          </p:nvSpPr>
          <p:spPr bwMode="auto">
            <a:xfrm>
              <a:off x="582" y="2095"/>
              <a:ext cx="4588" cy="0"/>
            </a:xfrm>
            <a:prstGeom prst="line">
              <a:avLst/>
            </a:prstGeom>
            <a:grpFill/>
            <a:ln w="12700">
              <a:solidFill>
                <a:schemeClr val="tx1"/>
              </a:solidFill>
              <a:round/>
              <a:headEnd/>
              <a:tailEnd/>
            </a:ln>
          </p:spPr>
          <p:txBody>
            <a:bodyPr/>
            <a:lstStyle/>
            <a:p>
              <a:endParaRPr lang="en-US" sz="2800">
                <a:latin typeface="Arial"/>
                <a:cs typeface="Arial"/>
              </a:endParaRPr>
            </a:p>
          </p:txBody>
        </p:sp>
      </p:grpSp>
      <p:grpSp>
        <p:nvGrpSpPr>
          <p:cNvPr id="9" name="Group 7"/>
          <p:cNvGrpSpPr>
            <a:grpSpLocks/>
          </p:cNvGrpSpPr>
          <p:nvPr/>
        </p:nvGrpSpPr>
        <p:grpSpPr bwMode="auto">
          <a:xfrm>
            <a:off x="2116138" y="2066925"/>
            <a:ext cx="1873250" cy="4141788"/>
            <a:chOff x="1333" y="1579"/>
            <a:chExt cx="1180" cy="2609"/>
          </a:xfrm>
          <a:noFill/>
        </p:grpSpPr>
        <p:sp>
          <p:nvSpPr>
            <p:cNvPr id="10" name="Rectangle 8"/>
            <p:cNvSpPr>
              <a:spLocks noChangeArrowheads="1"/>
            </p:cNvSpPr>
            <p:nvPr/>
          </p:nvSpPr>
          <p:spPr bwMode="auto">
            <a:xfrm>
              <a:off x="1333" y="3889"/>
              <a:ext cx="1180"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a:solidFill>
                    <a:srgbClr val="002060"/>
                  </a:solidFill>
                  <a:latin typeface="Arial"/>
                  <a:cs typeface="Arial"/>
                </a:rPr>
                <a:t>18</a:t>
              </a:r>
            </a:p>
          </p:txBody>
        </p:sp>
        <p:sp>
          <p:nvSpPr>
            <p:cNvPr id="11" name="Rectangle 9"/>
            <p:cNvSpPr>
              <a:spLocks noChangeArrowheads="1"/>
            </p:cNvSpPr>
            <p:nvPr/>
          </p:nvSpPr>
          <p:spPr bwMode="auto">
            <a:xfrm>
              <a:off x="1333" y="3590"/>
              <a:ext cx="1180"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a:solidFill>
                    <a:srgbClr val="002060"/>
                  </a:solidFill>
                  <a:latin typeface="Arial"/>
                  <a:cs typeface="Arial"/>
                </a:rPr>
                <a:t>15</a:t>
              </a:r>
            </a:p>
          </p:txBody>
        </p:sp>
        <p:sp>
          <p:nvSpPr>
            <p:cNvPr id="12" name="Rectangle 10"/>
            <p:cNvSpPr>
              <a:spLocks noChangeArrowheads="1"/>
            </p:cNvSpPr>
            <p:nvPr/>
          </p:nvSpPr>
          <p:spPr bwMode="auto">
            <a:xfrm>
              <a:off x="1333" y="3291"/>
              <a:ext cx="1180"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002060"/>
                  </a:solidFill>
                  <a:latin typeface="Arial"/>
                  <a:cs typeface="Arial"/>
                </a:rPr>
                <a:t>12</a:t>
              </a:r>
            </a:p>
          </p:txBody>
        </p:sp>
        <p:sp>
          <p:nvSpPr>
            <p:cNvPr id="13" name="Rectangle 11"/>
            <p:cNvSpPr>
              <a:spLocks noChangeArrowheads="1"/>
            </p:cNvSpPr>
            <p:nvPr/>
          </p:nvSpPr>
          <p:spPr bwMode="auto">
            <a:xfrm>
              <a:off x="1333" y="2992"/>
              <a:ext cx="1180"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a:solidFill>
                    <a:srgbClr val="002060"/>
                  </a:solidFill>
                  <a:latin typeface="Arial"/>
                  <a:cs typeface="Arial"/>
                </a:rPr>
                <a:t>9</a:t>
              </a:r>
            </a:p>
          </p:txBody>
        </p:sp>
        <p:sp>
          <p:nvSpPr>
            <p:cNvPr id="14" name="Rectangle 12"/>
            <p:cNvSpPr>
              <a:spLocks noChangeArrowheads="1"/>
            </p:cNvSpPr>
            <p:nvPr/>
          </p:nvSpPr>
          <p:spPr bwMode="auto">
            <a:xfrm>
              <a:off x="1333" y="2693"/>
              <a:ext cx="1180"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a:solidFill>
                    <a:srgbClr val="002060"/>
                  </a:solidFill>
                  <a:latin typeface="Arial"/>
                  <a:cs typeface="Arial"/>
                </a:rPr>
                <a:t>6</a:t>
              </a:r>
            </a:p>
          </p:txBody>
        </p:sp>
        <p:sp>
          <p:nvSpPr>
            <p:cNvPr id="15" name="Rectangle 13"/>
            <p:cNvSpPr>
              <a:spLocks noChangeArrowheads="1"/>
            </p:cNvSpPr>
            <p:nvPr/>
          </p:nvSpPr>
          <p:spPr bwMode="auto">
            <a:xfrm>
              <a:off x="1333" y="2394"/>
              <a:ext cx="1180"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a:solidFill>
                    <a:srgbClr val="002060"/>
                  </a:solidFill>
                  <a:latin typeface="Arial"/>
                  <a:cs typeface="Arial"/>
                </a:rPr>
                <a:t>3</a:t>
              </a:r>
            </a:p>
          </p:txBody>
        </p:sp>
        <p:sp>
          <p:nvSpPr>
            <p:cNvPr id="16" name="Rectangle 14"/>
            <p:cNvSpPr>
              <a:spLocks noChangeArrowheads="1"/>
            </p:cNvSpPr>
            <p:nvPr/>
          </p:nvSpPr>
          <p:spPr bwMode="auto">
            <a:xfrm>
              <a:off x="1333" y="2095"/>
              <a:ext cx="1180"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a:solidFill>
                    <a:srgbClr val="002060"/>
                  </a:solidFill>
                  <a:latin typeface="Arial"/>
                  <a:cs typeface="Arial"/>
                </a:rPr>
                <a:t>0</a:t>
              </a:r>
            </a:p>
          </p:txBody>
        </p:sp>
        <p:sp>
          <p:nvSpPr>
            <p:cNvPr id="17" name="Rectangle 15"/>
            <p:cNvSpPr>
              <a:spLocks noChangeArrowheads="1"/>
            </p:cNvSpPr>
            <p:nvPr/>
          </p:nvSpPr>
          <p:spPr bwMode="auto">
            <a:xfrm>
              <a:off x="1333" y="1579"/>
              <a:ext cx="1180" cy="522"/>
            </a:xfrm>
            <a:prstGeom prst="rect">
              <a:avLst/>
            </a:prstGeom>
            <a:grp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800" b="1" i="1" dirty="0">
                  <a:solidFill>
                    <a:srgbClr val="002060"/>
                  </a:solidFill>
                  <a:latin typeface="Arial"/>
                  <a:cs typeface="Arial"/>
                </a:rPr>
                <a:t>Q</a:t>
              </a:r>
              <a:r>
                <a:rPr lang="en-US" sz="2800" b="1" i="1" baseline="-25000" dirty="0">
                  <a:solidFill>
                    <a:srgbClr val="002060"/>
                  </a:solidFill>
                  <a:latin typeface="Arial"/>
                  <a:cs typeface="Arial"/>
                </a:rPr>
                <a:t>s</a:t>
              </a:r>
              <a:r>
                <a:rPr lang="en-US" sz="2800" dirty="0">
                  <a:solidFill>
                    <a:srgbClr val="002060"/>
                  </a:solidFill>
                  <a:latin typeface="Arial"/>
                  <a:cs typeface="Arial"/>
                </a:rPr>
                <a:t> Starbucks</a:t>
              </a:r>
            </a:p>
          </p:txBody>
        </p:sp>
      </p:grpSp>
      <p:grpSp>
        <p:nvGrpSpPr>
          <p:cNvPr id="18" name="Group 16"/>
          <p:cNvGrpSpPr>
            <a:grpSpLocks/>
          </p:cNvGrpSpPr>
          <p:nvPr/>
        </p:nvGrpSpPr>
        <p:grpSpPr bwMode="auto">
          <a:xfrm>
            <a:off x="4256088" y="2101850"/>
            <a:ext cx="1598612" cy="4106863"/>
            <a:chOff x="2681" y="1601"/>
            <a:chExt cx="1007" cy="2587"/>
          </a:xfrm>
          <a:noFill/>
        </p:grpSpPr>
        <p:sp>
          <p:nvSpPr>
            <p:cNvPr id="19" name="Rectangle 17"/>
            <p:cNvSpPr>
              <a:spLocks noChangeArrowheads="1"/>
            </p:cNvSpPr>
            <p:nvPr/>
          </p:nvSpPr>
          <p:spPr bwMode="auto">
            <a:xfrm>
              <a:off x="2681" y="3889"/>
              <a:ext cx="1007"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a:latin typeface="Arial"/>
                  <a:cs typeface="Arial"/>
                </a:rPr>
                <a:t>12</a:t>
              </a:r>
            </a:p>
          </p:txBody>
        </p:sp>
        <p:sp>
          <p:nvSpPr>
            <p:cNvPr id="20" name="Rectangle 18"/>
            <p:cNvSpPr>
              <a:spLocks noChangeArrowheads="1"/>
            </p:cNvSpPr>
            <p:nvPr/>
          </p:nvSpPr>
          <p:spPr bwMode="auto">
            <a:xfrm>
              <a:off x="2681" y="3590"/>
              <a:ext cx="1007"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a:latin typeface="Arial"/>
                  <a:cs typeface="Arial"/>
                </a:rPr>
                <a:t>10</a:t>
              </a:r>
            </a:p>
          </p:txBody>
        </p:sp>
        <p:sp>
          <p:nvSpPr>
            <p:cNvPr id="21" name="Rectangle 19"/>
            <p:cNvSpPr>
              <a:spLocks noChangeArrowheads="1"/>
            </p:cNvSpPr>
            <p:nvPr/>
          </p:nvSpPr>
          <p:spPr bwMode="auto">
            <a:xfrm>
              <a:off x="2681" y="3291"/>
              <a:ext cx="1007"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a:latin typeface="Arial"/>
                  <a:cs typeface="Arial"/>
                </a:rPr>
                <a:t>8</a:t>
              </a:r>
            </a:p>
          </p:txBody>
        </p:sp>
        <p:sp>
          <p:nvSpPr>
            <p:cNvPr id="22" name="Rectangle 20"/>
            <p:cNvSpPr>
              <a:spLocks noChangeArrowheads="1"/>
            </p:cNvSpPr>
            <p:nvPr/>
          </p:nvSpPr>
          <p:spPr bwMode="auto">
            <a:xfrm>
              <a:off x="2681" y="2992"/>
              <a:ext cx="1007"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a:latin typeface="Arial"/>
                  <a:cs typeface="Arial"/>
                </a:rPr>
                <a:t>6</a:t>
              </a:r>
            </a:p>
          </p:txBody>
        </p:sp>
        <p:sp>
          <p:nvSpPr>
            <p:cNvPr id="23" name="Rectangle 21"/>
            <p:cNvSpPr>
              <a:spLocks noChangeArrowheads="1"/>
            </p:cNvSpPr>
            <p:nvPr/>
          </p:nvSpPr>
          <p:spPr bwMode="auto">
            <a:xfrm>
              <a:off x="2681" y="2693"/>
              <a:ext cx="1007"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a:latin typeface="Arial"/>
                  <a:cs typeface="Arial"/>
                </a:rPr>
                <a:t>4</a:t>
              </a:r>
            </a:p>
          </p:txBody>
        </p:sp>
        <p:sp>
          <p:nvSpPr>
            <p:cNvPr id="24" name="Rectangle 22"/>
            <p:cNvSpPr>
              <a:spLocks noChangeArrowheads="1"/>
            </p:cNvSpPr>
            <p:nvPr/>
          </p:nvSpPr>
          <p:spPr bwMode="auto">
            <a:xfrm>
              <a:off x="2681" y="2394"/>
              <a:ext cx="1007"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a:latin typeface="Arial"/>
                  <a:cs typeface="Arial"/>
                </a:rPr>
                <a:t>2</a:t>
              </a:r>
            </a:p>
          </p:txBody>
        </p:sp>
        <p:sp>
          <p:nvSpPr>
            <p:cNvPr id="25" name="Rectangle 23"/>
            <p:cNvSpPr>
              <a:spLocks noChangeArrowheads="1"/>
            </p:cNvSpPr>
            <p:nvPr/>
          </p:nvSpPr>
          <p:spPr bwMode="auto">
            <a:xfrm>
              <a:off x="2681" y="2095"/>
              <a:ext cx="1007"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a:latin typeface="Arial"/>
                  <a:cs typeface="Arial"/>
                </a:rPr>
                <a:t>0</a:t>
              </a:r>
            </a:p>
          </p:txBody>
        </p:sp>
        <p:sp>
          <p:nvSpPr>
            <p:cNvPr id="26" name="Rectangle 24"/>
            <p:cNvSpPr>
              <a:spLocks noChangeArrowheads="1"/>
            </p:cNvSpPr>
            <p:nvPr/>
          </p:nvSpPr>
          <p:spPr bwMode="auto">
            <a:xfrm>
              <a:off x="2681" y="1601"/>
              <a:ext cx="1007" cy="494"/>
            </a:xfrm>
            <a:prstGeom prst="rect">
              <a:avLst/>
            </a:prstGeom>
            <a:grp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800" b="1" i="1" dirty="0">
                  <a:cs typeface="Arial"/>
                </a:rPr>
                <a:t>Q</a:t>
              </a:r>
              <a:r>
                <a:rPr lang="en-US" sz="2800" b="1" i="1" baseline="-25000" dirty="0">
                  <a:cs typeface="Arial"/>
                </a:rPr>
                <a:t>s</a:t>
              </a:r>
              <a:r>
                <a:rPr lang="en-US" sz="2800" baseline="30000" dirty="0">
                  <a:cs typeface="Arial"/>
                </a:rPr>
                <a:t>  </a:t>
              </a:r>
              <a:r>
                <a:rPr lang="en-US" sz="2800" dirty="0">
                  <a:cs typeface="Arial"/>
                </a:rPr>
                <a:t>  </a:t>
              </a:r>
              <a:r>
                <a:rPr lang="en-US" sz="2800" dirty="0" err="1">
                  <a:latin typeface="Arial"/>
                  <a:cs typeface="Arial"/>
                </a:rPr>
                <a:t>Peet’s</a:t>
              </a:r>
              <a:endParaRPr lang="en-US" sz="2800" dirty="0">
                <a:latin typeface="Arial"/>
                <a:cs typeface="Arial"/>
              </a:endParaRPr>
            </a:p>
          </p:txBody>
        </p:sp>
      </p:grpSp>
      <p:grpSp>
        <p:nvGrpSpPr>
          <p:cNvPr id="27" name="Group 25"/>
          <p:cNvGrpSpPr>
            <a:grpSpLocks/>
          </p:cNvGrpSpPr>
          <p:nvPr/>
        </p:nvGrpSpPr>
        <p:grpSpPr bwMode="auto">
          <a:xfrm>
            <a:off x="3989388" y="4310062"/>
            <a:ext cx="4217987" cy="1898650"/>
            <a:chOff x="2513" y="2992"/>
            <a:chExt cx="2657" cy="1196"/>
          </a:xfrm>
          <a:noFill/>
        </p:grpSpPr>
        <p:sp>
          <p:nvSpPr>
            <p:cNvPr id="28" name="Rectangle 26"/>
            <p:cNvSpPr>
              <a:spLocks noChangeArrowheads="1"/>
            </p:cNvSpPr>
            <p:nvPr/>
          </p:nvSpPr>
          <p:spPr bwMode="auto">
            <a:xfrm>
              <a:off x="2513" y="3889"/>
              <a:ext cx="168"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CC0000"/>
                  </a:solidFill>
                  <a:latin typeface="Arial"/>
                  <a:cs typeface="Arial"/>
                </a:rPr>
                <a:t>+</a:t>
              </a:r>
            </a:p>
          </p:txBody>
        </p:sp>
        <p:sp>
          <p:nvSpPr>
            <p:cNvPr id="29" name="Rectangle 27"/>
            <p:cNvSpPr>
              <a:spLocks noChangeArrowheads="1"/>
            </p:cNvSpPr>
            <p:nvPr/>
          </p:nvSpPr>
          <p:spPr bwMode="auto">
            <a:xfrm>
              <a:off x="2513" y="3590"/>
              <a:ext cx="168"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CC0000"/>
                  </a:solidFill>
                  <a:latin typeface="Arial"/>
                  <a:cs typeface="Arial"/>
                </a:rPr>
                <a:t>+</a:t>
              </a:r>
            </a:p>
          </p:txBody>
        </p:sp>
        <p:sp>
          <p:nvSpPr>
            <p:cNvPr id="30" name="Rectangle 28"/>
            <p:cNvSpPr>
              <a:spLocks noChangeArrowheads="1"/>
            </p:cNvSpPr>
            <p:nvPr/>
          </p:nvSpPr>
          <p:spPr bwMode="auto">
            <a:xfrm>
              <a:off x="2513" y="3291"/>
              <a:ext cx="168"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CC0000"/>
                  </a:solidFill>
                  <a:latin typeface="Arial"/>
                  <a:cs typeface="Arial"/>
                </a:rPr>
                <a:t>+</a:t>
              </a:r>
            </a:p>
          </p:txBody>
        </p:sp>
        <p:sp>
          <p:nvSpPr>
            <p:cNvPr id="31" name="Rectangle 29"/>
            <p:cNvSpPr>
              <a:spLocks noChangeArrowheads="1"/>
            </p:cNvSpPr>
            <p:nvPr/>
          </p:nvSpPr>
          <p:spPr bwMode="auto">
            <a:xfrm>
              <a:off x="2513" y="2992"/>
              <a:ext cx="168"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CC0000"/>
                  </a:solidFill>
                  <a:latin typeface="Arial"/>
                  <a:cs typeface="Arial"/>
                </a:rPr>
                <a:t>+</a:t>
              </a:r>
            </a:p>
          </p:txBody>
        </p:sp>
        <p:sp>
          <p:nvSpPr>
            <p:cNvPr id="32" name="Rectangle 30"/>
            <p:cNvSpPr>
              <a:spLocks noChangeArrowheads="1"/>
            </p:cNvSpPr>
            <p:nvPr/>
          </p:nvSpPr>
          <p:spPr bwMode="auto">
            <a:xfrm>
              <a:off x="3688" y="3889"/>
              <a:ext cx="285"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CC0000"/>
                  </a:solidFill>
                  <a:latin typeface="Arial"/>
                  <a:cs typeface="Arial"/>
                </a:rPr>
                <a:t>=</a:t>
              </a:r>
            </a:p>
          </p:txBody>
        </p:sp>
        <p:sp>
          <p:nvSpPr>
            <p:cNvPr id="33" name="Rectangle 31"/>
            <p:cNvSpPr>
              <a:spLocks noChangeArrowheads="1"/>
            </p:cNvSpPr>
            <p:nvPr/>
          </p:nvSpPr>
          <p:spPr bwMode="auto">
            <a:xfrm>
              <a:off x="3688" y="3590"/>
              <a:ext cx="285"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CC0000"/>
                  </a:solidFill>
                  <a:latin typeface="Arial"/>
                  <a:cs typeface="Arial"/>
                </a:rPr>
                <a:t>=</a:t>
              </a:r>
            </a:p>
          </p:txBody>
        </p:sp>
        <p:sp>
          <p:nvSpPr>
            <p:cNvPr id="34" name="Rectangle 32"/>
            <p:cNvSpPr>
              <a:spLocks noChangeArrowheads="1"/>
            </p:cNvSpPr>
            <p:nvPr/>
          </p:nvSpPr>
          <p:spPr bwMode="auto">
            <a:xfrm>
              <a:off x="3688" y="3291"/>
              <a:ext cx="285"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CC0000"/>
                  </a:solidFill>
                  <a:latin typeface="Arial"/>
                  <a:cs typeface="Arial"/>
                </a:rPr>
                <a:t>=</a:t>
              </a:r>
            </a:p>
          </p:txBody>
        </p:sp>
        <p:sp>
          <p:nvSpPr>
            <p:cNvPr id="35" name="Rectangle 33"/>
            <p:cNvSpPr>
              <a:spLocks noChangeArrowheads="1"/>
            </p:cNvSpPr>
            <p:nvPr/>
          </p:nvSpPr>
          <p:spPr bwMode="auto">
            <a:xfrm>
              <a:off x="3688" y="2992"/>
              <a:ext cx="285"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CC0000"/>
                  </a:solidFill>
                  <a:latin typeface="Arial"/>
                  <a:cs typeface="Arial"/>
                </a:rPr>
                <a:t>=</a:t>
              </a:r>
            </a:p>
          </p:txBody>
        </p:sp>
        <p:sp>
          <p:nvSpPr>
            <p:cNvPr id="36" name="Rectangle 34"/>
            <p:cNvSpPr>
              <a:spLocks noChangeArrowheads="1"/>
            </p:cNvSpPr>
            <p:nvPr/>
          </p:nvSpPr>
          <p:spPr bwMode="auto">
            <a:xfrm>
              <a:off x="3973" y="3889"/>
              <a:ext cx="1197"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CC0000"/>
                  </a:solidFill>
                  <a:latin typeface="Arial"/>
                  <a:cs typeface="Arial"/>
                </a:rPr>
                <a:t>30</a:t>
              </a:r>
            </a:p>
          </p:txBody>
        </p:sp>
        <p:sp>
          <p:nvSpPr>
            <p:cNvPr id="37" name="Rectangle 35"/>
            <p:cNvSpPr>
              <a:spLocks noChangeArrowheads="1"/>
            </p:cNvSpPr>
            <p:nvPr/>
          </p:nvSpPr>
          <p:spPr bwMode="auto">
            <a:xfrm>
              <a:off x="3973" y="3590"/>
              <a:ext cx="1197"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CC0000"/>
                  </a:solidFill>
                  <a:latin typeface="Arial"/>
                  <a:cs typeface="Arial"/>
                </a:rPr>
                <a:t>25</a:t>
              </a:r>
            </a:p>
          </p:txBody>
        </p:sp>
        <p:sp>
          <p:nvSpPr>
            <p:cNvPr id="38" name="Rectangle 36"/>
            <p:cNvSpPr>
              <a:spLocks noChangeArrowheads="1"/>
            </p:cNvSpPr>
            <p:nvPr/>
          </p:nvSpPr>
          <p:spPr bwMode="auto">
            <a:xfrm>
              <a:off x="3973" y="3291"/>
              <a:ext cx="1197"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CC0000"/>
                  </a:solidFill>
                  <a:latin typeface="Arial"/>
                  <a:cs typeface="Arial"/>
                </a:rPr>
                <a:t>20</a:t>
              </a:r>
            </a:p>
          </p:txBody>
        </p:sp>
        <p:sp>
          <p:nvSpPr>
            <p:cNvPr id="39" name="Rectangle 37"/>
            <p:cNvSpPr>
              <a:spLocks noChangeArrowheads="1"/>
            </p:cNvSpPr>
            <p:nvPr/>
          </p:nvSpPr>
          <p:spPr bwMode="auto">
            <a:xfrm>
              <a:off x="3973" y="2992"/>
              <a:ext cx="1197"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CC0000"/>
                  </a:solidFill>
                  <a:latin typeface="Arial"/>
                  <a:cs typeface="Arial"/>
                </a:rPr>
                <a:t>15</a:t>
              </a:r>
            </a:p>
          </p:txBody>
        </p:sp>
      </p:grpSp>
      <p:grpSp>
        <p:nvGrpSpPr>
          <p:cNvPr id="40" name="Group 38"/>
          <p:cNvGrpSpPr>
            <a:grpSpLocks/>
          </p:cNvGrpSpPr>
          <p:nvPr/>
        </p:nvGrpSpPr>
        <p:grpSpPr bwMode="auto">
          <a:xfrm>
            <a:off x="3989388" y="3835400"/>
            <a:ext cx="4217987" cy="474662"/>
            <a:chOff x="2513" y="2693"/>
            <a:chExt cx="2657" cy="299"/>
          </a:xfrm>
          <a:noFill/>
        </p:grpSpPr>
        <p:sp>
          <p:nvSpPr>
            <p:cNvPr id="41" name="Rectangle 39"/>
            <p:cNvSpPr>
              <a:spLocks noChangeArrowheads="1"/>
            </p:cNvSpPr>
            <p:nvPr/>
          </p:nvSpPr>
          <p:spPr bwMode="auto">
            <a:xfrm>
              <a:off x="2513" y="2693"/>
              <a:ext cx="168"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CC0000"/>
                  </a:solidFill>
                  <a:latin typeface="Arial"/>
                  <a:cs typeface="Arial"/>
                </a:rPr>
                <a:t>+</a:t>
              </a:r>
            </a:p>
          </p:txBody>
        </p:sp>
        <p:sp>
          <p:nvSpPr>
            <p:cNvPr id="42" name="Rectangle 40"/>
            <p:cNvSpPr>
              <a:spLocks noChangeArrowheads="1"/>
            </p:cNvSpPr>
            <p:nvPr/>
          </p:nvSpPr>
          <p:spPr bwMode="auto">
            <a:xfrm>
              <a:off x="3688" y="2693"/>
              <a:ext cx="285"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CC0000"/>
                  </a:solidFill>
                  <a:latin typeface="Arial"/>
                  <a:cs typeface="Arial"/>
                </a:rPr>
                <a:t>=</a:t>
              </a:r>
            </a:p>
          </p:txBody>
        </p:sp>
        <p:sp>
          <p:nvSpPr>
            <p:cNvPr id="43" name="Rectangle 41"/>
            <p:cNvSpPr>
              <a:spLocks noChangeArrowheads="1"/>
            </p:cNvSpPr>
            <p:nvPr/>
          </p:nvSpPr>
          <p:spPr bwMode="auto">
            <a:xfrm>
              <a:off x="3973" y="2693"/>
              <a:ext cx="1197"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CC0000"/>
                  </a:solidFill>
                  <a:latin typeface="Arial"/>
                  <a:cs typeface="Arial"/>
                </a:rPr>
                <a:t>10</a:t>
              </a:r>
            </a:p>
          </p:txBody>
        </p:sp>
      </p:grpSp>
      <p:grpSp>
        <p:nvGrpSpPr>
          <p:cNvPr id="44" name="Group 42"/>
          <p:cNvGrpSpPr>
            <a:grpSpLocks/>
          </p:cNvGrpSpPr>
          <p:nvPr/>
        </p:nvGrpSpPr>
        <p:grpSpPr bwMode="auto">
          <a:xfrm>
            <a:off x="3989388" y="3360737"/>
            <a:ext cx="4217987" cy="474663"/>
            <a:chOff x="2513" y="2394"/>
            <a:chExt cx="2657" cy="299"/>
          </a:xfrm>
          <a:noFill/>
        </p:grpSpPr>
        <p:sp>
          <p:nvSpPr>
            <p:cNvPr id="45" name="Rectangle 43"/>
            <p:cNvSpPr>
              <a:spLocks noChangeArrowheads="1"/>
            </p:cNvSpPr>
            <p:nvPr/>
          </p:nvSpPr>
          <p:spPr bwMode="auto">
            <a:xfrm>
              <a:off x="2513" y="2394"/>
              <a:ext cx="168"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CC0000"/>
                  </a:solidFill>
                  <a:latin typeface="Arial"/>
                  <a:cs typeface="Arial"/>
                </a:rPr>
                <a:t>+</a:t>
              </a:r>
            </a:p>
          </p:txBody>
        </p:sp>
        <p:sp>
          <p:nvSpPr>
            <p:cNvPr id="46" name="Rectangle 44"/>
            <p:cNvSpPr>
              <a:spLocks noChangeArrowheads="1"/>
            </p:cNvSpPr>
            <p:nvPr/>
          </p:nvSpPr>
          <p:spPr bwMode="auto">
            <a:xfrm>
              <a:off x="3688" y="2394"/>
              <a:ext cx="285"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CC0000"/>
                  </a:solidFill>
                  <a:latin typeface="Arial"/>
                  <a:cs typeface="Arial"/>
                </a:rPr>
                <a:t>=</a:t>
              </a:r>
            </a:p>
          </p:txBody>
        </p:sp>
        <p:sp>
          <p:nvSpPr>
            <p:cNvPr id="47" name="Rectangle 45"/>
            <p:cNvSpPr>
              <a:spLocks noChangeArrowheads="1"/>
            </p:cNvSpPr>
            <p:nvPr/>
          </p:nvSpPr>
          <p:spPr bwMode="auto">
            <a:xfrm>
              <a:off x="3973" y="2394"/>
              <a:ext cx="1197"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CC0000"/>
                  </a:solidFill>
                  <a:latin typeface="Arial"/>
                  <a:cs typeface="Arial"/>
                </a:rPr>
                <a:t>5</a:t>
              </a:r>
            </a:p>
          </p:txBody>
        </p:sp>
      </p:grpSp>
      <p:grpSp>
        <p:nvGrpSpPr>
          <p:cNvPr id="48" name="Group 46"/>
          <p:cNvGrpSpPr>
            <a:grpSpLocks/>
          </p:cNvGrpSpPr>
          <p:nvPr/>
        </p:nvGrpSpPr>
        <p:grpSpPr bwMode="auto">
          <a:xfrm>
            <a:off x="3989388" y="2886075"/>
            <a:ext cx="4217987" cy="474662"/>
            <a:chOff x="2513" y="2095"/>
            <a:chExt cx="2657" cy="299"/>
          </a:xfrm>
          <a:noFill/>
        </p:grpSpPr>
        <p:sp>
          <p:nvSpPr>
            <p:cNvPr id="49" name="Rectangle 47"/>
            <p:cNvSpPr>
              <a:spLocks noChangeArrowheads="1"/>
            </p:cNvSpPr>
            <p:nvPr/>
          </p:nvSpPr>
          <p:spPr bwMode="auto">
            <a:xfrm>
              <a:off x="2513" y="2095"/>
              <a:ext cx="168"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CC0000"/>
                  </a:solidFill>
                  <a:latin typeface="Arial"/>
                  <a:cs typeface="Arial"/>
                </a:rPr>
                <a:t>+</a:t>
              </a:r>
            </a:p>
          </p:txBody>
        </p:sp>
        <p:sp>
          <p:nvSpPr>
            <p:cNvPr id="50" name="Rectangle 48"/>
            <p:cNvSpPr>
              <a:spLocks noChangeArrowheads="1"/>
            </p:cNvSpPr>
            <p:nvPr/>
          </p:nvSpPr>
          <p:spPr bwMode="auto">
            <a:xfrm>
              <a:off x="3688" y="2095"/>
              <a:ext cx="285"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CC0000"/>
                  </a:solidFill>
                  <a:latin typeface="Arial"/>
                  <a:cs typeface="Arial"/>
                </a:rPr>
                <a:t>=</a:t>
              </a:r>
            </a:p>
          </p:txBody>
        </p:sp>
        <p:sp>
          <p:nvSpPr>
            <p:cNvPr id="51" name="Rectangle 49"/>
            <p:cNvSpPr>
              <a:spLocks noChangeArrowheads="1"/>
            </p:cNvSpPr>
            <p:nvPr/>
          </p:nvSpPr>
          <p:spPr bwMode="auto">
            <a:xfrm>
              <a:off x="3973" y="2095"/>
              <a:ext cx="1197"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dirty="0">
                  <a:solidFill>
                    <a:srgbClr val="CC0000"/>
                  </a:solidFill>
                  <a:latin typeface="Arial"/>
                  <a:cs typeface="Arial"/>
                </a:rPr>
                <a:t>0</a:t>
              </a:r>
            </a:p>
          </p:txBody>
        </p:sp>
      </p:grpSp>
      <p:sp>
        <p:nvSpPr>
          <p:cNvPr id="52" name="Rectangle 50"/>
          <p:cNvSpPr>
            <a:spLocks noChangeArrowheads="1"/>
          </p:cNvSpPr>
          <p:nvPr/>
        </p:nvSpPr>
        <p:spPr bwMode="auto">
          <a:xfrm>
            <a:off x="6307138" y="2392362"/>
            <a:ext cx="1900237" cy="493713"/>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800" dirty="0">
                <a:solidFill>
                  <a:srgbClr val="CC0000"/>
                </a:solidFill>
                <a:latin typeface="Arial"/>
                <a:cs typeface="Arial"/>
              </a:rPr>
              <a:t>Market </a:t>
            </a:r>
            <a:r>
              <a:rPr lang="en-US" sz="2800" b="1" i="1" dirty="0">
                <a:solidFill>
                  <a:srgbClr val="CC0000"/>
                </a:solidFill>
                <a:latin typeface="Arial"/>
                <a:cs typeface="Arial"/>
              </a:rPr>
              <a:t>Q</a:t>
            </a:r>
            <a:r>
              <a:rPr lang="en-US" sz="2800" b="1" i="1" baseline="-25000" dirty="0">
                <a:solidFill>
                  <a:srgbClr val="CC0000"/>
                </a:solidFill>
                <a:latin typeface="Arial"/>
                <a:cs typeface="Arial"/>
              </a:rPr>
              <a:t>s</a:t>
            </a:r>
            <a:r>
              <a:rPr lang="en-US" sz="2800" dirty="0">
                <a:solidFill>
                  <a:srgbClr val="CC0000"/>
                </a:solidFill>
                <a:latin typeface="Arial"/>
                <a:cs typeface="Arial"/>
              </a:rPr>
              <a:t> </a:t>
            </a:r>
          </a:p>
        </p:txBody>
      </p:sp>
      <p:grpSp>
        <p:nvGrpSpPr>
          <p:cNvPr id="53" name="Group 51"/>
          <p:cNvGrpSpPr>
            <a:grpSpLocks/>
          </p:cNvGrpSpPr>
          <p:nvPr/>
        </p:nvGrpSpPr>
        <p:grpSpPr bwMode="auto">
          <a:xfrm>
            <a:off x="923925" y="2392362"/>
            <a:ext cx="1192213" cy="3816350"/>
            <a:chOff x="582" y="1784"/>
            <a:chExt cx="751" cy="2404"/>
          </a:xfrm>
          <a:noFill/>
        </p:grpSpPr>
        <p:sp>
          <p:nvSpPr>
            <p:cNvPr id="54" name="Rectangle 52"/>
            <p:cNvSpPr>
              <a:spLocks noChangeArrowheads="1"/>
            </p:cNvSpPr>
            <p:nvPr/>
          </p:nvSpPr>
          <p:spPr bwMode="auto">
            <a:xfrm>
              <a:off x="582" y="2095"/>
              <a:ext cx="751" cy="299"/>
            </a:xfrm>
            <a:prstGeom prst="rect">
              <a:avLst/>
            </a:prstGeom>
            <a:grp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sz="2800">
                  <a:latin typeface="Arial"/>
                  <a:cs typeface="Arial"/>
                </a:rPr>
                <a:t>$0.00</a:t>
              </a:r>
            </a:p>
          </p:txBody>
        </p:sp>
        <p:sp>
          <p:nvSpPr>
            <p:cNvPr id="55" name="Rectangle 53"/>
            <p:cNvSpPr>
              <a:spLocks noChangeArrowheads="1"/>
            </p:cNvSpPr>
            <p:nvPr/>
          </p:nvSpPr>
          <p:spPr bwMode="auto">
            <a:xfrm>
              <a:off x="582" y="3889"/>
              <a:ext cx="751" cy="299"/>
            </a:xfrm>
            <a:prstGeom prst="rect">
              <a:avLst/>
            </a:prstGeom>
            <a:grp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sz="2800">
                  <a:latin typeface="Arial"/>
                  <a:cs typeface="Arial"/>
                </a:rPr>
                <a:t>6.00</a:t>
              </a:r>
            </a:p>
          </p:txBody>
        </p:sp>
        <p:sp>
          <p:nvSpPr>
            <p:cNvPr id="56" name="Rectangle 54"/>
            <p:cNvSpPr>
              <a:spLocks noChangeArrowheads="1"/>
            </p:cNvSpPr>
            <p:nvPr/>
          </p:nvSpPr>
          <p:spPr bwMode="auto">
            <a:xfrm>
              <a:off x="582" y="3590"/>
              <a:ext cx="751" cy="299"/>
            </a:xfrm>
            <a:prstGeom prst="rect">
              <a:avLst/>
            </a:prstGeom>
            <a:grp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sz="2800">
                  <a:latin typeface="Arial"/>
                  <a:cs typeface="Arial"/>
                </a:rPr>
                <a:t>5.00</a:t>
              </a:r>
            </a:p>
          </p:txBody>
        </p:sp>
        <p:sp>
          <p:nvSpPr>
            <p:cNvPr id="57" name="Rectangle 55"/>
            <p:cNvSpPr>
              <a:spLocks noChangeArrowheads="1"/>
            </p:cNvSpPr>
            <p:nvPr/>
          </p:nvSpPr>
          <p:spPr bwMode="auto">
            <a:xfrm>
              <a:off x="582" y="3291"/>
              <a:ext cx="751" cy="299"/>
            </a:xfrm>
            <a:prstGeom prst="rect">
              <a:avLst/>
            </a:prstGeom>
            <a:grp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sz="2800">
                  <a:latin typeface="Arial"/>
                  <a:cs typeface="Arial"/>
                </a:rPr>
                <a:t>4.00</a:t>
              </a:r>
            </a:p>
          </p:txBody>
        </p:sp>
        <p:sp>
          <p:nvSpPr>
            <p:cNvPr id="58" name="Rectangle 56"/>
            <p:cNvSpPr>
              <a:spLocks noChangeArrowheads="1"/>
            </p:cNvSpPr>
            <p:nvPr/>
          </p:nvSpPr>
          <p:spPr bwMode="auto">
            <a:xfrm>
              <a:off x="582" y="2992"/>
              <a:ext cx="751" cy="299"/>
            </a:xfrm>
            <a:prstGeom prst="rect">
              <a:avLst/>
            </a:prstGeom>
            <a:grp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sz="2800">
                  <a:latin typeface="Arial"/>
                  <a:cs typeface="Arial"/>
                </a:rPr>
                <a:t>3.00</a:t>
              </a:r>
            </a:p>
          </p:txBody>
        </p:sp>
        <p:sp>
          <p:nvSpPr>
            <p:cNvPr id="59" name="Rectangle 57"/>
            <p:cNvSpPr>
              <a:spLocks noChangeArrowheads="1"/>
            </p:cNvSpPr>
            <p:nvPr/>
          </p:nvSpPr>
          <p:spPr bwMode="auto">
            <a:xfrm>
              <a:off x="582" y="2693"/>
              <a:ext cx="751" cy="299"/>
            </a:xfrm>
            <a:prstGeom prst="rect">
              <a:avLst/>
            </a:prstGeom>
            <a:grp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sz="2800">
                  <a:latin typeface="Arial"/>
                  <a:cs typeface="Arial"/>
                </a:rPr>
                <a:t>2.00</a:t>
              </a:r>
            </a:p>
          </p:txBody>
        </p:sp>
        <p:sp>
          <p:nvSpPr>
            <p:cNvPr id="60" name="Rectangle 58"/>
            <p:cNvSpPr>
              <a:spLocks noChangeArrowheads="1"/>
            </p:cNvSpPr>
            <p:nvPr/>
          </p:nvSpPr>
          <p:spPr bwMode="auto">
            <a:xfrm>
              <a:off x="582" y="2394"/>
              <a:ext cx="751" cy="299"/>
            </a:xfrm>
            <a:prstGeom prst="rect">
              <a:avLst/>
            </a:prstGeom>
            <a:grp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sz="2800">
                  <a:latin typeface="Arial"/>
                  <a:cs typeface="Arial"/>
                </a:rPr>
                <a:t>1.00</a:t>
              </a:r>
            </a:p>
          </p:txBody>
        </p:sp>
        <p:sp>
          <p:nvSpPr>
            <p:cNvPr id="61" name="Rectangle 59"/>
            <p:cNvSpPr>
              <a:spLocks noChangeArrowheads="1"/>
            </p:cNvSpPr>
            <p:nvPr/>
          </p:nvSpPr>
          <p:spPr bwMode="auto">
            <a:xfrm>
              <a:off x="582" y="1784"/>
              <a:ext cx="751" cy="311"/>
            </a:xfrm>
            <a:prstGeom prst="rect">
              <a:avLst/>
            </a:prstGeom>
            <a:grp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800">
                  <a:latin typeface="Arial"/>
                  <a:cs typeface="Arial"/>
                </a:rPr>
                <a:t>Price </a:t>
              </a:r>
            </a:p>
          </p:txBody>
        </p:sp>
      </p:grpSp>
      <p:sp>
        <p:nvSpPr>
          <p:cNvPr id="62" name="Line 60"/>
          <p:cNvSpPr>
            <a:spLocks noChangeShapeType="1"/>
          </p:cNvSpPr>
          <p:nvPr/>
        </p:nvSpPr>
        <p:spPr bwMode="auto">
          <a:xfrm>
            <a:off x="923925" y="2392362"/>
            <a:ext cx="1192213" cy="0"/>
          </a:xfrm>
          <a:prstGeom prst="line">
            <a:avLst/>
          </a:prstGeom>
          <a:noFill/>
          <a:ln w="28575" cap="sq">
            <a:noFill/>
            <a:round/>
            <a:headEnd/>
            <a:tailEnd/>
          </a:ln>
        </p:spPr>
        <p:txBody>
          <a:bodyPr/>
          <a:lstStyle/>
          <a:p>
            <a:endParaRPr lang="en-US" sz="2800">
              <a:latin typeface="Arial"/>
              <a:cs typeface="Arial"/>
            </a:endParaRPr>
          </a:p>
        </p:txBody>
      </p:sp>
      <p:sp>
        <p:nvSpPr>
          <p:cNvPr id="63" name="Line 61"/>
          <p:cNvSpPr>
            <a:spLocks noChangeShapeType="1"/>
          </p:cNvSpPr>
          <p:nvPr/>
        </p:nvSpPr>
        <p:spPr bwMode="auto">
          <a:xfrm>
            <a:off x="923925" y="6208712"/>
            <a:ext cx="1192213" cy="0"/>
          </a:xfrm>
          <a:prstGeom prst="line">
            <a:avLst/>
          </a:prstGeom>
          <a:noFill/>
          <a:ln w="28575" cap="sq">
            <a:noFill/>
            <a:round/>
            <a:headEnd/>
            <a:tailEnd/>
          </a:ln>
        </p:spPr>
        <p:txBody>
          <a:bodyPr/>
          <a:lstStyle/>
          <a:p>
            <a:endParaRPr lang="en-US" sz="2800">
              <a:latin typeface="Arial"/>
              <a:cs typeface="Arial"/>
            </a:endParaRPr>
          </a:p>
        </p:txBody>
      </p:sp>
      <p:sp>
        <p:nvSpPr>
          <p:cNvPr id="64" name="Line 62"/>
          <p:cNvSpPr>
            <a:spLocks noChangeShapeType="1"/>
          </p:cNvSpPr>
          <p:nvPr/>
        </p:nvSpPr>
        <p:spPr bwMode="auto">
          <a:xfrm>
            <a:off x="923925" y="2392362"/>
            <a:ext cx="0" cy="493713"/>
          </a:xfrm>
          <a:prstGeom prst="line">
            <a:avLst/>
          </a:prstGeom>
          <a:noFill/>
          <a:ln w="28575" cap="sq">
            <a:noFill/>
            <a:round/>
            <a:headEnd/>
            <a:tailEnd/>
          </a:ln>
        </p:spPr>
        <p:txBody>
          <a:bodyPr/>
          <a:lstStyle/>
          <a:p>
            <a:endParaRPr lang="en-US" sz="2800">
              <a:latin typeface="Arial"/>
              <a:cs typeface="Arial"/>
            </a:endParaRPr>
          </a:p>
        </p:txBody>
      </p:sp>
      <p:sp>
        <p:nvSpPr>
          <p:cNvPr id="65" name="Line 63"/>
          <p:cNvSpPr>
            <a:spLocks noChangeShapeType="1"/>
          </p:cNvSpPr>
          <p:nvPr/>
        </p:nvSpPr>
        <p:spPr bwMode="auto">
          <a:xfrm>
            <a:off x="8207375" y="2392362"/>
            <a:ext cx="0" cy="493713"/>
          </a:xfrm>
          <a:prstGeom prst="line">
            <a:avLst/>
          </a:prstGeom>
          <a:noFill/>
          <a:ln w="28575" cap="sq">
            <a:noFill/>
            <a:round/>
            <a:headEnd/>
            <a:tailEnd/>
          </a:ln>
        </p:spPr>
        <p:txBody>
          <a:bodyPr/>
          <a:lstStyle/>
          <a:p>
            <a:endParaRPr lang="en-US" sz="2800">
              <a:latin typeface="Arial"/>
              <a:cs typeface="Arial"/>
            </a:endParaRPr>
          </a:p>
        </p:txBody>
      </p:sp>
      <p:sp>
        <p:nvSpPr>
          <p:cNvPr id="66" name="Line 64"/>
          <p:cNvSpPr>
            <a:spLocks noChangeShapeType="1"/>
          </p:cNvSpPr>
          <p:nvPr/>
        </p:nvSpPr>
        <p:spPr bwMode="auto">
          <a:xfrm>
            <a:off x="2116138" y="2392362"/>
            <a:ext cx="1873250" cy="0"/>
          </a:xfrm>
          <a:prstGeom prst="line">
            <a:avLst/>
          </a:prstGeom>
          <a:noFill/>
          <a:ln w="28575" cap="sq">
            <a:noFill/>
            <a:round/>
            <a:headEnd/>
            <a:tailEnd/>
          </a:ln>
        </p:spPr>
        <p:txBody>
          <a:bodyPr/>
          <a:lstStyle/>
          <a:p>
            <a:endParaRPr lang="en-US" sz="2800">
              <a:latin typeface="Arial"/>
              <a:cs typeface="Arial"/>
            </a:endParaRPr>
          </a:p>
        </p:txBody>
      </p:sp>
      <p:sp>
        <p:nvSpPr>
          <p:cNvPr id="67" name="Line 65"/>
          <p:cNvSpPr>
            <a:spLocks noChangeShapeType="1"/>
          </p:cNvSpPr>
          <p:nvPr/>
        </p:nvSpPr>
        <p:spPr bwMode="auto">
          <a:xfrm>
            <a:off x="923925" y="2886075"/>
            <a:ext cx="0" cy="474662"/>
          </a:xfrm>
          <a:prstGeom prst="line">
            <a:avLst/>
          </a:prstGeom>
          <a:noFill/>
          <a:ln w="28575" cap="sq">
            <a:noFill/>
            <a:round/>
            <a:headEnd/>
            <a:tailEnd/>
          </a:ln>
        </p:spPr>
        <p:txBody>
          <a:bodyPr/>
          <a:lstStyle/>
          <a:p>
            <a:endParaRPr lang="en-US" sz="2800">
              <a:latin typeface="Arial"/>
              <a:cs typeface="Arial"/>
            </a:endParaRPr>
          </a:p>
        </p:txBody>
      </p:sp>
      <p:sp>
        <p:nvSpPr>
          <p:cNvPr id="68" name="Line 66"/>
          <p:cNvSpPr>
            <a:spLocks noChangeShapeType="1"/>
          </p:cNvSpPr>
          <p:nvPr/>
        </p:nvSpPr>
        <p:spPr bwMode="auto">
          <a:xfrm>
            <a:off x="8207375" y="2886075"/>
            <a:ext cx="0" cy="474662"/>
          </a:xfrm>
          <a:prstGeom prst="line">
            <a:avLst/>
          </a:prstGeom>
          <a:noFill/>
          <a:ln w="28575" cap="sq">
            <a:noFill/>
            <a:round/>
            <a:headEnd/>
            <a:tailEnd/>
          </a:ln>
        </p:spPr>
        <p:txBody>
          <a:bodyPr/>
          <a:lstStyle/>
          <a:p>
            <a:endParaRPr lang="en-US" sz="2800">
              <a:latin typeface="Arial"/>
              <a:cs typeface="Arial"/>
            </a:endParaRPr>
          </a:p>
        </p:txBody>
      </p:sp>
      <p:sp>
        <p:nvSpPr>
          <p:cNvPr id="69" name="Line 67"/>
          <p:cNvSpPr>
            <a:spLocks noChangeShapeType="1"/>
          </p:cNvSpPr>
          <p:nvPr/>
        </p:nvSpPr>
        <p:spPr bwMode="auto">
          <a:xfrm>
            <a:off x="923925" y="3360737"/>
            <a:ext cx="0" cy="474663"/>
          </a:xfrm>
          <a:prstGeom prst="line">
            <a:avLst/>
          </a:prstGeom>
          <a:noFill/>
          <a:ln w="28575" cap="sq">
            <a:noFill/>
            <a:round/>
            <a:headEnd/>
            <a:tailEnd/>
          </a:ln>
        </p:spPr>
        <p:txBody>
          <a:bodyPr/>
          <a:lstStyle/>
          <a:p>
            <a:endParaRPr lang="en-US" sz="2800">
              <a:latin typeface="Arial"/>
              <a:cs typeface="Arial"/>
            </a:endParaRPr>
          </a:p>
        </p:txBody>
      </p:sp>
      <p:sp>
        <p:nvSpPr>
          <p:cNvPr id="70" name="Line 68"/>
          <p:cNvSpPr>
            <a:spLocks noChangeShapeType="1"/>
          </p:cNvSpPr>
          <p:nvPr/>
        </p:nvSpPr>
        <p:spPr bwMode="auto">
          <a:xfrm>
            <a:off x="8207375" y="3360737"/>
            <a:ext cx="0" cy="474663"/>
          </a:xfrm>
          <a:prstGeom prst="line">
            <a:avLst/>
          </a:prstGeom>
          <a:noFill/>
          <a:ln w="28575" cap="sq">
            <a:noFill/>
            <a:round/>
            <a:headEnd/>
            <a:tailEnd/>
          </a:ln>
        </p:spPr>
        <p:txBody>
          <a:bodyPr/>
          <a:lstStyle/>
          <a:p>
            <a:endParaRPr lang="en-US" sz="2800">
              <a:latin typeface="Arial"/>
              <a:cs typeface="Arial"/>
            </a:endParaRPr>
          </a:p>
        </p:txBody>
      </p:sp>
      <p:sp>
        <p:nvSpPr>
          <p:cNvPr id="71" name="Line 69"/>
          <p:cNvSpPr>
            <a:spLocks noChangeShapeType="1"/>
          </p:cNvSpPr>
          <p:nvPr/>
        </p:nvSpPr>
        <p:spPr bwMode="auto">
          <a:xfrm>
            <a:off x="923925" y="3835400"/>
            <a:ext cx="0" cy="474662"/>
          </a:xfrm>
          <a:prstGeom prst="line">
            <a:avLst/>
          </a:prstGeom>
          <a:noFill/>
          <a:ln w="28575" cap="sq">
            <a:noFill/>
            <a:round/>
            <a:headEnd/>
            <a:tailEnd/>
          </a:ln>
        </p:spPr>
        <p:txBody>
          <a:bodyPr/>
          <a:lstStyle/>
          <a:p>
            <a:endParaRPr lang="en-US" sz="2800">
              <a:latin typeface="Arial"/>
              <a:cs typeface="Arial"/>
            </a:endParaRPr>
          </a:p>
        </p:txBody>
      </p:sp>
      <p:sp>
        <p:nvSpPr>
          <p:cNvPr id="72" name="Line 70"/>
          <p:cNvSpPr>
            <a:spLocks noChangeShapeType="1"/>
          </p:cNvSpPr>
          <p:nvPr/>
        </p:nvSpPr>
        <p:spPr bwMode="auto">
          <a:xfrm>
            <a:off x="8207375" y="3835400"/>
            <a:ext cx="0" cy="474662"/>
          </a:xfrm>
          <a:prstGeom prst="line">
            <a:avLst/>
          </a:prstGeom>
          <a:noFill/>
          <a:ln w="28575" cap="sq">
            <a:noFill/>
            <a:round/>
            <a:headEnd/>
            <a:tailEnd/>
          </a:ln>
        </p:spPr>
        <p:txBody>
          <a:bodyPr/>
          <a:lstStyle/>
          <a:p>
            <a:endParaRPr lang="en-US" sz="2800">
              <a:latin typeface="Arial"/>
              <a:cs typeface="Arial"/>
            </a:endParaRPr>
          </a:p>
        </p:txBody>
      </p:sp>
      <p:sp>
        <p:nvSpPr>
          <p:cNvPr id="73" name="Line 71"/>
          <p:cNvSpPr>
            <a:spLocks noChangeShapeType="1"/>
          </p:cNvSpPr>
          <p:nvPr/>
        </p:nvSpPr>
        <p:spPr bwMode="auto">
          <a:xfrm>
            <a:off x="923925" y="4310062"/>
            <a:ext cx="0" cy="474663"/>
          </a:xfrm>
          <a:prstGeom prst="line">
            <a:avLst/>
          </a:prstGeom>
          <a:noFill/>
          <a:ln w="28575" cap="sq">
            <a:noFill/>
            <a:round/>
            <a:headEnd/>
            <a:tailEnd/>
          </a:ln>
        </p:spPr>
        <p:txBody>
          <a:bodyPr/>
          <a:lstStyle/>
          <a:p>
            <a:endParaRPr lang="en-US" sz="2800">
              <a:latin typeface="Arial"/>
              <a:cs typeface="Arial"/>
            </a:endParaRPr>
          </a:p>
        </p:txBody>
      </p:sp>
      <p:sp>
        <p:nvSpPr>
          <p:cNvPr id="74" name="Line 72"/>
          <p:cNvSpPr>
            <a:spLocks noChangeShapeType="1"/>
          </p:cNvSpPr>
          <p:nvPr/>
        </p:nvSpPr>
        <p:spPr bwMode="auto">
          <a:xfrm>
            <a:off x="8207375" y="4310062"/>
            <a:ext cx="0" cy="474663"/>
          </a:xfrm>
          <a:prstGeom prst="line">
            <a:avLst/>
          </a:prstGeom>
          <a:noFill/>
          <a:ln w="28575" cap="sq">
            <a:noFill/>
            <a:round/>
            <a:headEnd/>
            <a:tailEnd/>
          </a:ln>
        </p:spPr>
        <p:txBody>
          <a:bodyPr/>
          <a:lstStyle/>
          <a:p>
            <a:endParaRPr lang="en-US" sz="2800">
              <a:latin typeface="Arial"/>
              <a:cs typeface="Arial"/>
            </a:endParaRPr>
          </a:p>
        </p:txBody>
      </p:sp>
      <p:sp>
        <p:nvSpPr>
          <p:cNvPr id="75" name="Line 73"/>
          <p:cNvSpPr>
            <a:spLocks noChangeShapeType="1"/>
          </p:cNvSpPr>
          <p:nvPr/>
        </p:nvSpPr>
        <p:spPr bwMode="auto">
          <a:xfrm>
            <a:off x="923925" y="4784725"/>
            <a:ext cx="0" cy="474662"/>
          </a:xfrm>
          <a:prstGeom prst="line">
            <a:avLst/>
          </a:prstGeom>
          <a:noFill/>
          <a:ln w="28575" cap="sq">
            <a:noFill/>
            <a:round/>
            <a:headEnd/>
            <a:tailEnd/>
          </a:ln>
        </p:spPr>
        <p:txBody>
          <a:bodyPr/>
          <a:lstStyle/>
          <a:p>
            <a:endParaRPr lang="en-US" sz="2800">
              <a:latin typeface="Arial"/>
              <a:cs typeface="Arial"/>
            </a:endParaRPr>
          </a:p>
        </p:txBody>
      </p:sp>
      <p:sp>
        <p:nvSpPr>
          <p:cNvPr id="76" name="Line 74"/>
          <p:cNvSpPr>
            <a:spLocks noChangeShapeType="1"/>
          </p:cNvSpPr>
          <p:nvPr/>
        </p:nvSpPr>
        <p:spPr bwMode="auto">
          <a:xfrm>
            <a:off x="8207375" y="4784725"/>
            <a:ext cx="0" cy="474662"/>
          </a:xfrm>
          <a:prstGeom prst="line">
            <a:avLst/>
          </a:prstGeom>
          <a:noFill/>
          <a:ln w="28575" cap="sq">
            <a:noFill/>
            <a:round/>
            <a:headEnd/>
            <a:tailEnd/>
          </a:ln>
        </p:spPr>
        <p:txBody>
          <a:bodyPr/>
          <a:lstStyle/>
          <a:p>
            <a:endParaRPr lang="en-US" sz="2800">
              <a:latin typeface="Arial"/>
              <a:cs typeface="Arial"/>
            </a:endParaRPr>
          </a:p>
        </p:txBody>
      </p:sp>
      <p:sp>
        <p:nvSpPr>
          <p:cNvPr id="77" name="Line 75"/>
          <p:cNvSpPr>
            <a:spLocks noChangeShapeType="1"/>
          </p:cNvSpPr>
          <p:nvPr/>
        </p:nvSpPr>
        <p:spPr bwMode="auto">
          <a:xfrm>
            <a:off x="923925" y="5259387"/>
            <a:ext cx="0" cy="474663"/>
          </a:xfrm>
          <a:prstGeom prst="line">
            <a:avLst/>
          </a:prstGeom>
          <a:noFill/>
          <a:ln w="28575" cap="sq">
            <a:noFill/>
            <a:round/>
            <a:headEnd/>
            <a:tailEnd/>
          </a:ln>
        </p:spPr>
        <p:txBody>
          <a:bodyPr/>
          <a:lstStyle/>
          <a:p>
            <a:endParaRPr lang="en-US" sz="2800">
              <a:latin typeface="Arial"/>
              <a:cs typeface="Arial"/>
            </a:endParaRPr>
          </a:p>
        </p:txBody>
      </p:sp>
      <p:sp>
        <p:nvSpPr>
          <p:cNvPr id="78" name="Line 76"/>
          <p:cNvSpPr>
            <a:spLocks noChangeShapeType="1"/>
          </p:cNvSpPr>
          <p:nvPr/>
        </p:nvSpPr>
        <p:spPr bwMode="auto">
          <a:xfrm>
            <a:off x="8207375" y="5259387"/>
            <a:ext cx="0" cy="474663"/>
          </a:xfrm>
          <a:prstGeom prst="line">
            <a:avLst/>
          </a:prstGeom>
          <a:noFill/>
          <a:ln w="28575" cap="sq">
            <a:noFill/>
            <a:round/>
            <a:headEnd/>
            <a:tailEnd/>
          </a:ln>
        </p:spPr>
        <p:txBody>
          <a:bodyPr/>
          <a:lstStyle/>
          <a:p>
            <a:endParaRPr lang="en-US" sz="2800">
              <a:latin typeface="Arial"/>
              <a:cs typeface="Arial"/>
            </a:endParaRPr>
          </a:p>
        </p:txBody>
      </p:sp>
      <p:sp>
        <p:nvSpPr>
          <p:cNvPr id="79" name="Line 77"/>
          <p:cNvSpPr>
            <a:spLocks noChangeShapeType="1"/>
          </p:cNvSpPr>
          <p:nvPr/>
        </p:nvSpPr>
        <p:spPr bwMode="auto">
          <a:xfrm>
            <a:off x="923925" y="5734050"/>
            <a:ext cx="0" cy="474662"/>
          </a:xfrm>
          <a:prstGeom prst="line">
            <a:avLst/>
          </a:prstGeom>
          <a:noFill/>
          <a:ln w="28575" cap="sq">
            <a:noFill/>
            <a:round/>
            <a:headEnd/>
            <a:tailEnd/>
          </a:ln>
        </p:spPr>
        <p:txBody>
          <a:bodyPr/>
          <a:lstStyle/>
          <a:p>
            <a:endParaRPr lang="en-US" sz="2800">
              <a:latin typeface="Arial"/>
              <a:cs typeface="Arial"/>
            </a:endParaRPr>
          </a:p>
        </p:txBody>
      </p:sp>
      <p:sp>
        <p:nvSpPr>
          <p:cNvPr id="80" name="Line 78"/>
          <p:cNvSpPr>
            <a:spLocks noChangeShapeType="1"/>
          </p:cNvSpPr>
          <p:nvPr/>
        </p:nvSpPr>
        <p:spPr bwMode="auto">
          <a:xfrm>
            <a:off x="8207375" y="5734050"/>
            <a:ext cx="0" cy="474662"/>
          </a:xfrm>
          <a:prstGeom prst="line">
            <a:avLst/>
          </a:prstGeom>
          <a:noFill/>
          <a:ln w="28575" cap="sq">
            <a:noFill/>
            <a:round/>
            <a:headEnd/>
            <a:tailEnd/>
          </a:ln>
        </p:spPr>
        <p:txBody>
          <a:bodyPr/>
          <a:lstStyle/>
          <a:p>
            <a:endParaRPr lang="en-US" sz="2800">
              <a:latin typeface="Arial"/>
              <a:cs typeface="Arial"/>
            </a:endParaRPr>
          </a:p>
        </p:txBody>
      </p:sp>
      <p:sp>
        <p:nvSpPr>
          <p:cNvPr id="81" name="Line 79"/>
          <p:cNvSpPr>
            <a:spLocks noChangeShapeType="1"/>
          </p:cNvSpPr>
          <p:nvPr/>
        </p:nvSpPr>
        <p:spPr bwMode="auto">
          <a:xfrm>
            <a:off x="2116138" y="6208712"/>
            <a:ext cx="1873250" cy="0"/>
          </a:xfrm>
          <a:prstGeom prst="line">
            <a:avLst/>
          </a:prstGeom>
          <a:noFill/>
          <a:ln w="28575" cap="sq">
            <a:noFill/>
            <a:round/>
            <a:headEnd/>
            <a:tailEnd/>
          </a:ln>
        </p:spPr>
        <p:txBody>
          <a:bodyPr/>
          <a:lstStyle/>
          <a:p>
            <a:endParaRPr lang="en-US" sz="2800">
              <a:latin typeface="Arial"/>
              <a:cs typeface="Arial"/>
            </a:endParaRPr>
          </a:p>
        </p:txBody>
      </p:sp>
      <p:sp>
        <p:nvSpPr>
          <p:cNvPr id="82" name="Line 80"/>
          <p:cNvSpPr>
            <a:spLocks noChangeShapeType="1"/>
          </p:cNvSpPr>
          <p:nvPr/>
        </p:nvSpPr>
        <p:spPr bwMode="auto">
          <a:xfrm>
            <a:off x="3989388" y="2392362"/>
            <a:ext cx="266700" cy="0"/>
          </a:xfrm>
          <a:prstGeom prst="line">
            <a:avLst/>
          </a:prstGeom>
          <a:noFill/>
          <a:ln w="28575" cap="sq">
            <a:noFill/>
            <a:round/>
            <a:headEnd/>
            <a:tailEnd/>
          </a:ln>
        </p:spPr>
        <p:txBody>
          <a:bodyPr/>
          <a:lstStyle/>
          <a:p>
            <a:endParaRPr lang="en-US" sz="2800">
              <a:latin typeface="Arial"/>
              <a:cs typeface="Arial"/>
            </a:endParaRPr>
          </a:p>
        </p:txBody>
      </p:sp>
      <p:sp>
        <p:nvSpPr>
          <p:cNvPr id="83" name="Line 81"/>
          <p:cNvSpPr>
            <a:spLocks noChangeShapeType="1"/>
          </p:cNvSpPr>
          <p:nvPr/>
        </p:nvSpPr>
        <p:spPr bwMode="auto">
          <a:xfrm>
            <a:off x="4256088" y="2392362"/>
            <a:ext cx="1598612" cy="0"/>
          </a:xfrm>
          <a:prstGeom prst="line">
            <a:avLst/>
          </a:prstGeom>
          <a:noFill/>
          <a:ln w="28575" cap="sq">
            <a:noFill/>
            <a:round/>
            <a:headEnd/>
            <a:tailEnd/>
          </a:ln>
        </p:spPr>
        <p:txBody>
          <a:bodyPr/>
          <a:lstStyle/>
          <a:p>
            <a:endParaRPr lang="en-US" sz="2800">
              <a:latin typeface="Arial"/>
              <a:cs typeface="Arial"/>
            </a:endParaRPr>
          </a:p>
        </p:txBody>
      </p:sp>
      <p:sp>
        <p:nvSpPr>
          <p:cNvPr id="84" name="Line 82"/>
          <p:cNvSpPr>
            <a:spLocks noChangeShapeType="1"/>
          </p:cNvSpPr>
          <p:nvPr/>
        </p:nvSpPr>
        <p:spPr bwMode="auto">
          <a:xfrm>
            <a:off x="5854700" y="2392362"/>
            <a:ext cx="452438" cy="0"/>
          </a:xfrm>
          <a:prstGeom prst="line">
            <a:avLst/>
          </a:prstGeom>
          <a:noFill/>
          <a:ln w="28575" cap="sq">
            <a:noFill/>
            <a:round/>
            <a:headEnd/>
            <a:tailEnd/>
          </a:ln>
        </p:spPr>
        <p:txBody>
          <a:bodyPr/>
          <a:lstStyle/>
          <a:p>
            <a:endParaRPr lang="en-US" sz="2800">
              <a:latin typeface="Arial"/>
              <a:cs typeface="Arial"/>
            </a:endParaRPr>
          </a:p>
        </p:txBody>
      </p:sp>
      <p:sp>
        <p:nvSpPr>
          <p:cNvPr id="85" name="Line 83"/>
          <p:cNvSpPr>
            <a:spLocks noChangeShapeType="1"/>
          </p:cNvSpPr>
          <p:nvPr/>
        </p:nvSpPr>
        <p:spPr bwMode="auto">
          <a:xfrm>
            <a:off x="6307138" y="2392362"/>
            <a:ext cx="1900237" cy="0"/>
          </a:xfrm>
          <a:prstGeom prst="line">
            <a:avLst/>
          </a:prstGeom>
          <a:noFill/>
          <a:ln w="28575" cap="sq">
            <a:noFill/>
            <a:round/>
            <a:headEnd/>
            <a:tailEnd/>
          </a:ln>
        </p:spPr>
        <p:txBody>
          <a:bodyPr/>
          <a:lstStyle/>
          <a:p>
            <a:endParaRPr lang="en-US" sz="2800">
              <a:latin typeface="Arial"/>
              <a:cs typeface="Arial"/>
            </a:endParaRPr>
          </a:p>
        </p:txBody>
      </p:sp>
      <p:sp>
        <p:nvSpPr>
          <p:cNvPr id="86" name="Line 84"/>
          <p:cNvSpPr>
            <a:spLocks noChangeShapeType="1"/>
          </p:cNvSpPr>
          <p:nvPr/>
        </p:nvSpPr>
        <p:spPr bwMode="auto">
          <a:xfrm>
            <a:off x="3989388" y="6208712"/>
            <a:ext cx="266700" cy="0"/>
          </a:xfrm>
          <a:prstGeom prst="line">
            <a:avLst/>
          </a:prstGeom>
          <a:noFill/>
          <a:ln w="28575" cap="sq">
            <a:noFill/>
            <a:round/>
            <a:headEnd/>
            <a:tailEnd/>
          </a:ln>
        </p:spPr>
        <p:txBody>
          <a:bodyPr/>
          <a:lstStyle/>
          <a:p>
            <a:endParaRPr lang="en-US" sz="2800">
              <a:latin typeface="Arial"/>
              <a:cs typeface="Arial"/>
            </a:endParaRPr>
          </a:p>
        </p:txBody>
      </p:sp>
      <p:sp>
        <p:nvSpPr>
          <p:cNvPr id="87" name="Line 85"/>
          <p:cNvSpPr>
            <a:spLocks noChangeShapeType="1"/>
          </p:cNvSpPr>
          <p:nvPr/>
        </p:nvSpPr>
        <p:spPr bwMode="auto">
          <a:xfrm>
            <a:off x="4256088" y="6208712"/>
            <a:ext cx="1598612" cy="0"/>
          </a:xfrm>
          <a:prstGeom prst="line">
            <a:avLst/>
          </a:prstGeom>
          <a:noFill/>
          <a:ln w="28575" cap="sq">
            <a:noFill/>
            <a:round/>
            <a:headEnd/>
            <a:tailEnd/>
          </a:ln>
        </p:spPr>
        <p:txBody>
          <a:bodyPr/>
          <a:lstStyle/>
          <a:p>
            <a:endParaRPr lang="en-US" sz="2800">
              <a:latin typeface="Arial"/>
              <a:cs typeface="Arial"/>
            </a:endParaRPr>
          </a:p>
        </p:txBody>
      </p:sp>
      <p:sp>
        <p:nvSpPr>
          <p:cNvPr id="88" name="Line 86"/>
          <p:cNvSpPr>
            <a:spLocks noChangeShapeType="1"/>
          </p:cNvSpPr>
          <p:nvPr/>
        </p:nvSpPr>
        <p:spPr bwMode="auto">
          <a:xfrm>
            <a:off x="5854700" y="6208712"/>
            <a:ext cx="452438" cy="0"/>
          </a:xfrm>
          <a:prstGeom prst="line">
            <a:avLst/>
          </a:prstGeom>
          <a:noFill/>
          <a:ln w="28575" cap="sq">
            <a:noFill/>
            <a:round/>
            <a:headEnd/>
            <a:tailEnd/>
          </a:ln>
        </p:spPr>
        <p:txBody>
          <a:bodyPr/>
          <a:lstStyle/>
          <a:p>
            <a:endParaRPr lang="en-US" sz="2800">
              <a:latin typeface="Arial"/>
              <a:cs typeface="Arial"/>
            </a:endParaRPr>
          </a:p>
        </p:txBody>
      </p:sp>
      <p:sp>
        <p:nvSpPr>
          <p:cNvPr id="89" name="Line 87"/>
          <p:cNvSpPr>
            <a:spLocks noChangeShapeType="1"/>
          </p:cNvSpPr>
          <p:nvPr/>
        </p:nvSpPr>
        <p:spPr bwMode="auto">
          <a:xfrm>
            <a:off x="6307138" y="6208712"/>
            <a:ext cx="1900237" cy="0"/>
          </a:xfrm>
          <a:prstGeom prst="line">
            <a:avLst/>
          </a:prstGeom>
          <a:noFill/>
          <a:ln w="28575" cap="sq">
            <a:noFill/>
            <a:round/>
            <a:headEnd/>
            <a:tailEnd/>
          </a:ln>
        </p:spPr>
        <p:txBody>
          <a:bodyPr/>
          <a:lstStyle/>
          <a:p>
            <a:endParaRPr lang="en-US" sz="2800">
              <a:latin typeface="Arial"/>
              <a:cs typeface="Arial"/>
            </a:endParaRPr>
          </a:p>
        </p:txBody>
      </p:sp>
      <p:sp>
        <p:nvSpPr>
          <p:cNvPr id="90"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394879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wipe(up)">
                                      <p:cBhvr>
                                        <p:cTn id="11" dur="500"/>
                                        <p:tgtEl>
                                          <p:spTgt spid="5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up)">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wipe(left)">
                                      <p:cBhvr>
                                        <p:cTn id="25" dur="500"/>
                                        <p:tgtEl>
                                          <p:spTgt spid="5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wipe(left)">
                                      <p:cBhvr>
                                        <p:cTn id="30" dur="500"/>
                                        <p:tgtEl>
                                          <p:spTgt spid="4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wipe(left)">
                                      <p:cBhvr>
                                        <p:cTn id="35" dur="500"/>
                                        <p:tgtEl>
                                          <p:spTgt spid="4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left)">
                                      <p:cBhvr>
                                        <p:cTn id="40" dur="500"/>
                                        <p:tgtEl>
                                          <p:spTgt spid="4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left)">
                                      <p:cBhvr>
                                        <p:cTn id="4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EXAMPLE 2D: Market supply curve of muffins</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33</a:t>
            </a:fld>
            <a:endParaRPr lang="en-US" dirty="0"/>
          </a:p>
        </p:txBody>
      </p:sp>
      <p:grpSp>
        <p:nvGrpSpPr>
          <p:cNvPr id="6" name="Group 2"/>
          <p:cNvGrpSpPr>
            <a:grpSpLocks/>
          </p:cNvGrpSpPr>
          <p:nvPr/>
        </p:nvGrpSpPr>
        <p:grpSpPr bwMode="auto">
          <a:xfrm>
            <a:off x="288925" y="876300"/>
            <a:ext cx="6264276" cy="5111750"/>
            <a:chOff x="182" y="774"/>
            <a:chExt cx="3946" cy="3220"/>
          </a:xfrm>
        </p:grpSpPr>
        <p:graphicFrame>
          <p:nvGraphicFramePr>
            <p:cNvPr id="7" name="Object 3"/>
            <p:cNvGraphicFramePr>
              <a:graphicFrameLocks noChangeAspect="1"/>
            </p:cNvGraphicFramePr>
            <p:nvPr/>
          </p:nvGraphicFramePr>
          <p:xfrm>
            <a:off x="182" y="774"/>
            <a:ext cx="3919" cy="3220"/>
          </p:xfrm>
          <a:graphic>
            <a:graphicData uri="http://schemas.openxmlformats.org/presentationml/2006/ole">
              <mc:AlternateContent xmlns:mc="http://schemas.openxmlformats.org/markup-compatibility/2006">
                <mc:Choice xmlns:v="urn:schemas-microsoft-com:vml" Requires="v">
                  <p:oleObj spid="_x0000_s7239" name="Worksheet" r:id="rId4" imgW="4390949" imgH="3610051" progId="Excel.Sheet.8">
                    <p:embed/>
                  </p:oleObj>
                </mc:Choice>
                <mc:Fallback>
                  <p:oleObj name="Worksheet" r:id="rId4" imgW="4390949" imgH="3610051"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 y="774"/>
                          <a:ext cx="3919" cy="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4"/>
            <p:cNvSpPr txBox="1">
              <a:spLocks noChangeArrowheads="1"/>
            </p:cNvSpPr>
            <p:nvPr/>
          </p:nvSpPr>
          <p:spPr bwMode="auto">
            <a:xfrm>
              <a:off x="576" y="798"/>
              <a:ext cx="262" cy="308"/>
            </a:xfrm>
            <a:prstGeom prst="rect">
              <a:avLst/>
            </a:prstGeom>
            <a:noFill/>
            <a:ln w="9525">
              <a:noFill/>
              <a:miter lim="800000"/>
              <a:headEnd/>
              <a:tailEnd/>
            </a:ln>
          </p:spPr>
          <p:txBody>
            <a:bodyPr>
              <a:spAutoFit/>
            </a:bodyPr>
            <a:lstStyle/>
            <a:p>
              <a:pPr algn="r">
                <a:spcBef>
                  <a:spcPct val="50000"/>
                </a:spcBef>
              </a:pPr>
              <a:r>
                <a:rPr lang="en-US" sz="2600" b="1" i="1" dirty="0">
                  <a:cs typeface="Arial" charset="0"/>
                </a:rPr>
                <a:t>P</a:t>
              </a:r>
            </a:p>
          </p:txBody>
        </p:sp>
        <p:sp>
          <p:nvSpPr>
            <p:cNvPr id="9" name="Text Box 5"/>
            <p:cNvSpPr txBox="1">
              <a:spLocks noChangeArrowheads="1"/>
            </p:cNvSpPr>
            <p:nvPr/>
          </p:nvSpPr>
          <p:spPr bwMode="auto">
            <a:xfrm>
              <a:off x="3855" y="3620"/>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cs typeface="Arial" charset="0"/>
                </a:rPr>
                <a:t>Q</a:t>
              </a:r>
            </a:p>
          </p:txBody>
        </p:sp>
      </p:grpSp>
      <p:grpSp>
        <p:nvGrpSpPr>
          <p:cNvPr id="10" name="Group 6"/>
          <p:cNvGrpSpPr>
            <a:grpSpLocks/>
          </p:cNvGrpSpPr>
          <p:nvPr/>
        </p:nvGrpSpPr>
        <p:grpSpPr bwMode="auto">
          <a:xfrm>
            <a:off x="1355725" y="1670050"/>
            <a:ext cx="3740150" cy="3546475"/>
            <a:chOff x="854" y="1274"/>
            <a:chExt cx="2356" cy="2234"/>
          </a:xfrm>
        </p:grpSpPr>
        <p:grpSp>
          <p:nvGrpSpPr>
            <p:cNvPr id="11" name="Group 7"/>
            <p:cNvGrpSpPr>
              <a:grpSpLocks/>
            </p:cNvGrpSpPr>
            <p:nvPr/>
          </p:nvGrpSpPr>
          <p:grpSpPr bwMode="auto">
            <a:xfrm>
              <a:off x="860" y="1648"/>
              <a:ext cx="1964" cy="1855"/>
              <a:chOff x="357" y="2450"/>
              <a:chExt cx="795" cy="646"/>
            </a:xfrm>
          </p:grpSpPr>
          <p:sp>
            <p:nvSpPr>
              <p:cNvPr id="27" name="Line 8"/>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8" name="Line 9"/>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nvGrpSpPr>
            <p:cNvPr id="12" name="Group 10"/>
            <p:cNvGrpSpPr>
              <a:grpSpLocks/>
            </p:cNvGrpSpPr>
            <p:nvPr/>
          </p:nvGrpSpPr>
          <p:grpSpPr bwMode="auto">
            <a:xfrm>
              <a:off x="854" y="2760"/>
              <a:ext cx="791" cy="747"/>
              <a:chOff x="357" y="2450"/>
              <a:chExt cx="795" cy="646"/>
            </a:xfrm>
          </p:grpSpPr>
          <p:sp>
            <p:nvSpPr>
              <p:cNvPr id="25" name="Line 11"/>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6" name="Line 12"/>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nvGrpSpPr>
            <p:cNvPr id="13" name="Group 13"/>
            <p:cNvGrpSpPr>
              <a:grpSpLocks/>
            </p:cNvGrpSpPr>
            <p:nvPr/>
          </p:nvGrpSpPr>
          <p:grpSpPr bwMode="auto">
            <a:xfrm>
              <a:off x="856" y="3135"/>
              <a:ext cx="388" cy="371"/>
              <a:chOff x="357" y="2450"/>
              <a:chExt cx="795" cy="646"/>
            </a:xfrm>
          </p:grpSpPr>
          <p:sp>
            <p:nvSpPr>
              <p:cNvPr id="23" name="Line 14"/>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4" name="Line 15"/>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nvGrpSpPr>
            <p:cNvPr id="14" name="Group 16"/>
            <p:cNvGrpSpPr>
              <a:grpSpLocks/>
            </p:cNvGrpSpPr>
            <p:nvPr/>
          </p:nvGrpSpPr>
          <p:grpSpPr bwMode="auto">
            <a:xfrm>
              <a:off x="857" y="2397"/>
              <a:ext cx="1179" cy="1109"/>
              <a:chOff x="357" y="2450"/>
              <a:chExt cx="795" cy="646"/>
            </a:xfrm>
          </p:grpSpPr>
          <p:sp>
            <p:nvSpPr>
              <p:cNvPr id="21" name="Line 17"/>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2" name="Line 18"/>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nvGrpSpPr>
            <p:cNvPr id="15" name="Group 19"/>
            <p:cNvGrpSpPr>
              <a:grpSpLocks/>
            </p:cNvGrpSpPr>
            <p:nvPr/>
          </p:nvGrpSpPr>
          <p:grpSpPr bwMode="auto">
            <a:xfrm>
              <a:off x="858" y="2022"/>
              <a:ext cx="1577" cy="1479"/>
              <a:chOff x="357" y="2450"/>
              <a:chExt cx="795" cy="646"/>
            </a:xfrm>
          </p:grpSpPr>
          <p:sp>
            <p:nvSpPr>
              <p:cNvPr id="19" name="Line 20"/>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0" name="Line 21"/>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nvGrpSpPr>
            <p:cNvPr id="16" name="Group 22"/>
            <p:cNvGrpSpPr>
              <a:grpSpLocks/>
            </p:cNvGrpSpPr>
            <p:nvPr/>
          </p:nvGrpSpPr>
          <p:grpSpPr bwMode="auto">
            <a:xfrm>
              <a:off x="864" y="1274"/>
              <a:ext cx="2346" cy="2234"/>
              <a:chOff x="357" y="2450"/>
              <a:chExt cx="795" cy="646"/>
            </a:xfrm>
          </p:grpSpPr>
          <p:sp>
            <p:nvSpPr>
              <p:cNvPr id="17" name="Line 23"/>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18" name="Line 24"/>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sp>
        <p:nvSpPr>
          <p:cNvPr id="29" name="Line 25"/>
          <p:cNvSpPr>
            <a:spLocks noChangeShapeType="1"/>
          </p:cNvSpPr>
          <p:nvPr/>
        </p:nvSpPr>
        <p:spPr bwMode="auto">
          <a:xfrm flipH="1">
            <a:off x="1712913" y="1452563"/>
            <a:ext cx="3611562" cy="3416300"/>
          </a:xfrm>
          <a:prstGeom prst="line">
            <a:avLst/>
          </a:prstGeom>
          <a:noFill/>
          <a:ln w="50800">
            <a:solidFill>
              <a:srgbClr val="FF0000"/>
            </a:solidFill>
            <a:round/>
            <a:headEnd/>
            <a:tailEnd/>
          </a:ln>
        </p:spPr>
        <p:txBody>
          <a:bodyPr/>
          <a:lstStyle/>
          <a:p>
            <a:endParaRPr lang="en-US"/>
          </a:p>
        </p:txBody>
      </p:sp>
      <p:sp>
        <p:nvSpPr>
          <p:cNvPr id="30" name="Oval 26"/>
          <p:cNvSpPr>
            <a:spLocks noChangeArrowheads="1"/>
          </p:cNvSpPr>
          <p:nvPr/>
        </p:nvSpPr>
        <p:spPr bwMode="auto">
          <a:xfrm>
            <a:off x="5022850" y="1601788"/>
            <a:ext cx="139700" cy="138112"/>
          </a:xfrm>
          <a:prstGeom prst="ellipse">
            <a:avLst/>
          </a:prstGeom>
          <a:solidFill>
            <a:srgbClr val="FF3300"/>
          </a:solidFill>
          <a:ln w="9525">
            <a:solidFill>
              <a:srgbClr val="FF0000"/>
            </a:solidFill>
            <a:round/>
            <a:headEnd/>
            <a:tailEnd/>
          </a:ln>
        </p:spPr>
        <p:txBody>
          <a:bodyPr wrap="none" anchor="ctr"/>
          <a:lstStyle/>
          <a:p>
            <a:endParaRPr lang="en-US">
              <a:cs typeface="Arial" charset="0"/>
            </a:endParaRPr>
          </a:p>
        </p:txBody>
      </p:sp>
      <p:sp>
        <p:nvSpPr>
          <p:cNvPr id="31" name="Oval 27"/>
          <p:cNvSpPr>
            <a:spLocks noChangeArrowheads="1"/>
          </p:cNvSpPr>
          <p:nvPr/>
        </p:nvSpPr>
        <p:spPr bwMode="auto">
          <a:xfrm>
            <a:off x="4406900" y="2193925"/>
            <a:ext cx="139700" cy="138113"/>
          </a:xfrm>
          <a:prstGeom prst="ellipse">
            <a:avLst/>
          </a:prstGeom>
          <a:solidFill>
            <a:srgbClr val="FF3300"/>
          </a:solidFill>
          <a:ln w="9525">
            <a:solidFill>
              <a:srgbClr val="FF0000"/>
            </a:solidFill>
            <a:round/>
            <a:headEnd/>
            <a:tailEnd/>
          </a:ln>
        </p:spPr>
        <p:txBody>
          <a:bodyPr wrap="none" anchor="ctr"/>
          <a:lstStyle/>
          <a:p>
            <a:endParaRPr lang="en-US">
              <a:cs typeface="Arial" charset="0"/>
            </a:endParaRPr>
          </a:p>
        </p:txBody>
      </p:sp>
      <p:sp>
        <p:nvSpPr>
          <p:cNvPr id="32" name="Oval 28"/>
          <p:cNvSpPr>
            <a:spLocks noChangeArrowheads="1"/>
          </p:cNvSpPr>
          <p:nvPr/>
        </p:nvSpPr>
        <p:spPr bwMode="auto">
          <a:xfrm>
            <a:off x="3784600" y="2779713"/>
            <a:ext cx="139700" cy="138112"/>
          </a:xfrm>
          <a:prstGeom prst="ellipse">
            <a:avLst/>
          </a:prstGeom>
          <a:solidFill>
            <a:srgbClr val="FF3300"/>
          </a:solidFill>
          <a:ln w="9525">
            <a:solidFill>
              <a:srgbClr val="FF0000"/>
            </a:solidFill>
            <a:round/>
            <a:headEnd/>
            <a:tailEnd/>
          </a:ln>
        </p:spPr>
        <p:txBody>
          <a:bodyPr wrap="none" anchor="ctr"/>
          <a:lstStyle/>
          <a:p>
            <a:endParaRPr lang="en-US">
              <a:cs typeface="Arial" charset="0"/>
            </a:endParaRPr>
          </a:p>
        </p:txBody>
      </p:sp>
      <p:sp>
        <p:nvSpPr>
          <p:cNvPr id="33" name="Oval 29"/>
          <p:cNvSpPr>
            <a:spLocks noChangeArrowheads="1"/>
          </p:cNvSpPr>
          <p:nvPr/>
        </p:nvSpPr>
        <p:spPr bwMode="auto">
          <a:xfrm>
            <a:off x="3148013" y="3381375"/>
            <a:ext cx="139700" cy="138113"/>
          </a:xfrm>
          <a:prstGeom prst="ellipse">
            <a:avLst/>
          </a:prstGeom>
          <a:solidFill>
            <a:srgbClr val="FF3300"/>
          </a:solidFill>
          <a:ln w="9525">
            <a:solidFill>
              <a:srgbClr val="FF0000"/>
            </a:solidFill>
            <a:round/>
            <a:headEnd/>
            <a:tailEnd/>
          </a:ln>
        </p:spPr>
        <p:txBody>
          <a:bodyPr wrap="none" anchor="ctr"/>
          <a:lstStyle/>
          <a:p>
            <a:endParaRPr lang="en-US">
              <a:cs typeface="Arial" charset="0"/>
            </a:endParaRPr>
          </a:p>
        </p:txBody>
      </p:sp>
      <p:sp>
        <p:nvSpPr>
          <p:cNvPr id="34" name="Oval 30"/>
          <p:cNvSpPr>
            <a:spLocks noChangeArrowheads="1"/>
          </p:cNvSpPr>
          <p:nvPr/>
        </p:nvSpPr>
        <p:spPr bwMode="auto">
          <a:xfrm>
            <a:off x="2536825" y="3956050"/>
            <a:ext cx="139700" cy="138113"/>
          </a:xfrm>
          <a:prstGeom prst="ellipse">
            <a:avLst/>
          </a:prstGeom>
          <a:solidFill>
            <a:srgbClr val="FF3300"/>
          </a:solidFill>
          <a:ln w="9525">
            <a:solidFill>
              <a:srgbClr val="FF0000"/>
            </a:solidFill>
            <a:round/>
            <a:headEnd/>
            <a:tailEnd/>
          </a:ln>
        </p:spPr>
        <p:txBody>
          <a:bodyPr wrap="none" anchor="ctr"/>
          <a:lstStyle/>
          <a:p>
            <a:endParaRPr lang="en-US">
              <a:cs typeface="Arial" charset="0"/>
            </a:endParaRPr>
          </a:p>
        </p:txBody>
      </p:sp>
      <p:sp>
        <p:nvSpPr>
          <p:cNvPr id="35" name="Oval 31"/>
          <p:cNvSpPr>
            <a:spLocks noChangeArrowheads="1"/>
          </p:cNvSpPr>
          <p:nvPr/>
        </p:nvSpPr>
        <p:spPr bwMode="auto">
          <a:xfrm>
            <a:off x="1901825" y="4552950"/>
            <a:ext cx="139700" cy="138113"/>
          </a:xfrm>
          <a:prstGeom prst="ellipse">
            <a:avLst/>
          </a:prstGeom>
          <a:solidFill>
            <a:srgbClr val="FF3300"/>
          </a:solidFill>
          <a:ln w="9525">
            <a:solidFill>
              <a:srgbClr val="FF0000"/>
            </a:solidFill>
            <a:round/>
            <a:headEnd/>
            <a:tailEnd/>
          </a:ln>
        </p:spPr>
        <p:txBody>
          <a:bodyPr wrap="none" anchor="ctr"/>
          <a:lstStyle/>
          <a:p>
            <a:endParaRPr lang="en-US">
              <a:cs typeface="Arial" charset="0"/>
            </a:endParaRPr>
          </a:p>
        </p:txBody>
      </p:sp>
      <p:graphicFrame>
        <p:nvGraphicFramePr>
          <p:cNvPr id="36" name="Group 33"/>
          <p:cNvGraphicFramePr>
            <a:graphicFrameLocks noGrp="1"/>
          </p:cNvGraphicFramePr>
          <p:nvPr>
            <p:extLst>
              <p:ext uri="{D42A27DB-BD31-4B8C-83A1-F6EECF244321}">
                <p14:modId xmlns:p14="http://schemas.microsoft.com/office/powerpoint/2010/main" val="1982683827"/>
              </p:ext>
            </p:extLst>
          </p:nvPr>
        </p:nvGraphicFramePr>
        <p:xfrm>
          <a:off x="6477000" y="990600"/>
          <a:ext cx="2459356" cy="4148647"/>
        </p:xfrm>
        <a:graphic>
          <a:graphicData uri="http://schemas.openxmlformats.org/drawingml/2006/table">
            <a:tbl>
              <a:tblPr/>
              <a:tblGrid>
                <a:gridCol w="1084263">
                  <a:extLst>
                    <a:ext uri="{9D8B030D-6E8A-4147-A177-3AD203B41FA5}">
                      <a16:colId xmlns:a16="http://schemas.microsoft.com/office/drawing/2014/main" val="20000"/>
                    </a:ext>
                  </a:extLst>
                </a:gridCol>
                <a:gridCol w="1375093">
                  <a:extLst>
                    <a:ext uri="{9D8B030D-6E8A-4147-A177-3AD203B41FA5}">
                      <a16:colId xmlns:a16="http://schemas.microsoft.com/office/drawing/2014/main" val="20001"/>
                    </a:ext>
                  </a:extLst>
                </a:gridCol>
              </a:tblGrid>
              <a:tr h="50800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dirty="0">
                          <a:ln>
                            <a:noFill/>
                          </a:ln>
                          <a:solidFill>
                            <a:schemeClr val="tx1"/>
                          </a:solidFill>
                          <a:effectLst/>
                          <a:latin typeface="Arial" charset="0"/>
                        </a:rPr>
                        <a:t>P</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dirty="0">
                          <a:ln>
                            <a:noFill/>
                          </a:ln>
                          <a:solidFill>
                            <a:schemeClr val="tx1"/>
                          </a:solidFill>
                          <a:effectLst/>
                          <a:latin typeface="Arial" charset="0"/>
                        </a:rPr>
                        <a:t>Q</a:t>
                      </a:r>
                      <a:r>
                        <a:rPr kumimoji="0" lang="en-US" sz="2400" b="1" i="1" u="none" strike="noStrike" cap="none" normalizeH="0" baseline="-25000" dirty="0">
                          <a:ln>
                            <a:noFill/>
                          </a:ln>
                          <a:solidFill>
                            <a:schemeClr val="tx1"/>
                          </a:solidFill>
                          <a:effectLst/>
                          <a:latin typeface="Arial" charset="0"/>
                        </a:rPr>
                        <a:t>S</a:t>
                      </a:r>
                      <a:endParaRPr kumimoji="0" lang="en-US" sz="2400" b="0" i="0" u="none" strike="noStrike" cap="none" normalizeH="0" baseline="-25000" dirty="0">
                        <a:ln>
                          <a:noFill/>
                        </a:ln>
                        <a:solidFill>
                          <a:schemeClr val="tx1"/>
                        </a:solidFill>
                        <a:effectLst/>
                        <a:latin typeface="Arial" charset="0"/>
                      </a:endParaRPr>
                    </a:p>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(Market)</a:t>
                      </a:r>
                      <a:endParaRPr kumimoji="0" lang="en-US" sz="2400" b="1" i="1" u="none" strike="noStrike" cap="none" normalizeH="0" baseline="30000" dirty="0">
                        <a:ln>
                          <a:noFill/>
                        </a:ln>
                        <a:solidFill>
                          <a:schemeClr val="tx1"/>
                        </a:solidFill>
                        <a:effectLst/>
                        <a:latin typeface="Arial" charset="0"/>
                      </a:endParaRP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$0.00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1.00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2.00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3.00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15</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4.00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5.00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25</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6.00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30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39" name="Group 38"/>
          <p:cNvGrpSpPr/>
          <p:nvPr/>
        </p:nvGrpSpPr>
        <p:grpSpPr>
          <a:xfrm>
            <a:off x="1447800" y="2286000"/>
            <a:ext cx="1524000" cy="1102518"/>
            <a:chOff x="1447800" y="3038476"/>
            <a:chExt cx="1524000" cy="1102518"/>
          </a:xfrm>
        </p:grpSpPr>
        <p:cxnSp>
          <p:nvCxnSpPr>
            <p:cNvPr id="40" name="Straight Arrow Connector 39"/>
            <p:cNvCxnSpPr/>
            <p:nvPr/>
          </p:nvCxnSpPr>
          <p:spPr bwMode="auto">
            <a:xfrm>
              <a:off x="1447800" y="3038476"/>
              <a:ext cx="0" cy="1102518"/>
            </a:xfrm>
            <a:prstGeom prst="straightConnector1">
              <a:avLst/>
            </a:prstGeom>
            <a:noFill/>
            <a:ln w="76200" cap="flat" cmpd="sng" algn="ctr">
              <a:solidFill>
                <a:schemeClr val="accent5">
                  <a:lumMod val="10000"/>
                </a:schemeClr>
              </a:solidFill>
              <a:prstDash val="solid"/>
              <a:round/>
              <a:headEnd type="triangle" w="med" len="med"/>
              <a:tailEnd type="none" w="med" len="med"/>
            </a:ln>
            <a:effectLst/>
          </p:spPr>
        </p:cxnSp>
        <p:sp>
          <p:nvSpPr>
            <p:cNvPr id="41" name="TextBox 40"/>
            <p:cNvSpPr txBox="1"/>
            <p:nvPr/>
          </p:nvSpPr>
          <p:spPr>
            <a:xfrm>
              <a:off x="1642869" y="3190876"/>
              <a:ext cx="1328931" cy="923330"/>
            </a:xfrm>
            <a:prstGeom prst="rect">
              <a:avLst/>
            </a:prstGeom>
            <a:solidFill>
              <a:schemeClr val="bg1"/>
            </a:solidFill>
            <a:ln>
              <a:solidFill>
                <a:srgbClr val="C00000"/>
              </a:solidFill>
            </a:ln>
          </p:spPr>
          <p:txBody>
            <a:bodyPr wrap="square" rtlCol="0">
              <a:spAutoFit/>
            </a:bodyPr>
            <a:lstStyle/>
            <a:p>
              <a:r>
                <a:rPr lang="en-US" dirty="0"/>
                <a:t>An increase in price…</a:t>
              </a:r>
            </a:p>
          </p:txBody>
        </p:sp>
      </p:grpSp>
      <p:grpSp>
        <p:nvGrpSpPr>
          <p:cNvPr id="42" name="Group 41"/>
          <p:cNvGrpSpPr/>
          <p:nvPr/>
        </p:nvGrpSpPr>
        <p:grpSpPr>
          <a:xfrm>
            <a:off x="1524000" y="5029200"/>
            <a:ext cx="4771499" cy="1219200"/>
            <a:chOff x="1524000" y="5170488"/>
            <a:chExt cx="4771499" cy="1219200"/>
          </a:xfrm>
        </p:grpSpPr>
        <p:cxnSp>
          <p:nvCxnSpPr>
            <p:cNvPr id="43" name="Straight Arrow Connector 42"/>
            <p:cNvCxnSpPr/>
            <p:nvPr/>
          </p:nvCxnSpPr>
          <p:spPr bwMode="auto">
            <a:xfrm>
              <a:off x="3287713" y="5170488"/>
              <a:ext cx="1163829" cy="0"/>
            </a:xfrm>
            <a:prstGeom prst="straightConnector1">
              <a:avLst/>
            </a:prstGeom>
            <a:noFill/>
            <a:ln w="76200" cap="flat" cmpd="sng" algn="ctr">
              <a:solidFill>
                <a:schemeClr val="accent5">
                  <a:lumMod val="10000"/>
                </a:schemeClr>
              </a:solidFill>
              <a:prstDash val="solid"/>
              <a:round/>
              <a:headEnd type="none" w="med" len="med"/>
              <a:tailEnd type="triangle" w="med" len="med"/>
            </a:ln>
            <a:effectLst/>
          </p:spPr>
        </p:cxnSp>
        <p:sp>
          <p:nvSpPr>
            <p:cNvPr id="44" name="TextBox 43"/>
            <p:cNvSpPr txBox="1"/>
            <p:nvPr/>
          </p:nvSpPr>
          <p:spPr>
            <a:xfrm>
              <a:off x="1524000" y="6020356"/>
              <a:ext cx="4771499" cy="369332"/>
            </a:xfrm>
            <a:prstGeom prst="rect">
              <a:avLst/>
            </a:prstGeom>
            <a:noFill/>
            <a:ln>
              <a:solidFill>
                <a:srgbClr val="C00000"/>
              </a:solidFill>
            </a:ln>
          </p:spPr>
          <p:txBody>
            <a:bodyPr wrap="none" rtlCol="0">
              <a:spAutoFit/>
            </a:bodyPr>
            <a:lstStyle/>
            <a:p>
              <a:r>
                <a:rPr lang="en-US" dirty="0"/>
                <a:t>… increases the quantity of muffins supplied.</a:t>
              </a:r>
            </a:p>
          </p:txBody>
        </p:sp>
      </p:grpSp>
      <p:grpSp>
        <p:nvGrpSpPr>
          <p:cNvPr id="45" name="Group 44"/>
          <p:cNvGrpSpPr/>
          <p:nvPr/>
        </p:nvGrpSpPr>
        <p:grpSpPr>
          <a:xfrm>
            <a:off x="3434294" y="2438400"/>
            <a:ext cx="2447045" cy="1300061"/>
            <a:chOff x="784756" y="3153531"/>
            <a:chExt cx="2447045" cy="1300061"/>
          </a:xfrm>
        </p:grpSpPr>
        <p:cxnSp>
          <p:nvCxnSpPr>
            <p:cNvPr id="46" name="Straight Arrow Connector 45"/>
            <p:cNvCxnSpPr/>
            <p:nvPr/>
          </p:nvCxnSpPr>
          <p:spPr bwMode="auto">
            <a:xfrm flipH="1">
              <a:off x="784756" y="3153531"/>
              <a:ext cx="1017248" cy="1017138"/>
            </a:xfrm>
            <a:prstGeom prst="straightConnector1">
              <a:avLst/>
            </a:prstGeom>
            <a:noFill/>
            <a:ln w="76200" cap="flat" cmpd="sng" algn="ctr">
              <a:solidFill>
                <a:schemeClr val="accent5">
                  <a:lumMod val="10000"/>
                </a:schemeClr>
              </a:solidFill>
              <a:prstDash val="solid"/>
              <a:round/>
              <a:headEnd type="triangle" w="med" len="med"/>
              <a:tailEnd type="none" w="med" len="med"/>
            </a:ln>
            <a:effectLst/>
          </p:spPr>
        </p:cxnSp>
        <p:sp>
          <p:nvSpPr>
            <p:cNvPr id="47" name="TextBox 46"/>
            <p:cNvSpPr txBox="1"/>
            <p:nvPr/>
          </p:nvSpPr>
          <p:spPr>
            <a:xfrm>
              <a:off x="1514823" y="3530262"/>
              <a:ext cx="1716978" cy="923330"/>
            </a:xfrm>
            <a:prstGeom prst="rect">
              <a:avLst/>
            </a:prstGeom>
            <a:solidFill>
              <a:schemeClr val="bg1"/>
            </a:solidFill>
            <a:ln>
              <a:solidFill>
                <a:srgbClr val="C00000"/>
              </a:solidFill>
            </a:ln>
          </p:spPr>
          <p:txBody>
            <a:bodyPr wrap="square" rtlCol="0">
              <a:spAutoFit/>
            </a:bodyPr>
            <a:lstStyle/>
            <a:p>
              <a:r>
                <a:rPr lang="en-US" dirty="0"/>
                <a:t>A movement along the supply curve</a:t>
              </a:r>
            </a:p>
          </p:txBody>
        </p:sp>
      </p:grpSp>
      <p:sp>
        <p:nvSpPr>
          <p:cNvPr id="48"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8551239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down)">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wipe(left)">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down)">
                                      <p:cBhvr>
                                        <p:cTn id="2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Supply Curve Shifters – 1 </a:t>
            </a:r>
          </a:p>
        </p:txBody>
      </p:sp>
      <p:sp>
        <p:nvSpPr>
          <p:cNvPr id="3" name="Content Placeholder 2"/>
          <p:cNvSpPr>
            <a:spLocks noGrp="1"/>
          </p:cNvSpPr>
          <p:nvPr>
            <p:ph idx="1"/>
          </p:nvPr>
        </p:nvSpPr>
        <p:spPr>
          <a:prstGeom prst="rect">
            <a:avLst/>
          </a:prstGeom>
        </p:spPr>
        <p:txBody>
          <a:bodyPr/>
          <a:lstStyle/>
          <a:p>
            <a:r>
              <a:rPr lang="en-US" dirty="0"/>
              <a:t>The supply curve </a:t>
            </a:r>
          </a:p>
          <a:p>
            <a:pPr lvl="1"/>
            <a:r>
              <a:rPr lang="en-US" dirty="0"/>
              <a:t>Shows how price affects quantity supplied, other things being equal </a:t>
            </a:r>
          </a:p>
          <a:p>
            <a:r>
              <a:rPr lang="en-US" dirty="0"/>
              <a:t>These “other things” </a:t>
            </a:r>
          </a:p>
          <a:p>
            <a:pPr lvl="1"/>
            <a:r>
              <a:rPr lang="en-US" dirty="0"/>
              <a:t>Are non-price determinants of supply  </a:t>
            </a:r>
          </a:p>
          <a:p>
            <a:r>
              <a:rPr lang="en-US" dirty="0"/>
              <a:t>Changes in them shift the </a:t>
            </a:r>
            <a:r>
              <a:rPr lang="en-US" b="1" i="1" dirty="0"/>
              <a:t>S</a:t>
            </a:r>
            <a:r>
              <a:rPr lang="en-US" dirty="0"/>
              <a:t> curve… </a:t>
            </a:r>
          </a:p>
          <a:p>
            <a:endParaRPr lang="en-US" dirty="0"/>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34</a:t>
            </a:fld>
            <a:endParaRPr lang="en-US"/>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34104879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Supply Curve Shifters – 2 </a:t>
            </a:r>
          </a:p>
        </p:txBody>
      </p:sp>
      <p:sp>
        <p:nvSpPr>
          <p:cNvPr id="3" name="Content Placeholder 2"/>
          <p:cNvSpPr>
            <a:spLocks noGrp="1"/>
          </p:cNvSpPr>
          <p:nvPr>
            <p:ph idx="1"/>
          </p:nvPr>
        </p:nvSpPr>
        <p:spPr>
          <a:prstGeom prst="rect">
            <a:avLst/>
          </a:prstGeom>
        </p:spPr>
        <p:txBody>
          <a:bodyPr/>
          <a:lstStyle/>
          <a:p>
            <a:r>
              <a:rPr lang="en-US" dirty="0"/>
              <a:t>Shifts in the supply curve are caused by changes in:</a:t>
            </a:r>
          </a:p>
          <a:p>
            <a:pPr lvl="1"/>
            <a:r>
              <a:rPr lang="en-US" dirty="0"/>
              <a:t>Input prices </a:t>
            </a:r>
          </a:p>
          <a:p>
            <a:pPr lvl="1"/>
            <a:r>
              <a:rPr lang="en-US" dirty="0"/>
              <a:t>Technology</a:t>
            </a:r>
          </a:p>
          <a:p>
            <a:pPr lvl="1"/>
            <a:r>
              <a:rPr lang="en-US" dirty="0"/>
              <a:t>Number of sellers</a:t>
            </a:r>
          </a:p>
          <a:p>
            <a:pPr lvl="1"/>
            <a:r>
              <a:rPr lang="en-US" dirty="0"/>
              <a:t>Expectations about the future </a:t>
            </a:r>
          </a:p>
          <a:p>
            <a:endParaRPr lang="en-US" dirty="0"/>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35</a:t>
            </a:fld>
            <a:endParaRPr lang="en-US"/>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66447457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Input Prices</a:t>
            </a:r>
          </a:p>
        </p:txBody>
      </p:sp>
      <p:sp>
        <p:nvSpPr>
          <p:cNvPr id="3" name="Content Placeholder 2"/>
          <p:cNvSpPr>
            <a:spLocks noGrp="1"/>
          </p:cNvSpPr>
          <p:nvPr>
            <p:ph idx="1"/>
          </p:nvPr>
        </p:nvSpPr>
        <p:spPr>
          <a:prstGeom prst="rect">
            <a:avLst/>
          </a:prstGeom>
        </p:spPr>
        <p:txBody>
          <a:bodyPr/>
          <a:lstStyle/>
          <a:p>
            <a:r>
              <a:rPr lang="en-US" dirty="0"/>
              <a:t>Examples of input prices</a:t>
            </a:r>
          </a:p>
          <a:p>
            <a:pPr lvl="1"/>
            <a:r>
              <a:rPr lang="en-US" dirty="0"/>
              <a:t>Wages, prices of raw materials</a:t>
            </a:r>
          </a:p>
          <a:p>
            <a:r>
              <a:rPr lang="en-US" dirty="0"/>
              <a:t>A fall in input prices </a:t>
            </a:r>
          </a:p>
          <a:p>
            <a:pPr lvl="1"/>
            <a:r>
              <a:rPr lang="en-US" dirty="0"/>
              <a:t>Makes production more profitable at each output price</a:t>
            </a:r>
          </a:p>
          <a:p>
            <a:pPr lvl="1"/>
            <a:r>
              <a:rPr lang="en-US" dirty="0"/>
              <a:t>Firms supply a larger quantity at each price: the supply  curve shifts to the right</a:t>
            </a:r>
          </a:p>
          <a:p>
            <a:pPr lvl="1"/>
            <a:r>
              <a:rPr lang="en-US" altLang="en-US" dirty="0"/>
              <a:t>Supply is negatively related to prices of inputs</a:t>
            </a:r>
          </a:p>
          <a:p>
            <a:pPr lvl="2"/>
            <a:endParaRPr lang="en-US" dirty="0"/>
          </a:p>
          <a:p>
            <a:pPr lvl="1"/>
            <a:endParaRPr lang="en-US" dirty="0"/>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36</a:t>
            </a:fld>
            <a:endParaRPr lang="en-US"/>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97231656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EXAMPLE 2E: Changes in input prices</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37</a:t>
            </a:fld>
            <a:endParaRPr lang="en-US" dirty="0"/>
          </a:p>
        </p:txBody>
      </p:sp>
      <p:sp>
        <p:nvSpPr>
          <p:cNvPr id="3" name="Text Placeholder 2"/>
          <p:cNvSpPr>
            <a:spLocks noGrp="1"/>
          </p:cNvSpPr>
          <p:nvPr>
            <p:ph idx="12"/>
          </p:nvPr>
        </p:nvSpPr>
        <p:spPr>
          <a:xfrm>
            <a:off x="5983288" y="838200"/>
            <a:ext cx="3084512" cy="5165725"/>
          </a:xfrm>
          <a:noFill/>
          <a:ln>
            <a:noFill/>
          </a:ln>
        </p:spPr>
        <p:txBody>
          <a:bodyPr>
            <a:noAutofit/>
          </a:bodyPr>
          <a:lstStyle/>
          <a:p>
            <a:pPr marL="0" indent="0">
              <a:buNone/>
            </a:pPr>
            <a:r>
              <a:rPr lang="en-US" sz="2600" dirty="0">
                <a:solidFill>
                  <a:srgbClr val="C00000"/>
                </a:solidFill>
              </a:rPr>
              <a:t>Suppose the price of oranges falls.</a:t>
            </a:r>
          </a:p>
          <a:p>
            <a:r>
              <a:rPr lang="en-US" sz="2600" dirty="0"/>
              <a:t>At each price, the quantity of orange juice supplied will increase (by 5 in this example).</a:t>
            </a:r>
          </a:p>
          <a:p>
            <a:r>
              <a:rPr lang="en-US" sz="2600" dirty="0"/>
              <a:t>The supply curve shifts to the right</a:t>
            </a:r>
          </a:p>
        </p:txBody>
      </p:sp>
      <p:grpSp>
        <p:nvGrpSpPr>
          <p:cNvPr id="6" name="Group 2"/>
          <p:cNvGrpSpPr>
            <a:grpSpLocks/>
          </p:cNvGrpSpPr>
          <p:nvPr/>
        </p:nvGrpSpPr>
        <p:grpSpPr bwMode="auto">
          <a:xfrm>
            <a:off x="228600" y="762000"/>
            <a:ext cx="6221413" cy="5111750"/>
            <a:chOff x="182" y="774"/>
            <a:chExt cx="3919" cy="3220"/>
          </a:xfrm>
        </p:grpSpPr>
        <p:grpSp>
          <p:nvGrpSpPr>
            <p:cNvPr id="7" name="Group 3"/>
            <p:cNvGrpSpPr>
              <a:grpSpLocks/>
            </p:cNvGrpSpPr>
            <p:nvPr/>
          </p:nvGrpSpPr>
          <p:grpSpPr bwMode="auto">
            <a:xfrm>
              <a:off x="182" y="774"/>
              <a:ext cx="3919" cy="3220"/>
              <a:chOff x="182" y="774"/>
              <a:chExt cx="3919" cy="3220"/>
            </a:xfrm>
          </p:grpSpPr>
          <p:graphicFrame>
            <p:nvGraphicFramePr>
              <p:cNvPr id="35" name="Object 4"/>
              <p:cNvGraphicFramePr>
                <a:graphicFrameLocks noChangeAspect="1"/>
              </p:cNvGraphicFramePr>
              <p:nvPr/>
            </p:nvGraphicFramePr>
            <p:xfrm>
              <a:off x="182" y="774"/>
              <a:ext cx="3919" cy="3220"/>
            </p:xfrm>
            <a:graphic>
              <a:graphicData uri="http://schemas.openxmlformats.org/presentationml/2006/ole">
                <mc:AlternateContent xmlns:mc="http://schemas.openxmlformats.org/markup-compatibility/2006">
                  <mc:Choice xmlns:v="urn:schemas-microsoft-com:vml" Requires="v">
                    <p:oleObj spid="_x0000_s8263" name="Worksheet" r:id="rId4" imgW="4390949" imgH="3610051" progId="Excel.Sheet.8">
                      <p:embed/>
                    </p:oleObj>
                  </mc:Choice>
                  <mc:Fallback>
                    <p:oleObj name="Worksheet" r:id="rId4" imgW="4390949" imgH="3610051"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 y="774"/>
                            <a:ext cx="3919" cy="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 name="Text Box 5"/>
              <p:cNvSpPr txBox="1">
                <a:spLocks noChangeArrowheads="1"/>
              </p:cNvSpPr>
              <p:nvPr/>
            </p:nvSpPr>
            <p:spPr bwMode="auto">
              <a:xfrm>
                <a:off x="518" y="774"/>
                <a:ext cx="262" cy="308"/>
              </a:xfrm>
              <a:prstGeom prst="rect">
                <a:avLst/>
              </a:prstGeom>
              <a:noFill/>
              <a:ln w="9525">
                <a:noFill/>
                <a:miter lim="800000"/>
                <a:headEnd/>
                <a:tailEnd/>
              </a:ln>
            </p:spPr>
            <p:txBody>
              <a:bodyPr>
                <a:spAutoFit/>
              </a:bodyPr>
              <a:lstStyle/>
              <a:p>
                <a:pPr algn="r">
                  <a:spcBef>
                    <a:spcPct val="50000"/>
                  </a:spcBef>
                </a:pPr>
                <a:r>
                  <a:rPr lang="en-US" sz="2600" b="1" i="1" dirty="0">
                    <a:cs typeface="Arial" charset="0"/>
                  </a:rPr>
                  <a:t>P</a:t>
                </a:r>
              </a:p>
            </p:txBody>
          </p:sp>
          <p:sp>
            <p:nvSpPr>
              <p:cNvPr id="37" name="Text Box 6"/>
              <p:cNvSpPr txBox="1">
                <a:spLocks noChangeArrowheads="1"/>
              </p:cNvSpPr>
              <p:nvPr/>
            </p:nvSpPr>
            <p:spPr bwMode="auto">
              <a:xfrm>
                <a:off x="3759" y="3548"/>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cs typeface="Arial" charset="0"/>
                  </a:rPr>
                  <a:t>Q</a:t>
                </a:r>
              </a:p>
            </p:txBody>
          </p:sp>
        </p:grpSp>
        <p:grpSp>
          <p:nvGrpSpPr>
            <p:cNvPr id="8" name="Group 7"/>
            <p:cNvGrpSpPr>
              <a:grpSpLocks/>
            </p:cNvGrpSpPr>
            <p:nvPr/>
          </p:nvGrpSpPr>
          <p:grpSpPr bwMode="auto">
            <a:xfrm>
              <a:off x="854" y="1274"/>
              <a:ext cx="2356" cy="2234"/>
              <a:chOff x="854" y="1274"/>
              <a:chExt cx="2356" cy="2234"/>
            </a:xfrm>
          </p:grpSpPr>
          <p:grpSp>
            <p:nvGrpSpPr>
              <p:cNvPr id="17" name="Group 8"/>
              <p:cNvGrpSpPr>
                <a:grpSpLocks/>
              </p:cNvGrpSpPr>
              <p:nvPr/>
            </p:nvGrpSpPr>
            <p:grpSpPr bwMode="auto">
              <a:xfrm>
                <a:off x="860" y="1648"/>
                <a:ext cx="1964" cy="1855"/>
                <a:chOff x="357" y="2450"/>
                <a:chExt cx="795" cy="646"/>
              </a:xfrm>
            </p:grpSpPr>
            <p:sp>
              <p:nvSpPr>
                <p:cNvPr id="33" name="Line 9"/>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34" name="Line 10"/>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nvGrpSpPr>
              <p:cNvPr id="18" name="Group 11"/>
              <p:cNvGrpSpPr>
                <a:grpSpLocks/>
              </p:cNvGrpSpPr>
              <p:nvPr/>
            </p:nvGrpSpPr>
            <p:grpSpPr bwMode="auto">
              <a:xfrm>
                <a:off x="854" y="2760"/>
                <a:ext cx="791" cy="747"/>
                <a:chOff x="357" y="2450"/>
                <a:chExt cx="795" cy="646"/>
              </a:xfrm>
            </p:grpSpPr>
            <p:sp>
              <p:nvSpPr>
                <p:cNvPr id="31" name="Line 12"/>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32" name="Line 13"/>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nvGrpSpPr>
              <p:cNvPr id="19" name="Group 14"/>
              <p:cNvGrpSpPr>
                <a:grpSpLocks/>
              </p:cNvGrpSpPr>
              <p:nvPr/>
            </p:nvGrpSpPr>
            <p:grpSpPr bwMode="auto">
              <a:xfrm>
                <a:off x="856" y="3135"/>
                <a:ext cx="388" cy="371"/>
                <a:chOff x="357" y="2450"/>
                <a:chExt cx="795" cy="646"/>
              </a:xfrm>
            </p:grpSpPr>
            <p:sp>
              <p:nvSpPr>
                <p:cNvPr id="29" name="Line 15"/>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30" name="Line 16"/>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nvGrpSpPr>
              <p:cNvPr id="20" name="Group 17"/>
              <p:cNvGrpSpPr>
                <a:grpSpLocks/>
              </p:cNvGrpSpPr>
              <p:nvPr/>
            </p:nvGrpSpPr>
            <p:grpSpPr bwMode="auto">
              <a:xfrm>
                <a:off x="857" y="2397"/>
                <a:ext cx="1179" cy="1109"/>
                <a:chOff x="357" y="2450"/>
                <a:chExt cx="795" cy="646"/>
              </a:xfrm>
            </p:grpSpPr>
            <p:sp>
              <p:nvSpPr>
                <p:cNvPr id="27" name="Line 18"/>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8" name="Line 19"/>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nvGrpSpPr>
              <p:cNvPr id="21" name="Group 20"/>
              <p:cNvGrpSpPr>
                <a:grpSpLocks/>
              </p:cNvGrpSpPr>
              <p:nvPr/>
            </p:nvGrpSpPr>
            <p:grpSpPr bwMode="auto">
              <a:xfrm>
                <a:off x="858" y="2022"/>
                <a:ext cx="1577" cy="1479"/>
                <a:chOff x="357" y="2450"/>
                <a:chExt cx="795" cy="646"/>
              </a:xfrm>
            </p:grpSpPr>
            <p:sp>
              <p:nvSpPr>
                <p:cNvPr id="25" name="Line 21"/>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6" name="Line 22"/>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nvGrpSpPr>
              <p:cNvPr id="22" name="Group 23"/>
              <p:cNvGrpSpPr>
                <a:grpSpLocks/>
              </p:cNvGrpSpPr>
              <p:nvPr/>
            </p:nvGrpSpPr>
            <p:grpSpPr bwMode="auto">
              <a:xfrm>
                <a:off x="864" y="1274"/>
                <a:ext cx="2346" cy="2234"/>
                <a:chOff x="357" y="2450"/>
                <a:chExt cx="795" cy="646"/>
              </a:xfrm>
            </p:grpSpPr>
            <p:sp>
              <p:nvSpPr>
                <p:cNvPr id="23" name="Line 24"/>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4" name="Line 25"/>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grpSp>
          <p:nvGrpSpPr>
            <p:cNvPr id="9" name="Group 26"/>
            <p:cNvGrpSpPr>
              <a:grpSpLocks/>
            </p:cNvGrpSpPr>
            <p:nvPr/>
          </p:nvGrpSpPr>
          <p:grpSpPr bwMode="auto">
            <a:xfrm>
              <a:off x="1079" y="1137"/>
              <a:ext cx="2275" cy="2152"/>
              <a:chOff x="1079" y="1137"/>
              <a:chExt cx="2275" cy="2152"/>
            </a:xfrm>
          </p:grpSpPr>
          <p:sp>
            <p:nvSpPr>
              <p:cNvPr id="10" name="Line 27"/>
              <p:cNvSpPr>
                <a:spLocks noChangeShapeType="1"/>
              </p:cNvSpPr>
              <p:nvPr/>
            </p:nvSpPr>
            <p:spPr bwMode="auto">
              <a:xfrm flipH="1">
                <a:off x="1079" y="1137"/>
                <a:ext cx="2275" cy="2152"/>
              </a:xfrm>
              <a:prstGeom prst="line">
                <a:avLst/>
              </a:prstGeom>
              <a:noFill/>
              <a:ln w="50800">
                <a:solidFill>
                  <a:srgbClr val="005EA4"/>
                </a:solidFill>
                <a:round/>
                <a:headEnd/>
                <a:tailEnd/>
              </a:ln>
            </p:spPr>
            <p:txBody>
              <a:bodyPr/>
              <a:lstStyle/>
              <a:p>
                <a:endParaRPr lang="en-US"/>
              </a:p>
            </p:txBody>
          </p:sp>
          <p:sp>
            <p:nvSpPr>
              <p:cNvPr id="11" name="Oval 28"/>
              <p:cNvSpPr>
                <a:spLocks noChangeArrowheads="1"/>
              </p:cNvSpPr>
              <p:nvPr/>
            </p:nvSpPr>
            <p:spPr bwMode="auto">
              <a:xfrm>
                <a:off x="3164" y="1231"/>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sp>
            <p:nvSpPr>
              <p:cNvPr id="12" name="Oval 29"/>
              <p:cNvSpPr>
                <a:spLocks noChangeArrowheads="1"/>
              </p:cNvSpPr>
              <p:nvPr/>
            </p:nvSpPr>
            <p:spPr bwMode="auto">
              <a:xfrm>
                <a:off x="2776" y="1604"/>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sp>
            <p:nvSpPr>
              <p:cNvPr id="13" name="Oval 30"/>
              <p:cNvSpPr>
                <a:spLocks noChangeArrowheads="1"/>
              </p:cNvSpPr>
              <p:nvPr/>
            </p:nvSpPr>
            <p:spPr bwMode="auto">
              <a:xfrm>
                <a:off x="2384" y="1973"/>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sp>
            <p:nvSpPr>
              <p:cNvPr id="14" name="Oval 31"/>
              <p:cNvSpPr>
                <a:spLocks noChangeArrowheads="1"/>
              </p:cNvSpPr>
              <p:nvPr/>
            </p:nvSpPr>
            <p:spPr bwMode="auto">
              <a:xfrm>
                <a:off x="1983" y="2352"/>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sp>
            <p:nvSpPr>
              <p:cNvPr id="15" name="Oval 32"/>
              <p:cNvSpPr>
                <a:spLocks noChangeArrowheads="1"/>
              </p:cNvSpPr>
              <p:nvPr/>
            </p:nvSpPr>
            <p:spPr bwMode="auto">
              <a:xfrm>
                <a:off x="1598" y="2714"/>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sp>
            <p:nvSpPr>
              <p:cNvPr id="16" name="Oval 33"/>
              <p:cNvSpPr>
                <a:spLocks noChangeArrowheads="1"/>
              </p:cNvSpPr>
              <p:nvPr/>
            </p:nvSpPr>
            <p:spPr bwMode="auto">
              <a:xfrm>
                <a:off x="1198" y="3090"/>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pSp>
      </p:grpSp>
      <p:sp>
        <p:nvSpPr>
          <p:cNvPr id="38" name="Line 35"/>
          <p:cNvSpPr>
            <a:spLocks noChangeShapeType="1"/>
          </p:cNvSpPr>
          <p:nvPr/>
        </p:nvSpPr>
        <p:spPr bwMode="auto">
          <a:xfrm flipV="1">
            <a:off x="2254250" y="1365250"/>
            <a:ext cx="3605213" cy="3413125"/>
          </a:xfrm>
          <a:prstGeom prst="line">
            <a:avLst/>
          </a:prstGeom>
          <a:noFill/>
          <a:ln w="50800">
            <a:solidFill>
              <a:srgbClr val="CC0000"/>
            </a:solidFill>
            <a:round/>
            <a:headEnd/>
            <a:tailEnd/>
          </a:ln>
        </p:spPr>
        <p:txBody>
          <a:bodyPr/>
          <a:lstStyle/>
          <a:p>
            <a:endParaRPr lang="en-US"/>
          </a:p>
        </p:txBody>
      </p:sp>
      <p:grpSp>
        <p:nvGrpSpPr>
          <p:cNvPr id="39" name="Group 36"/>
          <p:cNvGrpSpPr>
            <a:grpSpLocks/>
          </p:cNvGrpSpPr>
          <p:nvPr/>
        </p:nvGrpSpPr>
        <p:grpSpPr bwMode="auto">
          <a:xfrm>
            <a:off x="1985963" y="4438650"/>
            <a:ext cx="636587" cy="138113"/>
            <a:chOff x="1289" y="3090"/>
            <a:chExt cx="401" cy="87"/>
          </a:xfrm>
        </p:grpSpPr>
        <p:sp>
          <p:nvSpPr>
            <p:cNvPr id="40" name="Oval 37"/>
            <p:cNvSpPr>
              <a:spLocks noChangeArrowheads="1"/>
            </p:cNvSpPr>
            <p:nvPr/>
          </p:nvSpPr>
          <p:spPr bwMode="auto">
            <a:xfrm>
              <a:off x="1602" y="3090"/>
              <a:ext cx="88"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sp>
          <p:nvSpPr>
            <p:cNvPr id="41" name="Line 38"/>
            <p:cNvSpPr>
              <a:spLocks noChangeShapeType="1"/>
            </p:cNvSpPr>
            <p:nvPr/>
          </p:nvSpPr>
          <p:spPr bwMode="auto">
            <a:xfrm flipV="1">
              <a:off x="1289" y="3135"/>
              <a:ext cx="309" cy="0"/>
            </a:xfrm>
            <a:prstGeom prst="line">
              <a:avLst/>
            </a:prstGeom>
            <a:noFill/>
            <a:ln w="38100">
              <a:solidFill>
                <a:srgbClr val="CC0000"/>
              </a:solidFill>
              <a:round/>
              <a:headEnd/>
              <a:tailEnd type="triangle" w="lg" len="med"/>
            </a:ln>
          </p:spPr>
          <p:txBody>
            <a:bodyPr/>
            <a:lstStyle/>
            <a:p>
              <a:endParaRPr lang="en-US"/>
            </a:p>
          </p:txBody>
        </p:sp>
      </p:grpSp>
      <p:grpSp>
        <p:nvGrpSpPr>
          <p:cNvPr id="42" name="Group 40"/>
          <p:cNvGrpSpPr>
            <a:grpSpLocks/>
          </p:cNvGrpSpPr>
          <p:nvPr/>
        </p:nvGrpSpPr>
        <p:grpSpPr bwMode="auto">
          <a:xfrm>
            <a:off x="2606675" y="3843338"/>
            <a:ext cx="636588" cy="138112"/>
            <a:chOff x="1289" y="3090"/>
            <a:chExt cx="401" cy="87"/>
          </a:xfrm>
        </p:grpSpPr>
        <p:sp>
          <p:nvSpPr>
            <p:cNvPr id="43" name="Oval 41"/>
            <p:cNvSpPr>
              <a:spLocks noChangeArrowheads="1"/>
            </p:cNvSpPr>
            <p:nvPr/>
          </p:nvSpPr>
          <p:spPr bwMode="auto">
            <a:xfrm>
              <a:off x="1602" y="3090"/>
              <a:ext cx="88"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sp>
          <p:nvSpPr>
            <p:cNvPr id="44" name="Line 42"/>
            <p:cNvSpPr>
              <a:spLocks noChangeShapeType="1"/>
            </p:cNvSpPr>
            <p:nvPr/>
          </p:nvSpPr>
          <p:spPr bwMode="auto">
            <a:xfrm flipV="1">
              <a:off x="1289" y="3135"/>
              <a:ext cx="309" cy="0"/>
            </a:xfrm>
            <a:prstGeom prst="line">
              <a:avLst/>
            </a:prstGeom>
            <a:noFill/>
            <a:ln w="38100">
              <a:solidFill>
                <a:srgbClr val="CC0000"/>
              </a:solidFill>
              <a:round/>
              <a:headEnd/>
              <a:tailEnd type="triangle" w="lg" len="med"/>
            </a:ln>
          </p:spPr>
          <p:txBody>
            <a:bodyPr/>
            <a:lstStyle/>
            <a:p>
              <a:endParaRPr lang="en-US"/>
            </a:p>
          </p:txBody>
        </p:sp>
      </p:grpSp>
      <p:grpSp>
        <p:nvGrpSpPr>
          <p:cNvPr id="45" name="Group 43"/>
          <p:cNvGrpSpPr>
            <a:grpSpLocks/>
          </p:cNvGrpSpPr>
          <p:nvPr/>
        </p:nvGrpSpPr>
        <p:grpSpPr bwMode="auto">
          <a:xfrm>
            <a:off x="3233738" y="3265488"/>
            <a:ext cx="636587" cy="138112"/>
            <a:chOff x="1289" y="3090"/>
            <a:chExt cx="401" cy="87"/>
          </a:xfrm>
        </p:grpSpPr>
        <p:sp>
          <p:nvSpPr>
            <p:cNvPr id="46" name="Oval 44"/>
            <p:cNvSpPr>
              <a:spLocks noChangeArrowheads="1"/>
            </p:cNvSpPr>
            <p:nvPr/>
          </p:nvSpPr>
          <p:spPr bwMode="auto">
            <a:xfrm>
              <a:off x="1602" y="3090"/>
              <a:ext cx="88"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sp>
          <p:nvSpPr>
            <p:cNvPr id="47" name="Line 45"/>
            <p:cNvSpPr>
              <a:spLocks noChangeShapeType="1"/>
            </p:cNvSpPr>
            <p:nvPr/>
          </p:nvSpPr>
          <p:spPr bwMode="auto">
            <a:xfrm flipV="1">
              <a:off x="1289" y="3135"/>
              <a:ext cx="309" cy="0"/>
            </a:xfrm>
            <a:prstGeom prst="line">
              <a:avLst/>
            </a:prstGeom>
            <a:noFill/>
            <a:ln w="38100">
              <a:solidFill>
                <a:srgbClr val="CC0000"/>
              </a:solidFill>
              <a:round/>
              <a:headEnd/>
              <a:tailEnd type="triangle" w="lg" len="med"/>
            </a:ln>
          </p:spPr>
          <p:txBody>
            <a:bodyPr/>
            <a:lstStyle/>
            <a:p>
              <a:endParaRPr lang="en-US"/>
            </a:p>
          </p:txBody>
        </p:sp>
      </p:grpSp>
      <p:grpSp>
        <p:nvGrpSpPr>
          <p:cNvPr id="48" name="Group 46"/>
          <p:cNvGrpSpPr>
            <a:grpSpLocks/>
          </p:cNvGrpSpPr>
          <p:nvPr/>
        </p:nvGrpSpPr>
        <p:grpSpPr bwMode="auto">
          <a:xfrm>
            <a:off x="3860800" y="2665413"/>
            <a:ext cx="636588" cy="138112"/>
            <a:chOff x="1289" y="3090"/>
            <a:chExt cx="401" cy="87"/>
          </a:xfrm>
        </p:grpSpPr>
        <p:sp>
          <p:nvSpPr>
            <p:cNvPr id="49" name="Oval 47"/>
            <p:cNvSpPr>
              <a:spLocks noChangeArrowheads="1"/>
            </p:cNvSpPr>
            <p:nvPr/>
          </p:nvSpPr>
          <p:spPr bwMode="auto">
            <a:xfrm>
              <a:off x="1602" y="3090"/>
              <a:ext cx="88"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sp>
          <p:nvSpPr>
            <p:cNvPr id="50" name="Line 48"/>
            <p:cNvSpPr>
              <a:spLocks noChangeShapeType="1"/>
            </p:cNvSpPr>
            <p:nvPr/>
          </p:nvSpPr>
          <p:spPr bwMode="auto">
            <a:xfrm flipV="1">
              <a:off x="1289" y="3135"/>
              <a:ext cx="309" cy="0"/>
            </a:xfrm>
            <a:prstGeom prst="line">
              <a:avLst/>
            </a:prstGeom>
            <a:noFill/>
            <a:ln w="38100">
              <a:solidFill>
                <a:srgbClr val="CC0000"/>
              </a:solidFill>
              <a:round/>
              <a:headEnd/>
              <a:tailEnd type="triangle" w="lg" len="med"/>
            </a:ln>
          </p:spPr>
          <p:txBody>
            <a:bodyPr/>
            <a:lstStyle/>
            <a:p>
              <a:endParaRPr lang="en-US"/>
            </a:p>
          </p:txBody>
        </p:sp>
      </p:grpSp>
      <p:grpSp>
        <p:nvGrpSpPr>
          <p:cNvPr id="51" name="Group 49"/>
          <p:cNvGrpSpPr>
            <a:grpSpLocks/>
          </p:cNvGrpSpPr>
          <p:nvPr/>
        </p:nvGrpSpPr>
        <p:grpSpPr bwMode="auto">
          <a:xfrm>
            <a:off x="4471988" y="2074863"/>
            <a:ext cx="636587" cy="138112"/>
            <a:chOff x="1289" y="3090"/>
            <a:chExt cx="401" cy="87"/>
          </a:xfrm>
        </p:grpSpPr>
        <p:sp>
          <p:nvSpPr>
            <p:cNvPr id="52" name="Oval 50"/>
            <p:cNvSpPr>
              <a:spLocks noChangeArrowheads="1"/>
            </p:cNvSpPr>
            <p:nvPr/>
          </p:nvSpPr>
          <p:spPr bwMode="auto">
            <a:xfrm>
              <a:off x="1602" y="3090"/>
              <a:ext cx="88"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sp>
          <p:nvSpPr>
            <p:cNvPr id="53" name="Line 51"/>
            <p:cNvSpPr>
              <a:spLocks noChangeShapeType="1"/>
            </p:cNvSpPr>
            <p:nvPr/>
          </p:nvSpPr>
          <p:spPr bwMode="auto">
            <a:xfrm flipV="1">
              <a:off x="1289" y="3135"/>
              <a:ext cx="309" cy="0"/>
            </a:xfrm>
            <a:prstGeom prst="line">
              <a:avLst/>
            </a:prstGeom>
            <a:noFill/>
            <a:ln w="38100">
              <a:solidFill>
                <a:srgbClr val="CC0000"/>
              </a:solidFill>
              <a:round/>
              <a:headEnd/>
              <a:tailEnd type="triangle" w="lg" len="med"/>
            </a:ln>
          </p:spPr>
          <p:txBody>
            <a:bodyPr/>
            <a:lstStyle/>
            <a:p>
              <a:endParaRPr lang="en-US"/>
            </a:p>
          </p:txBody>
        </p:sp>
      </p:grpSp>
      <p:grpSp>
        <p:nvGrpSpPr>
          <p:cNvPr id="54" name="Group 52"/>
          <p:cNvGrpSpPr>
            <a:grpSpLocks/>
          </p:cNvGrpSpPr>
          <p:nvPr/>
        </p:nvGrpSpPr>
        <p:grpSpPr bwMode="auto">
          <a:xfrm>
            <a:off x="5092700" y="1484313"/>
            <a:ext cx="636588" cy="138112"/>
            <a:chOff x="1289" y="3090"/>
            <a:chExt cx="401" cy="87"/>
          </a:xfrm>
        </p:grpSpPr>
        <p:sp>
          <p:nvSpPr>
            <p:cNvPr id="55" name="Oval 53"/>
            <p:cNvSpPr>
              <a:spLocks noChangeArrowheads="1"/>
            </p:cNvSpPr>
            <p:nvPr/>
          </p:nvSpPr>
          <p:spPr bwMode="auto">
            <a:xfrm>
              <a:off x="1602" y="3090"/>
              <a:ext cx="88"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sp>
          <p:nvSpPr>
            <p:cNvPr id="56" name="Line 54"/>
            <p:cNvSpPr>
              <a:spLocks noChangeShapeType="1"/>
            </p:cNvSpPr>
            <p:nvPr/>
          </p:nvSpPr>
          <p:spPr bwMode="auto">
            <a:xfrm flipV="1">
              <a:off x="1289" y="3135"/>
              <a:ext cx="309" cy="0"/>
            </a:xfrm>
            <a:prstGeom prst="line">
              <a:avLst/>
            </a:prstGeom>
            <a:noFill/>
            <a:ln w="38100">
              <a:solidFill>
                <a:srgbClr val="CC0000"/>
              </a:solidFill>
              <a:round/>
              <a:headEnd/>
              <a:tailEnd type="triangle" w="lg" len="med"/>
            </a:ln>
          </p:spPr>
          <p:txBody>
            <a:bodyPr/>
            <a:lstStyle/>
            <a:p>
              <a:endParaRPr lang="en-US"/>
            </a:p>
          </p:txBody>
        </p:sp>
      </p:grpSp>
      <p:sp>
        <p:nvSpPr>
          <p:cNvPr id="57"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5131832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left)">
                                      <p:cBhvr>
                                        <p:cTn id="21" dur="5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wipe(left)">
                                      <p:cBhvr>
                                        <p:cTn id="26" dur="500"/>
                                        <p:tgtEl>
                                          <p:spTgt spid="4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wipe(left)">
                                      <p:cBhvr>
                                        <p:cTn id="31" dur="500"/>
                                        <p:tgtEl>
                                          <p:spTgt spid="48"/>
                                        </p:tgtEl>
                                      </p:cBhvr>
                                    </p:animEffect>
                                  </p:childTnLst>
                                </p:cTn>
                              </p:par>
                              <p:par>
                                <p:cTn id="32" presetID="22" presetClass="entr" presetSubtype="8" fill="hold"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ipe(left)">
                                      <p:cBhvr>
                                        <p:cTn id="34" dur="500"/>
                                        <p:tgtEl>
                                          <p:spTgt spid="51"/>
                                        </p:tgtEl>
                                      </p:cBhvr>
                                    </p:animEffect>
                                  </p:childTnLst>
                                </p:cTn>
                              </p:par>
                              <p:par>
                                <p:cTn id="35" presetID="22" presetClass="entr" presetSubtype="8"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left)">
                                      <p:cBhvr>
                                        <p:cTn id="37" dur="500"/>
                                        <p:tgtEl>
                                          <p:spTgt spid="54"/>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strips(upRight)">
                                      <p:cBhvr>
                                        <p:cTn id="42" dur="500"/>
                                        <p:tgtEl>
                                          <p:spTgt spid="38"/>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wipe(left)">
                                      <p:cBhvr>
                                        <p:cTn id="4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Technology</a:t>
            </a:r>
          </a:p>
        </p:txBody>
      </p:sp>
      <p:sp>
        <p:nvSpPr>
          <p:cNvPr id="3" name="Content Placeholder 2"/>
          <p:cNvSpPr>
            <a:spLocks noGrp="1"/>
          </p:cNvSpPr>
          <p:nvPr>
            <p:ph idx="1"/>
          </p:nvPr>
        </p:nvSpPr>
        <p:spPr>
          <a:prstGeom prst="rect">
            <a:avLst/>
          </a:prstGeom>
        </p:spPr>
        <p:txBody>
          <a:bodyPr/>
          <a:lstStyle/>
          <a:p>
            <a:r>
              <a:rPr lang="en-US" altLang="en-US" dirty="0"/>
              <a:t>Technology</a:t>
            </a:r>
          </a:p>
          <a:p>
            <a:pPr lvl="1"/>
            <a:r>
              <a:rPr lang="en-US" dirty="0"/>
              <a:t>Determines how much inputs are required to produce a unit of output </a:t>
            </a:r>
          </a:p>
          <a:p>
            <a:r>
              <a:rPr lang="en-US" dirty="0"/>
              <a:t>A cost-saving technological improvement</a:t>
            </a:r>
          </a:p>
          <a:p>
            <a:pPr lvl="1"/>
            <a:r>
              <a:rPr lang="en-US" dirty="0"/>
              <a:t>Has the same effect as a fall in input prices</a:t>
            </a:r>
          </a:p>
          <a:p>
            <a:pPr lvl="1"/>
            <a:r>
              <a:rPr lang="en-US" dirty="0"/>
              <a:t>Shifts the supply curve to the right</a:t>
            </a:r>
          </a:p>
          <a:p>
            <a:endParaRPr lang="en-US" dirty="0"/>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38</a:t>
            </a:fld>
            <a:endParaRPr lang="en-US"/>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72631168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Number of Sellers</a:t>
            </a:r>
          </a:p>
        </p:txBody>
      </p:sp>
      <p:sp>
        <p:nvSpPr>
          <p:cNvPr id="3" name="Content Placeholder 2"/>
          <p:cNvSpPr>
            <a:spLocks noGrp="1"/>
          </p:cNvSpPr>
          <p:nvPr>
            <p:ph idx="1"/>
          </p:nvPr>
        </p:nvSpPr>
        <p:spPr>
          <a:prstGeom prst="rect">
            <a:avLst/>
          </a:prstGeom>
        </p:spPr>
        <p:txBody>
          <a:bodyPr/>
          <a:lstStyle/>
          <a:p>
            <a:r>
              <a:rPr lang="en-US" dirty="0"/>
              <a:t>An increase in the number of sellers </a:t>
            </a:r>
          </a:p>
          <a:p>
            <a:pPr lvl="1"/>
            <a:r>
              <a:rPr lang="en-US" dirty="0"/>
              <a:t>Increases the quantity supplied at each price</a:t>
            </a:r>
          </a:p>
          <a:p>
            <a:pPr lvl="1"/>
            <a:r>
              <a:rPr lang="en-US" dirty="0"/>
              <a:t>Shifts the supply curve to the right</a:t>
            </a:r>
          </a:p>
          <a:p>
            <a:r>
              <a:rPr lang="en-US" dirty="0"/>
              <a:t>A decrease in the number of sellers </a:t>
            </a:r>
          </a:p>
          <a:p>
            <a:pPr lvl="1"/>
            <a:r>
              <a:rPr lang="en-US" dirty="0"/>
              <a:t>Decreases the quantity supplied at each price</a:t>
            </a:r>
          </a:p>
          <a:p>
            <a:pPr lvl="1"/>
            <a:r>
              <a:rPr lang="en-US" dirty="0"/>
              <a:t>Shifts the supply curve to the left</a:t>
            </a:r>
          </a:p>
          <a:p>
            <a:endParaRPr lang="en-US" dirty="0"/>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39</a:t>
            </a:fld>
            <a:endParaRPr lang="en-US"/>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24853043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wrap="square" anchor="ctr"/>
          <a:lstStyle/>
          <a:p>
            <a:r>
              <a:rPr lang="en-US" altLang="en-US" dirty="0"/>
              <a:t>Markets and Competition</a:t>
            </a:r>
          </a:p>
        </p:txBody>
      </p:sp>
      <p:sp>
        <p:nvSpPr>
          <p:cNvPr id="13315" name="Content Placeholder 2"/>
          <p:cNvSpPr>
            <a:spLocks noGrp="1"/>
          </p:cNvSpPr>
          <p:nvPr>
            <p:ph idx="1"/>
          </p:nvPr>
        </p:nvSpPr>
        <p:spPr/>
        <p:txBody>
          <a:bodyPr/>
          <a:lstStyle/>
          <a:p>
            <a:r>
              <a:rPr lang="en-US" altLang="en-US" dirty="0"/>
              <a:t>Competitive market</a:t>
            </a:r>
          </a:p>
          <a:p>
            <a:pPr lvl="1"/>
            <a:r>
              <a:rPr lang="en-US" altLang="en-US" sz="3100" dirty="0"/>
              <a:t>Many buyers and many sellers, each has a negligible impact on market price</a:t>
            </a:r>
          </a:p>
          <a:p>
            <a:r>
              <a:rPr lang="en-US" altLang="en-US" dirty="0"/>
              <a:t>Perfectly competitive market</a:t>
            </a:r>
          </a:p>
          <a:p>
            <a:pPr lvl="1"/>
            <a:r>
              <a:rPr lang="en-US" altLang="en-US" sz="3100" dirty="0"/>
              <a:t>All goods are exactly the same</a:t>
            </a:r>
          </a:p>
          <a:p>
            <a:pPr lvl="1"/>
            <a:r>
              <a:rPr lang="en-US" altLang="en-US" sz="3100" dirty="0"/>
              <a:t>Price takers: so many buyers and sellers that no one can affect the market price</a:t>
            </a:r>
          </a:p>
          <a:p>
            <a:pPr lvl="1"/>
            <a:r>
              <a:rPr lang="en-US" altLang="en-US" sz="3100" dirty="0"/>
              <a:t>At the market price, buyers can buy all they want, and sellers can sell all they want</a:t>
            </a:r>
          </a:p>
        </p:txBody>
      </p:sp>
      <p:sp>
        <p:nvSpPr>
          <p:cNvPr id="1331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BA3A9515-0555-4C72-A551-0BC119B0EDC0}" type="slidenum">
              <a:rPr lang="en-US" altLang="en-US" sz="1200" smtClean="0">
                <a:solidFill>
                  <a:srgbClr val="002060"/>
                </a:solidFill>
              </a:rPr>
              <a:pPr algn="ctr" eaLnBrk="1" hangingPunct="1"/>
              <a:t>4</a:t>
            </a:fld>
            <a:endParaRPr lang="en-US" altLang="en-US" sz="1200">
              <a:solidFill>
                <a:srgbClr val="002060"/>
              </a:solidFill>
            </a:endParaRPr>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0977721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Expectations about Future</a:t>
            </a:r>
          </a:p>
        </p:txBody>
      </p:sp>
      <p:sp>
        <p:nvSpPr>
          <p:cNvPr id="3" name="Content Placeholder 2"/>
          <p:cNvSpPr>
            <a:spLocks noGrp="1"/>
          </p:cNvSpPr>
          <p:nvPr>
            <p:ph idx="1"/>
          </p:nvPr>
        </p:nvSpPr>
        <p:spPr>
          <a:prstGeom prst="rect">
            <a:avLst/>
          </a:prstGeom>
        </p:spPr>
        <p:txBody>
          <a:bodyPr/>
          <a:lstStyle/>
          <a:p>
            <a:r>
              <a:rPr lang="en-US" dirty="0"/>
              <a:t>Example: Events in the Middle East lead to expectations of higher oil prices</a:t>
            </a:r>
          </a:p>
          <a:p>
            <a:pPr lvl="1"/>
            <a:r>
              <a:rPr lang="en-US" dirty="0"/>
              <a:t>Owners of Texas oil fields reduce supply now, save some inventory to sell later at the higher price </a:t>
            </a:r>
          </a:p>
          <a:p>
            <a:pPr lvl="1"/>
            <a:r>
              <a:rPr lang="en-US" dirty="0"/>
              <a:t>The supply curve shifts left  </a:t>
            </a:r>
          </a:p>
          <a:p>
            <a:r>
              <a:rPr lang="en-US" dirty="0"/>
              <a:t>Sellers may adjust supply</a:t>
            </a:r>
            <a:r>
              <a:rPr lang="en-US" dirty="0">
                <a:solidFill>
                  <a:schemeClr val="tx1"/>
                </a:solidFill>
              </a:rPr>
              <a:t>*</a:t>
            </a:r>
            <a:r>
              <a:rPr lang="en-US" dirty="0"/>
              <a:t> when their expectations of future prices change  </a:t>
            </a:r>
            <a:br>
              <a:rPr lang="en-US" dirty="0"/>
            </a:br>
            <a:r>
              <a:rPr lang="en-US" sz="2800" dirty="0">
                <a:solidFill>
                  <a:schemeClr val="tx1"/>
                </a:solidFill>
              </a:rPr>
              <a:t>(*If good not perishable)</a:t>
            </a:r>
          </a:p>
          <a:p>
            <a:endParaRPr lang="en-US" dirty="0"/>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40</a:t>
            </a:fld>
            <a:endParaRPr lang="en-US"/>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91250513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 vs. Movement Along the Supply</a:t>
            </a:r>
          </a:p>
        </p:txBody>
      </p:sp>
      <p:sp>
        <p:nvSpPr>
          <p:cNvPr id="3" name="Content Placeholder 2"/>
          <p:cNvSpPr>
            <a:spLocks noGrp="1"/>
          </p:cNvSpPr>
          <p:nvPr>
            <p:ph idx="1"/>
          </p:nvPr>
        </p:nvSpPr>
        <p:spPr>
          <a:prstGeom prst="rect">
            <a:avLst/>
          </a:prstGeom>
        </p:spPr>
        <p:txBody>
          <a:bodyPr/>
          <a:lstStyle/>
          <a:p>
            <a:r>
              <a:rPr lang="en-US" dirty="0"/>
              <a:t>Change in supply:  </a:t>
            </a:r>
          </a:p>
          <a:p>
            <a:pPr lvl="1"/>
            <a:r>
              <a:rPr lang="en-US" dirty="0"/>
              <a:t>A shift in the supply curve</a:t>
            </a:r>
          </a:p>
          <a:p>
            <a:pPr lvl="1"/>
            <a:r>
              <a:rPr lang="en-US" dirty="0"/>
              <a:t>Occurs when a non-price determinant of supply changes (like technology or costs)</a:t>
            </a:r>
          </a:p>
          <a:p>
            <a:r>
              <a:rPr lang="en-US" dirty="0"/>
              <a:t>Change in the quantity supplied: </a:t>
            </a:r>
          </a:p>
          <a:p>
            <a:pPr lvl="1"/>
            <a:r>
              <a:rPr lang="en-US" dirty="0"/>
              <a:t>A movement along a fixed supply curve </a:t>
            </a:r>
          </a:p>
          <a:p>
            <a:pPr lvl="1"/>
            <a:r>
              <a:rPr lang="en-US" dirty="0"/>
              <a:t>Occurs when the price changes  </a:t>
            </a:r>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41</a:t>
            </a:fld>
            <a:endParaRPr lang="en-US"/>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4319118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algn="ctr"/>
            <a:r>
              <a:rPr lang="en-US" altLang="en-US" dirty="0">
                <a:solidFill>
                  <a:srgbClr val="C00000"/>
                </a:solidFill>
              </a:rPr>
              <a:t>Summary: variables that influence sellers</a:t>
            </a:r>
          </a:p>
        </p:txBody>
      </p:sp>
      <p:sp>
        <p:nvSpPr>
          <p:cNvPr id="45062" name="Slide Number Placeholder 1"/>
          <p:cNvSpPr>
            <a:spLocks noGrp="1"/>
          </p:cNvSpPr>
          <p:nvPr>
            <p:ph type="sldNum" sz="quarter" idx="10"/>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AAB6ED5F-81DB-48ED-B278-766B6C146C42}" type="slidenum">
              <a:rPr lang="en-US" altLang="en-US" smtClean="0">
                <a:solidFill>
                  <a:srgbClr val="002060"/>
                </a:solidFill>
              </a:rPr>
              <a:pPr algn="ctr" eaLnBrk="1" hangingPunct="1"/>
              <a:t>42</a:t>
            </a:fld>
            <a:endParaRPr lang="en-US" altLang="en-US">
              <a:solidFill>
                <a:srgbClr val="002060"/>
              </a:solidFill>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1333500"/>
            <a:ext cx="8639175"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2673359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wipe(left)">
                                      <p:cBhvr>
                                        <p:cTn id="7"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2: </a:t>
            </a:r>
            <a:r>
              <a:rPr lang="en-US" dirty="0">
                <a:solidFill>
                  <a:srgbClr val="C00000"/>
                </a:solidFill>
              </a:rPr>
              <a:t>The supply curve</a:t>
            </a:r>
          </a:p>
        </p:txBody>
      </p:sp>
      <p:sp>
        <p:nvSpPr>
          <p:cNvPr id="3" name="Content Placeholder 2"/>
          <p:cNvSpPr>
            <a:spLocks noGrp="1"/>
          </p:cNvSpPr>
          <p:nvPr>
            <p:ph idx="1"/>
          </p:nvPr>
        </p:nvSpPr>
        <p:spPr>
          <a:prstGeom prst="rect">
            <a:avLst/>
          </a:prstGeom>
        </p:spPr>
        <p:txBody>
          <a:bodyPr>
            <a:normAutofit/>
          </a:bodyPr>
          <a:lstStyle/>
          <a:p>
            <a:pPr marL="0" indent="0">
              <a:buNone/>
            </a:pPr>
            <a:r>
              <a:rPr lang="en-US" dirty="0">
                <a:solidFill>
                  <a:srgbClr val="002060"/>
                </a:solidFill>
              </a:rPr>
              <a:t>Draw a supply curve for apple juice, </a:t>
            </a:r>
            <a:r>
              <a:rPr lang="en-US" b="1" i="1" dirty="0">
                <a:solidFill>
                  <a:srgbClr val="002060"/>
                </a:solidFill>
              </a:rPr>
              <a:t>S</a:t>
            </a:r>
            <a:r>
              <a:rPr lang="en-US" b="1" i="1" baseline="-25000" dirty="0">
                <a:solidFill>
                  <a:srgbClr val="002060"/>
                </a:solidFill>
              </a:rPr>
              <a:t>1</a:t>
            </a:r>
            <a:r>
              <a:rPr lang="en-US" dirty="0">
                <a:solidFill>
                  <a:srgbClr val="002060"/>
                </a:solidFill>
              </a:rPr>
              <a:t>, and a point A (</a:t>
            </a:r>
            <a:r>
              <a:rPr lang="en-US" b="1" i="1" dirty="0">
                <a:solidFill>
                  <a:srgbClr val="002060"/>
                </a:solidFill>
              </a:rPr>
              <a:t>P</a:t>
            </a:r>
            <a:r>
              <a:rPr lang="en-US" b="1" i="1" baseline="-25000" dirty="0">
                <a:solidFill>
                  <a:srgbClr val="002060"/>
                </a:solidFill>
              </a:rPr>
              <a:t>1</a:t>
            </a:r>
            <a:r>
              <a:rPr lang="en-US" dirty="0">
                <a:solidFill>
                  <a:srgbClr val="002060"/>
                </a:solidFill>
              </a:rPr>
              <a:t>, </a:t>
            </a:r>
            <a:r>
              <a:rPr lang="en-US" b="1" i="1" dirty="0">
                <a:solidFill>
                  <a:srgbClr val="002060"/>
                </a:solidFill>
              </a:rPr>
              <a:t>Q</a:t>
            </a:r>
            <a:r>
              <a:rPr lang="en-US" b="1" i="1" baseline="-25000" dirty="0">
                <a:solidFill>
                  <a:srgbClr val="002060"/>
                </a:solidFill>
              </a:rPr>
              <a:t>1</a:t>
            </a:r>
            <a:r>
              <a:rPr lang="en-US" dirty="0">
                <a:solidFill>
                  <a:srgbClr val="002060"/>
                </a:solidFill>
              </a:rPr>
              <a:t>) on the supply curve. What happens to it in each of the following scenarios? Why? </a:t>
            </a:r>
          </a:p>
          <a:p>
            <a:pPr marL="514350" indent="-514350">
              <a:buClr>
                <a:srgbClr val="CC0000"/>
              </a:buClr>
              <a:buFont typeface="+mj-lt"/>
              <a:buAutoNum type="alphaUcPeriod"/>
            </a:pPr>
            <a:r>
              <a:rPr lang="en-US" dirty="0"/>
              <a:t>Grocery stores cut the price of apple juice. </a:t>
            </a:r>
          </a:p>
          <a:p>
            <a:pPr marL="514350" indent="-514350">
              <a:buClr>
                <a:srgbClr val="CC0000"/>
              </a:buClr>
              <a:buFont typeface="+mj-lt"/>
              <a:buAutoNum type="alphaUcPeriod"/>
            </a:pPr>
            <a:r>
              <a:rPr lang="en-US" dirty="0"/>
              <a:t>A technological advance allows apple juice to be produced at lower cost.</a:t>
            </a:r>
          </a:p>
          <a:p>
            <a:pPr marL="514350" indent="-514350">
              <a:buClr>
                <a:srgbClr val="CC0000"/>
              </a:buClr>
              <a:buFont typeface="+mj-lt"/>
              <a:buAutoNum type="alphaUcPeriod"/>
            </a:pPr>
            <a:r>
              <a:rPr lang="en-US" dirty="0"/>
              <a:t>Grocery stores cut the price of orange juice. </a:t>
            </a:r>
          </a:p>
          <a:p>
            <a:endParaRPr lang="en-US" dirty="0"/>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43</a:t>
            </a:fld>
            <a:endParaRPr lang="en-US"/>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21735560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9067800" cy="661061"/>
          </a:xfrm>
        </p:spPr>
        <p:txBody>
          <a:bodyPr/>
          <a:lstStyle/>
          <a:p>
            <a:r>
              <a:rPr lang="en-US" sz="3000" dirty="0">
                <a:solidFill>
                  <a:schemeClr val="accent6">
                    <a:lumMod val="50000"/>
                  </a:schemeClr>
                </a:solidFill>
              </a:rPr>
              <a:t>Active Learning 2</a:t>
            </a:r>
            <a:r>
              <a:rPr lang="en-US" sz="3000" b="1" dirty="0">
                <a:solidFill>
                  <a:srgbClr val="C00000"/>
                </a:solidFill>
              </a:rPr>
              <a:t>A.</a:t>
            </a:r>
            <a:r>
              <a:rPr lang="en-US" sz="3000" dirty="0">
                <a:solidFill>
                  <a:srgbClr val="C00000"/>
                </a:solidFill>
              </a:rPr>
              <a:t> Decrease in price of apple juice</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44</a:t>
            </a:fld>
            <a:endParaRPr lang="en-US" dirty="0"/>
          </a:p>
        </p:txBody>
      </p:sp>
      <p:sp>
        <p:nvSpPr>
          <p:cNvPr id="3" name="Text Placeholder 2"/>
          <p:cNvSpPr>
            <a:spLocks noGrp="1"/>
          </p:cNvSpPr>
          <p:nvPr>
            <p:ph idx="12"/>
          </p:nvPr>
        </p:nvSpPr>
        <p:spPr>
          <a:xfrm>
            <a:off x="4695523" y="990600"/>
            <a:ext cx="4204424" cy="5181600"/>
          </a:xfrm>
          <a:noFill/>
          <a:ln>
            <a:noFill/>
          </a:ln>
        </p:spPr>
        <p:txBody>
          <a:bodyPr/>
          <a:lstStyle/>
          <a:p>
            <a:r>
              <a:rPr lang="en-US" sz="2800" dirty="0"/>
              <a:t>Move down along the supply  curve to a lower </a:t>
            </a:r>
            <a:r>
              <a:rPr lang="en-US" sz="2800" b="1" i="1" dirty="0"/>
              <a:t>P</a:t>
            </a:r>
            <a:r>
              <a:rPr lang="en-US" sz="2800" dirty="0"/>
              <a:t> and lower </a:t>
            </a:r>
            <a:r>
              <a:rPr lang="en-US" sz="2800" b="1" i="1" dirty="0"/>
              <a:t>Q</a:t>
            </a:r>
            <a:r>
              <a:rPr lang="en-US" sz="2800" dirty="0"/>
              <a:t>.</a:t>
            </a:r>
          </a:p>
          <a:p>
            <a:endParaRPr lang="en-US" sz="2800" dirty="0"/>
          </a:p>
          <a:p>
            <a:r>
              <a:rPr lang="en-US" sz="2800" b="1" i="1" dirty="0">
                <a:solidFill>
                  <a:srgbClr val="C00000"/>
                </a:solidFill>
              </a:rPr>
              <a:t>S</a:t>
            </a:r>
            <a:r>
              <a:rPr lang="en-US" sz="2800" dirty="0">
                <a:solidFill>
                  <a:srgbClr val="C00000"/>
                </a:solidFill>
              </a:rPr>
              <a:t> curve does not shift. </a:t>
            </a:r>
          </a:p>
          <a:p>
            <a:endParaRPr lang="en-US" sz="2800" dirty="0"/>
          </a:p>
          <a:p>
            <a:endParaRPr lang="en-US" sz="2800" dirty="0"/>
          </a:p>
        </p:txBody>
      </p:sp>
      <p:grpSp>
        <p:nvGrpSpPr>
          <p:cNvPr id="6" name="Group 10"/>
          <p:cNvGrpSpPr>
            <a:grpSpLocks/>
          </p:cNvGrpSpPr>
          <p:nvPr/>
        </p:nvGrpSpPr>
        <p:grpSpPr bwMode="auto">
          <a:xfrm>
            <a:off x="-76200" y="1184275"/>
            <a:ext cx="6364287" cy="4759325"/>
            <a:chOff x="111" y="960"/>
            <a:chExt cx="4009" cy="2998"/>
          </a:xfrm>
        </p:grpSpPr>
        <p:grpSp>
          <p:nvGrpSpPr>
            <p:cNvPr id="7" name="Group 11"/>
            <p:cNvGrpSpPr>
              <a:grpSpLocks/>
            </p:cNvGrpSpPr>
            <p:nvPr/>
          </p:nvGrpSpPr>
          <p:grpSpPr bwMode="auto">
            <a:xfrm>
              <a:off x="1023" y="1097"/>
              <a:ext cx="2970" cy="2378"/>
              <a:chOff x="2602" y="1083"/>
              <a:chExt cx="3055" cy="2115"/>
            </a:xfrm>
          </p:grpSpPr>
          <p:sp>
            <p:nvSpPr>
              <p:cNvPr id="10" name="Line 12"/>
              <p:cNvSpPr>
                <a:spLocks noChangeShapeType="1"/>
              </p:cNvSpPr>
              <p:nvPr/>
            </p:nvSpPr>
            <p:spPr bwMode="auto">
              <a:xfrm>
                <a:off x="2603" y="1083"/>
                <a:ext cx="0" cy="2115"/>
              </a:xfrm>
              <a:prstGeom prst="line">
                <a:avLst/>
              </a:prstGeom>
              <a:noFill/>
              <a:ln w="12700">
                <a:solidFill>
                  <a:schemeClr val="tx1"/>
                </a:solidFill>
                <a:round/>
                <a:headEnd/>
                <a:tailEnd/>
              </a:ln>
            </p:spPr>
            <p:txBody>
              <a:bodyPr/>
              <a:lstStyle/>
              <a:p>
                <a:endParaRPr lang="en-US">
                  <a:latin typeface="Arial"/>
                  <a:cs typeface="Arial"/>
                </a:endParaRPr>
              </a:p>
            </p:txBody>
          </p:sp>
          <p:sp>
            <p:nvSpPr>
              <p:cNvPr id="11" name="Line 13"/>
              <p:cNvSpPr>
                <a:spLocks noChangeShapeType="1"/>
              </p:cNvSpPr>
              <p:nvPr/>
            </p:nvSpPr>
            <p:spPr bwMode="auto">
              <a:xfrm>
                <a:off x="2602" y="3197"/>
                <a:ext cx="3055"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8" name="Text Box 14"/>
            <p:cNvSpPr txBox="1">
              <a:spLocks noChangeArrowheads="1"/>
            </p:cNvSpPr>
            <p:nvPr/>
          </p:nvSpPr>
          <p:spPr bwMode="auto">
            <a:xfrm>
              <a:off x="111" y="960"/>
              <a:ext cx="886" cy="698"/>
            </a:xfrm>
            <a:prstGeom prst="rect">
              <a:avLst/>
            </a:prstGeom>
            <a:noFill/>
            <a:ln w="9525">
              <a:noFill/>
              <a:miter lim="800000"/>
              <a:headEnd/>
              <a:tailEnd/>
            </a:ln>
          </p:spPr>
          <p:txBody>
            <a:bodyPr>
              <a:spAutoFit/>
            </a:bodyPr>
            <a:lstStyle/>
            <a:p>
              <a:pPr algn="r">
                <a:spcBef>
                  <a:spcPct val="50000"/>
                </a:spcBef>
              </a:pPr>
              <a:r>
                <a:rPr lang="en-US" sz="2200" dirty="0">
                  <a:latin typeface="Arial"/>
                  <a:cs typeface="Arial"/>
                </a:rPr>
                <a:t>Price of apple juice</a:t>
              </a:r>
            </a:p>
          </p:txBody>
        </p:sp>
        <p:sp>
          <p:nvSpPr>
            <p:cNvPr id="9" name="Text Box 15"/>
            <p:cNvSpPr txBox="1">
              <a:spLocks noChangeArrowheads="1"/>
            </p:cNvSpPr>
            <p:nvPr/>
          </p:nvSpPr>
          <p:spPr bwMode="auto">
            <a:xfrm>
              <a:off x="2728" y="3473"/>
              <a:ext cx="1392" cy="485"/>
            </a:xfrm>
            <a:prstGeom prst="rect">
              <a:avLst/>
            </a:prstGeom>
            <a:noFill/>
            <a:ln w="9525">
              <a:noFill/>
              <a:miter lim="800000"/>
              <a:headEnd/>
              <a:tailEnd/>
            </a:ln>
          </p:spPr>
          <p:txBody>
            <a:bodyPr>
              <a:spAutoFit/>
            </a:bodyPr>
            <a:lstStyle/>
            <a:p>
              <a:pPr algn="r">
                <a:spcBef>
                  <a:spcPct val="50000"/>
                </a:spcBef>
              </a:pPr>
              <a:r>
                <a:rPr lang="en-US" sz="2200" dirty="0">
                  <a:latin typeface="Arial"/>
                  <a:cs typeface="Arial"/>
                </a:rPr>
                <a:t>Quantity of apple juice</a:t>
              </a:r>
            </a:p>
          </p:txBody>
        </p:sp>
      </p:grpSp>
      <p:grpSp>
        <p:nvGrpSpPr>
          <p:cNvPr id="12" name="Group 16"/>
          <p:cNvGrpSpPr>
            <a:grpSpLocks/>
          </p:cNvGrpSpPr>
          <p:nvPr/>
        </p:nvGrpSpPr>
        <p:grpSpPr bwMode="auto">
          <a:xfrm>
            <a:off x="1190625" y="1670050"/>
            <a:ext cx="2787650" cy="2970213"/>
            <a:chOff x="909" y="1266"/>
            <a:chExt cx="1756" cy="1871"/>
          </a:xfrm>
        </p:grpSpPr>
        <p:sp>
          <p:nvSpPr>
            <p:cNvPr id="13" name="Line 17"/>
            <p:cNvSpPr>
              <a:spLocks noChangeShapeType="1"/>
            </p:cNvSpPr>
            <p:nvPr/>
          </p:nvSpPr>
          <p:spPr bwMode="auto">
            <a:xfrm rot="4500000">
              <a:off x="1081" y="1553"/>
              <a:ext cx="1412" cy="1756"/>
            </a:xfrm>
            <a:prstGeom prst="line">
              <a:avLst/>
            </a:prstGeom>
            <a:noFill/>
            <a:ln w="38100">
              <a:solidFill>
                <a:schemeClr val="tx1"/>
              </a:solidFill>
              <a:round/>
              <a:headEnd/>
              <a:tailEnd/>
            </a:ln>
          </p:spPr>
          <p:txBody>
            <a:bodyPr/>
            <a:lstStyle/>
            <a:p>
              <a:endParaRPr lang="en-US"/>
            </a:p>
          </p:txBody>
        </p:sp>
        <p:sp>
          <p:nvSpPr>
            <p:cNvPr id="14" name="Text Box 18"/>
            <p:cNvSpPr txBox="1">
              <a:spLocks noChangeArrowheads="1"/>
            </p:cNvSpPr>
            <p:nvPr/>
          </p:nvSpPr>
          <p:spPr bwMode="auto">
            <a:xfrm>
              <a:off x="2315" y="1266"/>
              <a:ext cx="326" cy="269"/>
            </a:xfrm>
            <a:prstGeom prst="rect">
              <a:avLst/>
            </a:prstGeom>
            <a:noFill/>
            <a:ln w="9525">
              <a:noFill/>
              <a:miter lim="800000"/>
              <a:headEnd/>
              <a:tailEnd/>
            </a:ln>
          </p:spPr>
          <p:txBody>
            <a:bodyPr>
              <a:spAutoFit/>
            </a:bodyPr>
            <a:lstStyle/>
            <a:p>
              <a:pPr algn="ctr">
                <a:spcBef>
                  <a:spcPct val="50000"/>
                </a:spcBef>
              </a:pPr>
              <a:r>
                <a:rPr lang="en-US" sz="2200" b="1" i="1">
                  <a:latin typeface="Tahoma" pitchFamily="34" charset="0"/>
                  <a:cs typeface="Arial" charset="0"/>
                </a:rPr>
                <a:t>S</a:t>
              </a:r>
              <a:r>
                <a:rPr lang="en-US" sz="2200" b="1" baseline="-25000">
                  <a:latin typeface="Tahoma" pitchFamily="34" charset="0"/>
                  <a:cs typeface="Arial" charset="0"/>
                </a:rPr>
                <a:t>1</a:t>
              </a:r>
            </a:p>
          </p:txBody>
        </p:sp>
      </p:grpSp>
      <p:sp>
        <p:nvSpPr>
          <p:cNvPr id="22" name="Line 26"/>
          <p:cNvSpPr>
            <a:spLocks noChangeShapeType="1"/>
          </p:cNvSpPr>
          <p:nvPr/>
        </p:nvSpPr>
        <p:spPr bwMode="auto">
          <a:xfrm rot="10800000">
            <a:off x="2478087" y="5011738"/>
            <a:ext cx="596900" cy="0"/>
          </a:xfrm>
          <a:prstGeom prst="line">
            <a:avLst/>
          </a:prstGeom>
          <a:noFill/>
          <a:ln w="38100">
            <a:solidFill>
              <a:srgbClr val="003399"/>
            </a:solidFill>
            <a:round/>
            <a:headEnd/>
            <a:tailEnd type="triangle" w="lg" len="lg"/>
          </a:ln>
        </p:spPr>
        <p:txBody>
          <a:bodyPr/>
          <a:lstStyle/>
          <a:p>
            <a:endParaRPr lang="en-US"/>
          </a:p>
        </p:txBody>
      </p:sp>
      <p:sp>
        <p:nvSpPr>
          <p:cNvPr id="23" name="Line 27"/>
          <p:cNvSpPr>
            <a:spLocks noChangeShapeType="1"/>
          </p:cNvSpPr>
          <p:nvPr/>
        </p:nvSpPr>
        <p:spPr bwMode="auto">
          <a:xfrm rot="5400000">
            <a:off x="1065212" y="3257551"/>
            <a:ext cx="852487" cy="4762"/>
          </a:xfrm>
          <a:prstGeom prst="line">
            <a:avLst/>
          </a:prstGeom>
          <a:noFill/>
          <a:ln w="38100">
            <a:solidFill>
              <a:srgbClr val="003399"/>
            </a:solidFill>
            <a:round/>
            <a:headEnd/>
            <a:tailEnd type="triangle" w="lg" len="lg"/>
          </a:ln>
        </p:spPr>
        <p:txBody>
          <a:bodyPr/>
          <a:lstStyle/>
          <a:p>
            <a:endParaRPr lang="en-US"/>
          </a:p>
        </p:txBody>
      </p:sp>
      <p:sp>
        <p:nvSpPr>
          <p:cNvPr id="24" name="Line 28"/>
          <p:cNvSpPr>
            <a:spLocks noChangeShapeType="1"/>
          </p:cNvSpPr>
          <p:nvPr/>
        </p:nvSpPr>
        <p:spPr bwMode="auto">
          <a:xfrm flipH="1">
            <a:off x="2493962" y="2903538"/>
            <a:ext cx="538163" cy="735012"/>
          </a:xfrm>
          <a:prstGeom prst="line">
            <a:avLst/>
          </a:prstGeom>
          <a:noFill/>
          <a:ln w="38100">
            <a:solidFill>
              <a:srgbClr val="003399"/>
            </a:solidFill>
            <a:round/>
            <a:headEnd/>
            <a:tailEnd type="triangle" w="lg" len="lg"/>
          </a:ln>
        </p:spPr>
        <p:txBody>
          <a:bodyPr/>
          <a:lstStyle/>
          <a:p>
            <a:endParaRPr lang="en-US"/>
          </a:p>
        </p:txBody>
      </p:sp>
      <p:grpSp>
        <p:nvGrpSpPr>
          <p:cNvPr id="33" name="Group 32"/>
          <p:cNvGrpSpPr/>
          <p:nvPr/>
        </p:nvGrpSpPr>
        <p:grpSpPr>
          <a:xfrm>
            <a:off x="798512" y="2617788"/>
            <a:ext cx="2989920" cy="2962275"/>
            <a:chOff x="1273175" y="2424113"/>
            <a:chExt cx="2989920" cy="2962275"/>
          </a:xfrm>
        </p:grpSpPr>
        <p:grpSp>
          <p:nvGrpSpPr>
            <p:cNvPr id="15" name="Group 19"/>
            <p:cNvGrpSpPr>
              <a:grpSpLocks/>
            </p:cNvGrpSpPr>
            <p:nvPr/>
          </p:nvGrpSpPr>
          <p:grpSpPr bwMode="auto">
            <a:xfrm>
              <a:off x="1273175" y="2424113"/>
              <a:ext cx="2589213" cy="2962275"/>
              <a:chOff x="662" y="1863"/>
              <a:chExt cx="1631" cy="1866"/>
            </a:xfrm>
          </p:grpSpPr>
          <p:grpSp>
            <p:nvGrpSpPr>
              <p:cNvPr id="16" name="Group 20"/>
              <p:cNvGrpSpPr>
                <a:grpSpLocks/>
              </p:cNvGrpSpPr>
              <p:nvPr/>
            </p:nvGrpSpPr>
            <p:grpSpPr bwMode="auto">
              <a:xfrm>
                <a:off x="1026" y="2000"/>
                <a:ext cx="1078" cy="1471"/>
                <a:chOff x="357" y="2450"/>
                <a:chExt cx="795" cy="646"/>
              </a:xfrm>
            </p:grpSpPr>
            <p:sp>
              <p:nvSpPr>
                <p:cNvPr id="20" name="Line 21"/>
                <p:cNvSpPr>
                  <a:spLocks noChangeShapeType="1"/>
                </p:cNvSpPr>
                <p:nvPr/>
              </p:nvSpPr>
              <p:spPr bwMode="auto">
                <a:xfrm>
                  <a:off x="357" y="2450"/>
                  <a:ext cx="795" cy="0"/>
                </a:xfrm>
                <a:prstGeom prst="line">
                  <a:avLst/>
                </a:prstGeom>
                <a:noFill/>
                <a:ln w="9525">
                  <a:solidFill>
                    <a:schemeClr val="tx1"/>
                  </a:solidFill>
                  <a:prstDash val="lgDash"/>
                  <a:round/>
                  <a:headEnd/>
                  <a:tailEnd/>
                </a:ln>
              </p:spPr>
              <p:txBody>
                <a:bodyPr/>
                <a:lstStyle/>
                <a:p>
                  <a:endParaRPr lang="en-US"/>
                </a:p>
              </p:txBody>
            </p:sp>
            <p:sp>
              <p:nvSpPr>
                <p:cNvPr id="21" name="Line 22"/>
                <p:cNvSpPr>
                  <a:spLocks noChangeShapeType="1"/>
                </p:cNvSpPr>
                <p:nvPr/>
              </p:nvSpPr>
              <p:spPr bwMode="auto">
                <a:xfrm>
                  <a:off x="1152" y="2451"/>
                  <a:ext cx="0" cy="645"/>
                </a:xfrm>
                <a:prstGeom prst="line">
                  <a:avLst/>
                </a:prstGeom>
                <a:noFill/>
                <a:ln w="9525">
                  <a:solidFill>
                    <a:schemeClr val="tx1"/>
                  </a:solidFill>
                  <a:prstDash val="lgDash"/>
                  <a:round/>
                  <a:headEnd/>
                  <a:tailEnd/>
                </a:ln>
              </p:spPr>
              <p:txBody>
                <a:bodyPr/>
                <a:lstStyle/>
                <a:p>
                  <a:endParaRPr lang="en-US"/>
                </a:p>
              </p:txBody>
            </p:sp>
          </p:grpSp>
          <p:sp>
            <p:nvSpPr>
              <p:cNvPr id="17" name="Oval 23"/>
              <p:cNvSpPr>
                <a:spLocks noChangeArrowheads="1"/>
              </p:cNvSpPr>
              <p:nvPr/>
            </p:nvSpPr>
            <p:spPr bwMode="auto">
              <a:xfrm>
                <a:off x="2052" y="1960"/>
                <a:ext cx="88" cy="87"/>
              </a:xfrm>
              <a:prstGeom prst="ellipse">
                <a:avLst/>
              </a:prstGeom>
              <a:solidFill>
                <a:srgbClr val="000000"/>
              </a:solidFill>
              <a:ln w="9525">
                <a:noFill/>
                <a:prstDash val="dash"/>
                <a:round/>
                <a:headEnd/>
                <a:tailEnd/>
              </a:ln>
            </p:spPr>
            <p:txBody>
              <a:bodyPr wrap="none" anchor="ctr"/>
              <a:lstStyle/>
              <a:p>
                <a:endParaRPr lang="en-US">
                  <a:cs typeface="Arial" charset="0"/>
                </a:endParaRPr>
              </a:p>
            </p:txBody>
          </p:sp>
          <p:sp>
            <p:nvSpPr>
              <p:cNvPr id="18" name="Text Box 24"/>
              <p:cNvSpPr txBox="1">
                <a:spLocks noChangeArrowheads="1"/>
              </p:cNvSpPr>
              <p:nvPr/>
            </p:nvSpPr>
            <p:spPr bwMode="auto">
              <a:xfrm>
                <a:off x="662" y="1863"/>
                <a:ext cx="380" cy="269"/>
              </a:xfrm>
              <a:prstGeom prst="rect">
                <a:avLst/>
              </a:prstGeom>
              <a:noFill/>
              <a:ln w="9525">
                <a:noFill/>
                <a:miter lim="800000"/>
                <a:headEnd/>
                <a:tailEnd/>
              </a:ln>
            </p:spPr>
            <p:txBody>
              <a:bodyPr>
                <a:spAutoFit/>
              </a:bodyPr>
              <a:lstStyle/>
              <a:p>
                <a:pPr algn="ctr">
                  <a:spcBef>
                    <a:spcPct val="50000"/>
                  </a:spcBef>
                </a:pPr>
                <a:r>
                  <a:rPr lang="en-US" sz="2200" b="1" i="1" dirty="0">
                    <a:latin typeface="Tahoma" pitchFamily="34" charset="0"/>
                    <a:cs typeface="Arial" charset="0"/>
                  </a:rPr>
                  <a:t>P</a:t>
                </a:r>
                <a:r>
                  <a:rPr lang="en-US" sz="2200" b="1" baseline="-25000" dirty="0">
                    <a:latin typeface="Tahoma" pitchFamily="34" charset="0"/>
                    <a:cs typeface="Arial" charset="0"/>
                  </a:rPr>
                  <a:t>1</a:t>
                </a:r>
              </a:p>
            </p:txBody>
          </p:sp>
          <p:sp>
            <p:nvSpPr>
              <p:cNvPr id="19" name="Text Box 25"/>
              <p:cNvSpPr txBox="1">
                <a:spLocks noChangeArrowheads="1"/>
              </p:cNvSpPr>
              <p:nvPr/>
            </p:nvSpPr>
            <p:spPr bwMode="auto">
              <a:xfrm>
                <a:off x="1913" y="3460"/>
                <a:ext cx="380" cy="269"/>
              </a:xfrm>
              <a:prstGeom prst="rect">
                <a:avLst/>
              </a:prstGeom>
              <a:noFill/>
              <a:ln w="9525">
                <a:noFill/>
                <a:miter lim="800000"/>
                <a:headEnd/>
                <a:tailEnd/>
              </a:ln>
            </p:spPr>
            <p:txBody>
              <a:bodyPr>
                <a:spAutoFit/>
              </a:bodyPr>
              <a:lstStyle/>
              <a:p>
                <a:pPr algn="ctr">
                  <a:spcBef>
                    <a:spcPct val="50000"/>
                  </a:spcBef>
                </a:pPr>
                <a:r>
                  <a:rPr lang="en-US" sz="2200" b="1" i="1">
                    <a:latin typeface="Tahoma" pitchFamily="34" charset="0"/>
                    <a:cs typeface="Arial" charset="0"/>
                  </a:rPr>
                  <a:t>Q</a:t>
                </a:r>
                <a:r>
                  <a:rPr lang="en-US" sz="2200" b="1" baseline="-25000">
                    <a:latin typeface="Tahoma" pitchFamily="34" charset="0"/>
                    <a:cs typeface="Arial" charset="0"/>
                  </a:rPr>
                  <a:t>1</a:t>
                </a:r>
              </a:p>
            </p:txBody>
          </p:sp>
        </p:grpSp>
        <p:sp>
          <p:nvSpPr>
            <p:cNvPr id="32" name="Text Box 24"/>
            <p:cNvSpPr txBox="1">
              <a:spLocks noChangeArrowheads="1"/>
            </p:cNvSpPr>
            <p:nvPr/>
          </p:nvSpPr>
          <p:spPr bwMode="auto">
            <a:xfrm>
              <a:off x="3659845" y="2438400"/>
              <a:ext cx="603250" cy="430887"/>
            </a:xfrm>
            <a:prstGeom prst="rect">
              <a:avLst/>
            </a:prstGeom>
            <a:noFill/>
            <a:ln w="9525">
              <a:noFill/>
              <a:miter lim="800000"/>
              <a:headEnd/>
              <a:tailEnd/>
            </a:ln>
          </p:spPr>
          <p:txBody>
            <a:bodyPr>
              <a:spAutoFit/>
            </a:bodyPr>
            <a:lstStyle/>
            <a:p>
              <a:pPr algn="ctr">
                <a:spcBef>
                  <a:spcPct val="50000"/>
                </a:spcBef>
              </a:pPr>
              <a:r>
                <a:rPr lang="en-US" sz="2200" b="1" i="1" dirty="0">
                  <a:latin typeface="Tahoma" pitchFamily="34" charset="0"/>
                  <a:cs typeface="Arial" charset="0"/>
                </a:rPr>
                <a:t>A</a:t>
              </a:r>
              <a:endParaRPr lang="en-US" sz="2200" b="1" baseline="-25000" dirty="0">
                <a:latin typeface="Tahoma" pitchFamily="34" charset="0"/>
                <a:cs typeface="Arial" charset="0"/>
              </a:endParaRPr>
            </a:p>
          </p:txBody>
        </p:sp>
      </p:grpSp>
      <p:grpSp>
        <p:nvGrpSpPr>
          <p:cNvPr id="47" name="Group 46"/>
          <p:cNvGrpSpPr/>
          <p:nvPr/>
        </p:nvGrpSpPr>
        <p:grpSpPr>
          <a:xfrm>
            <a:off x="2162175" y="3686894"/>
            <a:ext cx="603250" cy="1888400"/>
            <a:chOff x="2636838" y="3493219"/>
            <a:chExt cx="603250" cy="1888400"/>
          </a:xfrm>
        </p:grpSpPr>
        <p:sp>
          <p:nvSpPr>
            <p:cNvPr id="42" name="Line 32"/>
            <p:cNvSpPr>
              <a:spLocks noChangeShapeType="1"/>
            </p:cNvSpPr>
            <p:nvPr/>
          </p:nvSpPr>
          <p:spPr bwMode="auto">
            <a:xfrm>
              <a:off x="2938463" y="3493219"/>
              <a:ext cx="0" cy="1489938"/>
            </a:xfrm>
            <a:prstGeom prst="line">
              <a:avLst/>
            </a:prstGeom>
            <a:noFill/>
            <a:ln w="9525">
              <a:solidFill>
                <a:schemeClr val="tx1"/>
              </a:solidFill>
              <a:prstDash val="lgDash"/>
              <a:round/>
              <a:headEnd/>
              <a:tailEnd/>
            </a:ln>
          </p:spPr>
          <p:txBody>
            <a:bodyPr/>
            <a:lstStyle/>
            <a:p>
              <a:endParaRPr lang="en-US"/>
            </a:p>
          </p:txBody>
        </p:sp>
        <p:sp>
          <p:nvSpPr>
            <p:cNvPr id="43" name="Text Box 34"/>
            <p:cNvSpPr txBox="1">
              <a:spLocks noChangeArrowheads="1"/>
            </p:cNvSpPr>
            <p:nvPr/>
          </p:nvSpPr>
          <p:spPr bwMode="auto">
            <a:xfrm>
              <a:off x="2636838" y="4954582"/>
              <a:ext cx="603250" cy="427037"/>
            </a:xfrm>
            <a:prstGeom prst="rect">
              <a:avLst/>
            </a:prstGeom>
            <a:noFill/>
            <a:ln w="9525">
              <a:noFill/>
              <a:miter lim="800000"/>
              <a:headEnd/>
              <a:tailEnd/>
            </a:ln>
          </p:spPr>
          <p:txBody>
            <a:bodyPr>
              <a:spAutoFit/>
            </a:bodyPr>
            <a:lstStyle/>
            <a:p>
              <a:pPr algn="ctr">
                <a:spcBef>
                  <a:spcPct val="50000"/>
                </a:spcBef>
              </a:pPr>
              <a:r>
                <a:rPr lang="en-US" sz="2200" b="1" i="1">
                  <a:latin typeface="Tahoma" pitchFamily="34" charset="0"/>
                  <a:cs typeface="Arial" charset="0"/>
                </a:rPr>
                <a:t>Q</a:t>
              </a:r>
              <a:r>
                <a:rPr lang="en-US" sz="2200" b="1" baseline="-25000">
                  <a:latin typeface="Tahoma" pitchFamily="34" charset="0"/>
                  <a:cs typeface="Arial" charset="0"/>
                </a:rPr>
                <a:t>2</a:t>
              </a:r>
            </a:p>
          </p:txBody>
        </p:sp>
      </p:grpSp>
      <p:grpSp>
        <p:nvGrpSpPr>
          <p:cNvPr id="46" name="Group 45"/>
          <p:cNvGrpSpPr/>
          <p:nvPr/>
        </p:nvGrpSpPr>
        <p:grpSpPr>
          <a:xfrm>
            <a:off x="801687" y="3470275"/>
            <a:ext cx="2298700" cy="430887"/>
            <a:chOff x="1276350" y="3276600"/>
            <a:chExt cx="2298700" cy="430887"/>
          </a:xfrm>
        </p:grpSpPr>
        <p:grpSp>
          <p:nvGrpSpPr>
            <p:cNvPr id="45" name="Group 44"/>
            <p:cNvGrpSpPr/>
            <p:nvPr/>
          </p:nvGrpSpPr>
          <p:grpSpPr>
            <a:xfrm>
              <a:off x="2865437" y="3276600"/>
              <a:ext cx="709613" cy="430887"/>
              <a:chOff x="2865437" y="3276600"/>
              <a:chExt cx="709613" cy="430887"/>
            </a:xfrm>
          </p:grpSpPr>
          <p:sp>
            <p:nvSpPr>
              <p:cNvPr id="27" name="Oval 33"/>
              <p:cNvSpPr>
                <a:spLocks noChangeArrowheads="1"/>
              </p:cNvSpPr>
              <p:nvPr/>
            </p:nvSpPr>
            <p:spPr bwMode="auto">
              <a:xfrm>
                <a:off x="2865437" y="3424224"/>
                <a:ext cx="139700" cy="138112"/>
              </a:xfrm>
              <a:prstGeom prst="ellipse">
                <a:avLst/>
              </a:prstGeom>
              <a:solidFill>
                <a:srgbClr val="0000FF"/>
              </a:solidFill>
              <a:ln w="9525">
                <a:noFill/>
                <a:prstDash val="dash"/>
                <a:round/>
                <a:headEnd/>
                <a:tailEnd/>
              </a:ln>
            </p:spPr>
            <p:txBody>
              <a:bodyPr wrap="none" anchor="ctr"/>
              <a:lstStyle/>
              <a:p>
                <a:endParaRPr lang="en-US">
                  <a:cs typeface="Arial" charset="0"/>
                </a:endParaRPr>
              </a:p>
            </p:txBody>
          </p:sp>
          <p:sp>
            <p:nvSpPr>
              <p:cNvPr id="34" name="Text Box 24"/>
              <p:cNvSpPr txBox="1">
                <a:spLocks noChangeArrowheads="1"/>
              </p:cNvSpPr>
              <p:nvPr/>
            </p:nvSpPr>
            <p:spPr bwMode="auto">
              <a:xfrm>
                <a:off x="2971800" y="3276600"/>
                <a:ext cx="603250" cy="430887"/>
              </a:xfrm>
              <a:prstGeom prst="rect">
                <a:avLst/>
              </a:prstGeom>
              <a:noFill/>
              <a:ln w="9525">
                <a:noFill/>
                <a:miter lim="800000"/>
                <a:headEnd/>
                <a:tailEnd/>
              </a:ln>
            </p:spPr>
            <p:txBody>
              <a:bodyPr>
                <a:spAutoFit/>
              </a:bodyPr>
              <a:lstStyle/>
              <a:p>
                <a:pPr algn="ctr">
                  <a:spcBef>
                    <a:spcPct val="50000"/>
                  </a:spcBef>
                </a:pPr>
                <a:r>
                  <a:rPr lang="en-US" sz="2200" b="1" i="1" dirty="0">
                    <a:solidFill>
                      <a:srgbClr val="003399"/>
                    </a:solidFill>
                    <a:latin typeface="Tahoma" pitchFamily="34" charset="0"/>
                    <a:cs typeface="Arial" charset="0"/>
                  </a:rPr>
                  <a:t>B</a:t>
                </a:r>
                <a:endParaRPr lang="en-US" sz="2200" b="1" baseline="-25000" dirty="0">
                  <a:solidFill>
                    <a:srgbClr val="003399"/>
                  </a:solidFill>
                  <a:latin typeface="Tahoma" pitchFamily="34" charset="0"/>
                  <a:cs typeface="Arial" charset="0"/>
                </a:endParaRPr>
              </a:p>
            </p:txBody>
          </p:sp>
        </p:grpSp>
        <p:sp>
          <p:nvSpPr>
            <p:cNvPr id="41" name="Line 31"/>
            <p:cNvSpPr>
              <a:spLocks noChangeShapeType="1"/>
            </p:cNvSpPr>
            <p:nvPr/>
          </p:nvSpPr>
          <p:spPr bwMode="auto">
            <a:xfrm>
              <a:off x="1847850" y="3490909"/>
              <a:ext cx="1090613" cy="0"/>
            </a:xfrm>
            <a:prstGeom prst="line">
              <a:avLst/>
            </a:prstGeom>
            <a:noFill/>
            <a:ln w="9525">
              <a:solidFill>
                <a:schemeClr val="tx1"/>
              </a:solidFill>
              <a:prstDash val="lgDash"/>
              <a:round/>
              <a:headEnd/>
              <a:tailEnd/>
            </a:ln>
          </p:spPr>
          <p:txBody>
            <a:bodyPr/>
            <a:lstStyle/>
            <a:p>
              <a:endParaRPr lang="en-US"/>
            </a:p>
          </p:txBody>
        </p:sp>
        <p:sp>
          <p:nvSpPr>
            <p:cNvPr id="44" name="Text Box 35"/>
            <p:cNvSpPr txBox="1">
              <a:spLocks noChangeArrowheads="1"/>
            </p:cNvSpPr>
            <p:nvPr/>
          </p:nvSpPr>
          <p:spPr bwMode="auto">
            <a:xfrm>
              <a:off x="1276350" y="3278184"/>
              <a:ext cx="603250" cy="427037"/>
            </a:xfrm>
            <a:prstGeom prst="rect">
              <a:avLst/>
            </a:prstGeom>
            <a:noFill/>
            <a:ln w="9525">
              <a:noFill/>
              <a:miter lim="800000"/>
              <a:headEnd/>
              <a:tailEnd/>
            </a:ln>
          </p:spPr>
          <p:txBody>
            <a:bodyPr>
              <a:spAutoFit/>
            </a:bodyPr>
            <a:lstStyle/>
            <a:p>
              <a:pPr algn="ctr">
                <a:spcBef>
                  <a:spcPct val="50000"/>
                </a:spcBef>
              </a:pPr>
              <a:r>
                <a:rPr lang="en-US" sz="2200" b="1" i="1" dirty="0">
                  <a:latin typeface="Tahoma" pitchFamily="34" charset="0"/>
                  <a:cs typeface="Arial" charset="0"/>
                </a:rPr>
                <a:t>P</a:t>
              </a:r>
              <a:r>
                <a:rPr lang="en-US" sz="2200" b="1" baseline="-25000" dirty="0">
                  <a:latin typeface="Tahoma" pitchFamily="34" charset="0"/>
                  <a:cs typeface="Arial" charset="0"/>
                </a:rPr>
                <a:t>2</a:t>
              </a:r>
            </a:p>
          </p:txBody>
        </p:sp>
      </p:grpSp>
      <p:sp>
        <p:nvSpPr>
          <p:cNvPr id="3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4730015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left)">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right)">
                                      <p:cBhvr>
                                        <p:cTn id="21" dur="500"/>
                                        <p:tgtEl>
                                          <p:spTgt spid="22"/>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up)">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wipe(left)">
                                      <p:cBhvr>
                                        <p:cTn id="30" dur="500"/>
                                        <p:tgtEl>
                                          <p:spTgt spid="3">
                                            <p:txEl>
                                              <p:pRg st="2" end="2"/>
                                            </p:txEl>
                                          </p:spTgt>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up)">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2" grpId="0" animBg="1"/>
      <p:bldP spid="23" grpId="0" animBg="1"/>
      <p:bldP spid="2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2</a:t>
            </a:r>
            <a:r>
              <a:rPr lang="en-US" b="1" dirty="0">
                <a:solidFill>
                  <a:srgbClr val="C00000"/>
                </a:solidFill>
              </a:rPr>
              <a:t>B.</a:t>
            </a:r>
            <a:r>
              <a:rPr lang="en-US" dirty="0">
                <a:solidFill>
                  <a:srgbClr val="C00000"/>
                </a:solidFill>
              </a:rPr>
              <a:t> Technological advance</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45</a:t>
            </a:fld>
            <a:endParaRPr lang="en-US" dirty="0"/>
          </a:p>
        </p:txBody>
      </p:sp>
      <p:sp>
        <p:nvSpPr>
          <p:cNvPr id="3" name="Text Placeholder 2"/>
          <p:cNvSpPr>
            <a:spLocks noGrp="1"/>
          </p:cNvSpPr>
          <p:nvPr>
            <p:ph idx="12"/>
          </p:nvPr>
        </p:nvSpPr>
        <p:spPr>
          <a:xfrm>
            <a:off x="5183188" y="963612"/>
            <a:ext cx="3716760" cy="5208588"/>
          </a:xfrm>
          <a:noFill/>
          <a:ln>
            <a:noFill/>
          </a:ln>
        </p:spPr>
        <p:txBody>
          <a:bodyPr/>
          <a:lstStyle/>
          <a:p>
            <a:r>
              <a:rPr lang="en-US" sz="2800" dirty="0"/>
              <a:t>Better technology reduces production costs</a:t>
            </a:r>
          </a:p>
          <a:p>
            <a:r>
              <a:rPr lang="en-US" sz="2800" dirty="0"/>
              <a:t>At each price, </a:t>
            </a:r>
            <a:r>
              <a:rPr lang="en-US" sz="2800" b="1" i="1" dirty="0"/>
              <a:t>Q</a:t>
            </a:r>
            <a:r>
              <a:rPr lang="en-US" sz="2800" b="1" i="1" baseline="-25000" dirty="0"/>
              <a:t>S</a:t>
            </a:r>
            <a:r>
              <a:rPr lang="en-US" sz="2800" dirty="0"/>
              <a:t> increases.</a:t>
            </a:r>
          </a:p>
          <a:p>
            <a:r>
              <a:rPr lang="en-US" sz="2800" dirty="0">
                <a:solidFill>
                  <a:srgbClr val="C00000"/>
                </a:solidFill>
              </a:rPr>
              <a:t>The supply curve shifts to the right</a:t>
            </a:r>
          </a:p>
          <a:p>
            <a:endParaRPr lang="en-US" sz="2800" dirty="0"/>
          </a:p>
        </p:txBody>
      </p:sp>
      <p:grpSp>
        <p:nvGrpSpPr>
          <p:cNvPr id="6" name="Group 10"/>
          <p:cNvGrpSpPr>
            <a:grpSpLocks/>
          </p:cNvGrpSpPr>
          <p:nvPr/>
        </p:nvGrpSpPr>
        <p:grpSpPr bwMode="auto">
          <a:xfrm>
            <a:off x="1295400" y="1326059"/>
            <a:ext cx="4714875" cy="3775075"/>
            <a:chOff x="2602" y="1083"/>
            <a:chExt cx="3055" cy="2115"/>
          </a:xfrm>
        </p:grpSpPr>
        <p:sp>
          <p:nvSpPr>
            <p:cNvPr id="7" name="Line 11"/>
            <p:cNvSpPr>
              <a:spLocks noChangeShapeType="1"/>
            </p:cNvSpPr>
            <p:nvPr/>
          </p:nvSpPr>
          <p:spPr bwMode="auto">
            <a:xfrm>
              <a:off x="2603" y="1083"/>
              <a:ext cx="0" cy="2115"/>
            </a:xfrm>
            <a:prstGeom prst="line">
              <a:avLst/>
            </a:prstGeom>
            <a:noFill/>
            <a:ln w="12700">
              <a:solidFill>
                <a:schemeClr val="tx1"/>
              </a:solidFill>
              <a:round/>
              <a:headEnd/>
              <a:tailEnd/>
            </a:ln>
          </p:spPr>
          <p:txBody>
            <a:bodyPr/>
            <a:lstStyle/>
            <a:p>
              <a:endParaRPr lang="en-US"/>
            </a:p>
          </p:txBody>
        </p:sp>
        <p:sp>
          <p:nvSpPr>
            <p:cNvPr id="8" name="Line 12"/>
            <p:cNvSpPr>
              <a:spLocks noChangeShapeType="1"/>
            </p:cNvSpPr>
            <p:nvPr/>
          </p:nvSpPr>
          <p:spPr bwMode="auto">
            <a:xfrm>
              <a:off x="2602" y="3197"/>
              <a:ext cx="3055" cy="0"/>
            </a:xfrm>
            <a:prstGeom prst="line">
              <a:avLst/>
            </a:prstGeom>
            <a:noFill/>
            <a:ln w="12700">
              <a:solidFill>
                <a:schemeClr val="tx1"/>
              </a:solidFill>
              <a:round/>
              <a:headEnd/>
              <a:tailEnd/>
            </a:ln>
          </p:spPr>
          <p:txBody>
            <a:bodyPr/>
            <a:lstStyle/>
            <a:p>
              <a:endParaRPr lang="en-US"/>
            </a:p>
          </p:txBody>
        </p:sp>
      </p:grpSp>
      <p:sp>
        <p:nvSpPr>
          <p:cNvPr id="9" name="Text Box 13"/>
          <p:cNvSpPr txBox="1">
            <a:spLocks noChangeArrowheads="1"/>
          </p:cNvSpPr>
          <p:nvPr/>
        </p:nvSpPr>
        <p:spPr bwMode="auto">
          <a:xfrm>
            <a:off x="-152400" y="1108571"/>
            <a:ext cx="1406525" cy="1107996"/>
          </a:xfrm>
          <a:prstGeom prst="rect">
            <a:avLst/>
          </a:prstGeom>
          <a:noFill/>
          <a:ln w="9525">
            <a:noFill/>
            <a:miter lim="800000"/>
            <a:headEnd/>
            <a:tailEnd/>
          </a:ln>
        </p:spPr>
        <p:txBody>
          <a:bodyPr>
            <a:spAutoFit/>
          </a:bodyPr>
          <a:lstStyle/>
          <a:p>
            <a:pPr algn="r">
              <a:spcBef>
                <a:spcPct val="50000"/>
              </a:spcBef>
            </a:pPr>
            <a:r>
              <a:rPr lang="en-US" sz="2200" dirty="0">
                <a:latin typeface="Arial"/>
                <a:cs typeface="Arial"/>
              </a:rPr>
              <a:t>Price of apple juice</a:t>
            </a:r>
          </a:p>
        </p:txBody>
      </p:sp>
      <p:sp>
        <p:nvSpPr>
          <p:cNvPr id="10" name="Text Box 14"/>
          <p:cNvSpPr txBox="1">
            <a:spLocks noChangeArrowheads="1"/>
          </p:cNvSpPr>
          <p:nvPr/>
        </p:nvSpPr>
        <p:spPr bwMode="auto">
          <a:xfrm>
            <a:off x="4002087" y="5097959"/>
            <a:ext cx="2209800" cy="769441"/>
          </a:xfrm>
          <a:prstGeom prst="rect">
            <a:avLst/>
          </a:prstGeom>
          <a:noFill/>
          <a:ln w="9525">
            <a:noFill/>
            <a:miter lim="800000"/>
            <a:headEnd/>
            <a:tailEnd/>
          </a:ln>
        </p:spPr>
        <p:txBody>
          <a:bodyPr>
            <a:spAutoFit/>
          </a:bodyPr>
          <a:lstStyle/>
          <a:p>
            <a:pPr algn="r">
              <a:spcBef>
                <a:spcPct val="50000"/>
              </a:spcBef>
            </a:pPr>
            <a:r>
              <a:rPr lang="en-US" sz="2200" dirty="0">
                <a:latin typeface="Arial"/>
                <a:cs typeface="Arial"/>
              </a:rPr>
              <a:t>Quantity of apple juice</a:t>
            </a:r>
          </a:p>
        </p:txBody>
      </p:sp>
      <p:sp>
        <p:nvSpPr>
          <p:cNvPr id="11" name="Line 15"/>
          <p:cNvSpPr>
            <a:spLocks noChangeShapeType="1"/>
          </p:cNvSpPr>
          <p:nvPr/>
        </p:nvSpPr>
        <p:spPr bwMode="auto">
          <a:xfrm rot="4500000">
            <a:off x="1387475" y="2049959"/>
            <a:ext cx="2241550" cy="2787650"/>
          </a:xfrm>
          <a:prstGeom prst="line">
            <a:avLst/>
          </a:prstGeom>
          <a:noFill/>
          <a:ln w="38100">
            <a:solidFill>
              <a:schemeClr val="tx1"/>
            </a:solidFill>
            <a:round/>
            <a:headEnd/>
            <a:tailEnd/>
          </a:ln>
        </p:spPr>
        <p:txBody>
          <a:bodyPr/>
          <a:lstStyle/>
          <a:p>
            <a:endParaRPr lang="en-US"/>
          </a:p>
        </p:txBody>
      </p:sp>
      <p:sp>
        <p:nvSpPr>
          <p:cNvPr id="12" name="Text Box 16"/>
          <p:cNvSpPr txBox="1">
            <a:spLocks noChangeArrowheads="1"/>
          </p:cNvSpPr>
          <p:nvPr/>
        </p:nvSpPr>
        <p:spPr bwMode="auto">
          <a:xfrm>
            <a:off x="3346450" y="1594346"/>
            <a:ext cx="517525" cy="427038"/>
          </a:xfrm>
          <a:prstGeom prst="rect">
            <a:avLst/>
          </a:prstGeom>
          <a:noFill/>
          <a:ln w="9525">
            <a:noFill/>
            <a:miter lim="800000"/>
            <a:headEnd/>
            <a:tailEnd/>
          </a:ln>
        </p:spPr>
        <p:txBody>
          <a:bodyPr>
            <a:spAutoFit/>
          </a:bodyPr>
          <a:lstStyle/>
          <a:p>
            <a:pPr algn="ctr">
              <a:spcBef>
                <a:spcPct val="50000"/>
              </a:spcBef>
            </a:pPr>
            <a:r>
              <a:rPr lang="en-US" sz="2200" b="1" i="1">
                <a:latin typeface="Tahoma" pitchFamily="34" charset="0"/>
                <a:cs typeface="Arial" charset="0"/>
              </a:rPr>
              <a:t>S</a:t>
            </a:r>
            <a:r>
              <a:rPr lang="en-US" sz="2200" b="1" baseline="-25000">
                <a:latin typeface="Tahoma" pitchFamily="34" charset="0"/>
                <a:cs typeface="Arial" charset="0"/>
              </a:rPr>
              <a:t>1</a:t>
            </a:r>
          </a:p>
        </p:txBody>
      </p:sp>
      <p:sp>
        <p:nvSpPr>
          <p:cNvPr id="16" name="Oval 20"/>
          <p:cNvSpPr>
            <a:spLocks noChangeArrowheads="1"/>
          </p:cNvSpPr>
          <p:nvPr/>
        </p:nvSpPr>
        <p:spPr bwMode="auto">
          <a:xfrm>
            <a:off x="2928937" y="2696071"/>
            <a:ext cx="139700" cy="138113"/>
          </a:xfrm>
          <a:prstGeom prst="ellipse">
            <a:avLst/>
          </a:prstGeom>
          <a:solidFill>
            <a:srgbClr val="000000"/>
          </a:solidFill>
          <a:ln w="9525">
            <a:noFill/>
            <a:prstDash val="dash"/>
            <a:round/>
            <a:headEnd/>
            <a:tailEnd/>
          </a:ln>
        </p:spPr>
        <p:txBody>
          <a:bodyPr wrap="none" anchor="ctr"/>
          <a:lstStyle/>
          <a:p>
            <a:endParaRPr lang="en-US">
              <a:cs typeface="Arial" charset="0"/>
            </a:endParaRPr>
          </a:p>
        </p:txBody>
      </p:sp>
      <p:sp>
        <p:nvSpPr>
          <p:cNvPr id="17" name="Text Box 21"/>
          <p:cNvSpPr txBox="1">
            <a:spLocks noChangeArrowheads="1"/>
          </p:cNvSpPr>
          <p:nvPr/>
        </p:nvSpPr>
        <p:spPr bwMode="auto">
          <a:xfrm>
            <a:off x="722312" y="2542084"/>
            <a:ext cx="603250" cy="427037"/>
          </a:xfrm>
          <a:prstGeom prst="rect">
            <a:avLst/>
          </a:prstGeom>
          <a:noFill/>
          <a:ln w="9525">
            <a:noFill/>
            <a:miter lim="800000"/>
            <a:headEnd/>
            <a:tailEnd/>
          </a:ln>
        </p:spPr>
        <p:txBody>
          <a:bodyPr>
            <a:spAutoFit/>
          </a:bodyPr>
          <a:lstStyle/>
          <a:p>
            <a:pPr algn="ctr">
              <a:spcBef>
                <a:spcPct val="50000"/>
              </a:spcBef>
            </a:pPr>
            <a:r>
              <a:rPr lang="en-US" sz="2200" b="1" i="1" dirty="0">
                <a:latin typeface="Tahoma" pitchFamily="34" charset="0"/>
                <a:cs typeface="Arial" charset="0"/>
              </a:rPr>
              <a:t>P</a:t>
            </a:r>
            <a:r>
              <a:rPr lang="en-US" sz="2200" b="1" baseline="-25000" dirty="0">
                <a:latin typeface="Tahoma" pitchFamily="34" charset="0"/>
                <a:cs typeface="Arial" charset="0"/>
              </a:rPr>
              <a:t>1</a:t>
            </a:r>
          </a:p>
        </p:txBody>
      </p:sp>
      <p:sp>
        <p:nvSpPr>
          <p:cNvPr id="18" name="Text Box 22"/>
          <p:cNvSpPr txBox="1">
            <a:spLocks noChangeArrowheads="1"/>
          </p:cNvSpPr>
          <p:nvPr/>
        </p:nvSpPr>
        <p:spPr bwMode="auto">
          <a:xfrm>
            <a:off x="2708275" y="5064621"/>
            <a:ext cx="603250" cy="427038"/>
          </a:xfrm>
          <a:prstGeom prst="rect">
            <a:avLst/>
          </a:prstGeom>
          <a:noFill/>
          <a:ln w="9525">
            <a:noFill/>
            <a:miter lim="800000"/>
            <a:headEnd/>
            <a:tailEnd/>
          </a:ln>
        </p:spPr>
        <p:txBody>
          <a:bodyPr>
            <a:spAutoFit/>
          </a:bodyPr>
          <a:lstStyle/>
          <a:p>
            <a:pPr algn="ctr">
              <a:spcBef>
                <a:spcPct val="50000"/>
              </a:spcBef>
            </a:pPr>
            <a:r>
              <a:rPr lang="en-US" sz="2200" b="1" i="1">
                <a:latin typeface="Tahoma" pitchFamily="34" charset="0"/>
                <a:cs typeface="Arial" charset="0"/>
              </a:rPr>
              <a:t>Q</a:t>
            </a:r>
            <a:r>
              <a:rPr lang="en-US" sz="2200" b="1" baseline="-25000">
                <a:latin typeface="Tahoma" pitchFamily="34" charset="0"/>
                <a:cs typeface="Arial" charset="0"/>
              </a:rPr>
              <a:t>1</a:t>
            </a:r>
          </a:p>
        </p:txBody>
      </p:sp>
      <p:grpSp>
        <p:nvGrpSpPr>
          <p:cNvPr id="19" name="Group 23"/>
          <p:cNvGrpSpPr>
            <a:grpSpLocks/>
          </p:cNvGrpSpPr>
          <p:nvPr/>
        </p:nvGrpSpPr>
        <p:grpSpPr bwMode="auto">
          <a:xfrm>
            <a:off x="2022475" y="1643559"/>
            <a:ext cx="2787650" cy="2968625"/>
            <a:chOff x="1481" y="1297"/>
            <a:chExt cx="1756" cy="1870"/>
          </a:xfrm>
        </p:grpSpPr>
        <p:sp>
          <p:nvSpPr>
            <p:cNvPr id="20" name="Text Box 24"/>
            <p:cNvSpPr txBox="1">
              <a:spLocks noChangeArrowheads="1"/>
            </p:cNvSpPr>
            <p:nvPr/>
          </p:nvSpPr>
          <p:spPr bwMode="auto">
            <a:xfrm>
              <a:off x="2855" y="1297"/>
              <a:ext cx="380" cy="269"/>
            </a:xfrm>
            <a:prstGeom prst="rect">
              <a:avLst/>
            </a:prstGeom>
            <a:noFill/>
            <a:ln w="9525">
              <a:noFill/>
              <a:miter lim="800000"/>
              <a:headEnd/>
              <a:tailEnd/>
            </a:ln>
          </p:spPr>
          <p:txBody>
            <a:bodyPr>
              <a:spAutoFit/>
            </a:bodyPr>
            <a:lstStyle/>
            <a:p>
              <a:pPr algn="ctr">
                <a:spcBef>
                  <a:spcPct val="50000"/>
                </a:spcBef>
              </a:pPr>
              <a:r>
                <a:rPr lang="en-US" sz="2200" b="1" i="1">
                  <a:solidFill>
                    <a:srgbClr val="A50021"/>
                  </a:solidFill>
                  <a:latin typeface="Tahoma" pitchFamily="34" charset="0"/>
                  <a:cs typeface="Arial" charset="0"/>
                </a:rPr>
                <a:t>S</a:t>
              </a:r>
              <a:r>
                <a:rPr lang="en-US" sz="2200" b="1" baseline="-25000">
                  <a:solidFill>
                    <a:srgbClr val="A50021"/>
                  </a:solidFill>
                  <a:latin typeface="Tahoma" pitchFamily="34" charset="0"/>
                  <a:cs typeface="Arial" charset="0"/>
                </a:rPr>
                <a:t>2</a:t>
              </a:r>
            </a:p>
          </p:txBody>
        </p:sp>
        <p:sp>
          <p:nvSpPr>
            <p:cNvPr id="21" name="Line 25"/>
            <p:cNvSpPr>
              <a:spLocks noChangeShapeType="1"/>
            </p:cNvSpPr>
            <p:nvPr/>
          </p:nvSpPr>
          <p:spPr bwMode="auto">
            <a:xfrm rot="4500000">
              <a:off x="1653" y="1583"/>
              <a:ext cx="1412" cy="1756"/>
            </a:xfrm>
            <a:prstGeom prst="line">
              <a:avLst/>
            </a:prstGeom>
            <a:noFill/>
            <a:ln w="38100">
              <a:solidFill>
                <a:srgbClr val="CC0000"/>
              </a:solidFill>
              <a:round/>
              <a:headEnd/>
              <a:tailEnd/>
            </a:ln>
          </p:spPr>
          <p:txBody>
            <a:bodyPr/>
            <a:lstStyle/>
            <a:p>
              <a:endParaRPr lang="en-US"/>
            </a:p>
          </p:txBody>
        </p:sp>
      </p:grpSp>
      <p:grpSp>
        <p:nvGrpSpPr>
          <p:cNvPr id="22" name="Group 26"/>
          <p:cNvGrpSpPr>
            <a:grpSpLocks/>
          </p:cNvGrpSpPr>
          <p:nvPr/>
        </p:nvGrpSpPr>
        <p:grpSpPr bwMode="auto">
          <a:xfrm>
            <a:off x="3006725" y="2694484"/>
            <a:ext cx="1220787" cy="2781300"/>
            <a:chOff x="2101" y="1959"/>
            <a:chExt cx="769" cy="1752"/>
          </a:xfrm>
        </p:grpSpPr>
        <p:sp>
          <p:nvSpPr>
            <p:cNvPr id="23" name="Text Box 27"/>
            <p:cNvSpPr txBox="1">
              <a:spLocks noChangeArrowheads="1"/>
            </p:cNvSpPr>
            <p:nvPr/>
          </p:nvSpPr>
          <p:spPr bwMode="auto">
            <a:xfrm>
              <a:off x="2490" y="3442"/>
              <a:ext cx="380" cy="269"/>
            </a:xfrm>
            <a:prstGeom prst="rect">
              <a:avLst/>
            </a:prstGeom>
            <a:noFill/>
            <a:ln w="9525">
              <a:noFill/>
              <a:miter lim="800000"/>
              <a:headEnd/>
              <a:tailEnd/>
            </a:ln>
          </p:spPr>
          <p:txBody>
            <a:bodyPr>
              <a:spAutoFit/>
            </a:bodyPr>
            <a:lstStyle/>
            <a:p>
              <a:pPr algn="ctr">
                <a:spcBef>
                  <a:spcPct val="50000"/>
                </a:spcBef>
              </a:pPr>
              <a:r>
                <a:rPr lang="en-US" sz="2200" b="1" i="1">
                  <a:latin typeface="Tahoma" pitchFamily="34" charset="0"/>
                  <a:cs typeface="Arial" charset="0"/>
                </a:rPr>
                <a:t>Q</a:t>
              </a:r>
              <a:r>
                <a:rPr lang="en-US" sz="2200" b="1" baseline="-25000">
                  <a:latin typeface="Tahoma" pitchFamily="34" charset="0"/>
                  <a:cs typeface="Arial" charset="0"/>
                </a:rPr>
                <a:t>2</a:t>
              </a:r>
            </a:p>
          </p:txBody>
        </p:sp>
        <p:grpSp>
          <p:nvGrpSpPr>
            <p:cNvPr id="24" name="Group 28"/>
            <p:cNvGrpSpPr>
              <a:grpSpLocks/>
            </p:cNvGrpSpPr>
            <p:nvPr/>
          </p:nvGrpSpPr>
          <p:grpSpPr bwMode="auto">
            <a:xfrm>
              <a:off x="2101" y="1998"/>
              <a:ext cx="598" cy="1471"/>
              <a:chOff x="357" y="2450"/>
              <a:chExt cx="795" cy="646"/>
            </a:xfrm>
          </p:grpSpPr>
          <p:sp>
            <p:nvSpPr>
              <p:cNvPr id="26" name="Line 29"/>
              <p:cNvSpPr>
                <a:spLocks noChangeShapeType="1"/>
              </p:cNvSpPr>
              <p:nvPr/>
            </p:nvSpPr>
            <p:spPr bwMode="auto">
              <a:xfrm>
                <a:off x="357" y="2450"/>
                <a:ext cx="795" cy="0"/>
              </a:xfrm>
              <a:prstGeom prst="line">
                <a:avLst/>
              </a:prstGeom>
              <a:noFill/>
              <a:ln w="9525">
                <a:solidFill>
                  <a:schemeClr val="tx1"/>
                </a:solidFill>
                <a:prstDash val="lgDash"/>
                <a:round/>
                <a:headEnd/>
                <a:tailEnd/>
              </a:ln>
            </p:spPr>
            <p:txBody>
              <a:bodyPr/>
              <a:lstStyle/>
              <a:p>
                <a:endParaRPr lang="en-US"/>
              </a:p>
            </p:txBody>
          </p:sp>
          <p:sp>
            <p:nvSpPr>
              <p:cNvPr id="27" name="Line 30"/>
              <p:cNvSpPr>
                <a:spLocks noChangeShapeType="1"/>
              </p:cNvSpPr>
              <p:nvPr/>
            </p:nvSpPr>
            <p:spPr bwMode="auto">
              <a:xfrm>
                <a:off x="1152" y="2451"/>
                <a:ext cx="0" cy="645"/>
              </a:xfrm>
              <a:prstGeom prst="line">
                <a:avLst/>
              </a:prstGeom>
              <a:noFill/>
              <a:ln w="9525">
                <a:solidFill>
                  <a:schemeClr val="tx1"/>
                </a:solidFill>
                <a:prstDash val="lgDash"/>
                <a:round/>
                <a:headEnd/>
                <a:tailEnd/>
              </a:ln>
            </p:spPr>
            <p:txBody>
              <a:bodyPr/>
              <a:lstStyle/>
              <a:p>
                <a:endParaRPr lang="en-US"/>
              </a:p>
            </p:txBody>
          </p:sp>
        </p:grpSp>
        <p:sp>
          <p:nvSpPr>
            <p:cNvPr id="25" name="Oval 31"/>
            <p:cNvSpPr>
              <a:spLocks noChangeArrowheads="1"/>
            </p:cNvSpPr>
            <p:nvPr/>
          </p:nvSpPr>
          <p:spPr bwMode="auto">
            <a:xfrm>
              <a:off x="2649" y="1959"/>
              <a:ext cx="88" cy="87"/>
            </a:xfrm>
            <a:prstGeom prst="ellipse">
              <a:avLst/>
            </a:prstGeom>
            <a:solidFill>
              <a:srgbClr val="FF0000"/>
            </a:solidFill>
            <a:ln w="9525">
              <a:noFill/>
              <a:prstDash val="dash"/>
              <a:round/>
              <a:headEnd/>
              <a:tailEnd/>
            </a:ln>
          </p:spPr>
          <p:txBody>
            <a:bodyPr wrap="none" anchor="ctr"/>
            <a:lstStyle/>
            <a:p>
              <a:endParaRPr lang="en-US">
                <a:cs typeface="Arial" charset="0"/>
              </a:endParaRPr>
            </a:p>
          </p:txBody>
        </p:sp>
      </p:grpSp>
      <p:sp>
        <p:nvSpPr>
          <p:cNvPr id="28" name="Line 32"/>
          <p:cNvSpPr>
            <a:spLocks noChangeShapeType="1"/>
          </p:cNvSpPr>
          <p:nvPr/>
        </p:nvSpPr>
        <p:spPr bwMode="auto">
          <a:xfrm>
            <a:off x="3070225" y="2751634"/>
            <a:ext cx="823912" cy="0"/>
          </a:xfrm>
          <a:prstGeom prst="line">
            <a:avLst/>
          </a:prstGeom>
          <a:noFill/>
          <a:ln w="44450">
            <a:solidFill>
              <a:srgbClr val="CC0000"/>
            </a:solidFill>
            <a:round/>
            <a:headEnd/>
            <a:tailEnd type="triangle" w="lg" len="lg"/>
          </a:ln>
        </p:spPr>
        <p:txBody>
          <a:bodyPr/>
          <a:lstStyle/>
          <a:p>
            <a:endParaRPr lang="en-US"/>
          </a:p>
        </p:txBody>
      </p:sp>
      <p:grpSp>
        <p:nvGrpSpPr>
          <p:cNvPr id="30" name="Group 29"/>
          <p:cNvGrpSpPr/>
          <p:nvPr/>
        </p:nvGrpSpPr>
        <p:grpSpPr>
          <a:xfrm>
            <a:off x="1300162" y="2312299"/>
            <a:ext cx="1738668" cy="2782485"/>
            <a:chOff x="1376362" y="2167340"/>
            <a:chExt cx="1738668" cy="2782485"/>
          </a:xfrm>
        </p:grpSpPr>
        <p:grpSp>
          <p:nvGrpSpPr>
            <p:cNvPr id="13" name="Group 17"/>
            <p:cNvGrpSpPr>
              <a:grpSpLocks/>
            </p:cNvGrpSpPr>
            <p:nvPr/>
          </p:nvGrpSpPr>
          <p:grpSpPr bwMode="auto">
            <a:xfrm>
              <a:off x="1376362" y="2614612"/>
              <a:ext cx="1711325" cy="2335213"/>
              <a:chOff x="357" y="2450"/>
              <a:chExt cx="795" cy="646"/>
            </a:xfrm>
          </p:grpSpPr>
          <p:sp>
            <p:nvSpPr>
              <p:cNvPr id="14" name="Line 18"/>
              <p:cNvSpPr>
                <a:spLocks noChangeShapeType="1"/>
              </p:cNvSpPr>
              <p:nvPr/>
            </p:nvSpPr>
            <p:spPr bwMode="auto">
              <a:xfrm>
                <a:off x="357" y="2450"/>
                <a:ext cx="795" cy="0"/>
              </a:xfrm>
              <a:prstGeom prst="line">
                <a:avLst/>
              </a:prstGeom>
              <a:noFill/>
              <a:ln w="9525">
                <a:solidFill>
                  <a:schemeClr val="tx1"/>
                </a:solidFill>
                <a:prstDash val="lgDash"/>
                <a:round/>
                <a:headEnd/>
                <a:tailEnd/>
              </a:ln>
            </p:spPr>
            <p:txBody>
              <a:bodyPr/>
              <a:lstStyle/>
              <a:p>
                <a:endParaRPr lang="en-US"/>
              </a:p>
            </p:txBody>
          </p:sp>
          <p:sp>
            <p:nvSpPr>
              <p:cNvPr id="15" name="Line 19"/>
              <p:cNvSpPr>
                <a:spLocks noChangeShapeType="1"/>
              </p:cNvSpPr>
              <p:nvPr/>
            </p:nvSpPr>
            <p:spPr bwMode="auto">
              <a:xfrm>
                <a:off x="1152" y="2451"/>
                <a:ext cx="0" cy="645"/>
              </a:xfrm>
              <a:prstGeom prst="line">
                <a:avLst/>
              </a:prstGeom>
              <a:noFill/>
              <a:ln w="9525">
                <a:solidFill>
                  <a:schemeClr val="tx1"/>
                </a:solidFill>
                <a:prstDash val="lgDash"/>
                <a:round/>
                <a:headEnd/>
                <a:tailEnd/>
              </a:ln>
            </p:spPr>
            <p:txBody>
              <a:bodyPr/>
              <a:lstStyle/>
              <a:p>
                <a:endParaRPr lang="en-US"/>
              </a:p>
            </p:txBody>
          </p:sp>
        </p:grpSp>
        <p:sp>
          <p:nvSpPr>
            <p:cNvPr id="29" name="Text Box 21"/>
            <p:cNvSpPr txBox="1">
              <a:spLocks noChangeArrowheads="1"/>
            </p:cNvSpPr>
            <p:nvPr/>
          </p:nvSpPr>
          <p:spPr bwMode="auto">
            <a:xfrm>
              <a:off x="2511780" y="2167340"/>
              <a:ext cx="603250" cy="430887"/>
            </a:xfrm>
            <a:prstGeom prst="rect">
              <a:avLst/>
            </a:prstGeom>
            <a:noFill/>
            <a:ln w="9525">
              <a:noFill/>
              <a:miter lim="800000"/>
              <a:headEnd/>
              <a:tailEnd/>
            </a:ln>
          </p:spPr>
          <p:txBody>
            <a:bodyPr>
              <a:spAutoFit/>
            </a:bodyPr>
            <a:lstStyle/>
            <a:p>
              <a:pPr algn="ctr">
                <a:spcBef>
                  <a:spcPct val="50000"/>
                </a:spcBef>
              </a:pPr>
              <a:r>
                <a:rPr lang="en-US" sz="2200" b="1" i="1" dirty="0">
                  <a:latin typeface="Tahoma" pitchFamily="34" charset="0"/>
                  <a:cs typeface="Arial" charset="0"/>
                </a:rPr>
                <a:t>A</a:t>
              </a:r>
              <a:endParaRPr lang="en-US" sz="2200" b="1" baseline="-25000" dirty="0">
                <a:latin typeface="Tahoma" pitchFamily="34" charset="0"/>
                <a:cs typeface="Arial" charset="0"/>
              </a:endParaRPr>
            </a:p>
          </p:txBody>
        </p:sp>
      </p:grpSp>
      <p:sp>
        <p:nvSpPr>
          <p:cNvPr id="31"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2013595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left)">
                                      <p:cBhvr>
                                        <p:cTn id="16" dur="500"/>
                                        <p:tgtEl>
                                          <p:spTgt spid="28"/>
                                        </p:tgtEl>
                                      </p:cBhvr>
                                    </p:animEffect>
                                  </p:childTnLst>
                                </p:cTn>
                              </p:par>
                            </p:childTnLst>
                          </p:cTn>
                        </p:par>
                        <p:par>
                          <p:cTn id="17" fill="hold">
                            <p:stCondLst>
                              <p:cond delay="1000"/>
                            </p:stCondLst>
                            <p:childTnLst>
                              <p:par>
                                <p:cTn id="18" presetID="18" presetClass="entr" presetSubtype="3"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strips(upRight)">
                                      <p:cBhvr>
                                        <p:cTn id="20" dur="500"/>
                                        <p:tgtEl>
                                          <p:spTgt spid="19"/>
                                        </p:tgtEl>
                                      </p:cBhvr>
                                    </p:animEffect>
                                  </p:childTnLst>
                                </p:cTn>
                              </p:par>
                            </p:childTnLst>
                          </p:cTn>
                        </p:par>
                        <p:par>
                          <p:cTn id="21" fill="hold">
                            <p:stCondLst>
                              <p:cond delay="1500"/>
                            </p:stCondLst>
                            <p:childTnLst>
                              <p:par>
                                <p:cTn id="22" presetID="18" presetClass="entr" presetSubtype="6"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strips(downRight)">
                                      <p:cBhvr>
                                        <p:cTn id="24" dur="500"/>
                                        <p:tgtEl>
                                          <p:spTgt spid="22"/>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wipe(left)">
                                      <p:cBhvr>
                                        <p:cTn id="2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solidFill>
                  <a:schemeClr val="accent6">
                    <a:lumMod val="50000"/>
                  </a:schemeClr>
                </a:solidFill>
              </a:rPr>
              <a:t>Active Learning 2</a:t>
            </a:r>
            <a:r>
              <a:rPr lang="en-US" sz="2900" b="1" dirty="0">
                <a:solidFill>
                  <a:srgbClr val="C00000"/>
                </a:solidFill>
              </a:rPr>
              <a:t>C.</a:t>
            </a:r>
            <a:r>
              <a:rPr lang="en-US" sz="2900" dirty="0">
                <a:solidFill>
                  <a:srgbClr val="C00000"/>
                </a:solidFill>
              </a:rPr>
              <a:t> Decrease in price of orange juice</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46</a:t>
            </a:fld>
            <a:endParaRPr lang="en-US" dirty="0"/>
          </a:p>
        </p:txBody>
      </p:sp>
      <p:sp>
        <p:nvSpPr>
          <p:cNvPr id="3" name="Text Placeholder 2"/>
          <p:cNvSpPr>
            <a:spLocks noGrp="1"/>
          </p:cNvSpPr>
          <p:nvPr>
            <p:ph idx="12"/>
          </p:nvPr>
        </p:nvSpPr>
        <p:spPr>
          <a:xfrm>
            <a:off x="4953000" y="990600"/>
            <a:ext cx="3946947" cy="5181600"/>
          </a:xfrm>
          <a:noFill/>
          <a:ln>
            <a:noFill/>
          </a:ln>
        </p:spPr>
        <p:txBody>
          <a:bodyPr/>
          <a:lstStyle/>
          <a:p>
            <a:pPr marL="0" indent="0">
              <a:buNone/>
            </a:pPr>
            <a:r>
              <a:rPr lang="en-US" sz="2800" dirty="0">
                <a:solidFill>
                  <a:srgbClr val="C00000"/>
                </a:solidFill>
              </a:rPr>
              <a:t>Trick question! </a:t>
            </a:r>
            <a:r>
              <a:rPr lang="en-US" sz="2800" dirty="0"/>
              <a:t>Apple juice and orange juice are substitutes (a demand shifter)</a:t>
            </a:r>
          </a:p>
          <a:p>
            <a:r>
              <a:rPr lang="en-US" sz="2800" dirty="0"/>
              <a:t>This shifts the </a:t>
            </a:r>
            <a:r>
              <a:rPr lang="en-US" sz="2800" u="sng" dirty="0"/>
              <a:t>demand</a:t>
            </a:r>
            <a:r>
              <a:rPr lang="en-US" sz="2800" dirty="0"/>
              <a:t> curve for apple juice, </a:t>
            </a:r>
            <a:r>
              <a:rPr lang="en-US" sz="2800" dirty="0">
                <a:solidFill>
                  <a:srgbClr val="C00000"/>
                </a:solidFill>
              </a:rPr>
              <a:t>not the supply curve</a:t>
            </a:r>
            <a:r>
              <a:rPr lang="en-US" sz="2800" dirty="0"/>
              <a:t>. </a:t>
            </a:r>
          </a:p>
          <a:p>
            <a:endParaRPr lang="en-US" sz="2800" dirty="0"/>
          </a:p>
        </p:txBody>
      </p:sp>
      <p:grpSp>
        <p:nvGrpSpPr>
          <p:cNvPr id="6" name="Group 10"/>
          <p:cNvGrpSpPr>
            <a:grpSpLocks/>
          </p:cNvGrpSpPr>
          <p:nvPr/>
        </p:nvGrpSpPr>
        <p:grpSpPr bwMode="auto">
          <a:xfrm>
            <a:off x="152400" y="1184275"/>
            <a:ext cx="6364287" cy="4759325"/>
            <a:chOff x="111" y="960"/>
            <a:chExt cx="4009" cy="2998"/>
          </a:xfrm>
        </p:grpSpPr>
        <p:grpSp>
          <p:nvGrpSpPr>
            <p:cNvPr id="7" name="Group 11"/>
            <p:cNvGrpSpPr>
              <a:grpSpLocks/>
            </p:cNvGrpSpPr>
            <p:nvPr/>
          </p:nvGrpSpPr>
          <p:grpSpPr bwMode="auto">
            <a:xfrm>
              <a:off x="1023" y="1097"/>
              <a:ext cx="2970" cy="2378"/>
              <a:chOff x="2602" y="1083"/>
              <a:chExt cx="3055" cy="2115"/>
            </a:xfrm>
          </p:grpSpPr>
          <p:sp>
            <p:nvSpPr>
              <p:cNvPr id="12" name="Line 12"/>
              <p:cNvSpPr>
                <a:spLocks noChangeShapeType="1"/>
              </p:cNvSpPr>
              <p:nvPr/>
            </p:nvSpPr>
            <p:spPr bwMode="auto">
              <a:xfrm>
                <a:off x="2603" y="1083"/>
                <a:ext cx="0" cy="2115"/>
              </a:xfrm>
              <a:prstGeom prst="line">
                <a:avLst/>
              </a:prstGeom>
              <a:noFill/>
              <a:ln w="12700">
                <a:solidFill>
                  <a:schemeClr val="tx1"/>
                </a:solidFill>
                <a:round/>
                <a:headEnd/>
                <a:tailEnd/>
              </a:ln>
            </p:spPr>
            <p:txBody>
              <a:bodyPr/>
              <a:lstStyle/>
              <a:p>
                <a:endParaRPr lang="en-US">
                  <a:latin typeface="Arial"/>
                  <a:cs typeface="Arial"/>
                </a:endParaRPr>
              </a:p>
            </p:txBody>
          </p:sp>
          <p:sp>
            <p:nvSpPr>
              <p:cNvPr id="13" name="Line 13"/>
              <p:cNvSpPr>
                <a:spLocks noChangeShapeType="1"/>
              </p:cNvSpPr>
              <p:nvPr/>
            </p:nvSpPr>
            <p:spPr bwMode="auto">
              <a:xfrm>
                <a:off x="2602" y="3197"/>
                <a:ext cx="3055"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8" name="Text Box 14"/>
            <p:cNvSpPr txBox="1">
              <a:spLocks noChangeArrowheads="1"/>
            </p:cNvSpPr>
            <p:nvPr/>
          </p:nvSpPr>
          <p:spPr bwMode="auto">
            <a:xfrm>
              <a:off x="111" y="960"/>
              <a:ext cx="886" cy="698"/>
            </a:xfrm>
            <a:prstGeom prst="rect">
              <a:avLst/>
            </a:prstGeom>
            <a:noFill/>
            <a:ln w="9525">
              <a:noFill/>
              <a:miter lim="800000"/>
              <a:headEnd/>
              <a:tailEnd/>
            </a:ln>
          </p:spPr>
          <p:txBody>
            <a:bodyPr>
              <a:spAutoFit/>
            </a:bodyPr>
            <a:lstStyle/>
            <a:p>
              <a:pPr algn="r">
                <a:spcBef>
                  <a:spcPct val="50000"/>
                </a:spcBef>
              </a:pPr>
              <a:r>
                <a:rPr lang="en-US" sz="2200" dirty="0">
                  <a:latin typeface="Arial"/>
                  <a:cs typeface="Arial"/>
                </a:rPr>
                <a:t>Price of apple juice</a:t>
              </a:r>
            </a:p>
          </p:txBody>
        </p:sp>
        <p:sp>
          <p:nvSpPr>
            <p:cNvPr id="9" name="Text Box 15"/>
            <p:cNvSpPr txBox="1">
              <a:spLocks noChangeArrowheads="1"/>
            </p:cNvSpPr>
            <p:nvPr/>
          </p:nvSpPr>
          <p:spPr bwMode="auto">
            <a:xfrm>
              <a:off x="2728" y="3473"/>
              <a:ext cx="1392" cy="485"/>
            </a:xfrm>
            <a:prstGeom prst="rect">
              <a:avLst/>
            </a:prstGeom>
            <a:noFill/>
            <a:ln w="9525">
              <a:noFill/>
              <a:miter lim="800000"/>
              <a:headEnd/>
              <a:tailEnd/>
            </a:ln>
          </p:spPr>
          <p:txBody>
            <a:bodyPr>
              <a:spAutoFit/>
            </a:bodyPr>
            <a:lstStyle/>
            <a:p>
              <a:pPr algn="r">
                <a:spcBef>
                  <a:spcPct val="50000"/>
                </a:spcBef>
              </a:pPr>
              <a:r>
                <a:rPr lang="en-US" sz="2200" dirty="0">
                  <a:latin typeface="Arial"/>
                  <a:cs typeface="Arial"/>
                </a:rPr>
                <a:t>Quantity of apple juice</a:t>
              </a:r>
            </a:p>
          </p:txBody>
        </p:sp>
        <p:sp>
          <p:nvSpPr>
            <p:cNvPr id="10" name="Line 16"/>
            <p:cNvSpPr>
              <a:spLocks noChangeShapeType="1"/>
            </p:cNvSpPr>
            <p:nvPr/>
          </p:nvSpPr>
          <p:spPr bwMode="auto">
            <a:xfrm rot="4500000">
              <a:off x="1081" y="1553"/>
              <a:ext cx="1412" cy="1756"/>
            </a:xfrm>
            <a:prstGeom prst="line">
              <a:avLst/>
            </a:prstGeom>
            <a:noFill/>
            <a:ln w="38100">
              <a:solidFill>
                <a:schemeClr val="tx1"/>
              </a:solidFill>
              <a:round/>
              <a:headEnd/>
              <a:tailEnd/>
            </a:ln>
          </p:spPr>
          <p:txBody>
            <a:bodyPr/>
            <a:lstStyle/>
            <a:p>
              <a:endParaRPr lang="en-US">
                <a:latin typeface="Arial"/>
                <a:cs typeface="Arial"/>
              </a:endParaRPr>
            </a:p>
          </p:txBody>
        </p:sp>
        <p:sp>
          <p:nvSpPr>
            <p:cNvPr id="11" name="Text Box 17"/>
            <p:cNvSpPr txBox="1">
              <a:spLocks noChangeArrowheads="1"/>
            </p:cNvSpPr>
            <p:nvPr/>
          </p:nvSpPr>
          <p:spPr bwMode="auto">
            <a:xfrm>
              <a:off x="2315" y="1266"/>
              <a:ext cx="326" cy="269"/>
            </a:xfrm>
            <a:prstGeom prst="rect">
              <a:avLst/>
            </a:prstGeom>
            <a:noFill/>
            <a:ln w="9525">
              <a:noFill/>
              <a:miter lim="800000"/>
              <a:headEnd/>
              <a:tailEnd/>
            </a:ln>
          </p:spPr>
          <p:txBody>
            <a:bodyPr>
              <a:spAutoFit/>
            </a:bodyPr>
            <a:lstStyle/>
            <a:p>
              <a:pPr algn="ctr">
                <a:spcBef>
                  <a:spcPct val="50000"/>
                </a:spcBef>
              </a:pPr>
              <a:r>
                <a:rPr lang="en-US" sz="2200" b="1" i="1" dirty="0">
                  <a:latin typeface="Tahoma"/>
                  <a:cs typeface="Tahoma"/>
                </a:rPr>
                <a:t>S</a:t>
              </a:r>
              <a:r>
                <a:rPr lang="en-US" sz="2200" b="1" baseline="-25000" dirty="0">
                  <a:latin typeface="Tahoma"/>
                  <a:cs typeface="Tahoma"/>
                </a:rPr>
                <a:t>1</a:t>
              </a:r>
            </a:p>
          </p:txBody>
        </p:sp>
      </p:grpSp>
      <p:grpSp>
        <p:nvGrpSpPr>
          <p:cNvPr id="14" name="Group 13"/>
          <p:cNvGrpSpPr/>
          <p:nvPr/>
        </p:nvGrpSpPr>
        <p:grpSpPr>
          <a:xfrm>
            <a:off x="1044575" y="2641600"/>
            <a:ext cx="2989920" cy="2962275"/>
            <a:chOff x="1273175" y="2424113"/>
            <a:chExt cx="2989920" cy="2962275"/>
          </a:xfrm>
        </p:grpSpPr>
        <p:grpSp>
          <p:nvGrpSpPr>
            <p:cNvPr id="15" name="Group 19"/>
            <p:cNvGrpSpPr>
              <a:grpSpLocks/>
            </p:cNvGrpSpPr>
            <p:nvPr/>
          </p:nvGrpSpPr>
          <p:grpSpPr bwMode="auto">
            <a:xfrm>
              <a:off x="1273175" y="2424113"/>
              <a:ext cx="2589213" cy="2962275"/>
              <a:chOff x="662" y="1863"/>
              <a:chExt cx="1631" cy="1866"/>
            </a:xfrm>
          </p:grpSpPr>
          <p:grpSp>
            <p:nvGrpSpPr>
              <p:cNvPr id="17" name="Group 20"/>
              <p:cNvGrpSpPr>
                <a:grpSpLocks/>
              </p:cNvGrpSpPr>
              <p:nvPr/>
            </p:nvGrpSpPr>
            <p:grpSpPr bwMode="auto">
              <a:xfrm>
                <a:off x="1026" y="2000"/>
                <a:ext cx="1078" cy="1471"/>
                <a:chOff x="357" y="2450"/>
                <a:chExt cx="795" cy="646"/>
              </a:xfrm>
            </p:grpSpPr>
            <p:sp>
              <p:nvSpPr>
                <p:cNvPr id="21" name="Line 21"/>
                <p:cNvSpPr>
                  <a:spLocks noChangeShapeType="1"/>
                </p:cNvSpPr>
                <p:nvPr/>
              </p:nvSpPr>
              <p:spPr bwMode="auto">
                <a:xfrm>
                  <a:off x="357" y="2450"/>
                  <a:ext cx="795" cy="0"/>
                </a:xfrm>
                <a:prstGeom prst="line">
                  <a:avLst/>
                </a:prstGeom>
                <a:noFill/>
                <a:ln w="9525">
                  <a:solidFill>
                    <a:schemeClr val="tx1"/>
                  </a:solidFill>
                  <a:prstDash val="lgDash"/>
                  <a:round/>
                  <a:headEnd/>
                  <a:tailEnd/>
                </a:ln>
              </p:spPr>
              <p:txBody>
                <a:bodyPr/>
                <a:lstStyle/>
                <a:p>
                  <a:endParaRPr lang="en-US"/>
                </a:p>
              </p:txBody>
            </p:sp>
            <p:sp>
              <p:nvSpPr>
                <p:cNvPr id="22" name="Line 22"/>
                <p:cNvSpPr>
                  <a:spLocks noChangeShapeType="1"/>
                </p:cNvSpPr>
                <p:nvPr/>
              </p:nvSpPr>
              <p:spPr bwMode="auto">
                <a:xfrm>
                  <a:off x="1152" y="2451"/>
                  <a:ext cx="0" cy="645"/>
                </a:xfrm>
                <a:prstGeom prst="line">
                  <a:avLst/>
                </a:prstGeom>
                <a:noFill/>
                <a:ln w="9525">
                  <a:solidFill>
                    <a:schemeClr val="tx1"/>
                  </a:solidFill>
                  <a:prstDash val="lgDash"/>
                  <a:round/>
                  <a:headEnd/>
                  <a:tailEnd/>
                </a:ln>
              </p:spPr>
              <p:txBody>
                <a:bodyPr/>
                <a:lstStyle/>
                <a:p>
                  <a:endParaRPr lang="en-US"/>
                </a:p>
              </p:txBody>
            </p:sp>
          </p:grpSp>
          <p:sp>
            <p:nvSpPr>
              <p:cNvPr id="18" name="Oval 23"/>
              <p:cNvSpPr>
                <a:spLocks noChangeArrowheads="1"/>
              </p:cNvSpPr>
              <p:nvPr/>
            </p:nvSpPr>
            <p:spPr bwMode="auto">
              <a:xfrm>
                <a:off x="2052" y="1960"/>
                <a:ext cx="88" cy="87"/>
              </a:xfrm>
              <a:prstGeom prst="ellipse">
                <a:avLst/>
              </a:prstGeom>
              <a:solidFill>
                <a:srgbClr val="000000"/>
              </a:solidFill>
              <a:ln w="9525">
                <a:noFill/>
                <a:prstDash val="dash"/>
                <a:round/>
                <a:headEnd/>
                <a:tailEnd/>
              </a:ln>
            </p:spPr>
            <p:txBody>
              <a:bodyPr wrap="none" anchor="ctr"/>
              <a:lstStyle/>
              <a:p>
                <a:endParaRPr lang="en-US">
                  <a:cs typeface="Arial" charset="0"/>
                </a:endParaRPr>
              </a:p>
            </p:txBody>
          </p:sp>
          <p:sp>
            <p:nvSpPr>
              <p:cNvPr id="19" name="Text Box 24"/>
              <p:cNvSpPr txBox="1">
                <a:spLocks noChangeArrowheads="1"/>
              </p:cNvSpPr>
              <p:nvPr/>
            </p:nvSpPr>
            <p:spPr bwMode="auto">
              <a:xfrm>
                <a:off x="662" y="1863"/>
                <a:ext cx="380" cy="269"/>
              </a:xfrm>
              <a:prstGeom prst="rect">
                <a:avLst/>
              </a:prstGeom>
              <a:noFill/>
              <a:ln w="9525">
                <a:noFill/>
                <a:miter lim="800000"/>
                <a:headEnd/>
                <a:tailEnd/>
              </a:ln>
            </p:spPr>
            <p:txBody>
              <a:bodyPr>
                <a:spAutoFit/>
              </a:bodyPr>
              <a:lstStyle/>
              <a:p>
                <a:pPr algn="ctr">
                  <a:spcBef>
                    <a:spcPct val="50000"/>
                  </a:spcBef>
                </a:pPr>
                <a:r>
                  <a:rPr lang="en-US" sz="2200" b="1" i="1" dirty="0">
                    <a:latin typeface="Tahoma" pitchFamily="34" charset="0"/>
                    <a:cs typeface="Arial" charset="0"/>
                  </a:rPr>
                  <a:t>P</a:t>
                </a:r>
                <a:r>
                  <a:rPr lang="en-US" sz="2200" b="1" baseline="-25000" dirty="0">
                    <a:latin typeface="Tahoma" pitchFamily="34" charset="0"/>
                    <a:cs typeface="Arial" charset="0"/>
                  </a:rPr>
                  <a:t>1</a:t>
                </a:r>
              </a:p>
            </p:txBody>
          </p:sp>
          <p:sp>
            <p:nvSpPr>
              <p:cNvPr id="20" name="Text Box 25"/>
              <p:cNvSpPr txBox="1">
                <a:spLocks noChangeArrowheads="1"/>
              </p:cNvSpPr>
              <p:nvPr/>
            </p:nvSpPr>
            <p:spPr bwMode="auto">
              <a:xfrm>
                <a:off x="1913" y="3460"/>
                <a:ext cx="380" cy="269"/>
              </a:xfrm>
              <a:prstGeom prst="rect">
                <a:avLst/>
              </a:prstGeom>
              <a:noFill/>
              <a:ln w="9525">
                <a:noFill/>
                <a:miter lim="800000"/>
                <a:headEnd/>
                <a:tailEnd/>
              </a:ln>
            </p:spPr>
            <p:txBody>
              <a:bodyPr>
                <a:spAutoFit/>
              </a:bodyPr>
              <a:lstStyle/>
              <a:p>
                <a:pPr algn="ctr">
                  <a:spcBef>
                    <a:spcPct val="50000"/>
                  </a:spcBef>
                </a:pPr>
                <a:r>
                  <a:rPr lang="en-US" sz="2200" b="1" i="1">
                    <a:latin typeface="Tahoma" pitchFamily="34" charset="0"/>
                    <a:cs typeface="Arial" charset="0"/>
                  </a:rPr>
                  <a:t>Q</a:t>
                </a:r>
                <a:r>
                  <a:rPr lang="en-US" sz="2200" b="1" baseline="-25000">
                    <a:latin typeface="Tahoma" pitchFamily="34" charset="0"/>
                    <a:cs typeface="Arial" charset="0"/>
                  </a:rPr>
                  <a:t>1</a:t>
                </a:r>
              </a:p>
            </p:txBody>
          </p:sp>
        </p:grpSp>
        <p:sp>
          <p:nvSpPr>
            <p:cNvPr id="16" name="Text Box 24"/>
            <p:cNvSpPr txBox="1">
              <a:spLocks noChangeArrowheads="1"/>
            </p:cNvSpPr>
            <p:nvPr/>
          </p:nvSpPr>
          <p:spPr bwMode="auto">
            <a:xfrm>
              <a:off x="3659845" y="2438400"/>
              <a:ext cx="603250" cy="430887"/>
            </a:xfrm>
            <a:prstGeom prst="rect">
              <a:avLst/>
            </a:prstGeom>
            <a:noFill/>
            <a:ln w="9525">
              <a:noFill/>
              <a:miter lim="800000"/>
              <a:headEnd/>
              <a:tailEnd/>
            </a:ln>
          </p:spPr>
          <p:txBody>
            <a:bodyPr>
              <a:spAutoFit/>
            </a:bodyPr>
            <a:lstStyle/>
            <a:p>
              <a:pPr algn="ctr">
                <a:spcBef>
                  <a:spcPct val="50000"/>
                </a:spcBef>
              </a:pPr>
              <a:r>
                <a:rPr lang="en-US" sz="2200" b="1" i="1" dirty="0">
                  <a:latin typeface="Tahoma" pitchFamily="34" charset="0"/>
                  <a:cs typeface="Arial" charset="0"/>
                </a:rPr>
                <a:t>A</a:t>
              </a:r>
              <a:endParaRPr lang="en-US" sz="2200" b="1" baseline="-25000" dirty="0">
                <a:latin typeface="Tahoma" pitchFamily="34" charset="0"/>
                <a:cs typeface="Arial" charset="0"/>
              </a:endParaRPr>
            </a:p>
          </p:txBody>
        </p:sp>
      </p:grpSp>
      <p:sp>
        <p:nvSpPr>
          <p:cNvPr id="23"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2600242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rPr>
              <a:t>Supply and demand together – 1 </a:t>
            </a:r>
          </a:p>
        </p:txBody>
      </p:sp>
      <p:sp>
        <p:nvSpPr>
          <p:cNvPr id="3" name="Text Placeholder 2"/>
          <p:cNvSpPr>
            <a:spLocks noGrp="1"/>
          </p:cNvSpPr>
          <p:nvPr>
            <p:ph idx="1"/>
          </p:nvPr>
        </p:nvSpPr>
        <p:spPr>
          <a:xfrm>
            <a:off x="291679" y="871537"/>
            <a:ext cx="3289722" cy="5534025"/>
          </a:xfrm>
        </p:spPr>
        <p:txBody>
          <a:bodyPr>
            <a:normAutofit/>
          </a:bodyPr>
          <a:lstStyle/>
          <a:p>
            <a:pPr marL="0" indent="0">
              <a:buNone/>
            </a:pPr>
            <a:r>
              <a:rPr lang="en-US" dirty="0">
                <a:solidFill>
                  <a:srgbClr val="005EA4"/>
                </a:solidFill>
              </a:rPr>
              <a:t>Equilibrium:  </a:t>
            </a:r>
          </a:p>
          <a:p>
            <a:r>
              <a:rPr lang="en-US" dirty="0">
                <a:solidFill>
                  <a:schemeClr val="tx1"/>
                </a:solidFill>
              </a:rPr>
              <a:t>Price has reached the level where quantity supplied equals quantity demanded </a:t>
            </a:r>
          </a:p>
          <a:p>
            <a:endParaRPr lang="en-US" dirty="0"/>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47</a:t>
            </a:fld>
            <a:endParaRPr lang="en-US" dirty="0"/>
          </a:p>
        </p:txBody>
      </p:sp>
      <p:grpSp>
        <p:nvGrpSpPr>
          <p:cNvPr id="6" name="Group 2"/>
          <p:cNvGrpSpPr>
            <a:grpSpLocks/>
          </p:cNvGrpSpPr>
          <p:nvPr/>
        </p:nvGrpSpPr>
        <p:grpSpPr bwMode="auto">
          <a:xfrm>
            <a:off x="3505200" y="1209675"/>
            <a:ext cx="5513387" cy="4962525"/>
            <a:chOff x="175" y="862"/>
            <a:chExt cx="3473" cy="3126"/>
          </a:xfrm>
        </p:grpSpPr>
        <p:graphicFrame>
          <p:nvGraphicFramePr>
            <p:cNvPr id="7" name="Object 3"/>
            <p:cNvGraphicFramePr>
              <a:graphicFrameLocks noChangeAspect="1"/>
            </p:cNvGraphicFramePr>
            <p:nvPr/>
          </p:nvGraphicFramePr>
          <p:xfrm>
            <a:off x="175" y="910"/>
            <a:ext cx="3446" cy="3078"/>
          </p:xfrm>
          <a:graphic>
            <a:graphicData uri="http://schemas.openxmlformats.org/presentationml/2006/ole">
              <mc:AlternateContent xmlns:mc="http://schemas.openxmlformats.org/markup-compatibility/2006">
                <mc:Choice xmlns:v="urn:schemas-microsoft-com:vml" Requires="v">
                  <p:oleObj spid="_x0000_s9284" name="Worksheet" r:id="rId4" imgW="5800649" imgH="5181600" progId="Excel.Sheet.8">
                    <p:embed/>
                  </p:oleObj>
                </mc:Choice>
                <mc:Fallback>
                  <p:oleObj name="Worksheet" r:id="rId4" imgW="5800649" imgH="51816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 y="910"/>
                          <a:ext cx="3446" cy="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4"/>
            <p:cNvSpPr txBox="1">
              <a:spLocks noChangeArrowheads="1"/>
            </p:cNvSpPr>
            <p:nvPr/>
          </p:nvSpPr>
          <p:spPr bwMode="auto">
            <a:xfrm>
              <a:off x="585" y="862"/>
              <a:ext cx="262" cy="308"/>
            </a:xfrm>
            <a:prstGeom prst="rect">
              <a:avLst/>
            </a:prstGeom>
            <a:noFill/>
            <a:ln w="9525">
              <a:noFill/>
              <a:miter lim="800000"/>
              <a:headEnd/>
              <a:tailEnd/>
            </a:ln>
          </p:spPr>
          <p:txBody>
            <a:bodyPr>
              <a:spAutoFit/>
            </a:bodyPr>
            <a:lstStyle/>
            <a:p>
              <a:pPr algn="r">
                <a:spcBef>
                  <a:spcPct val="50000"/>
                </a:spcBef>
              </a:pPr>
              <a:r>
                <a:rPr lang="en-US" sz="2600" b="1" i="1" dirty="0">
                  <a:latin typeface="Arial"/>
                  <a:cs typeface="Arial"/>
                </a:rPr>
                <a:t>P</a:t>
              </a:r>
            </a:p>
          </p:txBody>
        </p:sp>
        <p:sp>
          <p:nvSpPr>
            <p:cNvPr id="9" name="Text Box 5"/>
            <p:cNvSpPr txBox="1">
              <a:spLocks noChangeArrowheads="1"/>
            </p:cNvSpPr>
            <p:nvPr/>
          </p:nvSpPr>
          <p:spPr bwMode="auto">
            <a:xfrm>
              <a:off x="3375" y="3540"/>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Q</a:t>
              </a:r>
            </a:p>
          </p:txBody>
        </p:sp>
      </p:grpSp>
      <p:grpSp>
        <p:nvGrpSpPr>
          <p:cNvPr id="10" name="Group 7"/>
          <p:cNvGrpSpPr>
            <a:grpSpLocks/>
          </p:cNvGrpSpPr>
          <p:nvPr/>
        </p:nvGrpSpPr>
        <p:grpSpPr bwMode="auto">
          <a:xfrm>
            <a:off x="4751387" y="1438275"/>
            <a:ext cx="2413000" cy="4010025"/>
            <a:chOff x="943" y="1006"/>
            <a:chExt cx="1520" cy="2526"/>
          </a:xfrm>
        </p:grpSpPr>
        <p:sp>
          <p:nvSpPr>
            <p:cNvPr id="11" name="Line 8"/>
            <p:cNvSpPr>
              <a:spLocks noChangeShapeType="1"/>
            </p:cNvSpPr>
            <p:nvPr/>
          </p:nvSpPr>
          <p:spPr bwMode="auto">
            <a:xfrm>
              <a:off x="1151" y="1252"/>
              <a:ext cx="1312" cy="2280"/>
            </a:xfrm>
            <a:prstGeom prst="line">
              <a:avLst/>
            </a:prstGeom>
            <a:noFill/>
            <a:ln w="50800">
              <a:solidFill>
                <a:srgbClr val="003399"/>
              </a:solidFill>
              <a:round/>
              <a:headEnd/>
              <a:tailEnd/>
            </a:ln>
          </p:spPr>
          <p:txBody>
            <a:bodyPr/>
            <a:lstStyle/>
            <a:p>
              <a:endParaRPr lang="en-US">
                <a:latin typeface="Arial"/>
                <a:cs typeface="Arial"/>
              </a:endParaRPr>
            </a:p>
          </p:txBody>
        </p:sp>
        <p:sp>
          <p:nvSpPr>
            <p:cNvPr id="12" name="Text Box 9"/>
            <p:cNvSpPr txBox="1">
              <a:spLocks noChangeArrowheads="1"/>
            </p:cNvSpPr>
            <p:nvPr/>
          </p:nvSpPr>
          <p:spPr bwMode="auto">
            <a:xfrm>
              <a:off x="943" y="1006"/>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D</a:t>
              </a:r>
            </a:p>
          </p:txBody>
        </p:sp>
      </p:grpSp>
      <p:grpSp>
        <p:nvGrpSpPr>
          <p:cNvPr id="13" name="Group 10"/>
          <p:cNvGrpSpPr>
            <a:grpSpLocks/>
          </p:cNvGrpSpPr>
          <p:nvPr/>
        </p:nvGrpSpPr>
        <p:grpSpPr bwMode="auto">
          <a:xfrm>
            <a:off x="4581524" y="1666875"/>
            <a:ext cx="3675063" cy="3784599"/>
            <a:chOff x="836" y="1150"/>
            <a:chExt cx="2315" cy="2384"/>
          </a:xfrm>
        </p:grpSpPr>
        <p:sp>
          <p:nvSpPr>
            <p:cNvPr id="14" name="Line 11"/>
            <p:cNvSpPr>
              <a:spLocks noChangeShapeType="1"/>
            </p:cNvSpPr>
            <p:nvPr/>
          </p:nvSpPr>
          <p:spPr bwMode="auto">
            <a:xfrm flipH="1">
              <a:off x="836" y="1326"/>
              <a:ext cx="2064" cy="2208"/>
            </a:xfrm>
            <a:prstGeom prst="line">
              <a:avLst/>
            </a:prstGeom>
            <a:noFill/>
            <a:ln w="50800">
              <a:solidFill>
                <a:srgbClr val="003399"/>
              </a:solidFill>
              <a:round/>
              <a:headEnd/>
              <a:tailEnd/>
            </a:ln>
          </p:spPr>
          <p:txBody>
            <a:bodyPr/>
            <a:lstStyle/>
            <a:p>
              <a:endParaRPr lang="en-US">
                <a:latin typeface="Arial"/>
                <a:cs typeface="Arial"/>
              </a:endParaRPr>
            </a:p>
          </p:txBody>
        </p:sp>
        <p:sp>
          <p:nvSpPr>
            <p:cNvPr id="15" name="Text Box 12"/>
            <p:cNvSpPr txBox="1">
              <a:spLocks noChangeArrowheads="1"/>
            </p:cNvSpPr>
            <p:nvPr/>
          </p:nvSpPr>
          <p:spPr bwMode="auto">
            <a:xfrm>
              <a:off x="2878" y="1150"/>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S</a:t>
              </a:r>
            </a:p>
          </p:txBody>
        </p:sp>
      </p:grpSp>
      <p:grpSp>
        <p:nvGrpSpPr>
          <p:cNvPr id="16" name="Group 14"/>
          <p:cNvGrpSpPr>
            <a:grpSpLocks/>
          </p:cNvGrpSpPr>
          <p:nvPr/>
        </p:nvGrpSpPr>
        <p:grpSpPr bwMode="auto">
          <a:xfrm>
            <a:off x="4573587" y="3675063"/>
            <a:ext cx="1676400" cy="1781175"/>
            <a:chOff x="831" y="2415"/>
            <a:chExt cx="1056" cy="1122"/>
          </a:xfrm>
        </p:grpSpPr>
        <p:grpSp>
          <p:nvGrpSpPr>
            <p:cNvPr id="17" name="Group 15"/>
            <p:cNvGrpSpPr>
              <a:grpSpLocks/>
            </p:cNvGrpSpPr>
            <p:nvPr/>
          </p:nvGrpSpPr>
          <p:grpSpPr bwMode="auto">
            <a:xfrm>
              <a:off x="831" y="2461"/>
              <a:ext cx="1013" cy="1076"/>
              <a:chOff x="357" y="2450"/>
              <a:chExt cx="795" cy="646"/>
            </a:xfrm>
          </p:grpSpPr>
          <p:sp>
            <p:nvSpPr>
              <p:cNvPr id="19" name="Line 16"/>
              <p:cNvSpPr>
                <a:spLocks noChangeShapeType="1"/>
              </p:cNvSpPr>
              <p:nvPr/>
            </p:nvSpPr>
            <p:spPr bwMode="auto">
              <a:xfrm>
                <a:off x="357" y="2450"/>
                <a:ext cx="795" cy="0"/>
              </a:xfrm>
              <a:prstGeom prst="line">
                <a:avLst/>
              </a:prstGeom>
              <a:noFill/>
              <a:ln w="9525">
                <a:solidFill>
                  <a:srgbClr val="4D4D4D"/>
                </a:solidFill>
                <a:prstDash val="dash"/>
                <a:round/>
                <a:headEnd/>
                <a:tailEnd/>
              </a:ln>
            </p:spPr>
            <p:txBody>
              <a:bodyPr/>
              <a:lstStyle/>
              <a:p>
                <a:endParaRPr lang="en-US">
                  <a:latin typeface="Arial"/>
                  <a:cs typeface="Arial"/>
                </a:endParaRPr>
              </a:p>
            </p:txBody>
          </p:sp>
          <p:sp>
            <p:nvSpPr>
              <p:cNvPr id="20" name="Line 17"/>
              <p:cNvSpPr>
                <a:spLocks noChangeShapeType="1"/>
              </p:cNvSpPr>
              <p:nvPr/>
            </p:nvSpPr>
            <p:spPr bwMode="auto">
              <a:xfrm>
                <a:off x="1152" y="2451"/>
                <a:ext cx="0" cy="645"/>
              </a:xfrm>
              <a:prstGeom prst="line">
                <a:avLst/>
              </a:prstGeom>
              <a:noFill/>
              <a:ln w="9525">
                <a:solidFill>
                  <a:srgbClr val="4D4D4D"/>
                </a:solidFill>
                <a:prstDash val="dash"/>
                <a:round/>
                <a:headEnd/>
                <a:tailEnd/>
              </a:ln>
            </p:spPr>
            <p:txBody>
              <a:bodyPr/>
              <a:lstStyle/>
              <a:p>
                <a:endParaRPr lang="en-US">
                  <a:latin typeface="Arial"/>
                  <a:cs typeface="Arial"/>
                </a:endParaRPr>
              </a:p>
            </p:txBody>
          </p:sp>
        </p:grpSp>
        <p:sp>
          <p:nvSpPr>
            <p:cNvPr id="18" name="Oval 18"/>
            <p:cNvSpPr>
              <a:spLocks noChangeArrowheads="1"/>
            </p:cNvSpPr>
            <p:nvPr/>
          </p:nvSpPr>
          <p:spPr bwMode="auto">
            <a:xfrm>
              <a:off x="1799" y="2415"/>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21"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6015799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Righ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rPr>
              <a:t>Supply and demand together – 2 </a:t>
            </a:r>
          </a:p>
        </p:txBody>
      </p:sp>
      <p:sp>
        <p:nvSpPr>
          <p:cNvPr id="3" name="Text Placeholder 2"/>
          <p:cNvSpPr>
            <a:spLocks noGrp="1"/>
          </p:cNvSpPr>
          <p:nvPr>
            <p:ph idx="1"/>
          </p:nvPr>
        </p:nvSpPr>
        <p:spPr/>
        <p:txBody>
          <a:bodyPr>
            <a:normAutofit/>
          </a:bodyPr>
          <a:lstStyle/>
          <a:p>
            <a:pPr marL="0" indent="0">
              <a:buNone/>
            </a:pPr>
            <a:r>
              <a:rPr lang="en-US" sz="2800" dirty="0">
                <a:solidFill>
                  <a:srgbClr val="CC0000"/>
                </a:solidFill>
              </a:rPr>
              <a:t>Equilibrium price: </a:t>
            </a:r>
            <a:r>
              <a:rPr lang="en-US" sz="2800" dirty="0">
                <a:solidFill>
                  <a:schemeClr val="tx1"/>
                </a:solidFill>
              </a:rPr>
              <a:t>price where </a:t>
            </a:r>
            <a:r>
              <a:rPr lang="en-US" sz="2800" b="1" i="1" dirty="0">
                <a:solidFill>
                  <a:schemeClr val="tx1"/>
                </a:solidFill>
              </a:rPr>
              <a:t>Q</a:t>
            </a:r>
            <a:r>
              <a:rPr lang="en-US" sz="2800" b="1" i="1" baseline="30000" dirty="0">
                <a:solidFill>
                  <a:schemeClr val="tx1"/>
                </a:solidFill>
              </a:rPr>
              <a:t>S</a:t>
            </a:r>
            <a:r>
              <a:rPr lang="en-US" sz="2800" dirty="0">
                <a:solidFill>
                  <a:schemeClr val="tx1"/>
                </a:solidFill>
              </a:rPr>
              <a:t> = </a:t>
            </a:r>
            <a:r>
              <a:rPr lang="en-US" sz="2800" b="1" i="1" dirty="0">
                <a:solidFill>
                  <a:schemeClr val="tx1"/>
                </a:solidFill>
              </a:rPr>
              <a:t>Q</a:t>
            </a:r>
            <a:r>
              <a:rPr lang="en-US" sz="2800" b="1" i="1" baseline="30000" dirty="0">
                <a:solidFill>
                  <a:schemeClr val="tx1"/>
                </a:solidFill>
              </a:rPr>
              <a:t>D</a:t>
            </a:r>
            <a:r>
              <a:rPr lang="en-US" sz="2800" dirty="0">
                <a:solidFill>
                  <a:schemeClr val="tx1"/>
                </a:solidFill>
              </a:rPr>
              <a:t> = </a:t>
            </a:r>
            <a:r>
              <a:rPr lang="en-US" sz="2800" dirty="0">
                <a:solidFill>
                  <a:srgbClr val="CC0000"/>
                </a:solidFill>
              </a:rPr>
              <a:t>equilibrium Q</a:t>
            </a:r>
            <a:endParaRPr lang="en-US" sz="2800" dirty="0"/>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48</a:t>
            </a:fld>
            <a:endParaRPr lang="en-US" dirty="0"/>
          </a:p>
        </p:txBody>
      </p:sp>
      <p:graphicFrame>
        <p:nvGraphicFramePr>
          <p:cNvPr id="16" name="Group 13"/>
          <p:cNvGraphicFramePr>
            <a:graphicFrameLocks noGrp="1"/>
          </p:cNvGraphicFramePr>
          <p:nvPr>
            <p:extLst>
              <p:ext uri="{D42A27DB-BD31-4B8C-83A1-F6EECF244321}">
                <p14:modId xmlns:p14="http://schemas.microsoft.com/office/powerpoint/2010/main" val="1654630885"/>
              </p:ext>
            </p:extLst>
          </p:nvPr>
        </p:nvGraphicFramePr>
        <p:xfrm>
          <a:off x="6254750" y="2107184"/>
          <a:ext cx="2293937" cy="3659189"/>
        </p:xfrm>
        <a:graphic>
          <a:graphicData uri="http://schemas.openxmlformats.org/drawingml/2006/table">
            <a:tbl>
              <a:tblPr/>
              <a:tblGrid>
                <a:gridCol w="701675">
                  <a:extLst>
                    <a:ext uri="{9D8B030D-6E8A-4147-A177-3AD203B41FA5}">
                      <a16:colId xmlns:a16="http://schemas.microsoft.com/office/drawing/2014/main" val="20000"/>
                    </a:ext>
                  </a:extLst>
                </a:gridCol>
                <a:gridCol w="869950">
                  <a:extLst>
                    <a:ext uri="{9D8B030D-6E8A-4147-A177-3AD203B41FA5}">
                      <a16:colId xmlns:a16="http://schemas.microsoft.com/office/drawing/2014/main" val="20001"/>
                    </a:ext>
                  </a:extLst>
                </a:gridCol>
                <a:gridCol w="722312">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dirty="0">
                          <a:ln>
                            <a:noFill/>
                          </a:ln>
                          <a:solidFill>
                            <a:schemeClr val="tx1"/>
                          </a:solidFill>
                          <a:effectLst/>
                          <a:latin typeface="Arial" charset="0"/>
                        </a:rPr>
                        <a:t>P</a:t>
                      </a:r>
                    </a:p>
                  </a:txBody>
                  <a:tcPr anchor="ctr" anchorCtr="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dirty="0">
                          <a:ln>
                            <a:noFill/>
                          </a:ln>
                          <a:solidFill>
                            <a:schemeClr val="tx1"/>
                          </a:solidFill>
                          <a:effectLst/>
                          <a:latin typeface="Arial" charset="0"/>
                        </a:rPr>
                        <a:t>Q</a:t>
                      </a:r>
                      <a:r>
                        <a:rPr kumimoji="0" lang="en-US" sz="2400" b="1" i="1" u="none" strike="noStrike" cap="none" normalizeH="0" baseline="30000" dirty="0">
                          <a:ln>
                            <a:noFill/>
                          </a:ln>
                          <a:solidFill>
                            <a:schemeClr val="tx1"/>
                          </a:solidFill>
                          <a:effectLst/>
                          <a:latin typeface="Arial" charset="0"/>
                        </a:rPr>
                        <a:t>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dirty="0">
                          <a:ln>
                            <a:noFill/>
                          </a:ln>
                          <a:solidFill>
                            <a:schemeClr val="tx1"/>
                          </a:solidFill>
                          <a:effectLst/>
                          <a:latin typeface="Arial" charset="0"/>
                        </a:rPr>
                        <a:t>Q</a:t>
                      </a:r>
                      <a:r>
                        <a:rPr kumimoji="0" lang="en-US" sz="2400" b="1" i="1" u="none" strike="noStrike" cap="none" normalizeH="0" baseline="30000" dirty="0">
                          <a:ln>
                            <a:noFill/>
                          </a:ln>
                          <a:solidFill>
                            <a:schemeClr val="tx1"/>
                          </a:solidFill>
                          <a:effectLst/>
                          <a:latin typeface="Arial" charset="0"/>
                        </a:rPr>
                        <a:t>S</a:t>
                      </a:r>
                    </a:p>
                  </a:txBody>
                  <a:tcPr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3</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15</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4</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25</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6</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30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22" name="Group 73"/>
          <p:cNvGrpSpPr>
            <a:grpSpLocks/>
          </p:cNvGrpSpPr>
          <p:nvPr/>
        </p:nvGrpSpPr>
        <p:grpSpPr bwMode="auto">
          <a:xfrm>
            <a:off x="390525" y="3746501"/>
            <a:ext cx="6419850" cy="727075"/>
            <a:chOff x="195" y="2332"/>
            <a:chExt cx="4044" cy="458"/>
          </a:xfrm>
        </p:grpSpPr>
        <p:sp>
          <p:nvSpPr>
            <p:cNvPr id="23" name="Rectangle 74"/>
            <p:cNvSpPr>
              <a:spLocks noChangeArrowheads="1"/>
            </p:cNvSpPr>
            <p:nvPr/>
          </p:nvSpPr>
          <p:spPr bwMode="auto">
            <a:xfrm>
              <a:off x="195" y="2332"/>
              <a:ext cx="529" cy="242"/>
            </a:xfrm>
            <a:prstGeom prst="rect">
              <a:avLst/>
            </a:prstGeom>
            <a:noFill/>
            <a:ln w="12700">
              <a:solidFill>
                <a:srgbClr val="FF0000"/>
              </a:solidFill>
              <a:miter lim="800000"/>
              <a:headEnd/>
              <a:tailEnd/>
            </a:ln>
          </p:spPr>
          <p:txBody>
            <a:bodyPr wrap="none" anchor="ctr"/>
            <a:lstStyle/>
            <a:p>
              <a:endParaRPr lang="en-US">
                <a:latin typeface="Arial"/>
                <a:cs typeface="Arial"/>
              </a:endParaRPr>
            </a:p>
          </p:txBody>
        </p:sp>
        <p:sp>
          <p:nvSpPr>
            <p:cNvPr id="24" name="Rectangle 75"/>
            <p:cNvSpPr>
              <a:spLocks noChangeArrowheads="1"/>
            </p:cNvSpPr>
            <p:nvPr/>
          </p:nvSpPr>
          <p:spPr bwMode="auto">
            <a:xfrm>
              <a:off x="3979" y="2552"/>
              <a:ext cx="260" cy="238"/>
            </a:xfrm>
            <a:prstGeom prst="rect">
              <a:avLst/>
            </a:prstGeom>
            <a:noFill/>
            <a:ln w="28575">
              <a:solidFill>
                <a:srgbClr val="FF0000"/>
              </a:solidFill>
              <a:miter lim="800000"/>
              <a:headEnd/>
              <a:tailEnd/>
            </a:ln>
          </p:spPr>
          <p:txBody>
            <a:bodyPr wrap="none" anchor="ctr"/>
            <a:lstStyle/>
            <a:p>
              <a:endParaRPr lang="en-US">
                <a:latin typeface="Arial"/>
                <a:cs typeface="Arial"/>
              </a:endParaRPr>
            </a:p>
          </p:txBody>
        </p:sp>
      </p:grpSp>
      <p:grpSp>
        <p:nvGrpSpPr>
          <p:cNvPr id="40" name="Group 2"/>
          <p:cNvGrpSpPr>
            <a:grpSpLocks/>
          </p:cNvGrpSpPr>
          <p:nvPr/>
        </p:nvGrpSpPr>
        <p:grpSpPr bwMode="auto">
          <a:xfrm>
            <a:off x="309562" y="1524000"/>
            <a:ext cx="5513387" cy="4886326"/>
            <a:chOff x="175" y="910"/>
            <a:chExt cx="3473" cy="3078"/>
          </a:xfrm>
        </p:grpSpPr>
        <p:graphicFrame>
          <p:nvGraphicFramePr>
            <p:cNvPr id="41" name="Object 3"/>
            <p:cNvGraphicFramePr>
              <a:graphicFrameLocks noChangeAspect="1"/>
            </p:cNvGraphicFramePr>
            <p:nvPr/>
          </p:nvGraphicFramePr>
          <p:xfrm>
            <a:off x="175" y="910"/>
            <a:ext cx="3446" cy="3078"/>
          </p:xfrm>
          <a:graphic>
            <a:graphicData uri="http://schemas.openxmlformats.org/presentationml/2006/ole">
              <mc:AlternateContent xmlns:mc="http://schemas.openxmlformats.org/markup-compatibility/2006">
                <mc:Choice xmlns:v="urn:schemas-microsoft-com:vml" Requires="v">
                  <p:oleObj spid="_x0000_s10313" name="Worksheet" r:id="rId4" imgW="5800649" imgH="5181600" progId="Excel.Sheet.8">
                    <p:embed/>
                  </p:oleObj>
                </mc:Choice>
                <mc:Fallback>
                  <p:oleObj name="Worksheet" r:id="rId4" imgW="5800649" imgH="51816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 y="910"/>
                          <a:ext cx="3446" cy="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 name="Text Box 4"/>
            <p:cNvSpPr txBox="1">
              <a:spLocks noChangeArrowheads="1"/>
            </p:cNvSpPr>
            <p:nvPr/>
          </p:nvSpPr>
          <p:spPr bwMode="auto">
            <a:xfrm>
              <a:off x="511" y="1040"/>
              <a:ext cx="262" cy="308"/>
            </a:xfrm>
            <a:prstGeom prst="rect">
              <a:avLst/>
            </a:prstGeom>
            <a:noFill/>
            <a:ln w="9525">
              <a:noFill/>
              <a:miter lim="800000"/>
              <a:headEnd/>
              <a:tailEnd/>
            </a:ln>
          </p:spPr>
          <p:txBody>
            <a:bodyPr>
              <a:spAutoFit/>
            </a:bodyPr>
            <a:lstStyle/>
            <a:p>
              <a:pPr algn="r">
                <a:spcBef>
                  <a:spcPct val="50000"/>
                </a:spcBef>
              </a:pPr>
              <a:r>
                <a:rPr lang="en-US" sz="2600" b="1" i="1" dirty="0">
                  <a:latin typeface="Arial"/>
                  <a:cs typeface="Arial"/>
                </a:rPr>
                <a:t>P</a:t>
              </a:r>
            </a:p>
          </p:txBody>
        </p:sp>
        <p:sp>
          <p:nvSpPr>
            <p:cNvPr id="43" name="Text Box 5"/>
            <p:cNvSpPr txBox="1">
              <a:spLocks noChangeArrowheads="1"/>
            </p:cNvSpPr>
            <p:nvPr/>
          </p:nvSpPr>
          <p:spPr bwMode="auto">
            <a:xfrm>
              <a:off x="3375" y="3540"/>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Q</a:t>
              </a:r>
            </a:p>
          </p:txBody>
        </p:sp>
      </p:grpSp>
      <p:grpSp>
        <p:nvGrpSpPr>
          <p:cNvPr id="44" name="Group 7"/>
          <p:cNvGrpSpPr>
            <a:grpSpLocks/>
          </p:cNvGrpSpPr>
          <p:nvPr/>
        </p:nvGrpSpPr>
        <p:grpSpPr bwMode="auto">
          <a:xfrm>
            <a:off x="1528762" y="1641476"/>
            <a:ext cx="2413000" cy="4010025"/>
            <a:chOff x="943" y="1006"/>
            <a:chExt cx="1520" cy="2526"/>
          </a:xfrm>
        </p:grpSpPr>
        <p:sp>
          <p:nvSpPr>
            <p:cNvPr id="45" name="Line 8"/>
            <p:cNvSpPr>
              <a:spLocks noChangeShapeType="1"/>
            </p:cNvSpPr>
            <p:nvPr/>
          </p:nvSpPr>
          <p:spPr bwMode="auto">
            <a:xfrm>
              <a:off x="1151" y="1252"/>
              <a:ext cx="1312" cy="2280"/>
            </a:xfrm>
            <a:prstGeom prst="line">
              <a:avLst/>
            </a:prstGeom>
            <a:noFill/>
            <a:ln w="50800">
              <a:solidFill>
                <a:srgbClr val="003399"/>
              </a:solidFill>
              <a:round/>
              <a:headEnd/>
              <a:tailEnd/>
            </a:ln>
          </p:spPr>
          <p:txBody>
            <a:bodyPr/>
            <a:lstStyle/>
            <a:p>
              <a:endParaRPr lang="en-US">
                <a:latin typeface="Arial"/>
                <a:cs typeface="Arial"/>
              </a:endParaRPr>
            </a:p>
          </p:txBody>
        </p:sp>
        <p:sp>
          <p:nvSpPr>
            <p:cNvPr id="46" name="Text Box 9"/>
            <p:cNvSpPr txBox="1">
              <a:spLocks noChangeArrowheads="1"/>
            </p:cNvSpPr>
            <p:nvPr/>
          </p:nvSpPr>
          <p:spPr bwMode="auto">
            <a:xfrm>
              <a:off x="943" y="1006"/>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D</a:t>
              </a:r>
            </a:p>
          </p:txBody>
        </p:sp>
      </p:grpSp>
      <p:grpSp>
        <p:nvGrpSpPr>
          <p:cNvPr id="47" name="Group 10"/>
          <p:cNvGrpSpPr>
            <a:grpSpLocks/>
          </p:cNvGrpSpPr>
          <p:nvPr/>
        </p:nvGrpSpPr>
        <p:grpSpPr bwMode="auto">
          <a:xfrm>
            <a:off x="1358899" y="1870076"/>
            <a:ext cx="3675063" cy="3784599"/>
            <a:chOff x="836" y="1150"/>
            <a:chExt cx="2315" cy="2384"/>
          </a:xfrm>
        </p:grpSpPr>
        <p:sp>
          <p:nvSpPr>
            <p:cNvPr id="48" name="Line 11"/>
            <p:cNvSpPr>
              <a:spLocks noChangeShapeType="1"/>
            </p:cNvSpPr>
            <p:nvPr/>
          </p:nvSpPr>
          <p:spPr bwMode="auto">
            <a:xfrm flipH="1">
              <a:off x="836" y="1326"/>
              <a:ext cx="2064" cy="2208"/>
            </a:xfrm>
            <a:prstGeom prst="line">
              <a:avLst/>
            </a:prstGeom>
            <a:noFill/>
            <a:ln w="50800">
              <a:solidFill>
                <a:srgbClr val="003399"/>
              </a:solidFill>
              <a:round/>
              <a:headEnd/>
              <a:tailEnd/>
            </a:ln>
          </p:spPr>
          <p:txBody>
            <a:bodyPr/>
            <a:lstStyle/>
            <a:p>
              <a:endParaRPr lang="en-US">
                <a:latin typeface="Arial"/>
                <a:cs typeface="Arial"/>
              </a:endParaRPr>
            </a:p>
          </p:txBody>
        </p:sp>
        <p:sp>
          <p:nvSpPr>
            <p:cNvPr id="49" name="Text Box 12"/>
            <p:cNvSpPr txBox="1">
              <a:spLocks noChangeArrowheads="1"/>
            </p:cNvSpPr>
            <p:nvPr/>
          </p:nvSpPr>
          <p:spPr bwMode="auto">
            <a:xfrm>
              <a:off x="2878" y="1150"/>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S</a:t>
              </a:r>
            </a:p>
          </p:txBody>
        </p:sp>
      </p:grpSp>
      <p:grpSp>
        <p:nvGrpSpPr>
          <p:cNvPr id="50" name="Group 14"/>
          <p:cNvGrpSpPr>
            <a:grpSpLocks/>
          </p:cNvGrpSpPr>
          <p:nvPr/>
        </p:nvGrpSpPr>
        <p:grpSpPr bwMode="auto">
          <a:xfrm>
            <a:off x="1350962" y="3878264"/>
            <a:ext cx="1676400" cy="1781175"/>
            <a:chOff x="831" y="2415"/>
            <a:chExt cx="1056" cy="1122"/>
          </a:xfrm>
        </p:grpSpPr>
        <p:grpSp>
          <p:nvGrpSpPr>
            <p:cNvPr id="51" name="Group 15"/>
            <p:cNvGrpSpPr>
              <a:grpSpLocks/>
            </p:cNvGrpSpPr>
            <p:nvPr/>
          </p:nvGrpSpPr>
          <p:grpSpPr bwMode="auto">
            <a:xfrm>
              <a:off x="831" y="2461"/>
              <a:ext cx="1013" cy="1076"/>
              <a:chOff x="357" y="2450"/>
              <a:chExt cx="795" cy="646"/>
            </a:xfrm>
          </p:grpSpPr>
          <p:sp>
            <p:nvSpPr>
              <p:cNvPr id="53" name="Line 16"/>
              <p:cNvSpPr>
                <a:spLocks noChangeShapeType="1"/>
              </p:cNvSpPr>
              <p:nvPr/>
            </p:nvSpPr>
            <p:spPr bwMode="auto">
              <a:xfrm>
                <a:off x="357" y="2450"/>
                <a:ext cx="795" cy="0"/>
              </a:xfrm>
              <a:prstGeom prst="line">
                <a:avLst/>
              </a:prstGeom>
              <a:noFill/>
              <a:ln w="9525">
                <a:solidFill>
                  <a:srgbClr val="4D4D4D"/>
                </a:solidFill>
                <a:prstDash val="dash"/>
                <a:round/>
                <a:headEnd/>
                <a:tailEnd/>
              </a:ln>
            </p:spPr>
            <p:txBody>
              <a:bodyPr/>
              <a:lstStyle/>
              <a:p>
                <a:endParaRPr lang="en-US">
                  <a:latin typeface="Arial"/>
                  <a:cs typeface="Arial"/>
                </a:endParaRPr>
              </a:p>
            </p:txBody>
          </p:sp>
          <p:sp>
            <p:nvSpPr>
              <p:cNvPr id="54" name="Line 17"/>
              <p:cNvSpPr>
                <a:spLocks noChangeShapeType="1"/>
              </p:cNvSpPr>
              <p:nvPr/>
            </p:nvSpPr>
            <p:spPr bwMode="auto">
              <a:xfrm>
                <a:off x="1152" y="2451"/>
                <a:ext cx="0" cy="645"/>
              </a:xfrm>
              <a:prstGeom prst="line">
                <a:avLst/>
              </a:prstGeom>
              <a:noFill/>
              <a:ln w="9525">
                <a:solidFill>
                  <a:srgbClr val="4D4D4D"/>
                </a:solidFill>
                <a:prstDash val="dash"/>
                <a:round/>
                <a:headEnd/>
                <a:tailEnd/>
              </a:ln>
            </p:spPr>
            <p:txBody>
              <a:bodyPr/>
              <a:lstStyle/>
              <a:p>
                <a:endParaRPr lang="en-US">
                  <a:latin typeface="Arial"/>
                  <a:cs typeface="Arial"/>
                </a:endParaRPr>
              </a:p>
            </p:txBody>
          </p:sp>
        </p:grpSp>
        <p:sp>
          <p:nvSpPr>
            <p:cNvPr id="52" name="Oval 18"/>
            <p:cNvSpPr>
              <a:spLocks noChangeArrowheads="1"/>
            </p:cNvSpPr>
            <p:nvPr/>
          </p:nvSpPr>
          <p:spPr bwMode="auto">
            <a:xfrm>
              <a:off x="1799" y="2415"/>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grpSp>
        <p:nvGrpSpPr>
          <p:cNvPr id="55" name="Group 73"/>
          <p:cNvGrpSpPr>
            <a:grpSpLocks/>
          </p:cNvGrpSpPr>
          <p:nvPr/>
        </p:nvGrpSpPr>
        <p:grpSpPr bwMode="auto">
          <a:xfrm>
            <a:off x="2747962" y="4089401"/>
            <a:ext cx="5672138" cy="2168525"/>
            <a:chOff x="1706" y="2552"/>
            <a:chExt cx="3573" cy="1366"/>
          </a:xfrm>
        </p:grpSpPr>
        <p:sp>
          <p:nvSpPr>
            <p:cNvPr id="56" name="Rectangle 74"/>
            <p:cNvSpPr>
              <a:spLocks noChangeArrowheads="1"/>
            </p:cNvSpPr>
            <p:nvPr/>
          </p:nvSpPr>
          <p:spPr bwMode="auto">
            <a:xfrm>
              <a:off x="1706" y="3676"/>
              <a:ext cx="278" cy="242"/>
            </a:xfrm>
            <a:prstGeom prst="rect">
              <a:avLst/>
            </a:prstGeom>
            <a:noFill/>
            <a:ln w="12700">
              <a:solidFill>
                <a:srgbClr val="FF0000"/>
              </a:solidFill>
              <a:miter lim="800000"/>
              <a:headEnd/>
              <a:tailEnd/>
            </a:ln>
          </p:spPr>
          <p:txBody>
            <a:bodyPr wrap="none" anchor="ctr"/>
            <a:lstStyle/>
            <a:p>
              <a:endParaRPr lang="en-US">
                <a:latin typeface="Arial"/>
                <a:cs typeface="Arial"/>
              </a:endParaRPr>
            </a:p>
          </p:txBody>
        </p:sp>
        <p:sp>
          <p:nvSpPr>
            <p:cNvPr id="57" name="Rectangle 75"/>
            <p:cNvSpPr>
              <a:spLocks noChangeArrowheads="1"/>
            </p:cNvSpPr>
            <p:nvPr/>
          </p:nvSpPr>
          <p:spPr bwMode="auto">
            <a:xfrm>
              <a:off x="4433" y="2552"/>
              <a:ext cx="846" cy="238"/>
            </a:xfrm>
            <a:prstGeom prst="rect">
              <a:avLst/>
            </a:prstGeom>
            <a:noFill/>
            <a:ln w="28575">
              <a:solidFill>
                <a:srgbClr val="FF0000"/>
              </a:solidFill>
              <a:miter lim="800000"/>
              <a:headEnd/>
              <a:tailEnd/>
            </a:ln>
          </p:spPr>
          <p:txBody>
            <a:bodyPr wrap="none" anchor="ctr"/>
            <a:lstStyle/>
            <a:p>
              <a:endParaRPr lang="en-US">
                <a:latin typeface="Arial"/>
                <a:cs typeface="Arial"/>
              </a:endParaRPr>
            </a:p>
          </p:txBody>
        </p:sp>
      </p:grpSp>
      <p:sp>
        <p:nvSpPr>
          <p:cNvPr id="28"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804859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strips(downRight)">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ASK THE EXPERTS</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49</a:t>
            </a:fld>
            <a:endParaRPr lang="en-US" dirty="0"/>
          </a:p>
        </p:txBody>
      </p:sp>
      <p:sp>
        <p:nvSpPr>
          <p:cNvPr id="6" name="Text Placeholder 5"/>
          <p:cNvSpPr>
            <a:spLocks noGrp="1"/>
          </p:cNvSpPr>
          <p:nvPr>
            <p:ph type="body" sz="quarter" idx="12"/>
          </p:nvPr>
        </p:nvSpPr>
        <p:spPr/>
        <p:txBody>
          <a:bodyPr/>
          <a:lstStyle/>
          <a:p>
            <a:r>
              <a:rPr lang="en-US" sz="2800" dirty="0"/>
              <a:t>Price Gouging</a:t>
            </a:r>
          </a:p>
        </p:txBody>
      </p:sp>
      <p:sp>
        <p:nvSpPr>
          <p:cNvPr id="5" name="Text Placeholder 4"/>
          <p:cNvSpPr>
            <a:spLocks noGrp="1"/>
          </p:cNvSpPr>
          <p:nvPr>
            <p:ph type="body" sz="quarter" idx="14"/>
          </p:nvPr>
        </p:nvSpPr>
        <p:spPr>
          <a:xfrm>
            <a:off x="228600" y="1143000"/>
            <a:ext cx="8763000" cy="2362200"/>
          </a:xfrm>
        </p:spPr>
        <p:txBody>
          <a:bodyPr/>
          <a:lstStyle/>
          <a:p>
            <a:r>
              <a:rPr lang="en-US" sz="2800" dirty="0"/>
              <a:t>“Connecticut should pass its Senate Bill 60, which states that during a ‘severe weather event emergency, no person within the chain of distribution of consumer goods and services shall sell or offer to sell consumer goods or services for a price that is unconscionably excessive.’”</a:t>
            </a:r>
          </a:p>
          <a:p>
            <a:endParaRPr lang="en-US" sz="2800"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237" y="3571101"/>
            <a:ext cx="5419725" cy="252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Rectangle 6"/>
          <p:cNvSpPr/>
          <p:nvPr/>
        </p:nvSpPr>
        <p:spPr>
          <a:xfrm>
            <a:off x="2286000" y="6009501"/>
            <a:ext cx="3359574" cy="276999"/>
          </a:xfrm>
          <a:prstGeom prst="rect">
            <a:avLst/>
          </a:prstGeom>
        </p:spPr>
        <p:txBody>
          <a:bodyPr wrap="none">
            <a:spAutoFit/>
          </a:bodyPr>
          <a:lstStyle/>
          <a:p>
            <a:pPr lvl="0"/>
            <a:r>
              <a:rPr lang="en-US" sz="1200" dirty="0">
                <a:solidFill>
                  <a:prstClr val="black"/>
                </a:solidFill>
                <a:latin typeface="Calibri"/>
              </a:rPr>
              <a:t>Source: </a:t>
            </a:r>
            <a:r>
              <a:rPr lang="en-IN" sz="1200" dirty="0">
                <a:solidFill>
                  <a:prstClr val="black"/>
                </a:solidFill>
                <a:latin typeface="Calibri"/>
              </a:rPr>
              <a:t>IGM Economic Experts Panel, May 2, 2012.</a:t>
            </a:r>
          </a:p>
        </p:txBody>
      </p:sp>
    </p:spTree>
    <p:extLst>
      <p:ext uri="{BB962C8B-B14F-4D97-AF65-F5344CB8AC3E}">
        <p14:creationId xmlns:p14="http://schemas.microsoft.com/office/powerpoint/2010/main" val="186055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ipe(left)">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wrap="square" anchor="ctr"/>
          <a:lstStyle/>
          <a:p>
            <a:r>
              <a:rPr lang="en-US" altLang="en-US" dirty="0"/>
              <a:t>Demand </a:t>
            </a:r>
          </a:p>
        </p:txBody>
      </p:sp>
      <p:sp>
        <p:nvSpPr>
          <p:cNvPr id="16387" name="Content Placeholder 2"/>
          <p:cNvSpPr>
            <a:spLocks noGrp="1"/>
          </p:cNvSpPr>
          <p:nvPr>
            <p:ph idx="1"/>
          </p:nvPr>
        </p:nvSpPr>
        <p:spPr/>
        <p:txBody>
          <a:bodyPr/>
          <a:lstStyle/>
          <a:p>
            <a:r>
              <a:rPr lang="en-US" altLang="en-US" dirty="0"/>
              <a:t>Quantity demanded</a:t>
            </a:r>
          </a:p>
          <a:p>
            <a:pPr lvl="1"/>
            <a:r>
              <a:rPr lang="en-US" altLang="en-US" dirty="0"/>
              <a:t>Amount of a good that buyers are willing and able to purchase </a:t>
            </a:r>
          </a:p>
          <a:p>
            <a:r>
              <a:rPr lang="en-US" altLang="en-US" dirty="0"/>
              <a:t>Law of demand</a:t>
            </a:r>
          </a:p>
          <a:p>
            <a:pPr lvl="1"/>
            <a:r>
              <a:rPr lang="en-US" altLang="en-US" dirty="0"/>
              <a:t>Other things equal</a:t>
            </a:r>
          </a:p>
          <a:p>
            <a:pPr lvl="1"/>
            <a:r>
              <a:rPr lang="en-US" altLang="en-US" dirty="0"/>
              <a:t>When the price of a good rises, the quantity demanded of the good falls</a:t>
            </a:r>
          </a:p>
          <a:p>
            <a:pPr lvl="1"/>
            <a:r>
              <a:rPr lang="en-US" altLang="en-US" dirty="0"/>
              <a:t>When the price falls, the quantity demanded rises</a:t>
            </a:r>
          </a:p>
        </p:txBody>
      </p:sp>
      <p:sp>
        <p:nvSpPr>
          <p:cNvPr id="1638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AE68F01B-8433-4C79-8A2D-2184F1B17E29}" type="slidenum">
              <a:rPr lang="en-US" altLang="en-US" sz="1200" smtClean="0">
                <a:solidFill>
                  <a:srgbClr val="002060"/>
                </a:solidFill>
              </a:rPr>
              <a:pPr algn="ctr" eaLnBrk="1" hangingPunct="1"/>
              <a:t>5</a:t>
            </a:fld>
            <a:endParaRPr lang="en-US" altLang="en-US" sz="1200">
              <a:solidFill>
                <a:srgbClr val="002060"/>
              </a:solidFill>
            </a:endParaRPr>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77027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rPr>
              <a:t>Markets not in equilibrium: surplus – 1 </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50</a:t>
            </a:fld>
            <a:endParaRPr lang="en-US" dirty="0"/>
          </a:p>
        </p:txBody>
      </p:sp>
      <p:sp>
        <p:nvSpPr>
          <p:cNvPr id="3" name="Text Placeholder 2"/>
          <p:cNvSpPr>
            <a:spLocks noGrp="1"/>
          </p:cNvSpPr>
          <p:nvPr>
            <p:ph idx="12"/>
          </p:nvPr>
        </p:nvSpPr>
        <p:spPr>
          <a:xfrm>
            <a:off x="4876800" y="914400"/>
            <a:ext cx="4191000" cy="5257800"/>
          </a:xfrm>
        </p:spPr>
        <p:txBody>
          <a:bodyPr>
            <a:noAutofit/>
          </a:bodyPr>
          <a:lstStyle/>
          <a:p>
            <a:pPr>
              <a:buNone/>
            </a:pPr>
            <a:r>
              <a:rPr lang="en-US" sz="2800" b="1" dirty="0">
                <a:solidFill>
                  <a:srgbClr val="CC0000"/>
                </a:solidFill>
              </a:rPr>
              <a:t>Surplus</a:t>
            </a:r>
            <a:r>
              <a:rPr lang="en-US" sz="2800" dirty="0"/>
              <a:t> (excess supply</a:t>
            </a:r>
            <a:r>
              <a:rPr lang="en-US" sz="2800" dirty="0">
                <a:solidFill>
                  <a:schemeClr val="tx1"/>
                </a:solidFill>
              </a:rPr>
              <a:t>): </a:t>
            </a:r>
            <a:r>
              <a:rPr lang="en-US" sz="2800" dirty="0">
                <a:solidFill>
                  <a:schemeClr val="tx1"/>
                </a:solidFill>
                <a:cs typeface="Arial"/>
              </a:rPr>
              <a:t>quantity supplied is greater than quantity demanded</a:t>
            </a:r>
            <a:endParaRPr lang="en-US" sz="2800" dirty="0">
              <a:cs typeface="Arial"/>
            </a:endParaRPr>
          </a:p>
          <a:p>
            <a:pPr marL="0" indent="0">
              <a:buNone/>
            </a:pPr>
            <a:r>
              <a:rPr lang="en-US" sz="2800" dirty="0">
                <a:solidFill>
                  <a:srgbClr val="002060"/>
                </a:solidFill>
                <a:cs typeface="Arial"/>
              </a:rPr>
              <a:t>If  </a:t>
            </a:r>
            <a:r>
              <a:rPr lang="en-US" sz="2800" b="1" i="1" dirty="0">
                <a:solidFill>
                  <a:srgbClr val="002060"/>
                </a:solidFill>
                <a:cs typeface="Arial"/>
              </a:rPr>
              <a:t>P</a:t>
            </a:r>
            <a:r>
              <a:rPr lang="en-US" sz="2800" dirty="0">
                <a:solidFill>
                  <a:srgbClr val="002060"/>
                </a:solidFill>
                <a:cs typeface="Arial"/>
              </a:rPr>
              <a:t>  =  $5, </a:t>
            </a:r>
          </a:p>
          <a:p>
            <a:pPr lvl="1"/>
            <a:r>
              <a:rPr lang="en-US" sz="2700" dirty="0">
                <a:solidFill>
                  <a:srgbClr val="002060"/>
                </a:solidFill>
                <a:cs typeface="Arial"/>
              </a:rPr>
              <a:t>then </a:t>
            </a:r>
            <a:r>
              <a:rPr lang="en-US" sz="2700" b="1" i="1" dirty="0">
                <a:solidFill>
                  <a:srgbClr val="002060"/>
                </a:solidFill>
                <a:cs typeface="Arial"/>
              </a:rPr>
              <a:t>Q</a:t>
            </a:r>
            <a:r>
              <a:rPr lang="en-US" sz="2700" b="1" i="1" baseline="30000" dirty="0">
                <a:solidFill>
                  <a:srgbClr val="002060"/>
                </a:solidFill>
                <a:cs typeface="Arial"/>
              </a:rPr>
              <a:t>D</a:t>
            </a:r>
            <a:r>
              <a:rPr lang="en-US" sz="2700" dirty="0">
                <a:solidFill>
                  <a:srgbClr val="002060"/>
                </a:solidFill>
                <a:cs typeface="Arial"/>
              </a:rPr>
              <a:t> =  9 muffins </a:t>
            </a:r>
          </a:p>
          <a:p>
            <a:pPr lvl="1"/>
            <a:r>
              <a:rPr lang="en-US" sz="2700" dirty="0">
                <a:solidFill>
                  <a:srgbClr val="002060"/>
                </a:solidFill>
                <a:cs typeface="Arial"/>
              </a:rPr>
              <a:t>and </a:t>
            </a:r>
            <a:r>
              <a:rPr lang="en-US" sz="2700" b="1" i="1" dirty="0">
                <a:solidFill>
                  <a:srgbClr val="002060"/>
                </a:solidFill>
                <a:cs typeface="Arial"/>
              </a:rPr>
              <a:t>Q</a:t>
            </a:r>
            <a:r>
              <a:rPr lang="en-US" sz="2700" b="1" i="1" baseline="30000" dirty="0">
                <a:solidFill>
                  <a:srgbClr val="002060"/>
                </a:solidFill>
                <a:cs typeface="Arial"/>
              </a:rPr>
              <a:t>S</a:t>
            </a:r>
            <a:r>
              <a:rPr lang="en-US" sz="2700" dirty="0">
                <a:solidFill>
                  <a:srgbClr val="002060"/>
                </a:solidFill>
                <a:cs typeface="Arial"/>
              </a:rPr>
              <a:t> =  25 muffins, </a:t>
            </a:r>
          </a:p>
          <a:p>
            <a:pPr lvl="1"/>
            <a:r>
              <a:rPr lang="en-US" sz="2700" dirty="0">
                <a:solidFill>
                  <a:srgbClr val="002060"/>
                </a:solidFill>
                <a:cs typeface="Arial"/>
              </a:rPr>
              <a:t>Resulting in a surplus of 16 muffins</a:t>
            </a:r>
            <a:endParaRPr lang="en-US" sz="2800" dirty="0">
              <a:solidFill>
                <a:srgbClr val="002060"/>
              </a:solidFill>
              <a:cs typeface="Arial"/>
            </a:endParaRPr>
          </a:p>
        </p:txBody>
      </p:sp>
      <p:grpSp>
        <p:nvGrpSpPr>
          <p:cNvPr id="6" name="Group 2"/>
          <p:cNvGrpSpPr>
            <a:grpSpLocks/>
          </p:cNvGrpSpPr>
          <p:nvPr/>
        </p:nvGrpSpPr>
        <p:grpSpPr bwMode="auto">
          <a:xfrm>
            <a:off x="277813" y="1371600"/>
            <a:ext cx="5513387" cy="4959350"/>
            <a:chOff x="175" y="864"/>
            <a:chExt cx="3473" cy="3124"/>
          </a:xfrm>
        </p:grpSpPr>
        <p:graphicFrame>
          <p:nvGraphicFramePr>
            <p:cNvPr id="7" name="Object 3"/>
            <p:cNvGraphicFramePr>
              <a:graphicFrameLocks noChangeAspect="1"/>
            </p:cNvGraphicFramePr>
            <p:nvPr/>
          </p:nvGraphicFramePr>
          <p:xfrm>
            <a:off x="175" y="910"/>
            <a:ext cx="3446" cy="3078"/>
          </p:xfrm>
          <a:graphic>
            <a:graphicData uri="http://schemas.openxmlformats.org/presentationml/2006/ole">
              <mc:AlternateContent xmlns:mc="http://schemas.openxmlformats.org/markup-compatibility/2006">
                <mc:Choice xmlns:v="urn:schemas-microsoft-com:vml" Requires="v">
                  <p:oleObj spid="_x0000_s11336" name="Worksheet" r:id="rId4" imgW="5800649" imgH="5181600" progId="Excel.Sheet.8">
                    <p:embed/>
                  </p:oleObj>
                </mc:Choice>
                <mc:Fallback>
                  <p:oleObj name="Worksheet" r:id="rId4" imgW="5800649" imgH="51816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 y="910"/>
                          <a:ext cx="3446" cy="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4"/>
            <p:cNvSpPr txBox="1">
              <a:spLocks noChangeArrowheads="1"/>
            </p:cNvSpPr>
            <p:nvPr/>
          </p:nvSpPr>
          <p:spPr bwMode="auto">
            <a:xfrm>
              <a:off x="480" y="864"/>
              <a:ext cx="262" cy="308"/>
            </a:xfrm>
            <a:prstGeom prst="rect">
              <a:avLst/>
            </a:prstGeom>
            <a:noFill/>
            <a:ln w="9525">
              <a:noFill/>
              <a:miter lim="800000"/>
              <a:headEnd/>
              <a:tailEnd/>
            </a:ln>
          </p:spPr>
          <p:txBody>
            <a:bodyPr>
              <a:spAutoFit/>
            </a:bodyPr>
            <a:lstStyle/>
            <a:p>
              <a:pPr algn="r">
                <a:spcBef>
                  <a:spcPct val="50000"/>
                </a:spcBef>
              </a:pPr>
              <a:r>
                <a:rPr lang="en-US" sz="2600" b="1" i="1" dirty="0">
                  <a:latin typeface="Arial"/>
                  <a:cs typeface="Arial"/>
                </a:rPr>
                <a:t>P</a:t>
              </a:r>
            </a:p>
          </p:txBody>
        </p:sp>
        <p:sp>
          <p:nvSpPr>
            <p:cNvPr id="9" name="Text Box 5"/>
            <p:cNvSpPr txBox="1">
              <a:spLocks noChangeArrowheads="1"/>
            </p:cNvSpPr>
            <p:nvPr/>
          </p:nvSpPr>
          <p:spPr bwMode="auto">
            <a:xfrm>
              <a:off x="3375" y="3542"/>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Q</a:t>
              </a:r>
            </a:p>
          </p:txBody>
        </p:sp>
      </p:grpSp>
      <p:grpSp>
        <p:nvGrpSpPr>
          <p:cNvPr id="10" name="Group 6"/>
          <p:cNvGrpSpPr>
            <a:grpSpLocks/>
          </p:cNvGrpSpPr>
          <p:nvPr/>
        </p:nvGrpSpPr>
        <p:grpSpPr bwMode="auto">
          <a:xfrm>
            <a:off x="1471613" y="1584325"/>
            <a:ext cx="2438400" cy="4022725"/>
            <a:chOff x="927" y="998"/>
            <a:chExt cx="1536" cy="2534"/>
          </a:xfrm>
        </p:grpSpPr>
        <p:sp>
          <p:nvSpPr>
            <p:cNvPr id="11" name="Line 7"/>
            <p:cNvSpPr>
              <a:spLocks noChangeShapeType="1"/>
            </p:cNvSpPr>
            <p:nvPr/>
          </p:nvSpPr>
          <p:spPr bwMode="auto">
            <a:xfrm>
              <a:off x="1151" y="1252"/>
              <a:ext cx="1312" cy="2280"/>
            </a:xfrm>
            <a:prstGeom prst="line">
              <a:avLst/>
            </a:prstGeom>
            <a:noFill/>
            <a:ln w="50800">
              <a:solidFill>
                <a:srgbClr val="003399"/>
              </a:solidFill>
              <a:round/>
              <a:headEnd/>
              <a:tailEnd/>
            </a:ln>
          </p:spPr>
          <p:txBody>
            <a:bodyPr/>
            <a:lstStyle/>
            <a:p>
              <a:endParaRPr lang="en-US">
                <a:latin typeface="Arial"/>
                <a:cs typeface="Arial"/>
              </a:endParaRPr>
            </a:p>
          </p:txBody>
        </p:sp>
        <p:sp>
          <p:nvSpPr>
            <p:cNvPr id="12" name="Text Box 8"/>
            <p:cNvSpPr txBox="1">
              <a:spLocks noChangeArrowheads="1"/>
            </p:cNvSpPr>
            <p:nvPr/>
          </p:nvSpPr>
          <p:spPr bwMode="auto">
            <a:xfrm>
              <a:off x="927" y="998"/>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D</a:t>
              </a:r>
            </a:p>
          </p:txBody>
        </p:sp>
      </p:grpSp>
      <p:grpSp>
        <p:nvGrpSpPr>
          <p:cNvPr id="13" name="Group 9"/>
          <p:cNvGrpSpPr>
            <a:grpSpLocks/>
          </p:cNvGrpSpPr>
          <p:nvPr/>
        </p:nvGrpSpPr>
        <p:grpSpPr bwMode="auto">
          <a:xfrm>
            <a:off x="1327150" y="1660525"/>
            <a:ext cx="3549651" cy="3949699"/>
            <a:chOff x="836" y="1046"/>
            <a:chExt cx="2236" cy="2488"/>
          </a:xfrm>
        </p:grpSpPr>
        <p:sp>
          <p:nvSpPr>
            <p:cNvPr id="14" name="Line 10"/>
            <p:cNvSpPr>
              <a:spLocks noChangeShapeType="1"/>
            </p:cNvSpPr>
            <p:nvPr/>
          </p:nvSpPr>
          <p:spPr bwMode="auto">
            <a:xfrm flipH="1">
              <a:off x="836" y="1326"/>
              <a:ext cx="2064" cy="2208"/>
            </a:xfrm>
            <a:prstGeom prst="line">
              <a:avLst/>
            </a:prstGeom>
            <a:noFill/>
            <a:ln w="50800">
              <a:solidFill>
                <a:srgbClr val="003399"/>
              </a:solidFill>
              <a:round/>
              <a:headEnd/>
              <a:tailEnd/>
            </a:ln>
          </p:spPr>
          <p:txBody>
            <a:bodyPr/>
            <a:lstStyle/>
            <a:p>
              <a:endParaRPr lang="en-US">
                <a:latin typeface="Arial"/>
                <a:cs typeface="Arial"/>
              </a:endParaRPr>
            </a:p>
          </p:txBody>
        </p:sp>
        <p:sp>
          <p:nvSpPr>
            <p:cNvPr id="15" name="Text Box 11"/>
            <p:cNvSpPr txBox="1">
              <a:spLocks noChangeArrowheads="1"/>
            </p:cNvSpPr>
            <p:nvPr/>
          </p:nvSpPr>
          <p:spPr bwMode="auto">
            <a:xfrm>
              <a:off x="2799" y="1046"/>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S</a:t>
              </a:r>
            </a:p>
          </p:txBody>
        </p:sp>
      </p:grpSp>
      <p:sp>
        <p:nvSpPr>
          <p:cNvPr id="16" name="Line 12"/>
          <p:cNvSpPr>
            <a:spLocks noChangeShapeType="1"/>
          </p:cNvSpPr>
          <p:nvPr/>
        </p:nvSpPr>
        <p:spPr bwMode="auto">
          <a:xfrm>
            <a:off x="1319213" y="2767013"/>
            <a:ext cx="2681287" cy="0"/>
          </a:xfrm>
          <a:prstGeom prst="line">
            <a:avLst/>
          </a:prstGeom>
          <a:noFill/>
          <a:ln w="12700">
            <a:solidFill>
              <a:srgbClr val="FF0000"/>
            </a:solidFill>
            <a:prstDash val="dash"/>
            <a:round/>
            <a:headEnd/>
            <a:tailEnd/>
          </a:ln>
        </p:spPr>
        <p:txBody>
          <a:bodyPr/>
          <a:lstStyle/>
          <a:p>
            <a:endParaRPr lang="en-US">
              <a:latin typeface="Arial"/>
              <a:cs typeface="Arial"/>
            </a:endParaRPr>
          </a:p>
        </p:txBody>
      </p:sp>
      <p:grpSp>
        <p:nvGrpSpPr>
          <p:cNvPr id="17" name="Group 13"/>
          <p:cNvGrpSpPr>
            <a:grpSpLocks/>
          </p:cNvGrpSpPr>
          <p:nvPr/>
        </p:nvGrpSpPr>
        <p:grpSpPr bwMode="auto">
          <a:xfrm>
            <a:off x="2212975" y="2695575"/>
            <a:ext cx="139700" cy="2908300"/>
            <a:chOff x="1394" y="1698"/>
            <a:chExt cx="88" cy="1832"/>
          </a:xfrm>
        </p:grpSpPr>
        <p:sp>
          <p:nvSpPr>
            <p:cNvPr id="18" name="Line 14"/>
            <p:cNvSpPr>
              <a:spLocks noChangeShapeType="1"/>
            </p:cNvSpPr>
            <p:nvPr/>
          </p:nvSpPr>
          <p:spPr bwMode="auto">
            <a:xfrm>
              <a:off x="1438" y="1744"/>
              <a:ext cx="0" cy="1786"/>
            </a:xfrm>
            <a:prstGeom prst="line">
              <a:avLst/>
            </a:prstGeom>
            <a:noFill/>
            <a:ln w="12700">
              <a:solidFill>
                <a:srgbClr val="FF0000"/>
              </a:solidFill>
              <a:prstDash val="dash"/>
              <a:round/>
              <a:headEnd/>
              <a:tailEnd/>
            </a:ln>
          </p:spPr>
          <p:txBody>
            <a:bodyPr/>
            <a:lstStyle/>
            <a:p>
              <a:endParaRPr lang="en-US">
                <a:latin typeface="Arial"/>
                <a:cs typeface="Arial"/>
              </a:endParaRPr>
            </a:p>
          </p:txBody>
        </p:sp>
        <p:sp>
          <p:nvSpPr>
            <p:cNvPr id="19" name="Oval 15"/>
            <p:cNvSpPr>
              <a:spLocks noChangeArrowheads="1"/>
            </p:cNvSpPr>
            <p:nvPr/>
          </p:nvSpPr>
          <p:spPr bwMode="auto">
            <a:xfrm>
              <a:off x="1394" y="1698"/>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20" name="AutoShape 18"/>
          <p:cNvSpPr>
            <a:spLocks/>
          </p:cNvSpPr>
          <p:nvPr/>
        </p:nvSpPr>
        <p:spPr bwMode="auto">
          <a:xfrm rot="5400000">
            <a:off x="3029744" y="1705769"/>
            <a:ext cx="220662" cy="1714500"/>
          </a:xfrm>
          <a:prstGeom prst="leftBrace">
            <a:avLst>
              <a:gd name="adj1" fmla="val 64748"/>
              <a:gd name="adj2" fmla="val 50000"/>
            </a:avLst>
          </a:prstGeom>
          <a:noFill/>
          <a:ln w="19050">
            <a:solidFill>
              <a:srgbClr val="990000"/>
            </a:solidFill>
            <a:round/>
            <a:headEnd/>
            <a:tailEnd/>
          </a:ln>
        </p:spPr>
        <p:txBody>
          <a:bodyPr wrap="none" anchor="ctr"/>
          <a:lstStyle/>
          <a:p>
            <a:endParaRPr lang="en-US">
              <a:latin typeface="Arial"/>
              <a:cs typeface="Arial"/>
            </a:endParaRPr>
          </a:p>
        </p:txBody>
      </p:sp>
      <p:sp>
        <p:nvSpPr>
          <p:cNvPr id="21" name="Text Box 19"/>
          <p:cNvSpPr txBox="1">
            <a:spLocks noChangeArrowheads="1"/>
          </p:cNvSpPr>
          <p:nvPr/>
        </p:nvSpPr>
        <p:spPr bwMode="auto">
          <a:xfrm>
            <a:off x="2428875" y="1924050"/>
            <a:ext cx="1501775" cy="488950"/>
          </a:xfrm>
          <a:prstGeom prst="rect">
            <a:avLst/>
          </a:prstGeom>
          <a:noFill/>
          <a:ln w="9525">
            <a:solidFill>
              <a:srgbClr val="C00000"/>
            </a:solidFill>
            <a:miter lim="800000"/>
            <a:headEnd/>
            <a:tailEnd/>
          </a:ln>
        </p:spPr>
        <p:txBody>
          <a:bodyPr>
            <a:spAutoFit/>
          </a:bodyPr>
          <a:lstStyle/>
          <a:p>
            <a:pPr algn="ctr">
              <a:spcBef>
                <a:spcPct val="50000"/>
              </a:spcBef>
            </a:pPr>
            <a:r>
              <a:rPr lang="en-US" sz="2600" b="1" i="1" dirty="0">
                <a:latin typeface="Arial"/>
                <a:cs typeface="Arial"/>
              </a:rPr>
              <a:t>Surplus</a:t>
            </a:r>
          </a:p>
        </p:txBody>
      </p:sp>
      <p:grpSp>
        <p:nvGrpSpPr>
          <p:cNvPr id="22" name="Group 24"/>
          <p:cNvGrpSpPr>
            <a:grpSpLocks/>
          </p:cNvGrpSpPr>
          <p:nvPr/>
        </p:nvGrpSpPr>
        <p:grpSpPr bwMode="auto">
          <a:xfrm>
            <a:off x="3927475" y="2695575"/>
            <a:ext cx="139700" cy="2911475"/>
            <a:chOff x="2474" y="1698"/>
            <a:chExt cx="88" cy="1834"/>
          </a:xfrm>
        </p:grpSpPr>
        <p:sp>
          <p:nvSpPr>
            <p:cNvPr id="23" name="Line 25"/>
            <p:cNvSpPr>
              <a:spLocks noChangeShapeType="1"/>
            </p:cNvSpPr>
            <p:nvPr/>
          </p:nvSpPr>
          <p:spPr bwMode="auto">
            <a:xfrm>
              <a:off x="2519" y="1744"/>
              <a:ext cx="0" cy="1788"/>
            </a:xfrm>
            <a:prstGeom prst="line">
              <a:avLst/>
            </a:prstGeom>
            <a:noFill/>
            <a:ln w="12700">
              <a:solidFill>
                <a:srgbClr val="FF0000"/>
              </a:solidFill>
              <a:prstDash val="dash"/>
              <a:round/>
              <a:headEnd/>
              <a:tailEnd/>
            </a:ln>
          </p:spPr>
          <p:txBody>
            <a:bodyPr/>
            <a:lstStyle/>
            <a:p>
              <a:endParaRPr lang="en-US">
                <a:latin typeface="Arial"/>
                <a:cs typeface="Arial"/>
              </a:endParaRPr>
            </a:p>
          </p:txBody>
        </p:sp>
        <p:sp>
          <p:nvSpPr>
            <p:cNvPr id="24" name="Oval 26"/>
            <p:cNvSpPr>
              <a:spLocks noChangeArrowheads="1"/>
            </p:cNvSpPr>
            <p:nvPr/>
          </p:nvSpPr>
          <p:spPr bwMode="auto">
            <a:xfrm>
              <a:off x="2474" y="1698"/>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25"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8470435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500"/>
                                        <p:tgtEl>
                                          <p:spTgt spid="17"/>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animBg="1"/>
      <p:bldP spid="20" grpId="0" animBg="1"/>
      <p:bldP spid="2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rPr>
              <a:t>Markets not in equilibrium: surplus – 2 </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51</a:t>
            </a:fld>
            <a:endParaRPr lang="en-US" dirty="0"/>
          </a:p>
        </p:txBody>
      </p:sp>
      <p:sp>
        <p:nvSpPr>
          <p:cNvPr id="3" name="Text Placeholder 2"/>
          <p:cNvSpPr>
            <a:spLocks noGrp="1"/>
          </p:cNvSpPr>
          <p:nvPr>
            <p:ph idx="12"/>
          </p:nvPr>
        </p:nvSpPr>
        <p:spPr>
          <a:xfrm>
            <a:off x="4694238" y="762000"/>
            <a:ext cx="4449762" cy="5410200"/>
          </a:xfrm>
        </p:spPr>
        <p:txBody>
          <a:bodyPr>
            <a:normAutofit/>
          </a:bodyPr>
          <a:lstStyle/>
          <a:p>
            <a:pPr marL="0" indent="0">
              <a:spcBef>
                <a:spcPct val="50000"/>
              </a:spcBef>
              <a:buNone/>
            </a:pPr>
            <a:r>
              <a:rPr lang="en-US" sz="2800" dirty="0">
                <a:cs typeface="Arial"/>
              </a:rPr>
              <a:t>Facing a surplus, sellers try to increase sales by </a:t>
            </a:r>
            <a:r>
              <a:rPr lang="en-US" sz="2800" dirty="0">
                <a:solidFill>
                  <a:srgbClr val="C00000"/>
                </a:solidFill>
                <a:cs typeface="Arial"/>
              </a:rPr>
              <a:t>cutting the price:</a:t>
            </a:r>
          </a:p>
          <a:p>
            <a:pPr lvl="1"/>
            <a:r>
              <a:rPr lang="en-US" sz="2800" dirty="0">
                <a:cs typeface="Arial"/>
              </a:rPr>
              <a:t>This causes </a:t>
            </a:r>
            <a:r>
              <a:rPr lang="en-US" sz="2800" b="1" i="1" dirty="0">
                <a:cs typeface="Arial"/>
              </a:rPr>
              <a:t>Q</a:t>
            </a:r>
            <a:r>
              <a:rPr lang="en-US" sz="2800" b="1" i="1" baseline="30000" dirty="0">
                <a:cs typeface="Arial"/>
              </a:rPr>
              <a:t>D</a:t>
            </a:r>
            <a:r>
              <a:rPr lang="en-US" sz="2800" dirty="0">
                <a:cs typeface="Arial"/>
              </a:rPr>
              <a:t> to rise</a:t>
            </a:r>
          </a:p>
          <a:p>
            <a:pPr lvl="1"/>
            <a:r>
              <a:rPr lang="en-US" sz="2800" dirty="0">
                <a:cs typeface="Arial"/>
              </a:rPr>
              <a:t>and </a:t>
            </a:r>
            <a:r>
              <a:rPr lang="en-US" sz="2800" b="1" i="1" dirty="0">
                <a:cs typeface="Arial"/>
              </a:rPr>
              <a:t>Q</a:t>
            </a:r>
            <a:r>
              <a:rPr lang="en-US" sz="2800" b="1" i="1" baseline="30000" dirty="0">
                <a:cs typeface="Arial"/>
              </a:rPr>
              <a:t>S</a:t>
            </a:r>
            <a:r>
              <a:rPr lang="en-US" sz="2800" dirty="0">
                <a:cs typeface="Arial"/>
              </a:rPr>
              <a:t> to fall…</a:t>
            </a:r>
          </a:p>
          <a:p>
            <a:pPr lvl="1"/>
            <a:r>
              <a:rPr lang="en-US" sz="2800" dirty="0">
                <a:cs typeface="Arial"/>
              </a:rPr>
              <a:t>…which reduces the surplus.  </a:t>
            </a:r>
          </a:p>
          <a:p>
            <a:pPr lvl="1"/>
            <a:r>
              <a:rPr lang="en-US" sz="2800" dirty="0">
                <a:cs typeface="Arial"/>
              </a:rPr>
              <a:t>And so on… </a:t>
            </a:r>
            <a:r>
              <a:rPr lang="en-US" sz="2800" dirty="0">
                <a:solidFill>
                  <a:srgbClr val="C00000"/>
                </a:solidFill>
                <a:cs typeface="Arial"/>
              </a:rPr>
              <a:t>until market reaches equilibrium.  </a:t>
            </a:r>
          </a:p>
          <a:p>
            <a:endParaRPr lang="en-US" sz="2800" dirty="0">
              <a:cs typeface="Arial"/>
            </a:endParaRPr>
          </a:p>
          <a:p>
            <a:endParaRPr lang="en-US" sz="2800" dirty="0">
              <a:cs typeface="Arial"/>
            </a:endParaRPr>
          </a:p>
          <a:p>
            <a:endParaRPr lang="en-US" sz="2800" dirty="0">
              <a:cs typeface="Arial"/>
            </a:endParaRPr>
          </a:p>
          <a:p>
            <a:endParaRPr lang="en-US" sz="2800" dirty="0"/>
          </a:p>
        </p:txBody>
      </p:sp>
      <p:grpSp>
        <p:nvGrpSpPr>
          <p:cNvPr id="25" name="Group 2"/>
          <p:cNvGrpSpPr>
            <a:grpSpLocks/>
          </p:cNvGrpSpPr>
          <p:nvPr/>
        </p:nvGrpSpPr>
        <p:grpSpPr bwMode="auto">
          <a:xfrm>
            <a:off x="277813" y="1371600"/>
            <a:ext cx="5513387" cy="4959350"/>
            <a:chOff x="175" y="864"/>
            <a:chExt cx="3473" cy="3124"/>
          </a:xfrm>
        </p:grpSpPr>
        <p:graphicFrame>
          <p:nvGraphicFramePr>
            <p:cNvPr id="26" name="Object 3"/>
            <p:cNvGraphicFramePr>
              <a:graphicFrameLocks noChangeAspect="1"/>
            </p:cNvGraphicFramePr>
            <p:nvPr/>
          </p:nvGraphicFramePr>
          <p:xfrm>
            <a:off x="175" y="910"/>
            <a:ext cx="3446" cy="3078"/>
          </p:xfrm>
          <a:graphic>
            <a:graphicData uri="http://schemas.openxmlformats.org/presentationml/2006/ole">
              <mc:AlternateContent xmlns:mc="http://schemas.openxmlformats.org/markup-compatibility/2006">
                <mc:Choice xmlns:v="urn:schemas-microsoft-com:vml" Requires="v">
                  <p:oleObj spid="_x0000_s12361" name="Worksheet" r:id="rId4" imgW="5800649" imgH="5181600" progId="Excel.Sheet.8">
                    <p:embed/>
                  </p:oleObj>
                </mc:Choice>
                <mc:Fallback>
                  <p:oleObj name="Worksheet" r:id="rId4" imgW="5800649" imgH="51816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 y="910"/>
                          <a:ext cx="3446" cy="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Text Box 4"/>
            <p:cNvSpPr txBox="1">
              <a:spLocks noChangeArrowheads="1"/>
            </p:cNvSpPr>
            <p:nvPr/>
          </p:nvSpPr>
          <p:spPr bwMode="auto">
            <a:xfrm>
              <a:off x="528" y="864"/>
              <a:ext cx="262" cy="308"/>
            </a:xfrm>
            <a:prstGeom prst="rect">
              <a:avLst/>
            </a:prstGeom>
            <a:noFill/>
            <a:ln w="9525">
              <a:noFill/>
              <a:miter lim="800000"/>
              <a:headEnd/>
              <a:tailEnd/>
            </a:ln>
          </p:spPr>
          <p:txBody>
            <a:bodyPr>
              <a:spAutoFit/>
            </a:bodyPr>
            <a:lstStyle/>
            <a:p>
              <a:pPr algn="r">
                <a:spcBef>
                  <a:spcPct val="50000"/>
                </a:spcBef>
              </a:pPr>
              <a:r>
                <a:rPr lang="en-US" sz="2600" b="1" i="1" dirty="0">
                  <a:latin typeface="Arial"/>
                  <a:cs typeface="Arial"/>
                </a:rPr>
                <a:t>P</a:t>
              </a:r>
            </a:p>
          </p:txBody>
        </p:sp>
        <p:sp>
          <p:nvSpPr>
            <p:cNvPr id="28" name="Text Box 5"/>
            <p:cNvSpPr txBox="1">
              <a:spLocks noChangeArrowheads="1"/>
            </p:cNvSpPr>
            <p:nvPr/>
          </p:nvSpPr>
          <p:spPr bwMode="auto">
            <a:xfrm>
              <a:off x="3375" y="3542"/>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Q</a:t>
              </a:r>
            </a:p>
          </p:txBody>
        </p:sp>
      </p:grpSp>
      <p:sp>
        <p:nvSpPr>
          <p:cNvPr id="29" name="Line 6"/>
          <p:cNvSpPr>
            <a:spLocks noChangeShapeType="1"/>
          </p:cNvSpPr>
          <p:nvPr/>
        </p:nvSpPr>
        <p:spPr bwMode="auto">
          <a:xfrm>
            <a:off x="1319213" y="2767013"/>
            <a:ext cx="2681287" cy="0"/>
          </a:xfrm>
          <a:prstGeom prst="line">
            <a:avLst/>
          </a:prstGeom>
          <a:noFill/>
          <a:ln w="12700">
            <a:solidFill>
              <a:srgbClr val="B2B2B2"/>
            </a:solidFill>
            <a:prstDash val="dash"/>
            <a:round/>
            <a:headEnd/>
            <a:tailEnd/>
          </a:ln>
        </p:spPr>
        <p:txBody>
          <a:bodyPr/>
          <a:lstStyle/>
          <a:p>
            <a:endParaRPr lang="en-US">
              <a:latin typeface="Arial"/>
              <a:cs typeface="Arial"/>
            </a:endParaRPr>
          </a:p>
        </p:txBody>
      </p:sp>
      <p:grpSp>
        <p:nvGrpSpPr>
          <p:cNvPr id="30" name="Group 7"/>
          <p:cNvGrpSpPr>
            <a:grpSpLocks/>
          </p:cNvGrpSpPr>
          <p:nvPr/>
        </p:nvGrpSpPr>
        <p:grpSpPr bwMode="auto">
          <a:xfrm>
            <a:off x="1390651" y="1616075"/>
            <a:ext cx="2519363" cy="3990975"/>
            <a:chOff x="876" y="1018"/>
            <a:chExt cx="1587" cy="2514"/>
          </a:xfrm>
        </p:grpSpPr>
        <p:sp>
          <p:nvSpPr>
            <p:cNvPr id="31" name="Line 8"/>
            <p:cNvSpPr>
              <a:spLocks noChangeShapeType="1"/>
            </p:cNvSpPr>
            <p:nvPr/>
          </p:nvSpPr>
          <p:spPr bwMode="auto">
            <a:xfrm>
              <a:off x="1151" y="1252"/>
              <a:ext cx="1312" cy="2280"/>
            </a:xfrm>
            <a:prstGeom prst="line">
              <a:avLst/>
            </a:prstGeom>
            <a:noFill/>
            <a:ln w="50800">
              <a:solidFill>
                <a:srgbClr val="003399"/>
              </a:solidFill>
              <a:round/>
              <a:headEnd/>
              <a:tailEnd/>
            </a:ln>
          </p:spPr>
          <p:txBody>
            <a:bodyPr/>
            <a:lstStyle/>
            <a:p>
              <a:endParaRPr lang="en-US">
                <a:latin typeface="Arial"/>
                <a:cs typeface="Arial"/>
              </a:endParaRPr>
            </a:p>
          </p:txBody>
        </p:sp>
        <p:sp>
          <p:nvSpPr>
            <p:cNvPr id="32" name="Text Box 9"/>
            <p:cNvSpPr txBox="1">
              <a:spLocks noChangeArrowheads="1"/>
            </p:cNvSpPr>
            <p:nvPr/>
          </p:nvSpPr>
          <p:spPr bwMode="auto">
            <a:xfrm>
              <a:off x="876" y="1018"/>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D</a:t>
              </a:r>
            </a:p>
          </p:txBody>
        </p:sp>
      </p:grpSp>
      <p:grpSp>
        <p:nvGrpSpPr>
          <p:cNvPr id="33" name="Group 10"/>
          <p:cNvGrpSpPr>
            <a:grpSpLocks/>
          </p:cNvGrpSpPr>
          <p:nvPr/>
        </p:nvGrpSpPr>
        <p:grpSpPr bwMode="auto">
          <a:xfrm>
            <a:off x="1327150" y="1660525"/>
            <a:ext cx="3367088" cy="3949699"/>
            <a:chOff x="836" y="1046"/>
            <a:chExt cx="2121" cy="2488"/>
          </a:xfrm>
        </p:grpSpPr>
        <p:sp>
          <p:nvSpPr>
            <p:cNvPr id="34" name="Line 11"/>
            <p:cNvSpPr>
              <a:spLocks noChangeShapeType="1"/>
            </p:cNvSpPr>
            <p:nvPr/>
          </p:nvSpPr>
          <p:spPr bwMode="auto">
            <a:xfrm flipH="1">
              <a:off x="836" y="1326"/>
              <a:ext cx="2064" cy="2208"/>
            </a:xfrm>
            <a:prstGeom prst="line">
              <a:avLst/>
            </a:prstGeom>
            <a:noFill/>
            <a:ln w="50800">
              <a:solidFill>
                <a:srgbClr val="003399"/>
              </a:solidFill>
              <a:round/>
              <a:headEnd/>
              <a:tailEnd/>
            </a:ln>
          </p:spPr>
          <p:txBody>
            <a:bodyPr/>
            <a:lstStyle/>
            <a:p>
              <a:endParaRPr lang="en-US">
                <a:latin typeface="Arial"/>
                <a:cs typeface="Arial"/>
              </a:endParaRPr>
            </a:p>
          </p:txBody>
        </p:sp>
        <p:sp>
          <p:nvSpPr>
            <p:cNvPr id="35" name="Text Box 12"/>
            <p:cNvSpPr txBox="1">
              <a:spLocks noChangeArrowheads="1"/>
            </p:cNvSpPr>
            <p:nvPr/>
          </p:nvSpPr>
          <p:spPr bwMode="auto">
            <a:xfrm>
              <a:off x="2684" y="1046"/>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S</a:t>
              </a:r>
            </a:p>
          </p:txBody>
        </p:sp>
      </p:grpSp>
      <p:sp>
        <p:nvSpPr>
          <p:cNvPr id="36" name="Line 15"/>
          <p:cNvSpPr>
            <a:spLocks noChangeShapeType="1"/>
          </p:cNvSpPr>
          <p:nvPr/>
        </p:nvSpPr>
        <p:spPr bwMode="auto">
          <a:xfrm>
            <a:off x="2282825" y="2768600"/>
            <a:ext cx="0" cy="2835275"/>
          </a:xfrm>
          <a:prstGeom prst="line">
            <a:avLst/>
          </a:prstGeom>
          <a:noFill/>
          <a:ln w="12700">
            <a:solidFill>
              <a:srgbClr val="B2B2B2"/>
            </a:solidFill>
            <a:prstDash val="dash"/>
            <a:round/>
            <a:headEnd/>
            <a:tailEnd/>
          </a:ln>
        </p:spPr>
        <p:txBody>
          <a:bodyPr/>
          <a:lstStyle/>
          <a:p>
            <a:endParaRPr lang="en-US">
              <a:latin typeface="Arial"/>
              <a:cs typeface="Arial"/>
            </a:endParaRPr>
          </a:p>
        </p:txBody>
      </p:sp>
      <p:sp>
        <p:nvSpPr>
          <p:cNvPr id="37" name="Oval 16"/>
          <p:cNvSpPr>
            <a:spLocks noChangeArrowheads="1"/>
          </p:cNvSpPr>
          <p:nvPr/>
        </p:nvSpPr>
        <p:spPr bwMode="auto">
          <a:xfrm>
            <a:off x="2212975" y="2695575"/>
            <a:ext cx="139700" cy="138113"/>
          </a:xfrm>
          <a:prstGeom prst="ellipse">
            <a:avLst/>
          </a:prstGeom>
          <a:solidFill>
            <a:srgbClr val="B2B2B2"/>
          </a:solidFill>
          <a:ln w="9525">
            <a:noFill/>
            <a:prstDash val="dash"/>
            <a:round/>
            <a:headEnd/>
            <a:tailEnd/>
          </a:ln>
        </p:spPr>
        <p:txBody>
          <a:bodyPr wrap="none" anchor="ctr"/>
          <a:lstStyle/>
          <a:p>
            <a:endParaRPr lang="en-US">
              <a:latin typeface="Arial"/>
              <a:cs typeface="Arial"/>
            </a:endParaRPr>
          </a:p>
        </p:txBody>
      </p:sp>
      <p:sp>
        <p:nvSpPr>
          <p:cNvPr id="38" name="Line 17"/>
          <p:cNvSpPr>
            <a:spLocks noChangeShapeType="1"/>
          </p:cNvSpPr>
          <p:nvPr/>
        </p:nvSpPr>
        <p:spPr bwMode="auto">
          <a:xfrm>
            <a:off x="3998913" y="2768600"/>
            <a:ext cx="0" cy="2838450"/>
          </a:xfrm>
          <a:prstGeom prst="line">
            <a:avLst/>
          </a:prstGeom>
          <a:noFill/>
          <a:ln w="12700">
            <a:solidFill>
              <a:srgbClr val="B2B2B2"/>
            </a:solidFill>
            <a:prstDash val="dash"/>
            <a:round/>
            <a:headEnd/>
            <a:tailEnd/>
          </a:ln>
        </p:spPr>
        <p:txBody>
          <a:bodyPr/>
          <a:lstStyle/>
          <a:p>
            <a:endParaRPr lang="en-US">
              <a:latin typeface="Arial"/>
              <a:cs typeface="Arial"/>
            </a:endParaRPr>
          </a:p>
        </p:txBody>
      </p:sp>
      <p:sp>
        <p:nvSpPr>
          <p:cNvPr id="39" name="Oval 18"/>
          <p:cNvSpPr>
            <a:spLocks noChangeArrowheads="1"/>
          </p:cNvSpPr>
          <p:nvPr/>
        </p:nvSpPr>
        <p:spPr bwMode="auto">
          <a:xfrm>
            <a:off x="3927475" y="2695575"/>
            <a:ext cx="139700" cy="138113"/>
          </a:xfrm>
          <a:prstGeom prst="ellipse">
            <a:avLst/>
          </a:prstGeom>
          <a:solidFill>
            <a:srgbClr val="B2B2B2"/>
          </a:solidFill>
          <a:ln w="9525">
            <a:noFill/>
            <a:prstDash val="dash"/>
            <a:round/>
            <a:headEnd/>
            <a:tailEnd/>
          </a:ln>
        </p:spPr>
        <p:txBody>
          <a:bodyPr wrap="none" anchor="ctr"/>
          <a:lstStyle/>
          <a:p>
            <a:endParaRPr lang="en-US">
              <a:latin typeface="Arial"/>
              <a:cs typeface="Arial"/>
            </a:endParaRPr>
          </a:p>
        </p:txBody>
      </p:sp>
      <p:sp>
        <p:nvSpPr>
          <p:cNvPr id="40" name="AutoShape 19"/>
          <p:cNvSpPr>
            <a:spLocks/>
          </p:cNvSpPr>
          <p:nvPr/>
        </p:nvSpPr>
        <p:spPr bwMode="auto">
          <a:xfrm rot="5400000">
            <a:off x="3029744" y="1705769"/>
            <a:ext cx="220662" cy="1714500"/>
          </a:xfrm>
          <a:prstGeom prst="leftBrace">
            <a:avLst>
              <a:gd name="adj1" fmla="val 64748"/>
              <a:gd name="adj2" fmla="val 50000"/>
            </a:avLst>
          </a:prstGeom>
          <a:noFill/>
          <a:ln w="19050">
            <a:solidFill>
              <a:srgbClr val="B2B2B2"/>
            </a:solidFill>
            <a:round/>
            <a:headEnd/>
            <a:tailEnd/>
          </a:ln>
        </p:spPr>
        <p:txBody>
          <a:bodyPr wrap="none" anchor="ctr"/>
          <a:lstStyle/>
          <a:p>
            <a:endParaRPr lang="en-US">
              <a:latin typeface="Arial"/>
              <a:cs typeface="Arial"/>
            </a:endParaRPr>
          </a:p>
        </p:txBody>
      </p:sp>
      <p:grpSp>
        <p:nvGrpSpPr>
          <p:cNvPr id="41" name="Group 22"/>
          <p:cNvGrpSpPr>
            <a:grpSpLocks/>
          </p:cNvGrpSpPr>
          <p:nvPr/>
        </p:nvGrpSpPr>
        <p:grpSpPr bwMode="auto">
          <a:xfrm>
            <a:off x="1320800" y="2770188"/>
            <a:ext cx="2152650" cy="558800"/>
            <a:chOff x="832" y="1745"/>
            <a:chExt cx="1356" cy="352"/>
          </a:xfrm>
        </p:grpSpPr>
        <p:sp>
          <p:nvSpPr>
            <p:cNvPr id="42" name="Line 23"/>
            <p:cNvSpPr>
              <a:spLocks noChangeShapeType="1"/>
            </p:cNvSpPr>
            <p:nvPr/>
          </p:nvSpPr>
          <p:spPr bwMode="auto">
            <a:xfrm>
              <a:off x="833" y="1745"/>
              <a:ext cx="0" cy="352"/>
            </a:xfrm>
            <a:prstGeom prst="line">
              <a:avLst/>
            </a:prstGeom>
            <a:noFill/>
            <a:ln w="57150">
              <a:solidFill>
                <a:srgbClr val="990000"/>
              </a:solidFill>
              <a:round/>
              <a:headEnd/>
              <a:tailEnd type="triangle" w="med" len="med"/>
            </a:ln>
          </p:spPr>
          <p:txBody>
            <a:bodyPr/>
            <a:lstStyle/>
            <a:p>
              <a:endParaRPr lang="en-US">
                <a:latin typeface="Arial"/>
                <a:cs typeface="Arial"/>
              </a:endParaRPr>
            </a:p>
          </p:txBody>
        </p:sp>
        <p:sp>
          <p:nvSpPr>
            <p:cNvPr id="43" name="Line 24"/>
            <p:cNvSpPr>
              <a:spLocks noChangeShapeType="1"/>
            </p:cNvSpPr>
            <p:nvPr/>
          </p:nvSpPr>
          <p:spPr bwMode="auto">
            <a:xfrm flipV="1">
              <a:off x="832" y="2096"/>
              <a:ext cx="1356" cy="1"/>
            </a:xfrm>
            <a:prstGeom prst="line">
              <a:avLst/>
            </a:prstGeom>
            <a:noFill/>
            <a:ln w="12700">
              <a:solidFill>
                <a:srgbClr val="FF0000"/>
              </a:solidFill>
              <a:prstDash val="dash"/>
              <a:round/>
              <a:headEnd/>
              <a:tailEnd/>
            </a:ln>
          </p:spPr>
          <p:txBody>
            <a:bodyPr/>
            <a:lstStyle/>
            <a:p>
              <a:endParaRPr lang="en-US">
                <a:latin typeface="Arial"/>
                <a:cs typeface="Arial"/>
              </a:endParaRPr>
            </a:p>
          </p:txBody>
        </p:sp>
      </p:grpSp>
      <p:grpSp>
        <p:nvGrpSpPr>
          <p:cNvPr id="44" name="Group 25"/>
          <p:cNvGrpSpPr>
            <a:grpSpLocks/>
          </p:cNvGrpSpPr>
          <p:nvPr/>
        </p:nvGrpSpPr>
        <p:grpSpPr bwMode="auto">
          <a:xfrm>
            <a:off x="2282825" y="3254375"/>
            <a:ext cx="377825" cy="2365375"/>
            <a:chOff x="1438" y="2050"/>
            <a:chExt cx="238" cy="1490"/>
          </a:xfrm>
        </p:grpSpPr>
        <p:sp>
          <p:nvSpPr>
            <p:cNvPr id="45" name="Line 26"/>
            <p:cNvSpPr>
              <a:spLocks noChangeShapeType="1"/>
            </p:cNvSpPr>
            <p:nvPr/>
          </p:nvSpPr>
          <p:spPr bwMode="auto">
            <a:xfrm>
              <a:off x="1634" y="2090"/>
              <a:ext cx="6" cy="1450"/>
            </a:xfrm>
            <a:prstGeom prst="line">
              <a:avLst/>
            </a:prstGeom>
            <a:noFill/>
            <a:ln w="12700">
              <a:solidFill>
                <a:srgbClr val="FF0000"/>
              </a:solidFill>
              <a:prstDash val="dash"/>
              <a:round/>
              <a:headEnd/>
              <a:tailEnd/>
            </a:ln>
          </p:spPr>
          <p:txBody>
            <a:bodyPr/>
            <a:lstStyle/>
            <a:p>
              <a:endParaRPr lang="en-US">
                <a:latin typeface="Arial"/>
                <a:cs typeface="Arial"/>
              </a:endParaRPr>
            </a:p>
          </p:txBody>
        </p:sp>
        <p:sp>
          <p:nvSpPr>
            <p:cNvPr id="46" name="Oval 27"/>
            <p:cNvSpPr>
              <a:spLocks noChangeArrowheads="1"/>
            </p:cNvSpPr>
            <p:nvPr/>
          </p:nvSpPr>
          <p:spPr bwMode="auto">
            <a:xfrm>
              <a:off x="1588" y="2050"/>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47" name="Line 28"/>
            <p:cNvSpPr>
              <a:spLocks noChangeShapeType="1"/>
            </p:cNvSpPr>
            <p:nvPr/>
          </p:nvSpPr>
          <p:spPr bwMode="auto">
            <a:xfrm rot="-5400000">
              <a:off x="1541" y="3435"/>
              <a:ext cx="0" cy="206"/>
            </a:xfrm>
            <a:prstGeom prst="line">
              <a:avLst/>
            </a:prstGeom>
            <a:noFill/>
            <a:ln w="57150">
              <a:solidFill>
                <a:srgbClr val="990000"/>
              </a:solidFill>
              <a:round/>
              <a:headEnd/>
              <a:tailEnd type="triangle" w="med" len="med"/>
            </a:ln>
          </p:spPr>
          <p:txBody>
            <a:bodyPr/>
            <a:lstStyle/>
            <a:p>
              <a:endParaRPr lang="en-US">
                <a:latin typeface="Arial"/>
                <a:cs typeface="Arial"/>
              </a:endParaRPr>
            </a:p>
          </p:txBody>
        </p:sp>
      </p:grpSp>
      <p:grpSp>
        <p:nvGrpSpPr>
          <p:cNvPr id="48" name="Group 29"/>
          <p:cNvGrpSpPr>
            <a:grpSpLocks/>
          </p:cNvGrpSpPr>
          <p:nvPr/>
        </p:nvGrpSpPr>
        <p:grpSpPr bwMode="auto">
          <a:xfrm>
            <a:off x="3381375" y="3254375"/>
            <a:ext cx="617538" cy="2362200"/>
            <a:chOff x="2130" y="2050"/>
            <a:chExt cx="389" cy="1488"/>
          </a:xfrm>
        </p:grpSpPr>
        <p:sp>
          <p:nvSpPr>
            <p:cNvPr id="49" name="Line 30"/>
            <p:cNvSpPr>
              <a:spLocks noChangeShapeType="1"/>
            </p:cNvSpPr>
            <p:nvPr/>
          </p:nvSpPr>
          <p:spPr bwMode="auto">
            <a:xfrm>
              <a:off x="2174" y="2088"/>
              <a:ext cx="6" cy="1450"/>
            </a:xfrm>
            <a:prstGeom prst="line">
              <a:avLst/>
            </a:prstGeom>
            <a:noFill/>
            <a:ln w="12700">
              <a:solidFill>
                <a:srgbClr val="FF0000"/>
              </a:solidFill>
              <a:prstDash val="dash"/>
              <a:round/>
              <a:headEnd/>
              <a:tailEnd/>
            </a:ln>
          </p:spPr>
          <p:txBody>
            <a:bodyPr/>
            <a:lstStyle/>
            <a:p>
              <a:endParaRPr lang="en-US">
                <a:latin typeface="Arial"/>
                <a:cs typeface="Arial"/>
              </a:endParaRPr>
            </a:p>
          </p:txBody>
        </p:sp>
        <p:sp>
          <p:nvSpPr>
            <p:cNvPr id="50" name="Oval 31"/>
            <p:cNvSpPr>
              <a:spLocks noChangeArrowheads="1"/>
            </p:cNvSpPr>
            <p:nvPr/>
          </p:nvSpPr>
          <p:spPr bwMode="auto">
            <a:xfrm>
              <a:off x="2130" y="2050"/>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51" name="Line 32"/>
            <p:cNvSpPr>
              <a:spLocks noChangeShapeType="1"/>
            </p:cNvSpPr>
            <p:nvPr/>
          </p:nvSpPr>
          <p:spPr bwMode="auto">
            <a:xfrm rot="5400000">
              <a:off x="2348" y="3367"/>
              <a:ext cx="0" cy="342"/>
            </a:xfrm>
            <a:prstGeom prst="line">
              <a:avLst/>
            </a:prstGeom>
            <a:noFill/>
            <a:ln w="57150">
              <a:solidFill>
                <a:srgbClr val="990000"/>
              </a:solidFill>
              <a:round/>
              <a:headEnd/>
              <a:tailEnd type="triangle" w="med" len="med"/>
            </a:ln>
          </p:spPr>
          <p:txBody>
            <a:bodyPr/>
            <a:lstStyle/>
            <a:p>
              <a:endParaRPr lang="en-US">
                <a:latin typeface="Arial"/>
                <a:cs typeface="Arial"/>
              </a:endParaRPr>
            </a:p>
          </p:txBody>
        </p:sp>
      </p:grpSp>
      <p:grpSp>
        <p:nvGrpSpPr>
          <p:cNvPr id="52" name="Group 33"/>
          <p:cNvGrpSpPr>
            <a:grpSpLocks/>
          </p:cNvGrpSpPr>
          <p:nvPr/>
        </p:nvGrpSpPr>
        <p:grpSpPr bwMode="auto">
          <a:xfrm>
            <a:off x="2428875" y="1924050"/>
            <a:ext cx="1501775" cy="1317625"/>
            <a:chOff x="1530" y="1212"/>
            <a:chExt cx="946" cy="830"/>
          </a:xfrm>
        </p:grpSpPr>
        <p:sp>
          <p:nvSpPr>
            <p:cNvPr id="53" name="AutoShape 34"/>
            <p:cNvSpPr>
              <a:spLocks/>
            </p:cNvSpPr>
            <p:nvPr/>
          </p:nvSpPr>
          <p:spPr bwMode="auto">
            <a:xfrm rot="5400000">
              <a:off x="1834" y="1699"/>
              <a:ext cx="139" cy="548"/>
            </a:xfrm>
            <a:prstGeom prst="leftBrace">
              <a:avLst>
                <a:gd name="adj1" fmla="val 32854"/>
                <a:gd name="adj2" fmla="val 50000"/>
              </a:avLst>
            </a:prstGeom>
            <a:noFill/>
            <a:ln w="19050">
              <a:solidFill>
                <a:srgbClr val="990000"/>
              </a:solidFill>
              <a:round/>
              <a:headEnd/>
              <a:tailEnd/>
            </a:ln>
          </p:spPr>
          <p:txBody>
            <a:bodyPr wrap="none" anchor="ctr"/>
            <a:lstStyle/>
            <a:p>
              <a:endParaRPr lang="en-US">
                <a:latin typeface="Arial"/>
                <a:cs typeface="Arial"/>
              </a:endParaRPr>
            </a:p>
          </p:txBody>
        </p:sp>
        <p:grpSp>
          <p:nvGrpSpPr>
            <p:cNvPr id="54" name="Group 35"/>
            <p:cNvGrpSpPr>
              <a:grpSpLocks/>
            </p:cNvGrpSpPr>
            <p:nvPr/>
          </p:nvGrpSpPr>
          <p:grpSpPr bwMode="auto">
            <a:xfrm>
              <a:off x="1530" y="1212"/>
              <a:ext cx="946" cy="666"/>
              <a:chOff x="1530" y="1212"/>
              <a:chExt cx="946" cy="666"/>
            </a:xfrm>
          </p:grpSpPr>
          <p:sp>
            <p:nvSpPr>
              <p:cNvPr id="55" name="Line 36"/>
              <p:cNvSpPr>
                <a:spLocks noChangeShapeType="1"/>
              </p:cNvSpPr>
              <p:nvPr/>
            </p:nvSpPr>
            <p:spPr bwMode="auto">
              <a:xfrm flipV="1">
                <a:off x="1907" y="1489"/>
                <a:ext cx="120" cy="389"/>
              </a:xfrm>
              <a:prstGeom prst="line">
                <a:avLst/>
              </a:prstGeom>
              <a:noFill/>
              <a:ln w="9525">
                <a:solidFill>
                  <a:schemeClr val="tx1"/>
                </a:solidFill>
                <a:round/>
                <a:headEnd/>
                <a:tailEnd/>
              </a:ln>
            </p:spPr>
            <p:txBody>
              <a:bodyPr/>
              <a:lstStyle/>
              <a:p>
                <a:endParaRPr lang="en-US">
                  <a:latin typeface="Arial"/>
                  <a:cs typeface="Arial"/>
                </a:endParaRPr>
              </a:p>
            </p:txBody>
          </p:sp>
          <p:sp>
            <p:nvSpPr>
              <p:cNvPr id="56" name="Text Box 37"/>
              <p:cNvSpPr txBox="1">
                <a:spLocks noChangeArrowheads="1"/>
              </p:cNvSpPr>
              <p:nvPr/>
            </p:nvSpPr>
            <p:spPr bwMode="auto">
              <a:xfrm>
                <a:off x="1530" y="1212"/>
                <a:ext cx="946" cy="308"/>
              </a:xfrm>
              <a:prstGeom prst="rect">
                <a:avLst/>
              </a:prstGeom>
              <a:noFill/>
              <a:ln w="9525">
                <a:solidFill>
                  <a:srgbClr val="C00000"/>
                </a:solidFill>
                <a:miter lim="800000"/>
                <a:headEnd/>
                <a:tailEnd/>
              </a:ln>
            </p:spPr>
            <p:txBody>
              <a:bodyPr>
                <a:spAutoFit/>
              </a:bodyPr>
              <a:lstStyle/>
              <a:p>
                <a:pPr algn="ctr">
                  <a:spcBef>
                    <a:spcPct val="50000"/>
                  </a:spcBef>
                </a:pPr>
                <a:r>
                  <a:rPr lang="en-US" sz="2600" b="1" i="1" dirty="0">
                    <a:latin typeface="Arial"/>
                    <a:cs typeface="Arial"/>
                  </a:rPr>
                  <a:t>Surplus</a:t>
                </a:r>
              </a:p>
            </p:txBody>
          </p:sp>
        </p:grpSp>
      </p:grpSp>
      <p:grpSp>
        <p:nvGrpSpPr>
          <p:cNvPr id="57" name="Group 23"/>
          <p:cNvGrpSpPr>
            <a:grpSpLocks/>
          </p:cNvGrpSpPr>
          <p:nvPr/>
        </p:nvGrpSpPr>
        <p:grpSpPr bwMode="auto">
          <a:xfrm>
            <a:off x="1319213" y="3338513"/>
            <a:ext cx="1681162" cy="2278062"/>
            <a:chOff x="831" y="2103"/>
            <a:chExt cx="1059" cy="1435"/>
          </a:xfrm>
        </p:grpSpPr>
        <p:grpSp>
          <p:nvGrpSpPr>
            <p:cNvPr id="58" name="Group 24"/>
            <p:cNvGrpSpPr>
              <a:grpSpLocks/>
            </p:cNvGrpSpPr>
            <p:nvPr/>
          </p:nvGrpSpPr>
          <p:grpSpPr bwMode="auto">
            <a:xfrm>
              <a:off x="831" y="2103"/>
              <a:ext cx="1013" cy="358"/>
              <a:chOff x="831" y="2103"/>
              <a:chExt cx="1013" cy="358"/>
            </a:xfrm>
          </p:grpSpPr>
          <p:sp>
            <p:nvSpPr>
              <p:cNvPr id="62" name="Line 25"/>
              <p:cNvSpPr>
                <a:spLocks noChangeShapeType="1"/>
              </p:cNvSpPr>
              <p:nvPr/>
            </p:nvSpPr>
            <p:spPr bwMode="auto">
              <a:xfrm>
                <a:off x="831" y="2103"/>
                <a:ext cx="0" cy="352"/>
              </a:xfrm>
              <a:prstGeom prst="line">
                <a:avLst/>
              </a:prstGeom>
              <a:noFill/>
              <a:ln w="57150">
                <a:solidFill>
                  <a:srgbClr val="990000"/>
                </a:solidFill>
                <a:round/>
                <a:headEnd/>
                <a:tailEnd type="triangle" w="med" len="med"/>
              </a:ln>
            </p:spPr>
            <p:txBody>
              <a:bodyPr/>
              <a:lstStyle/>
              <a:p>
                <a:endParaRPr lang="en-US">
                  <a:latin typeface="Arial"/>
                  <a:cs typeface="Arial"/>
                </a:endParaRPr>
              </a:p>
            </p:txBody>
          </p:sp>
          <p:sp>
            <p:nvSpPr>
              <p:cNvPr id="63" name="Line 26"/>
              <p:cNvSpPr>
                <a:spLocks noChangeShapeType="1"/>
              </p:cNvSpPr>
              <p:nvPr/>
            </p:nvSpPr>
            <p:spPr bwMode="auto">
              <a:xfrm flipV="1">
                <a:off x="834" y="2460"/>
                <a:ext cx="1010" cy="1"/>
              </a:xfrm>
              <a:prstGeom prst="line">
                <a:avLst/>
              </a:prstGeom>
              <a:noFill/>
              <a:ln w="12700">
                <a:solidFill>
                  <a:srgbClr val="FF0000"/>
                </a:solidFill>
                <a:prstDash val="dash"/>
                <a:round/>
                <a:headEnd/>
                <a:tailEnd/>
              </a:ln>
            </p:spPr>
            <p:txBody>
              <a:bodyPr/>
              <a:lstStyle/>
              <a:p>
                <a:endParaRPr lang="en-US">
                  <a:latin typeface="Arial"/>
                  <a:cs typeface="Arial"/>
                </a:endParaRPr>
              </a:p>
            </p:txBody>
          </p:sp>
        </p:grpSp>
        <p:grpSp>
          <p:nvGrpSpPr>
            <p:cNvPr id="59" name="Group 27"/>
            <p:cNvGrpSpPr>
              <a:grpSpLocks/>
            </p:cNvGrpSpPr>
            <p:nvPr/>
          </p:nvGrpSpPr>
          <p:grpSpPr bwMode="auto">
            <a:xfrm>
              <a:off x="1802" y="2410"/>
              <a:ext cx="88" cy="1128"/>
              <a:chOff x="1802" y="2410"/>
              <a:chExt cx="88" cy="1128"/>
            </a:xfrm>
          </p:grpSpPr>
          <p:sp>
            <p:nvSpPr>
              <p:cNvPr id="60" name="Line 28"/>
              <p:cNvSpPr>
                <a:spLocks noChangeShapeType="1"/>
              </p:cNvSpPr>
              <p:nvPr/>
            </p:nvSpPr>
            <p:spPr bwMode="auto">
              <a:xfrm>
                <a:off x="1840" y="2440"/>
                <a:ext cx="4" cy="1098"/>
              </a:xfrm>
              <a:prstGeom prst="line">
                <a:avLst/>
              </a:prstGeom>
              <a:noFill/>
              <a:ln w="12700">
                <a:solidFill>
                  <a:srgbClr val="FF0000"/>
                </a:solidFill>
                <a:prstDash val="dash"/>
                <a:round/>
                <a:headEnd/>
                <a:tailEnd/>
              </a:ln>
            </p:spPr>
            <p:txBody>
              <a:bodyPr/>
              <a:lstStyle/>
              <a:p>
                <a:endParaRPr lang="en-US">
                  <a:latin typeface="Arial"/>
                  <a:cs typeface="Arial"/>
                </a:endParaRPr>
              </a:p>
            </p:txBody>
          </p:sp>
          <p:sp>
            <p:nvSpPr>
              <p:cNvPr id="61" name="Oval 29"/>
              <p:cNvSpPr>
                <a:spLocks noChangeArrowheads="1"/>
              </p:cNvSpPr>
              <p:nvPr/>
            </p:nvSpPr>
            <p:spPr bwMode="auto">
              <a:xfrm>
                <a:off x="1802" y="2410"/>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grpSp>
      <p:sp>
        <p:nvSpPr>
          <p:cNvPr id="65"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2624913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strips(downRight)">
                                      <p:cBhvr>
                                        <p:cTn id="11" dur="500"/>
                                        <p:tgtEl>
                                          <p:spTgt spid="4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childTnLst>
                          </p:cTn>
                        </p:par>
                        <p:par>
                          <p:cTn id="17" fill="hold">
                            <p:stCondLst>
                              <p:cond delay="500"/>
                            </p:stCondLst>
                            <p:childTnLst>
                              <p:par>
                                <p:cTn id="18" presetID="18" presetClass="entr" presetSubtype="6" fill="hold" nodeType="after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strips(downRight)">
                                      <p:cBhvr>
                                        <p:cTn id="20" dur="500"/>
                                        <p:tgtEl>
                                          <p:spTgt spid="4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left)">
                                      <p:cBhvr>
                                        <p:cTn id="25" dur="500"/>
                                        <p:tgtEl>
                                          <p:spTgt spid="3">
                                            <p:txEl>
                                              <p:pRg st="2" end="2"/>
                                            </p:txEl>
                                          </p:spTgt>
                                        </p:tgtEl>
                                      </p:cBhvr>
                                    </p:animEffect>
                                  </p:childTnLst>
                                </p:cTn>
                              </p:par>
                            </p:childTnLst>
                          </p:cTn>
                        </p:par>
                        <p:par>
                          <p:cTn id="26" fill="hold">
                            <p:stCondLst>
                              <p:cond delay="500"/>
                            </p:stCondLst>
                            <p:childTnLst>
                              <p:par>
                                <p:cTn id="27" presetID="18" presetClass="entr" presetSubtype="12" fill="hold" nodeType="after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strips(downLeft)">
                                      <p:cBhvr>
                                        <p:cTn id="29" dur="500"/>
                                        <p:tgtEl>
                                          <p:spTgt spid="4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wipe(left)">
                                      <p:cBhvr>
                                        <p:cTn id="34" dur="500"/>
                                        <p:tgtEl>
                                          <p:spTgt spid="3">
                                            <p:txEl>
                                              <p:pRg st="3" end="3"/>
                                            </p:txEl>
                                          </p:spTgt>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500"/>
                                        <p:tgtEl>
                                          <p:spTgt spid="5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wipe(left)">
                                      <p:cBhvr>
                                        <p:cTn id="43" dur="500"/>
                                        <p:tgtEl>
                                          <p:spTgt spid="3">
                                            <p:txEl>
                                              <p:pRg st="4" end="4"/>
                                            </p:txEl>
                                          </p:spTgt>
                                        </p:tgtEl>
                                      </p:cBhvr>
                                    </p:animEffect>
                                  </p:childTnLst>
                                </p:cTn>
                              </p:par>
                            </p:childTnLst>
                          </p:cTn>
                        </p:par>
                        <p:par>
                          <p:cTn id="44" fill="hold">
                            <p:stCondLst>
                              <p:cond delay="500"/>
                            </p:stCondLst>
                            <p:childTnLst>
                              <p:par>
                                <p:cTn id="45" presetID="18" presetClass="entr" presetSubtype="6" fill="hold" nodeType="afterEffect">
                                  <p:stCondLst>
                                    <p:cond delay="500"/>
                                  </p:stCondLst>
                                  <p:childTnLst>
                                    <p:set>
                                      <p:cBhvr>
                                        <p:cTn id="46" dur="1" fill="hold">
                                          <p:stCondLst>
                                            <p:cond delay="0"/>
                                          </p:stCondLst>
                                        </p:cTn>
                                        <p:tgtEl>
                                          <p:spTgt spid="57"/>
                                        </p:tgtEl>
                                        <p:attrNameLst>
                                          <p:attrName>style.visibility</p:attrName>
                                        </p:attrNameLst>
                                      </p:cBhvr>
                                      <p:to>
                                        <p:strVal val="visible"/>
                                      </p:to>
                                    </p:set>
                                    <p:animEffect transition="in" filter="strips(downRight)">
                                      <p:cBhvr>
                                        <p:cTn id="4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rPr>
              <a:t>Markets not in equilibrium: shortage – 1 </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52</a:t>
            </a:fld>
            <a:endParaRPr lang="en-US" dirty="0"/>
          </a:p>
        </p:txBody>
      </p:sp>
      <p:sp>
        <p:nvSpPr>
          <p:cNvPr id="3" name="Text Placeholder 2"/>
          <p:cNvSpPr>
            <a:spLocks noGrp="1"/>
          </p:cNvSpPr>
          <p:nvPr>
            <p:ph idx="12"/>
          </p:nvPr>
        </p:nvSpPr>
        <p:spPr>
          <a:xfrm>
            <a:off x="4770438" y="838200"/>
            <a:ext cx="4297362" cy="5334000"/>
          </a:xfrm>
        </p:spPr>
        <p:txBody>
          <a:bodyPr>
            <a:noAutofit/>
          </a:bodyPr>
          <a:lstStyle/>
          <a:p>
            <a:pPr marL="0" indent="0">
              <a:buNone/>
            </a:pPr>
            <a:r>
              <a:rPr lang="en-US" sz="2800" b="1" dirty="0">
                <a:solidFill>
                  <a:srgbClr val="CC0000"/>
                </a:solidFill>
              </a:rPr>
              <a:t>Shortage</a:t>
            </a:r>
            <a:r>
              <a:rPr lang="en-US" sz="2800" dirty="0"/>
              <a:t> (excess demand): </a:t>
            </a:r>
            <a:r>
              <a:rPr lang="en-US" sz="2800" dirty="0">
                <a:cs typeface="Arial"/>
              </a:rPr>
              <a:t>quantity demanded is greater than quantity supplied</a:t>
            </a:r>
          </a:p>
          <a:p>
            <a:pPr marL="0" indent="0">
              <a:buNone/>
            </a:pPr>
            <a:r>
              <a:rPr lang="en-US" sz="1600" dirty="0">
                <a:cs typeface="Arial"/>
              </a:rPr>
              <a:t>  </a:t>
            </a:r>
          </a:p>
          <a:p>
            <a:pPr marL="0" indent="0">
              <a:buNone/>
            </a:pPr>
            <a:r>
              <a:rPr lang="en-US" sz="2800" dirty="0">
                <a:solidFill>
                  <a:srgbClr val="002060"/>
                </a:solidFill>
                <a:cs typeface="Arial"/>
              </a:rPr>
              <a:t>If  </a:t>
            </a:r>
            <a:r>
              <a:rPr lang="en-US" sz="2800" b="1" i="1" dirty="0">
                <a:solidFill>
                  <a:srgbClr val="002060"/>
                </a:solidFill>
                <a:cs typeface="Arial"/>
              </a:rPr>
              <a:t>P</a:t>
            </a:r>
            <a:r>
              <a:rPr lang="en-US" sz="2800" dirty="0">
                <a:solidFill>
                  <a:srgbClr val="002060"/>
                </a:solidFill>
                <a:cs typeface="Arial"/>
              </a:rPr>
              <a:t>  =  $1, </a:t>
            </a:r>
          </a:p>
          <a:p>
            <a:pPr marL="457200" lvl="1" indent="0">
              <a:buNone/>
            </a:pPr>
            <a:r>
              <a:rPr lang="en-US" sz="2800" dirty="0">
                <a:solidFill>
                  <a:srgbClr val="002060"/>
                </a:solidFill>
                <a:cs typeface="Arial"/>
              </a:rPr>
              <a:t>- then </a:t>
            </a:r>
            <a:r>
              <a:rPr lang="en-US" sz="2800" b="1" i="1" dirty="0">
                <a:solidFill>
                  <a:srgbClr val="002060"/>
                </a:solidFill>
                <a:cs typeface="Arial"/>
              </a:rPr>
              <a:t>Q</a:t>
            </a:r>
            <a:r>
              <a:rPr lang="en-US" sz="2800" b="1" i="1" baseline="30000" dirty="0">
                <a:solidFill>
                  <a:srgbClr val="002060"/>
                </a:solidFill>
                <a:cs typeface="Arial"/>
              </a:rPr>
              <a:t>D</a:t>
            </a:r>
            <a:r>
              <a:rPr lang="en-US" sz="2800" dirty="0">
                <a:solidFill>
                  <a:srgbClr val="002060"/>
                </a:solidFill>
                <a:cs typeface="Arial"/>
              </a:rPr>
              <a:t>  = 21 muffins</a:t>
            </a:r>
          </a:p>
          <a:p>
            <a:pPr marL="457200" lvl="1" indent="0">
              <a:buNone/>
            </a:pPr>
            <a:r>
              <a:rPr lang="en-US" sz="2800" dirty="0">
                <a:solidFill>
                  <a:srgbClr val="002060"/>
                </a:solidFill>
                <a:cs typeface="Arial"/>
              </a:rPr>
              <a:t>- and </a:t>
            </a:r>
            <a:r>
              <a:rPr lang="en-US" sz="2800" b="1" i="1" dirty="0">
                <a:solidFill>
                  <a:srgbClr val="002060"/>
                </a:solidFill>
                <a:cs typeface="Arial"/>
              </a:rPr>
              <a:t>Q</a:t>
            </a:r>
            <a:r>
              <a:rPr lang="en-US" sz="2800" b="1" i="1" baseline="30000" dirty="0">
                <a:solidFill>
                  <a:srgbClr val="002060"/>
                </a:solidFill>
                <a:cs typeface="Arial"/>
              </a:rPr>
              <a:t>S</a:t>
            </a:r>
            <a:r>
              <a:rPr lang="en-US" sz="2800" dirty="0">
                <a:solidFill>
                  <a:srgbClr val="002060"/>
                </a:solidFill>
                <a:cs typeface="Arial"/>
              </a:rPr>
              <a:t> = 5 muffins</a:t>
            </a:r>
          </a:p>
          <a:p>
            <a:pPr marL="457200" lvl="1" indent="0">
              <a:buNone/>
            </a:pPr>
            <a:r>
              <a:rPr lang="en-US" sz="2800" dirty="0">
                <a:solidFill>
                  <a:srgbClr val="002060"/>
                </a:solidFill>
                <a:cs typeface="Arial"/>
              </a:rPr>
              <a:t>- Resulting in a shortage of 16 muffins</a:t>
            </a:r>
          </a:p>
          <a:p>
            <a:endParaRPr lang="en-US" sz="2800" dirty="0"/>
          </a:p>
        </p:txBody>
      </p:sp>
      <p:grpSp>
        <p:nvGrpSpPr>
          <p:cNvPr id="6" name="Group 2"/>
          <p:cNvGrpSpPr>
            <a:grpSpLocks/>
          </p:cNvGrpSpPr>
          <p:nvPr/>
        </p:nvGrpSpPr>
        <p:grpSpPr bwMode="auto">
          <a:xfrm>
            <a:off x="277813" y="1339850"/>
            <a:ext cx="5513387" cy="4991100"/>
            <a:chOff x="175" y="844"/>
            <a:chExt cx="3473" cy="3144"/>
          </a:xfrm>
        </p:grpSpPr>
        <p:graphicFrame>
          <p:nvGraphicFramePr>
            <p:cNvPr id="7" name="Object 3"/>
            <p:cNvGraphicFramePr>
              <a:graphicFrameLocks noChangeAspect="1"/>
            </p:cNvGraphicFramePr>
            <p:nvPr/>
          </p:nvGraphicFramePr>
          <p:xfrm>
            <a:off x="175" y="910"/>
            <a:ext cx="3446" cy="3078"/>
          </p:xfrm>
          <a:graphic>
            <a:graphicData uri="http://schemas.openxmlformats.org/presentationml/2006/ole">
              <mc:AlternateContent xmlns:mc="http://schemas.openxmlformats.org/markup-compatibility/2006">
                <mc:Choice xmlns:v="urn:schemas-microsoft-com:vml" Requires="v">
                  <p:oleObj spid="_x0000_s14408" name="Worksheet" r:id="rId4" imgW="5800649" imgH="5181600" progId="Excel.Sheet.8">
                    <p:embed/>
                  </p:oleObj>
                </mc:Choice>
                <mc:Fallback>
                  <p:oleObj name="Worksheet" r:id="rId4" imgW="5800649" imgH="51816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 y="910"/>
                          <a:ext cx="3446" cy="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4"/>
            <p:cNvSpPr txBox="1">
              <a:spLocks noChangeArrowheads="1"/>
            </p:cNvSpPr>
            <p:nvPr/>
          </p:nvSpPr>
          <p:spPr bwMode="auto">
            <a:xfrm>
              <a:off x="480" y="844"/>
              <a:ext cx="262" cy="308"/>
            </a:xfrm>
            <a:prstGeom prst="rect">
              <a:avLst/>
            </a:prstGeom>
            <a:noFill/>
            <a:ln w="9525">
              <a:noFill/>
              <a:miter lim="800000"/>
              <a:headEnd/>
              <a:tailEnd/>
            </a:ln>
          </p:spPr>
          <p:txBody>
            <a:bodyPr>
              <a:spAutoFit/>
            </a:bodyPr>
            <a:lstStyle/>
            <a:p>
              <a:pPr algn="r">
                <a:spcBef>
                  <a:spcPct val="50000"/>
                </a:spcBef>
              </a:pPr>
              <a:r>
                <a:rPr lang="en-US" sz="2600" b="1" i="1" dirty="0">
                  <a:latin typeface="Arial"/>
                  <a:cs typeface="Arial"/>
                </a:rPr>
                <a:t>P</a:t>
              </a:r>
            </a:p>
          </p:txBody>
        </p:sp>
        <p:sp>
          <p:nvSpPr>
            <p:cNvPr id="9" name="Text Box 5"/>
            <p:cNvSpPr txBox="1">
              <a:spLocks noChangeArrowheads="1"/>
            </p:cNvSpPr>
            <p:nvPr/>
          </p:nvSpPr>
          <p:spPr bwMode="auto">
            <a:xfrm>
              <a:off x="3375" y="3542"/>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Q</a:t>
              </a:r>
            </a:p>
          </p:txBody>
        </p:sp>
      </p:grpSp>
      <p:grpSp>
        <p:nvGrpSpPr>
          <p:cNvPr id="10" name="Group 6"/>
          <p:cNvGrpSpPr>
            <a:grpSpLocks/>
          </p:cNvGrpSpPr>
          <p:nvPr/>
        </p:nvGrpSpPr>
        <p:grpSpPr bwMode="auto">
          <a:xfrm>
            <a:off x="1420813" y="1584325"/>
            <a:ext cx="2489200" cy="4022725"/>
            <a:chOff x="895" y="998"/>
            <a:chExt cx="1568" cy="2534"/>
          </a:xfrm>
        </p:grpSpPr>
        <p:sp>
          <p:nvSpPr>
            <p:cNvPr id="11" name="Line 7"/>
            <p:cNvSpPr>
              <a:spLocks noChangeShapeType="1"/>
            </p:cNvSpPr>
            <p:nvPr/>
          </p:nvSpPr>
          <p:spPr bwMode="auto">
            <a:xfrm>
              <a:off x="1151" y="1252"/>
              <a:ext cx="1312" cy="2280"/>
            </a:xfrm>
            <a:prstGeom prst="line">
              <a:avLst/>
            </a:prstGeom>
            <a:noFill/>
            <a:ln w="50800">
              <a:solidFill>
                <a:srgbClr val="003399"/>
              </a:solidFill>
              <a:round/>
              <a:headEnd/>
              <a:tailEnd/>
            </a:ln>
          </p:spPr>
          <p:txBody>
            <a:bodyPr/>
            <a:lstStyle/>
            <a:p>
              <a:endParaRPr lang="en-US">
                <a:latin typeface="Arial"/>
                <a:cs typeface="Arial"/>
              </a:endParaRPr>
            </a:p>
          </p:txBody>
        </p:sp>
        <p:sp>
          <p:nvSpPr>
            <p:cNvPr id="12" name="Text Box 8"/>
            <p:cNvSpPr txBox="1">
              <a:spLocks noChangeArrowheads="1"/>
            </p:cNvSpPr>
            <p:nvPr/>
          </p:nvSpPr>
          <p:spPr bwMode="auto">
            <a:xfrm>
              <a:off x="895" y="998"/>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D</a:t>
              </a:r>
            </a:p>
          </p:txBody>
        </p:sp>
      </p:grpSp>
      <p:grpSp>
        <p:nvGrpSpPr>
          <p:cNvPr id="13" name="Group 9"/>
          <p:cNvGrpSpPr>
            <a:grpSpLocks/>
          </p:cNvGrpSpPr>
          <p:nvPr/>
        </p:nvGrpSpPr>
        <p:grpSpPr bwMode="auto">
          <a:xfrm>
            <a:off x="1327150" y="1676400"/>
            <a:ext cx="3367088" cy="3933824"/>
            <a:chOff x="836" y="1056"/>
            <a:chExt cx="2121" cy="2478"/>
          </a:xfrm>
        </p:grpSpPr>
        <p:sp>
          <p:nvSpPr>
            <p:cNvPr id="14" name="Line 10"/>
            <p:cNvSpPr>
              <a:spLocks noChangeShapeType="1"/>
            </p:cNvSpPr>
            <p:nvPr/>
          </p:nvSpPr>
          <p:spPr bwMode="auto">
            <a:xfrm flipH="1">
              <a:off x="836" y="1326"/>
              <a:ext cx="2064" cy="2208"/>
            </a:xfrm>
            <a:prstGeom prst="line">
              <a:avLst/>
            </a:prstGeom>
            <a:noFill/>
            <a:ln w="50800">
              <a:solidFill>
                <a:srgbClr val="003399"/>
              </a:solidFill>
              <a:round/>
              <a:headEnd/>
              <a:tailEnd/>
            </a:ln>
          </p:spPr>
          <p:txBody>
            <a:bodyPr/>
            <a:lstStyle/>
            <a:p>
              <a:endParaRPr lang="en-US">
                <a:latin typeface="Arial"/>
                <a:cs typeface="Arial"/>
              </a:endParaRPr>
            </a:p>
          </p:txBody>
        </p:sp>
        <p:sp>
          <p:nvSpPr>
            <p:cNvPr id="15" name="Text Box 11"/>
            <p:cNvSpPr txBox="1">
              <a:spLocks noChangeArrowheads="1"/>
            </p:cNvSpPr>
            <p:nvPr/>
          </p:nvSpPr>
          <p:spPr bwMode="auto">
            <a:xfrm>
              <a:off x="2684" y="1056"/>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S</a:t>
              </a:r>
            </a:p>
          </p:txBody>
        </p:sp>
      </p:grpSp>
      <p:sp>
        <p:nvSpPr>
          <p:cNvPr id="16" name="Line 18"/>
          <p:cNvSpPr>
            <a:spLocks noChangeShapeType="1"/>
          </p:cNvSpPr>
          <p:nvPr/>
        </p:nvSpPr>
        <p:spPr bwMode="auto">
          <a:xfrm>
            <a:off x="1322388" y="5045075"/>
            <a:ext cx="2259012" cy="0"/>
          </a:xfrm>
          <a:prstGeom prst="line">
            <a:avLst/>
          </a:prstGeom>
          <a:noFill/>
          <a:ln w="12700">
            <a:solidFill>
              <a:srgbClr val="FF0000"/>
            </a:solidFill>
            <a:prstDash val="dash"/>
            <a:round/>
            <a:headEnd/>
            <a:tailEnd/>
          </a:ln>
        </p:spPr>
        <p:txBody>
          <a:bodyPr/>
          <a:lstStyle/>
          <a:p>
            <a:endParaRPr lang="en-US">
              <a:latin typeface="Arial"/>
              <a:cs typeface="Arial"/>
            </a:endParaRPr>
          </a:p>
        </p:txBody>
      </p:sp>
      <p:grpSp>
        <p:nvGrpSpPr>
          <p:cNvPr id="17" name="Group 19"/>
          <p:cNvGrpSpPr>
            <a:grpSpLocks/>
          </p:cNvGrpSpPr>
          <p:nvPr/>
        </p:nvGrpSpPr>
        <p:grpSpPr bwMode="auto">
          <a:xfrm>
            <a:off x="3505200" y="4972050"/>
            <a:ext cx="139700" cy="642938"/>
            <a:chOff x="2208" y="3132"/>
            <a:chExt cx="88" cy="405"/>
          </a:xfrm>
        </p:grpSpPr>
        <p:sp>
          <p:nvSpPr>
            <p:cNvPr id="18" name="Line 20"/>
            <p:cNvSpPr>
              <a:spLocks noChangeShapeType="1"/>
            </p:cNvSpPr>
            <p:nvPr/>
          </p:nvSpPr>
          <p:spPr bwMode="auto">
            <a:xfrm flipH="1">
              <a:off x="2247" y="3163"/>
              <a:ext cx="2" cy="374"/>
            </a:xfrm>
            <a:prstGeom prst="line">
              <a:avLst/>
            </a:prstGeom>
            <a:noFill/>
            <a:ln w="12700">
              <a:solidFill>
                <a:srgbClr val="FF0000"/>
              </a:solidFill>
              <a:prstDash val="dash"/>
              <a:round/>
              <a:headEnd/>
              <a:tailEnd/>
            </a:ln>
          </p:spPr>
          <p:txBody>
            <a:bodyPr/>
            <a:lstStyle/>
            <a:p>
              <a:endParaRPr lang="en-US">
                <a:latin typeface="Arial"/>
                <a:cs typeface="Arial"/>
              </a:endParaRPr>
            </a:p>
          </p:txBody>
        </p:sp>
        <p:sp>
          <p:nvSpPr>
            <p:cNvPr id="19" name="Oval 21"/>
            <p:cNvSpPr>
              <a:spLocks noChangeArrowheads="1"/>
            </p:cNvSpPr>
            <p:nvPr/>
          </p:nvSpPr>
          <p:spPr bwMode="auto">
            <a:xfrm>
              <a:off x="2208" y="3132"/>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grpSp>
        <p:nvGrpSpPr>
          <p:cNvPr id="20" name="Group 22"/>
          <p:cNvGrpSpPr>
            <a:grpSpLocks/>
          </p:cNvGrpSpPr>
          <p:nvPr/>
        </p:nvGrpSpPr>
        <p:grpSpPr bwMode="auto">
          <a:xfrm>
            <a:off x="1793875" y="4972050"/>
            <a:ext cx="139700" cy="646113"/>
            <a:chOff x="1130" y="3132"/>
            <a:chExt cx="88" cy="407"/>
          </a:xfrm>
        </p:grpSpPr>
        <p:sp>
          <p:nvSpPr>
            <p:cNvPr id="21" name="Line 23"/>
            <p:cNvSpPr>
              <a:spLocks noChangeShapeType="1"/>
            </p:cNvSpPr>
            <p:nvPr/>
          </p:nvSpPr>
          <p:spPr bwMode="auto">
            <a:xfrm flipH="1">
              <a:off x="1173" y="3165"/>
              <a:ext cx="2" cy="374"/>
            </a:xfrm>
            <a:prstGeom prst="line">
              <a:avLst/>
            </a:prstGeom>
            <a:noFill/>
            <a:ln w="12700">
              <a:solidFill>
                <a:srgbClr val="FF0000"/>
              </a:solidFill>
              <a:prstDash val="dash"/>
              <a:round/>
              <a:headEnd/>
              <a:tailEnd/>
            </a:ln>
          </p:spPr>
          <p:txBody>
            <a:bodyPr/>
            <a:lstStyle/>
            <a:p>
              <a:endParaRPr lang="en-US">
                <a:latin typeface="Arial"/>
                <a:cs typeface="Arial"/>
              </a:endParaRPr>
            </a:p>
          </p:txBody>
        </p:sp>
        <p:sp>
          <p:nvSpPr>
            <p:cNvPr id="22" name="Oval 24"/>
            <p:cNvSpPr>
              <a:spLocks noChangeArrowheads="1"/>
            </p:cNvSpPr>
            <p:nvPr/>
          </p:nvSpPr>
          <p:spPr bwMode="auto">
            <a:xfrm>
              <a:off x="1130" y="3132"/>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23" name="AutoShape 25"/>
          <p:cNvSpPr>
            <a:spLocks/>
          </p:cNvSpPr>
          <p:nvPr/>
        </p:nvSpPr>
        <p:spPr bwMode="auto">
          <a:xfrm rot="-5400000">
            <a:off x="2601119" y="4407694"/>
            <a:ext cx="220662" cy="1714500"/>
          </a:xfrm>
          <a:prstGeom prst="leftBrace">
            <a:avLst>
              <a:gd name="adj1" fmla="val 64748"/>
              <a:gd name="adj2" fmla="val 50000"/>
            </a:avLst>
          </a:prstGeom>
          <a:noFill/>
          <a:ln w="19050">
            <a:solidFill>
              <a:srgbClr val="990000"/>
            </a:solidFill>
            <a:round/>
            <a:headEnd/>
            <a:tailEnd/>
          </a:ln>
        </p:spPr>
        <p:txBody>
          <a:bodyPr wrap="none" anchor="ctr"/>
          <a:lstStyle/>
          <a:p>
            <a:endParaRPr lang="en-US">
              <a:latin typeface="Arial"/>
              <a:cs typeface="Arial"/>
            </a:endParaRPr>
          </a:p>
        </p:txBody>
      </p:sp>
      <p:sp>
        <p:nvSpPr>
          <p:cNvPr id="24" name="Text Box 26"/>
          <p:cNvSpPr txBox="1">
            <a:spLocks noChangeArrowheads="1"/>
          </p:cNvSpPr>
          <p:nvPr/>
        </p:nvSpPr>
        <p:spPr bwMode="auto">
          <a:xfrm>
            <a:off x="1951038" y="5394325"/>
            <a:ext cx="1512887" cy="473075"/>
          </a:xfrm>
          <a:prstGeom prst="rect">
            <a:avLst/>
          </a:prstGeom>
          <a:solidFill>
            <a:schemeClr val="bg1"/>
          </a:solidFill>
          <a:ln w="9525">
            <a:solidFill>
              <a:srgbClr val="C00000"/>
            </a:solidFill>
            <a:miter lim="800000"/>
            <a:headEnd/>
            <a:tailEnd/>
          </a:ln>
        </p:spPr>
        <p:txBody>
          <a:bodyPr lIns="45720" rIns="45720">
            <a:spAutoFit/>
          </a:bodyPr>
          <a:lstStyle/>
          <a:p>
            <a:pPr algn="ctr">
              <a:spcBef>
                <a:spcPct val="50000"/>
              </a:spcBef>
            </a:pPr>
            <a:r>
              <a:rPr lang="en-US" sz="2500" b="1" i="1" dirty="0">
                <a:latin typeface="Arial"/>
                <a:cs typeface="Arial"/>
              </a:rPr>
              <a:t>Shortage</a:t>
            </a:r>
          </a:p>
        </p:txBody>
      </p:sp>
      <p:sp>
        <p:nvSpPr>
          <p:cNvPr id="25"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994619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up)">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left)">
                                      <p:cBhvr>
                                        <p:cTn id="30" dur="500"/>
                                        <p:tgtEl>
                                          <p:spTgt spid="3">
                                            <p:txEl>
                                              <p:pRg st="4" end="4"/>
                                            </p:txEl>
                                          </p:spTgt>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up)">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left)">
                                      <p:cBhvr>
                                        <p:cTn id="39" dur="500"/>
                                        <p:tgtEl>
                                          <p:spTgt spid="3">
                                            <p:txEl>
                                              <p:pRg st="5" end="5"/>
                                            </p:txEl>
                                          </p:spTgt>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uiExpand="1" animBg="1"/>
      <p:bldP spid="23" grpId="0" animBg="1"/>
      <p:bldP spid="2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rPr>
              <a:t>Markets not in equilibrium: shortage – 2 </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53</a:t>
            </a:fld>
            <a:endParaRPr lang="en-US" dirty="0"/>
          </a:p>
        </p:txBody>
      </p:sp>
      <p:sp>
        <p:nvSpPr>
          <p:cNvPr id="3" name="Text Placeholder 2"/>
          <p:cNvSpPr>
            <a:spLocks noGrp="1"/>
          </p:cNvSpPr>
          <p:nvPr>
            <p:ph idx="12"/>
          </p:nvPr>
        </p:nvSpPr>
        <p:spPr>
          <a:xfrm>
            <a:off x="4694238" y="914400"/>
            <a:ext cx="4373562" cy="5257800"/>
          </a:xfrm>
        </p:spPr>
        <p:txBody>
          <a:bodyPr>
            <a:normAutofit/>
          </a:bodyPr>
          <a:lstStyle/>
          <a:p>
            <a:pPr marL="0" indent="0">
              <a:spcBef>
                <a:spcPct val="50000"/>
              </a:spcBef>
              <a:buNone/>
            </a:pPr>
            <a:r>
              <a:rPr lang="en-US" sz="2800" dirty="0">
                <a:cs typeface="Arial"/>
              </a:rPr>
              <a:t>Facing a shortage, </a:t>
            </a:r>
            <a:br>
              <a:rPr lang="en-US" sz="2800" dirty="0">
                <a:cs typeface="Arial"/>
              </a:rPr>
            </a:br>
            <a:r>
              <a:rPr lang="en-US" sz="2800" dirty="0">
                <a:cs typeface="Arial"/>
              </a:rPr>
              <a:t>sellers </a:t>
            </a:r>
            <a:r>
              <a:rPr lang="en-US" sz="2800" dirty="0">
                <a:solidFill>
                  <a:srgbClr val="C00000"/>
                </a:solidFill>
                <a:cs typeface="Arial"/>
              </a:rPr>
              <a:t>raise the price</a:t>
            </a:r>
            <a:r>
              <a:rPr lang="en-US" sz="2800" dirty="0">
                <a:cs typeface="Arial"/>
              </a:rPr>
              <a:t>,</a:t>
            </a:r>
          </a:p>
          <a:p>
            <a:pPr lvl="1">
              <a:buFontTx/>
              <a:buChar char="-"/>
            </a:pPr>
            <a:r>
              <a:rPr lang="en-US" sz="2800" dirty="0">
                <a:cs typeface="Arial"/>
              </a:rPr>
              <a:t>Causing </a:t>
            </a:r>
            <a:r>
              <a:rPr lang="en-US" sz="2800" b="1" i="1" dirty="0">
                <a:cs typeface="Arial"/>
              </a:rPr>
              <a:t>Q</a:t>
            </a:r>
            <a:r>
              <a:rPr lang="en-US" sz="2800" b="1" i="1" baseline="30000" dirty="0">
                <a:cs typeface="Arial"/>
              </a:rPr>
              <a:t>D</a:t>
            </a:r>
            <a:r>
              <a:rPr lang="en-US" sz="2800" dirty="0">
                <a:cs typeface="Arial"/>
              </a:rPr>
              <a:t> to fall</a:t>
            </a:r>
          </a:p>
          <a:p>
            <a:pPr lvl="1">
              <a:buFontTx/>
              <a:buChar char="-"/>
            </a:pPr>
            <a:r>
              <a:rPr lang="en-US" sz="2800" dirty="0">
                <a:cs typeface="Arial"/>
              </a:rPr>
              <a:t>and </a:t>
            </a:r>
            <a:r>
              <a:rPr lang="en-US" sz="2800" b="1" i="1" dirty="0">
                <a:cs typeface="Arial"/>
              </a:rPr>
              <a:t>Q</a:t>
            </a:r>
            <a:r>
              <a:rPr lang="en-US" sz="2800" b="1" i="1" baseline="30000" dirty="0">
                <a:cs typeface="Arial"/>
              </a:rPr>
              <a:t>S</a:t>
            </a:r>
            <a:r>
              <a:rPr lang="en-US" sz="2800" dirty="0">
                <a:cs typeface="Arial"/>
              </a:rPr>
              <a:t> to rise,</a:t>
            </a:r>
          </a:p>
          <a:p>
            <a:pPr lvl="1">
              <a:buFontTx/>
              <a:buChar char="-"/>
            </a:pPr>
            <a:r>
              <a:rPr lang="en-US" sz="2800" dirty="0">
                <a:cs typeface="Arial"/>
              </a:rPr>
              <a:t>…which reduces the shortage.   </a:t>
            </a:r>
          </a:p>
          <a:p>
            <a:pPr lvl="1"/>
            <a:r>
              <a:rPr lang="en-US" sz="2800" dirty="0">
                <a:cs typeface="Arial"/>
              </a:rPr>
              <a:t>And so on… </a:t>
            </a:r>
            <a:r>
              <a:rPr lang="en-US" sz="2800" dirty="0">
                <a:solidFill>
                  <a:srgbClr val="C00000"/>
                </a:solidFill>
                <a:cs typeface="Arial"/>
              </a:rPr>
              <a:t>until market reaches equilibrium</a:t>
            </a:r>
            <a:endParaRPr lang="en-US" sz="2700" dirty="0"/>
          </a:p>
        </p:txBody>
      </p:sp>
      <p:grpSp>
        <p:nvGrpSpPr>
          <p:cNvPr id="25" name="Group 2"/>
          <p:cNvGrpSpPr>
            <a:grpSpLocks/>
          </p:cNvGrpSpPr>
          <p:nvPr/>
        </p:nvGrpSpPr>
        <p:grpSpPr bwMode="auto">
          <a:xfrm>
            <a:off x="277813" y="1371600"/>
            <a:ext cx="5513387" cy="4953000"/>
            <a:chOff x="175" y="868"/>
            <a:chExt cx="3473" cy="3120"/>
          </a:xfrm>
        </p:grpSpPr>
        <p:graphicFrame>
          <p:nvGraphicFramePr>
            <p:cNvPr id="26" name="Object 3"/>
            <p:cNvGraphicFramePr>
              <a:graphicFrameLocks noChangeAspect="1"/>
            </p:cNvGraphicFramePr>
            <p:nvPr/>
          </p:nvGraphicFramePr>
          <p:xfrm>
            <a:off x="175" y="910"/>
            <a:ext cx="3446" cy="3078"/>
          </p:xfrm>
          <a:graphic>
            <a:graphicData uri="http://schemas.openxmlformats.org/presentationml/2006/ole">
              <mc:AlternateContent xmlns:mc="http://schemas.openxmlformats.org/markup-compatibility/2006">
                <mc:Choice xmlns:v="urn:schemas-microsoft-com:vml" Requires="v">
                  <p:oleObj spid="_x0000_s15431" name="Worksheet" r:id="rId4" imgW="5800825" imgH="5181763" progId="Excel.Sheet.8">
                    <p:embed/>
                  </p:oleObj>
                </mc:Choice>
                <mc:Fallback>
                  <p:oleObj name="Worksheet" r:id="rId4" imgW="5800825" imgH="5181763"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 y="910"/>
                          <a:ext cx="3446" cy="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Text Box 4"/>
            <p:cNvSpPr txBox="1">
              <a:spLocks noChangeArrowheads="1"/>
            </p:cNvSpPr>
            <p:nvPr/>
          </p:nvSpPr>
          <p:spPr bwMode="auto">
            <a:xfrm>
              <a:off x="528" y="868"/>
              <a:ext cx="262" cy="308"/>
            </a:xfrm>
            <a:prstGeom prst="rect">
              <a:avLst/>
            </a:prstGeom>
            <a:noFill/>
            <a:ln w="9525">
              <a:noFill/>
              <a:miter lim="800000"/>
              <a:headEnd/>
              <a:tailEnd/>
            </a:ln>
          </p:spPr>
          <p:txBody>
            <a:bodyPr>
              <a:spAutoFit/>
            </a:bodyPr>
            <a:lstStyle/>
            <a:p>
              <a:pPr algn="r">
                <a:spcBef>
                  <a:spcPct val="50000"/>
                </a:spcBef>
              </a:pPr>
              <a:r>
                <a:rPr lang="en-US" sz="2600" b="1" i="1" dirty="0">
                  <a:latin typeface="Arial"/>
                  <a:cs typeface="Arial"/>
                </a:rPr>
                <a:t>P</a:t>
              </a:r>
            </a:p>
          </p:txBody>
        </p:sp>
        <p:sp>
          <p:nvSpPr>
            <p:cNvPr id="28" name="Text Box 5"/>
            <p:cNvSpPr txBox="1">
              <a:spLocks noChangeArrowheads="1"/>
            </p:cNvSpPr>
            <p:nvPr/>
          </p:nvSpPr>
          <p:spPr bwMode="auto">
            <a:xfrm>
              <a:off x="3375" y="3542"/>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Q</a:t>
              </a:r>
            </a:p>
          </p:txBody>
        </p:sp>
      </p:grpSp>
      <p:grpSp>
        <p:nvGrpSpPr>
          <p:cNvPr id="29" name="Group 6"/>
          <p:cNvGrpSpPr>
            <a:grpSpLocks/>
          </p:cNvGrpSpPr>
          <p:nvPr/>
        </p:nvGrpSpPr>
        <p:grpSpPr bwMode="auto">
          <a:xfrm>
            <a:off x="1425576" y="1616075"/>
            <a:ext cx="2484438" cy="3990975"/>
            <a:chOff x="898" y="1018"/>
            <a:chExt cx="1565" cy="2514"/>
          </a:xfrm>
        </p:grpSpPr>
        <p:sp>
          <p:nvSpPr>
            <p:cNvPr id="30" name="Line 7"/>
            <p:cNvSpPr>
              <a:spLocks noChangeShapeType="1"/>
            </p:cNvSpPr>
            <p:nvPr/>
          </p:nvSpPr>
          <p:spPr bwMode="auto">
            <a:xfrm>
              <a:off x="1151" y="1252"/>
              <a:ext cx="1312" cy="2280"/>
            </a:xfrm>
            <a:prstGeom prst="line">
              <a:avLst/>
            </a:prstGeom>
            <a:noFill/>
            <a:ln w="50800">
              <a:solidFill>
                <a:srgbClr val="003399"/>
              </a:solidFill>
              <a:round/>
              <a:headEnd/>
              <a:tailEnd/>
            </a:ln>
          </p:spPr>
          <p:txBody>
            <a:bodyPr/>
            <a:lstStyle/>
            <a:p>
              <a:endParaRPr lang="en-US">
                <a:latin typeface="Arial"/>
                <a:cs typeface="Arial"/>
              </a:endParaRPr>
            </a:p>
          </p:txBody>
        </p:sp>
        <p:sp>
          <p:nvSpPr>
            <p:cNvPr id="31" name="Text Box 8"/>
            <p:cNvSpPr txBox="1">
              <a:spLocks noChangeArrowheads="1"/>
            </p:cNvSpPr>
            <p:nvPr/>
          </p:nvSpPr>
          <p:spPr bwMode="auto">
            <a:xfrm>
              <a:off x="898" y="1018"/>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D</a:t>
              </a:r>
            </a:p>
          </p:txBody>
        </p:sp>
      </p:grpSp>
      <p:grpSp>
        <p:nvGrpSpPr>
          <p:cNvPr id="32" name="Group 9"/>
          <p:cNvGrpSpPr>
            <a:grpSpLocks/>
          </p:cNvGrpSpPr>
          <p:nvPr/>
        </p:nvGrpSpPr>
        <p:grpSpPr bwMode="auto">
          <a:xfrm>
            <a:off x="1327150" y="1662112"/>
            <a:ext cx="3276600" cy="3948111"/>
            <a:chOff x="836" y="1047"/>
            <a:chExt cx="2064" cy="2487"/>
          </a:xfrm>
        </p:grpSpPr>
        <p:sp>
          <p:nvSpPr>
            <p:cNvPr id="33" name="Line 10"/>
            <p:cNvSpPr>
              <a:spLocks noChangeShapeType="1"/>
            </p:cNvSpPr>
            <p:nvPr/>
          </p:nvSpPr>
          <p:spPr bwMode="auto">
            <a:xfrm flipH="1">
              <a:off x="836" y="1326"/>
              <a:ext cx="2064" cy="2208"/>
            </a:xfrm>
            <a:prstGeom prst="line">
              <a:avLst/>
            </a:prstGeom>
            <a:noFill/>
            <a:ln w="50800">
              <a:solidFill>
                <a:srgbClr val="003399"/>
              </a:solidFill>
              <a:round/>
              <a:headEnd/>
              <a:tailEnd/>
            </a:ln>
          </p:spPr>
          <p:txBody>
            <a:bodyPr/>
            <a:lstStyle/>
            <a:p>
              <a:endParaRPr lang="en-US">
                <a:latin typeface="Arial"/>
                <a:cs typeface="Arial"/>
              </a:endParaRPr>
            </a:p>
          </p:txBody>
        </p:sp>
        <p:sp>
          <p:nvSpPr>
            <p:cNvPr id="34" name="Text Box 11"/>
            <p:cNvSpPr txBox="1">
              <a:spLocks noChangeArrowheads="1"/>
            </p:cNvSpPr>
            <p:nvPr/>
          </p:nvSpPr>
          <p:spPr bwMode="auto">
            <a:xfrm>
              <a:off x="2627" y="1047"/>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S</a:t>
              </a:r>
            </a:p>
          </p:txBody>
        </p:sp>
      </p:grpSp>
      <p:sp>
        <p:nvSpPr>
          <p:cNvPr id="35" name="Line 14"/>
          <p:cNvSpPr>
            <a:spLocks noChangeShapeType="1"/>
          </p:cNvSpPr>
          <p:nvPr/>
        </p:nvSpPr>
        <p:spPr bwMode="auto">
          <a:xfrm>
            <a:off x="1322388" y="5045075"/>
            <a:ext cx="2259012" cy="0"/>
          </a:xfrm>
          <a:prstGeom prst="line">
            <a:avLst/>
          </a:prstGeom>
          <a:noFill/>
          <a:ln w="12700">
            <a:solidFill>
              <a:srgbClr val="B2B2B2"/>
            </a:solidFill>
            <a:prstDash val="dash"/>
            <a:round/>
            <a:headEnd/>
            <a:tailEnd/>
          </a:ln>
        </p:spPr>
        <p:txBody>
          <a:bodyPr/>
          <a:lstStyle/>
          <a:p>
            <a:endParaRPr lang="en-US">
              <a:latin typeface="Arial"/>
              <a:cs typeface="Arial"/>
            </a:endParaRPr>
          </a:p>
        </p:txBody>
      </p:sp>
      <p:sp>
        <p:nvSpPr>
          <p:cNvPr id="36" name="Line 15"/>
          <p:cNvSpPr>
            <a:spLocks noChangeShapeType="1"/>
          </p:cNvSpPr>
          <p:nvPr/>
        </p:nvSpPr>
        <p:spPr bwMode="auto">
          <a:xfrm flipH="1">
            <a:off x="3567113" y="5021263"/>
            <a:ext cx="3175" cy="593725"/>
          </a:xfrm>
          <a:prstGeom prst="line">
            <a:avLst/>
          </a:prstGeom>
          <a:noFill/>
          <a:ln w="12700">
            <a:solidFill>
              <a:srgbClr val="B2B2B2"/>
            </a:solidFill>
            <a:prstDash val="dash"/>
            <a:round/>
            <a:headEnd/>
            <a:tailEnd/>
          </a:ln>
        </p:spPr>
        <p:txBody>
          <a:bodyPr/>
          <a:lstStyle/>
          <a:p>
            <a:endParaRPr lang="en-US">
              <a:latin typeface="Arial"/>
              <a:cs typeface="Arial"/>
            </a:endParaRPr>
          </a:p>
        </p:txBody>
      </p:sp>
      <p:sp>
        <p:nvSpPr>
          <p:cNvPr id="37" name="Oval 16"/>
          <p:cNvSpPr>
            <a:spLocks noChangeArrowheads="1"/>
          </p:cNvSpPr>
          <p:nvPr/>
        </p:nvSpPr>
        <p:spPr bwMode="auto">
          <a:xfrm>
            <a:off x="3505200" y="4972050"/>
            <a:ext cx="139700" cy="138113"/>
          </a:xfrm>
          <a:prstGeom prst="ellipse">
            <a:avLst/>
          </a:prstGeom>
          <a:solidFill>
            <a:srgbClr val="B2B2B2"/>
          </a:solidFill>
          <a:ln w="9525">
            <a:noFill/>
            <a:prstDash val="dash"/>
            <a:round/>
            <a:headEnd/>
            <a:tailEnd/>
          </a:ln>
        </p:spPr>
        <p:txBody>
          <a:bodyPr wrap="none" anchor="ctr"/>
          <a:lstStyle/>
          <a:p>
            <a:endParaRPr lang="en-US">
              <a:latin typeface="Arial"/>
              <a:cs typeface="Arial"/>
            </a:endParaRPr>
          </a:p>
        </p:txBody>
      </p:sp>
      <p:grpSp>
        <p:nvGrpSpPr>
          <p:cNvPr id="38" name="Group 17"/>
          <p:cNvGrpSpPr>
            <a:grpSpLocks/>
          </p:cNvGrpSpPr>
          <p:nvPr/>
        </p:nvGrpSpPr>
        <p:grpSpPr bwMode="auto">
          <a:xfrm>
            <a:off x="1793875" y="4972050"/>
            <a:ext cx="139700" cy="646113"/>
            <a:chOff x="1130" y="3132"/>
            <a:chExt cx="88" cy="407"/>
          </a:xfrm>
        </p:grpSpPr>
        <p:sp>
          <p:nvSpPr>
            <p:cNvPr id="39" name="Line 18"/>
            <p:cNvSpPr>
              <a:spLocks noChangeShapeType="1"/>
            </p:cNvSpPr>
            <p:nvPr/>
          </p:nvSpPr>
          <p:spPr bwMode="auto">
            <a:xfrm flipH="1">
              <a:off x="1173" y="3165"/>
              <a:ext cx="2" cy="374"/>
            </a:xfrm>
            <a:prstGeom prst="line">
              <a:avLst/>
            </a:prstGeom>
            <a:noFill/>
            <a:ln w="12700">
              <a:solidFill>
                <a:srgbClr val="B2B2B2"/>
              </a:solidFill>
              <a:prstDash val="dash"/>
              <a:round/>
              <a:headEnd/>
              <a:tailEnd/>
            </a:ln>
          </p:spPr>
          <p:txBody>
            <a:bodyPr/>
            <a:lstStyle/>
            <a:p>
              <a:endParaRPr lang="en-US">
                <a:latin typeface="Arial"/>
                <a:cs typeface="Arial"/>
              </a:endParaRPr>
            </a:p>
          </p:txBody>
        </p:sp>
        <p:sp>
          <p:nvSpPr>
            <p:cNvPr id="40" name="Oval 19"/>
            <p:cNvSpPr>
              <a:spLocks noChangeArrowheads="1"/>
            </p:cNvSpPr>
            <p:nvPr/>
          </p:nvSpPr>
          <p:spPr bwMode="auto">
            <a:xfrm>
              <a:off x="1130" y="3132"/>
              <a:ext cx="88" cy="87"/>
            </a:xfrm>
            <a:prstGeom prst="ellipse">
              <a:avLst/>
            </a:prstGeom>
            <a:solidFill>
              <a:srgbClr val="B2B2B2"/>
            </a:solidFill>
            <a:ln w="9525">
              <a:noFill/>
              <a:prstDash val="dash"/>
              <a:round/>
              <a:headEnd/>
              <a:tailEnd/>
            </a:ln>
          </p:spPr>
          <p:txBody>
            <a:bodyPr wrap="none" anchor="ctr"/>
            <a:lstStyle/>
            <a:p>
              <a:endParaRPr lang="en-US">
                <a:latin typeface="Arial"/>
                <a:cs typeface="Arial"/>
              </a:endParaRPr>
            </a:p>
          </p:txBody>
        </p:sp>
      </p:grpSp>
      <p:grpSp>
        <p:nvGrpSpPr>
          <p:cNvPr id="41" name="Group 24"/>
          <p:cNvGrpSpPr>
            <a:grpSpLocks/>
          </p:cNvGrpSpPr>
          <p:nvPr/>
        </p:nvGrpSpPr>
        <p:grpSpPr bwMode="auto">
          <a:xfrm>
            <a:off x="1319213" y="4479925"/>
            <a:ext cx="1952625" cy="558800"/>
            <a:chOff x="831" y="2822"/>
            <a:chExt cx="1230" cy="352"/>
          </a:xfrm>
        </p:grpSpPr>
        <p:sp>
          <p:nvSpPr>
            <p:cNvPr id="42" name="Line 25"/>
            <p:cNvSpPr>
              <a:spLocks noChangeShapeType="1"/>
            </p:cNvSpPr>
            <p:nvPr/>
          </p:nvSpPr>
          <p:spPr bwMode="auto">
            <a:xfrm>
              <a:off x="831" y="2822"/>
              <a:ext cx="1230" cy="0"/>
            </a:xfrm>
            <a:prstGeom prst="line">
              <a:avLst/>
            </a:prstGeom>
            <a:noFill/>
            <a:ln w="12700">
              <a:solidFill>
                <a:srgbClr val="FF0000"/>
              </a:solidFill>
              <a:prstDash val="dash"/>
              <a:round/>
              <a:headEnd/>
              <a:tailEnd/>
            </a:ln>
          </p:spPr>
          <p:txBody>
            <a:bodyPr/>
            <a:lstStyle/>
            <a:p>
              <a:endParaRPr lang="en-US">
                <a:latin typeface="Arial"/>
                <a:cs typeface="Arial"/>
              </a:endParaRPr>
            </a:p>
          </p:txBody>
        </p:sp>
        <p:sp>
          <p:nvSpPr>
            <p:cNvPr id="43" name="Line 26"/>
            <p:cNvSpPr>
              <a:spLocks noChangeShapeType="1"/>
            </p:cNvSpPr>
            <p:nvPr/>
          </p:nvSpPr>
          <p:spPr bwMode="auto">
            <a:xfrm rot="10800000">
              <a:off x="833" y="2822"/>
              <a:ext cx="0" cy="352"/>
            </a:xfrm>
            <a:prstGeom prst="line">
              <a:avLst/>
            </a:prstGeom>
            <a:noFill/>
            <a:ln w="57150">
              <a:solidFill>
                <a:srgbClr val="990000"/>
              </a:solidFill>
              <a:round/>
              <a:headEnd/>
              <a:tailEnd type="triangle" w="med" len="med"/>
            </a:ln>
          </p:spPr>
          <p:txBody>
            <a:bodyPr/>
            <a:lstStyle/>
            <a:p>
              <a:endParaRPr lang="en-US">
                <a:latin typeface="Arial"/>
                <a:cs typeface="Arial"/>
              </a:endParaRPr>
            </a:p>
          </p:txBody>
        </p:sp>
      </p:grpSp>
      <p:grpSp>
        <p:nvGrpSpPr>
          <p:cNvPr id="44" name="Group 27"/>
          <p:cNvGrpSpPr>
            <a:grpSpLocks/>
          </p:cNvGrpSpPr>
          <p:nvPr/>
        </p:nvGrpSpPr>
        <p:grpSpPr bwMode="auto">
          <a:xfrm>
            <a:off x="3186113" y="4405313"/>
            <a:ext cx="384175" cy="1214437"/>
            <a:chOff x="2007" y="2775"/>
            <a:chExt cx="242" cy="765"/>
          </a:xfrm>
        </p:grpSpPr>
        <p:grpSp>
          <p:nvGrpSpPr>
            <p:cNvPr id="45" name="Group 28"/>
            <p:cNvGrpSpPr>
              <a:grpSpLocks/>
            </p:cNvGrpSpPr>
            <p:nvPr/>
          </p:nvGrpSpPr>
          <p:grpSpPr bwMode="auto">
            <a:xfrm>
              <a:off x="2007" y="2775"/>
              <a:ext cx="88" cy="765"/>
              <a:chOff x="2007" y="2775"/>
              <a:chExt cx="88" cy="765"/>
            </a:xfrm>
          </p:grpSpPr>
          <p:sp>
            <p:nvSpPr>
              <p:cNvPr id="47" name="Line 29"/>
              <p:cNvSpPr>
                <a:spLocks noChangeShapeType="1"/>
              </p:cNvSpPr>
              <p:nvPr/>
            </p:nvSpPr>
            <p:spPr bwMode="auto">
              <a:xfrm flipH="1">
                <a:off x="2050" y="2822"/>
                <a:ext cx="0" cy="718"/>
              </a:xfrm>
              <a:prstGeom prst="line">
                <a:avLst/>
              </a:prstGeom>
              <a:noFill/>
              <a:ln w="12700">
                <a:solidFill>
                  <a:srgbClr val="FF0000"/>
                </a:solidFill>
                <a:prstDash val="dash"/>
                <a:round/>
                <a:headEnd/>
                <a:tailEnd/>
              </a:ln>
            </p:spPr>
            <p:txBody>
              <a:bodyPr/>
              <a:lstStyle/>
              <a:p>
                <a:endParaRPr lang="en-US">
                  <a:latin typeface="Arial"/>
                  <a:cs typeface="Arial"/>
                </a:endParaRPr>
              </a:p>
            </p:txBody>
          </p:sp>
          <p:sp>
            <p:nvSpPr>
              <p:cNvPr id="48" name="Oval 30"/>
              <p:cNvSpPr>
                <a:spLocks noChangeArrowheads="1"/>
              </p:cNvSpPr>
              <p:nvPr/>
            </p:nvSpPr>
            <p:spPr bwMode="auto">
              <a:xfrm>
                <a:off x="2007" y="2775"/>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46" name="Line 31"/>
            <p:cNvSpPr>
              <a:spLocks noChangeShapeType="1"/>
            </p:cNvSpPr>
            <p:nvPr/>
          </p:nvSpPr>
          <p:spPr bwMode="auto">
            <a:xfrm rot="5400000">
              <a:off x="2148" y="3438"/>
              <a:ext cx="0" cy="202"/>
            </a:xfrm>
            <a:prstGeom prst="line">
              <a:avLst/>
            </a:prstGeom>
            <a:noFill/>
            <a:ln w="57150">
              <a:solidFill>
                <a:srgbClr val="990000"/>
              </a:solidFill>
              <a:round/>
              <a:headEnd/>
              <a:tailEnd type="triangle" w="med" len="med"/>
            </a:ln>
          </p:spPr>
          <p:txBody>
            <a:bodyPr/>
            <a:lstStyle/>
            <a:p>
              <a:endParaRPr lang="en-US">
                <a:latin typeface="Arial"/>
                <a:cs typeface="Arial"/>
              </a:endParaRPr>
            </a:p>
          </p:txBody>
        </p:sp>
      </p:grpSp>
      <p:grpSp>
        <p:nvGrpSpPr>
          <p:cNvPr id="49" name="Group 32"/>
          <p:cNvGrpSpPr>
            <a:grpSpLocks/>
          </p:cNvGrpSpPr>
          <p:nvPr/>
        </p:nvGrpSpPr>
        <p:grpSpPr bwMode="auto">
          <a:xfrm>
            <a:off x="1858963" y="4408488"/>
            <a:ext cx="596900" cy="1209675"/>
            <a:chOff x="1171" y="2777"/>
            <a:chExt cx="376" cy="762"/>
          </a:xfrm>
        </p:grpSpPr>
        <p:grpSp>
          <p:nvGrpSpPr>
            <p:cNvPr id="50" name="Group 33"/>
            <p:cNvGrpSpPr>
              <a:grpSpLocks/>
            </p:cNvGrpSpPr>
            <p:nvPr/>
          </p:nvGrpSpPr>
          <p:grpSpPr bwMode="auto">
            <a:xfrm>
              <a:off x="1459" y="2777"/>
              <a:ext cx="88" cy="759"/>
              <a:chOff x="1459" y="2777"/>
              <a:chExt cx="88" cy="759"/>
            </a:xfrm>
          </p:grpSpPr>
          <p:sp>
            <p:nvSpPr>
              <p:cNvPr id="52" name="Line 34"/>
              <p:cNvSpPr>
                <a:spLocks noChangeShapeType="1"/>
              </p:cNvSpPr>
              <p:nvPr/>
            </p:nvSpPr>
            <p:spPr bwMode="auto">
              <a:xfrm flipH="1">
                <a:off x="1504" y="2820"/>
                <a:ext cx="2" cy="716"/>
              </a:xfrm>
              <a:prstGeom prst="line">
                <a:avLst/>
              </a:prstGeom>
              <a:noFill/>
              <a:ln w="12700">
                <a:solidFill>
                  <a:srgbClr val="FF0000"/>
                </a:solidFill>
                <a:prstDash val="dash"/>
                <a:round/>
                <a:headEnd/>
                <a:tailEnd/>
              </a:ln>
            </p:spPr>
            <p:txBody>
              <a:bodyPr/>
              <a:lstStyle/>
              <a:p>
                <a:endParaRPr lang="en-US">
                  <a:latin typeface="Arial"/>
                  <a:cs typeface="Arial"/>
                </a:endParaRPr>
              </a:p>
            </p:txBody>
          </p:sp>
          <p:sp>
            <p:nvSpPr>
              <p:cNvPr id="53" name="Oval 35"/>
              <p:cNvSpPr>
                <a:spLocks noChangeArrowheads="1"/>
              </p:cNvSpPr>
              <p:nvPr/>
            </p:nvSpPr>
            <p:spPr bwMode="auto">
              <a:xfrm>
                <a:off x="1459" y="2777"/>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51" name="Line 36"/>
            <p:cNvSpPr>
              <a:spLocks noChangeShapeType="1"/>
            </p:cNvSpPr>
            <p:nvPr/>
          </p:nvSpPr>
          <p:spPr bwMode="auto">
            <a:xfrm rot="-5400000">
              <a:off x="1340" y="3370"/>
              <a:ext cx="0" cy="338"/>
            </a:xfrm>
            <a:prstGeom prst="line">
              <a:avLst/>
            </a:prstGeom>
            <a:noFill/>
            <a:ln w="57150">
              <a:solidFill>
                <a:srgbClr val="990000"/>
              </a:solidFill>
              <a:round/>
              <a:headEnd/>
              <a:tailEnd type="triangle" w="med" len="med"/>
            </a:ln>
          </p:spPr>
          <p:txBody>
            <a:bodyPr/>
            <a:lstStyle/>
            <a:p>
              <a:endParaRPr lang="en-US">
                <a:latin typeface="Arial"/>
                <a:cs typeface="Arial"/>
              </a:endParaRPr>
            </a:p>
          </p:txBody>
        </p:sp>
      </p:grpSp>
      <p:grpSp>
        <p:nvGrpSpPr>
          <p:cNvPr id="54" name="Group 37"/>
          <p:cNvGrpSpPr>
            <a:grpSpLocks/>
          </p:cNvGrpSpPr>
          <p:nvPr/>
        </p:nvGrpSpPr>
        <p:grpSpPr bwMode="auto">
          <a:xfrm>
            <a:off x="1958975" y="4572000"/>
            <a:ext cx="1512888" cy="912813"/>
            <a:chOff x="1234" y="2880"/>
            <a:chExt cx="953" cy="575"/>
          </a:xfrm>
        </p:grpSpPr>
        <p:sp>
          <p:nvSpPr>
            <p:cNvPr id="55" name="AutoShape 38"/>
            <p:cNvSpPr>
              <a:spLocks/>
            </p:cNvSpPr>
            <p:nvPr/>
          </p:nvSpPr>
          <p:spPr bwMode="auto">
            <a:xfrm rot="-5400000">
              <a:off x="1712" y="2675"/>
              <a:ext cx="132" cy="541"/>
            </a:xfrm>
            <a:prstGeom prst="leftBrace">
              <a:avLst>
                <a:gd name="adj1" fmla="val 34154"/>
                <a:gd name="adj2" fmla="val 50000"/>
              </a:avLst>
            </a:prstGeom>
            <a:noFill/>
            <a:ln w="19050">
              <a:solidFill>
                <a:srgbClr val="990000"/>
              </a:solidFill>
              <a:round/>
              <a:headEnd/>
              <a:tailEnd/>
            </a:ln>
          </p:spPr>
          <p:txBody>
            <a:bodyPr wrap="none" anchor="ctr"/>
            <a:lstStyle/>
            <a:p>
              <a:endParaRPr lang="en-US">
                <a:latin typeface="Arial"/>
                <a:cs typeface="Arial"/>
              </a:endParaRPr>
            </a:p>
          </p:txBody>
        </p:sp>
        <p:grpSp>
          <p:nvGrpSpPr>
            <p:cNvPr id="56" name="Group 39"/>
            <p:cNvGrpSpPr>
              <a:grpSpLocks/>
            </p:cNvGrpSpPr>
            <p:nvPr/>
          </p:nvGrpSpPr>
          <p:grpSpPr bwMode="auto">
            <a:xfrm>
              <a:off x="1234" y="3031"/>
              <a:ext cx="953" cy="424"/>
              <a:chOff x="1234" y="3031"/>
              <a:chExt cx="953" cy="424"/>
            </a:xfrm>
          </p:grpSpPr>
          <p:sp>
            <p:nvSpPr>
              <p:cNvPr id="57" name="Line 40"/>
              <p:cNvSpPr>
                <a:spLocks noChangeShapeType="1"/>
              </p:cNvSpPr>
              <p:nvPr/>
            </p:nvSpPr>
            <p:spPr bwMode="auto">
              <a:xfrm flipV="1">
                <a:off x="1700" y="3031"/>
                <a:ext cx="75" cy="322"/>
              </a:xfrm>
              <a:prstGeom prst="line">
                <a:avLst/>
              </a:prstGeom>
              <a:noFill/>
              <a:ln w="9525">
                <a:solidFill>
                  <a:schemeClr val="tx1"/>
                </a:solidFill>
                <a:round/>
                <a:headEnd/>
                <a:tailEnd/>
              </a:ln>
            </p:spPr>
            <p:txBody>
              <a:bodyPr/>
              <a:lstStyle/>
              <a:p>
                <a:endParaRPr lang="en-US">
                  <a:latin typeface="Arial"/>
                  <a:cs typeface="Arial"/>
                </a:endParaRPr>
              </a:p>
            </p:txBody>
          </p:sp>
          <p:sp>
            <p:nvSpPr>
              <p:cNvPr id="58" name="Text Box 41"/>
              <p:cNvSpPr txBox="1">
                <a:spLocks noChangeArrowheads="1"/>
              </p:cNvSpPr>
              <p:nvPr/>
            </p:nvSpPr>
            <p:spPr bwMode="auto">
              <a:xfrm>
                <a:off x="1234" y="3157"/>
                <a:ext cx="953" cy="298"/>
              </a:xfrm>
              <a:prstGeom prst="rect">
                <a:avLst/>
              </a:prstGeom>
              <a:solidFill>
                <a:schemeClr val="bg1"/>
              </a:solidFill>
              <a:ln w="9525">
                <a:solidFill>
                  <a:srgbClr val="C00000"/>
                </a:solidFill>
                <a:miter lim="800000"/>
                <a:headEnd/>
                <a:tailEnd/>
              </a:ln>
            </p:spPr>
            <p:txBody>
              <a:bodyPr lIns="45720" rIns="45720">
                <a:spAutoFit/>
              </a:bodyPr>
              <a:lstStyle/>
              <a:p>
                <a:pPr algn="ctr">
                  <a:spcBef>
                    <a:spcPct val="50000"/>
                  </a:spcBef>
                </a:pPr>
                <a:r>
                  <a:rPr lang="en-US" sz="2500" b="1" i="1" dirty="0">
                    <a:latin typeface="Arial"/>
                    <a:cs typeface="Arial"/>
                  </a:rPr>
                  <a:t>Shortage</a:t>
                </a:r>
              </a:p>
            </p:txBody>
          </p:sp>
        </p:grpSp>
      </p:grpSp>
      <p:grpSp>
        <p:nvGrpSpPr>
          <p:cNvPr id="59" name="Group 24"/>
          <p:cNvGrpSpPr>
            <a:grpSpLocks/>
          </p:cNvGrpSpPr>
          <p:nvPr/>
        </p:nvGrpSpPr>
        <p:grpSpPr bwMode="auto">
          <a:xfrm>
            <a:off x="1322388" y="3902075"/>
            <a:ext cx="1604962" cy="558800"/>
            <a:chOff x="833" y="2458"/>
            <a:chExt cx="1011" cy="352"/>
          </a:xfrm>
        </p:grpSpPr>
        <p:sp>
          <p:nvSpPr>
            <p:cNvPr id="60" name="Line 25"/>
            <p:cNvSpPr>
              <a:spLocks noChangeShapeType="1"/>
            </p:cNvSpPr>
            <p:nvPr/>
          </p:nvSpPr>
          <p:spPr bwMode="auto">
            <a:xfrm rot="10800000">
              <a:off x="833" y="2458"/>
              <a:ext cx="0" cy="352"/>
            </a:xfrm>
            <a:prstGeom prst="line">
              <a:avLst/>
            </a:prstGeom>
            <a:noFill/>
            <a:ln w="57150">
              <a:solidFill>
                <a:srgbClr val="990000"/>
              </a:solidFill>
              <a:round/>
              <a:headEnd/>
              <a:tailEnd type="triangle" w="med" len="med"/>
            </a:ln>
          </p:spPr>
          <p:txBody>
            <a:bodyPr/>
            <a:lstStyle/>
            <a:p>
              <a:endParaRPr lang="en-US">
                <a:latin typeface="Arial"/>
                <a:cs typeface="Arial"/>
              </a:endParaRPr>
            </a:p>
          </p:txBody>
        </p:sp>
        <p:sp>
          <p:nvSpPr>
            <p:cNvPr id="61" name="Line 26"/>
            <p:cNvSpPr>
              <a:spLocks noChangeShapeType="1"/>
            </p:cNvSpPr>
            <p:nvPr/>
          </p:nvSpPr>
          <p:spPr bwMode="auto">
            <a:xfrm flipV="1">
              <a:off x="834" y="2460"/>
              <a:ext cx="1010" cy="1"/>
            </a:xfrm>
            <a:prstGeom prst="line">
              <a:avLst/>
            </a:prstGeom>
            <a:noFill/>
            <a:ln w="12700">
              <a:solidFill>
                <a:srgbClr val="FF0000"/>
              </a:solidFill>
              <a:prstDash val="dash"/>
              <a:round/>
              <a:headEnd/>
              <a:tailEnd/>
            </a:ln>
          </p:spPr>
          <p:txBody>
            <a:bodyPr/>
            <a:lstStyle/>
            <a:p>
              <a:endParaRPr lang="en-US">
                <a:latin typeface="Arial"/>
                <a:cs typeface="Arial"/>
              </a:endParaRPr>
            </a:p>
          </p:txBody>
        </p:sp>
      </p:grpSp>
      <p:grpSp>
        <p:nvGrpSpPr>
          <p:cNvPr id="62" name="Group 27"/>
          <p:cNvGrpSpPr>
            <a:grpSpLocks/>
          </p:cNvGrpSpPr>
          <p:nvPr/>
        </p:nvGrpSpPr>
        <p:grpSpPr bwMode="auto">
          <a:xfrm>
            <a:off x="2860675" y="3825875"/>
            <a:ext cx="139700" cy="1790700"/>
            <a:chOff x="1802" y="2410"/>
            <a:chExt cx="88" cy="1128"/>
          </a:xfrm>
        </p:grpSpPr>
        <p:sp>
          <p:nvSpPr>
            <p:cNvPr id="63" name="Line 28"/>
            <p:cNvSpPr>
              <a:spLocks noChangeShapeType="1"/>
            </p:cNvSpPr>
            <p:nvPr/>
          </p:nvSpPr>
          <p:spPr bwMode="auto">
            <a:xfrm>
              <a:off x="1840" y="2440"/>
              <a:ext cx="4" cy="1098"/>
            </a:xfrm>
            <a:prstGeom prst="line">
              <a:avLst/>
            </a:prstGeom>
            <a:noFill/>
            <a:ln w="12700">
              <a:solidFill>
                <a:srgbClr val="FF0000"/>
              </a:solidFill>
              <a:prstDash val="dash"/>
              <a:round/>
              <a:headEnd/>
              <a:tailEnd/>
            </a:ln>
          </p:spPr>
          <p:txBody>
            <a:bodyPr/>
            <a:lstStyle/>
            <a:p>
              <a:endParaRPr lang="en-US">
                <a:latin typeface="Arial"/>
                <a:cs typeface="Arial"/>
              </a:endParaRPr>
            </a:p>
          </p:txBody>
        </p:sp>
        <p:sp>
          <p:nvSpPr>
            <p:cNvPr id="64" name="Oval 29"/>
            <p:cNvSpPr>
              <a:spLocks noChangeArrowheads="1"/>
            </p:cNvSpPr>
            <p:nvPr/>
          </p:nvSpPr>
          <p:spPr bwMode="auto">
            <a:xfrm>
              <a:off x="1802" y="2410"/>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65"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9186796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strips(upRight)">
                                      <p:cBhvr>
                                        <p:cTn id="11" dur="500"/>
                                        <p:tgtEl>
                                          <p:spTgt spid="4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childTnLst>
                          </p:cTn>
                        </p:par>
                        <p:par>
                          <p:cTn id="17" fill="hold">
                            <p:stCondLst>
                              <p:cond delay="500"/>
                            </p:stCondLst>
                            <p:childTnLst>
                              <p:par>
                                <p:cTn id="18" presetID="18" presetClass="entr" presetSubtype="12" fill="hold" nodeType="after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strips(downLeft)">
                                      <p:cBhvr>
                                        <p:cTn id="20" dur="500"/>
                                        <p:tgtEl>
                                          <p:spTgt spid="4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left)">
                                      <p:cBhvr>
                                        <p:cTn id="25" dur="500"/>
                                        <p:tgtEl>
                                          <p:spTgt spid="3">
                                            <p:txEl>
                                              <p:pRg st="2" end="2"/>
                                            </p:txEl>
                                          </p:spTgt>
                                        </p:tgtEl>
                                      </p:cBhvr>
                                    </p:animEffect>
                                  </p:childTnLst>
                                </p:cTn>
                              </p:par>
                            </p:childTnLst>
                          </p:cTn>
                        </p:par>
                        <p:par>
                          <p:cTn id="26" fill="hold">
                            <p:stCondLst>
                              <p:cond delay="500"/>
                            </p:stCondLst>
                            <p:childTnLst>
                              <p:par>
                                <p:cTn id="27" presetID="18" presetClass="entr" presetSubtype="6" fill="hold"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strips(downRight)">
                                      <p:cBhvr>
                                        <p:cTn id="29" dur="500"/>
                                        <p:tgtEl>
                                          <p:spTgt spid="4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wipe(left)">
                                      <p:cBhvr>
                                        <p:cTn id="34" dur="500"/>
                                        <p:tgtEl>
                                          <p:spTgt spid="3">
                                            <p:txEl>
                                              <p:pRg st="3" end="3"/>
                                            </p:txEl>
                                          </p:spTgt>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fade">
                                      <p:cBhvr>
                                        <p:cTn id="38" dur="500"/>
                                        <p:tgtEl>
                                          <p:spTgt spid="5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wipe(left)">
                                      <p:cBhvr>
                                        <p:cTn id="43" dur="500"/>
                                        <p:tgtEl>
                                          <p:spTgt spid="3">
                                            <p:txEl>
                                              <p:pRg st="4" end="4"/>
                                            </p:txEl>
                                          </p:spTgt>
                                        </p:tgtEl>
                                      </p:cBhvr>
                                    </p:animEffect>
                                  </p:childTnLst>
                                </p:cTn>
                              </p:par>
                            </p:childTnLst>
                          </p:cTn>
                        </p:par>
                        <p:par>
                          <p:cTn id="44" fill="hold">
                            <p:stCondLst>
                              <p:cond delay="500"/>
                            </p:stCondLst>
                            <p:childTnLst>
                              <p:par>
                                <p:cTn id="45" presetID="18" presetClass="entr" presetSubtype="3" fill="hold" nodeType="after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strips(upRight)">
                                      <p:cBhvr>
                                        <p:cTn id="47" dur="500"/>
                                        <p:tgtEl>
                                          <p:spTgt spid="59"/>
                                        </p:tgtEl>
                                      </p:cBhvr>
                                    </p:animEffect>
                                  </p:childTnLst>
                                </p:cTn>
                              </p:par>
                            </p:childTnLst>
                          </p:cTn>
                        </p:par>
                        <p:par>
                          <p:cTn id="48" fill="hold">
                            <p:stCondLst>
                              <p:cond delay="1000"/>
                            </p:stCondLst>
                            <p:childTnLst>
                              <p:par>
                                <p:cTn id="49" presetID="22" presetClass="entr" presetSubtype="1" fill="hold" nodeType="after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wipe(up)">
                                      <p:cBhvr>
                                        <p:cTn id="5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wrap="square" anchor="ctr"/>
          <a:lstStyle/>
          <a:p>
            <a:r>
              <a:rPr lang="en-US" altLang="en-US" dirty="0"/>
              <a:t>Supply and Demand Together</a:t>
            </a:r>
          </a:p>
        </p:txBody>
      </p:sp>
      <p:sp>
        <p:nvSpPr>
          <p:cNvPr id="53251" name="Content Placeholder 2"/>
          <p:cNvSpPr>
            <a:spLocks noGrp="1"/>
          </p:cNvSpPr>
          <p:nvPr>
            <p:ph idx="1"/>
          </p:nvPr>
        </p:nvSpPr>
        <p:spPr>
          <a:xfrm>
            <a:off x="152401" y="1025525"/>
            <a:ext cx="8839200" cy="5422900"/>
          </a:xfrm>
          <a:prstGeom prst="rect">
            <a:avLst/>
          </a:prstGeom>
        </p:spPr>
        <p:txBody>
          <a:bodyPr/>
          <a:lstStyle/>
          <a:p>
            <a:pPr marL="0" indent="0">
              <a:buNone/>
            </a:pPr>
            <a:r>
              <a:rPr lang="en-US" altLang="en-US" sz="3000" dirty="0">
                <a:solidFill>
                  <a:srgbClr val="002060"/>
                </a:solidFill>
              </a:rPr>
              <a:t>Three steps to analyzing changes in equilibrium:</a:t>
            </a:r>
          </a:p>
          <a:p>
            <a:pPr marL="971550" lvl="1" indent="-514350">
              <a:buFont typeface="Arial" charset="0"/>
              <a:buAutoNum type="arabicPeriod"/>
            </a:pPr>
            <a:r>
              <a:rPr lang="en-US" altLang="en-US" sz="3000" dirty="0"/>
              <a:t>Decide whether the event shifts the supply curve, the demand curve, or, in some cases, both curves</a:t>
            </a:r>
          </a:p>
          <a:p>
            <a:pPr marL="971550" lvl="1" indent="-514350">
              <a:buFont typeface="Arial" charset="0"/>
              <a:buAutoNum type="arabicPeriod"/>
            </a:pPr>
            <a:r>
              <a:rPr lang="en-US" altLang="en-US" sz="3000" dirty="0"/>
              <a:t>Decide whether the curve(s) shifts to the right or to the left</a:t>
            </a:r>
          </a:p>
          <a:p>
            <a:pPr marL="971550" lvl="1" indent="-514350">
              <a:buFont typeface="Arial" charset="0"/>
              <a:buAutoNum type="arabicPeriod"/>
            </a:pPr>
            <a:r>
              <a:rPr lang="en-US" altLang="en-US" sz="3000" dirty="0"/>
              <a:t>Use the supply-and-demand diagram</a:t>
            </a:r>
          </a:p>
          <a:p>
            <a:pPr marL="1371600" lvl="2" indent="-514350"/>
            <a:r>
              <a:rPr lang="en-US" altLang="en-US" sz="3000" dirty="0"/>
              <a:t>Compare the initial and the new equilibrium</a:t>
            </a:r>
          </a:p>
          <a:p>
            <a:pPr marL="1371600" lvl="2" indent="-514350"/>
            <a:r>
              <a:rPr lang="en-US" altLang="en-US" sz="3000" dirty="0"/>
              <a:t>Effects on equilibrium price and quantity</a:t>
            </a:r>
          </a:p>
        </p:txBody>
      </p:sp>
      <p:sp>
        <p:nvSpPr>
          <p:cNvPr id="53253"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142E029F-7937-47B9-B7A2-1162ED5EC1FD}" type="slidenum">
              <a:rPr lang="en-US" altLang="en-US" sz="1200" smtClean="0">
                <a:solidFill>
                  <a:srgbClr val="002060"/>
                </a:solidFill>
              </a:rPr>
              <a:pPr algn="ctr" eaLnBrk="1" hangingPunct="1"/>
              <a:t>54</a:t>
            </a:fld>
            <a:endParaRPr lang="en-US" altLang="en-US" sz="1200">
              <a:solidFill>
                <a:srgbClr val="002060"/>
              </a:solidFill>
            </a:endParaRPr>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388750924"/>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EXAMPLE 3: The market for muffins</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55</a:t>
            </a:fld>
            <a:endParaRPr lang="en-US" dirty="0"/>
          </a:p>
        </p:txBody>
      </p:sp>
      <p:grpSp>
        <p:nvGrpSpPr>
          <p:cNvPr id="6" name="Group 4"/>
          <p:cNvGrpSpPr>
            <a:grpSpLocks/>
          </p:cNvGrpSpPr>
          <p:nvPr/>
        </p:nvGrpSpPr>
        <p:grpSpPr bwMode="auto">
          <a:xfrm>
            <a:off x="2827338" y="838200"/>
            <a:ext cx="4422775" cy="4111953"/>
            <a:chOff x="2579" y="785"/>
            <a:chExt cx="2786" cy="2423"/>
          </a:xfrm>
        </p:grpSpPr>
        <p:grpSp>
          <p:nvGrpSpPr>
            <p:cNvPr id="7" name="Group 5"/>
            <p:cNvGrpSpPr>
              <a:grpSpLocks/>
            </p:cNvGrpSpPr>
            <p:nvPr/>
          </p:nvGrpSpPr>
          <p:grpSpPr bwMode="auto">
            <a:xfrm>
              <a:off x="2697" y="1037"/>
              <a:ext cx="2409" cy="2049"/>
              <a:chOff x="1098" y="1361"/>
              <a:chExt cx="2116" cy="2027"/>
            </a:xfrm>
          </p:grpSpPr>
          <p:sp>
            <p:nvSpPr>
              <p:cNvPr id="10" name="Line 6"/>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11" name="Line 7"/>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8" name="Text Box 8"/>
            <p:cNvSpPr txBox="1">
              <a:spLocks noChangeArrowheads="1"/>
            </p:cNvSpPr>
            <p:nvPr/>
          </p:nvSpPr>
          <p:spPr bwMode="auto">
            <a:xfrm>
              <a:off x="2579" y="785"/>
              <a:ext cx="267" cy="272"/>
            </a:xfrm>
            <a:prstGeom prst="rect">
              <a:avLst/>
            </a:prstGeom>
            <a:noFill/>
            <a:ln w="9525">
              <a:noFill/>
              <a:miter lim="800000"/>
              <a:headEnd/>
              <a:tailEnd/>
            </a:ln>
          </p:spPr>
          <p:txBody>
            <a:bodyPr>
              <a:spAutoFit/>
            </a:bodyPr>
            <a:lstStyle/>
            <a:p>
              <a:pPr algn="ctr">
                <a:spcBef>
                  <a:spcPct val="50000"/>
                </a:spcBef>
              </a:pPr>
              <a:r>
                <a:rPr lang="en-US" sz="2400" b="1" i="1" dirty="0">
                  <a:latin typeface="Arial"/>
                  <a:cs typeface="Arial"/>
                </a:rPr>
                <a:t>P</a:t>
              </a:r>
            </a:p>
          </p:txBody>
        </p:sp>
        <p:sp>
          <p:nvSpPr>
            <p:cNvPr id="9" name="Text Box 9"/>
            <p:cNvSpPr txBox="1">
              <a:spLocks noChangeArrowheads="1"/>
            </p:cNvSpPr>
            <p:nvPr/>
          </p:nvSpPr>
          <p:spPr bwMode="auto">
            <a:xfrm>
              <a:off x="5075" y="2936"/>
              <a:ext cx="290" cy="272"/>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grpSp>
        <p:nvGrpSpPr>
          <p:cNvPr id="12" name="Group 38"/>
          <p:cNvGrpSpPr>
            <a:grpSpLocks/>
          </p:cNvGrpSpPr>
          <p:nvPr/>
        </p:nvGrpSpPr>
        <p:grpSpPr bwMode="auto">
          <a:xfrm>
            <a:off x="3257550" y="1616075"/>
            <a:ext cx="2486025" cy="2901950"/>
            <a:chOff x="2850" y="1233"/>
            <a:chExt cx="1566" cy="1828"/>
          </a:xfrm>
        </p:grpSpPr>
        <p:sp>
          <p:nvSpPr>
            <p:cNvPr id="13" name="Line 11"/>
            <p:cNvSpPr>
              <a:spLocks noChangeShapeType="1"/>
            </p:cNvSpPr>
            <p:nvPr/>
          </p:nvSpPr>
          <p:spPr bwMode="auto">
            <a:xfrm>
              <a:off x="2850" y="1233"/>
              <a:ext cx="1263" cy="1587"/>
            </a:xfrm>
            <a:prstGeom prst="line">
              <a:avLst/>
            </a:prstGeom>
            <a:noFill/>
            <a:ln w="38100">
              <a:solidFill>
                <a:srgbClr val="003399"/>
              </a:solidFill>
              <a:round/>
              <a:headEnd/>
              <a:tailEnd/>
            </a:ln>
          </p:spPr>
          <p:txBody>
            <a:bodyPr/>
            <a:lstStyle/>
            <a:p>
              <a:endParaRPr lang="en-US">
                <a:latin typeface="Arial"/>
                <a:cs typeface="Arial"/>
              </a:endParaRPr>
            </a:p>
          </p:txBody>
        </p:sp>
        <p:sp>
          <p:nvSpPr>
            <p:cNvPr id="14" name="Text Box 12"/>
            <p:cNvSpPr txBox="1">
              <a:spLocks noChangeArrowheads="1"/>
            </p:cNvSpPr>
            <p:nvPr/>
          </p:nvSpPr>
          <p:spPr bwMode="auto">
            <a:xfrm>
              <a:off x="4072" y="2773"/>
              <a:ext cx="34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D</a:t>
              </a:r>
              <a:r>
                <a:rPr lang="en-US" sz="2400" baseline="-25000">
                  <a:latin typeface="Arial"/>
                  <a:cs typeface="Arial"/>
                </a:rPr>
                <a:t>1</a:t>
              </a:r>
            </a:p>
          </p:txBody>
        </p:sp>
      </p:grpSp>
      <p:grpSp>
        <p:nvGrpSpPr>
          <p:cNvPr id="15" name="Group 39"/>
          <p:cNvGrpSpPr>
            <a:grpSpLocks/>
          </p:cNvGrpSpPr>
          <p:nvPr/>
        </p:nvGrpSpPr>
        <p:grpSpPr bwMode="auto">
          <a:xfrm>
            <a:off x="3602038" y="1284287"/>
            <a:ext cx="1933575" cy="2901950"/>
            <a:chOff x="3067" y="1024"/>
            <a:chExt cx="1218" cy="1828"/>
          </a:xfrm>
        </p:grpSpPr>
        <p:sp>
          <p:nvSpPr>
            <p:cNvPr id="16" name="Line 14"/>
            <p:cNvSpPr>
              <a:spLocks noChangeShapeType="1"/>
            </p:cNvSpPr>
            <p:nvPr/>
          </p:nvSpPr>
          <p:spPr bwMode="auto">
            <a:xfrm flipV="1">
              <a:off x="3067" y="1278"/>
              <a:ext cx="949" cy="1574"/>
            </a:xfrm>
            <a:prstGeom prst="line">
              <a:avLst/>
            </a:prstGeom>
            <a:noFill/>
            <a:ln w="38100">
              <a:solidFill>
                <a:srgbClr val="003399"/>
              </a:solidFill>
              <a:round/>
              <a:headEnd/>
              <a:tailEnd/>
            </a:ln>
          </p:spPr>
          <p:txBody>
            <a:bodyPr/>
            <a:lstStyle/>
            <a:p>
              <a:endParaRPr lang="en-US">
                <a:latin typeface="Arial"/>
                <a:cs typeface="Arial"/>
              </a:endParaRPr>
            </a:p>
          </p:txBody>
        </p:sp>
        <p:sp>
          <p:nvSpPr>
            <p:cNvPr id="17" name="Text Box 15"/>
            <p:cNvSpPr txBox="1">
              <a:spLocks noChangeArrowheads="1"/>
            </p:cNvSpPr>
            <p:nvPr/>
          </p:nvSpPr>
          <p:spPr bwMode="auto">
            <a:xfrm>
              <a:off x="3920" y="1024"/>
              <a:ext cx="365"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S</a:t>
              </a:r>
              <a:r>
                <a:rPr lang="en-US" sz="2400" baseline="-25000">
                  <a:latin typeface="Arial"/>
                  <a:cs typeface="Arial"/>
                </a:rPr>
                <a:t>1</a:t>
              </a:r>
            </a:p>
          </p:txBody>
        </p:sp>
      </p:grpSp>
      <p:grpSp>
        <p:nvGrpSpPr>
          <p:cNvPr id="18" name="Group 42"/>
          <p:cNvGrpSpPr>
            <a:grpSpLocks/>
          </p:cNvGrpSpPr>
          <p:nvPr/>
        </p:nvGrpSpPr>
        <p:grpSpPr bwMode="auto">
          <a:xfrm>
            <a:off x="2516188" y="2795588"/>
            <a:ext cx="2060575" cy="2332038"/>
            <a:chOff x="2383" y="1976"/>
            <a:chExt cx="1298" cy="1469"/>
          </a:xfrm>
        </p:grpSpPr>
        <p:sp>
          <p:nvSpPr>
            <p:cNvPr id="19" name="Text Box 17"/>
            <p:cNvSpPr txBox="1">
              <a:spLocks noChangeArrowheads="1"/>
            </p:cNvSpPr>
            <p:nvPr/>
          </p:nvSpPr>
          <p:spPr bwMode="auto">
            <a:xfrm>
              <a:off x="2383" y="1976"/>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dirty="0">
                  <a:latin typeface="Arial"/>
                  <a:cs typeface="Arial"/>
                </a:rPr>
                <a:t>P</a:t>
              </a:r>
              <a:r>
                <a:rPr lang="en-US" sz="2400" b="1" baseline="-25000" dirty="0">
                  <a:latin typeface="Arial"/>
                  <a:cs typeface="Arial"/>
                </a:rPr>
                <a:t>1</a:t>
              </a:r>
            </a:p>
          </p:txBody>
        </p:sp>
        <p:sp>
          <p:nvSpPr>
            <p:cNvPr id="20" name="Oval 18"/>
            <p:cNvSpPr>
              <a:spLocks noChangeArrowheads="1"/>
            </p:cNvSpPr>
            <p:nvPr/>
          </p:nvSpPr>
          <p:spPr bwMode="auto">
            <a:xfrm>
              <a:off x="3481" y="2043"/>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1" name="Line 19"/>
            <p:cNvSpPr>
              <a:spLocks noChangeShapeType="1"/>
            </p:cNvSpPr>
            <p:nvPr/>
          </p:nvSpPr>
          <p:spPr bwMode="auto">
            <a:xfrm>
              <a:off x="2701" y="2090"/>
              <a:ext cx="82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2" name="Line 21"/>
            <p:cNvSpPr>
              <a:spLocks noChangeShapeType="1"/>
            </p:cNvSpPr>
            <p:nvPr/>
          </p:nvSpPr>
          <p:spPr bwMode="auto">
            <a:xfrm>
              <a:off x="3527" y="2088"/>
              <a:ext cx="0" cy="1117"/>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3" name="Text Box 22"/>
            <p:cNvSpPr txBox="1">
              <a:spLocks noChangeArrowheads="1"/>
            </p:cNvSpPr>
            <p:nvPr/>
          </p:nvSpPr>
          <p:spPr bwMode="auto">
            <a:xfrm>
              <a:off x="3373" y="3212"/>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Q</a:t>
              </a:r>
              <a:r>
                <a:rPr lang="en-US" sz="2400" b="1" baseline="-25000">
                  <a:latin typeface="Arial"/>
                  <a:cs typeface="Arial"/>
                </a:rPr>
                <a:t>1</a:t>
              </a:r>
            </a:p>
          </p:txBody>
        </p:sp>
      </p:grpSp>
      <p:grpSp>
        <p:nvGrpSpPr>
          <p:cNvPr id="24" name="Group 23"/>
          <p:cNvGrpSpPr>
            <a:grpSpLocks/>
          </p:cNvGrpSpPr>
          <p:nvPr/>
        </p:nvGrpSpPr>
        <p:grpSpPr bwMode="auto">
          <a:xfrm>
            <a:off x="533413" y="1071563"/>
            <a:ext cx="2335199" cy="830263"/>
            <a:chOff x="1287" y="890"/>
            <a:chExt cx="1318" cy="523"/>
          </a:xfrm>
        </p:grpSpPr>
        <p:sp>
          <p:nvSpPr>
            <p:cNvPr id="25" name="Line 24"/>
            <p:cNvSpPr>
              <a:spLocks noChangeShapeType="1"/>
            </p:cNvSpPr>
            <p:nvPr/>
          </p:nvSpPr>
          <p:spPr bwMode="auto">
            <a:xfrm flipV="1">
              <a:off x="2271" y="907"/>
              <a:ext cx="334" cy="240"/>
            </a:xfrm>
            <a:prstGeom prst="line">
              <a:avLst/>
            </a:prstGeom>
            <a:noFill/>
            <a:ln w="44450">
              <a:solidFill>
                <a:schemeClr val="tx1"/>
              </a:solidFill>
              <a:round/>
              <a:headEnd/>
              <a:tailEnd type="triangle" w="lg" len="med"/>
            </a:ln>
          </p:spPr>
          <p:txBody>
            <a:bodyPr/>
            <a:lstStyle/>
            <a:p>
              <a:endParaRPr lang="en-US">
                <a:latin typeface="Arial"/>
                <a:cs typeface="Arial"/>
              </a:endParaRPr>
            </a:p>
          </p:txBody>
        </p:sp>
        <p:sp>
          <p:nvSpPr>
            <p:cNvPr id="26" name="Text Box 25"/>
            <p:cNvSpPr txBox="1">
              <a:spLocks noChangeArrowheads="1"/>
            </p:cNvSpPr>
            <p:nvPr/>
          </p:nvSpPr>
          <p:spPr bwMode="auto">
            <a:xfrm>
              <a:off x="1287" y="890"/>
              <a:ext cx="986" cy="523"/>
            </a:xfrm>
            <a:prstGeom prst="rect">
              <a:avLst/>
            </a:prstGeom>
            <a:noFill/>
            <a:ln w="9525">
              <a:solidFill>
                <a:srgbClr val="C00000"/>
              </a:solidFill>
              <a:miter lim="800000"/>
              <a:headEnd/>
              <a:tailEnd/>
            </a:ln>
          </p:spPr>
          <p:txBody>
            <a:bodyPr>
              <a:spAutoFit/>
            </a:bodyPr>
            <a:lstStyle/>
            <a:p>
              <a:pPr algn="ctr">
                <a:spcBef>
                  <a:spcPct val="50000"/>
                </a:spcBef>
              </a:pPr>
              <a:r>
                <a:rPr lang="en-US" sz="2400" dirty="0">
                  <a:latin typeface="Arial"/>
                  <a:cs typeface="Arial"/>
                </a:rPr>
                <a:t>price of muffins</a:t>
              </a:r>
            </a:p>
          </p:txBody>
        </p:sp>
      </p:grpSp>
      <p:grpSp>
        <p:nvGrpSpPr>
          <p:cNvPr id="27" name="Group 26"/>
          <p:cNvGrpSpPr>
            <a:grpSpLocks/>
          </p:cNvGrpSpPr>
          <p:nvPr/>
        </p:nvGrpSpPr>
        <p:grpSpPr bwMode="auto">
          <a:xfrm>
            <a:off x="5314950" y="4911723"/>
            <a:ext cx="1909763" cy="1260474"/>
            <a:chOff x="3703" y="3309"/>
            <a:chExt cx="1695" cy="794"/>
          </a:xfrm>
        </p:grpSpPr>
        <p:sp>
          <p:nvSpPr>
            <p:cNvPr id="28" name="Line 27"/>
            <p:cNvSpPr>
              <a:spLocks noChangeShapeType="1"/>
            </p:cNvSpPr>
            <p:nvPr/>
          </p:nvSpPr>
          <p:spPr bwMode="auto">
            <a:xfrm flipV="1">
              <a:off x="5050" y="3309"/>
              <a:ext cx="127" cy="281"/>
            </a:xfrm>
            <a:prstGeom prst="line">
              <a:avLst/>
            </a:prstGeom>
            <a:noFill/>
            <a:ln w="44450">
              <a:solidFill>
                <a:schemeClr val="tx1"/>
              </a:solidFill>
              <a:round/>
              <a:headEnd/>
              <a:tailEnd type="triangle" w="lg" len="med"/>
            </a:ln>
          </p:spPr>
          <p:txBody>
            <a:bodyPr/>
            <a:lstStyle/>
            <a:p>
              <a:endParaRPr lang="en-US">
                <a:latin typeface="Arial"/>
                <a:cs typeface="Arial"/>
              </a:endParaRPr>
            </a:p>
          </p:txBody>
        </p:sp>
        <p:sp>
          <p:nvSpPr>
            <p:cNvPr id="29" name="Text Box 28"/>
            <p:cNvSpPr txBox="1">
              <a:spLocks noChangeArrowheads="1"/>
            </p:cNvSpPr>
            <p:nvPr/>
          </p:nvSpPr>
          <p:spPr bwMode="auto">
            <a:xfrm>
              <a:off x="3703" y="3579"/>
              <a:ext cx="1695" cy="524"/>
            </a:xfrm>
            <a:prstGeom prst="rect">
              <a:avLst/>
            </a:prstGeom>
            <a:noFill/>
            <a:ln w="9525">
              <a:solidFill>
                <a:srgbClr val="C00000"/>
              </a:solidFill>
              <a:miter lim="800000"/>
              <a:headEnd/>
              <a:tailEnd/>
            </a:ln>
          </p:spPr>
          <p:txBody>
            <a:bodyPr>
              <a:spAutoFit/>
            </a:bodyPr>
            <a:lstStyle/>
            <a:p>
              <a:pPr algn="ctr">
                <a:spcBef>
                  <a:spcPct val="50000"/>
                </a:spcBef>
              </a:pPr>
              <a:r>
                <a:rPr lang="en-US" sz="2400" dirty="0">
                  <a:latin typeface="Arial"/>
                  <a:cs typeface="Arial"/>
                </a:rPr>
                <a:t>quantity of </a:t>
              </a:r>
              <a:br>
                <a:rPr lang="en-US" sz="2400" dirty="0">
                  <a:latin typeface="Arial"/>
                  <a:cs typeface="Arial"/>
                </a:rPr>
              </a:br>
              <a:r>
                <a:rPr lang="en-US" sz="2400" dirty="0">
                  <a:latin typeface="Arial"/>
                  <a:cs typeface="Arial"/>
                </a:rPr>
                <a:t>muffins</a:t>
              </a:r>
            </a:p>
          </p:txBody>
        </p:sp>
      </p:grpSp>
      <p:grpSp>
        <p:nvGrpSpPr>
          <p:cNvPr id="34" name="Group 33"/>
          <p:cNvGrpSpPr>
            <a:grpSpLocks/>
          </p:cNvGrpSpPr>
          <p:nvPr/>
        </p:nvGrpSpPr>
        <p:grpSpPr bwMode="auto">
          <a:xfrm>
            <a:off x="4398938" y="2321670"/>
            <a:ext cx="3460107" cy="830263"/>
            <a:chOff x="2327" y="3550"/>
            <a:chExt cx="3071" cy="523"/>
          </a:xfrm>
        </p:grpSpPr>
        <p:sp>
          <p:nvSpPr>
            <p:cNvPr id="35" name="Line 27"/>
            <p:cNvSpPr>
              <a:spLocks noChangeShapeType="1"/>
            </p:cNvSpPr>
            <p:nvPr/>
          </p:nvSpPr>
          <p:spPr bwMode="auto">
            <a:xfrm flipH="1">
              <a:off x="2327" y="3899"/>
              <a:ext cx="1376" cy="39"/>
            </a:xfrm>
            <a:prstGeom prst="line">
              <a:avLst/>
            </a:prstGeom>
            <a:noFill/>
            <a:ln w="44450">
              <a:solidFill>
                <a:schemeClr val="tx1"/>
              </a:solidFill>
              <a:round/>
              <a:headEnd/>
              <a:tailEnd type="triangle" w="lg" len="med"/>
            </a:ln>
          </p:spPr>
          <p:txBody>
            <a:bodyPr/>
            <a:lstStyle/>
            <a:p>
              <a:endParaRPr lang="en-US">
                <a:latin typeface="Arial"/>
                <a:cs typeface="Arial"/>
              </a:endParaRPr>
            </a:p>
          </p:txBody>
        </p:sp>
        <p:sp>
          <p:nvSpPr>
            <p:cNvPr id="36" name="Text Box 28"/>
            <p:cNvSpPr txBox="1">
              <a:spLocks noChangeArrowheads="1"/>
            </p:cNvSpPr>
            <p:nvPr/>
          </p:nvSpPr>
          <p:spPr bwMode="auto">
            <a:xfrm>
              <a:off x="3703" y="3550"/>
              <a:ext cx="1695" cy="523"/>
            </a:xfrm>
            <a:prstGeom prst="rect">
              <a:avLst/>
            </a:prstGeom>
            <a:noFill/>
            <a:ln w="9525">
              <a:solidFill>
                <a:srgbClr val="C00000"/>
              </a:solidFill>
              <a:miter lim="800000"/>
              <a:headEnd/>
              <a:tailEnd/>
            </a:ln>
          </p:spPr>
          <p:txBody>
            <a:bodyPr>
              <a:spAutoFit/>
            </a:bodyPr>
            <a:lstStyle/>
            <a:p>
              <a:pPr algn="ctr">
                <a:spcBef>
                  <a:spcPct val="50000"/>
                </a:spcBef>
              </a:pPr>
              <a:r>
                <a:rPr lang="en-US" sz="2400" dirty="0">
                  <a:latin typeface="Arial"/>
                  <a:cs typeface="Arial"/>
                </a:rPr>
                <a:t>Market equilibrium</a:t>
              </a:r>
            </a:p>
          </p:txBody>
        </p:sp>
      </p:grpSp>
      <p:sp>
        <p:nvSpPr>
          <p:cNvPr id="32"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504169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24"/>
                                        </p:tgtEl>
                                      </p:cBhvr>
                                    </p:animEffect>
                                    <p:set>
                                      <p:cBhvr>
                                        <p:cTn id="22" dur="1" fill="hold">
                                          <p:stCondLst>
                                            <p:cond delay="499"/>
                                          </p:stCondLst>
                                        </p:cTn>
                                        <p:tgtEl>
                                          <p:spTgt spid="24"/>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7"/>
                                        </p:tgtEl>
                                      </p:cBhvr>
                                    </p:animEffect>
                                    <p:set>
                                      <p:cBhvr>
                                        <p:cTn id="25" dur="1" fill="hold">
                                          <p:stCondLst>
                                            <p:cond delay="499"/>
                                          </p:stCondLst>
                                        </p:cTn>
                                        <p:tgtEl>
                                          <p:spTgt spid="27"/>
                                        </p:tgtEl>
                                        <p:attrNameLst>
                                          <p:attrName>style.visibility</p:attrName>
                                        </p:attrNameLst>
                                      </p:cBhvr>
                                      <p:to>
                                        <p:strVal val="hidden"/>
                                      </p:to>
                                    </p:set>
                                  </p:childTnLst>
                                </p:cTn>
                              </p:par>
                            </p:childTnLst>
                          </p:cTn>
                        </p:par>
                        <p:par>
                          <p:cTn id="26" fill="hold">
                            <p:stCondLst>
                              <p:cond delay="500"/>
                            </p:stCondLst>
                            <p:childTnLst>
                              <p:par>
                                <p:cTn id="27" presetID="18" presetClass="entr" presetSubtype="6"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strips(downRight)">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3"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strips(upRigh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strips(downRight)">
                                      <p:cBhvr>
                                        <p:cTn id="44" dur="500"/>
                                        <p:tgtEl>
                                          <p:spTgt spid="18"/>
                                        </p:tgtEl>
                                      </p:cBhvr>
                                    </p:animEffect>
                                  </p:childTnLst>
                                </p:cTn>
                              </p:par>
                            </p:childTnLst>
                          </p:cTn>
                        </p:par>
                        <p:par>
                          <p:cTn id="45" fill="hold">
                            <p:stCondLst>
                              <p:cond delay="500"/>
                            </p:stCondLst>
                            <p:childTnLst>
                              <p:par>
                                <p:cTn id="46" presetID="10" presetClass="exit" presetSubtype="0" fill="hold" nodeType="afterEffect">
                                  <p:stCondLst>
                                    <p:cond delay="0"/>
                                  </p:stCondLst>
                                  <p:childTnLst>
                                    <p:animEffect transition="out" filter="fade">
                                      <p:cBhvr>
                                        <p:cTn id="47" dur="500"/>
                                        <p:tgtEl>
                                          <p:spTgt spid="34"/>
                                        </p:tgtEl>
                                      </p:cBhvr>
                                    </p:animEffect>
                                    <p:set>
                                      <p:cBhvr>
                                        <p:cTn id="48"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EXAMPLE 3A:  A shift in demand</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56</a:t>
            </a:fld>
            <a:endParaRPr lang="en-US" dirty="0"/>
          </a:p>
        </p:txBody>
      </p:sp>
      <p:sp>
        <p:nvSpPr>
          <p:cNvPr id="3" name="Text Placeholder 2"/>
          <p:cNvSpPr>
            <a:spLocks noGrp="1"/>
          </p:cNvSpPr>
          <p:nvPr>
            <p:ph idx="12"/>
          </p:nvPr>
        </p:nvSpPr>
        <p:spPr>
          <a:xfrm>
            <a:off x="152400" y="908322"/>
            <a:ext cx="8839200" cy="5416278"/>
          </a:xfrm>
        </p:spPr>
        <p:txBody>
          <a:bodyPr>
            <a:normAutofit/>
          </a:bodyPr>
          <a:lstStyle/>
          <a:p>
            <a:pPr marL="0" indent="0">
              <a:buNone/>
            </a:pPr>
            <a:r>
              <a:rPr lang="en-US" sz="2800" b="1" dirty="0"/>
              <a:t>EVENT A:  </a:t>
            </a:r>
            <a:r>
              <a:rPr lang="en-US" sz="2800" dirty="0">
                <a:solidFill>
                  <a:srgbClr val="C00000"/>
                </a:solidFill>
              </a:rPr>
              <a:t>Increase in the price of doughnuts.</a:t>
            </a:r>
            <a:endParaRPr lang="en-US" sz="2800" dirty="0"/>
          </a:p>
          <a:p>
            <a:pPr>
              <a:lnSpc>
                <a:spcPct val="105000"/>
              </a:lnSpc>
              <a:spcBef>
                <a:spcPct val="15000"/>
              </a:spcBef>
              <a:buClr>
                <a:srgbClr val="00B85C"/>
              </a:buClr>
              <a:buSzPct val="120000"/>
              <a:buFont typeface="Wingdings" pitchFamily="2" charset="2"/>
              <a:buNone/>
            </a:pPr>
            <a:r>
              <a:rPr lang="en-US" sz="2800" b="1" dirty="0">
                <a:cs typeface="Arial"/>
              </a:rPr>
              <a:t>STEP 1:  </a:t>
            </a:r>
            <a:r>
              <a:rPr lang="en-US" sz="2800" b="1" i="1" dirty="0">
                <a:cs typeface="Arial"/>
              </a:rPr>
              <a:t>D</a:t>
            </a:r>
            <a:r>
              <a:rPr lang="en-US" sz="2800" dirty="0">
                <a:cs typeface="Arial"/>
              </a:rPr>
              <a:t> curve shifts</a:t>
            </a:r>
          </a:p>
          <a:p>
            <a:pPr>
              <a:lnSpc>
                <a:spcPct val="105000"/>
              </a:lnSpc>
              <a:spcBef>
                <a:spcPct val="15000"/>
              </a:spcBef>
              <a:buClr>
                <a:srgbClr val="C00000"/>
              </a:buClr>
              <a:buSzPct val="120000"/>
            </a:pPr>
            <a:r>
              <a:rPr lang="en-US" sz="2600" dirty="0">
                <a:cs typeface="Arial"/>
              </a:rPr>
              <a:t>muffins and doughnuts</a:t>
            </a:r>
          </a:p>
          <a:p>
            <a:pPr marL="0" indent="0">
              <a:lnSpc>
                <a:spcPct val="105000"/>
              </a:lnSpc>
              <a:spcBef>
                <a:spcPct val="15000"/>
              </a:spcBef>
              <a:buClr>
                <a:srgbClr val="C00000"/>
              </a:buClr>
              <a:buSzPct val="120000"/>
              <a:buNone/>
            </a:pPr>
            <a:r>
              <a:rPr lang="en-US" sz="2600" dirty="0">
                <a:cs typeface="Arial"/>
              </a:rPr>
              <a:t> are substitutes.</a:t>
            </a:r>
          </a:p>
          <a:p>
            <a:pPr>
              <a:lnSpc>
                <a:spcPct val="105000"/>
              </a:lnSpc>
              <a:spcBef>
                <a:spcPct val="15000"/>
              </a:spcBef>
              <a:buClr>
                <a:srgbClr val="00B85C"/>
              </a:buClr>
              <a:buSzPct val="120000"/>
              <a:buFont typeface="Wingdings" pitchFamily="2" charset="2"/>
              <a:buNone/>
            </a:pPr>
            <a:r>
              <a:rPr lang="en-US" sz="2800" dirty="0">
                <a:cs typeface="Arial"/>
              </a:rPr>
              <a:t> </a:t>
            </a:r>
            <a:r>
              <a:rPr lang="en-US" sz="2800" b="1" dirty="0">
                <a:cs typeface="Arial"/>
              </a:rPr>
              <a:t>STEP 2:  </a:t>
            </a:r>
            <a:r>
              <a:rPr lang="en-US" sz="2800" b="1" i="1" dirty="0">
                <a:cs typeface="Arial"/>
              </a:rPr>
              <a:t>D</a:t>
            </a:r>
            <a:r>
              <a:rPr lang="en-US" sz="2800" dirty="0">
                <a:cs typeface="Arial"/>
              </a:rPr>
              <a:t> shifts </a:t>
            </a:r>
            <a:r>
              <a:rPr lang="en-US" sz="2800" u="sng" dirty="0">
                <a:cs typeface="Arial"/>
              </a:rPr>
              <a:t>right</a:t>
            </a:r>
          </a:p>
          <a:p>
            <a:pPr>
              <a:lnSpc>
                <a:spcPct val="105000"/>
              </a:lnSpc>
              <a:spcBef>
                <a:spcPct val="15000"/>
              </a:spcBef>
              <a:buClr>
                <a:srgbClr val="C00000"/>
              </a:buClr>
              <a:buSzPct val="120000"/>
            </a:pPr>
            <a:r>
              <a:rPr lang="en-US" sz="2600" dirty="0">
                <a:cs typeface="Arial"/>
              </a:rPr>
              <a:t>Consumers will buy </a:t>
            </a:r>
          </a:p>
          <a:p>
            <a:pPr marL="0" indent="0">
              <a:lnSpc>
                <a:spcPct val="105000"/>
              </a:lnSpc>
              <a:spcBef>
                <a:spcPct val="15000"/>
              </a:spcBef>
              <a:buClr>
                <a:srgbClr val="C00000"/>
              </a:buClr>
              <a:buSzPct val="120000"/>
              <a:buNone/>
            </a:pPr>
            <a:r>
              <a:rPr lang="en-US" sz="2600" dirty="0">
                <a:cs typeface="Arial"/>
              </a:rPr>
              <a:t>fewer expensive doughnuts</a:t>
            </a:r>
          </a:p>
          <a:p>
            <a:pPr marL="0" indent="0">
              <a:lnSpc>
                <a:spcPct val="105000"/>
              </a:lnSpc>
              <a:spcBef>
                <a:spcPct val="15000"/>
              </a:spcBef>
              <a:buClr>
                <a:srgbClr val="C00000"/>
              </a:buClr>
              <a:buSzPct val="120000"/>
              <a:buNone/>
            </a:pPr>
            <a:r>
              <a:rPr lang="en-US" sz="2600" dirty="0">
                <a:cs typeface="Arial"/>
              </a:rPr>
              <a:t>and switch to muffins. </a:t>
            </a:r>
          </a:p>
          <a:p>
            <a:pPr>
              <a:lnSpc>
                <a:spcPct val="105000"/>
              </a:lnSpc>
              <a:spcBef>
                <a:spcPct val="20000"/>
              </a:spcBef>
              <a:buClr>
                <a:srgbClr val="00B85C"/>
              </a:buClr>
              <a:buSzPct val="120000"/>
              <a:buFont typeface="Wingdings" pitchFamily="2" charset="2"/>
              <a:buNone/>
            </a:pPr>
            <a:r>
              <a:rPr lang="en-US" sz="2800" b="1" dirty="0">
                <a:cs typeface="Arial"/>
              </a:rPr>
              <a:t>STEP 3: </a:t>
            </a:r>
            <a:r>
              <a:rPr lang="en-US" sz="2800" dirty="0">
                <a:solidFill>
                  <a:srgbClr val="C00000"/>
                </a:solidFill>
                <a:cs typeface="Arial"/>
              </a:rPr>
              <a:t>Increase in price </a:t>
            </a:r>
          </a:p>
          <a:p>
            <a:pPr>
              <a:lnSpc>
                <a:spcPct val="105000"/>
              </a:lnSpc>
              <a:spcBef>
                <a:spcPct val="20000"/>
              </a:spcBef>
              <a:buClr>
                <a:srgbClr val="00B85C"/>
              </a:buClr>
              <a:buSzPct val="120000"/>
              <a:buFont typeface="Wingdings" pitchFamily="2" charset="2"/>
              <a:buNone/>
            </a:pPr>
            <a:r>
              <a:rPr lang="en-US" sz="2800" dirty="0">
                <a:cs typeface="Arial"/>
              </a:rPr>
              <a:t>and</a:t>
            </a:r>
            <a:r>
              <a:rPr lang="en-US" sz="2800" dirty="0">
                <a:solidFill>
                  <a:srgbClr val="C00000"/>
                </a:solidFill>
                <a:cs typeface="Arial"/>
              </a:rPr>
              <a:t> quantity of muffins</a:t>
            </a:r>
            <a:r>
              <a:rPr lang="en-US" sz="2800" dirty="0">
                <a:cs typeface="Arial"/>
              </a:rPr>
              <a:t>.</a:t>
            </a:r>
          </a:p>
          <a:p>
            <a:endParaRPr lang="en-US" sz="2800" dirty="0"/>
          </a:p>
        </p:txBody>
      </p:sp>
      <p:grpSp>
        <p:nvGrpSpPr>
          <p:cNvPr id="30" name="Group 4"/>
          <p:cNvGrpSpPr>
            <a:grpSpLocks/>
          </p:cNvGrpSpPr>
          <p:nvPr/>
        </p:nvGrpSpPr>
        <p:grpSpPr bwMode="auto">
          <a:xfrm>
            <a:off x="4492625" y="1646237"/>
            <a:ext cx="4422775" cy="4111953"/>
            <a:chOff x="2579" y="785"/>
            <a:chExt cx="2786" cy="2423"/>
          </a:xfrm>
        </p:grpSpPr>
        <p:grpSp>
          <p:nvGrpSpPr>
            <p:cNvPr id="31" name="Group 5"/>
            <p:cNvGrpSpPr>
              <a:grpSpLocks/>
            </p:cNvGrpSpPr>
            <p:nvPr/>
          </p:nvGrpSpPr>
          <p:grpSpPr bwMode="auto">
            <a:xfrm>
              <a:off x="2697" y="1037"/>
              <a:ext cx="2409" cy="2049"/>
              <a:chOff x="1098" y="1361"/>
              <a:chExt cx="2116" cy="2027"/>
            </a:xfrm>
          </p:grpSpPr>
          <p:sp>
            <p:nvSpPr>
              <p:cNvPr id="34" name="Line 6"/>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35" name="Line 7"/>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32" name="Text Box 8"/>
            <p:cNvSpPr txBox="1">
              <a:spLocks noChangeArrowheads="1"/>
            </p:cNvSpPr>
            <p:nvPr/>
          </p:nvSpPr>
          <p:spPr bwMode="auto">
            <a:xfrm>
              <a:off x="2579" y="785"/>
              <a:ext cx="267" cy="272"/>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33" name="Text Box 9"/>
            <p:cNvSpPr txBox="1">
              <a:spLocks noChangeArrowheads="1"/>
            </p:cNvSpPr>
            <p:nvPr/>
          </p:nvSpPr>
          <p:spPr bwMode="auto">
            <a:xfrm>
              <a:off x="5075" y="2936"/>
              <a:ext cx="290" cy="272"/>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grpSp>
        <p:nvGrpSpPr>
          <p:cNvPr id="36" name="Group 10"/>
          <p:cNvGrpSpPr>
            <a:grpSpLocks/>
          </p:cNvGrpSpPr>
          <p:nvPr/>
        </p:nvGrpSpPr>
        <p:grpSpPr bwMode="auto">
          <a:xfrm>
            <a:off x="4922837" y="2424112"/>
            <a:ext cx="2486025" cy="2901950"/>
            <a:chOff x="2850" y="1233"/>
            <a:chExt cx="1566" cy="1828"/>
          </a:xfrm>
        </p:grpSpPr>
        <p:sp>
          <p:nvSpPr>
            <p:cNvPr id="37" name="Line 11"/>
            <p:cNvSpPr>
              <a:spLocks noChangeShapeType="1"/>
            </p:cNvSpPr>
            <p:nvPr/>
          </p:nvSpPr>
          <p:spPr bwMode="auto">
            <a:xfrm>
              <a:off x="2850" y="1233"/>
              <a:ext cx="1263" cy="1587"/>
            </a:xfrm>
            <a:prstGeom prst="line">
              <a:avLst/>
            </a:prstGeom>
            <a:noFill/>
            <a:ln w="38100">
              <a:solidFill>
                <a:srgbClr val="003399"/>
              </a:solidFill>
              <a:round/>
              <a:headEnd/>
              <a:tailEnd/>
            </a:ln>
          </p:spPr>
          <p:txBody>
            <a:bodyPr/>
            <a:lstStyle/>
            <a:p>
              <a:endParaRPr lang="en-US">
                <a:latin typeface="Arial"/>
                <a:cs typeface="Arial"/>
              </a:endParaRPr>
            </a:p>
          </p:txBody>
        </p:sp>
        <p:sp>
          <p:nvSpPr>
            <p:cNvPr id="38" name="Text Box 12"/>
            <p:cNvSpPr txBox="1">
              <a:spLocks noChangeArrowheads="1"/>
            </p:cNvSpPr>
            <p:nvPr/>
          </p:nvSpPr>
          <p:spPr bwMode="auto">
            <a:xfrm>
              <a:off x="4072" y="2773"/>
              <a:ext cx="34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D</a:t>
              </a:r>
              <a:r>
                <a:rPr lang="en-US" sz="2400" baseline="-25000">
                  <a:latin typeface="Arial"/>
                  <a:cs typeface="Arial"/>
                </a:rPr>
                <a:t>1</a:t>
              </a:r>
            </a:p>
          </p:txBody>
        </p:sp>
      </p:grpSp>
      <p:grpSp>
        <p:nvGrpSpPr>
          <p:cNvPr id="39" name="Group 13"/>
          <p:cNvGrpSpPr>
            <a:grpSpLocks/>
          </p:cNvGrpSpPr>
          <p:nvPr/>
        </p:nvGrpSpPr>
        <p:grpSpPr bwMode="auto">
          <a:xfrm>
            <a:off x="5267325" y="2092324"/>
            <a:ext cx="1933575" cy="2901950"/>
            <a:chOff x="3067" y="1024"/>
            <a:chExt cx="1218" cy="1828"/>
          </a:xfrm>
        </p:grpSpPr>
        <p:sp>
          <p:nvSpPr>
            <p:cNvPr id="40" name="Line 14"/>
            <p:cNvSpPr>
              <a:spLocks noChangeShapeType="1"/>
            </p:cNvSpPr>
            <p:nvPr/>
          </p:nvSpPr>
          <p:spPr bwMode="auto">
            <a:xfrm flipV="1">
              <a:off x="3067" y="1278"/>
              <a:ext cx="949" cy="1574"/>
            </a:xfrm>
            <a:prstGeom prst="line">
              <a:avLst/>
            </a:prstGeom>
            <a:noFill/>
            <a:ln w="38100">
              <a:solidFill>
                <a:srgbClr val="003399"/>
              </a:solidFill>
              <a:round/>
              <a:headEnd/>
              <a:tailEnd/>
            </a:ln>
          </p:spPr>
          <p:txBody>
            <a:bodyPr/>
            <a:lstStyle/>
            <a:p>
              <a:endParaRPr lang="en-US">
                <a:latin typeface="Arial"/>
                <a:cs typeface="Arial"/>
              </a:endParaRPr>
            </a:p>
          </p:txBody>
        </p:sp>
        <p:sp>
          <p:nvSpPr>
            <p:cNvPr id="41" name="Text Box 15"/>
            <p:cNvSpPr txBox="1">
              <a:spLocks noChangeArrowheads="1"/>
            </p:cNvSpPr>
            <p:nvPr/>
          </p:nvSpPr>
          <p:spPr bwMode="auto">
            <a:xfrm>
              <a:off x="3920" y="1024"/>
              <a:ext cx="365"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S</a:t>
              </a:r>
              <a:r>
                <a:rPr lang="en-US" sz="2400" baseline="-25000">
                  <a:latin typeface="Arial"/>
                  <a:cs typeface="Arial"/>
                </a:rPr>
                <a:t>1</a:t>
              </a:r>
            </a:p>
          </p:txBody>
        </p:sp>
      </p:grpSp>
      <p:grpSp>
        <p:nvGrpSpPr>
          <p:cNvPr id="42" name="Group 16"/>
          <p:cNvGrpSpPr>
            <a:grpSpLocks/>
          </p:cNvGrpSpPr>
          <p:nvPr/>
        </p:nvGrpSpPr>
        <p:grpSpPr bwMode="auto">
          <a:xfrm>
            <a:off x="4181475" y="3603625"/>
            <a:ext cx="2060575" cy="2332038"/>
            <a:chOff x="2383" y="1976"/>
            <a:chExt cx="1298" cy="1469"/>
          </a:xfrm>
        </p:grpSpPr>
        <p:sp>
          <p:nvSpPr>
            <p:cNvPr id="43" name="Text Box 17"/>
            <p:cNvSpPr txBox="1">
              <a:spLocks noChangeArrowheads="1"/>
            </p:cNvSpPr>
            <p:nvPr/>
          </p:nvSpPr>
          <p:spPr bwMode="auto">
            <a:xfrm>
              <a:off x="2383" y="1976"/>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P</a:t>
              </a:r>
              <a:r>
                <a:rPr lang="en-US" sz="2400" b="1" baseline="-25000">
                  <a:latin typeface="Arial"/>
                  <a:cs typeface="Arial"/>
                </a:rPr>
                <a:t>1</a:t>
              </a:r>
            </a:p>
          </p:txBody>
        </p:sp>
        <p:sp>
          <p:nvSpPr>
            <p:cNvPr id="44" name="Oval 18"/>
            <p:cNvSpPr>
              <a:spLocks noChangeArrowheads="1"/>
            </p:cNvSpPr>
            <p:nvPr/>
          </p:nvSpPr>
          <p:spPr bwMode="auto">
            <a:xfrm>
              <a:off x="3481" y="2043"/>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45" name="Line 19"/>
            <p:cNvSpPr>
              <a:spLocks noChangeShapeType="1"/>
            </p:cNvSpPr>
            <p:nvPr/>
          </p:nvSpPr>
          <p:spPr bwMode="auto">
            <a:xfrm>
              <a:off x="2701" y="2090"/>
              <a:ext cx="82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46" name="Line 20"/>
            <p:cNvSpPr>
              <a:spLocks noChangeShapeType="1"/>
            </p:cNvSpPr>
            <p:nvPr/>
          </p:nvSpPr>
          <p:spPr bwMode="auto">
            <a:xfrm>
              <a:off x="3527" y="2088"/>
              <a:ext cx="0" cy="1117"/>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47" name="Text Box 21"/>
            <p:cNvSpPr txBox="1">
              <a:spLocks noChangeArrowheads="1"/>
            </p:cNvSpPr>
            <p:nvPr/>
          </p:nvSpPr>
          <p:spPr bwMode="auto">
            <a:xfrm>
              <a:off x="3373" y="3212"/>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Q</a:t>
              </a:r>
              <a:r>
                <a:rPr lang="en-US" sz="2400" b="1" baseline="-25000">
                  <a:latin typeface="Arial"/>
                  <a:cs typeface="Arial"/>
                </a:rPr>
                <a:t>1</a:t>
              </a:r>
            </a:p>
          </p:txBody>
        </p:sp>
      </p:grpSp>
      <p:grpSp>
        <p:nvGrpSpPr>
          <p:cNvPr id="48" name="Group 22"/>
          <p:cNvGrpSpPr>
            <a:grpSpLocks/>
          </p:cNvGrpSpPr>
          <p:nvPr/>
        </p:nvGrpSpPr>
        <p:grpSpPr bwMode="auto">
          <a:xfrm>
            <a:off x="6064250" y="2320924"/>
            <a:ext cx="2486025" cy="2901950"/>
            <a:chOff x="3569" y="1168"/>
            <a:chExt cx="1566" cy="1828"/>
          </a:xfrm>
        </p:grpSpPr>
        <p:sp>
          <p:nvSpPr>
            <p:cNvPr id="49" name="Line 23"/>
            <p:cNvSpPr>
              <a:spLocks noChangeShapeType="1"/>
            </p:cNvSpPr>
            <p:nvPr/>
          </p:nvSpPr>
          <p:spPr bwMode="auto">
            <a:xfrm>
              <a:off x="3569" y="1168"/>
              <a:ext cx="1263" cy="1587"/>
            </a:xfrm>
            <a:prstGeom prst="line">
              <a:avLst/>
            </a:prstGeom>
            <a:noFill/>
            <a:ln w="38100">
              <a:solidFill>
                <a:srgbClr val="FF0000"/>
              </a:solidFill>
              <a:round/>
              <a:headEnd/>
              <a:tailEnd/>
            </a:ln>
          </p:spPr>
          <p:txBody>
            <a:bodyPr/>
            <a:lstStyle/>
            <a:p>
              <a:endParaRPr lang="en-US">
                <a:latin typeface="Arial"/>
                <a:cs typeface="Arial"/>
              </a:endParaRPr>
            </a:p>
          </p:txBody>
        </p:sp>
        <p:sp>
          <p:nvSpPr>
            <p:cNvPr id="50" name="Text Box 24"/>
            <p:cNvSpPr txBox="1">
              <a:spLocks noChangeArrowheads="1"/>
            </p:cNvSpPr>
            <p:nvPr/>
          </p:nvSpPr>
          <p:spPr bwMode="auto">
            <a:xfrm>
              <a:off x="4791" y="2708"/>
              <a:ext cx="34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D</a:t>
              </a:r>
              <a:r>
                <a:rPr lang="en-US" sz="2400" baseline="-25000">
                  <a:latin typeface="Arial"/>
                  <a:cs typeface="Arial"/>
                </a:rPr>
                <a:t>2</a:t>
              </a:r>
            </a:p>
          </p:txBody>
        </p:sp>
      </p:grpSp>
      <p:sp>
        <p:nvSpPr>
          <p:cNvPr id="51" name="Line 25"/>
          <p:cNvSpPr>
            <a:spLocks noChangeShapeType="1"/>
          </p:cNvSpPr>
          <p:nvPr/>
        </p:nvSpPr>
        <p:spPr bwMode="auto">
          <a:xfrm>
            <a:off x="5186362" y="2659062"/>
            <a:ext cx="1068388" cy="0"/>
          </a:xfrm>
          <a:prstGeom prst="line">
            <a:avLst/>
          </a:prstGeom>
          <a:noFill/>
          <a:ln w="57150">
            <a:solidFill>
              <a:srgbClr val="A50021"/>
            </a:solidFill>
            <a:round/>
            <a:headEnd/>
            <a:tailEnd type="triangle" w="lg" len="med"/>
          </a:ln>
        </p:spPr>
        <p:txBody>
          <a:bodyPr/>
          <a:lstStyle/>
          <a:p>
            <a:endParaRPr lang="en-US">
              <a:latin typeface="Arial"/>
              <a:cs typeface="Arial"/>
            </a:endParaRPr>
          </a:p>
        </p:txBody>
      </p:sp>
      <p:grpSp>
        <p:nvGrpSpPr>
          <p:cNvPr id="52" name="Group 36"/>
          <p:cNvGrpSpPr>
            <a:grpSpLocks/>
          </p:cNvGrpSpPr>
          <p:nvPr/>
        </p:nvGrpSpPr>
        <p:grpSpPr bwMode="auto">
          <a:xfrm>
            <a:off x="4173537" y="2719387"/>
            <a:ext cx="2598738" cy="3224213"/>
            <a:chOff x="2378" y="1419"/>
            <a:chExt cx="1637" cy="2031"/>
          </a:xfrm>
        </p:grpSpPr>
        <p:sp>
          <p:nvSpPr>
            <p:cNvPr id="53" name="Text Box 26"/>
            <p:cNvSpPr txBox="1">
              <a:spLocks noChangeArrowheads="1"/>
            </p:cNvSpPr>
            <p:nvPr/>
          </p:nvSpPr>
          <p:spPr bwMode="auto">
            <a:xfrm>
              <a:off x="2378" y="1419"/>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dirty="0">
                  <a:solidFill>
                    <a:srgbClr val="C00000"/>
                  </a:solidFill>
                  <a:latin typeface="Arial"/>
                  <a:cs typeface="Arial"/>
                </a:rPr>
                <a:t>P</a:t>
              </a:r>
              <a:r>
                <a:rPr lang="en-US" sz="2400" b="1" baseline="-25000" dirty="0">
                  <a:solidFill>
                    <a:srgbClr val="C00000"/>
                  </a:solidFill>
                  <a:latin typeface="Arial"/>
                  <a:cs typeface="Arial"/>
                </a:rPr>
                <a:t>2</a:t>
              </a:r>
            </a:p>
          </p:txBody>
        </p:sp>
        <p:sp>
          <p:nvSpPr>
            <p:cNvPr id="54" name="Oval 27"/>
            <p:cNvSpPr>
              <a:spLocks noChangeArrowheads="1"/>
            </p:cNvSpPr>
            <p:nvPr/>
          </p:nvSpPr>
          <p:spPr bwMode="auto">
            <a:xfrm>
              <a:off x="3818" y="1487"/>
              <a:ext cx="88" cy="87"/>
            </a:xfrm>
            <a:prstGeom prst="ellipse">
              <a:avLst/>
            </a:prstGeom>
            <a:solidFill>
              <a:srgbClr val="C00000"/>
            </a:solidFill>
            <a:ln w="9525">
              <a:solidFill>
                <a:srgbClr val="C00000"/>
              </a:solidFill>
              <a:prstDash val="solid"/>
              <a:round/>
              <a:headEnd/>
              <a:tailEnd/>
            </a:ln>
          </p:spPr>
          <p:txBody>
            <a:bodyPr wrap="none" anchor="ctr"/>
            <a:lstStyle/>
            <a:p>
              <a:endParaRPr lang="en-US">
                <a:solidFill>
                  <a:srgbClr val="C00000"/>
                </a:solidFill>
                <a:latin typeface="Arial"/>
                <a:cs typeface="Arial"/>
              </a:endParaRPr>
            </a:p>
          </p:txBody>
        </p:sp>
        <p:sp>
          <p:nvSpPr>
            <p:cNvPr id="55" name="Text Box 28"/>
            <p:cNvSpPr txBox="1">
              <a:spLocks noChangeArrowheads="1"/>
            </p:cNvSpPr>
            <p:nvPr/>
          </p:nvSpPr>
          <p:spPr bwMode="auto">
            <a:xfrm>
              <a:off x="3707" y="3217"/>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solidFill>
                    <a:srgbClr val="C00000"/>
                  </a:solidFill>
                  <a:latin typeface="Arial"/>
                  <a:cs typeface="Arial"/>
                </a:rPr>
                <a:t>Q</a:t>
              </a:r>
              <a:r>
                <a:rPr lang="en-US" sz="2400" b="1" baseline="-25000">
                  <a:solidFill>
                    <a:srgbClr val="C00000"/>
                  </a:solidFill>
                  <a:latin typeface="Arial"/>
                  <a:cs typeface="Arial"/>
                </a:rPr>
                <a:t>2</a:t>
              </a:r>
            </a:p>
          </p:txBody>
        </p:sp>
        <p:sp>
          <p:nvSpPr>
            <p:cNvPr id="56" name="Line 29"/>
            <p:cNvSpPr>
              <a:spLocks noChangeShapeType="1"/>
            </p:cNvSpPr>
            <p:nvPr/>
          </p:nvSpPr>
          <p:spPr bwMode="auto">
            <a:xfrm flipH="1">
              <a:off x="2700" y="1535"/>
              <a:ext cx="1165" cy="0"/>
            </a:xfrm>
            <a:prstGeom prst="line">
              <a:avLst/>
            </a:prstGeom>
            <a:noFill/>
            <a:ln w="9525">
              <a:solidFill>
                <a:srgbClr val="C00000"/>
              </a:solidFill>
              <a:prstDash val="lgDash"/>
              <a:round/>
              <a:headEnd/>
              <a:tailEnd/>
            </a:ln>
          </p:spPr>
          <p:txBody>
            <a:bodyPr/>
            <a:lstStyle/>
            <a:p>
              <a:endParaRPr lang="en-US">
                <a:solidFill>
                  <a:srgbClr val="C00000"/>
                </a:solidFill>
                <a:latin typeface="Arial"/>
                <a:cs typeface="Arial"/>
              </a:endParaRPr>
            </a:p>
          </p:txBody>
        </p:sp>
        <p:sp>
          <p:nvSpPr>
            <p:cNvPr id="57" name="Line 30"/>
            <p:cNvSpPr>
              <a:spLocks noChangeShapeType="1"/>
            </p:cNvSpPr>
            <p:nvPr/>
          </p:nvSpPr>
          <p:spPr bwMode="auto">
            <a:xfrm>
              <a:off x="3862" y="1535"/>
              <a:ext cx="0" cy="1665"/>
            </a:xfrm>
            <a:prstGeom prst="line">
              <a:avLst/>
            </a:prstGeom>
            <a:noFill/>
            <a:ln w="9525">
              <a:solidFill>
                <a:srgbClr val="C00000"/>
              </a:solidFill>
              <a:prstDash val="lgDash"/>
              <a:round/>
              <a:headEnd/>
              <a:tailEnd/>
            </a:ln>
          </p:spPr>
          <p:txBody>
            <a:bodyPr/>
            <a:lstStyle/>
            <a:p>
              <a:endParaRPr lang="en-US">
                <a:solidFill>
                  <a:srgbClr val="C00000"/>
                </a:solidFill>
                <a:latin typeface="Arial"/>
                <a:cs typeface="Arial"/>
              </a:endParaRPr>
            </a:p>
          </p:txBody>
        </p:sp>
      </p:grpSp>
      <p:sp>
        <p:nvSpPr>
          <p:cNvPr id="58"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0773728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left)">
                                      <p:cBhvr>
                                        <p:cTn id="29" dur="500"/>
                                        <p:tgtEl>
                                          <p:spTgt spid="3">
                                            <p:txEl>
                                              <p:pRg st="5" end="5"/>
                                            </p:txEl>
                                          </p:spTgt>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left)">
                                      <p:cBhvr>
                                        <p:cTn id="33" dur="500"/>
                                        <p:tgtEl>
                                          <p:spTgt spid="3">
                                            <p:txEl>
                                              <p:pRg st="6" end="6"/>
                                            </p:txEl>
                                          </p:spTgt>
                                        </p:tgtEl>
                                      </p:cBhvr>
                                    </p:animEffect>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par>
                          <p:cTn id="38" fill="hold">
                            <p:stCondLst>
                              <p:cond delay="2000"/>
                            </p:stCondLst>
                            <p:childTnLst>
                              <p:par>
                                <p:cTn id="39" presetID="17" presetClass="entr" presetSubtype="8" fill="hold" grpId="0" nodeType="afterEffect">
                                  <p:stCondLst>
                                    <p:cond delay="0"/>
                                  </p:stCondLst>
                                  <p:childTnLst>
                                    <p:set>
                                      <p:cBhvr>
                                        <p:cTn id="40" dur="1" fill="hold">
                                          <p:stCondLst>
                                            <p:cond delay="0"/>
                                          </p:stCondLst>
                                        </p:cTn>
                                        <p:tgtEl>
                                          <p:spTgt spid="51"/>
                                        </p:tgtEl>
                                        <p:attrNameLst>
                                          <p:attrName>style.visibility</p:attrName>
                                        </p:attrNameLst>
                                      </p:cBhvr>
                                      <p:to>
                                        <p:strVal val="visible"/>
                                      </p:to>
                                    </p:set>
                                    <p:anim calcmode="lin" valueType="num">
                                      <p:cBhvr>
                                        <p:cTn id="41" dur="500" fill="hold"/>
                                        <p:tgtEl>
                                          <p:spTgt spid="51"/>
                                        </p:tgtEl>
                                        <p:attrNameLst>
                                          <p:attrName>ppt_x</p:attrName>
                                        </p:attrNameLst>
                                      </p:cBhvr>
                                      <p:tavLst>
                                        <p:tav tm="0">
                                          <p:val>
                                            <p:strVal val="#ppt_x-#ppt_w/2"/>
                                          </p:val>
                                        </p:tav>
                                        <p:tav tm="100000">
                                          <p:val>
                                            <p:strVal val="#ppt_x"/>
                                          </p:val>
                                        </p:tav>
                                      </p:tavLst>
                                    </p:anim>
                                    <p:anim calcmode="lin" valueType="num">
                                      <p:cBhvr>
                                        <p:cTn id="42" dur="500" fill="hold"/>
                                        <p:tgtEl>
                                          <p:spTgt spid="51"/>
                                        </p:tgtEl>
                                        <p:attrNameLst>
                                          <p:attrName>ppt_y</p:attrName>
                                        </p:attrNameLst>
                                      </p:cBhvr>
                                      <p:tavLst>
                                        <p:tav tm="0">
                                          <p:val>
                                            <p:strVal val="#ppt_y"/>
                                          </p:val>
                                        </p:tav>
                                        <p:tav tm="100000">
                                          <p:val>
                                            <p:strVal val="#ppt_y"/>
                                          </p:val>
                                        </p:tav>
                                      </p:tavLst>
                                    </p:anim>
                                    <p:anim calcmode="lin" valueType="num">
                                      <p:cBhvr>
                                        <p:cTn id="43" dur="500" fill="hold"/>
                                        <p:tgtEl>
                                          <p:spTgt spid="51"/>
                                        </p:tgtEl>
                                        <p:attrNameLst>
                                          <p:attrName>ppt_w</p:attrName>
                                        </p:attrNameLst>
                                      </p:cBhvr>
                                      <p:tavLst>
                                        <p:tav tm="0">
                                          <p:val>
                                            <p:fltVal val="0"/>
                                          </p:val>
                                        </p:tav>
                                        <p:tav tm="100000">
                                          <p:val>
                                            <p:strVal val="#ppt_w"/>
                                          </p:val>
                                        </p:tav>
                                      </p:tavLst>
                                    </p:anim>
                                    <p:anim calcmode="lin" valueType="num">
                                      <p:cBhvr>
                                        <p:cTn id="44" dur="500" fill="hold"/>
                                        <p:tgtEl>
                                          <p:spTgt spid="51"/>
                                        </p:tgtEl>
                                        <p:attrNameLst>
                                          <p:attrName>ppt_h</p:attrName>
                                        </p:attrNameLst>
                                      </p:cBhvr>
                                      <p:tavLst>
                                        <p:tav tm="0">
                                          <p:val>
                                            <p:strVal val="#ppt_h"/>
                                          </p:val>
                                        </p:tav>
                                        <p:tav tm="100000">
                                          <p:val>
                                            <p:strVal val="#ppt_h"/>
                                          </p:val>
                                        </p:tav>
                                      </p:tavLst>
                                    </p:anim>
                                  </p:childTnLst>
                                </p:cTn>
                              </p:par>
                            </p:childTnLst>
                          </p:cTn>
                        </p:par>
                        <p:par>
                          <p:cTn id="45" fill="hold">
                            <p:stCondLst>
                              <p:cond delay="2500"/>
                            </p:stCondLst>
                            <p:childTnLst>
                              <p:par>
                                <p:cTn id="46" presetID="18" presetClass="entr" presetSubtype="6" fill="hold" nodeType="after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strips(downRight)">
                                      <p:cBhvr>
                                        <p:cTn id="48" dur="500"/>
                                        <p:tgtEl>
                                          <p:spTgt spid="48"/>
                                        </p:tgtEl>
                                      </p:cBhvr>
                                    </p:animEffect>
                                  </p:childTnLst>
                                </p:cTn>
                              </p:par>
                              <p:par>
                                <p:cTn id="49" presetID="10" presetClass="exit" presetSubtype="0" fill="hold" grpId="1" nodeType="withEffect">
                                  <p:stCondLst>
                                    <p:cond delay="0"/>
                                  </p:stCondLst>
                                  <p:childTnLst>
                                    <p:animEffect transition="out" filter="fade">
                                      <p:cBhvr>
                                        <p:cTn id="50" dur="500"/>
                                        <p:tgtEl>
                                          <p:spTgt spid="51"/>
                                        </p:tgtEl>
                                      </p:cBhvr>
                                    </p:animEffect>
                                    <p:set>
                                      <p:cBhvr>
                                        <p:cTn id="51" dur="1" fill="hold">
                                          <p:stCondLst>
                                            <p:cond delay="499"/>
                                          </p:stCondLst>
                                        </p:cTn>
                                        <p:tgtEl>
                                          <p:spTgt spid="51"/>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wipe(left)">
                                      <p:cBhvr>
                                        <p:cTn id="56" dur="500"/>
                                        <p:tgtEl>
                                          <p:spTgt spid="3">
                                            <p:txEl>
                                              <p:pRg st="8" end="8"/>
                                            </p:txEl>
                                          </p:spTgt>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wipe(left)">
                                      <p:cBhvr>
                                        <p:cTn id="60" dur="500"/>
                                        <p:tgtEl>
                                          <p:spTgt spid="3">
                                            <p:txEl>
                                              <p:pRg st="9" end="9"/>
                                            </p:txEl>
                                          </p:spTgt>
                                        </p:tgtEl>
                                      </p:cBhvr>
                                    </p:animEffect>
                                  </p:childTnLst>
                                </p:cTn>
                              </p:par>
                            </p:childTnLst>
                          </p:cTn>
                        </p:par>
                        <p:par>
                          <p:cTn id="61" fill="hold">
                            <p:stCondLst>
                              <p:cond delay="1000"/>
                            </p:stCondLst>
                            <p:childTnLst>
                              <p:par>
                                <p:cTn id="62" presetID="18" presetClass="entr" presetSubtype="12" fill="hold" nodeType="after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strips(downLeft)">
                                      <p:cBhvr>
                                        <p:cTn id="6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1" grpId="0" uiExpand="1" animBg="1"/>
      <p:bldP spid="51" grpId="1" uiExpan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EXAMPLE 3B:  A shift in supply</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57</a:t>
            </a:fld>
            <a:endParaRPr lang="en-US" dirty="0"/>
          </a:p>
        </p:txBody>
      </p:sp>
      <p:sp>
        <p:nvSpPr>
          <p:cNvPr id="3" name="Text Placeholder 2"/>
          <p:cNvSpPr>
            <a:spLocks noGrp="1"/>
          </p:cNvSpPr>
          <p:nvPr>
            <p:ph idx="12"/>
          </p:nvPr>
        </p:nvSpPr>
        <p:spPr>
          <a:xfrm>
            <a:off x="228600" y="906462"/>
            <a:ext cx="8747234" cy="5494337"/>
          </a:xfrm>
        </p:spPr>
        <p:txBody>
          <a:bodyPr>
            <a:normAutofit/>
          </a:bodyPr>
          <a:lstStyle/>
          <a:p>
            <a:pPr marL="0" indent="0">
              <a:buNone/>
            </a:pPr>
            <a:r>
              <a:rPr lang="en-US" sz="2800" b="1" dirty="0"/>
              <a:t>EVENT B:</a:t>
            </a:r>
            <a:r>
              <a:rPr lang="en-US" sz="2800" dirty="0"/>
              <a:t>  </a:t>
            </a:r>
            <a:r>
              <a:rPr lang="en-US" sz="2800" dirty="0">
                <a:solidFill>
                  <a:srgbClr val="C00000"/>
                </a:solidFill>
              </a:rPr>
              <a:t>New technology of producing muffins</a:t>
            </a:r>
            <a:r>
              <a:rPr lang="en-US" sz="2800" dirty="0"/>
              <a:t>.</a:t>
            </a:r>
          </a:p>
          <a:p>
            <a:pPr marL="0" indent="0">
              <a:buNone/>
            </a:pPr>
            <a:endParaRPr lang="en-US" sz="2800" dirty="0"/>
          </a:p>
          <a:p>
            <a:pPr>
              <a:lnSpc>
                <a:spcPct val="105000"/>
              </a:lnSpc>
              <a:spcBef>
                <a:spcPct val="15000"/>
              </a:spcBef>
              <a:buClr>
                <a:srgbClr val="00B85C"/>
              </a:buClr>
              <a:buSzPct val="120000"/>
              <a:buFont typeface="Wingdings" pitchFamily="2" charset="2"/>
              <a:buNone/>
            </a:pPr>
            <a:r>
              <a:rPr lang="en-US" sz="2800" b="1" dirty="0">
                <a:cs typeface="Arial"/>
              </a:rPr>
              <a:t>STEP 1:  </a:t>
            </a:r>
            <a:r>
              <a:rPr lang="en-US" sz="2800" b="1" i="1" dirty="0">
                <a:cs typeface="Arial"/>
              </a:rPr>
              <a:t>S</a:t>
            </a:r>
            <a:r>
              <a:rPr lang="en-US" sz="2800" dirty="0">
                <a:cs typeface="Arial"/>
              </a:rPr>
              <a:t> curve shifts </a:t>
            </a:r>
          </a:p>
          <a:p>
            <a:pPr>
              <a:lnSpc>
                <a:spcPct val="105000"/>
              </a:lnSpc>
              <a:spcBef>
                <a:spcPct val="15000"/>
              </a:spcBef>
              <a:buClr>
                <a:srgbClr val="C00000"/>
              </a:buClr>
              <a:buSzPct val="120000"/>
            </a:pPr>
            <a:r>
              <a:rPr lang="en-US" sz="2600" dirty="0">
                <a:cs typeface="Arial"/>
              </a:rPr>
              <a:t>because new technology</a:t>
            </a:r>
          </a:p>
          <a:p>
            <a:pPr marL="0" indent="0">
              <a:lnSpc>
                <a:spcPct val="105000"/>
              </a:lnSpc>
              <a:spcBef>
                <a:spcPct val="15000"/>
              </a:spcBef>
              <a:buClr>
                <a:srgbClr val="C00000"/>
              </a:buClr>
              <a:buSzPct val="120000"/>
              <a:buNone/>
            </a:pPr>
            <a:r>
              <a:rPr lang="en-US" sz="2600" dirty="0">
                <a:cs typeface="Arial"/>
              </a:rPr>
              <a:t>reduces production costs</a:t>
            </a:r>
          </a:p>
          <a:p>
            <a:pPr>
              <a:lnSpc>
                <a:spcPct val="105000"/>
              </a:lnSpc>
              <a:spcBef>
                <a:spcPct val="15000"/>
              </a:spcBef>
              <a:buClr>
                <a:srgbClr val="00B85C"/>
              </a:buClr>
              <a:buSzPct val="120000"/>
              <a:buFont typeface="Wingdings" pitchFamily="2" charset="2"/>
              <a:buNone/>
            </a:pPr>
            <a:r>
              <a:rPr lang="en-US" sz="2800" b="1" dirty="0">
                <a:cs typeface="Arial"/>
              </a:rPr>
              <a:t>STEP 2: </a:t>
            </a:r>
            <a:r>
              <a:rPr lang="en-US" sz="2800" b="1" i="1" dirty="0">
                <a:cs typeface="Arial"/>
              </a:rPr>
              <a:t>S</a:t>
            </a:r>
            <a:r>
              <a:rPr lang="en-US" sz="2800" dirty="0">
                <a:cs typeface="Arial"/>
              </a:rPr>
              <a:t> shifts </a:t>
            </a:r>
            <a:r>
              <a:rPr lang="en-US" sz="2800" u="sng" dirty="0">
                <a:cs typeface="Arial"/>
              </a:rPr>
              <a:t>right</a:t>
            </a:r>
            <a:endParaRPr lang="en-US" sz="2800" dirty="0">
              <a:cs typeface="Arial"/>
            </a:endParaRPr>
          </a:p>
          <a:p>
            <a:pPr>
              <a:lnSpc>
                <a:spcPct val="105000"/>
              </a:lnSpc>
              <a:spcBef>
                <a:spcPct val="15000"/>
              </a:spcBef>
              <a:buClr>
                <a:srgbClr val="C00000"/>
              </a:buClr>
              <a:buSzPct val="120000"/>
            </a:pPr>
            <a:r>
              <a:rPr lang="en-US" sz="2600" dirty="0">
                <a:cs typeface="Arial"/>
              </a:rPr>
              <a:t>because lower </a:t>
            </a:r>
          </a:p>
          <a:p>
            <a:pPr marL="0" indent="0">
              <a:lnSpc>
                <a:spcPct val="105000"/>
              </a:lnSpc>
              <a:spcBef>
                <a:spcPct val="15000"/>
              </a:spcBef>
              <a:buClr>
                <a:srgbClr val="C00000"/>
              </a:buClr>
              <a:buSzPct val="120000"/>
              <a:buNone/>
            </a:pPr>
            <a:r>
              <a:rPr lang="en-US" sz="2600" dirty="0">
                <a:cs typeface="Arial"/>
              </a:rPr>
              <a:t>production cost makes </a:t>
            </a:r>
          </a:p>
          <a:p>
            <a:pPr marL="0" indent="0">
              <a:lnSpc>
                <a:spcPct val="105000"/>
              </a:lnSpc>
              <a:spcBef>
                <a:spcPct val="15000"/>
              </a:spcBef>
              <a:buClr>
                <a:srgbClr val="C00000"/>
              </a:buClr>
              <a:buSzPct val="120000"/>
              <a:buNone/>
            </a:pPr>
            <a:r>
              <a:rPr lang="en-US" sz="2600" dirty="0">
                <a:cs typeface="Arial"/>
              </a:rPr>
              <a:t>production more profitable</a:t>
            </a:r>
          </a:p>
          <a:p>
            <a:pPr marL="0" indent="0">
              <a:lnSpc>
                <a:spcPct val="105000"/>
              </a:lnSpc>
              <a:spcBef>
                <a:spcPct val="15000"/>
              </a:spcBef>
              <a:buClr>
                <a:srgbClr val="C00000"/>
              </a:buClr>
              <a:buSzPct val="120000"/>
              <a:buNone/>
            </a:pPr>
            <a:r>
              <a:rPr lang="en-US" sz="2600" dirty="0">
                <a:cs typeface="Arial"/>
              </a:rPr>
              <a:t> at any given price. </a:t>
            </a:r>
          </a:p>
          <a:p>
            <a:pPr>
              <a:lnSpc>
                <a:spcPct val="105000"/>
              </a:lnSpc>
              <a:spcBef>
                <a:spcPct val="20000"/>
              </a:spcBef>
              <a:buClr>
                <a:srgbClr val="00B85C"/>
              </a:buClr>
              <a:buSzPct val="120000"/>
              <a:buFont typeface="Wingdings" pitchFamily="2" charset="2"/>
              <a:buNone/>
            </a:pPr>
            <a:r>
              <a:rPr lang="en-US" sz="2800" b="1" dirty="0">
                <a:cs typeface="Arial"/>
              </a:rPr>
              <a:t>STEP 3:  </a:t>
            </a:r>
            <a:r>
              <a:rPr lang="en-US" sz="2800" dirty="0">
                <a:solidFill>
                  <a:srgbClr val="C00000"/>
                </a:solidFill>
                <a:cs typeface="Arial"/>
              </a:rPr>
              <a:t>Decrease in price </a:t>
            </a:r>
            <a:r>
              <a:rPr lang="en-US" sz="2800" dirty="0">
                <a:cs typeface="Arial"/>
              </a:rPr>
              <a:t>and </a:t>
            </a:r>
            <a:r>
              <a:rPr lang="en-US" sz="2800" dirty="0">
                <a:solidFill>
                  <a:srgbClr val="C00000"/>
                </a:solidFill>
                <a:cs typeface="Arial"/>
              </a:rPr>
              <a:t>increase in quantity</a:t>
            </a:r>
            <a:endParaRPr lang="en-US" sz="2800" dirty="0">
              <a:solidFill>
                <a:srgbClr val="C00000"/>
              </a:solidFill>
            </a:endParaRPr>
          </a:p>
        </p:txBody>
      </p:sp>
      <p:grpSp>
        <p:nvGrpSpPr>
          <p:cNvPr id="6" name="Group 4"/>
          <p:cNvGrpSpPr>
            <a:grpSpLocks/>
          </p:cNvGrpSpPr>
          <p:nvPr/>
        </p:nvGrpSpPr>
        <p:grpSpPr bwMode="auto">
          <a:xfrm>
            <a:off x="4645025" y="1417636"/>
            <a:ext cx="4422775" cy="4111953"/>
            <a:chOff x="2579" y="785"/>
            <a:chExt cx="2786" cy="2423"/>
          </a:xfrm>
        </p:grpSpPr>
        <p:grpSp>
          <p:nvGrpSpPr>
            <p:cNvPr id="7" name="Group 5"/>
            <p:cNvGrpSpPr>
              <a:grpSpLocks/>
            </p:cNvGrpSpPr>
            <p:nvPr/>
          </p:nvGrpSpPr>
          <p:grpSpPr bwMode="auto">
            <a:xfrm>
              <a:off x="2697" y="1037"/>
              <a:ext cx="2409" cy="2049"/>
              <a:chOff x="1098" y="1361"/>
              <a:chExt cx="2116" cy="2027"/>
            </a:xfrm>
          </p:grpSpPr>
          <p:sp>
            <p:nvSpPr>
              <p:cNvPr id="10" name="Line 6"/>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11" name="Line 7"/>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8" name="Text Box 8"/>
            <p:cNvSpPr txBox="1">
              <a:spLocks noChangeArrowheads="1"/>
            </p:cNvSpPr>
            <p:nvPr/>
          </p:nvSpPr>
          <p:spPr bwMode="auto">
            <a:xfrm>
              <a:off x="2579" y="785"/>
              <a:ext cx="267" cy="272"/>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9" name="Text Box 9"/>
            <p:cNvSpPr txBox="1">
              <a:spLocks noChangeArrowheads="1"/>
            </p:cNvSpPr>
            <p:nvPr/>
          </p:nvSpPr>
          <p:spPr bwMode="auto">
            <a:xfrm>
              <a:off x="5075" y="2936"/>
              <a:ext cx="290" cy="272"/>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grpSp>
        <p:nvGrpSpPr>
          <p:cNvPr id="12" name="Group 10"/>
          <p:cNvGrpSpPr>
            <a:grpSpLocks/>
          </p:cNvGrpSpPr>
          <p:nvPr/>
        </p:nvGrpSpPr>
        <p:grpSpPr bwMode="auto">
          <a:xfrm>
            <a:off x="5075237" y="2195511"/>
            <a:ext cx="2486025" cy="2901950"/>
            <a:chOff x="2850" y="1233"/>
            <a:chExt cx="1566" cy="1828"/>
          </a:xfrm>
        </p:grpSpPr>
        <p:sp>
          <p:nvSpPr>
            <p:cNvPr id="13" name="Line 11"/>
            <p:cNvSpPr>
              <a:spLocks noChangeShapeType="1"/>
            </p:cNvSpPr>
            <p:nvPr/>
          </p:nvSpPr>
          <p:spPr bwMode="auto">
            <a:xfrm>
              <a:off x="2850" y="1233"/>
              <a:ext cx="1263" cy="1587"/>
            </a:xfrm>
            <a:prstGeom prst="line">
              <a:avLst/>
            </a:prstGeom>
            <a:noFill/>
            <a:ln w="38100">
              <a:solidFill>
                <a:srgbClr val="003399"/>
              </a:solidFill>
              <a:round/>
              <a:headEnd/>
              <a:tailEnd/>
            </a:ln>
          </p:spPr>
          <p:txBody>
            <a:bodyPr/>
            <a:lstStyle/>
            <a:p>
              <a:endParaRPr lang="en-US">
                <a:latin typeface="Arial"/>
                <a:cs typeface="Arial"/>
              </a:endParaRPr>
            </a:p>
          </p:txBody>
        </p:sp>
        <p:sp>
          <p:nvSpPr>
            <p:cNvPr id="14" name="Text Box 12"/>
            <p:cNvSpPr txBox="1">
              <a:spLocks noChangeArrowheads="1"/>
            </p:cNvSpPr>
            <p:nvPr/>
          </p:nvSpPr>
          <p:spPr bwMode="auto">
            <a:xfrm>
              <a:off x="4072" y="2773"/>
              <a:ext cx="34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D</a:t>
              </a:r>
              <a:r>
                <a:rPr lang="en-US" sz="2400" baseline="-25000">
                  <a:latin typeface="Arial"/>
                  <a:cs typeface="Arial"/>
                </a:rPr>
                <a:t>1</a:t>
              </a:r>
            </a:p>
          </p:txBody>
        </p:sp>
      </p:grpSp>
      <p:grpSp>
        <p:nvGrpSpPr>
          <p:cNvPr id="15" name="Group 13"/>
          <p:cNvGrpSpPr>
            <a:grpSpLocks/>
          </p:cNvGrpSpPr>
          <p:nvPr/>
        </p:nvGrpSpPr>
        <p:grpSpPr bwMode="auto">
          <a:xfrm>
            <a:off x="5419725" y="1863723"/>
            <a:ext cx="1933575" cy="2901950"/>
            <a:chOff x="3067" y="1024"/>
            <a:chExt cx="1218" cy="1828"/>
          </a:xfrm>
        </p:grpSpPr>
        <p:sp>
          <p:nvSpPr>
            <p:cNvPr id="16" name="Line 14"/>
            <p:cNvSpPr>
              <a:spLocks noChangeShapeType="1"/>
            </p:cNvSpPr>
            <p:nvPr/>
          </p:nvSpPr>
          <p:spPr bwMode="auto">
            <a:xfrm flipV="1">
              <a:off x="3067" y="1278"/>
              <a:ext cx="949" cy="1574"/>
            </a:xfrm>
            <a:prstGeom prst="line">
              <a:avLst/>
            </a:prstGeom>
            <a:noFill/>
            <a:ln w="38100">
              <a:solidFill>
                <a:srgbClr val="003399"/>
              </a:solidFill>
              <a:round/>
              <a:headEnd/>
              <a:tailEnd/>
            </a:ln>
          </p:spPr>
          <p:txBody>
            <a:bodyPr/>
            <a:lstStyle/>
            <a:p>
              <a:endParaRPr lang="en-US">
                <a:latin typeface="Arial"/>
                <a:cs typeface="Arial"/>
              </a:endParaRPr>
            </a:p>
          </p:txBody>
        </p:sp>
        <p:sp>
          <p:nvSpPr>
            <p:cNvPr id="17" name="Text Box 15"/>
            <p:cNvSpPr txBox="1">
              <a:spLocks noChangeArrowheads="1"/>
            </p:cNvSpPr>
            <p:nvPr/>
          </p:nvSpPr>
          <p:spPr bwMode="auto">
            <a:xfrm>
              <a:off x="3920" y="1024"/>
              <a:ext cx="365"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S</a:t>
              </a:r>
              <a:r>
                <a:rPr lang="en-US" sz="2400" baseline="-25000">
                  <a:latin typeface="Arial"/>
                  <a:cs typeface="Arial"/>
                </a:rPr>
                <a:t>1</a:t>
              </a:r>
            </a:p>
          </p:txBody>
        </p:sp>
      </p:grpSp>
      <p:grpSp>
        <p:nvGrpSpPr>
          <p:cNvPr id="18" name="Group 16"/>
          <p:cNvGrpSpPr>
            <a:grpSpLocks/>
          </p:cNvGrpSpPr>
          <p:nvPr/>
        </p:nvGrpSpPr>
        <p:grpSpPr bwMode="auto">
          <a:xfrm>
            <a:off x="4333875" y="3375024"/>
            <a:ext cx="2060575" cy="2332038"/>
            <a:chOff x="2383" y="1976"/>
            <a:chExt cx="1298" cy="1469"/>
          </a:xfrm>
        </p:grpSpPr>
        <p:sp>
          <p:nvSpPr>
            <p:cNvPr id="19" name="Text Box 17"/>
            <p:cNvSpPr txBox="1">
              <a:spLocks noChangeArrowheads="1"/>
            </p:cNvSpPr>
            <p:nvPr/>
          </p:nvSpPr>
          <p:spPr bwMode="auto">
            <a:xfrm>
              <a:off x="2383" y="1976"/>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P</a:t>
              </a:r>
              <a:r>
                <a:rPr lang="en-US" sz="2400" b="1" baseline="-25000">
                  <a:latin typeface="Arial"/>
                  <a:cs typeface="Arial"/>
                </a:rPr>
                <a:t>1</a:t>
              </a:r>
            </a:p>
          </p:txBody>
        </p:sp>
        <p:sp>
          <p:nvSpPr>
            <p:cNvPr id="20" name="Oval 18"/>
            <p:cNvSpPr>
              <a:spLocks noChangeArrowheads="1"/>
            </p:cNvSpPr>
            <p:nvPr/>
          </p:nvSpPr>
          <p:spPr bwMode="auto">
            <a:xfrm>
              <a:off x="3481" y="2043"/>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1" name="Line 19"/>
            <p:cNvSpPr>
              <a:spLocks noChangeShapeType="1"/>
            </p:cNvSpPr>
            <p:nvPr/>
          </p:nvSpPr>
          <p:spPr bwMode="auto">
            <a:xfrm>
              <a:off x="2701" y="2090"/>
              <a:ext cx="82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2" name="Line 20"/>
            <p:cNvSpPr>
              <a:spLocks noChangeShapeType="1"/>
            </p:cNvSpPr>
            <p:nvPr/>
          </p:nvSpPr>
          <p:spPr bwMode="auto">
            <a:xfrm>
              <a:off x="3527" y="2088"/>
              <a:ext cx="0" cy="1117"/>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3" name="Text Box 21"/>
            <p:cNvSpPr txBox="1">
              <a:spLocks noChangeArrowheads="1"/>
            </p:cNvSpPr>
            <p:nvPr/>
          </p:nvSpPr>
          <p:spPr bwMode="auto">
            <a:xfrm>
              <a:off x="3373" y="3212"/>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Q</a:t>
              </a:r>
              <a:r>
                <a:rPr lang="en-US" sz="2400" b="1" baseline="-25000">
                  <a:latin typeface="Arial"/>
                  <a:cs typeface="Arial"/>
                </a:rPr>
                <a:t>1</a:t>
              </a:r>
            </a:p>
          </p:txBody>
        </p:sp>
      </p:grpSp>
      <p:grpSp>
        <p:nvGrpSpPr>
          <p:cNvPr id="24" name="Group 28"/>
          <p:cNvGrpSpPr>
            <a:grpSpLocks/>
          </p:cNvGrpSpPr>
          <p:nvPr/>
        </p:nvGrpSpPr>
        <p:grpSpPr bwMode="auto">
          <a:xfrm>
            <a:off x="6138862" y="1871661"/>
            <a:ext cx="1933575" cy="2901950"/>
            <a:chOff x="3520" y="1029"/>
            <a:chExt cx="1218" cy="1828"/>
          </a:xfrm>
        </p:grpSpPr>
        <p:sp>
          <p:nvSpPr>
            <p:cNvPr id="25" name="Line 29"/>
            <p:cNvSpPr>
              <a:spLocks noChangeShapeType="1"/>
            </p:cNvSpPr>
            <p:nvPr/>
          </p:nvSpPr>
          <p:spPr bwMode="auto">
            <a:xfrm flipV="1">
              <a:off x="3520" y="1283"/>
              <a:ext cx="949" cy="1574"/>
            </a:xfrm>
            <a:prstGeom prst="line">
              <a:avLst/>
            </a:prstGeom>
            <a:noFill/>
            <a:ln w="38100">
              <a:solidFill>
                <a:srgbClr val="FF0000"/>
              </a:solidFill>
              <a:round/>
              <a:headEnd/>
              <a:tailEnd/>
            </a:ln>
          </p:spPr>
          <p:txBody>
            <a:bodyPr/>
            <a:lstStyle/>
            <a:p>
              <a:endParaRPr lang="en-US">
                <a:latin typeface="Arial"/>
                <a:cs typeface="Arial"/>
              </a:endParaRPr>
            </a:p>
          </p:txBody>
        </p:sp>
        <p:sp>
          <p:nvSpPr>
            <p:cNvPr id="26" name="Text Box 30"/>
            <p:cNvSpPr txBox="1">
              <a:spLocks noChangeArrowheads="1"/>
            </p:cNvSpPr>
            <p:nvPr/>
          </p:nvSpPr>
          <p:spPr bwMode="auto">
            <a:xfrm>
              <a:off x="4373" y="1029"/>
              <a:ext cx="365"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S</a:t>
              </a:r>
              <a:r>
                <a:rPr lang="en-US" sz="2400" baseline="-25000">
                  <a:latin typeface="Arial"/>
                  <a:cs typeface="Arial"/>
                </a:rPr>
                <a:t>2</a:t>
              </a:r>
            </a:p>
          </p:txBody>
        </p:sp>
      </p:grpSp>
      <p:sp>
        <p:nvSpPr>
          <p:cNvPr id="27" name="Line 35"/>
          <p:cNvSpPr>
            <a:spLocks noChangeShapeType="1"/>
          </p:cNvSpPr>
          <p:nvPr/>
        </p:nvSpPr>
        <p:spPr bwMode="auto">
          <a:xfrm>
            <a:off x="6877050" y="2428873"/>
            <a:ext cx="646112" cy="0"/>
          </a:xfrm>
          <a:prstGeom prst="line">
            <a:avLst/>
          </a:prstGeom>
          <a:noFill/>
          <a:ln w="57150">
            <a:solidFill>
              <a:srgbClr val="A50021"/>
            </a:solidFill>
            <a:round/>
            <a:headEnd/>
            <a:tailEnd type="triangle" w="lg" len="med"/>
          </a:ln>
        </p:spPr>
        <p:txBody>
          <a:bodyPr/>
          <a:lstStyle/>
          <a:p>
            <a:endParaRPr lang="en-US">
              <a:latin typeface="Arial"/>
              <a:cs typeface="Arial"/>
            </a:endParaRPr>
          </a:p>
        </p:txBody>
      </p:sp>
      <p:grpSp>
        <p:nvGrpSpPr>
          <p:cNvPr id="28" name="Group 49"/>
          <p:cNvGrpSpPr>
            <a:grpSpLocks/>
          </p:cNvGrpSpPr>
          <p:nvPr/>
        </p:nvGrpSpPr>
        <p:grpSpPr bwMode="auto">
          <a:xfrm>
            <a:off x="4325937" y="3886199"/>
            <a:ext cx="2484438" cy="1828801"/>
            <a:chOff x="2378" y="2298"/>
            <a:chExt cx="1565" cy="1152"/>
          </a:xfrm>
        </p:grpSpPr>
        <p:sp>
          <p:nvSpPr>
            <p:cNvPr id="29" name="Line 36"/>
            <p:cNvSpPr>
              <a:spLocks noChangeShapeType="1"/>
            </p:cNvSpPr>
            <p:nvPr/>
          </p:nvSpPr>
          <p:spPr bwMode="auto">
            <a:xfrm flipH="1">
              <a:off x="2697" y="2417"/>
              <a:ext cx="1089" cy="0"/>
            </a:xfrm>
            <a:prstGeom prst="line">
              <a:avLst/>
            </a:prstGeom>
            <a:noFill/>
            <a:ln w="9525">
              <a:solidFill>
                <a:srgbClr val="C00000"/>
              </a:solidFill>
              <a:prstDash val="lgDash"/>
              <a:round/>
              <a:headEnd/>
              <a:tailEnd/>
            </a:ln>
          </p:spPr>
          <p:txBody>
            <a:bodyPr/>
            <a:lstStyle/>
            <a:p>
              <a:endParaRPr lang="en-US">
                <a:solidFill>
                  <a:srgbClr val="C00000"/>
                </a:solidFill>
                <a:latin typeface="Arial"/>
                <a:cs typeface="Arial"/>
              </a:endParaRPr>
            </a:p>
          </p:txBody>
        </p:sp>
        <p:sp>
          <p:nvSpPr>
            <p:cNvPr id="30" name="Line 37"/>
            <p:cNvSpPr>
              <a:spLocks noChangeShapeType="1"/>
            </p:cNvSpPr>
            <p:nvPr/>
          </p:nvSpPr>
          <p:spPr bwMode="auto">
            <a:xfrm>
              <a:off x="3789" y="2417"/>
              <a:ext cx="0" cy="786"/>
            </a:xfrm>
            <a:prstGeom prst="line">
              <a:avLst/>
            </a:prstGeom>
            <a:noFill/>
            <a:ln w="9525">
              <a:solidFill>
                <a:srgbClr val="C00000"/>
              </a:solidFill>
              <a:prstDash val="lgDash"/>
              <a:round/>
              <a:headEnd/>
              <a:tailEnd/>
            </a:ln>
          </p:spPr>
          <p:txBody>
            <a:bodyPr/>
            <a:lstStyle/>
            <a:p>
              <a:endParaRPr lang="en-US">
                <a:solidFill>
                  <a:srgbClr val="C00000"/>
                </a:solidFill>
                <a:latin typeface="Arial"/>
                <a:cs typeface="Arial"/>
              </a:endParaRPr>
            </a:p>
          </p:txBody>
        </p:sp>
        <p:sp>
          <p:nvSpPr>
            <p:cNvPr id="31" name="Text Box 38"/>
            <p:cNvSpPr txBox="1">
              <a:spLocks noChangeArrowheads="1"/>
            </p:cNvSpPr>
            <p:nvPr/>
          </p:nvSpPr>
          <p:spPr bwMode="auto">
            <a:xfrm>
              <a:off x="2378" y="2298"/>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solidFill>
                    <a:srgbClr val="C00000"/>
                  </a:solidFill>
                  <a:latin typeface="Arial"/>
                  <a:cs typeface="Arial"/>
                </a:rPr>
                <a:t>P</a:t>
              </a:r>
              <a:r>
                <a:rPr lang="en-US" sz="2400" b="1" baseline="-25000">
                  <a:solidFill>
                    <a:srgbClr val="C00000"/>
                  </a:solidFill>
                  <a:latin typeface="Arial"/>
                  <a:cs typeface="Arial"/>
                </a:rPr>
                <a:t>2</a:t>
              </a:r>
            </a:p>
          </p:txBody>
        </p:sp>
        <p:sp>
          <p:nvSpPr>
            <p:cNvPr id="32" name="Oval 39"/>
            <p:cNvSpPr>
              <a:spLocks noChangeArrowheads="1"/>
            </p:cNvSpPr>
            <p:nvPr/>
          </p:nvSpPr>
          <p:spPr bwMode="auto">
            <a:xfrm>
              <a:off x="3742" y="2372"/>
              <a:ext cx="88" cy="87"/>
            </a:xfrm>
            <a:prstGeom prst="ellipse">
              <a:avLst/>
            </a:prstGeom>
            <a:solidFill>
              <a:srgbClr val="C00000"/>
            </a:solidFill>
            <a:ln w="9525">
              <a:solidFill>
                <a:srgbClr val="C00000"/>
              </a:solidFill>
              <a:prstDash val="solid"/>
              <a:round/>
              <a:headEnd/>
              <a:tailEnd/>
            </a:ln>
          </p:spPr>
          <p:txBody>
            <a:bodyPr wrap="none" anchor="ctr"/>
            <a:lstStyle/>
            <a:p>
              <a:endParaRPr lang="en-US">
                <a:solidFill>
                  <a:srgbClr val="C00000"/>
                </a:solidFill>
                <a:latin typeface="Arial"/>
                <a:cs typeface="Arial"/>
              </a:endParaRPr>
            </a:p>
          </p:txBody>
        </p:sp>
        <p:sp>
          <p:nvSpPr>
            <p:cNvPr id="33" name="Text Box 40"/>
            <p:cNvSpPr txBox="1">
              <a:spLocks noChangeArrowheads="1"/>
            </p:cNvSpPr>
            <p:nvPr/>
          </p:nvSpPr>
          <p:spPr bwMode="auto">
            <a:xfrm>
              <a:off x="3635" y="3217"/>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solidFill>
                    <a:srgbClr val="C00000"/>
                  </a:solidFill>
                  <a:latin typeface="Arial"/>
                  <a:cs typeface="Arial"/>
                </a:rPr>
                <a:t>Q</a:t>
              </a:r>
              <a:r>
                <a:rPr lang="en-US" sz="2400" b="1" baseline="-25000">
                  <a:solidFill>
                    <a:srgbClr val="C00000"/>
                  </a:solidFill>
                  <a:latin typeface="Arial"/>
                  <a:cs typeface="Arial"/>
                </a:rPr>
                <a:t>2</a:t>
              </a:r>
            </a:p>
          </p:txBody>
        </p:sp>
      </p:grpSp>
      <p:sp>
        <p:nvSpPr>
          <p:cNvPr id="34"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20426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500"/>
                                        <p:tgtEl>
                                          <p:spTgt spid="3">
                                            <p:txEl>
                                              <p:pRg st="5" end="5"/>
                                            </p:tx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left)">
                                      <p:cBhvr>
                                        <p:cTn id="33" dur="500"/>
                                        <p:tgtEl>
                                          <p:spTgt spid="3">
                                            <p:txEl>
                                              <p:pRg st="7" end="7"/>
                                            </p:txEl>
                                          </p:spTgt>
                                        </p:tgtEl>
                                      </p:cBhvr>
                                    </p:animEffect>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left)">
                                      <p:cBhvr>
                                        <p:cTn id="37" dur="500"/>
                                        <p:tgtEl>
                                          <p:spTgt spid="3">
                                            <p:txEl>
                                              <p:pRg st="8" end="8"/>
                                            </p:txEl>
                                          </p:spTgt>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wipe(left)">
                                      <p:cBhvr>
                                        <p:cTn id="41" dur="500"/>
                                        <p:tgtEl>
                                          <p:spTgt spid="3">
                                            <p:txEl>
                                              <p:pRg st="9" end="9"/>
                                            </p:txEl>
                                          </p:spTgt>
                                        </p:tgtEl>
                                      </p:cBhvr>
                                    </p:animEffect>
                                  </p:childTnLst>
                                </p:cTn>
                              </p:par>
                            </p:childTnLst>
                          </p:cTn>
                        </p:par>
                        <p:par>
                          <p:cTn id="42" fill="hold">
                            <p:stCondLst>
                              <p:cond delay="2500"/>
                            </p:stCondLst>
                            <p:childTnLst>
                              <p:par>
                                <p:cTn id="43" presetID="17" presetClass="entr" presetSubtype="8"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cBhvr>
                                        <p:cTn id="45" dur="500" fill="hold"/>
                                        <p:tgtEl>
                                          <p:spTgt spid="27"/>
                                        </p:tgtEl>
                                        <p:attrNameLst>
                                          <p:attrName>ppt_x</p:attrName>
                                        </p:attrNameLst>
                                      </p:cBhvr>
                                      <p:tavLst>
                                        <p:tav tm="0">
                                          <p:val>
                                            <p:strVal val="#ppt_x-#ppt_w/2"/>
                                          </p:val>
                                        </p:tav>
                                        <p:tav tm="100000">
                                          <p:val>
                                            <p:strVal val="#ppt_x"/>
                                          </p:val>
                                        </p:tav>
                                      </p:tavLst>
                                    </p:anim>
                                    <p:anim calcmode="lin" valueType="num">
                                      <p:cBhvr>
                                        <p:cTn id="46" dur="500" fill="hold"/>
                                        <p:tgtEl>
                                          <p:spTgt spid="27"/>
                                        </p:tgtEl>
                                        <p:attrNameLst>
                                          <p:attrName>ppt_y</p:attrName>
                                        </p:attrNameLst>
                                      </p:cBhvr>
                                      <p:tavLst>
                                        <p:tav tm="0">
                                          <p:val>
                                            <p:strVal val="#ppt_y"/>
                                          </p:val>
                                        </p:tav>
                                        <p:tav tm="100000">
                                          <p:val>
                                            <p:strVal val="#ppt_y"/>
                                          </p:val>
                                        </p:tav>
                                      </p:tavLst>
                                    </p:anim>
                                    <p:anim calcmode="lin" valueType="num">
                                      <p:cBhvr>
                                        <p:cTn id="47" dur="500" fill="hold"/>
                                        <p:tgtEl>
                                          <p:spTgt spid="27"/>
                                        </p:tgtEl>
                                        <p:attrNameLst>
                                          <p:attrName>ppt_w</p:attrName>
                                        </p:attrNameLst>
                                      </p:cBhvr>
                                      <p:tavLst>
                                        <p:tav tm="0">
                                          <p:val>
                                            <p:fltVal val="0"/>
                                          </p:val>
                                        </p:tav>
                                        <p:tav tm="100000">
                                          <p:val>
                                            <p:strVal val="#ppt_w"/>
                                          </p:val>
                                        </p:tav>
                                      </p:tavLst>
                                    </p:anim>
                                    <p:anim calcmode="lin" valueType="num">
                                      <p:cBhvr>
                                        <p:cTn id="48" dur="500" fill="hold"/>
                                        <p:tgtEl>
                                          <p:spTgt spid="27"/>
                                        </p:tgtEl>
                                        <p:attrNameLst>
                                          <p:attrName>ppt_h</p:attrName>
                                        </p:attrNameLst>
                                      </p:cBhvr>
                                      <p:tavLst>
                                        <p:tav tm="0">
                                          <p:val>
                                            <p:strVal val="#ppt_h"/>
                                          </p:val>
                                        </p:tav>
                                        <p:tav tm="100000">
                                          <p:val>
                                            <p:strVal val="#ppt_h"/>
                                          </p:val>
                                        </p:tav>
                                      </p:tavLst>
                                    </p:anim>
                                  </p:childTnLst>
                                </p:cTn>
                              </p:par>
                            </p:childTnLst>
                          </p:cTn>
                        </p:par>
                        <p:par>
                          <p:cTn id="49" fill="hold">
                            <p:stCondLst>
                              <p:cond delay="3000"/>
                            </p:stCondLst>
                            <p:childTnLst>
                              <p:par>
                                <p:cTn id="50" presetID="18" presetClass="entr" presetSubtype="12" fill="hold" nodeType="after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strips(downLeft)">
                                      <p:cBhvr>
                                        <p:cTn id="52" dur="500"/>
                                        <p:tgtEl>
                                          <p:spTgt spid="24"/>
                                        </p:tgtEl>
                                      </p:cBhvr>
                                    </p:animEffect>
                                  </p:childTnLst>
                                </p:cTn>
                              </p:par>
                              <p:par>
                                <p:cTn id="53" presetID="10" presetClass="exit" presetSubtype="0" fill="hold" grpId="1" nodeType="withEffect">
                                  <p:stCondLst>
                                    <p:cond delay="0"/>
                                  </p:stCondLst>
                                  <p:childTnLst>
                                    <p:animEffect transition="out" filter="fade">
                                      <p:cBhvr>
                                        <p:cTn id="54" dur="500"/>
                                        <p:tgtEl>
                                          <p:spTgt spid="27"/>
                                        </p:tgtEl>
                                      </p:cBhvr>
                                    </p:animEffect>
                                    <p:set>
                                      <p:cBhvr>
                                        <p:cTn id="55" dur="1" fill="hold">
                                          <p:stCondLst>
                                            <p:cond delay="499"/>
                                          </p:stCondLst>
                                        </p:cTn>
                                        <p:tgtEl>
                                          <p:spTgt spid="27"/>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wipe(left)">
                                      <p:cBhvr>
                                        <p:cTn id="60" dur="500"/>
                                        <p:tgtEl>
                                          <p:spTgt spid="3">
                                            <p:txEl>
                                              <p:pRg st="10" end="10"/>
                                            </p:txEl>
                                          </p:spTgt>
                                        </p:tgtEl>
                                      </p:cBhvr>
                                    </p:animEffect>
                                  </p:childTnLst>
                                </p:cTn>
                              </p:par>
                            </p:childTnLst>
                          </p:cTn>
                        </p:par>
                        <p:par>
                          <p:cTn id="61" fill="hold">
                            <p:stCondLst>
                              <p:cond delay="500"/>
                            </p:stCondLst>
                            <p:childTnLst>
                              <p:par>
                                <p:cTn id="62" presetID="18" presetClass="entr" presetSubtype="12" fill="hold" nodeType="after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strips(downLeft)">
                                      <p:cBhvr>
                                        <p:cTn id="6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7" grpId="0" uiExpand="1" animBg="1"/>
      <p:bldP spid="27" grpId="1" uiExpan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9067800" cy="661061"/>
          </a:xfrm>
        </p:spPr>
        <p:txBody>
          <a:bodyPr/>
          <a:lstStyle/>
          <a:p>
            <a:r>
              <a:rPr lang="en-US" dirty="0">
                <a:solidFill>
                  <a:schemeClr val="accent6">
                    <a:lumMod val="50000"/>
                  </a:schemeClr>
                </a:solidFill>
              </a:rPr>
              <a:t>EXAMPLE 3C: A shift in both </a:t>
            </a:r>
            <a:r>
              <a:rPr lang="en-US" b="1" i="1" dirty="0">
                <a:solidFill>
                  <a:schemeClr val="accent6">
                    <a:lumMod val="50000"/>
                  </a:schemeClr>
                </a:solidFill>
              </a:rPr>
              <a:t>S</a:t>
            </a:r>
            <a:r>
              <a:rPr lang="en-US" dirty="0">
                <a:solidFill>
                  <a:schemeClr val="accent6">
                    <a:lumMod val="50000"/>
                  </a:schemeClr>
                </a:solidFill>
              </a:rPr>
              <a:t> and </a:t>
            </a:r>
            <a:r>
              <a:rPr lang="en-US" b="1" i="1" dirty="0">
                <a:solidFill>
                  <a:schemeClr val="accent6">
                    <a:lumMod val="50000"/>
                  </a:schemeClr>
                </a:solidFill>
              </a:rPr>
              <a:t>D</a:t>
            </a:r>
            <a:r>
              <a:rPr lang="en-US" dirty="0">
                <a:solidFill>
                  <a:schemeClr val="accent6">
                    <a:lumMod val="50000"/>
                  </a:schemeClr>
                </a:solidFill>
              </a:rPr>
              <a:t> – 1 </a:t>
            </a:r>
            <a:endParaRPr lang="en-US" b="1" i="1" dirty="0">
              <a:solidFill>
                <a:schemeClr val="accent6">
                  <a:lumMod val="50000"/>
                </a:schemeClr>
              </a:solidFill>
            </a:endParaRP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58</a:t>
            </a:fld>
            <a:endParaRPr lang="en-US" dirty="0"/>
          </a:p>
        </p:txBody>
      </p:sp>
      <p:sp>
        <p:nvSpPr>
          <p:cNvPr id="3" name="Text Placeholder 2"/>
          <p:cNvSpPr>
            <a:spLocks noGrp="1"/>
          </p:cNvSpPr>
          <p:nvPr>
            <p:ph idx="12"/>
          </p:nvPr>
        </p:nvSpPr>
        <p:spPr>
          <a:xfrm>
            <a:off x="228600" y="838200"/>
            <a:ext cx="8671347" cy="5334000"/>
          </a:xfrm>
        </p:spPr>
        <p:txBody>
          <a:bodyPr>
            <a:normAutofit lnSpcReduction="10000"/>
          </a:bodyPr>
          <a:lstStyle/>
          <a:p>
            <a:pPr marL="0" indent="0">
              <a:buNone/>
            </a:pPr>
            <a:r>
              <a:rPr lang="en-US" sz="2800" b="1" dirty="0"/>
              <a:t>EVENTS:</a:t>
            </a:r>
            <a:r>
              <a:rPr lang="en-US" sz="2800" dirty="0"/>
              <a:t>  </a:t>
            </a:r>
            <a:r>
              <a:rPr lang="en-US" sz="2800" dirty="0">
                <a:solidFill>
                  <a:srgbClr val="C00000"/>
                </a:solidFill>
              </a:rPr>
              <a:t>Price of doughnuts rises </a:t>
            </a:r>
            <a:r>
              <a:rPr lang="en-US" sz="2800" dirty="0"/>
              <a:t>AND</a:t>
            </a:r>
            <a:r>
              <a:rPr lang="en-US" sz="2800" dirty="0">
                <a:solidFill>
                  <a:srgbClr val="C00000"/>
                </a:solidFill>
              </a:rPr>
              <a:t> new technology reduces production costs.</a:t>
            </a:r>
          </a:p>
          <a:p>
            <a:pPr>
              <a:spcBef>
                <a:spcPct val="5000"/>
              </a:spcBef>
              <a:buClr>
                <a:srgbClr val="00B85C"/>
              </a:buClr>
              <a:buSzPct val="120000"/>
              <a:buFont typeface="Wingdings" pitchFamily="2" charset="2"/>
              <a:buNone/>
            </a:pPr>
            <a:endParaRPr lang="en-US" sz="2800" b="1" dirty="0">
              <a:cs typeface="Arial"/>
            </a:endParaRPr>
          </a:p>
          <a:p>
            <a:pPr>
              <a:spcBef>
                <a:spcPct val="5000"/>
              </a:spcBef>
              <a:buClr>
                <a:srgbClr val="00B85C"/>
              </a:buClr>
              <a:buSzPct val="120000"/>
              <a:buFont typeface="Wingdings" pitchFamily="2" charset="2"/>
              <a:buNone/>
            </a:pPr>
            <a:r>
              <a:rPr lang="en-US" sz="2800" b="1" dirty="0">
                <a:cs typeface="Arial"/>
              </a:rPr>
              <a:t>STEP 1:  </a:t>
            </a:r>
            <a:r>
              <a:rPr lang="en-US" sz="2800" dirty="0">
                <a:cs typeface="Arial"/>
              </a:rPr>
              <a:t>Both curves shift.</a:t>
            </a:r>
          </a:p>
          <a:p>
            <a:pPr>
              <a:spcBef>
                <a:spcPct val="5000"/>
              </a:spcBef>
              <a:buClr>
                <a:srgbClr val="00B85C"/>
              </a:buClr>
              <a:buSzPct val="120000"/>
              <a:buFont typeface="Wingdings" pitchFamily="2" charset="2"/>
              <a:buNone/>
            </a:pPr>
            <a:r>
              <a:rPr lang="en-US" sz="2800" b="1" dirty="0">
                <a:cs typeface="Arial"/>
              </a:rPr>
              <a:t>STEP 2:  </a:t>
            </a:r>
            <a:r>
              <a:rPr lang="en-US" sz="2800" dirty="0">
                <a:cs typeface="Arial"/>
              </a:rPr>
              <a:t>Both shift</a:t>
            </a:r>
          </a:p>
          <a:p>
            <a:pPr>
              <a:spcBef>
                <a:spcPct val="5000"/>
              </a:spcBef>
              <a:buClr>
                <a:srgbClr val="00B85C"/>
              </a:buClr>
              <a:buSzPct val="120000"/>
              <a:buFont typeface="Wingdings" pitchFamily="2" charset="2"/>
              <a:buNone/>
            </a:pPr>
            <a:r>
              <a:rPr lang="en-US" sz="2800" dirty="0">
                <a:cs typeface="Arial"/>
              </a:rPr>
              <a:t> </a:t>
            </a:r>
            <a:r>
              <a:rPr lang="en-US" sz="2800" u="sng" dirty="0">
                <a:cs typeface="Arial"/>
              </a:rPr>
              <a:t>to the right</a:t>
            </a:r>
            <a:r>
              <a:rPr lang="en-US" sz="2800" dirty="0">
                <a:cs typeface="Arial"/>
              </a:rPr>
              <a:t>. </a:t>
            </a:r>
          </a:p>
          <a:p>
            <a:pPr>
              <a:spcBef>
                <a:spcPct val="5000"/>
              </a:spcBef>
              <a:buClr>
                <a:srgbClr val="00B85C"/>
              </a:buClr>
              <a:buSzPct val="120000"/>
              <a:buFont typeface="Wingdings" pitchFamily="2" charset="2"/>
              <a:buNone/>
            </a:pPr>
            <a:endParaRPr lang="en-US" sz="2800" b="1" dirty="0">
              <a:cs typeface="Arial"/>
            </a:endParaRPr>
          </a:p>
          <a:p>
            <a:pPr>
              <a:spcBef>
                <a:spcPct val="5000"/>
              </a:spcBef>
              <a:buClr>
                <a:srgbClr val="00B85C"/>
              </a:buClr>
              <a:buSzPct val="120000"/>
              <a:buFont typeface="Wingdings" pitchFamily="2" charset="2"/>
              <a:buNone/>
            </a:pPr>
            <a:r>
              <a:rPr lang="en-US" sz="2800" b="1" dirty="0">
                <a:cs typeface="Arial"/>
              </a:rPr>
              <a:t>STEP 3:</a:t>
            </a:r>
          </a:p>
          <a:p>
            <a:pPr>
              <a:spcBef>
                <a:spcPct val="5000"/>
              </a:spcBef>
              <a:buClr>
                <a:srgbClr val="00B85C"/>
              </a:buClr>
              <a:buSzPct val="120000"/>
              <a:buFont typeface="Wingdings" pitchFamily="2" charset="2"/>
              <a:buNone/>
            </a:pPr>
            <a:r>
              <a:rPr lang="en-US" sz="2800" b="1" i="1" dirty="0">
                <a:solidFill>
                  <a:srgbClr val="C00000"/>
                </a:solidFill>
                <a:cs typeface="Arial"/>
              </a:rPr>
              <a:t>Q</a:t>
            </a:r>
            <a:r>
              <a:rPr lang="en-US" sz="2800" dirty="0">
                <a:solidFill>
                  <a:srgbClr val="C00000"/>
                </a:solidFill>
                <a:cs typeface="Arial"/>
              </a:rPr>
              <a:t> rises </a:t>
            </a:r>
            <a:r>
              <a:rPr lang="en-US" sz="2800" dirty="0">
                <a:cs typeface="Arial"/>
              </a:rPr>
              <a:t>but the </a:t>
            </a:r>
            <a:r>
              <a:rPr lang="en-US" sz="2800" u="sng" dirty="0">
                <a:cs typeface="Arial"/>
              </a:rPr>
              <a:t>effect </a:t>
            </a:r>
          </a:p>
          <a:p>
            <a:pPr>
              <a:spcBef>
                <a:spcPct val="5000"/>
              </a:spcBef>
              <a:buClr>
                <a:srgbClr val="00B85C"/>
              </a:buClr>
              <a:buSzPct val="120000"/>
              <a:buFont typeface="Wingdings" pitchFamily="2" charset="2"/>
              <a:buNone/>
            </a:pPr>
            <a:r>
              <a:rPr lang="en-US" sz="2800" u="sng" dirty="0">
                <a:cs typeface="Arial"/>
              </a:rPr>
              <a:t>on </a:t>
            </a:r>
            <a:r>
              <a:rPr lang="en-US" sz="2800" b="1" i="1" u="sng" dirty="0">
                <a:solidFill>
                  <a:srgbClr val="C00000"/>
                </a:solidFill>
                <a:cs typeface="Arial"/>
              </a:rPr>
              <a:t>P</a:t>
            </a:r>
            <a:r>
              <a:rPr lang="en-US" sz="2800" u="sng" dirty="0">
                <a:solidFill>
                  <a:srgbClr val="C00000"/>
                </a:solidFill>
                <a:cs typeface="Arial"/>
              </a:rPr>
              <a:t> is ambiguous</a:t>
            </a:r>
            <a:r>
              <a:rPr lang="en-US" sz="2800" dirty="0">
                <a:cs typeface="Arial"/>
              </a:rPr>
              <a:t>:</a:t>
            </a:r>
          </a:p>
          <a:p>
            <a:pPr>
              <a:spcBef>
                <a:spcPct val="5000"/>
              </a:spcBef>
              <a:buClr>
                <a:srgbClr val="00B85C"/>
              </a:buClr>
              <a:buSzPct val="120000"/>
              <a:buFont typeface="Wingdings" pitchFamily="2" charset="2"/>
              <a:buNone/>
            </a:pPr>
            <a:r>
              <a:rPr lang="en-US" sz="2800" dirty="0">
                <a:cs typeface="Arial"/>
              </a:rPr>
              <a:t> </a:t>
            </a:r>
          </a:p>
          <a:p>
            <a:pPr>
              <a:spcBef>
                <a:spcPct val="5000"/>
              </a:spcBef>
              <a:buClr>
                <a:srgbClr val="00B85C"/>
              </a:buClr>
              <a:buSzPct val="120000"/>
              <a:buFont typeface="Wingdings" pitchFamily="2" charset="2"/>
              <a:buNone/>
            </a:pPr>
            <a:r>
              <a:rPr lang="en-US" sz="2800" dirty="0">
                <a:solidFill>
                  <a:srgbClr val="002060"/>
                </a:solidFill>
                <a:cs typeface="Arial"/>
              </a:rPr>
              <a:t>If demand increases more</a:t>
            </a:r>
          </a:p>
          <a:p>
            <a:pPr>
              <a:spcBef>
                <a:spcPct val="5000"/>
              </a:spcBef>
              <a:buClr>
                <a:srgbClr val="00B85C"/>
              </a:buClr>
              <a:buSzPct val="120000"/>
              <a:buFont typeface="Wingdings" pitchFamily="2" charset="2"/>
              <a:buNone/>
            </a:pPr>
            <a:r>
              <a:rPr lang="en-US" sz="2800" dirty="0">
                <a:solidFill>
                  <a:srgbClr val="002060"/>
                </a:solidFill>
                <a:cs typeface="Arial"/>
              </a:rPr>
              <a:t>than supply, </a:t>
            </a:r>
            <a:r>
              <a:rPr lang="en-US" sz="2800" b="1" i="1" dirty="0">
                <a:solidFill>
                  <a:srgbClr val="002060"/>
                </a:solidFill>
                <a:cs typeface="Arial"/>
              </a:rPr>
              <a:t>P</a:t>
            </a:r>
            <a:r>
              <a:rPr lang="en-US" sz="2800" dirty="0">
                <a:solidFill>
                  <a:srgbClr val="002060"/>
                </a:solidFill>
                <a:cs typeface="Arial"/>
              </a:rPr>
              <a:t> rises.</a:t>
            </a:r>
          </a:p>
          <a:p>
            <a:endParaRPr lang="en-US" sz="2800" dirty="0"/>
          </a:p>
        </p:txBody>
      </p:sp>
      <p:grpSp>
        <p:nvGrpSpPr>
          <p:cNvPr id="6" name="Group 4"/>
          <p:cNvGrpSpPr>
            <a:grpSpLocks/>
          </p:cNvGrpSpPr>
          <p:nvPr/>
        </p:nvGrpSpPr>
        <p:grpSpPr bwMode="auto">
          <a:xfrm>
            <a:off x="4687888" y="1874837"/>
            <a:ext cx="4422775" cy="4111953"/>
            <a:chOff x="2579" y="785"/>
            <a:chExt cx="2786" cy="2423"/>
          </a:xfrm>
        </p:grpSpPr>
        <p:grpSp>
          <p:nvGrpSpPr>
            <p:cNvPr id="7" name="Group 5"/>
            <p:cNvGrpSpPr>
              <a:grpSpLocks/>
            </p:cNvGrpSpPr>
            <p:nvPr/>
          </p:nvGrpSpPr>
          <p:grpSpPr bwMode="auto">
            <a:xfrm>
              <a:off x="2697" y="1037"/>
              <a:ext cx="2409" cy="2049"/>
              <a:chOff x="1098" y="1361"/>
              <a:chExt cx="2116" cy="2027"/>
            </a:xfrm>
          </p:grpSpPr>
          <p:sp>
            <p:nvSpPr>
              <p:cNvPr id="10" name="Line 6"/>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11" name="Line 7"/>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8" name="Text Box 8"/>
            <p:cNvSpPr txBox="1">
              <a:spLocks noChangeArrowheads="1"/>
            </p:cNvSpPr>
            <p:nvPr/>
          </p:nvSpPr>
          <p:spPr bwMode="auto">
            <a:xfrm>
              <a:off x="2579" y="785"/>
              <a:ext cx="267" cy="272"/>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9" name="Text Box 9"/>
            <p:cNvSpPr txBox="1">
              <a:spLocks noChangeArrowheads="1"/>
            </p:cNvSpPr>
            <p:nvPr/>
          </p:nvSpPr>
          <p:spPr bwMode="auto">
            <a:xfrm>
              <a:off x="5075" y="2936"/>
              <a:ext cx="290" cy="272"/>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grpSp>
        <p:nvGrpSpPr>
          <p:cNvPr id="12" name="Group 10"/>
          <p:cNvGrpSpPr>
            <a:grpSpLocks/>
          </p:cNvGrpSpPr>
          <p:nvPr/>
        </p:nvGrpSpPr>
        <p:grpSpPr bwMode="auto">
          <a:xfrm>
            <a:off x="5118100" y="2652712"/>
            <a:ext cx="2486025" cy="2901950"/>
            <a:chOff x="2850" y="1233"/>
            <a:chExt cx="1566" cy="1828"/>
          </a:xfrm>
        </p:grpSpPr>
        <p:sp>
          <p:nvSpPr>
            <p:cNvPr id="13" name="Line 11"/>
            <p:cNvSpPr>
              <a:spLocks noChangeShapeType="1"/>
            </p:cNvSpPr>
            <p:nvPr/>
          </p:nvSpPr>
          <p:spPr bwMode="auto">
            <a:xfrm>
              <a:off x="2850" y="1233"/>
              <a:ext cx="1263" cy="1587"/>
            </a:xfrm>
            <a:prstGeom prst="line">
              <a:avLst/>
            </a:prstGeom>
            <a:noFill/>
            <a:ln w="38100">
              <a:solidFill>
                <a:srgbClr val="003399"/>
              </a:solidFill>
              <a:round/>
              <a:headEnd/>
              <a:tailEnd/>
            </a:ln>
          </p:spPr>
          <p:txBody>
            <a:bodyPr/>
            <a:lstStyle/>
            <a:p>
              <a:endParaRPr lang="en-US">
                <a:latin typeface="Arial"/>
                <a:cs typeface="Arial"/>
              </a:endParaRPr>
            </a:p>
          </p:txBody>
        </p:sp>
        <p:sp>
          <p:nvSpPr>
            <p:cNvPr id="14" name="Text Box 12"/>
            <p:cNvSpPr txBox="1">
              <a:spLocks noChangeArrowheads="1"/>
            </p:cNvSpPr>
            <p:nvPr/>
          </p:nvSpPr>
          <p:spPr bwMode="auto">
            <a:xfrm>
              <a:off x="4072" y="2773"/>
              <a:ext cx="34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D</a:t>
              </a:r>
              <a:r>
                <a:rPr lang="en-US" sz="2400" baseline="-25000">
                  <a:latin typeface="Arial"/>
                  <a:cs typeface="Arial"/>
                </a:rPr>
                <a:t>1</a:t>
              </a:r>
            </a:p>
          </p:txBody>
        </p:sp>
      </p:grpSp>
      <p:grpSp>
        <p:nvGrpSpPr>
          <p:cNvPr id="15" name="Group 13"/>
          <p:cNvGrpSpPr>
            <a:grpSpLocks/>
          </p:cNvGrpSpPr>
          <p:nvPr/>
        </p:nvGrpSpPr>
        <p:grpSpPr bwMode="auto">
          <a:xfrm>
            <a:off x="5462588" y="2320924"/>
            <a:ext cx="1933575" cy="2901950"/>
            <a:chOff x="3067" y="1024"/>
            <a:chExt cx="1218" cy="1828"/>
          </a:xfrm>
        </p:grpSpPr>
        <p:sp>
          <p:nvSpPr>
            <p:cNvPr id="16" name="Line 14"/>
            <p:cNvSpPr>
              <a:spLocks noChangeShapeType="1"/>
            </p:cNvSpPr>
            <p:nvPr/>
          </p:nvSpPr>
          <p:spPr bwMode="auto">
            <a:xfrm flipV="1">
              <a:off x="3067" y="1278"/>
              <a:ext cx="949" cy="1574"/>
            </a:xfrm>
            <a:prstGeom prst="line">
              <a:avLst/>
            </a:prstGeom>
            <a:noFill/>
            <a:ln w="38100">
              <a:solidFill>
                <a:srgbClr val="003399"/>
              </a:solidFill>
              <a:round/>
              <a:headEnd/>
              <a:tailEnd/>
            </a:ln>
          </p:spPr>
          <p:txBody>
            <a:bodyPr/>
            <a:lstStyle/>
            <a:p>
              <a:endParaRPr lang="en-US">
                <a:latin typeface="Arial"/>
                <a:cs typeface="Arial"/>
              </a:endParaRPr>
            </a:p>
          </p:txBody>
        </p:sp>
        <p:sp>
          <p:nvSpPr>
            <p:cNvPr id="17" name="Text Box 15"/>
            <p:cNvSpPr txBox="1">
              <a:spLocks noChangeArrowheads="1"/>
            </p:cNvSpPr>
            <p:nvPr/>
          </p:nvSpPr>
          <p:spPr bwMode="auto">
            <a:xfrm>
              <a:off x="3920" y="1024"/>
              <a:ext cx="365"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S</a:t>
              </a:r>
              <a:r>
                <a:rPr lang="en-US" sz="2400" baseline="-25000">
                  <a:latin typeface="Arial"/>
                  <a:cs typeface="Arial"/>
                </a:rPr>
                <a:t>1</a:t>
              </a:r>
            </a:p>
          </p:txBody>
        </p:sp>
      </p:grpSp>
      <p:grpSp>
        <p:nvGrpSpPr>
          <p:cNvPr id="18" name="Group 16"/>
          <p:cNvGrpSpPr>
            <a:grpSpLocks/>
          </p:cNvGrpSpPr>
          <p:nvPr/>
        </p:nvGrpSpPr>
        <p:grpSpPr bwMode="auto">
          <a:xfrm>
            <a:off x="4376738" y="3832225"/>
            <a:ext cx="2060575" cy="2332038"/>
            <a:chOff x="2383" y="1976"/>
            <a:chExt cx="1298" cy="1469"/>
          </a:xfrm>
        </p:grpSpPr>
        <p:sp>
          <p:nvSpPr>
            <p:cNvPr id="19" name="Text Box 17"/>
            <p:cNvSpPr txBox="1">
              <a:spLocks noChangeArrowheads="1"/>
            </p:cNvSpPr>
            <p:nvPr/>
          </p:nvSpPr>
          <p:spPr bwMode="auto">
            <a:xfrm>
              <a:off x="2383" y="1976"/>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P</a:t>
              </a:r>
              <a:r>
                <a:rPr lang="en-US" sz="2400" b="1" baseline="-25000">
                  <a:latin typeface="Arial"/>
                  <a:cs typeface="Arial"/>
                </a:rPr>
                <a:t>1</a:t>
              </a:r>
            </a:p>
          </p:txBody>
        </p:sp>
        <p:sp>
          <p:nvSpPr>
            <p:cNvPr id="20" name="Oval 18"/>
            <p:cNvSpPr>
              <a:spLocks noChangeArrowheads="1"/>
            </p:cNvSpPr>
            <p:nvPr/>
          </p:nvSpPr>
          <p:spPr bwMode="auto">
            <a:xfrm>
              <a:off x="3481" y="2043"/>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1" name="Line 19"/>
            <p:cNvSpPr>
              <a:spLocks noChangeShapeType="1"/>
            </p:cNvSpPr>
            <p:nvPr/>
          </p:nvSpPr>
          <p:spPr bwMode="auto">
            <a:xfrm>
              <a:off x="2701" y="2090"/>
              <a:ext cx="82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2" name="Line 20"/>
            <p:cNvSpPr>
              <a:spLocks noChangeShapeType="1"/>
            </p:cNvSpPr>
            <p:nvPr/>
          </p:nvSpPr>
          <p:spPr bwMode="auto">
            <a:xfrm>
              <a:off x="3527" y="2088"/>
              <a:ext cx="0" cy="1117"/>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3" name="Text Box 21"/>
            <p:cNvSpPr txBox="1">
              <a:spLocks noChangeArrowheads="1"/>
            </p:cNvSpPr>
            <p:nvPr/>
          </p:nvSpPr>
          <p:spPr bwMode="auto">
            <a:xfrm>
              <a:off x="3373" y="3212"/>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Q</a:t>
              </a:r>
              <a:r>
                <a:rPr lang="en-US" sz="2400" b="1" baseline="-25000">
                  <a:latin typeface="Arial"/>
                  <a:cs typeface="Arial"/>
                </a:rPr>
                <a:t>1</a:t>
              </a:r>
            </a:p>
          </p:txBody>
        </p:sp>
      </p:grpSp>
      <p:grpSp>
        <p:nvGrpSpPr>
          <p:cNvPr id="24" name="Group 28"/>
          <p:cNvGrpSpPr>
            <a:grpSpLocks/>
          </p:cNvGrpSpPr>
          <p:nvPr/>
        </p:nvGrpSpPr>
        <p:grpSpPr bwMode="auto">
          <a:xfrm>
            <a:off x="6181725" y="2328862"/>
            <a:ext cx="1933575" cy="2901950"/>
            <a:chOff x="3520" y="1029"/>
            <a:chExt cx="1218" cy="1828"/>
          </a:xfrm>
        </p:grpSpPr>
        <p:sp>
          <p:nvSpPr>
            <p:cNvPr id="25" name="Line 29"/>
            <p:cNvSpPr>
              <a:spLocks noChangeShapeType="1"/>
            </p:cNvSpPr>
            <p:nvPr/>
          </p:nvSpPr>
          <p:spPr bwMode="auto">
            <a:xfrm flipV="1">
              <a:off x="3520" y="1283"/>
              <a:ext cx="949" cy="1574"/>
            </a:xfrm>
            <a:prstGeom prst="line">
              <a:avLst/>
            </a:prstGeom>
            <a:noFill/>
            <a:ln w="38100">
              <a:solidFill>
                <a:srgbClr val="FF0000"/>
              </a:solidFill>
              <a:round/>
              <a:headEnd/>
              <a:tailEnd/>
            </a:ln>
          </p:spPr>
          <p:txBody>
            <a:bodyPr/>
            <a:lstStyle/>
            <a:p>
              <a:endParaRPr lang="en-US">
                <a:latin typeface="Arial"/>
                <a:cs typeface="Arial"/>
              </a:endParaRPr>
            </a:p>
          </p:txBody>
        </p:sp>
        <p:sp>
          <p:nvSpPr>
            <p:cNvPr id="26" name="Text Box 30"/>
            <p:cNvSpPr txBox="1">
              <a:spLocks noChangeArrowheads="1"/>
            </p:cNvSpPr>
            <p:nvPr/>
          </p:nvSpPr>
          <p:spPr bwMode="auto">
            <a:xfrm>
              <a:off x="4373" y="1029"/>
              <a:ext cx="365"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S</a:t>
              </a:r>
              <a:r>
                <a:rPr lang="en-US" sz="2400" baseline="-25000">
                  <a:latin typeface="Arial"/>
                  <a:cs typeface="Arial"/>
                </a:rPr>
                <a:t>2</a:t>
              </a:r>
            </a:p>
          </p:txBody>
        </p:sp>
      </p:grpSp>
      <p:grpSp>
        <p:nvGrpSpPr>
          <p:cNvPr id="27" name="Group 31"/>
          <p:cNvGrpSpPr>
            <a:grpSpLocks/>
          </p:cNvGrpSpPr>
          <p:nvPr/>
        </p:nvGrpSpPr>
        <p:grpSpPr bwMode="auto">
          <a:xfrm>
            <a:off x="6259513" y="2549524"/>
            <a:ext cx="2486025" cy="2901950"/>
            <a:chOff x="3569" y="1168"/>
            <a:chExt cx="1566" cy="1828"/>
          </a:xfrm>
        </p:grpSpPr>
        <p:sp>
          <p:nvSpPr>
            <p:cNvPr id="28" name="Line 32"/>
            <p:cNvSpPr>
              <a:spLocks noChangeShapeType="1"/>
            </p:cNvSpPr>
            <p:nvPr/>
          </p:nvSpPr>
          <p:spPr bwMode="auto">
            <a:xfrm>
              <a:off x="3569" y="1168"/>
              <a:ext cx="1263" cy="1587"/>
            </a:xfrm>
            <a:prstGeom prst="line">
              <a:avLst/>
            </a:prstGeom>
            <a:noFill/>
            <a:ln w="38100">
              <a:solidFill>
                <a:srgbClr val="FF0000"/>
              </a:solidFill>
              <a:round/>
              <a:headEnd/>
              <a:tailEnd/>
            </a:ln>
          </p:spPr>
          <p:txBody>
            <a:bodyPr/>
            <a:lstStyle/>
            <a:p>
              <a:endParaRPr lang="en-US">
                <a:latin typeface="Arial"/>
                <a:cs typeface="Arial"/>
              </a:endParaRPr>
            </a:p>
          </p:txBody>
        </p:sp>
        <p:sp>
          <p:nvSpPr>
            <p:cNvPr id="29" name="Text Box 33"/>
            <p:cNvSpPr txBox="1">
              <a:spLocks noChangeArrowheads="1"/>
            </p:cNvSpPr>
            <p:nvPr/>
          </p:nvSpPr>
          <p:spPr bwMode="auto">
            <a:xfrm>
              <a:off x="4791" y="2708"/>
              <a:ext cx="34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D</a:t>
              </a:r>
              <a:r>
                <a:rPr lang="en-US" sz="2400" baseline="-25000">
                  <a:latin typeface="Arial"/>
                  <a:cs typeface="Arial"/>
                </a:rPr>
                <a:t>2</a:t>
              </a:r>
            </a:p>
          </p:txBody>
        </p:sp>
      </p:grpSp>
      <p:sp>
        <p:nvSpPr>
          <p:cNvPr id="30" name="Line 34"/>
          <p:cNvSpPr>
            <a:spLocks noChangeShapeType="1"/>
          </p:cNvSpPr>
          <p:nvPr/>
        </p:nvSpPr>
        <p:spPr bwMode="auto">
          <a:xfrm>
            <a:off x="5381625" y="2887662"/>
            <a:ext cx="1068388" cy="0"/>
          </a:xfrm>
          <a:prstGeom prst="line">
            <a:avLst/>
          </a:prstGeom>
          <a:noFill/>
          <a:ln w="57150">
            <a:solidFill>
              <a:srgbClr val="A50021"/>
            </a:solidFill>
            <a:round/>
            <a:headEnd/>
            <a:tailEnd type="triangle" w="lg" len="med"/>
          </a:ln>
        </p:spPr>
        <p:txBody>
          <a:bodyPr/>
          <a:lstStyle/>
          <a:p>
            <a:endParaRPr lang="en-US">
              <a:latin typeface="Arial"/>
              <a:cs typeface="Arial"/>
            </a:endParaRPr>
          </a:p>
        </p:txBody>
      </p:sp>
      <p:sp>
        <p:nvSpPr>
          <p:cNvPr id="31" name="Line 35"/>
          <p:cNvSpPr>
            <a:spLocks noChangeShapeType="1"/>
          </p:cNvSpPr>
          <p:nvPr/>
        </p:nvSpPr>
        <p:spPr bwMode="auto">
          <a:xfrm>
            <a:off x="6919913" y="2886074"/>
            <a:ext cx="646112" cy="0"/>
          </a:xfrm>
          <a:prstGeom prst="line">
            <a:avLst/>
          </a:prstGeom>
          <a:noFill/>
          <a:ln w="57150">
            <a:solidFill>
              <a:srgbClr val="A50021"/>
            </a:solidFill>
            <a:round/>
            <a:headEnd/>
            <a:tailEnd type="triangle" w="lg" len="med"/>
          </a:ln>
        </p:spPr>
        <p:txBody>
          <a:bodyPr/>
          <a:lstStyle/>
          <a:p>
            <a:endParaRPr lang="en-US">
              <a:latin typeface="Arial"/>
              <a:cs typeface="Arial"/>
            </a:endParaRPr>
          </a:p>
        </p:txBody>
      </p:sp>
      <p:grpSp>
        <p:nvGrpSpPr>
          <p:cNvPr id="32" name="Group 48"/>
          <p:cNvGrpSpPr>
            <a:grpSpLocks/>
          </p:cNvGrpSpPr>
          <p:nvPr/>
        </p:nvGrpSpPr>
        <p:grpSpPr bwMode="auto">
          <a:xfrm>
            <a:off x="4191000" y="3349624"/>
            <a:ext cx="3190875" cy="2822576"/>
            <a:chOff x="2266" y="1672"/>
            <a:chExt cx="2010" cy="1778"/>
          </a:xfrm>
        </p:grpSpPr>
        <p:sp>
          <p:nvSpPr>
            <p:cNvPr id="33" name="Text Box 36"/>
            <p:cNvSpPr txBox="1">
              <a:spLocks noChangeArrowheads="1"/>
            </p:cNvSpPr>
            <p:nvPr/>
          </p:nvSpPr>
          <p:spPr bwMode="auto">
            <a:xfrm>
              <a:off x="2266" y="1672"/>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dirty="0">
                  <a:solidFill>
                    <a:srgbClr val="C00000"/>
                  </a:solidFill>
                  <a:latin typeface="Arial"/>
                  <a:cs typeface="Arial"/>
                </a:rPr>
                <a:t>P</a:t>
              </a:r>
              <a:r>
                <a:rPr lang="en-US" sz="2400" b="1" baseline="-25000" dirty="0">
                  <a:solidFill>
                    <a:srgbClr val="C00000"/>
                  </a:solidFill>
                  <a:latin typeface="Arial"/>
                  <a:cs typeface="Arial"/>
                </a:rPr>
                <a:t>2</a:t>
              </a:r>
            </a:p>
          </p:txBody>
        </p:sp>
        <p:sp>
          <p:nvSpPr>
            <p:cNvPr id="34" name="Oval 37"/>
            <p:cNvSpPr>
              <a:spLocks noChangeArrowheads="1"/>
            </p:cNvSpPr>
            <p:nvPr/>
          </p:nvSpPr>
          <p:spPr bwMode="auto">
            <a:xfrm>
              <a:off x="4075" y="1817"/>
              <a:ext cx="88" cy="87"/>
            </a:xfrm>
            <a:prstGeom prst="ellipse">
              <a:avLst/>
            </a:prstGeom>
            <a:solidFill>
              <a:srgbClr val="C00000"/>
            </a:solidFill>
            <a:ln w="9525">
              <a:solidFill>
                <a:srgbClr val="C00000"/>
              </a:solidFill>
              <a:prstDash val="solid"/>
              <a:round/>
              <a:headEnd/>
              <a:tailEnd/>
            </a:ln>
          </p:spPr>
          <p:txBody>
            <a:bodyPr wrap="none" anchor="ctr"/>
            <a:lstStyle/>
            <a:p>
              <a:endParaRPr lang="en-US">
                <a:solidFill>
                  <a:srgbClr val="C00000"/>
                </a:solidFill>
                <a:latin typeface="Arial"/>
                <a:cs typeface="Arial"/>
              </a:endParaRPr>
            </a:p>
          </p:txBody>
        </p:sp>
        <p:sp>
          <p:nvSpPr>
            <p:cNvPr id="35" name="Line 38"/>
            <p:cNvSpPr>
              <a:spLocks noChangeShapeType="1"/>
            </p:cNvSpPr>
            <p:nvPr/>
          </p:nvSpPr>
          <p:spPr bwMode="auto">
            <a:xfrm>
              <a:off x="2699" y="1864"/>
              <a:ext cx="1422" cy="0"/>
            </a:xfrm>
            <a:prstGeom prst="line">
              <a:avLst/>
            </a:prstGeom>
            <a:noFill/>
            <a:ln w="9525">
              <a:solidFill>
                <a:srgbClr val="C00000"/>
              </a:solidFill>
              <a:prstDash val="lgDash"/>
              <a:round/>
              <a:headEnd/>
              <a:tailEnd/>
            </a:ln>
          </p:spPr>
          <p:txBody>
            <a:bodyPr/>
            <a:lstStyle/>
            <a:p>
              <a:endParaRPr lang="en-US">
                <a:solidFill>
                  <a:srgbClr val="C00000"/>
                </a:solidFill>
                <a:latin typeface="Arial"/>
                <a:cs typeface="Arial"/>
              </a:endParaRPr>
            </a:p>
          </p:txBody>
        </p:sp>
        <p:sp>
          <p:nvSpPr>
            <p:cNvPr id="36" name="Text Box 40"/>
            <p:cNvSpPr txBox="1">
              <a:spLocks noChangeArrowheads="1"/>
            </p:cNvSpPr>
            <p:nvPr/>
          </p:nvSpPr>
          <p:spPr bwMode="auto">
            <a:xfrm>
              <a:off x="3968" y="3217"/>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solidFill>
                    <a:srgbClr val="C00000"/>
                  </a:solidFill>
                  <a:latin typeface="Arial"/>
                  <a:cs typeface="Arial"/>
                </a:rPr>
                <a:t>Q</a:t>
              </a:r>
              <a:r>
                <a:rPr lang="en-US" sz="2400" b="1" baseline="-25000">
                  <a:solidFill>
                    <a:srgbClr val="C00000"/>
                  </a:solidFill>
                  <a:latin typeface="Arial"/>
                  <a:cs typeface="Arial"/>
                </a:rPr>
                <a:t>2</a:t>
              </a:r>
            </a:p>
          </p:txBody>
        </p:sp>
        <p:sp>
          <p:nvSpPr>
            <p:cNvPr id="37" name="Line 41"/>
            <p:cNvSpPr>
              <a:spLocks noChangeShapeType="1"/>
            </p:cNvSpPr>
            <p:nvPr/>
          </p:nvSpPr>
          <p:spPr bwMode="auto">
            <a:xfrm flipH="1" flipV="1">
              <a:off x="2538" y="1818"/>
              <a:ext cx="132" cy="42"/>
            </a:xfrm>
            <a:prstGeom prst="line">
              <a:avLst/>
            </a:prstGeom>
            <a:noFill/>
            <a:ln w="9525">
              <a:solidFill>
                <a:srgbClr val="C00000"/>
              </a:solidFill>
              <a:round/>
              <a:headEnd/>
              <a:tailEnd/>
            </a:ln>
          </p:spPr>
          <p:txBody>
            <a:bodyPr/>
            <a:lstStyle/>
            <a:p>
              <a:endParaRPr lang="en-US">
                <a:solidFill>
                  <a:srgbClr val="C00000"/>
                </a:solidFill>
                <a:latin typeface="Arial"/>
                <a:cs typeface="Arial"/>
              </a:endParaRPr>
            </a:p>
          </p:txBody>
        </p:sp>
        <p:sp>
          <p:nvSpPr>
            <p:cNvPr id="38" name="Line 42"/>
            <p:cNvSpPr>
              <a:spLocks noChangeShapeType="1"/>
            </p:cNvSpPr>
            <p:nvPr/>
          </p:nvSpPr>
          <p:spPr bwMode="auto">
            <a:xfrm>
              <a:off x="4122" y="1867"/>
              <a:ext cx="0" cy="1335"/>
            </a:xfrm>
            <a:prstGeom prst="line">
              <a:avLst/>
            </a:prstGeom>
            <a:noFill/>
            <a:ln w="9525">
              <a:solidFill>
                <a:srgbClr val="C00000"/>
              </a:solidFill>
              <a:prstDash val="lgDash"/>
              <a:round/>
              <a:headEnd/>
              <a:tailEnd/>
            </a:ln>
          </p:spPr>
          <p:txBody>
            <a:bodyPr/>
            <a:lstStyle/>
            <a:p>
              <a:endParaRPr lang="en-US">
                <a:solidFill>
                  <a:srgbClr val="C00000"/>
                </a:solidFill>
                <a:latin typeface="Arial"/>
                <a:cs typeface="Arial"/>
              </a:endParaRPr>
            </a:p>
          </p:txBody>
        </p:sp>
      </p:grpSp>
      <p:sp>
        <p:nvSpPr>
          <p:cNvPr id="39"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9018473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par>
                          <p:cTn id="22" fill="hold">
                            <p:stCondLst>
                              <p:cond delay="1000"/>
                            </p:stCondLst>
                            <p:childTnLst>
                              <p:par>
                                <p:cTn id="23" presetID="17" presetClass="entr" presetSubtype="8"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ppt_x</p:attrName>
                                        </p:attrNameLst>
                                      </p:cBhvr>
                                      <p:tavLst>
                                        <p:tav tm="0">
                                          <p:val>
                                            <p:strVal val="#ppt_x-#ppt_w/2"/>
                                          </p:val>
                                        </p:tav>
                                        <p:tav tm="100000">
                                          <p:val>
                                            <p:strVal val="#ppt_x"/>
                                          </p:val>
                                        </p:tav>
                                      </p:tavLst>
                                    </p:anim>
                                    <p:anim calcmode="lin" valueType="num">
                                      <p:cBhvr>
                                        <p:cTn id="26" dur="500" fill="hold"/>
                                        <p:tgtEl>
                                          <p:spTgt spid="30"/>
                                        </p:tgtEl>
                                        <p:attrNameLst>
                                          <p:attrName>ppt_y</p:attrName>
                                        </p:attrNameLst>
                                      </p:cBhvr>
                                      <p:tavLst>
                                        <p:tav tm="0">
                                          <p:val>
                                            <p:strVal val="#ppt_y"/>
                                          </p:val>
                                        </p:tav>
                                        <p:tav tm="100000">
                                          <p:val>
                                            <p:strVal val="#ppt_y"/>
                                          </p:val>
                                        </p:tav>
                                      </p:tavLst>
                                    </p:anim>
                                    <p:anim calcmode="lin" valueType="num">
                                      <p:cBhvr>
                                        <p:cTn id="27" dur="500" fill="hold"/>
                                        <p:tgtEl>
                                          <p:spTgt spid="30"/>
                                        </p:tgtEl>
                                        <p:attrNameLst>
                                          <p:attrName>ppt_w</p:attrName>
                                        </p:attrNameLst>
                                      </p:cBhvr>
                                      <p:tavLst>
                                        <p:tav tm="0">
                                          <p:val>
                                            <p:fltVal val="0"/>
                                          </p:val>
                                        </p:tav>
                                        <p:tav tm="100000">
                                          <p:val>
                                            <p:strVal val="#ppt_w"/>
                                          </p:val>
                                        </p:tav>
                                      </p:tavLst>
                                    </p:anim>
                                    <p:anim calcmode="lin" valueType="num">
                                      <p:cBhvr>
                                        <p:cTn id="28" dur="500" fill="hold"/>
                                        <p:tgtEl>
                                          <p:spTgt spid="30"/>
                                        </p:tgtEl>
                                        <p:attrNameLst>
                                          <p:attrName>ppt_h</p:attrName>
                                        </p:attrNameLst>
                                      </p:cBhvr>
                                      <p:tavLst>
                                        <p:tav tm="0">
                                          <p:val>
                                            <p:strVal val="#ppt_h"/>
                                          </p:val>
                                        </p:tav>
                                        <p:tav tm="100000">
                                          <p:val>
                                            <p:strVal val="#ppt_h"/>
                                          </p:val>
                                        </p:tav>
                                      </p:tavLst>
                                    </p:anim>
                                  </p:childTnLst>
                                </p:cTn>
                              </p:par>
                            </p:childTnLst>
                          </p:cTn>
                        </p:par>
                        <p:par>
                          <p:cTn id="29" fill="hold">
                            <p:stCondLst>
                              <p:cond delay="1500"/>
                            </p:stCondLst>
                            <p:childTnLst>
                              <p:par>
                                <p:cTn id="30" presetID="18" presetClass="entr" presetSubtype="6"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strips(downRight)">
                                      <p:cBhvr>
                                        <p:cTn id="32" dur="500"/>
                                        <p:tgtEl>
                                          <p:spTgt spid="27"/>
                                        </p:tgtEl>
                                      </p:cBhvr>
                                    </p:animEffect>
                                  </p:childTnLst>
                                </p:cTn>
                              </p:par>
                            </p:childTnLst>
                          </p:cTn>
                        </p:par>
                        <p:par>
                          <p:cTn id="33" fill="hold">
                            <p:stCondLst>
                              <p:cond delay="2000"/>
                            </p:stCondLst>
                            <p:childTnLst>
                              <p:par>
                                <p:cTn id="34" presetID="17" presetClass="entr" presetSubtype="8"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p:cTn id="36" dur="500" fill="hold"/>
                                        <p:tgtEl>
                                          <p:spTgt spid="31"/>
                                        </p:tgtEl>
                                        <p:attrNameLst>
                                          <p:attrName>ppt_x</p:attrName>
                                        </p:attrNameLst>
                                      </p:cBhvr>
                                      <p:tavLst>
                                        <p:tav tm="0">
                                          <p:val>
                                            <p:strVal val="#ppt_x-#ppt_w/2"/>
                                          </p:val>
                                        </p:tav>
                                        <p:tav tm="100000">
                                          <p:val>
                                            <p:strVal val="#ppt_x"/>
                                          </p:val>
                                        </p:tav>
                                      </p:tavLst>
                                    </p:anim>
                                    <p:anim calcmode="lin" valueType="num">
                                      <p:cBhvr>
                                        <p:cTn id="37" dur="500" fill="hold"/>
                                        <p:tgtEl>
                                          <p:spTgt spid="31"/>
                                        </p:tgtEl>
                                        <p:attrNameLst>
                                          <p:attrName>ppt_y</p:attrName>
                                        </p:attrNameLst>
                                      </p:cBhvr>
                                      <p:tavLst>
                                        <p:tav tm="0">
                                          <p:val>
                                            <p:strVal val="#ppt_y"/>
                                          </p:val>
                                        </p:tav>
                                        <p:tav tm="100000">
                                          <p:val>
                                            <p:strVal val="#ppt_y"/>
                                          </p:val>
                                        </p:tav>
                                      </p:tavLst>
                                    </p:anim>
                                    <p:anim calcmode="lin" valueType="num">
                                      <p:cBhvr>
                                        <p:cTn id="38" dur="500" fill="hold"/>
                                        <p:tgtEl>
                                          <p:spTgt spid="31"/>
                                        </p:tgtEl>
                                        <p:attrNameLst>
                                          <p:attrName>ppt_w</p:attrName>
                                        </p:attrNameLst>
                                      </p:cBhvr>
                                      <p:tavLst>
                                        <p:tav tm="0">
                                          <p:val>
                                            <p:fltVal val="0"/>
                                          </p:val>
                                        </p:tav>
                                        <p:tav tm="100000">
                                          <p:val>
                                            <p:strVal val="#ppt_w"/>
                                          </p:val>
                                        </p:tav>
                                      </p:tavLst>
                                    </p:anim>
                                    <p:anim calcmode="lin" valueType="num">
                                      <p:cBhvr>
                                        <p:cTn id="39" dur="500" fill="hold"/>
                                        <p:tgtEl>
                                          <p:spTgt spid="31"/>
                                        </p:tgtEl>
                                        <p:attrNameLst>
                                          <p:attrName>ppt_h</p:attrName>
                                        </p:attrNameLst>
                                      </p:cBhvr>
                                      <p:tavLst>
                                        <p:tav tm="0">
                                          <p:val>
                                            <p:strVal val="#ppt_h"/>
                                          </p:val>
                                        </p:tav>
                                        <p:tav tm="100000">
                                          <p:val>
                                            <p:strVal val="#ppt_h"/>
                                          </p:val>
                                        </p:tav>
                                      </p:tavLst>
                                    </p:anim>
                                  </p:childTnLst>
                                </p:cTn>
                              </p:par>
                            </p:childTnLst>
                          </p:cTn>
                        </p:par>
                        <p:par>
                          <p:cTn id="40" fill="hold">
                            <p:stCondLst>
                              <p:cond delay="2500"/>
                            </p:stCondLst>
                            <p:childTnLst>
                              <p:par>
                                <p:cTn id="41" presetID="18" presetClass="entr" presetSubtype="12"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strips(downLeft)">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wipe(left)">
                                      <p:cBhvr>
                                        <p:cTn id="48" dur="500"/>
                                        <p:tgtEl>
                                          <p:spTgt spid="3">
                                            <p:txEl>
                                              <p:pRg st="6" end="6"/>
                                            </p:txEl>
                                          </p:spTgt>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wipe(left)">
                                      <p:cBhvr>
                                        <p:cTn id="52" dur="500"/>
                                        <p:tgtEl>
                                          <p:spTgt spid="3">
                                            <p:txEl>
                                              <p:pRg st="7" end="7"/>
                                            </p:txEl>
                                          </p:spTgt>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wipe(left)">
                                      <p:cBhvr>
                                        <p:cTn id="56" dur="500"/>
                                        <p:tgtEl>
                                          <p:spTgt spid="3">
                                            <p:txEl>
                                              <p:pRg st="8" end="8"/>
                                            </p:txEl>
                                          </p:spTgt>
                                        </p:tgtEl>
                                      </p:cBhvr>
                                    </p:animEffect>
                                  </p:childTnLst>
                                </p:cTn>
                              </p:par>
                            </p:childTnLst>
                          </p:cTn>
                        </p:par>
                        <p:par>
                          <p:cTn id="57" fill="hold">
                            <p:stCondLst>
                              <p:cond delay="1500"/>
                            </p:stCondLst>
                            <p:childTnLst>
                              <p:par>
                                <p:cTn id="58" presetID="22" presetClass="entr" presetSubtype="8" fill="hold" grpId="0" nodeType="after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wipe(left)">
                                      <p:cBhvr>
                                        <p:cTn id="60" dur="500"/>
                                        <p:tgtEl>
                                          <p:spTgt spid="3">
                                            <p:txEl>
                                              <p:pRg st="9" end="9"/>
                                            </p:txEl>
                                          </p:spTgt>
                                        </p:tgtEl>
                                      </p:cBhvr>
                                    </p:animEffect>
                                  </p:childTnLst>
                                </p:cTn>
                              </p:par>
                            </p:childTnLst>
                          </p:cTn>
                        </p:par>
                        <p:par>
                          <p:cTn id="61" fill="hold">
                            <p:stCondLst>
                              <p:cond delay="2000"/>
                            </p:stCondLst>
                            <p:childTnLst>
                              <p:par>
                                <p:cTn id="62" presetID="22" presetClass="entr" presetSubtype="8" fill="hold" grpId="0" nodeType="after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Effect transition="in" filter="wipe(left)">
                                      <p:cBhvr>
                                        <p:cTn id="64" dur="500"/>
                                        <p:tgtEl>
                                          <p:spTgt spid="3">
                                            <p:txEl>
                                              <p:pRg st="10" end="10"/>
                                            </p:txEl>
                                          </p:spTgt>
                                        </p:tgtEl>
                                      </p:cBhvr>
                                    </p:animEffect>
                                  </p:childTnLst>
                                </p:cTn>
                              </p:par>
                            </p:childTnLst>
                          </p:cTn>
                        </p:par>
                        <p:par>
                          <p:cTn id="65" fill="hold">
                            <p:stCondLst>
                              <p:cond delay="2500"/>
                            </p:stCondLst>
                            <p:childTnLst>
                              <p:par>
                                <p:cTn id="66" presetID="22" presetClass="entr" presetSubtype="8" fill="hold" grpId="0" nodeType="after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wipe(left)">
                                      <p:cBhvr>
                                        <p:cTn id="68" dur="500"/>
                                        <p:tgtEl>
                                          <p:spTgt spid="3">
                                            <p:txEl>
                                              <p:pRg st="11" end="11"/>
                                            </p:txEl>
                                          </p:spTgt>
                                        </p:tgtEl>
                                      </p:cBhvr>
                                    </p:animEffect>
                                  </p:childTnLst>
                                </p:cTn>
                              </p:par>
                            </p:childTnLst>
                          </p:cTn>
                        </p:par>
                        <p:par>
                          <p:cTn id="69" fill="hold">
                            <p:stCondLst>
                              <p:cond delay="3000"/>
                            </p:stCondLst>
                            <p:childTnLst>
                              <p:par>
                                <p:cTn id="70" presetID="18" presetClass="entr" presetSubtype="12" fill="hold" nodeType="after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strips(downLeft)">
                                      <p:cBhvr>
                                        <p:cTn id="7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0" grpId="0" uiExpand="1" animBg="1"/>
      <p:bldP spid="31" grpId="0" uiExpan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EXAMPLE 3C: A Shift in Both </a:t>
            </a:r>
            <a:r>
              <a:rPr lang="en-US" b="1" i="1" dirty="0">
                <a:solidFill>
                  <a:schemeClr val="accent6">
                    <a:lumMod val="50000"/>
                  </a:schemeClr>
                </a:solidFill>
              </a:rPr>
              <a:t>S</a:t>
            </a:r>
            <a:r>
              <a:rPr lang="en-US" dirty="0">
                <a:solidFill>
                  <a:schemeClr val="accent6">
                    <a:lumMod val="50000"/>
                  </a:schemeClr>
                </a:solidFill>
              </a:rPr>
              <a:t> and </a:t>
            </a:r>
            <a:r>
              <a:rPr lang="en-US" b="1" i="1" dirty="0">
                <a:solidFill>
                  <a:schemeClr val="accent6">
                    <a:lumMod val="50000"/>
                  </a:schemeClr>
                </a:solidFill>
              </a:rPr>
              <a:t>D</a:t>
            </a:r>
            <a:r>
              <a:rPr lang="en-US" dirty="0">
                <a:solidFill>
                  <a:schemeClr val="accent6">
                    <a:lumMod val="50000"/>
                  </a:schemeClr>
                </a:solidFill>
              </a:rPr>
              <a:t> – 2 </a:t>
            </a:r>
            <a:endParaRPr lang="en-US" b="1" i="1" dirty="0">
              <a:solidFill>
                <a:schemeClr val="accent6">
                  <a:lumMod val="50000"/>
                </a:schemeClr>
              </a:solidFill>
            </a:endParaRPr>
          </a:p>
        </p:txBody>
      </p:sp>
      <p:sp>
        <p:nvSpPr>
          <p:cNvPr id="4" name="Slide Number Placeholder 3"/>
          <p:cNvSpPr>
            <a:spLocks noGrp="1"/>
          </p:cNvSpPr>
          <p:nvPr>
            <p:ph type="sldNum" sz="quarter" idx="10"/>
          </p:nvPr>
        </p:nvSpPr>
        <p:spPr>
          <a:xfrm>
            <a:off x="8618538" y="6249987"/>
            <a:ext cx="520700" cy="379413"/>
          </a:xfrm>
        </p:spPr>
        <p:txBody>
          <a:bodyPr/>
          <a:lstStyle/>
          <a:p>
            <a:pPr>
              <a:defRPr/>
            </a:pPr>
            <a:fld id="{2F37425F-5E17-4209-B948-B5CE2119E408}" type="slidenum">
              <a:rPr lang="en-US" smtClean="0"/>
              <a:pPr>
                <a:defRPr/>
              </a:pPr>
              <a:t>59</a:t>
            </a:fld>
            <a:endParaRPr lang="en-US" dirty="0"/>
          </a:p>
        </p:txBody>
      </p:sp>
      <p:sp>
        <p:nvSpPr>
          <p:cNvPr id="3" name="Text Placeholder 2"/>
          <p:cNvSpPr>
            <a:spLocks noGrp="1"/>
          </p:cNvSpPr>
          <p:nvPr>
            <p:ph idx="12"/>
          </p:nvPr>
        </p:nvSpPr>
        <p:spPr>
          <a:xfrm>
            <a:off x="381000" y="838200"/>
            <a:ext cx="8518947" cy="5638800"/>
          </a:xfrm>
        </p:spPr>
        <p:txBody>
          <a:bodyPr>
            <a:noAutofit/>
          </a:bodyPr>
          <a:lstStyle/>
          <a:p>
            <a:pPr marL="0" indent="0">
              <a:buNone/>
            </a:pPr>
            <a:r>
              <a:rPr lang="en-US" sz="2800" b="1" dirty="0"/>
              <a:t>EVENTS:</a:t>
            </a:r>
            <a:r>
              <a:rPr lang="en-US" sz="2800" dirty="0"/>
              <a:t>  </a:t>
            </a:r>
            <a:r>
              <a:rPr lang="en-US" sz="2800" dirty="0">
                <a:solidFill>
                  <a:srgbClr val="C00000"/>
                </a:solidFill>
              </a:rPr>
              <a:t>Price of doughnuts rises </a:t>
            </a:r>
            <a:r>
              <a:rPr lang="en-US" sz="2800" dirty="0"/>
              <a:t>AND</a:t>
            </a:r>
            <a:r>
              <a:rPr lang="en-US" sz="2800" dirty="0">
                <a:solidFill>
                  <a:srgbClr val="C00000"/>
                </a:solidFill>
              </a:rPr>
              <a:t> new technology reduces production costs</a:t>
            </a:r>
          </a:p>
          <a:p>
            <a:pPr>
              <a:spcBef>
                <a:spcPct val="5000"/>
              </a:spcBef>
              <a:buClr>
                <a:srgbClr val="00B85C"/>
              </a:buClr>
              <a:buSzPct val="120000"/>
              <a:buFont typeface="Wingdings" pitchFamily="2" charset="2"/>
              <a:buNone/>
            </a:pPr>
            <a:r>
              <a:rPr lang="en-US" sz="2800" b="1" dirty="0">
                <a:cs typeface="Arial"/>
              </a:rPr>
              <a:t> </a:t>
            </a:r>
          </a:p>
          <a:p>
            <a:pPr>
              <a:spcBef>
                <a:spcPct val="5000"/>
              </a:spcBef>
              <a:buClr>
                <a:srgbClr val="00B85C"/>
              </a:buClr>
              <a:buSzPct val="120000"/>
              <a:buFont typeface="Wingdings" pitchFamily="2" charset="2"/>
              <a:buNone/>
            </a:pPr>
            <a:r>
              <a:rPr lang="en-US" sz="2800" b="1" dirty="0">
                <a:cs typeface="Arial"/>
              </a:rPr>
              <a:t> </a:t>
            </a:r>
          </a:p>
          <a:p>
            <a:pPr>
              <a:spcBef>
                <a:spcPct val="5000"/>
              </a:spcBef>
              <a:buClr>
                <a:srgbClr val="00B85C"/>
              </a:buClr>
              <a:buSzPct val="120000"/>
              <a:buFont typeface="Wingdings" pitchFamily="2" charset="2"/>
              <a:buNone/>
            </a:pPr>
            <a:r>
              <a:rPr lang="en-US" sz="2800" b="1" dirty="0">
                <a:cs typeface="Arial"/>
              </a:rPr>
              <a:t> </a:t>
            </a:r>
          </a:p>
          <a:p>
            <a:pPr>
              <a:spcBef>
                <a:spcPct val="5000"/>
              </a:spcBef>
              <a:buClr>
                <a:srgbClr val="00B85C"/>
              </a:buClr>
              <a:buSzPct val="120000"/>
              <a:buFont typeface="Wingdings" pitchFamily="2" charset="2"/>
              <a:buNone/>
            </a:pPr>
            <a:r>
              <a:rPr lang="en-US" sz="2800" b="1" dirty="0">
                <a:cs typeface="Arial"/>
              </a:rPr>
              <a:t> STEP 3:  </a:t>
            </a:r>
          </a:p>
          <a:p>
            <a:pPr>
              <a:spcBef>
                <a:spcPct val="5000"/>
              </a:spcBef>
              <a:buClr>
                <a:srgbClr val="00B85C"/>
              </a:buClr>
              <a:buSzPct val="120000"/>
              <a:buFont typeface="Wingdings" pitchFamily="2" charset="2"/>
              <a:buNone/>
            </a:pPr>
            <a:r>
              <a:rPr lang="en-US" sz="2800" b="1" i="1" dirty="0">
                <a:solidFill>
                  <a:srgbClr val="C00000"/>
                </a:solidFill>
                <a:cs typeface="Arial"/>
              </a:rPr>
              <a:t>Q</a:t>
            </a:r>
            <a:r>
              <a:rPr lang="en-US" sz="2800" dirty="0">
                <a:solidFill>
                  <a:srgbClr val="C00000"/>
                </a:solidFill>
                <a:cs typeface="Arial"/>
              </a:rPr>
              <a:t> rises</a:t>
            </a:r>
            <a:r>
              <a:rPr lang="en-US" sz="2800" dirty="0">
                <a:cs typeface="Arial"/>
              </a:rPr>
              <a:t>, but the </a:t>
            </a:r>
            <a:r>
              <a:rPr lang="en-US" sz="2800" u="sng" dirty="0">
                <a:cs typeface="Arial"/>
              </a:rPr>
              <a:t>effect </a:t>
            </a:r>
          </a:p>
          <a:p>
            <a:pPr>
              <a:spcBef>
                <a:spcPct val="5000"/>
              </a:spcBef>
              <a:buClr>
                <a:srgbClr val="00B85C"/>
              </a:buClr>
              <a:buSzPct val="120000"/>
              <a:buFont typeface="Wingdings" pitchFamily="2" charset="2"/>
              <a:buNone/>
            </a:pPr>
            <a:r>
              <a:rPr lang="en-US" sz="2800" u="sng" dirty="0">
                <a:cs typeface="Arial"/>
              </a:rPr>
              <a:t>on </a:t>
            </a:r>
            <a:r>
              <a:rPr lang="en-US" sz="2800" b="1" i="1" u="sng" dirty="0">
                <a:solidFill>
                  <a:srgbClr val="C00000"/>
                </a:solidFill>
                <a:cs typeface="Arial"/>
              </a:rPr>
              <a:t>P</a:t>
            </a:r>
            <a:r>
              <a:rPr lang="en-US" sz="2800" u="sng" dirty="0">
                <a:solidFill>
                  <a:srgbClr val="C00000"/>
                </a:solidFill>
                <a:cs typeface="Arial"/>
              </a:rPr>
              <a:t> is ambiguous</a:t>
            </a:r>
            <a:r>
              <a:rPr lang="en-US" sz="2800" dirty="0">
                <a:cs typeface="Arial"/>
              </a:rPr>
              <a:t>:</a:t>
            </a:r>
          </a:p>
          <a:p>
            <a:pPr>
              <a:spcBef>
                <a:spcPct val="5000"/>
              </a:spcBef>
              <a:buClr>
                <a:srgbClr val="00B85C"/>
              </a:buClr>
              <a:buSzPct val="120000"/>
              <a:buFont typeface="Wingdings" pitchFamily="2" charset="2"/>
              <a:buNone/>
            </a:pPr>
            <a:r>
              <a:rPr lang="en-US" sz="3600" dirty="0">
                <a:cs typeface="Arial"/>
              </a:rPr>
              <a:t>  </a:t>
            </a:r>
          </a:p>
          <a:p>
            <a:pPr>
              <a:spcBef>
                <a:spcPct val="5000"/>
              </a:spcBef>
              <a:buClr>
                <a:srgbClr val="00B85C"/>
              </a:buClr>
              <a:buSzPct val="120000"/>
              <a:buFont typeface="Wingdings" pitchFamily="2" charset="2"/>
              <a:buNone/>
            </a:pPr>
            <a:r>
              <a:rPr lang="en-US" sz="2800" dirty="0">
                <a:solidFill>
                  <a:srgbClr val="002060"/>
                </a:solidFill>
                <a:cs typeface="Arial"/>
              </a:rPr>
              <a:t>If supply increases more				    than demand, </a:t>
            </a:r>
            <a:r>
              <a:rPr lang="en-US" sz="2800" b="1" i="1" dirty="0">
                <a:solidFill>
                  <a:srgbClr val="002060"/>
                </a:solidFill>
                <a:cs typeface="Arial"/>
              </a:rPr>
              <a:t>P</a:t>
            </a:r>
            <a:r>
              <a:rPr lang="en-US" sz="2800" dirty="0">
                <a:solidFill>
                  <a:srgbClr val="002060"/>
                </a:solidFill>
                <a:cs typeface="Arial"/>
              </a:rPr>
              <a:t> falls.</a:t>
            </a:r>
          </a:p>
        </p:txBody>
      </p:sp>
      <p:grpSp>
        <p:nvGrpSpPr>
          <p:cNvPr id="6" name="Group 4"/>
          <p:cNvGrpSpPr>
            <a:grpSpLocks/>
          </p:cNvGrpSpPr>
          <p:nvPr/>
        </p:nvGrpSpPr>
        <p:grpSpPr bwMode="auto">
          <a:xfrm>
            <a:off x="4333875" y="1828800"/>
            <a:ext cx="4733925" cy="3725026"/>
            <a:chOff x="2383" y="1013"/>
            <a:chExt cx="2982" cy="2195"/>
          </a:xfrm>
        </p:grpSpPr>
        <p:grpSp>
          <p:nvGrpSpPr>
            <p:cNvPr id="7" name="Group 5"/>
            <p:cNvGrpSpPr>
              <a:grpSpLocks/>
            </p:cNvGrpSpPr>
            <p:nvPr/>
          </p:nvGrpSpPr>
          <p:grpSpPr bwMode="auto">
            <a:xfrm>
              <a:off x="2697" y="1037"/>
              <a:ext cx="2409" cy="2049"/>
              <a:chOff x="1098" y="1361"/>
              <a:chExt cx="2116" cy="2027"/>
            </a:xfrm>
          </p:grpSpPr>
          <p:sp>
            <p:nvSpPr>
              <p:cNvPr id="10" name="Line 6"/>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11" name="Line 7"/>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8" name="Text Box 8"/>
            <p:cNvSpPr txBox="1">
              <a:spLocks noChangeArrowheads="1"/>
            </p:cNvSpPr>
            <p:nvPr/>
          </p:nvSpPr>
          <p:spPr bwMode="auto">
            <a:xfrm>
              <a:off x="2383" y="1013"/>
              <a:ext cx="267" cy="272"/>
            </a:xfrm>
            <a:prstGeom prst="rect">
              <a:avLst/>
            </a:prstGeom>
            <a:noFill/>
            <a:ln w="9525">
              <a:noFill/>
              <a:miter lim="800000"/>
              <a:headEnd/>
              <a:tailEnd/>
            </a:ln>
          </p:spPr>
          <p:txBody>
            <a:bodyPr>
              <a:spAutoFit/>
            </a:bodyPr>
            <a:lstStyle/>
            <a:p>
              <a:pPr algn="ctr">
                <a:spcBef>
                  <a:spcPct val="50000"/>
                </a:spcBef>
              </a:pPr>
              <a:r>
                <a:rPr lang="en-US" sz="2400" b="1" i="1" dirty="0">
                  <a:latin typeface="Arial"/>
                  <a:cs typeface="Arial"/>
                </a:rPr>
                <a:t>P</a:t>
              </a:r>
            </a:p>
          </p:txBody>
        </p:sp>
        <p:sp>
          <p:nvSpPr>
            <p:cNvPr id="9" name="Text Box 9"/>
            <p:cNvSpPr txBox="1">
              <a:spLocks noChangeArrowheads="1"/>
            </p:cNvSpPr>
            <p:nvPr/>
          </p:nvSpPr>
          <p:spPr bwMode="auto">
            <a:xfrm>
              <a:off x="5075" y="2936"/>
              <a:ext cx="290" cy="272"/>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grpSp>
        <p:nvGrpSpPr>
          <p:cNvPr id="12" name="Group 10"/>
          <p:cNvGrpSpPr>
            <a:grpSpLocks/>
          </p:cNvGrpSpPr>
          <p:nvPr/>
        </p:nvGrpSpPr>
        <p:grpSpPr bwMode="auto">
          <a:xfrm>
            <a:off x="5075238" y="2219747"/>
            <a:ext cx="2544763" cy="2886075"/>
            <a:chOff x="2850" y="1233"/>
            <a:chExt cx="1603" cy="1818"/>
          </a:xfrm>
        </p:grpSpPr>
        <p:sp>
          <p:nvSpPr>
            <p:cNvPr id="13" name="Line 11"/>
            <p:cNvSpPr>
              <a:spLocks noChangeShapeType="1"/>
            </p:cNvSpPr>
            <p:nvPr/>
          </p:nvSpPr>
          <p:spPr bwMode="auto">
            <a:xfrm>
              <a:off x="2850" y="1233"/>
              <a:ext cx="1263" cy="1587"/>
            </a:xfrm>
            <a:prstGeom prst="line">
              <a:avLst/>
            </a:prstGeom>
            <a:noFill/>
            <a:ln w="38100">
              <a:solidFill>
                <a:srgbClr val="003399"/>
              </a:solidFill>
              <a:round/>
              <a:headEnd/>
              <a:tailEnd/>
            </a:ln>
          </p:spPr>
          <p:txBody>
            <a:bodyPr/>
            <a:lstStyle/>
            <a:p>
              <a:endParaRPr lang="en-US">
                <a:latin typeface="Arial"/>
                <a:cs typeface="Arial"/>
              </a:endParaRPr>
            </a:p>
          </p:txBody>
        </p:sp>
        <p:sp>
          <p:nvSpPr>
            <p:cNvPr id="14" name="Text Box 12"/>
            <p:cNvSpPr txBox="1">
              <a:spLocks noChangeArrowheads="1"/>
            </p:cNvSpPr>
            <p:nvPr/>
          </p:nvSpPr>
          <p:spPr bwMode="auto">
            <a:xfrm>
              <a:off x="4109" y="2763"/>
              <a:ext cx="344" cy="288"/>
            </a:xfrm>
            <a:prstGeom prst="rect">
              <a:avLst/>
            </a:prstGeom>
            <a:noFill/>
            <a:ln w="9525">
              <a:noFill/>
              <a:miter lim="800000"/>
              <a:headEnd/>
              <a:tailEnd/>
            </a:ln>
          </p:spPr>
          <p:txBody>
            <a:bodyPr>
              <a:spAutoFit/>
            </a:bodyPr>
            <a:lstStyle/>
            <a:p>
              <a:pPr algn="ctr">
                <a:spcBef>
                  <a:spcPct val="50000"/>
                </a:spcBef>
              </a:pPr>
              <a:r>
                <a:rPr lang="en-US" sz="2400" dirty="0">
                  <a:latin typeface="Arial"/>
                  <a:cs typeface="Arial"/>
                </a:rPr>
                <a:t>D</a:t>
              </a:r>
              <a:r>
                <a:rPr lang="en-US" sz="2400" baseline="-25000" dirty="0">
                  <a:latin typeface="Arial"/>
                  <a:cs typeface="Arial"/>
                </a:rPr>
                <a:t>1</a:t>
              </a:r>
            </a:p>
          </p:txBody>
        </p:sp>
      </p:grpSp>
      <p:grpSp>
        <p:nvGrpSpPr>
          <p:cNvPr id="15" name="Group 13"/>
          <p:cNvGrpSpPr>
            <a:grpSpLocks/>
          </p:cNvGrpSpPr>
          <p:nvPr/>
        </p:nvGrpSpPr>
        <p:grpSpPr bwMode="auto">
          <a:xfrm>
            <a:off x="5419725" y="1887959"/>
            <a:ext cx="1933575" cy="2901950"/>
            <a:chOff x="3067" y="1024"/>
            <a:chExt cx="1218" cy="1828"/>
          </a:xfrm>
        </p:grpSpPr>
        <p:sp>
          <p:nvSpPr>
            <p:cNvPr id="16" name="Line 14"/>
            <p:cNvSpPr>
              <a:spLocks noChangeShapeType="1"/>
            </p:cNvSpPr>
            <p:nvPr/>
          </p:nvSpPr>
          <p:spPr bwMode="auto">
            <a:xfrm flipV="1">
              <a:off x="3067" y="1278"/>
              <a:ext cx="949" cy="1574"/>
            </a:xfrm>
            <a:prstGeom prst="line">
              <a:avLst/>
            </a:prstGeom>
            <a:noFill/>
            <a:ln w="38100">
              <a:solidFill>
                <a:srgbClr val="003399"/>
              </a:solidFill>
              <a:round/>
              <a:headEnd/>
              <a:tailEnd/>
            </a:ln>
          </p:spPr>
          <p:txBody>
            <a:bodyPr/>
            <a:lstStyle/>
            <a:p>
              <a:endParaRPr lang="en-US">
                <a:latin typeface="Arial"/>
                <a:cs typeface="Arial"/>
              </a:endParaRPr>
            </a:p>
          </p:txBody>
        </p:sp>
        <p:sp>
          <p:nvSpPr>
            <p:cNvPr id="17" name="Text Box 15"/>
            <p:cNvSpPr txBox="1">
              <a:spLocks noChangeArrowheads="1"/>
            </p:cNvSpPr>
            <p:nvPr/>
          </p:nvSpPr>
          <p:spPr bwMode="auto">
            <a:xfrm>
              <a:off x="3920" y="1024"/>
              <a:ext cx="365"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S</a:t>
              </a:r>
              <a:r>
                <a:rPr lang="en-US" sz="2400" baseline="-25000">
                  <a:latin typeface="Arial"/>
                  <a:cs typeface="Arial"/>
                </a:rPr>
                <a:t>1</a:t>
              </a:r>
            </a:p>
          </p:txBody>
        </p:sp>
      </p:grpSp>
      <p:grpSp>
        <p:nvGrpSpPr>
          <p:cNvPr id="18" name="Group 16"/>
          <p:cNvGrpSpPr>
            <a:grpSpLocks/>
          </p:cNvGrpSpPr>
          <p:nvPr/>
        </p:nvGrpSpPr>
        <p:grpSpPr bwMode="auto">
          <a:xfrm>
            <a:off x="4333875" y="3399260"/>
            <a:ext cx="2060575" cy="2332038"/>
            <a:chOff x="2383" y="1976"/>
            <a:chExt cx="1298" cy="1469"/>
          </a:xfrm>
        </p:grpSpPr>
        <p:sp>
          <p:nvSpPr>
            <p:cNvPr id="19" name="Text Box 17"/>
            <p:cNvSpPr txBox="1">
              <a:spLocks noChangeArrowheads="1"/>
            </p:cNvSpPr>
            <p:nvPr/>
          </p:nvSpPr>
          <p:spPr bwMode="auto">
            <a:xfrm>
              <a:off x="2383" y="1976"/>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P</a:t>
              </a:r>
              <a:r>
                <a:rPr lang="en-US" sz="2400" b="1" baseline="-25000">
                  <a:latin typeface="Arial"/>
                  <a:cs typeface="Arial"/>
                </a:rPr>
                <a:t>1</a:t>
              </a:r>
            </a:p>
          </p:txBody>
        </p:sp>
        <p:sp>
          <p:nvSpPr>
            <p:cNvPr id="20" name="Oval 18"/>
            <p:cNvSpPr>
              <a:spLocks noChangeArrowheads="1"/>
            </p:cNvSpPr>
            <p:nvPr/>
          </p:nvSpPr>
          <p:spPr bwMode="auto">
            <a:xfrm>
              <a:off x="3481" y="2043"/>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1" name="Line 19"/>
            <p:cNvSpPr>
              <a:spLocks noChangeShapeType="1"/>
            </p:cNvSpPr>
            <p:nvPr/>
          </p:nvSpPr>
          <p:spPr bwMode="auto">
            <a:xfrm>
              <a:off x="2701" y="2090"/>
              <a:ext cx="82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2" name="Line 20"/>
            <p:cNvSpPr>
              <a:spLocks noChangeShapeType="1"/>
            </p:cNvSpPr>
            <p:nvPr/>
          </p:nvSpPr>
          <p:spPr bwMode="auto">
            <a:xfrm>
              <a:off x="3527" y="2088"/>
              <a:ext cx="0" cy="1117"/>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3" name="Text Box 21"/>
            <p:cNvSpPr txBox="1">
              <a:spLocks noChangeArrowheads="1"/>
            </p:cNvSpPr>
            <p:nvPr/>
          </p:nvSpPr>
          <p:spPr bwMode="auto">
            <a:xfrm>
              <a:off x="3373" y="3212"/>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Q</a:t>
              </a:r>
              <a:r>
                <a:rPr lang="en-US" sz="2400" b="1" baseline="-25000">
                  <a:latin typeface="Arial"/>
                  <a:cs typeface="Arial"/>
                </a:rPr>
                <a:t>1</a:t>
              </a:r>
            </a:p>
          </p:txBody>
        </p:sp>
      </p:grpSp>
      <p:grpSp>
        <p:nvGrpSpPr>
          <p:cNvPr id="24" name="Group 22"/>
          <p:cNvGrpSpPr>
            <a:grpSpLocks/>
          </p:cNvGrpSpPr>
          <p:nvPr/>
        </p:nvGrpSpPr>
        <p:grpSpPr bwMode="auto">
          <a:xfrm>
            <a:off x="6594475" y="1895897"/>
            <a:ext cx="1933575" cy="2901950"/>
            <a:chOff x="3520" y="1029"/>
            <a:chExt cx="1218" cy="1828"/>
          </a:xfrm>
        </p:grpSpPr>
        <p:sp>
          <p:nvSpPr>
            <p:cNvPr id="25" name="Line 23"/>
            <p:cNvSpPr>
              <a:spLocks noChangeShapeType="1"/>
            </p:cNvSpPr>
            <p:nvPr/>
          </p:nvSpPr>
          <p:spPr bwMode="auto">
            <a:xfrm flipV="1">
              <a:off x="3520" y="1283"/>
              <a:ext cx="949" cy="1574"/>
            </a:xfrm>
            <a:prstGeom prst="line">
              <a:avLst/>
            </a:prstGeom>
            <a:noFill/>
            <a:ln w="38100">
              <a:solidFill>
                <a:srgbClr val="FF0000"/>
              </a:solidFill>
              <a:round/>
              <a:headEnd/>
              <a:tailEnd/>
            </a:ln>
          </p:spPr>
          <p:txBody>
            <a:bodyPr/>
            <a:lstStyle/>
            <a:p>
              <a:endParaRPr lang="en-US">
                <a:latin typeface="Arial"/>
                <a:cs typeface="Arial"/>
              </a:endParaRPr>
            </a:p>
          </p:txBody>
        </p:sp>
        <p:sp>
          <p:nvSpPr>
            <p:cNvPr id="26" name="Text Box 24"/>
            <p:cNvSpPr txBox="1">
              <a:spLocks noChangeArrowheads="1"/>
            </p:cNvSpPr>
            <p:nvPr/>
          </p:nvSpPr>
          <p:spPr bwMode="auto">
            <a:xfrm>
              <a:off x="4373" y="1029"/>
              <a:ext cx="365"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S</a:t>
              </a:r>
              <a:r>
                <a:rPr lang="en-US" sz="2400" baseline="-25000">
                  <a:latin typeface="Arial"/>
                  <a:cs typeface="Arial"/>
                </a:rPr>
                <a:t>2</a:t>
              </a:r>
            </a:p>
          </p:txBody>
        </p:sp>
      </p:grpSp>
      <p:grpSp>
        <p:nvGrpSpPr>
          <p:cNvPr id="27" name="Group 25"/>
          <p:cNvGrpSpPr>
            <a:grpSpLocks/>
          </p:cNvGrpSpPr>
          <p:nvPr/>
        </p:nvGrpSpPr>
        <p:grpSpPr bwMode="auto">
          <a:xfrm>
            <a:off x="5761037" y="2116559"/>
            <a:ext cx="2486025" cy="2901950"/>
            <a:chOff x="3569" y="1168"/>
            <a:chExt cx="1566" cy="1828"/>
          </a:xfrm>
        </p:grpSpPr>
        <p:sp>
          <p:nvSpPr>
            <p:cNvPr id="28" name="Line 26"/>
            <p:cNvSpPr>
              <a:spLocks noChangeShapeType="1"/>
            </p:cNvSpPr>
            <p:nvPr/>
          </p:nvSpPr>
          <p:spPr bwMode="auto">
            <a:xfrm>
              <a:off x="3569" y="1168"/>
              <a:ext cx="1263" cy="1587"/>
            </a:xfrm>
            <a:prstGeom prst="line">
              <a:avLst/>
            </a:prstGeom>
            <a:noFill/>
            <a:ln w="38100">
              <a:solidFill>
                <a:srgbClr val="FF0000"/>
              </a:solidFill>
              <a:round/>
              <a:headEnd/>
              <a:tailEnd/>
            </a:ln>
          </p:spPr>
          <p:txBody>
            <a:bodyPr/>
            <a:lstStyle/>
            <a:p>
              <a:endParaRPr lang="en-US">
                <a:latin typeface="Arial"/>
                <a:cs typeface="Arial"/>
              </a:endParaRPr>
            </a:p>
          </p:txBody>
        </p:sp>
        <p:sp>
          <p:nvSpPr>
            <p:cNvPr id="29" name="Text Box 27"/>
            <p:cNvSpPr txBox="1">
              <a:spLocks noChangeArrowheads="1"/>
            </p:cNvSpPr>
            <p:nvPr/>
          </p:nvSpPr>
          <p:spPr bwMode="auto">
            <a:xfrm>
              <a:off x="4791" y="2708"/>
              <a:ext cx="34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D</a:t>
              </a:r>
              <a:r>
                <a:rPr lang="en-US" sz="2400" baseline="-25000">
                  <a:latin typeface="Arial"/>
                  <a:cs typeface="Arial"/>
                </a:rPr>
                <a:t>2</a:t>
              </a:r>
            </a:p>
          </p:txBody>
        </p:sp>
      </p:grpSp>
      <p:sp>
        <p:nvSpPr>
          <p:cNvPr id="30" name="Line 28"/>
          <p:cNvSpPr>
            <a:spLocks noChangeShapeType="1"/>
          </p:cNvSpPr>
          <p:nvPr/>
        </p:nvSpPr>
        <p:spPr bwMode="auto">
          <a:xfrm>
            <a:off x="6883400" y="2454697"/>
            <a:ext cx="1068387" cy="0"/>
          </a:xfrm>
          <a:prstGeom prst="line">
            <a:avLst/>
          </a:prstGeom>
          <a:noFill/>
          <a:ln w="57150">
            <a:solidFill>
              <a:srgbClr val="A50021"/>
            </a:solidFill>
            <a:round/>
            <a:headEnd/>
            <a:tailEnd type="triangle" w="lg" len="med"/>
          </a:ln>
        </p:spPr>
        <p:txBody>
          <a:bodyPr/>
          <a:lstStyle/>
          <a:p>
            <a:endParaRPr lang="en-US">
              <a:latin typeface="Arial"/>
              <a:cs typeface="Arial"/>
            </a:endParaRPr>
          </a:p>
        </p:txBody>
      </p:sp>
      <p:sp>
        <p:nvSpPr>
          <p:cNvPr id="31" name="Line 29"/>
          <p:cNvSpPr>
            <a:spLocks noChangeShapeType="1"/>
          </p:cNvSpPr>
          <p:nvPr/>
        </p:nvSpPr>
        <p:spPr bwMode="auto">
          <a:xfrm>
            <a:off x="5332412" y="2453109"/>
            <a:ext cx="646113" cy="0"/>
          </a:xfrm>
          <a:prstGeom prst="line">
            <a:avLst/>
          </a:prstGeom>
          <a:noFill/>
          <a:ln w="57150">
            <a:solidFill>
              <a:srgbClr val="A50021"/>
            </a:solidFill>
            <a:round/>
            <a:headEnd/>
            <a:tailEnd type="triangle" w="lg" len="med"/>
          </a:ln>
        </p:spPr>
        <p:txBody>
          <a:bodyPr/>
          <a:lstStyle/>
          <a:p>
            <a:endParaRPr lang="en-US">
              <a:latin typeface="Arial"/>
              <a:cs typeface="Arial"/>
            </a:endParaRPr>
          </a:p>
        </p:txBody>
      </p:sp>
      <p:grpSp>
        <p:nvGrpSpPr>
          <p:cNvPr id="32" name="Group 38"/>
          <p:cNvGrpSpPr>
            <a:grpSpLocks/>
          </p:cNvGrpSpPr>
          <p:nvPr/>
        </p:nvGrpSpPr>
        <p:grpSpPr bwMode="auto">
          <a:xfrm>
            <a:off x="4205287" y="3794548"/>
            <a:ext cx="3197225" cy="1944688"/>
            <a:chOff x="2302" y="2225"/>
            <a:chExt cx="2014" cy="1225"/>
          </a:xfrm>
        </p:grpSpPr>
        <p:sp>
          <p:nvSpPr>
            <p:cNvPr id="33" name="Text Box 31"/>
            <p:cNvSpPr txBox="1">
              <a:spLocks noChangeArrowheads="1"/>
            </p:cNvSpPr>
            <p:nvPr/>
          </p:nvSpPr>
          <p:spPr bwMode="auto">
            <a:xfrm>
              <a:off x="2302" y="2280"/>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solidFill>
                    <a:srgbClr val="C00000"/>
                  </a:solidFill>
                  <a:latin typeface="Arial"/>
                  <a:cs typeface="Arial"/>
                </a:rPr>
                <a:t>P</a:t>
              </a:r>
              <a:r>
                <a:rPr lang="en-US" sz="2400" b="1" baseline="-25000">
                  <a:solidFill>
                    <a:srgbClr val="C00000"/>
                  </a:solidFill>
                  <a:latin typeface="Arial"/>
                  <a:cs typeface="Arial"/>
                </a:rPr>
                <a:t>2</a:t>
              </a:r>
            </a:p>
          </p:txBody>
        </p:sp>
        <p:sp>
          <p:nvSpPr>
            <p:cNvPr id="34" name="Oval 32"/>
            <p:cNvSpPr>
              <a:spLocks noChangeArrowheads="1"/>
            </p:cNvSpPr>
            <p:nvPr/>
          </p:nvSpPr>
          <p:spPr bwMode="auto">
            <a:xfrm>
              <a:off x="4116" y="2225"/>
              <a:ext cx="88" cy="87"/>
            </a:xfrm>
            <a:prstGeom prst="ellipse">
              <a:avLst/>
            </a:prstGeom>
            <a:solidFill>
              <a:srgbClr val="C00000"/>
            </a:solidFill>
            <a:ln w="9525">
              <a:solidFill>
                <a:srgbClr val="C00000"/>
              </a:solidFill>
              <a:prstDash val="solid"/>
              <a:round/>
              <a:headEnd/>
              <a:tailEnd/>
            </a:ln>
          </p:spPr>
          <p:txBody>
            <a:bodyPr wrap="none" anchor="ctr"/>
            <a:lstStyle/>
            <a:p>
              <a:endParaRPr lang="en-US">
                <a:solidFill>
                  <a:srgbClr val="C00000"/>
                </a:solidFill>
                <a:latin typeface="Arial"/>
                <a:cs typeface="Arial"/>
              </a:endParaRPr>
            </a:p>
          </p:txBody>
        </p:sp>
        <p:sp>
          <p:nvSpPr>
            <p:cNvPr id="35" name="Line 33"/>
            <p:cNvSpPr>
              <a:spLocks noChangeShapeType="1"/>
            </p:cNvSpPr>
            <p:nvPr/>
          </p:nvSpPr>
          <p:spPr bwMode="auto">
            <a:xfrm>
              <a:off x="2699" y="2274"/>
              <a:ext cx="1459" cy="0"/>
            </a:xfrm>
            <a:prstGeom prst="line">
              <a:avLst/>
            </a:prstGeom>
            <a:noFill/>
            <a:ln w="9525">
              <a:solidFill>
                <a:srgbClr val="C00000"/>
              </a:solidFill>
              <a:prstDash val="lgDash"/>
              <a:round/>
              <a:headEnd/>
              <a:tailEnd/>
            </a:ln>
          </p:spPr>
          <p:txBody>
            <a:bodyPr/>
            <a:lstStyle/>
            <a:p>
              <a:endParaRPr lang="en-US">
                <a:solidFill>
                  <a:srgbClr val="C00000"/>
                </a:solidFill>
                <a:latin typeface="Arial"/>
                <a:cs typeface="Arial"/>
              </a:endParaRPr>
            </a:p>
          </p:txBody>
        </p:sp>
        <p:sp>
          <p:nvSpPr>
            <p:cNvPr id="36" name="Line 34"/>
            <p:cNvSpPr>
              <a:spLocks noChangeShapeType="1"/>
            </p:cNvSpPr>
            <p:nvPr/>
          </p:nvSpPr>
          <p:spPr bwMode="auto">
            <a:xfrm flipH="1">
              <a:off x="4163" y="2274"/>
              <a:ext cx="0" cy="926"/>
            </a:xfrm>
            <a:prstGeom prst="line">
              <a:avLst/>
            </a:prstGeom>
            <a:noFill/>
            <a:ln w="9525">
              <a:solidFill>
                <a:srgbClr val="C00000"/>
              </a:solidFill>
              <a:prstDash val="lgDash"/>
              <a:round/>
              <a:headEnd/>
              <a:tailEnd/>
            </a:ln>
          </p:spPr>
          <p:txBody>
            <a:bodyPr/>
            <a:lstStyle/>
            <a:p>
              <a:endParaRPr lang="en-US">
                <a:solidFill>
                  <a:srgbClr val="C00000"/>
                </a:solidFill>
                <a:latin typeface="Arial"/>
                <a:cs typeface="Arial"/>
              </a:endParaRPr>
            </a:p>
          </p:txBody>
        </p:sp>
        <p:sp>
          <p:nvSpPr>
            <p:cNvPr id="37" name="Text Box 35"/>
            <p:cNvSpPr txBox="1">
              <a:spLocks noChangeArrowheads="1"/>
            </p:cNvSpPr>
            <p:nvPr/>
          </p:nvSpPr>
          <p:spPr bwMode="auto">
            <a:xfrm>
              <a:off x="4008" y="3217"/>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solidFill>
                    <a:srgbClr val="C00000"/>
                  </a:solidFill>
                  <a:latin typeface="Arial"/>
                  <a:cs typeface="Arial"/>
                </a:rPr>
                <a:t>Q</a:t>
              </a:r>
              <a:r>
                <a:rPr lang="en-US" sz="2400" b="1" baseline="-25000">
                  <a:solidFill>
                    <a:srgbClr val="C00000"/>
                  </a:solidFill>
                  <a:latin typeface="Arial"/>
                  <a:cs typeface="Arial"/>
                </a:rPr>
                <a:t>2</a:t>
              </a:r>
            </a:p>
          </p:txBody>
        </p:sp>
        <p:sp>
          <p:nvSpPr>
            <p:cNvPr id="38" name="Line 36"/>
            <p:cNvSpPr>
              <a:spLocks noChangeShapeType="1"/>
            </p:cNvSpPr>
            <p:nvPr/>
          </p:nvSpPr>
          <p:spPr bwMode="auto">
            <a:xfrm flipH="1">
              <a:off x="2519" y="2278"/>
              <a:ext cx="155" cy="78"/>
            </a:xfrm>
            <a:prstGeom prst="line">
              <a:avLst/>
            </a:prstGeom>
            <a:noFill/>
            <a:ln w="9525">
              <a:solidFill>
                <a:srgbClr val="C00000"/>
              </a:solidFill>
              <a:round/>
              <a:headEnd/>
              <a:tailEnd/>
            </a:ln>
          </p:spPr>
          <p:txBody>
            <a:bodyPr/>
            <a:lstStyle/>
            <a:p>
              <a:endParaRPr lang="en-US">
                <a:solidFill>
                  <a:srgbClr val="C00000"/>
                </a:solidFill>
                <a:latin typeface="Arial"/>
                <a:cs typeface="Arial"/>
              </a:endParaRPr>
            </a:p>
          </p:txBody>
        </p:sp>
      </p:grpSp>
      <p:sp>
        <p:nvSpPr>
          <p:cNvPr id="39"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4023987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ppt_x</p:attrName>
                                        </p:attrNameLst>
                                      </p:cBhvr>
                                      <p:tavLst>
                                        <p:tav tm="0">
                                          <p:val>
                                            <p:strVal val="#ppt_x-#ppt_w/2"/>
                                          </p:val>
                                        </p:tav>
                                        <p:tav tm="100000">
                                          <p:val>
                                            <p:strVal val="#ppt_x"/>
                                          </p:val>
                                        </p:tav>
                                      </p:tavLst>
                                    </p:anim>
                                    <p:anim calcmode="lin" valueType="num">
                                      <p:cBhvr>
                                        <p:cTn id="13" dur="500" fill="hold"/>
                                        <p:tgtEl>
                                          <p:spTgt spid="30"/>
                                        </p:tgtEl>
                                        <p:attrNameLst>
                                          <p:attrName>ppt_y</p:attrName>
                                        </p:attrNameLst>
                                      </p:cBhvr>
                                      <p:tavLst>
                                        <p:tav tm="0">
                                          <p:val>
                                            <p:strVal val="#ppt_y"/>
                                          </p:val>
                                        </p:tav>
                                        <p:tav tm="100000">
                                          <p:val>
                                            <p:strVal val="#ppt_y"/>
                                          </p:val>
                                        </p:tav>
                                      </p:tavLst>
                                    </p:anim>
                                    <p:anim calcmode="lin" valueType="num">
                                      <p:cBhvr>
                                        <p:cTn id="14" dur="500" fill="hold"/>
                                        <p:tgtEl>
                                          <p:spTgt spid="30"/>
                                        </p:tgtEl>
                                        <p:attrNameLst>
                                          <p:attrName>ppt_w</p:attrName>
                                        </p:attrNameLst>
                                      </p:cBhvr>
                                      <p:tavLst>
                                        <p:tav tm="0">
                                          <p:val>
                                            <p:fltVal val="0"/>
                                          </p:val>
                                        </p:tav>
                                        <p:tav tm="100000">
                                          <p:val>
                                            <p:strVal val="#ppt_w"/>
                                          </p:val>
                                        </p:tav>
                                      </p:tavLst>
                                    </p:anim>
                                    <p:anim calcmode="lin" valueType="num">
                                      <p:cBhvr>
                                        <p:cTn id="15" dur="500" fill="hold"/>
                                        <p:tgtEl>
                                          <p:spTgt spid="30"/>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18" presetClass="entr" presetSubtype="12"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strips(downLeft)">
                                      <p:cBhvr>
                                        <p:cTn id="19" dur="500"/>
                                        <p:tgtEl>
                                          <p:spTgt spid="24"/>
                                        </p:tgtEl>
                                      </p:cBhvr>
                                    </p:animEffect>
                                  </p:childTnLst>
                                </p:cTn>
                              </p:par>
                            </p:childTnLst>
                          </p:cTn>
                        </p:par>
                        <p:par>
                          <p:cTn id="20" fill="hold">
                            <p:stCondLst>
                              <p:cond delay="1000"/>
                            </p:stCondLst>
                            <p:childTnLst>
                              <p:par>
                                <p:cTn id="21" presetID="17" presetClass="entr" presetSubtype="8"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p:cTn id="23" dur="500" fill="hold"/>
                                        <p:tgtEl>
                                          <p:spTgt spid="31"/>
                                        </p:tgtEl>
                                        <p:attrNameLst>
                                          <p:attrName>ppt_x</p:attrName>
                                        </p:attrNameLst>
                                      </p:cBhvr>
                                      <p:tavLst>
                                        <p:tav tm="0">
                                          <p:val>
                                            <p:strVal val="#ppt_x-#ppt_w/2"/>
                                          </p:val>
                                        </p:tav>
                                        <p:tav tm="100000">
                                          <p:val>
                                            <p:strVal val="#ppt_x"/>
                                          </p:val>
                                        </p:tav>
                                      </p:tavLst>
                                    </p:anim>
                                    <p:anim calcmode="lin" valueType="num">
                                      <p:cBhvr>
                                        <p:cTn id="24" dur="500" fill="hold"/>
                                        <p:tgtEl>
                                          <p:spTgt spid="31"/>
                                        </p:tgtEl>
                                        <p:attrNameLst>
                                          <p:attrName>ppt_y</p:attrName>
                                        </p:attrNameLst>
                                      </p:cBhvr>
                                      <p:tavLst>
                                        <p:tav tm="0">
                                          <p:val>
                                            <p:strVal val="#ppt_y"/>
                                          </p:val>
                                        </p:tav>
                                        <p:tav tm="100000">
                                          <p:val>
                                            <p:strVal val="#ppt_y"/>
                                          </p:val>
                                        </p:tav>
                                      </p:tavLst>
                                    </p:anim>
                                    <p:anim calcmode="lin" valueType="num">
                                      <p:cBhvr>
                                        <p:cTn id="25" dur="500" fill="hold"/>
                                        <p:tgtEl>
                                          <p:spTgt spid="31"/>
                                        </p:tgtEl>
                                        <p:attrNameLst>
                                          <p:attrName>ppt_w</p:attrName>
                                        </p:attrNameLst>
                                      </p:cBhvr>
                                      <p:tavLst>
                                        <p:tav tm="0">
                                          <p:val>
                                            <p:fltVal val="0"/>
                                          </p:val>
                                        </p:tav>
                                        <p:tav tm="100000">
                                          <p:val>
                                            <p:strVal val="#ppt_w"/>
                                          </p:val>
                                        </p:tav>
                                      </p:tavLst>
                                    </p:anim>
                                    <p:anim calcmode="lin" valueType="num">
                                      <p:cBhvr>
                                        <p:cTn id="26" dur="500" fill="hold"/>
                                        <p:tgtEl>
                                          <p:spTgt spid="31"/>
                                        </p:tgtEl>
                                        <p:attrNameLst>
                                          <p:attrName>ppt_h</p:attrName>
                                        </p:attrNameLst>
                                      </p:cBhvr>
                                      <p:tavLst>
                                        <p:tav tm="0">
                                          <p:val>
                                            <p:strVal val="#ppt_h"/>
                                          </p:val>
                                        </p:tav>
                                        <p:tav tm="100000">
                                          <p:val>
                                            <p:strVal val="#ppt_h"/>
                                          </p:val>
                                        </p:tav>
                                      </p:tavLst>
                                    </p:anim>
                                  </p:childTnLst>
                                </p:cTn>
                              </p:par>
                            </p:childTnLst>
                          </p:cTn>
                        </p:par>
                        <p:par>
                          <p:cTn id="27" fill="hold">
                            <p:stCondLst>
                              <p:cond delay="1500"/>
                            </p:stCondLst>
                            <p:childTnLst>
                              <p:par>
                                <p:cTn id="28" presetID="18" presetClass="entr" presetSubtype="6"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strips(downRight)">
                                      <p:cBhvr>
                                        <p:cTn id="30" dur="500"/>
                                        <p:tgtEl>
                                          <p:spTgt spid="27"/>
                                        </p:tgtEl>
                                      </p:cBhvr>
                                    </p:animEffect>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wipe(left)">
                                      <p:cBhvr>
                                        <p:cTn id="34" dur="500"/>
                                        <p:tgtEl>
                                          <p:spTgt spid="3">
                                            <p:txEl>
                                              <p:pRg st="5" end="5"/>
                                            </p:txEl>
                                          </p:spTgt>
                                        </p:tgtEl>
                                      </p:cBhvr>
                                    </p:animEffect>
                                  </p:childTnLst>
                                </p:cTn>
                              </p:par>
                            </p:childTnLst>
                          </p:cTn>
                        </p:par>
                        <p:par>
                          <p:cTn id="35" fill="hold">
                            <p:stCondLst>
                              <p:cond delay="2500"/>
                            </p:stCondLst>
                            <p:childTnLst>
                              <p:par>
                                <p:cTn id="36" presetID="22" presetClass="entr" presetSubtype="8" fill="hold" grpId="0" nodeType="after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left)">
                                      <p:cBhvr>
                                        <p:cTn id="38" dur="500"/>
                                        <p:tgtEl>
                                          <p:spTgt spid="3">
                                            <p:txEl>
                                              <p:pRg st="6" end="6"/>
                                            </p:txEl>
                                          </p:spTgt>
                                        </p:tgtEl>
                                      </p:cBhvr>
                                    </p:animEffect>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par>
                          <p:cTn id="43" fill="hold">
                            <p:stCondLst>
                              <p:cond delay="3500"/>
                            </p:stCondLst>
                            <p:childTnLst>
                              <p:par>
                                <p:cTn id="44" presetID="22" presetClass="entr" presetSubtype="8" fill="hold" grpId="0" nodeType="after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wipe(left)">
                                      <p:cBhvr>
                                        <p:cTn id="46" dur="500"/>
                                        <p:tgtEl>
                                          <p:spTgt spid="3">
                                            <p:txEl>
                                              <p:pRg st="8" end="8"/>
                                            </p:txEl>
                                          </p:spTgt>
                                        </p:tgtEl>
                                      </p:cBhvr>
                                    </p:animEffect>
                                  </p:childTnLst>
                                </p:cTn>
                              </p:par>
                            </p:childTnLst>
                          </p:cTn>
                        </p:par>
                        <p:par>
                          <p:cTn id="47" fill="hold">
                            <p:stCondLst>
                              <p:cond delay="4000"/>
                            </p:stCondLst>
                            <p:childTnLst>
                              <p:par>
                                <p:cTn id="48" presetID="18" presetClass="entr" presetSubtype="12" fill="hold" nodeType="after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strips(downLeft)">
                                      <p:cBhvr>
                                        <p:cTn id="5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0" grpId="0" uiExpand="1" animBg="1"/>
      <p:bldP spid="31" grpId="0" uiExpan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wrap="square" anchor="ctr"/>
          <a:lstStyle/>
          <a:p>
            <a:r>
              <a:rPr lang="en-US" altLang="en-US" dirty="0"/>
              <a:t>Demand Schedule and Demand Curve </a:t>
            </a:r>
          </a:p>
        </p:txBody>
      </p:sp>
      <p:sp>
        <p:nvSpPr>
          <p:cNvPr id="16387" name="Content Placeholder 2"/>
          <p:cNvSpPr>
            <a:spLocks noGrp="1"/>
          </p:cNvSpPr>
          <p:nvPr>
            <p:ph idx="1"/>
          </p:nvPr>
        </p:nvSpPr>
        <p:spPr/>
        <p:txBody>
          <a:bodyPr/>
          <a:lstStyle/>
          <a:p>
            <a:r>
              <a:rPr lang="en-US" sz="3600" dirty="0"/>
              <a:t>Demand schedule:</a:t>
            </a:r>
          </a:p>
          <a:p>
            <a:pPr marL="857250" lvl="1" indent="-457200">
              <a:buFont typeface="Arial" panose="020B0604020202020204" pitchFamily="34" charset="0"/>
              <a:buChar char="−"/>
            </a:pPr>
            <a:r>
              <a:rPr lang="en-US" dirty="0"/>
              <a:t>A table that shows the relationship between the price of a good and the quantity demanded </a:t>
            </a:r>
          </a:p>
          <a:p>
            <a:r>
              <a:rPr lang="en-US" dirty="0"/>
              <a:t>Demand curve</a:t>
            </a:r>
          </a:p>
          <a:p>
            <a:pPr marL="857250" lvl="1" indent="-457200">
              <a:buFont typeface="Arial" panose="020B0604020202020204" pitchFamily="34" charset="0"/>
              <a:buChar char="−"/>
            </a:pPr>
            <a:r>
              <a:rPr lang="en-US" dirty="0"/>
              <a:t>A graph of the relationship between the price of a good and the quantity demanded</a:t>
            </a:r>
          </a:p>
        </p:txBody>
      </p:sp>
      <p:sp>
        <p:nvSpPr>
          <p:cNvPr id="1638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AE68F01B-8433-4C79-8A2D-2184F1B17E29}" type="slidenum">
              <a:rPr lang="en-US" altLang="en-US" sz="1200" smtClean="0">
                <a:solidFill>
                  <a:srgbClr val="002060"/>
                </a:solidFill>
              </a:rPr>
              <a:pPr algn="ctr" eaLnBrk="1" hangingPunct="1"/>
              <a:t>6</a:t>
            </a:fld>
            <a:endParaRPr lang="en-US" altLang="en-US" sz="1200">
              <a:solidFill>
                <a:srgbClr val="002060"/>
              </a:solidFill>
            </a:endParaRPr>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058589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Prices Allocate Resources</a:t>
            </a:r>
          </a:p>
        </p:txBody>
      </p:sp>
      <p:sp>
        <p:nvSpPr>
          <p:cNvPr id="3" name="Content Placeholder 2"/>
          <p:cNvSpPr>
            <a:spLocks noGrp="1"/>
          </p:cNvSpPr>
          <p:nvPr>
            <p:ph idx="1"/>
          </p:nvPr>
        </p:nvSpPr>
        <p:spPr>
          <a:prstGeom prst="rect">
            <a:avLst/>
          </a:prstGeom>
        </p:spPr>
        <p:txBody>
          <a:bodyPr/>
          <a:lstStyle/>
          <a:p>
            <a:r>
              <a:rPr lang="en-US" dirty="0"/>
              <a:t>“Markets are usually a good way to organize economic activity”</a:t>
            </a:r>
          </a:p>
          <a:p>
            <a:r>
              <a:rPr lang="en-US" dirty="0"/>
              <a:t>In market economies</a:t>
            </a:r>
          </a:p>
          <a:p>
            <a:pPr lvl="1"/>
            <a:r>
              <a:rPr lang="en-US" dirty="0"/>
              <a:t>Prices adjust to balance supply and demand</a:t>
            </a:r>
          </a:p>
          <a:p>
            <a:r>
              <a:rPr lang="en-US" dirty="0"/>
              <a:t>These equilibrium prices </a:t>
            </a:r>
          </a:p>
          <a:p>
            <a:pPr lvl="1"/>
            <a:r>
              <a:rPr lang="en-US" dirty="0"/>
              <a:t>Are the signals that guide economic decisions and thereby allocate scarce resources</a:t>
            </a:r>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60</a:t>
            </a:fld>
            <a:endParaRPr lang="en-US"/>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905771806"/>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3: </a:t>
            </a:r>
            <a:r>
              <a:rPr lang="en-US" dirty="0">
                <a:solidFill>
                  <a:srgbClr val="C00000"/>
                </a:solidFill>
              </a:rPr>
              <a:t>Shifts in supply and demand</a:t>
            </a:r>
          </a:p>
        </p:txBody>
      </p:sp>
      <p:sp>
        <p:nvSpPr>
          <p:cNvPr id="3" name="Content Placeholder 2"/>
          <p:cNvSpPr>
            <a:spLocks noGrp="1"/>
          </p:cNvSpPr>
          <p:nvPr>
            <p:ph idx="1"/>
          </p:nvPr>
        </p:nvSpPr>
        <p:spPr>
          <a:prstGeom prst="rect">
            <a:avLst/>
          </a:prstGeom>
        </p:spPr>
        <p:txBody>
          <a:bodyPr/>
          <a:lstStyle/>
          <a:p>
            <a:pPr marL="0" indent="0">
              <a:buNone/>
            </a:pPr>
            <a:r>
              <a:rPr lang="en-US" dirty="0">
                <a:solidFill>
                  <a:srgbClr val="002060"/>
                </a:solidFill>
              </a:rPr>
              <a:t>Use the three-step method to analyze the effects of each event on </a:t>
            </a:r>
            <a:r>
              <a:rPr lang="en-US" u="sng" dirty="0">
                <a:solidFill>
                  <a:srgbClr val="002060"/>
                </a:solidFill>
              </a:rPr>
              <a:t>the equilibrium price and quantity of orange juice</a:t>
            </a:r>
            <a:r>
              <a:rPr lang="en-US" dirty="0">
                <a:solidFill>
                  <a:srgbClr val="002060"/>
                </a:solidFill>
              </a:rPr>
              <a:t>.  </a:t>
            </a:r>
          </a:p>
          <a:p>
            <a:pPr marL="0" indent="0">
              <a:buNone/>
            </a:pPr>
            <a:r>
              <a:rPr lang="en-US" dirty="0">
                <a:solidFill>
                  <a:srgbClr val="CC0000"/>
                </a:solidFill>
              </a:rPr>
              <a:t>Event A:  </a:t>
            </a:r>
            <a:r>
              <a:rPr lang="en-US" dirty="0"/>
              <a:t>	A fall in the price of apple juice</a:t>
            </a:r>
          </a:p>
          <a:p>
            <a:pPr marL="0" indent="0">
              <a:buNone/>
            </a:pPr>
            <a:r>
              <a:rPr lang="en-US" dirty="0">
                <a:solidFill>
                  <a:srgbClr val="CC0000"/>
                </a:solidFill>
              </a:rPr>
              <a:t>Event B: </a:t>
            </a:r>
            <a:r>
              <a:rPr lang="en-US" dirty="0"/>
              <a:t> 	The price of oranges declines 				because of an abundant orange 			crop.  </a:t>
            </a:r>
          </a:p>
          <a:p>
            <a:pPr marL="0" indent="0">
              <a:buNone/>
            </a:pPr>
            <a:r>
              <a:rPr lang="en-US" dirty="0">
                <a:solidFill>
                  <a:srgbClr val="CC0000"/>
                </a:solidFill>
              </a:rPr>
              <a:t>Event C:</a:t>
            </a:r>
            <a:r>
              <a:rPr lang="en-US" dirty="0"/>
              <a:t>  	Events A and B both occur 				simultaneously. </a:t>
            </a:r>
          </a:p>
          <a:p>
            <a:pPr marL="0" indent="0">
              <a:buNone/>
            </a:pPr>
            <a:endParaRPr lang="en-US" dirty="0"/>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61</a:t>
            </a:fld>
            <a:endParaRPr lang="en-US"/>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265431970"/>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3</a:t>
            </a:r>
            <a:r>
              <a:rPr lang="en-US" b="1" dirty="0">
                <a:solidFill>
                  <a:srgbClr val="C00000"/>
                </a:solidFill>
              </a:rPr>
              <a:t>A. </a:t>
            </a:r>
            <a:r>
              <a:rPr lang="en-US" dirty="0">
                <a:solidFill>
                  <a:srgbClr val="C00000"/>
                </a:solidFill>
              </a:rPr>
              <a:t>A fall in price of apple juice</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62</a:t>
            </a:fld>
            <a:endParaRPr lang="en-US" dirty="0"/>
          </a:p>
        </p:txBody>
      </p:sp>
      <p:sp>
        <p:nvSpPr>
          <p:cNvPr id="3" name="Text Placeholder 2"/>
          <p:cNvSpPr>
            <a:spLocks noGrp="1"/>
          </p:cNvSpPr>
          <p:nvPr>
            <p:ph idx="12"/>
          </p:nvPr>
        </p:nvSpPr>
        <p:spPr>
          <a:xfrm>
            <a:off x="152400" y="982470"/>
            <a:ext cx="4264025" cy="5189730"/>
          </a:xfrm>
        </p:spPr>
        <p:txBody>
          <a:bodyPr>
            <a:normAutofit/>
          </a:bodyPr>
          <a:lstStyle/>
          <a:p>
            <a:pPr marL="0" indent="0">
              <a:buNone/>
            </a:pPr>
            <a:r>
              <a:rPr lang="en-US" sz="2800" b="1" u="sng" dirty="0"/>
              <a:t>STEPS:</a:t>
            </a:r>
          </a:p>
          <a:p>
            <a:endParaRPr lang="en-US" sz="2800" b="1" u="sng" dirty="0"/>
          </a:p>
          <a:p>
            <a:pPr marL="514350" indent="-514350">
              <a:buFont typeface="+mj-lt"/>
              <a:buAutoNum type="arabicPeriod"/>
            </a:pPr>
            <a:r>
              <a:rPr lang="en-US" sz="2800" b="1" i="1" dirty="0"/>
              <a:t>D</a:t>
            </a:r>
            <a:r>
              <a:rPr lang="en-US" sz="2800" dirty="0"/>
              <a:t> curve shifts</a:t>
            </a:r>
          </a:p>
          <a:p>
            <a:pPr marL="514350" indent="-514350">
              <a:buFont typeface="+mj-lt"/>
              <a:buAutoNum type="arabicPeriod"/>
            </a:pPr>
            <a:endParaRPr lang="en-US" sz="2800" dirty="0"/>
          </a:p>
          <a:p>
            <a:pPr marL="514350" indent="-514350">
              <a:buFont typeface="+mj-lt"/>
              <a:buAutoNum type="arabicPeriod"/>
            </a:pPr>
            <a:r>
              <a:rPr lang="en-US" sz="2800" b="1" i="1" dirty="0"/>
              <a:t>D</a:t>
            </a:r>
            <a:r>
              <a:rPr lang="en-US" sz="2800" dirty="0"/>
              <a:t> curve shifts left</a:t>
            </a:r>
          </a:p>
          <a:p>
            <a:pPr marL="514350" indent="-514350">
              <a:buFont typeface="+mj-lt"/>
              <a:buAutoNum type="arabicPeriod"/>
            </a:pPr>
            <a:endParaRPr lang="en-US" sz="2800" dirty="0"/>
          </a:p>
          <a:p>
            <a:pPr marL="514350" indent="-514350">
              <a:buFont typeface="+mj-lt"/>
              <a:buAutoNum type="arabicPeriod"/>
            </a:pPr>
            <a:r>
              <a:rPr lang="en-US" sz="2800" b="1" i="1" dirty="0"/>
              <a:t>P</a:t>
            </a:r>
            <a:r>
              <a:rPr lang="en-US" sz="2800" dirty="0"/>
              <a:t> and </a:t>
            </a:r>
            <a:r>
              <a:rPr lang="en-US" sz="2800" b="1" i="1" dirty="0"/>
              <a:t>Q</a:t>
            </a:r>
            <a:r>
              <a:rPr lang="en-US" sz="2800" dirty="0"/>
              <a:t> both fall</a:t>
            </a:r>
          </a:p>
        </p:txBody>
      </p:sp>
      <p:grpSp>
        <p:nvGrpSpPr>
          <p:cNvPr id="6" name="Group 9"/>
          <p:cNvGrpSpPr>
            <a:grpSpLocks/>
          </p:cNvGrpSpPr>
          <p:nvPr/>
        </p:nvGrpSpPr>
        <p:grpSpPr bwMode="auto">
          <a:xfrm>
            <a:off x="4492625" y="1724023"/>
            <a:ext cx="4422775" cy="4111954"/>
            <a:chOff x="2579" y="785"/>
            <a:chExt cx="2786" cy="2423"/>
          </a:xfrm>
        </p:grpSpPr>
        <p:grpSp>
          <p:nvGrpSpPr>
            <p:cNvPr id="7" name="Group 10"/>
            <p:cNvGrpSpPr>
              <a:grpSpLocks/>
            </p:cNvGrpSpPr>
            <p:nvPr/>
          </p:nvGrpSpPr>
          <p:grpSpPr bwMode="auto">
            <a:xfrm>
              <a:off x="2697" y="1037"/>
              <a:ext cx="2409" cy="2049"/>
              <a:chOff x="1098" y="1361"/>
              <a:chExt cx="2116" cy="2027"/>
            </a:xfrm>
          </p:grpSpPr>
          <p:sp>
            <p:nvSpPr>
              <p:cNvPr id="10" name="Line 11"/>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11" name="Line 12"/>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8" name="Text Box 13"/>
            <p:cNvSpPr txBox="1">
              <a:spLocks noChangeArrowheads="1"/>
            </p:cNvSpPr>
            <p:nvPr/>
          </p:nvSpPr>
          <p:spPr bwMode="auto">
            <a:xfrm>
              <a:off x="2579" y="785"/>
              <a:ext cx="267" cy="272"/>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9" name="Text Box 14"/>
            <p:cNvSpPr txBox="1">
              <a:spLocks noChangeArrowheads="1"/>
            </p:cNvSpPr>
            <p:nvPr/>
          </p:nvSpPr>
          <p:spPr bwMode="auto">
            <a:xfrm>
              <a:off x="5075" y="2936"/>
              <a:ext cx="290" cy="272"/>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grpSp>
        <p:nvGrpSpPr>
          <p:cNvPr id="12" name="Group 15"/>
          <p:cNvGrpSpPr>
            <a:grpSpLocks/>
          </p:cNvGrpSpPr>
          <p:nvPr/>
        </p:nvGrpSpPr>
        <p:grpSpPr bwMode="auto">
          <a:xfrm>
            <a:off x="5948362" y="2557461"/>
            <a:ext cx="2486025" cy="2901950"/>
            <a:chOff x="2850" y="1233"/>
            <a:chExt cx="1566" cy="1828"/>
          </a:xfrm>
        </p:grpSpPr>
        <p:sp>
          <p:nvSpPr>
            <p:cNvPr id="13" name="Line 16"/>
            <p:cNvSpPr>
              <a:spLocks noChangeShapeType="1"/>
            </p:cNvSpPr>
            <p:nvPr/>
          </p:nvSpPr>
          <p:spPr bwMode="auto">
            <a:xfrm>
              <a:off x="2850" y="1233"/>
              <a:ext cx="1263" cy="1587"/>
            </a:xfrm>
            <a:prstGeom prst="line">
              <a:avLst/>
            </a:prstGeom>
            <a:noFill/>
            <a:ln w="38100">
              <a:solidFill>
                <a:srgbClr val="003399"/>
              </a:solidFill>
              <a:round/>
              <a:headEnd/>
              <a:tailEnd/>
            </a:ln>
          </p:spPr>
          <p:txBody>
            <a:bodyPr/>
            <a:lstStyle/>
            <a:p>
              <a:endParaRPr lang="en-US">
                <a:latin typeface="Arial"/>
                <a:cs typeface="Arial"/>
              </a:endParaRPr>
            </a:p>
          </p:txBody>
        </p:sp>
        <p:sp>
          <p:nvSpPr>
            <p:cNvPr id="14" name="Text Box 17"/>
            <p:cNvSpPr txBox="1">
              <a:spLocks noChangeArrowheads="1"/>
            </p:cNvSpPr>
            <p:nvPr/>
          </p:nvSpPr>
          <p:spPr bwMode="auto">
            <a:xfrm>
              <a:off x="4072" y="2773"/>
              <a:ext cx="34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D</a:t>
              </a:r>
              <a:r>
                <a:rPr lang="en-US" sz="2400" baseline="-25000">
                  <a:latin typeface="Arial"/>
                  <a:cs typeface="Arial"/>
                </a:rPr>
                <a:t>1</a:t>
              </a:r>
            </a:p>
          </p:txBody>
        </p:sp>
      </p:grpSp>
      <p:grpSp>
        <p:nvGrpSpPr>
          <p:cNvPr id="15" name="Group 18"/>
          <p:cNvGrpSpPr>
            <a:grpSpLocks/>
          </p:cNvGrpSpPr>
          <p:nvPr/>
        </p:nvGrpSpPr>
        <p:grpSpPr bwMode="auto">
          <a:xfrm>
            <a:off x="5267325" y="2170111"/>
            <a:ext cx="1933575" cy="2901950"/>
            <a:chOff x="3067" y="1024"/>
            <a:chExt cx="1218" cy="1828"/>
          </a:xfrm>
        </p:grpSpPr>
        <p:sp>
          <p:nvSpPr>
            <p:cNvPr id="16" name="Line 19"/>
            <p:cNvSpPr>
              <a:spLocks noChangeShapeType="1"/>
            </p:cNvSpPr>
            <p:nvPr/>
          </p:nvSpPr>
          <p:spPr bwMode="auto">
            <a:xfrm flipV="1">
              <a:off x="3067" y="1278"/>
              <a:ext cx="949" cy="1574"/>
            </a:xfrm>
            <a:prstGeom prst="line">
              <a:avLst/>
            </a:prstGeom>
            <a:noFill/>
            <a:ln w="38100">
              <a:solidFill>
                <a:srgbClr val="003399"/>
              </a:solidFill>
              <a:round/>
              <a:headEnd/>
              <a:tailEnd/>
            </a:ln>
          </p:spPr>
          <p:txBody>
            <a:bodyPr/>
            <a:lstStyle/>
            <a:p>
              <a:endParaRPr lang="en-US">
                <a:latin typeface="Arial"/>
                <a:cs typeface="Arial"/>
              </a:endParaRPr>
            </a:p>
          </p:txBody>
        </p:sp>
        <p:sp>
          <p:nvSpPr>
            <p:cNvPr id="17" name="Text Box 20"/>
            <p:cNvSpPr txBox="1">
              <a:spLocks noChangeArrowheads="1"/>
            </p:cNvSpPr>
            <p:nvPr/>
          </p:nvSpPr>
          <p:spPr bwMode="auto">
            <a:xfrm>
              <a:off x="3920" y="1024"/>
              <a:ext cx="365"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S</a:t>
              </a:r>
              <a:r>
                <a:rPr lang="en-US" sz="2400" baseline="-25000">
                  <a:latin typeface="Arial"/>
                  <a:cs typeface="Arial"/>
                </a:rPr>
                <a:t>1</a:t>
              </a:r>
            </a:p>
          </p:txBody>
        </p:sp>
      </p:grpSp>
      <p:grpSp>
        <p:nvGrpSpPr>
          <p:cNvPr id="18" name="Group 21"/>
          <p:cNvGrpSpPr>
            <a:grpSpLocks/>
          </p:cNvGrpSpPr>
          <p:nvPr/>
        </p:nvGrpSpPr>
        <p:grpSpPr bwMode="auto">
          <a:xfrm>
            <a:off x="4183062" y="2971798"/>
            <a:ext cx="2489200" cy="3041651"/>
            <a:chOff x="2480" y="1625"/>
            <a:chExt cx="1568" cy="1916"/>
          </a:xfrm>
        </p:grpSpPr>
        <p:sp>
          <p:nvSpPr>
            <p:cNvPr id="19" name="Text Box 22"/>
            <p:cNvSpPr txBox="1">
              <a:spLocks noChangeArrowheads="1"/>
            </p:cNvSpPr>
            <p:nvPr/>
          </p:nvSpPr>
          <p:spPr bwMode="auto">
            <a:xfrm>
              <a:off x="2480" y="1625"/>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P</a:t>
              </a:r>
              <a:r>
                <a:rPr lang="en-US" sz="2400" b="1" baseline="-25000">
                  <a:latin typeface="Arial"/>
                  <a:cs typeface="Arial"/>
                </a:rPr>
                <a:t>1</a:t>
              </a:r>
            </a:p>
          </p:txBody>
        </p:sp>
        <p:sp>
          <p:nvSpPr>
            <p:cNvPr id="20" name="Oval 23"/>
            <p:cNvSpPr>
              <a:spLocks noChangeArrowheads="1"/>
            </p:cNvSpPr>
            <p:nvPr/>
          </p:nvSpPr>
          <p:spPr bwMode="auto">
            <a:xfrm>
              <a:off x="3848" y="1692"/>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nvGrpSpPr>
            <p:cNvPr id="21" name="Group 24"/>
            <p:cNvGrpSpPr>
              <a:grpSpLocks/>
            </p:cNvGrpSpPr>
            <p:nvPr/>
          </p:nvGrpSpPr>
          <p:grpSpPr bwMode="auto">
            <a:xfrm>
              <a:off x="2796" y="1737"/>
              <a:ext cx="1098" cy="1562"/>
              <a:chOff x="3068" y="1737"/>
              <a:chExt cx="826" cy="1117"/>
            </a:xfrm>
          </p:grpSpPr>
          <p:sp>
            <p:nvSpPr>
              <p:cNvPr id="23" name="Line 25"/>
              <p:cNvSpPr>
                <a:spLocks noChangeShapeType="1"/>
              </p:cNvSpPr>
              <p:nvPr/>
            </p:nvSpPr>
            <p:spPr bwMode="auto">
              <a:xfrm>
                <a:off x="3068" y="1739"/>
                <a:ext cx="82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4" name="Line 26"/>
              <p:cNvSpPr>
                <a:spLocks noChangeShapeType="1"/>
              </p:cNvSpPr>
              <p:nvPr/>
            </p:nvSpPr>
            <p:spPr bwMode="auto">
              <a:xfrm>
                <a:off x="3894" y="1737"/>
                <a:ext cx="0" cy="1117"/>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sp>
          <p:nvSpPr>
            <p:cNvPr id="22" name="Text Box 27"/>
            <p:cNvSpPr txBox="1">
              <a:spLocks noChangeArrowheads="1"/>
            </p:cNvSpPr>
            <p:nvPr/>
          </p:nvSpPr>
          <p:spPr bwMode="auto">
            <a:xfrm>
              <a:off x="3740" y="3308"/>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Q</a:t>
              </a:r>
              <a:r>
                <a:rPr lang="en-US" sz="2400" b="1" baseline="-25000">
                  <a:latin typeface="Arial"/>
                  <a:cs typeface="Arial"/>
                </a:rPr>
                <a:t>1</a:t>
              </a:r>
            </a:p>
          </p:txBody>
        </p:sp>
      </p:grpSp>
      <p:grpSp>
        <p:nvGrpSpPr>
          <p:cNvPr id="25" name="Group 28"/>
          <p:cNvGrpSpPr>
            <a:grpSpLocks/>
          </p:cNvGrpSpPr>
          <p:nvPr/>
        </p:nvGrpSpPr>
        <p:grpSpPr bwMode="auto">
          <a:xfrm>
            <a:off x="5105400" y="2609848"/>
            <a:ext cx="2486025" cy="2901950"/>
            <a:chOff x="3569" y="1168"/>
            <a:chExt cx="1566" cy="1828"/>
          </a:xfrm>
        </p:grpSpPr>
        <p:sp>
          <p:nvSpPr>
            <p:cNvPr id="26" name="Line 29"/>
            <p:cNvSpPr>
              <a:spLocks noChangeShapeType="1"/>
            </p:cNvSpPr>
            <p:nvPr/>
          </p:nvSpPr>
          <p:spPr bwMode="auto">
            <a:xfrm>
              <a:off x="3569" y="1168"/>
              <a:ext cx="1263" cy="1587"/>
            </a:xfrm>
            <a:prstGeom prst="line">
              <a:avLst/>
            </a:prstGeom>
            <a:noFill/>
            <a:ln w="38100">
              <a:solidFill>
                <a:srgbClr val="FF0000"/>
              </a:solidFill>
              <a:round/>
              <a:headEnd/>
              <a:tailEnd/>
            </a:ln>
          </p:spPr>
          <p:txBody>
            <a:bodyPr/>
            <a:lstStyle/>
            <a:p>
              <a:endParaRPr lang="en-US">
                <a:latin typeface="Arial"/>
                <a:cs typeface="Arial"/>
              </a:endParaRPr>
            </a:p>
          </p:txBody>
        </p:sp>
        <p:sp>
          <p:nvSpPr>
            <p:cNvPr id="27" name="Text Box 30"/>
            <p:cNvSpPr txBox="1">
              <a:spLocks noChangeArrowheads="1"/>
            </p:cNvSpPr>
            <p:nvPr/>
          </p:nvSpPr>
          <p:spPr bwMode="auto">
            <a:xfrm>
              <a:off x="4791" y="2708"/>
              <a:ext cx="34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D</a:t>
              </a:r>
              <a:r>
                <a:rPr lang="en-US" sz="2400" baseline="-25000">
                  <a:latin typeface="Arial"/>
                  <a:cs typeface="Arial"/>
                </a:rPr>
                <a:t>2</a:t>
              </a:r>
            </a:p>
          </p:txBody>
        </p:sp>
      </p:grpSp>
      <p:sp>
        <p:nvSpPr>
          <p:cNvPr id="28" name="Line 31"/>
          <p:cNvSpPr>
            <a:spLocks noChangeShapeType="1"/>
          </p:cNvSpPr>
          <p:nvPr/>
        </p:nvSpPr>
        <p:spPr bwMode="auto">
          <a:xfrm rot="10800000">
            <a:off x="5391150" y="2909886"/>
            <a:ext cx="782637" cy="0"/>
          </a:xfrm>
          <a:prstGeom prst="line">
            <a:avLst/>
          </a:prstGeom>
          <a:noFill/>
          <a:ln w="57150">
            <a:solidFill>
              <a:srgbClr val="A50021"/>
            </a:solidFill>
            <a:round/>
            <a:headEnd/>
            <a:tailEnd type="triangle" w="lg" len="med"/>
          </a:ln>
        </p:spPr>
        <p:txBody>
          <a:bodyPr/>
          <a:lstStyle/>
          <a:p>
            <a:endParaRPr lang="en-US">
              <a:latin typeface="Arial"/>
              <a:cs typeface="Arial"/>
            </a:endParaRPr>
          </a:p>
        </p:txBody>
      </p:sp>
      <p:sp>
        <p:nvSpPr>
          <p:cNvPr id="29" name="Text Box 32"/>
          <p:cNvSpPr txBox="1">
            <a:spLocks noChangeArrowheads="1"/>
          </p:cNvSpPr>
          <p:nvPr/>
        </p:nvSpPr>
        <p:spPr bwMode="auto">
          <a:xfrm>
            <a:off x="4502151" y="982470"/>
            <a:ext cx="4238624" cy="477054"/>
          </a:xfrm>
          <a:prstGeom prst="rect">
            <a:avLst/>
          </a:prstGeom>
          <a:solidFill>
            <a:schemeClr val="bg1"/>
          </a:solidFill>
          <a:ln w="9525">
            <a:solidFill>
              <a:srgbClr val="C00000"/>
            </a:solidFill>
            <a:miter lim="800000"/>
            <a:headEnd/>
            <a:tailEnd/>
          </a:ln>
        </p:spPr>
        <p:txBody>
          <a:bodyPr wrap="square">
            <a:spAutoFit/>
          </a:bodyPr>
          <a:lstStyle/>
          <a:p>
            <a:pPr algn="ctr">
              <a:spcBef>
                <a:spcPct val="50000"/>
              </a:spcBef>
            </a:pPr>
            <a:r>
              <a:rPr lang="en-US" sz="2500" dirty="0">
                <a:latin typeface="Arial"/>
                <a:cs typeface="Arial"/>
              </a:rPr>
              <a:t>The market for orange juice</a:t>
            </a:r>
          </a:p>
        </p:txBody>
      </p:sp>
      <p:grpSp>
        <p:nvGrpSpPr>
          <p:cNvPr id="30" name="Group 33"/>
          <p:cNvGrpSpPr>
            <a:grpSpLocks/>
          </p:cNvGrpSpPr>
          <p:nvPr/>
        </p:nvGrpSpPr>
        <p:grpSpPr bwMode="auto">
          <a:xfrm>
            <a:off x="4171950" y="3600449"/>
            <a:ext cx="2089150" cy="2419351"/>
            <a:chOff x="2473" y="2021"/>
            <a:chExt cx="1316" cy="1524"/>
          </a:xfrm>
        </p:grpSpPr>
        <p:grpSp>
          <p:nvGrpSpPr>
            <p:cNvPr id="31" name="Group 34"/>
            <p:cNvGrpSpPr>
              <a:grpSpLocks/>
            </p:cNvGrpSpPr>
            <p:nvPr/>
          </p:nvGrpSpPr>
          <p:grpSpPr bwMode="auto">
            <a:xfrm>
              <a:off x="2793" y="2135"/>
              <a:ext cx="862" cy="1166"/>
              <a:chOff x="3068" y="1737"/>
              <a:chExt cx="826" cy="1117"/>
            </a:xfrm>
          </p:grpSpPr>
          <p:sp>
            <p:nvSpPr>
              <p:cNvPr id="35" name="Line 35"/>
              <p:cNvSpPr>
                <a:spLocks noChangeShapeType="1"/>
              </p:cNvSpPr>
              <p:nvPr/>
            </p:nvSpPr>
            <p:spPr bwMode="auto">
              <a:xfrm>
                <a:off x="3068" y="1739"/>
                <a:ext cx="823" cy="0"/>
              </a:xfrm>
              <a:prstGeom prst="line">
                <a:avLst/>
              </a:prstGeom>
              <a:noFill/>
              <a:ln w="9525">
                <a:solidFill>
                  <a:srgbClr val="C00000"/>
                </a:solidFill>
                <a:prstDash val="lgDash"/>
                <a:round/>
                <a:headEnd/>
                <a:tailEnd/>
              </a:ln>
            </p:spPr>
            <p:txBody>
              <a:bodyPr/>
              <a:lstStyle/>
              <a:p>
                <a:endParaRPr lang="en-US">
                  <a:solidFill>
                    <a:srgbClr val="C00000"/>
                  </a:solidFill>
                  <a:latin typeface="Arial"/>
                  <a:cs typeface="Arial"/>
                </a:endParaRPr>
              </a:p>
            </p:txBody>
          </p:sp>
          <p:sp>
            <p:nvSpPr>
              <p:cNvPr id="36" name="Line 36"/>
              <p:cNvSpPr>
                <a:spLocks noChangeShapeType="1"/>
              </p:cNvSpPr>
              <p:nvPr/>
            </p:nvSpPr>
            <p:spPr bwMode="auto">
              <a:xfrm>
                <a:off x="3894" y="1737"/>
                <a:ext cx="0" cy="1117"/>
              </a:xfrm>
              <a:prstGeom prst="line">
                <a:avLst/>
              </a:prstGeom>
              <a:noFill/>
              <a:ln w="9525">
                <a:solidFill>
                  <a:srgbClr val="C00000"/>
                </a:solidFill>
                <a:prstDash val="lgDash"/>
                <a:round/>
                <a:headEnd/>
                <a:tailEnd/>
              </a:ln>
            </p:spPr>
            <p:txBody>
              <a:bodyPr/>
              <a:lstStyle/>
              <a:p>
                <a:endParaRPr lang="en-US">
                  <a:solidFill>
                    <a:srgbClr val="C00000"/>
                  </a:solidFill>
                  <a:latin typeface="Arial"/>
                  <a:cs typeface="Arial"/>
                </a:endParaRPr>
              </a:p>
            </p:txBody>
          </p:sp>
        </p:grpSp>
        <p:sp>
          <p:nvSpPr>
            <p:cNvPr id="32" name="Oval 37"/>
            <p:cNvSpPr>
              <a:spLocks noChangeArrowheads="1"/>
            </p:cNvSpPr>
            <p:nvPr/>
          </p:nvSpPr>
          <p:spPr bwMode="auto">
            <a:xfrm>
              <a:off x="3605" y="2097"/>
              <a:ext cx="88" cy="87"/>
            </a:xfrm>
            <a:prstGeom prst="ellipse">
              <a:avLst/>
            </a:prstGeom>
            <a:solidFill>
              <a:srgbClr val="C00000"/>
            </a:solidFill>
            <a:ln w="9525">
              <a:solidFill>
                <a:srgbClr val="C00000"/>
              </a:solidFill>
              <a:prstDash val="solid"/>
              <a:round/>
              <a:headEnd/>
              <a:tailEnd/>
            </a:ln>
          </p:spPr>
          <p:txBody>
            <a:bodyPr wrap="none" anchor="ctr"/>
            <a:lstStyle/>
            <a:p>
              <a:endParaRPr lang="en-US">
                <a:solidFill>
                  <a:srgbClr val="C00000"/>
                </a:solidFill>
                <a:latin typeface="Arial"/>
                <a:cs typeface="Arial"/>
              </a:endParaRPr>
            </a:p>
          </p:txBody>
        </p:sp>
        <p:sp>
          <p:nvSpPr>
            <p:cNvPr id="33" name="Text Box 38"/>
            <p:cNvSpPr txBox="1">
              <a:spLocks noChangeArrowheads="1"/>
            </p:cNvSpPr>
            <p:nvPr/>
          </p:nvSpPr>
          <p:spPr bwMode="auto">
            <a:xfrm>
              <a:off x="2473" y="2021"/>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dirty="0">
                  <a:solidFill>
                    <a:srgbClr val="C00000"/>
                  </a:solidFill>
                  <a:latin typeface="Arial"/>
                  <a:cs typeface="Arial"/>
                </a:rPr>
                <a:t>P</a:t>
              </a:r>
              <a:r>
                <a:rPr lang="en-US" sz="2400" b="1" baseline="-25000" dirty="0">
                  <a:solidFill>
                    <a:srgbClr val="C00000"/>
                  </a:solidFill>
                  <a:latin typeface="Arial"/>
                  <a:cs typeface="Arial"/>
                </a:rPr>
                <a:t>2</a:t>
              </a:r>
            </a:p>
          </p:txBody>
        </p:sp>
        <p:sp>
          <p:nvSpPr>
            <p:cNvPr id="34" name="Text Box 39"/>
            <p:cNvSpPr txBox="1">
              <a:spLocks noChangeArrowheads="1"/>
            </p:cNvSpPr>
            <p:nvPr/>
          </p:nvSpPr>
          <p:spPr bwMode="auto">
            <a:xfrm>
              <a:off x="3481" y="3312"/>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solidFill>
                    <a:srgbClr val="C00000"/>
                  </a:solidFill>
                  <a:latin typeface="Arial"/>
                  <a:cs typeface="Arial"/>
                </a:rPr>
                <a:t>Q</a:t>
              </a:r>
              <a:r>
                <a:rPr lang="en-US" sz="2400" b="1" baseline="-25000">
                  <a:solidFill>
                    <a:srgbClr val="C00000"/>
                  </a:solidFill>
                  <a:latin typeface="Arial"/>
                  <a:cs typeface="Arial"/>
                </a:rPr>
                <a:t>2</a:t>
              </a:r>
            </a:p>
          </p:txBody>
        </p:sp>
      </p:grpSp>
      <p:sp>
        <p:nvSpPr>
          <p:cNvPr id="37"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045468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childTnLst>
                          </p:cTn>
                        </p:par>
                        <p:par>
                          <p:cTn id="16" fill="hold">
                            <p:stCondLst>
                              <p:cond delay="1500"/>
                            </p:stCondLst>
                            <p:childTnLst>
                              <p:par>
                                <p:cTn id="17" presetID="17" presetClass="entr" presetSubtype="2"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p:cTn id="19" dur="500" fill="hold"/>
                                        <p:tgtEl>
                                          <p:spTgt spid="28"/>
                                        </p:tgtEl>
                                        <p:attrNameLst>
                                          <p:attrName>ppt_x</p:attrName>
                                        </p:attrNameLst>
                                      </p:cBhvr>
                                      <p:tavLst>
                                        <p:tav tm="0">
                                          <p:val>
                                            <p:strVal val="#ppt_x+#ppt_w/2"/>
                                          </p:val>
                                        </p:tav>
                                        <p:tav tm="100000">
                                          <p:val>
                                            <p:strVal val="#ppt_x"/>
                                          </p:val>
                                        </p:tav>
                                      </p:tavLst>
                                    </p:anim>
                                    <p:anim calcmode="lin" valueType="num">
                                      <p:cBhvr>
                                        <p:cTn id="20" dur="500" fill="hold"/>
                                        <p:tgtEl>
                                          <p:spTgt spid="28"/>
                                        </p:tgtEl>
                                        <p:attrNameLst>
                                          <p:attrName>ppt_y</p:attrName>
                                        </p:attrNameLst>
                                      </p:cBhvr>
                                      <p:tavLst>
                                        <p:tav tm="0">
                                          <p:val>
                                            <p:strVal val="#ppt_y"/>
                                          </p:val>
                                        </p:tav>
                                        <p:tav tm="100000">
                                          <p:val>
                                            <p:strVal val="#ppt_y"/>
                                          </p:val>
                                        </p:tav>
                                      </p:tavLst>
                                    </p:anim>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strVal val="#ppt_h"/>
                                          </p:val>
                                        </p:tav>
                                        <p:tav tm="100000">
                                          <p:val>
                                            <p:strVal val="#ppt_h"/>
                                          </p:val>
                                        </p:tav>
                                      </p:tavLst>
                                    </p:anim>
                                  </p:childTnLst>
                                </p:cTn>
                              </p:par>
                            </p:childTnLst>
                          </p:cTn>
                        </p:par>
                        <p:par>
                          <p:cTn id="23" fill="hold">
                            <p:stCondLst>
                              <p:cond delay="2000"/>
                            </p:stCondLst>
                            <p:childTnLst>
                              <p:par>
                                <p:cTn id="24" presetID="18" presetClass="entr" presetSubtype="6"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strips(downRight)">
                                      <p:cBhvr>
                                        <p:cTn id="26" dur="500"/>
                                        <p:tgtEl>
                                          <p:spTgt spid="25"/>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left)">
                                      <p:cBhvr>
                                        <p:cTn id="30" dur="500"/>
                                        <p:tgtEl>
                                          <p:spTgt spid="3">
                                            <p:txEl>
                                              <p:pRg st="6" end="6"/>
                                            </p:txEl>
                                          </p:spTgt>
                                        </p:tgtEl>
                                      </p:cBhvr>
                                    </p:animEffect>
                                  </p:childTnLst>
                                </p:cTn>
                              </p:par>
                            </p:childTnLst>
                          </p:cTn>
                        </p:par>
                        <p:par>
                          <p:cTn id="31" fill="hold">
                            <p:stCondLst>
                              <p:cond delay="3000"/>
                            </p:stCondLst>
                            <p:childTnLst>
                              <p:par>
                                <p:cTn id="32" presetID="18" presetClass="entr" presetSubtype="12"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strips(down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8" grpId="0" uiExpan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3</a:t>
            </a:r>
            <a:r>
              <a:rPr lang="en-US" b="1" dirty="0">
                <a:solidFill>
                  <a:srgbClr val="C00000"/>
                </a:solidFill>
              </a:rPr>
              <a:t>B. </a:t>
            </a:r>
            <a:r>
              <a:rPr lang="en-US" dirty="0">
                <a:solidFill>
                  <a:srgbClr val="C00000"/>
                </a:solidFill>
              </a:rPr>
              <a:t>Fall in the price of oranges</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63</a:t>
            </a:fld>
            <a:endParaRPr lang="en-US" dirty="0"/>
          </a:p>
        </p:txBody>
      </p:sp>
      <p:sp>
        <p:nvSpPr>
          <p:cNvPr id="3" name="Text Placeholder 2"/>
          <p:cNvSpPr>
            <a:spLocks noGrp="1"/>
          </p:cNvSpPr>
          <p:nvPr>
            <p:ph idx="12"/>
          </p:nvPr>
        </p:nvSpPr>
        <p:spPr>
          <a:xfrm>
            <a:off x="82340" y="864733"/>
            <a:ext cx="4334086" cy="5328562"/>
          </a:xfrm>
        </p:spPr>
        <p:txBody>
          <a:bodyPr>
            <a:normAutofit/>
          </a:bodyPr>
          <a:lstStyle/>
          <a:p>
            <a:pPr marL="0" indent="0">
              <a:buNone/>
            </a:pPr>
            <a:r>
              <a:rPr lang="en-US" sz="2800" b="1" u="sng" dirty="0"/>
              <a:t>STEPS:</a:t>
            </a:r>
          </a:p>
          <a:p>
            <a:endParaRPr lang="en-US" sz="2800" b="1" u="sng" dirty="0"/>
          </a:p>
          <a:p>
            <a:pPr marL="514350" indent="-514350">
              <a:buAutoNum type="arabicPeriod"/>
            </a:pPr>
            <a:r>
              <a:rPr lang="en-US" sz="2800" b="1" i="1" dirty="0"/>
              <a:t>S</a:t>
            </a:r>
            <a:r>
              <a:rPr lang="en-US" sz="2800" dirty="0"/>
              <a:t> curve shifts</a:t>
            </a:r>
          </a:p>
          <a:p>
            <a:pPr marL="0" indent="0">
              <a:buNone/>
            </a:pPr>
            <a:r>
              <a:rPr lang="en-US" sz="2800" dirty="0"/>
              <a:t>  </a:t>
            </a:r>
          </a:p>
          <a:p>
            <a:pPr marL="0" indent="0">
              <a:buNone/>
            </a:pPr>
            <a:r>
              <a:rPr lang="en-US" sz="2800" dirty="0"/>
              <a:t>2. </a:t>
            </a:r>
            <a:r>
              <a:rPr lang="en-US" sz="2800" b="1" i="1" dirty="0"/>
              <a:t>S</a:t>
            </a:r>
            <a:r>
              <a:rPr lang="en-US" sz="2800" dirty="0"/>
              <a:t> curve shifts right</a:t>
            </a:r>
          </a:p>
          <a:p>
            <a:endParaRPr lang="en-US" sz="2800" dirty="0"/>
          </a:p>
          <a:p>
            <a:pPr marL="0" indent="0">
              <a:buNone/>
            </a:pPr>
            <a:r>
              <a:rPr lang="en-US" sz="2800" dirty="0"/>
              <a:t>3. </a:t>
            </a:r>
            <a:r>
              <a:rPr lang="en-US" sz="2800" b="1" i="1" dirty="0"/>
              <a:t>P</a:t>
            </a:r>
            <a:r>
              <a:rPr lang="en-US" sz="2800" dirty="0"/>
              <a:t> falls, </a:t>
            </a:r>
            <a:r>
              <a:rPr lang="en-US" sz="2800" b="1" i="1" dirty="0"/>
              <a:t>Q</a:t>
            </a:r>
            <a:r>
              <a:rPr lang="en-US" sz="2800" dirty="0"/>
              <a:t> rises</a:t>
            </a:r>
          </a:p>
          <a:p>
            <a:endParaRPr lang="en-US" sz="2800" u="sng" dirty="0">
              <a:cs typeface="Arial"/>
            </a:endParaRPr>
          </a:p>
        </p:txBody>
      </p:sp>
      <p:grpSp>
        <p:nvGrpSpPr>
          <p:cNvPr id="37" name="Group 9"/>
          <p:cNvGrpSpPr>
            <a:grpSpLocks/>
          </p:cNvGrpSpPr>
          <p:nvPr/>
        </p:nvGrpSpPr>
        <p:grpSpPr bwMode="auto">
          <a:xfrm>
            <a:off x="4416425" y="1493836"/>
            <a:ext cx="4422775" cy="4111954"/>
            <a:chOff x="2579" y="785"/>
            <a:chExt cx="2786" cy="2423"/>
          </a:xfrm>
        </p:grpSpPr>
        <p:grpSp>
          <p:nvGrpSpPr>
            <p:cNvPr id="38" name="Group 10"/>
            <p:cNvGrpSpPr>
              <a:grpSpLocks/>
            </p:cNvGrpSpPr>
            <p:nvPr/>
          </p:nvGrpSpPr>
          <p:grpSpPr bwMode="auto">
            <a:xfrm>
              <a:off x="2697" y="1037"/>
              <a:ext cx="2409" cy="2049"/>
              <a:chOff x="1098" y="1361"/>
              <a:chExt cx="2116" cy="2027"/>
            </a:xfrm>
          </p:grpSpPr>
          <p:sp>
            <p:nvSpPr>
              <p:cNvPr id="41" name="Line 11"/>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42" name="Line 12"/>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39" name="Text Box 13"/>
            <p:cNvSpPr txBox="1">
              <a:spLocks noChangeArrowheads="1"/>
            </p:cNvSpPr>
            <p:nvPr/>
          </p:nvSpPr>
          <p:spPr bwMode="auto">
            <a:xfrm>
              <a:off x="2579" y="785"/>
              <a:ext cx="267" cy="272"/>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40" name="Text Box 14"/>
            <p:cNvSpPr txBox="1">
              <a:spLocks noChangeArrowheads="1"/>
            </p:cNvSpPr>
            <p:nvPr/>
          </p:nvSpPr>
          <p:spPr bwMode="auto">
            <a:xfrm>
              <a:off x="5075" y="2936"/>
              <a:ext cx="290" cy="272"/>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grpSp>
        <p:nvGrpSpPr>
          <p:cNvPr id="43" name="Group 15"/>
          <p:cNvGrpSpPr>
            <a:grpSpLocks/>
          </p:cNvGrpSpPr>
          <p:nvPr/>
        </p:nvGrpSpPr>
        <p:grpSpPr bwMode="auto">
          <a:xfrm>
            <a:off x="5872163" y="2327274"/>
            <a:ext cx="2486025" cy="2901950"/>
            <a:chOff x="2850" y="1233"/>
            <a:chExt cx="1566" cy="1828"/>
          </a:xfrm>
        </p:grpSpPr>
        <p:sp>
          <p:nvSpPr>
            <p:cNvPr id="44" name="Line 16"/>
            <p:cNvSpPr>
              <a:spLocks noChangeShapeType="1"/>
            </p:cNvSpPr>
            <p:nvPr/>
          </p:nvSpPr>
          <p:spPr bwMode="auto">
            <a:xfrm>
              <a:off x="2850" y="1233"/>
              <a:ext cx="1263" cy="1587"/>
            </a:xfrm>
            <a:prstGeom prst="line">
              <a:avLst/>
            </a:prstGeom>
            <a:noFill/>
            <a:ln w="38100">
              <a:solidFill>
                <a:srgbClr val="003399"/>
              </a:solidFill>
              <a:round/>
              <a:headEnd/>
              <a:tailEnd/>
            </a:ln>
          </p:spPr>
          <p:txBody>
            <a:bodyPr/>
            <a:lstStyle/>
            <a:p>
              <a:endParaRPr lang="en-US">
                <a:latin typeface="Arial"/>
                <a:cs typeface="Arial"/>
              </a:endParaRPr>
            </a:p>
          </p:txBody>
        </p:sp>
        <p:sp>
          <p:nvSpPr>
            <p:cNvPr id="45" name="Text Box 17"/>
            <p:cNvSpPr txBox="1">
              <a:spLocks noChangeArrowheads="1"/>
            </p:cNvSpPr>
            <p:nvPr/>
          </p:nvSpPr>
          <p:spPr bwMode="auto">
            <a:xfrm>
              <a:off x="4072" y="2773"/>
              <a:ext cx="34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D</a:t>
              </a:r>
              <a:r>
                <a:rPr lang="en-US" sz="2400" baseline="-25000">
                  <a:latin typeface="Arial"/>
                  <a:cs typeface="Arial"/>
                </a:rPr>
                <a:t>1</a:t>
              </a:r>
            </a:p>
          </p:txBody>
        </p:sp>
      </p:grpSp>
      <p:grpSp>
        <p:nvGrpSpPr>
          <p:cNvPr id="46" name="Group 18"/>
          <p:cNvGrpSpPr>
            <a:grpSpLocks/>
          </p:cNvGrpSpPr>
          <p:nvPr/>
        </p:nvGrpSpPr>
        <p:grpSpPr bwMode="auto">
          <a:xfrm>
            <a:off x="5191125" y="1939924"/>
            <a:ext cx="1933575" cy="2901950"/>
            <a:chOff x="3067" y="1024"/>
            <a:chExt cx="1218" cy="1828"/>
          </a:xfrm>
        </p:grpSpPr>
        <p:sp>
          <p:nvSpPr>
            <p:cNvPr id="47" name="Line 19"/>
            <p:cNvSpPr>
              <a:spLocks noChangeShapeType="1"/>
            </p:cNvSpPr>
            <p:nvPr/>
          </p:nvSpPr>
          <p:spPr bwMode="auto">
            <a:xfrm flipV="1">
              <a:off x="3067" y="1278"/>
              <a:ext cx="949" cy="1574"/>
            </a:xfrm>
            <a:prstGeom prst="line">
              <a:avLst/>
            </a:prstGeom>
            <a:noFill/>
            <a:ln w="38100">
              <a:solidFill>
                <a:srgbClr val="003399"/>
              </a:solidFill>
              <a:round/>
              <a:headEnd/>
              <a:tailEnd/>
            </a:ln>
          </p:spPr>
          <p:txBody>
            <a:bodyPr/>
            <a:lstStyle/>
            <a:p>
              <a:endParaRPr lang="en-US">
                <a:latin typeface="Arial"/>
                <a:cs typeface="Arial"/>
              </a:endParaRPr>
            </a:p>
          </p:txBody>
        </p:sp>
        <p:sp>
          <p:nvSpPr>
            <p:cNvPr id="48" name="Text Box 20"/>
            <p:cNvSpPr txBox="1">
              <a:spLocks noChangeArrowheads="1"/>
            </p:cNvSpPr>
            <p:nvPr/>
          </p:nvSpPr>
          <p:spPr bwMode="auto">
            <a:xfrm>
              <a:off x="3920" y="1024"/>
              <a:ext cx="365"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S</a:t>
              </a:r>
              <a:r>
                <a:rPr lang="en-US" sz="2400" baseline="-25000">
                  <a:latin typeface="Arial"/>
                  <a:cs typeface="Arial"/>
                </a:rPr>
                <a:t>1</a:t>
              </a:r>
            </a:p>
          </p:txBody>
        </p:sp>
      </p:grpSp>
      <p:grpSp>
        <p:nvGrpSpPr>
          <p:cNvPr id="49" name="Group 21"/>
          <p:cNvGrpSpPr>
            <a:grpSpLocks/>
          </p:cNvGrpSpPr>
          <p:nvPr/>
        </p:nvGrpSpPr>
        <p:grpSpPr bwMode="auto">
          <a:xfrm>
            <a:off x="4106863" y="2741611"/>
            <a:ext cx="2489200" cy="3041651"/>
            <a:chOff x="2480" y="1625"/>
            <a:chExt cx="1568" cy="1916"/>
          </a:xfrm>
        </p:grpSpPr>
        <p:sp>
          <p:nvSpPr>
            <p:cNvPr id="50" name="Text Box 22"/>
            <p:cNvSpPr txBox="1">
              <a:spLocks noChangeArrowheads="1"/>
            </p:cNvSpPr>
            <p:nvPr/>
          </p:nvSpPr>
          <p:spPr bwMode="auto">
            <a:xfrm>
              <a:off x="2480" y="1625"/>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P</a:t>
              </a:r>
              <a:r>
                <a:rPr lang="en-US" sz="2400" b="1" baseline="-25000">
                  <a:latin typeface="Arial"/>
                  <a:cs typeface="Arial"/>
                </a:rPr>
                <a:t>1</a:t>
              </a:r>
            </a:p>
          </p:txBody>
        </p:sp>
        <p:sp>
          <p:nvSpPr>
            <p:cNvPr id="51" name="Oval 23"/>
            <p:cNvSpPr>
              <a:spLocks noChangeArrowheads="1"/>
            </p:cNvSpPr>
            <p:nvPr/>
          </p:nvSpPr>
          <p:spPr bwMode="auto">
            <a:xfrm>
              <a:off x="3848" y="1692"/>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nvGrpSpPr>
            <p:cNvPr id="52" name="Group 24"/>
            <p:cNvGrpSpPr>
              <a:grpSpLocks/>
            </p:cNvGrpSpPr>
            <p:nvPr/>
          </p:nvGrpSpPr>
          <p:grpSpPr bwMode="auto">
            <a:xfrm>
              <a:off x="2796" y="1737"/>
              <a:ext cx="1098" cy="1562"/>
              <a:chOff x="3068" y="1737"/>
              <a:chExt cx="826" cy="1117"/>
            </a:xfrm>
          </p:grpSpPr>
          <p:sp>
            <p:nvSpPr>
              <p:cNvPr id="54" name="Line 25"/>
              <p:cNvSpPr>
                <a:spLocks noChangeShapeType="1"/>
              </p:cNvSpPr>
              <p:nvPr/>
            </p:nvSpPr>
            <p:spPr bwMode="auto">
              <a:xfrm>
                <a:off x="3068" y="1739"/>
                <a:ext cx="82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55" name="Line 26"/>
              <p:cNvSpPr>
                <a:spLocks noChangeShapeType="1"/>
              </p:cNvSpPr>
              <p:nvPr/>
            </p:nvSpPr>
            <p:spPr bwMode="auto">
              <a:xfrm>
                <a:off x="3894" y="1737"/>
                <a:ext cx="0" cy="1117"/>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sp>
          <p:nvSpPr>
            <p:cNvPr id="53" name="Text Box 27"/>
            <p:cNvSpPr txBox="1">
              <a:spLocks noChangeArrowheads="1"/>
            </p:cNvSpPr>
            <p:nvPr/>
          </p:nvSpPr>
          <p:spPr bwMode="auto">
            <a:xfrm>
              <a:off x="3740" y="3308"/>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Q</a:t>
              </a:r>
              <a:r>
                <a:rPr lang="en-US" sz="2400" b="1" baseline="-25000">
                  <a:latin typeface="Arial"/>
                  <a:cs typeface="Arial"/>
                </a:rPr>
                <a:t>1</a:t>
              </a:r>
            </a:p>
          </p:txBody>
        </p:sp>
      </p:grpSp>
      <p:grpSp>
        <p:nvGrpSpPr>
          <p:cNvPr id="56" name="Group 28"/>
          <p:cNvGrpSpPr>
            <a:grpSpLocks/>
          </p:cNvGrpSpPr>
          <p:nvPr/>
        </p:nvGrpSpPr>
        <p:grpSpPr bwMode="auto">
          <a:xfrm>
            <a:off x="6088063" y="1947861"/>
            <a:ext cx="1933575" cy="2901950"/>
            <a:chOff x="3520" y="1029"/>
            <a:chExt cx="1218" cy="1828"/>
          </a:xfrm>
        </p:grpSpPr>
        <p:sp>
          <p:nvSpPr>
            <p:cNvPr id="57" name="Line 29"/>
            <p:cNvSpPr>
              <a:spLocks noChangeShapeType="1"/>
            </p:cNvSpPr>
            <p:nvPr/>
          </p:nvSpPr>
          <p:spPr bwMode="auto">
            <a:xfrm flipV="1">
              <a:off x="3520" y="1283"/>
              <a:ext cx="949" cy="1574"/>
            </a:xfrm>
            <a:prstGeom prst="line">
              <a:avLst/>
            </a:prstGeom>
            <a:noFill/>
            <a:ln w="38100">
              <a:solidFill>
                <a:srgbClr val="FF0000"/>
              </a:solidFill>
              <a:round/>
              <a:headEnd/>
              <a:tailEnd/>
            </a:ln>
          </p:spPr>
          <p:txBody>
            <a:bodyPr/>
            <a:lstStyle/>
            <a:p>
              <a:endParaRPr lang="en-US">
                <a:latin typeface="Arial"/>
                <a:cs typeface="Arial"/>
              </a:endParaRPr>
            </a:p>
          </p:txBody>
        </p:sp>
        <p:sp>
          <p:nvSpPr>
            <p:cNvPr id="58" name="Text Box 30"/>
            <p:cNvSpPr txBox="1">
              <a:spLocks noChangeArrowheads="1"/>
            </p:cNvSpPr>
            <p:nvPr/>
          </p:nvSpPr>
          <p:spPr bwMode="auto">
            <a:xfrm>
              <a:off x="4373" y="1029"/>
              <a:ext cx="365"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S</a:t>
              </a:r>
              <a:r>
                <a:rPr lang="en-US" sz="2400" baseline="-25000">
                  <a:latin typeface="Arial"/>
                  <a:cs typeface="Arial"/>
                </a:rPr>
                <a:t>2</a:t>
              </a:r>
            </a:p>
          </p:txBody>
        </p:sp>
      </p:grpSp>
      <p:sp>
        <p:nvSpPr>
          <p:cNvPr id="59" name="Line 31"/>
          <p:cNvSpPr>
            <a:spLocks noChangeShapeType="1"/>
          </p:cNvSpPr>
          <p:nvPr/>
        </p:nvSpPr>
        <p:spPr bwMode="auto">
          <a:xfrm>
            <a:off x="6551613" y="2684461"/>
            <a:ext cx="790575" cy="0"/>
          </a:xfrm>
          <a:prstGeom prst="line">
            <a:avLst/>
          </a:prstGeom>
          <a:noFill/>
          <a:ln w="57150">
            <a:solidFill>
              <a:srgbClr val="A50021"/>
            </a:solidFill>
            <a:round/>
            <a:headEnd/>
            <a:tailEnd type="triangle" w="lg" len="med"/>
          </a:ln>
        </p:spPr>
        <p:txBody>
          <a:bodyPr/>
          <a:lstStyle/>
          <a:p>
            <a:endParaRPr lang="en-US">
              <a:latin typeface="Arial"/>
              <a:cs typeface="Arial"/>
            </a:endParaRPr>
          </a:p>
        </p:txBody>
      </p:sp>
      <p:sp>
        <p:nvSpPr>
          <p:cNvPr id="60" name="Text Box 32"/>
          <p:cNvSpPr txBox="1">
            <a:spLocks noChangeArrowheads="1"/>
          </p:cNvSpPr>
          <p:nvPr/>
        </p:nvSpPr>
        <p:spPr bwMode="auto">
          <a:xfrm>
            <a:off x="4516041" y="1007257"/>
            <a:ext cx="4363243" cy="477054"/>
          </a:xfrm>
          <a:prstGeom prst="rect">
            <a:avLst/>
          </a:prstGeom>
          <a:solidFill>
            <a:schemeClr val="bg1"/>
          </a:solidFill>
          <a:ln w="9525">
            <a:solidFill>
              <a:srgbClr val="C00000"/>
            </a:solidFill>
            <a:miter lim="800000"/>
            <a:headEnd/>
            <a:tailEnd/>
          </a:ln>
        </p:spPr>
        <p:txBody>
          <a:bodyPr wrap="square">
            <a:spAutoFit/>
          </a:bodyPr>
          <a:lstStyle/>
          <a:p>
            <a:pPr algn="ctr">
              <a:spcBef>
                <a:spcPct val="50000"/>
              </a:spcBef>
            </a:pPr>
            <a:r>
              <a:rPr lang="en-US" sz="2500" dirty="0">
                <a:latin typeface="Arial"/>
                <a:cs typeface="Arial"/>
              </a:rPr>
              <a:t>The market for orange juice</a:t>
            </a:r>
          </a:p>
        </p:txBody>
      </p:sp>
      <p:grpSp>
        <p:nvGrpSpPr>
          <p:cNvPr id="61" name="Group 33"/>
          <p:cNvGrpSpPr>
            <a:grpSpLocks/>
          </p:cNvGrpSpPr>
          <p:nvPr/>
        </p:nvGrpSpPr>
        <p:grpSpPr bwMode="auto">
          <a:xfrm>
            <a:off x="4097338" y="3382962"/>
            <a:ext cx="3022600" cy="2408238"/>
            <a:chOff x="2474" y="2029"/>
            <a:chExt cx="1904" cy="1517"/>
          </a:xfrm>
        </p:grpSpPr>
        <p:grpSp>
          <p:nvGrpSpPr>
            <p:cNvPr id="62" name="Group 34"/>
            <p:cNvGrpSpPr>
              <a:grpSpLocks/>
            </p:cNvGrpSpPr>
            <p:nvPr/>
          </p:nvGrpSpPr>
          <p:grpSpPr bwMode="auto">
            <a:xfrm>
              <a:off x="2796" y="2147"/>
              <a:ext cx="1417" cy="1150"/>
              <a:chOff x="3068" y="1737"/>
              <a:chExt cx="826" cy="1117"/>
            </a:xfrm>
          </p:grpSpPr>
          <p:sp>
            <p:nvSpPr>
              <p:cNvPr id="66" name="Line 35"/>
              <p:cNvSpPr>
                <a:spLocks noChangeShapeType="1"/>
              </p:cNvSpPr>
              <p:nvPr/>
            </p:nvSpPr>
            <p:spPr bwMode="auto">
              <a:xfrm>
                <a:off x="3068" y="1739"/>
                <a:ext cx="823" cy="0"/>
              </a:xfrm>
              <a:prstGeom prst="line">
                <a:avLst/>
              </a:prstGeom>
              <a:noFill/>
              <a:ln w="9525">
                <a:solidFill>
                  <a:srgbClr val="C00000"/>
                </a:solidFill>
                <a:prstDash val="lgDash"/>
                <a:round/>
                <a:headEnd/>
                <a:tailEnd/>
              </a:ln>
            </p:spPr>
            <p:txBody>
              <a:bodyPr/>
              <a:lstStyle/>
              <a:p>
                <a:endParaRPr lang="en-US">
                  <a:solidFill>
                    <a:srgbClr val="C00000"/>
                  </a:solidFill>
                  <a:latin typeface="Arial"/>
                  <a:cs typeface="Arial"/>
                </a:endParaRPr>
              </a:p>
            </p:txBody>
          </p:sp>
          <p:sp>
            <p:nvSpPr>
              <p:cNvPr id="67" name="Line 36"/>
              <p:cNvSpPr>
                <a:spLocks noChangeShapeType="1"/>
              </p:cNvSpPr>
              <p:nvPr/>
            </p:nvSpPr>
            <p:spPr bwMode="auto">
              <a:xfrm>
                <a:off x="3894" y="1737"/>
                <a:ext cx="0" cy="1117"/>
              </a:xfrm>
              <a:prstGeom prst="line">
                <a:avLst/>
              </a:prstGeom>
              <a:noFill/>
              <a:ln w="9525">
                <a:solidFill>
                  <a:srgbClr val="C00000"/>
                </a:solidFill>
                <a:prstDash val="lgDash"/>
                <a:round/>
                <a:headEnd/>
                <a:tailEnd/>
              </a:ln>
            </p:spPr>
            <p:txBody>
              <a:bodyPr/>
              <a:lstStyle/>
              <a:p>
                <a:endParaRPr lang="en-US">
                  <a:solidFill>
                    <a:srgbClr val="C00000"/>
                  </a:solidFill>
                  <a:latin typeface="Arial"/>
                  <a:cs typeface="Arial"/>
                </a:endParaRPr>
              </a:p>
            </p:txBody>
          </p:sp>
        </p:grpSp>
        <p:sp>
          <p:nvSpPr>
            <p:cNvPr id="63" name="Text Box 37"/>
            <p:cNvSpPr txBox="1">
              <a:spLocks noChangeArrowheads="1"/>
            </p:cNvSpPr>
            <p:nvPr/>
          </p:nvSpPr>
          <p:spPr bwMode="auto">
            <a:xfrm>
              <a:off x="4070" y="3313"/>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solidFill>
                    <a:srgbClr val="C00000"/>
                  </a:solidFill>
                  <a:latin typeface="Arial"/>
                  <a:cs typeface="Arial"/>
                </a:rPr>
                <a:t>Q</a:t>
              </a:r>
              <a:r>
                <a:rPr lang="en-US" sz="2400" b="1" baseline="-25000">
                  <a:solidFill>
                    <a:srgbClr val="C00000"/>
                  </a:solidFill>
                  <a:latin typeface="Arial"/>
                  <a:cs typeface="Arial"/>
                </a:rPr>
                <a:t>2</a:t>
              </a:r>
            </a:p>
          </p:txBody>
        </p:sp>
        <p:sp>
          <p:nvSpPr>
            <p:cNvPr id="64" name="Text Box 38"/>
            <p:cNvSpPr txBox="1">
              <a:spLocks noChangeArrowheads="1"/>
            </p:cNvSpPr>
            <p:nvPr/>
          </p:nvSpPr>
          <p:spPr bwMode="auto">
            <a:xfrm>
              <a:off x="2474" y="2029"/>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solidFill>
                    <a:srgbClr val="C00000"/>
                  </a:solidFill>
                  <a:latin typeface="Arial"/>
                  <a:cs typeface="Arial"/>
                </a:rPr>
                <a:t>P</a:t>
              </a:r>
              <a:r>
                <a:rPr lang="en-US" sz="2400" b="1" baseline="-25000">
                  <a:solidFill>
                    <a:srgbClr val="C00000"/>
                  </a:solidFill>
                  <a:latin typeface="Arial"/>
                  <a:cs typeface="Arial"/>
                </a:rPr>
                <a:t>2</a:t>
              </a:r>
            </a:p>
          </p:txBody>
        </p:sp>
        <p:sp>
          <p:nvSpPr>
            <p:cNvPr id="65" name="Oval 39"/>
            <p:cNvSpPr>
              <a:spLocks noChangeArrowheads="1"/>
            </p:cNvSpPr>
            <p:nvPr/>
          </p:nvSpPr>
          <p:spPr bwMode="auto">
            <a:xfrm>
              <a:off x="4168" y="2105"/>
              <a:ext cx="88" cy="87"/>
            </a:xfrm>
            <a:prstGeom prst="ellipse">
              <a:avLst/>
            </a:prstGeom>
            <a:solidFill>
              <a:srgbClr val="C00000"/>
            </a:solidFill>
            <a:ln w="9525">
              <a:solidFill>
                <a:srgbClr val="C00000"/>
              </a:solidFill>
              <a:prstDash val="solid"/>
              <a:round/>
              <a:headEnd/>
              <a:tailEnd/>
            </a:ln>
          </p:spPr>
          <p:txBody>
            <a:bodyPr wrap="none" anchor="ctr"/>
            <a:lstStyle/>
            <a:p>
              <a:endParaRPr lang="en-US">
                <a:solidFill>
                  <a:srgbClr val="C00000"/>
                </a:solidFill>
                <a:latin typeface="Arial"/>
                <a:cs typeface="Arial"/>
              </a:endParaRPr>
            </a:p>
          </p:txBody>
        </p:sp>
      </p:grpSp>
      <p:sp>
        <p:nvSpPr>
          <p:cNvPr id="68"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763908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500"/>
                                        <p:tgtEl>
                                          <p:spTgt spid="3">
                                            <p:txEl>
                                              <p:pRg st="4" end="4"/>
                                            </p:txEl>
                                          </p:spTgt>
                                        </p:tgtEl>
                                      </p:cBhvr>
                                    </p:animEffect>
                                  </p:childTnLst>
                                </p:cTn>
                              </p:par>
                            </p:childTnLst>
                          </p:cTn>
                        </p:par>
                        <p:par>
                          <p:cTn id="21" fill="hold">
                            <p:stCondLst>
                              <p:cond delay="1500"/>
                            </p:stCondLst>
                            <p:childTnLst>
                              <p:par>
                                <p:cTn id="22" presetID="17" presetClass="entr" presetSubtype="8" fill="hold" grpId="0" nodeType="afterEffect">
                                  <p:stCondLst>
                                    <p:cond delay="0"/>
                                  </p:stCondLst>
                                  <p:childTnLst>
                                    <p:set>
                                      <p:cBhvr>
                                        <p:cTn id="23" dur="1" fill="hold">
                                          <p:stCondLst>
                                            <p:cond delay="0"/>
                                          </p:stCondLst>
                                        </p:cTn>
                                        <p:tgtEl>
                                          <p:spTgt spid="59"/>
                                        </p:tgtEl>
                                        <p:attrNameLst>
                                          <p:attrName>style.visibility</p:attrName>
                                        </p:attrNameLst>
                                      </p:cBhvr>
                                      <p:to>
                                        <p:strVal val="visible"/>
                                      </p:to>
                                    </p:set>
                                    <p:anim calcmode="lin" valueType="num">
                                      <p:cBhvr>
                                        <p:cTn id="24" dur="500" fill="hold"/>
                                        <p:tgtEl>
                                          <p:spTgt spid="59"/>
                                        </p:tgtEl>
                                        <p:attrNameLst>
                                          <p:attrName>ppt_x</p:attrName>
                                        </p:attrNameLst>
                                      </p:cBhvr>
                                      <p:tavLst>
                                        <p:tav tm="0">
                                          <p:val>
                                            <p:strVal val="#ppt_x-#ppt_w/2"/>
                                          </p:val>
                                        </p:tav>
                                        <p:tav tm="100000">
                                          <p:val>
                                            <p:strVal val="#ppt_x"/>
                                          </p:val>
                                        </p:tav>
                                      </p:tavLst>
                                    </p:anim>
                                    <p:anim calcmode="lin" valueType="num">
                                      <p:cBhvr>
                                        <p:cTn id="25" dur="500" fill="hold"/>
                                        <p:tgtEl>
                                          <p:spTgt spid="59"/>
                                        </p:tgtEl>
                                        <p:attrNameLst>
                                          <p:attrName>ppt_y</p:attrName>
                                        </p:attrNameLst>
                                      </p:cBhvr>
                                      <p:tavLst>
                                        <p:tav tm="0">
                                          <p:val>
                                            <p:strVal val="#ppt_y"/>
                                          </p:val>
                                        </p:tav>
                                        <p:tav tm="100000">
                                          <p:val>
                                            <p:strVal val="#ppt_y"/>
                                          </p:val>
                                        </p:tav>
                                      </p:tavLst>
                                    </p:anim>
                                    <p:anim calcmode="lin" valueType="num">
                                      <p:cBhvr>
                                        <p:cTn id="26" dur="500" fill="hold"/>
                                        <p:tgtEl>
                                          <p:spTgt spid="59"/>
                                        </p:tgtEl>
                                        <p:attrNameLst>
                                          <p:attrName>ppt_w</p:attrName>
                                        </p:attrNameLst>
                                      </p:cBhvr>
                                      <p:tavLst>
                                        <p:tav tm="0">
                                          <p:val>
                                            <p:fltVal val="0"/>
                                          </p:val>
                                        </p:tav>
                                        <p:tav tm="100000">
                                          <p:val>
                                            <p:strVal val="#ppt_w"/>
                                          </p:val>
                                        </p:tav>
                                      </p:tavLst>
                                    </p:anim>
                                    <p:anim calcmode="lin" valueType="num">
                                      <p:cBhvr>
                                        <p:cTn id="27" dur="500" fill="hold"/>
                                        <p:tgtEl>
                                          <p:spTgt spid="59"/>
                                        </p:tgtEl>
                                        <p:attrNameLst>
                                          <p:attrName>ppt_h</p:attrName>
                                        </p:attrNameLst>
                                      </p:cBhvr>
                                      <p:tavLst>
                                        <p:tav tm="0">
                                          <p:val>
                                            <p:strVal val="#ppt_h"/>
                                          </p:val>
                                        </p:tav>
                                        <p:tav tm="100000">
                                          <p:val>
                                            <p:strVal val="#ppt_h"/>
                                          </p:val>
                                        </p:tav>
                                      </p:tavLst>
                                    </p:anim>
                                  </p:childTnLst>
                                </p:cTn>
                              </p:par>
                            </p:childTnLst>
                          </p:cTn>
                        </p:par>
                        <p:par>
                          <p:cTn id="28" fill="hold">
                            <p:stCondLst>
                              <p:cond delay="2000"/>
                            </p:stCondLst>
                            <p:childTnLst>
                              <p:par>
                                <p:cTn id="29" presetID="18" presetClass="entr" presetSubtype="12" fill="hold"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strips(downLeft)">
                                      <p:cBhvr>
                                        <p:cTn id="31" dur="500"/>
                                        <p:tgtEl>
                                          <p:spTgt spid="56"/>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left)">
                                      <p:cBhvr>
                                        <p:cTn id="35" dur="500"/>
                                        <p:tgtEl>
                                          <p:spTgt spid="3">
                                            <p:txEl>
                                              <p:pRg st="6" end="6"/>
                                            </p:txEl>
                                          </p:spTgt>
                                        </p:tgtEl>
                                      </p:cBhvr>
                                    </p:animEffect>
                                  </p:childTnLst>
                                </p:cTn>
                              </p:par>
                            </p:childTnLst>
                          </p:cTn>
                        </p:par>
                        <p:par>
                          <p:cTn id="36" fill="hold">
                            <p:stCondLst>
                              <p:cond delay="3000"/>
                            </p:stCondLst>
                            <p:childTnLst>
                              <p:par>
                                <p:cTn id="37" presetID="18" presetClass="entr" presetSubtype="12" fill="hold" nodeType="after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strips(downLeft)">
                                      <p:cBhvr>
                                        <p:cTn id="39"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9" grpId="0" uiExpan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3</a:t>
            </a:r>
            <a:r>
              <a:rPr lang="en-US" b="1" dirty="0">
                <a:solidFill>
                  <a:srgbClr val="C00000"/>
                </a:solidFill>
              </a:rPr>
              <a:t>C. </a:t>
            </a:r>
            <a:r>
              <a:rPr lang="en-US" dirty="0">
                <a:solidFill>
                  <a:srgbClr val="C00000"/>
                </a:solidFill>
              </a:rPr>
              <a:t>Events A and B together</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64</a:t>
            </a:fld>
            <a:endParaRPr lang="en-US" dirty="0"/>
          </a:p>
        </p:txBody>
      </p:sp>
      <p:sp>
        <p:nvSpPr>
          <p:cNvPr id="3" name="Text Placeholder 2"/>
          <p:cNvSpPr>
            <a:spLocks noGrp="1"/>
          </p:cNvSpPr>
          <p:nvPr>
            <p:ph idx="12"/>
          </p:nvPr>
        </p:nvSpPr>
        <p:spPr>
          <a:xfrm>
            <a:off x="228601" y="838200"/>
            <a:ext cx="3962400" cy="5867400"/>
          </a:xfrm>
          <a:noFill/>
        </p:spPr>
        <p:txBody>
          <a:bodyPr>
            <a:noAutofit/>
          </a:bodyPr>
          <a:lstStyle/>
          <a:p>
            <a:pPr marL="0" indent="0">
              <a:buNone/>
            </a:pPr>
            <a:r>
              <a:rPr lang="en-US" sz="2800" u="sng" dirty="0"/>
              <a:t>STEPS:</a:t>
            </a:r>
          </a:p>
          <a:p>
            <a:pPr marL="514350" indent="-514350">
              <a:buAutoNum type="arabicPeriod"/>
            </a:pPr>
            <a:r>
              <a:rPr lang="en-US" sz="2800" dirty="0"/>
              <a:t>Both curves shift </a:t>
            </a:r>
          </a:p>
          <a:p>
            <a:pPr marL="0" indent="0">
              <a:buNone/>
            </a:pPr>
            <a:r>
              <a:rPr lang="en-US" sz="2800" dirty="0"/>
              <a:t>(see parts A &amp; B)</a:t>
            </a:r>
          </a:p>
          <a:p>
            <a:pPr marL="514350" indent="-514350">
              <a:buAutoNum type="arabicPeriod" startAt="2"/>
            </a:pPr>
            <a:r>
              <a:rPr lang="en-US" sz="2800" b="1" i="1" dirty="0"/>
              <a:t>D</a:t>
            </a:r>
            <a:r>
              <a:rPr lang="en-US" sz="2800" dirty="0"/>
              <a:t> shifts left, </a:t>
            </a:r>
            <a:r>
              <a:rPr lang="en-US" sz="2800" b="1" i="1" dirty="0"/>
              <a:t>S</a:t>
            </a:r>
            <a:r>
              <a:rPr lang="en-US" sz="2800" dirty="0"/>
              <a:t> shifts right</a:t>
            </a:r>
          </a:p>
          <a:p>
            <a:pPr marL="514350" indent="-514350">
              <a:buAutoNum type="arabicPeriod" startAt="3"/>
            </a:pPr>
            <a:r>
              <a:rPr lang="en-US" sz="2800" b="1" i="1" dirty="0">
                <a:solidFill>
                  <a:srgbClr val="C00000"/>
                </a:solidFill>
              </a:rPr>
              <a:t>P</a:t>
            </a:r>
            <a:r>
              <a:rPr lang="en-US" sz="2800" dirty="0">
                <a:solidFill>
                  <a:srgbClr val="C00000"/>
                </a:solidFill>
              </a:rPr>
              <a:t>  falls. </a:t>
            </a:r>
          </a:p>
          <a:p>
            <a:pPr marL="0" indent="0">
              <a:buNone/>
            </a:pPr>
            <a:r>
              <a:rPr lang="en-US" sz="2800" dirty="0"/>
              <a:t>Effect on </a:t>
            </a:r>
            <a:r>
              <a:rPr lang="en-US" sz="2800" b="1" i="1" dirty="0">
                <a:solidFill>
                  <a:srgbClr val="C00000"/>
                </a:solidFill>
              </a:rPr>
              <a:t>Q</a:t>
            </a:r>
            <a:r>
              <a:rPr lang="en-US" sz="2800" dirty="0">
                <a:solidFill>
                  <a:srgbClr val="C00000"/>
                </a:solidFill>
              </a:rPr>
              <a:t> is ambiguous:  </a:t>
            </a:r>
            <a:br>
              <a:rPr lang="en-US" sz="2800" dirty="0"/>
            </a:br>
            <a:r>
              <a:rPr lang="en-US" sz="2800" dirty="0"/>
              <a:t>- the fall in demand reduces </a:t>
            </a:r>
            <a:r>
              <a:rPr lang="en-US" sz="2800" b="1" i="1" dirty="0"/>
              <a:t>Q</a:t>
            </a:r>
            <a:r>
              <a:rPr lang="en-US" sz="2800" dirty="0"/>
              <a:t>, </a:t>
            </a:r>
            <a:br>
              <a:rPr lang="en-US" sz="2800" dirty="0"/>
            </a:br>
            <a:r>
              <a:rPr lang="en-US" sz="2800" dirty="0"/>
              <a:t>- the increase in supply increases </a:t>
            </a:r>
            <a:r>
              <a:rPr lang="en-US" sz="2800" b="1" i="1" dirty="0"/>
              <a:t>Q</a:t>
            </a:r>
            <a:r>
              <a:rPr lang="en-US" sz="2800" dirty="0"/>
              <a:t>. </a:t>
            </a:r>
          </a:p>
        </p:txBody>
      </p:sp>
      <p:grpSp>
        <p:nvGrpSpPr>
          <p:cNvPr id="6" name="Group 9"/>
          <p:cNvGrpSpPr>
            <a:grpSpLocks/>
          </p:cNvGrpSpPr>
          <p:nvPr/>
        </p:nvGrpSpPr>
        <p:grpSpPr bwMode="auto">
          <a:xfrm>
            <a:off x="4492625" y="1724023"/>
            <a:ext cx="4422775" cy="4111954"/>
            <a:chOff x="2579" y="785"/>
            <a:chExt cx="2786" cy="2423"/>
          </a:xfrm>
        </p:grpSpPr>
        <p:grpSp>
          <p:nvGrpSpPr>
            <p:cNvPr id="7" name="Group 10"/>
            <p:cNvGrpSpPr>
              <a:grpSpLocks/>
            </p:cNvGrpSpPr>
            <p:nvPr/>
          </p:nvGrpSpPr>
          <p:grpSpPr bwMode="auto">
            <a:xfrm>
              <a:off x="2697" y="1037"/>
              <a:ext cx="2409" cy="2049"/>
              <a:chOff x="1098" y="1361"/>
              <a:chExt cx="2116" cy="2027"/>
            </a:xfrm>
          </p:grpSpPr>
          <p:sp>
            <p:nvSpPr>
              <p:cNvPr id="10" name="Line 11"/>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11" name="Line 12"/>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8" name="Text Box 13"/>
            <p:cNvSpPr txBox="1">
              <a:spLocks noChangeArrowheads="1"/>
            </p:cNvSpPr>
            <p:nvPr/>
          </p:nvSpPr>
          <p:spPr bwMode="auto">
            <a:xfrm>
              <a:off x="2579" y="785"/>
              <a:ext cx="267" cy="272"/>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9" name="Text Box 14"/>
            <p:cNvSpPr txBox="1">
              <a:spLocks noChangeArrowheads="1"/>
            </p:cNvSpPr>
            <p:nvPr/>
          </p:nvSpPr>
          <p:spPr bwMode="auto">
            <a:xfrm>
              <a:off x="5075" y="2936"/>
              <a:ext cx="290" cy="272"/>
            </a:xfrm>
            <a:prstGeom prst="rect">
              <a:avLst/>
            </a:prstGeom>
            <a:noFill/>
            <a:ln w="9525">
              <a:noFill/>
              <a:miter lim="800000"/>
              <a:headEnd/>
              <a:tailEnd/>
            </a:ln>
          </p:spPr>
          <p:txBody>
            <a:bodyPr>
              <a:spAutoFit/>
            </a:bodyPr>
            <a:lstStyle/>
            <a:p>
              <a:pPr algn="ctr">
                <a:spcBef>
                  <a:spcPct val="50000"/>
                </a:spcBef>
              </a:pPr>
              <a:r>
                <a:rPr lang="en-US" sz="2400" b="1" i="1" dirty="0">
                  <a:latin typeface="Arial"/>
                  <a:cs typeface="Arial"/>
                </a:rPr>
                <a:t>Q</a:t>
              </a:r>
            </a:p>
          </p:txBody>
        </p:sp>
      </p:grpSp>
      <p:grpSp>
        <p:nvGrpSpPr>
          <p:cNvPr id="12" name="Group 15"/>
          <p:cNvGrpSpPr>
            <a:grpSpLocks/>
          </p:cNvGrpSpPr>
          <p:nvPr/>
        </p:nvGrpSpPr>
        <p:grpSpPr bwMode="auto">
          <a:xfrm>
            <a:off x="5948362" y="2557461"/>
            <a:ext cx="2486025" cy="2901950"/>
            <a:chOff x="2850" y="1233"/>
            <a:chExt cx="1566" cy="1828"/>
          </a:xfrm>
        </p:grpSpPr>
        <p:sp>
          <p:nvSpPr>
            <p:cNvPr id="13" name="Line 16"/>
            <p:cNvSpPr>
              <a:spLocks noChangeShapeType="1"/>
            </p:cNvSpPr>
            <p:nvPr/>
          </p:nvSpPr>
          <p:spPr bwMode="auto">
            <a:xfrm>
              <a:off x="2850" y="1233"/>
              <a:ext cx="1263" cy="1587"/>
            </a:xfrm>
            <a:prstGeom prst="line">
              <a:avLst/>
            </a:prstGeom>
            <a:noFill/>
            <a:ln w="38100">
              <a:solidFill>
                <a:srgbClr val="003399"/>
              </a:solidFill>
              <a:round/>
              <a:headEnd/>
              <a:tailEnd/>
            </a:ln>
          </p:spPr>
          <p:txBody>
            <a:bodyPr/>
            <a:lstStyle/>
            <a:p>
              <a:endParaRPr lang="en-US">
                <a:latin typeface="Arial"/>
                <a:cs typeface="Arial"/>
              </a:endParaRPr>
            </a:p>
          </p:txBody>
        </p:sp>
        <p:sp>
          <p:nvSpPr>
            <p:cNvPr id="14" name="Text Box 17"/>
            <p:cNvSpPr txBox="1">
              <a:spLocks noChangeArrowheads="1"/>
            </p:cNvSpPr>
            <p:nvPr/>
          </p:nvSpPr>
          <p:spPr bwMode="auto">
            <a:xfrm>
              <a:off x="4072" y="2773"/>
              <a:ext cx="344" cy="288"/>
            </a:xfrm>
            <a:prstGeom prst="rect">
              <a:avLst/>
            </a:prstGeom>
            <a:noFill/>
            <a:ln w="9525">
              <a:noFill/>
              <a:miter lim="800000"/>
              <a:headEnd/>
              <a:tailEnd/>
            </a:ln>
          </p:spPr>
          <p:txBody>
            <a:bodyPr>
              <a:spAutoFit/>
            </a:bodyPr>
            <a:lstStyle/>
            <a:p>
              <a:pPr algn="ctr">
                <a:spcBef>
                  <a:spcPct val="50000"/>
                </a:spcBef>
              </a:pPr>
              <a:r>
                <a:rPr lang="en-US" sz="2400" dirty="0">
                  <a:latin typeface="Arial"/>
                  <a:cs typeface="Arial"/>
                </a:rPr>
                <a:t>D</a:t>
              </a:r>
              <a:r>
                <a:rPr lang="en-US" sz="2400" baseline="-25000" dirty="0">
                  <a:latin typeface="Arial"/>
                  <a:cs typeface="Arial"/>
                </a:rPr>
                <a:t>1</a:t>
              </a:r>
            </a:p>
          </p:txBody>
        </p:sp>
      </p:grpSp>
      <p:grpSp>
        <p:nvGrpSpPr>
          <p:cNvPr id="15" name="Group 18"/>
          <p:cNvGrpSpPr>
            <a:grpSpLocks/>
          </p:cNvGrpSpPr>
          <p:nvPr/>
        </p:nvGrpSpPr>
        <p:grpSpPr bwMode="auto">
          <a:xfrm>
            <a:off x="5267325" y="2170111"/>
            <a:ext cx="1933575" cy="2901950"/>
            <a:chOff x="3067" y="1024"/>
            <a:chExt cx="1218" cy="1828"/>
          </a:xfrm>
        </p:grpSpPr>
        <p:sp>
          <p:nvSpPr>
            <p:cNvPr id="16" name="Line 19"/>
            <p:cNvSpPr>
              <a:spLocks noChangeShapeType="1"/>
            </p:cNvSpPr>
            <p:nvPr/>
          </p:nvSpPr>
          <p:spPr bwMode="auto">
            <a:xfrm flipV="1">
              <a:off x="3067" y="1278"/>
              <a:ext cx="949" cy="1574"/>
            </a:xfrm>
            <a:prstGeom prst="line">
              <a:avLst/>
            </a:prstGeom>
            <a:noFill/>
            <a:ln w="38100">
              <a:solidFill>
                <a:srgbClr val="003399"/>
              </a:solidFill>
              <a:round/>
              <a:headEnd/>
              <a:tailEnd/>
            </a:ln>
          </p:spPr>
          <p:txBody>
            <a:bodyPr/>
            <a:lstStyle/>
            <a:p>
              <a:endParaRPr lang="en-US">
                <a:latin typeface="Arial"/>
                <a:cs typeface="Arial"/>
              </a:endParaRPr>
            </a:p>
          </p:txBody>
        </p:sp>
        <p:sp>
          <p:nvSpPr>
            <p:cNvPr id="17" name="Text Box 20"/>
            <p:cNvSpPr txBox="1">
              <a:spLocks noChangeArrowheads="1"/>
            </p:cNvSpPr>
            <p:nvPr/>
          </p:nvSpPr>
          <p:spPr bwMode="auto">
            <a:xfrm>
              <a:off x="3920" y="1024"/>
              <a:ext cx="365" cy="288"/>
            </a:xfrm>
            <a:prstGeom prst="rect">
              <a:avLst/>
            </a:prstGeom>
            <a:noFill/>
            <a:ln w="9525">
              <a:noFill/>
              <a:miter lim="800000"/>
              <a:headEnd/>
              <a:tailEnd/>
            </a:ln>
          </p:spPr>
          <p:txBody>
            <a:bodyPr>
              <a:spAutoFit/>
            </a:bodyPr>
            <a:lstStyle/>
            <a:p>
              <a:pPr algn="ctr">
                <a:spcBef>
                  <a:spcPct val="50000"/>
                </a:spcBef>
              </a:pPr>
              <a:r>
                <a:rPr lang="en-US" sz="2400" dirty="0">
                  <a:latin typeface="Arial"/>
                  <a:cs typeface="Arial"/>
                </a:rPr>
                <a:t>S</a:t>
              </a:r>
              <a:r>
                <a:rPr lang="en-US" sz="2400" baseline="-25000" dirty="0">
                  <a:latin typeface="Arial"/>
                  <a:cs typeface="Arial"/>
                </a:rPr>
                <a:t>1</a:t>
              </a:r>
            </a:p>
          </p:txBody>
        </p:sp>
      </p:grpSp>
      <p:grpSp>
        <p:nvGrpSpPr>
          <p:cNvPr id="18" name="Group 21"/>
          <p:cNvGrpSpPr>
            <a:grpSpLocks/>
          </p:cNvGrpSpPr>
          <p:nvPr/>
        </p:nvGrpSpPr>
        <p:grpSpPr bwMode="auto">
          <a:xfrm>
            <a:off x="4183062" y="2971798"/>
            <a:ext cx="2489200" cy="3041651"/>
            <a:chOff x="2480" y="1625"/>
            <a:chExt cx="1568" cy="1916"/>
          </a:xfrm>
        </p:grpSpPr>
        <p:sp>
          <p:nvSpPr>
            <p:cNvPr id="19" name="Text Box 22"/>
            <p:cNvSpPr txBox="1">
              <a:spLocks noChangeArrowheads="1"/>
            </p:cNvSpPr>
            <p:nvPr/>
          </p:nvSpPr>
          <p:spPr bwMode="auto">
            <a:xfrm>
              <a:off x="2480" y="1625"/>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P</a:t>
              </a:r>
              <a:r>
                <a:rPr lang="en-US" sz="2400" b="1" baseline="-25000">
                  <a:latin typeface="Arial"/>
                  <a:cs typeface="Arial"/>
                </a:rPr>
                <a:t>1</a:t>
              </a:r>
            </a:p>
          </p:txBody>
        </p:sp>
        <p:sp>
          <p:nvSpPr>
            <p:cNvPr id="20" name="Oval 23"/>
            <p:cNvSpPr>
              <a:spLocks noChangeArrowheads="1"/>
            </p:cNvSpPr>
            <p:nvPr/>
          </p:nvSpPr>
          <p:spPr bwMode="auto">
            <a:xfrm>
              <a:off x="3848" y="1692"/>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nvGrpSpPr>
            <p:cNvPr id="21" name="Group 24"/>
            <p:cNvGrpSpPr>
              <a:grpSpLocks/>
            </p:cNvGrpSpPr>
            <p:nvPr/>
          </p:nvGrpSpPr>
          <p:grpSpPr bwMode="auto">
            <a:xfrm>
              <a:off x="2796" y="1737"/>
              <a:ext cx="1098" cy="1562"/>
              <a:chOff x="3068" y="1737"/>
              <a:chExt cx="826" cy="1117"/>
            </a:xfrm>
          </p:grpSpPr>
          <p:sp>
            <p:nvSpPr>
              <p:cNvPr id="23" name="Line 25"/>
              <p:cNvSpPr>
                <a:spLocks noChangeShapeType="1"/>
              </p:cNvSpPr>
              <p:nvPr/>
            </p:nvSpPr>
            <p:spPr bwMode="auto">
              <a:xfrm>
                <a:off x="3068" y="1739"/>
                <a:ext cx="82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4" name="Line 26"/>
              <p:cNvSpPr>
                <a:spLocks noChangeShapeType="1"/>
              </p:cNvSpPr>
              <p:nvPr/>
            </p:nvSpPr>
            <p:spPr bwMode="auto">
              <a:xfrm>
                <a:off x="3894" y="1737"/>
                <a:ext cx="0" cy="1117"/>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sp>
          <p:nvSpPr>
            <p:cNvPr id="22" name="Text Box 27"/>
            <p:cNvSpPr txBox="1">
              <a:spLocks noChangeArrowheads="1"/>
            </p:cNvSpPr>
            <p:nvPr/>
          </p:nvSpPr>
          <p:spPr bwMode="auto">
            <a:xfrm>
              <a:off x="3740" y="3308"/>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Q</a:t>
              </a:r>
              <a:r>
                <a:rPr lang="en-US" sz="2400" b="1" baseline="-25000">
                  <a:latin typeface="Arial"/>
                  <a:cs typeface="Arial"/>
                </a:rPr>
                <a:t>1</a:t>
              </a:r>
            </a:p>
          </p:txBody>
        </p:sp>
      </p:grpSp>
      <p:grpSp>
        <p:nvGrpSpPr>
          <p:cNvPr id="54" name="Group 53"/>
          <p:cNvGrpSpPr/>
          <p:nvPr/>
        </p:nvGrpSpPr>
        <p:grpSpPr>
          <a:xfrm>
            <a:off x="5105400" y="2609848"/>
            <a:ext cx="2486025" cy="2901950"/>
            <a:chOff x="5105400" y="2609848"/>
            <a:chExt cx="2486025" cy="2901950"/>
          </a:xfrm>
        </p:grpSpPr>
        <p:grpSp>
          <p:nvGrpSpPr>
            <p:cNvPr id="25" name="Group 28"/>
            <p:cNvGrpSpPr>
              <a:grpSpLocks/>
            </p:cNvGrpSpPr>
            <p:nvPr/>
          </p:nvGrpSpPr>
          <p:grpSpPr bwMode="auto">
            <a:xfrm>
              <a:off x="5105400" y="2609848"/>
              <a:ext cx="2486025" cy="2901950"/>
              <a:chOff x="3569" y="1168"/>
              <a:chExt cx="1566" cy="1828"/>
            </a:xfrm>
          </p:grpSpPr>
          <p:sp>
            <p:nvSpPr>
              <p:cNvPr id="26" name="Line 29"/>
              <p:cNvSpPr>
                <a:spLocks noChangeShapeType="1"/>
              </p:cNvSpPr>
              <p:nvPr/>
            </p:nvSpPr>
            <p:spPr bwMode="auto">
              <a:xfrm>
                <a:off x="3569" y="1168"/>
                <a:ext cx="1263" cy="1587"/>
              </a:xfrm>
              <a:prstGeom prst="line">
                <a:avLst/>
              </a:prstGeom>
              <a:noFill/>
              <a:ln w="38100">
                <a:solidFill>
                  <a:srgbClr val="FF0000"/>
                </a:solidFill>
                <a:round/>
                <a:headEnd/>
                <a:tailEnd/>
              </a:ln>
            </p:spPr>
            <p:txBody>
              <a:bodyPr/>
              <a:lstStyle/>
              <a:p>
                <a:endParaRPr lang="en-US">
                  <a:latin typeface="Arial"/>
                  <a:cs typeface="Arial"/>
                </a:endParaRPr>
              </a:p>
            </p:txBody>
          </p:sp>
          <p:sp>
            <p:nvSpPr>
              <p:cNvPr id="27" name="Text Box 30"/>
              <p:cNvSpPr txBox="1">
                <a:spLocks noChangeArrowheads="1"/>
              </p:cNvSpPr>
              <p:nvPr/>
            </p:nvSpPr>
            <p:spPr bwMode="auto">
              <a:xfrm>
                <a:off x="4791" y="2708"/>
                <a:ext cx="34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D</a:t>
                </a:r>
                <a:r>
                  <a:rPr lang="en-US" sz="2400" baseline="-25000">
                    <a:latin typeface="Arial"/>
                    <a:cs typeface="Arial"/>
                  </a:rPr>
                  <a:t>2</a:t>
                </a:r>
              </a:p>
            </p:txBody>
          </p:sp>
        </p:grpSp>
        <p:sp>
          <p:nvSpPr>
            <p:cNvPr id="28" name="Line 31"/>
            <p:cNvSpPr>
              <a:spLocks noChangeShapeType="1"/>
            </p:cNvSpPr>
            <p:nvPr/>
          </p:nvSpPr>
          <p:spPr bwMode="auto">
            <a:xfrm rot="10800000">
              <a:off x="5391150" y="2909886"/>
              <a:ext cx="782637" cy="0"/>
            </a:xfrm>
            <a:prstGeom prst="line">
              <a:avLst/>
            </a:prstGeom>
            <a:noFill/>
            <a:ln w="57150">
              <a:solidFill>
                <a:srgbClr val="A50021"/>
              </a:solidFill>
              <a:round/>
              <a:headEnd/>
              <a:tailEnd type="triangle" w="lg" len="med"/>
            </a:ln>
          </p:spPr>
          <p:txBody>
            <a:bodyPr/>
            <a:lstStyle/>
            <a:p>
              <a:endParaRPr lang="en-US">
                <a:latin typeface="Arial"/>
                <a:cs typeface="Arial"/>
              </a:endParaRPr>
            </a:p>
          </p:txBody>
        </p:sp>
      </p:grpSp>
      <p:sp>
        <p:nvSpPr>
          <p:cNvPr id="29" name="Text Box 32"/>
          <p:cNvSpPr txBox="1">
            <a:spLocks noChangeArrowheads="1"/>
          </p:cNvSpPr>
          <p:nvPr/>
        </p:nvSpPr>
        <p:spPr bwMode="auto">
          <a:xfrm>
            <a:off x="4502151" y="982470"/>
            <a:ext cx="4238624" cy="477054"/>
          </a:xfrm>
          <a:prstGeom prst="rect">
            <a:avLst/>
          </a:prstGeom>
          <a:solidFill>
            <a:schemeClr val="bg1"/>
          </a:solidFill>
          <a:ln w="9525">
            <a:solidFill>
              <a:srgbClr val="C00000"/>
            </a:solidFill>
            <a:miter lim="800000"/>
            <a:headEnd/>
            <a:tailEnd/>
          </a:ln>
        </p:spPr>
        <p:txBody>
          <a:bodyPr wrap="square">
            <a:spAutoFit/>
          </a:bodyPr>
          <a:lstStyle/>
          <a:p>
            <a:pPr algn="ctr">
              <a:spcBef>
                <a:spcPct val="50000"/>
              </a:spcBef>
            </a:pPr>
            <a:r>
              <a:rPr lang="en-US" sz="2500" dirty="0">
                <a:latin typeface="Arial"/>
                <a:cs typeface="Arial"/>
              </a:rPr>
              <a:t>The market for orange juice</a:t>
            </a:r>
          </a:p>
        </p:txBody>
      </p:sp>
      <p:grpSp>
        <p:nvGrpSpPr>
          <p:cNvPr id="30" name="Group 33"/>
          <p:cNvGrpSpPr>
            <a:grpSpLocks/>
          </p:cNvGrpSpPr>
          <p:nvPr/>
        </p:nvGrpSpPr>
        <p:grpSpPr bwMode="auto">
          <a:xfrm>
            <a:off x="4171950" y="3886199"/>
            <a:ext cx="2152650" cy="2133601"/>
            <a:chOff x="2473" y="2201"/>
            <a:chExt cx="1356" cy="1344"/>
          </a:xfrm>
        </p:grpSpPr>
        <p:grpSp>
          <p:nvGrpSpPr>
            <p:cNvPr id="31" name="Group 34"/>
            <p:cNvGrpSpPr>
              <a:grpSpLocks/>
            </p:cNvGrpSpPr>
            <p:nvPr/>
          </p:nvGrpSpPr>
          <p:grpSpPr bwMode="auto">
            <a:xfrm>
              <a:off x="2792" y="2301"/>
              <a:ext cx="989" cy="999"/>
              <a:chOff x="3068" y="1897"/>
              <a:chExt cx="948" cy="957"/>
            </a:xfrm>
          </p:grpSpPr>
          <p:sp>
            <p:nvSpPr>
              <p:cNvPr id="35" name="Line 35"/>
              <p:cNvSpPr>
                <a:spLocks noChangeShapeType="1"/>
              </p:cNvSpPr>
              <p:nvPr/>
            </p:nvSpPr>
            <p:spPr bwMode="auto">
              <a:xfrm>
                <a:off x="3068" y="1911"/>
                <a:ext cx="948" cy="0"/>
              </a:xfrm>
              <a:prstGeom prst="line">
                <a:avLst/>
              </a:prstGeom>
              <a:noFill/>
              <a:ln w="9525">
                <a:solidFill>
                  <a:srgbClr val="702224"/>
                </a:solidFill>
                <a:prstDash val="lgDash"/>
                <a:round/>
                <a:headEnd/>
                <a:tailEnd/>
              </a:ln>
            </p:spPr>
            <p:txBody>
              <a:bodyPr/>
              <a:lstStyle/>
              <a:p>
                <a:endParaRPr lang="en-US">
                  <a:solidFill>
                    <a:srgbClr val="702224"/>
                  </a:solidFill>
                  <a:latin typeface="Arial"/>
                  <a:cs typeface="Arial"/>
                </a:endParaRPr>
              </a:p>
            </p:txBody>
          </p:sp>
          <p:sp>
            <p:nvSpPr>
              <p:cNvPr id="36" name="Line 36"/>
              <p:cNvSpPr>
                <a:spLocks noChangeShapeType="1"/>
              </p:cNvSpPr>
              <p:nvPr/>
            </p:nvSpPr>
            <p:spPr bwMode="auto">
              <a:xfrm>
                <a:off x="4016" y="1897"/>
                <a:ext cx="0" cy="957"/>
              </a:xfrm>
              <a:prstGeom prst="line">
                <a:avLst/>
              </a:prstGeom>
              <a:noFill/>
              <a:ln w="9525">
                <a:solidFill>
                  <a:srgbClr val="702224"/>
                </a:solidFill>
                <a:prstDash val="lgDash"/>
                <a:round/>
                <a:headEnd/>
                <a:tailEnd/>
              </a:ln>
            </p:spPr>
            <p:txBody>
              <a:bodyPr/>
              <a:lstStyle/>
              <a:p>
                <a:endParaRPr lang="en-US">
                  <a:solidFill>
                    <a:srgbClr val="702224"/>
                  </a:solidFill>
                  <a:latin typeface="Arial"/>
                  <a:cs typeface="Arial"/>
                </a:endParaRPr>
              </a:p>
            </p:txBody>
          </p:sp>
        </p:grpSp>
        <p:sp>
          <p:nvSpPr>
            <p:cNvPr id="32" name="Oval 37"/>
            <p:cNvSpPr>
              <a:spLocks noChangeArrowheads="1"/>
            </p:cNvSpPr>
            <p:nvPr/>
          </p:nvSpPr>
          <p:spPr bwMode="auto">
            <a:xfrm>
              <a:off x="3741" y="2258"/>
              <a:ext cx="88" cy="87"/>
            </a:xfrm>
            <a:prstGeom prst="ellipse">
              <a:avLst/>
            </a:prstGeom>
            <a:solidFill>
              <a:srgbClr val="702224"/>
            </a:solidFill>
            <a:ln w="9525">
              <a:solidFill>
                <a:srgbClr val="702224"/>
              </a:solidFill>
              <a:prstDash val="solid"/>
              <a:round/>
              <a:headEnd/>
              <a:tailEnd/>
            </a:ln>
          </p:spPr>
          <p:txBody>
            <a:bodyPr wrap="none" anchor="ctr"/>
            <a:lstStyle/>
            <a:p>
              <a:endParaRPr lang="en-US">
                <a:solidFill>
                  <a:srgbClr val="702224"/>
                </a:solidFill>
                <a:latin typeface="Arial"/>
                <a:cs typeface="Arial"/>
              </a:endParaRPr>
            </a:p>
          </p:txBody>
        </p:sp>
        <p:sp>
          <p:nvSpPr>
            <p:cNvPr id="33" name="Text Box 38"/>
            <p:cNvSpPr txBox="1">
              <a:spLocks noChangeArrowheads="1"/>
            </p:cNvSpPr>
            <p:nvPr/>
          </p:nvSpPr>
          <p:spPr bwMode="auto">
            <a:xfrm>
              <a:off x="2473" y="2201"/>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dirty="0">
                  <a:solidFill>
                    <a:srgbClr val="702224"/>
                  </a:solidFill>
                  <a:latin typeface="Arial"/>
                  <a:cs typeface="Arial"/>
                </a:rPr>
                <a:t>P</a:t>
              </a:r>
              <a:r>
                <a:rPr lang="en-US" sz="2400" b="1" baseline="-25000" dirty="0">
                  <a:solidFill>
                    <a:srgbClr val="702224"/>
                  </a:solidFill>
                  <a:latin typeface="Arial"/>
                  <a:cs typeface="Arial"/>
                </a:rPr>
                <a:t>3</a:t>
              </a:r>
            </a:p>
          </p:txBody>
        </p:sp>
        <p:sp>
          <p:nvSpPr>
            <p:cNvPr id="34" name="Text Box 39"/>
            <p:cNvSpPr txBox="1">
              <a:spLocks noChangeArrowheads="1"/>
            </p:cNvSpPr>
            <p:nvPr/>
          </p:nvSpPr>
          <p:spPr bwMode="auto">
            <a:xfrm>
              <a:off x="3481" y="3312"/>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dirty="0">
                  <a:solidFill>
                    <a:srgbClr val="702224"/>
                  </a:solidFill>
                  <a:latin typeface="Arial"/>
                  <a:cs typeface="Arial"/>
                </a:rPr>
                <a:t>Q</a:t>
              </a:r>
              <a:r>
                <a:rPr lang="en-US" sz="2400" b="1" baseline="-25000" dirty="0">
                  <a:solidFill>
                    <a:srgbClr val="702224"/>
                  </a:solidFill>
                  <a:latin typeface="Arial"/>
                  <a:cs typeface="Arial"/>
                </a:rPr>
                <a:t>3</a:t>
              </a:r>
            </a:p>
          </p:txBody>
        </p:sp>
      </p:grpSp>
      <p:grpSp>
        <p:nvGrpSpPr>
          <p:cNvPr id="58" name="Group 57"/>
          <p:cNvGrpSpPr/>
          <p:nvPr/>
        </p:nvGrpSpPr>
        <p:grpSpPr>
          <a:xfrm>
            <a:off x="5334000" y="2508250"/>
            <a:ext cx="2895600" cy="2901950"/>
            <a:chOff x="5334000" y="2508250"/>
            <a:chExt cx="2895600" cy="2901950"/>
          </a:xfrm>
        </p:grpSpPr>
        <p:sp>
          <p:nvSpPr>
            <p:cNvPr id="41" name="Line 31"/>
            <p:cNvSpPr>
              <a:spLocks noChangeShapeType="1"/>
            </p:cNvSpPr>
            <p:nvPr/>
          </p:nvSpPr>
          <p:spPr bwMode="auto">
            <a:xfrm flipV="1">
              <a:off x="5334000" y="4961373"/>
              <a:ext cx="1215222" cy="40838"/>
            </a:xfrm>
            <a:prstGeom prst="line">
              <a:avLst/>
            </a:prstGeom>
            <a:noFill/>
            <a:ln w="57150">
              <a:solidFill>
                <a:srgbClr val="A50021"/>
              </a:solidFill>
              <a:round/>
              <a:headEnd/>
              <a:tailEnd type="triangle" w="lg" len="med"/>
            </a:ln>
          </p:spPr>
          <p:txBody>
            <a:bodyPr/>
            <a:lstStyle/>
            <a:p>
              <a:endParaRPr lang="en-US">
                <a:latin typeface="Arial"/>
                <a:cs typeface="Arial"/>
              </a:endParaRPr>
            </a:p>
          </p:txBody>
        </p:sp>
        <p:grpSp>
          <p:nvGrpSpPr>
            <p:cNvPr id="37" name="Group 28"/>
            <p:cNvGrpSpPr>
              <a:grpSpLocks/>
            </p:cNvGrpSpPr>
            <p:nvPr/>
          </p:nvGrpSpPr>
          <p:grpSpPr bwMode="auto">
            <a:xfrm>
              <a:off x="6296025" y="2508250"/>
              <a:ext cx="1933575" cy="2901950"/>
              <a:chOff x="3520" y="1029"/>
              <a:chExt cx="1218" cy="1828"/>
            </a:xfrm>
          </p:grpSpPr>
          <p:sp>
            <p:nvSpPr>
              <p:cNvPr id="38" name="Line 29"/>
              <p:cNvSpPr>
                <a:spLocks noChangeShapeType="1"/>
              </p:cNvSpPr>
              <p:nvPr/>
            </p:nvSpPr>
            <p:spPr bwMode="auto">
              <a:xfrm flipV="1">
                <a:off x="3520" y="1283"/>
                <a:ext cx="949" cy="1574"/>
              </a:xfrm>
              <a:prstGeom prst="line">
                <a:avLst/>
              </a:prstGeom>
              <a:noFill/>
              <a:ln w="38100">
                <a:solidFill>
                  <a:srgbClr val="FF0000"/>
                </a:solidFill>
                <a:round/>
                <a:headEnd/>
                <a:tailEnd/>
              </a:ln>
            </p:spPr>
            <p:txBody>
              <a:bodyPr/>
              <a:lstStyle/>
              <a:p>
                <a:endParaRPr lang="en-US">
                  <a:latin typeface="Arial"/>
                  <a:cs typeface="Arial"/>
                </a:endParaRPr>
              </a:p>
            </p:txBody>
          </p:sp>
          <p:sp>
            <p:nvSpPr>
              <p:cNvPr id="39" name="Text Box 30"/>
              <p:cNvSpPr txBox="1">
                <a:spLocks noChangeArrowheads="1"/>
              </p:cNvSpPr>
              <p:nvPr/>
            </p:nvSpPr>
            <p:spPr bwMode="auto">
              <a:xfrm>
                <a:off x="4373" y="1029"/>
                <a:ext cx="365" cy="288"/>
              </a:xfrm>
              <a:prstGeom prst="rect">
                <a:avLst/>
              </a:prstGeom>
              <a:noFill/>
              <a:ln w="9525">
                <a:noFill/>
                <a:miter lim="800000"/>
                <a:headEnd/>
                <a:tailEnd/>
              </a:ln>
            </p:spPr>
            <p:txBody>
              <a:bodyPr>
                <a:spAutoFit/>
              </a:bodyPr>
              <a:lstStyle/>
              <a:p>
                <a:pPr algn="ctr">
                  <a:spcBef>
                    <a:spcPct val="50000"/>
                  </a:spcBef>
                </a:pPr>
                <a:r>
                  <a:rPr lang="en-US" sz="2400" dirty="0">
                    <a:latin typeface="Arial"/>
                    <a:cs typeface="Arial"/>
                  </a:rPr>
                  <a:t>S</a:t>
                </a:r>
                <a:r>
                  <a:rPr lang="en-US" sz="2400" baseline="-25000" dirty="0">
                    <a:latin typeface="Arial"/>
                    <a:cs typeface="Arial"/>
                  </a:rPr>
                  <a:t>2</a:t>
                </a:r>
              </a:p>
            </p:txBody>
          </p:sp>
        </p:grpSp>
      </p:grpSp>
      <p:grpSp>
        <p:nvGrpSpPr>
          <p:cNvPr id="57" name="Group 56"/>
          <p:cNvGrpSpPr/>
          <p:nvPr/>
        </p:nvGrpSpPr>
        <p:grpSpPr>
          <a:xfrm>
            <a:off x="5656265" y="2046288"/>
            <a:ext cx="2085976" cy="2967038"/>
            <a:chOff x="5656265" y="2046288"/>
            <a:chExt cx="2085976" cy="2967038"/>
          </a:xfrm>
        </p:grpSpPr>
        <p:sp>
          <p:nvSpPr>
            <p:cNvPr id="40" name="Line 31"/>
            <p:cNvSpPr>
              <a:spLocks noChangeShapeType="1"/>
            </p:cNvSpPr>
            <p:nvPr/>
          </p:nvSpPr>
          <p:spPr bwMode="auto">
            <a:xfrm flipV="1">
              <a:off x="6592095" y="2909885"/>
              <a:ext cx="265906" cy="1590"/>
            </a:xfrm>
            <a:prstGeom prst="line">
              <a:avLst/>
            </a:prstGeom>
            <a:noFill/>
            <a:ln w="57150">
              <a:solidFill>
                <a:srgbClr val="A50021"/>
              </a:solidFill>
              <a:round/>
              <a:headEnd/>
              <a:tailEnd type="triangle" w="lg" len="med"/>
            </a:ln>
          </p:spPr>
          <p:txBody>
            <a:bodyPr/>
            <a:lstStyle/>
            <a:p>
              <a:endParaRPr lang="en-US">
                <a:latin typeface="Arial"/>
                <a:cs typeface="Arial"/>
              </a:endParaRPr>
            </a:p>
          </p:txBody>
        </p:sp>
        <p:grpSp>
          <p:nvGrpSpPr>
            <p:cNvPr id="42" name="Group 28"/>
            <p:cNvGrpSpPr>
              <a:grpSpLocks/>
            </p:cNvGrpSpPr>
            <p:nvPr/>
          </p:nvGrpSpPr>
          <p:grpSpPr bwMode="auto">
            <a:xfrm>
              <a:off x="5656265" y="2046288"/>
              <a:ext cx="2085976" cy="2967038"/>
              <a:chOff x="3579" y="878"/>
              <a:chExt cx="1314" cy="1869"/>
            </a:xfrm>
          </p:grpSpPr>
          <p:sp>
            <p:nvSpPr>
              <p:cNvPr id="43" name="Line 29"/>
              <p:cNvSpPr>
                <a:spLocks noChangeShapeType="1"/>
              </p:cNvSpPr>
              <p:nvPr/>
            </p:nvSpPr>
            <p:spPr bwMode="auto">
              <a:xfrm flipV="1">
                <a:off x="3579" y="1173"/>
                <a:ext cx="949" cy="1574"/>
              </a:xfrm>
              <a:prstGeom prst="line">
                <a:avLst/>
              </a:prstGeom>
              <a:noFill/>
              <a:ln w="38100">
                <a:solidFill>
                  <a:srgbClr val="702224"/>
                </a:solidFill>
                <a:round/>
                <a:headEnd/>
                <a:tailEnd/>
              </a:ln>
            </p:spPr>
            <p:txBody>
              <a:bodyPr/>
              <a:lstStyle/>
              <a:p>
                <a:endParaRPr lang="en-US">
                  <a:latin typeface="Arial"/>
                  <a:cs typeface="Arial"/>
                </a:endParaRPr>
              </a:p>
            </p:txBody>
          </p:sp>
          <p:sp>
            <p:nvSpPr>
              <p:cNvPr id="44" name="Text Box 30"/>
              <p:cNvSpPr txBox="1">
                <a:spLocks noChangeArrowheads="1"/>
              </p:cNvSpPr>
              <p:nvPr/>
            </p:nvSpPr>
            <p:spPr bwMode="auto">
              <a:xfrm>
                <a:off x="4528" y="878"/>
                <a:ext cx="365" cy="291"/>
              </a:xfrm>
              <a:prstGeom prst="rect">
                <a:avLst/>
              </a:prstGeom>
              <a:noFill/>
              <a:ln w="9525">
                <a:noFill/>
                <a:miter lim="800000"/>
                <a:headEnd/>
                <a:tailEnd/>
              </a:ln>
            </p:spPr>
            <p:txBody>
              <a:bodyPr>
                <a:spAutoFit/>
              </a:bodyPr>
              <a:lstStyle/>
              <a:p>
                <a:pPr algn="ctr">
                  <a:spcBef>
                    <a:spcPct val="50000"/>
                  </a:spcBef>
                </a:pPr>
                <a:r>
                  <a:rPr lang="en-US" sz="2400" dirty="0">
                    <a:latin typeface="Arial"/>
                    <a:cs typeface="Arial"/>
                  </a:rPr>
                  <a:t>S</a:t>
                </a:r>
                <a:r>
                  <a:rPr lang="en-US" sz="2400" baseline="-25000" dirty="0">
                    <a:latin typeface="Arial"/>
                    <a:cs typeface="Arial"/>
                  </a:rPr>
                  <a:t>3</a:t>
                </a:r>
              </a:p>
            </p:txBody>
          </p:sp>
        </p:grpSp>
      </p:grpSp>
      <p:grpSp>
        <p:nvGrpSpPr>
          <p:cNvPr id="53" name="Group 52"/>
          <p:cNvGrpSpPr/>
          <p:nvPr/>
        </p:nvGrpSpPr>
        <p:grpSpPr>
          <a:xfrm>
            <a:off x="4191000" y="4587797"/>
            <a:ext cx="2895600" cy="1432003"/>
            <a:chOff x="4191000" y="4587797"/>
            <a:chExt cx="2895600" cy="1432003"/>
          </a:xfrm>
        </p:grpSpPr>
        <p:sp>
          <p:nvSpPr>
            <p:cNvPr id="45" name="Oval 37"/>
            <p:cNvSpPr>
              <a:spLocks noChangeArrowheads="1"/>
            </p:cNvSpPr>
            <p:nvPr/>
          </p:nvSpPr>
          <p:spPr bwMode="auto">
            <a:xfrm>
              <a:off x="6672262" y="4587797"/>
              <a:ext cx="139700" cy="138113"/>
            </a:xfrm>
            <a:prstGeom prst="ellipse">
              <a:avLst/>
            </a:prstGeom>
            <a:solidFill>
              <a:srgbClr val="C00000"/>
            </a:solidFill>
            <a:ln w="9525">
              <a:solidFill>
                <a:srgbClr val="C00000"/>
              </a:solidFill>
              <a:prstDash val="solid"/>
              <a:round/>
              <a:headEnd/>
              <a:tailEnd/>
            </a:ln>
          </p:spPr>
          <p:txBody>
            <a:bodyPr wrap="none" anchor="ctr"/>
            <a:lstStyle/>
            <a:p>
              <a:endParaRPr lang="en-US">
                <a:solidFill>
                  <a:srgbClr val="C00000"/>
                </a:solidFill>
                <a:latin typeface="Arial"/>
                <a:cs typeface="Arial"/>
              </a:endParaRPr>
            </a:p>
          </p:txBody>
        </p:sp>
        <p:grpSp>
          <p:nvGrpSpPr>
            <p:cNvPr id="46" name="Group 33"/>
            <p:cNvGrpSpPr>
              <a:grpSpLocks/>
            </p:cNvGrpSpPr>
            <p:nvPr/>
          </p:nvGrpSpPr>
          <p:grpSpPr bwMode="auto">
            <a:xfrm>
              <a:off x="4191000" y="4649787"/>
              <a:ext cx="2895600" cy="1370013"/>
              <a:chOff x="2053" y="2538"/>
              <a:chExt cx="1824" cy="863"/>
            </a:xfrm>
          </p:grpSpPr>
          <p:grpSp>
            <p:nvGrpSpPr>
              <p:cNvPr id="47" name="Group 34"/>
              <p:cNvGrpSpPr>
                <a:grpSpLocks/>
              </p:cNvGrpSpPr>
              <p:nvPr/>
            </p:nvGrpSpPr>
            <p:grpSpPr bwMode="auto">
              <a:xfrm>
                <a:off x="2361" y="2538"/>
                <a:ext cx="1294" cy="589"/>
                <a:chOff x="2654" y="2122"/>
                <a:chExt cx="1240" cy="564"/>
              </a:xfrm>
            </p:grpSpPr>
            <p:sp>
              <p:nvSpPr>
                <p:cNvPr id="51" name="Line 35"/>
                <p:cNvSpPr>
                  <a:spLocks noChangeShapeType="1"/>
                </p:cNvSpPr>
                <p:nvPr/>
              </p:nvSpPr>
              <p:spPr bwMode="auto">
                <a:xfrm>
                  <a:off x="2654" y="2122"/>
                  <a:ext cx="1237" cy="0"/>
                </a:xfrm>
                <a:prstGeom prst="line">
                  <a:avLst/>
                </a:prstGeom>
                <a:noFill/>
                <a:ln w="9525">
                  <a:solidFill>
                    <a:srgbClr val="C00000"/>
                  </a:solidFill>
                  <a:prstDash val="lgDash"/>
                  <a:round/>
                  <a:headEnd/>
                  <a:tailEnd/>
                </a:ln>
              </p:spPr>
              <p:txBody>
                <a:bodyPr/>
                <a:lstStyle/>
                <a:p>
                  <a:endParaRPr lang="en-US">
                    <a:solidFill>
                      <a:srgbClr val="C00000"/>
                    </a:solidFill>
                    <a:latin typeface="Arial"/>
                    <a:cs typeface="Arial"/>
                  </a:endParaRPr>
                </a:p>
              </p:txBody>
            </p:sp>
            <p:sp>
              <p:nvSpPr>
                <p:cNvPr id="52" name="Line 36"/>
                <p:cNvSpPr>
                  <a:spLocks noChangeShapeType="1"/>
                </p:cNvSpPr>
                <p:nvPr/>
              </p:nvSpPr>
              <p:spPr bwMode="auto">
                <a:xfrm>
                  <a:off x="3894" y="2128"/>
                  <a:ext cx="0" cy="558"/>
                </a:xfrm>
                <a:prstGeom prst="line">
                  <a:avLst/>
                </a:prstGeom>
                <a:noFill/>
                <a:ln w="9525">
                  <a:solidFill>
                    <a:srgbClr val="C00000"/>
                  </a:solidFill>
                  <a:prstDash val="lgDash"/>
                  <a:round/>
                  <a:headEnd/>
                  <a:tailEnd/>
                </a:ln>
              </p:spPr>
              <p:txBody>
                <a:bodyPr/>
                <a:lstStyle/>
                <a:p>
                  <a:endParaRPr lang="en-US">
                    <a:solidFill>
                      <a:srgbClr val="C00000"/>
                    </a:solidFill>
                    <a:latin typeface="Arial"/>
                    <a:cs typeface="Arial"/>
                  </a:endParaRPr>
                </a:p>
              </p:txBody>
            </p:sp>
          </p:grpSp>
          <p:sp>
            <p:nvSpPr>
              <p:cNvPr id="49" name="Text Box 38"/>
              <p:cNvSpPr txBox="1">
                <a:spLocks noChangeArrowheads="1"/>
              </p:cNvSpPr>
              <p:nvPr/>
            </p:nvSpPr>
            <p:spPr bwMode="auto">
              <a:xfrm>
                <a:off x="2053" y="2544"/>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dirty="0">
                    <a:solidFill>
                      <a:srgbClr val="C00000"/>
                    </a:solidFill>
                    <a:latin typeface="Arial"/>
                    <a:cs typeface="Arial"/>
                  </a:rPr>
                  <a:t>P</a:t>
                </a:r>
                <a:r>
                  <a:rPr lang="en-US" sz="2400" b="1" baseline="-25000" dirty="0">
                    <a:solidFill>
                      <a:srgbClr val="C00000"/>
                    </a:solidFill>
                    <a:latin typeface="Arial"/>
                    <a:cs typeface="Arial"/>
                  </a:rPr>
                  <a:t>2</a:t>
                </a:r>
              </a:p>
            </p:txBody>
          </p:sp>
          <p:sp>
            <p:nvSpPr>
              <p:cNvPr id="50" name="Text Box 39"/>
              <p:cNvSpPr txBox="1">
                <a:spLocks noChangeArrowheads="1"/>
              </p:cNvSpPr>
              <p:nvPr/>
            </p:nvSpPr>
            <p:spPr bwMode="auto">
              <a:xfrm>
                <a:off x="3569" y="3168"/>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dirty="0">
                    <a:solidFill>
                      <a:srgbClr val="C00000"/>
                    </a:solidFill>
                    <a:latin typeface="Arial"/>
                    <a:cs typeface="Arial"/>
                  </a:rPr>
                  <a:t>Q</a:t>
                </a:r>
                <a:r>
                  <a:rPr lang="en-US" sz="2400" b="1" baseline="-25000" dirty="0">
                    <a:solidFill>
                      <a:srgbClr val="C00000"/>
                    </a:solidFill>
                    <a:latin typeface="Arial"/>
                    <a:cs typeface="Arial"/>
                  </a:rPr>
                  <a:t>2</a:t>
                </a:r>
              </a:p>
            </p:txBody>
          </p:sp>
        </p:grpSp>
      </p:grpSp>
      <p:sp>
        <p:nvSpPr>
          <p:cNvPr id="5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145171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wipe(down)">
                                      <p:cBhvr>
                                        <p:cTn id="25" dur="500"/>
                                        <p:tgtEl>
                                          <p:spTgt spid="54"/>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wipe(left)">
                                      <p:cBhvr>
                                        <p:cTn id="29" dur="500"/>
                                        <p:tgtEl>
                                          <p:spTgt spid="5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left)">
                                      <p:cBhvr>
                                        <p:cTn id="34" dur="500"/>
                                        <p:tgtEl>
                                          <p:spTgt spid="3">
                                            <p:txEl>
                                              <p:pRg st="4" end="4"/>
                                            </p:txEl>
                                          </p:spTgt>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wipe(left)">
                                      <p:cBhvr>
                                        <p:cTn id="38" dur="500"/>
                                        <p:tgtEl>
                                          <p:spTgt spid="5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wipe(left)">
                                      <p:cBhvr>
                                        <p:cTn id="43" dur="500"/>
                                        <p:tgtEl>
                                          <p:spTgt spid="57"/>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left)">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wipe(left)">
                                      <p:cBhvr>
                                        <p:cTn id="5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THINK-PAIR-SHARE</a:t>
            </a:r>
            <a:endParaRPr lang="en-US" dirty="0"/>
          </a:p>
        </p:txBody>
      </p:sp>
      <p:sp>
        <p:nvSpPr>
          <p:cNvPr id="6" name="Content Placeholder 5"/>
          <p:cNvSpPr>
            <a:spLocks noGrp="1"/>
          </p:cNvSpPr>
          <p:nvPr>
            <p:ph idx="1"/>
          </p:nvPr>
        </p:nvSpPr>
        <p:spPr>
          <a:xfrm>
            <a:off x="228600" y="688622"/>
            <a:ext cx="8763000" cy="5788378"/>
          </a:xfrm>
        </p:spPr>
        <p:txBody>
          <a:bodyPr/>
          <a:lstStyle/>
          <a:p>
            <a:pPr marL="0" indent="0">
              <a:buNone/>
            </a:pPr>
            <a:r>
              <a:rPr lang="en-US" sz="3200" dirty="0"/>
              <a:t>	You are watching a national news broadcast. It is reported that a typhoon is heading for the Washing­ton coast and that it will likely destroy much of this year’s apple crop. Your roommate says, “This is not going to affect me, I don’t eat apples, I only drink pineapple smoothies.”</a:t>
            </a:r>
          </a:p>
          <a:p>
            <a:pPr marL="514350" indent="-514350">
              <a:buFont typeface="+mj-lt"/>
              <a:buAutoNum type="alphaUcPeriod"/>
            </a:pPr>
            <a:r>
              <a:rPr lang="en-US" sz="3200" dirty="0">
                <a:solidFill>
                  <a:srgbClr val="002060"/>
                </a:solidFill>
              </a:rPr>
              <a:t>As an eager economics student, what’s your response going to be? Explain.</a:t>
            </a:r>
          </a:p>
          <a:p>
            <a:pPr marL="514350" indent="-514350">
              <a:buFont typeface="+mj-lt"/>
              <a:buAutoNum type="alphaUcPeriod"/>
            </a:pPr>
            <a:r>
              <a:rPr lang="en-US" sz="3200" dirty="0">
                <a:solidFill>
                  <a:srgbClr val="002060"/>
                </a:solidFill>
              </a:rPr>
              <a:t>What other markets will be impacted by the destroyed apple crop? How?</a:t>
            </a:r>
            <a:endParaRPr lang="en-US" sz="3100" dirty="0"/>
          </a:p>
          <a:p>
            <a:pPr marL="0" indent="0">
              <a:buNone/>
            </a:pPr>
            <a:endParaRPr lang="en-US" sz="3100" dirty="0"/>
          </a:p>
        </p:txBody>
      </p:sp>
      <p:sp>
        <p:nvSpPr>
          <p:cNvPr id="4" name="Slide Number Placeholder 3"/>
          <p:cNvSpPr>
            <a:spLocks noGrp="1"/>
          </p:cNvSpPr>
          <p:nvPr>
            <p:ph type="sldNum" sz="quarter" idx="10"/>
          </p:nvPr>
        </p:nvSpPr>
        <p:spPr/>
        <p:txBody>
          <a:bodyPr/>
          <a:lstStyle/>
          <a:p>
            <a:pPr>
              <a:defRPr/>
            </a:pPr>
            <a:fld id="{F9168CB8-64E8-4A17-9AA1-DC0C06686103}" type="slidenum">
              <a:rPr lang="en-US" smtClean="0"/>
              <a:pPr>
                <a:defRPr/>
              </a:pPr>
              <a:t>65</a:t>
            </a:fld>
            <a:endParaRPr lang="en-US" dirty="0"/>
          </a:p>
        </p:txBody>
      </p:sp>
      <p:sp>
        <p:nvSpPr>
          <p:cNvPr id="7"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6092219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Economists use the model of supply and demand to analyze competitive markets. </a:t>
            </a:r>
          </a:p>
          <a:p>
            <a:pPr lvl="1"/>
            <a:r>
              <a:rPr lang="en-US" sz="2600" dirty="0"/>
              <a:t>Many buyers and sellers, all are price takers</a:t>
            </a:r>
          </a:p>
          <a:p>
            <a:r>
              <a:rPr lang="en-US" sz="2800" dirty="0"/>
              <a:t>The demand curve shows how the quantity of a good demanded depends on the price. </a:t>
            </a:r>
          </a:p>
          <a:p>
            <a:pPr lvl="1"/>
            <a:r>
              <a:rPr lang="en-US" sz="2600" dirty="0"/>
              <a:t>Law of demand: as the price of a good falls, the quantity demanded rises; the </a:t>
            </a:r>
            <a:r>
              <a:rPr lang="en-US" sz="2600" b="1" i="1" dirty="0"/>
              <a:t>D</a:t>
            </a:r>
            <a:r>
              <a:rPr lang="en-US" sz="2600" dirty="0"/>
              <a:t> curve slopes downward</a:t>
            </a:r>
          </a:p>
          <a:p>
            <a:r>
              <a:rPr lang="en-US" sz="2800" dirty="0"/>
              <a:t>Other determinants of demand: income, prices of substitutes and complements, tastes, expectations, and number of buyers. </a:t>
            </a:r>
          </a:p>
          <a:p>
            <a:pPr lvl="1"/>
            <a:r>
              <a:rPr lang="en-US" sz="2600" dirty="0"/>
              <a:t>If one of these factors changes, the </a:t>
            </a:r>
            <a:r>
              <a:rPr lang="en-US" sz="2600" b="1" i="1" dirty="0"/>
              <a:t>D</a:t>
            </a:r>
            <a:r>
              <a:rPr lang="en-US" sz="2600" dirty="0"/>
              <a:t> curve shifts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66</a:t>
            </a:fld>
            <a:endParaRPr lang="en-US"/>
          </a:p>
        </p:txBody>
      </p:sp>
      <p:sp>
        <p:nvSpPr>
          <p:cNvPr id="2" name="Title 1"/>
          <p:cNvSpPr>
            <a:spLocks noGrp="1"/>
          </p:cNvSpPr>
          <p:nvPr>
            <p:ph type="title"/>
          </p:nvPr>
        </p:nvSpPr>
        <p:spPr/>
        <p:txBody>
          <a:bodyPr/>
          <a:lstStyle/>
          <a:p>
            <a:r>
              <a:rPr lang="en-US" dirty="0"/>
              <a:t>CHAPTER IN A NUTSHELL</a:t>
            </a:r>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703265945"/>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The supply curve shows how the quantity of a good supplied depends on the price. </a:t>
            </a:r>
          </a:p>
          <a:p>
            <a:pPr lvl="1"/>
            <a:r>
              <a:rPr lang="en-US" sz="2600" dirty="0"/>
              <a:t>Law of supply: as the price of a good rises, the quantity supplied rises; the </a:t>
            </a:r>
            <a:r>
              <a:rPr lang="en-US" sz="2600" b="1" i="1" dirty="0"/>
              <a:t>S</a:t>
            </a:r>
            <a:r>
              <a:rPr lang="en-US" sz="2600" dirty="0"/>
              <a:t> curve slopes upward.</a:t>
            </a:r>
          </a:p>
          <a:p>
            <a:r>
              <a:rPr lang="en-US" sz="2800" dirty="0"/>
              <a:t>Other determinants of supply: input prices, technology, expectations, and number of sellers. </a:t>
            </a:r>
          </a:p>
          <a:p>
            <a:pPr lvl="1"/>
            <a:r>
              <a:rPr lang="en-US" sz="2600" dirty="0"/>
              <a:t>If one of these factors changes, supply curve shifts.</a:t>
            </a:r>
          </a:p>
          <a:p>
            <a:r>
              <a:rPr lang="en-US" sz="2800" dirty="0"/>
              <a:t>The intersection of the supply and demand curves determines the market equilibrium.</a:t>
            </a:r>
          </a:p>
          <a:p>
            <a:pPr lvl="1"/>
            <a:r>
              <a:rPr lang="en-US" sz="2600" dirty="0"/>
              <a:t>At the equilibrium price, quantity demanded = quantity supplied</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67</a:t>
            </a:fld>
            <a:endParaRPr lang="en-US"/>
          </a:p>
        </p:txBody>
      </p:sp>
      <p:sp>
        <p:nvSpPr>
          <p:cNvPr id="2" name="Title 1"/>
          <p:cNvSpPr>
            <a:spLocks noGrp="1"/>
          </p:cNvSpPr>
          <p:nvPr>
            <p:ph type="title"/>
          </p:nvPr>
        </p:nvSpPr>
        <p:spPr/>
        <p:txBody>
          <a:bodyPr/>
          <a:lstStyle/>
          <a:p>
            <a:r>
              <a:rPr lang="en-US" dirty="0"/>
              <a:t>CHAPTER IN A NUTSHELL</a:t>
            </a:r>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77916052"/>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The behavior of buyers and sellers naturally drives markets toward their equilibrium. </a:t>
            </a:r>
          </a:p>
          <a:p>
            <a:pPr lvl="1"/>
            <a:r>
              <a:rPr lang="en-US" sz="2800" dirty="0"/>
              <a:t>When the market price is above the equilibrium price, there is a surplus of the good, which causes the market price to fall. </a:t>
            </a:r>
          </a:p>
          <a:p>
            <a:pPr lvl="1"/>
            <a:r>
              <a:rPr lang="en-US" sz="2800" dirty="0"/>
              <a:t>When the market price is below the equilibrium price, there is a shortage, which causes the market price to rise.</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68</a:t>
            </a:fld>
            <a:endParaRPr lang="en-US"/>
          </a:p>
        </p:txBody>
      </p:sp>
      <p:sp>
        <p:nvSpPr>
          <p:cNvPr id="2" name="Title 1"/>
          <p:cNvSpPr>
            <a:spLocks noGrp="1"/>
          </p:cNvSpPr>
          <p:nvPr>
            <p:ph type="title"/>
          </p:nvPr>
        </p:nvSpPr>
        <p:spPr/>
        <p:txBody>
          <a:bodyPr/>
          <a:lstStyle/>
          <a:p>
            <a:r>
              <a:rPr lang="en-US" dirty="0"/>
              <a:t>CHAPTER IN A NUTSHELL</a:t>
            </a:r>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253535155"/>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To analyze how any event influences a market, we use the supply-and-demand diagram to examine how the event affects the equilibrium price and quantity. </a:t>
            </a:r>
          </a:p>
          <a:p>
            <a:pPr marL="971550" lvl="1" indent="-514350">
              <a:buFont typeface="+mj-lt"/>
              <a:buAutoNum type="arabicPeriod"/>
            </a:pPr>
            <a:r>
              <a:rPr lang="en-US" sz="2600" dirty="0"/>
              <a:t>Decide whether the event shifts the supply curve or the demand curve (or both). </a:t>
            </a:r>
          </a:p>
          <a:p>
            <a:pPr marL="971550" lvl="1" indent="-514350">
              <a:buFont typeface="+mj-lt"/>
              <a:buAutoNum type="arabicPeriod"/>
            </a:pPr>
            <a:r>
              <a:rPr lang="en-US" sz="2600" dirty="0"/>
              <a:t>Decide in which direction the curve shifts.</a:t>
            </a:r>
          </a:p>
          <a:p>
            <a:pPr marL="971550" lvl="1" indent="-514350">
              <a:buFont typeface="+mj-lt"/>
              <a:buAutoNum type="arabicPeriod"/>
            </a:pPr>
            <a:r>
              <a:rPr lang="en-US" sz="2600" dirty="0"/>
              <a:t>Compare the new equilibrium with the initial one.</a:t>
            </a:r>
          </a:p>
          <a:p>
            <a:r>
              <a:rPr lang="en-US" sz="2800" dirty="0"/>
              <a:t>In market economies, prices are the signals that guide economic decisions and thereby allocate scarce resources.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69</a:t>
            </a:fld>
            <a:endParaRPr lang="en-US"/>
          </a:p>
        </p:txBody>
      </p:sp>
      <p:sp>
        <p:nvSpPr>
          <p:cNvPr id="2" name="Title 1"/>
          <p:cNvSpPr>
            <a:spLocks noGrp="1"/>
          </p:cNvSpPr>
          <p:nvPr>
            <p:ph type="title"/>
          </p:nvPr>
        </p:nvSpPr>
        <p:spPr/>
        <p:txBody>
          <a:bodyPr/>
          <a:lstStyle/>
          <a:p>
            <a:r>
              <a:rPr lang="en-US" dirty="0"/>
              <a:t>CHAPTER IN A NUTSHELL</a:t>
            </a:r>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25353515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accent6">
                    <a:lumMod val="50000"/>
                  </a:schemeClr>
                </a:solidFill>
              </a:rPr>
              <a:t>EXAMPLE 1A: Sofia’s demand for muffins </a:t>
            </a:r>
            <a:endParaRPr lang="en-US" dirty="0">
              <a:solidFill>
                <a:schemeClr val="accent6">
                  <a:lumMod val="50000"/>
                </a:schemeClr>
              </a:solidFill>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7</a:t>
            </a:fld>
            <a:endParaRPr lang="en-US"/>
          </a:p>
        </p:txBody>
      </p:sp>
      <p:sp>
        <p:nvSpPr>
          <p:cNvPr id="6" name="Content Placeholder 5"/>
          <p:cNvSpPr>
            <a:spLocks noGrp="1"/>
          </p:cNvSpPr>
          <p:nvPr>
            <p:ph idx="12"/>
          </p:nvPr>
        </p:nvSpPr>
        <p:spPr>
          <a:xfrm>
            <a:off x="381001" y="1219200"/>
            <a:ext cx="4648200" cy="4953000"/>
          </a:xfrm>
        </p:spPr>
        <p:txBody>
          <a:bodyPr>
            <a:normAutofit/>
          </a:bodyPr>
          <a:lstStyle/>
          <a:p>
            <a:pPr marL="0" indent="0">
              <a:buNone/>
            </a:pPr>
            <a:r>
              <a:rPr lang="en-US" sz="3200" dirty="0">
                <a:solidFill>
                  <a:srgbClr val="C00000"/>
                </a:solidFill>
              </a:rPr>
              <a:t>Sofia’s demand schedule for muffins</a:t>
            </a:r>
          </a:p>
          <a:p>
            <a:pPr marL="457200" indent="-457200">
              <a:buFont typeface="Arial" panose="020B0604020202020204" pitchFamily="34" charset="0"/>
              <a:buChar char="−"/>
            </a:pPr>
            <a:endParaRPr lang="en-US" sz="3200" dirty="0">
              <a:solidFill>
                <a:srgbClr val="005EA4"/>
              </a:solidFill>
            </a:endParaRPr>
          </a:p>
          <a:p>
            <a:pPr marL="457200" indent="-457200">
              <a:buFont typeface="Arial" panose="020B0604020202020204" pitchFamily="34" charset="0"/>
              <a:buChar char="−"/>
            </a:pPr>
            <a:r>
              <a:rPr lang="en-US" sz="3200" dirty="0"/>
              <a:t>Notice that Sofia’s preferences obey the law of demand. </a:t>
            </a:r>
          </a:p>
        </p:txBody>
      </p:sp>
      <p:graphicFrame>
        <p:nvGraphicFramePr>
          <p:cNvPr id="8" name="Group 4"/>
          <p:cNvGraphicFramePr>
            <a:graphicFrameLocks noGrp="1"/>
          </p:cNvGraphicFramePr>
          <p:nvPr>
            <p:extLst>
              <p:ext uri="{D42A27DB-BD31-4B8C-83A1-F6EECF244321}">
                <p14:modId xmlns:p14="http://schemas.microsoft.com/office/powerpoint/2010/main" val="2023595000"/>
              </p:ext>
            </p:extLst>
          </p:nvPr>
        </p:nvGraphicFramePr>
        <p:xfrm>
          <a:off x="5181600" y="1219200"/>
          <a:ext cx="3525838" cy="4368103"/>
        </p:xfrm>
        <a:graphic>
          <a:graphicData uri="http://schemas.openxmlformats.org/drawingml/2006/table">
            <a:tbl>
              <a:tblPr/>
              <a:tblGrid>
                <a:gridCol w="1319306">
                  <a:extLst>
                    <a:ext uri="{9D8B030D-6E8A-4147-A177-3AD203B41FA5}">
                      <a16:colId xmlns:a16="http://schemas.microsoft.com/office/drawing/2014/main" val="20000"/>
                    </a:ext>
                  </a:extLst>
                </a:gridCol>
                <a:gridCol w="2206532">
                  <a:extLst>
                    <a:ext uri="{9D8B030D-6E8A-4147-A177-3AD203B41FA5}">
                      <a16:colId xmlns:a16="http://schemas.microsoft.com/office/drawing/2014/main" val="20001"/>
                    </a:ext>
                  </a:extLst>
                </a:gridCol>
              </a:tblGrid>
              <a:tr h="50800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Price </a:t>
                      </a:r>
                      <a:br>
                        <a:rPr kumimoji="0" lang="en-US" sz="2400" b="0" i="0" u="none" strike="noStrike" cap="none" normalizeH="0" baseline="0" dirty="0">
                          <a:ln>
                            <a:noFill/>
                          </a:ln>
                          <a:solidFill>
                            <a:schemeClr val="tx1"/>
                          </a:solidFill>
                          <a:effectLst/>
                          <a:latin typeface="Arial" charset="0"/>
                        </a:rPr>
                      </a:br>
                      <a:r>
                        <a:rPr kumimoji="0" lang="en-US" sz="2400" b="0" i="0" u="none" strike="noStrike" cap="none" normalizeH="0" baseline="0" dirty="0">
                          <a:ln>
                            <a:noFill/>
                          </a:ln>
                          <a:solidFill>
                            <a:schemeClr val="tx1"/>
                          </a:solidFill>
                          <a:effectLst/>
                          <a:latin typeface="Arial" charset="0"/>
                        </a:rPr>
                        <a:t>of muffins</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Quantity </a:t>
                      </a:r>
                      <a:br>
                        <a:rPr kumimoji="0" lang="en-US" sz="2400" b="0" i="0" u="none" strike="noStrike" cap="none" normalizeH="0" baseline="0" dirty="0">
                          <a:ln>
                            <a:noFill/>
                          </a:ln>
                          <a:solidFill>
                            <a:schemeClr val="tx1"/>
                          </a:solidFill>
                          <a:effectLst/>
                          <a:latin typeface="Arial" charset="0"/>
                        </a:rPr>
                      </a:br>
                      <a:r>
                        <a:rPr kumimoji="0" lang="en-US" sz="2400" b="0" i="0" u="none" strike="noStrike" cap="none" normalizeH="0" baseline="0" dirty="0">
                          <a:ln>
                            <a:noFill/>
                          </a:ln>
                          <a:solidFill>
                            <a:schemeClr val="tx1"/>
                          </a:solidFill>
                          <a:effectLst/>
                          <a:latin typeface="Arial" charset="0"/>
                        </a:rPr>
                        <a:t>of muffins demanded</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$0.00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16</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14</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12</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3.00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4.00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8</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5.00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6</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6.00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4</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7"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6379087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15400" cy="1346861"/>
          </a:xfrm>
        </p:spPr>
        <p:txBody>
          <a:bodyPr/>
          <a:lstStyle/>
          <a:p>
            <a:r>
              <a:rPr lang="en-US" altLang="en-US" dirty="0">
                <a:solidFill>
                  <a:schemeClr val="accent6">
                    <a:lumMod val="50000"/>
                  </a:schemeClr>
                </a:solidFill>
              </a:rPr>
              <a:t>EXAMPLE 1B: Sofia’s demand schedule and </a:t>
            </a:r>
            <a:br>
              <a:rPr lang="en-US" altLang="en-US" dirty="0">
                <a:solidFill>
                  <a:schemeClr val="accent6">
                    <a:lumMod val="50000"/>
                  </a:schemeClr>
                </a:solidFill>
              </a:rPr>
            </a:br>
            <a:r>
              <a:rPr lang="en-US" altLang="en-US" dirty="0">
                <a:solidFill>
                  <a:schemeClr val="accent6">
                    <a:lumMod val="50000"/>
                  </a:schemeClr>
                </a:solidFill>
              </a:rPr>
              <a:t>		  demand curve</a:t>
            </a:r>
            <a:endParaRPr lang="en-US" dirty="0">
              <a:solidFill>
                <a:schemeClr val="accent6">
                  <a:lumMod val="50000"/>
                </a:schemeClr>
              </a:solidFill>
            </a:endParaRP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8</a:t>
            </a:fld>
            <a:endParaRPr lang="en-US" dirty="0"/>
          </a:p>
        </p:txBody>
      </p:sp>
      <p:graphicFrame>
        <p:nvGraphicFramePr>
          <p:cNvPr id="6" name="Group 4"/>
          <p:cNvGraphicFramePr>
            <a:graphicFrameLocks noGrp="1"/>
          </p:cNvGraphicFramePr>
          <p:nvPr>
            <p:extLst>
              <p:ext uri="{D42A27DB-BD31-4B8C-83A1-F6EECF244321}">
                <p14:modId xmlns:p14="http://schemas.microsoft.com/office/powerpoint/2010/main" val="2824262197"/>
              </p:ext>
            </p:extLst>
          </p:nvPr>
        </p:nvGraphicFramePr>
        <p:xfrm>
          <a:off x="6246812" y="914400"/>
          <a:ext cx="2744788" cy="4274314"/>
        </p:xfrm>
        <a:graphic>
          <a:graphicData uri="http://schemas.openxmlformats.org/drawingml/2006/table">
            <a:tbl>
              <a:tblPr/>
              <a:tblGrid>
                <a:gridCol w="1220788">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50800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200" b="0" i="0" u="none" strike="noStrike" cap="none" normalizeH="0" baseline="0" dirty="0">
                          <a:ln>
                            <a:noFill/>
                          </a:ln>
                          <a:solidFill>
                            <a:schemeClr val="tx1"/>
                          </a:solidFill>
                          <a:effectLst/>
                          <a:latin typeface="Arial" charset="0"/>
                        </a:rPr>
                        <a:t>Price </a:t>
                      </a:r>
                      <a:br>
                        <a:rPr kumimoji="0" lang="en-US" sz="2200" b="0" i="0" u="none" strike="noStrike" cap="none" normalizeH="0" baseline="0" dirty="0">
                          <a:ln>
                            <a:noFill/>
                          </a:ln>
                          <a:solidFill>
                            <a:schemeClr val="tx1"/>
                          </a:solidFill>
                          <a:effectLst/>
                          <a:latin typeface="Arial" charset="0"/>
                        </a:rPr>
                      </a:br>
                      <a:r>
                        <a:rPr kumimoji="0" lang="en-US" sz="2200" b="0" i="0" u="none" strike="noStrike" cap="none" normalizeH="0" baseline="0" dirty="0">
                          <a:ln>
                            <a:noFill/>
                          </a:ln>
                          <a:solidFill>
                            <a:schemeClr val="tx1"/>
                          </a:solidFill>
                          <a:effectLst/>
                          <a:latin typeface="Arial" charset="0"/>
                        </a:rPr>
                        <a:t>of muffins</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200" b="0" i="0" u="none" strike="noStrike" cap="none" normalizeH="0" baseline="0" dirty="0">
                          <a:ln>
                            <a:noFill/>
                          </a:ln>
                          <a:solidFill>
                            <a:schemeClr val="tx1"/>
                          </a:solidFill>
                          <a:effectLst/>
                          <a:latin typeface="Arial" charset="0"/>
                        </a:rPr>
                        <a:t>Quantity </a:t>
                      </a:r>
                      <a:br>
                        <a:rPr kumimoji="0" lang="en-US" sz="2200" b="0" i="0" u="none" strike="noStrike" cap="none" normalizeH="0" baseline="0" dirty="0">
                          <a:ln>
                            <a:noFill/>
                          </a:ln>
                          <a:solidFill>
                            <a:schemeClr val="tx1"/>
                          </a:solidFill>
                          <a:effectLst/>
                          <a:latin typeface="Arial" charset="0"/>
                        </a:rPr>
                      </a:br>
                      <a:r>
                        <a:rPr kumimoji="0" lang="en-US" sz="2200" b="0" i="0" u="none" strike="noStrike" cap="none" normalizeH="0" baseline="0" dirty="0">
                          <a:ln>
                            <a:noFill/>
                          </a:ln>
                          <a:solidFill>
                            <a:schemeClr val="tx1"/>
                          </a:solidFill>
                          <a:effectLst/>
                          <a:latin typeface="Arial" charset="0"/>
                        </a:rPr>
                        <a:t>of muffins demanded</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200" b="0" i="0" u="none" strike="noStrike" cap="none" normalizeH="0" baseline="0" dirty="0">
                          <a:ln>
                            <a:noFill/>
                          </a:ln>
                          <a:solidFill>
                            <a:schemeClr val="tx1"/>
                          </a:solidFill>
                          <a:effectLst/>
                          <a:latin typeface="Arial" charset="0"/>
                        </a:rPr>
                        <a:t>$0.00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200" b="0" i="0" u="none" strike="noStrike" cap="none" normalizeH="0" baseline="0">
                          <a:ln>
                            <a:noFill/>
                          </a:ln>
                          <a:solidFill>
                            <a:schemeClr val="tx1"/>
                          </a:solidFill>
                          <a:effectLst/>
                          <a:latin typeface="Arial" charset="0"/>
                        </a:rPr>
                        <a:t>16</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200" b="0" i="0" u="none" strike="noStrike" cap="none" normalizeH="0" baseline="0" dirty="0">
                          <a:ln>
                            <a:noFill/>
                          </a:ln>
                          <a:solidFill>
                            <a:schemeClr val="tx1"/>
                          </a:solidFill>
                          <a:effectLst/>
                          <a:latin typeface="Arial" charset="0"/>
                        </a:rPr>
                        <a:t>1.00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200" b="0" i="0" u="none" strike="noStrike" cap="none" normalizeH="0" baseline="0" dirty="0">
                          <a:ln>
                            <a:noFill/>
                          </a:ln>
                          <a:solidFill>
                            <a:schemeClr val="tx1"/>
                          </a:solidFill>
                          <a:effectLst/>
                          <a:latin typeface="Arial" charset="0"/>
                        </a:rPr>
                        <a:t>14</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200" b="0" i="0" u="none" strike="noStrike" cap="none" normalizeH="0" baseline="0">
                          <a:ln>
                            <a:noFill/>
                          </a:ln>
                          <a:solidFill>
                            <a:schemeClr val="tx1"/>
                          </a:solidFill>
                          <a:effectLst/>
                          <a:latin typeface="Arial" charset="0"/>
                        </a:rPr>
                        <a:t>2.00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200" b="0" i="0" u="none" strike="noStrike" cap="none" normalizeH="0" baseline="0" dirty="0">
                          <a:ln>
                            <a:noFill/>
                          </a:ln>
                          <a:solidFill>
                            <a:schemeClr val="tx1"/>
                          </a:solidFill>
                          <a:effectLst/>
                          <a:latin typeface="Arial" charset="0"/>
                        </a:rPr>
                        <a:t>12</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200" b="0" i="0" u="none" strike="noStrike" cap="none" normalizeH="0" baseline="0">
                          <a:ln>
                            <a:noFill/>
                          </a:ln>
                          <a:solidFill>
                            <a:schemeClr val="tx1"/>
                          </a:solidFill>
                          <a:effectLst/>
                          <a:latin typeface="Arial" charset="0"/>
                        </a:rPr>
                        <a:t>3.00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200" b="0" i="0" u="none" strike="noStrike" cap="none" normalizeH="0" baseline="0">
                          <a:ln>
                            <a:noFill/>
                          </a:ln>
                          <a:solidFill>
                            <a:schemeClr val="tx1"/>
                          </a:solidFill>
                          <a:effectLst/>
                          <a:latin typeface="Arial" charset="0"/>
                        </a:rPr>
                        <a:t>10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200" b="0" i="0" u="none" strike="noStrike" cap="none" normalizeH="0" baseline="0">
                          <a:ln>
                            <a:noFill/>
                          </a:ln>
                          <a:solidFill>
                            <a:schemeClr val="tx1"/>
                          </a:solidFill>
                          <a:effectLst/>
                          <a:latin typeface="Arial" charset="0"/>
                        </a:rPr>
                        <a:t>4.00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200" b="0" i="0" u="none" strike="noStrike" cap="none" normalizeH="0" baseline="0">
                          <a:ln>
                            <a:noFill/>
                          </a:ln>
                          <a:solidFill>
                            <a:schemeClr val="tx1"/>
                          </a:solidFill>
                          <a:effectLst/>
                          <a:latin typeface="Arial" charset="0"/>
                        </a:rPr>
                        <a:t>8</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200" b="0" i="0" u="none" strike="noStrike" cap="none" normalizeH="0" baseline="0" dirty="0">
                          <a:ln>
                            <a:noFill/>
                          </a:ln>
                          <a:solidFill>
                            <a:schemeClr val="tx1"/>
                          </a:solidFill>
                          <a:effectLst/>
                          <a:latin typeface="Arial" charset="0"/>
                        </a:rPr>
                        <a:t>5.00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200" b="0" i="0" u="none" strike="noStrike" cap="none" normalizeH="0" baseline="0">
                          <a:ln>
                            <a:noFill/>
                          </a:ln>
                          <a:solidFill>
                            <a:schemeClr val="tx1"/>
                          </a:solidFill>
                          <a:effectLst/>
                          <a:latin typeface="Arial" charset="0"/>
                        </a:rPr>
                        <a:t>6</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200" b="0" i="0" u="none" strike="noStrike" cap="none" normalizeH="0" baseline="0">
                          <a:ln>
                            <a:noFill/>
                          </a:ln>
                          <a:solidFill>
                            <a:schemeClr val="tx1"/>
                          </a:solidFill>
                          <a:effectLst/>
                          <a:latin typeface="Arial" charset="0"/>
                        </a:rPr>
                        <a:t>6.00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200" b="0" i="0" u="none" strike="noStrike" cap="none" normalizeH="0" baseline="0" dirty="0">
                          <a:ln>
                            <a:noFill/>
                          </a:ln>
                          <a:solidFill>
                            <a:schemeClr val="tx1"/>
                          </a:solidFill>
                          <a:effectLst/>
                          <a:latin typeface="Arial" charset="0"/>
                        </a:rPr>
                        <a:t>4</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7" name="Group 2"/>
          <p:cNvGrpSpPr>
            <a:grpSpLocks/>
          </p:cNvGrpSpPr>
          <p:nvPr/>
        </p:nvGrpSpPr>
        <p:grpSpPr bwMode="auto">
          <a:xfrm>
            <a:off x="-228600" y="685800"/>
            <a:ext cx="6218238" cy="5330825"/>
            <a:chOff x="-96" y="631"/>
            <a:chExt cx="3917" cy="3358"/>
          </a:xfrm>
        </p:grpSpPr>
        <p:pic>
          <p:nvPicPr>
            <p:cNvPr id="8" name="Picture 3" descr="chap4 graph1"/>
            <p:cNvPicPr>
              <a:picLocks noChangeAspect="1" noChangeArrowheads="1"/>
            </p:cNvPicPr>
            <p:nvPr/>
          </p:nvPicPr>
          <p:blipFill>
            <a:blip r:embed="rId3" cstate="print"/>
            <a:srcRect/>
            <a:stretch>
              <a:fillRect/>
            </a:stretch>
          </p:blipFill>
          <p:spPr bwMode="auto">
            <a:xfrm>
              <a:off x="137" y="631"/>
              <a:ext cx="3646" cy="3358"/>
            </a:xfrm>
            <a:prstGeom prst="rect">
              <a:avLst/>
            </a:prstGeom>
            <a:noFill/>
            <a:ln w="9525">
              <a:noFill/>
              <a:miter lim="800000"/>
              <a:headEnd/>
              <a:tailEnd/>
            </a:ln>
          </p:spPr>
        </p:pic>
        <p:sp>
          <p:nvSpPr>
            <p:cNvPr id="9" name="Text Box 4"/>
            <p:cNvSpPr txBox="1">
              <a:spLocks noChangeArrowheads="1"/>
            </p:cNvSpPr>
            <p:nvPr/>
          </p:nvSpPr>
          <p:spPr bwMode="auto">
            <a:xfrm>
              <a:off x="-96" y="706"/>
              <a:ext cx="857" cy="446"/>
            </a:xfrm>
            <a:prstGeom prst="rect">
              <a:avLst/>
            </a:prstGeom>
            <a:noFill/>
            <a:ln w="9525">
              <a:noFill/>
              <a:miter lim="800000"/>
              <a:headEnd/>
              <a:tailEnd/>
            </a:ln>
          </p:spPr>
          <p:txBody>
            <a:bodyPr>
              <a:spAutoFit/>
            </a:bodyPr>
            <a:lstStyle/>
            <a:p>
              <a:pPr algn="r">
                <a:spcBef>
                  <a:spcPct val="50000"/>
                </a:spcBef>
              </a:pPr>
              <a:r>
                <a:rPr lang="en-US" sz="2000" dirty="0">
                  <a:cs typeface="Arial" charset="0"/>
                </a:rPr>
                <a:t>Price of Muffins</a:t>
              </a:r>
            </a:p>
          </p:txBody>
        </p:sp>
        <p:sp>
          <p:nvSpPr>
            <p:cNvPr id="10" name="Text Box 5"/>
            <p:cNvSpPr txBox="1">
              <a:spLocks noChangeArrowheads="1"/>
            </p:cNvSpPr>
            <p:nvPr/>
          </p:nvSpPr>
          <p:spPr bwMode="auto">
            <a:xfrm>
              <a:off x="3024" y="3507"/>
              <a:ext cx="797" cy="388"/>
            </a:xfrm>
            <a:prstGeom prst="rect">
              <a:avLst/>
            </a:prstGeom>
            <a:noFill/>
            <a:ln w="9525">
              <a:noFill/>
              <a:miter lim="800000"/>
              <a:headEnd/>
              <a:tailEnd/>
            </a:ln>
          </p:spPr>
          <p:txBody>
            <a:bodyPr wrap="square" lIns="0" tIns="0" rIns="0" bIns="0">
              <a:spAutoFit/>
            </a:bodyPr>
            <a:lstStyle/>
            <a:p>
              <a:pPr algn="ctr">
                <a:spcBef>
                  <a:spcPct val="50000"/>
                </a:spcBef>
              </a:pPr>
              <a:r>
                <a:rPr lang="en-US" sz="2000" dirty="0">
                  <a:cs typeface="Arial" charset="0"/>
                </a:rPr>
                <a:t>Quantity of Muffins</a:t>
              </a:r>
            </a:p>
          </p:txBody>
        </p:sp>
      </p:grpSp>
      <p:sp>
        <p:nvSpPr>
          <p:cNvPr id="11" name="Line 6"/>
          <p:cNvSpPr>
            <a:spLocks noChangeShapeType="1"/>
          </p:cNvSpPr>
          <p:nvPr/>
        </p:nvSpPr>
        <p:spPr bwMode="auto">
          <a:xfrm>
            <a:off x="1884363" y="1270001"/>
            <a:ext cx="3052762" cy="3889375"/>
          </a:xfrm>
          <a:prstGeom prst="line">
            <a:avLst/>
          </a:prstGeom>
          <a:noFill/>
          <a:ln w="50800">
            <a:solidFill>
              <a:srgbClr val="005EA4"/>
            </a:solidFill>
            <a:round/>
            <a:headEnd/>
            <a:tailEnd/>
          </a:ln>
        </p:spPr>
        <p:txBody>
          <a:bodyPr/>
          <a:lstStyle/>
          <a:p>
            <a:endParaRPr lang="en-US"/>
          </a:p>
        </p:txBody>
      </p:sp>
      <p:sp>
        <p:nvSpPr>
          <p:cNvPr id="12" name="Oval 7"/>
          <p:cNvSpPr>
            <a:spLocks noChangeArrowheads="1"/>
          </p:cNvSpPr>
          <p:nvPr/>
        </p:nvSpPr>
        <p:spPr bwMode="auto">
          <a:xfrm>
            <a:off x="4867275" y="5090320"/>
            <a:ext cx="139700" cy="138112"/>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pSp>
        <p:nvGrpSpPr>
          <p:cNvPr id="13" name="Group 54"/>
          <p:cNvGrpSpPr>
            <a:grpSpLocks/>
          </p:cNvGrpSpPr>
          <p:nvPr/>
        </p:nvGrpSpPr>
        <p:grpSpPr bwMode="auto">
          <a:xfrm>
            <a:off x="1258888" y="3919538"/>
            <a:ext cx="2832100" cy="1250950"/>
            <a:chOff x="841" y="2668"/>
            <a:chExt cx="1784" cy="788"/>
          </a:xfrm>
        </p:grpSpPr>
        <p:grpSp>
          <p:nvGrpSpPr>
            <p:cNvPr id="14" name="Group 55"/>
            <p:cNvGrpSpPr>
              <a:grpSpLocks/>
            </p:cNvGrpSpPr>
            <p:nvPr/>
          </p:nvGrpSpPr>
          <p:grpSpPr bwMode="auto">
            <a:xfrm>
              <a:off x="841" y="2712"/>
              <a:ext cx="1747" cy="744"/>
              <a:chOff x="357" y="2450"/>
              <a:chExt cx="795" cy="646"/>
            </a:xfrm>
          </p:grpSpPr>
          <p:sp>
            <p:nvSpPr>
              <p:cNvPr id="16" name="Line 56"/>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17" name="Line 57"/>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15" name="Oval 58"/>
            <p:cNvSpPr>
              <a:spLocks noChangeArrowheads="1"/>
            </p:cNvSpPr>
            <p:nvPr/>
          </p:nvSpPr>
          <p:spPr bwMode="auto">
            <a:xfrm>
              <a:off x="2537" y="2668"/>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pSp>
      <p:grpSp>
        <p:nvGrpSpPr>
          <p:cNvPr id="18" name="Group 59"/>
          <p:cNvGrpSpPr>
            <a:grpSpLocks/>
          </p:cNvGrpSpPr>
          <p:nvPr/>
        </p:nvGrpSpPr>
        <p:grpSpPr bwMode="auto">
          <a:xfrm>
            <a:off x="1258888" y="4521201"/>
            <a:ext cx="3300412" cy="655637"/>
            <a:chOff x="841" y="3047"/>
            <a:chExt cx="2079" cy="413"/>
          </a:xfrm>
        </p:grpSpPr>
        <p:grpSp>
          <p:nvGrpSpPr>
            <p:cNvPr id="19" name="Group 60"/>
            <p:cNvGrpSpPr>
              <a:grpSpLocks/>
            </p:cNvGrpSpPr>
            <p:nvPr/>
          </p:nvGrpSpPr>
          <p:grpSpPr bwMode="auto">
            <a:xfrm>
              <a:off x="841" y="3092"/>
              <a:ext cx="2032" cy="368"/>
              <a:chOff x="357" y="2450"/>
              <a:chExt cx="795" cy="646"/>
            </a:xfrm>
          </p:grpSpPr>
          <p:sp>
            <p:nvSpPr>
              <p:cNvPr id="21" name="Line 61"/>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2" name="Line 62"/>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20" name="Oval 63"/>
            <p:cNvSpPr>
              <a:spLocks noChangeArrowheads="1"/>
            </p:cNvSpPr>
            <p:nvPr/>
          </p:nvSpPr>
          <p:spPr bwMode="auto">
            <a:xfrm>
              <a:off x="2832" y="3047"/>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pSp>
      <p:grpSp>
        <p:nvGrpSpPr>
          <p:cNvPr id="23" name="Group 64"/>
          <p:cNvGrpSpPr>
            <a:grpSpLocks/>
          </p:cNvGrpSpPr>
          <p:nvPr/>
        </p:nvGrpSpPr>
        <p:grpSpPr bwMode="auto">
          <a:xfrm>
            <a:off x="1262063" y="3336926"/>
            <a:ext cx="2374900" cy="1835150"/>
            <a:chOff x="843" y="2301"/>
            <a:chExt cx="1496" cy="1156"/>
          </a:xfrm>
        </p:grpSpPr>
        <p:grpSp>
          <p:nvGrpSpPr>
            <p:cNvPr id="24" name="Group 66"/>
            <p:cNvGrpSpPr>
              <a:grpSpLocks/>
            </p:cNvGrpSpPr>
            <p:nvPr/>
          </p:nvGrpSpPr>
          <p:grpSpPr bwMode="auto">
            <a:xfrm>
              <a:off x="843" y="2343"/>
              <a:ext cx="1452" cy="1114"/>
              <a:chOff x="357" y="2450"/>
              <a:chExt cx="795" cy="646"/>
            </a:xfrm>
          </p:grpSpPr>
          <p:sp>
            <p:nvSpPr>
              <p:cNvPr id="26" name="Line 67"/>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7" name="Line 68"/>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25" name="Oval 65"/>
            <p:cNvSpPr>
              <a:spLocks noChangeArrowheads="1"/>
            </p:cNvSpPr>
            <p:nvPr/>
          </p:nvSpPr>
          <p:spPr bwMode="auto">
            <a:xfrm>
              <a:off x="2251" y="2301"/>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pSp>
      <p:grpSp>
        <p:nvGrpSpPr>
          <p:cNvPr id="28" name="Group 69"/>
          <p:cNvGrpSpPr>
            <a:grpSpLocks/>
          </p:cNvGrpSpPr>
          <p:nvPr/>
        </p:nvGrpSpPr>
        <p:grpSpPr bwMode="auto">
          <a:xfrm>
            <a:off x="1257300" y="2747963"/>
            <a:ext cx="1917700" cy="2420938"/>
            <a:chOff x="840" y="1930"/>
            <a:chExt cx="1208" cy="1525"/>
          </a:xfrm>
        </p:grpSpPr>
        <p:grpSp>
          <p:nvGrpSpPr>
            <p:cNvPr id="29" name="Group 71"/>
            <p:cNvGrpSpPr>
              <a:grpSpLocks/>
            </p:cNvGrpSpPr>
            <p:nvPr/>
          </p:nvGrpSpPr>
          <p:grpSpPr bwMode="auto">
            <a:xfrm>
              <a:off x="840" y="1971"/>
              <a:ext cx="1172" cy="1484"/>
              <a:chOff x="357" y="2450"/>
              <a:chExt cx="795" cy="646"/>
            </a:xfrm>
          </p:grpSpPr>
          <p:sp>
            <p:nvSpPr>
              <p:cNvPr id="31" name="Line 72"/>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32" name="Line 73"/>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30" name="Oval 70"/>
            <p:cNvSpPr>
              <a:spLocks noChangeArrowheads="1"/>
            </p:cNvSpPr>
            <p:nvPr/>
          </p:nvSpPr>
          <p:spPr bwMode="auto">
            <a:xfrm>
              <a:off x="1960" y="1930"/>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pSp>
      <p:grpSp>
        <p:nvGrpSpPr>
          <p:cNvPr id="33" name="Group 74"/>
          <p:cNvGrpSpPr>
            <a:grpSpLocks/>
          </p:cNvGrpSpPr>
          <p:nvPr/>
        </p:nvGrpSpPr>
        <p:grpSpPr bwMode="auto">
          <a:xfrm>
            <a:off x="1260475" y="2151063"/>
            <a:ext cx="1452563" cy="3027363"/>
            <a:chOff x="842" y="1554"/>
            <a:chExt cx="915" cy="1907"/>
          </a:xfrm>
        </p:grpSpPr>
        <p:grpSp>
          <p:nvGrpSpPr>
            <p:cNvPr id="34" name="Group 76"/>
            <p:cNvGrpSpPr>
              <a:grpSpLocks/>
            </p:cNvGrpSpPr>
            <p:nvPr/>
          </p:nvGrpSpPr>
          <p:grpSpPr bwMode="auto">
            <a:xfrm>
              <a:off x="842" y="1590"/>
              <a:ext cx="873" cy="1871"/>
              <a:chOff x="357" y="2450"/>
              <a:chExt cx="795" cy="646"/>
            </a:xfrm>
          </p:grpSpPr>
          <p:sp>
            <p:nvSpPr>
              <p:cNvPr id="36" name="Line 77"/>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37" name="Line 78"/>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35" name="Oval 75"/>
            <p:cNvSpPr>
              <a:spLocks noChangeArrowheads="1"/>
            </p:cNvSpPr>
            <p:nvPr/>
          </p:nvSpPr>
          <p:spPr bwMode="auto">
            <a:xfrm>
              <a:off x="1669" y="1554"/>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pSp>
      <p:grpSp>
        <p:nvGrpSpPr>
          <p:cNvPr id="38" name="Group 79"/>
          <p:cNvGrpSpPr>
            <a:grpSpLocks/>
          </p:cNvGrpSpPr>
          <p:nvPr/>
        </p:nvGrpSpPr>
        <p:grpSpPr bwMode="auto">
          <a:xfrm>
            <a:off x="1257300" y="1560513"/>
            <a:ext cx="984250" cy="3619500"/>
            <a:chOff x="840" y="1182"/>
            <a:chExt cx="620" cy="2280"/>
          </a:xfrm>
        </p:grpSpPr>
        <p:grpSp>
          <p:nvGrpSpPr>
            <p:cNvPr id="39" name="Group 81"/>
            <p:cNvGrpSpPr>
              <a:grpSpLocks/>
            </p:cNvGrpSpPr>
            <p:nvPr/>
          </p:nvGrpSpPr>
          <p:grpSpPr bwMode="auto">
            <a:xfrm>
              <a:off x="840" y="1221"/>
              <a:ext cx="579" cy="2241"/>
              <a:chOff x="357" y="2450"/>
              <a:chExt cx="795" cy="646"/>
            </a:xfrm>
          </p:grpSpPr>
          <p:sp>
            <p:nvSpPr>
              <p:cNvPr id="41" name="Line 82"/>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42" name="Line 83"/>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40" name="Oval 80"/>
            <p:cNvSpPr>
              <a:spLocks noChangeArrowheads="1"/>
            </p:cNvSpPr>
            <p:nvPr/>
          </p:nvSpPr>
          <p:spPr bwMode="auto">
            <a:xfrm>
              <a:off x="1372" y="1182"/>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pSp>
      <p:sp>
        <p:nvSpPr>
          <p:cNvPr id="43" name="Line 84"/>
          <p:cNvSpPr>
            <a:spLocks noChangeShapeType="1"/>
          </p:cNvSpPr>
          <p:nvPr/>
        </p:nvSpPr>
        <p:spPr bwMode="auto">
          <a:xfrm>
            <a:off x="5694362" y="2286000"/>
            <a:ext cx="552450" cy="0"/>
          </a:xfrm>
          <a:prstGeom prst="line">
            <a:avLst/>
          </a:prstGeom>
          <a:noFill/>
          <a:ln w="76200">
            <a:solidFill>
              <a:srgbClr val="005EA4"/>
            </a:solidFill>
            <a:round/>
            <a:headEnd/>
            <a:tailEnd type="triangle" w="lg" len="med"/>
          </a:ln>
        </p:spPr>
        <p:txBody>
          <a:bodyPr/>
          <a:lstStyle/>
          <a:p>
            <a:endParaRPr lang="en-US"/>
          </a:p>
        </p:txBody>
      </p:sp>
      <p:sp>
        <p:nvSpPr>
          <p:cNvPr id="44" name="Line 85"/>
          <p:cNvSpPr>
            <a:spLocks noChangeShapeType="1"/>
          </p:cNvSpPr>
          <p:nvPr/>
        </p:nvSpPr>
        <p:spPr bwMode="auto">
          <a:xfrm>
            <a:off x="5686425" y="2743200"/>
            <a:ext cx="552450" cy="0"/>
          </a:xfrm>
          <a:prstGeom prst="line">
            <a:avLst/>
          </a:prstGeom>
          <a:noFill/>
          <a:ln w="76200">
            <a:solidFill>
              <a:srgbClr val="005EA4"/>
            </a:solidFill>
            <a:round/>
            <a:headEnd/>
            <a:tailEnd type="triangle" w="lg" len="med"/>
          </a:ln>
        </p:spPr>
        <p:txBody>
          <a:bodyPr/>
          <a:lstStyle/>
          <a:p>
            <a:endParaRPr lang="en-US"/>
          </a:p>
        </p:txBody>
      </p:sp>
      <p:sp>
        <p:nvSpPr>
          <p:cNvPr id="45" name="Line 86"/>
          <p:cNvSpPr>
            <a:spLocks noChangeShapeType="1"/>
          </p:cNvSpPr>
          <p:nvPr/>
        </p:nvSpPr>
        <p:spPr bwMode="auto">
          <a:xfrm>
            <a:off x="5695950" y="3200400"/>
            <a:ext cx="552450" cy="0"/>
          </a:xfrm>
          <a:prstGeom prst="line">
            <a:avLst/>
          </a:prstGeom>
          <a:noFill/>
          <a:ln w="76200">
            <a:solidFill>
              <a:srgbClr val="005EA4"/>
            </a:solidFill>
            <a:round/>
            <a:headEnd/>
            <a:tailEnd type="triangle" w="lg" len="med"/>
          </a:ln>
        </p:spPr>
        <p:txBody>
          <a:bodyPr/>
          <a:lstStyle/>
          <a:p>
            <a:endParaRPr lang="en-US"/>
          </a:p>
        </p:txBody>
      </p:sp>
      <p:sp>
        <p:nvSpPr>
          <p:cNvPr id="46" name="Line 87"/>
          <p:cNvSpPr>
            <a:spLocks noChangeShapeType="1"/>
          </p:cNvSpPr>
          <p:nvPr/>
        </p:nvSpPr>
        <p:spPr bwMode="auto">
          <a:xfrm>
            <a:off x="5686425" y="3657600"/>
            <a:ext cx="552450" cy="0"/>
          </a:xfrm>
          <a:prstGeom prst="line">
            <a:avLst/>
          </a:prstGeom>
          <a:noFill/>
          <a:ln w="76200">
            <a:solidFill>
              <a:srgbClr val="005EA4"/>
            </a:solidFill>
            <a:round/>
            <a:headEnd/>
            <a:tailEnd type="triangle" w="lg" len="med"/>
          </a:ln>
        </p:spPr>
        <p:txBody>
          <a:bodyPr/>
          <a:lstStyle/>
          <a:p>
            <a:endParaRPr lang="en-US"/>
          </a:p>
        </p:txBody>
      </p:sp>
      <p:sp>
        <p:nvSpPr>
          <p:cNvPr id="47" name="Line 88"/>
          <p:cNvSpPr>
            <a:spLocks noChangeShapeType="1"/>
          </p:cNvSpPr>
          <p:nvPr/>
        </p:nvSpPr>
        <p:spPr bwMode="auto">
          <a:xfrm>
            <a:off x="5694362" y="4114800"/>
            <a:ext cx="552450" cy="0"/>
          </a:xfrm>
          <a:prstGeom prst="line">
            <a:avLst/>
          </a:prstGeom>
          <a:noFill/>
          <a:ln w="76200">
            <a:solidFill>
              <a:srgbClr val="005EA4"/>
            </a:solidFill>
            <a:round/>
            <a:headEnd/>
            <a:tailEnd type="triangle" w="lg" len="med"/>
          </a:ln>
        </p:spPr>
        <p:txBody>
          <a:bodyPr/>
          <a:lstStyle/>
          <a:p>
            <a:endParaRPr lang="en-US"/>
          </a:p>
        </p:txBody>
      </p:sp>
      <p:sp>
        <p:nvSpPr>
          <p:cNvPr id="48" name="Line 89"/>
          <p:cNvSpPr>
            <a:spLocks noChangeShapeType="1"/>
          </p:cNvSpPr>
          <p:nvPr/>
        </p:nvSpPr>
        <p:spPr bwMode="auto">
          <a:xfrm>
            <a:off x="5688012" y="4572000"/>
            <a:ext cx="552450" cy="0"/>
          </a:xfrm>
          <a:prstGeom prst="line">
            <a:avLst/>
          </a:prstGeom>
          <a:noFill/>
          <a:ln w="76200">
            <a:solidFill>
              <a:srgbClr val="005EA4"/>
            </a:solidFill>
            <a:round/>
            <a:headEnd/>
            <a:tailEnd type="triangle" w="lg" len="med"/>
          </a:ln>
        </p:spPr>
        <p:txBody>
          <a:bodyPr/>
          <a:lstStyle/>
          <a:p>
            <a:endParaRPr lang="en-US"/>
          </a:p>
        </p:txBody>
      </p:sp>
      <p:sp>
        <p:nvSpPr>
          <p:cNvPr id="49" name="Line 90"/>
          <p:cNvSpPr>
            <a:spLocks noChangeShapeType="1"/>
          </p:cNvSpPr>
          <p:nvPr/>
        </p:nvSpPr>
        <p:spPr bwMode="auto">
          <a:xfrm>
            <a:off x="5678487" y="5029200"/>
            <a:ext cx="552450" cy="0"/>
          </a:xfrm>
          <a:prstGeom prst="line">
            <a:avLst/>
          </a:prstGeom>
          <a:noFill/>
          <a:ln w="76200">
            <a:solidFill>
              <a:srgbClr val="005EA4"/>
            </a:solidFill>
            <a:round/>
            <a:headEnd/>
            <a:tailEnd type="triangle" w="lg" len="med"/>
          </a:ln>
        </p:spPr>
        <p:txBody>
          <a:bodyPr/>
          <a:lstStyle/>
          <a:p>
            <a:endParaRPr lang="en-US"/>
          </a:p>
        </p:txBody>
      </p:sp>
      <p:grpSp>
        <p:nvGrpSpPr>
          <p:cNvPr id="60" name="Group 59"/>
          <p:cNvGrpSpPr/>
          <p:nvPr/>
        </p:nvGrpSpPr>
        <p:grpSpPr>
          <a:xfrm>
            <a:off x="1447800" y="2886076"/>
            <a:ext cx="1458215" cy="1102518"/>
            <a:chOff x="1447800" y="3038476"/>
            <a:chExt cx="1458215" cy="1102518"/>
          </a:xfrm>
        </p:grpSpPr>
        <p:cxnSp>
          <p:nvCxnSpPr>
            <p:cNvPr id="55" name="Straight Arrow Connector 54"/>
            <p:cNvCxnSpPr/>
            <p:nvPr/>
          </p:nvCxnSpPr>
          <p:spPr bwMode="auto">
            <a:xfrm>
              <a:off x="1447800" y="3038476"/>
              <a:ext cx="0" cy="1102518"/>
            </a:xfrm>
            <a:prstGeom prst="straightConnector1">
              <a:avLst/>
            </a:prstGeom>
            <a:noFill/>
            <a:ln w="38100" cap="flat" cmpd="sng" algn="ctr">
              <a:solidFill>
                <a:srgbClr val="C00000"/>
              </a:solidFill>
              <a:prstDash val="solid"/>
              <a:round/>
              <a:headEnd type="none" w="med" len="med"/>
              <a:tailEnd type="triangle" w="med" len="med"/>
            </a:ln>
            <a:effectLst/>
          </p:spPr>
        </p:cxnSp>
        <p:sp>
          <p:nvSpPr>
            <p:cNvPr id="58" name="TextBox 57"/>
            <p:cNvSpPr txBox="1"/>
            <p:nvPr/>
          </p:nvSpPr>
          <p:spPr>
            <a:xfrm>
              <a:off x="1577084" y="3301162"/>
              <a:ext cx="1328931" cy="652553"/>
            </a:xfrm>
            <a:prstGeom prst="rect">
              <a:avLst/>
            </a:prstGeom>
            <a:solidFill>
              <a:schemeClr val="bg1"/>
            </a:solidFill>
            <a:ln>
              <a:solidFill>
                <a:srgbClr val="C00000"/>
              </a:solidFill>
            </a:ln>
          </p:spPr>
          <p:txBody>
            <a:bodyPr wrap="square" rtlCol="0">
              <a:spAutoFit/>
            </a:bodyPr>
            <a:lstStyle/>
            <a:p>
              <a:r>
                <a:rPr lang="en-US" dirty="0"/>
                <a:t>A decrease in price…</a:t>
              </a:r>
            </a:p>
          </p:txBody>
        </p:sp>
      </p:grpSp>
      <p:grpSp>
        <p:nvGrpSpPr>
          <p:cNvPr id="61" name="Group 60"/>
          <p:cNvGrpSpPr/>
          <p:nvPr/>
        </p:nvGrpSpPr>
        <p:grpSpPr>
          <a:xfrm>
            <a:off x="685800" y="5018088"/>
            <a:ext cx="5002331" cy="1218644"/>
            <a:chOff x="685800" y="5170488"/>
            <a:chExt cx="5002331" cy="1218644"/>
          </a:xfrm>
        </p:grpSpPr>
        <p:cxnSp>
          <p:nvCxnSpPr>
            <p:cNvPr id="56" name="Straight Arrow Connector 55"/>
            <p:cNvCxnSpPr/>
            <p:nvPr/>
          </p:nvCxnSpPr>
          <p:spPr bwMode="auto">
            <a:xfrm>
              <a:off x="3164490" y="5170488"/>
              <a:ext cx="856648" cy="0"/>
            </a:xfrm>
            <a:prstGeom prst="straightConnector1">
              <a:avLst/>
            </a:prstGeom>
            <a:noFill/>
            <a:ln w="38100" cap="flat" cmpd="sng" algn="ctr">
              <a:solidFill>
                <a:srgbClr val="C00000"/>
              </a:solidFill>
              <a:prstDash val="solid"/>
              <a:round/>
              <a:headEnd type="none" w="med" len="med"/>
              <a:tailEnd type="triangle" w="med" len="med"/>
            </a:ln>
            <a:effectLst/>
          </p:spPr>
        </p:cxnSp>
        <p:sp>
          <p:nvSpPr>
            <p:cNvPr id="59" name="TextBox 58"/>
            <p:cNvSpPr txBox="1"/>
            <p:nvPr/>
          </p:nvSpPr>
          <p:spPr>
            <a:xfrm>
              <a:off x="685800" y="6019800"/>
              <a:ext cx="5002331" cy="369332"/>
            </a:xfrm>
            <a:prstGeom prst="rect">
              <a:avLst/>
            </a:prstGeom>
            <a:solidFill>
              <a:schemeClr val="bg1"/>
            </a:solidFill>
            <a:ln>
              <a:solidFill>
                <a:srgbClr val="C00000"/>
              </a:solidFill>
            </a:ln>
          </p:spPr>
          <p:txBody>
            <a:bodyPr wrap="none" rtlCol="0">
              <a:spAutoFit/>
            </a:bodyPr>
            <a:lstStyle/>
            <a:p>
              <a:r>
                <a:rPr lang="en-US" dirty="0"/>
                <a:t>… increases the quantity of muffins demanded.</a:t>
              </a:r>
            </a:p>
          </p:txBody>
        </p:sp>
      </p:grpSp>
      <p:sp>
        <p:nvSpPr>
          <p:cNvPr id="57"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2631491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trips(downRight)">
                                      <p:cBhvr>
                                        <p:cTn id="11" dur="1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subTnLst>
                                    <p:animClr clrSpc="rgb" dir="cw">
                                      <p:cBhvr override="childStyle">
                                        <p:cTn dur="1" fill="hold" display="0" masterRel="nextClick" afterEffect="1"/>
                                        <p:tgtEl>
                                          <p:spTgt spid="43"/>
                                        </p:tgtEl>
                                        <p:attrNameLst>
                                          <p:attrName>ppt_c</p:attrName>
                                        </p:attrNameLst>
                                      </p:cBhvr>
                                      <p:to>
                                        <a:schemeClr val="bg1"/>
                                      </p:to>
                                    </p:animClr>
                                  </p:subTnLst>
                                </p:cTn>
                              </p:par>
                            </p:childTnLst>
                          </p:cTn>
                        </p:par>
                      </p:childTnLst>
                    </p:cTn>
                  </p:par>
                  <p:par>
                    <p:cTn id="20" fill="hold">
                      <p:stCondLst>
                        <p:cond delay="indefinite"/>
                      </p:stCondLst>
                      <p:childTnLst>
                        <p:par>
                          <p:cTn id="21" fill="hold">
                            <p:stCondLst>
                              <p:cond delay="0"/>
                            </p:stCondLst>
                            <p:childTnLst>
                              <p:par>
                                <p:cTn id="22" presetID="18" presetClass="entr" presetSubtype="3"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strips(upRight)">
                                      <p:cBhvr>
                                        <p:cTn id="24" dur="10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subTnLst>
                                    <p:animClr clrSpc="rgb" dir="cw">
                                      <p:cBhvr override="childStyle">
                                        <p:cTn dur="1" fill="hold" display="0" masterRel="nextClick" afterEffect="1"/>
                                        <p:tgtEl>
                                          <p:spTgt spid="44"/>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strips(upRight)">
                                      <p:cBhvr>
                                        <p:cTn id="32" dur="10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500"/>
                                        <p:tgtEl>
                                          <p:spTgt spid="45"/>
                                        </p:tgtEl>
                                      </p:cBhvr>
                                    </p:animEffect>
                                  </p:childTnLst>
                                  <p:subTnLst>
                                    <p:animClr clrSpc="rgb" dir="cw">
                                      <p:cBhvr override="childStyle">
                                        <p:cTn dur="1" fill="hold" display="0" masterRel="nextClick" afterEffect="1"/>
                                        <p:tgtEl>
                                          <p:spTgt spid="45"/>
                                        </p:tgtEl>
                                        <p:attrNameLst>
                                          <p:attrName>ppt_c</p:attrName>
                                        </p:attrNameLst>
                                      </p:cBhvr>
                                      <p:to>
                                        <a:schemeClr val="bg1"/>
                                      </p:to>
                                    </p:animClr>
                                  </p:subTnLst>
                                </p:cTn>
                              </p:par>
                            </p:childTnLst>
                          </p:cTn>
                        </p:par>
                      </p:childTnLst>
                    </p:cTn>
                  </p:par>
                  <p:par>
                    <p:cTn id="36" fill="hold">
                      <p:stCondLst>
                        <p:cond delay="indefinite"/>
                      </p:stCondLst>
                      <p:childTnLst>
                        <p:par>
                          <p:cTn id="37" fill="hold">
                            <p:stCondLst>
                              <p:cond delay="0"/>
                            </p:stCondLst>
                            <p:childTnLst>
                              <p:par>
                                <p:cTn id="38" presetID="18" presetClass="entr" presetSubtype="3" fill="hold"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strips(upRight)">
                                      <p:cBhvr>
                                        <p:cTn id="40" dur="10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fade">
                                      <p:cBhvr>
                                        <p:cTn id="43" dur="500"/>
                                        <p:tgtEl>
                                          <p:spTgt spid="46"/>
                                        </p:tgtEl>
                                      </p:cBhvr>
                                    </p:animEffect>
                                  </p:childTnLst>
                                  <p:subTnLst>
                                    <p:animClr clrSpc="rgb" dir="cw">
                                      <p:cBhvr override="childStyle">
                                        <p:cTn dur="1" fill="hold" display="0" masterRel="nextClick" afterEffect="1"/>
                                        <p:tgtEl>
                                          <p:spTgt spid="46"/>
                                        </p:tgtEl>
                                        <p:attrNameLst>
                                          <p:attrName>ppt_c</p:attrName>
                                        </p:attrNameLst>
                                      </p:cBhvr>
                                      <p:to>
                                        <a:schemeClr val="bg1"/>
                                      </p:to>
                                    </p:animClr>
                                  </p:subTnLst>
                                </p:cTn>
                              </p:par>
                            </p:childTnLst>
                          </p:cTn>
                        </p:par>
                      </p:childTnLst>
                    </p:cTn>
                  </p:par>
                  <p:par>
                    <p:cTn id="44" fill="hold">
                      <p:stCondLst>
                        <p:cond delay="indefinite"/>
                      </p:stCondLst>
                      <p:childTnLst>
                        <p:par>
                          <p:cTn id="45" fill="hold">
                            <p:stCondLst>
                              <p:cond delay="0"/>
                            </p:stCondLst>
                            <p:childTnLst>
                              <p:par>
                                <p:cTn id="46" presetID="18" presetClass="entr" presetSubtype="3" fill="hold"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strips(upRight)">
                                      <p:cBhvr>
                                        <p:cTn id="48" dur="1000"/>
                                        <p:tgtEl>
                                          <p:spTgt spid="2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subTnLst>
                                    <p:animClr clrSpc="rgb" dir="cw">
                                      <p:cBhvr override="childStyle">
                                        <p:cTn dur="1" fill="hold" display="0" masterRel="nextClick" afterEffect="1"/>
                                        <p:tgtEl>
                                          <p:spTgt spid="47"/>
                                        </p:tgtEl>
                                        <p:attrNameLst>
                                          <p:attrName>ppt_c</p:attrName>
                                        </p:attrNameLst>
                                      </p:cBhvr>
                                      <p:to>
                                        <a:schemeClr val="bg1"/>
                                      </p:to>
                                    </p:animClr>
                                  </p:subTnLst>
                                </p:cTn>
                              </p:par>
                            </p:childTnLst>
                          </p:cTn>
                        </p:par>
                      </p:childTnLst>
                    </p:cTn>
                  </p:par>
                  <p:par>
                    <p:cTn id="52" fill="hold">
                      <p:stCondLst>
                        <p:cond delay="indefinite"/>
                      </p:stCondLst>
                      <p:childTnLst>
                        <p:par>
                          <p:cTn id="53" fill="hold">
                            <p:stCondLst>
                              <p:cond delay="0"/>
                            </p:stCondLst>
                            <p:childTnLst>
                              <p:par>
                                <p:cTn id="54" presetID="18" presetClass="entr" presetSubtype="3" fill="hold" nodeType="click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strips(upRight)">
                                      <p:cBhvr>
                                        <p:cTn id="56" dur="1000"/>
                                        <p:tgtEl>
                                          <p:spTgt spid="3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500"/>
                                        <p:tgtEl>
                                          <p:spTgt spid="48"/>
                                        </p:tgtEl>
                                      </p:cBhvr>
                                    </p:animEffect>
                                  </p:childTnLst>
                                  <p:subTnLst>
                                    <p:animClr clrSpc="rgb" dir="cw">
                                      <p:cBhvr override="childStyle">
                                        <p:cTn dur="1" fill="hold" display="0" masterRel="nextClick" afterEffect="1"/>
                                        <p:tgtEl>
                                          <p:spTgt spid="48"/>
                                        </p:tgtEl>
                                        <p:attrNameLst>
                                          <p:attrName>ppt_c</p:attrName>
                                        </p:attrNameLst>
                                      </p:cBhvr>
                                      <p:to>
                                        <a:schemeClr val="bg1"/>
                                      </p:to>
                                    </p:animClr>
                                  </p:subTnLst>
                                </p:cTn>
                              </p:par>
                            </p:childTnLst>
                          </p:cTn>
                        </p:par>
                      </p:childTnLst>
                    </p:cTn>
                  </p:par>
                  <p:par>
                    <p:cTn id="60" fill="hold">
                      <p:stCondLst>
                        <p:cond delay="indefinite"/>
                      </p:stCondLst>
                      <p:childTnLst>
                        <p:par>
                          <p:cTn id="61" fill="hold">
                            <p:stCondLst>
                              <p:cond delay="0"/>
                            </p:stCondLst>
                            <p:childTnLst>
                              <p:par>
                                <p:cTn id="62" presetID="18" presetClass="entr" presetSubtype="3" fill="hold" nodeType="click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strips(upRight)">
                                      <p:cBhvr>
                                        <p:cTn id="64" dur="1000"/>
                                        <p:tgtEl>
                                          <p:spTgt spid="3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500"/>
                                        <p:tgtEl>
                                          <p:spTgt spid="49"/>
                                        </p:tgtEl>
                                      </p:cBhvr>
                                    </p:animEffect>
                                  </p:childTnLst>
                                  <p:subTnLst>
                                    <p:animClr clrSpc="rgb" dir="cw">
                                      <p:cBhvr override="childStyle">
                                        <p:cTn dur="1" fill="hold" display="0" masterRel="nextClick" afterEffect="1"/>
                                        <p:tgtEl>
                                          <p:spTgt spid="49"/>
                                        </p:tgtEl>
                                        <p:attrNameLst>
                                          <p:attrName>ppt_c</p:attrName>
                                        </p:attrNameLst>
                                      </p:cBhvr>
                                      <p:to>
                                        <a:schemeClr val="bg1"/>
                                      </p:to>
                                    </p:animClr>
                                  </p:subTnLst>
                                </p:cTn>
                              </p:par>
                            </p:childTnLst>
                          </p:cTn>
                        </p:par>
                      </p:childTnLst>
                    </p:cTn>
                  </p:par>
                  <p:par>
                    <p:cTn id="68" fill="hold">
                      <p:stCondLst>
                        <p:cond delay="indefinite"/>
                      </p:stCondLst>
                      <p:childTnLst>
                        <p:par>
                          <p:cTn id="69" fill="hold">
                            <p:stCondLst>
                              <p:cond delay="0"/>
                            </p:stCondLst>
                            <p:childTnLst>
                              <p:par>
                                <p:cTn id="70" presetID="18" presetClass="entr" presetSubtype="6"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strips(downRight)">
                                      <p:cBhvr>
                                        <p:cTn id="72" dur="1000"/>
                                        <p:tgtEl>
                                          <p:spTgt spid="1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60"/>
                                        </p:tgtEl>
                                        <p:attrNameLst>
                                          <p:attrName>style.visibility</p:attrName>
                                        </p:attrNameLst>
                                      </p:cBhvr>
                                      <p:to>
                                        <p:strVal val="visible"/>
                                      </p:to>
                                    </p:set>
                                    <p:animEffect transition="in" filter="wipe(left)">
                                      <p:cBhvr>
                                        <p:cTn id="77" dur="500"/>
                                        <p:tgtEl>
                                          <p:spTgt spid="6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61"/>
                                        </p:tgtEl>
                                        <p:attrNameLst>
                                          <p:attrName>style.visibility</p:attrName>
                                        </p:attrNameLst>
                                      </p:cBhvr>
                                      <p:to>
                                        <p:strVal val="visible"/>
                                      </p:to>
                                    </p:set>
                                    <p:animEffect transition="in" filter="wipe(left)">
                                      <p:cBhvr>
                                        <p:cTn id="8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43" grpId="0" animBg="1"/>
      <p:bldP spid="44" grpId="0" animBg="1"/>
      <p:bldP spid="45" grpId="0" animBg="1"/>
      <p:bldP spid="46" grpId="0" animBg="1"/>
      <p:bldP spid="47" grpId="0" animBg="1"/>
      <p:bldP spid="48" grpId="0" animBg="1"/>
      <p:bldP spid="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wrap="square" anchor="ctr"/>
          <a:lstStyle/>
          <a:p>
            <a:r>
              <a:rPr lang="en-US" altLang="en-US" dirty="0"/>
              <a:t>Market Demand </a:t>
            </a:r>
          </a:p>
        </p:txBody>
      </p:sp>
      <p:sp>
        <p:nvSpPr>
          <p:cNvPr id="19459" name="Content Placeholder 2"/>
          <p:cNvSpPr>
            <a:spLocks noGrp="1"/>
          </p:cNvSpPr>
          <p:nvPr>
            <p:ph idx="1"/>
          </p:nvPr>
        </p:nvSpPr>
        <p:spPr>
          <a:prstGeom prst="rect">
            <a:avLst/>
          </a:prstGeom>
        </p:spPr>
        <p:txBody>
          <a:bodyPr/>
          <a:lstStyle/>
          <a:p>
            <a:r>
              <a:rPr lang="en-US" altLang="en-US" dirty="0"/>
              <a:t>Market demand</a:t>
            </a:r>
          </a:p>
          <a:p>
            <a:pPr lvl="1"/>
            <a:r>
              <a:rPr lang="en-US" altLang="en-US" dirty="0"/>
              <a:t>Sum of all individual demands for a good or service</a:t>
            </a:r>
          </a:p>
          <a:p>
            <a:pPr lvl="1"/>
            <a:r>
              <a:rPr lang="en-US" altLang="en-US" dirty="0"/>
              <a:t>Market demand curve: sum the individual demand curves horizontally</a:t>
            </a:r>
          </a:p>
          <a:p>
            <a:pPr lvl="2"/>
            <a:r>
              <a:rPr lang="en-US" altLang="en-US" dirty="0"/>
              <a:t>To find the total quantity demanded at any price, we add the individual quantities</a:t>
            </a:r>
          </a:p>
        </p:txBody>
      </p:sp>
      <p:sp>
        <p:nvSpPr>
          <p:cNvPr id="19461"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E1E5C7AB-2E50-4D96-BDA5-BBDDB6A1C3A0}" type="slidenum">
              <a:rPr lang="en-US" altLang="en-US" sz="1200" smtClean="0">
                <a:solidFill>
                  <a:srgbClr val="002060"/>
                </a:solidFill>
              </a:rPr>
              <a:pPr algn="ctr" eaLnBrk="1" hangingPunct="1"/>
              <a:t>9</a:t>
            </a:fld>
            <a:endParaRPr lang="en-US" altLang="en-US" sz="1200">
              <a:solidFill>
                <a:srgbClr val="002060"/>
              </a:solidFill>
            </a:endParaRPr>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11354335"/>
      </p:ext>
    </p:extLst>
  </p:cSld>
  <p:clrMapOvr>
    <a:masterClrMapping/>
  </p:clrMapOvr>
  <p:transition/>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Main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L or Ex">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Think-Pair-Share">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44560</TotalTime>
  <Words>11607</Words>
  <Application>Microsoft Macintosh PowerPoint</Application>
  <PresentationFormat>On-screen Show (4:3)</PresentationFormat>
  <Paragraphs>1145</Paragraphs>
  <Slides>69</Slides>
  <Notes>69</Notes>
  <HiddenSlides>0</HiddenSlides>
  <MMClips>0</MMClips>
  <ScaleCrop>false</ScaleCrop>
  <HeadingPairs>
    <vt:vector size="8" baseType="variant">
      <vt:variant>
        <vt:lpstr>Fonts Used</vt:lpstr>
      </vt:variant>
      <vt:variant>
        <vt:i4>6</vt:i4>
      </vt:variant>
      <vt:variant>
        <vt:lpstr>Theme</vt:lpstr>
      </vt:variant>
      <vt:variant>
        <vt:i4>10</vt:i4>
      </vt:variant>
      <vt:variant>
        <vt:lpstr>Embedded OLE Servers</vt:lpstr>
      </vt:variant>
      <vt:variant>
        <vt:i4>1</vt:i4>
      </vt:variant>
      <vt:variant>
        <vt:lpstr>Slide Titles</vt:lpstr>
      </vt:variant>
      <vt:variant>
        <vt:i4>69</vt:i4>
      </vt:variant>
    </vt:vector>
  </HeadingPairs>
  <TitlesOfParts>
    <vt:vector size="86" baseType="lpstr">
      <vt:lpstr>Sabon-Bold</vt:lpstr>
      <vt:lpstr>Arial</vt:lpstr>
      <vt:lpstr>Calibri</vt:lpstr>
      <vt:lpstr>Cambria</vt:lpstr>
      <vt:lpstr>Tahoma</vt:lpstr>
      <vt:lpstr>Wingdings</vt:lpstr>
      <vt:lpstr>Chapter title</vt:lpstr>
      <vt:lpstr>Intro / Summary</vt:lpstr>
      <vt:lpstr>Main content</vt:lpstr>
      <vt:lpstr>Figure</vt:lpstr>
      <vt:lpstr>Table</vt:lpstr>
      <vt:lpstr>AL or Ex</vt:lpstr>
      <vt:lpstr>Case study</vt:lpstr>
      <vt:lpstr>Think-Pair-Share</vt:lpstr>
      <vt:lpstr>Ask Experts</vt:lpstr>
      <vt:lpstr>Appendix</vt:lpstr>
      <vt:lpstr>Worksheet</vt:lpstr>
      <vt:lpstr>PowerPoint Presentation</vt:lpstr>
      <vt:lpstr>IN THIS CHAPTER</vt:lpstr>
      <vt:lpstr>Markets and Competition</vt:lpstr>
      <vt:lpstr>Markets and Competition</vt:lpstr>
      <vt:lpstr>Demand </vt:lpstr>
      <vt:lpstr>Demand Schedule and Demand Curve </vt:lpstr>
      <vt:lpstr>EXAMPLE 1A: Sofia’s demand for muffins </vt:lpstr>
      <vt:lpstr>EXAMPLE 1B: Sofia’s demand schedule and      demand curve</vt:lpstr>
      <vt:lpstr>Market Demand </vt:lpstr>
      <vt:lpstr>EXAMPLE 1C: Market vs. individual demand</vt:lpstr>
      <vt:lpstr>EXAMPLE 1D: Market demand curve for muffins</vt:lpstr>
      <vt:lpstr>Demand Curve Shifters – 1 </vt:lpstr>
      <vt:lpstr>Demand Curve Shifters – 2 </vt:lpstr>
      <vt:lpstr>Changes in Number of Buyers</vt:lpstr>
      <vt:lpstr>EXAMPLE 1E: Demand curve shifts</vt:lpstr>
      <vt:lpstr>Changes in Income </vt:lpstr>
      <vt:lpstr>Changes in Prices of Related Goods – 1 </vt:lpstr>
      <vt:lpstr>Changes in Prices of Related Goods – 2 </vt:lpstr>
      <vt:lpstr>Changes in Tastes</vt:lpstr>
      <vt:lpstr>Expectations about the Future</vt:lpstr>
      <vt:lpstr>Shift vs. Movement Along Curve</vt:lpstr>
      <vt:lpstr>Summary: variables that influence buyers</vt:lpstr>
      <vt:lpstr>Active Learning 1: The demand curve</vt:lpstr>
      <vt:lpstr>Active Learning 1A. Price of apple juice increases</vt:lpstr>
      <vt:lpstr>Active Learning 1B. The price of orange juice falls</vt:lpstr>
      <vt:lpstr>Active Learning 1C. Consumers’ income falls</vt:lpstr>
      <vt:lpstr>Supply </vt:lpstr>
      <vt:lpstr>Supply Schedule and Supply Curve </vt:lpstr>
      <vt:lpstr>EXAMPLE 2A: Starbucks’ supply of muffins</vt:lpstr>
      <vt:lpstr>EXAMPLE 2B: Starbucks’ supply schedule and        supply curve</vt:lpstr>
      <vt:lpstr>Market Supply vs. Individual Supply</vt:lpstr>
      <vt:lpstr>EXAMPLE 2C: Market vs. individual supply</vt:lpstr>
      <vt:lpstr>EXAMPLE 2D: Market supply curve of muffins</vt:lpstr>
      <vt:lpstr>Supply Curve Shifters – 1 </vt:lpstr>
      <vt:lpstr>Supply Curve Shifters – 2 </vt:lpstr>
      <vt:lpstr>Changes in Input Prices</vt:lpstr>
      <vt:lpstr>EXAMPLE 2E: Changes in input prices</vt:lpstr>
      <vt:lpstr>Changes in Technology</vt:lpstr>
      <vt:lpstr>Changes in Number of Sellers</vt:lpstr>
      <vt:lpstr>Expectations about Future</vt:lpstr>
      <vt:lpstr>Shift vs. Movement Along the Supply</vt:lpstr>
      <vt:lpstr>Summary: variables that influence sellers</vt:lpstr>
      <vt:lpstr>Active Learning 2: The supply curve</vt:lpstr>
      <vt:lpstr>Active Learning 2A. Decrease in price of apple juice</vt:lpstr>
      <vt:lpstr>Active Learning 2B. Technological advance</vt:lpstr>
      <vt:lpstr>Active Learning 2C. Decrease in price of orange juice</vt:lpstr>
      <vt:lpstr>Supply and demand together – 1 </vt:lpstr>
      <vt:lpstr>Supply and demand together – 2 </vt:lpstr>
      <vt:lpstr>ASK THE EXPERTS</vt:lpstr>
      <vt:lpstr>Markets not in equilibrium: surplus – 1 </vt:lpstr>
      <vt:lpstr>Markets not in equilibrium: surplus – 2 </vt:lpstr>
      <vt:lpstr>Markets not in equilibrium: shortage – 1 </vt:lpstr>
      <vt:lpstr>Markets not in equilibrium: shortage – 2 </vt:lpstr>
      <vt:lpstr>Supply and Demand Together</vt:lpstr>
      <vt:lpstr>EXAMPLE 3: The market for muffins</vt:lpstr>
      <vt:lpstr>EXAMPLE 3A:  A shift in demand</vt:lpstr>
      <vt:lpstr>EXAMPLE 3B:  A shift in supply</vt:lpstr>
      <vt:lpstr>EXAMPLE 3C: A shift in both S and D – 1 </vt:lpstr>
      <vt:lpstr>EXAMPLE 3C: A Shift in Both S and D – 2 </vt:lpstr>
      <vt:lpstr>How Prices Allocate Resources</vt:lpstr>
      <vt:lpstr>Active Learning 3: Shifts in supply and demand</vt:lpstr>
      <vt:lpstr>Active Learning 3A. A fall in price of apple juice</vt:lpstr>
      <vt:lpstr>Active Learning 3B. Fall in the price of oranges</vt:lpstr>
      <vt:lpstr>Active Learning 3C. Events A and B together</vt:lpstr>
      <vt:lpstr>THINK-PAIR-SHARE</vt:lpstr>
      <vt:lpstr>CHAPTER IN A NUTSHELL</vt:lpstr>
      <vt:lpstr>CHAPTER IN A NUTSHELL</vt:lpstr>
      <vt:lpstr>CHAPTER IN A NUTSHELL</vt:lpstr>
      <vt:lpstr>CHAPTER IN A NUTSHELL</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Martin Chen</cp:lastModifiedBy>
  <cp:revision>1395</cp:revision>
  <cp:lastPrinted>2019-05-14T19:06:14Z</cp:lastPrinted>
  <dcterms:created xsi:type="dcterms:W3CDTF">2016-03-16T19:41:09Z</dcterms:created>
  <dcterms:modified xsi:type="dcterms:W3CDTF">2020-01-14T03:24:15Z</dcterms:modified>
</cp:coreProperties>
</file>