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handoutMasterIdLst>
    <p:handoutMasterId r:id="rId22"/>
  </p:handoutMasterIdLst>
  <p:sldIdLst>
    <p:sldId id="257" r:id="rId2"/>
    <p:sldId id="261" r:id="rId3"/>
    <p:sldId id="267" r:id="rId4"/>
    <p:sldId id="266" r:id="rId5"/>
    <p:sldId id="268" r:id="rId6"/>
    <p:sldId id="270" r:id="rId7"/>
    <p:sldId id="258" r:id="rId8"/>
    <p:sldId id="271" r:id="rId9"/>
    <p:sldId id="260" r:id="rId10"/>
    <p:sldId id="262" r:id="rId11"/>
    <p:sldId id="272" r:id="rId12"/>
    <p:sldId id="269" r:id="rId13"/>
    <p:sldId id="274" r:id="rId14"/>
    <p:sldId id="273" r:id="rId15"/>
    <p:sldId id="264" r:id="rId16"/>
    <p:sldId id="275" r:id="rId17"/>
    <p:sldId id="276" r:id="rId18"/>
    <p:sldId id="277" r:id="rId19"/>
    <p:sldId id="278" r:id="rId2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8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2020/9/19</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2020/9/19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2020/9/19</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2020/9/19</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2020/9/19</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2020/9/19</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2020/9/19</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2020/9/19</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2020/9/19</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2020/9/19</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2020/9/19</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2020/9/19</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2020/9/19</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2020/9/19</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FBLA </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dirty="0">
                <a:solidFill>
                  <a:schemeClr val="tx1">
                    <a:lumMod val="85000"/>
                    <a:lumOff val="15000"/>
                  </a:schemeClr>
                </a:solidFill>
              </a:rPr>
              <a:t>IB 1-4 </a:t>
            </a:r>
            <a:r>
              <a:rPr lang="zh-CN" altLang="en-US" dirty="0">
                <a:solidFill>
                  <a:schemeClr val="tx1">
                    <a:lumMod val="85000"/>
                    <a:lumOff val="15000"/>
                  </a:schemeClr>
                </a:solidFill>
              </a:rPr>
              <a:t>王子雄</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B955B-F47D-4DD1-B8E5-08350A43A4A9}"/>
              </a:ext>
            </a:extLst>
          </p:cNvPr>
          <p:cNvSpPr>
            <a:spLocks noGrp="1"/>
          </p:cNvSpPr>
          <p:nvPr>
            <p:ph type="title"/>
          </p:nvPr>
        </p:nvSpPr>
        <p:spPr/>
        <p:txBody>
          <a:bodyPr/>
          <a:lstStyle/>
          <a:p>
            <a:r>
              <a:rPr lang="zh-CN" altLang="en-US" dirty="0"/>
              <a:t>计分规则</a:t>
            </a:r>
          </a:p>
        </p:txBody>
      </p:sp>
      <p:sp>
        <p:nvSpPr>
          <p:cNvPr id="3" name="内容占位符 2">
            <a:extLst>
              <a:ext uri="{FF2B5EF4-FFF2-40B4-BE49-F238E27FC236}">
                <a16:creationId xmlns:a16="http://schemas.microsoft.com/office/drawing/2014/main" id="{07B15FE4-9B90-4F3A-8C7E-DE00AD584F54}"/>
              </a:ext>
            </a:extLst>
          </p:cNvPr>
          <p:cNvSpPr>
            <a:spLocks noGrp="1"/>
          </p:cNvSpPr>
          <p:nvPr>
            <p:ph idx="1"/>
          </p:nvPr>
        </p:nvSpPr>
        <p:spPr/>
        <p:txBody>
          <a:bodyPr/>
          <a:lstStyle/>
          <a:p>
            <a:pPr algn="l" fontAlgn="base"/>
            <a:r>
              <a:rPr lang="en-US" altLang="zh-CN" b="0" i="0" dirty="0">
                <a:solidFill>
                  <a:srgbClr val="212121"/>
                </a:solidFill>
                <a:effectLst/>
                <a:latin typeface="Microsoft YaHei" panose="020B0503020204020204" pitchFamily="34" charset="-122"/>
                <a:ea typeface="Microsoft YaHei" panose="020B0503020204020204" pitchFamily="34" charset="-122"/>
              </a:rPr>
              <a:t>1</a:t>
            </a:r>
            <a:r>
              <a:rPr lang="zh-CN" altLang="en-US" b="0" i="0" dirty="0">
                <a:solidFill>
                  <a:srgbClr val="212121"/>
                </a:solidFill>
                <a:effectLst/>
                <a:latin typeface="Microsoft YaHei" panose="020B0503020204020204" pitchFamily="34" charset="-122"/>
                <a:ea typeface="Microsoft YaHei" panose="020B0503020204020204" pitchFamily="34" charset="-122"/>
              </a:rPr>
              <a:t>、「个人参与」和「团队参与」的考核形式皆为线上客观题测试。</a:t>
            </a:r>
            <a:r>
              <a:rPr lang="en-US" altLang="zh-CN" b="0" i="0" dirty="0">
                <a:solidFill>
                  <a:srgbClr val="212121"/>
                </a:solidFill>
                <a:effectLst/>
                <a:latin typeface="Microsoft YaHei" panose="020B0503020204020204" pitchFamily="34" charset="-122"/>
                <a:ea typeface="Microsoft YaHei" panose="020B0503020204020204" pitchFamily="34" charset="-122"/>
              </a:rPr>
              <a:t>2</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a:solidFill>
                  <a:srgbClr val="212121"/>
                </a:solidFill>
                <a:effectLst/>
                <a:latin typeface="Microsoft YaHei" panose="020B0503020204020204" pitchFamily="34" charset="-122"/>
                <a:ea typeface="Microsoft YaHei" panose="020B0503020204020204" pitchFamily="34" charset="-122"/>
              </a:rPr>
              <a:t>FBLA 2021</a:t>
            </a:r>
            <a:r>
              <a:rPr lang="zh-CN" altLang="en-US" b="0" i="0" dirty="0">
                <a:solidFill>
                  <a:srgbClr val="212121"/>
                </a:solidFill>
                <a:effectLst/>
                <a:latin typeface="Microsoft YaHei" panose="020B0503020204020204" pitchFamily="34" charset="-122"/>
                <a:ea typeface="Microsoft YaHei" panose="020B0503020204020204" pitchFamily="34" charset="-122"/>
              </a:rPr>
              <a:t>区域站答题时间为</a:t>
            </a:r>
            <a:r>
              <a:rPr lang="en-US" altLang="zh-CN" b="0" i="0" dirty="0">
                <a:solidFill>
                  <a:srgbClr val="212121"/>
                </a:solidFill>
                <a:effectLst/>
                <a:latin typeface="Microsoft YaHei" panose="020B0503020204020204" pitchFamily="34" charset="-122"/>
                <a:ea typeface="Microsoft YaHei" panose="020B0503020204020204" pitchFamily="34" charset="-122"/>
              </a:rPr>
              <a:t>60</a:t>
            </a:r>
            <a:r>
              <a:rPr lang="zh-CN" altLang="en-US" b="0" i="0" dirty="0">
                <a:solidFill>
                  <a:srgbClr val="212121"/>
                </a:solidFill>
                <a:effectLst/>
                <a:latin typeface="Microsoft YaHei" panose="020B0503020204020204" pitchFamily="34" charset="-122"/>
                <a:ea typeface="Microsoft YaHei" panose="020B0503020204020204" pitchFamily="34" charset="-122"/>
              </a:rPr>
              <a:t>分钟，共计</a:t>
            </a:r>
            <a:r>
              <a:rPr lang="en-US" altLang="zh-CN" b="0" i="0" dirty="0">
                <a:solidFill>
                  <a:srgbClr val="212121"/>
                </a:solidFill>
                <a:effectLst/>
                <a:latin typeface="Microsoft YaHei" panose="020B0503020204020204" pitchFamily="34" charset="-122"/>
                <a:ea typeface="Microsoft YaHei" panose="020B0503020204020204" pitchFamily="34" charset="-122"/>
              </a:rPr>
              <a:t>100</a:t>
            </a:r>
            <a:r>
              <a:rPr lang="zh-CN" altLang="en-US" b="0" i="0" dirty="0">
                <a:solidFill>
                  <a:srgbClr val="212121"/>
                </a:solidFill>
                <a:effectLst/>
                <a:latin typeface="Microsoft YaHei" panose="020B0503020204020204" pitchFamily="34" charset="-122"/>
                <a:ea typeface="Microsoft YaHei" panose="020B0503020204020204" pitchFamily="34" charset="-122"/>
              </a:rPr>
              <a:t>道选择题，回答正确得</a:t>
            </a:r>
            <a:r>
              <a:rPr lang="en-US" altLang="zh-CN" b="0" i="0" dirty="0">
                <a:solidFill>
                  <a:srgbClr val="212121"/>
                </a:solidFill>
                <a:effectLst/>
                <a:latin typeface="Microsoft YaHei" panose="020B0503020204020204" pitchFamily="34" charset="-122"/>
                <a:ea typeface="Microsoft YaHei" panose="020B0503020204020204" pitchFamily="34" charset="-122"/>
              </a:rPr>
              <a:t>5</a:t>
            </a:r>
            <a:r>
              <a:rPr lang="zh-CN" altLang="en-US" b="0" i="0" dirty="0">
                <a:solidFill>
                  <a:srgbClr val="212121"/>
                </a:solidFill>
                <a:effectLst/>
                <a:latin typeface="Microsoft YaHei" panose="020B0503020204020204" pitchFamily="34" charset="-122"/>
                <a:ea typeface="Microsoft YaHei" panose="020B0503020204020204" pitchFamily="34" charset="-122"/>
              </a:rPr>
              <a:t>分，回答错误或者不回答，不得分也不扣分，共计总分</a:t>
            </a:r>
            <a:r>
              <a:rPr lang="en-US" altLang="zh-CN" b="0" i="0" dirty="0">
                <a:solidFill>
                  <a:srgbClr val="212121"/>
                </a:solidFill>
                <a:effectLst/>
                <a:latin typeface="Microsoft YaHei" panose="020B0503020204020204" pitchFamily="34" charset="-122"/>
                <a:ea typeface="Microsoft YaHei" panose="020B0503020204020204" pitchFamily="34" charset="-122"/>
              </a:rPr>
              <a:t>500</a:t>
            </a:r>
            <a:r>
              <a:rPr lang="zh-CN" altLang="en-US" b="0" i="0" dirty="0">
                <a:solidFill>
                  <a:srgbClr val="212121"/>
                </a:solidFill>
                <a:effectLst/>
                <a:latin typeface="Microsoft YaHei" panose="020B0503020204020204" pitchFamily="34" charset="-122"/>
                <a:ea typeface="Microsoft YaHei" panose="020B0503020204020204" pitchFamily="34" charset="-122"/>
              </a:rPr>
              <a:t>分。</a:t>
            </a:r>
          </a:p>
          <a:p>
            <a:pPr algn="l" fontAlgn="base"/>
            <a:r>
              <a:rPr lang="en-US" altLang="zh-CN" b="0" i="0" dirty="0">
                <a:solidFill>
                  <a:srgbClr val="212121"/>
                </a:solidFill>
                <a:effectLst/>
                <a:latin typeface="Microsoft YaHei" panose="020B0503020204020204" pitchFamily="34" charset="-122"/>
                <a:ea typeface="Microsoft YaHei" panose="020B0503020204020204" pitchFamily="34" charset="-122"/>
              </a:rPr>
              <a:t>3</a:t>
            </a:r>
            <a:r>
              <a:rPr lang="zh-CN" altLang="en-US" b="0" i="0" dirty="0">
                <a:solidFill>
                  <a:srgbClr val="212121"/>
                </a:solidFill>
                <a:effectLst/>
                <a:latin typeface="Microsoft YaHei" panose="020B0503020204020204" pitchFamily="34" charset="-122"/>
                <a:ea typeface="Microsoft YaHei" panose="020B0503020204020204" pitchFamily="34" charset="-122"/>
              </a:rPr>
              <a:t>、个人参与选手在规定时间内单独完成</a:t>
            </a:r>
            <a:r>
              <a:rPr lang="en-US" altLang="zh-CN" b="0" i="0" dirty="0">
                <a:solidFill>
                  <a:srgbClr val="212121"/>
                </a:solidFill>
                <a:effectLst/>
                <a:latin typeface="Microsoft YaHei" panose="020B0503020204020204" pitchFamily="34" charset="-122"/>
                <a:ea typeface="Microsoft YaHei" panose="020B0503020204020204" pitchFamily="34" charset="-122"/>
              </a:rPr>
              <a:t>100</a:t>
            </a:r>
            <a:r>
              <a:rPr lang="zh-CN" altLang="en-US" b="0" i="0" dirty="0">
                <a:solidFill>
                  <a:srgbClr val="212121"/>
                </a:solidFill>
                <a:effectLst/>
                <a:latin typeface="Microsoft YaHei" panose="020B0503020204020204" pitchFamily="34" charset="-122"/>
                <a:ea typeface="Microsoft YaHei" panose="020B0503020204020204" pitchFamily="34" charset="-122"/>
              </a:rPr>
              <a:t>道题目，取其最终得分；团队参与选手分别在规定时间内单独完成</a:t>
            </a:r>
            <a:r>
              <a:rPr lang="en-US" altLang="zh-CN" b="0" i="0" dirty="0">
                <a:solidFill>
                  <a:srgbClr val="212121"/>
                </a:solidFill>
                <a:effectLst/>
                <a:latin typeface="Microsoft YaHei" panose="020B0503020204020204" pitchFamily="34" charset="-122"/>
                <a:ea typeface="Microsoft YaHei" panose="020B0503020204020204" pitchFamily="34" charset="-122"/>
              </a:rPr>
              <a:t>100</a:t>
            </a:r>
            <a:r>
              <a:rPr lang="zh-CN" altLang="en-US" b="0" i="0" dirty="0">
                <a:solidFill>
                  <a:srgbClr val="212121"/>
                </a:solidFill>
                <a:effectLst/>
                <a:latin typeface="Microsoft YaHei" panose="020B0503020204020204" pitchFamily="34" charset="-122"/>
                <a:ea typeface="Microsoft YaHei" panose="020B0503020204020204" pitchFamily="34" charset="-122"/>
              </a:rPr>
              <a:t>道题目，取团队平均分作为最终得分。</a:t>
            </a:r>
          </a:p>
          <a:p>
            <a:pPr algn="l" fontAlgn="base"/>
            <a:r>
              <a:rPr lang="en-US" altLang="zh-CN" b="0" i="0" dirty="0">
                <a:solidFill>
                  <a:srgbClr val="212121"/>
                </a:solidFill>
                <a:effectLst/>
                <a:latin typeface="Microsoft YaHei" panose="020B0503020204020204" pitchFamily="34" charset="-122"/>
                <a:ea typeface="Microsoft YaHei" panose="020B0503020204020204" pitchFamily="34" charset="-122"/>
              </a:rPr>
              <a:t>4</a:t>
            </a:r>
            <a:r>
              <a:rPr lang="zh-CN" altLang="en-US" b="0" i="0" dirty="0">
                <a:solidFill>
                  <a:srgbClr val="212121"/>
                </a:solidFill>
                <a:effectLst/>
                <a:latin typeface="Microsoft YaHei" panose="020B0503020204020204" pitchFamily="34" charset="-122"/>
                <a:ea typeface="Microsoft YaHei" panose="020B0503020204020204" pitchFamily="34" charset="-122"/>
              </a:rPr>
              <a:t>、组委会将开放两场考试时间，参与选手仅需根据自身安排选择其中一场进行参与。</a:t>
            </a:r>
          </a:p>
          <a:p>
            <a:endParaRPr lang="zh-CN" altLang="en-US" dirty="0"/>
          </a:p>
        </p:txBody>
      </p:sp>
      <p:sp>
        <p:nvSpPr>
          <p:cNvPr id="4" name="日期占位符 3">
            <a:extLst>
              <a:ext uri="{FF2B5EF4-FFF2-40B4-BE49-F238E27FC236}">
                <a16:creationId xmlns:a16="http://schemas.microsoft.com/office/drawing/2014/main" id="{85FF413F-25DD-4925-9DAE-4DDAF03B51E3}"/>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spTree>
    <p:extLst>
      <p:ext uri="{BB962C8B-B14F-4D97-AF65-F5344CB8AC3E}">
        <p14:creationId xmlns:p14="http://schemas.microsoft.com/office/powerpoint/2010/main" val="406670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9B1A8-4BB0-4C50-B775-073AE7116466}"/>
              </a:ext>
            </a:extLst>
          </p:cNvPr>
          <p:cNvSpPr>
            <a:spLocks noGrp="1"/>
          </p:cNvSpPr>
          <p:nvPr>
            <p:ph type="title"/>
          </p:nvPr>
        </p:nvSpPr>
        <p:spPr/>
        <p:txBody>
          <a:bodyPr/>
          <a:lstStyle/>
          <a:p>
            <a:r>
              <a:rPr lang="zh-CN" altLang="en-US" dirty="0"/>
              <a:t>考核内容</a:t>
            </a:r>
          </a:p>
        </p:txBody>
      </p:sp>
      <p:sp>
        <p:nvSpPr>
          <p:cNvPr id="4" name="日期占位符 3">
            <a:extLst>
              <a:ext uri="{FF2B5EF4-FFF2-40B4-BE49-F238E27FC236}">
                <a16:creationId xmlns:a16="http://schemas.microsoft.com/office/drawing/2014/main" id="{7B138557-CC7C-4C65-9225-3F271FF8C2E8}"/>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pic>
        <p:nvPicPr>
          <p:cNvPr id="6" name="图片 5">
            <a:extLst>
              <a:ext uri="{FF2B5EF4-FFF2-40B4-BE49-F238E27FC236}">
                <a16:creationId xmlns:a16="http://schemas.microsoft.com/office/drawing/2014/main" id="{01CBE029-DE6A-4991-97AC-F877BEA98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080" y="2107109"/>
            <a:ext cx="6257840" cy="3725984"/>
          </a:xfrm>
          <a:prstGeom prst="rect">
            <a:avLst/>
          </a:prstGeom>
        </p:spPr>
      </p:pic>
    </p:spTree>
    <p:extLst>
      <p:ext uri="{BB962C8B-B14F-4D97-AF65-F5344CB8AC3E}">
        <p14:creationId xmlns:p14="http://schemas.microsoft.com/office/powerpoint/2010/main" val="221410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2734C-E5FF-47FA-B6D9-495558F40248}"/>
              </a:ext>
            </a:extLst>
          </p:cNvPr>
          <p:cNvSpPr>
            <a:spLocks noGrp="1"/>
          </p:cNvSpPr>
          <p:nvPr>
            <p:ph type="title"/>
          </p:nvPr>
        </p:nvSpPr>
        <p:spPr/>
        <p:txBody>
          <a:bodyPr/>
          <a:lstStyle/>
          <a:p>
            <a:r>
              <a:rPr lang="zh-CN" altLang="en-US" dirty="0"/>
              <a:t>获奖与晋级</a:t>
            </a:r>
          </a:p>
        </p:txBody>
      </p:sp>
      <p:pic>
        <p:nvPicPr>
          <p:cNvPr id="6" name="内容占位符 5">
            <a:extLst>
              <a:ext uri="{FF2B5EF4-FFF2-40B4-BE49-F238E27FC236}">
                <a16:creationId xmlns:a16="http://schemas.microsoft.com/office/drawing/2014/main" id="{A9861211-1244-4D53-BDFE-BFA91CCACD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776"/>
          <a:stretch/>
        </p:blipFill>
        <p:spPr>
          <a:xfrm>
            <a:off x="3887096" y="2600150"/>
            <a:ext cx="4478767" cy="2520491"/>
          </a:xfrm>
        </p:spPr>
      </p:pic>
      <p:sp>
        <p:nvSpPr>
          <p:cNvPr id="4" name="日期占位符 3">
            <a:extLst>
              <a:ext uri="{FF2B5EF4-FFF2-40B4-BE49-F238E27FC236}">
                <a16:creationId xmlns:a16="http://schemas.microsoft.com/office/drawing/2014/main" id="{744BCC48-7EBD-4DF3-9400-7E77C8CA22A2}"/>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spTree>
    <p:extLst>
      <p:ext uri="{BB962C8B-B14F-4D97-AF65-F5344CB8AC3E}">
        <p14:creationId xmlns:p14="http://schemas.microsoft.com/office/powerpoint/2010/main" val="2934135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97457-F22A-4174-959C-C7F9F4832D87}"/>
              </a:ext>
            </a:extLst>
          </p:cNvPr>
          <p:cNvSpPr>
            <a:spLocks noGrp="1"/>
          </p:cNvSpPr>
          <p:nvPr>
            <p:ph type="title"/>
          </p:nvPr>
        </p:nvSpPr>
        <p:spPr/>
        <p:txBody>
          <a:bodyPr/>
          <a:lstStyle/>
          <a:p>
            <a:r>
              <a:rPr lang="zh-CN" altLang="en-US" dirty="0"/>
              <a:t>奖项设置</a:t>
            </a:r>
          </a:p>
        </p:txBody>
      </p:sp>
      <p:pic>
        <p:nvPicPr>
          <p:cNvPr id="6" name="内容占位符 5">
            <a:extLst>
              <a:ext uri="{FF2B5EF4-FFF2-40B4-BE49-F238E27FC236}">
                <a16:creationId xmlns:a16="http://schemas.microsoft.com/office/drawing/2014/main" id="{21F811BF-05C6-4585-9830-B0C474C90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615213"/>
            <a:ext cx="10058400" cy="1939938"/>
          </a:xfrm>
        </p:spPr>
      </p:pic>
      <p:sp>
        <p:nvSpPr>
          <p:cNvPr id="4" name="日期占位符 3">
            <a:extLst>
              <a:ext uri="{FF2B5EF4-FFF2-40B4-BE49-F238E27FC236}">
                <a16:creationId xmlns:a16="http://schemas.microsoft.com/office/drawing/2014/main" id="{480D9132-1C43-48EA-A9CA-629A64C948E7}"/>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spTree>
    <p:extLst>
      <p:ext uri="{BB962C8B-B14F-4D97-AF65-F5344CB8AC3E}">
        <p14:creationId xmlns:p14="http://schemas.microsoft.com/office/powerpoint/2010/main" val="136245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02BE2-2AF2-4EAF-96E2-16796A024C9F}"/>
              </a:ext>
            </a:extLst>
          </p:cNvPr>
          <p:cNvSpPr>
            <a:spLocks noGrp="1"/>
          </p:cNvSpPr>
          <p:nvPr>
            <p:ph type="title"/>
          </p:nvPr>
        </p:nvSpPr>
        <p:spPr/>
        <p:txBody>
          <a:bodyPr/>
          <a:lstStyle/>
          <a:p>
            <a:r>
              <a:rPr lang="zh-CN" altLang="en-US" dirty="0"/>
              <a:t>晋级规则</a:t>
            </a:r>
          </a:p>
        </p:txBody>
      </p:sp>
      <p:sp>
        <p:nvSpPr>
          <p:cNvPr id="4" name="日期占位符 3">
            <a:extLst>
              <a:ext uri="{FF2B5EF4-FFF2-40B4-BE49-F238E27FC236}">
                <a16:creationId xmlns:a16="http://schemas.microsoft.com/office/drawing/2014/main" id="{3F6FE15A-E992-4EB1-907F-C1711822A3BC}"/>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sp>
        <p:nvSpPr>
          <p:cNvPr id="8" name="文本框 7">
            <a:extLst>
              <a:ext uri="{FF2B5EF4-FFF2-40B4-BE49-F238E27FC236}">
                <a16:creationId xmlns:a16="http://schemas.microsoft.com/office/drawing/2014/main" id="{94E9309B-DB12-4DFB-8638-E1ADC555DC01}"/>
              </a:ext>
            </a:extLst>
          </p:cNvPr>
          <p:cNvSpPr txBox="1"/>
          <p:nvPr/>
        </p:nvSpPr>
        <p:spPr>
          <a:xfrm>
            <a:off x="1181100" y="2767280"/>
            <a:ext cx="9829800" cy="1323439"/>
          </a:xfrm>
          <a:prstGeom prst="rect">
            <a:avLst/>
          </a:prstGeom>
          <a:noFill/>
        </p:spPr>
        <p:txBody>
          <a:bodyPr wrap="square">
            <a:spAutoFit/>
          </a:bodyPr>
          <a:lstStyle/>
          <a:p>
            <a:pPr fontAlgn="base"/>
            <a:r>
              <a:rPr lang="en-US" altLang="zh-CN" sz="2000" dirty="0">
                <a:latin typeface="Microsoft YaHei" panose="020B0503020204020204" pitchFamily="34" charset="-122"/>
                <a:ea typeface="Microsoft YaHei" panose="020B0503020204020204" pitchFamily="34" charset="-122"/>
              </a:rPr>
              <a:t>1</a:t>
            </a:r>
            <a:r>
              <a:rPr lang="zh-CN" altLang="en-US" sz="2000" dirty="0">
                <a:latin typeface="Microsoft YaHei" panose="020B0503020204020204" pitchFamily="34" charset="-122"/>
                <a:ea typeface="Microsoft YaHei" panose="020B0503020204020204" pitchFamily="34" charset="-122"/>
              </a:rPr>
              <a:t>、成绩晋级：根据单个参与方式的所有参与学生的总分进行排名，前</a:t>
            </a:r>
            <a:r>
              <a:rPr lang="en-US" altLang="zh-CN" sz="2000" dirty="0">
                <a:latin typeface="Microsoft YaHei" panose="020B0503020204020204" pitchFamily="34" charset="-122"/>
                <a:ea typeface="Microsoft YaHei" panose="020B0503020204020204" pitchFamily="34" charset="-122"/>
              </a:rPr>
              <a:t>8</a:t>
            </a:r>
            <a:r>
              <a:rPr lang="zh-CN" altLang="en-US" sz="2000" dirty="0">
                <a:latin typeface="Microsoft YaHei" panose="020B0503020204020204" pitchFamily="34" charset="-122"/>
                <a:ea typeface="Microsoft YaHei" panose="020B0503020204020204" pitchFamily="34" charset="-122"/>
              </a:rPr>
              <a:t>名的个人或者团队可以直接晋级</a:t>
            </a:r>
            <a:r>
              <a:rPr lang="en-US" altLang="zh-CN" sz="2000" dirty="0">
                <a:latin typeface="Microsoft YaHei" panose="020B0503020204020204" pitchFamily="34" charset="-122"/>
                <a:ea typeface="Microsoft YaHei" panose="020B0503020204020204" pitchFamily="34" charset="-122"/>
              </a:rPr>
              <a:t>FBLA</a:t>
            </a:r>
            <a:r>
              <a:rPr lang="zh-CN" altLang="en-US" sz="2000" dirty="0">
                <a:latin typeface="Microsoft YaHei" panose="020B0503020204020204" pitchFamily="34" charset="-122"/>
                <a:ea typeface="Microsoft YaHei" panose="020B0503020204020204" pitchFamily="34" charset="-122"/>
              </a:rPr>
              <a:t>全球站。</a:t>
            </a:r>
            <a:endParaRPr lang="en-US" altLang="zh-CN" sz="2000" dirty="0">
              <a:latin typeface="Microsoft YaHei" panose="020B0503020204020204" pitchFamily="34" charset="-122"/>
              <a:ea typeface="Microsoft YaHei" panose="020B0503020204020204" pitchFamily="34" charset="-122"/>
            </a:endParaRPr>
          </a:p>
          <a:p>
            <a:pPr fontAlgn="base"/>
            <a:r>
              <a:rPr lang="en-US" altLang="zh-CN" sz="2000" dirty="0">
                <a:effectLst/>
                <a:latin typeface="Microsoft YaHei" panose="020B0503020204020204" pitchFamily="34" charset="-122"/>
                <a:ea typeface="Microsoft YaHei" panose="020B0503020204020204" pitchFamily="34" charset="-122"/>
              </a:rPr>
              <a:t>2</a:t>
            </a:r>
            <a:r>
              <a:rPr lang="zh-CN" altLang="en-US" sz="2000" dirty="0">
                <a:effectLst/>
                <a:latin typeface="Microsoft YaHei" panose="020B0503020204020204" pitchFamily="34" charset="-122"/>
                <a:ea typeface="Microsoft YaHei" panose="020B0503020204020204" pitchFamily="34" charset="-122"/>
              </a:rPr>
              <a:t>、直通晋级：满足直通卡使用规则下，根据学校参与学生数量按梯级给到学校对应直通卡晋级名额。</a:t>
            </a:r>
          </a:p>
        </p:txBody>
      </p:sp>
    </p:spTree>
    <p:extLst>
      <p:ext uri="{BB962C8B-B14F-4D97-AF65-F5344CB8AC3E}">
        <p14:creationId xmlns:p14="http://schemas.microsoft.com/office/powerpoint/2010/main" val="89837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7DB34B9-42D0-4A9A-A28A-4ADFFA4E3BB5}"/>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pic>
        <p:nvPicPr>
          <p:cNvPr id="10" name="内容占位符 9">
            <a:extLst>
              <a:ext uri="{FF2B5EF4-FFF2-40B4-BE49-F238E27FC236}">
                <a16:creationId xmlns:a16="http://schemas.microsoft.com/office/drawing/2014/main" id="{898406DA-488E-49C5-BD23-0AD90A69E10C}"/>
              </a:ext>
            </a:extLst>
          </p:cNvPr>
          <p:cNvPicPr>
            <a:picLocks noGrp="1" noChangeAspect="1"/>
          </p:cNvPicPr>
          <p:nvPr>
            <p:ph idx="4294967295"/>
          </p:nvPr>
        </p:nvPicPr>
        <p:blipFill rotWithShape="1">
          <a:blip r:embed="rId2"/>
          <a:srcRect r="14604" b="37687"/>
          <a:stretch/>
        </p:blipFill>
        <p:spPr>
          <a:xfrm>
            <a:off x="375921" y="477701"/>
            <a:ext cx="6417606" cy="5384619"/>
          </a:xfrm>
        </p:spPr>
      </p:pic>
      <p:pic>
        <p:nvPicPr>
          <p:cNvPr id="12" name="图片 11">
            <a:extLst>
              <a:ext uri="{FF2B5EF4-FFF2-40B4-BE49-F238E27FC236}">
                <a16:creationId xmlns:a16="http://schemas.microsoft.com/office/drawing/2014/main" id="{115ABE6D-5938-4256-914C-7E45935DB6EE}"/>
              </a:ext>
            </a:extLst>
          </p:cNvPr>
          <p:cNvPicPr>
            <a:picLocks noChangeAspect="1"/>
          </p:cNvPicPr>
          <p:nvPr/>
        </p:nvPicPr>
        <p:blipFill rotWithShape="1">
          <a:blip r:embed="rId2"/>
          <a:srcRect l="36293" t="61037"/>
          <a:stretch/>
        </p:blipFill>
        <p:spPr>
          <a:xfrm>
            <a:off x="6793527" y="1127941"/>
            <a:ext cx="4789412" cy="3474539"/>
          </a:xfrm>
          <a:prstGeom prst="rect">
            <a:avLst/>
          </a:prstGeom>
        </p:spPr>
      </p:pic>
    </p:spTree>
    <p:extLst>
      <p:ext uri="{BB962C8B-B14F-4D97-AF65-F5344CB8AC3E}">
        <p14:creationId xmlns:p14="http://schemas.microsoft.com/office/powerpoint/2010/main" val="1851354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66783" y="2013332"/>
            <a:ext cx="10058400" cy="3892168"/>
          </a:xfrm>
        </p:spPr>
        <p:txBody>
          <a:bodyPr rtlCol="0" anchor="ctr">
            <a:normAutofit/>
          </a:bodyPr>
          <a:lstStyle/>
          <a:p>
            <a:pPr lvl="0" rtl="0"/>
            <a:r>
              <a:rPr lang="zh-CN" altLang="en-US" sz="4800" i="1" dirty="0">
                <a:solidFill>
                  <a:srgbClr val="FFFFFF"/>
                </a:solidFill>
              </a:rPr>
              <a:t>第二站 志愿填写</a:t>
            </a:r>
            <a:endParaRPr lang="zh-cn" sz="4800" i="1" dirty="0">
              <a:solidFill>
                <a:srgbClr val="FFFFFF"/>
              </a:solidFill>
            </a:endParaRPr>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988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A95C22D-5C8B-4CE9-A3D7-6A41EC4D0441}"/>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sp>
        <p:nvSpPr>
          <p:cNvPr id="5" name="文本框 4">
            <a:extLst>
              <a:ext uri="{FF2B5EF4-FFF2-40B4-BE49-F238E27FC236}">
                <a16:creationId xmlns:a16="http://schemas.microsoft.com/office/drawing/2014/main" id="{5CB2F75A-C3BB-4AEE-9CFE-7385E4233A49}"/>
              </a:ext>
            </a:extLst>
          </p:cNvPr>
          <p:cNvSpPr txBox="1"/>
          <p:nvPr/>
        </p:nvSpPr>
        <p:spPr>
          <a:xfrm>
            <a:off x="1742440" y="2921168"/>
            <a:ext cx="8707120" cy="1015663"/>
          </a:xfrm>
          <a:prstGeom prst="rect">
            <a:avLst/>
          </a:prstGeom>
          <a:noFill/>
        </p:spPr>
        <p:txBody>
          <a:bodyPr wrap="square" rtlCol="0">
            <a:spAutoFit/>
          </a:bodyPr>
          <a:lstStyle/>
          <a:p>
            <a:r>
              <a:rPr lang="en-US" altLang="zh-CN" sz="2000" b="1" dirty="0">
                <a:latin typeface="等线" panose="02010600030101010101" pitchFamily="2" charset="-122"/>
                <a:ea typeface="等线" panose="02010600030101010101" pitchFamily="2" charset="-122"/>
              </a:rPr>
              <a:t>    FBLA</a:t>
            </a:r>
            <a:r>
              <a:rPr lang="zh-CN" altLang="en-US" sz="2000" b="1" dirty="0">
                <a:latin typeface="等线" panose="02010600030101010101" pitchFamily="2" charset="-122"/>
                <a:ea typeface="等线" panose="02010600030101010101" pitchFamily="2" charset="-122"/>
              </a:rPr>
              <a:t>全球站以科目众多，选手需要在海量学科中，按照区域站的参赛方式选择全球站。</a:t>
            </a:r>
            <a:endParaRPr lang="en-US" altLang="zh-CN" sz="2000" b="1" dirty="0">
              <a:latin typeface="等线" panose="02010600030101010101" pitchFamily="2" charset="-122"/>
              <a:ea typeface="等线" panose="02010600030101010101" pitchFamily="2" charset="-122"/>
            </a:endParaRPr>
          </a:p>
          <a:p>
            <a:r>
              <a:rPr lang="zh-CN" altLang="en-US" sz="2000" b="1" dirty="0">
                <a:latin typeface="等线" panose="02010600030101010101" pitchFamily="2" charset="-122"/>
                <a:ea typeface="等线" panose="02010600030101010101" pitchFamily="2" charset="-122"/>
              </a:rPr>
              <a:t>    科目可以等介绍结束向我们了解。</a:t>
            </a:r>
          </a:p>
        </p:txBody>
      </p:sp>
    </p:spTree>
    <p:extLst>
      <p:ext uri="{BB962C8B-B14F-4D97-AF65-F5344CB8AC3E}">
        <p14:creationId xmlns:p14="http://schemas.microsoft.com/office/powerpoint/2010/main" val="1913480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66783" y="2013332"/>
            <a:ext cx="10058400" cy="3892168"/>
          </a:xfrm>
        </p:spPr>
        <p:txBody>
          <a:bodyPr rtlCol="0" anchor="ctr">
            <a:normAutofit/>
          </a:bodyPr>
          <a:lstStyle/>
          <a:p>
            <a:pPr lvl="0" rtl="0"/>
            <a:r>
              <a:rPr lang="zh-CN" altLang="en-US" sz="4800" i="1" dirty="0">
                <a:solidFill>
                  <a:srgbClr val="FFFFFF"/>
                </a:solidFill>
              </a:rPr>
              <a:t>第三站 全球站</a:t>
            </a:r>
            <a:endParaRPr lang="zh-cn" sz="4800" i="1" dirty="0">
              <a:solidFill>
                <a:srgbClr val="FFFFFF"/>
              </a:solidFill>
            </a:endParaRPr>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054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8545E-E9CA-417F-963E-1E2CD896E2DC}"/>
              </a:ext>
            </a:extLst>
          </p:cNvPr>
          <p:cNvSpPr>
            <a:spLocks noGrp="1"/>
          </p:cNvSpPr>
          <p:nvPr>
            <p:ph type="title"/>
          </p:nvPr>
        </p:nvSpPr>
        <p:spPr/>
        <p:txBody>
          <a:bodyPr/>
          <a:lstStyle/>
          <a:p>
            <a:r>
              <a:rPr lang="zh-CN" altLang="en-US" dirty="0"/>
              <a:t>全球站规则</a:t>
            </a:r>
          </a:p>
        </p:txBody>
      </p:sp>
      <p:sp>
        <p:nvSpPr>
          <p:cNvPr id="3" name="内容占位符 2">
            <a:extLst>
              <a:ext uri="{FF2B5EF4-FFF2-40B4-BE49-F238E27FC236}">
                <a16:creationId xmlns:a16="http://schemas.microsoft.com/office/drawing/2014/main" id="{019C8CAE-2410-42A1-83A0-8ED458936534}"/>
              </a:ext>
            </a:extLst>
          </p:cNvPr>
          <p:cNvSpPr>
            <a:spLocks noGrp="1"/>
          </p:cNvSpPr>
          <p:nvPr>
            <p:ph idx="1"/>
          </p:nvPr>
        </p:nvSpPr>
        <p:spPr>
          <a:xfrm>
            <a:off x="1066800" y="2710815"/>
            <a:ext cx="10058400" cy="1752599"/>
          </a:xfrm>
        </p:spPr>
        <p:txBody>
          <a:bodyPr>
            <a:normAutofit/>
          </a:bodyPr>
          <a:lstStyle/>
          <a:p>
            <a:pPr algn="ctr"/>
            <a:r>
              <a:rPr lang="zh-CN" altLang="en-US" sz="3200" b="1" dirty="0">
                <a:latin typeface="等线" panose="02010600030101010101" pitchFamily="2" charset="-122"/>
                <a:ea typeface="等线" panose="02010600030101010101" pitchFamily="2" charset="-122"/>
              </a:rPr>
              <a:t>我们也不知道（狗头</a:t>
            </a:r>
            <a:endParaRPr lang="en-US" altLang="zh-CN" sz="3200" b="1" dirty="0">
              <a:latin typeface="等线" panose="02010600030101010101" pitchFamily="2" charset="-122"/>
              <a:ea typeface="等线" panose="02010600030101010101" pitchFamily="2" charset="-122"/>
            </a:endParaRPr>
          </a:p>
          <a:p>
            <a:pPr algn="ctr"/>
            <a:r>
              <a:rPr lang="zh-CN" altLang="en-US" sz="3200" b="1" dirty="0">
                <a:latin typeface="等线" panose="02010600030101010101" pitchFamily="2" charset="-122"/>
                <a:ea typeface="等线" panose="02010600030101010101" pitchFamily="2" charset="-122"/>
              </a:rPr>
              <a:t>想了解的同学可以报名后向我们与主办方了解</a:t>
            </a:r>
          </a:p>
        </p:txBody>
      </p:sp>
      <p:sp>
        <p:nvSpPr>
          <p:cNvPr id="4" name="日期占位符 3">
            <a:extLst>
              <a:ext uri="{FF2B5EF4-FFF2-40B4-BE49-F238E27FC236}">
                <a16:creationId xmlns:a16="http://schemas.microsoft.com/office/drawing/2014/main" id="{562F18CC-AAA5-404E-B7B8-B1151EEA9A2D}"/>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spTree>
    <p:extLst>
      <p:ext uri="{BB962C8B-B14F-4D97-AF65-F5344CB8AC3E}">
        <p14:creationId xmlns:p14="http://schemas.microsoft.com/office/powerpoint/2010/main" val="107549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7AAF0-DD2F-4384-8068-4627D5EDEF7E}"/>
              </a:ext>
            </a:extLst>
          </p:cNvPr>
          <p:cNvSpPr>
            <a:spLocks noGrp="1"/>
          </p:cNvSpPr>
          <p:nvPr>
            <p:ph type="title"/>
          </p:nvPr>
        </p:nvSpPr>
        <p:spPr/>
        <p:txBody>
          <a:bodyPr/>
          <a:lstStyle/>
          <a:p>
            <a:r>
              <a:rPr lang="en-US" altLang="zh-CN" dirty="0"/>
              <a:t>FBLA</a:t>
            </a:r>
            <a:r>
              <a:rPr lang="zh-CN" altLang="en-US" dirty="0"/>
              <a:t>介绍</a:t>
            </a:r>
          </a:p>
        </p:txBody>
      </p:sp>
      <p:sp>
        <p:nvSpPr>
          <p:cNvPr id="3" name="内容占位符 2">
            <a:extLst>
              <a:ext uri="{FF2B5EF4-FFF2-40B4-BE49-F238E27FC236}">
                <a16:creationId xmlns:a16="http://schemas.microsoft.com/office/drawing/2014/main" id="{013A4450-4A86-4FF7-BF6C-FC162BB089A4}"/>
              </a:ext>
            </a:extLst>
          </p:cNvPr>
          <p:cNvSpPr>
            <a:spLocks noGrp="1"/>
          </p:cNvSpPr>
          <p:nvPr>
            <p:ph idx="1"/>
          </p:nvPr>
        </p:nvSpPr>
        <p:spPr>
          <a:xfrm>
            <a:off x="1066800" y="2260601"/>
            <a:ext cx="10058400" cy="3114039"/>
          </a:xfrm>
        </p:spPr>
        <p:txBody>
          <a:bodyPr>
            <a:noAutofit/>
          </a:bodyPr>
          <a:lstStyle/>
          <a:p>
            <a:pPr algn="just"/>
            <a:r>
              <a:rPr lang="en-US" altLang="zh-CN" sz="1800" dirty="0"/>
              <a:t>FBLA</a:t>
            </a:r>
            <a:r>
              <a:rPr lang="zh-CN" altLang="en-US" sz="1800" dirty="0"/>
              <a:t>（</a:t>
            </a:r>
            <a:r>
              <a:rPr lang="en-US" altLang="zh-CN" sz="1800" dirty="0"/>
              <a:t>Future Business Leaders of America</a:t>
            </a:r>
            <a:r>
              <a:rPr lang="zh-CN" altLang="en-US" sz="1800" dirty="0"/>
              <a:t>）未来商业领袖挑战是美国教育部及职业教育发展协会官方认证的全球最大的商科教育组织，旨在帮助学生连接真实的商业世界，培养全球未来商业领袖。</a:t>
            </a:r>
            <a:r>
              <a:rPr lang="en-US" altLang="zh-CN" sz="1800" dirty="0"/>
              <a:t>FBLA </a:t>
            </a:r>
            <a:r>
              <a:rPr lang="zh-CN" altLang="en-US" sz="1800" dirty="0"/>
              <a:t>被美国中学校长协会（</a:t>
            </a:r>
            <a:r>
              <a:rPr lang="en-US" altLang="zh-CN" sz="1800" dirty="0"/>
              <a:t>National Association of Secondary School Principals</a:t>
            </a:r>
            <a:r>
              <a:rPr lang="zh-CN" altLang="en-US" sz="1800" dirty="0"/>
              <a:t>）列为中学生校长推荐参与的商科活动，并得到超过</a:t>
            </a:r>
            <a:r>
              <a:rPr lang="en-US" altLang="zh-CN" sz="1800" dirty="0"/>
              <a:t>100 </a:t>
            </a:r>
            <a:r>
              <a:rPr lang="zh-CN" altLang="en-US" sz="1800" dirty="0"/>
              <a:t>家知名企业和大学的广泛认可和奖学金支持。</a:t>
            </a:r>
          </a:p>
          <a:p>
            <a:pPr algn="just"/>
            <a:r>
              <a:rPr lang="en-US" altLang="zh-CN" sz="1800" dirty="0"/>
              <a:t>FBLA </a:t>
            </a:r>
            <a:r>
              <a:rPr lang="zh-CN" altLang="en-US" sz="1800" dirty="0"/>
              <a:t>成立于</a:t>
            </a:r>
            <a:r>
              <a:rPr lang="en-US" altLang="zh-CN" sz="1800" dirty="0"/>
              <a:t>1942 </a:t>
            </a:r>
            <a:r>
              <a:rPr lang="zh-CN" altLang="en-US" sz="1800" dirty="0"/>
              <a:t>年，迄今为止已有超过</a:t>
            </a:r>
            <a:r>
              <a:rPr lang="en-US" altLang="zh-CN" sz="1800" dirty="0"/>
              <a:t>70 </a:t>
            </a:r>
            <a:r>
              <a:rPr lang="zh-CN" altLang="en-US" sz="1800" dirty="0"/>
              <a:t>年历史，在全球拥有超过</a:t>
            </a:r>
            <a:r>
              <a:rPr lang="en-US" altLang="zh-CN" sz="1800" dirty="0"/>
              <a:t>6400 </a:t>
            </a:r>
            <a:r>
              <a:rPr lang="zh-CN" altLang="en-US" sz="1800" dirty="0"/>
              <a:t>所成员学校，累计影响超过</a:t>
            </a:r>
            <a:r>
              <a:rPr lang="en-US" altLang="zh-CN" sz="1800" dirty="0"/>
              <a:t>400 </a:t>
            </a:r>
            <a:r>
              <a:rPr lang="zh-CN" altLang="en-US" sz="1800" dirty="0"/>
              <a:t>万名学生。每年，</a:t>
            </a:r>
            <a:r>
              <a:rPr lang="en-US" altLang="zh-CN" sz="1800" dirty="0"/>
              <a:t>FBLA </a:t>
            </a:r>
            <a:r>
              <a:rPr lang="zh-CN" altLang="en-US" sz="1800" dirty="0"/>
              <a:t>未来商业领袖挑战吸引全球超过</a:t>
            </a:r>
            <a:r>
              <a:rPr lang="en-US" altLang="zh-CN" sz="1800" dirty="0"/>
              <a:t>20 </a:t>
            </a:r>
            <a:r>
              <a:rPr lang="zh-CN" altLang="en-US" sz="1800" dirty="0"/>
              <a:t>万学生参与。学生们通过各区域、各州和其他国家层层选拔方可晋级</a:t>
            </a:r>
            <a:r>
              <a:rPr lang="en-US" altLang="zh-CN" sz="1800" dirty="0"/>
              <a:t>NLC</a:t>
            </a:r>
            <a:r>
              <a:rPr lang="zh-CN" altLang="en-US" sz="1800" dirty="0"/>
              <a:t>（</a:t>
            </a:r>
            <a:r>
              <a:rPr lang="en-US" altLang="zh-CN" sz="1800" dirty="0"/>
              <a:t>National Leadership Conference</a:t>
            </a:r>
            <a:r>
              <a:rPr lang="zh-CN" altLang="en-US" sz="1800" dirty="0"/>
              <a:t>）全球站。</a:t>
            </a:r>
          </a:p>
        </p:txBody>
      </p:sp>
      <p:sp>
        <p:nvSpPr>
          <p:cNvPr id="4" name="日期占位符 3">
            <a:extLst>
              <a:ext uri="{FF2B5EF4-FFF2-40B4-BE49-F238E27FC236}">
                <a16:creationId xmlns:a16="http://schemas.microsoft.com/office/drawing/2014/main" id="{089C8636-734B-4337-80B9-761193DE2DD3}"/>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spTree>
    <p:extLst>
      <p:ext uri="{BB962C8B-B14F-4D97-AF65-F5344CB8AC3E}">
        <p14:creationId xmlns:p14="http://schemas.microsoft.com/office/powerpoint/2010/main" val="239678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73D3C-DD7E-410C-AFFF-4C3E51B8A75A}"/>
              </a:ext>
            </a:extLst>
          </p:cNvPr>
          <p:cNvSpPr>
            <a:spLocks noGrp="1"/>
          </p:cNvSpPr>
          <p:nvPr>
            <p:ph type="title"/>
          </p:nvPr>
        </p:nvSpPr>
        <p:spPr/>
        <p:txBody>
          <a:bodyPr/>
          <a:lstStyle/>
          <a:p>
            <a:r>
              <a:rPr lang="zh-CN" altLang="en-US" dirty="0"/>
              <a:t>我们选择的机构</a:t>
            </a:r>
            <a:r>
              <a:rPr lang="en-US" altLang="zh-CN" dirty="0"/>
              <a:t>——SKT</a:t>
            </a:r>
            <a:endParaRPr lang="zh-CN" altLang="en-US" dirty="0"/>
          </a:p>
        </p:txBody>
      </p:sp>
      <p:sp>
        <p:nvSpPr>
          <p:cNvPr id="4" name="日期占位符 3">
            <a:extLst>
              <a:ext uri="{FF2B5EF4-FFF2-40B4-BE49-F238E27FC236}">
                <a16:creationId xmlns:a16="http://schemas.microsoft.com/office/drawing/2014/main" id="{B1694E8D-BD9C-4D40-9028-D67708595BA4}"/>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pic>
        <p:nvPicPr>
          <p:cNvPr id="6" name="图片 5">
            <a:extLst>
              <a:ext uri="{FF2B5EF4-FFF2-40B4-BE49-F238E27FC236}">
                <a16:creationId xmlns:a16="http://schemas.microsoft.com/office/drawing/2014/main" id="{12681461-D24E-4BA5-AC2C-D8B6BD495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525" y="2006785"/>
            <a:ext cx="5427909" cy="4170628"/>
          </a:xfrm>
          <a:prstGeom prst="rect">
            <a:avLst/>
          </a:prstGeom>
        </p:spPr>
      </p:pic>
    </p:spTree>
    <p:extLst>
      <p:ext uri="{BB962C8B-B14F-4D97-AF65-F5344CB8AC3E}">
        <p14:creationId xmlns:p14="http://schemas.microsoft.com/office/powerpoint/2010/main" val="192316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BBC25-73F5-41BB-AD26-2CA9ABEF9EDE}"/>
              </a:ext>
            </a:extLst>
          </p:cNvPr>
          <p:cNvSpPr>
            <a:spLocks noGrp="1"/>
          </p:cNvSpPr>
          <p:nvPr>
            <p:ph type="title"/>
          </p:nvPr>
        </p:nvSpPr>
        <p:spPr/>
        <p:txBody>
          <a:bodyPr/>
          <a:lstStyle/>
          <a:p>
            <a:r>
              <a:rPr lang="zh-CN" altLang="en-US" dirty="0"/>
              <a:t>活动信息</a:t>
            </a:r>
          </a:p>
        </p:txBody>
      </p:sp>
      <p:sp>
        <p:nvSpPr>
          <p:cNvPr id="4" name="日期占位符 3">
            <a:extLst>
              <a:ext uri="{FF2B5EF4-FFF2-40B4-BE49-F238E27FC236}">
                <a16:creationId xmlns:a16="http://schemas.microsoft.com/office/drawing/2014/main" id="{C4988BCE-7921-4562-BDA5-FFDC57F61003}"/>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pic>
        <p:nvPicPr>
          <p:cNvPr id="12" name="图片 11">
            <a:extLst>
              <a:ext uri="{FF2B5EF4-FFF2-40B4-BE49-F238E27FC236}">
                <a16:creationId xmlns:a16="http://schemas.microsoft.com/office/drawing/2014/main" id="{B4BA7E7F-4FD8-4EE6-99AC-F30A2753BB7D}"/>
              </a:ext>
            </a:extLst>
          </p:cNvPr>
          <p:cNvPicPr>
            <a:picLocks noChangeAspect="1"/>
          </p:cNvPicPr>
          <p:nvPr/>
        </p:nvPicPr>
        <p:blipFill rotWithShape="1">
          <a:blip r:embed="rId2">
            <a:extLst>
              <a:ext uri="{28A0092B-C50C-407E-A947-70E740481C1C}">
                <a14:useLocalDpi xmlns:a14="http://schemas.microsoft.com/office/drawing/2010/main" val="0"/>
              </a:ext>
            </a:extLst>
          </a:blip>
          <a:srcRect t="25051"/>
          <a:stretch/>
        </p:blipFill>
        <p:spPr>
          <a:xfrm>
            <a:off x="3139181" y="2703621"/>
            <a:ext cx="5974598" cy="1450758"/>
          </a:xfrm>
          <a:prstGeom prst="rect">
            <a:avLst/>
          </a:prstGeom>
        </p:spPr>
      </p:pic>
    </p:spTree>
    <p:extLst>
      <p:ext uri="{BB962C8B-B14F-4D97-AF65-F5344CB8AC3E}">
        <p14:creationId xmlns:p14="http://schemas.microsoft.com/office/powerpoint/2010/main" val="302023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9CD23-15FD-41C7-82D9-B16794CAD8D5}"/>
              </a:ext>
            </a:extLst>
          </p:cNvPr>
          <p:cNvSpPr>
            <a:spLocks noGrp="1"/>
          </p:cNvSpPr>
          <p:nvPr>
            <p:ph type="title"/>
          </p:nvPr>
        </p:nvSpPr>
        <p:spPr/>
        <p:txBody>
          <a:bodyPr/>
          <a:lstStyle/>
          <a:p>
            <a:r>
              <a:rPr lang="zh-CN" altLang="en-US" dirty="0"/>
              <a:t>活动流程</a:t>
            </a:r>
          </a:p>
        </p:txBody>
      </p:sp>
      <p:sp>
        <p:nvSpPr>
          <p:cNvPr id="4" name="日期占位符 3">
            <a:extLst>
              <a:ext uri="{FF2B5EF4-FFF2-40B4-BE49-F238E27FC236}">
                <a16:creationId xmlns:a16="http://schemas.microsoft.com/office/drawing/2014/main" id="{B976EFDF-F60D-477C-8566-31C1004D06EF}"/>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pic>
        <p:nvPicPr>
          <p:cNvPr id="5" name="内容占位符 5">
            <a:extLst>
              <a:ext uri="{FF2B5EF4-FFF2-40B4-BE49-F238E27FC236}">
                <a16:creationId xmlns:a16="http://schemas.microsoft.com/office/drawing/2014/main" id="{0B6086AC-4A2A-41E7-B98C-A52CD6199E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579"/>
          <a:stretch/>
        </p:blipFill>
        <p:spPr>
          <a:xfrm>
            <a:off x="1097280" y="2620962"/>
            <a:ext cx="10058400" cy="1616075"/>
          </a:xfrm>
        </p:spPr>
      </p:pic>
    </p:spTree>
    <p:extLst>
      <p:ext uri="{BB962C8B-B14F-4D97-AF65-F5344CB8AC3E}">
        <p14:creationId xmlns:p14="http://schemas.microsoft.com/office/powerpoint/2010/main" val="343594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A5699-04F0-4043-85E8-A9EF7B066E68}"/>
              </a:ext>
            </a:extLst>
          </p:cNvPr>
          <p:cNvSpPr>
            <a:spLocks noGrp="1"/>
          </p:cNvSpPr>
          <p:nvPr>
            <p:ph type="title"/>
          </p:nvPr>
        </p:nvSpPr>
        <p:spPr/>
        <p:txBody>
          <a:bodyPr/>
          <a:lstStyle/>
          <a:p>
            <a:r>
              <a:rPr lang="zh-CN" altLang="en-US" dirty="0"/>
              <a:t>参与形式</a:t>
            </a:r>
          </a:p>
        </p:txBody>
      </p:sp>
      <p:sp>
        <p:nvSpPr>
          <p:cNvPr id="4" name="日期占位符 3">
            <a:extLst>
              <a:ext uri="{FF2B5EF4-FFF2-40B4-BE49-F238E27FC236}">
                <a16:creationId xmlns:a16="http://schemas.microsoft.com/office/drawing/2014/main" id="{DB4FBFC1-97DA-4903-9142-C7C5AEAB0A31}"/>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pic>
        <p:nvPicPr>
          <p:cNvPr id="6" name="图片 5">
            <a:extLst>
              <a:ext uri="{FF2B5EF4-FFF2-40B4-BE49-F238E27FC236}">
                <a16:creationId xmlns:a16="http://schemas.microsoft.com/office/drawing/2014/main" id="{65367698-AD92-43F6-85DF-5FC6E5A7D0EE}"/>
              </a:ext>
            </a:extLst>
          </p:cNvPr>
          <p:cNvPicPr>
            <a:picLocks noChangeAspect="1"/>
          </p:cNvPicPr>
          <p:nvPr/>
        </p:nvPicPr>
        <p:blipFill rotWithShape="1">
          <a:blip r:embed="rId2">
            <a:extLst>
              <a:ext uri="{28A0092B-C50C-407E-A947-70E740481C1C}">
                <a14:useLocalDpi xmlns:a14="http://schemas.microsoft.com/office/drawing/2010/main" val="0"/>
              </a:ext>
            </a:extLst>
          </a:blip>
          <a:srcRect t="13451"/>
          <a:stretch/>
        </p:blipFill>
        <p:spPr>
          <a:xfrm>
            <a:off x="3744813" y="2052221"/>
            <a:ext cx="4763333" cy="4079756"/>
          </a:xfrm>
          <a:prstGeom prst="rect">
            <a:avLst/>
          </a:prstGeom>
        </p:spPr>
      </p:pic>
    </p:spTree>
    <p:extLst>
      <p:ext uri="{BB962C8B-B14F-4D97-AF65-F5344CB8AC3E}">
        <p14:creationId xmlns:p14="http://schemas.microsoft.com/office/powerpoint/2010/main" val="28667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66783" y="2013332"/>
            <a:ext cx="10058400" cy="3892168"/>
          </a:xfrm>
        </p:spPr>
        <p:txBody>
          <a:bodyPr rtlCol="0" anchor="ctr">
            <a:normAutofit/>
          </a:bodyPr>
          <a:lstStyle/>
          <a:p>
            <a:pPr lvl="0" rtl="0"/>
            <a:r>
              <a:rPr lang="zh-CN" altLang="en-US" sz="4800" i="1" dirty="0">
                <a:solidFill>
                  <a:srgbClr val="FFFFFF"/>
                </a:solidFill>
              </a:rPr>
              <a:t>第一站 区域站</a:t>
            </a:r>
            <a:endParaRPr lang="zh-cn" sz="4800" i="1" dirty="0">
              <a:solidFill>
                <a:srgbClr val="FFFFFF"/>
              </a:solidFill>
            </a:endParaRPr>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1FE02-77F2-45B8-B83A-3AB5A2143B70}"/>
              </a:ext>
            </a:extLst>
          </p:cNvPr>
          <p:cNvSpPr>
            <a:spLocks noGrp="1"/>
          </p:cNvSpPr>
          <p:nvPr>
            <p:ph type="title"/>
          </p:nvPr>
        </p:nvSpPr>
        <p:spPr/>
        <p:txBody>
          <a:bodyPr/>
          <a:lstStyle/>
          <a:p>
            <a:r>
              <a:rPr lang="zh-CN" altLang="en-US" dirty="0"/>
              <a:t>区域站时间表</a:t>
            </a:r>
          </a:p>
        </p:txBody>
      </p:sp>
      <p:sp>
        <p:nvSpPr>
          <p:cNvPr id="4" name="日期占位符 3">
            <a:extLst>
              <a:ext uri="{FF2B5EF4-FFF2-40B4-BE49-F238E27FC236}">
                <a16:creationId xmlns:a16="http://schemas.microsoft.com/office/drawing/2014/main" id="{53065AD7-AF72-48C5-88B4-A2D4639D54A6}"/>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pic>
        <p:nvPicPr>
          <p:cNvPr id="2050" name="Picture 2">
            <a:extLst>
              <a:ext uri="{FF2B5EF4-FFF2-40B4-BE49-F238E27FC236}">
                <a16:creationId xmlns:a16="http://schemas.microsoft.com/office/drawing/2014/main" id="{16496749-F204-49FB-8DFA-2F9592CED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640" y="2070618"/>
            <a:ext cx="9045680" cy="379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17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A105A-21E4-4985-95C0-D47DD4F470BB}"/>
              </a:ext>
            </a:extLst>
          </p:cNvPr>
          <p:cNvSpPr>
            <a:spLocks noGrp="1"/>
          </p:cNvSpPr>
          <p:nvPr>
            <p:ph type="title"/>
          </p:nvPr>
        </p:nvSpPr>
        <p:spPr/>
        <p:txBody>
          <a:bodyPr/>
          <a:lstStyle/>
          <a:p>
            <a:r>
              <a:rPr lang="zh-CN" altLang="en-US" dirty="0"/>
              <a:t>参与形式</a:t>
            </a:r>
          </a:p>
        </p:txBody>
      </p:sp>
      <p:sp>
        <p:nvSpPr>
          <p:cNvPr id="3" name="内容占位符 2">
            <a:extLst>
              <a:ext uri="{FF2B5EF4-FFF2-40B4-BE49-F238E27FC236}">
                <a16:creationId xmlns:a16="http://schemas.microsoft.com/office/drawing/2014/main" id="{0D1F1981-F185-4F45-B657-6DE050769ACC}"/>
              </a:ext>
            </a:extLst>
          </p:cNvPr>
          <p:cNvSpPr>
            <a:spLocks noGrp="1"/>
          </p:cNvSpPr>
          <p:nvPr>
            <p:ph idx="1"/>
          </p:nvPr>
        </p:nvSpPr>
        <p:spPr/>
        <p:txBody>
          <a:bodyPr/>
          <a:lstStyle/>
          <a:p>
            <a:r>
              <a:rPr lang="zh-CN" altLang="en-US" b="0" i="0" dirty="0">
                <a:solidFill>
                  <a:srgbClr val="212121"/>
                </a:solidFill>
                <a:effectLst/>
                <a:latin typeface="Microsoft YaHei" panose="020B0503020204020204" pitchFamily="34" charset="-122"/>
                <a:ea typeface="Microsoft YaHei" panose="020B0503020204020204" pitchFamily="34" charset="-122"/>
              </a:rPr>
              <a:t>区域站分为</a:t>
            </a:r>
            <a:r>
              <a:rPr lang="zh-CN" altLang="en-US" b="1" i="0" dirty="0">
                <a:solidFill>
                  <a:srgbClr val="212121"/>
                </a:solidFill>
                <a:effectLst/>
                <a:latin typeface="Microsoft YaHei" panose="020B0503020204020204" pitchFamily="34" charset="-122"/>
                <a:ea typeface="Microsoft YaHei" panose="020B0503020204020204" pitchFamily="34" charset="-122"/>
              </a:rPr>
              <a:t>「个人参与」</a:t>
            </a:r>
            <a:r>
              <a:rPr lang="zh-CN" altLang="en-US" b="0" i="0" dirty="0">
                <a:solidFill>
                  <a:srgbClr val="212121"/>
                </a:solidFill>
                <a:effectLst/>
                <a:latin typeface="Microsoft YaHei" panose="020B0503020204020204" pitchFamily="34" charset="-122"/>
                <a:ea typeface="Microsoft YaHei" panose="020B0503020204020204" pitchFamily="34" charset="-122"/>
              </a:rPr>
              <a:t>和</a:t>
            </a:r>
            <a:r>
              <a:rPr lang="zh-CN" altLang="en-US" b="1" i="0" dirty="0">
                <a:solidFill>
                  <a:srgbClr val="212121"/>
                </a:solidFill>
                <a:effectLst/>
                <a:latin typeface="Microsoft YaHei" panose="020B0503020204020204" pitchFamily="34" charset="-122"/>
                <a:ea typeface="Microsoft YaHei" panose="020B0503020204020204" pitchFamily="34" charset="-122"/>
              </a:rPr>
              <a:t>「团队参与」</a:t>
            </a:r>
            <a:r>
              <a:rPr lang="zh-CN" altLang="en-US" b="0" i="0" dirty="0">
                <a:solidFill>
                  <a:srgbClr val="212121"/>
                </a:solidFill>
                <a:effectLst/>
                <a:latin typeface="Microsoft YaHei" panose="020B0503020204020204" pitchFamily="34" charset="-122"/>
                <a:ea typeface="Microsoft YaHei" panose="020B0503020204020204" pitchFamily="34" charset="-122"/>
              </a:rPr>
              <a:t>两种参与形式。</a:t>
            </a:r>
            <a:r>
              <a:rPr lang="en-US" altLang="zh-CN" b="0" i="0" dirty="0">
                <a:solidFill>
                  <a:srgbClr val="212121"/>
                </a:solidFill>
                <a:effectLst/>
                <a:latin typeface="Microsoft YaHei" panose="020B0503020204020204" pitchFamily="34" charset="-122"/>
                <a:ea typeface="Microsoft YaHei" panose="020B0503020204020204" pitchFamily="34" charset="-122"/>
              </a:rPr>
              <a:t>FBLA</a:t>
            </a:r>
            <a:r>
              <a:rPr lang="zh-CN" altLang="en-US" b="0" i="0" dirty="0">
                <a:solidFill>
                  <a:srgbClr val="212121"/>
                </a:solidFill>
                <a:effectLst/>
                <a:latin typeface="Microsoft YaHei" panose="020B0503020204020204" pitchFamily="34" charset="-122"/>
                <a:ea typeface="Microsoft YaHei" panose="020B0503020204020204" pitchFamily="34" charset="-122"/>
              </a:rPr>
              <a:t>区域站不设具体科目，仅需从</a:t>
            </a:r>
            <a:r>
              <a:rPr lang="zh-CN" altLang="en-US" b="1" i="0" dirty="0">
                <a:solidFill>
                  <a:srgbClr val="212121"/>
                </a:solidFill>
                <a:effectLst/>
                <a:latin typeface="Microsoft YaHei" panose="020B0503020204020204" pitchFamily="34" charset="-122"/>
                <a:ea typeface="Microsoft YaHei" panose="020B0503020204020204" pitchFamily="34" charset="-122"/>
              </a:rPr>
              <a:t>「个人参与」</a:t>
            </a:r>
            <a:r>
              <a:rPr lang="zh-CN" altLang="en-US" b="0" i="0" dirty="0">
                <a:solidFill>
                  <a:srgbClr val="212121"/>
                </a:solidFill>
                <a:effectLst/>
                <a:latin typeface="Microsoft YaHei" panose="020B0503020204020204" pitchFamily="34" charset="-122"/>
                <a:ea typeface="Microsoft YaHei" panose="020B0503020204020204" pitchFamily="34" charset="-122"/>
              </a:rPr>
              <a:t>和</a:t>
            </a:r>
            <a:r>
              <a:rPr lang="zh-CN" altLang="en-US" b="1" i="0" dirty="0">
                <a:solidFill>
                  <a:srgbClr val="212121"/>
                </a:solidFill>
                <a:effectLst/>
                <a:latin typeface="Microsoft YaHei" panose="020B0503020204020204" pitchFamily="34" charset="-122"/>
                <a:ea typeface="Microsoft YaHei" panose="020B0503020204020204" pitchFamily="34" charset="-122"/>
              </a:rPr>
              <a:t>「团队参与」</a:t>
            </a:r>
            <a:r>
              <a:rPr lang="zh-CN" altLang="en-US" b="0" i="0" dirty="0">
                <a:solidFill>
                  <a:srgbClr val="212121"/>
                </a:solidFill>
                <a:effectLst/>
                <a:latin typeface="Microsoft YaHei" panose="020B0503020204020204" pitchFamily="34" charset="-122"/>
                <a:ea typeface="Microsoft YaHei" panose="020B0503020204020204" pitchFamily="34" charset="-122"/>
              </a:rPr>
              <a:t>选择其一进行参与。若选择团队参与，每支队伍需要由</a:t>
            </a:r>
            <a:r>
              <a:rPr lang="en-US" altLang="zh-CN" b="0" i="0" dirty="0">
                <a:solidFill>
                  <a:srgbClr val="212121"/>
                </a:solidFill>
                <a:effectLst/>
                <a:latin typeface="Microsoft YaHei" panose="020B0503020204020204" pitchFamily="34" charset="-122"/>
                <a:ea typeface="Microsoft YaHei" panose="020B0503020204020204" pitchFamily="34" charset="-122"/>
              </a:rPr>
              <a:t>3</a:t>
            </a:r>
            <a:r>
              <a:rPr lang="zh-CN" altLang="en-US" b="0" i="0" dirty="0">
                <a:solidFill>
                  <a:srgbClr val="212121"/>
                </a:solidFill>
                <a:effectLst/>
                <a:latin typeface="Microsoft YaHei" panose="020B0503020204020204" pitchFamily="34" charset="-122"/>
                <a:ea typeface="Microsoft YaHei" panose="020B0503020204020204" pitchFamily="34" charset="-122"/>
              </a:rPr>
              <a:t>名学生组成，选手必须于截止日期（</a:t>
            </a:r>
            <a:r>
              <a:rPr lang="en-US" altLang="zh-CN" b="0" i="0" dirty="0">
                <a:solidFill>
                  <a:srgbClr val="212121"/>
                </a:solidFill>
                <a:effectLst/>
                <a:latin typeface="Microsoft YaHei" panose="020B0503020204020204" pitchFamily="34" charset="-122"/>
                <a:ea typeface="Microsoft YaHei" panose="020B0503020204020204" pitchFamily="34" charset="-122"/>
              </a:rPr>
              <a:t>2020</a:t>
            </a:r>
            <a:r>
              <a:rPr lang="zh-CN" altLang="en-US" b="0" i="0" dirty="0">
                <a:solidFill>
                  <a:srgbClr val="212121"/>
                </a:solidFill>
                <a:effectLst/>
                <a:latin typeface="Microsoft YaHei" panose="020B0503020204020204" pitchFamily="34" charset="-122"/>
                <a:ea typeface="Microsoft YaHei" panose="020B0503020204020204" pitchFamily="34" charset="-122"/>
              </a:rPr>
              <a:t>年</a:t>
            </a:r>
            <a:r>
              <a:rPr lang="en-US" altLang="zh-CN" b="0" i="0" dirty="0">
                <a:solidFill>
                  <a:srgbClr val="212121"/>
                </a:solidFill>
                <a:effectLst/>
                <a:latin typeface="Microsoft YaHei" panose="020B0503020204020204" pitchFamily="34" charset="-122"/>
                <a:ea typeface="Microsoft YaHei" panose="020B0503020204020204" pitchFamily="34" charset="-122"/>
              </a:rPr>
              <a:t>12</a:t>
            </a:r>
            <a:r>
              <a:rPr lang="zh-CN" altLang="en-US" b="0" i="0" dirty="0">
                <a:solidFill>
                  <a:srgbClr val="212121"/>
                </a:solidFill>
                <a:effectLst/>
                <a:latin typeface="Microsoft YaHei" panose="020B0503020204020204" pitchFamily="34" charset="-122"/>
                <a:ea typeface="Microsoft YaHei" panose="020B0503020204020204" pitchFamily="34" charset="-122"/>
              </a:rPr>
              <a:t>月</a:t>
            </a:r>
            <a:r>
              <a:rPr lang="en-US" altLang="zh-CN" b="0" i="0" dirty="0">
                <a:solidFill>
                  <a:srgbClr val="212121"/>
                </a:solidFill>
                <a:effectLst/>
                <a:latin typeface="Microsoft YaHei" panose="020B0503020204020204" pitchFamily="34" charset="-122"/>
                <a:ea typeface="Microsoft YaHei" panose="020B0503020204020204" pitchFamily="34" charset="-122"/>
              </a:rPr>
              <a:t>6</a:t>
            </a:r>
            <a:r>
              <a:rPr lang="zh-CN" altLang="en-US" b="0" i="0" dirty="0">
                <a:solidFill>
                  <a:srgbClr val="212121"/>
                </a:solidFill>
                <a:effectLst/>
                <a:latin typeface="Microsoft YaHei" panose="020B0503020204020204" pitchFamily="34" charset="-122"/>
                <a:ea typeface="Microsoft YaHei" panose="020B0503020204020204" pitchFamily="34" charset="-122"/>
              </a:rPr>
              <a:t>日）前完成组队，可跨年级、跨学校、跨地区组队。同组队员必须选择相同参与形式。</a:t>
            </a:r>
          </a:p>
          <a:p>
            <a:endParaRPr lang="zh-CN" altLang="en-US" dirty="0"/>
          </a:p>
        </p:txBody>
      </p:sp>
      <p:sp>
        <p:nvSpPr>
          <p:cNvPr id="4" name="日期占位符 3">
            <a:extLst>
              <a:ext uri="{FF2B5EF4-FFF2-40B4-BE49-F238E27FC236}">
                <a16:creationId xmlns:a16="http://schemas.microsoft.com/office/drawing/2014/main" id="{9ADD41F4-F1AE-45E9-9390-400D1D5CA80E}"/>
              </a:ext>
            </a:extLst>
          </p:cNvPr>
          <p:cNvSpPr>
            <a:spLocks noGrp="1"/>
          </p:cNvSpPr>
          <p:nvPr>
            <p:ph type="dt" sz="half" idx="10"/>
          </p:nvPr>
        </p:nvSpPr>
        <p:spPr/>
        <p:txBody>
          <a:bodyPr/>
          <a:lstStyle/>
          <a:p>
            <a:pPr rtl="0"/>
            <a:fld id="{A24A4C0A-F292-41BE-9CD1-530467B1B9F8}" type="datetime1">
              <a:rPr lang="zh-CN" altLang="en-US" smtClean="0"/>
              <a:t>2020/9/19</a:t>
            </a:fld>
            <a:endParaRPr lang="en-US" dirty="0"/>
          </a:p>
        </p:txBody>
      </p:sp>
    </p:spTree>
    <p:extLst>
      <p:ext uri="{BB962C8B-B14F-4D97-AF65-F5344CB8AC3E}">
        <p14:creationId xmlns:p14="http://schemas.microsoft.com/office/powerpoint/2010/main" val="58999648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{200FAB40-14F7-4528-89E9-7EA8501F1566}tf56160789_win32</Template>
  <TotalTime>206</TotalTime>
  <Words>549</Words>
  <Application>Microsoft Office PowerPoint</Application>
  <PresentationFormat>宽屏</PresentationFormat>
  <Paragraphs>45</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Microsoft YaHei UI</vt:lpstr>
      <vt:lpstr>等线</vt:lpstr>
      <vt:lpstr>微软雅黑</vt:lpstr>
      <vt:lpstr>新宋体</vt:lpstr>
      <vt:lpstr>Arial</vt:lpstr>
      <vt:lpstr>Calibri</vt:lpstr>
      <vt:lpstr>Franklin Gothic Book</vt:lpstr>
      <vt:lpstr>1_RetrospectVTI</vt:lpstr>
      <vt:lpstr>FBLA </vt:lpstr>
      <vt:lpstr>FBLA介绍</vt:lpstr>
      <vt:lpstr>我们选择的机构——SKT</vt:lpstr>
      <vt:lpstr>活动信息</vt:lpstr>
      <vt:lpstr>活动流程</vt:lpstr>
      <vt:lpstr>参与形式</vt:lpstr>
      <vt:lpstr>第一站 区域站</vt:lpstr>
      <vt:lpstr>区域站时间表</vt:lpstr>
      <vt:lpstr>参与形式</vt:lpstr>
      <vt:lpstr>计分规则</vt:lpstr>
      <vt:lpstr>考核内容</vt:lpstr>
      <vt:lpstr>获奖与晋级</vt:lpstr>
      <vt:lpstr>奖项设置</vt:lpstr>
      <vt:lpstr>晋级规则</vt:lpstr>
      <vt:lpstr>PowerPoint 演示文稿</vt:lpstr>
      <vt:lpstr>第二站 志愿填写</vt:lpstr>
      <vt:lpstr>PowerPoint 演示文稿</vt:lpstr>
      <vt:lpstr>第三站 全球站</vt:lpstr>
      <vt:lpstr>全球站规则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FBLA </dc:title>
  <dc:creator>wang zixiong</dc:creator>
  <cp:lastModifiedBy>wang zixiong</cp:lastModifiedBy>
  <cp:revision>8</cp:revision>
  <dcterms:created xsi:type="dcterms:W3CDTF">2020-09-19T05:41:34Z</dcterms:created>
  <dcterms:modified xsi:type="dcterms:W3CDTF">2020-09-19T09:08:31Z</dcterms:modified>
</cp:coreProperties>
</file>