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webloom.cn" TargetMode="External"/><Relationship Id="rId3" Type="http://schemas.openxmlformats.org/officeDocument/2006/relationships/hyperlink" Target="https://www.webloom.cn/bloom_web/#/GameData/NEC?contestId=1017697392442650626&amp;seasonId=112197435120628940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tional Economics Challeng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Superclarendon Regular"/>
                <a:ea typeface="Superclarendon Regular"/>
                <a:cs typeface="Superclarendon Regular"/>
                <a:sym typeface="Superclarendon Regular"/>
              </a:defRPr>
            </a:pPr>
            <a:r>
              <a:rPr spc="-360" sz="12000"/>
              <a:t>National Economics Challenge</a:t>
            </a:r>
            <a:r>
              <a:t> </a:t>
            </a:r>
          </a:p>
        </p:txBody>
      </p:sp>
      <p:sp>
        <p:nvSpPr>
          <p:cNvPr id="152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JZIB Econ Club"/>
          <p:cNvSpPr txBox="1"/>
          <p:nvPr>
            <p:ph type="subTitle" sz="quarter" idx="1"/>
          </p:nvPr>
        </p:nvSpPr>
        <p:spPr>
          <a:xfrm>
            <a:off x="1270000" y="7219011"/>
            <a:ext cx="21844001" cy="251235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JZIB Econ Club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截屏2020-09-21 下午9.25.39.png" descr="截屏2020-09-21 下午9.2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6566" y="4649717"/>
            <a:ext cx="17054574" cy="9032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925" y="257469"/>
            <a:ext cx="10929952" cy="5282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What’s it about?"/>
          <p:cNvSpPr txBox="1"/>
          <p:nvPr>
            <p:ph type="title"/>
          </p:nvPr>
        </p:nvSpPr>
        <p:spPr>
          <a:xfrm>
            <a:off x="1270000" y="651058"/>
            <a:ext cx="21844000" cy="1840869"/>
          </a:xfrm>
          <a:prstGeom prst="rect">
            <a:avLst/>
          </a:prstGeom>
        </p:spPr>
        <p:txBody>
          <a:bodyPr/>
          <a:lstStyle>
            <a:lvl1pPr>
              <a:defRPr spc="-270" sz="9000">
                <a:gradFill flip="none" rotWithShape="1">
                  <a:gsLst>
                    <a:gs pos="0">
                      <a:srgbClr val="0096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What’s it about?</a:t>
            </a:r>
          </a:p>
        </p:txBody>
      </p:sp>
      <p:sp>
        <p:nvSpPr>
          <p:cNvPr id="159" name="主办方：Council for Economic Education…"/>
          <p:cNvSpPr txBox="1"/>
          <p:nvPr>
            <p:ph type="body" idx="1"/>
          </p:nvPr>
        </p:nvSpPr>
        <p:spPr>
          <a:xfrm>
            <a:off x="1269999" y="3267102"/>
            <a:ext cx="21844001" cy="84328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主办方：Council for Economic Education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始于2000年（2016年引入中国）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参赛人数（9th~12th)：美国本土参赛者&gt;10000人；中国参赛者&gt;2300人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含金量：目前是美国最具影响力的经济学竞赛之一</a:t>
            </a:r>
          </a:p>
          <a:p>
            <a:pPr lvl="3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美国总决赛受到华尔街密切关注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考察知识范围：IB课程体系基本覆盖理论部分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ow to choose division 组别选择"/>
          <p:cNvSpPr txBox="1"/>
          <p:nvPr>
            <p:ph type="title"/>
          </p:nvPr>
        </p:nvSpPr>
        <p:spPr>
          <a:xfrm>
            <a:off x="1270000" y="-126430"/>
            <a:ext cx="21844001" cy="2381670"/>
          </a:xfrm>
          <a:prstGeom prst="rect">
            <a:avLst/>
          </a:prstGeom>
        </p:spPr>
        <p:txBody>
          <a:bodyPr/>
          <a:lstStyle>
            <a:lvl1pPr>
              <a:defRPr spc="-270" sz="9000">
                <a:gradFill flip="none" rotWithShape="1">
                  <a:gsLst>
                    <a:gs pos="0">
                      <a:srgbClr val="0096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How to choose division 组别选择</a:t>
            </a:r>
          </a:p>
        </p:txBody>
      </p:sp>
      <p:sp>
        <p:nvSpPr>
          <p:cNvPr id="162" name="Pre division(初级组别）    参赛条件：在2020.8之前 从未学习过经济课程 或仅学过IGCSE入门课程     人数：2～4人一队…"/>
          <p:cNvSpPr txBox="1"/>
          <p:nvPr>
            <p:ph type="body" idx="1"/>
          </p:nvPr>
        </p:nvSpPr>
        <p:spPr>
          <a:xfrm>
            <a:off x="1269999" y="2404439"/>
            <a:ext cx="21844001" cy="11216939"/>
          </a:xfrm>
          <a:prstGeom prst="rect">
            <a:avLst/>
          </a:prstGeom>
        </p:spPr>
        <p:txBody>
          <a:bodyPr/>
          <a:lstStyle/>
          <a:p>
            <a:pPr marL="605366" indent="-605366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sz="5200"/>
              <a:t>Pre division(初级组别）</a:t>
            </a:r>
            <a:br>
              <a:rPr b="1" sz="5200"/>
            </a:br>
            <a:r>
              <a:t>   参赛条件：在2020.8之前 从未学习过经济课程 或仅学过IGCSE入门课程 </a:t>
            </a:r>
            <a:br/>
            <a:r>
              <a:t>   人数：2～4人一队</a:t>
            </a:r>
          </a:p>
          <a:p>
            <a:pPr marL="605366" indent="-605366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sz="5200"/>
              <a:t>David Richardo (DR Division)</a:t>
            </a:r>
            <a:br/>
            <a:r>
              <a:t>   参赛条件：在2020.8之前 仅学习过IBDP或AP课程中微观、宏观经济学其     中一门课程</a:t>
            </a:r>
            <a:br/>
            <a:r>
              <a:t>   人数：4人一队</a:t>
            </a:r>
          </a:p>
          <a:p>
            <a:pPr marL="605366" indent="-605366">
              <a:defRPr>
                <a:latin typeface="Superclarendon Regular"/>
                <a:ea typeface="Superclarendon Regular"/>
                <a:cs typeface="Superclarendon Regular"/>
                <a:sym typeface="Superclarendon Regular"/>
              </a:defRPr>
            </a:pPr>
            <a:r>
              <a:rPr b="1" sz="5200">
                <a:latin typeface="Times New Roman"/>
                <a:ea typeface="Times New Roman"/>
                <a:cs typeface="Times New Roman"/>
                <a:sym typeface="Times New Roman"/>
              </a:rPr>
              <a:t>Adam Smith (AS Division)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参赛条件：不设门槛</a:t>
            </a: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人数：4人一队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*</a:t>
            </a:r>
            <a:r>
              <a:t>同队队员必须组别相同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考察内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>
                <a:gradFill flip="none" rotWithShape="1">
                  <a:gsLst>
                    <a:gs pos="0">
                      <a:srgbClr val="0096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Content 考察内容</a:t>
            </a:r>
          </a:p>
        </p:txBody>
      </p:sp>
      <p:sp>
        <p:nvSpPr>
          <p:cNvPr id="165" name="Pre Division —— 36题（微观*24 + 宏观*12）    回答正确+10   回答错误or不回答 +0（不加分也不扣分）   总分360分    单科团队分数 = 队内总分最高的两位同学加总    团队总分 = 两门单科团队分数…"/>
          <p:cNvSpPr txBox="1"/>
          <p:nvPr>
            <p:ph type="body" idx="1"/>
          </p:nvPr>
        </p:nvSpPr>
        <p:spPr>
          <a:xfrm>
            <a:off x="1269999" y="2724280"/>
            <a:ext cx="21844001" cy="9975720"/>
          </a:xfrm>
          <a:prstGeom prst="rect">
            <a:avLst/>
          </a:prstGeom>
        </p:spPr>
        <p:txBody>
          <a:bodyPr/>
          <a:lstStyle/>
          <a:p>
            <a:pPr>
              <a:defRPr sz="5200"/>
            </a:pPr>
            <a:r>
              <a:rPr b="1"/>
              <a:t>Pre Division —— 36题（微观*24 + 宏观*12）</a:t>
            </a:r>
            <a:br/>
            <a:r>
              <a:t>   回答正确+10   回答错误or不回答 +0（不加分也不扣分）   总分360分</a:t>
            </a:r>
            <a:br/>
            <a:r>
              <a:t>   单科团队分数 = 队内总分最高的两位同学加总</a:t>
            </a:r>
            <a:br/>
            <a:r>
              <a:t>   团队总分 = 两门单科团队分数</a:t>
            </a:r>
          </a:p>
          <a:p>
            <a:pPr marL="605366" indent="-605366"/>
            <a:r>
              <a:rPr b="1" sz="5200"/>
              <a:t>DR &amp; AS —— 48题（微观*24 + 宏观*12 + 国际经济和时事*12）</a:t>
            </a:r>
            <a:br>
              <a:rPr sz="5200"/>
            </a:br>
            <a:r>
              <a:rPr sz="5200"/>
              <a:t>   回答正确+10   回答错误 +0   总分480分</a:t>
            </a:r>
            <a:br>
              <a:rPr sz="5200"/>
            </a:br>
            <a:r>
              <a:rPr sz="5200"/>
              <a:t>   单科团队分数 = 队内总分最高的两位同学加总</a:t>
            </a:r>
            <a:br>
              <a:rPr sz="5200"/>
            </a:br>
            <a:r>
              <a:rPr sz="5200"/>
              <a:t>   团队总分 = 两门单科团队分数</a:t>
            </a:r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时间线"/>
          <p:cNvSpPr txBox="1"/>
          <p:nvPr>
            <p:ph type="title"/>
          </p:nvPr>
        </p:nvSpPr>
        <p:spPr>
          <a:xfrm>
            <a:off x="1270000" y="-1696718"/>
            <a:ext cx="21844001" cy="3873501"/>
          </a:xfrm>
          <a:prstGeom prst="rect">
            <a:avLst/>
          </a:prstGeom>
        </p:spPr>
        <p:txBody>
          <a:bodyPr/>
          <a:lstStyle/>
          <a:p>
            <a:pPr/>
            <a:r>
              <a:t>时间线</a:t>
            </a:r>
          </a:p>
        </p:txBody>
      </p:sp>
      <p:pic>
        <p:nvPicPr>
          <p:cNvPr id="168" name="截屏2020-09-21 下午9.13.40.png" descr="截屏2020-09-21 下午9.13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9262" y="2196550"/>
            <a:ext cx="24642524" cy="881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gistration Affai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096FF"/>
                    </a:gs>
                    <a:gs pos="100000">
                      <a:srgbClr val="929292"/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Registration Affairs </a:t>
            </a:r>
          </a:p>
        </p:txBody>
      </p:sp>
      <p:sp>
        <p:nvSpPr>
          <p:cNvPr id="171" name="报名截止：2020.12.06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报名截止：2020.12.06</a:t>
            </a:r>
          </a:p>
          <a:p>
            <a:pPr/>
            <a:r>
              <a:t>报名网址：</a:t>
            </a:r>
            <a:r>
              <a:rPr u="sng">
                <a:hlinkClick r:id="rId2" invalidUrl="" action="" tgtFrame="" tooltip="" history="1" highlightClick="0" endSnd="0"/>
              </a:rPr>
              <a:t>https://www.webloom.cn</a:t>
            </a:r>
            <a:r>
              <a:t>  进入后选择NEC竞赛</a:t>
            </a:r>
          </a:p>
          <a:p>
            <a:pPr/>
            <a:r>
              <a:t>报名费用：698/人 </a:t>
            </a:r>
            <a:br/>
            <a:r>
              <a:t>   早鸟价 2020.10.25 23.59前：618/人；</a:t>
            </a:r>
            <a:br/>
            <a:r>
              <a:t>   bloom平台老用户2020.10.08 前598/人</a:t>
            </a:r>
          </a:p>
          <a:p>
            <a:pPr/>
            <a:r>
              <a:t>官网学习中心：</a:t>
            </a:r>
            <a:r>
              <a:rPr u="sng">
                <a:hlinkClick r:id="rId3" invalidUrl="" action="" tgtFrame="" tooltip="" history="1" highlightClick="0" endSnd="0"/>
              </a:rPr>
              <a:t>https://www.webloom.cn/bloom_web/#/GameData/NEC?contestId=1017697392442650626&amp;seasonId=1121974351206289408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