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BE52AA-CEF3-4F0A-9BF7-8B2A19E14D68}">
  <a:tblStyle styleId="{B4BE52AA-CEF3-4F0A-9BF7-8B2A19E14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1597968a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159796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e2355ac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e2355ac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e2f1d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e2f1d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e2355acd_3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e2355acd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597968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159796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e2355ac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e2355ac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e2355ac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e2355ac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e2355ac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e2355ac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1597968a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159796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e2355a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e2355a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5615876" y="3174875"/>
            <a:ext cx="3242374" cy="18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1018900"/>
            <a:ext cx="78015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Housing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9658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br>
              <a:rPr lang="en"/>
            </a:b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24774" l="100000" r="97866" t="26177"/>
          <a:stretch/>
        </p:blipFill>
        <p:spPr>
          <a:xfrm flipH="1">
            <a:off x="13650" y="2571900"/>
            <a:ext cx="9116700" cy="25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05600" y="-331350"/>
            <a:ext cx="6885600" cy="26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Comparing Model R2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</p:txBody>
      </p:sp>
      <p:sp>
        <p:nvSpPr>
          <p:cNvPr id="155" name="Google Shape;155;p22"/>
          <p:cNvSpPr/>
          <p:nvPr/>
        </p:nvSpPr>
        <p:spPr>
          <a:xfrm>
            <a:off x="6820375" y="545975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255700" y="545975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691025" y="545975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114675" y="545975"/>
            <a:ext cx="370800" cy="370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757263" y="20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{B4BE52AA-CEF3-4F0A-9BF7-8B2A19E14D68}</a:tableStyleId>
              </a:tblPr>
              <a:tblGrid>
                <a:gridCol w="1419950"/>
                <a:gridCol w="1291500"/>
                <a:gridCol w="1355700"/>
                <a:gridCol w="1355700"/>
                <a:gridCol w="1355700"/>
                <a:gridCol w="1355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Wrapper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Combined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Forward Selection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Ridge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Poly Enet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2"/>
          <p:cNvSpPr txBox="1"/>
          <p:nvPr/>
        </p:nvSpPr>
        <p:spPr>
          <a:xfrm>
            <a:off x="3162300" y="1562100"/>
            <a:ext cx="2833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Feature Selection Method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 rot="-5400000">
            <a:off x="-723900" y="2577675"/>
            <a:ext cx="2833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Regularization Models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200"/>
            <a:ext cx="8601075" cy="48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1074225" y="292250"/>
            <a:ext cx="6015000" cy="8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Model Performance</a:t>
            </a:r>
            <a:endParaRPr sz="2400"/>
          </a:p>
        </p:txBody>
      </p:sp>
      <p:sp>
        <p:nvSpPr>
          <p:cNvPr id="168" name="Google Shape;168;p23"/>
          <p:cNvSpPr txBox="1"/>
          <p:nvPr/>
        </p:nvSpPr>
        <p:spPr>
          <a:xfrm>
            <a:off x="4638675" y="4749950"/>
            <a:ext cx="10191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 predicted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0" y="1949600"/>
            <a:ext cx="6645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 true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066925" y="968550"/>
            <a:ext cx="1600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5734050" y="2867025"/>
            <a:ext cx="2206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Polynomial elastic net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baseline="30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= 0.93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667125" y="9525"/>
            <a:ext cx="25908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92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1123950" y="330350"/>
            <a:ext cx="8020200" cy="150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 amt="60000"/>
          </a:blip>
          <a:srcRect b="1893" l="40574" r="100000" t="0"/>
          <a:stretch/>
        </p:blipFill>
        <p:spPr>
          <a:xfrm flipH="1">
            <a:off x="13625" y="0"/>
            <a:ext cx="3779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idx="4294967295" type="title"/>
          </p:nvPr>
        </p:nvSpPr>
        <p:spPr>
          <a:xfrm>
            <a:off x="76325" y="171450"/>
            <a:ext cx="3717000" cy="195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Summary of Findings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3986225" y="372675"/>
            <a:ext cx="4760700" cy="4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The ElasticNet model was the best performing in terms of both R</a:t>
            </a:r>
            <a:r>
              <a:rPr baseline="30000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and MSE.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Square feet area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of the house are the most important determinant factors of sale price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House buyers should invest in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Northridge Heights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Stone Brook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Northridge</a:t>
            </a:r>
            <a:endParaRPr sz="1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 looking to sell should do it sooner rather than later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increase the value of a home: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Repaint/remodel the interior and exterior finish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Renovate the kitchen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 a fireplace (if not already present)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Renovate the garage if it is in bad condition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Renovate the house if it had been severely damaged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1759" l="18376" r="11752" t="14474"/>
          <a:stretch/>
        </p:blipFill>
        <p:spPr>
          <a:xfrm>
            <a:off x="1517425" y="0"/>
            <a:ext cx="76265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 rot="-5400000">
            <a:off x="-2819400" y="548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Dictionary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94850" y="1304875"/>
            <a:ext cx="78063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Determine the best model for predicting Sale Price for houses in Ames (R</a:t>
            </a:r>
            <a:r>
              <a:rPr baseline="30000"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2 </a:t>
            </a: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of at least 0.81, and should generalize well to new data within the Ames area)</a:t>
            </a:r>
            <a:endParaRPr sz="16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Use the model to answer the following:</a:t>
            </a:r>
            <a:endParaRPr sz="16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What features add the most value to a house, and which hurt house values most?</a:t>
            </a:r>
            <a:endParaRPr sz="16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With a set of features, what is the expected sale price of a house?</a:t>
            </a:r>
            <a:endParaRPr sz="16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Given a budget, what kind of house would one be able to afford?</a:t>
            </a:r>
            <a:endParaRPr sz="16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42250" y="1304875"/>
            <a:ext cx="0" cy="2378400"/>
          </a:xfrm>
          <a:prstGeom prst="straightConnector1">
            <a:avLst/>
          </a:prstGeom>
          <a:noFill/>
          <a:ln cap="flat" cmpd="sng" w="762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0" y="2744725"/>
            <a:ext cx="91320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241875" y="1741375"/>
            <a:ext cx="1854300" cy="18543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298475" y="1741375"/>
            <a:ext cx="1854300" cy="1854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355050" y="1741375"/>
            <a:ext cx="1854300" cy="18543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439450" y="1741375"/>
            <a:ext cx="1854300" cy="18543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05200" y="1944475"/>
            <a:ext cx="19671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Cleaning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&amp;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Preprocessing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61500" y="2401675"/>
            <a:ext cx="13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EDA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76663" y="2249275"/>
            <a:ext cx="13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Feature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Selection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18263" y="2096875"/>
            <a:ext cx="13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Modelling &amp; Evaluation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Cleanliness and Encoding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61500" y="1304875"/>
            <a:ext cx="2628925" cy="3416400"/>
            <a:chOff x="431925" y="1304875"/>
            <a:chExt cx="2628925" cy="34164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9202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Average"/>
                <a:buChar char="●"/>
              </a:pPr>
              <a:r>
                <a:rPr lang="en" sz="16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Eliminate Outliers.</a:t>
              </a:r>
              <a:endPara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Outliers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“Missingness”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8" name="Google Shape;98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Dummying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variables were one-hot encoded.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Variables like “Bsmt Qual” were transformed as Likert scales.</a:t>
            </a:r>
            <a:endParaRPr sz="1600"/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Replace with 0 / “NA” if NaN.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/ </a:t>
            </a:r>
            <a:r>
              <a:rPr lang="en" sz="1600"/>
              <a:t>Iterative</a:t>
            </a:r>
            <a:r>
              <a:rPr lang="en" sz="1600"/>
              <a:t> </a:t>
            </a:r>
            <a:r>
              <a:rPr lang="en" sz="1600"/>
              <a:t>Imputation if truly missing.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36662" y="2319226"/>
            <a:ext cx="2478600" cy="2325874"/>
            <a:chOff x="-2329045" y="2676042"/>
            <a:chExt cx="4509005" cy="3143923"/>
          </a:xfrm>
        </p:grpSpPr>
        <p:pic>
          <p:nvPicPr>
            <p:cNvPr id="104" name="Google Shape;104;p16"/>
            <p:cNvPicPr preferRelativeResize="0"/>
            <p:nvPr/>
          </p:nvPicPr>
          <p:blipFill rotWithShape="1">
            <a:blip r:embed="rId3">
              <a:alphaModFix/>
            </a:blip>
            <a:srcRect b="25454" l="23512" r="46784" t="28424"/>
            <a:stretch/>
          </p:blipFill>
          <p:spPr>
            <a:xfrm>
              <a:off x="-2329045" y="2676042"/>
              <a:ext cx="4509005" cy="3143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6"/>
            <p:cNvSpPr/>
            <p:nvPr/>
          </p:nvSpPr>
          <p:spPr>
            <a:xfrm>
              <a:off x="705498" y="4684293"/>
              <a:ext cx="172200" cy="163200"/>
            </a:xfrm>
            <a:prstGeom prst="ellipse">
              <a:avLst/>
            </a:prstGeom>
            <a:solidFill>
              <a:srgbClr val="A61C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593380" y="4824538"/>
              <a:ext cx="172200" cy="163200"/>
            </a:xfrm>
            <a:prstGeom prst="ellipse">
              <a:avLst/>
            </a:prstGeom>
            <a:solidFill>
              <a:srgbClr val="A61C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79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62222" l="21667" r="43541" t="26642"/>
          <a:stretch/>
        </p:blipFill>
        <p:spPr>
          <a:xfrm>
            <a:off x="5200650" y="2913450"/>
            <a:ext cx="3631651" cy="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93550" y="1791300"/>
            <a:ext cx="14139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Heavily skewed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625" y="0"/>
            <a:ext cx="63989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350" y="-122400"/>
            <a:ext cx="6146525" cy="52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5638800" y="3005702"/>
            <a:ext cx="0" cy="197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6496050" y="2124075"/>
            <a:ext cx="0" cy="285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8" name="Google Shape;128;p19"/>
          <p:cNvSpPr/>
          <p:nvPr/>
        </p:nvSpPr>
        <p:spPr>
          <a:xfrm>
            <a:off x="3324225" y="2609850"/>
            <a:ext cx="6858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24225" y="1752600"/>
            <a:ext cx="6858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431940" y="1304875"/>
            <a:ext cx="4421589" cy="3416400"/>
            <a:chOff x="431925" y="1304875"/>
            <a:chExt cx="2628925" cy="3416400"/>
          </a:xfrm>
        </p:grpSpPr>
        <p:sp>
          <p:nvSpPr>
            <p:cNvPr id="136" name="Google Shape;136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506425" y="1304875"/>
            <a:ext cx="4347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Overlap of Feature Selection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509736" y="1850300"/>
            <a:ext cx="4319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Three </a:t>
            </a:r>
            <a:r>
              <a:rPr lang="en" sz="1600"/>
              <a:t>feature selection methods were used: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Filter (by correlation)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Wrapper (Recursive Feature Elimination)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Embedded (Lasso)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features from all three methodologies were compared, and returned a list of 10 features that were shared.</a:t>
            </a:r>
            <a:endParaRPr sz="1600"/>
          </a:p>
        </p:txBody>
      </p:sp>
      <p:sp>
        <p:nvSpPr>
          <p:cNvPr id="140" name="Google Shape;140;p20"/>
          <p:cNvSpPr/>
          <p:nvPr/>
        </p:nvSpPr>
        <p:spPr>
          <a:xfrm>
            <a:off x="5035150" y="1269800"/>
            <a:ext cx="38898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04" y="1017725"/>
            <a:ext cx="37935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752050" y="266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Feature Selection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4351" r="0" t="48490"/>
          <a:stretch/>
        </p:blipFill>
        <p:spPr>
          <a:xfrm>
            <a:off x="323850" y="107950"/>
            <a:ext cx="8820150" cy="50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 rot="-5400000">
            <a:off x="-527400" y="2097900"/>
            <a:ext cx="1911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CV MSE +/-  1 Standard Error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839000" y="742500"/>
            <a:ext cx="68856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</a:rPr>
              <a:t>Forward Selection</a:t>
            </a:r>
            <a:endParaRPr b="1" sz="4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