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embeddedFontLst>
    <p:embeddedFont>
      <p:font typeface="Average"/>
      <p:regular r:id="rId49"/>
    </p:embeddedFont>
    <p:embeddedFont>
      <p:font typeface="Oswald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M Chenyz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E0D4D1-B86D-4047-801D-F41032BEA09F}">
  <a:tblStyle styleId="{E7E0D4D1-B86D-4047-801D-F41032BEA0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C61045-F6FE-4C08-85C8-5B7E8A8CCE3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font" Target="fonts/Average-regular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07T17:14:54.331">
    <p:pos x="6000" y="0"/>
    <p:text>is this still accurate?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adee832e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adee832e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ae2bfc6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ae2bfc6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ae2bfc627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ae2bfc62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adee83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adee83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ae2bfc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ae2bfc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ae06e64e3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ae06e64e3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ae06e64e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ae06e64e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ae06e64e3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ae06e64e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ae06e64e3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ae06e64e3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ae06e64e3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ae06e64e3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adee832e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adee832e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dee832e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adee832e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ae2bfc6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ae2bfc6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adee832ee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adee832e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ae06e64e3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ae06e64e3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ae06e64e3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ae06e64e3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ae06e64e3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ae06e64e3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ae06e64e3_4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ae06e64e3_4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ae06e64e3_4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ae06e64e3_4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ae06e64e3_4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ae06e64e3_4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ae06e64e3_4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ae06e64e3_4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adee832e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adee832e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ae2bfc6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ae2bfc6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ae06e64e3_4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ae06e64e3_4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ae2bfc6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ae2bfc6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adee832e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6adee832e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ae06e64e3_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ae06e64e3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ae06e64e3_4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ae06e64e3_4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ae06e64e3_4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ae06e64e3_4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ae06e64e3_4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ae06e64e3_4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ae06e64e3_4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ae06e64e3_4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6ae06e64e3_4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6ae06e64e3_4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adee832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adee832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ae06e64e3_4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ae06e64e3_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aeb93fd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aeb93fd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adee832e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adee832e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adee832e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adee832e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ae06e64e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ae06e64e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adee832e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adee832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adee832e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adee832e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rage"/>
              <a:buChar char="●"/>
              <a:defRPr sz="16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○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■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●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○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■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●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verage"/>
              <a:buChar char="○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verage"/>
              <a:buChar char="■"/>
              <a:defRPr sz="1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ncbi.nlm.nih.gov/pmc/articles/PMC565458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1.xml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gif"/><Relationship Id="rId4" Type="http://schemas.openxmlformats.org/officeDocument/2006/relationships/image" Target="../media/image20.gif"/><Relationship Id="rId5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82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Chenyze | Elaine | Kenrick | Raphael</a:t>
            </a:r>
            <a:endParaRPr sz="1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00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735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Oswald"/>
                <a:ea typeface="Oswald"/>
                <a:cs typeface="Oswald"/>
                <a:sym typeface="Oswald"/>
              </a:rPr>
              <a:t>West Nile Virus Prediction</a:t>
            </a:r>
            <a:endParaRPr sz="5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25" y="323850"/>
            <a:ext cx="2333025" cy="2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spray.csv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14,835 rows with 4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584 null rows (~3.94%)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543</a:t>
            </a: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 duplicate rows (~3.66%)</a:t>
            </a:r>
            <a:endParaRPr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275" y="617525"/>
            <a:ext cx="2184800" cy="20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1) null cells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Caused by missing data in ‘Time’ column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2) duplicate cells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Caused by data entry error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6050" y="597363"/>
            <a:ext cx="2316250" cy="18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 rot="5400000">
            <a:off x="3503550" y="2131825"/>
            <a:ext cx="679200" cy="1457700"/>
          </a:xfrm>
          <a:prstGeom prst="bentUpArrow">
            <a:avLst>
              <a:gd fmla="val 25000" name="adj1"/>
              <a:gd fmla="val 18198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3"/>
          <p:cNvGraphicFramePr/>
          <p:nvPr/>
        </p:nvGraphicFramePr>
        <p:xfrm>
          <a:off x="4631325" y="163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{E7E0D4D1-B86D-4047-801D-F41032BEA09F}</a:tableStyleId>
              </a:tblPr>
              <a:tblGrid>
                <a:gridCol w="1722075"/>
                <a:gridCol w="1356850"/>
                <a:gridCol w="1276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NumMosquitos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 WnvPresent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n3_spray_dist_deg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0.030035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-0.06716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n7_spray_dist_deg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-0.11254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-0.10416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n14_spray_dist_deg</a:t>
                      </a:r>
                      <a:endParaRPr b="1"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-0.11867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-0.08696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Created Geometric Point for trap and spray records using GeoPandas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 each trap record, look up spray records within a certain date range (e.g. ndays = 7)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Assign the nearest spray location to each trap record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Calculate distance to the spray location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Ran this for ndays = 3, 7, 14</a:t>
            </a:r>
            <a:endParaRPr sz="1800"/>
          </a:p>
        </p:txBody>
      </p:sp>
      <p:sp>
        <p:nvSpPr>
          <p:cNvPr id="129" name="Google Shape;129;p23"/>
          <p:cNvSpPr txBox="1"/>
          <p:nvPr/>
        </p:nvSpPr>
        <p:spPr>
          <a:xfrm>
            <a:off x="4600575" y="353377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i="1" lang="en-GB" sz="20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i="1" lang="en-GB" sz="1800">
                <a:latin typeface="Cambria"/>
                <a:ea typeface="Cambria"/>
                <a:cs typeface="Cambria"/>
                <a:sym typeface="Cambria"/>
              </a:rPr>
              <a:t>extremely weak correlation between spray distance and mosquitoes</a:t>
            </a:r>
            <a:endParaRPr i="1" sz="18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EDA: Correlation between spray activity and mosquitos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EDA: spray.csv</a:t>
            </a:r>
            <a:endParaRPr b="1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10 unique spray dates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2 spray dates in 2011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8 spray dates in 2013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7814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318" y="0"/>
            <a:ext cx="617720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type="title"/>
          </p:nvPr>
        </p:nvSpPr>
        <p:spPr>
          <a:xfrm>
            <a:off x="83100" y="2092850"/>
            <a:ext cx="24741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Spraying activity was highest in 2013 Sep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w</a:t>
            </a: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hereas WNV peaks in August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0" y="1905425"/>
            <a:ext cx="22155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Spraying in August did not have noticeable effects</a:t>
            </a:r>
            <a:endParaRPr sz="20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250" y="284099"/>
            <a:ext cx="6890376" cy="416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79" y="152400"/>
            <a:ext cx="72214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6130025" y="1506975"/>
            <a:ext cx="238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Average"/>
                <a:ea typeface="Average"/>
                <a:cs typeface="Average"/>
                <a:sym typeface="Average"/>
              </a:rPr>
              <a:t>No spray records for this year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79" y="152400"/>
            <a:ext cx="72214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6130025" y="1506975"/>
            <a:ext cx="23883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Average"/>
                <a:ea typeface="Average"/>
                <a:cs typeface="Average"/>
                <a:sym typeface="Average"/>
              </a:rPr>
              <a:t>No spray records for this year</a:t>
            </a:r>
            <a:endParaRPr i="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279" y="152400"/>
            <a:ext cx="72214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6618175" y="2037600"/>
            <a:ext cx="90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latin typeface="Average"/>
                <a:ea typeface="Average"/>
                <a:cs typeface="Average"/>
                <a:sym typeface="Average"/>
              </a:rPr>
              <a:t>Spray activity</a:t>
            </a:r>
            <a:endParaRPr i="1"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99" y="152400"/>
            <a:ext cx="740780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6618175" y="2037600"/>
            <a:ext cx="90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latin typeface="Average"/>
                <a:ea typeface="Average"/>
                <a:cs typeface="Average"/>
                <a:sym typeface="Average"/>
              </a:rPr>
              <a:t>Spray activity</a:t>
            </a:r>
            <a:endParaRPr i="1"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99" y="152400"/>
            <a:ext cx="7407802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1"/>
          <p:cNvSpPr txBox="1"/>
          <p:nvPr/>
        </p:nvSpPr>
        <p:spPr>
          <a:xfrm>
            <a:off x="6618175" y="2037600"/>
            <a:ext cx="9024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latin typeface="Average"/>
                <a:ea typeface="Average"/>
                <a:cs typeface="Average"/>
                <a:sym typeface="Average"/>
              </a:rPr>
              <a:t>Spray activity</a:t>
            </a:r>
            <a:endParaRPr i="1" sz="1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1445125" y="1276875"/>
            <a:ext cx="2262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latin typeface="Cambria"/>
                <a:ea typeface="Cambria"/>
                <a:cs typeface="Cambria"/>
                <a:sym typeface="Cambria"/>
              </a:rPr>
              <a:t>CONCLUSION:</a:t>
            </a:r>
            <a:r>
              <a:rPr i="1" lang="en-GB" sz="1800"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i="1" lang="en-GB" sz="1600">
                <a:latin typeface="Cambria"/>
                <a:ea typeface="Cambria"/>
                <a:cs typeface="Cambria"/>
                <a:sym typeface="Cambria"/>
              </a:rPr>
              <a:t>spraying does not have a clear effect on mosquito population</a:t>
            </a:r>
            <a:endParaRPr i="1" sz="1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Agenda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</a:t>
            </a:r>
            <a:r>
              <a:rPr lang="en-GB">
                <a:solidFill>
                  <a:schemeClr val="dk1"/>
                </a:solidFill>
              </a:rPr>
              <a:t>hat we set out to achieve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data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>
                <a:solidFill>
                  <a:schemeClr val="dk1"/>
                </a:solidFill>
              </a:rPr>
              <a:t>What’s in it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>
                <a:solidFill>
                  <a:schemeClr val="dk1"/>
                </a:solidFill>
              </a:rPr>
              <a:t>What were the challenge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>
                <a:solidFill>
                  <a:schemeClr val="dk1"/>
                </a:solidFill>
              </a:rPr>
              <a:t>What were the patterns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How we built a model to make predictions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How we fared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What were the key predictors of WNV?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weather.csv</a:t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25" y="4038600"/>
            <a:ext cx="4265400" cy="4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2"/>
          <p:cNvPicPr preferRelativeResize="0"/>
          <p:nvPr/>
        </p:nvPicPr>
        <p:blipFill rotWithShape="1">
          <a:blip r:embed="rId4">
            <a:alphaModFix/>
          </a:blip>
          <a:srcRect b="0" l="517" r="0" t="0"/>
          <a:stretch/>
        </p:blipFill>
        <p:spPr>
          <a:xfrm>
            <a:off x="408337" y="2995200"/>
            <a:ext cx="607416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057275"/>
            <a:ext cx="580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2944 rows, 22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duplicate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Daily records May-Oct, 2007 -2014 from 2 weather station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Missing values represented by M:</a:t>
            </a:r>
            <a:r>
              <a:rPr lang="en-GB" sz="1600">
                <a:solidFill>
                  <a:srgbClr val="000000"/>
                </a:solidFill>
              </a:rPr>
              <a:t> drop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600">
                <a:solidFill>
                  <a:srgbClr val="000000"/>
                </a:solidFill>
              </a:rPr>
              <a:t>Trace values represented by T:</a:t>
            </a:r>
            <a:r>
              <a:rPr lang="en-GB" sz="1600">
                <a:solidFill>
                  <a:srgbClr val="000000"/>
                </a:solidFill>
              </a:rPr>
              <a:t> replace with 0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318" y="0"/>
            <a:ext cx="617720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>
            <p:ph type="title"/>
          </p:nvPr>
        </p:nvSpPr>
        <p:spPr>
          <a:xfrm>
            <a:off x="83100" y="2092850"/>
            <a:ext cx="24741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verage"/>
                <a:ea typeface="Average"/>
                <a:cs typeface="Average"/>
                <a:sym typeface="Average"/>
              </a:rPr>
              <a:t>Revisiting the heatmap</a:t>
            </a:r>
            <a:endParaRPr sz="15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WNV most prevalent in Aug - Sep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76015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>
            <p:ph type="title"/>
          </p:nvPr>
        </p:nvSpPr>
        <p:spPr>
          <a:xfrm>
            <a:off x="6864925" y="2111900"/>
            <a:ext cx="20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Likely effects of weather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pre-processing steps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Parsed dates into year, month, week of year, day of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lat-long coordinates, dropped all other address-related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Mapped nearest weather station for each trap record to retrieve weather conditions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Tavg x (PrecipTotal + 1)</a:t>
            </a:r>
            <a:endParaRPr b="1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Temperature and precipitation may have synergistic effects on the mosquito life cycle.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1 added to PrecipTotal to keep the Tavg value unchanged when PrecipTotal = 0 (i.e. no rain).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Relative humidity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Certain humidity ranges (45-65%) are conducive for mosquito breeding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Calculated using DewPoint and Tavg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Temperature range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Difference between Tmax and Tmin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Delayed weather measurements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average life cycle (eggs - adult) of a Culex mosquito: </a:t>
            </a:r>
            <a:r>
              <a:rPr lang="en-GB" sz="1600" u="sng">
                <a:solidFill>
                  <a:schemeClr val="hlink"/>
                </a:solidFill>
                <a:hlinkClick r:id="rId3"/>
              </a:rPr>
              <a:t>14 days</a:t>
            </a:r>
            <a:r>
              <a:rPr lang="en-GB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New columns added for each trap record with weather conditions from 14 days ago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Daylight_Hours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Calculated using Sunset and Sunrise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/>
              <a:t>DBSCAN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Clustering trap records using {eps = 0.029, min_samples = 4}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Silhouette Score: 0.8026123909766226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Number of outliers: 45 (0.97% of samples)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Number of clusters: 102</a:t>
            </a:r>
            <a:endParaRPr/>
          </a:p>
          <a:p>
            <a:pPr indent="0" lvl="0" marL="457200" marR="50800" rtl="0" algn="l">
              <a:lnSpc>
                <a:spcPct val="121429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Logistic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 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Support Vector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Decision Tree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Random Forest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Extra Trees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Voting Classifier (DT, RF, ET, KNN, 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XGBoost</a:t>
            </a:r>
            <a:endParaRPr/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tried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results</a:t>
            </a:r>
            <a:endParaRPr/>
          </a:p>
        </p:txBody>
      </p:sp>
      <p:graphicFrame>
        <p:nvGraphicFramePr>
          <p:cNvPr id="236" name="Google Shape;236;p40"/>
          <p:cNvGraphicFramePr/>
          <p:nvPr/>
        </p:nvGraphicFramePr>
        <p:xfrm>
          <a:off x="287850" y="10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{35C61045-F6FE-4C08-85C8-5B7E8A8CCE34}</a:tableStyleId>
              </a:tblPr>
              <a:tblGrid>
                <a:gridCol w="984900"/>
                <a:gridCol w="844200"/>
                <a:gridCol w="5695200"/>
                <a:gridCol w="947675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Model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Rolling days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Best Hyper-Parameters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Validation ROC-AUC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Logistic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>
                          <a:solidFill>
                            <a:srgbClr val="1D1C1D"/>
                          </a:solidFill>
                        </a:rPr>
                        <a:t>{'lr__C': 1.0, 'lr__class_weight': 'balanced', 'lr__penalty': 'l1', 'lr__solver': 'liblinear'}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0.79293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 Nearest Neighbor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{‘knn__metric’: ‘manhattan’, ‘knn__n_neighbors’: 15, knn__weights’: ‘uniform’}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0.73425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Decision Tree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{‘dt__max_depth’:7, dt__min_samples_leaf’: 3,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‘dt__min_samples_split’: 20}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0.80157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Random Forest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{‘rf__max_depth’: 10, ‘rf__min_samples_leaf’: 10, ‘rf__n_estimators’: 150}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0.82908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Extra Trees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{‘et__max_depth’: 20, ‘et__min_samples_leaf’: 10, ‘et__n_estimators’: 150}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0.82321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XGBoost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{‘xgc__colsample_bytree’: 0.5, ‘xgc__eval_metric’:’auc’, xgc__learning_rate’:0.1, ‘xgc__max_depth’:3, ‘xgc__n_estimators’: 500, ‘xgc__scale_pos_weight’:19, ‘xgc__subsample’: 0.7}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0.83291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9027000" cy="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Final model: XGBoost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500" y="603501"/>
            <a:ext cx="5796500" cy="40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Predict probability of the presence of the West Nile Virus for a given location, date, and species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Understand key factors (features) for making accurate predictions…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… is it the amount of rainfall (i.e. total precipitation)?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… is it the temperature?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… is it the location?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… is it the frequency of spraying?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900">
                <a:solidFill>
                  <a:schemeClr val="dk1"/>
                </a:solidFill>
              </a:rPr>
              <a:t>Just as importantly… what’s the timeframe for looking at weather / spraying patterns?</a:t>
            </a:r>
            <a:endParaRPr i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9050" y="674825"/>
            <a:ext cx="4575900" cy="4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Cost (using </a:t>
            </a:r>
            <a:r>
              <a:rPr lang="en-GB" sz="1500"/>
              <a:t>pesticide Zenivex E4):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1 sprayer truck: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GB" sz="1500"/>
              <a:t>$844 - $1688</a:t>
            </a:r>
            <a:r>
              <a:rPr lang="en-GB" sz="1500"/>
              <a:t> per spraying event (~5 hrs)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approximate area of effect of</a:t>
            </a:r>
            <a:r>
              <a:rPr b="1" lang="en-GB" sz="1500"/>
              <a:t> 0.6 km</a:t>
            </a:r>
            <a:r>
              <a:rPr b="1" baseline="30000" lang="en-GB" sz="1500"/>
              <a:t>2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~1000 trucks</a:t>
            </a:r>
            <a:r>
              <a:rPr lang="en-GB" sz="1500"/>
              <a:t> to cover Chicago (606.1 km</a:t>
            </a:r>
            <a:r>
              <a:rPr baseline="30000" lang="en-GB" sz="1500"/>
              <a:t>2</a:t>
            </a:r>
            <a:r>
              <a:rPr lang="en-GB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Benefit: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Fewer people dying/falling ill —&gt; increased workplace productivity and healthcare savings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90 WNV cases in 2017: 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total income loss ~</a:t>
            </a:r>
            <a:r>
              <a:rPr b="1" lang="en-GB" sz="1500"/>
              <a:t>$19,353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medical bill </a:t>
            </a:r>
            <a:r>
              <a:rPr b="1" lang="en-GB" sz="1500"/>
              <a:t>~</a:t>
            </a:r>
            <a:r>
              <a:rPr b="1" lang="en-GB" sz="1500"/>
              <a:t>$450,000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</a:t>
            </a:r>
            <a:r>
              <a:rPr lang="en-GB" sz="1500"/>
              <a:t>oney saved from reducing WNV cases would fund about </a:t>
            </a:r>
            <a:r>
              <a:rPr b="1" lang="en-GB" sz="1500"/>
              <a:t>300 - 500 sprays</a:t>
            </a:r>
            <a:endParaRPr b="1" sz="1500"/>
          </a:p>
        </p:txBody>
      </p:sp>
      <p:sp>
        <p:nvSpPr>
          <p:cNvPr id="249" name="Google Shape;249;p42"/>
          <p:cNvSpPr txBox="1"/>
          <p:nvPr>
            <p:ph type="title"/>
          </p:nvPr>
        </p:nvSpPr>
        <p:spPr>
          <a:xfrm>
            <a:off x="92625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Cost-benefit analysis</a:t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0600" y="1215413"/>
            <a:ext cx="4340300" cy="271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SCRAPS AFTER THIS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"/>
            <a:ext cx="8839201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663" y="2838450"/>
            <a:ext cx="6746725" cy="21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5100" y="2495550"/>
            <a:ext cx="3371851" cy="3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874" y="351838"/>
            <a:ext cx="6680499" cy="44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featuretools library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do deep feature synthesis using automated feature engineering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Aggregations/transformations tried: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'multiply_numeric'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'percentile'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'cum_mean'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'cum_sum'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'haversine' - calculate circular distance between two points on a sphere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'and' - boolean function to compare if two values are both True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'divide_by_feature'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'subtract_numeric'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</a:t>
            </a:r>
            <a:r>
              <a:rPr lang="en-GB"/>
              <a:t>d</a:t>
            </a:r>
            <a:r>
              <a:rPr lang="en-GB"/>
              <a:t>iff'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</a:t>
            </a:r>
            <a:r>
              <a:rPr lang="en-GB"/>
              <a:t>add_numeric’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featuretools library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do deep feature synthesis using automated feature engineering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Aggregations/transformations tried: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'multiply_numeric'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'percentile'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'cum_mean'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'cum_sum'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'haversine' - calculate circular distance between two points on a sphere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'and' - boolean function to compare if two values are both True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'divide_by_feature'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'subtract_numeric'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'diff'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/>
              <a:t>'add_numeric’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sp>
        <p:nvSpPr>
          <p:cNvPr id="281" name="Google Shape;281;p47"/>
          <p:cNvSpPr txBox="1"/>
          <p:nvPr/>
        </p:nvSpPr>
        <p:spPr>
          <a:xfrm>
            <a:off x="4657975" y="42677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406 new features, but still &lt; 8610 rows</a:t>
            </a:r>
            <a:endParaRPr b="1" i="1"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250" y="1066125"/>
            <a:ext cx="5492674" cy="382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idx="1" type="body"/>
          </p:nvPr>
        </p:nvSpPr>
        <p:spPr>
          <a:xfrm>
            <a:off x="311700" y="11610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Round one: Compare models 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Decision Tree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Random Forest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Extra Trees Classifier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Voting Classifier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800"/>
              <a:t>Best: Extra Trees Classifier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Highest ROC-AUC score for validation set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Minimal overfitting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3" name="Google Shape;293;p49"/>
          <p:cNvGraphicFramePr/>
          <p:nvPr/>
        </p:nvGraphicFramePr>
        <p:xfrm>
          <a:off x="3516725" y="12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{E7E0D4D1-B86D-4047-801D-F41032BEA09F}</a:tableStyleId>
              </a:tblPr>
              <a:tblGrid>
                <a:gridCol w="1290075"/>
                <a:gridCol w="1776800"/>
                <a:gridCol w="1046700"/>
                <a:gridCol w="1046700"/>
              </a:tblGrid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Parameters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train ROC-AUC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validation ROC-AUC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Decision Tree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{'max_depth': 5, 'min_samples_leaf': 4, 'min_samples_split': 20}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0.7897020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0.7486660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Random Forest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{'max_depth': 10, 'min_samples_leaf': 20, 'n_estimators': 100}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0.8388980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0.8349510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Extra Trees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{'max_depth': 10, 'min_samples_leaf': 20, 'n_estimators': 50}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0.8365630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0.8440520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Voting Classifier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hyper-tuned DT, RF, ET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0.9048682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0.8346046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" name="Google Shape;29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Modeling: Of trees and forests</a:t>
            </a:r>
            <a:endParaRPr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Modeling: Of trees and forests</a:t>
            </a:r>
            <a:endParaRPr/>
          </a:p>
        </p:txBody>
      </p:sp>
      <p:graphicFrame>
        <p:nvGraphicFramePr>
          <p:cNvPr id="300" name="Google Shape;300;p50"/>
          <p:cNvGraphicFramePr/>
          <p:nvPr/>
        </p:nvGraphicFramePr>
        <p:xfrm>
          <a:off x="311700" y="146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{35C61045-F6FE-4C08-85C8-5B7E8A8CCE34}</a:tableStyleId>
              </a:tblPr>
              <a:tblGrid>
                <a:gridCol w="1331350"/>
                <a:gridCol w="5308250"/>
                <a:gridCol w="990525"/>
                <a:gridCol w="990525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Feature Engineering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Private 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Public score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Extra Trees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Kept Year, Month, Day, Week features 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With rolling weather conditions from 14 days ago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0.71901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0.72772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Extra Trees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Dropped Year, Month, Day; Retained Week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With rolling weather conditions from 14 days ago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0.69116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0.70558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Extra Trees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With rolling weather conditions from 14 days ago, and 10 days ago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0.7018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0.71639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Extra Trees 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Balanced training data by oversampling WNV-containing rows (imblearn)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With rolling weather conditions from 14 days ago, and 10 days ago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0.59237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0.5779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Modeling: XGBoost</a:t>
            </a:r>
            <a:endParaRPr/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800"/>
              <a:t>Multiple runs of GridSearchCV to test different sets of parameters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Stopped when best_parameters converged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train.csv (a.k.a. trap records)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10,506 rows with 12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null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1,062 duplicate rows (~10.11%)</a:t>
            </a:r>
            <a:endParaRPr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865350" y="16060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52"/>
          <p:cNvGraphicFramePr/>
          <p:nvPr/>
        </p:nvGraphicFramePr>
        <p:xfrm>
          <a:off x="531525" y="127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{E7E0D4D1-B86D-4047-801D-F41032BEA09F}</a:tableStyleId>
              </a:tblPr>
              <a:tblGrid>
                <a:gridCol w="675575"/>
                <a:gridCol w="3048550"/>
                <a:gridCol w="2487800"/>
                <a:gridCol w="966750"/>
                <a:gridCol w="966750"/>
              </a:tblGrid>
              <a:tr h="43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Round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Tuning parameters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Beset parameters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train ROC-AUC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validation ROC-AUC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{'classifier__max_depth': [5, 10],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'classifier__gamma': [0.5, 1, 3],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'classifier__reg_lambda': [2, 5],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'classifier__reg_alpha': [1.5, 2, 3]}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{'classifier__gamma': 3, 'classifier__max_depth': 10, 'classifier__reg_alpha': 1.5, 'classifier__reg_lambda': 2}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{'classifier__max_depth': [2, 5],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'classifier__gamma': [3, 5],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'classifier__reg_lambda': [2, 2.5, 3],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'classifier__reg_alpha': [1, 1.5]}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8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{'classifier__max_depth': [1, 2],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'classifier__gamma': [2, 2.5, 3],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'classifier__reg_alpha': [0.5, 1]}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Modeling: XGBoost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Modeling results</a:t>
            </a:r>
            <a:endParaRPr/>
          </a:p>
        </p:txBody>
      </p:sp>
      <p:graphicFrame>
        <p:nvGraphicFramePr>
          <p:cNvPr id="318" name="Google Shape;318;p53"/>
          <p:cNvGraphicFramePr/>
          <p:nvPr/>
        </p:nvGraphicFramePr>
        <p:xfrm>
          <a:off x="287850" y="10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{35C61045-F6FE-4C08-85C8-5B7E8A8CCE34}</a:tableStyleId>
              </a:tblPr>
              <a:tblGrid>
                <a:gridCol w="1050225"/>
                <a:gridCol w="731600"/>
                <a:gridCol w="4070600"/>
                <a:gridCol w="974625"/>
                <a:gridCol w="896800"/>
                <a:gridCol w="8968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Model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Rolling days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Best Hyper-Parameters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Validation ROC-AUC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Private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Public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Logistic Regression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50">
                          <a:solidFill>
                            <a:srgbClr val="1D1C1D"/>
                          </a:solidFill>
                          <a:highlight>
                            <a:srgbClr val="F8F8F8"/>
                          </a:highlight>
                        </a:rPr>
                        <a:t>{'lr__C': 1.0, 'lr__class_weight': 'balanced', 'lr__penalty': 'l1', 'lr__solver': 'liblinear'}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0.79293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K Nearest Neighbor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{‘knn__metric’: ‘manhattan’, ‘knn__n_neighbors’: 15, knn__weights’: ‘uniform’}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0.73425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Decision Tree 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{‘dt__max_depth’:7, dt__min_samples_leaf’: 3, 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‘dt__min_samples_split’: 20}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0.80157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Random Forest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{‘rf__max_depth’: 10, ‘rf__min_samples_leaf’: 10, ‘rf__n_estimators’: 150}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0.82908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Extra Trees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{‘et__max_depth’: 20, ‘et__min_samples_leaf’: 10, ‘et__n_estimators’: 150}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0.82321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XGBoost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14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{‘xgc__colsample_bytree’: 0.5, ‘xgc__eval_metric’:’auc’, xgc__learning_rate’:0.1, ‘xgc__max_depth’:3, ‘xgc__n_estimators’: 500, ‘xgc__scale_pos_weight’:19, ‘xgc__subsample’: 0.7}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0.83291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1) Multiple rows for the same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date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trap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location (latitude and longitude)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species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WHY?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mosquitoes collected from traps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sorted by species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bundled into “pools” of &lt;= 50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EDA: train.csv (a.k.a. trap records)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10,506 rows with 12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null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1,062 duplicate rows (~10.11%)</a:t>
            </a:r>
            <a:endParaRPr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7"/>
          <p:cNvSpPr/>
          <p:nvPr/>
        </p:nvSpPr>
        <p:spPr>
          <a:xfrm rot="5400000">
            <a:off x="3503550" y="2131825"/>
            <a:ext cx="679200" cy="1457700"/>
          </a:xfrm>
          <a:prstGeom prst="bentUpArrow">
            <a:avLst>
              <a:gd fmla="val 25000" name="adj1"/>
              <a:gd fmla="val 18198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train.csv (a.k.a. trap records)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2) WnvPresent</a:t>
            </a:r>
            <a:endParaRPr sz="18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does not indicate proportion of WNV-carrying mosquitoes in each test tube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>
                <a:solidFill>
                  <a:schemeClr val="dk1"/>
                </a:solidFill>
              </a:rPr>
              <a:t>binary indicator; threshold unknown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WHY?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1 test tube: 1 “pool” of &lt;= 50 mosquitoes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Mosquito diluent to “homogenise” all specimens in each test tube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10,506 rows with 12 columns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No null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  <a:highlight>
                  <a:srgbClr val="FF0000"/>
                </a:highlight>
              </a:rPr>
              <a:t>1,062 duplicate rows (~10.11%)</a:t>
            </a:r>
            <a:endParaRPr sz="18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18"/>
          <p:cNvSpPr/>
          <p:nvPr/>
        </p:nvSpPr>
        <p:spPr>
          <a:xfrm rot="5400000">
            <a:off x="3503550" y="2131825"/>
            <a:ext cx="679200" cy="1457700"/>
          </a:xfrm>
          <a:prstGeom prst="bentUpArrow">
            <a:avLst>
              <a:gd fmla="val 25000" name="adj1"/>
              <a:gd fmla="val 18198" name="adj2"/>
              <a:gd fmla="val 25000" name="adj3"/>
            </a:avLst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traps.csv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87" y="2153300"/>
            <a:ext cx="8259626" cy="271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Records: May-Oct only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619125"/>
            <a:ext cx="4519126" cy="34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435525" y="20346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Oswald"/>
                <a:ea typeface="Oswald"/>
                <a:cs typeface="Oswald"/>
                <a:sym typeface="Oswald"/>
              </a:rPr>
              <a:t>Imbalanced dataset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763"/>
            <a:ext cx="6814925" cy="435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title"/>
          </p:nvPr>
        </p:nvSpPr>
        <p:spPr>
          <a:xfrm>
            <a:off x="6889275" y="1999050"/>
            <a:ext cx="37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3 main species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Oswald"/>
                <a:ea typeface="Oswald"/>
                <a:cs typeface="Oswald"/>
                <a:sym typeface="Oswald"/>
              </a:rPr>
              <a:t>responsible for WNV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