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6928"/>
  </p:normalViewPr>
  <p:slideViewPr>
    <p:cSldViewPr snapToGrid="0" snapToObjects="1">
      <p:cViewPr varScale="1">
        <p:scale>
          <a:sx n="113" d="100"/>
          <a:sy n="113" d="100"/>
        </p:scale>
        <p:origin x="17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66F-9C50-6C49-935A-81B4B805AB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9A7512D-D2F9-034D-889B-6B695ACC8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7F0ACCD-B823-0B41-96ED-1EFA55172FD4}"/>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5" name="Footer Placeholder 4">
            <a:extLst>
              <a:ext uri="{FF2B5EF4-FFF2-40B4-BE49-F238E27FC236}">
                <a16:creationId xmlns:a16="http://schemas.microsoft.com/office/drawing/2014/main" id="{9CE5B250-B29A-BA44-B859-A81ACDD55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7A212-3E2A-384D-847B-99748DAED071}"/>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12902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7BC1-7125-1C4B-9520-EB5FEDE6AFA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5A21FC3-00AA-0644-9215-3CC42E55B6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36AA7C-CC2A-E24B-9B9F-B10C8EBF4153}"/>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5" name="Footer Placeholder 4">
            <a:extLst>
              <a:ext uri="{FF2B5EF4-FFF2-40B4-BE49-F238E27FC236}">
                <a16:creationId xmlns:a16="http://schemas.microsoft.com/office/drawing/2014/main" id="{4869F74B-9E8E-5D40-B971-AB5D838A2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AFF5B-62DB-EC4F-95BC-9F4D23A2D20B}"/>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406764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28B3D-B609-C047-AB6A-0BD79BD6781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B3BC92E-1941-6D48-A604-B64247D26F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ED2A82-9F4A-C749-882D-D5A0D509DF5E}"/>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5" name="Footer Placeholder 4">
            <a:extLst>
              <a:ext uri="{FF2B5EF4-FFF2-40B4-BE49-F238E27FC236}">
                <a16:creationId xmlns:a16="http://schemas.microsoft.com/office/drawing/2014/main" id="{EC815D79-ACB3-A34F-9820-CE34AC785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AD9BC-CC43-E648-96D6-BA75A243A209}"/>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566071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78EB52A-C779-904A-A511-38B2F07FB693}"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139865659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8EB52A-C779-904A-A511-38B2F07FB693}"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033005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78EB52A-C779-904A-A511-38B2F07FB693}"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59925542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78EB52A-C779-904A-A511-38B2F07FB693}" type="datetimeFigureOut">
              <a:rPr lang="en-US" smtClean="0"/>
              <a:t>12/5/19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76488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78EB52A-C779-904A-A511-38B2F07FB693}"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AF50A-1648-5146-8996-F27C7DFC746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094683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8EB52A-C779-904A-A511-38B2F07FB693}" type="datetimeFigureOut">
              <a:rPr lang="en-US" smtClean="0"/>
              <a:t>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676264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EB52A-C779-904A-A511-38B2F07FB693}" type="datetimeFigureOut">
              <a:rPr lang="en-US" smtClean="0"/>
              <a:t>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527609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C78EB52A-C779-904A-A511-38B2F07FB693}" type="datetimeFigureOut">
              <a:rPr lang="en-US" smtClean="0"/>
              <a:t>12/5/19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10810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BC1A-C6AE-DF41-B211-0F9EBA56B0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0BDCC3-AF5F-E547-AB9A-43B1631EAF2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37F228-FB49-3748-8240-A1E4D3C7C8A5}"/>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5" name="Footer Placeholder 4">
            <a:extLst>
              <a:ext uri="{FF2B5EF4-FFF2-40B4-BE49-F238E27FC236}">
                <a16:creationId xmlns:a16="http://schemas.microsoft.com/office/drawing/2014/main" id="{BD9289F1-B5DB-2445-BA6B-8E14BE59D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094D-CB8D-504B-B9ED-AB044B7DB384}"/>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994885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8EB52A-C779-904A-A511-38B2F07FB693}" type="datetimeFigureOut">
              <a:rPr lang="en-US" smtClean="0"/>
              <a:t>12/5/19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114395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8EB52A-C779-904A-A511-38B2F07FB693}"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131765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8EB52A-C779-904A-A511-38B2F07FB693}"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15049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3D06-AA19-1C42-8085-2407984B24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3740765-EDFA-7C40-BEB0-F89CEB42B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C33531-A68C-D84C-B57F-252354696740}"/>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5" name="Footer Placeholder 4">
            <a:extLst>
              <a:ext uri="{FF2B5EF4-FFF2-40B4-BE49-F238E27FC236}">
                <a16:creationId xmlns:a16="http://schemas.microsoft.com/office/drawing/2014/main" id="{50324759-501B-7C44-8A00-C1941747A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9E815-3952-FC4D-B582-BA6C5A9C1614}"/>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386662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1547-B533-6D48-87E9-C99D660DD3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A6CE16-2DA6-C146-95A4-16F4D95ACDB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59818F6-5D0E-BC40-94CE-342315BCD9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96D719-ABD1-EA40-81E0-C8251CC4239C}"/>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6" name="Footer Placeholder 5">
            <a:extLst>
              <a:ext uri="{FF2B5EF4-FFF2-40B4-BE49-F238E27FC236}">
                <a16:creationId xmlns:a16="http://schemas.microsoft.com/office/drawing/2014/main" id="{F3D4F79F-7830-E946-B739-57906F5FD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B1A50-122D-6A48-8027-604377C2C3ED}"/>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393528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9981-270F-1F4F-BEBE-6CE652A2179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A9A668C-033E-C44E-880E-6A99B4D60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0DA729A-19EA-B549-A44B-0C5FA81ACB5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B2F1E-0986-7E42-9549-7DEB2F1FC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424DCAA-17D8-CE4E-B822-171C150919B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6D15C4-1575-394F-A6A7-D24DDABEC08D}"/>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8" name="Footer Placeholder 7">
            <a:extLst>
              <a:ext uri="{FF2B5EF4-FFF2-40B4-BE49-F238E27FC236}">
                <a16:creationId xmlns:a16="http://schemas.microsoft.com/office/drawing/2014/main" id="{2C6BBB71-8D43-FE4D-9BDB-9FE3837D43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9218F2-2C12-F749-B72F-D7BB20504A26}"/>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82812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5290-557C-9C46-89D0-B3EEA0F349B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4C7525E-FB61-E44C-846D-038DA2670B00}"/>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4" name="Footer Placeholder 3">
            <a:extLst>
              <a:ext uri="{FF2B5EF4-FFF2-40B4-BE49-F238E27FC236}">
                <a16:creationId xmlns:a16="http://schemas.microsoft.com/office/drawing/2014/main" id="{B21ED142-69EA-C449-9D03-EF7166504C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E88B3D-30F1-7049-8B3F-3CAB960D7359}"/>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31864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5CB85E-B3EC-044B-93F0-42DAA7FE0E9C}"/>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3" name="Footer Placeholder 2">
            <a:extLst>
              <a:ext uri="{FF2B5EF4-FFF2-40B4-BE49-F238E27FC236}">
                <a16:creationId xmlns:a16="http://schemas.microsoft.com/office/drawing/2014/main" id="{96219B2A-9099-9645-A524-30C7069A13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395CC8-6049-A24E-B41D-5A29298C41B3}"/>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206869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5227-CB2E-A940-98E0-374CC0638B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B0092F-AEF1-2E4E-A57D-BB1BAC795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DCEDA2-4410-4443-BFA9-3262DB949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C0B573-E2D9-4C4E-93C8-DC9387AD7189}"/>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6" name="Footer Placeholder 5">
            <a:extLst>
              <a:ext uri="{FF2B5EF4-FFF2-40B4-BE49-F238E27FC236}">
                <a16:creationId xmlns:a16="http://schemas.microsoft.com/office/drawing/2014/main" id="{A94DFA26-D663-764C-AECE-2F5CE5101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B0161-6F32-2245-B5E2-C94EBAF062B1}"/>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127613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C029-D06B-A342-A7C2-D5B74F7F3D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2482440-988F-E443-8529-AA6751AD7B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C1621B-9129-A847-B17E-69D044EDD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CD603A-4659-3245-963B-A80043344134}"/>
              </a:ext>
            </a:extLst>
          </p:cNvPr>
          <p:cNvSpPr>
            <a:spLocks noGrp="1"/>
          </p:cNvSpPr>
          <p:nvPr>
            <p:ph type="dt" sz="half" idx="10"/>
          </p:nvPr>
        </p:nvSpPr>
        <p:spPr/>
        <p:txBody>
          <a:bodyPr/>
          <a:lstStyle/>
          <a:p>
            <a:fld id="{C78EB52A-C779-904A-A511-38B2F07FB693}" type="datetimeFigureOut">
              <a:rPr lang="en-US" smtClean="0"/>
              <a:t>12/5/19</a:t>
            </a:fld>
            <a:endParaRPr lang="en-US"/>
          </a:p>
        </p:txBody>
      </p:sp>
      <p:sp>
        <p:nvSpPr>
          <p:cNvPr id="6" name="Footer Placeholder 5">
            <a:extLst>
              <a:ext uri="{FF2B5EF4-FFF2-40B4-BE49-F238E27FC236}">
                <a16:creationId xmlns:a16="http://schemas.microsoft.com/office/drawing/2014/main" id="{DD66BAD4-2965-DC42-A15B-35F88113F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859D1-23A5-0D40-9AEE-3B0AB8150EFA}"/>
              </a:ext>
            </a:extLst>
          </p:cNvPr>
          <p:cNvSpPr>
            <a:spLocks noGrp="1"/>
          </p:cNvSpPr>
          <p:nvPr>
            <p:ph type="sldNum" sz="quarter" idx="12"/>
          </p:nvPr>
        </p:nvSpPr>
        <p:spPr/>
        <p:txBody>
          <a:bodyPr/>
          <a:lstStyle/>
          <a:p>
            <a:fld id="{B0CAF50A-1648-5146-8996-F27C7DFC7462}" type="slidenum">
              <a:rPr lang="en-US" smtClean="0"/>
              <a:t>‹#›</a:t>
            </a:fld>
            <a:endParaRPr lang="en-US"/>
          </a:p>
        </p:txBody>
      </p:sp>
    </p:spTree>
    <p:extLst>
      <p:ext uri="{BB962C8B-B14F-4D97-AF65-F5344CB8AC3E}">
        <p14:creationId xmlns:p14="http://schemas.microsoft.com/office/powerpoint/2010/main" val="413232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EEBEC9-5E73-F245-BE02-DA79F1693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2654C4-DC3A-5545-8B7E-600C7BA30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83CFDC-9ECE-3F48-9EAF-8A2599D88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EB52A-C779-904A-A511-38B2F07FB693}" type="datetimeFigureOut">
              <a:rPr lang="en-US" smtClean="0"/>
              <a:t>12/5/19</a:t>
            </a:fld>
            <a:endParaRPr lang="en-US"/>
          </a:p>
        </p:txBody>
      </p:sp>
      <p:sp>
        <p:nvSpPr>
          <p:cNvPr id="5" name="Footer Placeholder 4">
            <a:extLst>
              <a:ext uri="{FF2B5EF4-FFF2-40B4-BE49-F238E27FC236}">
                <a16:creationId xmlns:a16="http://schemas.microsoft.com/office/drawing/2014/main" id="{A5C3A493-C169-8441-836C-C5AB2484A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4FD999-0E0A-394C-A1FD-1B97DC1AD5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AF50A-1648-5146-8996-F27C7DFC7462}" type="slidenum">
              <a:rPr lang="en-US" smtClean="0"/>
              <a:t>‹#›</a:t>
            </a:fld>
            <a:endParaRPr lang="en-US"/>
          </a:p>
        </p:txBody>
      </p:sp>
    </p:spTree>
    <p:extLst>
      <p:ext uri="{BB962C8B-B14F-4D97-AF65-F5344CB8AC3E}">
        <p14:creationId xmlns:p14="http://schemas.microsoft.com/office/powerpoint/2010/main" val="1468071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78EB52A-C779-904A-A511-38B2F07FB693}" type="datetimeFigureOut">
              <a:rPr lang="en-US" smtClean="0"/>
              <a:t>12/5/19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0CAF50A-1648-5146-8996-F27C7DFC7462}" type="slidenum">
              <a:rPr lang="en-US" smtClean="0"/>
              <a:t>‹#›</a:t>
            </a:fld>
            <a:endParaRPr lang="en-US"/>
          </a:p>
        </p:txBody>
      </p:sp>
    </p:spTree>
    <p:extLst>
      <p:ext uri="{BB962C8B-B14F-4D97-AF65-F5344CB8AC3E}">
        <p14:creationId xmlns:p14="http://schemas.microsoft.com/office/powerpoint/2010/main" val="2662480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fred.stlouisfed.org/graph/?g=pF2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fred.stlouisfed.org/graph/?g=pF2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98A15D-6E4B-4C4E-9FD5-58FC84E62C9D}"/>
              </a:ext>
            </a:extLst>
          </p:cNvPr>
          <p:cNvPicPr>
            <a:picLocks noChangeAspect="1"/>
          </p:cNvPicPr>
          <p:nvPr/>
        </p:nvPicPr>
        <p:blipFill rotWithShape="1">
          <a:blip r:embed="rId2"/>
          <a:srcRect t="2087" b="13643"/>
          <a:stretch/>
        </p:blipFill>
        <p:spPr>
          <a:xfrm>
            <a:off x="20" y="10"/>
            <a:ext cx="12191980" cy="6857990"/>
          </a:xfrm>
          <a:prstGeom prst="rect">
            <a:avLst/>
          </a:prstGeom>
        </p:spPr>
      </p:pic>
      <p:sp>
        <p:nvSpPr>
          <p:cNvPr id="1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092E896-D74A-234E-8753-41AAC671FFCC}"/>
              </a:ext>
            </a:extLst>
          </p:cNvPr>
          <p:cNvSpPr>
            <a:spLocks noGrp="1"/>
          </p:cNvSpPr>
          <p:nvPr>
            <p:ph type="ctrTitle"/>
          </p:nvPr>
        </p:nvSpPr>
        <p:spPr>
          <a:xfrm>
            <a:off x="8022021" y="3231931"/>
            <a:ext cx="3852041" cy="1834056"/>
          </a:xfrm>
        </p:spPr>
        <p:txBody>
          <a:bodyPr>
            <a:normAutofit/>
          </a:bodyPr>
          <a:lstStyle/>
          <a:p>
            <a:r>
              <a:rPr lang="en-SG" sz="4000" b="1"/>
              <a:t>Rate Hikes or not?</a:t>
            </a:r>
          </a:p>
        </p:txBody>
      </p:sp>
      <p:sp>
        <p:nvSpPr>
          <p:cNvPr id="3" name="Subtitle 2">
            <a:extLst>
              <a:ext uri="{FF2B5EF4-FFF2-40B4-BE49-F238E27FC236}">
                <a16:creationId xmlns:a16="http://schemas.microsoft.com/office/drawing/2014/main" id="{EBEE3940-B6B8-2149-8E35-92D096CA87B0}"/>
              </a:ext>
            </a:extLst>
          </p:cNvPr>
          <p:cNvSpPr>
            <a:spLocks noGrp="1"/>
          </p:cNvSpPr>
          <p:nvPr>
            <p:ph type="subTitle" idx="1"/>
          </p:nvPr>
        </p:nvSpPr>
        <p:spPr>
          <a:xfrm>
            <a:off x="7782910" y="5242675"/>
            <a:ext cx="4330262" cy="683284"/>
          </a:xfrm>
        </p:spPr>
        <p:txBody>
          <a:bodyPr>
            <a:normAutofit/>
          </a:bodyPr>
          <a:lstStyle/>
          <a:p>
            <a:endParaRPr lang="en-US" sz="2000" dirty="0"/>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34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7FE27-E114-114D-8513-F1F1C2DA069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Problem Statement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FCF842-3D5E-3F4C-944B-9CF4555AC1FE}"/>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The ability of market participants to predict the FF rate is important to modern analyses of monetary policy in that other interest rates are believed to be linked to the FF rate by the market expectation of monetary policy actions that directly affect the FF rate.</a:t>
            </a:r>
          </a:p>
          <a:p>
            <a:endParaRPr lang="en-US" sz="2400" dirty="0"/>
          </a:p>
          <a:p>
            <a:pPr marL="0" indent="0">
              <a:buNone/>
            </a:pPr>
            <a:r>
              <a:rPr lang="en-US" sz="2400" dirty="0"/>
              <a:t>Develop a machine learning model to predict if the Fed will increase or decrease the interest rate.</a:t>
            </a:r>
          </a:p>
        </p:txBody>
      </p:sp>
    </p:spTree>
    <p:extLst>
      <p:ext uri="{BB962C8B-B14F-4D97-AF65-F5344CB8AC3E}">
        <p14:creationId xmlns:p14="http://schemas.microsoft.com/office/powerpoint/2010/main" val="281729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702BD0-3B1A-2C45-AA6A-6B8562F7C7F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Taylor Rule</a:t>
            </a:r>
          </a:p>
        </p:txBody>
      </p:sp>
      <p:sp>
        <p:nvSpPr>
          <p:cNvPr id="3" name="Content Placeholder 2">
            <a:extLst>
              <a:ext uri="{FF2B5EF4-FFF2-40B4-BE49-F238E27FC236}">
                <a16:creationId xmlns:a16="http://schemas.microsoft.com/office/drawing/2014/main" id="{7120D656-3DE3-C34A-A832-A4133BD18F0E}"/>
              </a:ext>
            </a:extLst>
          </p:cNvPr>
          <p:cNvSpPr>
            <a:spLocks noGrp="1"/>
          </p:cNvSpPr>
          <p:nvPr>
            <p:ph idx="1"/>
          </p:nvPr>
        </p:nvSpPr>
        <p:spPr>
          <a:xfrm>
            <a:off x="643468" y="2638043"/>
            <a:ext cx="3363974" cy="3415623"/>
          </a:xfrm>
        </p:spPr>
        <p:txBody>
          <a:bodyPr>
            <a:normAutofit/>
          </a:bodyPr>
          <a:lstStyle/>
          <a:p>
            <a:pPr marL="285750" indent="-285750"/>
            <a:r>
              <a:rPr lang="en-SG" sz="1700"/>
              <a:t>Guides how central banks should alter interest rates due to changes in the economy.</a:t>
            </a:r>
          </a:p>
          <a:p>
            <a:pPr marL="285750" indent="-285750"/>
            <a:r>
              <a:rPr lang="en-SG" sz="1700"/>
              <a:t>Adjust and set prudent rates for the short-term stabilization of the economy while maintaining long-term growth.</a:t>
            </a:r>
          </a:p>
          <a:p>
            <a:pPr marL="285750" indent="-285750"/>
            <a:r>
              <a:rPr lang="en-SG" sz="1700"/>
              <a:t>Recommends that interest rates should raise when inflation is high or when employment levels are high.</a:t>
            </a:r>
          </a:p>
          <a:p>
            <a:endParaRPr lang="en-US" sz="1700"/>
          </a:p>
        </p:txBody>
      </p:sp>
      <p:pic>
        <p:nvPicPr>
          <p:cNvPr id="4" name="FRED Graph Chart" descr="FRED Graph">
            <a:hlinkClick r:id="rId2" tooltip="View this chart in your browser. "/>
            <a:extLst>
              <a:ext uri="{FF2B5EF4-FFF2-40B4-BE49-F238E27FC236}">
                <a16:creationId xmlns:a16="http://schemas.microsoft.com/office/drawing/2014/main" id="{34894FA4-30F6-424B-B323-29A42A15E417}"/>
              </a:ext>
            </a:extLst>
          </p:cNvPr>
          <p:cNvPicPr>
            <a:picLocks noChangeAspect="1"/>
          </p:cNvPicPr>
          <p:nvPr/>
        </p:nvPicPr>
        <p:blipFill>
          <a:blip r:embed="rId3"/>
          <a:stretch>
            <a:fillRect/>
          </a:stretch>
        </p:blipFill>
        <p:spPr>
          <a:xfrm>
            <a:off x="5297763" y="1168611"/>
            <a:ext cx="6250769" cy="4359911"/>
          </a:xfrm>
          <a:prstGeom prst="rect">
            <a:avLst/>
          </a:prstGeom>
        </p:spPr>
      </p:pic>
    </p:spTree>
    <p:extLst>
      <p:ext uri="{BB962C8B-B14F-4D97-AF65-F5344CB8AC3E}">
        <p14:creationId xmlns:p14="http://schemas.microsoft.com/office/powerpoint/2010/main" val="10178147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02BD0-3B1A-2C45-AA6A-6B8562F7C7F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kern="1200">
                <a:solidFill>
                  <a:srgbClr val="FFFFFF"/>
                </a:solidFill>
                <a:latin typeface="+mj-lt"/>
                <a:ea typeface="+mj-ea"/>
                <a:cs typeface="+mj-cs"/>
              </a:rPr>
              <a:t>Gross Value Added of Nonfinancial Corporate Business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FRED Graph Chart" descr="FRED Graph">
            <a:hlinkClick r:id="rId2" tooltip="View this chart in your browser. "/>
            <a:extLst>
              <a:ext uri="{FF2B5EF4-FFF2-40B4-BE49-F238E27FC236}">
                <a16:creationId xmlns:a16="http://schemas.microsoft.com/office/drawing/2014/main" id="{CBFC4073-D12B-4045-AB10-1D57DBAE73CF}"/>
              </a:ext>
            </a:extLst>
          </p:cNvPr>
          <p:cNvPicPr>
            <a:picLocks noGrp="1" noChangeAspect="1"/>
          </p:cNvPicPr>
          <p:nvPr>
            <p:ph idx="1"/>
          </p:nvPr>
        </p:nvPicPr>
        <p:blipFill>
          <a:blip r:embed="rId3"/>
          <a:stretch>
            <a:fillRect/>
          </a:stretch>
        </p:blipFill>
        <p:spPr>
          <a:xfrm>
            <a:off x="5153822" y="1147422"/>
            <a:ext cx="6553545" cy="4571097"/>
          </a:xfrm>
          <a:prstGeom prst="rect">
            <a:avLst/>
          </a:prstGeom>
        </p:spPr>
      </p:pic>
    </p:spTree>
    <p:extLst>
      <p:ext uri="{BB962C8B-B14F-4D97-AF65-F5344CB8AC3E}">
        <p14:creationId xmlns:p14="http://schemas.microsoft.com/office/powerpoint/2010/main" val="370679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C2F90-EB09-1A46-AAB2-A4A1CE31C93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12 Months Rolling Average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8C0DC75-B244-BC4F-A504-BFD0966C02E6}"/>
              </a:ext>
            </a:extLst>
          </p:cNvPr>
          <p:cNvPicPr>
            <a:picLocks noGrp="1" noChangeAspect="1"/>
          </p:cNvPicPr>
          <p:nvPr>
            <p:ph idx="1"/>
          </p:nvPr>
        </p:nvPicPr>
        <p:blipFill>
          <a:blip r:embed="rId2"/>
          <a:stretch>
            <a:fillRect/>
          </a:stretch>
        </p:blipFill>
        <p:spPr>
          <a:xfrm>
            <a:off x="5153822" y="1262110"/>
            <a:ext cx="6553545" cy="4341721"/>
          </a:xfrm>
          <a:prstGeom prst="rect">
            <a:avLst/>
          </a:prstGeom>
        </p:spPr>
      </p:pic>
    </p:spTree>
    <p:extLst>
      <p:ext uri="{BB962C8B-B14F-4D97-AF65-F5344CB8AC3E}">
        <p14:creationId xmlns:p14="http://schemas.microsoft.com/office/powerpoint/2010/main" val="336565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1519-8571-8D43-9E5B-1420ADE16909}"/>
              </a:ext>
            </a:extLst>
          </p:cNvPr>
          <p:cNvSpPr>
            <a:spLocks noGrp="1"/>
          </p:cNvSpPr>
          <p:nvPr>
            <p:ph type="title"/>
          </p:nvPr>
        </p:nvSpPr>
        <p:spPr/>
        <p:txBody>
          <a:bodyPr/>
          <a:lstStyle/>
          <a:p>
            <a:r>
              <a:rPr lang="en-US" dirty="0"/>
              <a:t>Model Selection and Accuracy</a:t>
            </a:r>
          </a:p>
        </p:txBody>
      </p:sp>
      <p:graphicFrame>
        <p:nvGraphicFramePr>
          <p:cNvPr id="4" name="Content Placeholder 3">
            <a:extLst>
              <a:ext uri="{FF2B5EF4-FFF2-40B4-BE49-F238E27FC236}">
                <a16:creationId xmlns:a16="http://schemas.microsoft.com/office/drawing/2014/main" id="{8826F7D5-7C35-5D48-B2F6-E635D8DA89ED}"/>
              </a:ext>
            </a:extLst>
          </p:cNvPr>
          <p:cNvGraphicFramePr>
            <a:graphicFrameLocks noGrp="1"/>
          </p:cNvGraphicFramePr>
          <p:nvPr>
            <p:ph idx="1"/>
            <p:extLst>
              <p:ext uri="{D42A27DB-BD31-4B8C-83A1-F6EECF244321}">
                <p14:modId xmlns:p14="http://schemas.microsoft.com/office/powerpoint/2010/main" val="2661493550"/>
              </p:ext>
            </p:extLst>
          </p:nvPr>
        </p:nvGraphicFramePr>
        <p:xfrm>
          <a:off x="2230438" y="2638425"/>
          <a:ext cx="7731126" cy="1483360"/>
        </p:xfrm>
        <a:graphic>
          <a:graphicData uri="http://schemas.openxmlformats.org/drawingml/2006/table">
            <a:tbl>
              <a:tblPr firstRow="1" bandRow="1">
                <a:tableStyleId>{5C22544A-7EE6-4342-B048-85BDC9FD1C3A}</a:tableStyleId>
              </a:tblPr>
              <a:tblGrid>
                <a:gridCol w="2577042">
                  <a:extLst>
                    <a:ext uri="{9D8B030D-6E8A-4147-A177-3AD203B41FA5}">
                      <a16:colId xmlns:a16="http://schemas.microsoft.com/office/drawing/2014/main" val="1113178129"/>
                    </a:ext>
                  </a:extLst>
                </a:gridCol>
                <a:gridCol w="2577042">
                  <a:extLst>
                    <a:ext uri="{9D8B030D-6E8A-4147-A177-3AD203B41FA5}">
                      <a16:colId xmlns:a16="http://schemas.microsoft.com/office/drawing/2014/main" val="2869354425"/>
                    </a:ext>
                  </a:extLst>
                </a:gridCol>
                <a:gridCol w="2577042">
                  <a:extLst>
                    <a:ext uri="{9D8B030D-6E8A-4147-A177-3AD203B41FA5}">
                      <a16:colId xmlns:a16="http://schemas.microsoft.com/office/drawing/2014/main" val="3046828692"/>
                    </a:ext>
                  </a:extLst>
                </a:gridCol>
              </a:tblGrid>
              <a:tr h="370840">
                <a:tc>
                  <a:txBody>
                    <a:bodyPr/>
                    <a:lstStyle/>
                    <a:p>
                      <a:r>
                        <a:rPr lang="en-US" dirty="0"/>
                        <a:t>Model</a:t>
                      </a:r>
                    </a:p>
                  </a:txBody>
                  <a:tcPr marL="67227" marR="67227"/>
                </a:tc>
                <a:tc>
                  <a:txBody>
                    <a:bodyPr/>
                    <a:lstStyle/>
                    <a:p>
                      <a:r>
                        <a:rPr lang="en-US" dirty="0"/>
                        <a:t>Training Accuracy</a:t>
                      </a:r>
                    </a:p>
                  </a:txBody>
                  <a:tcPr marL="67227" marR="67227"/>
                </a:tc>
                <a:tc>
                  <a:txBody>
                    <a:bodyPr/>
                    <a:lstStyle/>
                    <a:p>
                      <a:r>
                        <a:rPr lang="en-US" dirty="0"/>
                        <a:t>Validation Accuracy</a:t>
                      </a:r>
                    </a:p>
                  </a:txBody>
                  <a:tcPr marL="67227" marR="67227"/>
                </a:tc>
                <a:extLst>
                  <a:ext uri="{0D108BD9-81ED-4DB2-BD59-A6C34878D82A}">
                    <a16:rowId xmlns:a16="http://schemas.microsoft.com/office/drawing/2014/main" val="4270578857"/>
                  </a:ext>
                </a:extLst>
              </a:tr>
              <a:tr h="370840">
                <a:tc>
                  <a:txBody>
                    <a:bodyPr/>
                    <a:lstStyle/>
                    <a:p>
                      <a:r>
                        <a:rPr lang="en-US" dirty="0"/>
                        <a:t>Logistic Regression</a:t>
                      </a:r>
                    </a:p>
                  </a:txBody>
                  <a:tcPr marL="67227" marR="67227"/>
                </a:tc>
                <a:tc>
                  <a:txBody>
                    <a:bodyPr/>
                    <a:lstStyle/>
                    <a:p>
                      <a:r>
                        <a:rPr lang="en-US" dirty="0"/>
                        <a:t>0.673</a:t>
                      </a:r>
                    </a:p>
                  </a:txBody>
                  <a:tcPr marL="67227" marR="67227"/>
                </a:tc>
                <a:tc>
                  <a:txBody>
                    <a:bodyPr/>
                    <a:lstStyle/>
                    <a:p>
                      <a:r>
                        <a:rPr lang="en-US" dirty="0"/>
                        <a:t>0.634</a:t>
                      </a:r>
                    </a:p>
                  </a:txBody>
                  <a:tcPr marL="67227" marR="67227"/>
                </a:tc>
                <a:extLst>
                  <a:ext uri="{0D108BD9-81ED-4DB2-BD59-A6C34878D82A}">
                    <a16:rowId xmlns:a16="http://schemas.microsoft.com/office/drawing/2014/main" val="2631089778"/>
                  </a:ext>
                </a:extLst>
              </a:tr>
              <a:tr h="370840">
                <a:tc>
                  <a:txBody>
                    <a:bodyPr/>
                    <a:lstStyle/>
                    <a:p>
                      <a:r>
                        <a:rPr lang="en-US" dirty="0"/>
                        <a:t>Support Vector Machine</a:t>
                      </a:r>
                    </a:p>
                  </a:txBody>
                  <a:tcPr marL="67227" marR="67227"/>
                </a:tc>
                <a:tc>
                  <a:txBody>
                    <a:bodyPr/>
                    <a:lstStyle/>
                    <a:p>
                      <a:r>
                        <a:rPr lang="en-US" dirty="0"/>
                        <a:t>0.681</a:t>
                      </a:r>
                    </a:p>
                  </a:txBody>
                  <a:tcPr marL="67227" marR="67227"/>
                </a:tc>
                <a:tc>
                  <a:txBody>
                    <a:bodyPr/>
                    <a:lstStyle/>
                    <a:p>
                      <a:r>
                        <a:rPr lang="en-US" dirty="0"/>
                        <a:t>0.619</a:t>
                      </a:r>
                    </a:p>
                  </a:txBody>
                  <a:tcPr marL="67227" marR="67227"/>
                </a:tc>
                <a:extLst>
                  <a:ext uri="{0D108BD9-81ED-4DB2-BD59-A6C34878D82A}">
                    <a16:rowId xmlns:a16="http://schemas.microsoft.com/office/drawing/2014/main" val="3018786108"/>
                  </a:ext>
                </a:extLst>
              </a:tr>
              <a:tr h="370840">
                <a:tc>
                  <a:txBody>
                    <a:bodyPr/>
                    <a:lstStyle/>
                    <a:p>
                      <a:r>
                        <a:rPr lang="en-US" dirty="0"/>
                        <a:t>Random Forest</a:t>
                      </a:r>
                    </a:p>
                  </a:txBody>
                  <a:tcPr marL="67227" marR="67227"/>
                </a:tc>
                <a:tc>
                  <a:txBody>
                    <a:bodyPr/>
                    <a:lstStyle/>
                    <a:p>
                      <a:r>
                        <a:rPr lang="en-US" dirty="0"/>
                        <a:t>0.683</a:t>
                      </a:r>
                    </a:p>
                  </a:txBody>
                  <a:tcPr marL="67227" marR="67227"/>
                </a:tc>
                <a:tc>
                  <a:txBody>
                    <a:bodyPr/>
                    <a:lstStyle/>
                    <a:p>
                      <a:r>
                        <a:rPr lang="en-US" dirty="0"/>
                        <a:t>0.627</a:t>
                      </a:r>
                    </a:p>
                  </a:txBody>
                  <a:tcPr marL="67227" marR="67227"/>
                </a:tc>
                <a:extLst>
                  <a:ext uri="{0D108BD9-81ED-4DB2-BD59-A6C34878D82A}">
                    <a16:rowId xmlns:a16="http://schemas.microsoft.com/office/drawing/2014/main" val="2033359444"/>
                  </a:ext>
                </a:extLst>
              </a:tr>
            </a:tbl>
          </a:graphicData>
        </a:graphic>
      </p:graphicFrame>
      <p:graphicFrame>
        <p:nvGraphicFramePr>
          <p:cNvPr id="5" name="Table 4">
            <a:extLst>
              <a:ext uri="{FF2B5EF4-FFF2-40B4-BE49-F238E27FC236}">
                <a16:creationId xmlns:a16="http://schemas.microsoft.com/office/drawing/2014/main" id="{4BC3BCF7-0F97-8442-BB9F-516CCA035055}"/>
              </a:ext>
            </a:extLst>
          </p:cNvPr>
          <p:cNvGraphicFramePr>
            <a:graphicFrameLocks noGrp="1"/>
          </p:cNvGraphicFramePr>
          <p:nvPr>
            <p:extLst>
              <p:ext uri="{D42A27DB-BD31-4B8C-83A1-F6EECF244321}">
                <p14:modId xmlns:p14="http://schemas.microsoft.com/office/powerpoint/2010/main" val="207138020"/>
              </p:ext>
            </p:extLst>
          </p:nvPr>
        </p:nvGraphicFramePr>
        <p:xfrm>
          <a:off x="2032000" y="4333749"/>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38106939"/>
                    </a:ext>
                  </a:extLst>
                </a:gridCol>
                <a:gridCol w="4064000">
                  <a:extLst>
                    <a:ext uri="{9D8B030D-6E8A-4147-A177-3AD203B41FA5}">
                      <a16:colId xmlns:a16="http://schemas.microsoft.com/office/drawing/2014/main" val="4234072754"/>
                    </a:ext>
                  </a:extLst>
                </a:gridCol>
              </a:tblGrid>
              <a:tr h="370840">
                <a:tc>
                  <a:txBody>
                    <a:bodyPr/>
                    <a:lstStyle/>
                    <a:p>
                      <a:r>
                        <a:rPr lang="en-US" dirty="0"/>
                        <a:t>Model</a:t>
                      </a:r>
                    </a:p>
                  </a:txBody>
                  <a:tcPr/>
                </a:tc>
                <a:tc>
                  <a:txBody>
                    <a:bodyPr/>
                    <a:lstStyle/>
                    <a:p>
                      <a:r>
                        <a:rPr lang="en-US" dirty="0"/>
                        <a:t>Test Accuracy</a:t>
                      </a:r>
                    </a:p>
                  </a:txBody>
                  <a:tcPr/>
                </a:tc>
                <a:extLst>
                  <a:ext uri="{0D108BD9-81ED-4DB2-BD59-A6C34878D82A}">
                    <a16:rowId xmlns:a16="http://schemas.microsoft.com/office/drawing/2014/main" val="45488791"/>
                  </a:ext>
                </a:extLst>
              </a:tr>
              <a:tr h="370840">
                <a:tc>
                  <a:txBody>
                    <a:bodyPr/>
                    <a:lstStyle/>
                    <a:p>
                      <a:r>
                        <a:rPr lang="en-US" dirty="0"/>
                        <a:t>Logistic Regression</a:t>
                      </a:r>
                    </a:p>
                  </a:txBody>
                  <a:tcPr/>
                </a:tc>
                <a:tc>
                  <a:txBody>
                    <a:bodyPr/>
                    <a:lstStyle/>
                    <a:p>
                      <a:r>
                        <a:rPr lang="en-US" dirty="0"/>
                        <a:t>0.693</a:t>
                      </a:r>
                    </a:p>
                  </a:txBody>
                  <a:tcPr/>
                </a:tc>
                <a:extLst>
                  <a:ext uri="{0D108BD9-81ED-4DB2-BD59-A6C34878D82A}">
                    <a16:rowId xmlns:a16="http://schemas.microsoft.com/office/drawing/2014/main" val="932469805"/>
                  </a:ext>
                </a:extLst>
              </a:tr>
            </a:tbl>
          </a:graphicData>
        </a:graphic>
      </p:graphicFrame>
    </p:spTree>
    <p:extLst>
      <p:ext uri="{BB962C8B-B14F-4D97-AF65-F5344CB8AC3E}">
        <p14:creationId xmlns:p14="http://schemas.microsoft.com/office/powerpoint/2010/main" val="149027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60F7B4-5891-8644-BCB9-1D33DD97B16F}"/>
              </a:ext>
            </a:extLst>
          </p:cNvPr>
          <p:cNvSpPr>
            <a:spLocks noGrp="1"/>
          </p:cNvSpPr>
          <p:nvPr>
            <p:ph type="title"/>
          </p:nvPr>
        </p:nvSpPr>
        <p:spPr>
          <a:xfrm>
            <a:off x="640079" y="2053641"/>
            <a:ext cx="3669161" cy="2760098"/>
          </a:xfrm>
        </p:spPr>
        <p:txBody>
          <a:bodyPr>
            <a:normAutofit/>
          </a:bodyPr>
          <a:lstStyle/>
          <a:p>
            <a:r>
              <a:rPr lang="en-US">
                <a:solidFill>
                  <a:srgbClr val="FFFFFF"/>
                </a:solidFill>
              </a:rPr>
              <a:t>Conclusions</a:t>
            </a:r>
          </a:p>
        </p:txBody>
      </p:sp>
      <p:sp>
        <p:nvSpPr>
          <p:cNvPr id="3" name="Content Placeholder 2">
            <a:extLst>
              <a:ext uri="{FF2B5EF4-FFF2-40B4-BE49-F238E27FC236}">
                <a16:creationId xmlns:a16="http://schemas.microsoft.com/office/drawing/2014/main" id="{758312A6-4340-5C4F-98AB-76344874E0CC}"/>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When interest rate is already at 0, the model might inaccurately classify that the fed will decrease interest rate in times of low inflation/employment levels.</a:t>
            </a:r>
          </a:p>
        </p:txBody>
      </p:sp>
    </p:spTree>
    <p:extLst>
      <p:ext uri="{BB962C8B-B14F-4D97-AF65-F5344CB8AC3E}">
        <p14:creationId xmlns:p14="http://schemas.microsoft.com/office/powerpoint/2010/main" val="1656709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TotalTime>
  <Words>192</Words>
  <Application>Microsoft Macintosh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Gill Sans MT</vt:lpstr>
      <vt:lpstr>Office Theme</vt:lpstr>
      <vt:lpstr>Parcel</vt:lpstr>
      <vt:lpstr>Rate Hikes or not?</vt:lpstr>
      <vt:lpstr>Problem Statement</vt:lpstr>
      <vt:lpstr>Taylor Rule</vt:lpstr>
      <vt:lpstr>Gross Value Added of Nonfinancial Corporate Business</vt:lpstr>
      <vt:lpstr>12 Months Rolling Average</vt:lpstr>
      <vt:lpstr>Model Selection and Accuracy</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Hikes or not?</dc:title>
  <dc:creator>Kenrick Low</dc:creator>
  <cp:lastModifiedBy>Kenrick Low</cp:lastModifiedBy>
  <cp:revision>1</cp:revision>
  <dcterms:created xsi:type="dcterms:W3CDTF">2019-12-04T23:27:13Z</dcterms:created>
  <dcterms:modified xsi:type="dcterms:W3CDTF">2019-12-04T23:30:40Z</dcterms:modified>
</cp:coreProperties>
</file>