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</p:sldMasterIdLst>
  <p:notesMasterIdLst>
    <p:notesMasterId r:id="rId10"/>
  </p:notesMasterIdLst>
  <p:handoutMasterIdLst>
    <p:handoutMasterId r:id="rId33"/>
  </p:handoutMasterIdLst>
  <p:sldIdLst>
    <p:sldId id="256" r:id="rId9"/>
    <p:sldId id="490" r:id="rId11"/>
    <p:sldId id="492" r:id="rId12"/>
    <p:sldId id="495" r:id="rId13"/>
    <p:sldId id="496" r:id="rId14"/>
    <p:sldId id="497" r:id="rId15"/>
    <p:sldId id="502" r:id="rId16"/>
    <p:sldId id="498" r:id="rId17"/>
    <p:sldId id="501" r:id="rId18"/>
    <p:sldId id="503" r:id="rId19"/>
    <p:sldId id="504" r:id="rId20"/>
    <p:sldId id="505" r:id="rId21"/>
    <p:sldId id="506" r:id="rId22"/>
    <p:sldId id="508" r:id="rId23"/>
    <p:sldId id="509" r:id="rId24"/>
    <p:sldId id="511" r:id="rId25"/>
    <p:sldId id="512" r:id="rId26"/>
    <p:sldId id="513" r:id="rId27"/>
    <p:sldId id="514" r:id="rId28"/>
    <p:sldId id="515" r:id="rId29"/>
    <p:sldId id="519" r:id="rId30"/>
    <p:sldId id="517" r:id="rId31"/>
    <p:sldId id="518" r:id="rId32"/>
  </p:sldIdLst>
  <p:sldSz cx="9144000" cy="6858000" type="screen4x3"/>
  <p:notesSz cx="6858000" cy="9144000"/>
  <p:custDataLst>
    <p:tags r:id="rId37"/>
  </p:custDataLst>
  <p:defaultTextStyle>
    <a:defPPr>
      <a:defRPr lang="fr-CA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B6CBE4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717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10244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0245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7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en-US" altLang="x-none" sz="1200" strike="noStrike" noProof="1" dirty="0"/>
          </a:p>
        </p:txBody>
      </p:sp>
      <p:sp>
        <p:nvSpPr>
          <p:cNvPr id="717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anchor="ctr" anchorCtr="0"/>
          <a:p>
            <a:pPr lvl="0"/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3072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3277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3481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3686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3891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4096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/>
        <p:txBody>
          <a:bodyPr anchor="ctr" anchorCtr="0"/>
          <a:p>
            <a:pPr lvl="0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4710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4915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5120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/>
        <p:txBody>
          <a:bodyPr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5325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55298" name="文本占位符 2"/>
          <p:cNvSpPr>
            <a:spLocks noGrp="1"/>
          </p:cNvSpPr>
          <p:nvPr>
            <p:ph type="body"/>
          </p:nvPr>
        </p:nvSpPr>
        <p:spPr/>
        <p:txBody>
          <a:bodyPr anchor="ctr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5939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/>
        <p:txBody>
          <a:bodyPr anchor="ctr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18434" name="文本占位符 2"/>
          <p:cNvSpPr>
            <a:spLocks noGrp="1"/>
          </p:cNvSpPr>
          <p:nvPr>
            <p:ph type="body"/>
          </p:nvPr>
        </p:nvSpPr>
        <p:spPr/>
        <p:txBody>
          <a:bodyPr anchor="ctr" anchorCtr="0"/>
          <a:p>
            <a:pPr lvl="0" eaLnBrk="1" hangingPunct="1"/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lvl="0" eaLnBrk="1" hangingPunct="1"/>
            <a:endParaRPr lang="en-US" altLang="zh-CN" dirty="0"/>
          </a:p>
          <a:p>
            <a:pPr lvl="0"/>
            <a:endParaRPr lang="en-US" altLang="zh-CN" dirty="0">
              <a:sym typeface="宋体" panose="02010600030101010101" pitchFamily="2" charset="-122"/>
            </a:endParaRPr>
          </a:p>
          <a:p>
            <a:pPr lvl="0" eaLnBrk="1" hangingPunct="1"/>
            <a:endParaRPr lang="en-US" altLang="zh-CN" dirty="0">
              <a:sym typeface="宋体" panose="02010600030101010101" pitchFamily="2" charset="-122"/>
            </a:endParaRPr>
          </a:p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2048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2253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2457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2662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r>
              <a:rPr lang="en-US" altLang="zh-CN" dirty="0"/>
              <a:t> </a:t>
            </a:r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2867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2504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68413"/>
            <a:ext cx="4032504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25478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123" name="副标题 512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24" name="日期占位符 512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endParaRPr lang="fr-CA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125" name="页脚占位符 512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fr-CA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126" name="灯片编号占位符 512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fr-CA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fr-CA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2504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68413"/>
            <a:ext cx="4032504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25478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Cliquez pour modifier le style du titre</a:t>
            </a:r>
            <a:endParaRPr lang="en-US" altLang="zh-CN"/>
          </a:p>
        </p:txBody>
      </p:sp>
      <p:sp>
        <p:nvSpPr>
          <p:cNvPr id="3075" name="Espace réservé du texte 2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Cliquez pour modifier les styles du texte du masque</a:t>
            </a:r>
            <a:endParaRPr lang="en-US" altLang="zh-CN"/>
          </a:p>
          <a:p>
            <a:pPr lvl="1" indent="-285750"/>
            <a:r>
              <a:rPr lang="en-US" altLang="zh-CN"/>
              <a:t>Deuxième niveau</a:t>
            </a:r>
            <a:endParaRPr lang="en-US" altLang="zh-CN"/>
          </a:p>
          <a:p>
            <a:pPr lvl="2" indent="-228600"/>
            <a:r>
              <a:rPr lang="en-US" altLang="zh-CN"/>
              <a:t>Troisième niveau</a:t>
            </a:r>
            <a:endParaRPr lang="en-US" altLang="zh-CN"/>
          </a:p>
          <a:p>
            <a:pPr lvl="3" indent="-228600"/>
            <a:r>
              <a:rPr lang="en-US" altLang="zh-CN"/>
              <a:t>Quatrième niveau</a:t>
            </a:r>
            <a:endParaRPr lang="en-US" altLang="zh-CN"/>
          </a:p>
          <a:p>
            <a:pPr lvl="4" indent="-228600"/>
            <a:r>
              <a:rPr lang="en-US" altLang="zh-CN"/>
              <a:t>Cinquième niveau</a:t>
            </a:r>
            <a:endParaRPr lang="en-US" altLang="zh-CN"/>
          </a:p>
        </p:txBody>
      </p:sp>
      <p:sp>
        <p:nvSpPr>
          <p:cNvPr id="307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07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307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3079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052513"/>
            <a:ext cx="9144000" cy="730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0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102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4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14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15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Espace réservé du 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Cliquez pour modifier le style du titre</a:t>
            </a:r>
            <a:endParaRPr lang="en-US" altLang="zh-CN"/>
          </a:p>
        </p:txBody>
      </p:sp>
      <p:sp>
        <p:nvSpPr>
          <p:cNvPr id="7171" name="Espace réservé du texte 2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Cliquez pour modifier les styles du texte du masque</a:t>
            </a:r>
            <a:endParaRPr lang="en-US" altLang="zh-CN"/>
          </a:p>
          <a:p>
            <a:pPr lvl="1" indent="-285750"/>
            <a:r>
              <a:rPr lang="en-US" altLang="zh-CN"/>
              <a:t>Deuxième niveau</a:t>
            </a:r>
            <a:endParaRPr lang="en-US" altLang="zh-CN"/>
          </a:p>
          <a:p>
            <a:pPr lvl="2" indent="-228600"/>
            <a:r>
              <a:rPr lang="en-US" altLang="zh-CN"/>
              <a:t>Troisième niveau</a:t>
            </a:r>
            <a:endParaRPr lang="en-US" altLang="zh-CN"/>
          </a:p>
          <a:p>
            <a:pPr lvl="3" indent="-228600"/>
            <a:r>
              <a:rPr lang="en-US" altLang="zh-CN"/>
              <a:t>Quatrième niveau</a:t>
            </a:r>
            <a:endParaRPr lang="en-US" altLang="zh-CN"/>
          </a:p>
          <a:p>
            <a:pPr lvl="4" indent="-228600"/>
            <a:r>
              <a:rPr lang="en-US" altLang="zh-CN"/>
              <a:t>Cinquième niveau</a:t>
            </a:r>
            <a:endParaRPr lang="en-US" altLang="zh-CN"/>
          </a:p>
        </p:txBody>
      </p:sp>
      <p:sp>
        <p:nvSpPr>
          <p:cNvPr id="307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07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307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7175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052513"/>
            <a:ext cx="9144000" cy="730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 eaLnBrk="0" hangingPunct="0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6" name="Titre 1"/>
          <p:cNvSpPr>
            <a:spLocks noGrp="1"/>
          </p:cNvSpPr>
          <p:nvPr>
            <p:ph type="ctrTitle"/>
          </p:nvPr>
        </p:nvSpPr>
        <p:spPr>
          <a:xfrm>
            <a:off x="395288" y="1341438"/>
            <a:ext cx="8569325" cy="1470025"/>
          </a:xfrm>
        </p:spPr>
        <p:txBody>
          <a:bodyPr wrap="square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ClrTx/>
              <a:buSzTx/>
              <a:buFontTx/>
            </a:pPr>
            <a:r>
              <a:rPr lang="fr-CA" altLang="en-US" sz="4000" b="1" dirty="0"/>
              <a:t>System Level Programming</a:t>
            </a:r>
            <a:br>
              <a:rPr lang="fr-CA" altLang="en-US" b="1" dirty="0"/>
            </a:br>
            <a:r>
              <a:rPr lang="fr-CA" altLang="en-US" b="1" dirty="0"/>
              <a:t> </a:t>
            </a:r>
            <a:r>
              <a:rPr lang="fr-CA" altLang="en-US" sz="2400" b="1" dirty="0"/>
              <a:t>Software College of SCU</a:t>
            </a:r>
            <a:endParaRPr lang="fr-CA" altLang="en-US" sz="2400" b="1" dirty="0"/>
          </a:p>
        </p:txBody>
      </p:sp>
      <p:sp>
        <p:nvSpPr>
          <p:cNvPr id="11267" name="Sous-titre 2"/>
          <p:cNvSpPr>
            <a:spLocks noGrp="1"/>
          </p:cNvSpPr>
          <p:nvPr>
            <p:ph type="subTitle"/>
          </p:nvPr>
        </p:nvSpPr>
        <p:spPr>
          <a:xfrm>
            <a:off x="396875" y="3933825"/>
            <a:ext cx="8496300" cy="2590800"/>
          </a:xfrm>
        </p:spPr>
        <p:txBody>
          <a:bodyPr wrap="square" anchor="t" anchorCtr="0"/>
          <a:lstStyle>
            <a:lvl1pPr marL="0" lvl="0" indent="0" algn="ctr">
              <a:buClrTx/>
              <a:buSzTx/>
              <a:buFontTx/>
              <a:defRPr/>
            </a:lvl1pPr>
            <a:lvl2pPr marL="457200" lvl="1" indent="0" algn="ctr">
              <a:buClrTx/>
              <a:buSzTx/>
              <a:buFontTx/>
              <a:defRPr/>
            </a:lvl2pPr>
            <a:lvl3pPr marL="914400" lvl="2" indent="0" algn="ctr">
              <a:buClrTx/>
              <a:buSzTx/>
              <a:buFontTx/>
              <a:defRPr/>
            </a:lvl3pPr>
            <a:lvl4pPr marL="1371600" lvl="3" indent="0" algn="ctr">
              <a:buClrTx/>
              <a:buSzTx/>
              <a:buFontTx/>
              <a:defRPr/>
            </a:lvl4pPr>
            <a:lvl5pPr marL="1828800" lvl="4" indent="0" algn="ctr">
              <a:buClrTx/>
              <a:buSzTx/>
              <a:buFontTx/>
              <a:defRPr/>
            </a:lvl5pPr>
          </a:lstStyle>
          <a:p>
            <a:pPr marL="0" lvl="0" indent="0" algn="ctr" eaLnBrk="1" hangingPunct="1">
              <a:buClrTx/>
              <a:buSzTx/>
              <a:buFontTx/>
              <a:buNone/>
            </a:pPr>
            <a:r>
              <a:rPr lang="zh-CN" altLang="en-US" sz="2800" b="1" dirty="0"/>
              <a:t>Instructor: Shu, Li</a:t>
            </a:r>
            <a:endParaRPr lang="zh-CN" altLang="en-US" sz="2800" b="1" dirty="0"/>
          </a:p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fr-CA" altLang="en-US" sz="2800" b="1" dirty="0"/>
          </a:p>
        </p:txBody>
      </p:sp>
      <p:sp>
        <p:nvSpPr>
          <p:cNvPr id="11268" name="灯片编号占位符 4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 eaLnBrk="0" hangingPunct="0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0.1 Introduction of this course(5/11)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533572" name="Group 68"/>
          <p:cNvGraphicFramePr>
            <a:graphicFrameLocks noGrp="1"/>
          </p:cNvGraphicFramePr>
          <p:nvPr/>
        </p:nvGraphicFramePr>
        <p:xfrm>
          <a:off x="395288" y="1341438"/>
          <a:ext cx="8136255" cy="5103813"/>
        </p:xfrm>
        <a:graphic>
          <a:graphicData uri="http://schemas.openxmlformats.org/drawingml/2006/table">
            <a:tbl>
              <a:tblPr/>
              <a:tblGrid>
                <a:gridCol w="935038"/>
                <a:gridCol w="3133725"/>
                <a:gridCol w="2033587"/>
                <a:gridCol w="2033905"/>
              </a:tblGrid>
              <a:tr h="576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PART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Content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week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textbook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576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Introduction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Chapter 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Representation of Data/code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2~6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Chapter 2&amp;3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Memory Related Issues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7~9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Chapter 3&amp;10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Performance &amp; Optimization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10~11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Chapter 9&amp;5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MH &amp; Cache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12~13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Chapter 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Linker &amp; Loader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Chapter 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Process &amp; Thread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Chapter 8&amp;13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 orient="vert" idx="1"/>
          </p:nvPr>
        </p:nvSpPr>
        <p:spPr/>
        <p:txBody>
          <a:bodyPr wrap="square" lIns="91440" tIns="45720" rIns="91440" bIns="45720" anchor="t" anchorCtr="0"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Syllabus</a:t>
            </a:r>
            <a:endParaRPr kumimoji="0" lang="en-US" altLang="zh-CN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25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1.   The Wonder of Program Execution</a:t>
            </a:r>
            <a:endParaRPr kumimoji="0" lang="en-US" altLang="zh-CN" sz="225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25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2.   Representation of Data</a:t>
            </a:r>
            <a:endParaRPr kumimoji="0" lang="en-US" altLang="zh-CN" sz="225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25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3.   Representation of Code</a:t>
            </a:r>
            <a:endParaRPr kumimoji="0" lang="en-US" altLang="zh-CN" sz="225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25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4.   Structured Data Representation</a:t>
            </a:r>
            <a:endParaRPr kumimoji="0" lang="en-US" altLang="zh-CN" sz="225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25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5.   Function Call and Return：stack frame</a:t>
            </a:r>
            <a:endParaRPr kumimoji="0" lang="en-US" altLang="zh-CN" sz="225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25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6.   Memory Layout and Allocation</a:t>
            </a:r>
            <a:endParaRPr kumimoji="0" lang="en-US" altLang="zh-CN" sz="225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25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7.   Memory related bugs</a:t>
            </a:r>
            <a:endParaRPr kumimoji="0" lang="en-US" altLang="zh-CN" sz="225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25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8.   Garbage collection</a:t>
            </a:r>
            <a:endParaRPr kumimoji="0" lang="en-US" altLang="zh-CN" sz="225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25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9.   Performance Measurement</a:t>
            </a:r>
            <a:endParaRPr kumimoji="0" lang="en-US" altLang="zh-CN" sz="225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25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10.  Optimizing Program Performance</a:t>
            </a:r>
            <a:endParaRPr kumimoji="0" lang="en-US" altLang="zh-CN" sz="225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25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11.  Memory Operation and Performance</a:t>
            </a:r>
            <a:endParaRPr kumimoji="0" lang="en-US" altLang="zh-CN" sz="225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25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12.  Cache and Cache-Aware Programming</a:t>
            </a:r>
            <a:endParaRPr kumimoji="0" lang="en-US" altLang="zh-CN" sz="225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25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13.  Linking and Linker</a:t>
            </a:r>
            <a:endParaRPr kumimoji="0" lang="en-US" altLang="zh-CN" sz="225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25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14.  Exception and Process/Thread</a:t>
            </a:r>
            <a:endParaRPr kumimoji="0" lang="en-US" altLang="zh-CN" sz="225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Rectangle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0.1 Introduction of this course(6/11)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orient="vert" idx="1"/>
          </p:nvPr>
        </p:nvSpPr>
        <p:spPr/>
        <p:txBody>
          <a:bodyPr wrap="square" lIns="91440" tIns="45720" rIns="91440" bIns="45720" anchor="t" anchorCtr="0"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Labs: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Lab 1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Using VC++ 6.0 IDE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Lab 2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Data Lab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Lab 3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Representation of Code</a:t>
            </a:r>
            <a:endParaRPr kumimoji="0" lang="en-US" altLang="zh-CN" sz="2000" b="0" i="0" u="none" strike="noStrike" kern="1200" cap="none" spc="0" normalizeH="0" baseline="0" noProof="1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宋体" panose="02010600030101010101" pitchFamily="2" charset="-122"/>
                <a:cs typeface="+mn-cs"/>
              </a:rPr>
              <a:t>Lab 4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宋体" panose="02010600030101010101" pitchFamily="2" charset="-122"/>
                <a:cs typeface="+mn-cs"/>
              </a:rPr>
              <a:t>Structured Data Representation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hlink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宋体" panose="02010600030101010101" pitchFamily="2" charset="-122"/>
                <a:cs typeface="+mn-cs"/>
              </a:rPr>
              <a:t>Lab 5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宋体" panose="02010600030101010101" pitchFamily="2" charset="-122"/>
                <a:cs typeface="+mn-cs"/>
              </a:rPr>
              <a:t>Function Call and Return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hlink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宋体" panose="02010600030101010101" pitchFamily="2" charset="-122"/>
                <a:cs typeface="+mn-cs"/>
              </a:rPr>
              <a:t>Lab 6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宋体" panose="02010600030101010101" pitchFamily="2" charset="-122"/>
                <a:cs typeface="+mn-cs"/>
              </a:rPr>
              <a:t>Buffer Overflow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hlink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Lab 7:   Binary Bomb</a:t>
            </a:r>
            <a:endParaRPr kumimoji="0" lang="en-US" altLang="zh-CN" sz="2000" b="0" i="0" u="none" strike="noStrike" kern="1200" cap="none" spc="0" normalizeH="0" baseline="0" noProof="1" dirty="0">
              <a:solidFill>
                <a:srgbClr val="FF000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Lab 8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Memory related bugs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Lab 9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Garbage Collector</a:t>
            </a:r>
            <a:endParaRPr kumimoji="0" lang="en-US" altLang="zh-CN" sz="2000" b="0" i="0" u="none" strike="noStrike" kern="1200" cap="none" spc="0" normalizeH="0" baseline="0" noProof="1" dirty="0">
              <a:solidFill>
                <a:srgbClr val="FF000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Lab 10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Performance Measurement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Lab 11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  <a:sym typeface="+mn-ea"/>
              </a:rPr>
              <a:t>Optimizing Analysis</a:t>
            </a:r>
            <a:endParaRPr kumimoji="0" lang="en-US" altLang="zh-CN" sz="2000" b="0" i="0" u="none" strike="noStrike" kern="1200" cap="none" spc="0" normalizeH="0" baseline="0" noProof="1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Lab 12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Memory Technologies and Memory Hierarchy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Lab 13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Cache and Cache-Aware Programming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Lab 14：Linking and Linker</a:t>
            </a:r>
            <a:endParaRPr kumimoji="0" lang="en-US" altLang="zh-CN" sz="2000" b="0" i="0" u="none" strike="noStrike" kern="1200" cap="none" spc="0" normalizeH="0" baseline="0" noProof="1" dirty="0">
              <a:solidFill>
                <a:srgbClr val="FF000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宋体" panose="02010600030101010101" pitchFamily="2" charset="-122"/>
                <a:cs typeface="+mn-cs"/>
              </a:rPr>
              <a:t>Lab 15：Concurrent Programming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hlink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Rectangle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0.1 Introduction of this course(7/11)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Tools &amp; Environment: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OS: Windows</a:t>
            </a:r>
            <a:endParaRPr kumimoji="0" lang="en-US" altLang="zh-CN" sz="2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Code::Blocks</a:t>
            </a:r>
            <a:endParaRPr kumimoji="0" lang="en-US" altLang="zh-CN" sz="2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https://www.codeblocks.org</a:t>
            </a:r>
            <a:endParaRPr kumimoji="0" lang="en-US" altLang="zh-CN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VC++ IDE</a:t>
            </a:r>
            <a:endParaRPr kumimoji="0" lang="en-US" altLang="zh-CN" sz="2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https://support.microsoft.com/en-us/topic/the-latest-supported-visual-c-downloads-2647da03-1eea-4433-9aff-95f26a218cc0、</a:t>
            </a:r>
            <a:endParaRPr kumimoji="0" lang="en-US" altLang="zh-CN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https://www.youtube.com/watch?v=2U3zZLP6jmA</a:t>
            </a:r>
            <a:endParaRPr kumimoji="0" lang="en-US" altLang="zh-CN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1657350" marR="0" lvl="3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Microsoft Visual C++ 6.0 Standard Edition.rar</a:t>
            </a:r>
            <a:endParaRPr kumimoji="0" lang="en-US" altLang="zh-CN" sz="2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https://www.youtube.com/watch?v=GPv8coYl3cE</a:t>
            </a:r>
            <a:endParaRPr kumimoji="0" lang="en-US" altLang="zh-CN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1657350" marR="0" lvl="3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VS98.rar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Rectangle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0.1 Introduction of this course(8/11)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7890" name="Rectangle 6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0.1 Introduction of this course(9/11)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1" name="Rectangle 7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Text Book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book: CSAPP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789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785" y="1498600"/>
            <a:ext cx="3811270" cy="48907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0.1 Introduction of this course(10/11)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184775"/>
          </a:xfrm>
        </p:spPr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Each weeks :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(3 periods)  </a:t>
            </a:r>
            <a:r>
              <a:rPr lang="en-US" altLang="zh-CN" dirty="0">
                <a:ea typeface="宋体" panose="02010600030101010101" pitchFamily="2" charset="-122"/>
              </a:rPr>
              <a:t>lecture + practice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Practice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C/C++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Multiple Choice Quiz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Lab practice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Recitation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0.1 Introduction of this course(11/11)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4294967295"/>
          </p:nvPr>
        </p:nvSpPr>
        <p:spPr/>
        <p:txBody>
          <a:bodyPr wrap="square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Grade: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60%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Multiple Choice Quiz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Practice/Lab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Recitation	    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Attendence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40% final exam (close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book)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987" name="灯片编号占位符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1988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7236460" y="1916430"/>
          <a:ext cx="1276985" cy="1404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276350" imgH="1403350" progId="Paint.Picture">
                  <p:embed/>
                </p:oleObj>
              </mc:Choice>
              <mc:Fallback>
                <p:oleObj name="" r:id="rId1" imgW="1276350" imgH="14033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36460" y="1916430"/>
                        <a:ext cx="1276985" cy="1404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Unit 0. About this course</a:t>
            </a:r>
            <a:endParaRPr lang="en-US" altLang="zh-CN"/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0.1 Introduction of this course</a:t>
            </a:r>
            <a:endParaRPr lang="en-US" altLang="zh-CN"/>
          </a:p>
          <a:p>
            <a:r>
              <a:rPr lang="en-US" altLang="zh-CN" u="sng"/>
              <a:t>0.2 Reference</a:t>
            </a:r>
            <a:endParaRPr lang="en-US" altLang="zh-CN" u="sng"/>
          </a:p>
          <a:p>
            <a:r>
              <a:rPr lang="en-US" altLang="zh-CN"/>
              <a:t>0.3 Some suggestions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0.2 Reference(1/4)</a:t>
            </a:r>
            <a:endParaRPr lang="en-US" altLang="zh-CN"/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Write Great Code  volume 1 &amp; 2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813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763" y="1951038"/>
            <a:ext cx="3395662" cy="43672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0" y="1951038"/>
            <a:ext cx="3213100" cy="4287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0.2 Reference(2/4)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 books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017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989138"/>
            <a:ext cx="2887663" cy="350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638" y="1989138"/>
            <a:ext cx="2579687" cy="3503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1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738" y="1989138"/>
            <a:ext cx="2676525" cy="3503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How to Peel an Orange?</a:t>
            </a:r>
            <a:endParaRPr lang="en-US" altLang="zh-CN"/>
          </a:p>
        </p:txBody>
      </p:sp>
      <p:pic>
        <p:nvPicPr>
          <p:cNvPr id="52224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763" y="1290638"/>
            <a:ext cx="7788275" cy="5040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0.2 Reference(3/4)</a:t>
            </a:r>
            <a:endParaRPr lang="en-US" altLang="zh-CN"/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Linker and Loader books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222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3188" y="1943100"/>
            <a:ext cx="3146425" cy="3887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0.2 Reference(4/4)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4274" name="内容占位符 2"/>
          <p:cNvSpPr>
            <a:spLocks noGrp="1"/>
          </p:cNvSpPr>
          <p:nvPr>
            <p:ph idx="4294967295"/>
          </p:nvPr>
        </p:nvSpPr>
        <p:spPr/>
        <p:txBody>
          <a:bodyPr wrap="square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http://csapp.cs.cmu.edu/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4275" name="灯片编号占位符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4276" name="灯片编号占位符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54277" name="图片 1331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438" y="1701800"/>
            <a:ext cx="8569325" cy="4679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Unit 0. About this course</a:t>
            </a:r>
            <a:endParaRPr lang="en-US" altLang="zh-CN"/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0.1 Introduction of this course</a:t>
            </a:r>
            <a:endParaRPr lang="en-US" altLang="zh-CN"/>
          </a:p>
          <a:p>
            <a:r>
              <a:rPr lang="en-US" altLang="zh-CN"/>
              <a:t>0.2 Reference</a:t>
            </a:r>
            <a:endParaRPr lang="en-US" altLang="zh-CN"/>
          </a:p>
          <a:p>
            <a:r>
              <a:rPr lang="en-US" altLang="zh-CN" u="sng"/>
              <a:t>0.3 Some suggestions</a:t>
            </a:r>
            <a:endParaRPr lang="en-US" altLang="zh-CN" u="sng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0.3 Some suggestions(1/1)</a:t>
            </a:r>
            <a:endParaRPr lang="en-US" altLang="zh-CN"/>
          </a:p>
        </p:txBody>
      </p:sp>
      <p:sp>
        <p:nvSpPr>
          <p:cNvPr id="58370" name="Rectangle 3"/>
          <p:cNvSpPr>
            <a:spLocks noGrp="1"/>
          </p:cNvSpPr>
          <p:nvPr>
            <p:ph type="body" orient="vert" idx="1"/>
          </p:nvPr>
        </p:nvSpPr>
        <p:spPr/>
        <p:txBody>
          <a:bodyPr anchor="t" anchorCtr="0"/>
          <a:p>
            <a:r>
              <a:rPr lang="en-US" altLang="zh-CN"/>
              <a:t>1. Learning by doing</a:t>
            </a:r>
            <a:endParaRPr lang="zh-CN" altLang="en-US"/>
          </a:p>
          <a:p>
            <a:r>
              <a:rPr lang="en-US" altLang="zh-CN"/>
              <a:t>2. Having the courage to ask questions and discuss with your classmates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Failure reasons</a:t>
            </a:r>
            <a:endParaRPr lang="en-US" altLang="zh-CN"/>
          </a:p>
          <a:p>
            <a:pPr lvl="1"/>
            <a:r>
              <a:rPr lang="en-US" altLang="zh-CN"/>
              <a:t>A late start</a:t>
            </a:r>
            <a:endParaRPr lang="en-US" altLang="zh-CN"/>
          </a:p>
          <a:p>
            <a:pPr lvl="1"/>
            <a:r>
              <a:rPr lang="en-US" altLang="zh-CN"/>
              <a:t>Not  focused</a:t>
            </a:r>
            <a:endParaRPr lang="en-US" altLang="zh-CN"/>
          </a:p>
          <a:p>
            <a:pPr lvl="1"/>
            <a:r>
              <a:rPr lang="en-US" altLang="zh-CN"/>
              <a:t>Not familiar with C program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How to Peel an Orange?</a:t>
            </a:r>
            <a:endParaRPr lang="zh-CN" altLang="en-US"/>
          </a:p>
        </p:txBody>
      </p:sp>
      <p:pic>
        <p:nvPicPr>
          <p:cNvPr id="1536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" y="1220788"/>
            <a:ext cx="4559300" cy="322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Pictur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3997325"/>
            <a:ext cx="4408488" cy="2797175"/>
          </a:xfrm>
        </p:spPr>
      </p:pic>
      <p:pic>
        <p:nvPicPr>
          <p:cNvPr id="2" name="图片 1" descr="timg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25" y="1220788"/>
            <a:ext cx="2663825" cy="2663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 eaLnBrk="0" hangingPunct="0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Titre 1"/>
          <p:cNvSpPr>
            <a:spLocks noGrp="1"/>
          </p:cNvSpPr>
          <p:nvPr>
            <p:ph type="ctrTitle"/>
          </p:nvPr>
        </p:nvSpPr>
        <p:spPr>
          <a:xfrm>
            <a:off x="395288" y="1341438"/>
            <a:ext cx="8569325" cy="1470025"/>
          </a:xfrm>
        </p:spPr>
        <p:txBody>
          <a:bodyPr wrap="square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ClrTx/>
              <a:buSzTx/>
              <a:buFontTx/>
            </a:pPr>
            <a:r>
              <a:rPr lang="fr-CA" altLang="en-US" sz="4000" b="1" dirty="0"/>
              <a:t>System Level Programming</a:t>
            </a:r>
            <a:br>
              <a:rPr lang="fr-CA" altLang="en-US" b="1" dirty="0"/>
            </a:br>
            <a:r>
              <a:rPr lang="fr-CA" altLang="en-US" b="1" dirty="0"/>
              <a:t> </a:t>
            </a:r>
            <a:r>
              <a:rPr lang="fr-CA" altLang="en-US" sz="2400" b="1" dirty="0"/>
              <a:t>Software College of SCU</a:t>
            </a:r>
            <a:endParaRPr lang="fr-CA" altLang="en-US" sz="2400" b="1" dirty="0"/>
          </a:p>
        </p:txBody>
      </p:sp>
      <p:sp>
        <p:nvSpPr>
          <p:cNvPr id="17411" name="Sous-titre 2"/>
          <p:cNvSpPr>
            <a:spLocks noGrp="1"/>
          </p:cNvSpPr>
          <p:nvPr>
            <p:ph type="subTitle"/>
          </p:nvPr>
        </p:nvSpPr>
        <p:spPr>
          <a:xfrm>
            <a:off x="396875" y="3933825"/>
            <a:ext cx="8496300" cy="2590800"/>
          </a:xfrm>
        </p:spPr>
        <p:txBody>
          <a:bodyPr wrap="square" anchor="t" anchorCtr="0"/>
          <a:lstStyle>
            <a:lvl1pPr marL="0" lvl="0" indent="0" algn="ctr">
              <a:buClrTx/>
              <a:buSzTx/>
              <a:buFontTx/>
              <a:defRPr/>
            </a:lvl1pPr>
            <a:lvl2pPr marL="457200" lvl="1" indent="0" algn="ctr">
              <a:buClrTx/>
              <a:buSzTx/>
              <a:buFontTx/>
              <a:defRPr/>
            </a:lvl2pPr>
            <a:lvl3pPr marL="914400" lvl="2" indent="0" algn="ctr">
              <a:buClrTx/>
              <a:buSzTx/>
              <a:buFontTx/>
              <a:defRPr/>
            </a:lvl3pPr>
            <a:lvl4pPr marL="1371600" lvl="3" indent="0" algn="ctr">
              <a:buClrTx/>
              <a:buSzTx/>
              <a:buFontTx/>
              <a:defRPr/>
            </a:lvl4pPr>
            <a:lvl5pPr marL="1828800" lvl="4" indent="0" algn="ctr">
              <a:buClrTx/>
              <a:buSzTx/>
              <a:buFontTx/>
              <a:defRPr/>
            </a:lvl5pPr>
          </a:lstStyle>
          <a:p>
            <a:pPr marL="0" lvl="0" indent="0" algn="ctr" eaLnBrk="1" hangingPunct="1">
              <a:buClrTx/>
              <a:buSzTx/>
              <a:buFontTx/>
              <a:buNone/>
            </a:pPr>
            <a:r>
              <a:rPr lang="zh-CN" altLang="en-US" sz="2800" b="1" dirty="0"/>
              <a:t>Instructor: Shu, Li</a:t>
            </a:r>
            <a:endParaRPr lang="zh-CN" altLang="en-US" sz="2800" b="1" dirty="0"/>
          </a:p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fr-CA" sz="2800" b="1" dirty="0"/>
              <a:t>week01.0</a:t>
            </a:r>
            <a:endParaRPr lang="en-US" altLang="zh-CN" sz="2800" b="1" dirty="0"/>
          </a:p>
        </p:txBody>
      </p:sp>
      <p:sp>
        <p:nvSpPr>
          <p:cNvPr id="17412" name="灯片编号占位符 4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 eaLnBrk="0" hangingPunct="0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0. About this course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0.1 Introduction of this course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0.2 Reference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0.3 Some suggestions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0.1 Introduction of this course(1/11)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Prerequisites: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Computer Architecture, Operating System, C , X86 assembly language; 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0.1 Introduction of this course(2/11)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Objective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Provides students with a programmer-level view of computer system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1) learn computer system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2) learn some advanced programming topics of 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Writing High Level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Thinking Low Level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600" dirty="0">
                <a:ea typeface="宋体" panose="02010600030101010101" pitchFamily="2" charset="-122"/>
              </a:rPr>
              <a:t>Consider the following questions ……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Question 1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Question 2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Q1: Any differences in </a:t>
            </a:r>
            <a:r>
              <a:rPr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behavior</a:t>
            </a:r>
            <a:r>
              <a:rPr lang="en-US" altLang="zh-CN" dirty="0">
                <a:ea typeface="宋体" panose="02010600030101010101" pitchFamily="2" charset="-122"/>
              </a:rPr>
              <a:t> ? (3/11)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>
            <a:spLocks noGrp="1"/>
          </p:cNvSpPr>
          <p:nvPr>
            <p:ph idx="1"/>
          </p:nvPr>
        </p:nvSpPr>
        <p:spPr>
          <a:xfrm>
            <a:off x="-639" y="1204595"/>
            <a:ext cx="4464685" cy="5516880"/>
          </a:xfrm>
          <a:solidFill>
            <a:schemeClr val="tx1"/>
          </a:solidFill>
          <a:ln>
            <a:solidFill>
              <a:schemeClr val="tx1"/>
            </a:solidFill>
            <a:miter/>
          </a:ln>
        </p:spPr>
        <p:txBody>
          <a:bodyPr vert="horz" wrap="square" lIns="91440" tIns="45720" rIns="91440" bIns="45720" anchor="t">
            <a:noAutofit/>
          </a:bodyPr>
          <a:p>
            <a:pPr marL="457200" lvl="1" algn="l" eaLnBrk="1" fontAlgn="base" hangingPunct="1">
              <a:lnSpc>
                <a:spcPct val="90000"/>
              </a:lnSpc>
              <a:buNone/>
            </a:pPr>
            <a:r>
              <a:rPr lang="en-US" altLang="zh-CN" sz="2400" b="1" strike="noStrike" noProof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sym typeface="+mn-ea"/>
              </a:rPr>
              <a:t>// A.1 </a:t>
            </a:r>
            <a:endParaRPr lang="en-US" altLang="zh-CN" sz="2400" b="1" strike="noStrike" noProof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  <a:sym typeface="+mn-ea"/>
            </a:endParaRPr>
          </a:p>
          <a:p>
            <a:pPr marL="457200" lvl="1" algn="l" eaLnBrk="1" fontAlgn="base" hangingPunct="1">
              <a:lnSpc>
                <a:spcPct val="90000"/>
              </a:lnSpc>
              <a:buNone/>
            </a:pPr>
            <a:r>
              <a:rPr lang="en-US" altLang="zh-CN" sz="2400" b="1" strike="noStrike" noProof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sym typeface="+mn-ea"/>
              </a:rPr>
              <a:t>#define ARRAY_SIZE 10</a:t>
            </a:r>
            <a:endParaRPr lang="en-US" altLang="zh-CN" sz="2400" b="1" strike="noStrike" noProof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  <a:sym typeface="+mn-ea"/>
            </a:endParaRPr>
          </a:p>
          <a:p>
            <a:pPr marL="457200" lvl="1" algn="l" eaLnBrk="1" fontAlgn="base" hangingPunct="1">
              <a:lnSpc>
                <a:spcPct val="90000"/>
              </a:lnSpc>
              <a:buNone/>
            </a:pPr>
            <a:r>
              <a:rPr lang="en-US" altLang="zh-CN" sz="2400" b="1" strike="noStrike" noProof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sym typeface="+mn-ea"/>
              </a:rPr>
              <a:t>#include &lt;stdio.h&gt;</a:t>
            </a:r>
            <a:endParaRPr lang="en-US" altLang="zh-CN" sz="2400" b="1" strike="noStrike" noProof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  <a:sym typeface="+mn-ea"/>
            </a:endParaRPr>
          </a:p>
          <a:p>
            <a:pPr marL="457200" lvl="1" algn="l" eaLnBrk="1" fontAlgn="base" hangingPunct="1">
              <a:lnSpc>
                <a:spcPct val="90000"/>
              </a:lnSpc>
              <a:buNone/>
            </a:pPr>
            <a:r>
              <a:rPr lang="en-US" altLang="zh-CN" sz="2400" b="1" strike="noStrike" noProof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sym typeface="+mn-ea"/>
              </a:rPr>
              <a:t>void main() {</a:t>
            </a:r>
            <a:endParaRPr lang="en-US" altLang="zh-CN" sz="2400" b="1" strike="noStrike" noProof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  <a:sym typeface="+mn-ea"/>
            </a:endParaRPr>
          </a:p>
          <a:p>
            <a:pPr marL="457200" lvl="1" algn="l" eaLnBrk="1" fontAlgn="base" hangingPunct="1">
              <a:lnSpc>
                <a:spcPct val="90000"/>
              </a:lnSpc>
              <a:buNone/>
            </a:pPr>
            <a:r>
              <a:rPr lang="en-US" altLang="zh-CN" sz="2400" b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Calibri" panose="020F0502020204030204" pitchFamily="2" charset="0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400" b="1" strike="noStrike" noProof="1" dirty="0">
                <a:solidFill>
                  <a:srgbClr val="FF0000"/>
                </a:solidFill>
                <a:latin typeface="Calibri" panose="020F0502020204030204" pitchFamily="2" charset="0"/>
                <a:ea typeface="宋体" panose="02010600030101010101" pitchFamily="2" charset="-122"/>
                <a:sym typeface="+mn-ea"/>
              </a:rPr>
              <a:t>int array[ARRAY_SIZE];</a:t>
            </a:r>
            <a:endParaRPr lang="en-US" altLang="zh-CN" sz="2400" b="1" strike="noStrike" noProof="1" dirty="0">
              <a:solidFill>
                <a:srgbClr val="FF0000"/>
              </a:solidFill>
              <a:latin typeface="Calibri" panose="020F0502020204030204" pitchFamily="2" charset="0"/>
              <a:ea typeface="宋体" panose="02010600030101010101" pitchFamily="2" charset="-122"/>
              <a:sym typeface="+mn-ea"/>
            </a:endParaRPr>
          </a:p>
          <a:p>
            <a:pPr marL="457200" lvl="1" algn="l" eaLnBrk="1" fontAlgn="base" hangingPunct="1">
              <a:lnSpc>
                <a:spcPct val="90000"/>
              </a:lnSpc>
              <a:buNone/>
            </a:pPr>
            <a:r>
              <a:rPr lang="en-US" altLang="zh-CN" sz="2400" b="1" strike="noStrike" noProof="1" dirty="0">
                <a:solidFill>
                  <a:srgbClr val="FF0000"/>
                </a:solidFill>
                <a:latin typeface="Calibri" panose="020F0502020204030204" pitchFamily="2" charset="0"/>
                <a:ea typeface="宋体" panose="02010600030101010101" pitchFamily="2" charset="-122"/>
                <a:sym typeface="+mn-ea"/>
              </a:rPr>
              <a:t>	int i =1;</a:t>
            </a:r>
            <a:endParaRPr lang="en-US" altLang="zh-CN" sz="2400" b="1" strike="noStrike" noProof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atin typeface="Calibri" panose="020F0502020204030204" pitchFamily="2" charset="0"/>
              <a:ea typeface="宋体" panose="02010600030101010101" pitchFamily="2" charset="-122"/>
              <a:sym typeface="+mn-ea"/>
            </a:endParaRPr>
          </a:p>
          <a:p>
            <a:pPr marL="457200" lvl="1" algn="l" eaLnBrk="1" fontAlgn="base" hangingPunct="1">
              <a:lnSpc>
                <a:spcPct val="90000"/>
              </a:lnSpc>
              <a:buNone/>
            </a:pPr>
            <a:r>
              <a:rPr lang="en-US" altLang="zh-CN" sz="2400" b="1" strike="noStrike" noProof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b="1" strike="noStrike" noProof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  <a:sym typeface="+mn-ea"/>
            </a:endParaRPr>
          </a:p>
          <a:p>
            <a:pPr marL="457200" lvl="1" algn="l" eaLnBrk="1" fontAlgn="base" hangingPunct="1">
              <a:lnSpc>
                <a:spcPct val="90000"/>
              </a:lnSpc>
              <a:buNone/>
            </a:pPr>
            <a:r>
              <a:rPr lang="en-US" altLang="zh-CN" sz="2400" b="1" strike="noStrike" noProof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sym typeface="+mn-ea"/>
              </a:rPr>
              <a:t>     while (i &lt;= ARRAY_SIZE)  {</a:t>
            </a:r>
            <a:endParaRPr lang="en-US" altLang="zh-CN" sz="2400" b="1" strike="noStrike" noProof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  <a:sym typeface="+mn-ea"/>
            </a:endParaRPr>
          </a:p>
          <a:p>
            <a:pPr marL="457200" lvl="1" algn="l" eaLnBrk="1" fontAlgn="base" hangingPunct="1">
              <a:lnSpc>
                <a:spcPct val="90000"/>
              </a:lnSpc>
              <a:buNone/>
            </a:pPr>
            <a:r>
              <a:rPr lang="en-US" altLang="zh-CN" sz="2400" b="1" strike="noStrike" noProof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sym typeface="+mn-ea"/>
              </a:rPr>
              <a:t>		array[i] = i - 1;</a:t>
            </a:r>
            <a:endParaRPr lang="en-US" altLang="zh-CN" sz="2400" b="1" strike="noStrike" noProof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  <a:sym typeface="+mn-ea"/>
            </a:endParaRPr>
          </a:p>
          <a:p>
            <a:pPr marL="457200" lvl="1" algn="l" eaLnBrk="1" fontAlgn="base" hangingPunct="1">
              <a:lnSpc>
                <a:spcPct val="90000"/>
              </a:lnSpc>
              <a:buNone/>
            </a:pPr>
            <a:r>
              <a:rPr lang="en-US" altLang="zh-CN" sz="2400" b="1" strike="noStrike" noProof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sym typeface="+mn-ea"/>
              </a:rPr>
              <a:t>		i = i + 1;</a:t>
            </a:r>
            <a:endParaRPr lang="en-US" altLang="zh-CN" sz="2400" b="1" strike="noStrike" noProof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  <a:sym typeface="+mn-ea"/>
            </a:endParaRPr>
          </a:p>
          <a:p>
            <a:pPr marL="457200" lvl="1" algn="l" eaLnBrk="1" fontAlgn="base" hangingPunct="1">
              <a:lnSpc>
                <a:spcPct val="90000"/>
              </a:lnSpc>
              <a:buNone/>
            </a:pPr>
            <a:r>
              <a:rPr lang="en-US" altLang="zh-CN" sz="2400" b="1" strike="noStrike" noProof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sym typeface="+mn-ea"/>
              </a:rPr>
              <a:t>	 }</a:t>
            </a:r>
            <a:endParaRPr lang="en-US" altLang="zh-CN" sz="2400" b="1" strike="noStrike" noProof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  <a:sym typeface="+mn-ea"/>
            </a:endParaRPr>
          </a:p>
          <a:p>
            <a:pPr marL="457200" lvl="1" algn="l" eaLnBrk="1" fontAlgn="base" hangingPunct="1">
              <a:lnSpc>
                <a:spcPct val="90000"/>
              </a:lnSpc>
              <a:buNone/>
            </a:pPr>
            <a:r>
              <a:rPr lang="en-US" altLang="zh-CN" sz="2400" b="1" strike="noStrike" noProof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sym typeface="+mn-ea"/>
              </a:rPr>
              <a:t>	printf("completed!\n");</a:t>
            </a:r>
            <a:endParaRPr lang="en-US" altLang="zh-CN" sz="2400" b="1" strike="noStrike" noProof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  <a:sym typeface="+mn-ea"/>
            </a:endParaRPr>
          </a:p>
          <a:p>
            <a:pPr marL="457200" lvl="1" algn="l" eaLnBrk="1" fontAlgn="base" hangingPunct="1">
              <a:lnSpc>
                <a:spcPct val="90000"/>
              </a:lnSpc>
              <a:buNone/>
            </a:pPr>
            <a:r>
              <a:rPr lang="en-US" altLang="zh-CN" sz="2400" b="1" strike="noStrike" noProof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 strike="noStrike" noProof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604" name="Rectangle 4"/>
          <p:cNvSpPr/>
          <p:nvPr/>
        </p:nvSpPr>
        <p:spPr>
          <a:xfrm>
            <a:off x="4565650" y="1204913"/>
            <a:ext cx="4546600" cy="5522912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1" indent="0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2" charset="0"/>
              </a:rPr>
              <a:t>// A.2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1" indent="0" algn="l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2" charset="0"/>
              </a:rPr>
              <a:t>#define ARRAY_SIZE 10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1" indent="0" algn="l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2" charset="0"/>
              </a:rPr>
              <a:t>#include &lt;stdio.h&gt;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1" indent="0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2" charset="0"/>
              </a:rPr>
              <a:t>void main() {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1" indent="0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2" charset="0"/>
              </a:rPr>
              <a:t>	 int i =1; </a:t>
            </a:r>
            <a:endParaRPr lang="en-US" altLang="zh-CN" sz="2400" b="1" dirty="0">
              <a:solidFill>
                <a:srgbClr val="FF0000"/>
              </a:solidFill>
              <a:latin typeface="Calibri" panose="020F0502020204030204" pitchFamily="2" charset="0"/>
            </a:endParaRPr>
          </a:p>
          <a:p>
            <a:pPr lvl="1" indent="0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2" charset="0"/>
              </a:rPr>
              <a:t>       int array[ARRAY_SIZE];</a:t>
            </a:r>
            <a:endParaRPr lang="en-US" altLang="zh-CN" sz="2400" b="1" dirty="0">
              <a:solidFill>
                <a:srgbClr val="FF0000"/>
              </a:solidFill>
              <a:latin typeface="Calibri" panose="020F0502020204030204" pitchFamily="2" charset="0"/>
            </a:endParaRPr>
          </a:p>
          <a:p>
            <a:pPr lvl="1" indent="0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2" charset="0"/>
              </a:rPr>
              <a:t>		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1" indent="0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2" charset="0"/>
              </a:rPr>
              <a:t>	while (i &lt;= ARRAY_SIZE)  {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1" indent="0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2" charset="0"/>
              </a:rPr>
              <a:t>		array[i] = i - 1;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1" indent="0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2" charset="0"/>
              </a:rPr>
              <a:t>		i = i + 1;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1" indent="0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2" charset="0"/>
              </a:rPr>
              <a:t>	}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1" indent="0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2" charset="0"/>
              </a:rPr>
              <a:t>	printf("completed!\n");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1" indent="0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2" charset="0"/>
              </a:rPr>
              <a:t>}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539750" y="261938"/>
            <a:ext cx="8229600" cy="863600"/>
          </a:xfrm>
        </p:spPr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Q2: Any differences in </a:t>
            </a:r>
            <a:r>
              <a:rPr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Performance</a:t>
            </a:r>
            <a:r>
              <a:rPr lang="en-US" altLang="zh-CN" dirty="0">
                <a:ea typeface="宋体" panose="02010600030101010101" pitchFamily="2" charset="-122"/>
              </a:rPr>
              <a:t> ? (4/11)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0" y="1196975"/>
            <a:ext cx="4494213" cy="5524500"/>
          </a:xfrm>
          <a:solidFill>
            <a:schemeClr val="tx1"/>
          </a:solidFill>
        </p:spPr>
        <p:txBody>
          <a:bodyPr wrap="square" lIns="91440" tIns="45720" rIns="91440" bIns="45720" anchor="t" anchorCtr="0"/>
          <a:p>
            <a:pPr marL="457200" lvl="1" eaLnBrk="1" hangingPunct="1"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宋体" panose="02010600030101010101" pitchFamily="2" charset="-122"/>
              </a:rPr>
              <a:t>//B.1</a:t>
            </a:r>
            <a:endParaRPr lang="en-US" altLang="zh-CN" sz="2800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457200" lvl="1" eaLnBrk="1" hangingPunct="1"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宋体" panose="02010600030101010101" pitchFamily="2" charset="-122"/>
              </a:rPr>
              <a:t>for(i=0;i&lt;n;i++)</a:t>
            </a:r>
            <a:endParaRPr lang="en-US" altLang="zh-CN" sz="2800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457200" lvl="1" eaLnBrk="1" hangingPunct="1"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宋体" panose="02010600030101010101" pitchFamily="2" charset="-122"/>
              </a:rPr>
              <a:t>   for(j=0;j&lt;n;j++) </a:t>
            </a:r>
            <a:endParaRPr lang="en-US" altLang="zh-CN" sz="2800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457200" lvl="1" eaLnBrk="1" hangingPunct="1"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宋体" panose="02010600030101010101" pitchFamily="2" charset="-122"/>
              </a:rPr>
              <a:t>   {</a:t>
            </a:r>
            <a:endParaRPr lang="en-US" altLang="zh-CN" sz="2800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457200" lvl="1" eaLnBrk="1" hangingPunct="1"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宋体" panose="02010600030101010101" pitchFamily="2" charset="-122"/>
              </a:rPr>
              <a:t>      sum=0.0;</a:t>
            </a:r>
            <a:endParaRPr lang="en-US" altLang="zh-CN" sz="2800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457200" lvl="1" eaLnBrk="1" hangingPunct="1"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宋体" panose="02010600030101010101" pitchFamily="2" charset="-122"/>
              </a:rPr>
              <a:t>      for(k=0;k&lt;n;k++)</a:t>
            </a:r>
            <a:endParaRPr lang="en-US" altLang="zh-CN" sz="2800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457200" lvl="1" eaLnBrk="1" hangingPunct="1"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宋体" panose="02010600030101010101" pitchFamily="2" charset="-122"/>
              </a:rPr>
              <a:t>        sum += A[i][k]*B[k][j];</a:t>
            </a:r>
            <a:endParaRPr lang="en-US" altLang="zh-CN" sz="2800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457200" lvl="1" eaLnBrk="1" hangingPunct="1"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宋体" panose="02010600030101010101" pitchFamily="2" charset="-122"/>
              </a:rPr>
              <a:t>      C[i][j] = sum;</a:t>
            </a:r>
            <a:endParaRPr lang="en-US" altLang="zh-CN" sz="2800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457200" lvl="1" eaLnBrk="1" hangingPunct="1"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宋体" panose="02010600030101010101" pitchFamily="2" charset="-122"/>
              </a:rPr>
              <a:t>   }</a:t>
            </a:r>
            <a:endParaRPr lang="en-US" altLang="zh-CN" sz="28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7653" name="Rectangle 4"/>
          <p:cNvSpPr/>
          <p:nvPr/>
        </p:nvSpPr>
        <p:spPr>
          <a:xfrm>
            <a:off x="4597400" y="1196975"/>
            <a:ext cx="4546600" cy="5524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1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2" charset="0"/>
              </a:rPr>
              <a:t>//B.2</a:t>
            </a:r>
            <a:endParaRPr lang="en-US" altLang="zh-CN" sz="28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1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2" charset="0"/>
              </a:rPr>
              <a:t>for(k=0;k&lt;n;k++)</a:t>
            </a:r>
            <a:endParaRPr lang="en-US" altLang="zh-CN" sz="28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1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2" charset="0"/>
              </a:rPr>
              <a:t>   for(i=0;i&lt;n;i++)</a:t>
            </a:r>
            <a:endParaRPr lang="en-US" altLang="zh-CN" sz="28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1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2" charset="0"/>
              </a:rPr>
              <a:t>   {</a:t>
            </a:r>
            <a:endParaRPr lang="en-US" altLang="zh-CN" sz="28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2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2" charset="0"/>
              </a:rPr>
              <a:t> r=A[i][k];</a:t>
            </a:r>
            <a:endParaRPr lang="en-US" altLang="zh-CN" sz="28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2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2" charset="0"/>
              </a:rPr>
              <a:t> for(j=0;j&lt;n;j++)</a:t>
            </a:r>
            <a:endParaRPr lang="en-US" altLang="zh-CN" sz="28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2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2" charset="0"/>
              </a:rPr>
              <a:t>     C[i][j] += r*B[k][j];</a:t>
            </a:r>
            <a:endParaRPr lang="en-US" altLang="zh-CN" sz="2800" b="1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lvl="1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2" charset="0"/>
              </a:rPr>
              <a:t>    }</a:t>
            </a:r>
            <a:endParaRPr lang="en-US" altLang="zh-CN" sz="2800" b="1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PP_MARK_KEY" val="6be299c7-b3d1-4b1d-94bc-7fd91f7e85aa"/>
  <p:tag name="COMMONDATA" val="eyJoZGlkIjoiY2JiMDJhNmNlZGU5YzU1OGU1NWYyNWU0MmUyYzMzMDgifQ=="/>
</p:tagLst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3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自定义设计方案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13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3836</Words>
  <Application>WPS 演示</Application>
  <PresentationFormat>全屏显示(4:3)</PresentationFormat>
  <Paragraphs>311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Arial Unicode MS</vt:lpstr>
      <vt:lpstr>自定义设计方案</vt:lpstr>
      <vt:lpstr>1_自定义设计方案</vt:lpstr>
      <vt:lpstr>138</vt:lpstr>
      <vt:lpstr>自定义设计方案_2</vt:lpstr>
      <vt:lpstr>自定义设计方案_3</vt:lpstr>
      <vt:lpstr>2_自定义设计方案</vt:lpstr>
      <vt:lpstr>1_138</vt:lpstr>
      <vt:lpstr>Paint.Picture</vt:lpstr>
      <vt:lpstr>System Level Programming  Software College of SCU</vt:lpstr>
      <vt:lpstr>How to Peel an Orange?</vt:lpstr>
      <vt:lpstr>How to Peel an Orange?</vt:lpstr>
      <vt:lpstr>System Level Programming  Software College of SCU</vt:lpstr>
      <vt:lpstr>Unit 0. About this course</vt:lpstr>
      <vt:lpstr>0.1 Introduction of this course(1/11)</vt:lpstr>
      <vt:lpstr>0.1 Introduction of this course(2/11)</vt:lpstr>
      <vt:lpstr>Q1: Any differences in behavior ? (3/11)</vt:lpstr>
      <vt:lpstr>Q2: Any differences in Performance ? (4/11)</vt:lpstr>
      <vt:lpstr>0.1 Introduction of this course(5/11)</vt:lpstr>
      <vt:lpstr>0.1 Introduction of this course(6/11)</vt:lpstr>
      <vt:lpstr>0.1 Introduction of this course(7/11)</vt:lpstr>
      <vt:lpstr>0.1 Introduction of this course(8/11)</vt:lpstr>
      <vt:lpstr>0.1 Introduction of this course(9/11)</vt:lpstr>
      <vt:lpstr>0.1 Introduction of this course(10/11)</vt:lpstr>
      <vt:lpstr>0.1 Introduction of this course(11/11)</vt:lpstr>
      <vt:lpstr>Unit 0. About this course</vt:lpstr>
      <vt:lpstr>0.2 Reference(1/4)</vt:lpstr>
      <vt:lpstr>0.2 Reference(2/4)</vt:lpstr>
      <vt:lpstr>0.2 Reference(3/4)</vt:lpstr>
      <vt:lpstr>0.2 Reference(4/4)</vt:lpstr>
      <vt:lpstr>Unit 0. About this course</vt:lpstr>
      <vt:lpstr>0.3 Some suggestions(1/1)</vt:lpstr>
    </vt:vector>
  </TitlesOfParts>
  <Company>www.xunchi.com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番茄花园</dc:creator>
  <cp:lastModifiedBy>pc</cp:lastModifiedBy>
  <cp:revision>692</cp:revision>
  <dcterms:created xsi:type="dcterms:W3CDTF">2010-01-29T03:41:00Z</dcterms:created>
  <dcterms:modified xsi:type="dcterms:W3CDTF">2023-08-24T02:48:51Z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F024FAAD64DE41869D32D1ED9F4555FB_13</vt:lpwstr>
  </property>
</Properties>
</file>