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6" r:id="rId5"/>
    <p:sldMasterId id="2147483700" r:id="rId6"/>
    <p:sldMasterId id="2147483714" r:id="rId7"/>
  </p:sldMasterIdLst>
  <p:notesMasterIdLst>
    <p:notesMasterId r:id="rId9"/>
  </p:notesMasterIdLst>
  <p:handoutMasterIdLst>
    <p:handoutMasterId r:id="rId83"/>
  </p:handoutMasterIdLst>
  <p:sldIdLst>
    <p:sldId id="682" r:id="rId8"/>
    <p:sldId id="744" r:id="rId10"/>
    <p:sldId id="742" r:id="rId11"/>
    <p:sldId id="745" r:id="rId12"/>
    <p:sldId id="743" r:id="rId13"/>
    <p:sldId id="746" r:id="rId14"/>
    <p:sldId id="747" r:id="rId15"/>
    <p:sldId id="748" r:id="rId16"/>
    <p:sldId id="429" r:id="rId17"/>
    <p:sldId id="598" r:id="rId18"/>
    <p:sldId id="538" r:id="rId19"/>
    <p:sldId id="749" r:id="rId20"/>
    <p:sldId id="750" r:id="rId21"/>
    <p:sldId id="751" r:id="rId22"/>
    <p:sldId id="491" r:id="rId23"/>
    <p:sldId id="752" r:id="rId24"/>
    <p:sldId id="599" r:id="rId25"/>
    <p:sldId id="495" r:id="rId26"/>
    <p:sldId id="503" r:id="rId27"/>
    <p:sldId id="496" r:id="rId28"/>
    <p:sldId id="497" r:id="rId29"/>
    <p:sldId id="499" r:id="rId30"/>
    <p:sldId id="528" r:id="rId31"/>
    <p:sldId id="529" r:id="rId32"/>
    <p:sldId id="469" r:id="rId33"/>
    <p:sldId id="600" r:id="rId34"/>
    <p:sldId id="509" r:id="rId35"/>
    <p:sldId id="508" r:id="rId36"/>
    <p:sldId id="602" r:id="rId37"/>
    <p:sldId id="506" r:id="rId38"/>
    <p:sldId id="754" r:id="rId39"/>
    <p:sldId id="756" r:id="rId40"/>
    <p:sldId id="757" r:id="rId41"/>
    <p:sldId id="758" r:id="rId42"/>
    <p:sldId id="475" r:id="rId43"/>
    <p:sldId id="481" r:id="rId44"/>
    <p:sldId id="604" r:id="rId45"/>
    <p:sldId id="484" r:id="rId46"/>
    <p:sldId id="485" r:id="rId47"/>
    <p:sldId id="605" r:id="rId48"/>
    <p:sldId id="512" r:id="rId49"/>
    <p:sldId id="438" r:id="rId50"/>
    <p:sldId id="439" r:id="rId51"/>
    <p:sldId id="440" r:id="rId52"/>
    <p:sldId id="515" r:id="rId53"/>
    <p:sldId id="442" r:id="rId54"/>
    <p:sldId id="516" r:id="rId55"/>
    <p:sldId id="520" r:id="rId56"/>
    <p:sldId id="519" r:id="rId57"/>
    <p:sldId id="444" r:id="rId58"/>
    <p:sldId id="657" r:id="rId59"/>
    <p:sldId id="445" r:id="rId60"/>
    <p:sldId id="447" r:id="rId61"/>
    <p:sldId id="448" r:id="rId62"/>
    <p:sldId id="450" r:id="rId63"/>
    <p:sldId id="451" r:id="rId64"/>
    <p:sldId id="452" r:id="rId65"/>
    <p:sldId id="453" r:id="rId66"/>
    <p:sldId id="455" r:id="rId67"/>
    <p:sldId id="531" r:id="rId68"/>
    <p:sldId id="456" r:id="rId69"/>
    <p:sldId id="457" r:id="rId70"/>
    <p:sldId id="759" r:id="rId71"/>
    <p:sldId id="521" r:id="rId72"/>
    <p:sldId id="462" r:id="rId73"/>
    <p:sldId id="463" r:id="rId74"/>
    <p:sldId id="526" r:id="rId75"/>
    <p:sldId id="532" r:id="rId76"/>
    <p:sldId id="660" r:id="rId77"/>
    <p:sldId id="523" r:id="rId78"/>
    <p:sldId id="465" r:id="rId79"/>
    <p:sldId id="524" r:id="rId80"/>
    <p:sldId id="466" r:id="rId81"/>
    <p:sldId id="536" r:id="rId82"/>
  </p:sldIdLst>
  <p:sldSz cx="9144000" cy="6858000" type="screen4x3"/>
  <p:notesSz cx="6858000" cy="9144000"/>
  <p:custDataLst>
    <p:tags r:id="rId87"/>
  </p:custDataLst>
  <p:defaultTextStyle>
    <a:defPPr>
      <a:defRPr lang="fr-CA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CCFF99"/>
    <a:srgbClr val="FFFFCC"/>
    <a:srgbClr val="FF33CC"/>
    <a:srgbClr val="00FF00"/>
    <a:srgbClr val="FFC9FF"/>
    <a:srgbClr val="B6C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53"/>
    <p:restoredTop sz="63283"/>
  </p:normalViewPr>
  <p:slideViewPr>
    <p:cSldViewPr showGuides="1">
      <p:cViewPr varScale="1">
        <p:scale>
          <a:sx n="43" d="100"/>
          <a:sy n="43" d="100"/>
        </p:scale>
        <p:origin x="-2142" y="-102"/>
      </p:cViewPr>
      <p:guideLst>
        <p:guide orient="horz" pos="2130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7" Type="http://schemas.openxmlformats.org/officeDocument/2006/relationships/tags" Target="tags/tag2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handoutMaster" Target="handoutMasters/handoutMaster1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80" Type="http://schemas.openxmlformats.org/officeDocument/2006/relationships/slide" Target="slides/slide72.xml"/><Relationship Id="rId8" Type="http://schemas.openxmlformats.org/officeDocument/2006/relationships/slide" Target="slides/slide1.xml"/><Relationship Id="rId79" Type="http://schemas.openxmlformats.org/officeDocument/2006/relationships/slide" Target="slides/slide71.xml"/><Relationship Id="rId78" Type="http://schemas.openxmlformats.org/officeDocument/2006/relationships/slide" Target="slides/slide70.xml"/><Relationship Id="rId77" Type="http://schemas.openxmlformats.org/officeDocument/2006/relationships/slide" Target="slides/slide69.xml"/><Relationship Id="rId76" Type="http://schemas.openxmlformats.org/officeDocument/2006/relationships/slide" Target="slides/slide68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1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ea typeface="+mn-ea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08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2355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 indent="0" eaLnBrk="1" hangingPunct="1"/>
            <a:endParaRPr lang="en-US" altLang="zh-CN" dirty="0"/>
          </a:p>
          <a:p>
            <a:pPr lvl="0" indent="0"/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993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198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4034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608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813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indent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017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222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427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语言中的三元表达式，</a:t>
            </a:r>
            <a:r>
              <a:rPr lang="en-US" altLang="zh-CN" dirty="0">
                <a:sym typeface="+mn-ea"/>
              </a:rPr>
              <a:t>Exp1? Exp2:Exp3;  </a:t>
            </a:r>
            <a:r>
              <a:rPr lang="zh-CN" altLang="en-US" dirty="0">
                <a:sym typeface="+mn-ea"/>
              </a:rPr>
              <a:t>表达式的值由</a:t>
            </a:r>
            <a:r>
              <a:rPr lang="en-US" altLang="zh-CN" dirty="0">
                <a:sym typeface="+mn-ea"/>
              </a:rPr>
              <a:t>Exp1</a:t>
            </a:r>
            <a:r>
              <a:rPr lang="zh-CN" altLang="en-US" dirty="0">
                <a:sym typeface="+mn-ea"/>
              </a:rPr>
              <a:t>决定，</a:t>
            </a:r>
            <a:r>
              <a:rPr lang="en-US" altLang="zh-CN" dirty="0">
                <a:sym typeface="+mn-ea"/>
              </a:rPr>
              <a:t>Exp1 </a:t>
            </a:r>
            <a:r>
              <a:rPr lang="zh-CN" altLang="en-US" dirty="0">
                <a:sym typeface="+mn-ea"/>
              </a:rPr>
              <a:t>为真，则计算</a:t>
            </a:r>
            <a:r>
              <a:rPr lang="en-US" altLang="zh-CN" dirty="0">
                <a:sym typeface="+mn-ea"/>
              </a:rPr>
              <a:t>Exp2</a:t>
            </a:r>
            <a:r>
              <a:rPr lang="zh-CN" altLang="en-US" dirty="0">
                <a:sym typeface="+mn-ea"/>
              </a:rPr>
              <a:t>的值；</a:t>
            </a:r>
            <a:r>
              <a:rPr lang="en-US" altLang="zh-CN" dirty="0">
                <a:sym typeface="+mn-ea"/>
              </a:rPr>
              <a:t>Exp1</a:t>
            </a:r>
            <a:r>
              <a:rPr lang="zh-CN" altLang="en-US" dirty="0">
                <a:sym typeface="+mn-ea"/>
              </a:rPr>
              <a:t>为假，则计算</a:t>
            </a:r>
            <a:r>
              <a:rPr lang="en-US" altLang="zh-CN" dirty="0">
                <a:sym typeface="+mn-ea"/>
              </a:rPr>
              <a:t>Exp3</a:t>
            </a:r>
            <a:r>
              <a:rPr lang="zh-CN" altLang="en-US" dirty="0">
                <a:sym typeface="+mn-ea"/>
              </a:rPr>
              <a:t>的值。</a:t>
            </a:r>
            <a:endParaRPr lang="zh-CN" altLang="en-US"/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632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8370" name="文本占位符 2"/>
          <p:cNvSpPr/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560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0418" name="Rectangle 3"/>
          <p:cNvSpPr/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2466" name="文本占位符 2"/>
          <p:cNvSpPr/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451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6562" name="Rectangle 3"/>
          <p:cNvSpPr/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861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0658" name="文本占位符 2"/>
          <p:cNvSpPr/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2706" name="Rectangle 3"/>
          <p:cNvSpPr/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475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680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885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560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089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2946" name="文本占位符 2"/>
          <p:cNvSpPr/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499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042" name="文本占位符 2"/>
          <p:cNvSpPr/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909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113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318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indent="0" eaLnBrk="1" hangingPunct="1"/>
            <a:endParaRPr lang="en-US" altLang="zh-CN" dirty="0"/>
          </a:p>
          <a:p>
            <a:pPr lvl="0" indent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523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728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9330" name="文本占位符 2"/>
          <p:cNvSpPr/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  <a:p>
            <a:pPr lvl="0" eaLnBrk="1" hangingPunct="1"/>
            <a:endParaRPr lang="zh-CN" altLang="en-US" dirty="0"/>
          </a:p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560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137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342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5474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752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957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161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366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571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776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981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560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185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4930" name="Rectangle 3"/>
          <p:cNvSpPr/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697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判断两个</a:t>
            </a:r>
            <a:r>
              <a:rPr lang="en-US" altLang="zh-CN" dirty="0"/>
              <a:t>float</a:t>
            </a:r>
            <a:r>
              <a:rPr lang="zh-CN" altLang="en-US" dirty="0"/>
              <a:t>类型是否相等，不能用</a:t>
            </a:r>
            <a:r>
              <a:rPr lang="en-US" altLang="zh-CN" dirty="0"/>
              <a:t>==</a:t>
            </a:r>
            <a:r>
              <a:rPr lang="zh-CN" altLang="en-US" dirty="0"/>
              <a:t>来判断，可以确定一个精度</a:t>
            </a:r>
            <a:r>
              <a:rPr lang="zh-CN" altLang="en-US" dirty="0"/>
              <a:t>误差：</a:t>
            </a:r>
            <a:r>
              <a:rPr lang="en-US" altLang="zh-CN" dirty="0"/>
              <a:t> abs((f1)-(f2))&lt;=FLT_ZERO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902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107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312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517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721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926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1314" name="文本占位符 2"/>
          <p:cNvSpPr/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765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43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969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174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789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057906-F398-4AA3-82FB-DA28EBCD79B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057906-F398-4AA3-82FB-DA28EBCD79B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057906-F398-4AA3-82FB-DA28EBCD79B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67B844-D8D5-4570-9220-024CF510005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67B844-D8D5-4570-9220-024CF510005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67B844-D8D5-4570-9220-024CF510005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67B844-D8D5-4570-9220-024CF510005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67B844-D8D5-4570-9220-024CF510005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67B844-D8D5-4570-9220-024CF510005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67B844-D8D5-4570-9220-024CF510005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67B844-D8D5-4570-9220-024CF510005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057906-F398-4AA3-82FB-DA28EBCD79B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67B844-D8D5-4570-9220-024CF510005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67B844-D8D5-4570-9220-024CF510005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67B844-D8D5-4570-9220-024CF510005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057906-F398-4AA3-82FB-DA28EBCD79B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68413"/>
            <a:ext cx="8229600" cy="4857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057906-F398-4AA3-82FB-DA28EBCD79B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68413"/>
            <a:ext cx="8229600" cy="4857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057906-F398-4AA3-82FB-DA28EBCD79B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057906-F398-4AA3-82FB-DA28EBCD79B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68413"/>
            <a:ext cx="8229600" cy="4857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x-none" strike="noStrike" noProof="1" dirty="0">
                <a:latin typeface="Arial" panose="020B0604020202020204" pitchFamily="34" charset="0"/>
              </a:rPr>
              <a:t>2017V1.1</a:t>
            </a:r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x-none" strike="noStrike" noProof="1" dirty="0">
                <a:latin typeface="Arial" panose="020B0604020202020204" pitchFamily="34" charset="0"/>
              </a:rPr>
              <a:t>2017V1.1</a:t>
            </a:r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x-none" strike="noStrike" noProof="1" dirty="0">
                <a:latin typeface="Arial" panose="020B0604020202020204" pitchFamily="34" charset="0"/>
              </a:rPr>
              <a:t>2017V1.1</a:t>
            </a:r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x-none" strike="noStrike" noProof="1" dirty="0">
                <a:latin typeface="Arial" panose="020B0604020202020204" pitchFamily="34" charset="0"/>
              </a:rPr>
              <a:t>2017V1.1</a:t>
            </a:r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x-none" strike="noStrike" noProof="1" dirty="0">
                <a:latin typeface="Arial" panose="020B0604020202020204" pitchFamily="34" charset="0"/>
              </a:rPr>
              <a:t>2017V1.1</a:t>
            </a:r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x-none" strike="noStrike" noProof="1" dirty="0">
                <a:latin typeface="Arial" panose="020B0604020202020204" pitchFamily="34" charset="0"/>
              </a:rPr>
              <a:t>2017V1.1</a:t>
            </a:r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x-none" strike="noStrike" noProof="1" dirty="0">
                <a:latin typeface="Arial" panose="020B0604020202020204" pitchFamily="34" charset="0"/>
              </a:rPr>
              <a:t>2017V1.1</a:t>
            </a:r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x-none" strike="noStrike" noProof="1" dirty="0">
                <a:latin typeface="Arial" panose="020B0604020202020204" pitchFamily="34" charset="0"/>
              </a:rPr>
              <a:t>2017V1.1</a:t>
            </a:r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057906-F398-4AA3-82FB-DA28EBCD79B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x-none" strike="noStrike" noProof="1" dirty="0">
                <a:latin typeface="Arial" panose="020B0604020202020204" pitchFamily="34" charset="0"/>
              </a:rPr>
              <a:t>2017V1.1</a:t>
            </a:r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x-none" strike="noStrike" noProof="1" dirty="0">
                <a:latin typeface="Arial" panose="020B0604020202020204" pitchFamily="34" charset="0"/>
              </a:rPr>
              <a:t>2017V1.1</a:t>
            </a:r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r>
              <a:rPr lang="en-US" altLang="x-none" strike="noStrike" noProof="1" dirty="0">
                <a:latin typeface="Arial" panose="020B0604020202020204" pitchFamily="34" charset="0"/>
              </a:rPr>
              <a:t>2017V1.1</a:t>
            </a:r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057906-F398-4AA3-82FB-DA28EBCD79B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057906-F398-4AA3-82FB-DA28EBCD79B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4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8" Type="http://schemas.openxmlformats.org/officeDocument/2006/relationships/slideLayout" Target="../slideLayouts/slideLayout69.xml"/><Relationship Id="rId7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057906-F398-4AA3-82FB-DA28EBCD79B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ea typeface="+mn-ea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67B844-D8D5-4570-9220-024CF510005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ea typeface="+mn-ea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2017V1.1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fr-CA" altLang="zh-CN" dirty="0"/>
              <a:t>Cliquez pour modifier le style du titre</a:t>
            </a:r>
            <a:endParaRPr lang="fr-CA" altLang="zh-CN" dirty="0"/>
          </a:p>
        </p:txBody>
      </p:sp>
      <p:sp>
        <p:nvSpPr>
          <p:cNvPr id="3075" name="Espace réservé du texte 2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fr-CA" altLang="zh-CN" dirty="0"/>
              <a:t>Cliquez pour modifier les styles du texte du masque</a:t>
            </a:r>
            <a:endParaRPr lang="fr-CA" altLang="zh-CN" dirty="0"/>
          </a:p>
          <a:p>
            <a:pPr lvl="1" indent="-285750"/>
            <a:r>
              <a:rPr lang="fr-CA" altLang="zh-CN" dirty="0"/>
              <a:t>Deuxième niveau</a:t>
            </a:r>
            <a:endParaRPr lang="fr-CA" altLang="zh-CN" dirty="0"/>
          </a:p>
          <a:p>
            <a:pPr lvl="2" indent="-228600"/>
            <a:r>
              <a:rPr lang="fr-CA" altLang="zh-CN" dirty="0"/>
              <a:t>Troisième niveau</a:t>
            </a:r>
            <a:endParaRPr lang="fr-CA" altLang="zh-CN" dirty="0"/>
          </a:p>
          <a:p>
            <a:pPr lvl="3" indent="-228600"/>
            <a:r>
              <a:rPr lang="fr-CA" altLang="zh-CN" dirty="0"/>
              <a:t>Quatrième niveau</a:t>
            </a:r>
            <a:endParaRPr lang="fr-CA" altLang="zh-CN" dirty="0"/>
          </a:p>
          <a:p>
            <a:pPr lvl="4" indent="-228600"/>
            <a:r>
              <a:rPr lang="fr-CA" altLang="zh-CN" dirty="0"/>
              <a:t>Cinquième niveau</a:t>
            </a:r>
            <a:endParaRPr lang="fr-CA" altLang="zh-CN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307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052513"/>
            <a:ext cx="9144000" cy="730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fr-CA" altLang="zh-CN" dirty="0"/>
              <a:t>Cliquez pour modifier le style du titre</a:t>
            </a:r>
            <a:endParaRPr lang="fr-CA" altLang="zh-CN" dirty="0"/>
          </a:p>
        </p:txBody>
      </p:sp>
      <p:sp>
        <p:nvSpPr>
          <p:cNvPr id="4099" name="Espace réservé du texte 2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fr-CA" altLang="zh-CN" dirty="0"/>
              <a:t>Cliquez pour modifier les styles du texte du masque</a:t>
            </a:r>
            <a:endParaRPr lang="fr-CA" altLang="zh-CN" dirty="0"/>
          </a:p>
          <a:p>
            <a:pPr lvl="1" indent="-285750"/>
            <a:r>
              <a:rPr lang="fr-CA" altLang="zh-CN" dirty="0"/>
              <a:t>Deuxième niveau</a:t>
            </a:r>
            <a:endParaRPr lang="fr-CA" altLang="zh-CN" dirty="0"/>
          </a:p>
          <a:p>
            <a:pPr lvl="2" indent="-228600"/>
            <a:r>
              <a:rPr lang="fr-CA" altLang="zh-CN" dirty="0"/>
              <a:t>Troisième niveau</a:t>
            </a:r>
            <a:endParaRPr lang="fr-CA" altLang="zh-CN" dirty="0"/>
          </a:p>
          <a:p>
            <a:pPr lvl="3" indent="-228600"/>
            <a:r>
              <a:rPr lang="fr-CA" altLang="zh-CN" dirty="0"/>
              <a:t>Quatrième niveau</a:t>
            </a:r>
            <a:endParaRPr lang="fr-CA" altLang="zh-CN" dirty="0"/>
          </a:p>
          <a:p>
            <a:pPr lvl="4" indent="-228600"/>
            <a:r>
              <a:rPr lang="fr-CA" altLang="zh-CN" dirty="0"/>
              <a:t>Cinquième niveau</a:t>
            </a:r>
            <a:endParaRPr lang="fr-CA" altLang="zh-CN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4103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052513"/>
            <a:ext cx="9144000" cy="730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fr-CA" altLang="zh-CN" dirty="0"/>
              <a:t>Cliquez pour modifier le style du titre</a:t>
            </a:r>
            <a:endParaRPr lang="fr-CA" altLang="zh-CN" dirty="0"/>
          </a:p>
        </p:txBody>
      </p:sp>
      <p:sp>
        <p:nvSpPr>
          <p:cNvPr id="5123" name="Espace réservé du texte 2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fr-CA" altLang="zh-CN" dirty="0"/>
              <a:t>Cliquez pour modifier les styles du texte du masque</a:t>
            </a:r>
            <a:endParaRPr lang="fr-CA" altLang="zh-CN" dirty="0"/>
          </a:p>
          <a:p>
            <a:pPr lvl="1" indent="-285750"/>
            <a:r>
              <a:rPr lang="fr-CA" altLang="zh-CN" dirty="0"/>
              <a:t>Deuxième niveau</a:t>
            </a:r>
            <a:endParaRPr lang="fr-CA" altLang="zh-CN" dirty="0"/>
          </a:p>
          <a:p>
            <a:pPr lvl="2" indent="-228600"/>
            <a:r>
              <a:rPr lang="fr-CA" altLang="zh-CN" dirty="0"/>
              <a:t>Troisième niveau</a:t>
            </a:r>
            <a:endParaRPr lang="fr-CA" altLang="zh-CN" dirty="0"/>
          </a:p>
          <a:p>
            <a:pPr lvl="3" indent="-228600"/>
            <a:r>
              <a:rPr lang="fr-CA" altLang="zh-CN" dirty="0"/>
              <a:t>Quatrième niveau</a:t>
            </a:r>
            <a:endParaRPr lang="fr-CA" altLang="zh-CN" dirty="0"/>
          </a:p>
          <a:p>
            <a:pPr lvl="4" indent="-228600"/>
            <a:r>
              <a:rPr lang="fr-CA" altLang="zh-CN" dirty="0"/>
              <a:t>Cinquième niveau</a:t>
            </a:r>
            <a:endParaRPr lang="fr-CA" altLang="zh-CN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5B1FA5-013D-4F32-BB0A-47AB29DFA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fr-CA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2017V1.1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5127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052513"/>
            <a:ext cx="9144000" cy="730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r>
              <a:rPr lang="en-US" altLang="x-none" strike="noStrike" noProof="1" dirty="0">
                <a:latin typeface="Arial" panose="020B0604020202020204" pitchFamily="34" charset="0"/>
              </a:rPr>
              <a:t>2017V1.1</a:t>
            </a:r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  <p:sp>
        <p:nvSpPr>
          <p:cNvPr id="205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34.xml"/><Relationship Id="rId6" Type="http://schemas.openxmlformats.org/officeDocument/2006/relationships/image" Target="../media/image12.png"/><Relationship Id="rId5" Type="http://schemas.openxmlformats.org/officeDocument/2006/relationships/hyperlink" Target="http://upload.wikimedia.org/wikipedia/commons/6/64/Rotate_right_logically.svg" TargetMode="External"/><Relationship Id="rId4" Type="http://schemas.openxmlformats.org/officeDocument/2006/relationships/image" Target="../media/image11.png"/><Relationship Id="rId3" Type="http://schemas.openxmlformats.org/officeDocument/2006/relationships/hyperlink" Target="http://en.wikipedia.org/wiki/File:Rotate_right_arithmetically.svg" TargetMode="External"/><Relationship Id="rId2" Type="http://schemas.openxmlformats.org/officeDocument/2006/relationships/image" Target="../media/image10.png"/><Relationship Id="rId1" Type="http://schemas.openxmlformats.org/officeDocument/2006/relationships/hyperlink" Target="http://upload.wikimedia.org/wikipedia/commons/5/5c/Rotate_left_logically.svg" TargetMode="Externa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3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4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 eaLnBrk="0" hangingPunct="0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Titre 1"/>
          <p:cNvSpPr>
            <a:spLocks noGrp="1"/>
          </p:cNvSpPr>
          <p:nvPr>
            <p:ph type="ctrTitle"/>
          </p:nvPr>
        </p:nvSpPr>
        <p:spPr>
          <a:xfrm>
            <a:off x="395288" y="1341438"/>
            <a:ext cx="8569325" cy="1470025"/>
          </a:xfrm>
        </p:spPr>
        <p:txBody>
          <a:bodyPr wrap="square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eaLnBrk="1" hangingPunct="1"/>
            <a:r>
              <a:rPr lang="fr-CA" altLang="en-US" sz="4000" b="1" dirty="0"/>
              <a:t>System Level Programming</a:t>
            </a:r>
            <a:br>
              <a:rPr lang="fr-CA" altLang="en-US" b="1" dirty="0"/>
            </a:br>
            <a:r>
              <a:rPr lang="fr-CA" altLang="en-US" b="1" dirty="0"/>
              <a:t> </a:t>
            </a:r>
            <a:r>
              <a:rPr lang="fr-CA" altLang="en-US" sz="2400" b="1" dirty="0"/>
              <a:t>Software College of SCU</a:t>
            </a:r>
            <a:endParaRPr lang="fr-CA" altLang="en-US" sz="2400" b="1" dirty="0"/>
          </a:p>
        </p:txBody>
      </p:sp>
      <p:sp>
        <p:nvSpPr>
          <p:cNvPr id="22531" name="Sous-titre 2"/>
          <p:cNvSpPr>
            <a:spLocks noGrp="1"/>
          </p:cNvSpPr>
          <p:nvPr>
            <p:ph type="subTitle"/>
          </p:nvPr>
        </p:nvSpPr>
        <p:spPr>
          <a:xfrm>
            <a:off x="396875" y="3933825"/>
            <a:ext cx="8496300" cy="2590800"/>
          </a:xfrm>
        </p:spPr>
        <p:txBody>
          <a:bodyPr wrap="square" anchor="t" anchorCtr="0"/>
          <a:lstStyle>
            <a:lvl1pPr marL="0" lvl="0" indent="0" algn="ctr">
              <a:buClrTx/>
              <a:buSzTx/>
              <a:buFontTx/>
              <a:defRPr/>
            </a:lvl1pPr>
            <a:lvl2pPr marL="457200" lvl="1" indent="0" algn="ctr">
              <a:buClrTx/>
              <a:buSzTx/>
              <a:buFontTx/>
              <a:defRPr/>
            </a:lvl2pPr>
            <a:lvl3pPr marL="914400" lvl="2" indent="0" algn="ctr">
              <a:buClrTx/>
              <a:buSzTx/>
              <a:buFontTx/>
              <a:defRPr/>
            </a:lvl3pPr>
            <a:lvl4pPr marL="1371600" lvl="3" indent="0" algn="ctr">
              <a:buClrTx/>
              <a:buSzTx/>
              <a:buFontTx/>
              <a:defRPr/>
            </a:lvl4pPr>
            <a:lvl5pPr marL="1828800" lvl="4" indent="0" algn="ctr">
              <a:buClrTx/>
              <a:buSzTx/>
              <a:buFontTx/>
              <a:defRPr/>
            </a:lvl5pPr>
          </a:lstStyle>
          <a:p>
            <a:pPr marL="0" lvl="0" indent="0" algn="ctr" eaLnBrk="1" hangingPunct="1">
              <a:buNone/>
            </a:pPr>
            <a:r>
              <a:rPr lang="zh-CN" altLang="en-US" sz="2800" b="1" dirty="0"/>
              <a:t>Instructor: Shu, Li</a:t>
            </a:r>
            <a:endParaRPr lang="zh-CN" altLang="en-US" sz="2800" b="1" dirty="0"/>
          </a:p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fr-CA" sz="2800" b="1" dirty="0"/>
              <a:t>Week02</a:t>
            </a:r>
            <a:endParaRPr lang="en-US" altLang="fr-CA" sz="2800" b="1" dirty="0"/>
          </a:p>
        </p:txBody>
      </p:sp>
      <p:sp>
        <p:nvSpPr>
          <p:cNvPr id="22532" name="灯片编号占位符 4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r" eaLnBrk="0" hangingPunct="0"/>
            <a:fld id="{9A0DB2DC-4C9A-4742-B13C-FB6460FD3503}" type="slidenum"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2. Representation of Data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marL="0" indent="0" eaLnBrk="1" fontAlgn="base" hangingPunct="1">
              <a:buNone/>
            </a:pPr>
            <a:r>
              <a:rPr lang="en-US" altLang="zh-CN" strike="noStrike" noProof="1" dirty="0">
                <a:ea typeface="宋体" panose="02010600030101010101" pitchFamily="2" charset="-122"/>
              </a:rPr>
              <a:t>2.1 Bits and Bit Manipulation</a:t>
            </a:r>
            <a:endParaRPr lang="en-US" altLang="zh-CN" u="sng" strike="noStrike" noProof="1" dirty="0">
              <a:ea typeface="宋体" panose="02010600030101010101" pitchFamily="2" charset="-122"/>
            </a:endParaRPr>
          </a:p>
          <a:p>
            <a:pPr lvl="1" eaLnBrk="1" fontAlgn="base" hangingPunct="1"/>
            <a:r>
              <a:rPr lang="en-US" altLang="zh-CN" sz="2800" u="sng" strike="noStrike" noProof="1" dirty="0">
                <a:ea typeface="宋体" panose="02010600030101010101" pitchFamily="2" charset="-122"/>
              </a:rPr>
              <a:t>2.1.1 Bits</a:t>
            </a:r>
            <a:endParaRPr lang="en-US" altLang="zh-CN" sz="2800" u="sng" strike="noStrike" noProof="1" dirty="0">
              <a:ea typeface="宋体" panose="02010600030101010101" pitchFamily="2" charset="-122"/>
            </a:endParaRPr>
          </a:p>
          <a:p>
            <a:pPr lvl="1" eaLnBrk="1" fontAlgn="base" hangingPunct="1"/>
            <a:r>
              <a:rPr lang="en-US" altLang="zh-CN" sz="2800" strike="noStrike" noProof="1" dirty="0">
                <a:ea typeface="宋体" panose="02010600030101010101" pitchFamily="2" charset="-122"/>
              </a:rPr>
              <a:t>2.1.2 Bit Manipulation</a:t>
            </a:r>
            <a:endParaRPr lang="en-US" altLang="zh-CN" strike="noStrike" noProof="1" dirty="0">
              <a:ea typeface="宋体" panose="02010600030101010101" pitchFamily="2" charset="-122"/>
            </a:endParaRPr>
          </a:p>
          <a:p>
            <a:pPr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2.2 Integers</a:t>
            </a:r>
            <a:endParaRPr lang="en-US" altLang="zh-CN" strike="noStrike" noProof="1" dirty="0">
              <a:ea typeface="宋体" panose="02010600030101010101" pitchFamily="2" charset="-122"/>
            </a:endParaRPr>
          </a:p>
          <a:p>
            <a:pPr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2.3 Non-integral numbers Representations</a:t>
            </a:r>
            <a:endParaRPr lang="en-US" altLang="zh-CN" strike="noStrike" noProof="1" dirty="0">
              <a:ea typeface="宋体" panose="02010600030101010101" pitchFamily="2" charset="-122"/>
            </a:endParaRPr>
          </a:p>
          <a:p>
            <a:pPr eaLnBrk="1" fontAlgn="base" hangingPunct="1"/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2.1.1 Bits(1/6)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TW" dirty="0">
                <a:ea typeface="PMingLiU" pitchFamily="18" charset="-120"/>
              </a:rPr>
              <a:t>Grouping Bits into Words</a:t>
            </a:r>
            <a:endParaRPr lang="en-US" altLang="zh-CN" dirty="0">
              <a:ea typeface="PMingLiU" pitchFamily="18" charset="-120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On all modern computers data is accessed in chunks of 8 bits: 1 byte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Larger chunks of data (“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words</a:t>
            </a:r>
            <a:r>
              <a:rPr lang="en-US" altLang="zh-CN" dirty="0">
                <a:ea typeface="宋体" panose="02010600030101010101" pitchFamily="2" charset="-122"/>
              </a:rPr>
              <a:t>”) are formed from multiple bytes: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2 bytes = 16 bits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4 bytes = 32 bits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8 bytes = 64 bits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Modern CPUs have instructions for doing operations on word-sized data values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buNone/>
            </a:pP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2.1.1 Bits(2/6)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algn="l" eaLnBrk="1" hangingPunct="1">
              <a:buClrTx/>
              <a:buSzTx/>
            </a:pPr>
            <a:r>
              <a:rPr lang="en-US" altLang="zh-TW" sz="2800" dirty="0">
                <a:ea typeface="PMingLiU" pitchFamily="18" charset="-120"/>
                <a:sym typeface="+mn-ea"/>
              </a:rPr>
              <a:t>Buses in computer system are typically designed to transfer fixed-sized chunks of bytes known as </a:t>
            </a:r>
            <a:r>
              <a:rPr lang="en-US" altLang="zh-TW" sz="2800" b="1" i="1" dirty="0">
                <a:solidFill>
                  <a:srgbClr val="FF0000"/>
                </a:solidFill>
                <a:ea typeface="PMingLiU" pitchFamily="18" charset="-120"/>
                <a:sym typeface="+mn-ea"/>
              </a:rPr>
              <a:t>words</a:t>
            </a:r>
            <a:r>
              <a:rPr lang="en-US" altLang="zh-TW" sz="2800" dirty="0">
                <a:ea typeface="PMingLiU" pitchFamily="18" charset="-120"/>
                <a:sym typeface="+mn-ea"/>
              </a:rPr>
              <a:t>.</a:t>
            </a:r>
            <a:endParaRPr lang="en-US" altLang="zh-TW" sz="2800" dirty="0">
              <a:ea typeface="PMingLiU" pitchFamily="18" charset="-120"/>
            </a:endParaRPr>
          </a:p>
          <a:p>
            <a:pPr lvl="1" algn="l" eaLnBrk="1" hangingPunct="1">
              <a:buClrTx/>
              <a:buSzTx/>
            </a:pPr>
            <a:r>
              <a:rPr lang="en-US" altLang="zh-CN" sz="2600" dirty="0">
                <a:ea typeface="宋体" panose="02010600030101010101" pitchFamily="2" charset="-122"/>
                <a:cs typeface="+mn-ea"/>
              </a:rPr>
              <a:t>The “primitive” C data types typically map onto machine word sizes</a:t>
            </a:r>
            <a:endParaRPr lang="en-US" altLang="zh-CN" sz="2600" dirty="0">
              <a:ea typeface="宋体" panose="02010600030101010101" pitchFamily="2" charset="-122"/>
              <a:cs typeface="+mn-ea"/>
            </a:endParaRPr>
          </a:p>
          <a:p>
            <a:pPr lvl="1" algn="l" eaLnBrk="1" hangingPunct="1">
              <a:buClrTx/>
              <a:buSzTx/>
            </a:pPr>
            <a:r>
              <a:rPr lang="en-US" altLang="zh-CN" sz="2600" dirty="0">
                <a:ea typeface="宋体" panose="02010600030101010101" pitchFamily="2" charset="-122"/>
                <a:cs typeface="+mn-ea"/>
                <a:sym typeface="+mn-ea"/>
              </a:rPr>
              <a:t>In C, an int usually corresponds to a word. </a:t>
            </a:r>
            <a:endParaRPr lang="en-US" altLang="zh-CN" sz="2600" dirty="0">
              <a:ea typeface="宋体" panose="02010600030101010101" pitchFamily="2" charset="-122"/>
              <a:cs typeface="+mn-ea"/>
              <a:sym typeface="+mn-ea"/>
            </a:endParaRPr>
          </a:p>
          <a:p>
            <a:pPr lvl="1" algn="l" eaLnBrk="1" hangingPunct="1">
              <a:buClrTx/>
              <a:buSzTx/>
            </a:pPr>
            <a:r>
              <a:rPr lang="en-US" altLang="zh-CN" sz="2600" dirty="0">
                <a:ea typeface="宋体" panose="02010600030101010101" pitchFamily="2" charset="-122"/>
                <a:cs typeface="+mn-ea"/>
              </a:rPr>
              <a:t>. . . but unfortunately, not in a way that’s completely consistent across different machines and compilers</a:t>
            </a:r>
            <a:endParaRPr lang="en-US" altLang="zh-CN" sz="2600" dirty="0">
              <a:ea typeface="宋体" panose="02010600030101010101" pitchFamily="2" charset="-122"/>
              <a:cs typeface="+mn-ea"/>
            </a:endParaRPr>
          </a:p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2.1.1 Bits(3/6)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Conceptually, memory (RAM) is a sequence of byte-sized storage locations</a:t>
            </a:r>
            <a:endParaRPr lang="zh-CN" altLang="en-US"/>
          </a:p>
          <a:p>
            <a:r>
              <a:rPr lang="zh-CN" altLang="en-US"/>
              <a:t>Each byte storage location has an integer address</a:t>
            </a:r>
            <a:endParaRPr lang="zh-CN" altLang="en-US"/>
          </a:p>
          <a:p>
            <a:pPr lvl="1"/>
            <a:r>
              <a:rPr lang="zh-CN" altLang="en-US"/>
              <a:t>0 is the lowest address</a:t>
            </a:r>
            <a:endParaRPr lang="zh-CN" altLang="en-US"/>
          </a:p>
          <a:p>
            <a:pPr lvl="1"/>
            <a:r>
              <a:rPr lang="zh-CN" altLang="en-US"/>
              <a:t>Highest address determined by number of address bits processor uses:</a:t>
            </a:r>
            <a:endParaRPr lang="zh-CN" altLang="en-US"/>
          </a:p>
          <a:p>
            <a:pPr lvl="2"/>
            <a:r>
              <a:rPr lang="zh-CN" altLang="en-US"/>
              <a:t>32-bit processors ⇒ addresses have 32 bits</a:t>
            </a:r>
            <a:endParaRPr lang="zh-CN" altLang="en-US"/>
          </a:p>
          <a:p>
            <a:pPr lvl="2"/>
            <a:r>
              <a:rPr lang="zh-CN" altLang="en-US"/>
              <a:t>64-bit processors ⇒ addresses have 64 bits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2.1.1 Bits(4/6)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32 bit vs. 64 bit addresses</a:t>
            </a:r>
            <a:endParaRPr lang="zh-CN" altLang="en-US"/>
          </a:p>
          <a:p>
            <a:pPr lvl="1"/>
            <a:r>
              <a:rPr lang="zh-CN" altLang="en-US"/>
              <a:t>1 GB = 2</a:t>
            </a:r>
            <a:r>
              <a:rPr lang="zh-CN" altLang="en-US" baseline="30000"/>
              <a:t>30</a:t>
            </a:r>
            <a:r>
              <a:rPr lang="zh-CN" altLang="en-US"/>
              <a:t>, 1 TB = 2</a:t>
            </a:r>
            <a:r>
              <a:rPr lang="zh-CN" altLang="en-US" baseline="30000"/>
              <a:t>40</a:t>
            </a:r>
            <a:endParaRPr lang="zh-CN" altLang="en-US"/>
          </a:p>
          <a:p>
            <a:pPr lvl="1"/>
            <a:r>
              <a:rPr lang="zh-CN" altLang="en-US"/>
              <a:t>A 32-bit system can directly address 2</a:t>
            </a:r>
            <a:r>
              <a:rPr lang="zh-CN" altLang="en-US" baseline="30000"/>
              <a:t>32 </a:t>
            </a:r>
            <a:r>
              <a:rPr lang="zh-CN" altLang="en-US"/>
              <a:t>bytes (4 GB)</a:t>
            </a:r>
            <a:endParaRPr lang="zh-CN" altLang="en-US"/>
          </a:p>
          <a:p>
            <a:pPr lvl="1"/>
            <a:r>
              <a:rPr lang="zh-CN" altLang="en-US"/>
              <a:t>A 64-bit system can (in theory) directly access 2</a:t>
            </a:r>
            <a:r>
              <a:rPr lang="zh-CN" altLang="en-US" baseline="30000"/>
              <a:t>64</a:t>
            </a:r>
            <a:r>
              <a:rPr lang="zh-CN" altLang="en-US"/>
              <a:t> = 17,179,869,184 GB</a:t>
            </a:r>
            <a:r>
              <a:rPr lang="en-US" altLang="zh-CN"/>
              <a:t> </a:t>
            </a:r>
            <a:r>
              <a:rPr lang="zh-CN" altLang="en-US"/>
              <a:t>= 16,777,216 TB</a:t>
            </a:r>
            <a:endParaRPr lang="zh-CN" altLang="en-US"/>
          </a:p>
          <a:p>
            <a:pPr lvl="2"/>
            <a:r>
              <a:rPr lang="zh-CN" altLang="en-US"/>
              <a:t>This is a huge address space</a:t>
            </a:r>
            <a:endParaRPr lang="zh-CN" altLang="en-US"/>
          </a:p>
          <a:p>
            <a:pPr lvl="2"/>
            <a:r>
              <a:rPr lang="zh-CN" altLang="en-US"/>
              <a:t>Note that actual systems don’t support that much physical memory</a:t>
            </a:r>
            <a:endParaRPr lang="zh-CN" altLang="en-US"/>
          </a:p>
          <a:p>
            <a:pPr lvl="2"/>
            <a:r>
              <a:rPr lang="zh-CN" altLang="en-US"/>
              <a:t>However, tens or hundreds of GB of physical memory is not uncommon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2.1.1 Bits(5/6)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Addresses refer to byte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4" name="Rectangle 5"/>
          <p:cNvSpPr/>
          <p:nvPr/>
        </p:nvSpPr>
        <p:spPr>
          <a:xfrm>
            <a:off x="179705" y="1773555"/>
            <a:ext cx="8713470" cy="334264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TW" sz="2200" dirty="0">
                <a:solidFill>
                  <a:schemeClr val="bg1"/>
                </a:solidFill>
                <a:latin typeface="Calibri" panose="020F0502020204030204" pitchFamily="34" charset="0"/>
                <a:ea typeface="PMingLiU" pitchFamily="18" charset="-120"/>
              </a:rPr>
              <a:t>#include &lt;stdio.h&gt;</a:t>
            </a:r>
            <a:endParaRPr lang="en-US" altLang="zh-TW" sz="2200" dirty="0">
              <a:solidFill>
                <a:schemeClr val="bg1"/>
              </a:solidFill>
              <a:latin typeface="Calibri" panose="020F0502020204030204" pitchFamily="34" charset="0"/>
              <a:ea typeface="PMingLiU" pitchFamily="18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TW" sz="2200" dirty="0">
                <a:solidFill>
                  <a:schemeClr val="bg1"/>
                </a:solidFill>
                <a:latin typeface="Calibri" panose="020F0502020204030204" pitchFamily="34" charset="0"/>
                <a:ea typeface="PMingLiU" pitchFamily="18" charset="-120"/>
              </a:rPr>
              <a:t>void main() {</a:t>
            </a:r>
            <a:endParaRPr lang="en-US" altLang="zh-TW" sz="2200" dirty="0">
              <a:solidFill>
                <a:schemeClr val="bg1"/>
              </a:solidFill>
              <a:latin typeface="Calibri" panose="020F0502020204030204" pitchFamily="34" charset="0"/>
              <a:ea typeface="PMingLiU" pitchFamily="18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TW" sz="2200" dirty="0">
                <a:solidFill>
                  <a:schemeClr val="bg1"/>
                </a:solidFill>
                <a:latin typeface="Calibri" panose="020F0502020204030204" pitchFamily="34" charset="0"/>
                <a:ea typeface="PMingLiU" pitchFamily="18" charset="-120"/>
              </a:rPr>
              <a:t>    int i = 0x9a0477f3;</a:t>
            </a:r>
            <a:endParaRPr lang="en-US" altLang="zh-TW" sz="2200" dirty="0">
              <a:solidFill>
                <a:schemeClr val="bg1"/>
              </a:solidFill>
              <a:latin typeface="Calibri" panose="020F0502020204030204" pitchFamily="34" charset="0"/>
              <a:ea typeface="PMingLiU" pitchFamily="18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TW" sz="2200" dirty="0">
                <a:solidFill>
                  <a:schemeClr val="bg1"/>
                </a:solidFill>
                <a:latin typeface="Calibri" panose="020F0502020204030204" pitchFamily="34" charset="0"/>
                <a:ea typeface="PMingLiU" pitchFamily="18" charset="-120"/>
              </a:rPr>
              <a:t>    char *ptr;</a:t>
            </a:r>
            <a:endParaRPr lang="en-US" altLang="zh-TW" sz="2200" dirty="0">
              <a:solidFill>
                <a:schemeClr val="bg1"/>
              </a:solidFill>
              <a:latin typeface="Calibri" panose="020F0502020204030204" pitchFamily="34" charset="0"/>
              <a:ea typeface="PMingLiU" pitchFamily="18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TW" sz="2200" dirty="0">
                <a:solidFill>
                  <a:schemeClr val="bg1"/>
                </a:solidFill>
                <a:latin typeface="Calibri" panose="020F0502020204030204" pitchFamily="34" charset="0"/>
                <a:ea typeface="PMingLiU" pitchFamily="18" charset="-120"/>
              </a:rPr>
              <a:t>    ptr = (char *)&amp;i;   //type casting</a:t>
            </a:r>
            <a:endParaRPr lang="en-US" altLang="zh-TW" sz="2200" dirty="0">
              <a:solidFill>
                <a:schemeClr val="bg1"/>
              </a:solidFill>
              <a:latin typeface="Calibri" panose="020F0502020204030204" pitchFamily="34" charset="0"/>
              <a:ea typeface="PMingLiU" pitchFamily="18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TW" sz="2200" dirty="0">
                <a:solidFill>
                  <a:schemeClr val="bg1"/>
                </a:solidFill>
                <a:latin typeface="Calibri" panose="020F0502020204030204" pitchFamily="34" charset="0"/>
                <a:ea typeface="PMingLiU" pitchFamily="18" charset="-120"/>
              </a:rPr>
              <a:t>    for (int j = 0; j &lt;4; j++)</a:t>
            </a:r>
            <a:endParaRPr lang="en-US" altLang="zh-TW" sz="2200" dirty="0">
              <a:solidFill>
                <a:schemeClr val="bg1"/>
              </a:solidFill>
              <a:latin typeface="Calibri" panose="020F0502020204030204" pitchFamily="34" charset="0"/>
              <a:ea typeface="PMingLiU" pitchFamily="18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TW" sz="2200" dirty="0">
                <a:solidFill>
                  <a:schemeClr val="bg1"/>
                </a:solidFill>
                <a:latin typeface="Calibri" panose="020F0502020204030204" pitchFamily="34" charset="0"/>
                <a:ea typeface="PMingLiU" pitchFamily="18" charset="-120"/>
              </a:rPr>
              <a:t>        printf("The address is %x , value of  byte %d is %x\n",</a:t>
            </a:r>
            <a:endParaRPr lang="en-US" altLang="zh-TW" sz="2200" dirty="0">
              <a:solidFill>
                <a:schemeClr val="bg1"/>
              </a:solidFill>
              <a:latin typeface="Calibri" panose="020F0502020204030204" pitchFamily="34" charset="0"/>
              <a:ea typeface="PMingLiU" pitchFamily="18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TW" sz="2200" dirty="0">
                <a:solidFill>
                  <a:schemeClr val="bg1"/>
                </a:solidFill>
                <a:latin typeface="Calibri" panose="020F0502020204030204" pitchFamily="34" charset="0"/>
                <a:ea typeface="PMingLiU" pitchFamily="18" charset="-120"/>
              </a:rPr>
              <a:t>                            ptr + j,  j,  *(ptr +j) );</a:t>
            </a:r>
            <a:endParaRPr lang="en-US" altLang="zh-TW" sz="2200" dirty="0">
              <a:solidFill>
                <a:schemeClr val="bg1"/>
              </a:solidFill>
              <a:latin typeface="Calibri" panose="020F0502020204030204" pitchFamily="34" charset="0"/>
              <a:ea typeface="PMingLiU" pitchFamily="18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TW" sz="2200" dirty="0">
                <a:solidFill>
                  <a:schemeClr val="bg1"/>
                </a:solidFill>
                <a:latin typeface="Calibri" panose="020F0502020204030204" pitchFamily="34" charset="0"/>
                <a:ea typeface="PMingLiU" pitchFamily="18" charset="-120"/>
              </a:rPr>
              <a:t>}</a:t>
            </a:r>
            <a:endParaRPr lang="en-US" altLang="zh-TW" sz="2200" dirty="0">
              <a:solidFill>
                <a:schemeClr val="bg1"/>
              </a:solidFill>
              <a:latin typeface="Calibri" panose="020F0502020204030204" pitchFamily="34" charset="0"/>
              <a:ea typeface="PMingLiU" pitchFamily="18" charset="-120"/>
            </a:endParaRPr>
          </a:p>
        </p:txBody>
      </p:sp>
      <p:sp>
        <p:nvSpPr>
          <p:cNvPr id="30725" name="Rectangle 6"/>
          <p:cNvSpPr/>
          <p:nvPr/>
        </p:nvSpPr>
        <p:spPr>
          <a:xfrm>
            <a:off x="4427538" y="1916113"/>
            <a:ext cx="4535487" cy="1296987"/>
          </a:xfrm>
          <a:prstGeom prst="rect">
            <a:avLst/>
          </a:prstGeom>
          <a:solidFill>
            <a:srgbClr val="FFC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Arial" panose="020B0604020202020204" pitchFamily="34" charset="0"/>
              </a:rPr>
              <a:t>%x output integer in hexadecimal</a:t>
            </a:r>
            <a:endParaRPr lang="en-US" altLang="zh-CN" b="1" dirty="0">
              <a:latin typeface="Arial" panose="020B0604020202020204" pitchFamily="34" charset="0"/>
            </a:endParaRPr>
          </a:p>
          <a:p>
            <a:pPr algn="ctr"/>
            <a:r>
              <a:rPr lang="en-US" altLang="zh-CN" b="1" dirty="0">
                <a:latin typeface="Arial" panose="020B0604020202020204" pitchFamily="34" charset="0"/>
              </a:rPr>
              <a:t> format,32 bits total with sign extension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13695" y="47472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160020" y="5157470"/>
          <a:ext cx="8717280" cy="117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4464050" imgH="762000" progId="Paint.Picture">
                  <p:embed/>
                </p:oleObj>
              </mc:Choice>
              <mc:Fallback>
                <p:oleObj name="" r:id="rId1" imgW="4464050" imgH="7620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" y="5157470"/>
                        <a:ext cx="8717280" cy="117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2.1.1 Bits(6/6)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80010" y="1268730"/>
          <a:ext cx="8983345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083300" imgH="2711450" progId="Paint.Picture">
                  <p:embed/>
                </p:oleObj>
              </mc:Choice>
              <mc:Fallback>
                <p:oleObj name="" r:id="rId1" imgW="6083300" imgH="27114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010" y="1268730"/>
                        <a:ext cx="8983345" cy="422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AutoShape 6"/>
          <p:cNvSpPr/>
          <p:nvPr/>
        </p:nvSpPr>
        <p:spPr>
          <a:xfrm>
            <a:off x="4568190" y="1125220"/>
            <a:ext cx="4365625" cy="2285365"/>
          </a:xfrm>
          <a:prstGeom prst="rect">
            <a:avLst/>
          </a:prstGeom>
          <a:solidFill>
            <a:srgbClr val="B6CBE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r>
              <a:rPr lang="en-US" altLang="zh-CN" sz="2200" b="1" dirty="0">
                <a:solidFill>
                  <a:schemeClr val="tx1"/>
                </a:solidFill>
                <a:latin typeface="Arial" panose="020B0604020202020204" pitchFamily="34" charset="0"/>
              </a:rPr>
              <a:t>Byte Order:</a:t>
            </a:r>
            <a:endParaRPr lang="en-US" altLang="zh-CN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Little Endian</a:t>
            </a:r>
            <a:r>
              <a:rPr lang="en-US" altLang="zh-CN" dirty="0">
                <a:latin typeface="Arial" panose="020B0604020202020204" pitchFamily="34" charset="0"/>
              </a:rPr>
              <a:t>: windows,Linux 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F3 77 04 9A 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Low address--&gt;high address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Big Endian</a:t>
            </a:r>
            <a:r>
              <a:rPr lang="en-US" altLang="zh-CN" b="1" dirty="0">
                <a:latin typeface="Arial" panose="020B0604020202020204" pitchFamily="34" charset="0"/>
              </a:rPr>
              <a:t> : </a:t>
            </a:r>
            <a:r>
              <a:rPr lang="en-US" altLang="zh-CN" dirty="0">
                <a:latin typeface="Arial" panose="020B0604020202020204" pitchFamily="34" charset="0"/>
              </a:rPr>
              <a:t>MAC OS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9A 04 77 F3 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Low address--&gt;high address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4822" name="AutoShape 7"/>
          <p:cNvSpPr/>
          <p:nvPr/>
        </p:nvSpPr>
        <p:spPr>
          <a:xfrm>
            <a:off x="2844165" y="5588953"/>
            <a:ext cx="3024188" cy="865187"/>
          </a:xfrm>
          <a:prstGeom prst="wedgeRectCallout">
            <a:avLst>
              <a:gd name="adj1" fmla="val 55448"/>
              <a:gd name="adj2" fmla="val -168935"/>
            </a:avLst>
          </a:prstGeom>
          <a:solidFill>
            <a:srgbClr val="B6CBE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en-US" altLang="zh-TW" sz="2200" b="1" dirty="0">
                <a:latin typeface="Arial" panose="020B0604020202020204" pitchFamily="34" charset="0"/>
                <a:ea typeface="PMingLiU" pitchFamily="18" charset="-120"/>
              </a:rPr>
              <a:t>Memory location in reverse order</a:t>
            </a:r>
            <a:endParaRPr lang="zh-CN" altLang="en-US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2. Representation of Data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i="1" dirty="0">
                <a:solidFill>
                  <a:schemeClr val="hlink"/>
                </a:solidFill>
                <a:ea typeface="宋体" panose="02010600030101010101" pitchFamily="2" charset="-122"/>
              </a:rPr>
              <a:t>From : SSD6-2.1~2.3  &amp;  CSAPP Chapter 2</a:t>
            </a:r>
            <a:endParaRPr lang="en-US" altLang="zh-CN" i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2.1 Bits and Bit Manipulation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dirty="0">
                <a:ea typeface="宋体" panose="02010600030101010101" pitchFamily="2" charset="-122"/>
              </a:rPr>
              <a:t>2.1.1 Bits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u="sng" dirty="0">
                <a:ea typeface="宋体" panose="02010600030101010101" pitchFamily="2" charset="-122"/>
              </a:rPr>
              <a:t>2.1.2 Bit Manipulation</a:t>
            </a:r>
            <a:endParaRPr lang="en-US" altLang="zh-CN" sz="2800" u="sng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2.2 Integers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 Non-integral numbers Representations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2.1.2 Bit Manipulation(1/8)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There are 6 operator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NOT ( ~ ), 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AND ( &amp; ),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OR ( | ),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EXCLUSIVE OR ( ^ ),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SHIFT ( &lt;&lt; and &gt;&gt; ),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Except for shifts, bit operations are performed independently on each bit position.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2.1.2 Bit Manipulation(2/8)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3" name="Rectangle 5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~(not).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bitwise NOT(</a:t>
            </a:r>
            <a:r>
              <a:rPr lang="zh-CN" altLang="en-US" dirty="0">
                <a:ea typeface="宋体" panose="02010600030101010101" pitchFamily="2" charset="-122"/>
              </a:rPr>
              <a:t>按位取非</a:t>
            </a:r>
            <a:r>
              <a:rPr lang="en-US" altLang="zh-CN" dirty="0">
                <a:ea typeface="宋体" panose="02010600030101010101" pitchFamily="2" charset="-122"/>
              </a:rPr>
              <a:t>), or complement(</a:t>
            </a:r>
            <a:r>
              <a:rPr lang="zh-CN" altLang="en-US" dirty="0">
                <a:ea typeface="宋体" panose="02010600030101010101" pitchFamily="2" charset="-122"/>
              </a:rPr>
              <a:t>补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An unary(</a:t>
            </a:r>
            <a:r>
              <a:rPr lang="zh-CN" altLang="en-US" dirty="0">
                <a:ea typeface="宋体" panose="02010600030101010101" pitchFamily="2" charset="-122"/>
              </a:rPr>
              <a:t>一元</a:t>
            </a:r>
            <a:r>
              <a:rPr lang="en-US" altLang="zh-CN" dirty="0">
                <a:ea typeface="宋体" panose="02010600030101010101" pitchFamily="2" charset="-122"/>
              </a:rPr>
              <a:t>) operator performs logical negation on each bit.  0 becomes 1, and vice versa.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4" name="Rectangle 6"/>
          <p:cNvSpPr/>
          <p:nvPr/>
        </p:nvSpPr>
        <p:spPr>
          <a:xfrm>
            <a:off x="315913" y="3927475"/>
            <a:ext cx="4392612" cy="11874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fr-CA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 ~ 0111        (decimal 7) </a:t>
            </a:r>
            <a:endParaRPr lang="fr-CA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endParaRPr lang="fr-CA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fr-CA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=    1000         (decimal 8) </a:t>
            </a:r>
            <a:endParaRPr lang="fr-CA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Rectangle 7"/>
          <p:cNvSpPr/>
          <p:nvPr/>
        </p:nvSpPr>
        <p:spPr>
          <a:xfrm>
            <a:off x="4840288" y="3916363"/>
            <a:ext cx="4075112" cy="119856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ctr" anchorCtr="0">
            <a:spAutoFit/>
          </a:bodyPr>
          <a:p>
            <a:pPr eaLnBrk="0" hangingPunct="0"/>
            <a:r>
              <a:rPr lang="fr-CA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int x=0x0111;   </a:t>
            </a:r>
            <a:endParaRPr lang="fr-CA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fr-CA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If(</a:t>
            </a:r>
            <a:r>
              <a:rPr lang="fr-CA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!</a:t>
            </a:r>
            <a:r>
              <a:rPr lang="fr-CA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x)</a:t>
            </a:r>
            <a:endParaRPr lang="fr-CA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fr-CA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  printf (“Oh,no!”);</a:t>
            </a:r>
            <a:endParaRPr lang="zh-CN" altLang="fr-CA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2. Representation of Data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2.0 intro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2.1 Bits and Bit Manipulation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2.2 Integers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 Non-integral numbers Representations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i="1" dirty="0">
                <a:solidFill>
                  <a:schemeClr val="hlink"/>
                </a:solidFill>
                <a:ea typeface="宋体" panose="02010600030101010101" pitchFamily="2" charset="-122"/>
              </a:rPr>
              <a:t>Refernce: SLP6-2.1~2.3  &amp;  CSAPP Chapter 2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2.1.2 Bit Manipulation(3/8)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1" name="Rectangle 5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&amp;(ampersand)</a:t>
            </a:r>
            <a:r>
              <a:rPr lang="zh-CN" altLang="en-US" dirty="0">
                <a:ea typeface="宋体" panose="02010600030101010101" pitchFamily="2" charset="-122"/>
              </a:rPr>
              <a:t>位与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bitwise AND. For example: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200" dirty="0">
                <a:ea typeface="宋体" panose="02010600030101010101" pitchFamily="2" charset="-122"/>
              </a:rPr>
              <a:t>used to select bits from a word or byte</a:t>
            </a:r>
            <a:r>
              <a:rPr lang="zh-CN" altLang="en-US" sz="2200" dirty="0">
                <a:ea typeface="宋体" panose="02010600030101010101" pitchFamily="2" charset="-122"/>
              </a:rPr>
              <a:t>：利用</a:t>
            </a:r>
            <a:r>
              <a:rPr lang="en-US" altLang="zh-CN" sz="2200" dirty="0">
                <a:ea typeface="宋体" panose="02010600030101010101" pitchFamily="2" charset="-122"/>
              </a:rPr>
              <a:t>mask </a:t>
            </a:r>
            <a:r>
              <a:rPr lang="zh-CN" altLang="en-US" sz="2200" dirty="0">
                <a:ea typeface="宋体" panose="02010600030101010101" pitchFamily="2" charset="-122"/>
              </a:rPr>
              <a:t>：对应位是</a:t>
            </a:r>
            <a:r>
              <a:rPr lang="en-US" altLang="zh-CN" sz="2200" dirty="0">
                <a:ea typeface="宋体" panose="02010600030101010101" pitchFamily="2" charset="-122"/>
              </a:rPr>
              <a:t>1 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200" dirty="0">
                <a:ea typeface="宋体" panose="02010600030101010101" pitchFamily="2" charset="-122"/>
              </a:rPr>
              <a:t>Another use of “AND” is to clear a bit.</a:t>
            </a:r>
            <a:r>
              <a:rPr lang="zh-CN" altLang="en-US" sz="2200" dirty="0">
                <a:ea typeface="宋体" panose="02010600030101010101" pitchFamily="2" charset="-122"/>
              </a:rPr>
              <a:t>：利用</a:t>
            </a:r>
            <a:r>
              <a:rPr lang="en-US" altLang="zh-CN" sz="2200" dirty="0">
                <a:ea typeface="宋体" panose="02010600030101010101" pitchFamily="2" charset="-122"/>
              </a:rPr>
              <a:t>mask </a:t>
            </a:r>
            <a:r>
              <a:rPr lang="zh-CN" altLang="en-US" sz="2200" dirty="0">
                <a:ea typeface="宋体" panose="02010600030101010101" pitchFamily="2" charset="-122"/>
              </a:rPr>
              <a:t>：对应位是</a:t>
            </a:r>
            <a:r>
              <a:rPr lang="en-US" altLang="zh-CN" sz="2200" dirty="0">
                <a:ea typeface="宋体" panose="02010600030101010101" pitchFamily="2" charset="-122"/>
              </a:rPr>
              <a:t>0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200" dirty="0">
                <a:ea typeface="宋体" panose="02010600030101010101" pitchFamily="2" charset="-122"/>
              </a:rPr>
              <a:t>Set bit n of variable x to 0</a:t>
            </a:r>
            <a:r>
              <a:rPr lang="zh-CN" altLang="en-US" sz="2200" dirty="0">
                <a:ea typeface="宋体" panose="02010600030101010101" pitchFamily="2" charset="-122"/>
              </a:rPr>
              <a:t>：</a:t>
            </a:r>
            <a:r>
              <a:rPr lang="en-US" altLang="zh-CN" sz="2200" dirty="0">
                <a:ea typeface="宋体" panose="02010600030101010101" pitchFamily="2" charset="-122"/>
              </a:rPr>
              <a:t> x &amp;= ~(1 &lt;&lt; n);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200" dirty="0">
                <a:ea typeface="宋体" panose="02010600030101010101" pitchFamily="2" charset="-122"/>
              </a:rPr>
              <a:t>Get just the lowest n bits of variable x</a:t>
            </a:r>
            <a:r>
              <a:rPr lang="zh-CN" altLang="en-US" sz="2200" dirty="0">
                <a:ea typeface="宋体" panose="02010600030101010101" pitchFamily="2" charset="-122"/>
              </a:rPr>
              <a:t>：</a:t>
            </a:r>
            <a:r>
              <a:rPr lang="en-US" altLang="zh-CN" sz="2200" dirty="0">
                <a:ea typeface="宋体" panose="02010600030101010101" pitchFamily="2" charset="-122"/>
              </a:rPr>
              <a:t> x &amp; ~(~0U &lt;&lt; n)</a:t>
            </a:r>
            <a:endParaRPr lang="en-US" altLang="zh-CN" sz="2200" dirty="0">
              <a:ea typeface="宋体" panose="02010600030101010101" pitchFamily="2" charset="-122"/>
            </a:endParaRPr>
          </a:p>
        </p:txBody>
      </p:sp>
      <p:sp>
        <p:nvSpPr>
          <p:cNvPr id="43012" name="Rectangle 6"/>
          <p:cNvSpPr/>
          <p:nvPr/>
        </p:nvSpPr>
        <p:spPr>
          <a:xfrm>
            <a:off x="5435600" y="1397000"/>
            <a:ext cx="2808288" cy="1382713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fr-CA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          1 1 0 x</a:t>
            </a:r>
            <a:endParaRPr lang="fr-CA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fr-CA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AND  </a:t>
            </a:r>
            <a:r>
              <a:rPr lang="en-US" altLang="fr-CA" sz="2800" b="1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fr-CA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 0 0 1</a:t>
            </a:r>
            <a:endParaRPr lang="fr-CA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fr-CA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  =      </a:t>
            </a:r>
            <a:r>
              <a:rPr lang="en-US" altLang="fr-CA" sz="2800" b="1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fr-CA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 0 0 x</a:t>
            </a:r>
            <a:endParaRPr lang="fr-CA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2.1.2 Bit Manipulation(4/8)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|(pipe)</a:t>
            </a:r>
            <a:r>
              <a:rPr lang="zh-CN" altLang="en-US" dirty="0">
                <a:ea typeface="宋体" panose="02010600030101010101" pitchFamily="2" charset="-122"/>
              </a:rPr>
              <a:t>位或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bitwise OR. For example: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is used for setting a bit</a:t>
            </a:r>
            <a:r>
              <a:rPr lang="zh-CN" altLang="en-US" dirty="0">
                <a:ea typeface="宋体" panose="02010600030101010101" pitchFamily="2" charset="-122"/>
              </a:rPr>
              <a:t>：利用</a:t>
            </a:r>
            <a:r>
              <a:rPr lang="en-US" altLang="zh-CN" dirty="0">
                <a:ea typeface="宋体" panose="02010600030101010101" pitchFamily="2" charset="-122"/>
              </a:rPr>
              <a:t>mask </a:t>
            </a:r>
            <a:r>
              <a:rPr lang="zh-CN" altLang="en-US" dirty="0">
                <a:ea typeface="宋体" panose="02010600030101010101" pitchFamily="2" charset="-122"/>
              </a:rPr>
              <a:t>：对应位是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Set bit n of variable x to 1</a:t>
            </a:r>
            <a:endParaRPr lang="zh-CN" altLang="en-US" dirty="0">
              <a:ea typeface="宋体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ea typeface="宋体" panose="02010600030101010101" pitchFamily="2" charset="-122"/>
              </a:rPr>
              <a:t>x |= (1 &lt;&lt; n);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5060" name="Rectangle 4"/>
          <p:cNvSpPr/>
          <p:nvPr/>
        </p:nvSpPr>
        <p:spPr>
          <a:xfrm>
            <a:off x="5435600" y="1760538"/>
            <a:ext cx="2808288" cy="137318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fr-CA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         0 1 0 X</a:t>
            </a:r>
            <a:endParaRPr lang="fr-CA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fr-CA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OR    0 0 0 1</a:t>
            </a:r>
            <a:endParaRPr lang="fr-CA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fr-CA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  =      0 1 0 1</a:t>
            </a:r>
            <a:endParaRPr lang="fr-CA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2.1.2 Bit Manipulation(5/8)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7" name="Rectangle 5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^(caret) </a:t>
            </a:r>
            <a:r>
              <a:rPr lang="zh-CN" altLang="en-US" dirty="0">
                <a:ea typeface="宋体" panose="02010600030101010101" pitchFamily="2" charset="-122"/>
              </a:rPr>
              <a:t>位异或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bitwise E</a:t>
            </a:r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clusive </a:t>
            </a:r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OR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Result is 1 if either but not both of the two bits is 1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For example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108" name="Rectangle 6"/>
          <p:cNvSpPr/>
          <p:nvPr/>
        </p:nvSpPr>
        <p:spPr>
          <a:xfrm>
            <a:off x="1258888" y="3644900"/>
            <a:ext cx="2808287" cy="137318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fr-CA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           0 0 1 0</a:t>
            </a:r>
            <a:endParaRPr lang="fr-CA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fr-CA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XOR   1 0 1 0</a:t>
            </a:r>
            <a:endParaRPr lang="fr-CA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fr-CA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  =       1 0 0 0</a:t>
            </a:r>
            <a:endParaRPr lang="fr-CA" altLang="zh-CN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2.1.2 Bit Manipulation(6/8)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655363" name="Group 3"/>
          <p:cNvGraphicFramePr>
            <a:graphicFrameLocks noGrp="1"/>
          </p:cNvGraphicFramePr>
          <p:nvPr>
            <p:ph idx="1"/>
          </p:nvPr>
        </p:nvGraphicFramePr>
        <p:xfrm>
          <a:off x="468313" y="1374775"/>
          <a:ext cx="8229600" cy="4756151"/>
        </p:xfrm>
        <a:graphic>
          <a:graphicData uri="http://schemas.openxmlformats.org/drawingml/2006/table">
            <a:tbl>
              <a:tblPr/>
              <a:tblGrid>
                <a:gridCol w="2159000"/>
                <a:gridCol w="3024187"/>
                <a:gridCol w="3046413"/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&lt;&lt;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&gt;&gt;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Logic shift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Arithmetic shift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9173" name="Picture 21" descr="File:Rotate left logically.sv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3860800"/>
            <a:ext cx="2879725" cy="2160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74" name="Picture 22" descr="300px-Rotate_right_arithmetically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525" y="3860800"/>
            <a:ext cx="2879725" cy="2089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75" name="Picture 23" descr="File:Rotate left logically.sv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1916113"/>
            <a:ext cx="2808287" cy="172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76" name="Picture 24" descr="File:Rotate right logically.sv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525" y="1916113"/>
            <a:ext cx="2879725" cy="1728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s-ES" altLang="zh-CN" dirty="0">
                <a:ea typeface="宋体" panose="02010600030101010101" pitchFamily="2" charset="-122"/>
              </a:rPr>
              <a:t>&gt;&gt; operation in c language </a:t>
            </a:r>
            <a:r>
              <a:rPr lang="en-US" altLang="zh-CN" dirty="0">
                <a:ea typeface="宋体" panose="02010600030101010101" pitchFamily="2" charset="-122"/>
              </a:rPr>
              <a:t>Logic or Arithmetic shift?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/>
          <p:nvPr/>
        </p:nvSpPr>
        <p:spPr>
          <a:xfrm>
            <a:off x="250825" y="260350"/>
            <a:ext cx="8569325" cy="777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en-US" altLang="zh-CN" sz="3200" dirty="0">
                <a:latin typeface="Calibri" panose="020F0502020204030204" pitchFamily="34" charset="0"/>
              </a:rPr>
              <a:t>2.1.2 Bit Manipulation(7/8)</a:t>
            </a:r>
            <a:endParaRPr lang="en-US" altLang="zh-CN" sz="3200" dirty="0">
              <a:latin typeface="Calibri" panose="020F0502020204030204" pitchFamily="34" charset="0"/>
            </a:endParaRPr>
          </a:p>
        </p:txBody>
      </p:sp>
      <p:sp>
        <p:nvSpPr>
          <p:cNvPr id="51204" name="Rectangle 4"/>
          <p:cNvSpPr/>
          <p:nvPr/>
        </p:nvSpPr>
        <p:spPr>
          <a:xfrm>
            <a:off x="682943" y="1844993"/>
            <a:ext cx="7123112" cy="3455987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62000" tIns="82800" rIns="162000" bIns="154800" anchor="t" anchorCtr="0"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#include &lt;stdio.h&gt;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void main() {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s-E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int x = 0x80000001;</a:t>
            </a:r>
            <a:endParaRPr lang="es-E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s-E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	int y;</a:t>
            </a:r>
            <a:endParaRPr lang="es-E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s-E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	y = x&gt;&gt;1;</a:t>
            </a:r>
            <a:endParaRPr lang="es-E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s-E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	printf("%x,%d",y,y);</a:t>
            </a:r>
            <a:endParaRPr lang="es-E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284345" y="5373370"/>
          <a:ext cx="41497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727200" imgH="222250" progId="Paint.Picture">
                  <p:embed/>
                </p:oleObj>
              </mc:Choice>
              <mc:Fallback>
                <p:oleObj name="" r:id="rId1" imgW="1727200" imgH="2222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4345" y="5373370"/>
                        <a:ext cx="414972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2.1.2 Bit Manipulation(8/8)</a:t>
            </a:r>
            <a:endParaRPr lang="en-US" altLang="zh-CN"/>
          </a:p>
        </p:txBody>
      </p:sp>
      <p:sp>
        <p:nvSpPr>
          <p:cNvPr id="53251" name="Rectangle 6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s-ES" altLang="zh-CN"/>
              <a:t>“&gt;&gt;” and “&amp;” wh</a:t>
            </a:r>
            <a:r>
              <a:rPr lang="en-US" altLang="es-ES"/>
              <a:t>ose</a:t>
            </a:r>
            <a:r>
              <a:rPr lang="es-ES" altLang="zh-CN"/>
              <a:t> p</a:t>
            </a:r>
            <a:r>
              <a:rPr lang="en-US" altLang="es-ES"/>
              <a:t>rio</a:t>
            </a:r>
            <a:r>
              <a:rPr lang="es-ES" altLang="zh-CN"/>
              <a:t>rity is higher? </a:t>
            </a:r>
            <a:endParaRPr lang="es-ES" altLang="zh-CN"/>
          </a:p>
        </p:txBody>
      </p:sp>
      <p:sp>
        <p:nvSpPr>
          <p:cNvPr id="53252" name="Rectangle 3"/>
          <p:cNvSpPr/>
          <p:nvPr/>
        </p:nvSpPr>
        <p:spPr>
          <a:xfrm>
            <a:off x="863600" y="2084388"/>
            <a:ext cx="7123113" cy="4373562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62000" tIns="82800" rIns="162000" bIns="154800" anchor="t" anchorCtr="0"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bg1"/>
                </a:solidFill>
                <a:latin typeface="Arial" panose="020B0604020202020204" pitchFamily="34" charset="0"/>
              </a:rPr>
              <a:t>#include &lt;stdio.h&gt;</a:t>
            </a:r>
            <a:endParaRPr lang="en-US" altLang="zh-CN" sz="2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bg1"/>
                </a:solidFill>
                <a:latin typeface="Arial" panose="020B0604020202020204" pitchFamily="34" charset="0"/>
              </a:rPr>
              <a:t>void main() {</a:t>
            </a:r>
            <a:endParaRPr lang="en-US" altLang="zh-CN" sz="2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bg1"/>
                </a:solidFill>
                <a:latin typeface="Arial" panose="020B0604020202020204" pitchFamily="34" charset="0"/>
              </a:rPr>
              <a:t>	int i;</a:t>
            </a:r>
            <a:endParaRPr lang="en-US" altLang="zh-CN" sz="2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bg1"/>
                </a:solidFill>
                <a:latin typeface="Arial" panose="020B0604020202020204" pitchFamily="34" charset="0"/>
              </a:rPr>
              <a:t>	short a;</a:t>
            </a:r>
            <a:endParaRPr lang="en-US" altLang="zh-CN" sz="2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bg1"/>
                </a:solidFill>
                <a:latin typeface="Arial" panose="020B0604020202020204" pitchFamily="34" charset="0"/>
              </a:rPr>
              <a:t>	scanf("</a:t>
            </a:r>
            <a:r>
              <a:rPr lang="en-US" altLang="zh-CN" sz="2200" b="1" dirty="0">
                <a:solidFill>
                  <a:srgbClr val="FFFF00"/>
                </a:solidFill>
                <a:latin typeface="Arial" panose="020B0604020202020204" pitchFamily="34" charset="0"/>
              </a:rPr>
              <a:t>%x</a:t>
            </a:r>
            <a:r>
              <a:rPr lang="en-US" altLang="zh-CN" sz="2200" b="1" dirty="0">
                <a:solidFill>
                  <a:schemeClr val="bg1"/>
                </a:solidFill>
                <a:latin typeface="Arial" panose="020B0604020202020204" pitchFamily="34" charset="0"/>
              </a:rPr>
              <a:t>", &amp;a);</a:t>
            </a:r>
            <a:endParaRPr lang="en-US" altLang="zh-CN" sz="2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bg1"/>
                </a:solidFill>
                <a:latin typeface="Arial" panose="020B0604020202020204" pitchFamily="34" charset="0"/>
              </a:rPr>
              <a:t>	for ( i = 15; i &gt;= 0; i--)</a:t>
            </a:r>
            <a:endParaRPr lang="en-US" altLang="zh-CN" sz="2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bg1"/>
                </a:solidFill>
                <a:latin typeface="Arial" panose="020B0604020202020204" pitchFamily="34" charset="0"/>
              </a:rPr>
              <a:t>		printf ( "%1d", a &amp; 1 &lt;&lt; i ? 1 : 0 );</a:t>
            </a:r>
            <a:endParaRPr lang="en-US" altLang="zh-CN" sz="2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  <a:endParaRPr lang="en-US" altLang="zh-CN" sz="2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903913" y="1838325"/>
            <a:ext cx="2951162" cy="649288"/>
          </a:xfrm>
          <a:prstGeom prst="rect">
            <a:avLst/>
          </a:prstGeom>
          <a:solidFill>
            <a:srgbClr val="FFC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&lt;&lt;  is higher than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</a:rPr>
              <a:t>&amp;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4311650" y="2952750"/>
            <a:ext cx="4572000" cy="1198563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&gt;1234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0001001000110100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2. Representation of Data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i="1" dirty="0">
                <a:solidFill>
                  <a:schemeClr val="hlink"/>
                </a:solidFill>
                <a:ea typeface="宋体" panose="02010600030101010101" pitchFamily="2" charset="-122"/>
              </a:rPr>
              <a:t>From : SSD6-2.1~2.3  &amp;  CSAPP Chapter 2</a:t>
            </a:r>
            <a:endParaRPr lang="en-US" altLang="zh-CN" i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2.1 Bits and Bit Manipulation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2.2 Integers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 Non-integral numbers Representations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2.2 Integers</a:t>
            </a:r>
            <a:endParaRPr lang="en-US" altLang="zh-CN"/>
          </a:p>
        </p:txBody>
      </p:sp>
      <p:sp>
        <p:nvSpPr>
          <p:cNvPr id="57346" name="Rectangle 3"/>
          <p:cNvSpPr>
            <a:spLocks noGrp="1"/>
          </p:cNvSpPr>
          <p:nvPr>
            <p:ph type="body" orient="vert" idx="1"/>
          </p:nvPr>
        </p:nvSpPr>
        <p:spPr/>
        <p:txBody>
          <a:bodyPr anchor="t" anchorCtr="0"/>
          <a:p>
            <a:r>
              <a:rPr lang="en-US" altLang="zh-CN" u="sng"/>
              <a:t>2.2.1 Common integer data types</a:t>
            </a:r>
            <a:endParaRPr lang="en-US" altLang="zh-CN" u="sng"/>
          </a:p>
          <a:p>
            <a:r>
              <a:rPr lang="en-US" altLang="zh-CN"/>
              <a:t>2.2.2  Integer representation</a:t>
            </a:r>
            <a:endParaRPr lang="en-US" altLang="zh-CN"/>
          </a:p>
          <a:p>
            <a:r>
              <a:rPr lang="en-US" altLang="zh-CN"/>
              <a:t>2.2.3 Overflow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68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/>
              <a:t>2.2.1 Common integer data types(1/1)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59395" name="Rectangle 69"/>
          <p:cNvSpPr>
            <a:spLocks noGrp="1"/>
          </p:cNvSpPr>
          <p:nvPr>
            <p:ph idx="1"/>
          </p:nvPr>
        </p:nvSpPr>
        <p:spPr>
          <a:xfrm>
            <a:off x="457200" y="1268413"/>
            <a:ext cx="4043363" cy="4857750"/>
          </a:xfrm>
        </p:spPr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Integers come in different sizes in computer: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C: char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short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int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long in 32-bit processors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_int_64 is a type in Visual C++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64-bit processors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sizeof(int)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606279" name="Group 71"/>
          <p:cNvGraphicFramePr>
            <a:graphicFrameLocks noGrp="1"/>
          </p:cNvGraphicFramePr>
          <p:nvPr>
            <p:ph sz="half" idx="1"/>
          </p:nvPr>
        </p:nvGraphicFramePr>
        <p:xfrm>
          <a:off x="4643438" y="1484313"/>
          <a:ext cx="3924300" cy="4144963"/>
        </p:xfrm>
        <a:graphic>
          <a:graphicData uri="http://schemas.openxmlformats.org/drawingml/2006/table">
            <a:tbl>
              <a:tblPr/>
              <a:tblGrid>
                <a:gridCol w="1308100"/>
                <a:gridCol w="1308100"/>
                <a:gridCol w="1308100"/>
              </a:tblGrid>
              <a:tr h="45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x86_64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i686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char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char*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s_int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u_int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long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LL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UL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38" name="Rectangle 54"/>
          <p:cNvSpPr/>
          <p:nvPr/>
        </p:nvSpPr>
        <p:spPr>
          <a:xfrm>
            <a:off x="411163" y="5332413"/>
            <a:ext cx="18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2.2 Integers</a:t>
            </a:r>
            <a:endParaRPr lang="en-US" altLang="zh-CN"/>
          </a:p>
        </p:txBody>
      </p:sp>
      <p:sp>
        <p:nvSpPr>
          <p:cNvPr id="61442" name="Rectangle 3"/>
          <p:cNvSpPr>
            <a:spLocks noGrp="1"/>
          </p:cNvSpPr>
          <p:nvPr>
            <p:ph type="body" orient="vert" idx="1"/>
          </p:nvPr>
        </p:nvSpPr>
        <p:spPr/>
        <p:txBody>
          <a:bodyPr anchor="t" anchorCtr="0"/>
          <a:p>
            <a:r>
              <a:rPr lang="en-US" altLang="zh-CN"/>
              <a:t>2.2.1 Common integer data types</a:t>
            </a:r>
            <a:endParaRPr lang="en-US" altLang="zh-CN"/>
          </a:p>
          <a:p>
            <a:r>
              <a:rPr lang="en-US" altLang="zh-CN" u="sng"/>
              <a:t>2.2.2  Integer representation</a:t>
            </a:r>
            <a:endParaRPr lang="en-US" altLang="zh-CN" u="sng"/>
          </a:p>
          <a:p>
            <a:r>
              <a:rPr lang="en-US" altLang="zh-CN"/>
              <a:t>2.2.3 Overflow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2.0 Intro(1/6)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Motto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1"/>
            </p:custDataLst>
          </p:nvPr>
        </p:nvGraphicFramePr>
        <p:xfrm>
          <a:off x="1908175" y="2420620"/>
          <a:ext cx="5173980" cy="137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5067300" imgH="1708150" progId="Paint.Picture">
                  <p:embed/>
                </p:oleObj>
              </mc:Choice>
              <mc:Fallback>
                <p:oleObj name="" r:id="rId2" imgW="5067300" imgH="17081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8175" y="2420620"/>
                        <a:ext cx="5173980" cy="1372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6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2.2.2 Integer representation(1/7)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3491" name="Rectangle 7"/>
          <p:cNvSpPr>
            <a:spLocks noGrp="1"/>
          </p:cNvSpPr>
          <p:nvPr>
            <p:ph idx="1"/>
          </p:nvPr>
        </p:nvSpPr>
        <p:spPr>
          <a:xfrm>
            <a:off x="457200" y="1268413"/>
            <a:ext cx="8435975" cy="4857750"/>
          </a:xfrm>
        </p:spPr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How is the </a:t>
            </a:r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integer</a:t>
            </a:r>
            <a:r>
              <a:rPr lang="en-US" altLang="zh-CN" dirty="0">
                <a:ea typeface="宋体" panose="02010600030101010101" pitchFamily="2" charset="-122"/>
              </a:rPr>
              <a:t> stored in computer 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Unsigned integer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765" dirty="0">
                <a:ea typeface="宋体" panose="02010600030101010101" pitchFamily="2" charset="-122"/>
              </a:rPr>
              <a:t>E.g.: 10010110</a:t>
            </a:r>
            <a:r>
              <a:rPr lang="en-US" altLang="zh-CN" sz="2765" baseline="-25000" dirty="0">
                <a:ea typeface="宋体" panose="02010600030101010101" pitchFamily="2" charset="-122"/>
              </a:rPr>
              <a:t>2</a:t>
            </a:r>
            <a:r>
              <a:rPr lang="en-US" altLang="zh-CN" sz="2765" dirty="0">
                <a:ea typeface="宋体" panose="02010600030101010101" pitchFamily="2" charset="-122"/>
              </a:rPr>
              <a:t> = 150</a:t>
            </a:r>
            <a:r>
              <a:rPr lang="en-US" altLang="zh-CN" sz="2765" baseline="-25000" dirty="0">
                <a:ea typeface="宋体" panose="02010600030101010101" pitchFamily="2" charset="-122"/>
              </a:rPr>
              <a:t>10</a:t>
            </a:r>
            <a:endParaRPr lang="en-US" altLang="zh-CN" sz="2765" baseline="-25000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Signed integer: ???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>
                <a:sym typeface="+mn-ea"/>
              </a:rPr>
              <a:t>About half of encoding space used for negative values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Each represented integer has a unique encoding as bit string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Straightforward way</a:t>
            </a:r>
            <a:endParaRPr lang="zh-CN" altLang="en-US"/>
          </a:p>
          <a:p>
            <a:pPr lvl="1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2.2.2 Integer representation(2/7)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378190" cy="4857750"/>
          </a:xfrm>
        </p:spPr>
        <p:txBody>
          <a:bodyPr/>
          <a:p>
            <a:r>
              <a:rPr lang="zh-CN" altLang="en-US"/>
              <a:t>Sign magnitude representation</a:t>
            </a:r>
            <a:endParaRPr lang="zh-CN" altLang="en-US"/>
          </a:p>
          <a:p>
            <a:pPr lvl="1"/>
            <a:r>
              <a:rPr lang="zh-CN" altLang="en-US" sz="2400"/>
              <a:t>Let most significant bit be a sign bit: 0→positive, 1→negative</a:t>
            </a:r>
            <a:endParaRPr lang="zh-CN" altLang="en-US" sz="2400"/>
          </a:p>
          <a:p>
            <a:pPr lvl="1"/>
            <a:endParaRPr lang="zh-CN" altLang="en-US" sz="2400"/>
          </a:p>
          <a:p>
            <a:pPr lvl="1"/>
            <a:endParaRPr lang="zh-CN" altLang="en-US" sz="2400"/>
          </a:p>
          <a:p>
            <a:pPr lvl="1"/>
            <a:endParaRPr lang="zh-CN" altLang="en-US" sz="2400"/>
          </a:p>
          <a:p>
            <a:pPr lvl="1"/>
            <a:endParaRPr lang="zh-CN" altLang="en-US" sz="2400"/>
          </a:p>
          <a:p>
            <a:pPr lvl="1"/>
            <a:endParaRPr lang="zh-CN" altLang="en-US" sz="2400"/>
          </a:p>
          <a:p>
            <a:pPr lvl="1"/>
            <a:endParaRPr lang="zh-CN" altLang="en-US" sz="2400"/>
          </a:p>
          <a:p>
            <a:pPr lvl="1"/>
            <a:r>
              <a:rPr lang="zh-CN" altLang="en-US" sz="2400"/>
              <a:t>Downsides: two representations of 0, arithmetic complicated by sign bit</a:t>
            </a:r>
            <a:endParaRPr lang="zh-CN" altLang="en-US" sz="2400"/>
          </a:p>
          <a:p>
            <a:pPr lvl="0"/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2268220" y="2637790"/>
          <a:ext cx="4152265" cy="258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2806700" imgH="1993900" progId="Paint.Picture">
                  <p:embed/>
                </p:oleObj>
              </mc:Choice>
              <mc:Fallback>
                <p:oleObj name="" r:id="rId1" imgW="2806700" imgH="19939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220" y="2637790"/>
                        <a:ext cx="4152265" cy="258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2.2.2 Integer representation(3/7)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2400">
                <a:sym typeface="+mn-ea"/>
              </a:rPr>
              <a:t>Ones’ complement</a:t>
            </a:r>
            <a:r>
              <a:rPr lang="en-US" altLang="zh-CN" sz="2400">
                <a:sym typeface="+mn-ea"/>
              </a:rPr>
              <a:t> (</a:t>
            </a:r>
            <a:r>
              <a:rPr lang="zh-CN" altLang="en-US" sz="2400">
                <a:sym typeface="+mn-ea"/>
              </a:rPr>
              <a:t>反码</a:t>
            </a:r>
            <a:r>
              <a:rPr lang="en-US" altLang="zh-CN" sz="2400">
                <a:sym typeface="+mn-ea"/>
              </a:rPr>
              <a:t>)</a:t>
            </a:r>
            <a:endParaRPr lang="zh-CN" altLang="en-US" sz="2400"/>
          </a:p>
          <a:p>
            <a:pPr lvl="1"/>
            <a:r>
              <a:rPr lang="zh-CN" altLang="en-US" sz="2200">
                <a:sym typeface="+mn-ea"/>
              </a:rPr>
              <a:t>to represent -x, invert all of the bits of x</a:t>
            </a:r>
            <a:endParaRPr lang="zh-CN" altLang="en-US" sz="2200">
              <a:sym typeface="+mn-ea"/>
            </a:endParaRPr>
          </a:p>
          <a:p>
            <a:pPr lvl="1"/>
            <a:endParaRPr lang="zh-CN" altLang="en-US" sz="2200">
              <a:sym typeface="+mn-ea"/>
            </a:endParaRPr>
          </a:p>
          <a:p>
            <a:pPr lvl="1"/>
            <a:endParaRPr lang="zh-CN" altLang="en-US" sz="2200">
              <a:sym typeface="+mn-ea"/>
            </a:endParaRPr>
          </a:p>
          <a:p>
            <a:pPr lvl="1"/>
            <a:endParaRPr lang="zh-CN" altLang="en-US" sz="2200">
              <a:sym typeface="+mn-ea"/>
            </a:endParaRPr>
          </a:p>
          <a:p>
            <a:pPr lvl="1"/>
            <a:endParaRPr lang="zh-CN" altLang="en-US" sz="2200">
              <a:sym typeface="+mn-ea"/>
            </a:endParaRPr>
          </a:p>
          <a:p>
            <a:pPr lvl="1"/>
            <a:endParaRPr lang="zh-CN" altLang="en-US" sz="2200">
              <a:sym typeface="+mn-ea"/>
            </a:endParaRPr>
          </a:p>
          <a:p>
            <a:pPr lvl="1"/>
            <a:endParaRPr lang="zh-CN" altLang="en-US" sz="2200">
              <a:sym typeface="+mn-ea"/>
            </a:endParaRPr>
          </a:p>
          <a:p>
            <a:pPr lvl="1"/>
            <a:endParaRPr lang="zh-CN" altLang="en-US" sz="2200">
              <a:sym typeface="+mn-ea"/>
            </a:endParaRPr>
          </a:p>
          <a:p>
            <a:pPr lvl="1"/>
            <a:r>
              <a:rPr lang="zh-CN" altLang="en-US" sz="2200"/>
              <a:t>Downsides: two representations of 0, slightly complicated arithmetic</a:t>
            </a:r>
            <a:endParaRPr lang="zh-CN" altLang="en-US" sz="2200"/>
          </a:p>
          <a:p>
            <a:endParaRPr lang="zh-CN" altLang="en-US" sz="2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831340" y="2372995"/>
          <a:ext cx="5209540" cy="245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2800350" imgH="1962150" progId="Paint.Picture">
                  <p:embed/>
                </p:oleObj>
              </mc:Choice>
              <mc:Fallback>
                <p:oleObj name="" r:id="rId1" imgW="2800350" imgH="19621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1340" y="2372995"/>
                        <a:ext cx="5209540" cy="245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2.2.2 Integer representation(4/7)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536305" cy="4857750"/>
          </a:xfrm>
        </p:spPr>
        <p:txBody>
          <a:bodyPr/>
          <a:p>
            <a:r>
              <a:rPr lang="zh-CN" altLang="en-US" sz="2400"/>
              <a:t>Two’s complement</a:t>
            </a:r>
            <a:r>
              <a:rPr lang="en-US" altLang="zh-CN" sz="2400"/>
              <a:t>(</a:t>
            </a:r>
            <a:r>
              <a:rPr lang="zh-CN" altLang="en-US" sz="2400"/>
              <a:t>补码</a:t>
            </a:r>
            <a:r>
              <a:rPr lang="en-US" altLang="zh-CN" sz="2400"/>
              <a:t>)</a:t>
            </a:r>
            <a:endParaRPr lang="en-US" altLang="zh-CN" sz="2400"/>
          </a:p>
          <a:p>
            <a:pPr lvl="1"/>
            <a:r>
              <a:rPr lang="en-US" altLang="zh-CN" sz="2200"/>
              <a:t>in w-bit word, the most significant bit represents </a:t>
            </a:r>
            <a:r>
              <a:rPr lang="en-US" altLang="zh-CN" sz="2200" b="1">
                <a:solidFill>
                  <a:srgbClr val="FF0000"/>
                </a:solidFill>
              </a:rPr>
              <a:t>−2</a:t>
            </a:r>
            <a:r>
              <a:rPr lang="en-US" altLang="zh-CN" sz="2200" b="1" baseline="30000">
                <a:solidFill>
                  <a:srgbClr val="FF0000"/>
                </a:solidFill>
              </a:rPr>
              <a:t>w−1</a:t>
            </a:r>
            <a:endParaRPr lang="en-US" altLang="zh-CN" sz="2200"/>
          </a:p>
          <a:p>
            <a:pPr lvl="1"/>
            <a:endParaRPr lang="en-US" altLang="zh-CN" sz="2200"/>
          </a:p>
          <a:p>
            <a:pPr lvl="1"/>
            <a:endParaRPr lang="en-US" altLang="zh-CN" sz="2200"/>
          </a:p>
          <a:p>
            <a:pPr lvl="1"/>
            <a:endParaRPr lang="en-US" altLang="zh-CN" sz="2200"/>
          </a:p>
          <a:p>
            <a:pPr lvl="1"/>
            <a:endParaRPr lang="en-US" altLang="zh-CN" sz="2200"/>
          </a:p>
          <a:p>
            <a:pPr lvl="1"/>
            <a:endParaRPr lang="en-US" altLang="zh-CN" sz="2200"/>
          </a:p>
          <a:p>
            <a:pPr lvl="1"/>
            <a:endParaRPr lang="en-US" altLang="zh-CN" sz="2200"/>
          </a:p>
          <a:p>
            <a:pPr lvl="1"/>
            <a:endParaRPr lang="en-US" altLang="zh-CN" sz="2200"/>
          </a:p>
          <a:p>
            <a:pPr lvl="1"/>
            <a:r>
              <a:rPr lang="en-US" altLang="zh-CN" sz="2200"/>
              <a:t>w-bit two’s complement representation</a:t>
            </a:r>
            <a:endParaRPr lang="en-US" altLang="zh-CN" sz="2200"/>
          </a:p>
          <a:p>
            <a:pPr lvl="2"/>
            <a:r>
              <a:rPr lang="en-US" altLang="zh-CN" sz="2030"/>
              <a:t>Bit w-1 is the sign bit, 0→positive, 1→negative</a:t>
            </a:r>
            <a:endParaRPr lang="en-US" altLang="zh-CN" sz="2030"/>
          </a:p>
          <a:p>
            <a:pPr lvl="2" algn="l">
              <a:buClrTx/>
              <a:buSzTx/>
            </a:pPr>
            <a:r>
              <a:rPr lang="en-US" altLang="zh-CN" sz="2030">
                <a:cs typeface="+mn-ea"/>
              </a:rPr>
              <a:t>If sign bit is 0, usual unsigned interpretation</a:t>
            </a:r>
            <a:endParaRPr lang="en-US" altLang="zh-CN" sz="2030">
              <a:cs typeface="+mn-ea"/>
            </a:endParaRPr>
          </a:p>
          <a:p>
            <a:pPr lvl="2" algn="l">
              <a:buClrTx/>
              <a:buSzTx/>
            </a:pPr>
            <a:r>
              <a:rPr lang="en-US" altLang="zh-CN" sz="2030">
                <a:cs typeface="+mn-ea"/>
              </a:rPr>
              <a:t>If sign bit is 1, bits w − 2 . . 0 indicate the “offset” from −2</a:t>
            </a:r>
            <a:r>
              <a:rPr lang="en-US" altLang="zh-CN" sz="2030" baseline="30000">
                <a:cs typeface="+mn-ea"/>
              </a:rPr>
              <a:t>w−1</a:t>
            </a:r>
            <a:endParaRPr lang="en-US" altLang="zh-CN" sz="2030" baseline="30000"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r>
              <a:rPr lang="zh-CN" altLang="fr-CA"/>
              <a:t>*</a:t>
            </a:r>
            <a:endParaRPr lang="zh-CN" altLang="fr-CA"/>
          </a:p>
        </p:txBody>
      </p:sp>
      <p:graphicFrame>
        <p:nvGraphicFramePr>
          <p:cNvPr id="5" name="对象 4"/>
          <p:cNvGraphicFramePr/>
          <p:nvPr/>
        </p:nvGraphicFramePr>
        <p:xfrm>
          <a:off x="2162810" y="2163445"/>
          <a:ext cx="435864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2851150" imgH="2019300" progId="Paint.Picture">
                  <p:embed/>
                </p:oleObj>
              </mc:Choice>
              <mc:Fallback>
                <p:oleObj name="" r:id="rId1" imgW="2851150" imgH="20193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62810" y="2163445"/>
                        <a:ext cx="4358640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2.2.2 Integer representation(5/7)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600"/>
              <a:t>Two’s complement negation and subtraction</a:t>
            </a:r>
            <a:endParaRPr lang="zh-CN" altLang="en-US" sz="2600"/>
          </a:p>
          <a:p>
            <a:pPr lvl="1"/>
            <a:r>
              <a:rPr lang="zh-CN" altLang="en-US" sz="2400"/>
              <a:t>Negation:</a:t>
            </a:r>
            <a:endParaRPr lang="zh-CN" altLang="en-US" sz="2400"/>
          </a:p>
          <a:p>
            <a:pPr lvl="2"/>
            <a:r>
              <a:rPr lang="zh-CN" altLang="en-US" sz="2400"/>
              <a:t> if x is a two-complement integer value, −x can be computed</a:t>
            </a:r>
            <a:r>
              <a:rPr lang="en-US" altLang="zh-CN" sz="2400"/>
              <a:t> </a:t>
            </a:r>
            <a:r>
              <a:rPr lang="zh-CN" altLang="en-US" sz="2400"/>
              <a:t>by inverting bits of x, then adding 1</a:t>
            </a:r>
            <a:endParaRPr lang="zh-CN" altLang="en-US" sz="2400"/>
          </a:p>
          <a:p>
            <a:pPr lvl="1"/>
            <a:endParaRPr lang="zh-CN" altLang="en-US" sz="2400"/>
          </a:p>
          <a:p>
            <a:pPr lvl="1"/>
            <a:r>
              <a:rPr lang="zh-CN" altLang="en-US" sz="2400"/>
              <a:t>Subtraction:</a:t>
            </a:r>
            <a:endParaRPr lang="zh-CN" altLang="en-US" sz="2400"/>
          </a:p>
          <a:p>
            <a:pPr lvl="2"/>
            <a:r>
              <a:rPr lang="zh-CN" altLang="en-US" sz="2400"/>
              <a:t>a − b = a + −b</a:t>
            </a:r>
            <a:endParaRPr lang="zh-CN" altLang="en-US" sz="2400"/>
          </a:p>
          <a:p>
            <a:pPr lvl="2"/>
            <a:r>
              <a:rPr lang="zh-CN" altLang="en-US" sz="2400"/>
              <a:t>I.e., to compute a − b, compute −b, then add −b to a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6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2.2.2 Integer representation(6/7)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65539" name="Rectangle 8"/>
          <p:cNvSpPr/>
          <p:nvPr/>
        </p:nvSpPr>
        <p:spPr>
          <a:xfrm>
            <a:off x="539750" y="1268413"/>
            <a:ext cx="8064500" cy="40309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Arial" panose="020B0604020202020204" pitchFamily="34" charset="0"/>
                <a:ea typeface="PMingLiU" pitchFamily="18" charset="-120"/>
              </a:rPr>
              <a:t>Represent  -18 in 2’s complement</a:t>
            </a:r>
            <a:endParaRPr lang="en-US" altLang="zh-CN" sz="2800" b="1" dirty="0">
              <a:solidFill>
                <a:schemeClr val="hlink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ea typeface="PMingLiU" pitchFamily="18" charset="-120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1 </a:t>
            </a:r>
            <a:r>
              <a:rPr lang="en-US" altLang="zh-TW" sz="2400" dirty="0">
                <a:latin typeface="Arial" panose="020B0604020202020204" pitchFamily="34" charset="0"/>
                <a:ea typeface="PMingLiU" pitchFamily="18" charset="-120"/>
              </a:rPr>
              <a:t>001 0010   //original data</a:t>
            </a:r>
            <a:r>
              <a:rPr lang="en-US" altLang="zh-CN" sz="2400" dirty="0">
                <a:latin typeface="Arial" panose="020B0604020202020204" pitchFamily="34" charset="0"/>
                <a:ea typeface="PMingLiU" pitchFamily="18" charset="-120"/>
              </a:rPr>
              <a:t> (true form</a:t>
            </a:r>
            <a:r>
              <a:rPr lang="zh-CN" altLang="en-US" sz="2400" dirty="0">
                <a:latin typeface="Arial" panose="020B0604020202020204" pitchFamily="34" charset="0"/>
                <a:ea typeface="PMingLiU" pitchFamily="18" charset="-120"/>
              </a:rPr>
              <a:t>原码</a:t>
            </a:r>
            <a:r>
              <a:rPr lang="en-US" altLang="zh-CN" sz="2400" dirty="0">
                <a:latin typeface="Arial" panose="020B0604020202020204" pitchFamily="34" charset="0"/>
                <a:ea typeface="PMingLiU" pitchFamily="18" charset="-120"/>
              </a:rPr>
              <a:t>)</a:t>
            </a:r>
            <a:endParaRPr lang="en-US" altLang="zh-TW" sz="2400" dirty="0">
              <a:latin typeface="Arial" panose="020B0604020202020204" pitchFamily="34" charset="0"/>
              <a:ea typeface="PMingLiU" pitchFamily="18" charset="-120"/>
            </a:endParaRPr>
          </a:p>
          <a:p>
            <a:pPr marL="342900" indent="-342900">
              <a:buNone/>
            </a:pPr>
            <a:endParaRPr lang="en-US" altLang="zh-TW" sz="2800" dirty="0">
              <a:latin typeface="Arial" panose="020B0604020202020204" pitchFamily="34" charset="0"/>
              <a:ea typeface="PMingLiU" pitchFamily="18" charset="-120"/>
            </a:endParaRPr>
          </a:p>
          <a:p>
            <a:pPr marL="342900" indent="-342900">
              <a:buClr>
                <a:schemeClr val="tx1"/>
              </a:buClr>
              <a:buAutoNum type="arabicPeriod" startAt="2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       1</a:t>
            </a:r>
            <a:r>
              <a:rPr lang="en-US" altLang="zh-TW" sz="2400" dirty="0">
                <a:latin typeface="Arial" panose="020B0604020202020204" pitchFamily="34" charset="0"/>
                <a:ea typeface="PMingLiU" pitchFamily="18" charset="-120"/>
              </a:rPr>
              <a:t>110 1101   //reverse 1 to 0, 0 to 1</a:t>
            </a:r>
            <a:endParaRPr lang="en-US" altLang="zh-TW" sz="2400" dirty="0">
              <a:latin typeface="Arial" panose="020B0604020202020204" pitchFamily="34" charset="0"/>
              <a:ea typeface="PMingLiU" pitchFamily="18" charset="-120"/>
            </a:endParaRPr>
          </a:p>
          <a:p>
            <a:pPr marL="800100" lvl="1" indent="-342900" eaLnBrk="1" hangingPunct="1">
              <a:buNone/>
            </a:pPr>
            <a:endParaRPr lang="en-US" altLang="zh-TW" sz="2400" dirty="0">
              <a:latin typeface="Arial" panose="020B0604020202020204" pitchFamily="34" charset="0"/>
              <a:ea typeface="PMingLiU" pitchFamily="18" charset="-120"/>
            </a:endParaRPr>
          </a:p>
          <a:p>
            <a:pPr marL="342900" indent="-342900">
              <a:buClr>
                <a:schemeClr val="tx1"/>
              </a:buClr>
              <a:buAutoNum type="arabicPeriod" startAt="3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       1</a:t>
            </a:r>
            <a:r>
              <a:rPr lang="en-US" altLang="zh-TW" sz="2400" dirty="0">
                <a:latin typeface="Arial" panose="020B0604020202020204" pitchFamily="34" charset="0"/>
                <a:ea typeface="PMingLiU" pitchFamily="18" charset="-120"/>
              </a:rPr>
              <a:t>110 1101</a:t>
            </a:r>
            <a:endParaRPr lang="en-US" altLang="zh-TW" sz="2400" dirty="0">
              <a:latin typeface="Arial" panose="020B0604020202020204" pitchFamily="34" charset="0"/>
              <a:ea typeface="PMingLiU" pitchFamily="18" charset="-120"/>
            </a:endParaRPr>
          </a:p>
          <a:p>
            <a:pPr marL="342900" indent="-342900">
              <a:buNone/>
            </a:pPr>
            <a:r>
              <a:rPr lang="en-US" altLang="zh-TW" sz="2800" dirty="0">
                <a:latin typeface="Arial" panose="020B0604020202020204" pitchFamily="34" charset="0"/>
                <a:ea typeface="PMingLiU" pitchFamily="18" charset="-120"/>
              </a:rPr>
              <a:t>              +</a:t>
            </a:r>
            <a:endParaRPr lang="en-US" altLang="zh-TW" sz="2800" dirty="0">
              <a:latin typeface="Arial" panose="020B0604020202020204" pitchFamily="34" charset="0"/>
              <a:ea typeface="PMingLiU" pitchFamily="18" charset="-120"/>
            </a:endParaRPr>
          </a:p>
          <a:p>
            <a:pPr marL="342900" indent="-342900">
              <a:buNone/>
            </a:pPr>
            <a:r>
              <a:rPr lang="en-US" altLang="zh-CN" sz="2800" dirty="0">
                <a:latin typeface="Arial" panose="020B0604020202020204" pitchFamily="34" charset="0"/>
                <a:ea typeface="PMingLiU" pitchFamily="18" charset="-120"/>
              </a:rPr>
              <a:t>        </a:t>
            </a:r>
            <a:r>
              <a:rPr lang="en-US" altLang="zh-CN" sz="2400" dirty="0">
                <a:latin typeface="Arial" panose="020B0604020202020204" pitchFamily="34" charset="0"/>
                <a:ea typeface="PMingLiU" pitchFamily="18" charset="-120"/>
              </a:rPr>
              <a:t>  </a:t>
            </a:r>
            <a:r>
              <a:rPr lang="en-US" altLang="zh-TW" sz="2400" dirty="0">
                <a:latin typeface="Arial" panose="020B0604020202020204" pitchFamily="34" charset="0"/>
                <a:ea typeface="PMingLiU" pitchFamily="18" charset="-120"/>
              </a:rPr>
              <a:t>0000 0001  (add one to one’s  complement)</a:t>
            </a:r>
            <a:endParaRPr lang="en-US" altLang="zh-TW" sz="2400" dirty="0">
              <a:latin typeface="Arial" panose="020B0604020202020204" pitchFamily="34" charset="0"/>
              <a:ea typeface="PMingLiU" pitchFamily="18" charset="-120"/>
            </a:endParaRPr>
          </a:p>
          <a:p>
            <a:pPr marL="342900" indent="-342900">
              <a:buNone/>
            </a:pPr>
            <a:r>
              <a:rPr lang="en-US" altLang="zh-CN" sz="2400" dirty="0">
                <a:latin typeface="Arial" panose="020B0604020202020204" pitchFamily="34" charset="0"/>
                <a:ea typeface="PMingLiU" pitchFamily="18" charset="-120"/>
              </a:rPr>
              <a:t>         </a:t>
            </a:r>
            <a:r>
              <a:rPr lang="en-US" altLang="zh-TW" sz="2400" dirty="0">
                <a:latin typeface="Arial" panose="020B0604020202020204" pitchFamily="34" charset="0"/>
                <a:ea typeface="PMingLiU" pitchFamily="18" charset="-120"/>
              </a:rPr>
              <a:t>---------------</a:t>
            </a:r>
            <a:endParaRPr lang="en-US" altLang="zh-TW" sz="2400" dirty="0">
              <a:latin typeface="Arial" panose="020B0604020202020204" pitchFamily="34" charset="0"/>
              <a:ea typeface="PMingLiU" pitchFamily="18" charset="-120"/>
            </a:endParaRPr>
          </a:p>
          <a:p>
            <a:pPr marL="342900" indent="-34290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PMingLiU" pitchFamily="18" charset="-120"/>
              </a:rPr>
              <a:t>            1</a:t>
            </a:r>
            <a:r>
              <a:rPr lang="en-US" altLang="zh-TW" sz="2400" dirty="0">
                <a:latin typeface="Arial" panose="020B0604020202020204" pitchFamily="34" charset="0"/>
                <a:ea typeface="PMingLiU" pitchFamily="18" charset="-120"/>
              </a:rPr>
              <a:t>110 1110 </a:t>
            </a:r>
            <a:endParaRPr lang="zh-CN" altLang="en-US" sz="2400" dirty="0"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5540" name="AutoShape 9"/>
          <p:cNvSpPr/>
          <p:nvPr/>
        </p:nvSpPr>
        <p:spPr>
          <a:xfrm>
            <a:off x="3995738" y="3573463"/>
            <a:ext cx="4392612" cy="503237"/>
          </a:xfrm>
          <a:prstGeom prst="wedgeRectCallout">
            <a:avLst>
              <a:gd name="adj1" fmla="val -65866"/>
              <a:gd name="adj2" fmla="val -159148"/>
            </a:avLst>
          </a:prstGeom>
          <a:solidFill>
            <a:srgbClr val="B6CBE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r>
              <a:rPr lang="en-US" altLang="zh-TW" sz="2400" b="1" dirty="0">
                <a:latin typeface="Arial" panose="020B0604020202020204" pitchFamily="34" charset="0"/>
                <a:ea typeface="PMingLiU" pitchFamily="18" charset="-120"/>
              </a:rPr>
              <a:t>One’s complement (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反码</a:t>
            </a:r>
            <a:r>
              <a:rPr lang="en-US" altLang="zh-TW" sz="2400" b="1" dirty="0">
                <a:latin typeface="Arial" panose="020B0604020202020204" pitchFamily="34" charset="0"/>
                <a:ea typeface="PMingLiU" pitchFamily="18" charset="-120"/>
              </a:rPr>
              <a:t>)</a:t>
            </a:r>
            <a:endParaRPr lang="en-US" altLang="zh-CN" sz="2400" b="1" dirty="0">
              <a:latin typeface="Arial Narrow" pitchFamily="34" charset="0"/>
            </a:endParaRPr>
          </a:p>
        </p:txBody>
      </p:sp>
      <p:sp>
        <p:nvSpPr>
          <p:cNvPr id="65541" name="AutoShape 10"/>
          <p:cNvSpPr/>
          <p:nvPr/>
        </p:nvSpPr>
        <p:spPr>
          <a:xfrm>
            <a:off x="4284980" y="5085080"/>
            <a:ext cx="4103370" cy="715645"/>
          </a:xfrm>
          <a:prstGeom prst="wedgeRectCallout">
            <a:avLst>
              <a:gd name="adj1" fmla="val -75348"/>
              <a:gd name="adj2" fmla="val -64589"/>
            </a:avLst>
          </a:prstGeom>
          <a:solidFill>
            <a:srgbClr val="B6CBE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r>
              <a:rPr lang="en-US" altLang="zh-TW" sz="2400" b="1" dirty="0">
                <a:latin typeface="Arial" panose="020B0604020202020204" pitchFamily="34" charset="0"/>
                <a:ea typeface="PMingLiU" pitchFamily="18" charset="-120"/>
              </a:rPr>
              <a:t>Two’s complement(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补码）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2.2.2 Integer representation(7/7)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Integers Conversion Between Different Size</a:t>
            </a:r>
            <a:endParaRPr lang="en-US" altLang="zh-CN" strike="noStrike" noProof="1" dirty="0">
              <a:ea typeface="宋体" panose="02010600030101010101" pitchFamily="2" charset="-122"/>
            </a:endParaRPr>
          </a:p>
          <a:p>
            <a:pPr lvl="1"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Small to large</a:t>
            </a:r>
            <a:endParaRPr lang="en-US" altLang="zh-CN" strike="noStrike" noProof="1" dirty="0">
              <a:ea typeface="宋体" panose="02010600030101010101" pitchFamily="2" charset="-122"/>
            </a:endParaRPr>
          </a:p>
          <a:p>
            <a:pPr lvl="2"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 signed: sign extension</a:t>
            </a:r>
            <a:endParaRPr lang="en-US" altLang="zh-CN" strike="noStrike" noProof="1" dirty="0">
              <a:ea typeface="宋体" panose="02010600030101010101" pitchFamily="2" charset="-122"/>
            </a:endParaRPr>
          </a:p>
          <a:p>
            <a:pPr lvl="2"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unsigned: fill in 0s</a:t>
            </a:r>
            <a:endParaRPr lang="en-US" altLang="zh-CN" strike="noStrike" noProof="1" dirty="0">
              <a:ea typeface="宋体" panose="02010600030101010101" pitchFamily="2" charset="-122"/>
            </a:endParaRPr>
          </a:p>
          <a:p>
            <a:pPr marL="457200" lvl="1" indent="0" eaLnBrk="1" fontAlgn="base" hangingPunct="1">
              <a:buNone/>
            </a:pPr>
            <a:endParaRPr lang="en-US" altLang="zh-CN" strike="noStrike" noProof="1" dirty="0">
              <a:ea typeface="宋体" panose="02010600030101010101" pitchFamily="2" charset="-122"/>
            </a:endParaRPr>
          </a:p>
          <a:p>
            <a:pPr lvl="1"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Large to small </a:t>
            </a:r>
            <a:r>
              <a:rPr lang="zh-CN" altLang="en-US" strike="noStrike" noProof="1" dirty="0">
                <a:ea typeface="宋体" panose="02010600030101010101" pitchFamily="2" charset="-122"/>
              </a:rPr>
              <a:t>：</a:t>
            </a:r>
            <a:endParaRPr lang="zh-CN" altLang="en-US" strike="noStrike" noProof="1" dirty="0">
              <a:ea typeface="宋体" panose="02010600030101010101" pitchFamily="2" charset="-122"/>
            </a:endParaRPr>
          </a:p>
          <a:p>
            <a:pPr lvl="2"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1. when the original number is within the range of </a:t>
            </a:r>
            <a:r>
              <a:rPr lang="en-US" altLang="zh-CN" b="1" strike="noStrike" noProof="1" dirty="0">
                <a:solidFill>
                  <a:schemeClr val="hlink"/>
                </a:solidFill>
                <a:ea typeface="宋体" panose="02010600030101010101" pitchFamily="2" charset="-122"/>
              </a:rPr>
              <a:t>the small sized one</a:t>
            </a:r>
            <a:r>
              <a:rPr lang="en-US" altLang="zh-CN" strike="noStrike" noProof="1" dirty="0">
                <a:ea typeface="宋体" panose="02010600030101010101" pitchFamily="2" charset="-122"/>
              </a:rPr>
              <a:t> </a:t>
            </a:r>
            <a:endParaRPr lang="zh-CN" altLang="en-US" strike="noStrike" noProof="1" dirty="0">
              <a:ea typeface="宋体" panose="02010600030101010101" pitchFamily="2" charset="-122"/>
            </a:endParaRPr>
          </a:p>
          <a:p>
            <a:pPr lvl="3"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sign extension (negative number in 2’s complement)</a:t>
            </a:r>
            <a:endParaRPr lang="en-US" altLang="zh-CN" strike="noStrike" noProof="1" dirty="0">
              <a:ea typeface="宋体" panose="02010600030101010101" pitchFamily="2" charset="-122"/>
            </a:endParaRPr>
          </a:p>
          <a:p>
            <a:pPr lvl="2"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2. otherwise </a:t>
            </a:r>
            <a:r>
              <a:rPr lang="en-US" altLang="zh-CN" strike="noStrike" noProof="1" dirty="0">
                <a:solidFill>
                  <a:schemeClr val="hlink"/>
                </a:solidFill>
                <a:ea typeface="宋体" panose="02010600030101010101" pitchFamily="2" charset="-122"/>
              </a:rPr>
              <a:t>truncated </a:t>
            </a:r>
            <a:r>
              <a:rPr lang="en-US" altLang="zh-CN" strike="noStrike" noProof="1" dirty="0">
                <a:ea typeface="宋体" panose="02010600030101010101" pitchFamily="2" charset="-122"/>
              </a:rPr>
              <a:t>and cause wrong result</a:t>
            </a:r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2.2 Integers</a:t>
            </a:r>
            <a:endParaRPr lang="en-US" altLang="zh-CN"/>
          </a:p>
        </p:txBody>
      </p:sp>
      <p:sp>
        <p:nvSpPr>
          <p:cNvPr id="69634" name="Rectangle 3"/>
          <p:cNvSpPr>
            <a:spLocks noGrp="1"/>
          </p:cNvSpPr>
          <p:nvPr>
            <p:ph type="body" orient="vert" idx="1"/>
          </p:nvPr>
        </p:nvSpPr>
        <p:spPr/>
        <p:txBody>
          <a:bodyPr anchor="t" anchorCtr="0"/>
          <a:p>
            <a:r>
              <a:rPr lang="en-US" altLang="zh-CN"/>
              <a:t>2.2.1 Common integer data types</a:t>
            </a:r>
            <a:endParaRPr lang="en-US" altLang="zh-CN"/>
          </a:p>
          <a:p>
            <a:r>
              <a:rPr lang="en-US" altLang="zh-CN"/>
              <a:t>2.2.2  Integer representation</a:t>
            </a:r>
            <a:endParaRPr lang="en-US" altLang="zh-CN"/>
          </a:p>
          <a:p>
            <a:r>
              <a:rPr lang="en-US" altLang="zh-CN" u="sng"/>
              <a:t>2.2.3 Overflow</a:t>
            </a:r>
            <a:endParaRPr lang="en-US" altLang="zh-CN" u="sng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2.2.3 Overflow(1/2)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TW" dirty="0">
                <a:ea typeface="PMingLiU" pitchFamily="18" charset="-120"/>
              </a:rPr>
              <a:t>When integers are too big to fit into a word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Example of Overflow: </a:t>
            </a:r>
            <a:r>
              <a:rPr lang="en-US" altLang="zh-TW" dirty="0">
                <a:ea typeface="PMingLiU" pitchFamily="18" charset="-120"/>
              </a:rPr>
              <a:t>16-bit unsigned integer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TW" dirty="0">
                <a:ea typeface="PMingLiU" pitchFamily="18" charset="-120"/>
              </a:rPr>
              <a:t>If you add 65535 + 1 (dec), it produces 0</a:t>
            </a:r>
            <a:endParaRPr lang="en-US" altLang="zh-TW" dirty="0">
              <a:ea typeface="PMingLiU" pitchFamily="18" charset="-120"/>
            </a:endParaRPr>
          </a:p>
          <a:p>
            <a:pPr eaLnBrk="1" hangingPunct="1"/>
            <a:endParaRPr lang="en-US" altLang="zh-TW" dirty="0">
              <a:ea typeface="PMingLiU" pitchFamily="18" charset="-120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Integer overflow is not detected or reported in C, so the programmer must choose integer sizes carefully</a:t>
            </a:r>
            <a:endParaRPr lang="en-US" altLang="zh-TW" b="1" dirty="0">
              <a:solidFill>
                <a:schemeClr val="hlink"/>
              </a:solidFill>
              <a:ea typeface="PMingLiU" pitchFamily="18" charset="-120"/>
            </a:endParaRPr>
          </a:p>
        </p:txBody>
      </p:sp>
      <p:sp>
        <p:nvSpPr>
          <p:cNvPr id="71684" name="Rectangle 4"/>
          <p:cNvSpPr/>
          <p:nvPr/>
        </p:nvSpPr>
        <p:spPr>
          <a:xfrm>
            <a:off x="900113" y="2852738"/>
            <a:ext cx="6769100" cy="15684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pPr lvl="1" indent="0" eaLnBrk="1" hangingPunct="1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   </a:t>
            </a:r>
            <a:r>
              <a: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</a:rPr>
              <a:t>1111  1111 1111  1111  (binary)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indent="0" eaLnBrk="1" hangingPunct="1"/>
            <a:r>
              <a: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</a:rPr>
              <a:t>+   0000 0000 0000 0001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indent="0" eaLnBrk="1" hangingPunct="1"/>
            <a:r>
              <a: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</a:rPr>
              <a:t>-----------------------------------------------</a:t>
            </a:r>
            <a:endParaRPr lang="en-US" altLang="zh-TW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indent="0" eaLnBrk="1" hangingPunct="1"/>
            <a:r>
              <a:rPr lang="en-US" altLang="zh-TW" sz="2400" b="1" dirty="0">
                <a:solidFill>
                  <a:schemeClr val="bg1"/>
                </a:solidFill>
                <a:latin typeface="Arial" panose="020B0604020202020204" pitchFamily="34" charset="0"/>
              </a:rPr>
              <a:t>  1 0000 0000 0000 0000  (overflow)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2.2.3 Overflow(2/2)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Sometimes, it is necessary to doing the following code: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3732" name="文本框 1"/>
          <p:cNvSpPr txBox="1"/>
          <p:nvPr/>
        </p:nvSpPr>
        <p:spPr>
          <a:xfrm>
            <a:off x="504825" y="2393950"/>
            <a:ext cx="8134350" cy="353853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/* If overflow occurred, sum will be smaller  than either x or y. Otherwise, sum will be greater than either x or y. */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indent="0" eaLnBrk="1" hangingPunct="1">
              <a:buNone/>
            </a:pP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indent="0" eaLnBrk="1" hangingPunct="1">
              <a:buNone/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unsigned long x, y, sum; 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indent="0" eaLnBrk="1" hangingPunct="1">
              <a:buNone/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sum = x + y; 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indent="0" eaLnBrk="1" hangingPunct="1">
              <a:buNone/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if (sum &lt; x) 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indent="0" eaLnBrk="1" hangingPunct="1">
              <a:buNone/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    handle_overflow(); 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2.0 Intro(2/6)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zh-CN" altLang="en-US">
                <a:sym typeface="+mn-ea"/>
              </a:rPr>
              <a:t>Let’s consider ways of representing numbers...</a:t>
            </a:r>
            <a:endParaRPr lang="zh-CN" altLang="en-US">
              <a:sym typeface="+mn-ea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Roman Numerals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Basic units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I    V    X     L      C      D     M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1   5   10   50  100  500 1000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Additive combination of units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II     III     VI    XVI   XXXIII   MDCLXVI   MMXVI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2      3      6     16       33          1666        2016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Subtractive combination of units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IV    IX    XL    XC    CD    CM    MCMLXXI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4       9    40    90   400   900        1971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2. Representation of Data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i="1" dirty="0">
                <a:solidFill>
                  <a:schemeClr val="hlink"/>
                </a:solidFill>
                <a:ea typeface="宋体" panose="02010600030101010101" pitchFamily="2" charset="-122"/>
              </a:rPr>
              <a:t>From : SSD6-2.1~2.3  &amp;  CSAPP Chapter 2</a:t>
            </a:r>
            <a:endParaRPr lang="en-US" altLang="zh-CN" i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2.1 Bits and Bit Manipulation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2.2 Integers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2.3 Non-integral numbers Representations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 Non-integral numbers Representations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GB" altLang="zh-CN" u="sng" dirty="0">
                <a:ea typeface="宋体" panose="02010600030101010101" pitchFamily="2" charset="-122"/>
              </a:rPr>
              <a:t>2.3.1 Fixed Point Notation </a:t>
            </a:r>
            <a:endParaRPr lang="en-GB" altLang="zh-CN" u="sng" dirty="0">
              <a:ea typeface="宋体" panose="02010600030101010101" pitchFamily="2" charset="-122"/>
            </a:endParaRPr>
          </a:p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2.3.2 </a:t>
            </a:r>
            <a:r>
              <a:rPr lang="en-US" altLang="zh-CN" dirty="0">
                <a:ea typeface="宋体" panose="02010600030101010101" pitchFamily="2" charset="-122"/>
              </a:rPr>
              <a:t>BCD (Binary-Coded Decimal)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 IEEE Floating Point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2.3.1 Fixed Point Notation(1/3)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Splits numbers using a point “.”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GB" altLang="zh-CN" sz="2700" dirty="0">
                <a:ea typeface="宋体" panose="02010600030101010101" pitchFamily="2" charset="-122"/>
              </a:rPr>
              <a:t>Integer section</a:t>
            </a:r>
            <a:endParaRPr lang="en-GB" altLang="zh-CN" sz="27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GB" altLang="zh-CN" sz="2700" dirty="0">
                <a:ea typeface="宋体" panose="02010600030101010101" pitchFamily="2" charset="-122"/>
              </a:rPr>
              <a:t>Fractional section</a:t>
            </a:r>
            <a:endParaRPr lang="en-GB" altLang="zh-CN" sz="2700" dirty="0">
              <a:ea typeface="宋体" panose="02010600030101010101" pitchFamily="2" charset="-122"/>
            </a:endParaRPr>
          </a:p>
          <a:p>
            <a:pPr lvl="1" eaLnBrk="1" hangingPunct="1"/>
            <a:endParaRPr lang="en-GB" altLang="zh-CN" sz="2700" dirty="0">
              <a:ea typeface="宋体" panose="02010600030101010101" pitchFamily="2" charset="-122"/>
            </a:endParaRPr>
          </a:p>
          <a:p>
            <a:pPr lvl="1" eaLnBrk="1" hangingPunct="1"/>
            <a:endParaRPr lang="en-GB" altLang="zh-CN" sz="2700" dirty="0">
              <a:ea typeface="宋体" panose="02010600030101010101" pitchFamily="2" charset="-122"/>
            </a:endParaRPr>
          </a:p>
          <a:p>
            <a:pPr lvl="1" eaLnBrk="1" hangingPunct="1"/>
            <a:endParaRPr lang="en-GB" altLang="zh-CN" sz="2700" dirty="0">
              <a:ea typeface="宋体" panose="02010600030101010101" pitchFamily="2" charset="-122"/>
            </a:endParaRPr>
          </a:p>
          <a:p>
            <a:pPr lvl="1" eaLnBrk="1" hangingPunct="1"/>
            <a:endParaRPr lang="en-GB" altLang="zh-CN" sz="2700" dirty="0">
              <a:ea typeface="宋体" panose="02010600030101010101" pitchFamily="2" charset="-122"/>
            </a:endParaRPr>
          </a:p>
        </p:txBody>
      </p:sp>
      <p:grpSp>
        <p:nvGrpSpPr>
          <p:cNvPr id="79876" name="Group 4"/>
          <p:cNvGrpSpPr/>
          <p:nvPr/>
        </p:nvGrpSpPr>
        <p:grpSpPr>
          <a:xfrm>
            <a:off x="1403350" y="2995613"/>
            <a:ext cx="5976938" cy="495300"/>
            <a:chOff x="912" y="1824"/>
            <a:chExt cx="2784" cy="303"/>
          </a:xfrm>
        </p:grpSpPr>
        <p:sp>
          <p:nvSpPr>
            <p:cNvPr id="79877" name="Text Box 5"/>
            <p:cNvSpPr txBox="1"/>
            <p:nvPr/>
          </p:nvSpPr>
          <p:spPr>
            <a:xfrm>
              <a:off x="912" y="1824"/>
              <a:ext cx="1104" cy="303"/>
            </a:xfrm>
            <a:prstGeom prst="rect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GB" altLang="zh-CN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INTEGER</a:t>
              </a:r>
              <a:endParaRPr lang="en-GB" altLang="zh-CN" sz="2400" b="1" dirty="0">
                <a:solidFill>
                  <a:schemeClr val="bg1"/>
                </a:solidFill>
                <a:latin typeface="EPISODE I" pitchFamily="18" charset="0"/>
              </a:endParaRPr>
            </a:p>
          </p:txBody>
        </p:sp>
        <p:sp>
          <p:nvSpPr>
            <p:cNvPr id="79878" name="Text Box 6"/>
            <p:cNvSpPr txBox="1"/>
            <p:nvPr/>
          </p:nvSpPr>
          <p:spPr>
            <a:xfrm>
              <a:off x="2353" y="1824"/>
              <a:ext cx="1343" cy="303"/>
            </a:xfrm>
            <a:prstGeom prst="rect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GB" altLang="zh-CN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FRACTION</a:t>
              </a:r>
              <a:endParaRPr lang="en-GB" altLang="zh-CN" sz="24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79" name="Text Box 7"/>
            <p:cNvSpPr txBox="1"/>
            <p:nvPr/>
          </p:nvSpPr>
          <p:spPr>
            <a:xfrm>
              <a:off x="2016" y="1824"/>
              <a:ext cx="337" cy="30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GB" altLang="zh-CN" sz="2400" b="1" dirty="0">
                  <a:solidFill>
                    <a:srgbClr val="FF0066"/>
                  </a:solidFill>
                  <a:latin typeface="Arial" panose="020B0604020202020204" pitchFamily="34" charset="0"/>
                </a:rPr>
                <a:t>.</a:t>
              </a:r>
              <a:endParaRPr lang="en-GB" altLang="zh-CN" sz="2400" b="1" dirty="0">
                <a:solidFill>
                  <a:srgbClr val="FF0066"/>
                </a:solidFill>
                <a:latin typeface="EPISODE I" pitchFamily="18" charset="0"/>
              </a:endParaRPr>
            </a:p>
          </p:txBody>
        </p:sp>
      </p:grpSp>
      <p:grpSp>
        <p:nvGrpSpPr>
          <p:cNvPr id="79880" name="组合 1"/>
          <p:cNvGrpSpPr/>
          <p:nvPr/>
        </p:nvGrpSpPr>
        <p:grpSpPr>
          <a:xfrm>
            <a:off x="422275" y="3863975"/>
            <a:ext cx="8074025" cy="1808163"/>
            <a:chOff x="665" y="6085"/>
            <a:chExt cx="12714" cy="2848"/>
          </a:xfrm>
        </p:grpSpPr>
        <p:sp>
          <p:nvSpPr>
            <p:cNvPr id="79881" name="Rectangle 8"/>
            <p:cNvSpPr/>
            <p:nvPr/>
          </p:nvSpPr>
          <p:spPr>
            <a:xfrm>
              <a:off x="665" y="6085"/>
              <a:ext cx="12714" cy="2848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Value	                        Representation</a:t>
              </a:r>
              <a:endPara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endPara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5.75 (3/4)	             0101.1100</a:t>
              </a:r>
              <a:r>
                <a:rPr lang="en-US" altLang="zh-CN" sz="2400" b="1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baseline="-25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endParaRPr lang="en-US" altLang="zh-CN" sz="2400" b="1" baseline="-25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1/3                              0000.01010101[01]...</a:t>
              </a:r>
              <a:r>
                <a:rPr lang="en-US" altLang="zh-CN" sz="2400" b="1" baseline="-250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altLang="zh-CN" sz="2400" b="1" baseline="-250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882" name="Line 9"/>
            <p:cNvSpPr/>
            <p:nvPr/>
          </p:nvSpPr>
          <p:spPr>
            <a:xfrm>
              <a:off x="665" y="6988"/>
              <a:ext cx="12714" cy="1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40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2.3.1 Fixed Point Notation(</a:t>
            </a:r>
            <a:r>
              <a:rPr lang="en-US" altLang="en-GB" dirty="0">
                <a:ea typeface="宋体" panose="02010600030101010101" pitchFamily="2" charset="-122"/>
              </a:rPr>
              <a:t>2</a:t>
            </a:r>
            <a:r>
              <a:rPr lang="en-GB" altLang="zh-CN" dirty="0">
                <a:ea typeface="宋体" panose="02010600030101010101" pitchFamily="2" charset="-122"/>
              </a:rPr>
              <a:t>/3)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23" name="Rectangle 41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Binary fixed-point numbers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Bits to right of “binary point” represent fractional powers of 2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Represents rational number(</a:t>
            </a:r>
            <a:r>
              <a:rPr lang="zh-CN" altLang="en-US" dirty="0">
                <a:ea typeface="宋体" panose="02010600030101010101" pitchFamily="2" charset="-122"/>
              </a:rPr>
              <a:t>有理数</a:t>
            </a:r>
            <a:r>
              <a:rPr lang="en-US" altLang="zh-CN" dirty="0">
                <a:ea typeface="宋体" panose="02010600030101010101" pitchFamily="2" charset="-122"/>
              </a:rPr>
              <a:t>):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1924" name="Group 4"/>
          <p:cNvGrpSpPr/>
          <p:nvPr/>
        </p:nvGrpSpPr>
        <p:grpSpPr>
          <a:xfrm>
            <a:off x="1116330" y="3284220"/>
            <a:ext cx="6255385" cy="3451093"/>
            <a:chOff x="970" y="476"/>
            <a:chExt cx="3168" cy="2469"/>
          </a:xfrm>
        </p:grpSpPr>
        <p:sp>
          <p:nvSpPr>
            <p:cNvPr id="81925" name="Text Box 5"/>
            <p:cNvSpPr txBox="1"/>
            <p:nvPr/>
          </p:nvSpPr>
          <p:spPr>
            <a:xfrm>
              <a:off x="2640" y="476"/>
              <a:ext cx="177" cy="26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en-US" altLang="zh-CN" b="1" dirty="0">
                  <a:latin typeface="Times" pitchFamily="18" charset="0"/>
                </a:rPr>
                <a:t>2</a:t>
              </a:r>
              <a:r>
                <a:rPr lang="en-US" altLang="zh-CN" b="1" i="1" baseline="30000" dirty="0">
                  <a:latin typeface="Times" pitchFamily="18" charset="0"/>
                </a:rPr>
                <a:t>i</a:t>
              </a:r>
              <a:endParaRPr lang="en-US" altLang="zh-CN" b="1" baseline="-25000" dirty="0">
                <a:latin typeface="Times" pitchFamily="18" charset="0"/>
              </a:endParaRPr>
            </a:p>
          </p:txBody>
        </p:sp>
        <p:grpSp>
          <p:nvGrpSpPr>
            <p:cNvPr id="81926" name="Group 6"/>
            <p:cNvGrpSpPr/>
            <p:nvPr/>
          </p:nvGrpSpPr>
          <p:grpSpPr>
            <a:xfrm>
              <a:off x="970" y="1616"/>
              <a:ext cx="3168" cy="336"/>
              <a:chOff x="970" y="1616"/>
              <a:chExt cx="3168" cy="336"/>
            </a:xfrm>
          </p:grpSpPr>
          <p:sp>
            <p:nvSpPr>
              <p:cNvPr id="81927" name="Rectangle 7"/>
              <p:cNvSpPr/>
              <p:nvPr/>
            </p:nvSpPr>
            <p:spPr>
              <a:xfrm>
                <a:off x="9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p>
                <a:pPr algn="ctr" eaLnBrk="0" hangingPunct="0"/>
                <a:r>
                  <a:rPr lang="en-US" altLang="zh-CN" b="1" i="1" dirty="0">
                    <a:latin typeface="Times" pitchFamily="18" charset="0"/>
                  </a:rPr>
                  <a:t>b</a:t>
                </a:r>
                <a:r>
                  <a:rPr lang="en-US" altLang="zh-CN" b="1" i="1" baseline="-25000" dirty="0">
                    <a:latin typeface="Times" pitchFamily="18" charset="0"/>
                  </a:rPr>
                  <a:t>i</a:t>
                </a:r>
                <a:endParaRPr lang="en-US" altLang="zh-CN" b="1" i="1" dirty="0">
                  <a:latin typeface="Times" pitchFamily="18" charset="0"/>
                </a:endParaRPr>
              </a:p>
            </p:txBody>
          </p:sp>
          <p:sp>
            <p:nvSpPr>
              <p:cNvPr id="81928" name="Rectangle 8"/>
              <p:cNvSpPr/>
              <p:nvPr/>
            </p:nvSpPr>
            <p:spPr>
              <a:xfrm>
                <a:off x="12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p>
                <a:pPr algn="ctr" eaLnBrk="0" hangingPunct="0"/>
                <a:r>
                  <a:rPr lang="en-US" altLang="zh-CN" b="1" i="1" dirty="0">
                    <a:latin typeface="Times" pitchFamily="18" charset="0"/>
                  </a:rPr>
                  <a:t>b</a:t>
                </a:r>
                <a:r>
                  <a:rPr lang="en-US" altLang="zh-CN" b="1" i="1" baseline="-25000" dirty="0">
                    <a:latin typeface="Times" pitchFamily="18" charset="0"/>
                  </a:rPr>
                  <a:t>i</a:t>
                </a:r>
                <a:r>
                  <a:rPr lang="en-US" altLang="zh-CN" b="1" baseline="-25000" dirty="0">
                    <a:latin typeface="Times" pitchFamily="18" charset="0"/>
                  </a:rPr>
                  <a:t>–1</a:t>
                </a:r>
                <a:endParaRPr lang="en-US" altLang="zh-CN" b="1" dirty="0">
                  <a:latin typeface="Times" pitchFamily="18" charset="0"/>
                </a:endParaRPr>
              </a:p>
            </p:txBody>
          </p:sp>
          <p:sp>
            <p:nvSpPr>
              <p:cNvPr id="81929" name="Rectangle 9"/>
              <p:cNvSpPr/>
              <p:nvPr/>
            </p:nvSpPr>
            <p:spPr>
              <a:xfrm>
                <a:off x="193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p>
                <a:pPr algn="ctr" eaLnBrk="0" hangingPunct="0"/>
                <a:r>
                  <a:rPr lang="en-US" altLang="zh-CN" b="1" i="1" dirty="0">
                    <a:latin typeface="Times" pitchFamily="18" charset="0"/>
                  </a:rPr>
                  <a:t>b</a:t>
                </a:r>
                <a:r>
                  <a:rPr lang="en-US" altLang="zh-CN" b="1" baseline="-25000" dirty="0">
                    <a:latin typeface="Times" pitchFamily="18" charset="0"/>
                  </a:rPr>
                  <a:t>2</a:t>
                </a:r>
                <a:endParaRPr lang="en-US" altLang="zh-CN" b="1" dirty="0">
                  <a:latin typeface="Times" pitchFamily="18" charset="0"/>
                </a:endParaRPr>
              </a:p>
            </p:txBody>
          </p:sp>
          <p:sp>
            <p:nvSpPr>
              <p:cNvPr id="81930" name="Rectangle 10"/>
              <p:cNvSpPr/>
              <p:nvPr/>
            </p:nvSpPr>
            <p:spPr>
              <a:xfrm>
                <a:off x="21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p>
                <a:pPr algn="ctr" eaLnBrk="0" hangingPunct="0"/>
                <a:r>
                  <a:rPr lang="en-US" altLang="zh-CN" b="1" i="1" dirty="0">
                    <a:latin typeface="Times" pitchFamily="18" charset="0"/>
                  </a:rPr>
                  <a:t>b</a:t>
                </a:r>
                <a:r>
                  <a:rPr lang="en-US" altLang="zh-CN" b="1" baseline="-25000" dirty="0">
                    <a:latin typeface="Times" pitchFamily="18" charset="0"/>
                  </a:rPr>
                  <a:t>1</a:t>
                </a:r>
                <a:endParaRPr lang="en-US" altLang="zh-CN" b="1" dirty="0">
                  <a:latin typeface="Times" pitchFamily="18" charset="0"/>
                </a:endParaRPr>
              </a:p>
            </p:txBody>
          </p:sp>
          <p:sp>
            <p:nvSpPr>
              <p:cNvPr id="81931" name="Rectangle 11"/>
              <p:cNvSpPr/>
              <p:nvPr/>
            </p:nvSpPr>
            <p:spPr>
              <a:xfrm>
                <a:off x="24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p>
                <a:pPr algn="ctr" eaLnBrk="0" hangingPunct="0"/>
                <a:r>
                  <a:rPr lang="en-US" altLang="zh-CN" b="1" i="1" dirty="0">
                    <a:latin typeface="Times" pitchFamily="18" charset="0"/>
                  </a:rPr>
                  <a:t>b</a:t>
                </a:r>
                <a:r>
                  <a:rPr lang="en-US" altLang="zh-CN" b="1" baseline="-25000" dirty="0">
                    <a:latin typeface="Times" pitchFamily="18" charset="0"/>
                  </a:rPr>
                  <a:t>0</a:t>
                </a:r>
                <a:endParaRPr lang="en-US" altLang="zh-CN" b="1" dirty="0">
                  <a:latin typeface="Times" pitchFamily="18" charset="0"/>
                </a:endParaRPr>
              </a:p>
            </p:txBody>
          </p:sp>
          <p:sp>
            <p:nvSpPr>
              <p:cNvPr id="81932" name="Rectangle 12"/>
              <p:cNvSpPr/>
              <p:nvPr/>
            </p:nvSpPr>
            <p:spPr>
              <a:xfrm>
                <a:off x="26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p>
                <a:pPr algn="ctr" eaLnBrk="0" hangingPunct="0"/>
                <a:r>
                  <a:rPr lang="en-US" altLang="zh-CN" b="1" i="1" dirty="0">
                    <a:latin typeface="Times" pitchFamily="18" charset="0"/>
                  </a:rPr>
                  <a:t>b</a:t>
                </a:r>
                <a:r>
                  <a:rPr lang="en-US" altLang="zh-CN" b="1" baseline="-25000" dirty="0">
                    <a:latin typeface="Times" pitchFamily="18" charset="0"/>
                  </a:rPr>
                  <a:t>–1</a:t>
                </a:r>
                <a:endParaRPr lang="en-US" altLang="zh-CN" b="1" i="1" baseline="-25000" dirty="0">
                  <a:latin typeface="Times" pitchFamily="18" charset="0"/>
                </a:endParaRPr>
              </a:p>
            </p:txBody>
          </p:sp>
          <p:sp>
            <p:nvSpPr>
              <p:cNvPr id="81933" name="Rectangle 13"/>
              <p:cNvSpPr/>
              <p:nvPr/>
            </p:nvSpPr>
            <p:spPr>
              <a:xfrm>
                <a:off x="293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p>
                <a:pPr algn="ctr" eaLnBrk="0" hangingPunct="0"/>
                <a:r>
                  <a:rPr lang="en-US" altLang="zh-CN" b="1" i="1" dirty="0">
                    <a:latin typeface="Times" pitchFamily="18" charset="0"/>
                  </a:rPr>
                  <a:t>b</a:t>
                </a:r>
                <a:r>
                  <a:rPr lang="en-US" altLang="zh-CN" b="1" baseline="-25000" dirty="0">
                    <a:latin typeface="Times" pitchFamily="18" charset="0"/>
                  </a:rPr>
                  <a:t>–2</a:t>
                </a:r>
                <a:endParaRPr lang="en-US" altLang="zh-CN" b="1" baseline="-25000" dirty="0">
                  <a:latin typeface="Times" pitchFamily="18" charset="0"/>
                </a:endParaRPr>
              </a:p>
            </p:txBody>
          </p:sp>
          <p:sp>
            <p:nvSpPr>
              <p:cNvPr id="81934" name="Rectangle 14"/>
              <p:cNvSpPr/>
              <p:nvPr/>
            </p:nvSpPr>
            <p:spPr>
              <a:xfrm>
                <a:off x="317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p>
                <a:pPr algn="ctr" eaLnBrk="0" hangingPunct="0"/>
                <a:r>
                  <a:rPr lang="en-US" altLang="zh-CN" b="1" i="1" dirty="0">
                    <a:latin typeface="Times" pitchFamily="18" charset="0"/>
                  </a:rPr>
                  <a:t>b</a:t>
                </a:r>
                <a:r>
                  <a:rPr lang="en-US" altLang="zh-CN" b="1" baseline="-25000" dirty="0">
                    <a:latin typeface="Times" pitchFamily="18" charset="0"/>
                  </a:rPr>
                  <a:t>–3</a:t>
                </a:r>
                <a:endParaRPr lang="en-US" altLang="zh-CN" b="1" baseline="-25000" dirty="0">
                  <a:latin typeface="Times" pitchFamily="18" charset="0"/>
                </a:endParaRPr>
              </a:p>
            </p:txBody>
          </p:sp>
          <p:sp>
            <p:nvSpPr>
              <p:cNvPr id="81935" name="Rectangle 15"/>
              <p:cNvSpPr/>
              <p:nvPr/>
            </p:nvSpPr>
            <p:spPr>
              <a:xfrm>
                <a:off x="38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p>
                <a:pPr algn="ctr" eaLnBrk="0" hangingPunct="0"/>
                <a:r>
                  <a:rPr lang="en-US" altLang="zh-CN" b="1" i="1" dirty="0">
                    <a:latin typeface="Times" pitchFamily="18" charset="0"/>
                  </a:rPr>
                  <a:t>b</a:t>
                </a:r>
                <a:r>
                  <a:rPr lang="en-US" altLang="zh-CN" b="1" baseline="-25000" dirty="0">
                    <a:latin typeface="Times" pitchFamily="18" charset="0"/>
                  </a:rPr>
                  <a:t>–</a:t>
                </a:r>
                <a:r>
                  <a:rPr lang="en-US" altLang="zh-CN" b="1" i="1" baseline="-25000" dirty="0">
                    <a:latin typeface="Times" pitchFamily="18" charset="0"/>
                  </a:rPr>
                  <a:t>j</a:t>
                </a:r>
                <a:endParaRPr lang="en-US" altLang="zh-CN" b="1" baseline="-25000" dirty="0">
                  <a:latin typeface="Times" pitchFamily="18" charset="0"/>
                </a:endParaRPr>
              </a:p>
            </p:txBody>
          </p:sp>
          <p:sp>
            <p:nvSpPr>
              <p:cNvPr id="81936" name="Rectangle 16"/>
              <p:cNvSpPr/>
              <p:nvPr/>
            </p:nvSpPr>
            <p:spPr>
              <a:xfrm>
                <a:off x="3418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p>
                <a:pPr algn="ctr" eaLnBrk="0" hangingPunct="0"/>
                <a:r>
                  <a:rPr lang="en-US" altLang="zh-CN" b="1" dirty="0">
                    <a:latin typeface="Times" pitchFamily="18" charset="0"/>
                  </a:rPr>
                  <a:t>• • •</a:t>
                </a:r>
                <a:endParaRPr lang="en-US" altLang="zh-CN" b="1" dirty="0">
                  <a:latin typeface="Times" pitchFamily="18" charset="0"/>
                </a:endParaRPr>
              </a:p>
            </p:txBody>
          </p:sp>
          <p:sp>
            <p:nvSpPr>
              <p:cNvPr id="81937" name="Rectangle 17"/>
              <p:cNvSpPr/>
              <p:nvPr/>
            </p:nvSpPr>
            <p:spPr>
              <a:xfrm>
                <a:off x="1450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p>
                <a:pPr algn="ctr" eaLnBrk="0" hangingPunct="0"/>
                <a:r>
                  <a:rPr lang="en-US" altLang="zh-CN" b="1" dirty="0">
                    <a:latin typeface="Times" pitchFamily="18" charset="0"/>
                  </a:rPr>
                  <a:t>• • •</a:t>
                </a:r>
                <a:endParaRPr lang="en-US" altLang="zh-CN" b="1" dirty="0">
                  <a:latin typeface="Times" pitchFamily="18" charset="0"/>
                </a:endParaRPr>
              </a:p>
            </p:txBody>
          </p:sp>
          <p:sp>
            <p:nvSpPr>
              <p:cNvPr id="81938" name="Rectangle 18"/>
              <p:cNvSpPr/>
              <p:nvPr/>
            </p:nvSpPr>
            <p:spPr>
              <a:xfrm>
                <a:off x="2650" y="1616"/>
                <a:ext cx="48" cy="33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anchor="ctr" anchorCtr="0"/>
              <a:p>
                <a:pPr algn="ctr" eaLnBrk="0" hangingPunct="0"/>
                <a:r>
                  <a:rPr lang="en-US" altLang="zh-CN" b="1" dirty="0">
                    <a:latin typeface="Times" pitchFamily="18" charset="0"/>
                  </a:rPr>
                  <a:t>.</a:t>
                </a:r>
                <a:endParaRPr lang="en-US" altLang="zh-CN" b="1" dirty="0">
                  <a:latin typeface="Times" pitchFamily="18" charset="0"/>
                </a:endParaRPr>
              </a:p>
            </p:txBody>
          </p:sp>
        </p:grpSp>
        <p:sp>
          <p:nvSpPr>
            <p:cNvPr id="81939" name="Text Box 19"/>
            <p:cNvSpPr txBox="1"/>
            <p:nvPr/>
          </p:nvSpPr>
          <p:spPr>
            <a:xfrm>
              <a:off x="2626" y="1436"/>
              <a:ext cx="154" cy="26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en-US" altLang="zh-CN" b="1" dirty="0">
                  <a:latin typeface="Times" pitchFamily="18" charset="0"/>
                </a:rPr>
                <a:t>1</a:t>
              </a:r>
              <a:endParaRPr lang="en-US" altLang="zh-CN" b="1" dirty="0">
                <a:latin typeface="Times" pitchFamily="18" charset="0"/>
              </a:endParaRPr>
            </a:p>
          </p:txBody>
        </p:sp>
        <p:sp>
          <p:nvSpPr>
            <p:cNvPr id="81940" name="Text Box 20"/>
            <p:cNvSpPr txBox="1"/>
            <p:nvPr/>
          </p:nvSpPr>
          <p:spPr>
            <a:xfrm>
              <a:off x="2626" y="1244"/>
              <a:ext cx="154" cy="26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en-US" altLang="zh-CN" b="1" dirty="0">
                  <a:latin typeface="Times" pitchFamily="18" charset="0"/>
                </a:rPr>
                <a:t>2</a:t>
              </a:r>
              <a:endParaRPr lang="en-US" altLang="zh-CN" b="1" dirty="0">
                <a:latin typeface="Times" pitchFamily="18" charset="0"/>
              </a:endParaRPr>
            </a:p>
          </p:txBody>
        </p:sp>
        <p:sp>
          <p:nvSpPr>
            <p:cNvPr id="81941" name="Text Box 21"/>
            <p:cNvSpPr txBox="1"/>
            <p:nvPr/>
          </p:nvSpPr>
          <p:spPr>
            <a:xfrm>
              <a:off x="2626" y="1054"/>
              <a:ext cx="154" cy="26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en-US" altLang="zh-CN" b="1" dirty="0">
                  <a:latin typeface="Times" pitchFamily="18" charset="0"/>
                </a:rPr>
                <a:t>4</a:t>
              </a:r>
              <a:endParaRPr lang="en-US" altLang="zh-CN" b="1" dirty="0">
                <a:latin typeface="Times" pitchFamily="18" charset="0"/>
              </a:endParaRPr>
            </a:p>
          </p:txBody>
        </p:sp>
        <p:sp>
          <p:nvSpPr>
            <p:cNvPr id="81942" name="Text Box 22"/>
            <p:cNvSpPr txBox="1"/>
            <p:nvPr/>
          </p:nvSpPr>
          <p:spPr>
            <a:xfrm>
              <a:off x="2640" y="686"/>
              <a:ext cx="255" cy="26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anchor="t" anchorCtr="0">
              <a:spAutoFit/>
            </a:bodyPr>
            <a:p>
              <a:pPr eaLnBrk="0" hangingPunct="0"/>
              <a:r>
                <a:rPr lang="en-US" altLang="zh-CN" b="1" dirty="0">
                  <a:latin typeface="Times" pitchFamily="18" charset="0"/>
                </a:rPr>
                <a:t>2</a:t>
              </a:r>
              <a:r>
                <a:rPr lang="en-US" altLang="zh-CN" b="1" i="1" baseline="30000" dirty="0">
                  <a:latin typeface="Times" pitchFamily="18" charset="0"/>
                </a:rPr>
                <a:t>i</a:t>
              </a:r>
              <a:r>
                <a:rPr lang="en-US" altLang="zh-CN" b="1" baseline="30000" dirty="0">
                  <a:latin typeface="Times" pitchFamily="18" charset="0"/>
                </a:rPr>
                <a:t>–1</a:t>
              </a:r>
              <a:endParaRPr lang="en-US" altLang="zh-CN" b="1" baseline="-25000" dirty="0">
                <a:latin typeface="Times" pitchFamily="18" charset="0"/>
              </a:endParaRPr>
            </a:p>
          </p:txBody>
        </p:sp>
        <p:sp>
          <p:nvSpPr>
            <p:cNvPr id="81943" name="Freeform 23"/>
            <p:cNvSpPr/>
            <p:nvPr/>
          </p:nvSpPr>
          <p:spPr>
            <a:xfrm>
              <a:off x="2496" y="1568"/>
              <a:ext cx="154" cy="112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0"/>
                </a:cxn>
                <a:cxn ang="0">
                  <a:pos x="0" y="131"/>
                </a:cxn>
              </a:cxnLst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rgbClr val="9403B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44" name="Freeform 24"/>
            <p:cNvSpPr/>
            <p:nvPr/>
          </p:nvSpPr>
          <p:spPr>
            <a:xfrm>
              <a:off x="2256" y="1392"/>
              <a:ext cx="384" cy="288"/>
            </a:xfrm>
            <a:custGeom>
              <a:avLst/>
              <a:gdLst/>
              <a:ahLst/>
              <a:cxnLst>
                <a:cxn ang="0">
                  <a:pos x="1024" y="0"/>
                </a:cxn>
                <a:cxn ang="0">
                  <a:pos x="0" y="0"/>
                </a:cxn>
                <a:cxn ang="0">
                  <a:pos x="0" y="864"/>
                </a:cxn>
              </a:cxnLst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rgbClr val="9403B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45" name="Freeform 25"/>
            <p:cNvSpPr/>
            <p:nvPr/>
          </p:nvSpPr>
          <p:spPr>
            <a:xfrm>
              <a:off x="2016" y="1216"/>
              <a:ext cx="614" cy="464"/>
            </a:xfrm>
            <a:custGeom>
              <a:avLst/>
              <a:gdLst/>
              <a:ahLst/>
              <a:cxnLst>
                <a:cxn ang="0">
                  <a:pos x="2618" y="0"/>
                </a:cxn>
                <a:cxn ang="0">
                  <a:pos x="0" y="0"/>
                </a:cxn>
                <a:cxn ang="0">
                  <a:pos x="0" y="2243"/>
                </a:cxn>
              </a:cxnLst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rgbClr val="9403B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46" name="Freeform 26"/>
            <p:cNvSpPr/>
            <p:nvPr/>
          </p:nvSpPr>
          <p:spPr>
            <a:xfrm>
              <a:off x="1248" y="816"/>
              <a:ext cx="1392" cy="864"/>
            </a:xfrm>
            <a:custGeom>
              <a:avLst/>
              <a:gdLst/>
              <a:ahLst/>
              <a:cxnLst>
                <a:cxn ang="0">
                  <a:pos x="13456" y="0"/>
                </a:cxn>
                <a:cxn ang="0">
                  <a:pos x="0" y="0"/>
                </a:cxn>
                <a:cxn ang="0">
                  <a:pos x="0" y="7776"/>
                </a:cxn>
              </a:cxnLst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rgbClr val="9403B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47" name="Freeform 27"/>
            <p:cNvSpPr/>
            <p:nvPr/>
          </p:nvSpPr>
          <p:spPr>
            <a:xfrm>
              <a:off x="1056" y="624"/>
              <a:ext cx="1584" cy="1056"/>
            </a:xfrm>
            <a:custGeom>
              <a:avLst/>
              <a:gdLst/>
              <a:ahLst/>
              <a:cxnLst>
                <a:cxn ang="0">
                  <a:pos x="17424" y="0"/>
                </a:cxn>
                <a:cxn ang="0">
                  <a:pos x="0" y="0"/>
                </a:cxn>
                <a:cxn ang="0">
                  <a:pos x="0" y="11616"/>
                </a:cxn>
              </a:cxnLst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rgbClr val="9403B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48" name="Rectangle 28"/>
            <p:cNvSpPr/>
            <p:nvPr/>
          </p:nvSpPr>
          <p:spPr>
            <a:xfrm>
              <a:off x="1450" y="1152"/>
              <a:ext cx="480" cy="336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b="1" dirty="0">
                  <a:latin typeface="Times" pitchFamily="18" charset="0"/>
                </a:rPr>
                <a:t>• • •</a:t>
              </a:r>
              <a:endParaRPr lang="en-US" altLang="zh-CN" b="1" dirty="0">
                <a:latin typeface="Times" pitchFamily="18" charset="0"/>
              </a:endParaRPr>
            </a:p>
          </p:txBody>
        </p:sp>
        <p:sp>
          <p:nvSpPr>
            <p:cNvPr id="81949" name="Freeform 29"/>
            <p:cNvSpPr/>
            <p:nvPr/>
          </p:nvSpPr>
          <p:spPr>
            <a:xfrm rot="10800000">
              <a:off x="2639" y="1919"/>
              <a:ext cx="154" cy="112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0"/>
                </a:cxn>
                <a:cxn ang="0">
                  <a:pos x="0" y="131"/>
                </a:cxn>
              </a:cxnLst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rgbClr val="9403B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0" name="Freeform 30"/>
            <p:cNvSpPr/>
            <p:nvPr/>
          </p:nvSpPr>
          <p:spPr>
            <a:xfrm rot="10800000">
              <a:off x="2649" y="1919"/>
              <a:ext cx="384" cy="288"/>
            </a:xfrm>
            <a:custGeom>
              <a:avLst/>
              <a:gdLst/>
              <a:ahLst/>
              <a:cxnLst>
                <a:cxn ang="0">
                  <a:pos x="1024" y="0"/>
                </a:cxn>
                <a:cxn ang="0">
                  <a:pos x="0" y="0"/>
                </a:cxn>
                <a:cxn ang="0">
                  <a:pos x="0" y="864"/>
                </a:cxn>
              </a:cxnLst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rgbClr val="9403B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1" name="Freeform 31"/>
            <p:cNvSpPr/>
            <p:nvPr/>
          </p:nvSpPr>
          <p:spPr>
            <a:xfrm rot="10800000">
              <a:off x="2659" y="1919"/>
              <a:ext cx="614" cy="464"/>
            </a:xfrm>
            <a:custGeom>
              <a:avLst/>
              <a:gdLst/>
              <a:ahLst/>
              <a:cxnLst>
                <a:cxn ang="0">
                  <a:pos x="2618" y="0"/>
                </a:cxn>
                <a:cxn ang="0">
                  <a:pos x="0" y="0"/>
                </a:cxn>
                <a:cxn ang="0">
                  <a:pos x="0" y="2243"/>
                </a:cxn>
              </a:cxnLst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rgbClr val="9403B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2" name="Freeform 32"/>
            <p:cNvSpPr/>
            <p:nvPr/>
          </p:nvSpPr>
          <p:spPr>
            <a:xfrm rot="10800000">
              <a:off x="2649" y="1919"/>
              <a:ext cx="1392" cy="864"/>
            </a:xfrm>
            <a:custGeom>
              <a:avLst/>
              <a:gdLst/>
              <a:ahLst/>
              <a:cxnLst>
                <a:cxn ang="0">
                  <a:pos x="13456" y="0"/>
                </a:cxn>
                <a:cxn ang="0">
                  <a:pos x="0" y="0"/>
                </a:cxn>
                <a:cxn ang="0">
                  <a:pos x="0" y="7776"/>
                </a:cxn>
              </a:cxnLst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rgbClr val="9403B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53" name="Rectangle 33"/>
            <p:cNvSpPr/>
            <p:nvPr/>
          </p:nvSpPr>
          <p:spPr>
            <a:xfrm rot="10800000">
              <a:off x="3359" y="2111"/>
              <a:ext cx="480" cy="336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b="1" dirty="0">
                  <a:latin typeface="Times" pitchFamily="18" charset="0"/>
                </a:rPr>
                <a:t>• • •</a:t>
              </a:r>
              <a:endParaRPr lang="en-US" altLang="zh-CN" b="1" dirty="0">
                <a:latin typeface="Times" pitchFamily="18" charset="0"/>
              </a:endParaRPr>
            </a:p>
          </p:txBody>
        </p:sp>
        <p:sp>
          <p:nvSpPr>
            <p:cNvPr id="81954" name="Text Box 34"/>
            <p:cNvSpPr txBox="1"/>
            <p:nvPr/>
          </p:nvSpPr>
          <p:spPr>
            <a:xfrm>
              <a:off x="2389" y="1917"/>
              <a:ext cx="247" cy="26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anchor="t" anchorCtr="0">
              <a:spAutoFit/>
            </a:bodyPr>
            <a:p>
              <a:pPr algn="r" eaLnBrk="0" hangingPunct="0"/>
              <a:r>
                <a:rPr lang="en-US" altLang="zh-CN" b="1" dirty="0">
                  <a:latin typeface="Times" pitchFamily="18" charset="0"/>
                </a:rPr>
                <a:t>1/2</a:t>
              </a:r>
              <a:endParaRPr lang="en-US" altLang="zh-CN" b="1" dirty="0">
                <a:latin typeface="Times" pitchFamily="18" charset="0"/>
              </a:endParaRPr>
            </a:p>
          </p:txBody>
        </p:sp>
        <p:sp>
          <p:nvSpPr>
            <p:cNvPr id="81955" name="Text Box 35"/>
            <p:cNvSpPr txBox="1"/>
            <p:nvPr/>
          </p:nvSpPr>
          <p:spPr>
            <a:xfrm>
              <a:off x="2393" y="2107"/>
              <a:ext cx="247" cy="26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anchor="t" anchorCtr="0">
              <a:spAutoFit/>
            </a:bodyPr>
            <a:p>
              <a:pPr algn="r" eaLnBrk="0" hangingPunct="0"/>
              <a:r>
                <a:rPr lang="en-US" altLang="zh-CN" b="1" dirty="0">
                  <a:latin typeface="Times" pitchFamily="18" charset="0"/>
                </a:rPr>
                <a:t>1/4</a:t>
              </a:r>
              <a:endParaRPr lang="en-US" altLang="zh-CN" b="1" dirty="0">
                <a:latin typeface="Times" pitchFamily="18" charset="0"/>
              </a:endParaRPr>
            </a:p>
          </p:txBody>
        </p:sp>
        <p:sp>
          <p:nvSpPr>
            <p:cNvPr id="81956" name="Text Box 36"/>
            <p:cNvSpPr txBox="1"/>
            <p:nvPr/>
          </p:nvSpPr>
          <p:spPr>
            <a:xfrm>
              <a:off x="2393" y="2308"/>
              <a:ext cx="247" cy="26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anchor="t" anchorCtr="0">
              <a:spAutoFit/>
            </a:bodyPr>
            <a:p>
              <a:pPr algn="r" eaLnBrk="0" hangingPunct="0"/>
              <a:r>
                <a:rPr lang="en-US" altLang="zh-CN" b="1" dirty="0">
                  <a:latin typeface="Times" pitchFamily="18" charset="0"/>
                </a:rPr>
                <a:t>1/8</a:t>
              </a:r>
              <a:endParaRPr lang="en-US" altLang="zh-CN" b="1" dirty="0">
                <a:latin typeface="Times" pitchFamily="18" charset="0"/>
              </a:endParaRPr>
            </a:p>
          </p:txBody>
        </p:sp>
        <p:sp>
          <p:nvSpPr>
            <p:cNvPr id="81957" name="Text Box 37"/>
            <p:cNvSpPr txBox="1"/>
            <p:nvPr/>
          </p:nvSpPr>
          <p:spPr>
            <a:xfrm>
              <a:off x="2436" y="2682"/>
              <a:ext cx="216" cy="26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anchor="t" anchorCtr="0">
              <a:spAutoFit/>
            </a:bodyPr>
            <a:p>
              <a:pPr algn="r" eaLnBrk="0" hangingPunct="0"/>
              <a:r>
                <a:rPr lang="en-US" altLang="zh-CN" b="1" dirty="0">
                  <a:latin typeface="Times" pitchFamily="18" charset="0"/>
                </a:rPr>
                <a:t>2</a:t>
              </a:r>
              <a:r>
                <a:rPr lang="en-US" altLang="zh-CN" b="1" baseline="30000" dirty="0">
                  <a:latin typeface="Times" pitchFamily="18" charset="0"/>
                </a:rPr>
                <a:t>–</a:t>
              </a:r>
              <a:r>
                <a:rPr lang="en-US" altLang="zh-CN" b="1" i="1" baseline="30000" dirty="0">
                  <a:latin typeface="Times" pitchFamily="18" charset="0"/>
                </a:rPr>
                <a:t>j</a:t>
              </a:r>
              <a:endParaRPr lang="en-US" altLang="zh-CN" b="1" i="1" baseline="30000" dirty="0">
                <a:latin typeface="Times" pitchFamily="18" charset="0"/>
              </a:endParaRPr>
            </a:p>
          </p:txBody>
        </p:sp>
      </p:grpSp>
      <p:graphicFrame>
        <p:nvGraphicFramePr>
          <p:cNvPr id="81958" name="Object 38"/>
          <p:cNvGraphicFramePr>
            <a:graphicFrameLocks noChangeAspect="1"/>
          </p:cNvGraphicFramePr>
          <p:nvPr/>
        </p:nvGraphicFramePr>
        <p:xfrm>
          <a:off x="6443663" y="2492375"/>
          <a:ext cx="11509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63550" imgH="336550" progId="Equation.3">
                  <p:embed/>
                </p:oleObj>
              </mc:Choice>
              <mc:Fallback>
                <p:oleObj name="" r:id="rId1" imgW="463550" imgH="33655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43663" y="2492375"/>
                        <a:ext cx="1150937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2.3.1 Fixed Point Notation(</a:t>
            </a:r>
            <a:r>
              <a:rPr lang="en-US" altLang="en-GB" dirty="0">
                <a:ea typeface="宋体" panose="02010600030101010101" pitchFamily="2" charset="-122"/>
              </a:rPr>
              <a:t>3</a:t>
            </a:r>
            <a:r>
              <a:rPr lang="en-GB" altLang="zh-CN" dirty="0">
                <a:ea typeface="宋体" panose="02010600030101010101" pitchFamily="2" charset="-122"/>
              </a:rPr>
              <a:t>/3)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71" name="Rectangle 5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Limitation: </a:t>
            </a:r>
            <a:r>
              <a:rPr lang="en-GB" altLang="zh-CN" dirty="0">
                <a:ea typeface="宋体" panose="02010600030101010101" pitchFamily="2" charset="-122"/>
              </a:rPr>
              <a:t>How to improve 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Can only exactly represent numbers of the form x/2</a:t>
            </a:r>
            <a:r>
              <a:rPr lang="en-US" altLang="zh-CN" baseline="30000" dirty="0">
                <a:ea typeface="宋体" panose="02010600030101010101" pitchFamily="2" charset="-122"/>
              </a:rPr>
              <a:t>k</a:t>
            </a:r>
            <a:endParaRPr lang="en-US" altLang="zh-CN" baseline="300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Other numbers have repeating bit representations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Degree of precision is decided by position of ‘point’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GB" altLang="zh-CN" dirty="0">
              <a:ea typeface="宋体" panose="02010600030101010101" pitchFamily="2" charset="-122"/>
            </a:endParaRPr>
          </a:p>
          <a:p>
            <a:pPr eaLnBrk="1" hangingPunct="1"/>
            <a:endParaRPr lang="en-GB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 Non-integral numbers Representations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2.3.1 Fixed Point Notation </a:t>
            </a:r>
            <a:endParaRPr lang="en-GB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GB" altLang="zh-CN" u="sng" dirty="0">
                <a:ea typeface="宋体" panose="02010600030101010101" pitchFamily="2" charset="-122"/>
              </a:rPr>
              <a:t>2.3.2 </a:t>
            </a:r>
            <a:r>
              <a:rPr lang="en-US" altLang="zh-CN" u="sng" dirty="0">
                <a:ea typeface="宋体" panose="02010600030101010101" pitchFamily="2" charset="-122"/>
              </a:rPr>
              <a:t>BCD (Binary-Coded Decimal)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 IEEE Floating Point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5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2.3.2 </a:t>
            </a:r>
            <a:r>
              <a:rPr lang="en-US" altLang="zh-CN" dirty="0">
                <a:ea typeface="宋体" panose="02010600030101010101" pitchFamily="2" charset="-122"/>
              </a:rPr>
              <a:t>BCD(1/1)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7" name="Rectangle 6"/>
          <p:cNvSpPr>
            <a:spLocks noGrp="1"/>
          </p:cNvSpPr>
          <p:nvPr>
            <p:ph idx="1"/>
          </p:nvPr>
        </p:nvSpPr>
        <p:spPr>
          <a:xfrm>
            <a:off x="395288" y="1412875"/>
            <a:ext cx="8229600" cy="4857750"/>
          </a:xfrm>
        </p:spPr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Binary Coded Decimal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each decimal digit is stored in a four-bit nibble.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b="1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88068" name="Rectangle 4"/>
          <p:cNvSpPr/>
          <p:nvPr/>
        </p:nvSpPr>
        <p:spPr>
          <a:xfrm>
            <a:off x="323850" y="3213100"/>
            <a:ext cx="8569325" cy="176688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200" b="1" i="1" dirty="0">
                <a:solidFill>
                  <a:schemeClr val="bg1"/>
                </a:solidFill>
                <a:latin typeface="Arial" panose="020B0604020202020204" pitchFamily="34" charset="0"/>
              </a:rPr>
              <a:t>Decimal:  0       1       2       3       4       5       6       7       8      9 </a:t>
            </a:r>
            <a:endParaRPr lang="en-US" altLang="zh-CN" sz="2200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200" b="1" i="1" dirty="0">
                <a:solidFill>
                  <a:schemeClr val="bg1"/>
                </a:solidFill>
                <a:latin typeface="Arial" panose="020B0604020202020204" pitchFamily="34" charset="0"/>
              </a:rPr>
              <a:t>BCD:     0000 0001 0010 0011 0100 0101 0110 0111 1000 1001</a:t>
            </a:r>
            <a:r>
              <a:rPr lang="en-US" altLang="zh-CN" sz="2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zh-CN" sz="2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200" b="1" i="1" dirty="0">
                <a:solidFill>
                  <a:schemeClr val="bg1"/>
                </a:solidFill>
                <a:latin typeface="Arial" panose="020B0604020202020204" pitchFamily="34" charset="0"/>
              </a:rPr>
              <a:t>Decimal: 127.</a:t>
            </a:r>
            <a:r>
              <a:rPr lang="en-US" altLang="zh-CN" sz="2200" b="1" i="1" dirty="0">
                <a:solidFill>
                  <a:srgbClr val="FFFF00"/>
                </a:solidFill>
                <a:latin typeface="Arial" panose="020B0604020202020204" pitchFamily="34" charset="0"/>
              </a:rPr>
              <a:t>33</a:t>
            </a:r>
            <a:endParaRPr lang="en-US" altLang="zh-CN" sz="2200" b="1" i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r>
              <a:rPr lang="en-US" altLang="zh-CN" sz="2200" b="1" i="1" dirty="0">
                <a:solidFill>
                  <a:schemeClr val="bg1"/>
                </a:solidFill>
                <a:latin typeface="Arial" panose="020B0604020202020204" pitchFamily="34" charset="0"/>
              </a:rPr>
              <a:t>BCD: 0001 0010 0111 .</a:t>
            </a:r>
            <a:r>
              <a:rPr lang="en-US" altLang="zh-CN" sz="2200" b="1" i="1" dirty="0">
                <a:solidFill>
                  <a:srgbClr val="FFFF00"/>
                </a:solidFill>
                <a:latin typeface="Arial" panose="020B0604020202020204" pitchFamily="34" charset="0"/>
              </a:rPr>
              <a:t>0011 0011</a:t>
            </a:r>
            <a:endParaRPr lang="en-US" altLang="zh-CN" sz="2200" b="1" i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 Non-integral numbers Representations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2.3.1 Fixed Point Notation (</a:t>
            </a:r>
            <a:r>
              <a:rPr lang="zh-CN" altLang="en-US" sz="2600" dirty="0">
                <a:ea typeface="宋体" panose="02010600030101010101" pitchFamily="2" charset="-122"/>
              </a:rPr>
              <a:t>定点数形式</a:t>
            </a:r>
            <a:r>
              <a:rPr lang="en-GB" altLang="zh-CN" dirty="0">
                <a:ea typeface="宋体" panose="02010600030101010101" pitchFamily="2" charset="-122"/>
              </a:rPr>
              <a:t>)</a:t>
            </a:r>
            <a:endParaRPr lang="en-GB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GB" altLang="zh-CN" dirty="0">
                <a:ea typeface="宋体" panose="02010600030101010101" pitchFamily="2" charset="-122"/>
              </a:rPr>
              <a:t>2.3.2 </a:t>
            </a:r>
            <a:r>
              <a:rPr lang="en-US" altLang="zh-CN" dirty="0">
                <a:ea typeface="宋体" panose="02010600030101010101" pitchFamily="2" charset="-122"/>
              </a:rPr>
              <a:t>BCD (Binary-Coded Decimal)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2.3.3 IEEE Floating Point</a:t>
            </a:r>
            <a:endParaRPr lang="en-US" altLang="zh-CN" u="sng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 IEEE Floating Point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2.3.3.1 IEEE Standard 754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2.3.3.2 Floating Point Operations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2.3.3.1 IEEE Standard 754(1/15)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4211" name="Rectangle 5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IEEE Standard 754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Established in 1985 as uniform standard for floating point arithmetic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Supported by </a:t>
            </a:r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all major CPUs</a:t>
            </a:r>
            <a:endParaRPr lang="en-US" altLang="zh-CN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Driven by Numerical Concerns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Nice standards for rounding, overflow(</a:t>
            </a:r>
            <a:r>
              <a:rPr lang="zh-CN" altLang="en-US" dirty="0">
                <a:ea typeface="宋体" panose="02010600030101010101" pitchFamily="2" charset="-122"/>
              </a:rPr>
              <a:t>上溢</a:t>
            </a:r>
            <a:r>
              <a:rPr lang="en-US" altLang="zh-CN" dirty="0">
                <a:ea typeface="宋体" panose="02010600030101010101" pitchFamily="2" charset="-122"/>
              </a:rPr>
              <a:t>), underflow(</a:t>
            </a:r>
            <a:r>
              <a:rPr lang="zh-CN" altLang="en-US" dirty="0">
                <a:ea typeface="宋体" panose="02010600030101010101" pitchFamily="2" charset="-122"/>
              </a:rPr>
              <a:t>下溢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2.0 Intro(3/6)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Let’s consider ways of representing numbers...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Arabic Numerals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Developed in India and Arabic world during the European Dark Age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Decisive step: invention of zero by Brahmagupta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婆罗摩笈多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in AD 628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Basic units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0 1 2 3 4 5 6 7 8 9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Positional system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进位制系统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1 10 100 1000 10000 100000 1000000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2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2.3.3.1 IEEE Standard 754(2/15)</a:t>
            </a:r>
            <a:endParaRPr lang="en-US" altLang="zh-CN"/>
          </a:p>
        </p:txBody>
      </p:sp>
      <p:sp>
        <p:nvSpPr>
          <p:cNvPr id="81924" name="Rectangle 3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lang="en-US" altLang="zh-CN" sz="2800" strike="noStrike" noProof="1">
                <a:sym typeface="+mn-ea"/>
              </a:rPr>
              <a:t>Arithmetic formats</a:t>
            </a:r>
            <a:endParaRPr lang="en-US" altLang="zh-CN" sz="2800" strike="noStrike" noProof="1"/>
          </a:p>
          <a:p>
            <a:pPr lvl="1" fontAlgn="base"/>
            <a:r>
              <a:rPr lang="en-US" altLang="zh-CN" sz="2800" strike="noStrike" noProof="1">
                <a:sym typeface="+mn-ea"/>
              </a:rPr>
              <a:t>Finite number can be expressed as normalized scientific notation as  </a:t>
            </a:r>
            <a:r>
              <a:rPr lang="en-US" altLang="zh-CN" sz="2800" strike="noStrike" noProof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 b="1" strike="noStrike" noProof="1">
                <a:solidFill>
                  <a:srgbClr val="FF0000"/>
                </a:solidFill>
                <a:sym typeface="+mn-ea"/>
              </a:rPr>
              <a:t>(–1)</a:t>
            </a:r>
            <a:r>
              <a:rPr lang="en-US" altLang="zh-CN" sz="2800" b="1" strike="noStrike" baseline="30000" noProof="1">
                <a:solidFill>
                  <a:srgbClr val="FF0000"/>
                </a:solidFill>
                <a:uFillTx/>
                <a:sym typeface="+mn-ea"/>
              </a:rPr>
              <a:t>s</a:t>
            </a:r>
            <a:r>
              <a:rPr lang="en-US" altLang="zh-CN" sz="2800" b="1" strike="noStrike" noProof="1">
                <a:solidFill>
                  <a:srgbClr val="FF0000"/>
                </a:solidFill>
                <a:sym typeface="+mn-ea"/>
              </a:rPr>
              <a:t> M  2</a:t>
            </a:r>
            <a:r>
              <a:rPr lang="en-US" altLang="zh-CN" sz="2800" b="1" strike="noStrike" baseline="30000" noProof="1">
                <a:solidFill>
                  <a:srgbClr val="FF0000"/>
                </a:solidFill>
                <a:uFillTx/>
                <a:sym typeface="+mn-ea"/>
              </a:rPr>
              <a:t>E  </a:t>
            </a:r>
            <a:r>
              <a:rPr lang="en-US" altLang="zh-CN" sz="2800" strike="noStrike" noProof="1">
                <a:sym typeface="+mn-ea"/>
              </a:rPr>
              <a:t>, where</a:t>
            </a:r>
            <a:endParaRPr lang="en-US" altLang="zh-CN" sz="2800" b="1" strike="noStrike" baseline="30000" noProof="1">
              <a:solidFill>
                <a:srgbClr val="FF0000"/>
              </a:solidFill>
              <a:uFillTx/>
            </a:endParaRPr>
          </a:p>
          <a:p>
            <a:pPr lvl="2" fontAlgn="base"/>
            <a:r>
              <a:rPr lang="en-US" altLang="zh-CN" sz="2800" strike="noStrike" noProof="1">
                <a:sym typeface="+mn-ea"/>
              </a:rPr>
              <a:t>s = a sign ( zero or one)</a:t>
            </a:r>
            <a:endParaRPr lang="en-US" altLang="zh-CN" sz="2800" strike="noStrike" noProof="1"/>
          </a:p>
          <a:p>
            <a:pPr lvl="2" fontAlgn="base"/>
            <a:r>
              <a:rPr lang="en-US" altLang="zh-CN" sz="2800" strike="noStrike" noProof="1">
                <a:sym typeface="+mn-ea"/>
              </a:rPr>
              <a:t>M = Coefficient, [1,2)</a:t>
            </a:r>
            <a:endParaRPr lang="en-US" altLang="zh-CN" sz="2800" strike="noStrike" noProof="1"/>
          </a:p>
          <a:p>
            <a:pPr lvl="2" fontAlgn="base"/>
            <a:r>
              <a:rPr lang="en-US" altLang="zh-CN" sz="2800" strike="noStrike" noProof="1">
                <a:sym typeface="+mn-ea"/>
              </a:rPr>
              <a:t>E = Exponent </a:t>
            </a:r>
            <a:endParaRPr lang="en-US" altLang="zh-CN" sz="2800" strike="noStrike" noProof="1"/>
          </a:p>
          <a:p>
            <a:pPr lvl="1" fontAlgn="base"/>
            <a:r>
              <a:rPr lang="en-US" altLang="zh-CN" sz="2800" strike="noStrike" noProof="1">
                <a:sym typeface="+mn-ea"/>
              </a:rPr>
              <a:t>Two infinities: +∞ and −∞.</a:t>
            </a:r>
            <a:endParaRPr lang="en-US" altLang="zh-CN" sz="2800" strike="noStrike" noProof="1"/>
          </a:p>
          <a:p>
            <a:pPr lvl="1" fontAlgn="base"/>
            <a:r>
              <a:rPr lang="en-US" altLang="zh-CN" sz="2800" strike="noStrike" noProof="1">
                <a:sym typeface="+mn-ea"/>
              </a:rPr>
              <a:t>NaN</a:t>
            </a:r>
            <a:endParaRPr lang="en-US" altLang="zh-CN" sz="2800" strike="noStrike" noProof="1"/>
          </a:p>
          <a:p>
            <a:pPr lvl="1" fontAlgn="base"/>
            <a:endParaRPr lang="en-US" altLang="zh-CN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2.3.3.1 IEEE Standard 754(3/15)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 eaLnBrk="1" fontAlgn="base" hangingPunct="1">
              <a:lnSpc>
                <a:spcPct val="90000"/>
              </a:lnSpc>
            </a:pPr>
            <a:r>
              <a:rPr lang="en-US" altLang="zh-CN" sz="3015" strike="noStrike" noProof="1" dirty="0">
                <a:ea typeface="宋体" panose="02010600030101010101" pitchFamily="2" charset="-122"/>
                <a:sym typeface="+mn-ea"/>
              </a:rPr>
              <a:t>Encoding  </a:t>
            </a:r>
            <a:r>
              <a:rPr lang="en-US" altLang="zh-CN" sz="3010" b="1" strike="noStrike" noProof="1">
                <a:solidFill>
                  <a:srgbClr val="FF0000"/>
                </a:solidFill>
                <a:sym typeface="+mn-ea"/>
              </a:rPr>
              <a:t>(–1)</a:t>
            </a:r>
            <a:r>
              <a:rPr lang="en-US" altLang="zh-CN" sz="3010" b="1" strike="noStrike" baseline="30000" noProof="1">
                <a:solidFill>
                  <a:srgbClr val="FF0000"/>
                </a:solidFill>
                <a:uFillTx/>
                <a:sym typeface="+mn-ea"/>
              </a:rPr>
              <a:t>s</a:t>
            </a:r>
            <a:r>
              <a:rPr lang="en-US" altLang="zh-CN" sz="3010" b="1" strike="noStrike" noProof="1">
                <a:solidFill>
                  <a:srgbClr val="FF0000"/>
                </a:solidFill>
                <a:sym typeface="+mn-ea"/>
              </a:rPr>
              <a:t> M  2</a:t>
            </a:r>
            <a:r>
              <a:rPr lang="en-US" altLang="zh-CN" sz="3010" b="1" strike="noStrike" baseline="30000" noProof="1">
                <a:solidFill>
                  <a:srgbClr val="FF0000"/>
                </a:solidFill>
                <a:uFillTx/>
                <a:sym typeface="+mn-ea"/>
              </a:rPr>
              <a:t>E</a:t>
            </a:r>
            <a:endParaRPr lang="en-US" altLang="zh-CN" sz="3015" strike="noStrike" noProof="1" dirty="0">
              <a:ea typeface="宋体" panose="02010600030101010101" pitchFamily="2" charset="-122"/>
            </a:endParaRPr>
          </a:p>
          <a:p>
            <a:pPr lvl="1" eaLnBrk="1" fontAlgn="base" hangingPunct="1">
              <a:lnSpc>
                <a:spcPct val="90000"/>
              </a:lnSpc>
            </a:pPr>
            <a:endParaRPr lang="en-US" altLang="zh-CN" sz="2800" strike="noStrike" noProof="1" dirty="0">
              <a:ea typeface="宋体" panose="02010600030101010101" pitchFamily="2" charset="-122"/>
            </a:endParaRPr>
          </a:p>
          <a:p>
            <a:pPr lvl="2" eaLnBrk="1" fontAlgn="base" hangingPunct="1">
              <a:lnSpc>
                <a:spcPct val="90000"/>
              </a:lnSpc>
              <a:buNone/>
            </a:pPr>
            <a:endParaRPr lang="en-US" altLang="zh-CN" sz="2800" strike="noStrike" noProof="1" dirty="0">
              <a:ea typeface="宋体" panose="02010600030101010101" pitchFamily="2" charset="-122"/>
            </a:endParaRPr>
          </a:p>
          <a:p>
            <a:pPr lvl="2" eaLnBrk="1" fontAlgn="base" hangingPunct="1">
              <a:lnSpc>
                <a:spcPct val="90000"/>
              </a:lnSpc>
            </a:pPr>
            <a:r>
              <a:rPr lang="en-US" altLang="zh-CN" sz="2800" strike="noStrike" noProof="1" dirty="0">
                <a:ea typeface="宋体" panose="02010600030101010101" pitchFamily="2" charset="-122"/>
                <a:sym typeface="+mn-ea"/>
              </a:rPr>
              <a:t>MSB is sign bit</a:t>
            </a:r>
            <a:endParaRPr lang="en-US" altLang="zh-CN" sz="2800" strike="noStrike" noProof="1" dirty="0">
              <a:ea typeface="宋体" panose="02010600030101010101" pitchFamily="2" charset="-122"/>
            </a:endParaRPr>
          </a:p>
          <a:p>
            <a:pPr lvl="2" eaLnBrk="1" fontAlgn="base" hangingPunct="1">
              <a:lnSpc>
                <a:spcPct val="90000"/>
              </a:lnSpc>
            </a:pPr>
            <a:r>
              <a:rPr lang="en-US" altLang="zh-CN" sz="2800" strike="noStrike" noProof="1" dirty="0">
                <a:ea typeface="宋体" panose="02010600030101010101" pitchFamily="2" charset="-122"/>
                <a:sym typeface="+mn-ea"/>
              </a:rPr>
              <a:t>Exponent field encod</a:t>
            </a:r>
            <a:r>
              <a:rPr lang="en-US" altLang="zh-CN" sz="2800" strike="noStrike" noProof="1" dirty="0">
                <a:ea typeface="宋体" panose="02010600030101010101" pitchFamily="2" charset="-122"/>
                <a:cs typeface="+mn-ea"/>
                <a:sym typeface="+mn-ea"/>
              </a:rPr>
              <a:t>es E as</a:t>
            </a:r>
            <a:r>
              <a:rPr lang="en-US" altLang="zh-CN" sz="2800" b="1" strike="noStrike" noProof="1" dirty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 biased value</a:t>
            </a:r>
            <a:endParaRPr lang="en-US" altLang="zh-CN" sz="2800" b="1" i="1" strike="noStrike" noProof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2" eaLnBrk="1" fontAlgn="base" hangingPunct="1">
              <a:lnSpc>
                <a:spcPct val="90000"/>
              </a:lnSpc>
            </a:pPr>
            <a:r>
              <a:rPr lang="en-US" altLang="zh-CN" sz="2800" strike="noStrike" noProof="1" dirty="0">
                <a:ea typeface="宋体" panose="02010600030101010101" pitchFamily="2" charset="-122"/>
                <a:sym typeface="+mn-ea"/>
              </a:rPr>
              <a:t>Fraction field</a:t>
            </a:r>
            <a:r>
              <a:rPr lang="en-US" altLang="zh-CN" sz="2800" strike="noStrike" noProof="1" dirty="0">
                <a:ea typeface="宋体" panose="02010600030101010101" pitchFamily="2" charset="-122"/>
                <a:cs typeface="+mn-ea"/>
                <a:sym typeface="+mn-ea"/>
              </a:rPr>
              <a:t> encodes M in</a:t>
            </a:r>
            <a:r>
              <a:rPr lang="en-US" altLang="zh-CN" sz="2800" b="1" strike="noStrike" noProof="1" dirty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 true form</a:t>
            </a:r>
            <a:endParaRPr lang="en-US" altLang="zh-CN" sz="2800" b="1" strike="noStrike" noProof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fontAlgn="base"/>
            <a:endParaRPr lang="zh-CN" altLang="en-US" strike="noStrike" noProof="1"/>
          </a:p>
        </p:txBody>
      </p:sp>
      <p:grpSp>
        <p:nvGrpSpPr>
          <p:cNvPr id="98307" name="Group 4"/>
          <p:cNvGrpSpPr/>
          <p:nvPr/>
        </p:nvGrpSpPr>
        <p:grpSpPr>
          <a:xfrm>
            <a:off x="1403350" y="1951038"/>
            <a:ext cx="6985000" cy="500062"/>
            <a:chOff x="960" y="2448"/>
            <a:chExt cx="4400" cy="224"/>
          </a:xfrm>
        </p:grpSpPr>
        <p:sp>
          <p:nvSpPr>
            <p:cNvPr id="98308" name="Rectangle 5"/>
            <p:cNvSpPr/>
            <p:nvPr/>
          </p:nvSpPr>
          <p:spPr>
            <a:xfrm>
              <a:off x="960" y="2448"/>
              <a:ext cx="224" cy="224"/>
            </a:xfrm>
            <a:prstGeom prst="rect">
              <a:avLst/>
            </a:prstGeom>
            <a:solidFill>
              <a:schemeClr val="bg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p>
              <a:pPr algn="ctr" eaLnBrk="0" hangingPunct="0"/>
              <a:r>
                <a:rPr lang="en-US" altLang="zh-CN" sz="2400" b="1" dirty="0">
                  <a:latin typeface="Courier New" panose="02070309020205020404" pitchFamily="49" charset="0"/>
                </a:rPr>
                <a:t>s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98309" name="Rectangle 6"/>
            <p:cNvSpPr/>
            <p:nvPr/>
          </p:nvSpPr>
          <p:spPr>
            <a:xfrm>
              <a:off x="1200" y="2448"/>
              <a:ext cx="1328" cy="224"/>
            </a:xfrm>
            <a:prstGeom prst="rect">
              <a:avLst/>
            </a:prstGeom>
            <a:solidFill>
              <a:srgbClr val="FFC9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p>
              <a:pPr algn="ctr" eaLnBrk="0" hangingPunct="0"/>
              <a:r>
                <a:rPr lang="en-US" altLang="zh-CN" sz="2400" b="1" dirty="0">
                  <a:latin typeface="Courier New" panose="02070309020205020404" pitchFamily="49" charset="0"/>
                </a:rPr>
                <a:t>Exponent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98310" name="Rectangle 7"/>
            <p:cNvSpPr/>
            <p:nvPr/>
          </p:nvSpPr>
          <p:spPr>
            <a:xfrm>
              <a:off x="2544" y="2448"/>
              <a:ext cx="2816" cy="224"/>
            </a:xfrm>
            <a:prstGeom prst="rect">
              <a:avLst/>
            </a:prstGeom>
            <a:solidFill>
              <a:srgbClr val="B6CBE4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p>
              <a:pPr algn="ctr" eaLnBrk="0" hangingPunct="0"/>
              <a:r>
                <a:rPr lang="en-US" altLang="zh-CN" sz="2400" b="1" dirty="0">
                  <a:latin typeface="Courier New" panose="02070309020205020404" pitchFamily="49" charset="0"/>
                </a:rPr>
                <a:t>Fraction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Rectangle 8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2.3.3.1 IEEE Standard 754(4/15)</a:t>
            </a:r>
            <a:endParaRPr lang="en-US" altLang="zh-CN"/>
          </a:p>
        </p:txBody>
      </p:sp>
      <p:sp>
        <p:nvSpPr>
          <p:cNvPr id="100354" name="Rectangle 9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/>
              <a:t>float: Single precision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r>
              <a:rPr lang="en-US" altLang="zh-CN"/>
              <a:t>double: Double precision</a:t>
            </a:r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r>
              <a:rPr lang="en-US" altLang="zh-CN"/>
              <a:t>long double: Quadruple precision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100355" name="图片 1" descr="590px-Float_example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338" y="1858963"/>
            <a:ext cx="7378700" cy="703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356" name="图片 2" descr="618px-IEEE_754_Double_Floating_Point_Format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3205163"/>
            <a:ext cx="7667625" cy="985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357" name="图片 3" descr="1190px-IEEE_754_Quadruple_Floating_Point_Format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6950"/>
            <a:ext cx="9020175" cy="1225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6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2.3.3.1 IEEE Standard 754(5/15)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03" name="Rectangle 7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Exponent 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unsigned value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Exponent coded as biased value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Exponent(</a:t>
            </a:r>
            <a:r>
              <a:rPr lang="zh-CN" altLang="en-US" dirty="0">
                <a:ea typeface="宋体" panose="02010600030101010101" pitchFamily="2" charset="-122"/>
              </a:rPr>
              <a:t>机器表示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移码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=</a:t>
            </a:r>
            <a:r>
              <a:rPr lang="en-US" altLang="zh-CN" b="1" dirty="0">
                <a:ea typeface="宋体" panose="02010600030101010101" pitchFamily="2" charset="-122"/>
              </a:rPr>
              <a:t>E  (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真值</a:t>
            </a:r>
            <a:r>
              <a:rPr lang="en-US" altLang="zh-CN" b="1" dirty="0"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+ Bias(</a:t>
            </a:r>
            <a:r>
              <a:rPr lang="zh-CN" altLang="en-US" dirty="0">
                <a:ea typeface="宋体" panose="02010600030101010101" pitchFamily="2" charset="-122"/>
              </a:rPr>
              <a:t>偏移量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Bias : bias value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Single precision: 127 (Exp: 1…254, E: -126…127)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Double precision: 1023 (Exp: 1…2046, E: -1022…1023)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in general: Bias = 2</a:t>
            </a:r>
            <a:r>
              <a:rPr lang="en-US" altLang="zh-CN" baseline="30000" dirty="0">
                <a:ea typeface="宋体" panose="02010600030101010101" pitchFamily="2" charset="-122"/>
              </a:rPr>
              <a:t>e-1</a:t>
            </a:r>
            <a:r>
              <a:rPr lang="en-US" altLang="zh-CN" dirty="0">
                <a:ea typeface="宋体" panose="02010600030101010101" pitchFamily="2" charset="-122"/>
              </a:rPr>
              <a:t> - 1, where </a:t>
            </a:r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e is number of exponent bits</a:t>
            </a:r>
            <a:endParaRPr lang="en-US" altLang="zh-CN" b="1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02404" name="Line 8"/>
          <p:cNvSpPr/>
          <p:nvPr/>
        </p:nvSpPr>
        <p:spPr>
          <a:xfrm>
            <a:off x="5940425" y="3141663"/>
            <a:ext cx="2447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2405" name="Line 9"/>
          <p:cNvSpPr/>
          <p:nvPr/>
        </p:nvSpPr>
        <p:spPr>
          <a:xfrm>
            <a:off x="6102350" y="2997200"/>
            <a:ext cx="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06" name="Line 10"/>
          <p:cNvSpPr/>
          <p:nvPr/>
        </p:nvSpPr>
        <p:spPr>
          <a:xfrm>
            <a:off x="7092950" y="2997200"/>
            <a:ext cx="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07" name="Line 11"/>
          <p:cNvSpPr/>
          <p:nvPr/>
        </p:nvSpPr>
        <p:spPr>
          <a:xfrm flipV="1">
            <a:off x="6589713" y="2708275"/>
            <a:ext cx="0" cy="792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7136" name="AutoShape 16"/>
          <p:cNvSpPr/>
          <p:nvPr/>
        </p:nvSpPr>
        <p:spPr>
          <a:xfrm rot="5400000">
            <a:off x="6457950" y="2508250"/>
            <a:ext cx="307975" cy="962025"/>
          </a:xfrm>
          <a:prstGeom prst="leftBrace">
            <a:avLst>
              <a:gd name="adj1" fmla="val 16934"/>
              <a:gd name="adj2" fmla="val 49741"/>
            </a:avLst>
          </a:prstGeom>
          <a:noFill/>
          <a:ln w="38100" cap="flat" cmpd="sng">
            <a:solidFill>
              <a:srgbClr val="FF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9" name="文本框 1"/>
          <p:cNvSpPr txBox="1"/>
          <p:nvPr/>
        </p:nvSpPr>
        <p:spPr>
          <a:xfrm>
            <a:off x="5940425" y="3141663"/>
            <a:ext cx="485775" cy="2301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900">
                <a:latin typeface="Arial" panose="020B0604020202020204" pitchFamily="34" charset="0"/>
              </a:rPr>
              <a:t>-126</a:t>
            </a:r>
            <a:endParaRPr lang="en-US" altLang="zh-CN" sz="900">
              <a:latin typeface="Arial" panose="020B0604020202020204" pitchFamily="34" charset="0"/>
            </a:endParaRPr>
          </a:p>
        </p:txBody>
      </p:sp>
      <p:sp>
        <p:nvSpPr>
          <p:cNvPr id="102410" name="文本框 2"/>
          <p:cNvSpPr txBox="1"/>
          <p:nvPr/>
        </p:nvSpPr>
        <p:spPr>
          <a:xfrm>
            <a:off x="6850063" y="3143250"/>
            <a:ext cx="446087" cy="228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900">
                <a:latin typeface="Arial" panose="020B0604020202020204" pitchFamily="34" charset="0"/>
              </a:rPr>
              <a:t>127</a:t>
            </a:r>
            <a:endParaRPr lang="en-US" altLang="zh-CN" sz="900">
              <a:latin typeface="Arial" panose="020B0604020202020204" pitchFamily="34" charset="0"/>
            </a:endParaRPr>
          </a:p>
        </p:txBody>
      </p:sp>
      <p:sp>
        <p:nvSpPr>
          <p:cNvPr id="102411" name="文本框 3"/>
          <p:cNvSpPr txBox="1"/>
          <p:nvPr/>
        </p:nvSpPr>
        <p:spPr>
          <a:xfrm>
            <a:off x="7419975" y="3141663"/>
            <a:ext cx="447675" cy="2301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900">
                <a:latin typeface="Arial" panose="020B0604020202020204" pitchFamily="34" charset="0"/>
              </a:rPr>
              <a:t>254</a:t>
            </a:r>
            <a:endParaRPr lang="en-US" altLang="zh-CN" sz="900">
              <a:latin typeface="Arial" panose="020B0604020202020204" pitchFamily="34" charset="0"/>
            </a:endParaRPr>
          </a:p>
        </p:txBody>
      </p:sp>
      <p:sp>
        <p:nvSpPr>
          <p:cNvPr id="102412" name="文本框 4"/>
          <p:cNvSpPr txBox="1"/>
          <p:nvPr/>
        </p:nvSpPr>
        <p:spPr>
          <a:xfrm>
            <a:off x="6553200" y="3141663"/>
            <a:ext cx="314325" cy="2301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900">
                <a:latin typeface="Arial" panose="020B0604020202020204" pitchFamily="34" charset="0"/>
              </a:rPr>
              <a:t>1</a:t>
            </a:r>
            <a:endParaRPr lang="en-US" altLang="zh-CN" sz="900">
              <a:latin typeface="Arial" panose="020B0604020202020204" pitchFamily="34" charset="0"/>
            </a:endParaRPr>
          </a:p>
        </p:txBody>
      </p:sp>
      <p:sp>
        <p:nvSpPr>
          <p:cNvPr id="102413" name="Line 9"/>
          <p:cNvSpPr/>
          <p:nvPr/>
        </p:nvSpPr>
        <p:spPr>
          <a:xfrm>
            <a:off x="6629400" y="2997200"/>
            <a:ext cx="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14" name="Line 9"/>
          <p:cNvSpPr/>
          <p:nvPr/>
        </p:nvSpPr>
        <p:spPr>
          <a:xfrm>
            <a:off x="7599363" y="2997200"/>
            <a:ext cx="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31 0.001296 L 0.053889 0.00138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36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2.3.3.1 IEEE Standard 754(6/15)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sz="3000" b="1" dirty="0">
                <a:solidFill>
                  <a:schemeClr val="hlink"/>
                </a:solidFill>
                <a:ea typeface="宋体" panose="02010600030101010101" pitchFamily="2" charset="-122"/>
              </a:rPr>
              <a:t>2. Fraction</a:t>
            </a:r>
            <a:r>
              <a:rPr lang="en-US" altLang="zh-CN" dirty="0">
                <a:ea typeface="宋体" panose="02010600030101010101" pitchFamily="2" charset="-122"/>
              </a:rPr>
              <a:t>  coded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with implied leading 1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b="1" dirty="0">
                <a:ea typeface="宋体" panose="02010600030101010101" pitchFamily="2" charset="-122"/>
              </a:rPr>
              <a:t>	 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b="1" i="1" dirty="0">
                <a:ea typeface="宋体" panose="02010600030101010101" pitchFamily="2" charset="-122"/>
              </a:rPr>
              <a:t>M</a:t>
            </a:r>
            <a:r>
              <a:rPr lang="en-US" altLang="zh-CN" b="1" dirty="0">
                <a:ea typeface="宋体" panose="02010600030101010101" pitchFamily="2" charset="-122"/>
              </a:rPr>
              <a:t>  = 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ea typeface="宋体" panose="02010600030101010101" pitchFamily="2" charset="-122"/>
              </a:rPr>
              <a:t>.xxx…x</a:t>
            </a:r>
            <a:r>
              <a:rPr lang="en-US" altLang="zh-CN" sz="2700" b="1" baseline="-25000" dirty="0">
                <a:ea typeface="宋体" panose="02010600030101010101" pitchFamily="2" charset="-122"/>
              </a:rPr>
              <a:t>2               </a:t>
            </a:r>
            <a:endParaRPr lang="en-US" altLang="zh-CN" sz="2700" b="1" baseline="-250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600" dirty="0">
                <a:ea typeface="宋体" panose="02010600030101010101" pitchFamily="2" charset="-122"/>
              </a:rPr>
              <a:t> </a:t>
            </a:r>
            <a:r>
              <a:rPr lang="en-US" altLang="zh-CN" sz="2800" dirty="0">
                <a:ea typeface="宋体" panose="02010600030101010101" pitchFamily="2" charset="-122"/>
              </a:rPr>
              <a:t>xxx…x: bits of FRAC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sz="2400" dirty="0">
                <a:ea typeface="宋体" panose="02010600030101010101" pitchFamily="2" charset="-122"/>
              </a:rPr>
              <a:t>Minimum when 000…0 (</a:t>
            </a:r>
            <a:r>
              <a:rPr lang="en-US" altLang="zh-CN" sz="2400" b="1" i="1" dirty="0"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ea typeface="宋体" panose="02010600030101010101" pitchFamily="2" charset="-122"/>
              </a:rPr>
              <a:t> = 1.0)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sz="2400" dirty="0">
                <a:ea typeface="宋体" panose="02010600030101010101" pitchFamily="2" charset="-122"/>
              </a:rPr>
              <a:t>Maximum when 111…1 (</a:t>
            </a:r>
            <a:r>
              <a:rPr lang="en-US" altLang="zh-CN" sz="2400" b="1" i="1" dirty="0"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ea typeface="宋体" panose="02010600030101010101" pitchFamily="2" charset="-122"/>
              </a:rPr>
              <a:t> = 2.0 -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ea typeface="宋体" panose="02010600030101010101" pitchFamily="2" charset="-122"/>
              </a:rPr>
              <a:t> 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800" dirty="0">
                <a:ea typeface="宋体" panose="02010600030101010101" pitchFamily="2" charset="-122"/>
              </a:rPr>
              <a:t>Get extra leading bit for “free”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4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2.3.3.1 IEEE Standard 754(7/15)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0116" name="Rectangle 4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How would 23.75</a:t>
            </a:r>
            <a:r>
              <a:rPr lang="en-US" altLang="zh-CN" strike="noStrike" baseline="-25000" noProof="1" dirty="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10</a:t>
            </a:r>
            <a:r>
              <a:rPr lang="en-US" altLang="zh-CN" strike="noStrike" noProof="1" dirty="0">
                <a:ea typeface="宋体" panose="02010600030101010101" pitchFamily="2" charset="-122"/>
              </a:rPr>
              <a:t> be stored?</a:t>
            </a:r>
            <a:endParaRPr lang="en-US" altLang="zh-CN" strike="noStrike" noProof="1" dirty="0">
              <a:ea typeface="宋体" panose="02010600030101010101" pitchFamily="2" charset="-122"/>
            </a:endParaRPr>
          </a:p>
          <a:p>
            <a:pPr lvl="1"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1. Converting 23 to binary</a:t>
            </a:r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106500" name="Text Box 3"/>
          <p:cNvSpPr txBox="1"/>
          <p:nvPr/>
        </p:nvSpPr>
        <p:spPr>
          <a:xfrm>
            <a:off x="2667000" y="2362200"/>
            <a:ext cx="7778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dirty="0">
                <a:latin typeface="Tahoma" panose="020B0604030504040204" pitchFamily="34" charset="0"/>
              </a:rPr>
              <a:t>23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149475" y="2341563"/>
            <a:ext cx="1447800" cy="457200"/>
            <a:chOff x="1296" y="1248"/>
            <a:chExt cx="912" cy="288"/>
          </a:xfrm>
        </p:grpSpPr>
        <p:sp>
          <p:nvSpPr>
            <p:cNvPr id="106502" name="Freeform 5"/>
            <p:cNvSpPr/>
            <p:nvPr/>
          </p:nvSpPr>
          <p:spPr>
            <a:xfrm>
              <a:off x="1536" y="1296"/>
              <a:ext cx="672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672" y="240"/>
                </a:cxn>
              </a:cxnLst>
              <a:pathLst>
                <a:path w="672" h="240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03" name="Text Box 6"/>
            <p:cNvSpPr txBox="1"/>
            <p:nvPr/>
          </p:nvSpPr>
          <p:spPr>
            <a:xfrm>
              <a:off x="1296" y="1248"/>
              <a:ext cx="2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ahoma" panose="020B0604030504040204" pitchFamily="34" charset="0"/>
                </a:rPr>
                <a:t>2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2835275" y="2374900"/>
            <a:ext cx="1214438" cy="881063"/>
            <a:chOff x="1728" y="1269"/>
            <a:chExt cx="765" cy="555"/>
          </a:xfrm>
        </p:grpSpPr>
        <p:sp>
          <p:nvSpPr>
            <p:cNvPr id="106505" name="Text Box 8"/>
            <p:cNvSpPr txBox="1"/>
            <p:nvPr/>
          </p:nvSpPr>
          <p:spPr>
            <a:xfrm>
              <a:off x="2198" y="1269"/>
              <a:ext cx="2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ahoma" panose="020B0604030504040204" pitchFamily="34" charset="0"/>
                </a:rPr>
                <a:t>(1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  <p:sp>
          <p:nvSpPr>
            <p:cNvPr id="106506" name="Text Box 9"/>
            <p:cNvSpPr txBox="1"/>
            <p:nvPr/>
          </p:nvSpPr>
          <p:spPr>
            <a:xfrm>
              <a:off x="1728" y="1536"/>
              <a:ext cx="4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400" dirty="0">
                  <a:latin typeface="Tahoma" panose="020B0604030504040204" pitchFamily="34" charset="0"/>
                </a:rPr>
                <a:t>11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2378075" y="2798763"/>
            <a:ext cx="1447800" cy="457200"/>
            <a:chOff x="1296" y="1248"/>
            <a:chExt cx="912" cy="288"/>
          </a:xfrm>
        </p:grpSpPr>
        <p:sp>
          <p:nvSpPr>
            <p:cNvPr id="106508" name="Freeform 11"/>
            <p:cNvSpPr/>
            <p:nvPr/>
          </p:nvSpPr>
          <p:spPr>
            <a:xfrm>
              <a:off x="1536" y="1296"/>
              <a:ext cx="672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672" y="240"/>
                </a:cxn>
              </a:cxnLst>
              <a:pathLst>
                <a:path w="672" h="240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09" name="Text Box 12"/>
            <p:cNvSpPr txBox="1"/>
            <p:nvPr/>
          </p:nvSpPr>
          <p:spPr>
            <a:xfrm>
              <a:off x="1296" y="1248"/>
              <a:ext cx="2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ahoma" panose="020B0604030504040204" pitchFamily="34" charset="0"/>
                </a:rPr>
                <a:t>2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3063875" y="2798763"/>
            <a:ext cx="1230313" cy="914400"/>
            <a:chOff x="1872" y="1536"/>
            <a:chExt cx="775" cy="576"/>
          </a:xfrm>
        </p:grpSpPr>
        <p:sp>
          <p:nvSpPr>
            <p:cNvPr id="106511" name="Text Box 14"/>
            <p:cNvSpPr txBox="1"/>
            <p:nvPr/>
          </p:nvSpPr>
          <p:spPr>
            <a:xfrm>
              <a:off x="2352" y="1536"/>
              <a:ext cx="2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ahoma" panose="020B0604030504040204" pitchFamily="34" charset="0"/>
                </a:rPr>
                <a:t>(1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  <p:sp>
          <p:nvSpPr>
            <p:cNvPr id="106512" name="Text Box 15"/>
            <p:cNvSpPr txBox="1"/>
            <p:nvPr/>
          </p:nvSpPr>
          <p:spPr>
            <a:xfrm>
              <a:off x="1872" y="1824"/>
              <a:ext cx="4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400" dirty="0">
                  <a:latin typeface="Tahoma" panose="020B0604030504040204" pitchFamily="34" charset="0"/>
                </a:rPr>
                <a:t>5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2606675" y="3255963"/>
            <a:ext cx="1447800" cy="457200"/>
            <a:chOff x="1296" y="1248"/>
            <a:chExt cx="912" cy="288"/>
          </a:xfrm>
        </p:grpSpPr>
        <p:sp>
          <p:nvSpPr>
            <p:cNvPr id="106514" name="Freeform 17"/>
            <p:cNvSpPr/>
            <p:nvPr/>
          </p:nvSpPr>
          <p:spPr>
            <a:xfrm>
              <a:off x="1536" y="1296"/>
              <a:ext cx="672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672" y="240"/>
                </a:cxn>
              </a:cxnLst>
              <a:pathLst>
                <a:path w="672" h="240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15" name="Text Box 18"/>
            <p:cNvSpPr txBox="1"/>
            <p:nvPr/>
          </p:nvSpPr>
          <p:spPr>
            <a:xfrm>
              <a:off x="1296" y="1248"/>
              <a:ext cx="2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ahoma" panose="020B0604030504040204" pitchFamily="34" charset="0"/>
                </a:rPr>
                <a:t>2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7" name="Group 19"/>
          <p:cNvGrpSpPr/>
          <p:nvPr/>
        </p:nvGrpSpPr>
        <p:grpSpPr>
          <a:xfrm>
            <a:off x="3330575" y="3255963"/>
            <a:ext cx="1192213" cy="952500"/>
            <a:chOff x="2040" y="1824"/>
            <a:chExt cx="751" cy="600"/>
          </a:xfrm>
        </p:grpSpPr>
        <p:sp>
          <p:nvSpPr>
            <p:cNvPr id="106517" name="Text Box 20"/>
            <p:cNvSpPr txBox="1"/>
            <p:nvPr/>
          </p:nvSpPr>
          <p:spPr>
            <a:xfrm>
              <a:off x="2496" y="1824"/>
              <a:ext cx="2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ahoma" panose="020B0604030504040204" pitchFamily="34" charset="0"/>
                </a:rPr>
                <a:t>(1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  <p:sp>
          <p:nvSpPr>
            <p:cNvPr id="106518" name="Text Box 21"/>
            <p:cNvSpPr txBox="1"/>
            <p:nvPr/>
          </p:nvSpPr>
          <p:spPr>
            <a:xfrm>
              <a:off x="2040" y="2136"/>
              <a:ext cx="4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400" dirty="0">
                  <a:latin typeface="Tahoma" panose="020B0604030504040204" pitchFamily="34" charset="0"/>
                </a:rPr>
                <a:t>2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8" name="Group 22"/>
          <p:cNvGrpSpPr/>
          <p:nvPr/>
        </p:nvGrpSpPr>
        <p:grpSpPr>
          <a:xfrm>
            <a:off x="2911475" y="3713163"/>
            <a:ext cx="1447800" cy="457200"/>
            <a:chOff x="1296" y="1248"/>
            <a:chExt cx="912" cy="288"/>
          </a:xfrm>
        </p:grpSpPr>
        <p:sp>
          <p:nvSpPr>
            <p:cNvPr id="106520" name="Freeform 23"/>
            <p:cNvSpPr/>
            <p:nvPr/>
          </p:nvSpPr>
          <p:spPr>
            <a:xfrm>
              <a:off x="1536" y="1296"/>
              <a:ext cx="672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672" y="240"/>
                </a:cxn>
              </a:cxnLst>
              <a:pathLst>
                <a:path w="672" h="240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21" name="Text Box 24"/>
            <p:cNvSpPr txBox="1"/>
            <p:nvPr/>
          </p:nvSpPr>
          <p:spPr>
            <a:xfrm>
              <a:off x="1296" y="1248"/>
              <a:ext cx="2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ahoma" panose="020B0604030504040204" pitchFamily="34" charset="0"/>
                </a:rPr>
                <a:t>2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9" name="Group 25"/>
          <p:cNvGrpSpPr/>
          <p:nvPr/>
        </p:nvGrpSpPr>
        <p:grpSpPr>
          <a:xfrm>
            <a:off x="3521075" y="3713163"/>
            <a:ext cx="1230313" cy="895350"/>
            <a:chOff x="2160" y="2112"/>
            <a:chExt cx="775" cy="564"/>
          </a:xfrm>
        </p:grpSpPr>
        <p:sp>
          <p:nvSpPr>
            <p:cNvPr id="106523" name="Text Box 26"/>
            <p:cNvSpPr txBox="1"/>
            <p:nvPr/>
          </p:nvSpPr>
          <p:spPr>
            <a:xfrm>
              <a:off x="2640" y="2112"/>
              <a:ext cx="2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ahoma" panose="020B0604030504040204" pitchFamily="34" charset="0"/>
                </a:rPr>
                <a:t>(0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  <p:sp>
          <p:nvSpPr>
            <p:cNvPr id="106524" name="Text Box 27"/>
            <p:cNvSpPr txBox="1"/>
            <p:nvPr/>
          </p:nvSpPr>
          <p:spPr>
            <a:xfrm>
              <a:off x="2160" y="2388"/>
              <a:ext cx="4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400" dirty="0">
                  <a:latin typeface="Tahoma" panose="020B0604030504040204" pitchFamily="34" charset="0"/>
                </a:rPr>
                <a:t>1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10" name="Group 28"/>
          <p:cNvGrpSpPr/>
          <p:nvPr/>
        </p:nvGrpSpPr>
        <p:grpSpPr>
          <a:xfrm>
            <a:off x="3140075" y="4170363"/>
            <a:ext cx="1447800" cy="457200"/>
            <a:chOff x="1296" y="1248"/>
            <a:chExt cx="912" cy="288"/>
          </a:xfrm>
        </p:grpSpPr>
        <p:sp>
          <p:nvSpPr>
            <p:cNvPr id="106526" name="Freeform 29"/>
            <p:cNvSpPr/>
            <p:nvPr/>
          </p:nvSpPr>
          <p:spPr>
            <a:xfrm>
              <a:off x="1536" y="1296"/>
              <a:ext cx="672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672" y="240"/>
                </a:cxn>
              </a:cxnLst>
              <a:pathLst>
                <a:path w="672" h="240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27" name="Text Box 30"/>
            <p:cNvSpPr txBox="1"/>
            <p:nvPr/>
          </p:nvSpPr>
          <p:spPr>
            <a:xfrm>
              <a:off x="1296" y="1248"/>
              <a:ext cx="2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ahoma" panose="020B0604030504040204" pitchFamily="34" charset="0"/>
                </a:rPr>
                <a:t>2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11" name="Group 31"/>
          <p:cNvGrpSpPr/>
          <p:nvPr/>
        </p:nvGrpSpPr>
        <p:grpSpPr>
          <a:xfrm>
            <a:off x="3844925" y="4170363"/>
            <a:ext cx="1211263" cy="933450"/>
            <a:chOff x="2364" y="2400"/>
            <a:chExt cx="763" cy="588"/>
          </a:xfrm>
        </p:grpSpPr>
        <p:sp>
          <p:nvSpPr>
            <p:cNvPr id="106529" name="Text Box 32"/>
            <p:cNvSpPr txBox="1"/>
            <p:nvPr/>
          </p:nvSpPr>
          <p:spPr>
            <a:xfrm>
              <a:off x="2832" y="2400"/>
              <a:ext cx="2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ahoma" panose="020B0604030504040204" pitchFamily="34" charset="0"/>
                </a:rPr>
                <a:t>(1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  <p:sp>
          <p:nvSpPr>
            <p:cNvPr id="106530" name="Text Box 33"/>
            <p:cNvSpPr txBox="1"/>
            <p:nvPr/>
          </p:nvSpPr>
          <p:spPr>
            <a:xfrm>
              <a:off x="2364" y="2700"/>
              <a:ext cx="4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400" dirty="0">
                  <a:latin typeface="Tahoma" panose="020B0604030504040204" pitchFamily="34" charset="0"/>
                </a:rPr>
                <a:t>0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12" name="Group 34"/>
          <p:cNvGrpSpPr/>
          <p:nvPr/>
        </p:nvGrpSpPr>
        <p:grpSpPr>
          <a:xfrm>
            <a:off x="5029200" y="2438400"/>
            <a:ext cx="2697163" cy="2667000"/>
            <a:chOff x="2632" y="1144"/>
            <a:chExt cx="1615" cy="2552"/>
          </a:xfrm>
        </p:grpSpPr>
        <p:sp>
          <p:nvSpPr>
            <p:cNvPr id="106532" name="Freeform 35"/>
            <p:cNvSpPr/>
            <p:nvPr/>
          </p:nvSpPr>
          <p:spPr>
            <a:xfrm>
              <a:off x="2632" y="1144"/>
              <a:ext cx="968" cy="2552"/>
            </a:xfrm>
            <a:custGeom>
              <a:avLst/>
              <a:gdLst/>
              <a:ahLst/>
              <a:cxnLst>
                <a:cxn ang="0">
                  <a:pos x="152" y="2312"/>
                </a:cxn>
                <a:cxn ang="0">
                  <a:pos x="920" y="2216"/>
                </a:cxn>
                <a:cxn ang="0">
                  <a:pos x="8" y="296"/>
                </a:cxn>
                <a:cxn ang="0">
                  <a:pos x="968" y="440"/>
                </a:cxn>
              </a:cxnLst>
              <a:pathLst>
                <a:path w="968" h="2552">
                  <a:moveTo>
                    <a:pt x="152" y="2312"/>
                  </a:moveTo>
                  <a:cubicBezTo>
                    <a:pt x="548" y="2432"/>
                    <a:pt x="944" y="2552"/>
                    <a:pt x="920" y="2216"/>
                  </a:cubicBezTo>
                  <a:cubicBezTo>
                    <a:pt x="896" y="1880"/>
                    <a:pt x="0" y="592"/>
                    <a:pt x="8" y="296"/>
                  </a:cubicBezTo>
                  <a:cubicBezTo>
                    <a:pt x="16" y="0"/>
                    <a:pt x="492" y="220"/>
                    <a:pt x="968" y="4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33" name="Text Box 36"/>
            <p:cNvSpPr txBox="1"/>
            <p:nvPr/>
          </p:nvSpPr>
          <p:spPr>
            <a:xfrm>
              <a:off x="3638" y="1413"/>
              <a:ext cx="609" cy="4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ahoma" panose="020B0604030504040204" pitchFamily="34" charset="0"/>
                </a:rPr>
                <a:t>10111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</p:grpSp>
      <p:sp>
        <p:nvSpPr>
          <p:cNvPr id="521253" name="Text Box 37"/>
          <p:cNvSpPr txBox="1"/>
          <p:nvPr/>
        </p:nvSpPr>
        <p:spPr>
          <a:xfrm>
            <a:off x="2514600" y="5486400"/>
            <a:ext cx="3962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(23)</a:t>
            </a:r>
            <a:r>
              <a:rPr lang="en-US" altLang="zh-CN" sz="2400" baseline="-25000" dirty="0">
                <a:latin typeface="Arial" panose="020B0604020202020204" pitchFamily="34" charset="0"/>
              </a:rPr>
              <a:t>10</a:t>
            </a:r>
            <a:r>
              <a:rPr lang="en-US" altLang="zh-CN" sz="2400" dirty="0">
                <a:latin typeface="Arial" panose="020B0604020202020204" pitchFamily="34" charset="0"/>
              </a:rPr>
              <a:t>=(10111)</a:t>
            </a:r>
            <a:r>
              <a:rPr lang="en-US" altLang="zh-CN" sz="2400" baseline="-25000" dirty="0">
                <a:latin typeface="Arial" panose="020B0604020202020204" pitchFamily="34" charset="0"/>
              </a:rPr>
              <a:t>2</a:t>
            </a:r>
            <a:endParaRPr lang="en-US" altLang="zh-CN" sz="2400" baseline="-25000" dirty="0">
              <a:latin typeface="Arial" panose="020B0604020202020204" pitchFamily="3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5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9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2.3.3.1 IEEE Standard 754(8/15)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164" name="Rectangle 10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fontAlgn="base" hangingPunct="1"/>
            <a:r>
              <a:rPr lang="en-US" altLang="zh-CN" strike="noStrike" noProof="1" dirty="0">
                <a:ea typeface="宋体" panose="02010600030101010101" pitchFamily="2" charset="-122"/>
                <a:sym typeface="+mn-ea"/>
              </a:rPr>
              <a:t>How would 23.75</a:t>
            </a:r>
            <a:r>
              <a:rPr lang="en-US" altLang="zh-CN" strike="noStrike" baseline="-25000" noProof="1" dirty="0">
                <a:uFillTx/>
                <a:ea typeface="宋体" panose="02010600030101010101" pitchFamily="2" charset="-122"/>
                <a:sym typeface="+mn-ea"/>
              </a:rPr>
              <a:t>10</a:t>
            </a:r>
            <a:r>
              <a:rPr lang="en-US" altLang="zh-CN" strike="noStrike" noProof="1" dirty="0">
                <a:ea typeface="宋体" panose="02010600030101010101" pitchFamily="2" charset="-122"/>
                <a:sym typeface="+mn-ea"/>
              </a:rPr>
              <a:t> be stored?</a:t>
            </a:r>
            <a:endParaRPr lang="zh-CN" altLang="en-US" strike="noStrike" noProof="1" dirty="0">
              <a:ea typeface="宋体" panose="02010600030101010101" pitchFamily="2" charset="-122"/>
              <a:sym typeface="+mn-ea"/>
            </a:endParaRPr>
          </a:p>
          <a:p>
            <a:pPr lvl="1"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2. Converting 0.75 to binary</a:t>
            </a:r>
            <a:endParaRPr lang="en-US" altLang="zh-CN" strike="noStrike" noProof="1" dirty="0">
              <a:ea typeface="宋体" panose="02010600030101010101" pitchFamily="2" charset="-122"/>
            </a:endParaRPr>
          </a:p>
          <a:p>
            <a:pPr eaLnBrk="1" fontAlgn="base" hangingPunct="1"/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  <p:sp>
        <p:nvSpPr>
          <p:cNvPr id="108548" name="Rectangle 7"/>
          <p:cNvSpPr/>
          <p:nvPr/>
        </p:nvSpPr>
        <p:spPr>
          <a:xfrm>
            <a:off x="4851400" y="2851150"/>
            <a:ext cx="2247900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CN" sz="2200" b="1" dirty="0">
                <a:latin typeface="Arial" panose="020B0604020202020204" pitchFamily="34" charset="0"/>
              </a:rPr>
              <a:t>(0.75)</a:t>
            </a:r>
            <a:r>
              <a:rPr lang="en-US" altLang="zh-CN" sz="2300" b="1" baseline="-25000" dirty="0">
                <a:latin typeface="Arial" panose="020B0604020202020204" pitchFamily="34" charset="0"/>
              </a:rPr>
              <a:t>10 </a:t>
            </a:r>
            <a:r>
              <a:rPr lang="en-US" altLang="zh-CN" sz="2200" b="1" dirty="0">
                <a:latin typeface="Arial" panose="020B0604020202020204" pitchFamily="34" charset="0"/>
              </a:rPr>
              <a:t>=</a:t>
            </a:r>
            <a:r>
              <a:rPr lang="en-US" altLang="zh-CN" sz="2300" b="1" baseline="-25000" dirty="0">
                <a:latin typeface="Arial" panose="020B0604020202020204" pitchFamily="34" charset="0"/>
              </a:rPr>
              <a:t> </a:t>
            </a:r>
            <a:r>
              <a:rPr lang="en-US" altLang="zh-CN" sz="2200" b="1" dirty="0">
                <a:latin typeface="Arial" panose="020B0604020202020204" pitchFamily="34" charset="0"/>
              </a:rPr>
              <a:t>(0.11)</a:t>
            </a:r>
            <a:r>
              <a:rPr lang="en-US" altLang="zh-CN" sz="2300" b="1" baseline="-25000" dirty="0">
                <a:latin typeface="Arial" panose="020B0604020202020204" pitchFamily="34" charset="0"/>
              </a:rPr>
              <a:t>2</a:t>
            </a:r>
            <a:endParaRPr lang="en-US" altLang="zh-CN" sz="2300" b="1" baseline="-25000" dirty="0">
              <a:latin typeface="Arial" panose="020B0604020202020204" pitchFamily="34" charset="0"/>
            </a:endParaRPr>
          </a:p>
        </p:txBody>
      </p:sp>
      <p:sp>
        <p:nvSpPr>
          <p:cNvPr id="108549" name="Rectangle 8"/>
          <p:cNvSpPr/>
          <p:nvPr/>
        </p:nvSpPr>
        <p:spPr>
          <a:xfrm>
            <a:off x="1403350" y="2708275"/>
            <a:ext cx="4572000" cy="830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dirty="0">
                <a:latin typeface="Arial" panose="020B0604020202020204" pitchFamily="34" charset="0"/>
              </a:rPr>
              <a:t>0.75 × 2 =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.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0.5</a:t>
            </a:r>
            <a:r>
              <a:rPr lang="en-US" altLang="zh-CN" sz="2400" dirty="0">
                <a:latin typeface="Arial" panose="020B0604020202020204" pitchFamily="34" charset="0"/>
              </a:rPr>
              <a:t>  × 2 = 1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08550" name="Line 11"/>
          <p:cNvSpPr/>
          <p:nvPr/>
        </p:nvSpPr>
        <p:spPr>
          <a:xfrm>
            <a:off x="3995738" y="2852738"/>
            <a:ext cx="1587" cy="20685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2.3.3.1 IEEE Standard 754(9/15)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0595" name="Rectangle 3"/>
          <p:cNvSpPr>
            <a:spLocks noGrp="1"/>
          </p:cNvSpPr>
          <p:nvPr>
            <p:ph type="body" sz="half"/>
          </p:nvPr>
        </p:nvSpPr>
        <p:spPr>
          <a:xfrm>
            <a:off x="495300" y="1268413"/>
            <a:ext cx="8091488" cy="3505200"/>
          </a:xfrm>
        </p:spPr>
        <p:txBody>
          <a:bodyPr wrap="square" lIns="91440" tIns="45720" rIns="91440" bIns="45720" anchor="t" anchorCtr="0"/>
          <a:lstStyle>
            <a:lvl1pPr lvl="0">
              <a:buClrTx/>
              <a:buSzTx/>
              <a:buFont typeface="Arial" panose="020B0604020202020204" pitchFamily="34" charset="0"/>
              <a:defRPr sz="2800"/>
            </a:lvl1pPr>
            <a:lvl2pPr lvl="1">
              <a:buClrTx/>
              <a:buSzTx/>
              <a:buFont typeface="Arial" panose="020B0604020202020204" pitchFamily="34" charset="0"/>
              <a:defRPr sz="2400"/>
            </a:lvl2pPr>
            <a:lvl3pPr lvl="2">
              <a:buClrTx/>
              <a:buSzTx/>
              <a:buFont typeface="Arial" panose="020B0604020202020204" pitchFamily="34" charset="0"/>
              <a:defRPr sz="2000"/>
            </a:lvl3pPr>
            <a:lvl4pPr lvl="3">
              <a:buClrTx/>
              <a:buSzTx/>
              <a:buFont typeface="Arial" panose="020B0604020202020204" pitchFamily="34" charset="0"/>
              <a:defRPr sz="1800"/>
            </a:lvl4pPr>
            <a:lvl5pPr lvl="4">
              <a:buClrTx/>
              <a:buSzTx/>
              <a:buFont typeface="Arial" panose="020B0604020202020204" pitchFamily="34" charset="0"/>
              <a:defRPr sz="1800"/>
            </a:lvl5pPr>
          </a:lstStyle>
          <a:p>
            <a:pPr lvl="0" indent="-342900" eaLnBrk="1" hangingPunct="1">
              <a:lnSpc>
                <a:spcPct val="85000"/>
              </a:lnSpc>
            </a:pPr>
            <a:r>
              <a:rPr lang="en-US" altLang="zh-CN" sz="2200" b="1" dirty="0">
                <a:ea typeface="宋体" panose="02010600030101010101" pitchFamily="2" charset="-122"/>
              </a:rPr>
              <a:t>Float F   = 23.75;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85000"/>
              </a:lnSpc>
            </a:pPr>
            <a:r>
              <a:rPr lang="en-US" altLang="zh-CN" sz="2200" b="1" dirty="0">
                <a:ea typeface="宋体" panose="02010600030101010101" pitchFamily="2" charset="-122"/>
              </a:rPr>
              <a:t>23.75</a:t>
            </a:r>
            <a:r>
              <a:rPr lang="en-US" altLang="zh-CN" sz="1900" b="1" baseline="-25000" dirty="0">
                <a:ea typeface="宋体" panose="02010600030101010101" pitchFamily="2" charset="-122"/>
              </a:rPr>
              <a:t>10</a:t>
            </a:r>
            <a:r>
              <a:rPr lang="en-US" altLang="zh-CN" sz="2200" b="1" dirty="0">
                <a:ea typeface="宋体" panose="02010600030101010101" pitchFamily="2" charset="-122"/>
              </a:rPr>
              <a:t>  = 10111.11 </a:t>
            </a:r>
            <a:r>
              <a:rPr lang="en-US" altLang="zh-CN" sz="1900" b="1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b="1" dirty="0">
                <a:ea typeface="宋体" panose="02010600030101010101" pitchFamily="2" charset="-122"/>
              </a:rPr>
              <a:t>   = 1.011111</a:t>
            </a:r>
            <a:r>
              <a:rPr lang="en-US" altLang="zh-CN" sz="1900" b="1" baseline="-25000" dirty="0">
                <a:ea typeface="宋体" panose="02010600030101010101" pitchFamily="2" charset="-122"/>
              </a:rPr>
              <a:t>2</a:t>
            </a:r>
            <a:r>
              <a:rPr lang="en-US" altLang="zh-CN" sz="2200" b="1" dirty="0">
                <a:ea typeface="宋体" panose="02010600030101010101" pitchFamily="2" charset="-122"/>
              </a:rPr>
              <a:t>  x 2</a:t>
            </a:r>
            <a:r>
              <a:rPr lang="en-US" altLang="zh-CN" sz="1900" b="1" baseline="30000" dirty="0">
                <a:ea typeface="宋体" panose="02010600030101010101" pitchFamily="2" charset="-122"/>
              </a:rPr>
              <a:t>4</a:t>
            </a:r>
            <a:r>
              <a:rPr lang="en-US" altLang="zh-CN" sz="2200" b="1" dirty="0">
                <a:ea typeface="宋体" panose="02010600030101010101" pitchFamily="2" charset="-122"/>
              </a:rPr>
              <a:t> 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 lvl="0" indent="-342900" eaLnBrk="1" hangingPunct="1">
              <a:lnSpc>
                <a:spcPct val="85000"/>
              </a:lnSpc>
            </a:pPr>
            <a:r>
              <a:rPr lang="en-US" altLang="zh-CN" sz="1800" b="1" dirty="0">
                <a:ea typeface="宋体" panose="02010600030101010101" pitchFamily="2" charset="-122"/>
              </a:rPr>
              <a:t>Coefficient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85000"/>
              </a:lnSpc>
            </a:pPr>
            <a:r>
              <a:rPr lang="en-US" altLang="zh-CN" sz="2200" b="1" dirty="0">
                <a:ea typeface="宋体" panose="02010600030101010101" pitchFamily="2" charset="-122"/>
              </a:rPr>
              <a:t>M 	  = 	1. 011111</a:t>
            </a:r>
            <a:r>
              <a:rPr lang="en-US" altLang="zh-CN" sz="1900" b="1" baseline="-25000" dirty="0">
                <a:ea typeface="宋体" panose="02010600030101010101" pitchFamily="2" charset="-122"/>
              </a:rPr>
              <a:t>2</a:t>
            </a:r>
            <a:endParaRPr lang="en-US" altLang="zh-CN" sz="1900" b="1" baseline="-25000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85000"/>
              </a:lnSpc>
            </a:pPr>
            <a:r>
              <a:rPr lang="en-US" altLang="zh-CN" sz="2200" b="1" dirty="0">
                <a:ea typeface="宋体" panose="02010600030101010101" pitchFamily="2" charset="-122"/>
              </a:rPr>
              <a:t>fraction	  = 	 0111 1100 0000 0000 0000 000</a:t>
            </a:r>
            <a:r>
              <a:rPr lang="en-US" altLang="zh-CN" sz="1900" b="1" baseline="-25000" dirty="0">
                <a:ea typeface="宋体" panose="02010600030101010101" pitchFamily="2" charset="-122"/>
              </a:rPr>
              <a:t>2</a:t>
            </a:r>
            <a:endParaRPr lang="en-US" altLang="zh-CN" sz="1900" b="1" baseline="-25000" dirty="0">
              <a:ea typeface="宋体" panose="02010600030101010101" pitchFamily="2" charset="-122"/>
            </a:endParaRPr>
          </a:p>
          <a:p>
            <a:pPr lvl="0" indent="-342900" eaLnBrk="1" hangingPunct="1">
              <a:lnSpc>
                <a:spcPct val="85000"/>
              </a:lnSpc>
            </a:pPr>
            <a:r>
              <a:rPr lang="en-US" altLang="zh-CN" sz="1800" b="1" dirty="0">
                <a:ea typeface="宋体" panose="02010600030101010101" pitchFamily="2" charset="-122"/>
              </a:rPr>
              <a:t>Exponent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85000"/>
              </a:lnSpc>
            </a:pPr>
            <a:r>
              <a:rPr lang="en-US" altLang="zh-CN" sz="2200" b="1" dirty="0">
                <a:ea typeface="宋体" panose="02010600030101010101" pitchFamily="2" charset="-122"/>
              </a:rPr>
              <a:t>E	 	  = 	4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85000"/>
              </a:lnSpc>
            </a:pPr>
            <a:r>
              <a:rPr lang="en-US" altLang="zh-CN" sz="2200" b="1" dirty="0">
                <a:ea typeface="宋体" panose="02010600030101010101" pitchFamily="2" charset="-122"/>
              </a:rPr>
              <a:t>Bias 	  = 	127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85000"/>
              </a:lnSpc>
            </a:pPr>
            <a:r>
              <a:rPr lang="en-US" altLang="zh-CN" sz="2200" b="1" dirty="0">
                <a:ea typeface="宋体" panose="02010600030101010101" pitchFamily="2" charset="-122"/>
              </a:rPr>
              <a:t>Exponent  = 	131   =    10000011</a:t>
            </a:r>
            <a:r>
              <a:rPr lang="en-US" altLang="zh-CN" sz="1900" b="1" baseline="-25000" dirty="0">
                <a:ea typeface="宋体" panose="02010600030101010101" pitchFamily="2" charset="-122"/>
              </a:rPr>
              <a:t>2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523268" name="Text Box 4"/>
          <p:cNvSpPr txBox="1"/>
          <p:nvPr/>
        </p:nvSpPr>
        <p:spPr>
          <a:xfrm>
            <a:off x="1476375" y="4652963"/>
            <a:ext cx="6781800" cy="189230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defTabSz="914400" eaLnBrk="0" hangingPunct="0">
              <a:spcBef>
                <a:spcPct val="50000"/>
              </a:spcBef>
              <a:tabLst>
                <a:tab pos="1084580" algn="l"/>
              </a:tabLst>
            </a:pPr>
            <a:r>
              <a:rPr lang="en-US" altLang="zh-CN" b="1" dirty="0">
                <a:latin typeface="Helvetica" pitchFamily="34" charset="0"/>
              </a:rPr>
              <a:t>Floating Point Representation:</a:t>
            </a:r>
            <a:endParaRPr lang="en-US" altLang="zh-CN" b="1" dirty="0">
              <a:latin typeface="Helvetica" pitchFamily="34" charset="0"/>
            </a:endParaRPr>
          </a:p>
          <a:p>
            <a:pPr defTabSz="914400" eaLnBrk="0" hangingPunct="0">
              <a:spcBef>
                <a:spcPct val="50000"/>
              </a:spcBef>
              <a:tabLst>
                <a:tab pos="1084580" algn="l"/>
              </a:tabLst>
            </a:pPr>
            <a:r>
              <a:rPr lang="en-US" altLang="zh-CN" b="1" dirty="0">
                <a:latin typeface="Helvetica" pitchFamily="34" charset="0"/>
              </a:rPr>
              <a:t>Hex:</a:t>
            </a:r>
            <a:r>
              <a:rPr lang="en-US" altLang="zh-CN" b="1" dirty="0">
                <a:latin typeface="Courier New" panose="02070309020205020404" pitchFamily="49" charset="0"/>
              </a:rPr>
              <a:t>  	  4    1    B    E    0    0    0    0    </a:t>
            </a:r>
            <a:r>
              <a:rPr lang="en-US" altLang="zh-CN" b="1" dirty="0">
                <a:latin typeface="Helvetica" pitchFamily="34" charset="0"/>
              </a:rPr>
              <a:t>Binary:</a:t>
            </a:r>
            <a:r>
              <a:rPr lang="en-US" altLang="zh-CN" b="1" dirty="0">
                <a:latin typeface="Courier New" panose="02070309020205020404" pitchFamily="49" charset="0"/>
              </a:rPr>
              <a:t>  	0100 0001 1011 1110 0000 0000 0000 0000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defTabSz="914400" eaLnBrk="0" hangingPunct="0">
              <a:spcBef>
                <a:spcPct val="50000"/>
              </a:spcBef>
              <a:tabLst>
                <a:tab pos="1084580" algn="l"/>
              </a:tabLst>
            </a:pPr>
            <a:r>
              <a:rPr lang="en-US" altLang="zh-CN" b="1" dirty="0">
                <a:latin typeface="Courier New" panose="02070309020205020404" pitchFamily="49" charset="0"/>
              </a:rPr>
              <a:t>  	 100 0001 1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defTabSz="914400" eaLnBrk="0" hangingPunct="0">
              <a:spcBef>
                <a:spcPct val="50000"/>
              </a:spcBef>
              <a:tabLst>
                <a:tab pos="1084580" algn="l"/>
              </a:tabLst>
            </a:pPr>
            <a:r>
              <a:rPr lang="en-US" altLang="zh-CN" b="1" dirty="0">
                <a:latin typeface="Courier New" panose="02070309020205020404" pitchFamily="49" charset="0"/>
              </a:rPr>
              <a:t>  	          </a:t>
            </a:r>
            <a:r>
              <a:rPr lang="en-US" altLang="zh-CN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b="1" dirty="0">
                <a:latin typeface="Courier New" panose="02070309020205020404" pitchFamily="49" charset="0"/>
              </a:rPr>
              <a:t>011 1110 0000 0000 0000 0000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2.3.3.1 IEEE Standard 754(10/15)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How would -23.75 be stored?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Just change the sign bit: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C1 BE 00 00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Do not take the two’s complement!</a:t>
            </a:r>
            <a:endParaRPr lang="en-US" altLang="zh-CN" b="1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12644" name="Text Box 4"/>
          <p:cNvSpPr txBox="1"/>
          <p:nvPr/>
        </p:nvSpPr>
        <p:spPr>
          <a:xfrm>
            <a:off x="611188" y="3141663"/>
            <a:ext cx="8153400" cy="209232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defTabSz="914400" eaLnBrk="0" hangingPunct="0">
              <a:spcBef>
                <a:spcPct val="50000"/>
              </a:spcBef>
              <a:tabLst>
                <a:tab pos="1084580" algn="l"/>
              </a:tabLst>
            </a:pPr>
            <a:r>
              <a:rPr lang="en-US" altLang="zh-CN" sz="2000" b="1" dirty="0">
                <a:latin typeface="Helvetica" pitchFamily="34" charset="0"/>
              </a:rPr>
              <a:t>Floating Point Representation:</a:t>
            </a:r>
            <a:endParaRPr lang="en-US" altLang="zh-CN" sz="2000" b="1" dirty="0">
              <a:latin typeface="Helvetica" pitchFamily="34" charset="0"/>
            </a:endParaRPr>
          </a:p>
          <a:p>
            <a:pPr defTabSz="914400" eaLnBrk="0" hangingPunct="0">
              <a:spcBef>
                <a:spcPct val="50000"/>
              </a:spcBef>
              <a:tabLst>
                <a:tab pos="1084580" algn="l"/>
              </a:tabLst>
            </a:pPr>
            <a:r>
              <a:rPr lang="en-US" altLang="zh-CN" sz="2000" b="1" dirty="0">
                <a:latin typeface="Helvetica" pitchFamily="34" charset="0"/>
              </a:rPr>
              <a:t>Hex:</a:t>
            </a:r>
            <a:r>
              <a:rPr lang="en-US" altLang="zh-CN" sz="2000" b="1" dirty="0">
                <a:latin typeface="Courier New" panose="02070309020205020404" pitchFamily="49" charset="0"/>
              </a:rPr>
              <a:t>  	  C    1    B    E    0    0    0    0    </a:t>
            </a:r>
            <a:r>
              <a:rPr lang="en-US" altLang="zh-CN" sz="2000" b="1" dirty="0">
                <a:latin typeface="Helvetica" pitchFamily="34" charset="0"/>
              </a:rPr>
              <a:t>Binary:</a:t>
            </a: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latin typeface="Courier New" panose="02070309020205020404" pitchFamily="49" charset="0"/>
              </a:rPr>
              <a:t>100 0001 1011 1110  0000 0000 0000 0000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defTabSz="914400" eaLnBrk="0" hangingPunct="0">
              <a:spcBef>
                <a:spcPct val="50000"/>
              </a:spcBef>
              <a:tabLst>
                <a:tab pos="1084580" algn="l"/>
              </a:tabLst>
            </a:pPr>
            <a:r>
              <a:rPr lang="en-US" altLang="zh-CN" sz="2000" b="1" dirty="0">
                <a:latin typeface="Courier New" panose="02070309020205020404" pitchFamily="49" charset="0"/>
              </a:rPr>
              <a:t> 	 100 0001 1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defTabSz="914400" eaLnBrk="0" hangingPunct="0">
              <a:spcBef>
                <a:spcPct val="50000"/>
              </a:spcBef>
              <a:tabLst>
                <a:tab pos="1084580" algn="l"/>
              </a:tabLst>
            </a:pPr>
            <a:r>
              <a:rPr lang="en-US" altLang="zh-CN" sz="2000" b="1" dirty="0">
                <a:latin typeface="Courier New" panose="02070309020205020404" pitchFamily="49" charset="0"/>
              </a:rPr>
              <a:t>  	          </a:t>
            </a:r>
            <a:r>
              <a:rPr lang="en-US" altLang="zh-CN" sz="2000" b="1" i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011 1110  0000 0000 0000 0000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2.3.3.1 IEEE Standard 754(11/15)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98308" name="Rectangle 3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4191000"/>
          </a:xfrm>
        </p:spPr>
        <p:txBody>
          <a:bodyPr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PMingLiU" pitchFamily="18" charset="-120"/>
              </a:rPr>
              <a:t>1 bit sign bit, 8 bit exponent, and 23 bit coefficient</a:t>
            </a:r>
            <a:endParaRPr lang="en-US" altLang="zh-TW" sz="2400" dirty="0">
              <a:ea typeface="PMingLiU" pitchFamily="18" charset="-120"/>
            </a:endParaRPr>
          </a:p>
          <a:p>
            <a:pPr lvl="1" eaLnBrk="1" hangingPunct="1">
              <a:lnSpc>
                <a:spcPct val="80000"/>
              </a:lnSpc>
              <a:buNone/>
            </a:pPr>
            <a:endParaRPr lang="en-US" altLang="zh-CN" sz="2400" dirty="0"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dirty="0"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PMingLiU" pitchFamily="18" charset="-120"/>
              </a:rPr>
              <a:t>Determine the values of</a:t>
            </a:r>
            <a:endParaRPr lang="en-US" altLang="zh-TW" sz="2400" dirty="0"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TW" sz="2400" dirty="0">
                <a:ea typeface="PMingLiU" pitchFamily="18" charset="-120"/>
              </a:rPr>
              <a:t>	1011 1101 0100 0000 0000 0000 0000 0000 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endParaRPr lang="en-US" altLang="zh-TW" sz="2400" dirty="0">
              <a:ea typeface="PMingLiU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PMingLiU" pitchFamily="18" charset="-120"/>
              </a:rPr>
              <a:t>Sign = 1, negative</a:t>
            </a:r>
            <a:endParaRPr lang="en-US" altLang="zh-TW" sz="2400" dirty="0">
              <a:ea typeface="PMingLiU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PMingLiU" pitchFamily="18" charset="-120"/>
              </a:rPr>
              <a:t>Exponent  = 011 1101 0</a:t>
            </a:r>
            <a:r>
              <a:rPr lang="en-US" altLang="zh-TW" sz="2400" baseline="-25000" dirty="0">
                <a:ea typeface="PMingLiU" pitchFamily="18" charset="-120"/>
              </a:rPr>
              <a:t>2</a:t>
            </a:r>
            <a:r>
              <a:rPr lang="en-US" altLang="zh-TW" sz="2400" dirty="0">
                <a:ea typeface="PMingLiU" pitchFamily="18" charset="-120"/>
              </a:rPr>
              <a:t>  = 122</a:t>
            </a:r>
            <a:r>
              <a:rPr lang="en-US" altLang="zh-TW" sz="2400" baseline="-25000" dirty="0">
                <a:ea typeface="PMingLiU" pitchFamily="18" charset="-120"/>
              </a:rPr>
              <a:t>10</a:t>
            </a:r>
            <a:endParaRPr lang="en-US" altLang="zh-TW" sz="2400" baseline="-25000" dirty="0">
              <a:ea typeface="PMingLiU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PMingLiU" pitchFamily="18" charset="-120"/>
              </a:rPr>
              <a:t>E      = 122</a:t>
            </a:r>
            <a:r>
              <a:rPr lang="en-US" altLang="zh-TW" sz="2400" baseline="-25000" dirty="0">
                <a:ea typeface="PMingLiU" pitchFamily="18" charset="-120"/>
              </a:rPr>
              <a:t>10</a:t>
            </a:r>
            <a:r>
              <a:rPr lang="en-US" altLang="zh-TW" sz="2400" dirty="0">
                <a:ea typeface="PMingLiU" pitchFamily="18" charset="-120"/>
              </a:rPr>
              <a:t> –127</a:t>
            </a:r>
            <a:r>
              <a:rPr lang="en-US" altLang="zh-TW" sz="2400" baseline="-25000" dirty="0">
                <a:ea typeface="PMingLiU" pitchFamily="18" charset="-120"/>
              </a:rPr>
              <a:t>10</a:t>
            </a:r>
            <a:r>
              <a:rPr lang="en-US" altLang="zh-TW" sz="2400" dirty="0">
                <a:ea typeface="PMingLiU" pitchFamily="18" charset="-120"/>
              </a:rPr>
              <a:t> = -5</a:t>
            </a:r>
            <a:r>
              <a:rPr lang="en-US" altLang="zh-TW" sz="2400" baseline="-25000" dirty="0">
                <a:ea typeface="PMingLiU" pitchFamily="18" charset="-120"/>
              </a:rPr>
              <a:t>10</a:t>
            </a:r>
            <a:r>
              <a:rPr lang="en-US" altLang="zh-TW" sz="2400" dirty="0">
                <a:ea typeface="PMingLiU" pitchFamily="18" charset="-120"/>
              </a:rPr>
              <a:t> </a:t>
            </a:r>
            <a:endParaRPr lang="en-US" altLang="zh-TW" sz="2400" dirty="0">
              <a:ea typeface="PMingLiU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PMingLiU" pitchFamily="18" charset="-120"/>
              </a:rPr>
              <a:t>Fraction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TW" sz="2400" dirty="0">
                <a:ea typeface="PMingLiU" pitchFamily="18" charset="-120"/>
              </a:rPr>
              <a:t>100 0000 0000 0000 0000 0000 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endParaRPr lang="en-US" altLang="zh-CN" sz="2400" baseline="-25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ea typeface="PMingLiU" pitchFamily="18" charset="-120"/>
              </a:rPr>
              <a:t>M     =  1.100 0000 0000 0000 0000 0000 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TW" sz="2400" dirty="0">
                <a:ea typeface="PMingLiU" pitchFamily="18" charset="-120"/>
              </a:rPr>
              <a:t> = 1.5</a:t>
            </a:r>
            <a:r>
              <a:rPr lang="en-US" altLang="zh-TW" sz="2400" baseline="-25000" dirty="0">
                <a:ea typeface="PMingLiU" pitchFamily="18" charset="-120"/>
              </a:rPr>
              <a:t>10</a:t>
            </a:r>
            <a:endParaRPr lang="en-US" altLang="zh-TW" sz="2400" dirty="0"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>
                <a:ea typeface="PMingLiU" pitchFamily="18" charset="-120"/>
              </a:rPr>
              <a:t>Result:  (-1)</a:t>
            </a:r>
            <a:r>
              <a:rPr lang="en-US" altLang="zh-TW" sz="2400" baseline="30000" dirty="0">
                <a:ea typeface="PMingLiU" pitchFamily="18" charset="-120"/>
              </a:rPr>
              <a:t>1</a:t>
            </a:r>
            <a:r>
              <a:rPr lang="en-US" altLang="zh-TW" sz="2400" dirty="0">
                <a:ea typeface="PMingLiU" pitchFamily="18" charset="-120"/>
              </a:rPr>
              <a:t> x 1.5 x 2</a:t>
            </a:r>
            <a:r>
              <a:rPr lang="en-US" altLang="zh-TW" sz="2400" baseline="30000" dirty="0">
                <a:ea typeface="PMingLiU" pitchFamily="18" charset="-120"/>
              </a:rPr>
              <a:t>(-5)</a:t>
            </a:r>
            <a:r>
              <a:rPr lang="en-US" altLang="zh-TW" sz="2400" dirty="0">
                <a:ea typeface="PMingLiU" pitchFamily="18" charset="-120"/>
              </a:rPr>
              <a:t>  = -0.046875</a:t>
            </a:r>
            <a:r>
              <a:rPr lang="en-US" altLang="zh-TW" sz="2400" baseline="-25000" dirty="0">
                <a:ea typeface="PMingLiU" pitchFamily="18" charset="-120"/>
              </a:rPr>
              <a:t>10</a:t>
            </a:r>
            <a:endParaRPr lang="en-US" altLang="zh-TW" sz="2400" baseline="-25000" dirty="0">
              <a:ea typeface="PMingLiU" pitchFamily="18" charset="-120"/>
            </a:endParaRPr>
          </a:p>
        </p:txBody>
      </p:sp>
      <p:grpSp>
        <p:nvGrpSpPr>
          <p:cNvPr id="114692" name="Group 4"/>
          <p:cNvGrpSpPr/>
          <p:nvPr/>
        </p:nvGrpSpPr>
        <p:grpSpPr>
          <a:xfrm>
            <a:off x="827088" y="1701800"/>
            <a:ext cx="7416800" cy="431800"/>
            <a:chOff x="960" y="2448"/>
            <a:chExt cx="4400" cy="224"/>
          </a:xfrm>
        </p:grpSpPr>
        <p:sp>
          <p:nvSpPr>
            <p:cNvPr id="114693" name="Rectangle 5"/>
            <p:cNvSpPr/>
            <p:nvPr/>
          </p:nvSpPr>
          <p:spPr>
            <a:xfrm>
              <a:off x="960" y="2448"/>
              <a:ext cx="224" cy="224"/>
            </a:xfrm>
            <a:prstGeom prst="rect">
              <a:avLst/>
            </a:prstGeom>
            <a:solidFill>
              <a:schemeClr val="bg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p>
              <a:pPr algn="ctr" eaLnBrk="0" hangingPunct="0"/>
              <a:r>
                <a:rPr lang="en-US" altLang="zh-CN" sz="2400" b="1" dirty="0">
                  <a:latin typeface="Courier New" panose="02070309020205020404" pitchFamily="49" charset="0"/>
                </a:rPr>
                <a:t>s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114694" name="Rectangle 6"/>
            <p:cNvSpPr/>
            <p:nvPr/>
          </p:nvSpPr>
          <p:spPr>
            <a:xfrm>
              <a:off x="1200" y="2448"/>
              <a:ext cx="1328" cy="224"/>
            </a:xfrm>
            <a:prstGeom prst="rect">
              <a:avLst/>
            </a:prstGeom>
            <a:solidFill>
              <a:srgbClr val="FFC9FF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p>
              <a:pPr algn="ctr" eaLnBrk="0" hangingPunct="0"/>
              <a:r>
                <a:rPr lang="en-US" altLang="zh-CN" sz="2400" b="1" dirty="0">
                  <a:latin typeface="Courier New" panose="02070309020205020404" pitchFamily="49" charset="0"/>
                </a:rPr>
                <a:t>exp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  <p:sp>
          <p:nvSpPr>
            <p:cNvPr id="114695" name="Rectangle 7"/>
            <p:cNvSpPr/>
            <p:nvPr/>
          </p:nvSpPr>
          <p:spPr>
            <a:xfrm>
              <a:off x="2544" y="2448"/>
              <a:ext cx="2816" cy="224"/>
            </a:xfrm>
            <a:prstGeom prst="rect">
              <a:avLst/>
            </a:prstGeom>
            <a:solidFill>
              <a:srgbClr val="B6CBE4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7" tIns="44450" rIns="90487" bIns="44450" anchor="ctr" anchorCtr="0"/>
            <a:p>
              <a:pPr algn="ctr" eaLnBrk="0" hangingPunct="0"/>
              <a:r>
                <a:rPr lang="en-US" altLang="zh-CN" sz="2400" b="1" dirty="0">
                  <a:latin typeface="Courier New" panose="02070309020205020404" pitchFamily="49" charset="0"/>
                </a:rPr>
                <a:t>frac</a:t>
              </a:r>
              <a:endParaRPr lang="en-US" altLang="zh-CN" sz="24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charRg st="124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charRg st="143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charRg st="176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charRg st="206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charRg st="248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charRg st="298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2.0 Intro(4/6)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Why Base 10?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821055" y="2276475"/>
          <a:ext cx="7501255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403850" imgH="2381250" progId="Paint.Picture">
                  <p:embed/>
                </p:oleObj>
              </mc:Choice>
              <mc:Fallback>
                <p:oleObj name="" r:id="rId1" imgW="5403850" imgH="23812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1055" y="2276475"/>
                        <a:ext cx="7501255" cy="371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932045" y="1412875"/>
          <a:ext cx="3592195" cy="221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730750" imgH="3041650" progId="Paint.Picture">
                  <p:embed/>
                </p:oleObj>
              </mc:Choice>
              <mc:Fallback>
                <p:oleObj name="" r:id="rId3" imgW="4730750" imgH="30416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2045" y="1412875"/>
                        <a:ext cx="3592195" cy="221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2.3.3.1 IEEE Standard 754(12/15)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673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Summary of Floating Point Real Number Encodings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116740" name="Group 4"/>
          <p:cNvGrpSpPr/>
          <p:nvPr/>
        </p:nvGrpSpPr>
        <p:grpSpPr>
          <a:xfrm>
            <a:off x="395288" y="2924175"/>
            <a:ext cx="8370887" cy="3384550"/>
            <a:chOff x="480" y="1632"/>
            <a:chExt cx="5184" cy="1104"/>
          </a:xfrm>
        </p:grpSpPr>
        <p:sp>
          <p:nvSpPr>
            <p:cNvPr id="116741" name="Line 5"/>
            <p:cNvSpPr/>
            <p:nvPr/>
          </p:nvSpPr>
          <p:spPr>
            <a:xfrm flipV="1">
              <a:off x="960" y="2016"/>
              <a:ext cx="432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742" name="Line 6"/>
            <p:cNvSpPr/>
            <p:nvPr/>
          </p:nvSpPr>
          <p:spPr>
            <a:xfrm>
              <a:off x="960" y="1920"/>
              <a:ext cx="0" cy="20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743" name="Line 7"/>
            <p:cNvSpPr/>
            <p:nvPr/>
          </p:nvSpPr>
          <p:spPr>
            <a:xfrm>
              <a:off x="5209" y="2351"/>
              <a:ext cx="0" cy="15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744" name="Line 8"/>
            <p:cNvSpPr/>
            <p:nvPr/>
          </p:nvSpPr>
          <p:spPr>
            <a:xfrm>
              <a:off x="5280" y="1920"/>
              <a:ext cx="0" cy="20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745" name="Line 9"/>
            <p:cNvSpPr/>
            <p:nvPr/>
          </p:nvSpPr>
          <p:spPr>
            <a:xfrm>
              <a:off x="2939" y="1938"/>
              <a:ext cx="0" cy="20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16746" name="Line 10"/>
            <p:cNvSpPr/>
            <p:nvPr/>
          </p:nvSpPr>
          <p:spPr>
            <a:xfrm>
              <a:off x="5209" y="2454"/>
              <a:ext cx="31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747" name="Text Box 11"/>
            <p:cNvSpPr txBox="1"/>
            <p:nvPr/>
          </p:nvSpPr>
          <p:spPr>
            <a:xfrm>
              <a:off x="5184" y="2192"/>
              <a:ext cx="451" cy="1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000" b="1" dirty="0">
                  <a:latin typeface="Tahoma" panose="020B0604030504040204" pitchFamily="34" charset="0"/>
                </a:rPr>
                <a:t>NaN</a:t>
              </a:r>
              <a:endParaRPr lang="en-US" altLang="zh-CN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116748" name="Line 12"/>
            <p:cNvSpPr/>
            <p:nvPr/>
          </p:nvSpPr>
          <p:spPr>
            <a:xfrm>
              <a:off x="5521" y="2351"/>
              <a:ext cx="0" cy="15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749" name="Line 13"/>
            <p:cNvSpPr/>
            <p:nvPr/>
          </p:nvSpPr>
          <p:spPr>
            <a:xfrm>
              <a:off x="624" y="2396"/>
              <a:ext cx="0" cy="15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750" name="Line 14"/>
            <p:cNvSpPr/>
            <p:nvPr/>
          </p:nvSpPr>
          <p:spPr>
            <a:xfrm>
              <a:off x="624" y="2499"/>
              <a:ext cx="31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751" name="Text Box 15"/>
            <p:cNvSpPr txBox="1"/>
            <p:nvPr/>
          </p:nvSpPr>
          <p:spPr>
            <a:xfrm>
              <a:off x="576" y="2240"/>
              <a:ext cx="451" cy="1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000" b="1" dirty="0">
                  <a:latin typeface="Tahoma" panose="020B0604030504040204" pitchFamily="34" charset="0"/>
                </a:rPr>
                <a:t>NaN</a:t>
              </a:r>
              <a:endParaRPr lang="en-US" altLang="zh-CN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116752" name="Line 16"/>
            <p:cNvSpPr/>
            <p:nvPr/>
          </p:nvSpPr>
          <p:spPr>
            <a:xfrm>
              <a:off x="936" y="2396"/>
              <a:ext cx="0" cy="15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753" name="Rectangle 17"/>
            <p:cNvSpPr/>
            <p:nvPr/>
          </p:nvSpPr>
          <p:spPr>
            <a:xfrm>
              <a:off x="4986" y="1726"/>
              <a:ext cx="401" cy="1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000" b="1" dirty="0">
                  <a:latin typeface="Tahoma" panose="020B0604030504040204" pitchFamily="34" charset="0"/>
                </a:rPr>
                <a:t>+ </a:t>
              </a:r>
              <a:r>
                <a:rPr lang="en-US" altLang="zh-CN" sz="2000" b="1" dirty="0">
                  <a:latin typeface="Tahoma" panose="020B0604030504040204" pitchFamily="34" charset="0"/>
                  <a:sym typeface="Symbol" panose="05050102010706020507" pitchFamily="18" charset="2"/>
                </a:rPr>
                <a:t></a:t>
              </a:r>
              <a:endParaRPr lang="en-US" altLang="zh-CN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116754" name="Rectangle 18"/>
            <p:cNvSpPr/>
            <p:nvPr/>
          </p:nvSpPr>
          <p:spPr>
            <a:xfrm>
              <a:off x="864" y="1711"/>
              <a:ext cx="359" cy="1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sz="2000" b="1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r>
                <a:rPr lang="zh-CN" altLang="en-US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</a:t>
              </a:r>
              <a:endParaRPr lang="zh-CN" altLang="en-US" sz="20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6755" name="Text Box 19"/>
            <p:cNvSpPr txBox="1"/>
            <p:nvPr/>
          </p:nvSpPr>
          <p:spPr>
            <a:xfrm>
              <a:off x="2761" y="2326"/>
              <a:ext cx="301" cy="1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sz="2000" b="1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r>
                <a:rPr lang="en-US" altLang="zh-CN" sz="2000" b="1" dirty="0">
                  <a:latin typeface="Tahoma" panose="020B0604030504040204" pitchFamily="34" charset="0"/>
                </a:rPr>
                <a:t>0</a:t>
              </a:r>
              <a:endParaRPr lang="en-US" altLang="zh-CN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116756" name="Line 20"/>
            <p:cNvSpPr/>
            <p:nvPr/>
          </p:nvSpPr>
          <p:spPr>
            <a:xfrm>
              <a:off x="3936" y="1920"/>
              <a:ext cx="0" cy="20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757" name="Text Box 21"/>
            <p:cNvSpPr txBox="1"/>
            <p:nvPr/>
          </p:nvSpPr>
          <p:spPr>
            <a:xfrm>
              <a:off x="3168" y="1768"/>
              <a:ext cx="871" cy="1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000" b="1" dirty="0">
                  <a:latin typeface="Tahoma" panose="020B0604030504040204" pitchFamily="34" charset="0"/>
                </a:rPr>
                <a:t>+Denorm</a:t>
              </a:r>
              <a:endParaRPr lang="en-US" altLang="zh-CN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116758" name="Text Box 22"/>
            <p:cNvSpPr txBox="1"/>
            <p:nvPr/>
          </p:nvSpPr>
          <p:spPr>
            <a:xfrm>
              <a:off x="4007" y="1763"/>
              <a:ext cx="1144" cy="1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chemeClr val="hlink"/>
                  </a:solidFill>
                  <a:latin typeface="Tahoma" panose="020B0604030504040204" pitchFamily="34" charset="0"/>
                </a:rPr>
                <a:t>+Normalized</a:t>
              </a:r>
              <a:endParaRPr lang="en-US" altLang="zh-CN" sz="2000" b="1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759" name="Text Box 23"/>
            <p:cNvSpPr txBox="1"/>
            <p:nvPr/>
          </p:nvSpPr>
          <p:spPr>
            <a:xfrm>
              <a:off x="2226" y="1774"/>
              <a:ext cx="810" cy="1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000" b="1" dirty="0">
                  <a:latin typeface="Tahoma" panose="020B0604030504040204" pitchFamily="34" charset="0"/>
                </a:rPr>
                <a:t>-Denorm</a:t>
              </a:r>
              <a:endParaRPr lang="en-US" altLang="zh-CN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116760" name="Line 24"/>
            <p:cNvSpPr/>
            <p:nvPr/>
          </p:nvSpPr>
          <p:spPr>
            <a:xfrm>
              <a:off x="2227" y="1938"/>
              <a:ext cx="0" cy="20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761" name="Text Box 25"/>
            <p:cNvSpPr txBox="1"/>
            <p:nvPr/>
          </p:nvSpPr>
          <p:spPr>
            <a:xfrm>
              <a:off x="1200" y="1776"/>
              <a:ext cx="1082" cy="1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chemeClr val="hlink"/>
                  </a:solidFill>
                  <a:latin typeface="Tahoma" panose="020B0604030504040204" pitchFamily="34" charset="0"/>
                </a:rPr>
                <a:t>-Normalized</a:t>
              </a:r>
              <a:endParaRPr lang="en-US" altLang="zh-CN" sz="2000" b="1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6762" name="Line 26"/>
            <p:cNvSpPr/>
            <p:nvPr/>
          </p:nvSpPr>
          <p:spPr>
            <a:xfrm>
              <a:off x="3206" y="1938"/>
              <a:ext cx="0" cy="20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16763" name="Line 27"/>
            <p:cNvSpPr/>
            <p:nvPr/>
          </p:nvSpPr>
          <p:spPr>
            <a:xfrm>
              <a:off x="3072" y="1938"/>
              <a:ext cx="0" cy="20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764" name="Line 28"/>
            <p:cNvSpPr/>
            <p:nvPr/>
          </p:nvSpPr>
          <p:spPr>
            <a:xfrm>
              <a:off x="5076" y="1938"/>
              <a:ext cx="0" cy="20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765" name="Line 29"/>
            <p:cNvSpPr/>
            <p:nvPr/>
          </p:nvSpPr>
          <p:spPr>
            <a:xfrm>
              <a:off x="1114" y="1938"/>
              <a:ext cx="0" cy="20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766" name="Line 30"/>
            <p:cNvSpPr/>
            <p:nvPr/>
          </p:nvSpPr>
          <p:spPr>
            <a:xfrm flipV="1">
              <a:off x="2939" y="2035"/>
              <a:ext cx="133" cy="25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6767" name="Line 31"/>
            <p:cNvSpPr/>
            <p:nvPr/>
          </p:nvSpPr>
          <p:spPr>
            <a:xfrm flipH="1" flipV="1">
              <a:off x="3072" y="2035"/>
              <a:ext cx="134" cy="25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6768" name="Rectangle 32"/>
            <p:cNvSpPr/>
            <p:nvPr/>
          </p:nvSpPr>
          <p:spPr>
            <a:xfrm>
              <a:off x="3117" y="2324"/>
              <a:ext cx="343" cy="12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000" b="1" dirty="0">
                  <a:latin typeface="Tahoma" panose="020B0604030504040204" pitchFamily="34" charset="0"/>
                </a:rPr>
                <a:t>+0</a:t>
              </a:r>
              <a:endParaRPr lang="en-US" altLang="zh-CN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116769" name="Rectangle 33"/>
            <p:cNvSpPr/>
            <p:nvPr/>
          </p:nvSpPr>
          <p:spPr>
            <a:xfrm>
              <a:off x="480" y="1632"/>
              <a:ext cx="5184" cy="110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6770" name="Rectangle 34"/>
            <p:cNvSpPr/>
            <p:nvPr/>
          </p:nvSpPr>
          <p:spPr>
            <a:xfrm>
              <a:off x="528" y="1680"/>
              <a:ext cx="5088" cy="10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6771" name="Rectangle 35"/>
          <p:cNvSpPr/>
          <p:nvPr/>
        </p:nvSpPr>
        <p:spPr>
          <a:xfrm>
            <a:off x="395288" y="1916113"/>
            <a:ext cx="7561262" cy="830262"/>
          </a:xfrm>
          <a:prstGeom prst="rect">
            <a:avLst/>
          </a:prstGeom>
          <a:solidFill>
            <a:srgbClr val="B6CBE4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latin typeface="Arial" panose="020B0604020202020204" pitchFamily="34" charset="0"/>
              </a:rPr>
              <a:t>“Normalized” Numeric Values: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lvl="2" indent="0" eaLnBrk="1" hangingPunct="1"/>
            <a:r>
              <a:rPr lang="en-US" altLang="zh-CN" sz="2400" b="1" dirty="0">
                <a:latin typeface="Arial" panose="020B0604020202020204" pitchFamily="34" charset="0"/>
              </a:rPr>
              <a:t> Exp 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zh-CN" sz="2400" b="1" dirty="0">
                <a:latin typeface="Arial" panose="020B0604020202020204" pitchFamily="34" charset="0"/>
              </a:rPr>
              <a:t> 000…0 and Exp 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zh-CN" sz="2400" b="1" dirty="0">
                <a:latin typeface="Arial" panose="020B0604020202020204" pitchFamily="34" charset="0"/>
              </a:rPr>
              <a:t> 111…1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72" name="Oval 36"/>
          <p:cNvSpPr/>
          <p:nvPr/>
        </p:nvSpPr>
        <p:spPr>
          <a:xfrm>
            <a:off x="1908175" y="4365625"/>
            <a:ext cx="503238" cy="431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Arial" panose="020B0604020202020204" pitchFamily="34" charset="0"/>
              </a:rPr>
              <a:t>1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116773" name="Oval 37"/>
          <p:cNvSpPr/>
          <p:nvPr/>
        </p:nvSpPr>
        <p:spPr>
          <a:xfrm>
            <a:off x="3492500" y="4365625"/>
            <a:ext cx="503238" cy="431800"/>
          </a:xfrm>
          <a:prstGeom prst="ellipse">
            <a:avLst/>
          </a:prstGeom>
          <a:solidFill>
            <a:srgbClr val="FFC9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Arial" panose="020B0604020202020204" pitchFamily="34" charset="0"/>
              </a:rPr>
              <a:t>2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116774" name="Oval 38"/>
          <p:cNvSpPr/>
          <p:nvPr/>
        </p:nvSpPr>
        <p:spPr>
          <a:xfrm>
            <a:off x="971550" y="4365625"/>
            <a:ext cx="503238" cy="431800"/>
          </a:xfrm>
          <a:prstGeom prst="ellipse">
            <a:avLst/>
          </a:prstGeom>
          <a:solidFill>
            <a:srgbClr val="FFC9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Arial" panose="020B0604020202020204" pitchFamily="34" charset="0"/>
              </a:rPr>
              <a:t>3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2.3.3.1 IEEE Standard 754(13/15)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878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Denormalized Values</a:t>
            </a:r>
            <a:endParaRPr lang="en-US" altLang="zh-CN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Condition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 exp = 000…0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Cases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 exp = 000…0, </a:t>
            </a:r>
            <a:r>
              <a:rPr lang="en-US" altLang="zh-TW" dirty="0">
                <a:ea typeface="PMingLiU" pitchFamily="18" charset="-120"/>
              </a:rPr>
              <a:t>frac</a:t>
            </a:r>
            <a:r>
              <a:rPr lang="en-US" altLang="zh-CN" dirty="0">
                <a:ea typeface="宋体" panose="02010600030101010101" pitchFamily="2" charset="-122"/>
              </a:rPr>
              <a:t> = 000…0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Represents value 0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Note that have distinct values +0 and -0 by sign bit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 exp = 000…0, </a:t>
            </a:r>
            <a:r>
              <a:rPr lang="en-US" altLang="zh-TW" dirty="0">
                <a:ea typeface="PMingLiU" pitchFamily="18" charset="-120"/>
              </a:rPr>
              <a:t>frac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dirty="0">
                <a:ea typeface="宋体" panose="02010600030101010101" pitchFamily="2" charset="-122"/>
              </a:rPr>
              <a:t> 000…0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Numbers very close to 0.0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“Gradual underflow”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6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2.3.3.1 IEEE Standard 754(14/15)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0835" name="Rectangle 7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113337"/>
          </a:xfrm>
        </p:spPr>
        <p:txBody>
          <a:bodyPr wrap="square" lIns="91440" tIns="45720" rIns="91440" bIns="45720" anchor="t" anchorCtr="0"/>
          <a:p>
            <a:pPr eaLnBrk="1" hangingPunct="1">
              <a:lnSpc>
                <a:spcPct val="85000"/>
              </a:lnSpc>
            </a:pPr>
            <a:r>
              <a:rPr lang="en-US" altLang="zh-CN" sz="2500" dirty="0">
                <a:ea typeface="宋体" panose="02010600030101010101" pitchFamily="2" charset="-122"/>
              </a:rPr>
              <a:t>Special Values</a:t>
            </a:r>
            <a:endParaRPr lang="en-US" altLang="zh-CN" sz="25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Condition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85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 exp = 111…1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Cases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85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 exp = 111…1, frac = 000…0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85000"/>
              </a:lnSpc>
            </a:pPr>
            <a:r>
              <a:rPr lang="en-US" altLang="zh-CN" dirty="0">
                <a:ea typeface="宋体" panose="02010600030101010101" pitchFamily="2" charset="-122"/>
              </a:rPr>
              <a:t>Represents value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</a:t>
            </a:r>
            <a:r>
              <a:rPr lang="en-US" altLang="zh-CN" dirty="0">
                <a:ea typeface="宋体" panose="02010600030101010101" pitchFamily="2" charset="-122"/>
              </a:rPr>
              <a:t> (infinity)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85000"/>
              </a:lnSpc>
            </a:pPr>
            <a:r>
              <a:rPr lang="en-US" altLang="zh-CN" dirty="0">
                <a:ea typeface="宋体" panose="02010600030101010101" pitchFamily="2" charset="-122"/>
              </a:rPr>
              <a:t>Operation that overflows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85000"/>
              </a:lnSpc>
            </a:pPr>
            <a:r>
              <a:rPr lang="en-US" altLang="zh-CN" dirty="0">
                <a:ea typeface="宋体" panose="02010600030101010101" pitchFamily="2" charset="-122"/>
              </a:rPr>
              <a:t>Both positive and negative 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85000"/>
              </a:lnSpc>
            </a:pPr>
            <a:r>
              <a:rPr lang="en-US" altLang="zh-CN" dirty="0">
                <a:ea typeface="宋体" panose="02010600030101010101" pitchFamily="2" charset="-122"/>
              </a:rPr>
              <a:t>E.g., 1.0/0.0 = -1.0/-0.0 = +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</a:t>
            </a:r>
            <a:r>
              <a:rPr lang="en-US" altLang="zh-CN" dirty="0">
                <a:ea typeface="宋体" panose="02010600030101010101" pitchFamily="2" charset="-122"/>
              </a:rPr>
              <a:t>,  1.0/-0.0 =-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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85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 exp = 111…1, frac 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200" dirty="0">
                <a:ea typeface="宋体" panose="02010600030101010101" pitchFamily="2" charset="-122"/>
              </a:rPr>
              <a:t> 000…0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85000"/>
              </a:lnSpc>
            </a:pPr>
            <a:r>
              <a:rPr lang="en-US" altLang="zh-CN" dirty="0">
                <a:ea typeface="宋体" panose="02010600030101010101" pitchFamily="2" charset="-122"/>
              </a:rPr>
              <a:t>Not-a-Number (NaN)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85000"/>
              </a:lnSpc>
            </a:pPr>
            <a:r>
              <a:rPr lang="en-US" altLang="zh-CN" dirty="0">
                <a:ea typeface="宋体" panose="02010600030101010101" pitchFamily="2" charset="-122"/>
              </a:rPr>
              <a:t>Represents case when no numeric value can be determined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85000"/>
              </a:lnSpc>
            </a:pPr>
            <a:r>
              <a:rPr lang="en-US" altLang="zh-CN" dirty="0">
                <a:ea typeface="宋体" panose="02010600030101010101" pitchFamily="2" charset="-122"/>
              </a:rPr>
              <a:t>E.g., sqrt(–1), 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2.3.3.1 IEEE Standard 754(15/15)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Encoding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231900" y="1988820"/>
          <a:ext cx="7005955" cy="3872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642100" imgH="3829050" progId="Paint.Picture">
                  <p:embed/>
                </p:oleObj>
              </mc:Choice>
              <mc:Fallback>
                <p:oleObj name="" r:id="rId1" imgW="6642100" imgH="38290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1900" y="1988820"/>
                        <a:ext cx="7005955" cy="3872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 IEEE Floating Point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88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2.3.3.1 IEEE Standard 754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2.3.3.2 Floating Point Operations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2.3.3.2 Floating Point Operations(1/9)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390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Floating point arithmetic on a computer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In mathematics, all numbers are </a:t>
            </a:r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accurate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On computer : numbers  are </a:t>
            </a:r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approximations.</a:t>
            </a:r>
            <a:endParaRPr lang="en-US" altLang="zh-CN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1.2</a:t>
            </a:r>
            <a:endParaRPr lang="en-US" altLang="zh-CN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All calculations are performed with limited precision.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b="1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Rectangle 1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2.3.3.2 Floating Point Operations(2/9)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5955" name="Rectangle 6"/>
          <p:cNvSpPr/>
          <p:nvPr/>
        </p:nvSpPr>
        <p:spPr>
          <a:xfrm>
            <a:off x="214313" y="1281113"/>
            <a:ext cx="8713787" cy="31654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05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#include "iostream.h" 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#include “iomanip.h”//iomanip.h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流控制头文件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void main() { 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	float x = 1.2F; 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	double y = x; 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	cout &lt;&lt; setprecision(20) &lt;&lt; x &lt;&lt; ", " &lt;&lt; y &lt;&lt; endl; 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	cout &lt;&lt; "1.2F == 1.2: " &lt;&lt; (1.2F == 1.2) &lt;&lt; endl; 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} //(x==y) 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812800" y="4662488"/>
            <a:ext cx="3476625" cy="1457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99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The output is: 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1.2, 1.20000004768372 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1.2F == 1.2: 0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AutoShape 5"/>
          <p:cNvSpPr/>
          <p:nvPr/>
        </p:nvSpPr>
        <p:spPr>
          <a:xfrm>
            <a:off x="5249863" y="4845050"/>
            <a:ext cx="3240087" cy="863600"/>
          </a:xfrm>
          <a:prstGeom prst="wedgeRectCallout">
            <a:avLst>
              <a:gd name="adj1" fmla="val -30273"/>
              <a:gd name="adj2" fmla="val -136139"/>
            </a:avLst>
          </a:prstGeom>
          <a:solidFill>
            <a:srgbClr val="B6CBE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en-US" altLang="zh-CN" sz="2400" dirty="0">
                <a:latin typeface="Arial" panose="020B0604020202020204" pitchFamily="34" charset="0"/>
              </a:rPr>
              <a:t>FALSE! The two values are not equal!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1" name="Rectangle 3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049463"/>
          </a:xfrm>
          <a:solidFill>
            <a:schemeClr val="tx1"/>
          </a:solidFill>
        </p:spPr>
        <p:txBody>
          <a:bodyPr wrap="square" lIns="91440" tIns="45720" rIns="91440" bIns="45720" anchor="t"/>
          <a:p>
            <a:pPr marL="0" indent="0" eaLnBrk="1" fontAlgn="base" hangingPunct="1">
              <a:buNone/>
            </a:pPr>
            <a:r>
              <a:rPr lang="en-US" altLang="en-US" strike="noStrike" noProof="1" dirty="0">
                <a:solidFill>
                  <a:schemeClr val="bg1"/>
                </a:solidFill>
                <a:sym typeface="+mn-ea"/>
              </a:rPr>
              <a:t>float x = 1.2;</a:t>
            </a:r>
            <a:r>
              <a:rPr lang="en-US" altLang="zh-CN" strike="noStrike" noProof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//1.2 here is const double</a:t>
            </a:r>
            <a:endParaRPr lang="en-US" altLang="zh-CN" strike="noStrike" noProof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0" indent="0" eaLnBrk="1" fontAlgn="base" hangingPunct="1">
              <a:buNone/>
            </a:pPr>
            <a:r>
              <a:rPr lang="en-US" altLang="zh-CN" strike="noStrike" noProof="1" dirty="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warning C4305: 'initializing' : truncation from 'const double' to 'float'</a:t>
            </a:r>
            <a:endParaRPr lang="en-US" altLang="zh-CN" strike="noStrike" noProof="1" dirty="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eaLnBrk="1" fontAlgn="base" hangingPunct="1"/>
            <a:endParaRPr lang="zh-CN" altLang="en-US" strike="noStrike" noProof="1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28003" name="Rectangle 4"/>
          <p:cNvSpPr/>
          <p:nvPr/>
        </p:nvSpPr>
        <p:spPr>
          <a:xfrm>
            <a:off x="395288" y="1268413"/>
            <a:ext cx="8229600" cy="20494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  <a:buFont typeface="Arial" panose="020B0604020202020204" pitchFamily="34" charset="0"/>
            </a:pPr>
            <a:r>
              <a:rPr lang="en-US" altLang="en-US" sz="2800" dirty="0">
                <a:latin typeface="Calibri" panose="020F0502020204030204" pitchFamily="34" charset="0"/>
              </a:rPr>
              <a:t>float x = 1.2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r>
              <a:rPr lang="en-US" altLang="en-US" sz="2800" dirty="0">
                <a:latin typeface="Calibri" panose="020F0502020204030204" pitchFamily="34" charset="0"/>
              </a:rPr>
              <a:t>; 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128004" name="Rectangle 5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2.3.3.2 Floating Point Operations(3/9)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A multiple choice question:</a:t>
            </a:r>
            <a:endParaRPr lang="en-US" altLang="zh-CN" strike="noStrike" noProof="1" dirty="0">
              <a:ea typeface="宋体" panose="02010600030101010101" pitchFamily="2" charset="-122"/>
            </a:endParaRPr>
          </a:p>
          <a:p>
            <a:pPr marL="0" indent="0" eaLnBrk="1" fontAlgn="base" hangingPunct="1">
              <a:buNone/>
            </a:pPr>
            <a:endParaRPr lang="en-US" altLang="zh-CN" strike="noStrike" noProof="1" dirty="0">
              <a:ea typeface="宋体" panose="02010600030101010101" pitchFamily="2" charset="-122"/>
            </a:endParaRPr>
          </a:p>
          <a:p>
            <a:pPr marL="0" indent="0" eaLnBrk="1" fontAlgn="base" hangingPunct="1">
              <a:buNone/>
            </a:pPr>
            <a:r>
              <a:rPr lang="en-US" altLang="zh-CN" strike="noStrike" noProof="1" dirty="0">
                <a:ea typeface="宋体" panose="02010600030101010101" pitchFamily="2" charset="-122"/>
              </a:rPr>
              <a:t>Which of the following numerical operations is most likely to lead to loss of precision? </a:t>
            </a:r>
            <a:endParaRPr lang="en-US" altLang="zh-CN" strike="noStrike" noProof="1" dirty="0">
              <a:ea typeface="宋体" panose="02010600030101010101" pitchFamily="2" charset="-122"/>
            </a:endParaRPr>
          </a:p>
          <a:p>
            <a:pPr lvl="1"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a. Floating-point multiplication </a:t>
            </a:r>
            <a:endParaRPr lang="en-US" altLang="zh-CN" strike="noStrike" noProof="1" dirty="0">
              <a:ea typeface="宋体" panose="02010600030101010101" pitchFamily="2" charset="-122"/>
            </a:endParaRPr>
          </a:p>
          <a:p>
            <a:pPr lvl="1"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b. Floating-point addition</a:t>
            </a:r>
            <a:endParaRPr lang="en-US" altLang="zh-CN" strike="noStrike" noProof="1" dirty="0">
              <a:ea typeface="宋体" panose="02010600030101010101" pitchFamily="2" charset="-122"/>
            </a:endParaRPr>
          </a:p>
          <a:p>
            <a:pPr lvl="1"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c. Integer addition </a:t>
            </a:r>
            <a:endParaRPr lang="en-US" altLang="zh-CN" strike="noStrike" noProof="1" dirty="0">
              <a:ea typeface="宋体" panose="02010600030101010101" pitchFamily="2" charset="-122"/>
            </a:endParaRPr>
          </a:p>
          <a:p>
            <a:pPr lvl="1" eaLnBrk="1" fontAlgn="base" hangingPunct="1"/>
            <a:r>
              <a:rPr lang="en-US" altLang="zh-CN" strike="noStrike" noProof="1" dirty="0">
                <a:ea typeface="宋体" panose="02010600030101010101" pitchFamily="2" charset="-122"/>
              </a:rPr>
              <a:t>d. Integer multiplication </a:t>
            </a:r>
            <a:endParaRPr lang="zh-CN" altLang="en-US" strike="noStrike" noProof="1" dirty="0">
              <a:ea typeface="宋体" panose="02010600030101010101" pitchFamily="2" charset="-122"/>
            </a:endParaRPr>
          </a:p>
        </p:txBody>
      </p:sp>
      <p:sp>
        <p:nvSpPr>
          <p:cNvPr id="130051" name="Rectangle 1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2.3.3.2 Floating Point Operations(4/9)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8156575" cy="4857750"/>
          </a:xfrm>
        </p:spPr>
        <p:txBody>
          <a:bodyPr wrap="square" lIns="91440" tIns="45720" rIns="91440" bIns="45720" anchor="t" anchorCtr="0"/>
          <a:p>
            <a:pPr eaLnBrk="1" hangingPunct="1">
              <a:buClrTx/>
              <a:buSzTx/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hlink"/>
                </a:solidFill>
                <a:ea typeface="宋体" panose="02010600030101010101" pitchFamily="2" charset="-122"/>
              </a:rPr>
              <a:t>Losing Precision - Addition</a:t>
            </a:r>
            <a:endParaRPr lang="en-US" altLang="zh-CN" sz="32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 hangingPunct="1">
              <a:buFont typeface="Arial" panose="020B0604020202020204" pitchFamily="34" charset="0"/>
            </a:pPr>
            <a:r>
              <a:rPr lang="en-US" altLang="zh-CN" sz="2200" dirty="0">
                <a:ea typeface="宋体" panose="02010600030101010101" pitchFamily="2" charset="-122"/>
              </a:rPr>
              <a:t>To add two floating point numbers, </a:t>
            </a:r>
            <a:r>
              <a:rPr lang="en-US" altLang="zh-CN" sz="2200" b="1" dirty="0">
                <a:solidFill>
                  <a:schemeClr val="hlink"/>
                </a:solidFill>
                <a:ea typeface="宋体" panose="02010600030101010101" pitchFamily="2" charset="-122"/>
              </a:rPr>
              <a:t>the exponents must be equal</a:t>
            </a:r>
            <a:r>
              <a:rPr lang="en-US" altLang="zh-CN" sz="2200" dirty="0">
                <a:ea typeface="宋体" panose="02010600030101010101" pitchFamily="2" charset="-122"/>
              </a:rPr>
              <a:t>. If they are not already equal, then they must be adjusted by shifting the coefficient of the number </a:t>
            </a:r>
            <a:r>
              <a:rPr lang="en-US" altLang="zh-CN" sz="2200" b="1" dirty="0">
                <a:solidFill>
                  <a:schemeClr val="hlink"/>
                </a:solidFill>
                <a:ea typeface="宋体" panose="02010600030101010101" pitchFamily="2" charset="-122"/>
              </a:rPr>
              <a:t>with the smaller exponent. </a:t>
            </a:r>
            <a:endParaRPr lang="en-US" altLang="zh-CN" sz="22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 hangingPunct="1">
              <a:buFont typeface="Arial" panose="020B0604020202020204" pitchFamily="34" charset="0"/>
            </a:pPr>
            <a:endParaRPr lang="en-US" altLang="zh-CN" sz="22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</a:pPr>
            <a:r>
              <a:rPr lang="en-US" altLang="zh-CN" sz="2400" dirty="0">
                <a:ea typeface="宋体" panose="02010600030101010101" pitchFamily="2" charset="-122"/>
              </a:rPr>
              <a:t>E.g., 10.375 + 6.34375 = 16.71875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CN" sz="2300" dirty="0">
                <a:ea typeface="宋体" panose="02010600030101010101" pitchFamily="2" charset="-122"/>
              </a:rPr>
              <a:t>	1.0100110 × 2</a:t>
            </a:r>
            <a:r>
              <a:rPr lang="en-US" altLang="zh-CN" sz="2300" baseline="30000" dirty="0">
                <a:ea typeface="宋体" panose="02010600030101010101" pitchFamily="2" charset="-122"/>
              </a:rPr>
              <a:t>3</a:t>
            </a:r>
            <a:endParaRPr lang="en-US" altLang="zh-CN" sz="2300" baseline="30000" dirty="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 + 1.1001101 × 2</a:t>
            </a:r>
            <a:r>
              <a:rPr lang="en-US" altLang="zh-CN" sz="2400" baseline="30000" dirty="0">
                <a:ea typeface="宋体" panose="02010600030101010101" pitchFamily="2" charset="-122"/>
              </a:rPr>
              <a:t>2</a:t>
            </a:r>
            <a:endParaRPr lang="en-US" altLang="zh-CN" sz="2400" baseline="30000" dirty="0"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zh-CN" sz="1900" baseline="30000" dirty="0">
                <a:ea typeface="宋体" panose="02010600030101010101" pitchFamily="2" charset="-122"/>
              </a:rPr>
              <a:t>         -----------------------------------------</a:t>
            </a:r>
            <a:endParaRPr lang="en-US" altLang="zh-CN" sz="1900" baseline="30000" dirty="0">
              <a:ea typeface="宋体" panose="02010600030101010101" pitchFamily="2" charset="-122"/>
            </a:endParaRPr>
          </a:p>
        </p:txBody>
      </p:sp>
      <p:pic>
        <p:nvPicPr>
          <p:cNvPr id="132099" name="Picture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67200" y="4197350"/>
            <a:ext cx="3776663" cy="1454150"/>
          </a:xfrm>
          <a:ln>
            <a:solidFill>
              <a:srgbClr val="FF0000"/>
            </a:solidFill>
            <a:miter/>
          </a:ln>
        </p:spPr>
      </p:pic>
      <p:sp>
        <p:nvSpPr>
          <p:cNvPr id="132100" name="Rectangle 5"/>
          <p:cNvSpPr/>
          <p:nvPr/>
        </p:nvSpPr>
        <p:spPr>
          <a:xfrm>
            <a:off x="7164388" y="5876925"/>
            <a:ext cx="879475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16.75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32101" name="Rectangle 1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2.3.3.2 Floating Point Operations(5/9)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2.0 Intro(5/6)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390255" cy="4857750"/>
          </a:xfrm>
        </p:spPr>
        <p:txBody>
          <a:bodyPr/>
          <a:p>
            <a:r>
              <a:rPr lang="zh-CN" altLang="en-US"/>
              <a:t>Base 2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Computer hardware is based on digital logic</a:t>
            </a:r>
            <a:endParaRPr lang="zh-CN" altLang="en-US"/>
          </a:p>
          <a:p>
            <a:pPr lvl="1"/>
            <a:r>
              <a:rPr lang="zh-CN" altLang="en-US"/>
              <a:t>where digital voltages (high and low) represent 1 and 0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2339975" y="1412875"/>
          <a:ext cx="4234180" cy="270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953000" imgH="3168650" progId="Paint.Picture">
                  <p:embed/>
                </p:oleObj>
              </mc:Choice>
              <mc:Fallback>
                <p:oleObj name="" r:id="rId1" imgW="4953000" imgH="31686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9975" y="1412875"/>
                        <a:ext cx="4234180" cy="2703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Rectangle 4"/>
          <p:cNvSpPr/>
          <p:nvPr/>
        </p:nvSpPr>
        <p:spPr>
          <a:xfrm>
            <a:off x="1042988" y="1844675"/>
            <a:ext cx="6842125" cy="2490788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99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double x = 1.0E160; 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// note: largest double is about 1.8E308 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// so x * x will overflow x = x * x; 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x = x*x;  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cout &lt;&lt; x &lt;&lt; endl;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4148" name="Rectangle 8"/>
          <p:cNvSpPr/>
          <p:nvPr/>
        </p:nvSpPr>
        <p:spPr>
          <a:xfrm>
            <a:off x="4356100" y="4797425"/>
            <a:ext cx="3829685" cy="174561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不同的编译器，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这个值存在差异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The output maybe different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because of different compiler.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4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dirty="0">
                <a:ea typeface="宋体" panose="02010600030101010101" pitchFamily="2" charset="-122"/>
              </a:rPr>
              <a:t>2.3.3.2 Floating Point Operations(6/9)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683895" y="4725670"/>
          <a:ext cx="2740025" cy="1437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352550" imgH="819150" progId="Paint.Picture">
                  <p:embed/>
                </p:oleObj>
              </mc:Choice>
              <mc:Fallback>
                <p:oleObj name="" r:id="rId1" imgW="1352550" imgH="8191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895" y="4725670"/>
                        <a:ext cx="2740025" cy="1437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Rectangle 8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2.3.3.2 Floating Point Operations(7/9)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6195" name="Rectangle 9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Floating-point numbers overflow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The overflow is detectable</a:t>
            </a:r>
            <a:endParaRPr lang="en-US" altLang="zh-CN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#include &lt;float.h&gt;  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int  _finite(double x) </a:t>
            </a:r>
            <a:r>
              <a:rPr lang="en-US" altLang="zh-CN" dirty="0">
                <a:ea typeface="宋体" panose="02010600030101010101" pitchFamily="2" charset="-122"/>
              </a:rPr>
              <a:t>returns 1 (true) if x is an ordinary number and 0 (false) if x is either infinite or not-a-number (NaN).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int  _fpclass( double x ) </a:t>
            </a:r>
            <a:r>
              <a:rPr lang="en-US" altLang="zh-CN" dirty="0">
                <a:ea typeface="宋体" panose="02010600030101010101" pitchFamily="2" charset="-122"/>
              </a:rPr>
              <a:t>returns the status word  that indicates the floating-point class of its argument x.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2.3.3.2 Floating Point Operations(8/9)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8243" name="Rectangle 3"/>
          <p:cNvSpPr>
            <a:spLocks noGrp="1"/>
          </p:cNvSpPr>
          <p:nvPr>
            <p:ph idx="1"/>
          </p:nvPr>
        </p:nvSpPr>
        <p:spPr>
          <a:xfrm>
            <a:off x="179388" y="1268413"/>
            <a:ext cx="8797925" cy="4857750"/>
          </a:xfrm>
        </p:spPr>
        <p:txBody>
          <a:bodyPr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status word may have one of the following values, defined in FLOAT.H.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_FPCLASS_NINF  	Negative infinity ( –INF)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_FPCLASS_NN     	Negative normalized non-zero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_FPCLASS_ND     	Negative denormalized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_FPCLASS_NZ     	Negative zero ( – 0)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_FPCLASS_PZ     	Positive 0 (+0)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_FPCLASS_PD 	Positive denormalized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_FPCLASS_PN	Positive normalized non-zero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_FPCLASS_PINF	Positive infinity (+INF)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 _FPCLASS_SNAN   /* signaling NaN: like x/0; output -1.#INF  </a:t>
            </a:r>
            <a:r>
              <a:rPr lang="zh-CN" altLang="en-US" sz="2000" dirty="0">
                <a:ea typeface="宋体" panose="02010600030101010101" pitchFamily="2" charset="-122"/>
              </a:rPr>
              <a:t>除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ea typeface="宋体" panose="02010600030101010101" pitchFamily="2" charset="-122"/>
              </a:rPr>
              <a:t>溢出 *</a:t>
            </a:r>
            <a:r>
              <a:rPr lang="en-US" altLang="zh-CN" sz="2000" dirty="0">
                <a:ea typeface="宋体" panose="02010600030101010101" pitchFamily="2" charset="-122"/>
              </a:rPr>
              <a:t>/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 _FPCLASS_QNAN  /* quiet NaN,like : </a:t>
            </a:r>
            <a:r>
              <a:rPr lang="en-US" altLang="zh-CN" sz="2000" b="1" dirty="0">
                <a:ea typeface="宋体" panose="02010600030101010101" pitchFamily="2" charset="-122"/>
              </a:rPr>
              <a:t>sqrt(-1);</a:t>
            </a:r>
            <a:r>
              <a:rPr lang="en-US" altLang="zh-CN" sz="2000" dirty="0">
                <a:ea typeface="宋体" panose="02010600030101010101" pitchFamily="2" charset="-122"/>
              </a:rPr>
              <a:t> output </a:t>
            </a:r>
            <a:r>
              <a:rPr lang="en-US" altLang="zh-CN" sz="2000" b="1" dirty="0">
                <a:ea typeface="宋体" panose="02010600030101010101" pitchFamily="2" charset="-122"/>
              </a:rPr>
              <a:t>-1.#IND</a:t>
            </a:r>
            <a:r>
              <a:rPr lang="en-US" altLang="zh-CN" sz="2000" dirty="0"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ea typeface="宋体" panose="02010600030101010101" pitchFamily="2" charset="-122"/>
              </a:rPr>
              <a:t>非法操作*</a:t>
            </a:r>
            <a:r>
              <a:rPr lang="en-US" altLang="zh-CN" sz="2000" dirty="0">
                <a:ea typeface="宋体" panose="02010600030101010101" pitchFamily="2" charset="-122"/>
              </a:rPr>
              <a:t>/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Rectangle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2.3.3.2 Floating Point Operations(9/9)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0291" name="Rectangle 5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Floating-point numbers underflow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Underflow occurs when the required exponent is too small (negative) and cannot be represented.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Summary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2338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1. representation and overflow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Integer and non-integral number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2. representation and precision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Compare float-point numbers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Conversion between different data type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2.0 Intro(6/6)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610995" y="1192530"/>
          <a:ext cx="5627370" cy="526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813300" imgH="4578350" progId="Paint.Picture">
                  <p:embed/>
                </p:oleObj>
              </mc:Choice>
              <mc:Fallback>
                <p:oleObj name="" r:id="rId1" imgW="4813300" imgH="45783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0995" y="1192530"/>
                        <a:ext cx="5627370" cy="5261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Unit 2. Representation of Data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2.0 </a:t>
            </a:r>
            <a:r>
              <a:rPr lang="en-US" altLang="zh-CN" dirty="0">
                <a:ea typeface="宋体" panose="02010600030101010101" pitchFamily="2" charset="-122"/>
              </a:rPr>
              <a:t>Intro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u="sng" dirty="0">
                <a:ea typeface="宋体" panose="02010600030101010101" pitchFamily="2" charset="-122"/>
              </a:rPr>
              <a:t>2.1 Bits and Bit Manipulation</a:t>
            </a:r>
            <a:endParaRPr lang="en-US" altLang="zh-CN" u="sng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2.2 Integers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2.3 Non-integral numbers Representations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i="1" dirty="0">
                <a:solidFill>
                  <a:schemeClr val="hlink"/>
                </a:solidFill>
                <a:ea typeface="宋体" panose="02010600030101010101" pitchFamily="2" charset="-122"/>
              </a:rPr>
              <a:t>Refernce: SLP6-2.1~2.3  &amp;  CSAPP Chapter 2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fr-CA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fr-CA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692,&quot;width&quot;:7986}"/>
</p:tagLst>
</file>

<file path=ppt/tags/tag2.xml><?xml version="1.0" encoding="utf-8"?>
<p:tagLst xmlns:p="http://schemas.openxmlformats.org/presentationml/2006/main">
  <p:tag name="COMMONDATA" val="eyJoZGlkIjoiY2JiMDJhNmNlZGU5YzU1OGU1NWYyNWU0MmUyYzMzMDgifQ==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38">
  <a:themeElements>
    <a:clrScheme name="13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3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138">
  <a:themeElements>
    <a:clrScheme name="13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3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138">
  <a:themeElements>
    <a:clrScheme name="13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3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16207</Words>
  <Application>WPS 演示</Application>
  <PresentationFormat>全屏显示(4:3)</PresentationFormat>
  <Paragraphs>1119</Paragraphs>
  <Slides>74</Slides>
  <Notes>53</Notes>
  <HiddenSlides>9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74</vt:i4>
      </vt:variant>
    </vt:vector>
  </HeadingPairs>
  <TitlesOfParts>
    <vt:vector size="111" baseType="lpstr">
      <vt:lpstr>Arial</vt:lpstr>
      <vt:lpstr>宋体</vt:lpstr>
      <vt:lpstr>Wingdings</vt:lpstr>
      <vt:lpstr>Calibri</vt:lpstr>
      <vt:lpstr>PMingLiU</vt:lpstr>
      <vt:lpstr>MingLiU-ExtB</vt:lpstr>
      <vt:lpstr>微软雅黑</vt:lpstr>
      <vt:lpstr>Arial Unicode MS</vt:lpstr>
      <vt:lpstr>Times New Roman</vt:lpstr>
      <vt:lpstr>Arial Narrow</vt:lpstr>
      <vt:lpstr>EPISODE I</vt:lpstr>
      <vt:lpstr>Segoe Print</vt:lpstr>
      <vt:lpstr>Times</vt:lpstr>
      <vt:lpstr>Courier New</vt:lpstr>
      <vt:lpstr>Symbol</vt:lpstr>
      <vt:lpstr>Tahoma</vt:lpstr>
      <vt:lpstr>Helvetica</vt:lpstr>
      <vt:lpstr>自定义设计方案</vt:lpstr>
      <vt:lpstr>1_自定义设计方案</vt:lpstr>
      <vt:lpstr>138</vt:lpstr>
      <vt:lpstr>1_138</vt:lpstr>
      <vt:lpstr>2_138</vt:lpstr>
      <vt:lpstr>2_自定义设计方案</vt:lpstr>
      <vt:lpstr>Paint.Picture</vt:lpstr>
      <vt:lpstr>Paint.Picture</vt:lpstr>
      <vt:lpstr>Paint.Picture</vt:lpstr>
      <vt:lpstr>Equation.3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System Level Programming  Software College of SCU</vt:lpstr>
      <vt:lpstr>Unit 2. Representation of Data</vt:lpstr>
      <vt:lpstr>Unit 2. Representation of Data</vt:lpstr>
      <vt:lpstr>2.0 Intro</vt:lpstr>
      <vt:lpstr>PowerPoint 演示文稿</vt:lpstr>
      <vt:lpstr>PowerPoint 演示文稿</vt:lpstr>
      <vt:lpstr>PowerPoint 演示文稿</vt:lpstr>
      <vt:lpstr>PowerPoint 演示文稿</vt:lpstr>
      <vt:lpstr>Unit 2. Representation of Data</vt:lpstr>
      <vt:lpstr>Unit 2. Representation of Data</vt:lpstr>
      <vt:lpstr>2.1.1 Bits(1/4)</vt:lpstr>
      <vt:lpstr>PowerPoint 演示文稿</vt:lpstr>
      <vt:lpstr>PowerPoint 演示文稿</vt:lpstr>
      <vt:lpstr>PowerPoint 演示文稿</vt:lpstr>
      <vt:lpstr>2.1.1 Bits(2/4)</vt:lpstr>
      <vt:lpstr>PowerPoint 演示文稿</vt:lpstr>
      <vt:lpstr>Unit 2. Representation of Data</vt:lpstr>
      <vt:lpstr>2.1.2 Bit Manipulation(1/8)</vt:lpstr>
      <vt:lpstr>2.1.2 Bit Manipulation(2/8)</vt:lpstr>
      <vt:lpstr>2.1.2 Bit Manipulation(3/8)</vt:lpstr>
      <vt:lpstr>2.1.2 Bit Manipulation(4/8)</vt:lpstr>
      <vt:lpstr>2.1.2 Bit Manipulation(5/8)</vt:lpstr>
      <vt:lpstr>2.1.2 Bit Manipulation(6/8)</vt:lpstr>
      <vt:lpstr>PowerPoint 演示文稿</vt:lpstr>
      <vt:lpstr>2.1.2 Bit Manipulation(8/8)</vt:lpstr>
      <vt:lpstr>Unit 2. Representation of Data</vt:lpstr>
      <vt:lpstr>2.2 Integers</vt:lpstr>
      <vt:lpstr>2.2.1 Common integer data types(1/1)</vt:lpstr>
      <vt:lpstr>2.2 Integers</vt:lpstr>
      <vt:lpstr>2.2.2 Integer representation(1/3)</vt:lpstr>
      <vt:lpstr>PowerPoint 演示文稿</vt:lpstr>
      <vt:lpstr>PowerPoint 演示文稿</vt:lpstr>
      <vt:lpstr>PowerPoint 演示文稿</vt:lpstr>
      <vt:lpstr>PowerPoint 演示文稿</vt:lpstr>
      <vt:lpstr>2.2.2 Integer representation(2/3)</vt:lpstr>
      <vt:lpstr>2.2.2 Integer representation(3/3)</vt:lpstr>
      <vt:lpstr>2.2 Integers</vt:lpstr>
      <vt:lpstr>2.2.3 Overflow(1/2)</vt:lpstr>
      <vt:lpstr>2.2.3 Overflow(2/2)</vt:lpstr>
      <vt:lpstr>Unit 2. Representation of Data</vt:lpstr>
      <vt:lpstr>2.3 Non-integral numbers Representations</vt:lpstr>
      <vt:lpstr>2.3.1 Fixed Point Notation(1/3)</vt:lpstr>
      <vt:lpstr>2.3.1 Fixed Point Notation(2/3)</vt:lpstr>
      <vt:lpstr>2.3.1 Fixed Point Notation(3/3)</vt:lpstr>
      <vt:lpstr>2.3 Non-integral numbers Representations</vt:lpstr>
      <vt:lpstr>2.3.2 BCD(1/1)</vt:lpstr>
      <vt:lpstr>2.3 Non-integral numbers Representations</vt:lpstr>
      <vt:lpstr>2.3.3 IEEE Floating Point</vt:lpstr>
      <vt:lpstr>2.3.3.1 IEEE Standard 754(1/14)</vt:lpstr>
      <vt:lpstr>2.3.3.1 IEEE Standard 754(2/14)</vt:lpstr>
      <vt:lpstr>2.3.3.1 IEEE Standard 754(3/14)</vt:lpstr>
      <vt:lpstr>2.3.3.1 IEEE Standard 754(4/14)</vt:lpstr>
      <vt:lpstr>2.3.3.1 IEEE Standard 754(5/14)</vt:lpstr>
      <vt:lpstr>2.3.3.1 IEEE Standard 754(6/14)</vt:lpstr>
      <vt:lpstr>2.3.3.1 IEEE Standard 754(7/14)</vt:lpstr>
      <vt:lpstr>2.3.3.1 IEEE Standard 754(8/14)</vt:lpstr>
      <vt:lpstr>2.3.3.1 IEEE Standard 754(9/14)</vt:lpstr>
      <vt:lpstr>2.3.3.1 IEEE Standard 754(10/14)</vt:lpstr>
      <vt:lpstr>2.3.3.1 IEEE Standard 754(11/14)</vt:lpstr>
      <vt:lpstr>2.3.3.1 IEEE Standard 754(12/14)</vt:lpstr>
      <vt:lpstr>2.3.3.1 IEEE Standard 754(13/14)</vt:lpstr>
      <vt:lpstr>2.3.3.1 IEEE Standard 754(14/14)</vt:lpstr>
      <vt:lpstr>PowerPoint 演示文稿</vt:lpstr>
      <vt:lpstr>2.3.3 IEEE Floating Point</vt:lpstr>
      <vt:lpstr>2.3.3.2 Floating Point Operations(1/9)</vt:lpstr>
      <vt:lpstr>2.3.3.2 Floating Point Operations(2/9)</vt:lpstr>
      <vt:lpstr>2.3.3.2 Floating Point Operations(3/9)</vt:lpstr>
      <vt:lpstr>2.3.3.2 Floating Point Operations(4/9)</vt:lpstr>
      <vt:lpstr>2.3.3.2 Floating Point Operations(5/9)</vt:lpstr>
      <vt:lpstr>2.3.3.2 Floating Point Operations(6/9)</vt:lpstr>
      <vt:lpstr>2.3.3.2 Floating Point Operations(7/9)</vt:lpstr>
      <vt:lpstr>2.3.3.2 Floating Point Operations(8/9)</vt:lpstr>
      <vt:lpstr>2.3.3.2 Floating Point Operations(9/9)</vt:lpstr>
      <vt:lpstr>Summary</vt:lpstr>
    </vt:vector>
  </TitlesOfParts>
  <Company>www.xunchi.com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番茄花园</dc:creator>
  <cp:lastModifiedBy>shuli</cp:lastModifiedBy>
  <cp:revision>1480</cp:revision>
  <dcterms:created xsi:type="dcterms:W3CDTF">2010-01-29T03:41:00Z</dcterms:created>
  <dcterms:modified xsi:type="dcterms:W3CDTF">2022-09-14T05:40:06Z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264991C0911B4CA1ACFFDCAC7B46E870</vt:lpwstr>
  </property>
</Properties>
</file>