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62"/>
  </p:handoutMasterIdLst>
  <p:sldIdLst>
    <p:sldId id="753" r:id="rId5"/>
    <p:sldId id="627" r:id="rId7"/>
    <p:sldId id="522" r:id="rId8"/>
    <p:sldId id="524" r:id="rId9"/>
    <p:sldId id="525" r:id="rId10"/>
    <p:sldId id="535" r:id="rId11"/>
    <p:sldId id="529" r:id="rId12"/>
    <p:sldId id="531" r:id="rId13"/>
    <p:sldId id="626" r:id="rId14"/>
    <p:sldId id="621" r:id="rId15"/>
    <p:sldId id="563" r:id="rId16"/>
    <p:sldId id="422" r:id="rId17"/>
    <p:sldId id="641" r:id="rId18"/>
    <p:sldId id="538" r:id="rId19"/>
    <p:sldId id="542" r:id="rId20"/>
    <p:sldId id="553" r:id="rId21"/>
    <p:sldId id="544" r:id="rId22"/>
    <p:sldId id="552" r:id="rId23"/>
    <p:sldId id="596" r:id="rId24"/>
    <p:sldId id="545" r:id="rId25"/>
    <p:sldId id="557" r:id="rId26"/>
    <p:sldId id="640" r:id="rId27"/>
    <p:sldId id="634" r:id="rId28"/>
    <p:sldId id="428" r:id="rId29"/>
    <p:sldId id="516" r:id="rId30"/>
    <p:sldId id="565" r:id="rId31"/>
    <p:sldId id="566" r:id="rId32"/>
    <p:sldId id="625" r:id="rId33"/>
    <p:sldId id="603" r:id="rId34"/>
    <p:sldId id="604" r:id="rId35"/>
    <p:sldId id="605" r:id="rId36"/>
    <p:sldId id="586" r:id="rId37"/>
    <p:sldId id="587" r:id="rId38"/>
    <p:sldId id="588" r:id="rId39"/>
    <p:sldId id="601" r:id="rId40"/>
    <p:sldId id="637" r:id="rId41"/>
    <p:sldId id="590" r:id="rId42"/>
    <p:sldId id="624" r:id="rId43"/>
    <p:sldId id="592" r:id="rId44"/>
    <p:sldId id="600" r:id="rId45"/>
    <p:sldId id="594" r:id="rId46"/>
    <p:sldId id="636" r:id="rId47"/>
    <p:sldId id="628" r:id="rId48"/>
    <p:sldId id="576" r:id="rId49"/>
    <p:sldId id="577" r:id="rId50"/>
    <p:sldId id="578" r:id="rId51"/>
    <p:sldId id="579" r:id="rId52"/>
    <p:sldId id="580" r:id="rId53"/>
    <p:sldId id="581" r:id="rId54"/>
    <p:sldId id="631" r:id="rId55"/>
    <p:sldId id="633" r:id="rId56"/>
    <p:sldId id="608" r:id="rId57"/>
    <p:sldId id="582" r:id="rId58"/>
    <p:sldId id="811" r:id="rId59"/>
    <p:sldId id="609" r:id="rId60"/>
    <p:sldId id="416" r:id="rId61"/>
  </p:sldIdLst>
  <p:sldSz cx="9144000" cy="6858000" type="screen4x3"/>
  <p:notesSz cx="6858000" cy="9144000"/>
  <p:custDataLst>
    <p:tags r:id="rId66"/>
  </p:custDataLst>
  <p:defaultTextStyle>
    <a:defPPr>
      <a:defRPr lang="fr-CA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 userDrawn="1">
          <p15:clr>
            <a:srgbClr val="A4A3A4"/>
          </p15:clr>
        </p15:guide>
        <p15:guide id="2" pos="29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B6CBE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53"/>
    <p:restoredTop sz="92804"/>
  </p:normalViewPr>
  <p:slideViewPr>
    <p:cSldViewPr showGuides="1">
      <p:cViewPr>
        <p:scale>
          <a:sx n="70" d="100"/>
          <a:sy n="70" d="100"/>
        </p:scale>
        <p:origin x="-1362" y="72"/>
      </p:cViewPr>
      <p:guideLst>
        <p:guide orient="horz" pos="2194"/>
        <p:guide pos="29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6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6" Type="http://schemas.openxmlformats.org/officeDocument/2006/relationships/tags" Target="tags/tag3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ea typeface="+mn-ea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ea typeface="+mn-ea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4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 eaLnBrk="1" hangingPunct="1"/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662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867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2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277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1" indent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4818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6866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8914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096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3010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8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21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7106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915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120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325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529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939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2466" name="文本占位符 2"/>
          <p:cNvSpPr/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451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656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266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861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065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270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475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680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8850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397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601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011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216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31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421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625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830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035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幻灯片图像占位符 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4450" name="文本占位符 2"/>
          <p:cNvSpPr/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752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161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366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536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741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9458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1506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457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5B441D-E023-4855-A96B-ED3007D6969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5B441D-E023-4855-A96B-ED3007D6969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5B441D-E023-4855-A96B-ED3007D6969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1269B0-1CE8-4F69-B481-2B5E98C732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1269B0-1CE8-4F69-B481-2B5E98C732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1269B0-1CE8-4F69-B481-2B5E98C732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1269B0-1CE8-4F69-B481-2B5E98C732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1269B0-1CE8-4F69-B481-2B5E98C732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1269B0-1CE8-4F69-B481-2B5E98C732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1269B0-1CE8-4F69-B481-2B5E98C732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1269B0-1CE8-4F69-B481-2B5E98C732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5B441D-E023-4855-A96B-ED3007D6969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1269B0-1CE8-4F69-B481-2B5E98C732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1269B0-1CE8-4F69-B481-2B5E98C732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1269B0-1CE8-4F69-B481-2B5E98C732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274CEB-2165-4E69-AC3F-E116CA2C1C2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274CEB-2165-4E69-AC3F-E116CA2C1C2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274CEB-2165-4E69-AC3F-E116CA2C1C2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274CEB-2165-4E69-AC3F-E116CA2C1C2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274CEB-2165-4E69-AC3F-E116CA2C1C2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274CEB-2165-4E69-AC3F-E116CA2C1C2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274CEB-2165-4E69-AC3F-E116CA2C1C2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5B441D-E023-4855-A96B-ED3007D6969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274CEB-2165-4E69-AC3F-E116CA2C1C2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274CEB-2165-4E69-AC3F-E116CA2C1C2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274CEB-2165-4E69-AC3F-E116CA2C1C2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274CEB-2165-4E69-AC3F-E116CA2C1C2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778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274CEB-2165-4E69-AC3F-E116CA2C1C2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5B441D-E023-4855-A96B-ED3007D6969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5B441D-E023-4855-A96B-ED3007D6969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5B441D-E023-4855-A96B-ED3007D6969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5B441D-E023-4855-A96B-ED3007D6969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5B441D-E023-4855-A96B-ED3007D6969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5B441D-E023-4855-A96B-ED3007D6969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5B441D-E023-4855-A96B-ED3007D6969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ea typeface="+mn-ea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93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1269B0-1CE8-4F69-B481-2B5E98C732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ea typeface="+mn-ea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49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77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fr-CA" altLang="zh-CN" dirty="0"/>
              <a:t>Cliquez pour modifier le style du titre</a:t>
            </a:r>
            <a:endParaRPr lang="fr-CA" altLang="zh-CN" dirty="0"/>
          </a:p>
        </p:txBody>
      </p:sp>
      <p:sp>
        <p:nvSpPr>
          <p:cNvPr id="3075" name="Espace réservé du texte 2"/>
          <p:cNvSpPr>
            <a:spLocks noGrp="1"/>
          </p:cNvSpPr>
          <p:nvPr>
            <p:ph type="body"/>
          </p:nvPr>
        </p:nvSpPr>
        <p:spPr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fr-CA" altLang="zh-CN" dirty="0"/>
              <a:t>Cliquez pour modifier les styles du texte du masque</a:t>
            </a:r>
            <a:endParaRPr lang="fr-CA" altLang="zh-CN" dirty="0"/>
          </a:p>
          <a:p>
            <a:pPr lvl="1" indent="-285750"/>
            <a:r>
              <a:rPr lang="fr-CA" altLang="zh-CN" dirty="0"/>
              <a:t>Deuxième niveau</a:t>
            </a:r>
            <a:endParaRPr lang="fr-CA" altLang="zh-CN" dirty="0"/>
          </a:p>
          <a:p>
            <a:pPr lvl="2" indent="-228600"/>
            <a:r>
              <a:rPr lang="fr-CA" altLang="zh-CN" dirty="0"/>
              <a:t>Troisième niveau</a:t>
            </a:r>
            <a:endParaRPr lang="fr-CA" altLang="zh-CN" dirty="0"/>
          </a:p>
          <a:p>
            <a:pPr lvl="3" indent="-228600"/>
            <a:r>
              <a:rPr lang="fr-CA" altLang="zh-CN" dirty="0"/>
              <a:t>Quatrième niveau</a:t>
            </a:r>
            <a:endParaRPr lang="fr-CA" altLang="zh-CN" dirty="0"/>
          </a:p>
          <a:p>
            <a:pPr lvl="4" indent="-228600"/>
            <a:r>
              <a:rPr lang="fr-CA" altLang="zh-CN" dirty="0"/>
              <a:t>Cinquième niveau</a:t>
            </a:r>
            <a:endParaRPr lang="fr-CA" altLang="zh-CN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274CEB-2165-4E69-AC3F-E116CA2C1C2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3079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052513"/>
            <a:ext cx="9144000" cy="730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8.png"/><Relationship Id="rId1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10.png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4.xml"/><Relationship Id="rId2" Type="http://schemas.openxmlformats.org/officeDocument/2006/relationships/image" Target="NULL" TargetMode="External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4.xml"/><Relationship Id="rId2" Type="http://schemas.openxmlformats.org/officeDocument/2006/relationships/image" Target="NULL" TargetMode="External"/><Relationship Id="rId1" Type="http://schemas.openxmlformats.org/officeDocument/2006/relationships/image" Target="../media/image1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5.bin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6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 eaLnBrk="0" hangingPunct="0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" name="Titre 1"/>
          <p:cNvSpPr>
            <a:spLocks noGrp="1"/>
          </p:cNvSpPr>
          <p:nvPr>
            <p:ph type="ctrTitle"/>
          </p:nvPr>
        </p:nvSpPr>
        <p:spPr>
          <a:xfrm>
            <a:off x="395288" y="1341438"/>
            <a:ext cx="8569325" cy="1470025"/>
          </a:xfrm>
        </p:spPr>
        <p:txBody>
          <a:bodyPr vert="horz" wrap="square" lIns="91440" tIns="45720" rIns="91440" bIns="45720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>
              <a:buClrTx/>
              <a:buSzTx/>
              <a:buFontTx/>
            </a:pPr>
            <a:r>
              <a:rPr lang="fr-CA" altLang="en-US" sz="4000" b="1" dirty="0"/>
              <a:t>System </a:t>
            </a:r>
            <a:r>
              <a:rPr lang="en-US" altLang="fr-CA" sz="4000" b="1" dirty="0"/>
              <a:t>Level </a:t>
            </a:r>
            <a:r>
              <a:rPr lang="fr-CA" altLang="en-US" sz="4000" b="1" dirty="0"/>
              <a:t>Programming</a:t>
            </a:r>
            <a:br>
              <a:rPr lang="fr-CA" altLang="en-US" b="1" dirty="0"/>
            </a:br>
            <a:r>
              <a:rPr lang="fr-CA" altLang="en-US" b="1" dirty="0"/>
              <a:t> </a:t>
            </a:r>
            <a:r>
              <a:rPr lang="fr-CA" altLang="en-US" sz="2400" b="1" dirty="0"/>
              <a:t>Software College of SCU</a:t>
            </a:r>
            <a:endParaRPr lang="fr-CA" altLang="en-US" sz="2400" b="1" dirty="0"/>
          </a:p>
        </p:txBody>
      </p:sp>
      <p:sp>
        <p:nvSpPr>
          <p:cNvPr id="6147" name="Sous-titre 2"/>
          <p:cNvSpPr>
            <a:spLocks noGrp="1"/>
          </p:cNvSpPr>
          <p:nvPr>
            <p:ph type="subTitle"/>
          </p:nvPr>
        </p:nvSpPr>
        <p:spPr>
          <a:xfrm>
            <a:off x="396875" y="3933825"/>
            <a:ext cx="8496300" cy="2590800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Tx/>
              <a:buSzTx/>
              <a:buFontTx/>
              <a:defRPr/>
            </a:lvl1pPr>
            <a:lvl2pPr marL="457200" lvl="1" indent="0" algn="ctr">
              <a:buClrTx/>
              <a:buSzTx/>
              <a:buFontTx/>
              <a:defRPr/>
            </a:lvl2pPr>
            <a:lvl3pPr marL="914400" lvl="2" indent="0" algn="ctr">
              <a:buClrTx/>
              <a:buSzTx/>
              <a:buFontTx/>
              <a:defRPr/>
            </a:lvl3pPr>
            <a:lvl4pPr marL="1371600" lvl="3" indent="0" algn="ctr">
              <a:buClrTx/>
              <a:buSzTx/>
              <a:buFontTx/>
              <a:defRPr/>
            </a:lvl4pPr>
            <a:lvl5pPr marL="1828800" lvl="4" indent="0" algn="ctr">
              <a:buClrTx/>
              <a:buSzTx/>
              <a:buFontTx/>
              <a:defRPr/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fr-CA" sz="2800" b="1" dirty="0"/>
              <a:t>Week04</a:t>
            </a:r>
            <a:endParaRPr lang="en-US" altLang="fr-CA" sz="2800" b="1" dirty="0"/>
          </a:p>
        </p:txBody>
      </p:sp>
      <p:sp>
        <p:nvSpPr>
          <p:cNvPr id="6148" name="灯片编号占位符 4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 eaLnBrk="0" hangingPunct="0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0" hangingPunct="0">
              <a:buFont typeface="Arial" panose="020B0604020202020204" pitchFamily="34" charset="0"/>
              <a:buChar char="•"/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554" name="Rectangle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4.1 Pointers (1/18)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3555" name="Rectangle 5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 gives the programmers the freedom to do just about anything.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Using pointer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It subverts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the clean abstractions programming languages usually provide.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Rectangle 6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4.1 Pointers (2/18)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3" name="Rectangle 7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Definition: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Pointer variable (pointer): variable that holds an address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Declaration: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int* intptr;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Read as:   “intptr can hold the address of an int”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Spacing in definition does not matter: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int * intptr;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b="1" i="1" dirty="0">
                <a:ea typeface="宋体" panose="02010600030101010101" pitchFamily="2" charset="-122"/>
              </a:rPr>
              <a:t>int*  intptr;</a:t>
            </a:r>
            <a:endParaRPr lang="en-US" altLang="zh-CN" b="1" i="1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650" name="Rectangle 20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4.1 Pointers (3/18)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7651" name="Rectangle 21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2808287"/>
          </a:xfrm>
        </p:spPr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Pointers occupy 4 bytes on a 32-bit platform.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Key point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declaration vs. dereference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int *prt = NULL;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*prt = 5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4.1 Pointers (4/18)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Pointer arithmetic operation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200" dirty="0">
                <a:ea typeface="宋体" panose="02010600030101010101" pitchFamily="2" charset="-122"/>
              </a:rPr>
              <a:t>Unary Operator ‘&amp; ‘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000" dirty="0">
                <a:ea typeface="宋体" panose="02010600030101010101" pitchFamily="2" charset="-122"/>
              </a:rPr>
              <a:t>The address-of operator (&amp;) takes the address of its operand.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200" dirty="0">
                <a:ea typeface="宋体" panose="02010600030101010101" pitchFamily="2" charset="-122"/>
              </a:rPr>
              <a:t>Unary Indirection Operators ‘*’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000" dirty="0">
                <a:ea typeface="宋体" panose="02010600030101010101" pitchFamily="2" charset="-122"/>
              </a:rPr>
              <a:t>dereferences a pointer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Through ‘&amp;’ and ‘*’ operators, a C programmer can make two variable names refer to the same location in memory.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200" dirty="0">
                <a:ea typeface="宋体" panose="02010600030101010101" pitchFamily="2" charset="-122"/>
              </a:rPr>
              <a:t>An assignment to one of the variables will change the value of the other (important)</a:t>
            </a:r>
            <a:endParaRPr lang="zh-CN" altLang="en-US" sz="2200" dirty="0">
              <a:ea typeface="宋体" panose="02010600030101010101" pitchFamily="2" charset="-122"/>
            </a:endParaRPr>
          </a:p>
          <a:p>
            <a:pPr lvl="2" eaLnBrk="1" hangingPunct="1"/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4.1 Pointers (5/18)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31747" name="Rectangle 39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Assignment: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1748" name="Rectangle 35"/>
          <p:cNvSpPr/>
          <p:nvPr/>
        </p:nvSpPr>
        <p:spPr>
          <a:xfrm>
            <a:off x="323850" y="3644900"/>
            <a:ext cx="3024188" cy="2282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dirty="0">
                <a:latin typeface="Arial" panose="020B0604020202020204" pitchFamily="34" charset="0"/>
              </a:rPr>
              <a:t>The statement</a:t>
            </a:r>
            <a:endParaRPr lang="en-US" altLang="zh-CN" sz="2400" dirty="0">
              <a:latin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will indirectly rewrite the value of variable c from ‘a’ to ‘w’.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1749" name="Group 40"/>
          <p:cNvGrpSpPr/>
          <p:nvPr/>
        </p:nvGrpSpPr>
        <p:grpSpPr>
          <a:xfrm>
            <a:off x="3463925" y="1149350"/>
            <a:ext cx="5429250" cy="5708650"/>
            <a:chOff x="2357" y="725"/>
            <a:chExt cx="3218" cy="3596"/>
          </a:xfrm>
        </p:grpSpPr>
        <p:sp>
          <p:nvSpPr>
            <p:cNvPr id="31750" name="Line 6"/>
            <p:cNvSpPr/>
            <p:nvPr/>
          </p:nvSpPr>
          <p:spPr>
            <a:xfrm>
              <a:off x="3560" y="725"/>
              <a:ext cx="0" cy="31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51" name="Line 7"/>
            <p:cNvSpPr/>
            <p:nvPr/>
          </p:nvSpPr>
          <p:spPr>
            <a:xfrm>
              <a:off x="4926" y="725"/>
              <a:ext cx="0" cy="31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52" name="Line 8"/>
            <p:cNvSpPr/>
            <p:nvPr/>
          </p:nvSpPr>
          <p:spPr>
            <a:xfrm>
              <a:off x="3505" y="3851"/>
              <a:ext cx="142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53" name="Line 9"/>
            <p:cNvSpPr/>
            <p:nvPr/>
          </p:nvSpPr>
          <p:spPr>
            <a:xfrm flipH="1">
              <a:off x="2412" y="3851"/>
              <a:ext cx="1093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31754" name="Line 10"/>
            <p:cNvSpPr/>
            <p:nvPr/>
          </p:nvSpPr>
          <p:spPr>
            <a:xfrm flipH="1">
              <a:off x="3560" y="725"/>
              <a:ext cx="136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55" name="Line 11"/>
            <p:cNvSpPr/>
            <p:nvPr/>
          </p:nvSpPr>
          <p:spPr>
            <a:xfrm flipH="1">
              <a:off x="2412" y="725"/>
              <a:ext cx="1148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31756" name="Text Box 12"/>
            <p:cNvSpPr txBox="1"/>
            <p:nvPr/>
          </p:nvSpPr>
          <p:spPr>
            <a:xfrm>
              <a:off x="2521" y="3567"/>
              <a:ext cx="86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lang="en-US" altLang="zh-CN" sz="1800" b="1" dirty="0">
                  <a:latin typeface="Arial" panose="020B0604020202020204" pitchFamily="34" charset="0"/>
                </a:rPr>
                <a:t>x00000000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1757" name="Text Box 13"/>
            <p:cNvSpPr txBox="1"/>
            <p:nvPr/>
          </p:nvSpPr>
          <p:spPr>
            <a:xfrm>
              <a:off x="2412" y="781"/>
              <a:ext cx="92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lang="en-US" altLang="zh-CN" sz="1800" b="1" dirty="0">
                  <a:latin typeface="Arial" panose="020B0604020202020204" pitchFamily="34" charset="0"/>
                </a:rPr>
                <a:t>xFFFFFFFF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1758" name="Line 14"/>
            <p:cNvSpPr/>
            <p:nvPr/>
          </p:nvSpPr>
          <p:spPr>
            <a:xfrm>
              <a:off x="3560" y="2885"/>
              <a:ext cx="136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59" name="Line 15"/>
            <p:cNvSpPr/>
            <p:nvPr/>
          </p:nvSpPr>
          <p:spPr>
            <a:xfrm>
              <a:off x="3560" y="2657"/>
              <a:ext cx="136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0" name="Line 16"/>
            <p:cNvSpPr/>
            <p:nvPr/>
          </p:nvSpPr>
          <p:spPr>
            <a:xfrm>
              <a:off x="3541" y="1939"/>
              <a:ext cx="136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1" name="Line 17"/>
            <p:cNvSpPr/>
            <p:nvPr/>
          </p:nvSpPr>
          <p:spPr>
            <a:xfrm>
              <a:off x="3560" y="2146"/>
              <a:ext cx="136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2" name="Text Box 18"/>
            <p:cNvSpPr txBox="1"/>
            <p:nvPr/>
          </p:nvSpPr>
          <p:spPr>
            <a:xfrm>
              <a:off x="3996" y="2657"/>
              <a:ext cx="260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 sz="1800" b="1" dirty="0">
                  <a:latin typeface="Arial" panose="020B0604020202020204" pitchFamily="34" charset="0"/>
                </a:rPr>
                <a:t>a’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1763" name="Text Box 19"/>
            <p:cNvSpPr txBox="1"/>
            <p:nvPr/>
          </p:nvSpPr>
          <p:spPr>
            <a:xfrm>
              <a:off x="3961" y="1939"/>
              <a:ext cx="476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lang="en-US" altLang="zh-CN" sz="1800" b="1" dirty="0">
                  <a:latin typeface="Arial" panose="020B0604020202020204" pitchFamily="34" charset="0"/>
                </a:rPr>
                <a:t>x40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1764" name="Line 20"/>
            <p:cNvSpPr/>
            <p:nvPr/>
          </p:nvSpPr>
          <p:spPr>
            <a:xfrm flipH="1">
              <a:off x="2357" y="2885"/>
              <a:ext cx="1203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31765" name="Text Box 21"/>
            <p:cNvSpPr txBox="1"/>
            <p:nvPr/>
          </p:nvSpPr>
          <p:spPr>
            <a:xfrm>
              <a:off x="2467" y="2601"/>
              <a:ext cx="809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lang="en-US" altLang="zh-CN" sz="1800" b="1" dirty="0">
                  <a:latin typeface="Arial" panose="020B0604020202020204" pitchFamily="34" charset="0"/>
                </a:rPr>
                <a:t>x0012ff40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1766" name="Text Box 22"/>
            <p:cNvSpPr txBox="1"/>
            <p:nvPr/>
          </p:nvSpPr>
          <p:spPr>
            <a:xfrm>
              <a:off x="2467" y="1862"/>
              <a:ext cx="809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lang="en-US" altLang="zh-CN" sz="1800" b="1" dirty="0">
                  <a:latin typeface="Arial" panose="020B0604020202020204" pitchFamily="34" charset="0"/>
                </a:rPr>
                <a:t>x0012ff44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1767" name="Line 23"/>
            <p:cNvSpPr/>
            <p:nvPr/>
          </p:nvSpPr>
          <p:spPr>
            <a:xfrm flipH="1">
              <a:off x="2412" y="2146"/>
              <a:ext cx="1148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31768" name="Rectangle 24"/>
            <p:cNvSpPr/>
            <p:nvPr/>
          </p:nvSpPr>
          <p:spPr>
            <a:xfrm>
              <a:off x="4967" y="1570"/>
              <a:ext cx="230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 b="1" dirty="0">
                  <a:latin typeface="Arial" panose="020B0604020202020204" pitchFamily="34" charset="0"/>
                </a:rPr>
                <a:t>p </a:t>
              </a: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69" name="Text Box 25"/>
            <p:cNvSpPr txBox="1"/>
            <p:nvPr/>
          </p:nvSpPr>
          <p:spPr>
            <a:xfrm>
              <a:off x="3996" y="3851"/>
              <a:ext cx="403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 b="1" dirty="0">
                  <a:latin typeface="Arial" panose="020B0604020202020204" pitchFamily="34" charset="0"/>
                </a:rPr>
                <a:t>Data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1770" name="Text Box 26"/>
            <p:cNvSpPr txBox="1"/>
            <p:nvPr/>
          </p:nvSpPr>
          <p:spPr>
            <a:xfrm>
              <a:off x="2576" y="3851"/>
              <a:ext cx="651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 b="1" dirty="0">
                  <a:latin typeface="Arial" panose="020B0604020202020204" pitchFamily="34" charset="0"/>
                </a:rPr>
                <a:t>Address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1771" name="Text Box 27"/>
            <p:cNvSpPr txBox="1"/>
            <p:nvPr/>
          </p:nvSpPr>
          <p:spPr>
            <a:xfrm>
              <a:off x="3285" y="4071"/>
              <a:ext cx="686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dirty="0">
                  <a:latin typeface="Arial" panose="020B0604020202020204" pitchFamily="34" charset="0"/>
                </a:rPr>
                <a:t>Memory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31772" name="AutoShape 28"/>
            <p:cNvSpPr/>
            <p:nvPr/>
          </p:nvSpPr>
          <p:spPr>
            <a:xfrm>
              <a:off x="5012" y="1939"/>
              <a:ext cx="328" cy="910"/>
            </a:xfrm>
            <a:prstGeom prst="curvedLeftArrow">
              <a:avLst>
                <a:gd name="adj1" fmla="val 55487"/>
                <a:gd name="adj2" fmla="val 110975"/>
                <a:gd name="adj3" fmla="val 3331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73" name="Line 29"/>
            <p:cNvSpPr/>
            <p:nvPr/>
          </p:nvSpPr>
          <p:spPr>
            <a:xfrm>
              <a:off x="3606" y="1525"/>
              <a:ext cx="1302" cy="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74" name="Line 30"/>
            <p:cNvSpPr/>
            <p:nvPr/>
          </p:nvSpPr>
          <p:spPr>
            <a:xfrm>
              <a:off x="3541" y="1332"/>
              <a:ext cx="136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75" name="Line 31"/>
            <p:cNvSpPr/>
            <p:nvPr/>
          </p:nvSpPr>
          <p:spPr>
            <a:xfrm>
              <a:off x="3541" y="1773"/>
              <a:ext cx="136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76" name="Text Box 32"/>
            <p:cNvSpPr txBox="1"/>
            <p:nvPr/>
          </p:nvSpPr>
          <p:spPr>
            <a:xfrm>
              <a:off x="3961" y="1718"/>
              <a:ext cx="353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lang="en-US" altLang="zh-CN" sz="1800" b="1" dirty="0">
                  <a:latin typeface="Arial" panose="020B0604020202020204" pitchFamily="34" charset="0"/>
                </a:rPr>
                <a:t>xff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1777" name="Text Box 33"/>
            <p:cNvSpPr txBox="1"/>
            <p:nvPr/>
          </p:nvSpPr>
          <p:spPr>
            <a:xfrm>
              <a:off x="3961" y="1552"/>
              <a:ext cx="411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lang="en-US" altLang="zh-CN" sz="1800" b="1" dirty="0">
                  <a:latin typeface="Arial" panose="020B0604020202020204" pitchFamily="34" charset="0"/>
                </a:rPr>
                <a:t>x12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1778" name="Text Box 34"/>
            <p:cNvSpPr txBox="1"/>
            <p:nvPr/>
          </p:nvSpPr>
          <p:spPr>
            <a:xfrm>
              <a:off x="3961" y="1332"/>
              <a:ext cx="411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lang="en-US" altLang="zh-CN" sz="1800" b="1" dirty="0">
                  <a:latin typeface="Arial" panose="020B0604020202020204" pitchFamily="34" charset="0"/>
                </a:rPr>
                <a:t>x00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1779" name="Rectangle 36"/>
            <p:cNvSpPr/>
            <p:nvPr/>
          </p:nvSpPr>
          <p:spPr>
            <a:xfrm>
              <a:off x="5375" y="2251"/>
              <a:ext cx="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</a:rPr>
                <a:t>*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780" name="Rectangle 37"/>
          <p:cNvSpPr/>
          <p:nvPr/>
        </p:nvSpPr>
        <p:spPr>
          <a:xfrm>
            <a:off x="395288" y="1916113"/>
            <a:ext cx="2663825" cy="120015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char* p;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char c = ‘a’: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p = &amp;c;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781" name="Rectangle 38"/>
          <p:cNvSpPr/>
          <p:nvPr/>
        </p:nvSpPr>
        <p:spPr>
          <a:xfrm>
            <a:off x="395288" y="4221163"/>
            <a:ext cx="2592387" cy="4572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*p = ‘w’;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4.1 Pointers (6/18)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795" name="Rectangle 4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We will verify the memory allocation of variables in “watch”  window of VC IDE using the following file.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/>
          <p:nvPr/>
        </p:nvSpPr>
        <p:spPr>
          <a:xfrm>
            <a:off x="684213" y="2420938"/>
            <a:ext cx="7488237" cy="34163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//Pointers.c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#include &lt;stdio.h&gt;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 main (int argc, char * argv[])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    char a = 'a';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    char * ptr = &amp;a;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    while (1);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页脚占位符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4.1 Pointers (7/18)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4" name="Rectangle 3"/>
          <p:cNvSpPr/>
          <p:nvPr/>
        </p:nvSpPr>
        <p:spPr>
          <a:xfrm>
            <a:off x="3014663" y="14478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/>
        </p:nvGraphicFramePr>
        <p:xfrm>
          <a:off x="0" y="1268413"/>
          <a:ext cx="5219700" cy="558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895725" imgH="4953000" progId="Paint.Picture">
                  <p:embed/>
                </p:oleObj>
              </mc:Choice>
              <mc:Fallback>
                <p:oleObj name="" r:id="rId1" imgW="3895725" imgH="495300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268413"/>
                        <a:ext cx="5219700" cy="5589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548" name="Group 140"/>
          <p:cNvGraphicFramePr>
            <a:graphicFrameLocks noGrp="1"/>
          </p:cNvGraphicFramePr>
          <p:nvPr/>
        </p:nvGraphicFramePr>
        <p:xfrm>
          <a:off x="5364163" y="1412875"/>
          <a:ext cx="3455988" cy="4968879"/>
        </p:xfrm>
        <a:graphic>
          <a:graphicData uri="http://schemas.openxmlformats.org/drawingml/2006/table">
            <a:tbl>
              <a:tblPr/>
              <a:tblGrid>
                <a:gridCol w="1728787"/>
                <a:gridCol w="1727200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Address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Content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00 12 ff 78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0x7C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00 12 ff 79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0xFF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00 12 ff 7a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0x12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00 12 ff 7b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0x00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00 12 ff 7c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0x61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00 12 ff 7d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0xCC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00 12 ff 7e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0xCC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00 12 ff 7f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0xCC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4.1 Pointers (8/18)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“Read an integer as if it were a character“, is this possible at all?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The answer is: </a:t>
            </a:r>
            <a:r>
              <a:rPr lang="en-US" altLang="zh-CN" sz="3200" b="1" i="1" dirty="0">
                <a:solidFill>
                  <a:srgbClr val="FF0000"/>
                </a:solidFill>
                <a:ea typeface="宋体" panose="02010600030101010101" pitchFamily="2" charset="-122"/>
              </a:rPr>
              <a:t>Yes</a:t>
            </a:r>
            <a:endParaRPr lang="en-US" altLang="zh-CN" sz="3200" b="1" i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Reason: The real machine has no notion of integers or characters, it only knows about bits and bytes.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Conclusion:  you should already realize that a character can be read as an integer, and vice versa, because they are both represented with raw bits in the hardware.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4.1 Pointers (9/18)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468313" y="1187450"/>
            <a:ext cx="8229600" cy="4857750"/>
          </a:xfrm>
        </p:spPr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What if the data at 0x0012ff40 is actually allocated as the result of a declaration like int Variable?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int i =0x8041;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char* p;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 = (char *) &amp;i;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211638" y="2349500"/>
          <a:ext cx="3594100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266950" imgH="1898650" progId="Paint.Picture">
                  <p:embed/>
                </p:oleObj>
              </mc:Choice>
              <mc:Fallback>
                <p:oleObj name="" r:id="rId1" imgW="2266950" imgH="1898650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11638" y="2349500"/>
                        <a:ext cx="3594100" cy="35687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bg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/>
          <p:cNvSpPr txBox="1"/>
          <p:nvPr/>
        </p:nvSpPr>
        <p:spPr>
          <a:xfrm>
            <a:off x="755650" y="5445125"/>
            <a:ext cx="4464050" cy="4572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What is the value of *p?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页脚占位符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4.1 Pointers (10/18)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type="body"/>
          </p:nvPr>
        </p:nvSpPr>
        <p:spPr>
          <a:xfrm>
            <a:off x="5795963" y="2133600"/>
            <a:ext cx="3024187" cy="3887788"/>
          </a:xfrm>
        </p:spPr>
        <p:txBody>
          <a:bodyPr wrap="square" lIns="91440" tIns="45720" rIns="91440" bIns="45720" anchor="t" anchorCtr="0"/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* </a:t>
            </a:r>
            <a:r>
              <a:rPr lang="en-US" altLang="zh-CN" sz="2400" dirty="0">
                <a:ea typeface="宋体" panose="02010600030101010101" pitchFamily="2" charset="-122"/>
              </a:rPr>
              <a:t>((char *) 0x0012ff7c)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gets  a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* ((int *) 0x0012ff78)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gets address of a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* ((char*) 0x0012ff78)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gets the lowest byte of address of a 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989" name="Rectangle 4"/>
          <p:cNvSpPr/>
          <p:nvPr/>
        </p:nvSpPr>
        <p:spPr>
          <a:xfrm>
            <a:off x="2838450" y="1776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1990" name="Object 5"/>
          <p:cNvGraphicFramePr>
            <a:graphicFrameLocks noChangeAspect="1"/>
          </p:cNvGraphicFramePr>
          <p:nvPr/>
        </p:nvGraphicFramePr>
        <p:xfrm>
          <a:off x="179388" y="1196975"/>
          <a:ext cx="5508625" cy="558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800600" imgH="5353050" progId="Paint.Picture">
                  <p:embed/>
                </p:oleObj>
              </mc:Choice>
              <mc:Fallback>
                <p:oleObj name="" r:id="rId1" imgW="4800600" imgH="535305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388" y="1196975"/>
                        <a:ext cx="5508625" cy="558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Unit 4. Structured Data Representation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4.0 Review</a:t>
            </a:r>
            <a:endParaRPr kumimoji="0" lang="en-US" altLang="zh-CN" sz="2800" b="0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4.1 Pointers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4.2 Array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4.3 String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4.4 Structure and Union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4.5 Alignment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4.1 Pointers (11/18)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Encoding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It dictates which bit sequence represents which integer, and which bit sequence represents which character.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 other word, Encoding specifies the mapping of values to bit patterns, but it also specifies how many bits a particular type requires.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It depends on the computer and the encodings we use .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compiler does this job and takes care of these details for us.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6082" name="Rectangle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4.1 Pointers (12/18)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6083" name="Rectangle 5"/>
          <p:cNvSpPr>
            <a:spLocks noGrp="1"/>
          </p:cNvSpPr>
          <p:nvPr>
            <p:ph idx="1"/>
          </p:nvPr>
        </p:nvSpPr>
        <p:spPr>
          <a:xfrm>
            <a:off x="457200" y="1268413"/>
            <a:ext cx="8362950" cy="4176712"/>
          </a:xfrm>
        </p:spPr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Pointer Arithmetic</a:t>
            </a:r>
            <a:r>
              <a:rPr lang="zh-CN" altLang="en-US" dirty="0">
                <a:ea typeface="宋体" panose="02010600030101010101" pitchFamily="2" charset="-122"/>
              </a:rPr>
              <a:t> 	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Integers can be added to or subtracted from pointers using the operators </a:t>
            </a:r>
            <a:r>
              <a:rPr lang="en-US" altLang="zh-CN" sz="2400" b="1" dirty="0">
                <a:ea typeface="宋体" panose="02010600030101010101" pitchFamily="2" charset="-122"/>
              </a:rPr>
              <a:t>+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b="1" dirty="0">
                <a:ea typeface="宋体" panose="02010600030101010101" pitchFamily="2" charset="-122"/>
              </a:rPr>
              <a:t>-, +=,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</a:rPr>
              <a:t>-=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b="1" dirty="0">
                <a:ea typeface="宋体" panose="02010600030101010101" pitchFamily="2" charset="-122"/>
              </a:rPr>
              <a:t>++</a:t>
            </a:r>
            <a:r>
              <a:rPr lang="en-US" altLang="zh-CN" sz="2400" dirty="0">
                <a:ea typeface="宋体" panose="02010600030101010101" pitchFamily="2" charset="-122"/>
              </a:rPr>
              <a:t>and </a:t>
            </a:r>
            <a:r>
              <a:rPr lang="en-US" altLang="zh-CN" sz="2400" b="1" dirty="0">
                <a:ea typeface="宋体" panose="02010600030101010101" pitchFamily="2" charset="-122"/>
              </a:rPr>
              <a:t>--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One pointer can be subtracted from another by using the subtraction operator </a:t>
            </a:r>
            <a:r>
              <a:rPr lang="en-US" altLang="zh-CN" sz="2400" b="1" dirty="0">
                <a:ea typeface="宋体" panose="02010600030101010101" pitchFamily="2" charset="-122"/>
              </a:rPr>
              <a:t>–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400" b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b="1" dirty="0">
                <a:ea typeface="宋体" panose="02010600030101010101" pitchFamily="2" charset="-122"/>
              </a:rPr>
              <a:t>But the meaning of adding or subtracting here is different from normal arithmetic. For example, by adding n, we get a value in memory location </a:t>
            </a:r>
            <a:r>
              <a:rPr lang="en-US" altLang="zh-CN" sz="2400" b="1" i="1" dirty="0">
                <a:solidFill>
                  <a:schemeClr val="hlink"/>
                </a:solidFill>
                <a:ea typeface="宋体" panose="02010600030101010101" pitchFamily="2" charset="-122"/>
              </a:rPr>
              <a:t>n elements away</a:t>
            </a:r>
            <a:r>
              <a:rPr lang="en-US" altLang="zh-CN" sz="2400" b="1" dirty="0">
                <a:ea typeface="宋体" panose="02010600030101010101" pitchFamily="2" charset="-122"/>
              </a:rPr>
              <a:t>.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8130" name="AutoShape 3"/>
          <p:cNvSpPr>
            <a:spLocks noGrp="1" noChangeAspect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ea typeface="宋体" panose="02010600030101010101" pitchFamily="2" charset="-122"/>
              </a:rPr>
              <a:t>int start = (int)(*(((char *) &amp;dummy)));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	int stride = (int)(*(((char *) &amp;dummy) + 1));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8131" name="Rectangle 4"/>
          <p:cNvSpPr/>
          <p:nvPr/>
        </p:nvSpPr>
        <p:spPr>
          <a:xfrm>
            <a:off x="250825" y="260350"/>
            <a:ext cx="8642350" cy="777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3200" dirty="0">
                <a:latin typeface="Arial" panose="020B0604020202020204" pitchFamily="34" charset="0"/>
              </a:rPr>
              <a:t>4.1 Pointers (13/18)</a:t>
            </a:r>
            <a:endParaRPr lang="en-US" altLang="zh-CN" sz="3200" dirty="0">
              <a:latin typeface="Calibri" panose="020F0502020204030204" pitchFamily="34" charset="0"/>
            </a:endParaRPr>
          </a:p>
        </p:txBody>
      </p:sp>
      <p:graphicFrame>
        <p:nvGraphicFramePr>
          <p:cNvPr id="796701" name="Group 29"/>
          <p:cNvGraphicFramePr>
            <a:graphicFrameLocks noGrp="1"/>
          </p:cNvGraphicFramePr>
          <p:nvPr/>
        </p:nvGraphicFramePr>
        <p:xfrm>
          <a:off x="3851275" y="2997200"/>
          <a:ext cx="3768725" cy="2463800"/>
        </p:xfrm>
        <a:graphic>
          <a:graphicData uri="http://schemas.openxmlformats.org/drawingml/2006/table">
            <a:tbl>
              <a:tblPr/>
              <a:tblGrid>
                <a:gridCol w="1884363"/>
                <a:gridCol w="1884362"/>
              </a:tblGrid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0x12ff77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0x01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0x12ff76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0x02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0x12ff75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0x03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0x12ff74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0x04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49" name="Line 30"/>
          <p:cNvSpPr/>
          <p:nvPr/>
        </p:nvSpPr>
        <p:spPr>
          <a:xfrm>
            <a:off x="2627313" y="5445125"/>
            <a:ext cx="12239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8150" name="Text Box 31"/>
          <p:cNvSpPr txBox="1"/>
          <p:nvPr/>
        </p:nvSpPr>
        <p:spPr>
          <a:xfrm>
            <a:off x="1331913" y="4797425"/>
            <a:ext cx="223202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int dummy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4.1 Pointers (14/18)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0" y="1268413"/>
            <a:ext cx="6227763" cy="4857750"/>
          </a:xfrm>
        </p:spPr>
        <p:txBody>
          <a:bodyPr wrap="square" lIns="91440" tIns="45720" rIns="91440" bIns="45720" anchor="t" anchorCtr="0"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int key1,key2;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process_keys12(&amp;key1, &amp;key2);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b="1" dirty="0">
                <a:ea typeface="宋体" panose="02010600030101010101" pitchFamily="2" charset="-122"/>
              </a:rPr>
              <a:t>void process_keys12 (int * pkey1, int * pkey2)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b="1" dirty="0">
                <a:ea typeface="宋体" panose="02010600030101010101" pitchFamily="2" charset="-122"/>
              </a:rPr>
              <a:t> {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b="1" dirty="0">
                <a:ea typeface="宋体" panose="02010600030101010101" pitchFamily="2" charset="-122"/>
              </a:rPr>
              <a:t>	*((int *) (pkey1 + *pkey1)) = *pkey2;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b="1" dirty="0">
                <a:ea typeface="宋体" panose="02010600030101010101" pitchFamily="2" charset="-122"/>
              </a:rPr>
              <a:t>}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graphicFrame>
        <p:nvGraphicFramePr>
          <p:cNvPr id="790624" name="Group 96"/>
          <p:cNvGraphicFramePr>
            <a:graphicFrameLocks noGrp="1"/>
          </p:cNvGraphicFramePr>
          <p:nvPr/>
        </p:nvGraphicFramePr>
        <p:xfrm>
          <a:off x="6300788" y="1700213"/>
          <a:ext cx="2327275" cy="4876800"/>
        </p:xfrm>
        <a:graphic>
          <a:graphicData uri="http://schemas.openxmlformats.org/drawingml/2006/table">
            <a:tbl>
              <a:tblPr/>
              <a:tblGrid>
                <a:gridCol w="1163637"/>
                <a:gridCol w="1163638"/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...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...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key1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key2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0625" name="Rectangle 97"/>
          <p:cNvSpPr/>
          <p:nvPr/>
        </p:nvSpPr>
        <p:spPr>
          <a:xfrm>
            <a:off x="6084888" y="1484313"/>
            <a:ext cx="2735262" cy="1368425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230" name="Line 102"/>
          <p:cNvSpPr/>
          <p:nvPr/>
        </p:nvSpPr>
        <p:spPr>
          <a:xfrm>
            <a:off x="4500563" y="6453188"/>
            <a:ext cx="172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231" name="Text Box 103"/>
          <p:cNvSpPr txBox="1"/>
          <p:nvPr/>
        </p:nvSpPr>
        <p:spPr>
          <a:xfrm>
            <a:off x="2194878" y="6236970"/>
            <a:ext cx="24479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pkey2=0x0012ff70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790632" name="Text Box 104"/>
          <p:cNvSpPr txBox="1"/>
          <p:nvPr/>
        </p:nvSpPr>
        <p:spPr>
          <a:xfrm>
            <a:off x="7667625" y="1628775"/>
            <a:ext cx="503238" cy="1276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1400" b="1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1400" b="1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1400" b="1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  <a:endParaRPr lang="en-US" altLang="zh-CN" sz="1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 Box 103"/>
          <p:cNvSpPr txBox="1"/>
          <p:nvPr>
            <p:custDataLst>
              <p:tags r:id="rId1"/>
            </p:custDataLst>
          </p:nvPr>
        </p:nvSpPr>
        <p:spPr>
          <a:xfrm>
            <a:off x="2179638" y="4869180"/>
            <a:ext cx="24479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pkey1=0x0012ff74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3" name="Line 102"/>
          <p:cNvSpPr/>
          <p:nvPr>
            <p:custDataLst>
              <p:tags r:id="rId2"/>
            </p:custDataLst>
          </p:nvPr>
        </p:nvSpPr>
        <p:spPr>
          <a:xfrm>
            <a:off x="4555808" y="5073333"/>
            <a:ext cx="172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0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0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0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0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625" grpId="0" animBg="1"/>
      <p:bldP spid="7906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4.1 Pointers (15/18)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Advantages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You can do almost anything with them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Pointers allow you to implement </a:t>
            </a:r>
            <a:r>
              <a:rPr lang="en-US" altLang="zh-CN" b="1" dirty="0">
                <a:solidFill>
                  <a:schemeClr val="hlink"/>
                </a:solidFill>
                <a:ea typeface="宋体" panose="02010600030101010101" pitchFamily="2" charset="-122"/>
              </a:rPr>
              <a:t>sharing without copying</a:t>
            </a:r>
            <a:r>
              <a:rPr lang="en-US" altLang="zh-CN" dirty="0">
                <a:ea typeface="宋体" panose="02010600030101010101" pitchFamily="2" charset="-122"/>
              </a:rPr>
              <a:t> i.e. pass by reference vs. pass by copying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Pointers allow us to use </a:t>
            </a:r>
            <a:r>
              <a:rPr lang="en-US" altLang="zh-CN" b="1" dirty="0">
                <a:solidFill>
                  <a:schemeClr val="hlink"/>
                </a:solidFill>
                <a:ea typeface="宋体" panose="02010600030101010101" pitchFamily="2" charset="-122"/>
              </a:rPr>
              <a:t>dynamic memory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hlink"/>
                </a:solidFill>
                <a:ea typeface="宋体" panose="02010600030101010101" pitchFamily="2" charset="-122"/>
              </a:rPr>
              <a:t>allocation </a:t>
            </a:r>
            <a:endParaRPr lang="en-US" altLang="zh-CN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Disadvantages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You can do almost anything with them.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You must manage all the memory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Rectangle 10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4.1 Pointer (16/18)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4275" name="Rectangle 11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113337"/>
          </a:xfrm>
        </p:spPr>
        <p:txBody>
          <a:bodyPr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Function Pointer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 Example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void (*foo)(int);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To declare a pointer to function, we code it as if it were a prototype definition, with the function pointer in parentheses.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Explanation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 this example, foo is a pointer to a function taking one argument, an integer, and returning void.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6322" name="Rectangle 5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4.1 Pointer (17/18)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6323" name="Rectangle 6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Initializing Function Pointers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To initialize a function pointer, you must give it the address of a function in your program.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6324" name="Rectangle 4"/>
          <p:cNvSpPr/>
          <p:nvPr/>
        </p:nvSpPr>
        <p:spPr>
          <a:xfrm>
            <a:off x="457200" y="2687638"/>
            <a:ext cx="8229600" cy="37846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 anchor="ctr" anchorCtr="0">
            <a:spAutoFit/>
          </a:bodyPr>
          <a:p>
            <a:pPr eaLnBrk="0" hangingPunct="0"/>
            <a:r>
              <a:rPr lang="fr-CA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#include &lt;stdio.h&gt;</a:t>
            </a:r>
            <a:endParaRPr lang="fr-CA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fr-CA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void my_int_func(int x) { </a:t>
            </a:r>
            <a:endParaRPr lang="fr-CA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fr-CA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printf( "%d\n", x ); </a:t>
            </a:r>
            <a:endParaRPr lang="fr-CA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fr-CA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} </a:t>
            </a:r>
            <a:endParaRPr lang="fr-CA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fr-CA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int main() { </a:t>
            </a:r>
            <a:endParaRPr lang="fr-CA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fr-CA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</a:t>
            </a:r>
            <a:r>
              <a:rPr lang="fr-CA" altLang="zh-CN" sz="2400" b="1" dirty="0">
                <a:solidFill>
                  <a:srgbClr val="FFFF00"/>
                </a:solidFill>
                <a:latin typeface="Arial" panose="020B0604020202020204" pitchFamily="34" charset="0"/>
              </a:rPr>
              <a:t>void (*foo)(int);//declare function pointer</a:t>
            </a:r>
            <a:endParaRPr lang="zh-CN" altLang="fr-CA" sz="2400" b="1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fr-CA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/* the ampersand(&amp;) is actually optional */ </a:t>
            </a:r>
            <a:endParaRPr lang="fr-CA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fr-CA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foo = &amp;my_int_func;</a:t>
            </a:r>
            <a:endParaRPr lang="fr-CA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fr-CA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return 0; </a:t>
            </a:r>
            <a:endParaRPr lang="fr-CA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fr-CA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} </a:t>
            </a:r>
            <a:endParaRPr lang="fr-CA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8370" name="Rectangle 5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4.1 Pointer (18/18)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8371" name="Rectangle 6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Using a Function Pointer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8372" name="Rectangle 4"/>
          <p:cNvSpPr/>
          <p:nvPr/>
        </p:nvSpPr>
        <p:spPr>
          <a:xfrm>
            <a:off x="250825" y="1773238"/>
            <a:ext cx="8713788" cy="48133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dirty="0">
                <a:solidFill>
                  <a:schemeClr val="bg1"/>
                </a:solidFill>
                <a:latin typeface="Arial" panose="020B0604020202020204" pitchFamily="34" charset="0"/>
              </a:rPr>
              <a:t>#include &lt;stdio.h&gt; </a:t>
            </a:r>
            <a:endParaRPr lang="en-US" altLang="zh-CN" sz="2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dirty="0">
                <a:solidFill>
                  <a:schemeClr val="bg1"/>
                </a:solidFill>
                <a:latin typeface="Arial" panose="020B0604020202020204" pitchFamily="34" charset="0"/>
              </a:rPr>
              <a:t>void my_int_func(int x) { </a:t>
            </a:r>
            <a:endParaRPr lang="en-US" altLang="zh-CN" sz="2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dirty="0">
                <a:solidFill>
                  <a:schemeClr val="bg1"/>
                </a:solidFill>
                <a:latin typeface="Arial" panose="020B0604020202020204" pitchFamily="34" charset="0"/>
              </a:rPr>
              <a:t>     printf( "%d\n", x ); </a:t>
            </a:r>
            <a:endParaRPr lang="en-US" altLang="zh-CN" sz="2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dirty="0">
                <a:solidFill>
                  <a:schemeClr val="bg1"/>
                </a:solidFill>
                <a:latin typeface="Arial" panose="020B0604020202020204" pitchFamily="34" charset="0"/>
              </a:rPr>
              <a:t>} </a:t>
            </a:r>
            <a:endParaRPr lang="en-US" altLang="zh-CN" sz="2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dirty="0">
                <a:solidFill>
                  <a:schemeClr val="bg1"/>
                </a:solidFill>
                <a:latin typeface="Arial" panose="020B0604020202020204" pitchFamily="34" charset="0"/>
              </a:rPr>
              <a:t>int main() { </a:t>
            </a:r>
            <a:endParaRPr lang="en-US" altLang="zh-CN" sz="2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dirty="0">
                <a:solidFill>
                  <a:schemeClr val="bg1"/>
                </a:solidFill>
                <a:latin typeface="Arial" panose="020B0604020202020204" pitchFamily="34" charset="0"/>
              </a:rPr>
              <a:t>    void (*foo)(int); </a:t>
            </a:r>
            <a:endParaRPr lang="en-US" altLang="zh-CN" sz="2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dirty="0">
                <a:solidFill>
                  <a:schemeClr val="bg1"/>
                </a:solidFill>
                <a:latin typeface="Arial" panose="020B0604020202020204" pitchFamily="34" charset="0"/>
              </a:rPr>
              <a:t>    foo = &amp;my_int_func;</a:t>
            </a:r>
            <a:endParaRPr lang="en-US" altLang="zh-CN" sz="2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dirty="0">
                <a:solidFill>
                  <a:schemeClr val="bg1"/>
                </a:solidFill>
                <a:latin typeface="Arial" panose="020B0604020202020204" pitchFamily="34" charset="0"/>
              </a:rPr>
              <a:t>     /*call my_int_func (note that you do not need to write (*foo)(2) ) */</a:t>
            </a:r>
            <a:endParaRPr lang="en-US" altLang="zh-CN" sz="2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dirty="0">
                <a:solidFill>
                  <a:schemeClr val="bg1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200" dirty="0">
                <a:solidFill>
                  <a:srgbClr val="FFFF00"/>
                </a:solidFill>
                <a:latin typeface="Arial" panose="020B0604020202020204" pitchFamily="34" charset="0"/>
              </a:rPr>
              <a:t>foo( 2 );</a:t>
            </a:r>
            <a:endParaRPr lang="en-US" altLang="zh-CN" sz="22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dirty="0">
                <a:solidFill>
                  <a:schemeClr val="bg1"/>
                </a:solidFill>
                <a:latin typeface="Arial" panose="020B0604020202020204" pitchFamily="34" charset="0"/>
              </a:rPr>
              <a:t>     /* but if you want to, you may */ </a:t>
            </a:r>
            <a:endParaRPr lang="en-US" altLang="zh-CN" sz="2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dirty="0">
                <a:solidFill>
                  <a:schemeClr val="bg1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200" dirty="0">
                <a:solidFill>
                  <a:srgbClr val="FFFF00"/>
                </a:solidFill>
                <a:latin typeface="Arial" panose="020B0604020202020204" pitchFamily="34" charset="0"/>
              </a:rPr>
              <a:t>(*foo)( 2 ); </a:t>
            </a:r>
            <a:endParaRPr lang="en-US" altLang="zh-CN" sz="22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dirty="0">
                <a:solidFill>
                  <a:schemeClr val="bg1"/>
                </a:solidFill>
                <a:latin typeface="Arial" panose="020B0604020202020204" pitchFamily="34" charset="0"/>
              </a:rPr>
              <a:t>    return 0; </a:t>
            </a:r>
            <a:endParaRPr lang="en-US" altLang="zh-CN" sz="2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  <a:endParaRPr lang="en-US" altLang="zh-CN" sz="2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Unit 4. Structured Data Representation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4.0 Review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4.1 Pointers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u="sng" dirty="0">
                <a:ea typeface="宋体" panose="02010600030101010101" pitchFamily="2" charset="-122"/>
              </a:rPr>
              <a:t>4.2 Array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4.3 String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4.4 Structure and Union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4.5 Alignment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442" name="Rectangle 6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4.2 Arrays(1/10)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43" name="Rectangle 7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2952750"/>
          </a:xfrm>
        </p:spPr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Array definition and Memory allocation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 A sequence of elements of some uniform type.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The compiler arranges array elements adjacent to one another in memory in </a:t>
            </a:r>
            <a:r>
              <a:rPr lang="en-US" altLang="zh-CN" b="1" u="sng" dirty="0">
                <a:solidFill>
                  <a:schemeClr val="hlink"/>
                </a:solidFill>
                <a:ea typeface="宋体" panose="02010600030101010101" pitchFamily="2" charset="-122"/>
              </a:rPr>
              <a:t>increasing order</a:t>
            </a:r>
            <a:endParaRPr lang="en-US" altLang="zh-CN" b="1" u="sng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42" name="Rectangle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4.0 Review (1/6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3" name="Rectangle 5"/>
          <p:cNvSpPr>
            <a:spLocks noGrp="1"/>
          </p:cNvSpPr>
          <p:nvPr>
            <p:ph idx="1"/>
          </p:nvPr>
        </p:nvSpPr>
        <p:spPr>
          <a:xfrm>
            <a:off x="395288" y="1268413"/>
            <a:ext cx="5329237" cy="4857750"/>
          </a:xfrm>
        </p:spPr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Memory Address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All data is stored in memory.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Memory is a sequence of bytes that is numbered, starting with 0x. That number is the address.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Think of </a:t>
            </a:r>
            <a:r>
              <a:rPr lang="en-US" altLang="zh-CN" i="1" u="sng" dirty="0">
                <a:ea typeface="宋体" panose="02010600030101010101" pitchFamily="2" charset="-122"/>
              </a:rPr>
              <a:t>memory</a:t>
            </a:r>
            <a:r>
              <a:rPr lang="en-US" altLang="zh-CN" dirty="0">
                <a:ea typeface="宋体" panose="02010600030101010101" pitchFamily="2" charset="-122"/>
              </a:rPr>
              <a:t> as a single </a:t>
            </a:r>
            <a:r>
              <a:rPr lang="en-US" altLang="zh-CN" i="1" u="sng" dirty="0">
                <a:ea typeface="宋体" panose="02010600030101010101" pitchFamily="2" charset="-122"/>
              </a:rPr>
              <a:t>one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en-US" altLang="zh-CN" i="1" u="sng" dirty="0">
                <a:ea typeface="宋体" panose="02010600030101010101" pitchFamily="2" charset="-122"/>
              </a:rPr>
              <a:t>dimensional</a:t>
            </a:r>
            <a:r>
              <a:rPr lang="en-US" altLang="zh-CN" dirty="0">
                <a:ea typeface="宋体" panose="02010600030101010101" pitchFamily="2" charset="-122"/>
              </a:rPr>
              <a:t> array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 general, neither the name nor the type of the variables survive this translation done by compiler. (important)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0244" name="Picture 6" descr="http://www.icarnegie.com/content/SSD/SSD6/1.2/normal/Unit2/structureddata/arrays/memory.jpg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5795963" y="1484313"/>
            <a:ext cx="2871787" cy="432276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4.2 Arrays(2/10)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686800" cy="4857750"/>
          </a:xfrm>
        </p:spPr>
        <p:txBody>
          <a:bodyPr wrap="square" lIns="91440" tIns="45720" rIns="91440" bIns="45720" anchor="t" anchorCtr="0"/>
          <a:p>
            <a:pPr eaLnBrk="1" hangingPunct="1"/>
            <a:r>
              <a:rPr lang="en-US" altLang="zh-CN" sz="3000" dirty="0">
                <a:ea typeface="宋体" panose="02010600030101010101" pitchFamily="2" charset="-122"/>
              </a:rPr>
              <a:t>Examples</a:t>
            </a:r>
            <a:r>
              <a:rPr lang="zh-CN" altLang="en-US" sz="3000" dirty="0">
                <a:ea typeface="宋体" panose="02010600030101010101" pitchFamily="2" charset="-122"/>
              </a:rPr>
              <a:t>：</a:t>
            </a:r>
            <a:endParaRPr lang="zh-CN" altLang="en-US" sz="30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3200" dirty="0">
                <a:ea typeface="宋体" panose="02010600030101010101" pitchFamily="2" charset="-122"/>
              </a:rPr>
              <a:t>int myarray[5]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63492" name="Picture 4" descr="http://www.icarnegie.com/content/SSD/SSD6/1.2/normal/Unit2/structureddata/arrays/intarray.jpg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4654550" y="1941513"/>
            <a:ext cx="4489450" cy="46878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3" name="Line 5"/>
          <p:cNvSpPr/>
          <p:nvPr/>
        </p:nvSpPr>
        <p:spPr>
          <a:xfrm flipV="1">
            <a:off x="4284663" y="1412875"/>
            <a:ext cx="0" cy="49688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494" name="Text Box 6"/>
          <p:cNvSpPr txBox="1"/>
          <p:nvPr/>
        </p:nvSpPr>
        <p:spPr>
          <a:xfrm>
            <a:off x="4500563" y="1341438"/>
            <a:ext cx="1008062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low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3495" name="Text Box 7"/>
          <p:cNvSpPr txBox="1"/>
          <p:nvPr/>
        </p:nvSpPr>
        <p:spPr>
          <a:xfrm>
            <a:off x="4500563" y="5734050"/>
            <a:ext cx="1008062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high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3496" name="灯片编号占位符 5"/>
          <p:cNvSpPr>
            <a:spLocks noGrp="1"/>
          </p:cNvSpPr>
          <p:nvPr/>
        </p:nvSpPr>
        <p:spPr>
          <a:xfrm>
            <a:off x="6680200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5538" name="Rectangle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4.2 Arrays(3/10)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5539" name="Rectangle 5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Array VS Pointer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myarray + N = &amp;(myarray[N])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myarray[N] = *(myarray + N)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Pointer’s Bound check : none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7586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4.2 Arrays(5/10)</a:t>
            </a:r>
            <a:endParaRPr lang="en-US" altLang="zh-TW" dirty="0">
              <a:ea typeface="PMingLiU" pitchFamily="18" charset="-120"/>
            </a:endParaRPr>
          </a:p>
        </p:txBody>
      </p:sp>
      <p:pic>
        <p:nvPicPr>
          <p:cNvPr id="67587" name="Picture 3" descr="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96975"/>
            <a:ext cx="5580063" cy="4968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758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2133600"/>
            <a:ext cx="3810000" cy="3702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963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4.2 Arrays(6/10)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69635" name="Group 3"/>
          <p:cNvGrpSpPr/>
          <p:nvPr/>
        </p:nvGrpSpPr>
        <p:grpSpPr>
          <a:xfrm>
            <a:off x="300038" y="1358900"/>
            <a:ext cx="8534400" cy="4832350"/>
            <a:chOff x="672" y="1488"/>
            <a:chExt cx="4752" cy="2353"/>
          </a:xfrm>
        </p:grpSpPr>
        <p:sp>
          <p:nvSpPr>
            <p:cNvPr id="69636" name="Line 4"/>
            <p:cNvSpPr/>
            <p:nvPr/>
          </p:nvSpPr>
          <p:spPr>
            <a:xfrm>
              <a:off x="912" y="1488"/>
              <a:ext cx="0" cy="19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37" name="Line 5"/>
            <p:cNvSpPr/>
            <p:nvPr/>
          </p:nvSpPr>
          <p:spPr>
            <a:xfrm>
              <a:off x="1584" y="1488"/>
              <a:ext cx="0" cy="19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38" name="Line 6"/>
            <p:cNvSpPr/>
            <p:nvPr/>
          </p:nvSpPr>
          <p:spPr>
            <a:xfrm>
              <a:off x="3120" y="1488"/>
              <a:ext cx="0" cy="19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39" name="Line 7"/>
            <p:cNvSpPr/>
            <p:nvPr/>
          </p:nvSpPr>
          <p:spPr>
            <a:xfrm>
              <a:off x="3792" y="1488"/>
              <a:ext cx="0" cy="19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0" name="Line 8"/>
            <p:cNvSpPr/>
            <p:nvPr/>
          </p:nvSpPr>
          <p:spPr>
            <a:xfrm>
              <a:off x="912" y="3216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1" name="Line 9"/>
            <p:cNvSpPr/>
            <p:nvPr/>
          </p:nvSpPr>
          <p:spPr>
            <a:xfrm>
              <a:off x="912" y="3120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2" name="Line 10"/>
            <p:cNvSpPr/>
            <p:nvPr/>
          </p:nvSpPr>
          <p:spPr>
            <a:xfrm>
              <a:off x="912" y="3024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3" name="Line 11"/>
            <p:cNvSpPr/>
            <p:nvPr/>
          </p:nvSpPr>
          <p:spPr>
            <a:xfrm>
              <a:off x="912" y="2928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4" name="Line 12"/>
            <p:cNvSpPr/>
            <p:nvPr/>
          </p:nvSpPr>
          <p:spPr>
            <a:xfrm>
              <a:off x="912" y="2832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5" name="Line 13"/>
            <p:cNvSpPr/>
            <p:nvPr/>
          </p:nvSpPr>
          <p:spPr>
            <a:xfrm>
              <a:off x="912" y="2784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6" name="Line 14"/>
            <p:cNvSpPr/>
            <p:nvPr/>
          </p:nvSpPr>
          <p:spPr>
            <a:xfrm>
              <a:off x="912" y="2880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7" name="Line 15"/>
            <p:cNvSpPr/>
            <p:nvPr/>
          </p:nvSpPr>
          <p:spPr>
            <a:xfrm>
              <a:off x="912" y="2976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8" name="Line 16"/>
            <p:cNvSpPr/>
            <p:nvPr/>
          </p:nvSpPr>
          <p:spPr>
            <a:xfrm>
              <a:off x="912" y="3072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9" name="Line 17"/>
            <p:cNvSpPr/>
            <p:nvPr/>
          </p:nvSpPr>
          <p:spPr>
            <a:xfrm>
              <a:off x="912" y="3168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50" name="Line 18"/>
            <p:cNvSpPr/>
            <p:nvPr/>
          </p:nvSpPr>
          <p:spPr>
            <a:xfrm>
              <a:off x="3120" y="3168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51" name="Line 19"/>
            <p:cNvSpPr/>
            <p:nvPr/>
          </p:nvSpPr>
          <p:spPr>
            <a:xfrm>
              <a:off x="3120" y="3120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52" name="Line 20"/>
            <p:cNvSpPr/>
            <p:nvPr/>
          </p:nvSpPr>
          <p:spPr>
            <a:xfrm>
              <a:off x="3120" y="3072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53" name="Line 21"/>
            <p:cNvSpPr/>
            <p:nvPr/>
          </p:nvSpPr>
          <p:spPr>
            <a:xfrm>
              <a:off x="3120" y="3024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54" name="Line 22"/>
            <p:cNvSpPr/>
            <p:nvPr/>
          </p:nvSpPr>
          <p:spPr>
            <a:xfrm>
              <a:off x="3120" y="2976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55" name="Line 23"/>
            <p:cNvSpPr/>
            <p:nvPr/>
          </p:nvSpPr>
          <p:spPr>
            <a:xfrm>
              <a:off x="3120" y="2928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56" name="Line 24"/>
            <p:cNvSpPr/>
            <p:nvPr/>
          </p:nvSpPr>
          <p:spPr>
            <a:xfrm>
              <a:off x="3120" y="2880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57" name="Line 25"/>
            <p:cNvSpPr/>
            <p:nvPr/>
          </p:nvSpPr>
          <p:spPr>
            <a:xfrm>
              <a:off x="3120" y="2832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58" name="Line 26"/>
            <p:cNvSpPr/>
            <p:nvPr/>
          </p:nvSpPr>
          <p:spPr>
            <a:xfrm>
              <a:off x="3120" y="2784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59" name="Line 27"/>
            <p:cNvSpPr/>
            <p:nvPr/>
          </p:nvSpPr>
          <p:spPr>
            <a:xfrm>
              <a:off x="3120" y="2736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0" name="Line 28"/>
            <p:cNvSpPr/>
            <p:nvPr/>
          </p:nvSpPr>
          <p:spPr>
            <a:xfrm>
              <a:off x="3120" y="2688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1" name="Line 29"/>
            <p:cNvSpPr/>
            <p:nvPr/>
          </p:nvSpPr>
          <p:spPr>
            <a:xfrm>
              <a:off x="3120" y="1680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2" name="Line 30"/>
            <p:cNvSpPr/>
            <p:nvPr/>
          </p:nvSpPr>
          <p:spPr>
            <a:xfrm>
              <a:off x="3120" y="1728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3" name="Line 31"/>
            <p:cNvSpPr/>
            <p:nvPr/>
          </p:nvSpPr>
          <p:spPr>
            <a:xfrm>
              <a:off x="3120" y="1776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4" name="Line 32"/>
            <p:cNvSpPr/>
            <p:nvPr/>
          </p:nvSpPr>
          <p:spPr>
            <a:xfrm>
              <a:off x="3120" y="1824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5" name="Line 33"/>
            <p:cNvSpPr/>
            <p:nvPr/>
          </p:nvSpPr>
          <p:spPr>
            <a:xfrm>
              <a:off x="3120" y="1872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6" name="Line 34"/>
            <p:cNvSpPr/>
            <p:nvPr/>
          </p:nvSpPr>
          <p:spPr>
            <a:xfrm>
              <a:off x="3120" y="1920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7" name="Line 35"/>
            <p:cNvSpPr/>
            <p:nvPr/>
          </p:nvSpPr>
          <p:spPr>
            <a:xfrm>
              <a:off x="3120" y="1968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8" name="Line 36"/>
            <p:cNvSpPr/>
            <p:nvPr/>
          </p:nvSpPr>
          <p:spPr>
            <a:xfrm>
              <a:off x="3120" y="2016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9" name="Line 37"/>
            <p:cNvSpPr/>
            <p:nvPr/>
          </p:nvSpPr>
          <p:spPr>
            <a:xfrm>
              <a:off x="3120" y="2064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70" name="Line 38"/>
            <p:cNvSpPr/>
            <p:nvPr/>
          </p:nvSpPr>
          <p:spPr>
            <a:xfrm>
              <a:off x="3120" y="2112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71" name="Line 39"/>
            <p:cNvSpPr/>
            <p:nvPr/>
          </p:nvSpPr>
          <p:spPr>
            <a:xfrm>
              <a:off x="3120" y="2160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72" name="Line 40"/>
            <p:cNvSpPr/>
            <p:nvPr/>
          </p:nvSpPr>
          <p:spPr>
            <a:xfrm>
              <a:off x="3120" y="2208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73" name="Line 41"/>
            <p:cNvSpPr/>
            <p:nvPr/>
          </p:nvSpPr>
          <p:spPr>
            <a:xfrm>
              <a:off x="3120" y="2640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74" name="Line 42"/>
            <p:cNvSpPr/>
            <p:nvPr/>
          </p:nvSpPr>
          <p:spPr>
            <a:xfrm>
              <a:off x="3120" y="2256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75" name="Line 43"/>
            <p:cNvSpPr/>
            <p:nvPr/>
          </p:nvSpPr>
          <p:spPr>
            <a:xfrm>
              <a:off x="3120" y="2304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76" name="Line 44"/>
            <p:cNvSpPr/>
            <p:nvPr/>
          </p:nvSpPr>
          <p:spPr>
            <a:xfrm>
              <a:off x="3120" y="2352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77" name="Line 45"/>
            <p:cNvSpPr/>
            <p:nvPr/>
          </p:nvSpPr>
          <p:spPr>
            <a:xfrm>
              <a:off x="3120" y="2400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78" name="Line 46"/>
            <p:cNvSpPr/>
            <p:nvPr/>
          </p:nvSpPr>
          <p:spPr>
            <a:xfrm>
              <a:off x="3120" y="2448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79" name="Line 47"/>
            <p:cNvSpPr/>
            <p:nvPr/>
          </p:nvSpPr>
          <p:spPr>
            <a:xfrm>
              <a:off x="3120" y="2496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80" name="Line 48"/>
            <p:cNvSpPr/>
            <p:nvPr/>
          </p:nvSpPr>
          <p:spPr>
            <a:xfrm>
              <a:off x="3120" y="2544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81" name="Line 49"/>
            <p:cNvSpPr/>
            <p:nvPr/>
          </p:nvSpPr>
          <p:spPr>
            <a:xfrm>
              <a:off x="3120" y="2592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82" name="Text Box 50"/>
            <p:cNvSpPr txBox="1"/>
            <p:nvPr/>
          </p:nvSpPr>
          <p:spPr>
            <a:xfrm>
              <a:off x="672" y="3648"/>
              <a:ext cx="1536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char charArray[10]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69683" name="Text Box 51"/>
            <p:cNvSpPr txBox="1"/>
            <p:nvPr/>
          </p:nvSpPr>
          <p:spPr>
            <a:xfrm>
              <a:off x="2976" y="3648"/>
              <a:ext cx="1536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int intArray[10]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69684" name="Line 52"/>
            <p:cNvSpPr/>
            <p:nvPr/>
          </p:nvSpPr>
          <p:spPr>
            <a:xfrm flipH="1" flipV="1">
              <a:off x="1584" y="3216"/>
              <a:ext cx="480" cy="24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85" name="Text Box 53"/>
            <p:cNvSpPr txBox="1"/>
            <p:nvPr/>
          </p:nvSpPr>
          <p:spPr>
            <a:xfrm>
              <a:off x="2064" y="3312"/>
              <a:ext cx="91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charArray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69686" name="Text Box 54"/>
            <p:cNvSpPr txBox="1"/>
            <p:nvPr/>
          </p:nvSpPr>
          <p:spPr>
            <a:xfrm>
              <a:off x="1872" y="2016"/>
              <a:ext cx="1152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charArray + 7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69687" name="Line 55"/>
            <p:cNvSpPr/>
            <p:nvPr/>
          </p:nvSpPr>
          <p:spPr>
            <a:xfrm flipH="1">
              <a:off x="1584" y="2256"/>
              <a:ext cx="624" cy="624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88" name="Text Box 56"/>
            <p:cNvSpPr txBox="1"/>
            <p:nvPr/>
          </p:nvSpPr>
          <p:spPr>
            <a:xfrm>
              <a:off x="1728" y="2880"/>
              <a:ext cx="816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7 bytes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69689" name="Text Box 57"/>
            <p:cNvSpPr txBox="1"/>
            <p:nvPr/>
          </p:nvSpPr>
          <p:spPr>
            <a:xfrm>
              <a:off x="4080" y="2400"/>
              <a:ext cx="1248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7*4=28 bytes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69690" name="Text Box 58"/>
            <p:cNvSpPr txBox="1"/>
            <p:nvPr/>
          </p:nvSpPr>
          <p:spPr>
            <a:xfrm>
              <a:off x="4320" y="1488"/>
              <a:ext cx="1104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intArray + 7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69691" name="Text Box 59"/>
            <p:cNvSpPr txBox="1"/>
            <p:nvPr/>
          </p:nvSpPr>
          <p:spPr>
            <a:xfrm>
              <a:off x="4368" y="3216"/>
              <a:ext cx="816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intArray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69692" name="Line 60"/>
            <p:cNvSpPr/>
            <p:nvPr/>
          </p:nvSpPr>
          <p:spPr>
            <a:xfrm flipH="1">
              <a:off x="3792" y="1680"/>
              <a:ext cx="528" cy="192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93" name="Line 61"/>
            <p:cNvSpPr/>
            <p:nvPr/>
          </p:nvSpPr>
          <p:spPr>
            <a:xfrm flipH="1" flipV="1">
              <a:off x="3792" y="3168"/>
              <a:ext cx="576" cy="192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94" name="AutoShape 62"/>
            <p:cNvSpPr/>
            <p:nvPr/>
          </p:nvSpPr>
          <p:spPr>
            <a:xfrm>
              <a:off x="3888" y="1872"/>
              <a:ext cx="192" cy="1248"/>
            </a:xfrm>
            <a:prstGeom prst="rightBrace">
              <a:avLst>
                <a:gd name="adj1" fmla="val 54016"/>
                <a:gd name="adj2" fmla="val 50000"/>
              </a:avLst>
            </a:prstGeom>
            <a:gradFill rotWithShape="0">
              <a:gsLst>
                <a:gs pos="0">
                  <a:srgbClr val="2C2C2C"/>
                </a:gs>
                <a:gs pos="100000">
                  <a:srgbClr val="5F5F5F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95" name="AutoShape 63"/>
            <p:cNvSpPr/>
            <p:nvPr/>
          </p:nvSpPr>
          <p:spPr>
            <a:xfrm>
              <a:off x="1632" y="2880"/>
              <a:ext cx="96" cy="336"/>
            </a:xfrm>
            <a:prstGeom prst="rightBrace">
              <a:avLst>
                <a:gd name="adj1" fmla="val 29085"/>
                <a:gd name="adj2" fmla="val 50000"/>
              </a:avLst>
            </a:prstGeom>
            <a:gradFill rotWithShape="0">
              <a:gsLst>
                <a:gs pos="0">
                  <a:srgbClr val="2C2C2C"/>
                </a:gs>
                <a:gs pos="50000">
                  <a:srgbClr val="5F5F5F"/>
                </a:gs>
                <a:gs pos="100000">
                  <a:srgbClr val="2C2C2C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4.2 Arrays(7/10)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683" name="Rectangle 44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Arrays of Multi-Byte Types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712707" name="AutoShape 3"/>
          <p:cNvCxnSpPr/>
          <p:nvPr/>
        </p:nvCxnSpPr>
        <p:spPr>
          <a:xfrm rot="5400000">
            <a:off x="6726238" y="3649663"/>
            <a:ext cx="1352550" cy="1917700"/>
          </a:xfrm>
          <a:prstGeom prst="curvedConnector3">
            <a:avLst>
              <a:gd name="adj1" fmla="val 98903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2708" name="AutoShape 4"/>
          <p:cNvCxnSpPr/>
          <p:nvPr/>
        </p:nvCxnSpPr>
        <p:spPr>
          <a:xfrm rot="5400000">
            <a:off x="6515100" y="1630363"/>
            <a:ext cx="1922463" cy="1919287"/>
          </a:xfrm>
          <a:prstGeom prst="curvedConnector3">
            <a:avLst>
              <a:gd name="adj1" fmla="val 99611"/>
            </a:avLst>
          </a:prstGeom>
          <a:ln w="38100" cap="flat" cmpd="sng">
            <a:solidFill>
              <a:srgbClr val="0000D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712709" name="AutoShape 5"/>
          <p:cNvSpPr/>
          <p:nvPr/>
        </p:nvSpPr>
        <p:spPr>
          <a:xfrm>
            <a:off x="3419475" y="2708275"/>
            <a:ext cx="2881313" cy="936625"/>
          </a:xfrm>
          <a:prstGeom prst="flowChartAlternateProcess">
            <a:avLst/>
          </a:prstGeom>
          <a:noFill/>
          <a:ln w="38100" cap="flat" cmpd="sng">
            <a:solidFill>
              <a:srgbClr val="0000D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7" name="Text Box 6"/>
          <p:cNvSpPr txBox="1"/>
          <p:nvPr/>
        </p:nvSpPr>
        <p:spPr>
          <a:xfrm>
            <a:off x="457200" y="5207000"/>
            <a:ext cx="2928938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latin typeface="Arial" panose="020B0604020202020204" pitchFamily="34" charset="0"/>
              </a:rPr>
              <a:t>intArray = 0x00123456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grpSp>
        <p:nvGrpSpPr>
          <p:cNvPr id="71688" name="Group 7"/>
          <p:cNvGrpSpPr/>
          <p:nvPr/>
        </p:nvGrpSpPr>
        <p:grpSpPr>
          <a:xfrm>
            <a:off x="827088" y="1844675"/>
            <a:ext cx="6962775" cy="4529836"/>
            <a:chOff x="509" y="768"/>
            <a:chExt cx="4386" cy="3206"/>
          </a:xfrm>
        </p:grpSpPr>
        <p:sp>
          <p:nvSpPr>
            <p:cNvPr id="71689" name="Line 8"/>
            <p:cNvSpPr/>
            <p:nvPr/>
          </p:nvSpPr>
          <p:spPr>
            <a:xfrm>
              <a:off x="2098" y="813"/>
              <a:ext cx="2" cy="26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90" name="Line 9"/>
            <p:cNvSpPr/>
            <p:nvPr/>
          </p:nvSpPr>
          <p:spPr>
            <a:xfrm flipH="1">
              <a:off x="4044" y="813"/>
              <a:ext cx="27" cy="26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91" name="Line 10"/>
            <p:cNvSpPr/>
            <p:nvPr/>
          </p:nvSpPr>
          <p:spPr>
            <a:xfrm>
              <a:off x="2098" y="858"/>
              <a:ext cx="197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</p:sp>
        <p:sp>
          <p:nvSpPr>
            <p:cNvPr id="71692" name="Line 11"/>
            <p:cNvSpPr/>
            <p:nvPr/>
          </p:nvSpPr>
          <p:spPr>
            <a:xfrm>
              <a:off x="2098" y="1037"/>
              <a:ext cx="1973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</p:sp>
        <p:sp>
          <p:nvSpPr>
            <p:cNvPr id="71693" name="Line 12"/>
            <p:cNvSpPr/>
            <p:nvPr/>
          </p:nvSpPr>
          <p:spPr>
            <a:xfrm>
              <a:off x="2098" y="1190"/>
              <a:ext cx="1973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94" name="Line 13"/>
            <p:cNvSpPr/>
            <p:nvPr/>
          </p:nvSpPr>
          <p:spPr>
            <a:xfrm>
              <a:off x="2098" y="1351"/>
              <a:ext cx="1973" cy="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</p:sp>
        <p:sp>
          <p:nvSpPr>
            <p:cNvPr id="71695" name="Line 14"/>
            <p:cNvSpPr/>
            <p:nvPr/>
          </p:nvSpPr>
          <p:spPr>
            <a:xfrm>
              <a:off x="2098" y="1531"/>
              <a:ext cx="1973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</p:sp>
        <p:sp>
          <p:nvSpPr>
            <p:cNvPr id="71696" name="Line 15"/>
            <p:cNvSpPr/>
            <p:nvPr/>
          </p:nvSpPr>
          <p:spPr>
            <a:xfrm>
              <a:off x="2098" y="1710"/>
              <a:ext cx="1973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</p:sp>
        <p:sp>
          <p:nvSpPr>
            <p:cNvPr id="71697" name="Line 16"/>
            <p:cNvSpPr/>
            <p:nvPr/>
          </p:nvSpPr>
          <p:spPr>
            <a:xfrm>
              <a:off x="2098" y="1889"/>
              <a:ext cx="1973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98" name="Line 17"/>
            <p:cNvSpPr/>
            <p:nvPr/>
          </p:nvSpPr>
          <p:spPr>
            <a:xfrm>
              <a:off x="2098" y="2069"/>
              <a:ext cx="1973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</p:sp>
        <p:sp>
          <p:nvSpPr>
            <p:cNvPr id="71699" name="Line 18"/>
            <p:cNvSpPr/>
            <p:nvPr/>
          </p:nvSpPr>
          <p:spPr>
            <a:xfrm>
              <a:off x="2098" y="2248"/>
              <a:ext cx="1973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</p:sp>
        <p:sp>
          <p:nvSpPr>
            <p:cNvPr id="71700" name="Line 19"/>
            <p:cNvSpPr/>
            <p:nvPr/>
          </p:nvSpPr>
          <p:spPr>
            <a:xfrm>
              <a:off x="2098" y="2427"/>
              <a:ext cx="1973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</p:sp>
        <p:sp>
          <p:nvSpPr>
            <p:cNvPr id="71701" name="Line 20"/>
            <p:cNvSpPr/>
            <p:nvPr/>
          </p:nvSpPr>
          <p:spPr>
            <a:xfrm>
              <a:off x="2098" y="2607"/>
              <a:ext cx="1973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02" name="Line 21"/>
            <p:cNvSpPr/>
            <p:nvPr/>
          </p:nvSpPr>
          <p:spPr>
            <a:xfrm>
              <a:off x="2098" y="2787"/>
              <a:ext cx="197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</p:sp>
        <p:sp>
          <p:nvSpPr>
            <p:cNvPr id="71703" name="Line 22"/>
            <p:cNvSpPr/>
            <p:nvPr/>
          </p:nvSpPr>
          <p:spPr>
            <a:xfrm>
              <a:off x="2098" y="2966"/>
              <a:ext cx="1973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</p:sp>
        <p:sp>
          <p:nvSpPr>
            <p:cNvPr id="71704" name="Line 23"/>
            <p:cNvSpPr/>
            <p:nvPr/>
          </p:nvSpPr>
          <p:spPr>
            <a:xfrm>
              <a:off x="2098" y="3145"/>
              <a:ext cx="1973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</p:sp>
        <p:sp>
          <p:nvSpPr>
            <p:cNvPr id="71705" name="Line 24"/>
            <p:cNvSpPr/>
            <p:nvPr/>
          </p:nvSpPr>
          <p:spPr>
            <a:xfrm>
              <a:off x="2098" y="3325"/>
              <a:ext cx="197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06" name="Text Box 25"/>
            <p:cNvSpPr txBox="1"/>
            <p:nvPr/>
          </p:nvSpPr>
          <p:spPr>
            <a:xfrm>
              <a:off x="2926" y="3145"/>
              <a:ext cx="254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07" name="Text Box 26"/>
            <p:cNvSpPr txBox="1"/>
            <p:nvPr/>
          </p:nvSpPr>
          <p:spPr>
            <a:xfrm>
              <a:off x="2926" y="2607"/>
              <a:ext cx="254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08" name="Text Box 27"/>
            <p:cNvSpPr txBox="1"/>
            <p:nvPr/>
          </p:nvSpPr>
          <p:spPr>
            <a:xfrm>
              <a:off x="2926" y="2787"/>
              <a:ext cx="254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09" name="Text Box 28"/>
            <p:cNvSpPr txBox="1"/>
            <p:nvPr/>
          </p:nvSpPr>
          <p:spPr>
            <a:xfrm>
              <a:off x="2926" y="1889"/>
              <a:ext cx="254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0" name="Text Box 29"/>
            <p:cNvSpPr txBox="1"/>
            <p:nvPr/>
          </p:nvSpPr>
          <p:spPr>
            <a:xfrm>
              <a:off x="2926" y="2248"/>
              <a:ext cx="254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1" name="Text Box 30"/>
            <p:cNvSpPr txBox="1"/>
            <p:nvPr/>
          </p:nvSpPr>
          <p:spPr>
            <a:xfrm>
              <a:off x="2926" y="1531"/>
              <a:ext cx="254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2" name="Text Box 31"/>
            <p:cNvSpPr txBox="1"/>
            <p:nvPr/>
          </p:nvSpPr>
          <p:spPr>
            <a:xfrm>
              <a:off x="2926" y="2069"/>
              <a:ext cx="254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3" name="Text Box 32"/>
            <p:cNvSpPr txBox="1"/>
            <p:nvPr/>
          </p:nvSpPr>
          <p:spPr>
            <a:xfrm>
              <a:off x="2926" y="2427"/>
              <a:ext cx="254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4" name="Text Box 33"/>
            <p:cNvSpPr txBox="1"/>
            <p:nvPr/>
          </p:nvSpPr>
          <p:spPr>
            <a:xfrm>
              <a:off x="2926" y="1710"/>
              <a:ext cx="254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5" name="Text Box 34"/>
            <p:cNvSpPr txBox="1"/>
            <p:nvPr/>
          </p:nvSpPr>
          <p:spPr>
            <a:xfrm>
              <a:off x="2926" y="1351"/>
              <a:ext cx="254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6" name="Text Box 35"/>
            <p:cNvSpPr txBox="1"/>
            <p:nvPr/>
          </p:nvSpPr>
          <p:spPr>
            <a:xfrm>
              <a:off x="2926" y="858"/>
              <a:ext cx="254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7" name="Text Box 36"/>
            <p:cNvSpPr txBox="1"/>
            <p:nvPr/>
          </p:nvSpPr>
          <p:spPr>
            <a:xfrm>
              <a:off x="2926" y="992"/>
              <a:ext cx="254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8" name="Text Box 37"/>
            <p:cNvSpPr txBox="1"/>
            <p:nvPr/>
          </p:nvSpPr>
          <p:spPr>
            <a:xfrm>
              <a:off x="2926" y="1172"/>
              <a:ext cx="254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9" name="Text Box 38"/>
            <p:cNvSpPr txBox="1"/>
            <p:nvPr/>
          </p:nvSpPr>
          <p:spPr>
            <a:xfrm>
              <a:off x="2926" y="2967"/>
              <a:ext cx="254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20" name="Text Box 39"/>
            <p:cNvSpPr txBox="1"/>
            <p:nvPr/>
          </p:nvSpPr>
          <p:spPr>
            <a:xfrm>
              <a:off x="509" y="768"/>
              <a:ext cx="1461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r"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int intArray[10]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71721" name="Text Box 40"/>
            <p:cNvSpPr txBox="1"/>
            <p:nvPr/>
          </p:nvSpPr>
          <p:spPr>
            <a:xfrm>
              <a:off x="763" y="1485"/>
              <a:ext cx="1335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r"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intArray[2] = 3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71722" name="Text Box 41"/>
            <p:cNvSpPr txBox="1"/>
            <p:nvPr/>
          </p:nvSpPr>
          <p:spPr>
            <a:xfrm>
              <a:off x="826" y="2160"/>
              <a:ext cx="1272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r"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intArray[1] = 2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71723" name="Text Box 42"/>
            <p:cNvSpPr txBox="1"/>
            <p:nvPr/>
          </p:nvSpPr>
          <p:spPr>
            <a:xfrm>
              <a:off x="573" y="2967"/>
              <a:ext cx="1525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r">
                <a:spcBef>
                  <a:spcPct val="50000"/>
                </a:spcBef>
              </a:pPr>
              <a:r>
                <a:rPr lang="en-US" altLang="zh-CN" sz="1800" b="1" dirty="0">
                  <a:latin typeface="Arial" panose="020B0604020202020204" pitchFamily="34" charset="0"/>
                </a:rPr>
                <a:t>intArray[0] = 1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71724" name="Rectangle 43"/>
            <p:cNvSpPr/>
            <p:nvPr/>
          </p:nvSpPr>
          <p:spPr>
            <a:xfrm>
              <a:off x="2121" y="3648"/>
              <a:ext cx="2774" cy="326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</a:rPr>
                <a:t>*(int *)((char *)intArray + 7);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3730" name="Rectangle 2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4.2 Arrays(8/10)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3731" name="Rectangle 2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2-Dimensional Array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200" dirty="0">
                <a:ea typeface="宋体" panose="02010600030101010101" pitchFamily="2" charset="-122"/>
              </a:rPr>
              <a:t>E.g. long a[2][3];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200" dirty="0">
                <a:ea typeface="宋体" panose="02010600030101010101" pitchFamily="2" charset="-122"/>
              </a:rPr>
              <a:t>This declares an array with 2 elements, each of which is an array of 3 elements, so it looks like this in memory: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a[n][m] == (a[n])[m] == *((a[n]) + m) == *(*(a + n*3) + m)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000" dirty="0">
                <a:ea typeface="宋体" panose="02010600030101010101" pitchFamily="2" charset="-122"/>
              </a:rPr>
              <a:t>In this example, 3 is the number of elements in a single row of the two-dimensional array.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73732" name="Group 21"/>
          <p:cNvGrpSpPr/>
          <p:nvPr/>
        </p:nvGrpSpPr>
        <p:grpSpPr>
          <a:xfrm>
            <a:off x="971550" y="2852738"/>
            <a:ext cx="7772400" cy="1152525"/>
            <a:chOff x="612" y="1797"/>
            <a:chExt cx="4896" cy="726"/>
          </a:xfrm>
        </p:grpSpPr>
        <p:sp>
          <p:nvSpPr>
            <p:cNvPr id="73733" name="Rectangle 5"/>
            <p:cNvSpPr/>
            <p:nvPr/>
          </p:nvSpPr>
          <p:spPr>
            <a:xfrm>
              <a:off x="612" y="1797"/>
              <a:ext cx="4896" cy="726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34" name="Rectangle 6"/>
            <p:cNvSpPr/>
            <p:nvPr/>
          </p:nvSpPr>
          <p:spPr>
            <a:xfrm>
              <a:off x="661" y="1878"/>
              <a:ext cx="2350" cy="564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35" name="Rectangle 7"/>
            <p:cNvSpPr/>
            <p:nvPr/>
          </p:nvSpPr>
          <p:spPr>
            <a:xfrm>
              <a:off x="3060" y="1878"/>
              <a:ext cx="2399" cy="564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36" name="Rectangle 8"/>
            <p:cNvSpPr/>
            <p:nvPr/>
          </p:nvSpPr>
          <p:spPr>
            <a:xfrm>
              <a:off x="710" y="1958"/>
              <a:ext cx="714" cy="394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rgbClr val="65153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latin typeface="Arial" panose="020B0604020202020204" pitchFamily="34" charset="0"/>
                </a:rPr>
                <a:t>a[0][0]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73737" name="Rectangle 9"/>
            <p:cNvSpPr/>
            <p:nvPr/>
          </p:nvSpPr>
          <p:spPr>
            <a:xfrm>
              <a:off x="1493" y="1958"/>
              <a:ext cx="735" cy="404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rgbClr val="65153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38" name="Rectangle 10"/>
            <p:cNvSpPr/>
            <p:nvPr/>
          </p:nvSpPr>
          <p:spPr>
            <a:xfrm>
              <a:off x="2277" y="1958"/>
              <a:ext cx="685" cy="404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rgbClr val="65153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39" name="Rectangle 11"/>
            <p:cNvSpPr/>
            <p:nvPr/>
          </p:nvSpPr>
          <p:spPr>
            <a:xfrm>
              <a:off x="3109" y="1958"/>
              <a:ext cx="734" cy="404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rgbClr val="65153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40" name="Rectangle 12"/>
            <p:cNvSpPr/>
            <p:nvPr/>
          </p:nvSpPr>
          <p:spPr>
            <a:xfrm>
              <a:off x="3892" y="1958"/>
              <a:ext cx="735" cy="404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rgbClr val="65153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41" name="Rectangle 13"/>
            <p:cNvSpPr/>
            <p:nvPr/>
          </p:nvSpPr>
          <p:spPr>
            <a:xfrm>
              <a:off x="4676" y="1958"/>
              <a:ext cx="734" cy="404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rgbClr val="65153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42" name="Rectangle 14"/>
            <p:cNvSpPr/>
            <p:nvPr/>
          </p:nvSpPr>
          <p:spPr>
            <a:xfrm>
              <a:off x="1565" y="2024"/>
              <a:ext cx="595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dirty="0">
                  <a:latin typeface="Arial" panose="020B0604020202020204" pitchFamily="34" charset="0"/>
                </a:rPr>
                <a:t>a[0][1]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73743" name="Rectangle 15"/>
            <p:cNvSpPr/>
            <p:nvPr/>
          </p:nvSpPr>
          <p:spPr>
            <a:xfrm>
              <a:off x="2290" y="2024"/>
              <a:ext cx="637" cy="2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 dirty="0">
                  <a:latin typeface="Arial" panose="020B0604020202020204" pitchFamily="34" charset="0"/>
                </a:rPr>
                <a:t>a[0][2]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73744" name="Rectangle 16"/>
            <p:cNvSpPr/>
            <p:nvPr/>
          </p:nvSpPr>
          <p:spPr>
            <a:xfrm>
              <a:off x="3152" y="1979"/>
              <a:ext cx="595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 dirty="0">
                  <a:latin typeface="Arial" panose="020B0604020202020204" pitchFamily="34" charset="0"/>
                </a:rPr>
                <a:t>a[1][0]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73745" name="Rectangle 17"/>
            <p:cNvSpPr/>
            <p:nvPr/>
          </p:nvSpPr>
          <p:spPr>
            <a:xfrm>
              <a:off x="3969" y="2024"/>
              <a:ext cx="595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dirty="0">
                  <a:latin typeface="Arial" panose="020B0604020202020204" pitchFamily="34" charset="0"/>
                </a:rPr>
                <a:t>a[1][1]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73746" name="Rectangle 18"/>
            <p:cNvSpPr/>
            <p:nvPr/>
          </p:nvSpPr>
          <p:spPr>
            <a:xfrm>
              <a:off x="4694" y="2024"/>
              <a:ext cx="595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dirty="0">
                  <a:latin typeface="Arial" panose="020B0604020202020204" pitchFamily="34" charset="0"/>
                </a:rPr>
                <a:t>a[1][2]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577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4.2 Arrays(9/10)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for (int i = 0; i &lt; 3; i++)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   for (int j = 0; j &lt; 4; j++)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      *(md + i*4 + j) = 0;</a:t>
            </a:r>
            <a:r>
              <a:rPr lang="en-US" altLang="zh-CN" b="1" dirty="0">
                <a:solidFill>
                  <a:srgbClr val="009900"/>
                </a:solidFill>
                <a:ea typeface="宋体" panose="02010600030101010101" pitchFamily="2" charset="-122"/>
              </a:rPr>
              <a:t>//compiler error</a:t>
            </a:r>
            <a:r>
              <a:rPr lang="zh-CN" altLang="en-US" b="1" dirty="0">
                <a:solidFill>
                  <a:srgbClr val="009900"/>
                </a:solidFill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rgbClr val="009900"/>
                </a:solidFill>
                <a:ea typeface="宋体" panose="02010600030101010101" pitchFamily="2" charset="-122"/>
              </a:rPr>
              <a:t>left operand must be l-value</a:t>
            </a:r>
            <a:endParaRPr lang="en-US" altLang="zh-CN" b="1" dirty="0">
              <a:solidFill>
                <a:srgbClr val="009900"/>
              </a:solidFill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b="1" dirty="0">
                <a:solidFill>
                  <a:srgbClr val="009900"/>
                </a:solidFill>
                <a:ea typeface="宋体" panose="02010600030101010101" pitchFamily="2" charset="-122"/>
              </a:rPr>
              <a:t>i=0,j= 0, *md =0;</a:t>
            </a:r>
            <a:endParaRPr lang="en-US" altLang="zh-CN" b="1" dirty="0">
              <a:solidFill>
                <a:srgbClr val="009900"/>
              </a:solidFill>
              <a:ea typeface="宋体" panose="02010600030101010101" pitchFamily="2" charset="-122"/>
            </a:endParaRPr>
          </a:p>
          <a:p>
            <a:pPr eaLnBrk="1" hangingPunct="1"/>
            <a:endParaRPr lang="zh-CN" altLang="en-US" b="1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for (int i = 0; i &lt; 3; i++)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   for (int j = 0; j &lt; 4; j++)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         *</a:t>
            </a:r>
            <a:r>
              <a:rPr lang="en-US" altLang="zh-CN" b="1" dirty="0">
                <a:ea typeface="宋体" panose="02010600030101010101" pitchFamily="2" charset="-122"/>
              </a:rPr>
              <a:t>(*(md+ i*4) + j) = 0;//right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7826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4.2 Arrays(10/10)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7827" name="Rectangle 5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Expression of 2-D Array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7828" name="Rectangle 3"/>
          <p:cNvSpPr/>
          <p:nvPr/>
        </p:nvSpPr>
        <p:spPr>
          <a:xfrm>
            <a:off x="684213" y="2133600"/>
            <a:ext cx="7704137" cy="137318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for (int i = 0; i &lt; 3; i++)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for (int j = 0; j &lt; 4; j++)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md[i][j] = 0;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29" name="Rectangle 4"/>
          <p:cNvSpPr/>
          <p:nvPr/>
        </p:nvSpPr>
        <p:spPr>
          <a:xfrm>
            <a:off x="684213" y="3933825"/>
            <a:ext cx="7705725" cy="201453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for (int i = 0; i &lt; 3; i++)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for (int j = 0; j &lt; 4; j++)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*(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</a:rPr>
              <a:t>(int*)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(md) + i*4 + j) = 0;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87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Unit 4. Structured Data Representation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4.0 Review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4.1 Pointers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4.2 Array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u="sng" dirty="0">
                <a:ea typeface="宋体" panose="02010600030101010101" pitchFamily="2" charset="-122"/>
              </a:rPr>
              <a:t>4.3 String</a:t>
            </a:r>
            <a:endParaRPr lang="en-US" altLang="zh-CN" u="sng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4.4 Structure and Union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4.5 Alignment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089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4.3 String(1/4)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089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In C, there is no string type.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A string is an array of chars terminated by the character `\0' (also known as the null character)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Standard string library: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 char *strcat (char *dest, char *src)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 char *strcpy( char *dest, char *src );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 int strcmp(char *string1, char *string2 );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 int strlen (char *s)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 char *strchr (char *s, char c)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…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4.0 Review (2/6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sz="half"/>
          </p:nvPr>
        </p:nvSpPr>
        <p:spPr>
          <a:xfrm>
            <a:off x="179388" y="1196975"/>
            <a:ext cx="4321175" cy="5472113"/>
          </a:xfrm>
          <a:solidFill>
            <a:schemeClr val="tx1"/>
          </a:solidFill>
        </p:spPr>
        <p:txBody>
          <a:bodyPr wrap="square" lIns="91440" tIns="45720" rIns="91440" bIns="45720" anchor="t" anchorCtr="0"/>
          <a:lstStyle>
            <a:lvl1pPr lvl="0">
              <a:buClrTx/>
              <a:buSzTx/>
              <a:buFont typeface="Arial" panose="020B0604020202020204" pitchFamily="34" charset="0"/>
              <a:defRPr sz="2800"/>
            </a:lvl1pPr>
            <a:lvl2pPr lvl="1">
              <a:buClrTx/>
              <a:buSzTx/>
              <a:buFont typeface="Arial" panose="020B0604020202020204" pitchFamily="34" charset="0"/>
              <a:defRPr sz="2400"/>
            </a:lvl2pPr>
            <a:lvl3pPr lvl="2">
              <a:buClrTx/>
              <a:buSzTx/>
              <a:buFont typeface="Arial" panose="020B0604020202020204" pitchFamily="34" charset="0"/>
              <a:defRPr sz="2000"/>
            </a:lvl3pPr>
            <a:lvl4pPr lvl="3">
              <a:buClrTx/>
              <a:buSzTx/>
              <a:buFont typeface="Arial" panose="020B0604020202020204" pitchFamily="34" charset="0"/>
              <a:defRPr sz="1800"/>
            </a:lvl4pPr>
            <a:lvl5pPr lvl="4">
              <a:buClrTx/>
              <a:buSzTx/>
              <a:buFont typeface="Arial" panose="020B0604020202020204" pitchFamily="34" charset="0"/>
              <a:defRPr sz="1800"/>
            </a:lvl5pPr>
          </a:lstStyle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TW" sz="2000" dirty="0">
                <a:solidFill>
                  <a:schemeClr val="bg1"/>
                </a:solidFill>
                <a:ea typeface="PMingLiU" pitchFamily="18" charset="-120"/>
              </a:rPr>
              <a:t>//Addresses.cpp</a:t>
            </a:r>
            <a:endParaRPr lang="zh-CN" altLang="en-US" sz="2000" dirty="0">
              <a:solidFill>
                <a:schemeClr val="bg1"/>
              </a:solidFill>
              <a:ea typeface="PMingLiU" pitchFamily="18" charset="-120"/>
            </a:endParaRPr>
          </a:p>
          <a:p>
            <a:pPr lvl="0" eaLnBrk="1" hangingPunct="1">
              <a:lnSpc>
                <a:spcPct val="80000"/>
              </a:lnSpc>
              <a:buClrTx/>
              <a:buSzTx/>
              <a:buNone/>
            </a:pP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lvl="0" eaLnBrk="1" hangingPunct="1">
              <a:lnSpc>
                <a:spcPct val="80000"/>
              </a:lnSpc>
              <a:buClrTx/>
              <a:buSzTx/>
              <a:buNone/>
            </a:pPr>
            <a:r>
              <a:rPr lang="en-US" altLang="zh-TW" sz="2000" dirty="0">
                <a:solidFill>
                  <a:schemeClr val="bg1"/>
                </a:solidFill>
                <a:ea typeface="PMingLiU" pitchFamily="18" charset="-120"/>
              </a:rPr>
              <a:t>#include &lt;stdio.h&gt;</a:t>
            </a: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lvl="0" eaLnBrk="1" hangingPunct="1">
              <a:lnSpc>
                <a:spcPct val="80000"/>
              </a:lnSpc>
              <a:buClrTx/>
              <a:buSzTx/>
              <a:buNone/>
            </a:pP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lvl="0" eaLnBrk="1" hangingPunct="1">
              <a:lnSpc>
                <a:spcPct val="80000"/>
              </a:lnSpc>
              <a:buClrTx/>
              <a:buSzTx/>
              <a:buNone/>
            </a:pPr>
            <a:r>
              <a:rPr lang="en-US" altLang="zh-TW" sz="2000" dirty="0">
                <a:solidFill>
                  <a:schemeClr val="bg1"/>
                </a:solidFill>
                <a:ea typeface="PMingLiU" pitchFamily="18" charset="-120"/>
              </a:rPr>
              <a:t>char globalchar1;</a:t>
            </a: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lvl="0" eaLnBrk="1" hangingPunct="1">
              <a:lnSpc>
                <a:spcPct val="80000"/>
              </a:lnSpc>
              <a:buClrTx/>
              <a:buSzTx/>
              <a:buNone/>
            </a:pPr>
            <a:r>
              <a:rPr lang="en-US" altLang="zh-TW" sz="2000" dirty="0">
                <a:solidFill>
                  <a:schemeClr val="bg1"/>
                </a:solidFill>
                <a:ea typeface="PMingLiU" pitchFamily="18" charset="-120"/>
              </a:rPr>
              <a:t>char globalchar2 = 'g';</a:t>
            </a: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lvl="0" eaLnBrk="1" hangingPunct="1">
              <a:lnSpc>
                <a:spcPct val="80000"/>
              </a:lnSpc>
              <a:buClrTx/>
              <a:buSzTx/>
              <a:buNone/>
            </a:pPr>
            <a:r>
              <a:rPr lang="en-US" altLang="zh-TW" sz="2000" dirty="0">
                <a:solidFill>
                  <a:schemeClr val="bg1"/>
                </a:solidFill>
                <a:ea typeface="PMingLiU" pitchFamily="18" charset="-120"/>
              </a:rPr>
              <a:t>int globalint1;</a:t>
            </a: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lvl="0" eaLnBrk="1" hangingPunct="1">
              <a:lnSpc>
                <a:spcPct val="80000"/>
              </a:lnSpc>
              <a:buClrTx/>
              <a:buSzTx/>
              <a:buNone/>
            </a:pPr>
            <a:r>
              <a:rPr lang="en-US" altLang="zh-TW" sz="2000" dirty="0">
                <a:solidFill>
                  <a:schemeClr val="bg1"/>
                </a:solidFill>
                <a:ea typeface="PMingLiU" pitchFamily="18" charset="-120"/>
              </a:rPr>
              <a:t>int globalint2 = 9;</a:t>
            </a: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lvl="0" eaLnBrk="1" hangingPunct="1">
              <a:lnSpc>
                <a:spcPct val="80000"/>
              </a:lnSpc>
              <a:buClrTx/>
              <a:buSzTx/>
              <a:buNone/>
            </a:pPr>
            <a:r>
              <a:rPr lang="en-US" altLang="zh-TW" sz="2000" dirty="0">
                <a:solidFill>
                  <a:schemeClr val="bg1"/>
                </a:solidFill>
                <a:ea typeface="PMingLiU" pitchFamily="18" charset="-120"/>
              </a:rPr>
              <a:t>char globalchar3;</a:t>
            </a: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lvl="0" eaLnBrk="1" hangingPunct="1">
              <a:lnSpc>
                <a:spcPct val="80000"/>
              </a:lnSpc>
              <a:buClrTx/>
              <a:buSzTx/>
              <a:buNone/>
            </a:pP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lvl="0" eaLnBrk="1" hangingPunct="1">
              <a:lnSpc>
                <a:spcPct val="80000"/>
              </a:lnSpc>
              <a:buClrTx/>
              <a:buSzTx/>
              <a:buNone/>
            </a:pPr>
            <a:r>
              <a:rPr lang="en-US" altLang="zh-TW" sz="2000" dirty="0">
                <a:solidFill>
                  <a:schemeClr val="bg1"/>
                </a:solidFill>
                <a:ea typeface="PMingLiU" pitchFamily="18" charset="-120"/>
              </a:rPr>
              <a:t>int main (int argc, char * argv[ ]) </a:t>
            </a: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lvl="0" eaLnBrk="1" hangingPunct="1">
              <a:lnSpc>
                <a:spcPct val="80000"/>
              </a:lnSpc>
              <a:buClrTx/>
              <a:buSzTx/>
              <a:buNone/>
            </a:pPr>
            <a:r>
              <a:rPr lang="en-US" altLang="zh-TW" sz="2000" dirty="0">
                <a:solidFill>
                  <a:schemeClr val="bg1"/>
                </a:solidFill>
                <a:ea typeface="PMingLiU" pitchFamily="18" charset="-120"/>
              </a:rPr>
              <a:t>{</a:t>
            </a: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lvl="0" eaLnBrk="1" hangingPunct="1">
              <a:lnSpc>
                <a:spcPct val="80000"/>
              </a:lnSpc>
              <a:buClrTx/>
              <a:buSzTx/>
              <a:buNone/>
            </a:pPr>
            <a:r>
              <a:rPr lang="en-US" altLang="zh-TW" sz="2000" dirty="0">
                <a:solidFill>
                  <a:schemeClr val="bg1"/>
                </a:solidFill>
                <a:ea typeface="PMingLiU" pitchFamily="18" charset="-120"/>
              </a:rPr>
              <a:t>	char localchar1;</a:t>
            </a: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lvl="0" eaLnBrk="1" hangingPunct="1">
              <a:lnSpc>
                <a:spcPct val="80000"/>
              </a:lnSpc>
              <a:buClrTx/>
              <a:buSzTx/>
              <a:buNone/>
            </a:pPr>
            <a:r>
              <a:rPr lang="en-US" altLang="zh-TW" sz="2000" dirty="0">
                <a:solidFill>
                  <a:schemeClr val="bg1"/>
                </a:solidFill>
                <a:ea typeface="PMingLiU" pitchFamily="18" charset="-120"/>
              </a:rPr>
              <a:t>	char localchar2 = 'l';;</a:t>
            </a: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lvl="0" eaLnBrk="1" hangingPunct="1">
              <a:lnSpc>
                <a:spcPct val="80000"/>
              </a:lnSpc>
              <a:buClrTx/>
              <a:buSzTx/>
              <a:buNone/>
            </a:pPr>
            <a:r>
              <a:rPr lang="en-US" altLang="zh-TW" sz="2000" dirty="0">
                <a:solidFill>
                  <a:schemeClr val="bg1"/>
                </a:solidFill>
                <a:ea typeface="PMingLiU" pitchFamily="18" charset="-120"/>
              </a:rPr>
              <a:t>	int localint1;</a:t>
            </a: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lvl="0" eaLnBrk="1" hangingPunct="1">
              <a:lnSpc>
                <a:spcPct val="80000"/>
              </a:lnSpc>
              <a:buClrTx/>
              <a:buSzTx/>
              <a:buNone/>
            </a:pPr>
            <a:r>
              <a:rPr lang="en-US" altLang="zh-TW" sz="2000" dirty="0">
                <a:solidFill>
                  <a:schemeClr val="bg1"/>
                </a:solidFill>
                <a:ea typeface="PMingLiU" pitchFamily="18" charset="-120"/>
              </a:rPr>
              <a:t>	int localint2 = 1;</a:t>
            </a: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lvl="0" eaLnBrk="1" hangingPunct="1">
              <a:lnSpc>
                <a:spcPct val="80000"/>
              </a:lnSpc>
              <a:buClrTx/>
              <a:buSzTx/>
              <a:buNone/>
            </a:pPr>
            <a:r>
              <a:rPr lang="en-US" altLang="zh-TW" sz="2000" dirty="0">
                <a:solidFill>
                  <a:schemeClr val="bg1"/>
                </a:solidFill>
                <a:ea typeface="PMingLiU" pitchFamily="18" charset="-120"/>
              </a:rPr>
              <a:t>	char localchar3;</a:t>
            </a: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</p:txBody>
      </p:sp>
      <p:sp>
        <p:nvSpPr>
          <p:cNvPr id="12292" name="Rectangle 4"/>
          <p:cNvSpPr>
            <a:spLocks noGrp="1"/>
          </p:cNvSpPr>
          <p:nvPr>
            <p:ph type="body" sz="half"/>
          </p:nvPr>
        </p:nvSpPr>
        <p:spPr>
          <a:xfrm>
            <a:off x="4643438" y="1196975"/>
            <a:ext cx="4321175" cy="5486400"/>
          </a:xfrm>
          <a:solidFill>
            <a:schemeClr val="tx1"/>
          </a:solidFill>
        </p:spPr>
        <p:txBody>
          <a:bodyPr wrap="square" lIns="91440" tIns="45720" rIns="91440" bIns="45720" anchor="t" anchorCtr="0"/>
          <a:lstStyle>
            <a:lvl1pPr lvl="0">
              <a:buClrTx/>
              <a:buSzTx/>
              <a:buFont typeface="Arial" panose="020B0604020202020204" pitchFamily="34" charset="0"/>
              <a:defRPr sz="2800"/>
            </a:lvl1pPr>
            <a:lvl2pPr lvl="1">
              <a:buClrTx/>
              <a:buSzTx/>
              <a:buFont typeface="Arial" panose="020B0604020202020204" pitchFamily="34" charset="0"/>
              <a:defRPr sz="2400"/>
            </a:lvl2pPr>
            <a:lvl3pPr lvl="2">
              <a:buClrTx/>
              <a:buSzTx/>
              <a:buFont typeface="Arial" panose="020B0604020202020204" pitchFamily="34" charset="0"/>
              <a:defRPr sz="2000"/>
            </a:lvl3pPr>
            <a:lvl4pPr lvl="3">
              <a:buClrTx/>
              <a:buSzTx/>
              <a:buFont typeface="Arial" panose="020B0604020202020204" pitchFamily="34" charset="0"/>
              <a:defRPr sz="1800"/>
            </a:lvl4pPr>
            <a:lvl5pPr lvl="4">
              <a:buClrTx/>
              <a:buSzTx/>
              <a:buFont typeface="Arial" panose="020B0604020202020204" pitchFamily="34" charset="0"/>
              <a:defRPr sz="1800"/>
            </a:lvl5pPr>
          </a:lstStyle>
          <a:p>
            <a:pPr lvl="0" eaLnBrk="1" hangingPunct="1">
              <a:buClrTx/>
              <a:buSzTx/>
              <a:buNone/>
            </a:pPr>
            <a:r>
              <a:rPr lang="en-US" altLang="zh-TW" sz="2000" dirty="0">
                <a:solidFill>
                  <a:schemeClr val="bg1"/>
                </a:solidFill>
                <a:ea typeface="PMingLiU" pitchFamily="18" charset="-120"/>
              </a:rPr>
              <a:t>    printf("Globals: '%c'(%d) '%c'(%d) %d %d '%c'(%d)\n", 	</a:t>
            </a: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2000" dirty="0">
                <a:solidFill>
                  <a:schemeClr val="bg1"/>
                </a:solidFill>
                <a:ea typeface="PMingLiU" pitchFamily="18" charset="-120"/>
              </a:rPr>
              <a:t>		globalchar1, globalchar1,	globalchar2, globalchar2, 	globalint1, globalint2, </a:t>
            </a: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2000" dirty="0">
                <a:solidFill>
                  <a:schemeClr val="bg1"/>
                </a:solidFill>
                <a:ea typeface="PMingLiU" pitchFamily="18" charset="-120"/>
              </a:rPr>
              <a:t>		globalchar3, globalchar3);</a:t>
            </a: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lvl="0" eaLnBrk="1" hangingPunct="1">
              <a:buClrTx/>
              <a:buSzTx/>
              <a:buNone/>
            </a:pP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2000" dirty="0">
                <a:solidFill>
                  <a:schemeClr val="bg1"/>
                </a:solidFill>
                <a:ea typeface="PMingLiU" pitchFamily="18" charset="-120"/>
              </a:rPr>
              <a:t>	printf("Locals:  '%c'(%d) '%c'(%d) %d %d '%c'(%d)\n", </a:t>
            </a: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2000" dirty="0">
                <a:solidFill>
                  <a:schemeClr val="bg1"/>
                </a:solidFill>
                <a:ea typeface="PMingLiU" pitchFamily="18" charset="-120"/>
              </a:rPr>
              <a:t>		localchar1, localchar1,</a:t>
            </a: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2000" dirty="0">
                <a:solidFill>
                  <a:schemeClr val="bg1"/>
                </a:solidFill>
                <a:ea typeface="PMingLiU" pitchFamily="18" charset="-120"/>
              </a:rPr>
              <a:t>		localchar2, localchar2,</a:t>
            </a: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2000" dirty="0">
                <a:solidFill>
                  <a:schemeClr val="bg1"/>
                </a:solidFill>
                <a:ea typeface="PMingLiU" pitchFamily="18" charset="-120"/>
              </a:rPr>
              <a:t>		localint1, localint2, </a:t>
            </a: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2000" dirty="0">
                <a:solidFill>
                  <a:schemeClr val="bg1"/>
                </a:solidFill>
                <a:ea typeface="PMingLiU" pitchFamily="18" charset="-120"/>
              </a:rPr>
              <a:t>		localchar3, localchar3);</a:t>
            </a: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2000" dirty="0">
                <a:solidFill>
                  <a:schemeClr val="bg1"/>
                </a:solidFill>
                <a:ea typeface="PMingLiU" pitchFamily="18" charset="-120"/>
              </a:rPr>
              <a:t>	return 0;</a:t>
            </a:r>
            <a:endParaRPr lang="en-US" altLang="zh-TW" sz="2000" dirty="0">
              <a:solidFill>
                <a:schemeClr val="bg1"/>
              </a:solidFill>
              <a:ea typeface="PMingLiU" pitchFamily="18" charset="-120"/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2000" dirty="0">
                <a:solidFill>
                  <a:schemeClr val="bg1"/>
                </a:solidFill>
                <a:ea typeface="PMingLiU" pitchFamily="18" charset="-120"/>
              </a:rPr>
              <a:t>}</a:t>
            </a:r>
            <a:endParaRPr lang="zh-CN" altLang="en-US" sz="20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2293" name="文本框 1"/>
          <p:cNvSpPr txBox="1"/>
          <p:nvPr/>
        </p:nvSpPr>
        <p:spPr>
          <a:xfrm>
            <a:off x="2403475" y="6208713"/>
            <a:ext cx="6740525" cy="4603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 sz="2400" dirty="0">
                <a:latin typeface="Arial" panose="020B0604020202020204" pitchFamily="34" charset="0"/>
              </a:rPr>
              <a:t>Are variables allocated consecutive on memory?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22" name="Rectangle 5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4.3 String(2/4)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81923" name="Rectangle 6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TW" dirty="0">
                <a:ea typeface="PMingLiU" pitchFamily="18" charset="-120"/>
              </a:rPr>
              <a:t>n array of character is terminated by a null character (0x00)</a:t>
            </a:r>
            <a:endParaRPr lang="en-US" altLang="zh-TW" dirty="0">
              <a:ea typeface="PMingLiU" pitchFamily="18" charset="-120"/>
            </a:endParaRPr>
          </a:p>
          <a:p>
            <a:pPr eaLnBrk="1" hangingPunct="1"/>
            <a:r>
              <a:rPr lang="en-US" altLang="zh-TW" dirty="0">
                <a:ea typeface="PMingLiU" pitchFamily="18" charset="-120"/>
              </a:rPr>
              <a:t>char a[4] = “Hi?”;</a:t>
            </a:r>
            <a:endParaRPr lang="en-US" altLang="zh-TW" dirty="0">
              <a:ea typeface="PMingLiU" pitchFamily="18" charset="-120"/>
            </a:endParaRPr>
          </a:p>
          <a:p>
            <a:pPr eaLnBrk="1" hangingPunct="1"/>
            <a:r>
              <a:rPr lang="en-US" altLang="zh-TW" dirty="0">
                <a:ea typeface="PMingLiU" pitchFamily="18" charset="-120"/>
              </a:rPr>
              <a:t>a[0] = H;</a:t>
            </a:r>
            <a:endParaRPr lang="en-US" altLang="zh-TW" dirty="0">
              <a:ea typeface="PMingLiU" pitchFamily="18" charset="-120"/>
            </a:endParaRPr>
          </a:p>
          <a:p>
            <a:pPr eaLnBrk="1" hangingPunct="1"/>
            <a:r>
              <a:rPr lang="en-US" altLang="zh-TW" dirty="0">
                <a:ea typeface="PMingLiU" pitchFamily="18" charset="-120"/>
              </a:rPr>
              <a:t>a[1] = I;</a:t>
            </a:r>
            <a:endParaRPr lang="en-US" altLang="zh-TW" dirty="0">
              <a:ea typeface="PMingLiU" pitchFamily="18" charset="-120"/>
            </a:endParaRPr>
          </a:p>
          <a:p>
            <a:pPr eaLnBrk="1" hangingPunct="1"/>
            <a:r>
              <a:rPr lang="en-US" altLang="zh-TW" dirty="0">
                <a:ea typeface="PMingLiU" pitchFamily="18" charset="-120"/>
              </a:rPr>
              <a:t>a[2] =?;</a:t>
            </a:r>
            <a:endParaRPr lang="en-US" altLang="zh-TW" dirty="0">
              <a:ea typeface="PMingLiU" pitchFamily="18" charset="-120"/>
            </a:endParaRPr>
          </a:p>
          <a:p>
            <a:pPr eaLnBrk="1" hangingPunct="1"/>
            <a:r>
              <a:rPr lang="en-US" altLang="zh-TW" dirty="0">
                <a:ea typeface="PMingLiU" pitchFamily="18" charset="-120"/>
              </a:rPr>
              <a:t>a[3] = 0x00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81924" name="Rectangle 7"/>
          <p:cNvSpPr/>
          <p:nvPr/>
        </p:nvSpPr>
        <p:spPr>
          <a:xfrm>
            <a:off x="3779838" y="3644900"/>
            <a:ext cx="4572000" cy="1373188"/>
          </a:xfrm>
          <a:prstGeom prst="rect">
            <a:avLst/>
          </a:prstGeom>
          <a:solidFill>
            <a:srgbClr val="B6CBE4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TW" b="1" dirty="0">
                <a:latin typeface="Arial" panose="020B0604020202020204" pitchFamily="34" charset="0"/>
                <a:ea typeface="PMingLiU" pitchFamily="18" charset="-120"/>
              </a:rPr>
              <a:t>Incorrect declaration:</a:t>
            </a:r>
            <a:endParaRPr lang="en-US" altLang="zh-TW" b="1" dirty="0">
              <a:latin typeface="Arial" panose="020B0604020202020204" pitchFamily="34" charset="0"/>
              <a:ea typeface="PMingLiU" pitchFamily="18" charset="-120"/>
            </a:endParaRPr>
          </a:p>
          <a:p>
            <a:r>
              <a:rPr lang="en-US" altLang="zh-TW" b="1" dirty="0">
                <a:latin typeface="Arial" panose="020B0604020202020204" pitchFamily="34" charset="0"/>
                <a:ea typeface="PMingLiU" pitchFamily="18" charset="-120"/>
              </a:rPr>
              <a:t>   char a[3] = “Hi?”;</a:t>
            </a:r>
            <a:endParaRPr lang="en-US" altLang="zh-TW" b="1" dirty="0">
              <a:latin typeface="Arial" panose="020B0604020202020204" pitchFamily="34" charset="0"/>
              <a:ea typeface="PMingLiU" pitchFamily="18" charset="-120"/>
            </a:endParaRPr>
          </a:p>
          <a:p>
            <a:r>
              <a:rPr lang="en-US" altLang="zh-TW" b="1" dirty="0">
                <a:latin typeface="Arial" panose="020B0604020202020204" pitchFamily="34" charset="0"/>
                <a:ea typeface="PMingLiU" pitchFamily="18" charset="-120"/>
              </a:rPr>
              <a:t>as 0x00 is missing</a:t>
            </a:r>
            <a:endParaRPr lang="en-US" altLang="zh-TW" b="1" dirty="0">
              <a:latin typeface="Arial" panose="020B0604020202020204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页脚占位符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4.3 String(3/4)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82948" name="Group 3"/>
          <p:cNvGrpSpPr/>
          <p:nvPr/>
        </p:nvGrpSpPr>
        <p:grpSpPr>
          <a:xfrm>
            <a:off x="611188" y="1268413"/>
            <a:ext cx="5905500" cy="5289550"/>
            <a:chOff x="0" y="-17"/>
            <a:chExt cx="5760" cy="478"/>
          </a:xfrm>
        </p:grpSpPr>
        <p:sp>
          <p:nvSpPr>
            <p:cNvPr id="82949" name="Rectangle 4"/>
            <p:cNvSpPr/>
            <p:nvPr/>
          </p:nvSpPr>
          <p:spPr>
            <a:xfrm>
              <a:off x="0" y="0"/>
              <a:ext cx="0" cy="0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50" name="Rectangle 5"/>
            <p:cNvSpPr/>
            <p:nvPr/>
          </p:nvSpPr>
          <p:spPr>
            <a:xfrm>
              <a:off x="0" y="-17"/>
              <a:ext cx="5760" cy="47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// Demonstrate ArrayStorage.cpp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#</a:t>
              </a: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include &lt;stdio.h&gt; 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void Initialize (char * a, char * b) { 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   a[0] = 'T'; a[1] = 'h'; a[2] = 'i'; 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   a[3] = 's'; a[4] = ' '; a[5] = 'i'; a[6] = 's'; 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   a[7] = ' '; a[8] = 'A'; a[9] = '\0'; 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   b = a; 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   b[8] = 'B'; 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} 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#define ARRAY_SIZE 10 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char a[ARRAY_SIZE]; 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char b[ARRAY_SIZE]; 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int main(int argc, char * argv[]) { 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   Initialize(a, b); 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   printf("%s\n%s\n", a, b); 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   return 0; 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} 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721926" name="Picture 6" descr="ArrayStor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4143375"/>
            <a:ext cx="4140200" cy="1744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499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4.3 String(4/4)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792664" name="Group 88"/>
          <p:cNvGraphicFramePr>
            <a:graphicFrameLocks noGrp="1"/>
          </p:cNvGraphicFramePr>
          <p:nvPr/>
        </p:nvGraphicFramePr>
        <p:xfrm>
          <a:off x="395288" y="1914525"/>
          <a:ext cx="3759200" cy="4064002"/>
        </p:xfrm>
        <a:graphic>
          <a:graphicData uri="http://schemas.openxmlformats.org/drawingml/2006/table">
            <a:tbl>
              <a:tblPr/>
              <a:tblGrid>
                <a:gridCol w="1278255"/>
                <a:gridCol w="2480945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gloabl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0x00402000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0x0040200C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mem segment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792678" name="Group 102"/>
          <p:cNvGraphicFramePr>
            <a:graphicFrameLocks noGrp="1"/>
          </p:cNvGraphicFramePr>
          <p:nvPr/>
        </p:nvGraphicFramePr>
        <p:xfrm>
          <a:off x="4833938" y="1914525"/>
          <a:ext cx="4016375" cy="4148139"/>
        </p:xfrm>
        <a:graphic>
          <a:graphicData uri="http://schemas.openxmlformats.org/drawingml/2006/table">
            <a:tbl>
              <a:tblPr/>
              <a:tblGrid>
                <a:gridCol w="2231390"/>
                <a:gridCol w="178435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Initialize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Local para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0x00402000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0x0040200c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mem segment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792676" name="Freeform 100"/>
          <p:cNvSpPr/>
          <p:nvPr/>
        </p:nvSpPr>
        <p:spPr>
          <a:xfrm>
            <a:off x="3376613" y="1266825"/>
            <a:ext cx="3995737" cy="1512888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3175" h="953">
                <a:moveTo>
                  <a:pt x="0" y="953"/>
                </a:moveTo>
                <a:cubicBezTo>
                  <a:pt x="279" y="476"/>
                  <a:pt x="559" y="0"/>
                  <a:pt x="1088" y="0"/>
                </a:cubicBezTo>
                <a:cubicBezTo>
                  <a:pt x="1617" y="0"/>
                  <a:pt x="2835" y="794"/>
                  <a:pt x="3175" y="953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92677" name="Rectangle 101"/>
          <p:cNvSpPr/>
          <p:nvPr/>
        </p:nvSpPr>
        <p:spPr>
          <a:xfrm>
            <a:off x="7702550" y="3602038"/>
            <a:ext cx="1368425" cy="431800"/>
          </a:xfrm>
          <a:prstGeom prst="rect">
            <a:avLst/>
          </a:prstGeom>
          <a:solidFill>
            <a:srgbClr val="B6CBE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20000"/>
              </a:spcBef>
            </a:pPr>
            <a:r>
              <a:rPr lang="en-US" altLang="zh-CN" sz="2000" dirty="0">
                <a:latin typeface="Calibri" panose="020F0502020204030204" pitchFamily="34" charset="0"/>
              </a:rPr>
              <a:t>0x00402000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2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2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2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2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677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704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Unit 4. Structured Data Representation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704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4.0 Review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4.1 Pointers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4.2 Array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4.3 String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u="sng" dirty="0">
                <a:ea typeface="宋体" panose="02010600030101010101" pitchFamily="2" charset="-122"/>
              </a:rPr>
              <a:t>4.4 Structure and Union</a:t>
            </a:r>
            <a:endParaRPr lang="en-US" altLang="zh-CN" u="sng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4.5 Alignment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8066" name="Rectangle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4.4 Structure and Union (1/7)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88067" name="Rectangle 5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TW" dirty="0">
                <a:ea typeface="PMingLiU" pitchFamily="18" charset="-120"/>
              </a:rPr>
              <a:t>Structures(Records) store a  collection of arbitrary elements that are accessed by name</a:t>
            </a:r>
            <a:endParaRPr lang="en-US" altLang="zh-TW" dirty="0">
              <a:ea typeface="PMingLiU" pitchFamily="18" charset="-120"/>
            </a:endParaRPr>
          </a:p>
          <a:p>
            <a:pPr eaLnBrk="1" hangingPunct="1"/>
            <a:endParaRPr lang="en-US" altLang="zh-TW" dirty="0">
              <a:ea typeface="PMingLiU" pitchFamily="18" charset="-120"/>
            </a:endParaRPr>
          </a:p>
          <a:p>
            <a:pPr eaLnBrk="1" hangingPunct="1"/>
            <a:r>
              <a:rPr lang="en-US" altLang="zh-TW" dirty="0">
                <a:ea typeface="PMingLiU" pitchFamily="18" charset="-120"/>
              </a:rPr>
              <a:t>Records are declared using the </a:t>
            </a:r>
            <a:r>
              <a:rPr lang="en-US" altLang="zh-TW" b="1" i="1" dirty="0">
                <a:solidFill>
                  <a:srgbClr val="FF0000"/>
                </a:solidFill>
                <a:ea typeface="PMingLiU" pitchFamily="18" charset="-120"/>
              </a:rPr>
              <a:t>struct</a:t>
            </a:r>
            <a:r>
              <a:rPr lang="en-US" altLang="zh-TW" dirty="0">
                <a:ea typeface="PMingLiU" pitchFamily="18" charset="-120"/>
              </a:rPr>
              <a:t> keyword in C or  C++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0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fr-CA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0" name="Rectangle 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4.4 Structure and Union (2/7)</a:t>
            </a:r>
            <a:endParaRPr lang="en-US" altLang="zh-CN"/>
          </a:p>
        </p:txBody>
      </p:sp>
      <p:sp>
        <p:nvSpPr>
          <p:cNvPr id="89091" name="Rectangle 8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/>
              <a:t>Defining Structs</a:t>
            </a:r>
            <a:endParaRPr lang="en-US" altLang="zh-CN"/>
          </a:p>
          <a:p>
            <a:endParaRPr lang="en-US" altLang="zh-CN"/>
          </a:p>
        </p:txBody>
      </p:sp>
      <p:sp>
        <p:nvSpPr>
          <p:cNvPr id="89092" name="Rectangle 4"/>
          <p:cNvSpPr/>
          <p:nvPr/>
        </p:nvSpPr>
        <p:spPr>
          <a:xfrm>
            <a:off x="395288" y="3429000"/>
            <a:ext cx="8382000" cy="2667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Calibri" panose="020F0502020204030204" pitchFamily="34" charset="0"/>
              </a:rPr>
              <a:t>What we have achieved: Two struct variables v1 and v2.</a:t>
            </a:r>
            <a:endParaRPr lang="en-US" altLang="zh-CN" sz="2400" dirty="0"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Calibri" panose="020F0502020204030204" pitchFamily="34" charset="0"/>
              </a:rPr>
              <a:t>Elements can be accessed as follows: v1.a, v2.d, etc.</a:t>
            </a:r>
            <a:endParaRPr lang="en-US" altLang="zh-CN" sz="2400" dirty="0"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Calibri" panose="020F0502020204030204" pitchFamily="34" charset="0"/>
              </a:rPr>
              <a:t>Problem: </a:t>
            </a:r>
            <a:endParaRPr lang="en-US" altLang="zh-CN" sz="2400" dirty="0">
              <a:latin typeface="Calibri" panose="020F050202020403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Calibri" panose="020F0502020204030204" pitchFamily="34" charset="0"/>
              </a:rPr>
              <a:t>This struct definition </a:t>
            </a:r>
            <a:r>
              <a:rPr lang="en-US" altLang="zh-CN" sz="2400" b="1" dirty="0">
                <a:solidFill>
                  <a:schemeClr val="hlink"/>
                </a:solidFill>
                <a:latin typeface="Calibri" panose="020F0502020204030204" pitchFamily="34" charset="0"/>
              </a:rPr>
              <a:t>cannot easily be reused</a:t>
            </a:r>
            <a:r>
              <a:rPr lang="en-US" altLang="zh-CN" sz="2400" dirty="0">
                <a:latin typeface="Calibri" panose="020F0502020204030204" pitchFamily="34" charset="0"/>
              </a:rPr>
              <a:t> (say, we want to use it for v3 too, but v3 is defined later)</a:t>
            </a:r>
            <a:endParaRPr lang="en-US" altLang="zh-CN" sz="2400" dirty="0">
              <a:latin typeface="Calibri" panose="020F050202020403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Calibri" panose="020F0502020204030204" pitchFamily="34" charset="0"/>
              </a:rPr>
              <a:t>How to make a struct </a:t>
            </a:r>
            <a:r>
              <a:rPr lang="en-US" altLang="zh-CN" sz="2400" b="1" dirty="0">
                <a:solidFill>
                  <a:schemeClr val="hlink"/>
                </a:solidFill>
                <a:latin typeface="Calibri" panose="020F0502020204030204" pitchFamily="34" charset="0"/>
              </a:rPr>
              <a:t>containing a pointer to itself</a:t>
            </a:r>
            <a:r>
              <a:rPr lang="en-US" altLang="zh-CN" sz="2400" dirty="0">
                <a:latin typeface="Calibri" panose="020F0502020204030204" pitchFamily="34" charset="0"/>
              </a:rPr>
              <a:t> (linked-list)?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89093" name="Rectangle 6"/>
          <p:cNvSpPr/>
          <p:nvPr/>
        </p:nvSpPr>
        <p:spPr>
          <a:xfrm>
            <a:off x="3851275" y="1412875"/>
            <a:ext cx="4572000" cy="19177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</a:rPr>
              <a:t>struct {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r>
              <a: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</a:rPr>
              <a:t>          char a, b, c, cc;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r>
              <a: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</a:rPr>
              <a:t>          int i;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r>
              <a: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</a:rPr>
              <a:t>          double d;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r>
              <a: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</a:rPr>
              <a:t> } v1, v2;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1138" name="Rectangle 8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4.4 Structure and Union (3/7)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1139" name="Rectangle 9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Defining Structs with Tags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1140" name="Rectangle 4"/>
          <p:cNvSpPr/>
          <p:nvPr/>
        </p:nvSpPr>
        <p:spPr>
          <a:xfrm>
            <a:off x="611188" y="4724400"/>
            <a:ext cx="8001000" cy="14557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</a:rPr>
              <a:t>Now we can have self references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Arial" panose="020B0604020202020204" pitchFamily="34" charset="0"/>
              </a:rPr>
              <a:t> Definition can be reused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91141" name="Rectangle 5"/>
          <p:cNvSpPr/>
          <p:nvPr/>
        </p:nvSpPr>
        <p:spPr>
          <a:xfrm>
            <a:off x="1763713" y="1844675"/>
            <a:ext cx="5670550" cy="264795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struct </a:t>
            </a:r>
            <a:r>
              <a:rPr lang="en-US" altLang="zh-C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person</a:t>
            </a:r>
            <a:endParaRPr lang="en-US" altLang="zh-CN" sz="2400" b="1" i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    int alter;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   char *name;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   struct </a:t>
            </a:r>
            <a:r>
              <a:rPr lang="en-US" altLang="zh-CN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person 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*next;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} v1, v2;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struct </a:t>
            </a:r>
            <a:r>
              <a:rPr lang="en-US" altLang="zh-CN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person 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v3;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3186" name="Rectangle 8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4.4 Structure and Union (4/7)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3187" name="Rectangle 9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Defining new Types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3188" name="Rectangle 4"/>
          <p:cNvSpPr/>
          <p:nvPr/>
        </p:nvSpPr>
        <p:spPr>
          <a:xfrm>
            <a:off x="5292725" y="1844675"/>
            <a:ext cx="3657600" cy="30861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</a:rPr>
              <a:t>Now we need not to specifiy </a:t>
            </a:r>
            <a:r>
              <a:rPr lang="en-US" altLang="zh-CN" sz="2400" dirty="0">
                <a:latin typeface="Times New Roman" panose="02020603050405020304" pitchFamily="18" charset="0"/>
              </a:rPr>
              <a:t>“</a:t>
            </a:r>
            <a:r>
              <a:rPr lang="en-US" altLang="zh-CN" sz="2400" dirty="0">
                <a:latin typeface="Arial" panose="020B0604020202020204" pitchFamily="34" charset="0"/>
              </a:rPr>
              <a:t>struct</a:t>
            </a:r>
            <a:r>
              <a:rPr lang="en-US" altLang="zh-CN" sz="2400" dirty="0">
                <a:latin typeface="Times New Roman" panose="02020603050405020304" pitchFamily="18" charset="0"/>
              </a:rPr>
              <a:t>”</a:t>
            </a:r>
            <a:r>
              <a:rPr lang="en-US" altLang="zh-CN" sz="2400" dirty="0">
                <a:latin typeface="Arial" panose="020B0604020202020204" pitchFamily="34" charset="0"/>
              </a:rPr>
              <a:t> all the time when defining variables.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Arial" panose="020B0604020202020204" pitchFamily="34" charset="0"/>
              </a:rPr>
              <a:t>  We can also directly define types which are pointers to structs.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60000"/>
            </a:pP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93189" name="Rectangle 5"/>
          <p:cNvSpPr/>
          <p:nvPr/>
        </p:nvSpPr>
        <p:spPr>
          <a:xfrm>
            <a:off x="395288" y="1844675"/>
            <a:ext cx="4824412" cy="33782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typedef struct person_tag 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  int alter;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  char *name;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  struct person_tag *next;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}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person_typ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person_typ v1, v2, v3;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… and later: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v1.alter = 26;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5234" name="Rectangle 7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4.4 Structure and Union (5/7)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5235" name="Rectangle 8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Defining new Types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5236" name="Rectangle 4"/>
          <p:cNvSpPr/>
          <p:nvPr/>
        </p:nvSpPr>
        <p:spPr>
          <a:xfrm>
            <a:off x="1403350" y="2205038"/>
            <a:ext cx="6913563" cy="35083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struct person_tag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int alter;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	char *name;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	struct person_tag *next;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};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typedef struct person_tag Person; </a:t>
            </a:r>
            <a:b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728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4.4 Structure and Union (6/7)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728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Memory Layout of Structs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RULE 1: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b="1" dirty="0">
                <a:solidFill>
                  <a:schemeClr val="hlink"/>
                </a:solidFill>
                <a:ea typeface="宋体" panose="02010600030101010101" pitchFamily="2" charset="-122"/>
              </a:rPr>
              <a:t>alignment of a struct is the same as the largest alignment of its elements</a:t>
            </a:r>
            <a:endParaRPr lang="en-US" altLang="zh-CN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RULE 2: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b="1" dirty="0">
                <a:solidFill>
                  <a:schemeClr val="hlink"/>
                </a:solidFill>
                <a:ea typeface="宋体" panose="02010600030101010101" pitchFamily="2" charset="-122"/>
              </a:rPr>
              <a:t>size of a struct is a multiple of its alignment</a:t>
            </a:r>
            <a:endParaRPr lang="en-US" altLang="zh-CN" b="1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38" name="Rectangle 7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4.0 Review (3/6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339" name="Rectangle 8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Why the Output: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It would appear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the  uninitialized global variables seem to be somehow initialized to zero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but that the same is not true of local variables.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340" name="Rectangle 4"/>
          <p:cNvSpPr/>
          <p:nvPr/>
        </p:nvSpPr>
        <p:spPr>
          <a:xfrm>
            <a:off x="1812925" y="245268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341" name="Group 10"/>
          <p:cNvGrpSpPr/>
          <p:nvPr/>
        </p:nvGrpSpPr>
        <p:grpSpPr>
          <a:xfrm>
            <a:off x="614363" y="3644900"/>
            <a:ext cx="8001000" cy="2828925"/>
            <a:chOff x="340" y="2251"/>
            <a:chExt cx="5040" cy="1783"/>
          </a:xfrm>
        </p:grpSpPr>
        <p:pic>
          <p:nvPicPr>
            <p:cNvPr id="14342" name="Picture 6" descr="Behavior of Addresses.cpp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0" y="2251"/>
              <a:ext cx="5040" cy="178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43" name="Rectangle 9"/>
            <p:cNvSpPr/>
            <p:nvPr/>
          </p:nvSpPr>
          <p:spPr>
            <a:xfrm>
              <a:off x="476" y="3067"/>
              <a:ext cx="4037" cy="362"/>
            </a:xfrm>
            <a:prstGeom prst="rect">
              <a:avLst/>
            </a:prstGeom>
            <a:solidFill>
              <a:srgbClr val="B6CBE4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dirty="0">
                  <a:latin typeface="Arial" panose="020B0604020202020204" pitchFamily="34" charset="0"/>
                </a:rPr>
                <a:t>The 2’s complement of -52 is 0XCC.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9330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4.4 Structure and Union (7/7)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99331" name="Rectangle 3"/>
          <p:cNvSpPr>
            <a:spLocks noGrp="1"/>
          </p:cNvSpPr>
          <p:nvPr>
            <p:ph type="body" sz="half" idx="1"/>
          </p:nvPr>
        </p:nvSpPr>
        <p:spPr>
          <a:xfrm>
            <a:off x="395288" y="3284538"/>
            <a:ext cx="8435975" cy="647700"/>
          </a:xfrm>
        </p:spPr>
        <p:txBody>
          <a:bodyPr wrap="square" lIns="91440" tIns="45720" rIns="91440" bIns="45720" anchor="t" anchorCtr="0"/>
          <a:p>
            <a:pPr eaLnBrk="1" hangingPunct="1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ea typeface="宋体" panose="02010600030101010101" pitchFamily="2" charset="-122"/>
              </a:rPr>
              <a:t>Compared with </a:t>
            </a:r>
            <a:r>
              <a:rPr lang="en-US" altLang="zh-CN" sz="2400" b="1" dirty="0">
                <a:ea typeface="宋体" panose="02010600030101010101" pitchFamily="2" charset="-122"/>
              </a:rPr>
              <a:t>struct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99332" name="Rectangle 4"/>
          <p:cNvSpPr/>
          <p:nvPr/>
        </p:nvSpPr>
        <p:spPr>
          <a:xfrm>
            <a:off x="287338" y="1341438"/>
            <a:ext cx="8534400" cy="2046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ea typeface="PMingLiU" pitchFamily="18" charset="-120"/>
              </a:rPr>
              <a:t>Union is a data structure which represents only one of the component in the declaration.</a:t>
            </a:r>
            <a:endParaRPr lang="en-US" altLang="zh-TW" dirty="0">
              <a:latin typeface="Calibri" panose="020F0502020204030204" pitchFamily="34" charset="0"/>
              <a:ea typeface="PMingLiU" pitchFamily="18" charset="-120"/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600" dirty="0">
                <a:latin typeface="Calibri" panose="020F0502020204030204" pitchFamily="34" charset="0"/>
              </a:rPr>
              <a:t>The memory allocated for a union variable</a:t>
            </a:r>
            <a:r>
              <a:rPr lang="zh-CN" altLang="en-US" sz="26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</a:rPr>
              <a:t>is determined by the </a:t>
            </a:r>
            <a:r>
              <a:rPr lang="en-US" altLang="zh-CN" sz="2600" b="1" dirty="0">
                <a:solidFill>
                  <a:schemeClr val="hlink"/>
                </a:solidFill>
                <a:latin typeface="Calibri" panose="020F0502020204030204" pitchFamily="34" charset="0"/>
              </a:rPr>
              <a:t>largest component in the union</a:t>
            </a:r>
            <a:r>
              <a:rPr lang="en-US" altLang="zh-CN" sz="2600" dirty="0">
                <a:latin typeface="Calibri" panose="020F0502020204030204" pitchFamily="34" charset="0"/>
              </a:rPr>
              <a:t>.</a:t>
            </a:r>
            <a:endParaRPr lang="en-US" altLang="zh-CN" sz="2600" dirty="0">
              <a:latin typeface="Calibri" panose="020F0502020204030204" pitchFamily="34" charset="0"/>
            </a:endParaRPr>
          </a:p>
        </p:txBody>
      </p:sp>
      <p:sp>
        <p:nvSpPr>
          <p:cNvPr id="99333" name="Rectangle 5"/>
          <p:cNvSpPr/>
          <p:nvPr/>
        </p:nvSpPr>
        <p:spPr>
          <a:xfrm>
            <a:off x="755650" y="3716338"/>
            <a:ext cx="3097213" cy="28606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800" b="1" dirty="0">
                <a:solidFill>
                  <a:schemeClr val="bg1"/>
                </a:solidFill>
                <a:latin typeface="Cambria" panose="02040503050406030204" pitchFamily="18" charset="0"/>
              </a:rPr>
              <a:t>struct S{</a:t>
            </a:r>
            <a:endParaRPr lang="en-US" altLang="zh-CN" sz="18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en-US" altLang="zh-CN" sz="1800" b="1" dirty="0">
                <a:solidFill>
                  <a:schemeClr val="bg1"/>
                </a:solidFill>
                <a:latin typeface="Cambria" panose="02040503050406030204" pitchFamily="18" charset="0"/>
              </a:rPr>
              <a:t>         char c;</a:t>
            </a:r>
            <a:endParaRPr lang="en-US" altLang="zh-CN" sz="18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en-US" altLang="zh-CN" sz="1800" b="1" dirty="0">
                <a:solidFill>
                  <a:schemeClr val="bg1"/>
                </a:solidFill>
                <a:latin typeface="Cambria" panose="02040503050406030204" pitchFamily="18" charset="0"/>
              </a:rPr>
              <a:t>         int i[2];</a:t>
            </a:r>
            <a:endParaRPr lang="en-US" altLang="zh-CN" sz="18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en-US" altLang="zh-CN" sz="1800" b="1" dirty="0">
                <a:solidFill>
                  <a:schemeClr val="bg1"/>
                </a:solidFill>
                <a:latin typeface="Cambria" panose="02040503050406030204" pitchFamily="18" charset="0"/>
              </a:rPr>
              <a:t>         double v;</a:t>
            </a:r>
            <a:endParaRPr lang="en-US" altLang="zh-CN" sz="18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en-US" altLang="zh-CN" sz="1800" b="1" dirty="0">
                <a:solidFill>
                  <a:schemeClr val="bg1"/>
                </a:solidFill>
                <a:latin typeface="Cambria" panose="02040503050406030204" pitchFamily="18" charset="0"/>
              </a:rPr>
              <a:t>};</a:t>
            </a:r>
            <a:endParaRPr lang="en-US" altLang="zh-CN" sz="18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en-US" altLang="zh-CN" sz="1800" b="1" dirty="0">
                <a:solidFill>
                  <a:schemeClr val="bg1"/>
                </a:solidFill>
                <a:latin typeface="Cambria" panose="02040503050406030204" pitchFamily="18" charset="0"/>
              </a:rPr>
              <a:t>   union U{            </a:t>
            </a:r>
            <a:endParaRPr lang="en-US" altLang="zh-CN" sz="18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en-US" altLang="zh-CN" sz="1800" b="1" dirty="0">
                <a:solidFill>
                  <a:schemeClr val="bg1"/>
                </a:solidFill>
                <a:latin typeface="Cambria" panose="02040503050406030204" pitchFamily="18" charset="0"/>
              </a:rPr>
              <a:t>         char c;</a:t>
            </a:r>
            <a:endParaRPr lang="en-US" altLang="zh-CN" sz="18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en-US" altLang="zh-CN" sz="1800" b="1" dirty="0">
                <a:solidFill>
                  <a:schemeClr val="bg1"/>
                </a:solidFill>
                <a:latin typeface="Cambria" panose="02040503050406030204" pitchFamily="18" charset="0"/>
              </a:rPr>
              <a:t>         int i[2];</a:t>
            </a:r>
            <a:endParaRPr lang="en-US" altLang="zh-CN" sz="18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en-US" altLang="zh-CN" sz="1800" b="1" dirty="0">
                <a:solidFill>
                  <a:schemeClr val="bg1"/>
                </a:solidFill>
                <a:latin typeface="Cambria" panose="02040503050406030204" pitchFamily="18" charset="0"/>
              </a:rPr>
              <a:t>         double v;</a:t>
            </a:r>
            <a:endParaRPr lang="en-US" altLang="zh-CN" sz="18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en-US" altLang="zh-CN" sz="1800" b="1" dirty="0">
                <a:solidFill>
                  <a:schemeClr val="bg1"/>
                </a:solidFill>
                <a:latin typeface="Cambria" panose="02040503050406030204" pitchFamily="18" charset="0"/>
              </a:rPr>
              <a:t>};</a:t>
            </a:r>
            <a:endParaRPr lang="en-US" altLang="zh-CN" sz="1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787484" name="Group 28"/>
          <p:cNvGraphicFramePr>
            <a:graphicFrameLocks noGrp="1"/>
          </p:cNvGraphicFramePr>
          <p:nvPr>
            <p:ph sz="half" idx="1"/>
          </p:nvPr>
        </p:nvGraphicFramePr>
        <p:xfrm>
          <a:off x="3995738" y="4005263"/>
          <a:ext cx="4176713" cy="2214563"/>
        </p:xfrm>
        <a:graphic>
          <a:graphicData uri="http://schemas.openxmlformats.org/drawingml/2006/table">
            <a:tbl>
              <a:tblPr/>
              <a:tblGrid>
                <a:gridCol w="1077912"/>
                <a:gridCol w="1549400"/>
                <a:gridCol w="1549400"/>
              </a:tblGrid>
              <a:tr h="82291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CA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</a:t>
                      </a:r>
                      <a:endParaRPr kumimoji="0" lang="fr-CA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      i     v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(address)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fr-CA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Sizeof</a:t>
                      </a:r>
                      <a:endParaRPr kumimoji="0" lang="fr-CA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9502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Struct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0     4    12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20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9661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Union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0     0     0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3426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Unit 4. Structured Data Representation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342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4.0 Review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4.1 Pointers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4.2 Array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4.3 String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4.4 Structure and Union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u="sng" dirty="0">
                <a:ea typeface="宋体" panose="02010600030101010101" pitchFamily="2" charset="-122"/>
              </a:rPr>
              <a:t>4.5 Alignment</a:t>
            </a:r>
            <a:endParaRPr lang="en-US" altLang="zh-CN" u="sng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547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4.5 Alignment(1/5)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547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sz="3000" dirty="0">
                <a:ea typeface="宋体" panose="02010600030101010101" pitchFamily="2" charset="-122"/>
              </a:rPr>
              <a:t>What is </a:t>
            </a:r>
            <a:r>
              <a:rPr lang="en-US" altLang="zh-CN" dirty="0">
                <a:ea typeface="宋体" panose="02010600030101010101" pitchFamily="2" charset="-122"/>
              </a:rPr>
              <a:t> Alignment 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compilers often try to align data to word boundaries or even double-word boundaries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Padding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some inserted meaningless bytes between the end of the last data structure and the start of the next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The same to stack and heap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Why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increases the system's performance due to the way the CPU handles memory.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6498" name="Rectangle 7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4.5 Alignment(2/5)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106499" name="Rectangle 8"/>
          <p:cNvSpPr>
            <a:spLocks noGrp="1"/>
          </p:cNvSpPr>
          <p:nvPr>
            <p:ph idx="1"/>
          </p:nvPr>
        </p:nvSpPr>
        <p:spPr>
          <a:xfrm>
            <a:off x="457200" y="1268413"/>
            <a:ext cx="5051425" cy="4857750"/>
          </a:xfrm>
        </p:spPr>
        <p:txBody>
          <a:bodyPr wrap="square" lIns="91440" tIns="45720" rIns="91440" bIns="45720" anchor="t" anchorCtr="0"/>
          <a:p>
            <a:pPr eaLnBrk="1" hangingPunct="1"/>
            <a:r>
              <a:rPr lang="en-US" altLang="zh-TW" dirty="0">
                <a:ea typeface="PMingLiU" pitchFamily="18" charset="-120"/>
              </a:rPr>
              <a:t>Implementing a game:</a:t>
            </a:r>
            <a:r>
              <a:rPr lang="zh-TW" altLang="en-US" dirty="0">
                <a:ea typeface="PMingLiU" pitchFamily="18" charset="-120"/>
              </a:rPr>
              <a:t> </a:t>
            </a:r>
            <a:endParaRPr lang="zh-TW" altLang="en-US" dirty="0">
              <a:ea typeface="PMingLiU" pitchFamily="18" charset="-120"/>
            </a:endParaRPr>
          </a:p>
          <a:p>
            <a:pPr eaLnBrk="1" hangingPunct="1"/>
            <a:endParaRPr lang="en-US" altLang="zh-TW" dirty="0">
              <a:ea typeface="PMingLiU" pitchFamily="18" charset="-120"/>
            </a:endParaRPr>
          </a:p>
          <a:p>
            <a:pPr eaLnBrk="1" hangingPunct="1"/>
            <a:endParaRPr lang="en-US" altLang="zh-TW" dirty="0">
              <a:ea typeface="PMingLiU" pitchFamily="18" charset="-120"/>
            </a:endParaRPr>
          </a:p>
          <a:p>
            <a:pPr eaLnBrk="1" hangingPunct="1"/>
            <a:endParaRPr lang="en-US" altLang="zh-TW" dirty="0">
              <a:ea typeface="PMingLiU" pitchFamily="18" charset="-120"/>
            </a:endParaRPr>
          </a:p>
          <a:p>
            <a:pPr eaLnBrk="1" hangingPunct="1"/>
            <a:endParaRPr lang="en-US" altLang="zh-TW" dirty="0">
              <a:ea typeface="PMingLiU" pitchFamily="18" charset="-120"/>
            </a:endParaRPr>
          </a:p>
        </p:txBody>
      </p:sp>
      <p:sp>
        <p:nvSpPr>
          <p:cNvPr id="106502" name="Rectangle 6"/>
          <p:cNvSpPr/>
          <p:nvPr/>
        </p:nvSpPr>
        <p:spPr>
          <a:xfrm>
            <a:off x="539750" y="2276475"/>
            <a:ext cx="2915920" cy="193802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</a:rPr>
              <a:t>struct Player {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pPr lvl="1"/>
            <a:r>
              <a: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</a:rPr>
              <a:t>int x, y;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pPr lvl="1"/>
            <a:r>
              <a: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</a:rPr>
              <a:t>char symbol;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pPr lvl="1"/>
            <a:r>
              <a: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</a:rPr>
              <a:t>short health;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r>
              <a: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</a:rPr>
              <a:t>};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PMingLiU" pitchFamily="18" charset="-120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3708400" y="2132965"/>
          <a:ext cx="5120005" cy="373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2736850" imgH="1574800" progId="Paint.Picture">
                  <p:embed/>
                </p:oleObj>
              </mc:Choice>
              <mc:Fallback>
                <p:oleObj name="" r:id="rId1" imgW="2736850" imgH="15748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08400" y="2132965"/>
                        <a:ext cx="5120005" cy="3736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4.5 Alignment(3/5)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Investigating field offsets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8790" y="1844040"/>
            <a:ext cx="8281670" cy="4799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90000"/>
              </a:lnSpc>
            </a:pPr>
            <a:r>
              <a:rPr lang="zh-CN" altLang="en-US" sz="2000"/>
              <a:t>#include &lt;stdio.h&gt;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#define OFFSET_OF(s,f)  ((unsigned) ((char*)&amp;s.f - (char*)&amp;s))</a:t>
            </a:r>
            <a:endParaRPr lang="zh-CN" altLang="en-US" sz="2000"/>
          </a:p>
          <a:p>
            <a:pPr>
              <a:lnSpc>
                <a:spcPct val="90000"/>
              </a:lnSpc>
            </a:pP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struct Player {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    int x, y;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    char symbol;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    short health;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};</a:t>
            </a:r>
            <a:endParaRPr lang="zh-CN" altLang="en-US" sz="2000"/>
          </a:p>
          <a:p>
            <a:pPr>
              <a:lnSpc>
                <a:spcPct val="90000"/>
              </a:lnSpc>
            </a:pP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int main(void) {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    struct Player p;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    printf("x offset=%u\n", OFFSET_OF(p,x));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    printf("y offset=%u\n", OFFSET_OF(p,y));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    printf("symbol offset=%u\n", OFFSET_OF(p,symbol));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    printf("health offset=%u\n", OFFSET_OF(p,health));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    return 0;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}</a:t>
            </a:r>
            <a:endParaRPr lang="zh-CN" altLang="en-US" sz="2000"/>
          </a:p>
        </p:txBody>
      </p:sp>
      <p:graphicFrame>
        <p:nvGraphicFramePr>
          <p:cNvPr id="5" name="对象 4"/>
          <p:cNvGraphicFramePr/>
          <p:nvPr/>
        </p:nvGraphicFramePr>
        <p:xfrm>
          <a:off x="4787900" y="3140710"/>
          <a:ext cx="4073525" cy="1309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070350" imgH="1308100" progId="Paint.Picture">
                  <p:embed/>
                </p:oleObj>
              </mc:Choice>
              <mc:Fallback>
                <p:oleObj name="" r:id="rId1" imgW="4070350" imgH="13081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87900" y="3140710"/>
                        <a:ext cx="4073525" cy="1309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059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4.5 Alignment(4/5)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0595" name="Rectangle 3"/>
          <p:cNvSpPr/>
          <p:nvPr/>
        </p:nvSpPr>
        <p:spPr>
          <a:xfrm>
            <a:off x="0" y="1125538"/>
            <a:ext cx="8229600" cy="4857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10596" name="Rectangle 4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sz="2600" dirty="0">
                <a:ea typeface="宋体" panose="02010600030101010101" pitchFamily="2" charset="-122"/>
              </a:rPr>
              <a:t>Why "wasting" space?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access to multiple-byte data like d is faster if the data is aligned on natural hardware boundaries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600" dirty="0">
                <a:ea typeface="宋体" panose="02010600030101010101" pitchFamily="2" charset="-122"/>
              </a:rPr>
              <a:t>Alignment (8-byte as example)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struct itself will start on an 8-byte boundary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the structure must have a length that is a multiple of 8 bytes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Differs in debug or release version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64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4.5 Alignment(5/5)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specify </a:t>
            </a:r>
            <a:r>
              <a:rPr lang="en-US" altLang="zh-CN" dirty="0">
                <a:ea typeface="宋体" panose="02010600030101010101" pitchFamily="2" charset="-122"/>
              </a:rPr>
              <a:t>struct alignment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790" y="1844040"/>
            <a:ext cx="8281670" cy="5077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90000"/>
              </a:lnSpc>
            </a:pPr>
            <a:r>
              <a:rPr lang="zh-CN" altLang="en-US" sz="2000"/>
              <a:t>#include &lt;stdio.h&gt;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#define OFFSET_OF(s,f)  ((unsigned) ((char*)&amp;s.f - (char*)&amp;s))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#pragma pack (1) </a:t>
            </a:r>
            <a:r>
              <a:rPr lang="en-US" altLang="zh-CN" sz="2000"/>
              <a:t> </a:t>
            </a:r>
            <a:r>
              <a:rPr lang="zh-CN" altLang="en-US" sz="2000"/>
              <a:t>/*specified by 1 byte aligned*/</a:t>
            </a:r>
            <a:endParaRPr lang="zh-CN" altLang="en-US" sz="2000"/>
          </a:p>
          <a:p>
            <a:pPr>
              <a:lnSpc>
                <a:spcPct val="90000"/>
              </a:lnSpc>
            </a:pP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struct Player {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    int x, y;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    char symbol;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    short health;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};</a:t>
            </a:r>
            <a:endParaRPr lang="zh-CN" altLang="en-US" sz="2000"/>
          </a:p>
          <a:p>
            <a:pPr>
              <a:lnSpc>
                <a:spcPct val="90000"/>
              </a:lnSpc>
            </a:pP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int main(void) {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    struct Player p;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    printf("x offset=%u\n", OFFSET_OF(p,x));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    printf("y offset=%u\n", OFFSET_OF(p,y));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    printf("symbol offset=%u\n", OFFSET_OF(p,symbol));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    printf("health offset=%u\n", OFFSET_OF(p,health));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    return 0;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}</a:t>
            </a:r>
            <a:endParaRPr lang="zh-CN" altLang="en-US" sz="2000"/>
          </a:p>
        </p:txBody>
      </p:sp>
      <p:graphicFrame>
        <p:nvGraphicFramePr>
          <p:cNvPr id="2" name="对象 1"/>
          <p:cNvGraphicFramePr/>
          <p:nvPr/>
        </p:nvGraphicFramePr>
        <p:xfrm>
          <a:off x="4921885" y="2853055"/>
          <a:ext cx="3510280" cy="1216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803400" imgH="749300" progId="Paint.Picture">
                  <p:embed/>
                </p:oleObj>
              </mc:Choice>
              <mc:Fallback>
                <p:oleObj name="" r:id="rId1" imgW="1803400" imgH="7493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1885" y="2853055"/>
                        <a:ext cx="3510280" cy="1216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fld id="{9A0DB2DC-4C9A-4742-B13C-FB6460FD3503}" type="slidenum">
              <a:rPr lang="zh-CN" altLang="fr-CA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fr-CA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4.0 Review (4/6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16387" name="Picture 3" descr="Debugger Displaying Address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1620838"/>
            <a:ext cx="8763000" cy="5237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8" name="Text Box 4"/>
          <p:cNvSpPr txBox="1"/>
          <p:nvPr/>
        </p:nvSpPr>
        <p:spPr>
          <a:xfrm>
            <a:off x="142875" y="1125538"/>
            <a:ext cx="5003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Pay attention to the addresses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434" name="Rectangle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4.0 Review (5/6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9" name="Rectangle 5"/>
          <p:cNvSpPr>
            <a:spLocks noGrp="1"/>
          </p:cNvSpPr>
          <p:nvPr>
            <p:ph idx="1"/>
          </p:nvPr>
        </p:nvSpPr>
        <p:spPr>
          <a:xfrm>
            <a:off x="107950" y="1268413"/>
            <a:ext cx="5111750" cy="485775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Global vs. Local Variables</a:t>
            </a:r>
            <a:endParaRPr kumimoji="0" lang="zh-CN" altLang="en-US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ea"/>
              </a:rPr>
              <a:t>all the local variables are clustered together. 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ea"/>
              </a:rPr>
              <a:t>of the global variables, 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215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ea"/>
              </a:rPr>
              <a:t>those that are initialized when declared are in one cluster, </a:t>
            </a:r>
            <a:endParaRPr kumimoji="0" lang="en-US" altLang="zh-CN" sz="2215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215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ea"/>
              </a:rPr>
              <a:t>those that are not initialized are in another. </a:t>
            </a:r>
            <a:endParaRPr kumimoji="0" lang="en-US" altLang="zh-CN" sz="2215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6" name="页脚占位符 3"/>
          <p:cNvSpPr txBox="1"/>
          <p:nvPr/>
        </p:nvSpPr>
        <p:spPr>
          <a:xfrm>
            <a:off x="4995863" y="5995988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1200" dirty="0">
                <a:solidFill>
                  <a:srgbClr val="898989"/>
                </a:solidFill>
                <a:latin typeface="Calibri" panose="020F0502020204030204" pitchFamily="34" charset="0"/>
              </a:rPr>
              <a:t>201001V1.1</a:t>
            </a:r>
            <a:endParaRPr lang="en-US" altLang="zh-CN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18437" name="组合 6"/>
          <p:cNvGrpSpPr/>
          <p:nvPr/>
        </p:nvGrpSpPr>
        <p:grpSpPr>
          <a:xfrm>
            <a:off x="5219700" y="1270000"/>
            <a:ext cx="3868738" cy="5160963"/>
            <a:chOff x="1518644" y="2454021"/>
            <a:chExt cx="5616724" cy="4868862"/>
          </a:xfrm>
        </p:grpSpPr>
        <p:grpSp>
          <p:nvGrpSpPr>
            <p:cNvPr id="18438" name="组合 7"/>
            <p:cNvGrpSpPr/>
            <p:nvPr/>
          </p:nvGrpSpPr>
          <p:grpSpPr>
            <a:xfrm>
              <a:off x="1518644" y="2454021"/>
              <a:ext cx="5616724" cy="4868862"/>
              <a:chOff x="215105" y="1672879"/>
              <a:chExt cx="6913563" cy="5732462"/>
            </a:xfrm>
          </p:grpSpPr>
          <p:graphicFrame>
            <p:nvGraphicFramePr>
              <p:cNvPr id="18439" name="Object 4"/>
              <p:cNvGraphicFramePr>
                <a:graphicFrameLocks noChangeAspect="1"/>
              </p:cNvGraphicFramePr>
              <p:nvPr/>
            </p:nvGraphicFramePr>
            <p:xfrm>
              <a:off x="215105" y="1672879"/>
              <a:ext cx="6913563" cy="5732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" name="" r:id="rId1" imgW="4543425" imgH="5067300" progId="Paint.Picture">
                      <p:embed/>
                    </p:oleObj>
                  </mc:Choice>
                  <mc:Fallback>
                    <p:oleObj name="" r:id="rId1" imgW="4543425" imgH="5067300" progId="Paint.Picture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15105" y="1672879"/>
                            <a:ext cx="6913563" cy="573246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40" name="Rectangle 12"/>
              <p:cNvSpPr/>
              <p:nvPr/>
            </p:nvSpPr>
            <p:spPr>
              <a:xfrm>
                <a:off x="2843213" y="3141663"/>
                <a:ext cx="1657350" cy="287337"/>
              </a:xfrm>
              <a:prstGeom prst="rect">
                <a:avLst/>
              </a:prstGeom>
              <a:solidFill>
                <a:srgbClr val="B6CBE4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</a:rPr>
                  <a:t>initialized</a:t>
                </a:r>
                <a:endParaRPr lang="en-US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441" name="Rectangle 13"/>
              <p:cNvSpPr/>
              <p:nvPr/>
            </p:nvSpPr>
            <p:spPr>
              <a:xfrm>
                <a:off x="2843213" y="1700213"/>
                <a:ext cx="1657350" cy="287337"/>
              </a:xfrm>
              <a:prstGeom prst="rect">
                <a:avLst/>
              </a:prstGeom>
              <a:solidFill>
                <a:srgbClr val="B6CBE4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</a:rPr>
                  <a:t>uninitialized</a:t>
                </a:r>
                <a:endParaRPr lang="en-US" altLang="zh-CN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442" name="Group 9"/>
            <p:cNvGrpSpPr/>
            <p:nvPr/>
          </p:nvGrpSpPr>
          <p:grpSpPr>
            <a:xfrm>
              <a:off x="1863253" y="3133180"/>
              <a:ext cx="664517" cy="3849687"/>
              <a:chOff x="4197" y="3015"/>
              <a:chExt cx="470" cy="1134"/>
            </a:xfrm>
          </p:grpSpPr>
          <p:sp>
            <p:nvSpPr>
              <p:cNvPr id="18443" name="AutoShape 10"/>
              <p:cNvSpPr/>
              <p:nvPr/>
            </p:nvSpPr>
            <p:spPr>
              <a:xfrm>
                <a:off x="4274" y="3015"/>
                <a:ext cx="317" cy="1014"/>
              </a:xfrm>
              <a:prstGeom prst="downArrow">
                <a:avLst>
                  <a:gd name="adj1" fmla="val 50000"/>
                  <a:gd name="adj2" fmla="val 85817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4" name="Rectangle 11"/>
              <p:cNvSpPr/>
              <p:nvPr/>
            </p:nvSpPr>
            <p:spPr>
              <a:xfrm>
                <a:off x="4197" y="4032"/>
                <a:ext cx="470" cy="1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dirty="0">
                    <a:latin typeface="Times New Roman" panose="02020603050405020304" pitchFamily="18" charset="0"/>
                  </a:rPr>
                  <a:t>Low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8445" name="Text Box 8"/>
          <p:cNvSpPr txBox="1"/>
          <p:nvPr/>
        </p:nvSpPr>
        <p:spPr>
          <a:xfrm>
            <a:off x="5308600" y="1525588"/>
            <a:ext cx="900113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High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4.0 Review (6/6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4857750"/>
          </a:xfrm>
        </p:spPr>
        <p:txBody>
          <a:bodyPr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We can notice that </a:t>
            </a:r>
            <a:r>
              <a:rPr lang="en-US" altLang="zh-CN" i="1" u="sng" dirty="0">
                <a:ea typeface="宋体" panose="02010600030101010101" pitchFamily="2" charset="-122"/>
              </a:rPr>
              <a:t>ints</a:t>
            </a:r>
            <a:r>
              <a:rPr lang="en-US" altLang="zh-CN" dirty="0">
                <a:ea typeface="宋体" panose="02010600030101010101" pitchFamily="2" charset="-122"/>
              </a:rPr>
              <a:t> take 4 bytes and that </a:t>
            </a:r>
            <a:r>
              <a:rPr lang="en-US" altLang="zh-CN" i="1" u="sng" dirty="0">
                <a:ea typeface="宋体" panose="02010600030101010101" pitchFamily="2" charset="-122"/>
              </a:rPr>
              <a:t>chars </a:t>
            </a:r>
            <a:r>
              <a:rPr lang="en-US" altLang="zh-CN" dirty="0">
                <a:ea typeface="宋体" panose="02010600030101010101" pitchFamily="2" charset="-122"/>
              </a:rPr>
              <a:t>take only one.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Because each byte of memory is independently addressable, one int will "use up" 4 addresses, whereas a char only needs one.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compiler may choose to pack data less densely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than it might.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You can see this in the figure, where it is obvious that out of some 4-byte blocks, only one of the bytes is used.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fr-CA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fr-CA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Unit 4. Structured Data Representation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4.0 Review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u="sng" dirty="0">
                <a:ea typeface="宋体" panose="02010600030101010101" pitchFamily="2" charset="-122"/>
              </a:rPr>
              <a:t>4.1 Pointers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4.2 Array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4.3 String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4.4 Structure and Union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4.5 Alignment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Y2JiMDJhNmNlZGU5YzU1OGU1NWYyNWU0MmUyYzMzMDgifQ==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38">
  <a:themeElements>
    <a:clrScheme name="138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3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13537</Words>
  <Application>WPS 演示</Application>
  <PresentationFormat>全屏显示(4:3)</PresentationFormat>
  <Paragraphs>1002</Paragraphs>
  <Slides>56</Slides>
  <Notes>54</Notes>
  <HiddenSlides>21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56</vt:i4>
      </vt:variant>
    </vt:vector>
  </HeadingPairs>
  <TitlesOfParts>
    <vt:vector size="76" baseType="lpstr">
      <vt:lpstr>Arial</vt:lpstr>
      <vt:lpstr>宋体</vt:lpstr>
      <vt:lpstr>Wingdings</vt:lpstr>
      <vt:lpstr>Calibri</vt:lpstr>
      <vt:lpstr>PMingLiU</vt:lpstr>
      <vt:lpstr>MingLiU-ExtB</vt:lpstr>
      <vt:lpstr>Times New Roman</vt:lpstr>
      <vt:lpstr>微软雅黑</vt:lpstr>
      <vt:lpstr>Arial Unicode MS</vt:lpstr>
      <vt:lpstr>Cambria</vt:lpstr>
      <vt:lpstr>自定义设计方案</vt:lpstr>
      <vt:lpstr>1_自定义设计方案</vt:lpstr>
      <vt:lpstr>138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System Level Programming  Software College of SCU</vt:lpstr>
      <vt:lpstr>Unit 4. Structured Data Representation </vt:lpstr>
      <vt:lpstr>4.0 Review (1/6）</vt:lpstr>
      <vt:lpstr>4.0 Review (2/6）</vt:lpstr>
      <vt:lpstr>4.0 Review (3/6）</vt:lpstr>
      <vt:lpstr>4.0 Review (4/6）</vt:lpstr>
      <vt:lpstr>4.0 Review (5/6）</vt:lpstr>
      <vt:lpstr>4.0 Review (6/6）</vt:lpstr>
      <vt:lpstr>Unit 4. Structured Data Representation </vt:lpstr>
      <vt:lpstr>4.1 Pointers (1/18)</vt:lpstr>
      <vt:lpstr>4.1 Pointers (2/18)</vt:lpstr>
      <vt:lpstr>4.1 Pointers (3/18)</vt:lpstr>
      <vt:lpstr>4.1 Pointers (4/18)</vt:lpstr>
      <vt:lpstr>4.1 Pointers (5/18)</vt:lpstr>
      <vt:lpstr>4.1 Pointers (6/18)</vt:lpstr>
      <vt:lpstr>4.1 Pointers (7/18)</vt:lpstr>
      <vt:lpstr>4.1 Pointers (8/18)</vt:lpstr>
      <vt:lpstr>4.1 Pointers (9/18)</vt:lpstr>
      <vt:lpstr>4.1 Pointers (10/18)</vt:lpstr>
      <vt:lpstr>4.1 Pointers (11/18)</vt:lpstr>
      <vt:lpstr>4.1 Pointers (12/18)</vt:lpstr>
      <vt:lpstr>PowerPoint 演示文稿</vt:lpstr>
      <vt:lpstr>4.1 Pointers (14/18)</vt:lpstr>
      <vt:lpstr>4.1 Pointers (15/18)</vt:lpstr>
      <vt:lpstr>4.1 Pointer (16/18)</vt:lpstr>
      <vt:lpstr>4.1 Pointer (17/18)</vt:lpstr>
      <vt:lpstr>4.1 Pointer (18/18)</vt:lpstr>
      <vt:lpstr>Unit 4. Structured Data Representation </vt:lpstr>
      <vt:lpstr>4.2 Arrays(1/10)</vt:lpstr>
      <vt:lpstr>4.2 Arrays(2/10)</vt:lpstr>
      <vt:lpstr>4.2 Arrays(3/10)</vt:lpstr>
      <vt:lpstr>4.2 Arrays(5/10)</vt:lpstr>
      <vt:lpstr>4.2 Arrays(6/10)</vt:lpstr>
      <vt:lpstr>4.2 Arrays(7/10)</vt:lpstr>
      <vt:lpstr>4.2 Arrays(8/10)</vt:lpstr>
      <vt:lpstr>4.2 Arrays(9/10)</vt:lpstr>
      <vt:lpstr>4.2 Arrays(10/10)</vt:lpstr>
      <vt:lpstr>Unit 4. Structured Data Representation </vt:lpstr>
      <vt:lpstr>4.3 String(1/4)</vt:lpstr>
      <vt:lpstr>4.3 String(2/4)</vt:lpstr>
      <vt:lpstr>4.3 String(3/4)</vt:lpstr>
      <vt:lpstr>4.3 String(4/4)</vt:lpstr>
      <vt:lpstr>Unit 4. Structured Data Representation </vt:lpstr>
      <vt:lpstr>4.4 Structure and Union (1/7)</vt:lpstr>
      <vt:lpstr>4.4 Structure and Union (2/7)</vt:lpstr>
      <vt:lpstr>4.4 Structure and Union (3/7)</vt:lpstr>
      <vt:lpstr>4.4 Structure and Union (4/7)</vt:lpstr>
      <vt:lpstr>4.4 Structure and Union (5/7)</vt:lpstr>
      <vt:lpstr>4.4 Structure and Union (6/7)</vt:lpstr>
      <vt:lpstr>4.4 Structure and Union (7/7)</vt:lpstr>
      <vt:lpstr>Unit 4. Structured Data Representation </vt:lpstr>
      <vt:lpstr>4.5 Alignment(1/5)</vt:lpstr>
      <vt:lpstr>4.5 Alignment(2/5)</vt:lpstr>
      <vt:lpstr>4.5 Alignment(3/5)</vt:lpstr>
      <vt:lpstr>4.5 Alignment(4/5)</vt:lpstr>
      <vt:lpstr>4.5 Alignment(5/5)</vt:lpstr>
    </vt:vector>
  </TitlesOfParts>
  <Company>www.xunchi.com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番茄花园</dc:creator>
  <cp:lastModifiedBy>shuer</cp:lastModifiedBy>
  <cp:revision>1279</cp:revision>
  <dcterms:created xsi:type="dcterms:W3CDTF">2010-01-29T03:41:00Z</dcterms:created>
  <dcterms:modified xsi:type="dcterms:W3CDTF">2023-09-27T01:09:14Z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C3455126DEDD4F0495B970CEE949BBB9</vt:lpwstr>
  </property>
</Properties>
</file>