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9"/>
  </p:notesMasterIdLst>
  <p:handoutMasterIdLst>
    <p:handoutMasterId r:id="rId74"/>
  </p:handoutMasterIdLst>
  <p:sldIdLst>
    <p:sldId id="483" r:id="rId5"/>
    <p:sldId id="409" r:id="rId6"/>
    <p:sldId id="410" r:id="rId7"/>
    <p:sldId id="411" r:id="rId8"/>
    <p:sldId id="450" r:id="rId10"/>
    <p:sldId id="452" r:id="rId11"/>
    <p:sldId id="428" r:id="rId12"/>
    <p:sldId id="414" r:id="rId13"/>
    <p:sldId id="430" r:id="rId14"/>
    <p:sldId id="512" r:id="rId15"/>
    <p:sldId id="432" r:id="rId16"/>
    <p:sldId id="503" r:id="rId17"/>
    <p:sldId id="504" r:id="rId18"/>
    <p:sldId id="441" r:id="rId19"/>
    <p:sldId id="421" r:id="rId20"/>
    <p:sldId id="433" r:id="rId21"/>
    <p:sldId id="506" r:id="rId22"/>
    <p:sldId id="439" r:id="rId23"/>
    <p:sldId id="505" r:id="rId24"/>
    <p:sldId id="435" r:id="rId25"/>
    <p:sldId id="442" r:id="rId26"/>
    <p:sldId id="513" r:id="rId27"/>
    <p:sldId id="422" r:id="rId28"/>
    <p:sldId id="436" r:id="rId29"/>
    <p:sldId id="438" r:id="rId30"/>
    <p:sldId id="437" r:id="rId31"/>
    <p:sldId id="444" r:id="rId32"/>
    <p:sldId id="445" r:id="rId33"/>
    <p:sldId id="446" r:id="rId34"/>
    <p:sldId id="447" r:id="rId35"/>
    <p:sldId id="429" r:id="rId36"/>
    <p:sldId id="453" r:id="rId37"/>
    <p:sldId id="456" r:id="rId38"/>
    <p:sldId id="514" r:id="rId39"/>
    <p:sldId id="507" r:id="rId40"/>
    <p:sldId id="472" r:id="rId41"/>
    <p:sldId id="473" r:id="rId42"/>
    <p:sldId id="460" r:id="rId43"/>
    <p:sldId id="471" r:id="rId44"/>
    <p:sldId id="518" r:id="rId45"/>
    <p:sldId id="519" r:id="rId46"/>
    <p:sldId id="520" r:id="rId47"/>
    <p:sldId id="521" r:id="rId48"/>
    <p:sldId id="516" r:id="rId49"/>
    <p:sldId id="475" r:id="rId50"/>
    <p:sldId id="476" r:id="rId51"/>
    <p:sldId id="481" r:id="rId52"/>
    <p:sldId id="482" r:id="rId53"/>
    <p:sldId id="522" r:id="rId54"/>
    <p:sldId id="465" r:id="rId55"/>
    <p:sldId id="525" r:id="rId56"/>
    <p:sldId id="466" r:id="rId57"/>
    <p:sldId id="526" r:id="rId58"/>
    <p:sldId id="527" r:id="rId59"/>
    <p:sldId id="528" r:id="rId60"/>
    <p:sldId id="467" r:id="rId61"/>
    <p:sldId id="530" r:id="rId62"/>
    <p:sldId id="531" r:id="rId63"/>
    <p:sldId id="532" r:id="rId64"/>
    <p:sldId id="484" r:id="rId65"/>
    <p:sldId id="523" r:id="rId66"/>
    <p:sldId id="488" r:id="rId67"/>
    <p:sldId id="489" r:id="rId68"/>
    <p:sldId id="508" r:id="rId69"/>
    <p:sldId id="509" r:id="rId70"/>
    <p:sldId id="499" r:id="rId71"/>
    <p:sldId id="533" r:id="rId72"/>
    <p:sldId id="501" r:id="rId73"/>
  </p:sldIdLst>
  <p:sldSz cx="9144000" cy="6858000" type="screen4x3"/>
  <p:notesSz cx="6858000" cy="9144000"/>
  <p:defaultTextStyle>
    <a:defPPr>
      <a:defRPr lang="fr-CA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B6CBE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250"/>
    <p:restoredTop sz="86095"/>
  </p:normalViewPr>
  <p:slideViewPr>
    <p:cSldViewPr showGuides="1">
      <p:cViewPr varScale="1">
        <p:scale>
          <a:sx n="74" d="100"/>
          <a:sy n="74" d="100"/>
        </p:scale>
        <p:origin x="136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00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15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noProof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FCC8DF-C9A4-4616-B5F9-6D88E05455A4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FD508D-2B89-47C2-B48C-C317C6072051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BF7D39-BEBE-43B9-B276-0F87B053814D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A1F072-AD61-4094-AE64-3321A63A355E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7675A0-94B0-49D4-B6DD-4132E5E31B77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Espace réservé de la dat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B3BB4-D1DC-4BB7-87FA-27DA81C851D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fr-CA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fr-CA" dirty="0"/>
              <a:t>单击此处编辑母版标题样式</a:t>
            </a:r>
            <a:endParaRPr lang="zh-CN" altLang="fr-CA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fr-CA" dirty="0"/>
              <a:t>单击此处编辑母版文本样式</a:t>
            </a:r>
            <a:endParaRPr lang="zh-CN" altLang="fr-CA" dirty="0"/>
          </a:p>
          <a:p>
            <a:pPr lvl="1"/>
            <a:r>
              <a:rPr lang="zh-CN" altLang="fr-CA" dirty="0"/>
              <a:t>第二级</a:t>
            </a:r>
            <a:endParaRPr lang="zh-CN" altLang="fr-CA" dirty="0"/>
          </a:p>
          <a:p>
            <a:pPr lvl="2"/>
            <a:r>
              <a:rPr lang="zh-CN" altLang="fr-CA" dirty="0"/>
              <a:t>第三级</a:t>
            </a:r>
            <a:endParaRPr lang="zh-CN" altLang="fr-CA" dirty="0"/>
          </a:p>
          <a:p>
            <a:pPr lvl="3"/>
            <a:r>
              <a:rPr lang="zh-CN" altLang="fr-CA" dirty="0"/>
              <a:t>第四级</a:t>
            </a:r>
            <a:endParaRPr lang="zh-CN" altLang="fr-CA" dirty="0"/>
          </a:p>
          <a:p>
            <a:pPr lvl="4"/>
            <a:r>
              <a:rPr lang="zh-CN" altLang="fr-CA" dirty="0"/>
              <a:t>第五级</a:t>
            </a:r>
            <a:endParaRPr lang="zh-CN" altLang="fr-CA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4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11B1A-259E-4923-9466-91569A0361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fr-CA" dirty="0"/>
              <a:t>单击此处编辑母版标题样式</a:t>
            </a:r>
            <a:endParaRPr lang="zh-CN" altLang="fr-CA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fr-CA" dirty="0"/>
              <a:t>单击此处编辑母版文本样式</a:t>
            </a:r>
            <a:endParaRPr lang="zh-CN" altLang="fr-CA" dirty="0"/>
          </a:p>
          <a:p>
            <a:pPr lvl="1"/>
            <a:r>
              <a:rPr lang="zh-CN" altLang="fr-CA" dirty="0"/>
              <a:t>第二级</a:t>
            </a:r>
            <a:endParaRPr lang="zh-CN" altLang="fr-CA" dirty="0"/>
          </a:p>
          <a:p>
            <a:pPr lvl="2"/>
            <a:r>
              <a:rPr lang="zh-CN" altLang="fr-CA" dirty="0"/>
              <a:t>第三级</a:t>
            </a:r>
            <a:endParaRPr lang="zh-CN" altLang="fr-CA" dirty="0"/>
          </a:p>
          <a:p>
            <a:pPr lvl="3"/>
            <a:r>
              <a:rPr lang="zh-CN" altLang="fr-CA" dirty="0"/>
              <a:t>第四级</a:t>
            </a:r>
            <a:endParaRPr lang="zh-CN" altLang="fr-CA" dirty="0"/>
          </a:p>
          <a:p>
            <a:pPr lvl="4"/>
            <a:r>
              <a:rPr lang="zh-CN" altLang="fr-CA" dirty="0"/>
              <a:t>第五级</a:t>
            </a:r>
            <a:endParaRPr lang="zh-CN" altLang="fr-CA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fr-CA" altLang="zh-CN" dirty="0"/>
              <a:t>Cliquez pour modifier le style du titre</a:t>
            </a:r>
            <a:endParaRPr lang="fr-CA" altLang="zh-CN" dirty="0"/>
          </a:p>
        </p:txBody>
      </p:sp>
      <p:sp>
        <p:nvSpPr>
          <p:cNvPr id="3075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fr-CA" altLang="zh-CN" dirty="0"/>
              <a:t>Cliquez pour modifier les styles du texte du masque</a:t>
            </a:r>
            <a:endParaRPr lang="fr-CA" altLang="zh-CN" dirty="0"/>
          </a:p>
          <a:p>
            <a:pPr lvl="1"/>
            <a:r>
              <a:rPr lang="fr-CA" altLang="zh-CN" dirty="0"/>
              <a:t>Deuxième niveau</a:t>
            </a:r>
            <a:endParaRPr lang="fr-CA" altLang="zh-CN" dirty="0"/>
          </a:p>
          <a:p>
            <a:pPr lvl="2"/>
            <a:r>
              <a:rPr lang="fr-CA" altLang="zh-CN" dirty="0"/>
              <a:t>Troisième niveau</a:t>
            </a:r>
            <a:endParaRPr lang="fr-CA" altLang="zh-CN" dirty="0"/>
          </a:p>
          <a:p>
            <a:pPr lvl="3"/>
            <a:r>
              <a:rPr lang="fr-CA" altLang="zh-CN" dirty="0"/>
              <a:t>Quatrième niveau</a:t>
            </a:r>
            <a:endParaRPr lang="fr-CA" altLang="zh-CN" dirty="0"/>
          </a:p>
          <a:p>
            <a:pPr lvl="4"/>
            <a:r>
              <a:rPr lang="fr-CA" altLang="zh-CN" dirty="0"/>
              <a:t>Cinquième niveau</a:t>
            </a:r>
            <a:endParaRPr lang="fr-CA" altLang="zh-CN" dirty="0"/>
          </a:p>
        </p:txBody>
      </p:sp>
      <p:sp>
        <p:nvSpPr>
          <p:cNvPr id="3078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077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2291" name="Titre 1"/>
          <p:cNvSpPr>
            <a:spLocks noGrp="1"/>
          </p:cNvSpPr>
          <p:nvPr>
            <p:ph type="ctrTitle"/>
          </p:nvPr>
        </p:nvSpPr>
        <p:spPr>
          <a:xfrm>
            <a:off x="395288" y="1341438"/>
            <a:ext cx="8569325" cy="1470025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fr-CA" sz="4000" b="1" dirty="0">
                <a:solidFill>
                  <a:schemeClr val="bg1"/>
                </a:solidFill>
              </a:rPr>
              <a:t>System Level </a:t>
            </a:r>
            <a:r>
              <a:rPr lang="fr-CA" altLang="en-US" sz="4000" b="1" dirty="0">
                <a:solidFill>
                  <a:schemeClr val="bg1"/>
                </a:solidFill>
              </a:rPr>
              <a:t>Programming</a:t>
            </a:r>
            <a:br>
              <a:rPr lang="fr-CA" altLang="en-US" b="1" dirty="0">
                <a:solidFill>
                  <a:schemeClr val="bg1"/>
                </a:solidFill>
              </a:rPr>
            </a:br>
            <a:r>
              <a:rPr lang="fr-CA" altLang="en-US" b="1" dirty="0">
                <a:solidFill>
                  <a:schemeClr val="bg1"/>
                </a:solidFill>
              </a:rPr>
              <a:t> </a:t>
            </a:r>
            <a:r>
              <a:rPr lang="fr-CA" altLang="en-US" sz="2400" b="1" dirty="0">
                <a:solidFill>
                  <a:schemeClr val="bg1"/>
                </a:solidFill>
              </a:rPr>
              <a:t>Software College of SCU</a:t>
            </a:r>
            <a:endParaRPr lang="fr-CA" altLang="en-US" sz="2400" b="1" dirty="0">
              <a:solidFill>
                <a:schemeClr val="bg1"/>
              </a:solidFill>
            </a:endParaRPr>
          </a:p>
        </p:txBody>
      </p:sp>
      <p:sp>
        <p:nvSpPr>
          <p:cNvPr id="12292" name="Sous-titre 2"/>
          <p:cNvSpPr>
            <a:spLocks noGrp="1"/>
          </p:cNvSpPr>
          <p:nvPr>
            <p:ph type="subTitle" idx="1"/>
          </p:nvPr>
        </p:nvSpPr>
        <p:spPr>
          <a:xfrm>
            <a:off x="1403350" y="3933825"/>
            <a:ext cx="6400800" cy="2590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ClrTx/>
              <a:buSzTx/>
              <a:buFontTx/>
            </a:pPr>
            <a:r>
              <a:rPr lang="en-US" altLang="zh-CN" sz="2800" b="1" dirty="0">
                <a:latin typeface="+mn-lt"/>
                <a:ea typeface="+mn-ea"/>
                <a:cs typeface="+mn-cs"/>
              </a:rPr>
              <a:t>Week05</a:t>
            </a:r>
            <a:endParaRPr lang="en-US" altLang="zh-CN" sz="28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8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5.1.1 Local Variables(2/6)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Can variables have the same name?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answer is</a:t>
            </a:r>
            <a:r>
              <a:rPr lang="en-US" altLang="zh-CN" b="1" dirty="0">
                <a:ea typeface="宋体" panose="02010600030101010101" pitchFamily="2" charset="-122"/>
              </a:rPr>
              <a:t>: It Depends…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Why?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The same variable name may be mapped to different addresses by the compiler.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1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5.1.1 Local Variables(3/6)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Example Scope.c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1" name="Rectangle 4"/>
          <p:cNvSpPr/>
          <p:nvPr/>
        </p:nvSpPr>
        <p:spPr>
          <a:xfrm>
            <a:off x="250825" y="1989138"/>
            <a:ext cx="4267200" cy="35052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r>
              <a:rPr lang="zh-TW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include &lt;stdio.h&gt;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first;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second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void callee ( int first ) {         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second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b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second = 1;</a:t>
            </a:r>
            <a:b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first = 2;</a:t>
            </a:r>
            <a:b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printf("callee: first = %d   second = %d\n", first, second);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2" name="Rectangle 5"/>
          <p:cNvSpPr/>
          <p:nvPr/>
        </p:nvSpPr>
        <p:spPr>
          <a:xfrm>
            <a:off x="4724400" y="1989138"/>
            <a:ext cx="4267200" cy="35052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main (int argc, char *argv[]) 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first = 1;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second = 2;</a:t>
            </a:r>
            <a:b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callee(first);</a:t>
            </a:r>
            <a:b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printf("caller: first = %d second = %d\n", first, second);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buClr>
                <a:schemeClr val="hlink"/>
              </a:buClr>
              <a:buSzPct val="60000"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4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5.1.1 Local Variables(4/6)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灯片编号占位符 4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0"/>
            <a:ext cx="9144000" cy="481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AutoShape 5"/>
          <p:cNvSpPr/>
          <p:nvPr/>
        </p:nvSpPr>
        <p:spPr>
          <a:xfrm>
            <a:off x="2857500" y="5643563"/>
            <a:ext cx="3852863" cy="1003300"/>
          </a:xfrm>
          <a:prstGeom prst="wedgeRoundRectCallout">
            <a:avLst>
              <a:gd name="adj1" fmla="val -80699"/>
              <a:gd name="adj2" fmla="val -79097"/>
              <a:gd name="adj3" fmla="val 16667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Address of </a:t>
            </a: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second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is 0x00427e40 in main()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5.1.1 Local Variables(5/6)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627" name="灯片编号占位符 4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0"/>
            <a:ext cx="9144000" cy="481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9" name="AutoShape 5"/>
          <p:cNvSpPr/>
          <p:nvPr/>
        </p:nvSpPr>
        <p:spPr>
          <a:xfrm>
            <a:off x="3714750" y="5497513"/>
            <a:ext cx="3852863" cy="1003300"/>
          </a:xfrm>
          <a:prstGeom prst="wedgeRoundRectCallout">
            <a:avLst>
              <a:gd name="adj1" fmla="val -78366"/>
              <a:gd name="adj2" fmla="val -58181"/>
              <a:gd name="adj3" fmla="val 16667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Address of </a:t>
            </a: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second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is 0x0012feec in callee()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advTm="3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5.1.1 Local Variables(6/6)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Conclusion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variables occupy memory.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compiler (and the debugger) maps the variables with same name to completely different addresses in order to achieve the illusion of scoping.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 Implementation of Parameter and Local Variables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5.1.1 Local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5.1.2 Parameter/ Argument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5.1.3 How the compiler implement them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2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5.1.2 Parameter/ Argument(1/7)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24" name="Rectangle 4"/>
          <p:cNvSpPr/>
          <p:nvPr/>
        </p:nvSpPr>
        <p:spPr>
          <a:xfrm>
            <a:off x="593725" y="1895475"/>
            <a:ext cx="8154988" cy="41767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  <a:t>void callee ( int first )</a:t>
            </a:r>
            <a:b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</a:br>
            <a: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  <a:t>{</a:t>
            </a:r>
            <a:b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</a:br>
            <a: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  <a:t>      int second;</a:t>
            </a:r>
            <a:b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</a:br>
            <a: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  <a:t>      second = 1;</a:t>
            </a:r>
            <a:b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</a:br>
            <a: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  <a:t>      first = 2;</a:t>
            </a:r>
            <a:b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</a:br>
            <a: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  <a:t>      printf("callee: first = %d second = %d\n", first, second);</a:t>
            </a:r>
            <a:endParaRPr lang="en-US" altLang="zh-CN" sz="2600" dirty="0">
              <a:latin typeface="Calibri" panose="020F0502020204030204" pitchFamily="34" charset="0"/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  <a:t>}</a:t>
            </a:r>
            <a:endParaRPr lang="en-US" altLang="zh-CN" sz="2600" dirty="0">
              <a:latin typeface="Calibri" panose="020F0502020204030204" pitchFamily="34" charset="0"/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b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</a:br>
            <a: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  <a:t>first = 1</a:t>
            </a:r>
            <a:endParaRPr lang="en-US" altLang="zh-CN" sz="2600" dirty="0">
              <a:latin typeface="Calibri" panose="020F0502020204030204" pitchFamily="34" charset="0"/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600" dirty="0">
                <a:latin typeface="Calibri" panose="020F0502020204030204" pitchFamily="34" charset="0"/>
                <a:ea typeface="PMingLiU" pitchFamily="18" charset="-120"/>
              </a:rPr>
              <a:t>… callee(first)  // pass the value of first to callee</a:t>
            </a:r>
            <a:endParaRPr lang="en-US" altLang="zh-CN" sz="2600" dirty="0">
              <a:latin typeface="Calibri" panose="020F0502020204030204" pitchFamily="34" charset="0"/>
              <a:ea typeface="PMingLiU" pitchFamily="18" charset="-120"/>
            </a:endParaRPr>
          </a:p>
        </p:txBody>
      </p:sp>
      <p:sp>
        <p:nvSpPr>
          <p:cNvPr id="30725" name="未知"/>
          <p:cNvSpPr/>
          <p:nvPr/>
        </p:nvSpPr>
        <p:spPr>
          <a:xfrm>
            <a:off x="2214563" y="2286000"/>
            <a:ext cx="1649412" cy="3143250"/>
          </a:xfrm>
          <a:custGeom>
            <a:avLst/>
            <a:gdLst/>
            <a:ahLst/>
            <a:cxnLst>
              <a:cxn ang="0">
                <a:pos x="0" y="3143250"/>
              </a:cxn>
              <a:cxn ang="0">
                <a:pos x="1515676" y="1309688"/>
              </a:cxn>
              <a:cxn ang="0">
                <a:pos x="802417" y="0"/>
              </a:cxn>
            </a:cxnLst>
            <a:pathLst>
              <a:path w="888" h="1728">
                <a:moveTo>
                  <a:pt x="0" y="1728"/>
                </a:moveTo>
                <a:cubicBezTo>
                  <a:pt x="372" y="1368"/>
                  <a:pt x="744" y="1008"/>
                  <a:pt x="816" y="720"/>
                </a:cubicBezTo>
                <a:cubicBezTo>
                  <a:pt x="888" y="432"/>
                  <a:pt x="660" y="216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26" name="Rectangle 3"/>
          <p:cNvSpPr txBox="1"/>
          <p:nvPr/>
        </p:nvSpPr>
        <p:spPr>
          <a:xfrm>
            <a:off x="457200" y="1347788"/>
            <a:ext cx="8229600" cy="22145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/>
            <a:r>
              <a:rPr lang="en-US" altLang="zh-CN" dirty="0">
                <a:ea typeface="宋体" panose="02010600030101010101" pitchFamily="2" charset="-122"/>
              </a:rPr>
              <a:t>Formal Parameters &amp; Actual Parameters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4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5.1.2 Parameter/ Argument(2/7)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7" name="灯片编号占位符 4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174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71575"/>
            <a:ext cx="9144000" cy="451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9" name="AutoShape 4"/>
          <p:cNvSpPr/>
          <p:nvPr/>
        </p:nvSpPr>
        <p:spPr>
          <a:xfrm>
            <a:off x="4857750" y="5286375"/>
            <a:ext cx="3600450" cy="931863"/>
          </a:xfrm>
          <a:prstGeom prst="wedgeRoundRectCallout">
            <a:avLst>
              <a:gd name="adj1" fmla="val -100551"/>
              <a:gd name="adj2" fmla="val -81972"/>
              <a:gd name="adj3" fmla="val 16667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Address of </a:t>
            </a: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first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is 0x00427e30 in main()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advTm="4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5.1.2 Parameter/ Argument(3/7)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379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0"/>
            <a:ext cx="9144000" cy="451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7" name="AutoShape 5"/>
          <p:cNvSpPr/>
          <p:nvPr/>
        </p:nvSpPr>
        <p:spPr>
          <a:xfrm>
            <a:off x="3357563" y="5357813"/>
            <a:ext cx="3852862" cy="1003300"/>
          </a:xfrm>
          <a:prstGeom prst="wedgeRoundRectCallout">
            <a:avLst>
              <a:gd name="adj1" fmla="val -58523"/>
              <a:gd name="adj2" fmla="val -100014"/>
              <a:gd name="adj3" fmla="val 16667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Address of </a:t>
            </a:r>
            <a:r>
              <a:rPr lang="en-US" altLang="zh-CN" sz="2400" b="1" i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first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</a:rPr>
              <a:t>is 0x0012fef8 in callee()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advTm="3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5.1.2 Parameter/ Argument(4/7)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329613" cy="48577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Notice: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For a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formal parameter (</a:t>
            </a:r>
            <a:r>
              <a:rPr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形参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to a function, the compiler assigns an address for the scope of the callee - just as if it were declared locally.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This allows the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actual parameter (</a:t>
            </a:r>
            <a:r>
              <a:rPr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实参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to remain unperturbed</a:t>
            </a:r>
            <a:r>
              <a:rPr lang="zh-CN" altLang="en-US" dirty="0">
                <a:ea typeface="宋体" panose="02010600030101010101" pitchFamily="2" charset="-122"/>
              </a:rPr>
              <a:t>（不被打扰的） </a:t>
            </a:r>
            <a:r>
              <a:rPr lang="en-US" altLang="zh-CN" dirty="0">
                <a:ea typeface="宋体" panose="02010600030101010101" pitchFamily="2" charset="-122"/>
              </a:rPr>
              <a:t>by any assignment made to the formal parameter in the callee.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5. Function Call and Return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5.0 Introduction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 Implementation of Parameter  and Local Variables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 Activation Record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5.3 Function Invocation Process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 Procedure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4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5.1.2 Parameter/ Argument(5/7)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Passed by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This allows the actual parameter to remain unperturbed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Passed by reference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 has no language support for calling by reference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but it is very easy to achieve the same effect using its &amp; and * operators.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76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5.1.2 Parameter/ Argument(6/7)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#include &lt;stdio.h&gt; </a:t>
            </a:r>
            <a:endParaRPr lang="en-GB" altLang="en-US" sz="21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void callee ( int * first )  //not a variable, but an address</a:t>
            </a:r>
            <a:endParaRPr lang="en-GB" altLang="en-US" sz="21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{</a:t>
            </a:r>
            <a:endParaRPr lang="en-GB" altLang="en-US" sz="21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       int second;</a:t>
            </a:r>
            <a:br>
              <a:rPr lang="en-GB" altLang="en-US" sz="2100" b="1" dirty="0"/>
            </a:br>
            <a:r>
              <a:rPr lang="en-GB" altLang="en-US" sz="2100" b="1" dirty="0"/>
              <a:t>  second = 1;</a:t>
            </a:r>
            <a:endParaRPr lang="en-GB" altLang="en-US" sz="21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       *first = 2;</a:t>
            </a:r>
            <a:br>
              <a:rPr lang="en-GB" altLang="en-US" sz="2100" b="1" dirty="0"/>
            </a:br>
            <a:r>
              <a:rPr lang="en-GB" altLang="en-US" sz="2100" b="1" dirty="0"/>
              <a:t>   printf("callee: first = %d second = %d\n", *first, second);</a:t>
            </a:r>
            <a:endParaRPr lang="en-GB" altLang="en-US" sz="21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}</a:t>
            </a:r>
            <a:endParaRPr lang="en-GB" altLang="en-US" sz="21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int main (int argc, char *argv[])</a:t>
            </a:r>
            <a:endParaRPr lang="en-GB" altLang="en-US" sz="21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{</a:t>
            </a:r>
            <a:endParaRPr lang="en-GB" altLang="en-US" sz="21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	int first = 1; </a:t>
            </a:r>
            <a:r>
              <a:rPr lang="en-US" altLang="en-GB" sz="2100" b="1" dirty="0"/>
              <a:t>// &amp;first = 0x0012ff7c</a:t>
            </a:r>
            <a:endParaRPr lang="en-GB" altLang="en-US" sz="21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	int second = 2;</a:t>
            </a:r>
            <a:endParaRPr lang="en-GB" altLang="en-US" sz="21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     callee(&amp;first);  //passed by address ---</a:t>
            </a:r>
            <a:br>
              <a:rPr lang="en-GB" altLang="en-US" sz="2100" b="1" dirty="0"/>
            </a:br>
            <a:r>
              <a:rPr lang="en-GB" altLang="en-US" sz="2100" b="1" dirty="0"/>
              <a:t>printf("caller: first = %d second = %d\n", first, second);</a:t>
            </a:r>
            <a:br>
              <a:rPr lang="en-GB" altLang="en-US" sz="2100" b="1" dirty="0"/>
            </a:br>
            <a:r>
              <a:rPr lang="en-GB" altLang="en-US" sz="2100" b="1" dirty="0"/>
              <a:t>return 0;</a:t>
            </a:r>
            <a:endParaRPr lang="en-GB" altLang="en-US" sz="21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100" b="1" dirty="0"/>
              <a:t>}</a:t>
            </a:r>
            <a:endParaRPr lang="en-GB" altLang="en-US" sz="2100" b="1" dirty="0"/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4495800" y="1866900"/>
            <a:ext cx="1752600" cy="914400"/>
          </a:xfrm>
          <a:prstGeom prst="wedgeRoundRectCallout">
            <a:avLst>
              <a:gd name="adj1" fmla="val -181157"/>
              <a:gd name="adj2" fmla="val 67537"/>
              <a:gd name="adj3" fmla="val 16667"/>
            </a:avLst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  <a:t>Content by address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4800600" y="3581400"/>
            <a:ext cx="3886200" cy="100488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callee: first = 2 second = 1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caller: first = 2 second = 2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8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5.1.2 Parameter/ Argument(7/7)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1" name="内容占位符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ea typeface="宋体" panose="02010600030101010101" pitchFamily="2" charset="-122"/>
              </a:rPr>
              <a:t> casts original data to a </a:t>
            </a:r>
            <a:r>
              <a:rPr lang="en-US" altLang="zh-CN" b="1" dirty="0">
                <a:ea typeface="宋体" panose="02010600030101010101" pitchFamily="2" charset="-122"/>
              </a:rPr>
              <a:t>constant</a:t>
            </a:r>
            <a:r>
              <a:rPr lang="en-US" altLang="zh-CN" dirty="0">
                <a:ea typeface="宋体" panose="02010600030101010101" pitchFamily="2" charset="-122"/>
              </a:rPr>
              <a:t> for use in the function.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3" name="Rectangle 1"/>
          <p:cNvSpPr/>
          <p:nvPr/>
        </p:nvSpPr>
        <p:spPr>
          <a:xfrm>
            <a:off x="571500" y="2305050"/>
            <a:ext cx="8001000" cy="37846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fr-CA" altLang="zh-CN" sz="2400" dirty="0">
                <a:solidFill>
                  <a:schemeClr val="bg1"/>
                </a:solidFill>
                <a:latin typeface="Arial Unicode MS" pitchFamily="34" charset="-122"/>
              </a:rPr>
              <a:t>void doSomething(</a:t>
            </a:r>
            <a:r>
              <a:rPr lang="fr-CA" altLang="zh-CN" sz="2400" b="1" dirty="0">
                <a:solidFill>
                  <a:srgbClr val="FF0000"/>
                </a:solidFill>
                <a:latin typeface="Arial Unicode MS" pitchFamily="34" charset="-122"/>
              </a:rPr>
              <a:t>const</a:t>
            </a:r>
            <a:r>
              <a:rPr lang="fr-CA" altLang="zh-CN" sz="2400" dirty="0">
                <a:solidFill>
                  <a:schemeClr val="bg1"/>
                </a:solidFill>
                <a:latin typeface="Arial Unicode MS" pitchFamily="34" charset="-122"/>
              </a:rPr>
              <a:t> SomeBigClass&amp; x) {</a:t>
            </a:r>
            <a:endParaRPr lang="fr-CA" altLang="zh-CN" sz="2400" dirty="0">
              <a:solidFill>
                <a:schemeClr val="bg1"/>
              </a:solidFill>
              <a:latin typeface="Arial Unicode MS" pitchFamily="34" charset="-122"/>
            </a:endParaRPr>
          </a:p>
          <a:p>
            <a:r>
              <a:rPr lang="fr-CA" altLang="zh-CN" sz="2400" dirty="0">
                <a:solidFill>
                  <a:schemeClr val="bg1"/>
                </a:solidFill>
                <a:latin typeface="Arial Unicode MS" pitchFamily="34" charset="-122"/>
              </a:rPr>
              <a:t>      ... </a:t>
            </a:r>
            <a:endParaRPr lang="fr-CA" altLang="zh-CN" sz="2400" dirty="0">
              <a:solidFill>
                <a:schemeClr val="bg1"/>
              </a:solidFill>
              <a:latin typeface="Arial Unicode MS" pitchFamily="34" charset="-122"/>
            </a:endParaRPr>
          </a:p>
          <a:p>
            <a:r>
              <a:rPr lang="fr-CA" altLang="zh-CN" sz="2400" dirty="0">
                <a:solidFill>
                  <a:schemeClr val="bg1"/>
                </a:solidFill>
                <a:latin typeface="Arial Unicode MS" pitchFamily="34" charset="-122"/>
              </a:rPr>
              <a:t>}</a:t>
            </a:r>
            <a:r>
              <a:rPr lang="fr-CA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fr-CA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fr-CA" altLang="zh-CN" sz="2400" dirty="0">
              <a:solidFill>
                <a:schemeClr val="bg1"/>
              </a:solidFill>
              <a:latin typeface="Arial Unicode MS" pitchFamily="34" charset="-122"/>
            </a:endParaRPr>
          </a:p>
          <a:p>
            <a:r>
              <a:rPr lang="fr-CA" altLang="zh-CN" sz="2400" dirty="0">
                <a:solidFill>
                  <a:schemeClr val="bg1"/>
                </a:solidFill>
                <a:latin typeface="Arial Unicode MS" pitchFamily="34" charset="-122"/>
              </a:rPr>
              <a:t>main() { </a:t>
            </a:r>
            <a:endParaRPr lang="fr-CA" altLang="zh-CN" sz="2400" dirty="0">
              <a:solidFill>
                <a:schemeClr val="bg1"/>
              </a:solidFill>
              <a:latin typeface="Arial Unicode MS" pitchFamily="34" charset="-122"/>
            </a:endParaRPr>
          </a:p>
          <a:p>
            <a:r>
              <a:rPr lang="fr-CA" altLang="zh-CN" sz="2400" dirty="0">
                <a:solidFill>
                  <a:schemeClr val="bg1"/>
                </a:solidFill>
                <a:latin typeface="Arial Unicode MS" pitchFamily="34" charset="-122"/>
              </a:rPr>
              <a:t>     SomeBigClass x(100); </a:t>
            </a:r>
            <a:endParaRPr lang="fr-CA" altLang="zh-CN" sz="2400" dirty="0">
              <a:solidFill>
                <a:schemeClr val="bg1"/>
              </a:solidFill>
              <a:latin typeface="Arial Unicode MS" pitchFamily="34" charset="-122"/>
            </a:endParaRPr>
          </a:p>
          <a:p>
            <a:r>
              <a:rPr lang="fr-CA" altLang="zh-CN" sz="2400" dirty="0">
                <a:solidFill>
                  <a:schemeClr val="bg1"/>
                </a:solidFill>
                <a:latin typeface="Arial Unicode MS" pitchFamily="34" charset="-122"/>
              </a:rPr>
              <a:t>     // initialize and do whatever with x </a:t>
            </a:r>
            <a:endParaRPr lang="fr-CA" altLang="zh-CN" sz="2400" dirty="0">
              <a:solidFill>
                <a:schemeClr val="bg1"/>
              </a:solidFill>
              <a:latin typeface="Arial Unicode MS" pitchFamily="34" charset="-122"/>
            </a:endParaRPr>
          </a:p>
          <a:p>
            <a:r>
              <a:rPr lang="fr-CA" altLang="zh-CN" sz="2400" dirty="0">
                <a:solidFill>
                  <a:schemeClr val="bg1"/>
                </a:solidFill>
                <a:latin typeface="Arial Unicode MS" pitchFamily="34" charset="-122"/>
              </a:rPr>
              <a:t>     doSomething(x); </a:t>
            </a:r>
            <a:endParaRPr lang="fr-CA" altLang="zh-CN" sz="2400" dirty="0">
              <a:solidFill>
                <a:schemeClr val="bg1"/>
              </a:solidFill>
              <a:latin typeface="Arial Unicode MS" pitchFamily="34" charset="-122"/>
            </a:endParaRPr>
          </a:p>
          <a:p>
            <a:r>
              <a:rPr lang="fr-CA" altLang="zh-CN" sz="2400" dirty="0">
                <a:solidFill>
                  <a:schemeClr val="bg1"/>
                </a:solidFill>
                <a:latin typeface="Arial Unicode MS" pitchFamily="34" charset="-122"/>
              </a:rPr>
              <a:t>      ... </a:t>
            </a:r>
            <a:endParaRPr lang="fr-CA" altLang="zh-CN" sz="2400" dirty="0">
              <a:solidFill>
                <a:schemeClr val="bg1"/>
              </a:solidFill>
              <a:latin typeface="Arial Unicode MS" pitchFamily="34" charset="-122"/>
            </a:endParaRPr>
          </a:p>
          <a:p>
            <a:r>
              <a:rPr lang="fr-CA" altLang="zh-CN" sz="2400" dirty="0">
                <a:solidFill>
                  <a:schemeClr val="bg1"/>
                </a:solidFill>
                <a:latin typeface="Arial Unicode MS" pitchFamily="34" charset="-122"/>
              </a:rPr>
              <a:t>}</a:t>
            </a:r>
            <a:endParaRPr lang="fr-CA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5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 Implementation of Parameter and Local Variables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5.1.1 Local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5.1.2 Parameter/ Arguments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5.1.3 How the compiler implement  them</a:t>
            </a:r>
            <a:endParaRPr lang="zh-CN" altLang="en-US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499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5.1.3 How the compiler implement them(1/7)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What we have seen: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 the example above we saw that local and global variables seem to be allocated in very different address ranges,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and also that globals are near other globals, and locals near other locals.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4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dirty="0"/>
              <a:t>201001V1.1</a:t>
            </a:r>
            <a:endParaRPr lang="en-US" altLang="zh-CN" dirty="0"/>
          </a:p>
        </p:txBody>
      </p:sp>
      <p:sp>
        <p:nvSpPr>
          <p:cNvPr id="40963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5.1.3 How the compiler implement them(2/7)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/>
          <p:nvPr/>
        </p:nvSpPr>
        <p:spPr>
          <a:xfrm>
            <a:off x="179388" y="1225550"/>
            <a:ext cx="5905500" cy="55880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#include &lt;stdio.h&gt;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#include &lt;stdlib.h&gt;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void callee (int n) {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if (n == 0) return;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printf("%d (0x%08x)\n", n, &amp;n);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callee (n - 1);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printf("%d (0x%08x)\n", n, &amp;n);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int main (int argc, char * argv[]) {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 int n;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 if (argc &lt; 2) {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     printf("USAGE: %s \n", argv[0]);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     return 1;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 }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 n = atoi(argv[1]);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 callee(n);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 return 0;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} 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6300788" y="1052513"/>
            <a:ext cx="2536825" cy="55848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10 (0x0065fda4)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9 (0x0065fd4c)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8 (0x0065fcf4)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7 (0x0065fc9c)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6 (0x0065fc44)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5 (0x0065fbec)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4 (0x0065fb94)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3 (0x0065fb3c)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2 (0x0065fae4)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1 (0x0065fa8c)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1 (0x0065fa8c)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2 (0x0065fae4)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3 (0x0065fb3c)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4 (0x0065fb94)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5 (0x0065fbec)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6 (0x0065fc44)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7 (0x0065fc9c)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8 (0x0065fcf4)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9 (0x0065fd4c)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BatangChe" pitchFamily="49" charset="-127"/>
              </a:rPr>
              <a:t>10 (0x0065fda4)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BatangChe" pitchFamily="49" charset="-127"/>
            </a:endParaRPr>
          </a:p>
        </p:txBody>
      </p:sp>
    </p:spTree>
    <p:custDataLst>
      <p:tags r:id="rId1"/>
    </p:custDataLst>
  </p:cSld>
  <p:clrMapOvr>
    <a:masterClrMapping/>
  </p:clrMapOvr>
  <p:transition advTm="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5.1.3 How the compiler implement them(3/7)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Recursion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857250" y="1773238"/>
            <a:ext cx="8001000" cy="43227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FontTx/>
              <a:buChar char="•"/>
            </a:pPr>
            <a:r>
              <a:rPr lang="en-US" altLang="zh-CN" dirty="0">
                <a:ea typeface="PMingLiU" pitchFamily="18" charset="-120"/>
              </a:rPr>
              <a:t> Calling itself, say</a:t>
            </a:r>
            <a:endParaRPr lang="en-US" altLang="zh-CN" dirty="0">
              <a:ea typeface="PMingLiU" pitchFamily="18" charset="-120"/>
            </a:endParaRPr>
          </a:p>
          <a:p>
            <a:pPr marL="1143000" lvl="2" indent="-228600" eaLnBrk="1" hangingPunct="1">
              <a:buFontTx/>
              <a:buNone/>
            </a:pPr>
            <a:r>
              <a:rPr lang="en-US" altLang="zh-CN" dirty="0">
                <a:ea typeface="PMingLiU" pitchFamily="18" charset="-120"/>
              </a:rPr>
              <a:t>callee (n) {</a:t>
            </a:r>
            <a:endParaRPr lang="en-US" altLang="zh-CN" dirty="0">
              <a:ea typeface="PMingLiU" pitchFamily="18" charset="-120"/>
            </a:endParaRPr>
          </a:p>
          <a:p>
            <a:pPr marL="1143000" lvl="2" indent="-228600" eaLnBrk="1" hangingPunct="1">
              <a:buFontTx/>
              <a:buNone/>
            </a:pPr>
            <a:r>
              <a:rPr lang="en-US" altLang="zh-CN" dirty="0">
                <a:ea typeface="PMingLiU" pitchFamily="18" charset="-120"/>
              </a:rPr>
              <a:t>	if (n == 0) return;</a:t>
            </a:r>
            <a:endParaRPr lang="en-US" altLang="zh-CN" dirty="0">
              <a:ea typeface="PMingLiU" pitchFamily="18" charset="-120"/>
            </a:endParaRPr>
          </a:p>
          <a:p>
            <a:pPr marL="1143000" lvl="2" indent="-228600" eaLnBrk="1" hangingPunct="1">
              <a:buFontTx/>
              <a:buNone/>
            </a:pPr>
            <a:r>
              <a:rPr lang="en-US" altLang="zh-CN" dirty="0">
                <a:ea typeface="PMingLiU" pitchFamily="18" charset="-120"/>
              </a:rPr>
              <a:t>	printf(“……”);</a:t>
            </a:r>
            <a:endParaRPr lang="en-US" altLang="zh-CN" dirty="0">
              <a:ea typeface="PMingLiU" pitchFamily="18" charset="-120"/>
            </a:endParaRPr>
          </a:p>
          <a:p>
            <a:pPr marL="1143000" lvl="2" indent="-228600" eaLnBrk="1" hangingPunct="1">
              <a:buFontTx/>
              <a:buNone/>
            </a:pPr>
            <a:r>
              <a:rPr lang="en-US" altLang="zh-CN" dirty="0">
                <a:ea typeface="PMingLiU" pitchFamily="18" charset="-120"/>
              </a:rPr>
              <a:t>	callee(n-1);</a:t>
            </a:r>
            <a:endParaRPr lang="en-US" altLang="zh-CN" dirty="0">
              <a:ea typeface="PMingLiU" pitchFamily="18" charset="-120"/>
            </a:endParaRPr>
          </a:p>
          <a:p>
            <a:pPr marL="1143000" lvl="2" indent="-228600" eaLnBrk="1" hangingPunct="1">
              <a:buFontTx/>
              <a:buNone/>
            </a:pPr>
            <a:r>
              <a:rPr lang="en-US" altLang="zh-CN" dirty="0">
                <a:ea typeface="PMingLiU" pitchFamily="18" charset="-120"/>
              </a:rPr>
              <a:t>}</a:t>
            </a:r>
            <a:endParaRPr lang="en-US" altLang="zh-CN" dirty="0">
              <a:ea typeface="PMingLiU" pitchFamily="18" charset="-120"/>
            </a:endParaRPr>
          </a:p>
          <a:p>
            <a:pPr marL="342900" lvl="0" indent="-342900" eaLnBrk="1" hangingPunct="1">
              <a:buFontTx/>
              <a:buChar char="•"/>
            </a:pPr>
            <a:r>
              <a:rPr lang="en-US" altLang="zh-CN" dirty="0">
                <a:ea typeface="PMingLiU" pitchFamily="18" charset="-120"/>
              </a:rPr>
              <a:t> It will create local variable (n) for each call</a:t>
            </a:r>
            <a:endParaRPr lang="en-US" altLang="zh-CN" dirty="0">
              <a:ea typeface="PMingLiU" pitchFamily="18" charset="-120"/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 rot="10370718">
            <a:off x="4787900" y="2060575"/>
            <a:ext cx="457200" cy="1981200"/>
          </a:xfrm>
          <a:prstGeom prst="curvedRightArrow">
            <a:avLst>
              <a:gd name="adj1" fmla="val 86667"/>
              <a:gd name="adj2" fmla="val 173333"/>
              <a:gd name="adj3" fmla="val 33301"/>
            </a:avLst>
          </a:prstGeom>
          <a:gradFill rotWithShape="0">
            <a:gsLst>
              <a:gs pos="0">
                <a:srgbClr val="253C57"/>
              </a:gs>
              <a:gs pos="50000">
                <a:schemeClr val="accent1"/>
              </a:gs>
              <a:gs pos="100000">
                <a:srgbClr val="253C5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1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5.1.3 How the compiler implement them(4/7)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Problem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compiler would not be able to decide how many to allocate until after the program was already running.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But if the program is running, the compiler should has already finished its work!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5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5.1.3 How the compiler implement them(5/7)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Solution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Global variables can be allocated statically.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This means that the compiler can fix specific addresses for global variables before the program executes.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Compilers must allocate local variables </a:t>
            </a:r>
            <a:r>
              <a:rPr lang="en-US" altLang="zh-CN" b="1" dirty="0">
                <a:ea typeface="宋体" panose="02010600030101010101" pitchFamily="2" charset="-122"/>
              </a:rPr>
              <a:t>dynamically</a:t>
            </a:r>
            <a:r>
              <a:rPr lang="en-US" altLang="zh-CN" dirty="0">
                <a:ea typeface="宋体" panose="02010600030101010101" pitchFamily="2" charset="-122"/>
              </a:rPr>
              <a:t> because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functions can be called recursively, and each recursive invocation needs its own instantiation of local variables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5.1.3 How the compiler implement them(6/7)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Why the local variables are allocated to addresses that are very far away from the addresses that hold the global variables?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Answer: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Because the compiler does not know how many variables it will need to allocate dynamically, it reserves a lot of space for expansion.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4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charRg st="126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charRg st="134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5.0 Introduction(1/4)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use function?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To reuse a segment of code, by inputting different value, and getting back the return value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5.1.3 How the compiler implement them(7/7)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577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Actual parameters and local variables need to be allocated memory space dynamically 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stack segment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Stack is a special region of the memory that stores temporary variables created by each function.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stack grows and shrinks as functions push and pop local variables.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There is no need to manage the memory yourself, variables are allocated and freed automatically.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406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5. Function Call and Return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5.0 Introduction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 Implementation of Parameter  and Local Variables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5.2 Activation Record/Stack Frame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5.3 Function Invocation Process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 Procedure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7768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 Activation Record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577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5.2.1 What is  Activation Record/Stack Frame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5.2.2 The elements of Stack Frame</a:t>
            </a:r>
            <a:endParaRPr lang="en-US" altLang="zh-CN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6162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5.2.1 What is  Activation Record(1/7)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Local variable and actual parameters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dynamically allocated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Disadvantages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slow down the program’s execution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1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5.2.1 What is  Activation Record(2/7)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Solution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minimize the cost of dynamic allocation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compiler calculates  the amount of total space required for the function's locals and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 allocates that space in one single chunk. 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99467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5.2.1 What is  Activation Record(3/7)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401050" cy="48577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Activation Record/Stack Frame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chunk of memory allocated for each function invocation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Activation records are organized in the stack , they are often also called stack frames.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Life cycle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</a:rPr>
              <a:t>function call/function return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222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288" y="3643313"/>
            <a:ext cx="7923212" cy="271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92134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5.2.1 What is  Activation Record(4/7)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Hardware Supports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ESP: Point to the top of the 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EBP: Base pointer for the current stack frame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EIP: Hold the address of instruction to execute next 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325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813" y="3429000"/>
            <a:ext cx="7729537" cy="242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93488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5.2.1 What is  Activation Record(5/7)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Only the activation record at the top of the stack (or simply TOS) can be accessed.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Is this Rule OK? :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YES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function never returns before all of its active subroutines return.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never need to access data from an activation record that is not at the top of the stack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6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427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688" y="4500563"/>
            <a:ext cx="7215187" cy="1982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35257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5.2.1 What is  Activation Record(6/7)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 practice, most computers allocate activation record stacks (often called simply "stacks") from higher addresses to lower addresses 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530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55301" name="Group 4"/>
          <p:cNvGrpSpPr/>
          <p:nvPr/>
        </p:nvGrpSpPr>
        <p:grpSpPr>
          <a:xfrm>
            <a:off x="774700" y="2643188"/>
            <a:ext cx="7756525" cy="3857625"/>
            <a:chOff x="184" y="0"/>
            <a:chExt cx="4117" cy="2533"/>
          </a:xfrm>
        </p:grpSpPr>
        <p:pic>
          <p:nvPicPr>
            <p:cNvPr id="55303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4" y="95"/>
              <a:ext cx="3039" cy="24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5304" name="Rectangle 6"/>
            <p:cNvSpPr/>
            <p:nvPr/>
          </p:nvSpPr>
          <p:spPr>
            <a:xfrm>
              <a:off x="3652" y="104"/>
              <a:ext cx="649" cy="412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90000"/>
                </a:lnSpc>
                <a:spcBef>
                  <a:spcPct val="50000"/>
                </a:spcBef>
                <a:buSzPct val="75000"/>
              </a:pPr>
              <a:r>
                <a:rPr lang="en-US" altLang="zh-CN" sz="2800" b="1" dirty="0">
                  <a:solidFill>
                    <a:srgbClr val="000066"/>
                  </a:solidFill>
                  <a:latin typeface="Arial" panose="020B0604020202020204" pitchFamily="34" charset="0"/>
                </a:rPr>
                <a:t>H</a:t>
              </a:r>
              <a:endPara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05" name="Line 7"/>
            <p:cNvSpPr/>
            <p:nvPr/>
          </p:nvSpPr>
          <p:spPr>
            <a:xfrm>
              <a:off x="3565" y="0"/>
              <a:ext cx="0" cy="222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06" name="Rectangle 8"/>
            <p:cNvSpPr/>
            <p:nvPr/>
          </p:nvSpPr>
          <p:spPr>
            <a:xfrm>
              <a:off x="3652" y="1689"/>
              <a:ext cx="649" cy="412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90000"/>
                </a:lnSpc>
                <a:spcBef>
                  <a:spcPct val="50000"/>
                </a:spcBef>
                <a:buSzPct val="75000"/>
              </a:pPr>
              <a:r>
                <a:rPr lang="en-US" altLang="zh-CN" sz="2800" b="1" dirty="0">
                  <a:solidFill>
                    <a:srgbClr val="000066"/>
                  </a:solidFill>
                  <a:latin typeface="Arial" panose="020B0604020202020204" pitchFamily="34" charset="0"/>
                </a:rPr>
                <a:t>L</a:t>
              </a:r>
              <a:endPara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5302" name="Oval 9"/>
          <p:cNvSpPr/>
          <p:nvPr/>
        </p:nvSpPr>
        <p:spPr>
          <a:xfrm>
            <a:off x="857250" y="3714750"/>
            <a:ext cx="1223963" cy="2087563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46472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5.2.1 What is  Activation Record(7/7)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order of returns from a function is the reverse of function invocations; that is, LIFO behavior.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632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56325" name="Group 4"/>
          <p:cNvGrpSpPr/>
          <p:nvPr/>
        </p:nvGrpSpPr>
        <p:grpSpPr>
          <a:xfrm>
            <a:off x="539750" y="2286000"/>
            <a:ext cx="7980363" cy="4202113"/>
            <a:chOff x="0" y="0"/>
            <a:chExt cx="4301" cy="2438"/>
          </a:xfrm>
        </p:grpSpPr>
        <p:pic>
          <p:nvPicPr>
            <p:cNvPr id="56327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039" cy="24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6328" name="Rectangle 6"/>
            <p:cNvSpPr/>
            <p:nvPr/>
          </p:nvSpPr>
          <p:spPr>
            <a:xfrm>
              <a:off x="3636" y="293"/>
              <a:ext cx="649" cy="412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90000"/>
                </a:lnSpc>
                <a:spcBef>
                  <a:spcPct val="50000"/>
                </a:spcBef>
                <a:buSzPct val="75000"/>
              </a:pPr>
              <a:r>
                <a:rPr lang="en-US" altLang="zh-CN" sz="2800" b="1" dirty="0">
                  <a:solidFill>
                    <a:srgbClr val="000066"/>
                  </a:solidFill>
                  <a:latin typeface="Arial" panose="020B0604020202020204" pitchFamily="34" charset="0"/>
                </a:rPr>
                <a:t>H</a:t>
              </a:r>
              <a:endPara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329" name="Line 7"/>
            <p:cNvSpPr/>
            <p:nvPr/>
          </p:nvSpPr>
          <p:spPr>
            <a:xfrm>
              <a:off x="3559" y="140"/>
              <a:ext cx="0" cy="222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0" name="Rectangle 8"/>
            <p:cNvSpPr/>
            <p:nvPr/>
          </p:nvSpPr>
          <p:spPr>
            <a:xfrm>
              <a:off x="3652" y="1616"/>
              <a:ext cx="649" cy="412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90000"/>
                </a:lnSpc>
                <a:spcBef>
                  <a:spcPct val="50000"/>
                </a:spcBef>
                <a:buSzPct val="75000"/>
              </a:pPr>
              <a:r>
                <a:rPr lang="en-US" altLang="zh-CN" sz="2800" b="1" dirty="0">
                  <a:solidFill>
                    <a:srgbClr val="000066"/>
                  </a:solidFill>
                  <a:latin typeface="Arial" panose="020B0604020202020204" pitchFamily="34" charset="0"/>
                </a:rPr>
                <a:t>L</a:t>
              </a:r>
              <a:endPara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6326" name="Oval 9"/>
          <p:cNvSpPr/>
          <p:nvPr/>
        </p:nvSpPr>
        <p:spPr>
          <a:xfrm>
            <a:off x="4859338" y="3357563"/>
            <a:ext cx="1223962" cy="2087562"/>
          </a:xfrm>
          <a:prstGeom prst="ellipse">
            <a:avLst/>
          </a:prstGeom>
          <a:noFill/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8959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4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5.0 Introduction(2/4)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/>
          <p:nvPr/>
        </p:nvSpPr>
        <p:spPr>
          <a:xfrm>
            <a:off x="466725" y="1484313"/>
            <a:ext cx="4105275" cy="48942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int sum (int a, int b)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{ 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int c;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c= a+b;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return c;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void main()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{ 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int x=100, y=200;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int s = sum (x, y);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4"/>
          <p:cNvSpPr/>
          <p:nvPr/>
        </p:nvSpPr>
        <p:spPr>
          <a:xfrm>
            <a:off x="4643438" y="1484313"/>
            <a:ext cx="4032250" cy="48736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sum proc far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….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….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….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</a:rPr>
              <a:t>ret</a:t>
            </a:r>
            <a:endParaRPr lang="en-US" altLang="zh-CN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sum endp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….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….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….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call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sum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15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 Activation Record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577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5.2.1 Basic of Activation Record and Stack Frame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5.2.2 The elements of Stack Frame</a:t>
            </a:r>
            <a:endParaRPr lang="en-US" altLang="zh-CN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1466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5.2.2 The Elements of Stack Frame(1/2)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837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3" y="1125538"/>
            <a:ext cx="7183437" cy="5732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900" y="2708275"/>
            <a:ext cx="285750" cy="2449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4" name="Text Box 5"/>
          <p:cNvSpPr txBox="1"/>
          <p:nvPr/>
        </p:nvSpPr>
        <p:spPr>
          <a:xfrm>
            <a:off x="6877050" y="5229225"/>
            <a:ext cx="22669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Stack Frame growth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5.2.2 The Elements of Stack Frame(2/2)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stack frame usually includes  the following items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arguments (parameter values) passed to the routine;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address back to the routine's caller;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caller’s </a:t>
            </a:r>
            <a:r>
              <a:rPr kumimoji="0" lang="en-US" altLang="zh-CN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ebp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space for the local variables of the routine 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saved registers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  <p:sp>
        <p:nvSpPr>
          <p:cNvPr id="59396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18377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5. Function Call and Return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5.0 Introduction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 Implementation of Parameter  and Local Variables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 Activation Record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5.3 Function Invocation Process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 Procedure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730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 Function Invocation Process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u="sng" dirty="0">
                <a:ea typeface="宋体" panose="02010600030101010101" pitchFamily="2" charset="-122"/>
              </a:rPr>
              <a:t>5.3.1 The process of call/ret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5.3.2 Caller/Callee and Stack Frame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5.3.3 Function Calling Conventions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4664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5.3.1 The process of call/ret(1/4)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When a function is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called</a:t>
            </a:r>
            <a:r>
              <a:rPr lang="en-US" altLang="zh-CN" dirty="0">
                <a:ea typeface="宋体" panose="02010600030101010101" pitchFamily="2" charset="-122"/>
              </a:rPr>
              <a:t>, the compiler and hardware: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push parameters into the stack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push the return address into the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push the frame pointer  into the stack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 the frame pointer equal to the stack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decrement the stack pointer by as many memory addresses as are required to store the local state of the callee.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7731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dirty="0"/>
              <a:t>201001V1.1</a:t>
            </a:r>
            <a:endParaRPr lang="en-US" altLang="zh-CN" dirty="0"/>
          </a:p>
        </p:txBody>
      </p:sp>
      <p:sp>
        <p:nvSpPr>
          <p:cNvPr id="63491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5.3.1 The process of call/ret(2/4)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349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Diagram - stack push (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call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3494" name="Picture 4" descr="Pu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733550"/>
            <a:ext cx="7848600" cy="4935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68749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5.3.1 The process of call/ret(3/4)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When a function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returns</a:t>
            </a:r>
            <a:r>
              <a:rPr lang="en-US" altLang="zh-CN" dirty="0">
                <a:ea typeface="宋体" panose="02010600030101010101" pitchFamily="2" charset="-122"/>
              </a:rPr>
              <a:t>, the compiler and hardware: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Set the stack pointer equal to the frame pointer.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Pop the value of the old frame pointer from the stack.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Set the EBP equal to the value of old frame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Pop the return address, set EIP equal to the value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 Pop the parameter(s)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02758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5.3.1 The process of call/ret(4/4)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Diagram - stack pop (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return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5541" name="Picture 4" descr="P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878013"/>
            <a:ext cx="8229600" cy="4287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833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 Function Invocation Process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5.3.1 The process of call/ret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u="sng" dirty="0">
                <a:ea typeface="宋体" panose="02010600030101010101" pitchFamily="2" charset="-122"/>
              </a:rPr>
              <a:t>5.3.2 Caller/Callee and Stack Frame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5.3.3 Function Calling Conventions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2240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5.0 Introduction(3/4)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Just like jump and branch, the “call” and “ret” instructions change the execution order by changing the value of PC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here are also data transferring when using function, such as parameters/argument, return value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Also usually there are local variables inside the 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2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5.3.2 Caller/Callee and Stack Frame(1/11)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6257925" cy="48577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1. Function Call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Caller 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Save caller-save registers (if necessary)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eax, ecx, edx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 Arguments (push)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Pushed onto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In what order?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67589" name="Group 4"/>
          <p:cNvGrpSpPr/>
          <p:nvPr/>
        </p:nvGrpSpPr>
        <p:grpSpPr>
          <a:xfrm>
            <a:off x="6862763" y="1412875"/>
            <a:ext cx="1995487" cy="5029200"/>
            <a:chOff x="135" y="0"/>
            <a:chExt cx="1257" cy="3168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428" y="1150"/>
              <a:ext cx="964" cy="193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Return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Addr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7" name="Rectangle 6"/>
            <p:cNvSpPr>
              <a:spLocks noChangeArrowheads="1"/>
            </p:cNvSpPr>
            <p:nvPr/>
          </p:nvSpPr>
          <p:spPr bwMode="auto">
            <a:xfrm>
              <a:off x="428" y="1536"/>
              <a:ext cx="964" cy="5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Local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Variables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auto">
            <a:xfrm>
              <a:off x="428" y="2702"/>
              <a:ext cx="964" cy="4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Build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9" name="Rectangle 8"/>
            <p:cNvSpPr>
              <a:spLocks noChangeArrowheads="1"/>
            </p:cNvSpPr>
            <p:nvPr/>
          </p:nvSpPr>
          <p:spPr bwMode="auto">
            <a:xfrm>
              <a:off x="428" y="0"/>
              <a:ext cx="964" cy="86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0" name="Rectangle 9"/>
            <p:cNvSpPr>
              <a:spLocks noChangeArrowheads="1"/>
            </p:cNvSpPr>
            <p:nvPr/>
          </p:nvSpPr>
          <p:spPr bwMode="auto">
            <a:xfrm>
              <a:off x="428" y="1343"/>
              <a:ext cx="964" cy="19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Old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ebp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1" name="Rectangle 10"/>
            <p:cNvSpPr>
              <a:spLocks noChangeArrowheads="1"/>
            </p:cNvSpPr>
            <p:nvPr/>
          </p:nvSpPr>
          <p:spPr bwMode="auto">
            <a:xfrm>
              <a:off x="428" y="2123"/>
              <a:ext cx="964" cy="5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 saved 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register 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2" name="Rectangle 11"/>
            <p:cNvSpPr>
              <a:spLocks noChangeArrowheads="1"/>
            </p:cNvSpPr>
            <p:nvPr/>
          </p:nvSpPr>
          <p:spPr bwMode="auto">
            <a:xfrm>
              <a:off x="428" y="772"/>
              <a:ext cx="964" cy="386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Arguments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3" name="AutoShape 12"/>
            <p:cNvSpPr/>
            <p:nvPr/>
          </p:nvSpPr>
          <p:spPr bwMode="auto">
            <a:xfrm>
              <a:off x="135" y="0"/>
              <a:ext cx="267" cy="1315"/>
            </a:xfrm>
            <a:prstGeom prst="leftBrace">
              <a:avLst>
                <a:gd name="adj1" fmla="val 30022"/>
                <a:gd name="adj2" fmla="val 48464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7590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8" y="4429125"/>
            <a:ext cx="6929437" cy="22145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advTm="104302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5.3.2 Caller/Callee and Stack Frame(2/11)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6757988" cy="48577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1. Function Call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Caller 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Execute the call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Pushes return address (that of the next instruction) onto the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Set EIP register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2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68613" name="Group 4"/>
          <p:cNvGrpSpPr/>
          <p:nvPr/>
        </p:nvGrpSpPr>
        <p:grpSpPr>
          <a:xfrm>
            <a:off x="6648450" y="1412875"/>
            <a:ext cx="2209800" cy="5029200"/>
            <a:chOff x="0" y="0"/>
            <a:chExt cx="1392" cy="3168"/>
          </a:xfrm>
        </p:grpSpPr>
        <p:sp>
          <p:nvSpPr>
            <p:cNvPr id="61446" name="Rectangle 5"/>
            <p:cNvSpPr>
              <a:spLocks noChangeArrowheads="1"/>
            </p:cNvSpPr>
            <p:nvPr/>
          </p:nvSpPr>
          <p:spPr bwMode="auto">
            <a:xfrm>
              <a:off x="428" y="1150"/>
              <a:ext cx="964" cy="193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Return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Addr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7" name="Rectangle 6"/>
            <p:cNvSpPr>
              <a:spLocks noChangeArrowheads="1"/>
            </p:cNvSpPr>
            <p:nvPr/>
          </p:nvSpPr>
          <p:spPr bwMode="auto">
            <a:xfrm>
              <a:off x="428" y="1536"/>
              <a:ext cx="964" cy="5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Local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Variables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auto">
            <a:xfrm>
              <a:off x="428" y="2702"/>
              <a:ext cx="964" cy="4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Build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9" name="Rectangle 8"/>
            <p:cNvSpPr>
              <a:spLocks noChangeArrowheads="1"/>
            </p:cNvSpPr>
            <p:nvPr/>
          </p:nvSpPr>
          <p:spPr bwMode="auto">
            <a:xfrm>
              <a:off x="428" y="0"/>
              <a:ext cx="964" cy="86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0" name="Rectangle 9"/>
            <p:cNvSpPr>
              <a:spLocks noChangeArrowheads="1"/>
            </p:cNvSpPr>
            <p:nvPr/>
          </p:nvSpPr>
          <p:spPr bwMode="auto">
            <a:xfrm>
              <a:off x="428" y="1343"/>
              <a:ext cx="964" cy="19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Old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ebp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1" name="Rectangle 10"/>
            <p:cNvSpPr>
              <a:spLocks noChangeArrowheads="1"/>
            </p:cNvSpPr>
            <p:nvPr/>
          </p:nvSpPr>
          <p:spPr bwMode="auto">
            <a:xfrm>
              <a:off x="428" y="2123"/>
              <a:ext cx="964" cy="5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 saved 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register 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2" name="Rectangle 11"/>
            <p:cNvSpPr>
              <a:spLocks noChangeArrowheads="1"/>
            </p:cNvSpPr>
            <p:nvPr/>
          </p:nvSpPr>
          <p:spPr bwMode="auto">
            <a:xfrm>
              <a:off x="428" y="772"/>
              <a:ext cx="964" cy="386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Arguments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3" name="AutoShape 12"/>
            <p:cNvSpPr/>
            <p:nvPr/>
          </p:nvSpPr>
          <p:spPr bwMode="auto">
            <a:xfrm>
              <a:off x="0" y="0"/>
              <a:ext cx="396" cy="1315"/>
            </a:xfrm>
            <a:prstGeom prst="leftBrace">
              <a:avLst>
                <a:gd name="adj1" fmla="val 300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8614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8" y="4572000"/>
            <a:ext cx="7000875" cy="2071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6861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857625"/>
            <a:ext cx="4357688" cy="185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6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5.3.2 Caller/Callee and Stack Frame(3/11)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1. Function Call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Callee 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Save base pointer on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push ebp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066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86245" y="1196975"/>
            <a:ext cx="2642426" cy="5334000"/>
            <a:chOff x="62" y="0"/>
            <a:chExt cx="1261" cy="3152"/>
          </a:xfrm>
          <a:solidFill>
            <a:schemeClr val="bg1"/>
          </a:solidFill>
        </p:grpSpPr>
        <p:sp>
          <p:nvSpPr>
            <p:cNvPr id="62470" name="Rectangle 5"/>
            <p:cNvSpPr>
              <a:spLocks noChangeArrowheads="1"/>
            </p:cNvSpPr>
            <p:nvPr/>
          </p:nvSpPr>
          <p:spPr bwMode="auto">
            <a:xfrm>
              <a:off x="336" y="1144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Return Addr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71" name="Rectangle 6"/>
            <p:cNvSpPr>
              <a:spLocks noChangeArrowheads="1"/>
            </p:cNvSpPr>
            <p:nvPr/>
          </p:nvSpPr>
          <p:spPr bwMode="auto">
            <a:xfrm>
              <a:off x="336" y="1528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Local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Variables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72" name="Rectangle 7"/>
            <p:cNvSpPr>
              <a:spLocks noChangeArrowheads="1"/>
            </p:cNvSpPr>
            <p:nvPr/>
          </p:nvSpPr>
          <p:spPr bwMode="auto">
            <a:xfrm>
              <a:off x="336" y="2688"/>
              <a:ext cx="864" cy="4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Build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73" name="Rectangle 8"/>
            <p:cNvSpPr>
              <a:spLocks noChangeArrowheads="1"/>
            </p:cNvSpPr>
            <p:nvPr/>
          </p:nvSpPr>
          <p:spPr bwMode="auto">
            <a:xfrm>
              <a:off x="336" y="0"/>
              <a:ext cx="864" cy="8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74" name="Rectangle 9"/>
            <p:cNvSpPr>
              <a:spLocks noChangeArrowheads="1"/>
            </p:cNvSpPr>
            <p:nvPr/>
          </p:nvSpPr>
          <p:spPr bwMode="auto">
            <a:xfrm>
              <a:off x="336" y="1336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Old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ebp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75" name="Rectangle 10"/>
            <p:cNvSpPr>
              <a:spLocks noChangeArrowheads="1"/>
            </p:cNvSpPr>
            <p:nvPr/>
          </p:nvSpPr>
          <p:spPr bwMode="auto">
            <a:xfrm>
              <a:off x="336" y="2112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saved 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register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76" name="Rectangle 11"/>
            <p:cNvSpPr>
              <a:spLocks noChangeArrowheads="1"/>
            </p:cNvSpPr>
            <p:nvPr/>
          </p:nvSpPr>
          <p:spPr bwMode="auto">
            <a:xfrm>
              <a:off x="336" y="768"/>
              <a:ext cx="864" cy="3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Arguments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77" name="AutoShape 12"/>
            <p:cNvSpPr/>
            <p:nvPr/>
          </p:nvSpPr>
          <p:spPr bwMode="auto">
            <a:xfrm>
              <a:off x="62" y="1361"/>
              <a:ext cx="239" cy="1311"/>
            </a:xfrm>
            <a:prstGeom prst="leftBrace">
              <a:avLst>
                <a:gd name="adj1" fmla="val 33333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78" name="Line 13"/>
            <p:cNvSpPr>
              <a:spLocks noChangeShapeType="1"/>
            </p:cNvSpPr>
            <p:nvPr/>
          </p:nvSpPr>
          <p:spPr bwMode="auto">
            <a:xfrm>
              <a:off x="1323" y="1403"/>
              <a:ext cx="0" cy="139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0662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3214688"/>
            <a:ext cx="6181725" cy="307181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advTm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5.3.2 Caller/Callee and Stack Frame(4/11)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6043613" cy="48577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1. Function Call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Callee 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Set base pointer to point to the top of the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mov  ebp,esp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429779" y="1196975"/>
            <a:ext cx="2499932" cy="5334000"/>
            <a:chOff x="62" y="0"/>
            <a:chExt cx="1193" cy="3152"/>
          </a:xfrm>
          <a:solidFill>
            <a:schemeClr val="bg1"/>
          </a:solidFill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36" y="1144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Return Addr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336" y="1528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Local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Variables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336" y="2688"/>
              <a:ext cx="864" cy="4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Build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36" y="0"/>
              <a:ext cx="864" cy="8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336" y="1336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Old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ebp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36" y="2112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saved 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register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36" y="768"/>
              <a:ext cx="864" cy="3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Arguments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AutoShape 12"/>
            <p:cNvSpPr/>
            <p:nvPr/>
          </p:nvSpPr>
          <p:spPr bwMode="auto">
            <a:xfrm>
              <a:off x="62" y="1361"/>
              <a:ext cx="239" cy="1311"/>
            </a:xfrm>
            <a:prstGeom prst="leftBrace">
              <a:avLst>
                <a:gd name="adj1" fmla="val 33333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255" y="1403"/>
              <a:ext cx="0" cy="139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168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3500438"/>
            <a:ext cx="6215062" cy="30718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advTm="24102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5.3.2 Caller/Callee and Stack Frame(5/11)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1. Function Call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Callee 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Allocate space for local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Decrement the stack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sub  esp,40h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270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429779" y="1196975"/>
            <a:ext cx="2499932" cy="5334000"/>
            <a:chOff x="62" y="0"/>
            <a:chExt cx="1193" cy="3152"/>
          </a:xfrm>
          <a:solidFill>
            <a:schemeClr val="bg1"/>
          </a:solidFill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336" y="1144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Return Addr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336" y="1528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Local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Variables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336" y="2688"/>
              <a:ext cx="864" cy="4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Build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336" y="0"/>
              <a:ext cx="864" cy="8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336" y="1336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Old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ebp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336" y="2112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saved 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register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336" y="768"/>
              <a:ext cx="864" cy="3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Arguments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62" y="1361"/>
              <a:ext cx="239" cy="1311"/>
            </a:xfrm>
            <a:prstGeom prst="leftBrace">
              <a:avLst>
                <a:gd name="adj1" fmla="val 33333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255" y="1403"/>
              <a:ext cx="0" cy="139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271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3500438"/>
            <a:ext cx="6215062" cy="30718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advTm="83803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5.3.2 Caller/Callee and Stack Frame(6/11)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1. Function Call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Callee 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Save callee-save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push ebx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push esi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push edi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3732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429779" y="1196975"/>
            <a:ext cx="2499932" cy="5334000"/>
            <a:chOff x="62" y="0"/>
            <a:chExt cx="1193" cy="3152"/>
          </a:xfrm>
          <a:solidFill>
            <a:schemeClr val="bg1"/>
          </a:solidFill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336" y="1144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Return Addr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336" y="1528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Local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Variables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336" y="2688"/>
              <a:ext cx="864" cy="4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Build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336" y="0"/>
              <a:ext cx="864" cy="8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336" y="1336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Old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ebp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336" y="2112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saved 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register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336" y="768"/>
              <a:ext cx="864" cy="3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Arguments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62" y="1361"/>
              <a:ext cx="239" cy="1311"/>
            </a:xfrm>
            <a:prstGeom prst="leftBrace">
              <a:avLst>
                <a:gd name="adj1" fmla="val 33333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255" y="1403"/>
              <a:ext cx="0" cy="139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373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3857625"/>
            <a:ext cx="6000750" cy="2895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advTm="61636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5.3.2 Caller/Callee and Stack Frame(7/11)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2. Function Call Return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Callee 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Move return value into eax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Pop registers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56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486174" y="1182681"/>
            <a:ext cx="2372106" cy="5486400"/>
            <a:chOff x="68" y="0"/>
            <a:chExt cx="1132" cy="3152"/>
          </a:xfrm>
          <a:solidFill>
            <a:schemeClr val="bg1"/>
          </a:solidFill>
        </p:grpSpPr>
        <p:sp>
          <p:nvSpPr>
            <p:cNvPr id="63494" name="Rectangle 5"/>
            <p:cNvSpPr>
              <a:spLocks noChangeArrowheads="1"/>
            </p:cNvSpPr>
            <p:nvPr/>
          </p:nvSpPr>
          <p:spPr bwMode="auto">
            <a:xfrm>
              <a:off x="336" y="1144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Return Addr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495" name="Rectangle 6"/>
            <p:cNvSpPr>
              <a:spLocks noChangeArrowheads="1"/>
            </p:cNvSpPr>
            <p:nvPr/>
          </p:nvSpPr>
          <p:spPr bwMode="auto">
            <a:xfrm>
              <a:off x="336" y="1528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Local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Variables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496" name="Rectangle 7"/>
            <p:cNvSpPr>
              <a:spLocks noChangeArrowheads="1"/>
            </p:cNvSpPr>
            <p:nvPr/>
          </p:nvSpPr>
          <p:spPr bwMode="auto">
            <a:xfrm>
              <a:off x="336" y="2688"/>
              <a:ext cx="864" cy="4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Build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497" name="Rectangle 8"/>
            <p:cNvSpPr>
              <a:spLocks noChangeArrowheads="1"/>
            </p:cNvSpPr>
            <p:nvPr/>
          </p:nvSpPr>
          <p:spPr bwMode="auto">
            <a:xfrm>
              <a:off x="336" y="0"/>
              <a:ext cx="864" cy="8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498" name="Rectangle 9"/>
            <p:cNvSpPr>
              <a:spLocks noChangeArrowheads="1"/>
            </p:cNvSpPr>
            <p:nvPr/>
          </p:nvSpPr>
          <p:spPr bwMode="auto">
            <a:xfrm>
              <a:off x="336" y="1336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Old ebp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499" name="Rectangle 10"/>
            <p:cNvSpPr>
              <a:spLocks noChangeArrowheads="1"/>
            </p:cNvSpPr>
            <p:nvPr/>
          </p:nvSpPr>
          <p:spPr bwMode="auto">
            <a:xfrm>
              <a:off x="336" y="2112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Saved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Registers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0" name="Rectangle 11"/>
            <p:cNvSpPr>
              <a:spLocks noChangeArrowheads="1"/>
            </p:cNvSpPr>
            <p:nvPr/>
          </p:nvSpPr>
          <p:spPr bwMode="auto">
            <a:xfrm>
              <a:off x="336" y="768"/>
              <a:ext cx="864" cy="3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1" name="AutoShape 12"/>
            <p:cNvSpPr/>
            <p:nvPr/>
          </p:nvSpPr>
          <p:spPr bwMode="auto">
            <a:xfrm>
              <a:off x="68" y="1328"/>
              <a:ext cx="245" cy="1344"/>
            </a:xfrm>
            <a:prstGeom prst="leftBrace">
              <a:avLst>
                <a:gd name="adj1" fmla="val 33333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2" name="Line 13"/>
            <p:cNvSpPr>
              <a:spLocks noChangeShapeType="1"/>
            </p:cNvSpPr>
            <p:nvPr/>
          </p:nvSpPr>
          <p:spPr bwMode="auto">
            <a:xfrm flipV="1">
              <a:off x="240" y="1424"/>
              <a:ext cx="1" cy="115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4758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3286125"/>
            <a:ext cx="6235700" cy="30718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advTm="95613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5.3.2 Caller/Callee and Stack Frame(8/11)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2. Function Call Return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Callee 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Restore stack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mov   esp,ebp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75781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3286125"/>
            <a:ext cx="6235700" cy="30718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2" name="Group 4"/>
          <p:cNvGrpSpPr/>
          <p:nvPr/>
        </p:nvGrpSpPr>
        <p:grpSpPr bwMode="auto">
          <a:xfrm>
            <a:off x="6486174" y="1182681"/>
            <a:ext cx="2372106" cy="5486400"/>
            <a:chOff x="68" y="0"/>
            <a:chExt cx="1132" cy="3152"/>
          </a:xfrm>
          <a:solidFill>
            <a:schemeClr val="bg1"/>
          </a:solidFill>
        </p:grpSpPr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336" y="1144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Return Addr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336" y="1528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Local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Variables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336" y="2688"/>
              <a:ext cx="864" cy="4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Build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36" y="0"/>
              <a:ext cx="864" cy="8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36" y="1336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Old ebp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36" y="2112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Saved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Registers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36" y="768"/>
              <a:ext cx="864" cy="3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AutoShape 12"/>
            <p:cNvSpPr/>
            <p:nvPr/>
          </p:nvSpPr>
          <p:spPr bwMode="auto">
            <a:xfrm>
              <a:off x="68" y="1328"/>
              <a:ext cx="245" cy="1344"/>
            </a:xfrm>
            <a:prstGeom prst="leftBrace">
              <a:avLst>
                <a:gd name="adj1" fmla="val 33333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V="1">
              <a:off x="240" y="1424"/>
              <a:ext cx="1" cy="115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advTm="101603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5.3.2 Caller/Callee and Stack Frame(9/11)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6257925" cy="48577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2. Function Call Return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Callee 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Restore the base pointer to value for calling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pop  ebp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0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76805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3571875"/>
            <a:ext cx="6235700" cy="30718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2" name="Group 4"/>
          <p:cNvGrpSpPr/>
          <p:nvPr/>
        </p:nvGrpSpPr>
        <p:grpSpPr bwMode="auto">
          <a:xfrm>
            <a:off x="6486174" y="1182681"/>
            <a:ext cx="2372106" cy="5486400"/>
            <a:chOff x="68" y="0"/>
            <a:chExt cx="1132" cy="3152"/>
          </a:xfrm>
          <a:solidFill>
            <a:schemeClr val="bg1"/>
          </a:solidFill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336" y="1144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Return Addr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336" y="1528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Local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Variables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336" y="2688"/>
              <a:ext cx="864" cy="4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Build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336" y="0"/>
              <a:ext cx="864" cy="8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336" y="1336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Old ebp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336" y="2112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Saved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Registers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336" y="768"/>
              <a:ext cx="864" cy="3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AutoShape 12"/>
            <p:cNvSpPr/>
            <p:nvPr/>
          </p:nvSpPr>
          <p:spPr bwMode="auto">
            <a:xfrm>
              <a:off x="68" y="1328"/>
              <a:ext cx="245" cy="1344"/>
            </a:xfrm>
            <a:prstGeom prst="leftBrace">
              <a:avLst>
                <a:gd name="adj1" fmla="val 33333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V="1">
              <a:off x="240" y="1424"/>
              <a:ext cx="1" cy="115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advTm="4162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5.3.2 Caller/Callee and Stack Frame(10/11)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5554663" cy="48577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 Function Call Return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Callee 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Execute the ret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Pops a value from the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Set EIP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486174" y="1182681"/>
            <a:ext cx="2372106" cy="5486400"/>
            <a:chOff x="68" y="0"/>
            <a:chExt cx="1132" cy="3152"/>
          </a:xfrm>
          <a:solidFill>
            <a:schemeClr val="bg1"/>
          </a:solidFill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36" y="1144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Return Addr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336" y="1528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Local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Variables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336" y="2688"/>
              <a:ext cx="864" cy="4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Build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336" y="0"/>
              <a:ext cx="864" cy="8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36" y="1336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Old ebp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336" y="2112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Saved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Registers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336" y="768"/>
              <a:ext cx="864" cy="3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AutoShape 12"/>
            <p:cNvSpPr/>
            <p:nvPr/>
          </p:nvSpPr>
          <p:spPr bwMode="auto">
            <a:xfrm>
              <a:off x="68" y="1328"/>
              <a:ext cx="245" cy="1344"/>
            </a:xfrm>
            <a:prstGeom prst="leftBrace">
              <a:avLst>
                <a:gd name="adj1" fmla="val 33333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240" y="1424"/>
              <a:ext cx="1" cy="115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8854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3571875"/>
            <a:ext cx="6235700" cy="30718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advTm="4389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5.0 Introduction(4/4)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Conclusion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parameters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local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return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return address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5.3.2 Caller/Callee and Stack Frame(11/11)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6329363" cy="48577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2. Function Call Return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Caller 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Increment the stack pointer for arguments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add   esp,4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6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486174" y="1182681"/>
            <a:ext cx="2372106" cy="5486400"/>
            <a:chOff x="68" y="0"/>
            <a:chExt cx="1132" cy="3152"/>
          </a:xfrm>
          <a:solidFill>
            <a:schemeClr val="bg1"/>
          </a:solidFill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336" y="1144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Return Addr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336" y="1528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Local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Variables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336" y="2688"/>
              <a:ext cx="864" cy="4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Build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336" y="0"/>
              <a:ext cx="864" cy="86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336" y="1336"/>
              <a:ext cx="864" cy="1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Old ebp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336" y="2112"/>
              <a:ext cx="864" cy="5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Saved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Registers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36" y="768"/>
              <a:ext cx="864" cy="38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Arguments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AutoShape 12"/>
            <p:cNvSpPr/>
            <p:nvPr/>
          </p:nvSpPr>
          <p:spPr bwMode="auto">
            <a:xfrm>
              <a:off x="68" y="1328"/>
              <a:ext cx="245" cy="1344"/>
            </a:xfrm>
            <a:prstGeom prst="leftBrace">
              <a:avLst>
                <a:gd name="adj1" fmla="val 33333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V="1">
              <a:off x="240" y="1424"/>
              <a:ext cx="1" cy="115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9878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8" y="3571875"/>
            <a:ext cx="6357937" cy="22145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advTm="51699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 Function Invocation Process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5.3.1 The process of call/ret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5.3.2 Caller/Callee and Stack Frame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u="sng" dirty="0">
                <a:ea typeface="宋体" panose="02010600030101010101" pitchFamily="2" charset="-122"/>
              </a:rPr>
              <a:t>5.3.3 Function Calling Conventions </a:t>
            </a:r>
            <a:endParaRPr lang="en-US" altLang="zh-CN" u="sng" dirty="0">
              <a:ea typeface="宋体" panose="02010600030101010101" pitchFamily="2" charset="-122"/>
            </a:endParaRPr>
          </a:p>
        </p:txBody>
      </p:sp>
      <p:sp>
        <p:nvSpPr>
          <p:cNvPr id="8090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52947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5.3.3 Function Calling Conventions(1/2)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Calling conventions describe the interface of called code: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order in which parameters are allocated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Where parameters are placed (pushed on the stack or placed in registers)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Which registers may be used by the function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 the task of setting up for and cleaning up after a function call is divided between the caller and the callee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90855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5.3.3 Function Calling Conventions(2/2)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Calling Conventions Types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_cdecl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Parameters are pushed into stack by the order of “from right to left”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caller’s Responsibility to clean parameters on the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Default for C programming language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_stdcall (WinAPI)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Parameters are pushed into stack by the order of “from right to left”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callee’s Responsibility to clean parameters on the stack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294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64023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5. Function Call and Return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5.0 Introduction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 Implementation of Parameter  and Local Variables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 Activation Record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5.3 Function Invocation Process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5.4 Procedure Example</a:t>
            </a:r>
            <a:endParaRPr lang="zh-CN" altLang="en-US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26333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5.4 Procedure Example</a:t>
            </a:r>
            <a:r>
              <a:rPr lang="zh-CN" altLang="en-US" dirty="0">
                <a:ea typeface="宋体" panose="02010600030101010101" pitchFamily="2" charset="-122"/>
              </a:rPr>
              <a:t>(1/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4995" name="灯片编号占位符 4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4996" name="Rectangle 3"/>
          <p:cNvSpPr txBox="1"/>
          <p:nvPr/>
        </p:nvSpPr>
        <p:spPr>
          <a:xfrm>
            <a:off x="458788" y="1270000"/>
            <a:ext cx="5256212" cy="51847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#include &lt;stdio.h&gt;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#include &lt;stdlib.h&gt;</a:t>
            </a: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                                                 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int myfib(int n) {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           if(n&lt;3) {  return 1; }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           return  myfib(n-2)   + myfib(n-1);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}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int fib(int n) {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           return    myfib(n);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}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void main(int argc,char** argv) {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           int x = atoi(argv[1]);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           printf("fib(%d)=%d\n",x,fib(x));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}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zh-CN" altLang="en-US" sz="900" dirty="0">
              <a:ea typeface="宋体" panose="02010600030101010101" pitchFamily="2" charset="-122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5857875" y="1268413"/>
          <a:ext cx="3024188" cy="5160963"/>
        </p:xfrm>
        <a:graphic>
          <a:graphicData uri="http://schemas.openxmlformats.org/drawingml/2006/table">
            <a:tbl>
              <a:tblPr/>
              <a:tblGrid>
                <a:gridCol w="1593850"/>
                <a:gridCol w="1430338"/>
              </a:tblGrid>
              <a:tr h="57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0x0012ff7c 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4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7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0x0012ff78    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rtn_addr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57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0x0012ff74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7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0x0012ff70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57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7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57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7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57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Tm="53352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5.4 Procedure Example</a:t>
            </a:r>
            <a:r>
              <a:rPr lang="zh-CN" altLang="en-US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/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Requirement of full up the form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Fill in the blanks the value of these memory locations so that it shows the stack when the function fib has been invoked with 4 as the argument and myfib(2) has been entered for the second time.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Objective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Test your understanding of the stack frame structure.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5.4 Procedure Example(3</a:t>
            </a:r>
            <a:r>
              <a:rPr lang="zh-CN" altLang="en-US" dirty="0">
                <a:ea typeface="宋体" panose="02010600030101010101" pitchFamily="2" charset="-122"/>
              </a:rPr>
              <a:t>/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Set breakpoint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8704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714500"/>
            <a:ext cx="9001125" cy="500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51746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5.4 Procedure Example(4</a:t>
            </a:r>
            <a:r>
              <a:rPr lang="zh-CN" altLang="en-US" dirty="0">
                <a:ea typeface="宋体" panose="02010600030101010101" pitchFamily="2" charset="-122"/>
              </a:rPr>
              <a:t>/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宋体" panose="02010600030101010101" pitchFamily="2" charset="-122"/>
              </a:rPr>
              <a:t>INT 3.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Breakpoint Interrupt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Defined for use by debuggers to set a breakpoint.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806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8069" name="Rectangle 3"/>
          <p:cNvSpPr txBox="1"/>
          <p:nvPr/>
        </p:nvSpPr>
        <p:spPr>
          <a:xfrm>
            <a:off x="142875" y="2928938"/>
            <a:ext cx="4429125" cy="34464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int main(int argc, char* argv[])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{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742950" lvl="1" indent="-285750">
              <a:buFontTx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// manual breakpoint 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742950" lvl="1" indent="-285750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__asm </a:t>
            </a:r>
            <a:r>
              <a:rPr lang="zh-CN" altLang="en-US" b="1" dirty="0">
                <a:ea typeface="宋体" panose="02010600030101010101" pitchFamily="2" charset="-122"/>
              </a:rPr>
              <a:t>INT 3;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742950" lvl="1" indent="-285750">
              <a:buFontTx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printf("Hello INT 3!\n");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742950" lvl="1" indent="-285750">
              <a:buFontTx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return 0;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}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pic>
        <p:nvPicPr>
          <p:cNvPr id="8807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0" y="3500438"/>
            <a:ext cx="5045075" cy="2357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309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5. Function Call and Return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5.0 Introduction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5.1 Implementation of Parameter  and Local Variables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5.2 Activation Record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5.3 Function Invocation Process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 Procedure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 advTm="3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 Implementation of Parameter and Local Variables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5.1.1 Local Variables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5.1.2 Parameter/ Argument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5.1.3 How the compiler implement them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5.1.1 Local Variables(1/6)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Scope of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Global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It can be accessed by other functions.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Local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It is private to that function in which it is declared.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灯片编号占位符 5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Tm="31"/>
</p:sld>
</file>

<file path=ppt/tags/tag1.xml><?xml version="1.0" encoding="utf-8"?>
<p:tagLst xmlns:p="http://schemas.openxmlformats.org/presentationml/2006/main">
  <p:tag name="TIMING" val="|0.0|0.0|0.0"/>
</p:tagLst>
</file>

<file path=ppt/tags/tag2.xml><?xml version="1.0" encoding="utf-8"?>
<p:tagLst xmlns:p="http://schemas.openxmlformats.org/presentationml/2006/main">
  <p:tag name="TIMING" val="|0.2|0.2|0.1"/>
</p:tagLst>
</file>

<file path=ppt/tags/tag3.xml><?xml version="1.0" encoding="utf-8"?>
<p:tagLst xmlns:p="http://schemas.openxmlformats.org/presentationml/2006/main">
  <p:tag name="TIMING" val="|0.0"/>
</p:tagLst>
</file>

<file path=ppt/tags/tag4.xml><?xml version="1.0" encoding="utf-8"?>
<p:tagLst xmlns:p="http://schemas.openxmlformats.org/presentationml/2006/main">
  <p:tag name="TIMING" val="|0.0|0.0"/>
</p:tagLst>
</file>

<file path=ppt/tags/tag5.xml><?xml version="1.0" encoding="utf-8"?>
<p:tagLst xmlns:p="http://schemas.openxmlformats.org/presentationml/2006/main">
  <p:tag name="TIMING" val="|0.0|0.0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8">
  <a:themeElements>
    <a:clrScheme name="13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3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14567</Words>
  <Application>WPS 演示</Application>
  <PresentationFormat>全屏显示(4:3)</PresentationFormat>
  <Paragraphs>914</Paragraphs>
  <Slides>68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68</vt:i4>
      </vt:variant>
    </vt:vector>
  </HeadingPairs>
  <TitlesOfParts>
    <vt:vector size="82" baseType="lpstr">
      <vt:lpstr>Arial</vt:lpstr>
      <vt:lpstr>宋体</vt:lpstr>
      <vt:lpstr>Wingdings</vt:lpstr>
      <vt:lpstr>Calibri</vt:lpstr>
      <vt:lpstr>PMingLiU</vt:lpstr>
      <vt:lpstr>MingLiU-ExtB</vt:lpstr>
      <vt:lpstr>Arial Unicode MS</vt:lpstr>
      <vt:lpstr>BatangChe</vt:lpstr>
      <vt:lpstr>Malgun Gothic</vt:lpstr>
      <vt:lpstr>微软雅黑</vt:lpstr>
      <vt:lpstr>Arial Unicode MS</vt:lpstr>
      <vt:lpstr>自定义设计方案</vt:lpstr>
      <vt:lpstr>1_自定义设计方案</vt:lpstr>
      <vt:lpstr>138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www.xunchi.com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番茄花园</dc:creator>
  <cp:lastModifiedBy>shuer</cp:lastModifiedBy>
  <cp:revision>735</cp:revision>
  <dcterms:created xsi:type="dcterms:W3CDTF">2010-01-29T03:41:47Z</dcterms:created>
  <dcterms:modified xsi:type="dcterms:W3CDTF">2022-03-23T13:27:55Z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A4A9390DB4914F04A3B0879D9455DCC1</vt:lpwstr>
  </property>
</Properties>
</file>