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5" r:id="rId5"/>
    <p:sldMasterId id="2147483698" r:id="rId6"/>
  </p:sldMasterIdLst>
  <p:notesMasterIdLst>
    <p:notesMasterId r:id="rId8"/>
  </p:notesMasterIdLst>
  <p:handoutMasterIdLst>
    <p:handoutMasterId r:id="rId69"/>
  </p:handoutMasterIdLst>
  <p:sldIdLst>
    <p:sldId id="483" r:id="rId7"/>
    <p:sldId id="561" r:id="rId9"/>
    <p:sldId id="555" r:id="rId10"/>
    <p:sldId id="556" r:id="rId11"/>
    <p:sldId id="605" r:id="rId12"/>
    <p:sldId id="559" r:id="rId13"/>
    <p:sldId id="562" r:id="rId14"/>
    <p:sldId id="557" r:id="rId15"/>
    <p:sldId id="558" r:id="rId16"/>
    <p:sldId id="560" r:id="rId17"/>
    <p:sldId id="512" r:id="rId18"/>
    <p:sldId id="563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8" r:id="rId31"/>
    <p:sldId id="579" r:id="rId32"/>
    <p:sldId id="580" r:id="rId33"/>
    <p:sldId id="551" r:id="rId34"/>
    <p:sldId id="581" r:id="rId35"/>
    <p:sldId id="583" r:id="rId36"/>
    <p:sldId id="584" r:id="rId37"/>
    <p:sldId id="585" r:id="rId38"/>
    <p:sldId id="592" r:id="rId39"/>
    <p:sldId id="593" r:id="rId40"/>
    <p:sldId id="648" r:id="rId41"/>
    <p:sldId id="649" r:id="rId42"/>
    <p:sldId id="650" r:id="rId43"/>
    <p:sldId id="666" r:id="rId44"/>
    <p:sldId id="667" r:id="rId45"/>
    <p:sldId id="604" r:id="rId46"/>
    <p:sldId id="586" r:id="rId47"/>
    <p:sldId id="587" r:id="rId48"/>
    <p:sldId id="588" r:id="rId49"/>
    <p:sldId id="515" r:id="rId50"/>
    <p:sldId id="516" r:id="rId51"/>
    <p:sldId id="517" r:id="rId52"/>
    <p:sldId id="591" r:id="rId53"/>
    <p:sldId id="519" r:id="rId54"/>
    <p:sldId id="520" r:id="rId55"/>
    <p:sldId id="595" r:id="rId56"/>
    <p:sldId id="521" r:id="rId57"/>
    <p:sldId id="596" r:id="rId58"/>
    <p:sldId id="688" r:id="rId59"/>
    <p:sldId id="690" r:id="rId60"/>
    <p:sldId id="691" r:id="rId61"/>
    <p:sldId id="693" r:id="rId62"/>
    <p:sldId id="673" r:id="rId63"/>
    <p:sldId id="676" r:id="rId64"/>
    <p:sldId id="669" r:id="rId65"/>
    <p:sldId id="670" r:id="rId66"/>
    <p:sldId id="700" r:id="rId67"/>
    <p:sldId id="677" r:id="rId68"/>
  </p:sldIdLst>
  <p:sldSz cx="9144000" cy="6858000" type="screen4x3"/>
  <p:notesSz cx="6858000" cy="9144000"/>
  <p:custDataLst>
    <p:tags r:id="rId73"/>
  </p:custDataLst>
  <p:defaultTextStyle>
    <a:defPPr>
      <a:defRPr lang="fr-CA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CFF"/>
    <a:srgbClr val="B6CBE4"/>
    <a:srgbClr val="FF0000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940"/>
    <p:restoredTop sz="89316"/>
  </p:normalViewPr>
  <p:slideViewPr>
    <p:cSldViewPr showGuides="1">
      <p:cViewPr varScale="1">
        <p:scale>
          <a:sx n="66" d="100"/>
          <a:sy n="66" d="100"/>
        </p:scale>
        <p:origin x="-1014" y="-11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3" Type="http://schemas.openxmlformats.org/officeDocument/2006/relationships/tags" Target="tags/tag2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1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indent="0" algn="r" defTabSz="914400" eaLnBrk="0" fontAlgn="base" hangingPunct="0"/>
            <a:endParaRPr lang="en-US" altLang="en-US" sz="1200" strike="noStrike" noProof="1"/>
          </a:p>
        </p:txBody>
      </p:sp>
      <p:sp>
        <p:nvSpPr>
          <p:cNvPr id="21508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71682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  <p:sp>
        <p:nvSpPr>
          <p:cNvPr id="73730" name="Shape 14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p>
            <a:pPr lvl="0">
              <a:spcBef>
                <a:spcPct val="0"/>
              </a:spcBef>
              <a:buNone/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r>
              <a:rPr lang="zh-CN" altLang="en-US">
                <a:sym typeface="宋体" panose="02010600030101010101" pitchFamily="2" charset="-122"/>
              </a:rPr>
              <a:t>操作系统最终使用数据执行保护技术来修补这个漏洞，该技术标记内存数据不可执行。 启用数据执行保护，机器将拒绝执行任何内存中user级别可写区域的代码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02402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r>
              <a:rPr lang="zh-CN" altLang="en-US"/>
              <a:t>canary的意思是金丝雀，在煤矿中，人们用金丝雀来判断是否有有害的气体。在处理栈溢出的问题上，在程序起始的时候，根据某些规则生成一个数（也可以是随机），把这个数放到函数返回地址之前，如果有溢出攻击，那么这个数也会被覆盖，发生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marL="0" lvl="1" indent="0"/>
            <a:endParaRPr lang="zh-CN" altLang="en-US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RSA公钥加密体制包含如下3个算法：KeyGen（密钥生成算法），Encrypt（加密算法）以及Decrypt（解密算法）</a:t>
            </a:r>
            <a:endParaRPr lang="zh-CN" alt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F84635-52F6-4E73-B1FC-EA1DCAAE9D4D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60BA3F-9DF3-4836-BEB1-0CA49152DF1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95FC7C-4D2D-4DC8-90E0-4FEE9663698F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C545AF-8D12-435A-90A0-E823C35F52DE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216D40-E960-4474-8B15-3F7405EDC88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Espace réservé de la dat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53B90D-B179-4690-81D8-ED2D976F3C64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fr-CA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C215AD-AE2F-4389-B852-117CD57684B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fr-CA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Espace réservé de la dat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53B90D-B179-4690-81D8-ED2D976F3C64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fr-CA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C215AD-AE2F-4389-B852-117CD57684B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fr-CA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F84635-52F6-4E73-B1FC-EA1DCAAE9D4D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60BA3F-9DF3-4836-BEB1-0CA49152DF1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95FC7C-4D2D-4DC8-90E0-4FEE9663698F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C545AF-8D12-435A-90A0-E823C35F52DE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216D40-E960-4474-8B15-3F7405EDC88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fr-CA" dirty="0"/>
              <a:t>单击此处编辑母版标题样式</a:t>
            </a:r>
            <a:endParaRPr lang="zh-CN" altLang="fr-CA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fr-CA" dirty="0"/>
              <a:t>单击此处编辑母版文本样式</a:t>
            </a:r>
            <a:endParaRPr lang="zh-CN" altLang="fr-CA" dirty="0"/>
          </a:p>
          <a:p>
            <a:pPr lvl="1"/>
            <a:r>
              <a:rPr lang="zh-CN" altLang="fr-CA" dirty="0"/>
              <a:t>第二级</a:t>
            </a:r>
            <a:endParaRPr lang="zh-CN" altLang="fr-CA" dirty="0"/>
          </a:p>
          <a:p>
            <a:pPr lvl="2"/>
            <a:r>
              <a:rPr lang="zh-CN" altLang="fr-CA" dirty="0"/>
              <a:t>第三级</a:t>
            </a:r>
            <a:endParaRPr lang="zh-CN" altLang="fr-CA" dirty="0"/>
          </a:p>
          <a:p>
            <a:pPr lvl="3"/>
            <a:r>
              <a:rPr lang="zh-CN" altLang="fr-CA" dirty="0"/>
              <a:t>第四级</a:t>
            </a:r>
            <a:endParaRPr lang="zh-CN" altLang="fr-CA" dirty="0"/>
          </a:p>
          <a:p>
            <a:pPr lvl="4"/>
            <a:r>
              <a:rPr lang="zh-CN" altLang="fr-CA" dirty="0"/>
              <a:t>第五级</a:t>
            </a:r>
            <a:endParaRPr lang="zh-CN" altLang="fr-CA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3B72-F1EE-4EDF-BE42-25F95AFB120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fr-CA" dirty="0"/>
              <a:t>单击此处编辑母版标题样式</a:t>
            </a:r>
            <a:endParaRPr lang="zh-CN" altLang="fr-CA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fr-CA" dirty="0"/>
              <a:t>单击此处编辑母版文本样式</a:t>
            </a:r>
            <a:endParaRPr lang="zh-CN" altLang="fr-CA" dirty="0"/>
          </a:p>
          <a:p>
            <a:pPr lvl="1"/>
            <a:r>
              <a:rPr lang="zh-CN" altLang="fr-CA" dirty="0"/>
              <a:t>第二级</a:t>
            </a:r>
            <a:endParaRPr lang="zh-CN" altLang="fr-CA" dirty="0"/>
          </a:p>
          <a:p>
            <a:pPr lvl="2"/>
            <a:r>
              <a:rPr lang="zh-CN" altLang="fr-CA" dirty="0"/>
              <a:t>第三级</a:t>
            </a:r>
            <a:endParaRPr lang="zh-CN" altLang="fr-CA" dirty="0"/>
          </a:p>
          <a:p>
            <a:pPr lvl="3"/>
            <a:r>
              <a:rPr lang="zh-CN" altLang="fr-CA" dirty="0"/>
              <a:t>第四级</a:t>
            </a:r>
            <a:endParaRPr lang="zh-CN" altLang="fr-CA" dirty="0"/>
          </a:p>
          <a:p>
            <a:pPr lvl="4"/>
            <a:r>
              <a:rPr lang="zh-CN" altLang="fr-CA" dirty="0"/>
              <a:t>第五级</a:t>
            </a:r>
            <a:endParaRPr lang="zh-CN" altLang="fr-CA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fr-CA" altLang="zh-CN" dirty="0"/>
              <a:t>Cliquez pour modifier le style du titre</a:t>
            </a:r>
            <a:endParaRPr lang="fr-CA" altLang="zh-CN" dirty="0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fr-CA" altLang="zh-CN" dirty="0"/>
              <a:t>Cliquez pour modifier les styles du texte du masque</a:t>
            </a:r>
            <a:endParaRPr lang="fr-CA" altLang="zh-CN" dirty="0"/>
          </a:p>
          <a:p>
            <a:pPr lvl="1"/>
            <a:r>
              <a:rPr lang="fr-CA" altLang="zh-CN" dirty="0"/>
              <a:t>Deuxième niveau</a:t>
            </a:r>
            <a:endParaRPr lang="fr-CA" altLang="zh-CN" dirty="0"/>
          </a:p>
          <a:p>
            <a:pPr lvl="2"/>
            <a:r>
              <a:rPr lang="fr-CA" altLang="zh-CN" dirty="0"/>
              <a:t>Troisième niveau</a:t>
            </a:r>
            <a:endParaRPr lang="fr-CA" altLang="zh-CN" dirty="0"/>
          </a:p>
          <a:p>
            <a:pPr lvl="3"/>
            <a:r>
              <a:rPr lang="fr-CA" altLang="zh-CN" dirty="0"/>
              <a:t>Quatrième niveau</a:t>
            </a:r>
            <a:endParaRPr lang="fr-CA" altLang="zh-CN" dirty="0"/>
          </a:p>
          <a:p>
            <a:pPr lvl="4"/>
            <a:r>
              <a:rPr lang="fr-CA" altLang="zh-CN" dirty="0"/>
              <a:t>Cinquième niveau</a:t>
            </a:r>
            <a:endParaRPr lang="fr-CA" altLang="zh-CN" dirty="0"/>
          </a:p>
        </p:txBody>
      </p:sp>
      <p:sp>
        <p:nvSpPr>
          <p:cNvPr id="3078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077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fr-CA" altLang="zh-CN" dirty="0"/>
              <a:t>Cliquez pour modifier le style du titre</a:t>
            </a:r>
            <a:endParaRPr lang="fr-CA" altLang="zh-CN" dirty="0"/>
          </a:p>
        </p:txBody>
      </p:sp>
      <p:sp>
        <p:nvSpPr>
          <p:cNvPr id="4099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fr-CA" altLang="zh-CN" dirty="0"/>
              <a:t>Cliquez pour modifier les styles du texte du masque</a:t>
            </a:r>
            <a:endParaRPr lang="fr-CA" altLang="zh-CN" dirty="0"/>
          </a:p>
          <a:p>
            <a:pPr lvl="1"/>
            <a:r>
              <a:rPr lang="fr-CA" altLang="zh-CN" dirty="0"/>
              <a:t>Deuxième niveau</a:t>
            </a:r>
            <a:endParaRPr lang="fr-CA" altLang="zh-CN" dirty="0"/>
          </a:p>
          <a:p>
            <a:pPr lvl="2"/>
            <a:r>
              <a:rPr lang="fr-CA" altLang="zh-CN" dirty="0"/>
              <a:t>Troisième niveau</a:t>
            </a:r>
            <a:endParaRPr lang="fr-CA" altLang="zh-CN" dirty="0"/>
          </a:p>
          <a:p>
            <a:pPr lvl="3"/>
            <a:r>
              <a:rPr lang="fr-CA" altLang="zh-CN" dirty="0"/>
              <a:t>Quatrième niveau</a:t>
            </a:r>
            <a:endParaRPr lang="fr-CA" altLang="zh-CN" dirty="0"/>
          </a:p>
          <a:p>
            <a:pPr lvl="4"/>
            <a:r>
              <a:rPr lang="fr-CA" altLang="zh-CN" dirty="0"/>
              <a:t>Cinquième niveau</a:t>
            </a:r>
            <a:endParaRPr lang="fr-CA" altLang="zh-CN" dirty="0"/>
          </a:p>
        </p:txBody>
      </p:sp>
      <p:sp>
        <p:nvSpPr>
          <p:cNvPr id="3078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101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fr-CA" dirty="0"/>
              <a:t>单击此处编辑母版标题样式</a:t>
            </a:r>
            <a:endParaRPr lang="zh-CN" altLang="fr-CA" dirty="0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fr-CA" dirty="0"/>
              <a:t>单击此处编辑母版文本样式</a:t>
            </a:r>
            <a:endParaRPr lang="zh-CN" altLang="fr-CA" dirty="0"/>
          </a:p>
          <a:p>
            <a:pPr lvl="1"/>
            <a:r>
              <a:rPr lang="zh-CN" altLang="fr-CA" dirty="0"/>
              <a:t>第二级</a:t>
            </a:r>
            <a:endParaRPr lang="zh-CN" altLang="fr-CA" dirty="0"/>
          </a:p>
          <a:p>
            <a:pPr lvl="2"/>
            <a:r>
              <a:rPr lang="zh-CN" altLang="fr-CA" dirty="0"/>
              <a:t>第三级</a:t>
            </a:r>
            <a:endParaRPr lang="zh-CN" altLang="fr-CA" dirty="0"/>
          </a:p>
          <a:p>
            <a:pPr lvl="3"/>
            <a:r>
              <a:rPr lang="zh-CN" altLang="fr-CA" dirty="0"/>
              <a:t>第四级</a:t>
            </a:r>
            <a:endParaRPr lang="zh-CN" altLang="fr-CA" dirty="0"/>
          </a:p>
          <a:p>
            <a:pPr lvl="4"/>
            <a:r>
              <a:rPr lang="zh-CN" altLang="fr-CA" dirty="0"/>
              <a:t>第五级</a:t>
            </a:r>
            <a:endParaRPr lang="zh-CN" altLang="fr-CA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1.png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7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2.png"/><Relationship Id="rId1" Type="http://schemas.openxmlformats.org/officeDocument/2006/relationships/package" Target="../embeddings/Workbook1.xlsx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2.png"/><Relationship Id="rId1" Type="http://schemas.openxmlformats.org/officeDocument/2006/relationships/package" Target="../embeddings/Workbook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3.png"/><Relationship Id="rId1" Type="http://schemas.openxmlformats.org/officeDocument/2006/relationships/tags" Target="../tags/tag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t" anchorCtr="0"/>
          <a:p>
            <a:pPr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Titre 1"/>
          <p:cNvSpPr>
            <a:spLocks noGrp="1"/>
          </p:cNvSpPr>
          <p:nvPr>
            <p:ph type="ctrTitle"/>
          </p:nvPr>
        </p:nvSpPr>
        <p:spPr>
          <a:xfrm>
            <a:off x="395288" y="1341438"/>
            <a:ext cx="8569325" cy="1470025"/>
          </a:xfrm>
          <a:ln/>
        </p:spPr>
        <p:txBody>
          <a:bodyPr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fr-CA" sz="4000" b="1" dirty="0"/>
              <a:t>System Level </a:t>
            </a:r>
            <a:r>
              <a:rPr lang="fr-CA" altLang="en-US" sz="4000" b="1" dirty="0"/>
              <a:t>Programming</a:t>
            </a:r>
            <a:br>
              <a:rPr lang="fr-CA" altLang="en-US" b="1" dirty="0"/>
            </a:br>
            <a:r>
              <a:rPr lang="fr-CA" altLang="en-US" b="1" dirty="0"/>
              <a:t> </a:t>
            </a:r>
            <a:r>
              <a:rPr lang="fr-CA" altLang="en-US" sz="2400" b="1" dirty="0"/>
              <a:t>Software College of SCU</a:t>
            </a:r>
            <a:endParaRPr lang="fr-CA" altLang="en-US" sz="2400" b="1" dirty="0"/>
          </a:p>
        </p:txBody>
      </p:sp>
      <p:sp>
        <p:nvSpPr>
          <p:cNvPr id="22531" name="Sous-titre 2"/>
          <p:cNvSpPr>
            <a:spLocks noGrp="1"/>
          </p:cNvSpPr>
          <p:nvPr>
            <p:ph type="subTitle" idx="1"/>
          </p:nvPr>
        </p:nvSpPr>
        <p:spPr>
          <a:xfrm>
            <a:off x="1403350" y="3933825"/>
            <a:ext cx="6400800" cy="2590800"/>
          </a:xfrm>
          <a:ln/>
        </p:spPr>
        <p:txBody>
          <a:bodyPr wrap="square" lIns="91440" tIns="45720" rIns="91440" bIns="45720" anchor="t" anchorCtr="0"/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en-US" altLang="zh-CN" sz="2400" b="1" dirty="0">
                <a:latin typeface="+mn-lt"/>
                <a:ea typeface="+mn-ea"/>
                <a:cs typeface="+mn-cs"/>
              </a:rPr>
              <a:t>week06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 Decoding Lab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38" name="内容占位符 6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1.1 Review of cryptography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u="sng" dirty="0">
                <a:ea typeface="宋体" panose="02010600030101010101" pitchFamily="2" charset="-122"/>
              </a:rPr>
              <a:t>1.2 Problem Description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1.3 Code Analysis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1.2 Problem Description(1/1)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63" name="组合 8"/>
          <p:cNvGrpSpPr/>
          <p:nvPr/>
        </p:nvGrpSpPr>
        <p:grpSpPr>
          <a:xfrm>
            <a:off x="4429125" y="2714625"/>
            <a:ext cx="2071688" cy="2676525"/>
            <a:chOff x="5000628" y="2928934"/>
            <a:chExt cx="2071702" cy="2676243"/>
          </a:xfrm>
        </p:grpSpPr>
        <p:pic>
          <p:nvPicPr>
            <p:cNvPr id="40964" name="Picture 6" descr="http://cnpic.chinareviewnews.com/upload/200609/8/100204759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00628" y="2928934"/>
              <a:ext cx="2071702" cy="22919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965" name="TextBox 5"/>
            <p:cNvSpPr txBox="1"/>
            <p:nvPr/>
          </p:nvSpPr>
          <p:spPr>
            <a:xfrm>
              <a:off x="5429256" y="5143512"/>
              <a:ext cx="157163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latin typeface="Arial" panose="020B0604020202020204" pitchFamily="34" charset="0"/>
                </a:rPr>
                <a:t>Decoder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4096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3" y="1603375"/>
            <a:ext cx="3963987" cy="25400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" name="圆角右箭头 7"/>
          <p:cNvSpPr/>
          <p:nvPr/>
        </p:nvSpPr>
        <p:spPr bwMode="auto">
          <a:xfrm flipV="1">
            <a:off x="3143250" y="4214813"/>
            <a:ext cx="1428750" cy="64293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8" name="TextBox 9"/>
          <p:cNvSpPr txBox="1"/>
          <p:nvPr/>
        </p:nvSpPr>
        <p:spPr>
          <a:xfrm>
            <a:off x="1785938" y="5572125"/>
            <a:ext cx="2286000" cy="8302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key1? key2?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key3? key4?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直角上箭头 11"/>
          <p:cNvSpPr/>
          <p:nvPr/>
        </p:nvSpPr>
        <p:spPr bwMode="auto">
          <a:xfrm>
            <a:off x="4071938" y="5429250"/>
            <a:ext cx="1643063" cy="785813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0" name="左箭头 12"/>
          <p:cNvSpPr/>
          <p:nvPr/>
        </p:nvSpPr>
        <p:spPr>
          <a:xfrm flipH="1">
            <a:off x="6286500" y="3357563"/>
            <a:ext cx="1000125" cy="500062"/>
          </a:xfrm>
          <a:prstGeom prst="leftArrow">
            <a:avLst>
              <a:gd name="adj1" fmla="val 50000"/>
              <a:gd name="adj2" fmla="val 4988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1" name="TextBox 13"/>
          <p:cNvSpPr txBox="1"/>
          <p:nvPr/>
        </p:nvSpPr>
        <p:spPr>
          <a:xfrm>
            <a:off x="7358063" y="3000375"/>
            <a:ext cx="1143000" cy="9540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800" dirty="0">
                <a:latin typeface="Arial" panose="020B0604020202020204" pitchFamily="34" charset="0"/>
              </a:rPr>
              <a:t>???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atin typeface="Arial" panose="020B0604020202020204" pitchFamily="34" charset="0"/>
              </a:rPr>
              <a:t>???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40972" name="矩形 15"/>
          <p:cNvSpPr/>
          <p:nvPr/>
        </p:nvSpPr>
        <p:spPr>
          <a:xfrm>
            <a:off x="1209675" y="4143375"/>
            <a:ext cx="1944688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600" b="1" dirty="0">
                <a:solidFill>
                  <a:srgbClr val="FF0000"/>
                </a:solidFill>
                <a:latin typeface="Arial" panose="020B0604020202020204" pitchFamily="34" charset="0"/>
              </a:rPr>
              <a:t>Cipher-text</a:t>
            </a:r>
            <a:endParaRPr lang="zh-CN" altLang="en-US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62800" y="3929063"/>
            <a:ext cx="157638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Plaintext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 Decoding Lab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0" name="内容占位符 6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1.1 Review of cryptography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1.2 Problem Description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u="sng" dirty="0">
                <a:ea typeface="宋体" panose="02010600030101010101" pitchFamily="2" charset="-122"/>
              </a:rPr>
              <a:t>1.3 Code Analysis</a:t>
            </a:r>
            <a:endParaRPr lang="zh-CN" altLang="en-US" u="sng" dirty="0">
              <a:ea typeface="宋体" panose="02010600030101010101" pitchFamily="2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4035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750" y="1214438"/>
            <a:ext cx="8643938" cy="5507037"/>
          </a:xfr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Analysis(2/19)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58" name="内容占位符 8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What process_keys12 does?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矩形 4"/>
          <p:cNvSpPr/>
          <p:nvPr/>
        </p:nvSpPr>
        <p:spPr>
          <a:xfrm>
            <a:off x="857250" y="1928813"/>
            <a:ext cx="7429500" cy="12001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void process_keys12 (int * key1, int * key2) {	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	*((int *) (key1 + *key1)) = *key2;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3429000"/>
            <a:ext cx="7929563" cy="2928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Analysis(3/19)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What process_keys12 does?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60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1785938"/>
            <a:ext cx="8501062" cy="485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7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Analysis(4/19)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内容占位符 8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What process_keys12 does?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928813"/>
            <a:ext cx="8929688" cy="485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9" name="矩形 11"/>
          <p:cNvSpPr/>
          <p:nvPr/>
        </p:nvSpPr>
        <p:spPr>
          <a:xfrm>
            <a:off x="357188" y="3000375"/>
            <a:ext cx="5857875" cy="12001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400" dirty="0">
                <a:latin typeface="Arial" panose="020B0604020202020204" pitchFamily="34" charset="0"/>
              </a:rPr>
              <a:t>The function process_keys12 modifies the value of address 0012ff3c in this case by key1=1 and key2=1.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Analysis(5/19)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How to get the value of local variables start and stride?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81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2200275"/>
            <a:ext cx="8793163" cy="4443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Analysis(6/19)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What extract_message1 does?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018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714500"/>
            <a:ext cx="7858125" cy="4872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Analysis(7/19)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What extract_message1 does?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Extract message from data by rule.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example: 1234567890A</a:t>
            </a:r>
            <a:endParaRPr lang="zh-CN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start:0 and stride: 2, will produce 24680</a:t>
            </a:r>
            <a:endParaRPr lang="zh-CN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Start:0 and stride: 3, will produce 235689A</a:t>
            </a:r>
            <a:endParaRPr lang="zh-CN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Start:0 and stride: 4, will produce 2346780A</a:t>
            </a:r>
            <a:endParaRPr lang="zh-CN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Start:1 and stride: 3, will produce 346790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 Decoding Lab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8" name="内容占位符 6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u="sng" dirty="0">
                <a:ea typeface="宋体" panose="02010600030101010101" pitchFamily="2" charset="-122"/>
              </a:rPr>
              <a:t>1.1 Review of cryptography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1.2 Problem Description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1.3 Code Analysis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Analysis(8/19)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What about array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22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8" y="2214563"/>
            <a:ext cx="6002337" cy="2643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3" y="1214438"/>
            <a:ext cx="2928937" cy="528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Analysis(9/19)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Now, guess!!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00500"/>
            <a:ext cx="9144000" cy="1816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cccccccccF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Fr</a:t>
            </a:r>
            <a:r>
              <a:rPr lang="en-US" altLang="zh-CN" sz="2800" b="1" dirty="0">
                <a:latin typeface="Arial" panose="020B0604020202020204" pitchFamily="34" charset="0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om</a:t>
            </a:r>
            <a:r>
              <a:rPr lang="en-US" altLang="zh-CN" sz="2800" b="1" dirty="0">
                <a:latin typeface="Arial" panose="020B0604020202020204" pitchFamily="34" charset="0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800" b="1" dirty="0">
                <a:latin typeface="Arial" panose="020B0604020202020204" pitchFamily="34" charset="0"/>
              </a:rPr>
              <a:t> m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Fr</a:t>
            </a:r>
            <a:r>
              <a:rPr lang="en-US" altLang="zh-CN" sz="2800" b="1" dirty="0">
                <a:latin typeface="Arial" panose="020B0604020202020204" pitchFamily="34" charset="0"/>
              </a:rPr>
              <a:t>: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ie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nd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.T</a:t>
            </a:r>
            <a:r>
              <a:rPr lang="en-US" altLang="zh-CN" sz="2800" b="1" dirty="0">
                <a:latin typeface="Arial" panose="020B0604020202020204" pitchFamily="34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o:</a:t>
            </a:r>
            <a:r>
              <a:rPr lang="en-US" altLang="zh-CN" sz="2800" b="1" dirty="0">
                <a:latin typeface="Arial" panose="020B0604020202020204" pitchFamily="34" charset="0"/>
              </a:rPr>
              <a:t>E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Y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ou</a:t>
            </a:r>
            <a:r>
              <a:rPr lang="en-US" altLang="zh-CN" sz="2800" b="1" dirty="0">
                <a:latin typeface="Arial" panose="020B0604020202020204" pitchFamily="34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.G</a:t>
            </a:r>
            <a:r>
              <a:rPr lang="en-US" altLang="zh-CN" sz="2800" b="1" dirty="0">
                <a:latin typeface="Arial" panose="020B0604020202020204" pitchFamily="34" charset="0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oo</a:t>
            </a:r>
            <a:r>
              <a:rPr lang="en-US" altLang="zh-CN" sz="2800" b="1" dirty="0">
                <a:latin typeface="Arial" panose="020B0604020202020204" pitchFamily="34" charset="0"/>
              </a:rPr>
              <a:t>: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d!  N</a:t>
            </a:r>
            <a:r>
              <a:rPr lang="en-US" altLang="zh-CN" sz="2800" b="1" dirty="0">
                <a:latin typeface="Arial" panose="020B0604020202020204" pitchFamily="34" charset="0"/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ow</a:t>
            </a:r>
            <a:r>
              <a:rPr lang="en-US" altLang="zh-CN" sz="2800" b="1" dirty="0">
                <a:latin typeface="Arial" panose="020B0604020202020204" pitchFamily="34" charset="0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t</a:t>
            </a:r>
            <a:r>
              <a:rPr lang="en-US" altLang="zh-CN" sz="2800" b="1" dirty="0">
                <a:latin typeface="Arial" panose="020B0604020202020204" pitchFamily="34" charset="0"/>
              </a:rPr>
              <a:t>u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ry</a:t>
            </a:r>
            <a:r>
              <a:rPr lang="en-US" altLang="zh-CN" sz="2800" b="1" dirty="0">
                <a:latin typeface="Arial" panose="020B0604020202020204" pitchFamily="34" charset="0"/>
              </a:rPr>
              <a:t>.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2800" b="1" dirty="0">
                <a:latin typeface="Arial" panose="020B0604020202020204" pitchFamily="34" charset="0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ho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os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2800" b="1" dirty="0">
                <a:latin typeface="Arial" panose="020B0604020202020204" pitchFamily="34" charset="0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g </a:t>
            </a:r>
            <a:r>
              <a:rPr lang="en-US" altLang="zh-CN" sz="2800" b="1" dirty="0">
                <a:latin typeface="Arial" panose="020B0604020202020204" pitchFamily="34" charset="0"/>
              </a:rPr>
              <a:t>l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ke</a:t>
            </a:r>
            <a:r>
              <a:rPr lang="en-US" altLang="zh-CN" sz="2800" b="1" dirty="0">
                <a:latin typeface="Arial" panose="020B0604020202020204" pitchFamily="34" charset="0"/>
              </a:rPr>
              <a:t>l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ys</a:t>
            </a:r>
            <a:r>
              <a:rPr lang="en-US" altLang="zh-CN" sz="2800" b="1" dirty="0">
                <a:latin typeface="Arial" panose="020B0604020202020204" pitchFamily="34" charset="0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3,</a:t>
            </a:r>
            <a:r>
              <a:rPr lang="en-US" altLang="zh-CN" sz="2800" b="1" dirty="0">
                <a:latin typeface="Arial" panose="020B0604020202020204" pitchFamily="34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4 </a:t>
            </a:r>
            <a:r>
              <a:rPr lang="en-US" altLang="zh-CN" sz="2800" b="1" dirty="0">
                <a:latin typeface="Arial" panose="020B0604020202020204" pitchFamily="34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to</a:t>
            </a:r>
            <a:r>
              <a:rPr lang="en-US" altLang="zh-CN" sz="2800" b="1" dirty="0">
                <a:latin typeface="Arial" panose="020B0604020202020204" pitchFamily="34" charset="0"/>
              </a:rPr>
              <a:t>!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2800" b="1" dirty="0">
                <a:latin typeface="Arial" panose="020B0604020202020204" pitchFamily="34" charset="0"/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or</a:t>
            </a:r>
            <a:r>
              <a:rPr lang="en-US" altLang="zh-CN" sz="2800" b="1" dirty="0">
                <a:latin typeface="Arial" panose="020B0604020202020204" pitchFamily="34" charset="0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ce</a:t>
            </a:r>
            <a:r>
              <a:rPr lang="en-US" altLang="zh-CN" sz="2800" b="1" dirty="0">
                <a:latin typeface="Arial" panose="020B0604020202020204" pitchFamily="34" charset="0"/>
              </a:rPr>
              <a:t>u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b="1" dirty="0">
                <a:latin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2800" b="1" dirty="0">
                <a:latin typeface="Arial" panose="020B0604020202020204" pitchFamily="34" charset="0"/>
              </a:rPr>
              <a:t>g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al</a:t>
            </a:r>
            <a:r>
              <a:rPr lang="en-US" altLang="zh-CN" sz="2800" b="1" dirty="0">
                <a:latin typeface="Arial" panose="020B0604020202020204" pitchFamily="34" charset="0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l </a:t>
            </a:r>
            <a:r>
              <a:rPr lang="en-US" altLang="zh-CN" sz="2800" b="1" dirty="0">
                <a:latin typeface="Arial" panose="020B0604020202020204" pitchFamily="34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to</a:t>
            </a:r>
            <a:r>
              <a:rPr lang="en-US" altLang="zh-CN" sz="2800" b="1" dirty="0">
                <a:latin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800" b="1" dirty="0">
                <a:latin typeface="Arial" panose="020B0604020202020204" pitchFamily="34" charset="0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xt</a:t>
            </a:r>
            <a:r>
              <a:rPr lang="en-US" altLang="zh-CN" sz="2800" b="1" dirty="0">
                <a:latin typeface="Arial" panose="020B0604020202020204" pitchFamily="34" charset="0"/>
              </a:rPr>
              <a:t>v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ra</a:t>
            </a:r>
            <a:r>
              <a:rPr lang="en-US" altLang="zh-CN" sz="2800" b="1" dirty="0">
                <a:latin typeface="Arial" panose="020B0604020202020204" pitchFamily="34" charset="0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ct</a:t>
            </a:r>
            <a:r>
              <a:rPr lang="en-US" altLang="zh-CN" sz="2800" b="1" dirty="0">
                <a:latin typeface="Arial" panose="020B0604020202020204" pitchFamily="34" charset="0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  <a:r>
              <a:rPr lang="en-US" altLang="zh-CN" sz="2800" b="1" dirty="0">
                <a:latin typeface="Arial" panose="020B0604020202020204" pitchFamily="34" charset="0"/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an</a:t>
            </a:r>
            <a:r>
              <a:rPr lang="en-US" altLang="zh-CN" sz="2800" b="1" dirty="0">
                <a:latin typeface="Arial" panose="020B0604020202020204" pitchFamily="34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b="1" dirty="0">
                <a:latin typeface="Arial" panose="020B0604020202020204" pitchFamily="34" charset="0"/>
              </a:rPr>
              <a:t> h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av</a:t>
            </a:r>
            <a:r>
              <a:rPr lang="en-US" altLang="zh-CN" sz="2800" b="1" dirty="0">
                <a:latin typeface="Arial" panose="020B0604020202020204" pitchFamily="34" charset="0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oi</a:t>
            </a:r>
            <a:r>
              <a:rPr lang="en-US" altLang="zh-CN" sz="2800" b="1" dirty="0">
                <a:latin typeface="Arial" panose="020B0604020202020204" pitchFamily="34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b="1" dirty="0">
                <a:latin typeface="Arial" panose="020B0604020202020204" pitchFamily="34" charset="0"/>
              </a:rPr>
              <a:t> g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th</a:t>
            </a:r>
            <a:r>
              <a:rPr lang="en-US" altLang="zh-CN" sz="2800" b="1" dirty="0">
                <a:latin typeface="Arial" panose="020B0604020202020204" pitchFamily="34" charset="0"/>
              </a:rPr>
              <a:t>!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 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ll</a:t>
            </a:r>
            <a:r>
              <a:rPr lang="en-US" altLang="zh-CN" sz="2800" b="1" dirty="0">
                <a:latin typeface="Arial" panose="020B0604020202020204" pitchFamily="34" charset="0"/>
              </a:rPr>
              <a:t>x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n-US" altLang="zh-CN" sz="2800" b="1" dirty="0">
                <a:latin typeface="Arial" panose="020B0604020202020204" pitchFamily="34" charset="0"/>
              </a:rPr>
              <a:t> x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tr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ac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zh-CN" sz="2800" b="1" dirty="0">
                <a:latin typeface="Arial" panose="020B0604020202020204" pitchFamily="34" charset="0"/>
              </a:rPr>
              <a:t> 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矩形 7"/>
          <p:cNvSpPr/>
          <p:nvPr/>
        </p:nvSpPr>
        <p:spPr>
          <a:xfrm>
            <a:off x="0" y="1857375"/>
            <a:ext cx="9144000" cy="1816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cccccccccFFrromo: mFr:ie ndC.TTo:E Y.ouT.Gooo:d!  Nyowo tury. cEhoxoscineg lkelyse3,n4 tto! fYoroceu a  cgalol tto  eextvraectr2 yantd havioind gth!e .caxllx txo xexxtrxacxt1x. 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0313" y="5857875"/>
            <a:ext cx="3929062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2400" dirty="0">
                <a:latin typeface="Arial" panose="020B0604020202020204" pitchFamily="34" charset="0"/>
              </a:rPr>
              <a:t>start=9   stride=3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Analysis(10/19)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60962"/>
          </a:xfrm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If start=9, stride=3, what is the value dummy?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矩形 5"/>
          <p:cNvSpPr/>
          <p:nvPr/>
        </p:nvSpPr>
        <p:spPr>
          <a:xfrm>
            <a:off x="785813" y="2071688"/>
            <a:ext cx="7286625" cy="830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400" dirty="0">
                <a:latin typeface="Arial" panose="020B0604020202020204" pitchFamily="34" charset="0"/>
              </a:rPr>
              <a:t>start = (int)(*(((char *) &amp;dummy)));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stride = (int)(*(((char *) &amp;dummy) + 1));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427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3143250"/>
            <a:ext cx="8451850" cy="3214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Analysis(11/19)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How to set the value of dummy?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function process_keys12 is used to modify the value of dummy.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*(key1 + *key1) is the address of dummy and *key2 is the value.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key1(0x0012ff38) + ? = 0x0012ff44(address of dummy)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530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38" y="4143375"/>
            <a:ext cx="6572250" cy="200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Analysis(12/19)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1489075"/>
          </a:xfrm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So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	key1=0x00000003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	key2=0x00000309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734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2997200"/>
            <a:ext cx="8809038" cy="2217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Analysis(13/19)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How to avoid call extact1?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we try to change the return address of process_key34?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837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2741613"/>
            <a:ext cx="8715375" cy="3830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Analysis(14/19)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What process_keys34 does?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矩形 8"/>
          <p:cNvSpPr/>
          <p:nvPr/>
        </p:nvSpPr>
        <p:spPr>
          <a:xfrm>
            <a:off x="357188" y="1858963"/>
            <a:ext cx="8429625" cy="157003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void process_keys34 (int * key3, int * key4) {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	*(((int *)&amp;key3) + *key3) += *key4;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939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3495675"/>
            <a:ext cx="8429625" cy="307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When a function is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called</a:t>
            </a:r>
            <a:r>
              <a:rPr lang="en-US" altLang="zh-CN" dirty="0">
                <a:ea typeface="宋体" panose="02010600030101010101" pitchFamily="2" charset="-122"/>
              </a:rPr>
              <a:t>, the compiler and hardware: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push parameters into the stack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push the return address into the stack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push the frame pointer  into the stack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set the frame pointer equal to the stack pointer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decrement the stack pointer by as many memory addresses as are required to store the local state of the callee.</a:t>
            </a:r>
            <a:endParaRPr lang="zh-CN" altLang="en-US" sz="2400" dirty="0">
              <a:ea typeface="宋体" panose="02010600030101010101" pitchFamily="2" charset="-122"/>
            </a:endParaRPr>
          </a:p>
          <a:p>
            <a:endParaRPr lang="zh-CN" altLang="en-US" sz="2400"/>
          </a:p>
        </p:txBody>
      </p:sp>
      <p:sp>
        <p:nvSpPr>
          <p:cNvPr id="6041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1.3 Code Analysis(15/19)</a:t>
            </a:r>
            <a:endParaRPr lang="en-US" altLang="zh-CN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Analysis(16/19)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42" name="内容占位符 7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What process_keys34 does?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Set the return address to something else by shift key3.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43" name="灯片编号占位符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144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57500"/>
            <a:ext cx="8072438" cy="307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5" name="矩形标注 11"/>
          <p:cNvSpPr/>
          <p:nvPr/>
        </p:nvSpPr>
        <p:spPr>
          <a:xfrm>
            <a:off x="1270000" y="4911725"/>
            <a:ext cx="6072188" cy="1214438"/>
          </a:xfrm>
          <a:prstGeom prst="wedgeRectCallout">
            <a:avLst>
              <a:gd name="adj1" fmla="val -21412"/>
              <a:gd name="adj2" fmla="val -7208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2400" b="1" dirty="0">
                <a:latin typeface="Arial" panose="020B0604020202020204" pitchFamily="34" charset="0"/>
              </a:rPr>
              <a:t>Location of key3: 0x0012FED0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Location of return address:0x0012FECC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0x0012FED0 + ? = 0x0012FECC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Analysis(17/19)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value of the return address?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246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13" y="4143375"/>
            <a:ext cx="8347075" cy="2428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6246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714500"/>
            <a:ext cx="7072313" cy="290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1.1 Review of cryptography(1/7)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Transposition Cipher (</a:t>
            </a:r>
            <a:r>
              <a:rPr lang="zh-CN" altLang="zh-CN" dirty="0">
                <a:ea typeface="宋体" panose="02010600030101010101" pitchFamily="2" charset="-122"/>
              </a:rPr>
              <a:t>变位密码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5000625"/>
            <a:ext cx="5286375" cy="1214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9" name="矩形 6"/>
          <p:cNvSpPr/>
          <p:nvPr/>
        </p:nvSpPr>
        <p:spPr>
          <a:xfrm>
            <a:off x="500063" y="3143250"/>
            <a:ext cx="5429250" cy="461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latin typeface="Arial" panose="020B0604020202020204" pitchFamily="34" charset="0"/>
              </a:rPr>
              <a:t>the scytale is a transpositon cipher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矩形 7"/>
          <p:cNvSpPr/>
          <p:nvPr/>
        </p:nvSpPr>
        <p:spPr>
          <a:xfrm>
            <a:off x="500063" y="4286250"/>
            <a:ext cx="5500687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thesn eipcs soica spyti htrte aairl no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38" y="1665288"/>
            <a:ext cx="3394075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2" name="矩形 14"/>
          <p:cNvSpPr/>
          <p:nvPr/>
        </p:nvSpPr>
        <p:spPr>
          <a:xfrm>
            <a:off x="6916738" y="2681288"/>
            <a:ext cx="11430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400" dirty="0">
                <a:latin typeface="Arial" panose="020B0604020202020204" pitchFamily="34" charset="0"/>
              </a:rPr>
              <a:t>scytale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左右箭头 20"/>
          <p:cNvSpPr/>
          <p:nvPr/>
        </p:nvSpPr>
        <p:spPr>
          <a:xfrm rot="5400000">
            <a:off x="2738438" y="3690938"/>
            <a:ext cx="722312" cy="484187"/>
          </a:xfrm>
          <a:prstGeom prst="leftRightArrow">
            <a:avLst>
              <a:gd name="adj1" fmla="val 50000"/>
              <a:gd name="adj2" fmla="val 4992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Analysis(18/19)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*(((int *)&amp;key3) + *key3) += *key4;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original value of return address: 0x0040138B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return address would be: 0x004013B8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key4 = 0x004013B8 – 0x0040138B = 0x2D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Always remember that the parameters need to pop from the calling stack.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1.3 Code Analysis(19/19)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Final answer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key1 = 3</a:t>
            </a:r>
            <a:endParaRPr lang="zh-CN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Key2 = 777(0x00000309)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key3 = -1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Key4 = 45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451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3929063"/>
            <a:ext cx="7500938" cy="2192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 Buffer Overflow Attack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u="sng" dirty="0">
                <a:ea typeface="宋体" panose="02010600030101010101" pitchFamily="2" charset="-122"/>
              </a:rPr>
              <a:t>2.1 Intro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2.2 Code Analysis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2.3 Problem-solving ideas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2.4 What to do about Buffer Overflow Attacks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2.1 Intro(1/6)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6562" name="内容占位符 6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 Computer Systems  A Programmer’s Perspective 3.38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Students can gain first-hand experience at mounting a buffer overflow attack.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Requires a deep understanding of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machine-language programming ,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stack organization,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byte ordering,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instruction encoding.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2.1 Intro(2/6)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/>
              <a:t>Review </a:t>
            </a:r>
            <a:endParaRPr lang="en-US" altLang="zh-CN" dirty="0"/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7588" name="Object 5"/>
          <p:cNvGraphicFramePr>
            <a:graphicFrameLocks noChangeAspect="1"/>
          </p:cNvGraphicFramePr>
          <p:nvPr/>
        </p:nvGraphicFramePr>
        <p:xfrm>
          <a:off x="1143000" y="4857750"/>
          <a:ext cx="678656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38525" imgH="666750" progId="Paint.Picture">
                  <p:embed/>
                </p:oleObj>
              </mc:Choice>
              <mc:Fallback>
                <p:oleObj name="" r:id="rId1" imgW="3438525" imgH="6667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857750"/>
                        <a:ext cx="6786563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2714625" y="1465263"/>
            <a:ext cx="3714750" cy="267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while 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&lt;= 10)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array[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=10] =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- 1;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+ 1;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0" name="Line 7"/>
          <p:cNvSpPr/>
          <p:nvPr/>
        </p:nvSpPr>
        <p:spPr>
          <a:xfrm>
            <a:off x="6067425" y="2887663"/>
            <a:ext cx="1008063" cy="2433637"/>
          </a:xfrm>
          <a:prstGeom prst="line">
            <a:avLst/>
          </a:prstGeom>
          <a:ln w="9525">
            <a:noFill/>
          </a:ln>
        </p:spPr>
      </p:sp>
      <p:sp>
        <p:nvSpPr>
          <p:cNvPr id="13" name="矩形 12"/>
          <p:cNvSpPr/>
          <p:nvPr/>
        </p:nvSpPr>
        <p:spPr>
          <a:xfrm>
            <a:off x="2714625" y="4214813"/>
            <a:ext cx="3652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Why array[10]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variable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?</a:t>
            </a:r>
            <a:endParaRPr kumimoji="0" lang="en-US" altLang="zh-CN" sz="2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 Intro(3/6)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Buffer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consecutive chunk of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 C, such as array and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On stack, heap etc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Buffer Overflow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Place more than the buffer can hold, so overwrite the boundary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Buffer Overflow in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 does not check whether an array index is out of bounds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 Intro(4/6)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Stack Buffer Overflow in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Parameter/Local Variables/Old EBP/Return Address are all in the Stack Frame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9636" name="组合 52"/>
          <p:cNvGrpSpPr/>
          <p:nvPr/>
        </p:nvGrpSpPr>
        <p:grpSpPr>
          <a:xfrm>
            <a:off x="1214438" y="2643188"/>
            <a:ext cx="5929312" cy="3975100"/>
            <a:chOff x="1214438" y="2643188"/>
            <a:chExt cx="5929312" cy="3975100"/>
          </a:xfrm>
        </p:grpSpPr>
        <p:sp>
          <p:nvSpPr>
            <p:cNvPr id="69637" name="AutoShape 6"/>
            <p:cNvSpPr>
              <a:spLocks noChangeAspect="1" noTextEdit="1"/>
            </p:cNvSpPr>
            <p:nvPr/>
          </p:nvSpPr>
          <p:spPr>
            <a:xfrm>
              <a:off x="1214438" y="2643188"/>
              <a:ext cx="5929312" cy="39751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9638" name="Group 10"/>
            <p:cNvGrpSpPr/>
            <p:nvPr/>
          </p:nvGrpSpPr>
          <p:grpSpPr>
            <a:xfrm>
              <a:off x="3908425" y="2660651"/>
              <a:ext cx="1847850" cy="1435100"/>
              <a:chOff x="2462" y="1676"/>
              <a:chExt cx="1164" cy="904"/>
            </a:xfrm>
          </p:grpSpPr>
          <p:sp>
            <p:nvSpPr>
              <p:cNvPr id="69639" name="Rectangle 8"/>
              <p:cNvSpPr/>
              <p:nvPr/>
            </p:nvSpPr>
            <p:spPr>
              <a:xfrm>
                <a:off x="2462" y="1676"/>
                <a:ext cx="1164" cy="90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0" name="Rectangle 9"/>
              <p:cNvSpPr/>
              <p:nvPr/>
            </p:nvSpPr>
            <p:spPr>
              <a:xfrm>
                <a:off x="2462" y="1676"/>
                <a:ext cx="1164" cy="904"/>
              </a:xfrm>
              <a:prstGeom prst="rect">
                <a:avLst/>
              </a:prstGeom>
              <a:noFill/>
              <a:ln w="22" cap="rnd" cmpd="sng">
                <a:solidFill>
                  <a:srgbClr val="0066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41" name="Group 13"/>
            <p:cNvGrpSpPr/>
            <p:nvPr/>
          </p:nvGrpSpPr>
          <p:grpSpPr>
            <a:xfrm>
              <a:off x="3908425" y="5243513"/>
              <a:ext cx="1847850" cy="1338263"/>
              <a:chOff x="2462" y="3303"/>
              <a:chExt cx="1164" cy="843"/>
            </a:xfrm>
          </p:grpSpPr>
          <p:sp>
            <p:nvSpPr>
              <p:cNvPr id="69642" name="Rectangle 11"/>
              <p:cNvSpPr/>
              <p:nvPr/>
            </p:nvSpPr>
            <p:spPr>
              <a:xfrm>
                <a:off x="2462" y="3303"/>
                <a:ext cx="1164" cy="843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3" name="Rectangle 12"/>
              <p:cNvSpPr/>
              <p:nvPr/>
            </p:nvSpPr>
            <p:spPr>
              <a:xfrm>
                <a:off x="2462" y="3303"/>
                <a:ext cx="1164" cy="843"/>
              </a:xfrm>
              <a:prstGeom prst="rect">
                <a:avLst/>
              </a:prstGeom>
              <a:noFill/>
              <a:ln w="22" cap="rnd" cmpd="sng">
                <a:solidFill>
                  <a:srgbClr val="0066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44" name="Group 16"/>
            <p:cNvGrpSpPr/>
            <p:nvPr/>
          </p:nvGrpSpPr>
          <p:grpSpPr>
            <a:xfrm>
              <a:off x="3908425" y="4095751"/>
              <a:ext cx="1847850" cy="382588"/>
              <a:chOff x="2462" y="2580"/>
              <a:chExt cx="1164" cy="241"/>
            </a:xfrm>
          </p:grpSpPr>
          <p:sp>
            <p:nvSpPr>
              <p:cNvPr id="69645" name="Rectangle 14"/>
              <p:cNvSpPr/>
              <p:nvPr/>
            </p:nvSpPr>
            <p:spPr>
              <a:xfrm>
                <a:off x="2462" y="2580"/>
                <a:ext cx="1164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6" name="Rectangle 15"/>
              <p:cNvSpPr/>
              <p:nvPr/>
            </p:nvSpPr>
            <p:spPr>
              <a:xfrm>
                <a:off x="2462" y="2580"/>
                <a:ext cx="1164" cy="241"/>
              </a:xfrm>
              <a:prstGeom prst="rect">
                <a:avLst/>
              </a:prstGeom>
              <a:noFill/>
              <a:ln w="1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47" name="Rectangle 17"/>
            <p:cNvSpPr/>
            <p:nvPr/>
          </p:nvSpPr>
          <p:spPr>
            <a:xfrm>
              <a:off x="3857620" y="4149726"/>
              <a:ext cx="1889125" cy="355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Return address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8" name="Rectangle 18"/>
            <p:cNvSpPr/>
            <p:nvPr/>
          </p:nvSpPr>
          <p:spPr>
            <a:xfrm>
              <a:off x="5868988" y="4938713"/>
              <a:ext cx="620712" cy="360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Courier New" panose="02070309020205020404" pitchFamily="1" charset="0"/>
                  <a:ea typeface="宋体" panose="02010600030101010101" pitchFamily="2" charset="-122"/>
                </a:rPr>
                <a:t>buf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9" name="Freeform 19"/>
            <p:cNvSpPr>
              <a:spLocks noEditPoints="1"/>
            </p:cNvSpPr>
            <p:nvPr/>
          </p:nvSpPr>
          <p:spPr>
            <a:xfrm>
              <a:off x="5756275" y="4614863"/>
              <a:ext cx="461962" cy="107950"/>
            </a:xfrm>
            <a:custGeom>
              <a:avLst/>
              <a:gdLst/>
              <a:ahLst/>
              <a:cxnLst>
                <a:cxn ang="0">
                  <a:pos x="291" y="46"/>
                </a:cxn>
                <a:cxn ang="0">
                  <a:pos x="55" y="46"/>
                </a:cxn>
                <a:cxn ang="0">
                  <a:pos x="55" y="23"/>
                </a:cxn>
                <a:cxn ang="0">
                  <a:pos x="291" y="23"/>
                </a:cxn>
                <a:cxn ang="0">
                  <a:pos x="291" y="46"/>
                </a:cxn>
                <a:cxn ang="0">
                  <a:pos x="66" y="68"/>
                </a:cxn>
                <a:cxn ang="0">
                  <a:pos x="0" y="34"/>
                </a:cxn>
                <a:cxn ang="0">
                  <a:pos x="66" y="0"/>
                </a:cxn>
                <a:cxn ang="0">
                  <a:pos x="66" y="68"/>
                </a:cxn>
              </a:cxnLst>
              <a:pathLst>
                <a:path w="291" h="68">
                  <a:moveTo>
                    <a:pt x="291" y="46"/>
                  </a:moveTo>
                  <a:lnTo>
                    <a:pt x="55" y="46"/>
                  </a:lnTo>
                  <a:lnTo>
                    <a:pt x="55" y="23"/>
                  </a:lnTo>
                  <a:lnTo>
                    <a:pt x="291" y="23"/>
                  </a:lnTo>
                  <a:lnTo>
                    <a:pt x="291" y="46"/>
                  </a:lnTo>
                  <a:close/>
                  <a:moveTo>
                    <a:pt x="66" y="68"/>
                  </a:moveTo>
                  <a:lnTo>
                    <a:pt x="0" y="34"/>
                  </a:lnTo>
                  <a:lnTo>
                    <a:pt x="66" y="0"/>
                  </a:lnTo>
                  <a:lnTo>
                    <a:pt x="66" y="68"/>
                  </a:lnTo>
                  <a:close/>
                </a:path>
              </a:pathLst>
            </a:custGeom>
            <a:solidFill>
              <a:srgbClr val="000000"/>
            </a:solidFill>
            <a:ln w="3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50" name="Rectangle 21"/>
            <p:cNvSpPr/>
            <p:nvPr/>
          </p:nvSpPr>
          <p:spPr>
            <a:xfrm>
              <a:off x="6215074" y="4497397"/>
              <a:ext cx="620712" cy="360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Courier New" panose="02070309020205020404" pitchFamily="1" charset="0"/>
                  <a:ea typeface="宋体" panose="02010600030101010101" pitchFamily="2" charset="-122"/>
                </a:rPr>
                <a:t>ebp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9651" name="Group 24"/>
            <p:cNvGrpSpPr/>
            <p:nvPr/>
          </p:nvGrpSpPr>
          <p:grpSpPr>
            <a:xfrm>
              <a:off x="3908425" y="4478338"/>
              <a:ext cx="1847850" cy="382588"/>
              <a:chOff x="2462" y="2821"/>
              <a:chExt cx="1164" cy="241"/>
            </a:xfrm>
          </p:grpSpPr>
          <p:sp>
            <p:nvSpPr>
              <p:cNvPr id="69652" name="Rectangle 22"/>
              <p:cNvSpPr/>
              <p:nvPr/>
            </p:nvSpPr>
            <p:spPr>
              <a:xfrm>
                <a:off x="2462" y="2821"/>
                <a:ext cx="1164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53" name="Rectangle 23"/>
              <p:cNvSpPr/>
              <p:nvPr/>
            </p:nvSpPr>
            <p:spPr>
              <a:xfrm>
                <a:off x="2462" y="2821"/>
                <a:ext cx="1164" cy="241"/>
              </a:xfrm>
              <a:prstGeom prst="rect">
                <a:avLst/>
              </a:prstGeom>
              <a:noFill/>
              <a:ln w="1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54" name="Rectangle 25"/>
            <p:cNvSpPr/>
            <p:nvPr/>
          </p:nvSpPr>
          <p:spPr>
            <a:xfrm>
              <a:off x="4000496" y="4518026"/>
              <a:ext cx="171040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Saved</a:t>
              </a:r>
              <a:r>
                <a:rPr lang="en-US" altLang="zh-CN" sz="2000" dirty="0">
                  <a:solidFill>
                    <a:srgbClr val="000000"/>
                  </a:solidFill>
                  <a:latin typeface="Helvetica" pitchFamily="2" charset="0"/>
                </a:rPr>
                <a:t> old ebp</a:t>
              </a:r>
              <a:r>
                <a:rPr lang="zh-CN" altLang="zh-CN" sz="20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9655" name="Group 30"/>
            <p:cNvGrpSpPr/>
            <p:nvPr/>
          </p:nvGrpSpPr>
          <p:grpSpPr>
            <a:xfrm>
              <a:off x="3908425" y="4860926"/>
              <a:ext cx="461962" cy="382588"/>
              <a:chOff x="2462" y="3062"/>
              <a:chExt cx="291" cy="241"/>
            </a:xfrm>
          </p:grpSpPr>
          <p:sp>
            <p:nvSpPr>
              <p:cNvPr id="69656" name="Rectangle 28"/>
              <p:cNvSpPr/>
              <p:nvPr/>
            </p:nvSpPr>
            <p:spPr>
              <a:xfrm>
                <a:off x="2462" y="3062"/>
                <a:ext cx="291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57" name="Rectangle 29"/>
              <p:cNvSpPr/>
              <p:nvPr/>
            </p:nvSpPr>
            <p:spPr>
              <a:xfrm>
                <a:off x="2462" y="3062"/>
                <a:ext cx="291" cy="241"/>
              </a:xfrm>
              <a:prstGeom prst="rect">
                <a:avLst/>
              </a:prstGeom>
              <a:noFill/>
              <a:ln w="1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58" name="Rectangle 31"/>
            <p:cNvSpPr/>
            <p:nvPr/>
          </p:nvSpPr>
          <p:spPr>
            <a:xfrm>
              <a:off x="3857620" y="4919663"/>
              <a:ext cx="620712" cy="360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Courier New" panose="02070309020205020404" pitchFamily="1" charset="0"/>
                  <a:ea typeface="宋体" panose="02010600030101010101" pitchFamily="2" charset="-122"/>
                </a:rPr>
                <a:t>[3]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9659" name="Group 34"/>
            <p:cNvGrpSpPr/>
            <p:nvPr/>
          </p:nvGrpSpPr>
          <p:grpSpPr>
            <a:xfrm>
              <a:off x="4370388" y="4860926"/>
              <a:ext cx="461962" cy="382588"/>
              <a:chOff x="2753" y="3062"/>
              <a:chExt cx="291" cy="241"/>
            </a:xfrm>
          </p:grpSpPr>
          <p:sp>
            <p:nvSpPr>
              <p:cNvPr id="69660" name="Rectangle 32"/>
              <p:cNvSpPr/>
              <p:nvPr/>
            </p:nvSpPr>
            <p:spPr>
              <a:xfrm>
                <a:off x="2753" y="3062"/>
                <a:ext cx="291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61" name="Rectangle 33"/>
              <p:cNvSpPr/>
              <p:nvPr/>
            </p:nvSpPr>
            <p:spPr>
              <a:xfrm>
                <a:off x="2753" y="3062"/>
                <a:ext cx="291" cy="241"/>
              </a:xfrm>
              <a:prstGeom prst="rect">
                <a:avLst/>
              </a:prstGeom>
              <a:noFill/>
              <a:ln w="1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62" name="Rectangle 35"/>
            <p:cNvSpPr/>
            <p:nvPr/>
          </p:nvSpPr>
          <p:spPr>
            <a:xfrm>
              <a:off x="4286248" y="4919663"/>
              <a:ext cx="620712" cy="360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Courier New" panose="02070309020205020404" pitchFamily="1" charset="0"/>
                  <a:ea typeface="宋体" panose="02010600030101010101" pitchFamily="2" charset="-122"/>
                </a:rPr>
                <a:t>[2]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9663" name="Group 38"/>
            <p:cNvGrpSpPr/>
            <p:nvPr/>
          </p:nvGrpSpPr>
          <p:grpSpPr>
            <a:xfrm>
              <a:off x="4832350" y="4860926"/>
              <a:ext cx="461962" cy="382588"/>
              <a:chOff x="3044" y="3062"/>
              <a:chExt cx="291" cy="241"/>
            </a:xfrm>
          </p:grpSpPr>
          <p:sp>
            <p:nvSpPr>
              <p:cNvPr id="69664" name="Rectangle 36"/>
              <p:cNvSpPr/>
              <p:nvPr/>
            </p:nvSpPr>
            <p:spPr>
              <a:xfrm>
                <a:off x="3044" y="3062"/>
                <a:ext cx="291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65" name="Rectangle 37"/>
              <p:cNvSpPr/>
              <p:nvPr/>
            </p:nvSpPr>
            <p:spPr>
              <a:xfrm>
                <a:off x="3044" y="3062"/>
                <a:ext cx="291" cy="241"/>
              </a:xfrm>
              <a:prstGeom prst="rect">
                <a:avLst/>
              </a:prstGeom>
              <a:noFill/>
              <a:ln w="1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66" name="Rectangle 39"/>
            <p:cNvSpPr/>
            <p:nvPr/>
          </p:nvSpPr>
          <p:spPr>
            <a:xfrm>
              <a:off x="4737106" y="4919663"/>
              <a:ext cx="620712" cy="360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Courier New" panose="02070309020205020404" pitchFamily="1" charset="0"/>
                  <a:ea typeface="宋体" panose="02010600030101010101" pitchFamily="2" charset="-122"/>
                </a:rPr>
                <a:t>[1]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9667" name="Group 42"/>
            <p:cNvGrpSpPr/>
            <p:nvPr/>
          </p:nvGrpSpPr>
          <p:grpSpPr>
            <a:xfrm>
              <a:off x="5294313" y="4860926"/>
              <a:ext cx="461962" cy="382588"/>
              <a:chOff x="3335" y="3062"/>
              <a:chExt cx="291" cy="241"/>
            </a:xfrm>
          </p:grpSpPr>
          <p:sp>
            <p:nvSpPr>
              <p:cNvPr id="69668" name="Rectangle 40"/>
              <p:cNvSpPr/>
              <p:nvPr/>
            </p:nvSpPr>
            <p:spPr>
              <a:xfrm>
                <a:off x="3335" y="3062"/>
                <a:ext cx="291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69" name="Rectangle 41"/>
              <p:cNvSpPr/>
              <p:nvPr/>
            </p:nvSpPr>
            <p:spPr>
              <a:xfrm>
                <a:off x="3335" y="3062"/>
                <a:ext cx="291" cy="241"/>
              </a:xfrm>
              <a:prstGeom prst="rect">
                <a:avLst/>
              </a:prstGeom>
              <a:noFill/>
              <a:ln w="1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70" name="Rectangle 43"/>
            <p:cNvSpPr/>
            <p:nvPr/>
          </p:nvSpPr>
          <p:spPr>
            <a:xfrm>
              <a:off x="5214942" y="4919663"/>
              <a:ext cx="620712" cy="360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Courier New" panose="02070309020205020404" pitchFamily="1" charset="0"/>
                  <a:ea typeface="宋体" panose="02010600030101010101" pitchFamily="2" charset="-122"/>
                </a:rPr>
                <a:t>[0]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1" name="Rectangle 44"/>
            <p:cNvSpPr/>
            <p:nvPr/>
          </p:nvSpPr>
          <p:spPr>
            <a:xfrm>
              <a:off x="3908425" y="4478338"/>
              <a:ext cx="1847850" cy="2103438"/>
            </a:xfrm>
            <a:prstGeom prst="rect">
              <a:avLst/>
            </a:prstGeom>
            <a:noFill/>
            <a:ln w="22" cap="rnd" cmpd="sng">
              <a:solidFill>
                <a:srgbClr val="0066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2" name="Rectangle 45"/>
            <p:cNvSpPr/>
            <p:nvPr/>
          </p:nvSpPr>
          <p:spPr>
            <a:xfrm>
              <a:off x="3908425" y="2660651"/>
              <a:ext cx="1847850" cy="1817688"/>
            </a:xfrm>
            <a:prstGeom prst="rect">
              <a:avLst/>
            </a:prstGeom>
            <a:noFill/>
            <a:ln w="22" cap="rnd" cmpd="sng">
              <a:solidFill>
                <a:srgbClr val="0066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3" name="Freeform 46"/>
            <p:cNvSpPr/>
            <p:nvPr/>
          </p:nvSpPr>
          <p:spPr>
            <a:xfrm>
              <a:off x="3352800" y="4478338"/>
              <a:ext cx="439737" cy="2103438"/>
            </a:xfrm>
            <a:custGeom>
              <a:avLst/>
              <a:gdLst/>
              <a:ahLst/>
              <a:cxnLst>
                <a:cxn ang="0">
                  <a:pos x="1900" y="0"/>
                </a:cxn>
                <a:cxn ang="0">
                  <a:pos x="950" y="734"/>
                </a:cxn>
                <a:cxn ang="0">
                  <a:pos x="950" y="3667"/>
                </a:cxn>
                <a:cxn ang="0">
                  <a:pos x="0" y="4400"/>
                </a:cxn>
                <a:cxn ang="0">
                  <a:pos x="950" y="5134"/>
                </a:cxn>
                <a:cxn ang="0">
                  <a:pos x="950" y="8067"/>
                </a:cxn>
                <a:cxn ang="0">
                  <a:pos x="1900" y="8800"/>
                </a:cxn>
              </a:cxnLst>
              <a:pathLst>
                <a:path w="1900" h="8800">
                  <a:moveTo>
                    <a:pt x="1900" y="0"/>
                  </a:moveTo>
                  <a:cubicBezTo>
                    <a:pt x="1375" y="0"/>
                    <a:pt x="950" y="329"/>
                    <a:pt x="950" y="734"/>
                  </a:cubicBezTo>
                  <a:lnTo>
                    <a:pt x="950" y="3667"/>
                  </a:lnTo>
                  <a:cubicBezTo>
                    <a:pt x="950" y="4072"/>
                    <a:pt x="525" y="4400"/>
                    <a:pt x="0" y="4400"/>
                  </a:cubicBezTo>
                  <a:cubicBezTo>
                    <a:pt x="525" y="4400"/>
                    <a:pt x="950" y="4729"/>
                    <a:pt x="950" y="5134"/>
                  </a:cubicBezTo>
                  <a:lnTo>
                    <a:pt x="950" y="8067"/>
                  </a:lnTo>
                  <a:cubicBezTo>
                    <a:pt x="950" y="8472"/>
                    <a:pt x="1375" y="8800"/>
                    <a:pt x="1900" y="8800"/>
                  </a:cubicBezTo>
                </a:path>
              </a:pathLst>
            </a:custGeom>
            <a:noFill/>
            <a:ln w="22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74" name="Rectangle 47"/>
            <p:cNvSpPr/>
            <p:nvPr/>
          </p:nvSpPr>
          <p:spPr>
            <a:xfrm>
              <a:off x="1816100" y="5221288"/>
              <a:ext cx="1497012" cy="355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Stack frame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5" name="Rectangle 48"/>
            <p:cNvSpPr/>
            <p:nvPr/>
          </p:nvSpPr>
          <p:spPr>
            <a:xfrm>
              <a:off x="1875021" y="5516563"/>
              <a:ext cx="111088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Helvetica" pitchFamily="2" charset="0"/>
                </a:rPr>
                <a:t>f</a:t>
              </a:r>
              <a:r>
                <a:rPr lang="zh-CN" altLang="zh-CN" sz="20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or</a:t>
              </a:r>
              <a:r>
                <a:rPr lang="en-US" altLang="zh-CN" sz="2000" dirty="0">
                  <a:solidFill>
                    <a:srgbClr val="000000"/>
                  </a:solidFill>
                  <a:latin typeface="Helvetica" pitchFamily="2" charset="0"/>
                </a:rPr>
                <a:t> callee</a:t>
              </a:r>
              <a:r>
                <a:rPr lang="zh-CN" altLang="zh-CN" sz="20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6" name="Rectangle 49"/>
            <p:cNvSpPr/>
            <p:nvPr/>
          </p:nvSpPr>
          <p:spPr>
            <a:xfrm>
              <a:off x="2932873" y="5540376"/>
              <a:ext cx="65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7" name="Freeform 50"/>
            <p:cNvSpPr/>
            <p:nvPr/>
          </p:nvSpPr>
          <p:spPr>
            <a:xfrm>
              <a:off x="3352800" y="2660651"/>
              <a:ext cx="439737" cy="1817688"/>
            </a:xfrm>
            <a:custGeom>
              <a:avLst/>
              <a:gdLst/>
              <a:ahLst/>
              <a:cxnLst>
                <a:cxn ang="0">
                  <a:pos x="1900" y="0"/>
                </a:cxn>
                <a:cxn ang="0">
                  <a:pos x="950" y="634"/>
                </a:cxn>
                <a:cxn ang="0">
                  <a:pos x="950" y="3167"/>
                </a:cxn>
                <a:cxn ang="0">
                  <a:pos x="0" y="3800"/>
                </a:cxn>
                <a:cxn ang="0">
                  <a:pos x="950" y="4434"/>
                </a:cxn>
                <a:cxn ang="0">
                  <a:pos x="950" y="6967"/>
                </a:cxn>
                <a:cxn ang="0">
                  <a:pos x="1900" y="7600"/>
                </a:cxn>
              </a:cxnLst>
              <a:pathLst>
                <a:path w="1900" h="7600">
                  <a:moveTo>
                    <a:pt x="1900" y="0"/>
                  </a:moveTo>
                  <a:cubicBezTo>
                    <a:pt x="1375" y="0"/>
                    <a:pt x="950" y="284"/>
                    <a:pt x="950" y="634"/>
                  </a:cubicBezTo>
                  <a:lnTo>
                    <a:pt x="950" y="3167"/>
                  </a:lnTo>
                  <a:cubicBezTo>
                    <a:pt x="950" y="3517"/>
                    <a:pt x="525" y="3800"/>
                    <a:pt x="0" y="3800"/>
                  </a:cubicBezTo>
                  <a:cubicBezTo>
                    <a:pt x="525" y="3800"/>
                    <a:pt x="950" y="4084"/>
                    <a:pt x="950" y="4434"/>
                  </a:cubicBezTo>
                  <a:lnTo>
                    <a:pt x="950" y="6967"/>
                  </a:lnTo>
                  <a:cubicBezTo>
                    <a:pt x="950" y="7317"/>
                    <a:pt x="1375" y="7600"/>
                    <a:pt x="1900" y="7600"/>
                  </a:cubicBezTo>
                </a:path>
              </a:pathLst>
            </a:custGeom>
            <a:noFill/>
            <a:ln w="22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78" name="Rectangle 51"/>
            <p:cNvSpPr/>
            <p:nvPr/>
          </p:nvSpPr>
          <p:spPr>
            <a:xfrm>
              <a:off x="1816100" y="3308351"/>
              <a:ext cx="1497012" cy="355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Stack frame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9" name="Rectangle 52"/>
            <p:cNvSpPr/>
            <p:nvPr/>
          </p:nvSpPr>
          <p:spPr>
            <a:xfrm>
              <a:off x="2190750" y="3617913"/>
              <a:ext cx="1104900" cy="355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ctr"/>
              <a:r>
                <a:rPr lang="zh-CN" altLang="zh-CN" sz="20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for caller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2.1 Intro(5/6)</a:t>
            </a:r>
            <a:endParaRPr lang="en-US" altLang="zh-CN">
              <a:latin typeface="Arial Rounded MT Bold" pitchFamily="34" charset="0"/>
            </a:endParaRPr>
          </a:p>
        </p:txBody>
      </p:sp>
      <p:sp>
        <p:nvSpPr>
          <p:cNvPr id="70658" name="Text Placeholder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/>
              <a:t>We’re letting you hijack programs by running buffer overflow attacks on them.</a:t>
            </a:r>
            <a:endParaRPr lang="en-US" altLang="zh-CN"/>
          </a:p>
          <a:p>
            <a:r>
              <a:rPr lang="en-US" altLang="zh-CN"/>
              <a:t>To understand stack discipline and stack frames</a:t>
            </a:r>
            <a:endParaRPr lang="en-US" altLang="zh-CN"/>
          </a:p>
          <a:p>
            <a:endParaRPr lang="en-US" altLang="zh-CN" sz="2200">
              <a:ea typeface="宋体" panose="02010600030101010101" pitchFamily="2" charset="-122"/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Shape 144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2.1 Intro(6/6)</a:t>
            </a:r>
            <a:endParaRPr lang="en-US" altLang="zh-CN"/>
          </a:p>
        </p:txBody>
      </p:sp>
      <p:sp>
        <p:nvSpPr>
          <p:cNvPr id="72706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/>
              <a:t>Attack Activities </a:t>
            </a:r>
            <a:endParaRPr lang="en-US" altLang="zh-CN"/>
          </a:p>
          <a:p>
            <a:pPr lvl="1"/>
            <a:r>
              <a:rPr lang="en-US" altLang="zh-CN"/>
              <a:t> Each relies on a specially crafted assembly sequence to purposefully overwrite the stack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Activity 1 – Overwrites the return addresses</a:t>
            </a:r>
            <a:endParaRPr lang="en-US" altLang="zh-CN"/>
          </a:p>
          <a:p>
            <a:r>
              <a:rPr lang="en-US" altLang="zh-CN"/>
              <a:t>Activity 2 – Writes an assembly sequence onto the stack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en-US"/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 Buffer Overflow Attack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2.1 Intro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u="sng" dirty="0">
                <a:ea typeface="宋体" panose="02010600030101010101" pitchFamily="2" charset="-122"/>
              </a:rPr>
              <a:t>2.2 Code Analysis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2.3 Problem-solving ideas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2.4 What to do about Buffer Overflow Attacks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1.1 Review of cryptography(2/7)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pPr lvl="4"/>
            <a:r>
              <a:rPr lang="en-US" altLang="zh-CN" dirty="0">
                <a:ea typeface="宋体" panose="02010600030101010101" pitchFamily="2" charset="-122"/>
              </a:rPr>
              <a:t>Substitution Cipher (</a:t>
            </a:r>
            <a:r>
              <a:rPr lang="zh-CN" altLang="en-US" dirty="0">
                <a:ea typeface="宋体" panose="02010600030101010101" pitchFamily="2" charset="-122"/>
              </a:rPr>
              <a:t>替换密码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867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813" y="1765300"/>
            <a:ext cx="3571875" cy="1522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3352800"/>
            <a:ext cx="8715375" cy="1050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944813" y="2824163"/>
            <a:ext cx="19129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Caesar Cipher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3" y="5500688"/>
            <a:ext cx="7715250" cy="523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caesar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cipher is a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substituion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cipher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0" name="矩形 14"/>
          <p:cNvSpPr/>
          <p:nvPr/>
        </p:nvSpPr>
        <p:spPr>
          <a:xfrm>
            <a:off x="500063" y="4476750"/>
            <a:ext cx="7715250" cy="523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Calibri" panose="020F0502020204030204"/>
              </a:rPr>
              <a:t>wkhfd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alibri" panose="020F0502020204030204"/>
              </a:rPr>
              <a:t>hvduf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alibri" panose="020F0502020204030204"/>
              </a:rPr>
              <a:t>lskhu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alibri" panose="020F0502020204030204"/>
              </a:rPr>
              <a:t>lvdvx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alibri" panose="020F0502020204030204"/>
              </a:rPr>
              <a:t>evwlw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alibri" panose="020F0502020204030204"/>
              </a:rPr>
              <a:t>xwlrq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alibri" panose="020F0502020204030204"/>
              </a:rPr>
              <a:t>flskh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/>
              </a:rPr>
              <a:t> u</a:t>
            </a:r>
            <a:endParaRPr lang="zh-CN" altLang="en-US" sz="28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071938" y="5000625"/>
            <a:ext cx="357187" cy="500063"/>
          </a:xfrm>
          <a:prstGeom prst="downArrow">
            <a:avLst>
              <a:gd name="adj1" fmla="val 50000"/>
              <a:gd name="adj2" fmla="val 4992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682" name="Picture 2" descr="http://etext.virginia.edu/images/modeng/public/DoyDanc/DoyDa6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9144000" cy="593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2.2 Code Analysis(1/9)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We are expecting the output: deadbeef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矩形 4"/>
          <p:cNvSpPr/>
          <p:nvPr/>
        </p:nvSpPr>
        <p:spPr>
          <a:xfrm>
            <a:off x="954088" y="1971675"/>
            <a:ext cx="6929437" cy="415448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int getbuf() {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char buf[16];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getxs(buf);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return 1;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void test() {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int val;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printf("Type Hex string:");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val = getbuf();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printf("getbuf returned 0x%x\n", val);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2.2 Code Analysis(2/9)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802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680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285875"/>
            <a:ext cx="7488237" cy="492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2.2 Code Analysis(3/9)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getxs()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similar to the library gets,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except that it reads characters encoded as pairs of hex digits.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78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3294063"/>
            <a:ext cx="6072188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4487863"/>
            <a:ext cx="6143625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2.2 Code Analysis(4/9)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8850" name="内容占位符 1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Disassembly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8851" name="灯片编号占位符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8852" name="Picture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857375"/>
            <a:ext cx="8215312" cy="4694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2.2 Code Analysis(5/9)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3614738" cy="5160962"/>
          </a:xfrm>
          <a:ln/>
        </p:spPr>
        <p:txBody>
          <a:bodyPr wrap="square" lIns="91440" tIns="45720" rIns="91440" bIns="45720" anchor="t" anchorCtr="0"/>
          <a:p>
            <a:pPr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ea typeface="宋体" panose="02010600030101010101" pitchFamily="2" charset="-122"/>
              </a:rPr>
              <a:t>Code Analysis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00401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0B0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00401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0B2</a:t>
            </a:r>
            <a:r>
              <a:rPr lang="en-US" altLang="zh-CN" sz="2000" dirty="0">
                <a:ea typeface="宋体" panose="02010600030101010101" pitchFamily="2" charset="-122"/>
              </a:rPr>
              <a:t>: save caller’s ebp, create a new stack frame for getbuf() procedure.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00401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0B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00401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0B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000" dirty="0">
                <a:ea typeface="宋体" panose="02010600030101010101" pitchFamily="2" charset="-122"/>
              </a:rPr>
              <a:t>: save memory space for local variable, the size is </a:t>
            </a:r>
            <a:r>
              <a:rPr lang="zh-CN" altLang="en-US" sz="2000" dirty="0">
                <a:ea typeface="宋体" panose="02010600030101010101" pitchFamily="2" charset="-122"/>
              </a:rPr>
              <a:t>5x16+0 = 80 </a:t>
            </a:r>
            <a:r>
              <a:rPr lang="en-US" altLang="zh-CN" sz="2000" dirty="0">
                <a:ea typeface="宋体" panose="02010600030101010101" pitchFamily="2" charset="-122"/>
              </a:rPr>
              <a:t>bytes.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00401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0B5-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0040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10C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2000" dirty="0">
                <a:ea typeface="宋体" panose="02010600030101010101" pitchFamily="2" charset="-122"/>
              </a:rPr>
              <a:t>initialize the local variable with 0xCC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79875" name="Picture 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00500" y="1143000"/>
            <a:ext cx="5143500" cy="5715000"/>
          </a:xfrm>
          <a:ln/>
        </p:spPr>
      </p:pic>
      <p:sp>
        <p:nvSpPr>
          <p:cNvPr id="79876" name="灯片编号占位符 6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2.2 Code Analysis(6/9)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0898" name="灯片编号占位符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内容占位符 27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address of buf:  </a:t>
            </a:r>
            <a:r>
              <a:rPr lang="zh-CN" altLang="en-US" dirty="0">
                <a:ea typeface="宋体" panose="02010600030101010101" pitchFamily="2" charset="-122"/>
              </a:rPr>
              <a:t>0x0012fe44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0900" name="Picture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000250"/>
            <a:ext cx="7572375" cy="2724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2.2 Code Analysis(7/9)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19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5" name="Rectangle 4"/>
          <p:cNvSpPr>
            <a:spLocks noGrp="1"/>
          </p:cNvSpPr>
          <p:nvPr/>
        </p:nvSpPr>
        <p:spPr>
          <a:xfrm>
            <a:off x="1857375" y="3357563"/>
            <a:ext cx="4857750" cy="10715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latin typeface="Calibri" panose="020F0502020204030204" pitchFamily="34" charset="0"/>
              </a:rPr>
              <a:t>Observe: </a:t>
            </a:r>
            <a:endParaRPr lang="en-US" altLang="zh-CN" sz="2400" b="1" dirty="0"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latin typeface="Calibri" panose="020F0502020204030204" pitchFamily="34" charset="0"/>
              </a:rPr>
              <a:t>Stack frames of getbuf() and getxs()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2.2 Code Analysis(8/9)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433388" y="1343025"/>
          <a:ext cx="8235950" cy="4619625"/>
        </p:xfrm>
        <a:graphic>
          <a:graphicData uri="http://schemas.openxmlformats.org/drawingml/2006/table">
            <a:tbl>
              <a:tblPr/>
              <a:tblGrid>
                <a:gridCol w="4183380"/>
                <a:gridCol w="2367915"/>
                <a:gridCol w="168529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return address for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getbuf()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0x00401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old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ebp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of  test()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0x0012feac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 buf</a:t>
                      </a:r>
                      <a:endParaRPr kumimoji="0" lang="fr-CA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fr-CA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0x0012fe4c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fr-CA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fr-CA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 ..</a:t>
                      </a:r>
                      <a:endParaRPr kumimoji="0" lang="fr-CA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0x0012fe04-0012fe43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0xC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Saved register</a:t>
                      </a:r>
                      <a:endParaRPr kumimoji="0" lang="fr-CA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0x0012fdf8-0012fe03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Parameters for getxs()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  <a:sym typeface="宋体" panose="02010600030101010101" pitchFamily="2" charset="-122"/>
                        </a:rPr>
                        <a:t>, the address of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  <a:sym typeface="宋体" panose="02010600030101010101" pitchFamily="2" charset="-122"/>
                        </a:rPr>
                        <a:t>buf</a:t>
                      </a:r>
                      <a:endParaRPr kumimoji="0" lang="fr-CA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0x0012fdf4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return address of getxs()</a:t>
                      </a:r>
                      <a:endParaRPr kumimoji="0" lang="fr-CA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0x0012fdf0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0x00401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0d1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old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ebp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of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getbuf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0x0012fdec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Local variable of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getxs(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fr-CA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2.2 Code Analysis(9/9)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0" name="内容占位符 11"/>
          <p:cNvSpPr>
            <a:spLocks noGrp="1"/>
          </p:cNvSpPr>
          <p:nvPr>
            <p:ph idx="1"/>
          </p:nvPr>
        </p:nvSpPr>
        <p:spPr>
          <a:xfrm>
            <a:off x="357188" y="4071938"/>
            <a:ext cx="8472487" cy="2268537"/>
          </a:xfrm>
          <a:ln/>
        </p:spPr>
        <p:txBody>
          <a:bodyPr wrap="square" lIns="91440" tIns="45720" rIns="91440" bIns="45720" anchor="t" anchorCtr="0"/>
          <a:p>
            <a:pPr indent="276225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0x00401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1: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pop parameter, esp increases.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0x00401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- D8: assign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to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eax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, eax holds the return value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0x00401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9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E5: clear the saved registers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0x00401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6 -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: restore the old ebp, set esp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0x00401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: pop return address, set eip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3972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1500188"/>
            <a:ext cx="7143750" cy="219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 Buffer Overflow Attack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2.1 Intro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2.2 Code Analysis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u="sng" dirty="0">
                <a:ea typeface="宋体" panose="02010600030101010101" pitchFamily="2" charset="-122"/>
              </a:rPr>
              <a:t>2.3 Problem-solving ideas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/>
              <a:t>2.4 What to do about Buffer Overflow Attacks</a:t>
            </a:r>
            <a:endParaRPr lang="en-US" altLang="zh-CN" u="sng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1.1 Review of cryptography(3/7)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Disadvantage of Substitution Cipher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can be broken by  frequency analysis. 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2214563"/>
            <a:ext cx="8929687" cy="442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矩形 8"/>
          <p:cNvSpPr/>
          <p:nvPr/>
        </p:nvSpPr>
        <p:spPr>
          <a:xfrm>
            <a:off x="3214688" y="2714625"/>
            <a:ext cx="292893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dirty="0">
                <a:latin typeface="Arial" panose="020B0604020202020204" pitchFamily="34" charset="0"/>
              </a:rPr>
              <a:t>English Letter Frequencies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2.3 Problem-solving ideas(1/6)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To achieve the goal, we would like to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Input more chars from keyboard to make buf overflow and try to replace the return address of getbuf(),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Then, execute some special code which could assign </a:t>
            </a:r>
            <a:r>
              <a:rPr lang="zh-CN" altLang="en-US" dirty="0">
                <a:ea typeface="宋体" panose="02010600030101010101" pitchFamily="2" charset="-122"/>
              </a:rPr>
              <a:t>0xdeadbeaf </a:t>
            </a:r>
            <a:r>
              <a:rPr lang="en-US" altLang="zh-CN" dirty="0">
                <a:ea typeface="宋体" panose="02010600030101010101" pitchFamily="2" charset="-122"/>
              </a:rPr>
              <a:t>to eax.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Group 3"/>
          <p:cNvGraphicFramePr>
            <a:graphicFrameLocks noGrp="1"/>
          </p:cNvGraphicFramePr>
          <p:nvPr/>
        </p:nvGraphicFramePr>
        <p:xfrm>
          <a:off x="714375" y="4114800"/>
          <a:ext cx="8001000" cy="2378075"/>
        </p:xfrm>
        <a:graphic>
          <a:graphicData uri="http://schemas.openxmlformats.org/drawingml/2006/table">
            <a:tbl>
              <a:tblPr/>
              <a:tblGrid>
                <a:gridCol w="3214711"/>
                <a:gridCol w="2500330"/>
                <a:gridCol w="2286016"/>
              </a:tblGrid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return address for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getbuf()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0x0012fe58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0x00401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old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ebp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of  test()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0x0012feac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 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0x0012fe4c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0x0012fe44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2.3 Problem-solving ideas(2/6)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input char array is composed of: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642938" y="1928813"/>
          <a:ext cx="8001000" cy="2378075"/>
        </p:xfrm>
        <a:graphic>
          <a:graphicData uri="http://schemas.openxmlformats.org/drawingml/2006/table">
            <a:tbl>
              <a:tblPr/>
              <a:tblGrid>
                <a:gridCol w="3214711"/>
                <a:gridCol w="2500330"/>
                <a:gridCol w="2286016"/>
              </a:tblGrid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return address for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getbuf()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0x0012fe58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0x00401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old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ebp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of  test()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0x0012feac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 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0x0012fe4c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0x0012fe44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3" y="5000625"/>
          <a:ext cx="8715375" cy="50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220"/>
                <a:gridCol w="363066"/>
                <a:gridCol w="363143"/>
                <a:gridCol w="363143"/>
                <a:gridCol w="363143"/>
                <a:gridCol w="363143"/>
              </a:tblGrid>
              <a:tr h="500066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88150" name="左大括号 9"/>
          <p:cNvSpPr/>
          <p:nvPr/>
        </p:nvSpPr>
        <p:spPr>
          <a:xfrm rot="-5400000">
            <a:off x="8016875" y="5230813"/>
            <a:ext cx="428625" cy="1071562"/>
          </a:xfrm>
          <a:prstGeom prst="leftBrace">
            <a:avLst>
              <a:gd name="adj1" fmla="val 8194"/>
              <a:gd name="adj2" fmla="val 513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51" name="左大括号 10"/>
          <p:cNvSpPr/>
          <p:nvPr/>
        </p:nvSpPr>
        <p:spPr>
          <a:xfrm rot="-5400000">
            <a:off x="6588125" y="5230813"/>
            <a:ext cx="428625" cy="1071562"/>
          </a:xfrm>
          <a:prstGeom prst="leftBrace">
            <a:avLst>
              <a:gd name="adj1" fmla="val 8194"/>
              <a:gd name="adj2" fmla="val 513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52" name="矩形 11"/>
          <p:cNvSpPr/>
          <p:nvPr/>
        </p:nvSpPr>
        <p:spPr>
          <a:xfrm>
            <a:off x="6000750" y="6000750"/>
            <a:ext cx="1096963" cy="400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old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ebp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53" name="矩形 12"/>
          <p:cNvSpPr/>
          <p:nvPr/>
        </p:nvSpPr>
        <p:spPr>
          <a:xfrm>
            <a:off x="7119938" y="6000750"/>
            <a:ext cx="1881187" cy="400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&amp;function code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54" name="左大括号 14"/>
          <p:cNvSpPr/>
          <p:nvPr/>
        </p:nvSpPr>
        <p:spPr>
          <a:xfrm rot="-5400000">
            <a:off x="2928938" y="3071813"/>
            <a:ext cx="428625" cy="5429250"/>
          </a:xfrm>
          <a:prstGeom prst="leftBrace">
            <a:avLst>
              <a:gd name="adj1" fmla="val 7623"/>
              <a:gd name="adj2" fmla="val 513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55" name="矩形 15"/>
          <p:cNvSpPr/>
          <p:nvPr/>
        </p:nvSpPr>
        <p:spPr>
          <a:xfrm>
            <a:off x="2357438" y="6000750"/>
            <a:ext cx="1795462" cy="400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Function code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56" name="矩形 16"/>
          <p:cNvSpPr/>
          <p:nvPr/>
        </p:nvSpPr>
        <p:spPr>
          <a:xfrm>
            <a:off x="71438" y="4643438"/>
            <a:ext cx="15541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0x0012fe44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57" name="矩形 17"/>
          <p:cNvSpPr/>
          <p:nvPr/>
        </p:nvSpPr>
        <p:spPr>
          <a:xfrm>
            <a:off x="7585075" y="4630738"/>
            <a:ext cx="15541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0x0012fe58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8158" name="直接箭头连接符 19"/>
          <p:cNvCxnSpPr/>
          <p:nvPr/>
        </p:nvCxnSpPr>
        <p:spPr>
          <a:xfrm>
            <a:off x="1785938" y="4786313"/>
            <a:ext cx="5786437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2.3 Problem-solving ideas(3/6)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9090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1827213"/>
          <a:ext cx="8715375" cy="50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</a:tblGrid>
              <a:tr h="500066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89143" name="左大括号 6"/>
          <p:cNvSpPr/>
          <p:nvPr/>
        </p:nvSpPr>
        <p:spPr>
          <a:xfrm rot="-5400000">
            <a:off x="6451600" y="1879600"/>
            <a:ext cx="428625" cy="2928938"/>
          </a:xfrm>
          <a:prstGeom prst="leftBrace">
            <a:avLst>
              <a:gd name="adj1" fmla="val 8067"/>
              <a:gd name="adj2" fmla="val 513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44" name="左大括号 7"/>
          <p:cNvSpPr/>
          <p:nvPr/>
        </p:nvSpPr>
        <p:spPr>
          <a:xfrm rot="-5400000">
            <a:off x="2500313" y="1857375"/>
            <a:ext cx="357187" cy="2928938"/>
          </a:xfrm>
          <a:prstGeom prst="leftBrace">
            <a:avLst>
              <a:gd name="adj1" fmla="val 8048"/>
              <a:gd name="adj2" fmla="val 513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45" name="矩形 8"/>
          <p:cNvSpPr/>
          <p:nvPr/>
        </p:nvSpPr>
        <p:spPr>
          <a:xfrm>
            <a:off x="2214563" y="3500438"/>
            <a:ext cx="1096962" cy="400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old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ebp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46" name="矩形 9"/>
          <p:cNvSpPr/>
          <p:nvPr/>
        </p:nvSpPr>
        <p:spPr>
          <a:xfrm>
            <a:off x="5834063" y="3500438"/>
            <a:ext cx="1881187" cy="400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&amp;function code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47" name="矩形 12"/>
          <p:cNvSpPr/>
          <p:nvPr/>
        </p:nvSpPr>
        <p:spPr>
          <a:xfrm>
            <a:off x="71438" y="1441450"/>
            <a:ext cx="15541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0x0012fe44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48" name="矩形 13"/>
          <p:cNvSpPr/>
          <p:nvPr/>
        </p:nvSpPr>
        <p:spPr>
          <a:xfrm>
            <a:off x="7585075" y="1428750"/>
            <a:ext cx="15541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0x0012fe58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9149" name="直接箭头连接符 14"/>
          <p:cNvCxnSpPr/>
          <p:nvPr/>
        </p:nvCxnSpPr>
        <p:spPr>
          <a:xfrm>
            <a:off x="1785938" y="1584325"/>
            <a:ext cx="5786437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16" name="Group 3"/>
          <p:cNvGraphicFramePr>
            <a:graphicFrameLocks noGrp="1"/>
          </p:cNvGraphicFramePr>
          <p:nvPr/>
        </p:nvGraphicFramePr>
        <p:xfrm>
          <a:off x="571500" y="4143375"/>
          <a:ext cx="8001000" cy="2378075"/>
        </p:xfrm>
        <a:graphic>
          <a:graphicData uri="http://schemas.openxmlformats.org/drawingml/2006/table">
            <a:tbl>
              <a:tblPr/>
              <a:tblGrid>
                <a:gridCol w="3214711"/>
                <a:gridCol w="2500330"/>
                <a:gridCol w="2286016"/>
              </a:tblGrid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return address for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getbuf()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0x0012fe58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0x00401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old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ebp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of  test()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0x0012feac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 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0x0012fe4c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0x0012fe44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14375" y="2625725"/>
          <a:ext cx="7858125" cy="51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272"/>
                <a:gridCol w="982272"/>
                <a:gridCol w="982272"/>
                <a:gridCol w="982272"/>
                <a:gridCol w="982272"/>
                <a:gridCol w="982272"/>
                <a:gridCol w="982272"/>
                <a:gridCol w="98227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fe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2.3 Problem-solving ideas(4/6)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1138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4313" y="1727200"/>
          <a:ext cx="8715375" cy="50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  <a:gridCol w="363143"/>
              </a:tblGrid>
              <a:tr h="500066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91191" name="矩形 14"/>
          <p:cNvSpPr/>
          <p:nvPr/>
        </p:nvSpPr>
        <p:spPr>
          <a:xfrm>
            <a:off x="71438" y="1370013"/>
            <a:ext cx="15541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0x0012fe44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92" name="矩形 15"/>
          <p:cNvSpPr/>
          <p:nvPr/>
        </p:nvSpPr>
        <p:spPr>
          <a:xfrm>
            <a:off x="7585075" y="1357313"/>
            <a:ext cx="15541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0x0012fe58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1193" name="直接箭头连接符 16"/>
          <p:cNvCxnSpPr/>
          <p:nvPr/>
        </p:nvCxnSpPr>
        <p:spPr>
          <a:xfrm>
            <a:off x="1785938" y="1512888"/>
            <a:ext cx="5786437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1194" name="左大括号 18"/>
          <p:cNvSpPr/>
          <p:nvPr/>
        </p:nvSpPr>
        <p:spPr>
          <a:xfrm rot="-5400000">
            <a:off x="2928938" y="-214312"/>
            <a:ext cx="428625" cy="5429250"/>
          </a:xfrm>
          <a:prstGeom prst="leftBrace">
            <a:avLst>
              <a:gd name="adj1" fmla="val 7858"/>
              <a:gd name="adj2" fmla="val 513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95" name="矩形 19"/>
          <p:cNvSpPr/>
          <p:nvPr/>
        </p:nvSpPr>
        <p:spPr>
          <a:xfrm>
            <a:off x="1785938" y="2643188"/>
            <a:ext cx="3157537" cy="400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Function code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/>
        </p:nvGraphicFramePr>
        <p:xfrm>
          <a:off x="214313" y="3143250"/>
          <a:ext cx="8001000" cy="2378075"/>
        </p:xfrm>
        <a:graphic>
          <a:graphicData uri="http://schemas.openxmlformats.org/drawingml/2006/table">
            <a:tbl>
              <a:tblPr/>
              <a:tblGrid>
                <a:gridCol w="3214711"/>
                <a:gridCol w="2500330"/>
                <a:gridCol w="2286016"/>
              </a:tblGrid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return address for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getbuf()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0x0012fe58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0x00401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old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ebp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of  test()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0x0012feac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 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0x0012fe50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0x0012fe4c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fr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Local variable:buf</a:t>
                      </a:r>
                      <a:endParaRPr kumimoji="0" lang="zh-CN" altLang="fr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0x0012fe44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BE4"/>
                    </a:solidFill>
                  </a:tcPr>
                </a:tc>
              </a:tr>
            </a:tbl>
          </a:graphicData>
        </a:graphic>
      </p:graphicFrame>
      <p:sp>
        <p:nvSpPr>
          <p:cNvPr id="91226" name="Text Box 4"/>
          <p:cNvSpPr txBox="1"/>
          <p:nvPr/>
        </p:nvSpPr>
        <p:spPr>
          <a:xfrm>
            <a:off x="3132138" y="4437063"/>
            <a:ext cx="4429125" cy="20923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__asm {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mov eax, 0xdeadbeef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push 0x00401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 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ret 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2.3 Problem-solving ideas(5/6)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62" name="灯片编号占位符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216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144000" cy="2214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64" name="Text Box 4"/>
          <p:cNvSpPr txBox="1"/>
          <p:nvPr/>
        </p:nvSpPr>
        <p:spPr>
          <a:xfrm>
            <a:off x="4500563" y="2714625"/>
            <a:ext cx="4429125" cy="20923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__asm {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mov eax, 0xdeadbeef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push 0x00401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 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ret </a:t>
            </a:r>
            <a:endParaRPr lang="zh-CN" altLang="en-US" sz="2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indent="276225"/>
            <a:r>
              <a:rPr lang="zh-CN" altLang="en-US" sz="2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3" y="5000625"/>
          <a:ext cx="8715375" cy="50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  <a:gridCol w="544715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EF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BE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1A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4"/>
                    </a:solidFill>
                  </a:tcPr>
                </a:tc>
              </a:tr>
            </a:tbl>
          </a:graphicData>
        </a:graphic>
      </p:graphicFrame>
      <p:sp>
        <p:nvSpPr>
          <p:cNvPr id="92201" name="左大括号 9"/>
          <p:cNvSpPr/>
          <p:nvPr/>
        </p:nvSpPr>
        <p:spPr>
          <a:xfrm rot="-5400000">
            <a:off x="3022600" y="2951163"/>
            <a:ext cx="428625" cy="5643562"/>
          </a:xfrm>
          <a:prstGeom prst="leftBrace">
            <a:avLst>
              <a:gd name="adj1" fmla="val 7863"/>
              <a:gd name="adj2" fmla="val 513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2" name="矩形 10"/>
          <p:cNvSpPr/>
          <p:nvPr/>
        </p:nvSpPr>
        <p:spPr>
          <a:xfrm>
            <a:off x="2286000" y="6000750"/>
            <a:ext cx="2071688" cy="400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Function code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3" name="左大括号 11"/>
          <p:cNvSpPr/>
          <p:nvPr/>
        </p:nvSpPr>
        <p:spPr>
          <a:xfrm rot="-5400000">
            <a:off x="7358063" y="4714875"/>
            <a:ext cx="428625" cy="2143125"/>
          </a:xfrm>
          <a:prstGeom prst="leftBrace">
            <a:avLst>
              <a:gd name="adj1" fmla="val 8148"/>
              <a:gd name="adj2" fmla="val 513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4" name="矩形 12"/>
          <p:cNvSpPr/>
          <p:nvPr/>
        </p:nvSpPr>
        <p:spPr>
          <a:xfrm>
            <a:off x="6643688" y="6000750"/>
            <a:ext cx="1857375" cy="400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Leftover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2.3 Problem-solving ideas(6/6)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3186" name="内容占位符 8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Final answer: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Verification: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3187" name="灯片编号占位符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Text Box 4"/>
          <p:cNvSpPr txBox="1"/>
          <p:nvPr/>
        </p:nvSpPr>
        <p:spPr>
          <a:xfrm>
            <a:off x="785813" y="1928813"/>
            <a:ext cx="7666037" cy="831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B8 EF BE AD DE 68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40 0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0 C3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00 00 00 00 00 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 FE 12 00 </a:t>
            </a:r>
            <a:r>
              <a:rPr lang="zh-CN" altLang="en-US" sz="24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44 FE 12 00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318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3929063"/>
            <a:ext cx="8929688" cy="1214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2. Buffer Overflow Attack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2.1 Intro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2.2 Code Analysis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2.3 Problem-solving ideas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u="sng" dirty="0"/>
              <a:t>2.4 What to do about Buffer Overflow Attacks</a:t>
            </a:r>
            <a:endParaRPr lang="en-US" altLang="zh-CN" u="sng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421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2.4 What to do about Buffer Overflow Attacks(1/5)</a:t>
            </a:r>
            <a:endParaRPr lang="en-US" altLang="zh-CN"/>
          </a:p>
        </p:txBody>
      </p:sp>
      <p:sp>
        <p:nvSpPr>
          <p:cNvPr id="9523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 dirty="0"/>
              <a:t>Avoid Overflow Vulnerabilities in Code (!)</a:t>
            </a:r>
            <a:endParaRPr lang="en-US" altLang="zh-CN" dirty="0"/>
          </a:p>
          <a:p>
            <a:pPr lvl="1"/>
            <a:r>
              <a:rPr lang="en-US" altLang="zh-CN" sz="2400"/>
              <a:t>For example, use library routines that limit string lengths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/>
              <a:t>fgets instead of gets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en-US" altLang="zh-CN"/>
              <a:t>strncpy instead of strcpy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en-US" altLang="zh-CN"/>
              <a:t>Don’t use scanf with %s conversion specification</a:t>
            </a:r>
            <a:endParaRPr lang="en-US" altLang="zh-CN"/>
          </a:p>
          <a:p>
            <a:pPr lvl="3">
              <a:lnSpc>
                <a:spcPct val="90000"/>
              </a:lnSpc>
            </a:pPr>
            <a:r>
              <a:rPr lang="en-US" altLang="zh-CN"/>
              <a:t>Use fgets to read the string</a:t>
            </a:r>
            <a:endParaRPr lang="en-US" altLang="zh-CN"/>
          </a:p>
          <a:p>
            <a:pPr lvl="3">
              <a:lnSpc>
                <a:spcPct val="90000"/>
              </a:lnSpc>
            </a:pPr>
            <a:r>
              <a:rPr lang="en-US" altLang="zh-CN"/>
              <a:t>Or use %ns  where n is a suitable integer</a:t>
            </a:r>
            <a:endParaRPr lang="en-US" altLang="zh-CN"/>
          </a:p>
        </p:txBody>
      </p:sp>
      <p:sp>
        <p:nvSpPr>
          <p:cNvPr id="95235" name="Rectangle 4"/>
          <p:cNvSpPr/>
          <p:nvPr/>
        </p:nvSpPr>
        <p:spPr>
          <a:xfrm>
            <a:off x="1000125" y="4279900"/>
            <a:ext cx="7272338" cy="2028825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487" tIns="44450" rIns="90487" bIns="44450" anchor="t" anchorCtr="0">
            <a:spAutoFit/>
          </a:bodyPr>
          <a:p>
            <a:pPr defTabSz="914400" eaLnBrk="0" hangingPunct="0"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  <a:t>/* Echo Line */</a:t>
            </a:r>
            <a:b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</a:br>
            <a: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  <a:t>void echo()</a:t>
            </a:r>
            <a:b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</a:br>
            <a: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  <a:t>{</a:t>
            </a:r>
            <a:b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</a:br>
            <a: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  <a:t>    char </a:t>
            </a:r>
            <a:r>
              <a:rPr lang="en-US" altLang="zh-CN" dirty="0" err="1">
                <a:latin typeface="Courier New" panose="02070309020205020404" pitchFamily="1" charset="0"/>
                <a:ea typeface="MS Mincho" pitchFamily="49" charset="-128"/>
              </a:rPr>
              <a:t>buf</a:t>
            </a:r>
            <a: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  <a:t>[4];  /* Way too small! */</a:t>
            </a:r>
            <a:b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</a:br>
            <a: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urier New" panose="02070309020205020404" pitchFamily="1" charset="0"/>
                <a:ea typeface="MS Mincho" pitchFamily="49" charset="-128"/>
              </a:rPr>
              <a:t>fgets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1" charset="0"/>
                <a:ea typeface="MS Mincho" pitchFamily="49" charset="-128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Courier New" panose="02070309020205020404" pitchFamily="1" charset="0"/>
                <a:ea typeface="MS Mincho" pitchFamily="49" charset="-128"/>
              </a:rPr>
              <a:t>buf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1" charset="0"/>
                <a:ea typeface="MS Mincho" pitchFamily="49" charset="-128"/>
              </a:rPr>
              <a:t>, 4, </a:t>
            </a:r>
            <a:r>
              <a:rPr lang="en-US" altLang="zh-CN" dirty="0" err="1">
                <a:solidFill>
                  <a:srgbClr val="C00000"/>
                </a:solidFill>
                <a:latin typeface="Courier New" panose="02070309020205020404" pitchFamily="1" charset="0"/>
                <a:ea typeface="MS Mincho" pitchFamily="49" charset="-128"/>
              </a:rPr>
              <a:t>stdin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1" charset="0"/>
                <a:ea typeface="MS Mincho" pitchFamily="49" charset="-128"/>
              </a:rPr>
              <a:t>);</a:t>
            </a:r>
            <a:b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</a:br>
            <a: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  <a:t>    puts(</a:t>
            </a:r>
            <a:r>
              <a:rPr lang="en-US" altLang="zh-CN" dirty="0" err="1">
                <a:latin typeface="Courier New" panose="02070309020205020404" pitchFamily="1" charset="0"/>
                <a:ea typeface="MS Mincho" pitchFamily="49" charset="-128"/>
              </a:rPr>
              <a:t>buf</a:t>
            </a:r>
            <a: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  <a:t>);</a:t>
            </a:r>
            <a:b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</a:br>
            <a:r>
              <a:rPr lang="en-US" altLang="zh-CN" dirty="0">
                <a:latin typeface="Courier New" panose="02070309020205020404" pitchFamily="1" charset="0"/>
                <a:ea typeface="MS Mincho" pitchFamily="49" charset="-128"/>
              </a:rPr>
              <a:t>}</a:t>
            </a:r>
            <a:endParaRPr lang="en-US" altLang="zh-CN" dirty="0">
              <a:latin typeface="Courier New" panose="02070309020205020404" pitchFamily="1" charset="0"/>
              <a:ea typeface="MS Mincho" pitchFamily="49" charset="-128"/>
            </a:endParaRP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2.4 What to do about Buffer Overflow Attacks(2/5)</a:t>
            </a:r>
            <a:endParaRPr lang="en-US" altLang="zh-CN"/>
          </a:p>
        </p:txBody>
      </p:sp>
      <p:sp>
        <p:nvSpPr>
          <p:cNvPr id="97282" name="Rectangle 44"/>
          <p:cNvSpPr>
            <a:spLocks noGrp="1"/>
          </p:cNvSpPr>
          <p:nvPr>
            <p:ph idx="1"/>
          </p:nvPr>
        </p:nvSpPr>
        <p:spPr>
          <a:xfrm>
            <a:off x="457200" y="1268413"/>
            <a:ext cx="5649913" cy="4857750"/>
          </a:xfrm>
          <a:ln/>
        </p:spPr>
        <p:txBody>
          <a:bodyPr anchor="t" anchorCtr="0"/>
          <a:p>
            <a:r>
              <a:rPr lang="en-US" altLang="zh-CN"/>
              <a:t>Randomized stack offsets</a:t>
            </a:r>
            <a:endParaRPr lang="en-US" altLang="zh-CN"/>
          </a:p>
          <a:p>
            <a:pPr lvl="1"/>
            <a:r>
              <a:rPr lang="en-US" altLang="zh-CN"/>
              <a:t>At start of program, allocate random amount of space on stack</a:t>
            </a:r>
            <a:endParaRPr lang="en-US" altLang="zh-CN"/>
          </a:p>
          <a:p>
            <a:pPr lvl="1"/>
            <a:r>
              <a:rPr lang="en-US" altLang="zh-CN"/>
              <a:t>Shifts stack addresses for entire program</a:t>
            </a:r>
            <a:endParaRPr lang="en-US" altLang="zh-CN"/>
          </a:p>
          <a:p>
            <a:pPr lvl="1"/>
            <a:r>
              <a:rPr lang="en-US" altLang="zh-CN"/>
              <a:t>Makes it difficult for hacker to predict beginning of inserted code</a:t>
            </a:r>
            <a:endParaRPr lang="en-US" altLang="zh-CN"/>
          </a:p>
          <a:p>
            <a:pPr lvl="1"/>
            <a:r>
              <a:rPr lang="en-US" altLang="zh-CN"/>
              <a:t>E.g.: 5 executions of memory allocation code</a:t>
            </a:r>
            <a:endParaRPr lang="en-US" altLang="zh-CN"/>
          </a:p>
          <a:p>
            <a:pPr lvl="2"/>
            <a:r>
              <a:rPr lang="en-US" altLang="zh-CN"/>
              <a:t>Stack repositioned each time program executes</a:t>
            </a:r>
            <a:endParaRPr lang="en-US" altLang="zh-CN"/>
          </a:p>
          <a:p>
            <a:pPr lvl="1"/>
            <a:endParaRPr lang="en-US" altLang="zh-CN"/>
          </a:p>
        </p:txBody>
      </p:sp>
      <p:graphicFrame>
        <p:nvGraphicFramePr>
          <p:cNvPr id="97283" name="Object 1"/>
          <p:cNvGraphicFramePr>
            <a:graphicFrameLocks noChangeAspect="1"/>
          </p:cNvGraphicFramePr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750000" imgH="25400" progId="Excel.Sheet.12">
                  <p:embed/>
                </p:oleObj>
              </mc:Choice>
              <mc:Fallback>
                <p:oleObj name="" r:id="rId1" imgW="31750000" imgH="25400" progId="Excel.Sheet.1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4" name="Group 51"/>
          <p:cNvGrpSpPr/>
          <p:nvPr/>
        </p:nvGrpSpPr>
        <p:grpSpPr>
          <a:xfrm>
            <a:off x="5980113" y="1328738"/>
            <a:ext cx="2689225" cy="4949825"/>
            <a:chOff x="5979949" y="1328738"/>
            <a:chExt cx="2688595" cy="4949546"/>
          </a:xfrm>
        </p:grpSpPr>
        <p:sp>
          <p:nvSpPr>
            <p:cNvPr id="53" name="Rectangle 4"/>
            <p:cNvSpPr/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/>
                  <a:ea typeface="Calibri Bold" charset="0"/>
                  <a:cs typeface="Courier New" panose="02070309020205020404"/>
                  <a:sym typeface="Calibri Bold" charset="0"/>
                </a:rPr>
                <a:t>main</a:t>
              </a:r>
              <a:endParaRPr kumimoji="0" lang="en-US" sz="1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endParaRPr>
            </a:p>
          </p:txBody>
        </p:sp>
        <p:sp>
          <p:nvSpPr>
            <p:cNvPr id="54" name="Rectangle 5"/>
            <p:cNvSpPr/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800" b="0" strike="noStrike" kern="0" noProof="1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/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288" name="Rectangle 9"/>
            <p:cNvSpPr/>
            <p:nvPr/>
          </p:nvSpPr>
          <p:spPr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p>
              <a:endParaRPr lang="en-US" altLang="zh-CN" dirty="0">
                <a:solidFill>
                  <a:srgbClr val="000000"/>
                </a:solidFill>
                <a:latin typeface="Calibri Bold" charset="0"/>
                <a:ea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/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800" b="0" strike="noStrike" kern="0" noProof="1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/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/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97292" name="Rectangle 7"/>
            <p:cNvSpPr/>
            <p:nvPr/>
          </p:nvSpPr>
          <p:spPr>
            <a:xfrm>
              <a:off x="7398544" y="4638842"/>
              <a:ext cx="1270000" cy="381000"/>
            </a:xfrm>
            <a:prstGeom prst="rect">
              <a:avLst/>
            </a:prstGeom>
            <a:solidFill>
              <a:srgbClr val="F2F2F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r>
                <a:rPr lang="en-US" altLang="zh-CN" dirty="0">
                  <a:latin typeface="Calibri" panose="020F0502020204030204" pitchFamily="34" charset="0"/>
                </a:rPr>
                <a:t>B?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7293" name="Text Box 16"/>
            <p:cNvSpPr txBox="1"/>
            <p:nvPr/>
          </p:nvSpPr>
          <p:spPr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r" eaLnBrk="0" hangingPunct="0"/>
              <a:r>
                <a:rPr lang="en-US" altLang="zh-CN" dirty="0">
                  <a:latin typeface="Calibri" panose="020F0502020204030204" pitchFamily="34" charset="0"/>
                </a:rPr>
                <a:t>B?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7294" name="Line 17"/>
            <p:cNvSpPr/>
            <p:nvPr/>
          </p:nvSpPr>
          <p:spPr>
            <a:xfrm>
              <a:off x="6982540" y="6096000"/>
              <a:ext cx="39687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 anchorCtr="0">
              <a:spAutoFit/>
            </a:bodyPr>
            <a:p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7295" name="Rectangle 18"/>
            <p:cNvSpPr/>
            <p:nvPr/>
          </p:nvSpPr>
          <p:spPr>
            <a:xfrm>
              <a:off x="7398544" y="5535098"/>
              <a:ext cx="1270000" cy="646112"/>
            </a:xfrm>
            <a:prstGeom prst="rect">
              <a:avLst/>
            </a:prstGeom>
            <a:solidFill>
              <a:srgbClr val="E6B9B8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ctr" anchorCtr="0">
              <a:spAutoFit/>
            </a:bodyPr>
            <a:p>
              <a:pPr eaLnBrk="0" hangingPunct="0"/>
              <a:r>
                <a:rPr lang="en-US" altLang="zh-CN" dirty="0">
                  <a:latin typeface="Calibri" panose="020F0502020204030204" pitchFamily="34" charset="0"/>
                </a:rPr>
                <a:t>exploit</a:t>
              </a:r>
              <a:endParaRPr lang="en-US" altLang="zh-CN" dirty="0">
                <a:latin typeface="Calibri" panose="020F0502020204030204" pitchFamily="34" charset="0"/>
              </a:endParaRPr>
            </a:p>
            <a:p>
              <a:pPr eaLnBrk="0" hangingPunct="0"/>
              <a:r>
                <a:rPr lang="en-US" altLang="zh-CN" dirty="0">
                  <a:latin typeface="Calibri" panose="020F0502020204030204" pitchFamily="34" charset="0"/>
                </a:rPr>
                <a:t>code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7296" name="Rectangle 19"/>
            <p:cNvSpPr/>
            <p:nvPr/>
          </p:nvSpPr>
          <p:spPr>
            <a:xfrm>
              <a:off x="7398544" y="5016392"/>
              <a:ext cx="1270000" cy="518706"/>
            </a:xfrm>
            <a:prstGeom prst="rect">
              <a:avLst/>
            </a:prstGeom>
            <a:solidFill>
              <a:srgbClr val="E6B9B8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eaLnBrk="0" hangingPunct="0"/>
              <a:r>
                <a:rPr lang="en-US" altLang="zh-CN" dirty="0">
                  <a:latin typeface="Calibri" panose="020F0502020204030204" pitchFamily="34" charset="0"/>
                </a:rPr>
                <a:t>pad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</p:grpSp>
      <p:sp>
        <p:nvSpPr>
          <p:cNvPr id="9729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2.4 What to do about Buffer Overflow Attacks(3/5)</a:t>
            </a:r>
            <a:endParaRPr lang="en-US" altLang="zh-CN"/>
          </a:p>
        </p:txBody>
      </p:sp>
      <p:sp>
        <p:nvSpPr>
          <p:cNvPr id="99330" name="Rectangle 44"/>
          <p:cNvSpPr>
            <a:spLocks noGrp="1"/>
          </p:cNvSpPr>
          <p:nvPr>
            <p:ph idx="1"/>
          </p:nvPr>
        </p:nvSpPr>
        <p:spPr>
          <a:xfrm>
            <a:off x="457200" y="1268413"/>
            <a:ext cx="4621213" cy="5227637"/>
          </a:xfrm>
          <a:ln/>
        </p:spPr>
        <p:txBody>
          <a:bodyPr anchor="t" anchorCtr="0"/>
          <a:p>
            <a:r>
              <a:rPr lang="en-US" altLang="zh-CN"/>
              <a:t>Nonexecutable code segments</a:t>
            </a:r>
            <a:endParaRPr lang="en-US" altLang="zh-CN"/>
          </a:p>
          <a:p>
            <a:pPr lvl="1"/>
            <a:r>
              <a:rPr lang="en-US" altLang="zh-CN" sz="2400"/>
              <a:t> In traditional x86, can mark region of memory as either “read-only” or “writeable”</a:t>
            </a:r>
            <a:endParaRPr lang="en-US" altLang="zh-CN" sz="2400"/>
          </a:p>
          <a:p>
            <a:pPr lvl="2"/>
            <a:r>
              <a:rPr lang="en-US" altLang="zh-CN" sz="2000"/>
              <a:t>Can execute anything readable</a:t>
            </a:r>
            <a:endParaRPr lang="en-US" altLang="zh-CN"/>
          </a:p>
          <a:p>
            <a:pPr lvl="1"/>
            <a:r>
              <a:rPr lang="en-US" altLang="zh-CN" sz="2400"/>
              <a:t>x86-64 added  explicit “execute” permission</a:t>
            </a:r>
            <a:endParaRPr lang="en-US" altLang="zh-CN" sz="2400"/>
          </a:p>
          <a:p>
            <a:pPr lvl="1"/>
            <a:r>
              <a:rPr lang="en-US" altLang="zh-CN" sz="2400"/>
              <a:t>Stack marked as non-executable</a:t>
            </a:r>
            <a:endParaRPr lang="en-US" altLang="zh-CN" sz="2400"/>
          </a:p>
          <a:p>
            <a:pPr lvl="1"/>
            <a:r>
              <a:rPr lang="en-US" altLang="zh-CN" sz="2400"/>
              <a:t>Data Execution Protection (DEP,数据执行保护技术)</a:t>
            </a:r>
            <a:endParaRPr lang="en-US" altLang="zh-CN"/>
          </a:p>
          <a:p>
            <a:pPr lvl="1"/>
            <a:endParaRPr lang="en-US" altLang="zh-CN"/>
          </a:p>
        </p:txBody>
      </p:sp>
      <p:graphicFrame>
        <p:nvGraphicFramePr>
          <p:cNvPr id="99331" name="Object 1"/>
          <p:cNvGraphicFramePr>
            <a:graphicFrameLocks noChangeAspect="1"/>
          </p:cNvGraphicFramePr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1750000" imgH="25400" progId="Excel.Sheet.12">
                  <p:embed/>
                </p:oleObj>
              </mc:Choice>
              <mc:Fallback>
                <p:oleObj name="" r:id="rId1" imgW="31750000" imgH="25400" progId="Excel.Sheet.1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2" name="Group 15"/>
          <p:cNvGrpSpPr/>
          <p:nvPr/>
        </p:nvGrpSpPr>
        <p:grpSpPr>
          <a:xfrm>
            <a:off x="5259388" y="1231900"/>
            <a:ext cx="4095750" cy="4479925"/>
            <a:chOff x="4280248" y="1154113"/>
            <a:chExt cx="4351561" cy="4203700"/>
          </a:xfrm>
        </p:grpSpPr>
        <p:sp>
          <p:nvSpPr>
            <p:cNvPr id="99333" name="Text Box 6"/>
            <p:cNvSpPr txBox="1"/>
            <p:nvPr/>
          </p:nvSpPr>
          <p:spPr>
            <a:xfrm>
              <a:off x="5631117" y="1154113"/>
              <a:ext cx="2999985" cy="3456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>
                  <a:latin typeface="Calibri" panose="020F0502020204030204" pitchFamily="34" charset="0"/>
                </a:rPr>
                <a:t>Stack after call to </a:t>
              </a:r>
              <a:r>
                <a:rPr lang="en-US" altLang="zh-CN">
                  <a:latin typeface="Courier New" panose="02070309020205020404" pitchFamily="1" charset="0"/>
                </a:rPr>
                <a:t>gets()</a:t>
              </a:r>
              <a:endParaRPr lang="en-US" altLang="zh-CN">
                <a:latin typeface="Courier New" panose="02070309020205020404" pitchFamily="1" charset="0"/>
              </a:endParaRPr>
            </a:p>
          </p:txBody>
        </p:sp>
        <p:sp>
          <p:nvSpPr>
            <p:cNvPr id="99334" name="Rectangle 7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r>
                <a:rPr lang="en-US" altLang="zh-CN" dirty="0">
                  <a:latin typeface="Calibri" panose="020F0502020204030204" pitchFamily="34" charset="0"/>
                </a:rPr>
                <a:t>B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9335" name="Rectangle 8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9336" name="Rectangle 11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F2DCDB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en-US" altLang="zh-CN" dirty="0">
                <a:latin typeface="Calibri" panose="020F0502020204030204" pitchFamily="34" charset="0"/>
              </a:endParaRPr>
            </a:p>
            <a:p>
              <a:pPr eaLnBrk="0" hangingPunct="0"/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9337" name="Text Box 14"/>
            <p:cNvSpPr txBox="1"/>
            <p:nvPr/>
          </p:nvSpPr>
          <p:spPr>
            <a:xfrm>
              <a:off x="7174969" y="1907069"/>
              <a:ext cx="1188928" cy="60546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anchor="ctr" anchorCtr="0">
              <a:spAutoFit/>
            </a:bodyPr>
            <a:p>
              <a:pPr eaLnBrk="0" hangingPunct="0"/>
              <a:r>
                <a:rPr lang="en-US" altLang="zh-CN" dirty="0">
                  <a:latin typeface="Courier New" panose="02070309020205020404" pitchFamily="1" charset="0"/>
                </a:rPr>
                <a:t>P </a:t>
              </a:r>
              <a:r>
                <a:rPr lang="en-US" altLang="zh-CN" dirty="0">
                  <a:latin typeface="Calibri" panose="020F0502020204030204" pitchFamily="34" charset="0"/>
                </a:rPr>
                <a:t>stack </a:t>
              </a:r>
              <a:endParaRPr lang="en-US" altLang="zh-CN" dirty="0">
                <a:latin typeface="Calibri" panose="020F0502020204030204" pitchFamily="34" charset="0"/>
              </a:endParaRPr>
            </a:p>
            <a:p>
              <a:pPr eaLnBrk="0" hangingPunct="0"/>
              <a:r>
                <a:rPr lang="en-US" altLang="zh-CN" dirty="0">
                  <a:latin typeface="Calibri" panose="020F0502020204030204" pitchFamily="34" charset="0"/>
                </a:rPr>
                <a:t>frame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9338" name="Text Box 15"/>
            <p:cNvSpPr txBox="1"/>
            <p:nvPr/>
          </p:nvSpPr>
          <p:spPr>
            <a:xfrm>
              <a:off x="7162800" y="3979547"/>
              <a:ext cx="1469009" cy="60546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anchor="ctr" anchorCtr="0">
              <a:spAutoFit/>
            </a:bodyPr>
            <a:p>
              <a:pPr eaLnBrk="0" hangingPunct="0"/>
              <a:r>
                <a:rPr lang="en-US" altLang="zh-CN" dirty="0">
                  <a:latin typeface="Courier New" panose="02070309020205020404" pitchFamily="1" charset="0"/>
                </a:rPr>
                <a:t>Q</a:t>
              </a:r>
              <a:r>
                <a:rPr lang="en-US" altLang="zh-CN" dirty="0">
                  <a:latin typeface="Calibri" panose="020F0502020204030204" pitchFamily="34" charset="0"/>
                </a:rPr>
                <a:t> stack frame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9339" name="Text Box 16"/>
            <p:cNvSpPr txBox="1"/>
            <p:nvPr/>
          </p:nvSpPr>
          <p:spPr>
            <a:xfrm>
              <a:off x="4975225" y="4490462"/>
              <a:ext cx="314325" cy="3456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anchor="ctr" anchorCtr="0">
              <a:spAutoFit/>
            </a:bodyPr>
            <a:p>
              <a:pPr eaLnBrk="0" hangingPunct="0"/>
              <a:r>
                <a:rPr lang="en-US" altLang="zh-CN">
                  <a:latin typeface="Calibri" panose="020F0502020204030204" pitchFamily="34" charset="0"/>
                </a:rPr>
                <a:t>B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99340" name="Line 17"/>
            <p:cNvSpPr/>
            <p:nvPr/>
          </p:nvSpPr>
          <p:spPr>
            <a:xfrm>
              <a:off x="5267325" y="4665663"/>
              <a:ext cx="39687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 anchorCtr="0">
              <a:spAutoFit/>
            </a:bodyPr>
            <a:p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9341" name="Rectangle 18"/>
            <p:cNvSpPr/>
            <p:nvPr/>
          </p:nvSpPr>
          <p:spPr>
            <a:xfrm>
              <a:off x="5727700" y="4098610"/>
              <a:ext cx="1066800" cy="605466"/>
            </a:xfrm>
            <a:prstGeom prst="rect">
              <a:avLst/>
            </a:prstGeom>
            <a:solidFill>
              <a:srgbClr val="E6B9B8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0" hangingPunct="0"/>
              <a:r>
                <a:rPr lang="en-US" altLang="zh-CN" dirty="0">
                  <a:latin typeface="Calibri" panose="020F0502020204030204" pitchFamily="34" charset="0"/>
                </a:rPr>
                <a:t>exploit</a:t>
              </a:r>
              <a:endParaRPr lang="en-US" altLang="zh-CN" dirty="0">
                <a:latin typeface="Calibri" panose="020F0502020204030204" pitchFamily="34" charset="0"/>
              </a:endParaRPr>
            </a:p>
            <a:p>
              <a:pPr eaLnBrk="0" hangingPunct="0"/>
              <a:r>
                <a:rPr lang="en-US" altLang="zh-CN" dirty="0">
                  <a:latin typeface="Calibri" panose="020F0502020204030204" pitchFamily="34" charset="0"/>
                </a:rPr>
                <a:t>code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9342" name="Rectangle 1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E6B9B8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eaLnBrk="0" hangingPunct="0"/>
              <a:r>
                <a:rPr lang="en-US" altLang="zh-CN" dirty="0">
                  <a:latin typeface="Calibri" panose="020F0502020204030204" pitchFamily="34" charset="0"/>
                </a:rPr>
                <a:t>pad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99343" name="Text Box 21"/>
            <p:cNvSpPr txBox="1"/>
            <p:nvPr/>
          </p:nvSpPr>
          <p:spPr>
            <a:xfrm>
              <a:off x="4280248" y="3211566"/>
              <a:ext cx="1112688" cy="112511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anchor="ctr" anchorCtr="0">
              <a:spAutoFit/>
            </a:bodyPr>
            <a:p>
              <a:pPr eaLnBrk="0" hangingPunct="0"/>
              <a:r>
                <a:rPr lang="en-US" altLang="zh-CN">
                  <a:latin typeface="Calibri" panose="020F0502020204030204" pitchFamily="34" charset="0"/>
                </a:rPr>
                <a:t>data written</a:t>
              </a:r>
              <a:endParaRPr lang="en-US" altLang="zh-CN">
                <a:latin typeface="Calibri" panose="020F0502020204030204" pitchFamily="34" charset="0"/>
              </a:endParaRPr>
            </a:p>
            <a:p>
              <a:pPr eaLnBrk="0" hangingPunct="0"/>
              <a:r>
                <a:rPr lang="en-US" altLang="zh-CN">
                  <a:latin typeface="Calibri" panose="020F0502020204030204" pitchFamily="34" charset="0"/>
                </a:rPr>
                <a:t>by </a:t>
              </a:r>
              <a:r>
                <a:rPr lang="en-US" altLang="zh-CN">
                  <a:latin typeface="Courier New" panose="02070309020205020404" pitchFamily="1" charset="0"/>
                </a:rPr>
                <a:t>gets()</a:t>
              </a:r>
              <a:endParaRPr lang="en-US" altLang="zh-CN">
                <a:latin typeface="Courier New" panose="02070309020205020404" pitchFamily="1" charset="0"/>
              </a:endParaRPr>
            </a:p>
          </p:txBody>
        </p:sp>
        <p:sp>
          <p:nvSpPr>
            <p:cNvPr id="99344" name="AutoShape 16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name="adj1" fmla="val 74731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99345" name="AutoShape 16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name="adj1" fmla="val 74626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99346" name="AutoShape 16"/>
            <p:cNvSpPr/>
            <p:nvPr/>
          </p:nvSpPr>
          <p:spPr>
            <a:xfrm rot="-10800000" flipH="1">
              <a:off x="5359198" y="2819145"/>
              <a:ext cx="271256" cy="1862286"/>
            </a:xfrm>
            <a:prstGeom prst="leftBrace">
              <a:avLst>
                <a:gd name="adj1" fmla="val 74724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en-US" altLang="zh-CN">
                <a:latin typeface="Calibri" panose="020F0502020204030204" pitchFamily="34" charset="0"/>
              </a:endParaRPr>
            </a:p>
          </p:txBody>
        </p:sp>
      </p:grpSp>
      <p:cxnSp>
        <p:nvCxnSpPr>
          <p:cNvPr id="99347" name="Straight Arrow Connector 4"/>
          <p:cNvCxnSpPr/>
          <p:nvPr/>
        </p:nvCxnSpPr>
        <p:spPr>
          <a:xfrm flipV="1">
            <a:off x="5651500" y="4797425"/>
            <a:ext cx="936625" cy="1511300"/>
          </a:xfrm>
          <a:prstGeom prst="straightConnector1">
            <a:avLst/>
          </a:prstGeom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9348" name="TextBox 30"/>
          <p:cNvSpPr txBox="1"/>
          <p:nvPr/>
        </p:nvSpPr>
        <p:spPr>
          <a:xfrm>
            <a:off x="4468813" y="6308725"/>
            <a:ext cx="4111625" cy="369888"/>
          </a:xfrm>
          <a:prstGeom prst="rect">
            <a:avLst/>
          </a:prstGeom>
          <a:noFill/>
          <a:ln w="9525" cap="flat" cmpd="sng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r"/>
            <a:r>
              <a:rPr lang="en-US" altLang="zh-CN" dirty="0">
                <a:latin typeface="Calibri" panose="020F0502020204030204" pitchFamily="34" charset="0"/>
              </a:rPr>
              <a:t>Any attempt to execute this code will fail</a:t>
            </a:r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1.1 Review of cryptography(4/7)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Grille Cipher(</a:t>
            </a:r>
            <a:r>
              <a:rPr lang="zh-CN" altLang="zh-CN" dirty="0">
                <a:ea typeface="宋体" panose="02010600030101010101" pitchFamily="2" charset="-122"/>
              </a:rPr>
              <a:t>格栅密码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steganographic method, where the message was hidden in a number of other letters.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1748" name="图片 6" descr="p14100_06_obr0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3" y="2967038"/>
            <a:ext cx="7945437" cy="266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2.4 What to do about Buffer Overflow Attacks(4/5)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382395"/>
            <a:ext cx="8229600" cy="4629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4255" y="1917065"/>
            <a:ext cx="4572000" cy="14763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  <a:sym typeface="+mn-ea"/>
              </a:rPr>
              <a:t>  asm (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  <a:sym typeface="+mn-ea"/>
              </a:rPr>
              <a:t>        "mov 0xdeadbeef, %rax;\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  <a:sym typeface="+mn-ea"/>
              </a:rPr>
              <a:t>         push 0x00</a:t>
            </a:r>
            <a:r>
              <a:rPr lang="en-US" altLang="zh-CN">
                <a:ln>
                  <a:noFill/>
                </a:ln>
                <a:solidFill>
                  <a:schemeClr val="bg1"/>
                </a:solidFill>
                <a:sym typeface="+mn-ea"/>
              </a:rPr>
              <a:t>00000000401661</a:t>
            </a:r>
            <a:r>
              <a:rPr lang="zh-CN" altLang="en-US">
                <a:ln>
                  <a:noFill/>
                </a:ln>
                <a:solidFill>
                  <a:schemeClr val="bg1"/>
                </a:solidFill>
                <a:sym typeface="+mn-ea"/>
              </a:rPr>
              <a:t>;\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  <a:sym typeface="+mn-ea"/>
              </a:rPr>
              <a:t>         ret"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  <a:sym typeface="+mn-ea"/>
              </a:rPr>
              <a:t>    );</a:t>
            </a:r>
            <a:endParaRPr lang="zh-CN" altLang="en-US">
              <a:ln>
                <a:noFill/>
              </a:ln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2.4 What to do about Buffer Overflow Attacks(5/5)</a:t>
            </a:r>
            <a:endParaRPr lang="zh-CN" altLang="en-US"/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4789488" cy="4857750"/>
          </a:xfrm>
          <a:ln/>
        </p:spPr>
        <p:txBody>
          <a:bodyPr anchor="t" anchorCtr="0"/>
          <a:p>
            <a:pPr eaLnBrk="1" hangingPunct="1"/>
            <a:r>
              <a:rPr lang="en-US" altLang="zh-CN" dirty="0"/>
              <a:t>Stack Canaries</a:t>
            </a:r>
            <a:endParaRPr lang="en-US" altLang="zh-CN" dirty="0"/>
          </a:p>
          <a:p>
            <a:pPr lvl="1" eaLnBrk="1" hangingPunct="1"/>
            <a:r>
              <a:rPr lang="en-US" altLang="zh-CN" sz="2800" dirty="0"/>
              <a:t>Place special value (“canary”) on stack just beyond buffer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Check for corruption before exiting function</a:t>
            </a:r>
            <a:endParaRPr lang="zh-CN" altLang="en-US">
              <a:ea typeface="Arial" panose="020B0604020202020204" pitchFamily="34" charset="0"/>
            </a:endParaRPr>
          </a:p>
        </p:txBody>
      </p:sp>
      <p:grpSp>
        <p:nvGrpSpPr>
          <p:cNvPr id="101379" name="组合 3"/>
          <p:cNvGrpSpPr/>
          <p:nvPr/>
        </p:nvGrpSpPr>
        <p:grpSpPr>
          <a:xfrm>
            <a:off x="4968875" y="1708150"/>
            <a:ext cx="3941763" cy="4389438"/>
            <a:chOff x="8517" y="2690"/>
            <a:chExt cx="5516" cy="6287"/>
          </a:xfrm>
        </p:grpSpPr>
        <p:sp>
          <p:nvSpPr>
            <p:cNvPr id="101380" name="Rectangle 22"/>
            <p:cNvSpPr/>
            <p:nvPr/>
          </p:nvSpPr>
          <p:spPr>
            <a:xfrm>
              <a:off x="8637" y="5072"/>
              <a:ext cx="2830" cy="957"/>
            </a:xfrm>
            <a:prstGeom prst="rect">
              <a:avLst/>
            </a:prstGeom>
            <a:solidFill>
              <a:srgbClr val="D5F1C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Calibri" panose="020F0502020204030204" pitchFamily="34" charset="0"/>
                </a:rPr>
                <a:t>Return Address</a:t>
              </a:r>
              <a:endParaRPr lang="en-US" altLang="zh-CN" dirty="0">
                <a:latin typeface="Calibri" panose="020F0502020204030204" pitchFamily="34" charset="0"/>
              </a:endParaRPr>
            </a:p>
            <a:p>
              <a:pPr algn="ctr"/>
              <a:r>
                <a:rPr lang="en-US" altLang="zh-CN" dirty="0">
                  <a:latin typeface="Calibri" panose="020F0502020204030204" pitchFamily="34" charset="0"/>
                </a:rPr>
                <a:t>(8 bytes)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  <p:sp>
          <p:nvSpPr>
            <p:cNvPr id="101381" name="Line 29"/>
            <p:cNvSpPr/>
            <p:nvPr/>
          </p:nvSpPr>
          <p:spPr>
            <a:xfrm flipH="1">
              <a:off x="12447" y="8712"/>
              <a:ext cx="71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1382" name="Rectangle 30"/>
            <p:cNvSpPr/>
            <p:nvPr/>
          </p:nvSpPr>
          <p:spPr>
            <a:xfrm>
              <a:off x="13097" y="8439"/>
              <a:ext cx="936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dirty="0" err="1">
                  <a:latin typeface="Courier New" panose="02070309020205020404" pitchFamily="1" charset="0"/>
                </a:rPr>
                <a:t>esp</a:t>
              </a:r>
              <a:endParaRPr lang="en-US" altLang="zh-CN" dirty="0">
                <a:latin typeface="Courier New" panose="02070309020205020404" pitchFamily="1" charset="0"/>
              </a:endParaRPr>
            </a:p>
          </p:txBody>
        </p:sp>
        <p:sp>
          <p:nvSpPr>
            <p:cNvPr id="101383" name="Rectangle 31"/>
            <p:cNvSpPr/>
            <p:nvPr/>
          </p:nvSpPr>
          <p:spPr>
            <a:xfrm>
              <a:off x="8637" y="3272"/>
              <a:ext cx="2830" cy="1800"/>
            </a:xfrm>
            <a:prstGeom prst="rect">
              <a:avLst/>
            </a:prstGeom>
            <a:solidFill>
              <a:srgbClr val="F2F2F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 algn="ctr"/>
              <a:r>
                <a:rPr lang="en-US" altLang="zh-CN" dirty="0">
                  <a:latin typeface="Calibri" panose="020F0502020204030204" pitchFamily="34" charset="0"/>
                </a:rPr>
                <a:t>Stack Frame</a:t>
              </a:r>
              <a:endParaRPr lang="en-US" altLang="zh-CN" dirty="0">
                <a:latin typeface="Calibri" panose="020F0502020204030204" pitchFamily="34" charset="0"/>
              </a:endParaRPr>
            </a:p>
            <a:p>
              <a:pPr algn="ctr"/>
              <a:r>
                <a:rPr lang="en-US" altLang="zh-CN" dirty="0">
                  <a:latin typeface="Calibri" panose="020F0502020204030204" pitchFamily="34" charset="0"/>
                </a:rPr>
                <a:t>for </a:t>
              </a:r>
              <a:r>
                <a:rPr lang="en-US" altLang="zh-CN" dirty="0" err="1">
                  <a:latin typeface="Courier New" panose="02070309020205020404" pitchFamily="1" charset="0"/>
                </a:rPr>
                <a:t>call_echo</a:t>
              </a:r>
              <a:endParaRPr lang="en-US" altLang="zh-CN" dirty="0">
                <a:latin typeface="Courier New" panose="02070309020205020404" pitchFamily="1" charset="0"/>
              </a:endParaRPr>
            </a:p>
          </p:txBody>
        </p:sp>
        <p:sp>
          <p:nvSpPr>
            <p:cNvPr id="101384" name="Rectangle 24"/>
            <p:cNvSpPr/>
            <p:nvPr/>
          </p:nvSpPr>
          <p:spPr>
            <a:xfrm>
              <a:off x="8637" y="8450"/>
              <a:ext cx="707" cy="480"/>
            </a:xfrm>
            <a:prstGeom prst="rect">
              <a:avLst/>
            </a:prstGeom>
            <a:solidFill>
              <a:srgbClr val="E6B9B8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Courier New" panose="02070309020205020404" pitchFamily="1" charset="0"/>
                </a:rPr>
                <a:t>[3]</a:t>
              </a:r>
              <a:endParaRPr lang="en-US" altLang="zh-CN" dirty="0">
                <a:latin typeface="Courier New" panose="02070309020205020404" pitchFamily="1" charset="0"/>
              </a:endParaRPr>
            </a:p>
          </p:txBody>
        </p:sp>
        <p:sp>
          <p:nvSpPr>
            <p:cNvPr id="101385" name="Rectangle 25"/>
            <p:cNvSpPr/>
            <p:nvPr/>
          </p:nvSpPr>
          <p:spPr>
            <a:xfrm>
              <a:off x="9344" y="8450"/>
              <a:ext cx="707" cy="480"/>
            </a:xfrm>
            <a:prstGeom prst="rect">
              <a:avLst/>
            </a:prstGeom>
            <a:solidFill>
              <a:srgbClr val="E6B9B8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Courier New" panose="02070309020205020404" pitchFamily="1" charset="0"/>
                </a:rPr>
                <a:t>[2]</a:t>
              </a:r>
              <a:endParaRPr lang="en-US" altLang="zh-CN">
                <a:latin typeface="Courier New" panose="02070309020205020404" pitchFamily="1" charset="0"/>
              </a:endParaRPr>
            </a:p>
          </p:txBody>
        </p:sp>
        <p:sp>
          <p:nvSpPr>
            <p:cNvPr id="101386" name="Rectangle 26"/>
            <p:cNvSpPr/>
            <p:nvPr/>
          </p:nvSpPr>
          <p:spPr>
            <a:xfrm>
              <a:off x="10052" y="8450"/>
              <a:ext cx="707" cy="480"/>
            </a:xfrm>
            <a:prstGeom prst="rect">
              <a:avLst/>
            </a:prstGeom>
            <a:solidFill>
              <a:srgbClr val="E6B9B8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Courier New" panose="02070309020205020404" pitchFamily="1" charset="0"/>
                </a:rPr>
                <a:t>[1]</a:t>
              </a:r>
              <a:endParaRPr lang="en-US" altLang="zh-CN">
                <a:latin typeface="Courier New" panose="02070309020205020404" pitchFamily="1" charset="0"/>
              </a:endParaRPr>
            </a:p>
          </p:txBody>
        </p:sp>
        <p:sp>
          <p:nvSpPr>
            <p:cNvPr id="101387" name="Rectangle 27"/>
            <p:cNvSpPr/>
            <p:nvPr/>
          </p:nvSpPr>
          <p:spPr>
            <a:xfrm>
              <a:off x="10759" y="8450"/>
              <a:ext cx="707" cy="480"/>
            </a:xfrm>
            <a:prstGeom prst="rect">
              <a:avLst/>
            </a:prstGeom>
            <a:solidFill>
              <a:srgbClr val="E6B9B8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Courier New" panose="02070309020205020404" pitchFamily="1" charset="0"/>
                </a:rPr>
                <a:t>[0]</a:t>
              </a:r>
              <a:endParaRPr lang="en-US" altLang="zh-CN">
                <a:latin typeface="Courier New" panose="02070309020205020404" pitchFamily="1" charset="0"/>
              </a:endParaRPr>
            </a:p>
          </p:txBody>
        </p:sp>
        <p:sp>
          <p:nvSpPr>
            <p:cNvPr id="101388" name="Rectangle 28"/>
            <p:cNvSpPr/>
            <p:nvPr/>
          </p:nvSpPr>
          <p:spPr>
            <a:xfrm>
              <a:off x="11467" y="8450"/>
              <a:ext cx="935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dirty="0" err="1">
                  <a:latin typeface="Courier New" panose="02070309020205020404" pitchFamily="1" charset="0"/>
                </a:rPr>
                <a:t>buf</a:t>
              </a:r>
              <a:endParaRPr lang="en-US" altLang="zh-CN" dirty="0">
                <a:latin typeface="Courier New" panose="02070309020205020404" pitchFamily="1" charset="0"/>
              </a:endParaRPr>
            </a:p>
          </p:txBody>
        </p:sp>
        <p:sp>
          <p:nvSpPr>
            <p:cNvPr id="101389" name="TextBox 29"/>
            <p:cNvSpPr txBox="1"/>
            <p:nvPr/>
          </p:nvSpPr>
          <p:spPr>
            <a:xfrm>
              <a:off x="8517" y="2690"/>
              <a:ext cx="3005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i="1">
                  <a:solidFill>
                    <a:srgbClr val="C00000"/>
                  </a:solidFill>
                  <a:latin typeface="Calibri" panose="020F0502020204030204" pitchFamily="34" charset="0"/>
                </a:rPr>
                <a:t>Before call to gets</a:t>
              </a:r>
              <a:endParaRPr lang="en-US" altLang="zh-CN" i="1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1390" name="Rectangle 23"/>
            <p:cNvSpPr/>
            <p:nvPr/>
          </p:nvSpPr>
          <p:spPr>
            <a:xfrm>
              <a:off x="8637" y="6032"/>
              <a:ext cx="2830" cy="2411"/>
            </a:xfrm>
            <a:prstGeom prst="rect">
              <a:avLst/>
            </a:prstGeom>
            <a:solidFill>
              <a:srgbClr val="F8F7F3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Calibri" panose="020F0502020204030204" pitchFamily="34" charset="0"/>
                </a:rPr>
                <a:t>20 bytes unused</a:t>
              </a:r>
              <a:endParaRPr lang="en-US" altLang="zh-CN" dirty="0">
                <a:latin typeface="Courier New" panose="02070309020205020404" pitchFamily="1" charset="0"/>
              </a:endParaRPr>
            </a:p>
          </p:txBody>
        </p:sp>
        <p:sp>
          <p:nvSpPr>
            <p:cNvPr id="101391" name="Rectangle 22"/>
            <p:cNvSpPr/>
            <p:nvPr/>
          </p:nvSpPr>
          <p:spPr>
            <a:xfrm>
              <a:off x="8637" y="7012"/>
              <a:ext cx="2830" cy="957"/>
            </a:xfrm>
            <a:prstGeom prst="rect">
              <a:avLst/>
            </a:prstGeom>
            <a:solidFill>
              <a:srgbClr val="F1C7C7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Calibri" panose="020F0502020204030204" pitchFamily="34" charset="0"/>
                </a:rPr>
                <a:t>Canary</a:t>
              </a:r>
              <a:endParaRPr lang="en-US" altLang="zh-CN" dirty="0">
                <a:latin typeface="Calibri" panose="020F0502020204030204" pitchFamily="34" charset="0"/>
              </a:endParaRPr>
            </a:p>
            <a:p>
              <a:pPr algn="ctr"/>
              <a:r>
                <a:rPr lang="en-US" altLang="zh-CN" dirty="0">
                  <a:latin typeface="Calibri" panose="020F0502020204030204" pitchFamily="34" charset="0"/>
                </a:rPr>
                <a:t>(8 bytes)</a:t>
              </a:r>
              <a:endParaRPr lang="en-US" altLang="zh-CN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1.1 Review of cryptography(5/7)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Principles of Modern Cryptography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Kerckhoffs' principle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design of a system should not require secrecy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1.1 Review of cryptography(6/7)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Symmetric-key Cryptography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2000250"/>
            <a:ext cx="8858250" cy="3786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1.1 Review of cryptography(7/7)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Asymmetric-key Cryptography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7892" name="Picture 5" descr="F:\my teaching\2014F\系统级编程\week06\assemcrypto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868488"/>
            <a:ext cx="8215312" cy="448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2JiMDJhNmNlZGU5YzU1OGU1NWYyNWU0MmUyYzMzMDg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10567</Words>
  <Application>WPS 演示</Application>
  <PresentationFormat>全屏显示(4:3)</PresentationFormat>
  <Paragraphs>897</Paragraphs>
  <Slides>61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84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Helvetica</vt:lpstr>
      <vt:lpstr>Courier New</vt:lpstr>
      <vt:lpstr>Arial Rounded MT Bold</vt:lpstr>
      <vt:lpstr>Times New Roman</vt:lpstr>
      <vt:lpstr>MS Mincho</vt:lpstr>
      <vt:lpstr>Yu Gothic</vt:lpstr>
      <vt:lpstr>Courier New</vt:lpstr>
      <vt:lpstr>Calibri Bold</vt:lpstr>
      <vt:lpstr>自定义设计方案</vt:lpstr>
      <vt:lpstr>1_自定义设计方案</vt:lpstr>
      <vt:lpstr>138</vt:lpstr>
      <vt:lpstr>1_138</vt:lpstr>
      <vt:lpstr>2_自定义设计方案</vt:lpstr>
      <vt:lpstr>Excel.Sheet.12</vt:lpstr>
      <vt:lpstr>Excel.Sheet.12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www.xunchi.com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番茄花园</dc:creator>
  <cp:lastModifiedBy>shuer</cp:lastModifiedBy>
  <cp:revision>1011</cp:revision>
  <dcterms:created xsi:type="dcterms:W3CDTF">2010-01-29T03:41:00Z</dcterms:created>
  <dcterms:modified xsi:type="dcterms:W3CDTF">2023-10-11T12:18:20Z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2CB89DA03AA74EB5AF87EFB9980DF3E7_13</vt:lpwstr>
  </property>
</Properties>
</file>