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25"/>
  </p:notesMasterIdLst>
  <p:sldIdLst>
    <p:sldId id="685" r:id="rId5"/>
    <p:sldId id="686" r:id="rId6"/>
    <p:sldId id="692" r:id="rId7"/>
    <p:sldId id="693" r:id="rId8"/>
    <p:sldId id="697" r:id="rId9"/>
    <p:sldId id="715" r:id="rId10"/>
    <p:sldId id="716" r:id="rId11"/>
    <p:sldId id="718" r:id="rId12"/>
    <p:sldId id="719" r:id="rId13"/>
    <p:sldId id="720" r:id="rId14"/>
    <p:sldId id="721" r:id="rId15"/>
    <p:sldId id="722" r:id="rId16"/>
    <p:sldId id="723" r:id="rId17"/>
    <p:sldId id="724" r:id="rId18"/>
    <p:sldId id="726" r:id="rId19"/>
    <p:sldId id="727" r:id="rId20"/>
    <p:sldId id="728" r:id="rId21"/>
    <p:sldId id="736" r:id="rId22"/>
    <p:sldId id="772" r:id="rId23"/>
    <p:sldId id="737" r:id="rId24"/>
    <p:sldId id="738" r:id="rId26"/>
    <p:sldId id="774" r:id="rId27"/>
    <p:sldId id="740" r:id="rId28"/>
    <p:sldId id="742" r:id="rId29"/>
    <p:sldId id="744" r:id="rId30"/>
    <p:sldId id="745" r:id="rId31"/>
    <p:sldId id="806" r:id="rId32"/>
    <p:sldId id="805" r:id="rId33"/>
    <p:sldId id="808" r:id="rId34"/>
    <p:sldId id="809" r:id="rId35"/>
    <p:sldId id="810" r:id="rId36"/>
    <p:sldId id="746" r:id="rId37"/>
    <p:sldId id="599" r:id="rId38"/>
    <p:sldId id="600" r:id="rId39"/>
    <p:sldId id="571" r:id="rId40"/>
    <p:sldId id="664" r:id="rId41"/>
    <p:sldId id="575" r:id="rId42"/>
    <p:sldId id="574" r:id="rId43"/>
    <p:sldId id="573" r:id="rId44"/>
    <p:sldId id="665" r:id="rId45"/>
    <p:sldId id="668" r:id="rId46"/>
    <p:sldId id="501" r:id="rId47"/>
    <p:sldId id="669" r:id="rId48"/>
    <p:sldId id="671" r:id="rId49"/>
    <p:sldId id="517" r:id="rId50"/>
    <p:sldId id="516" r:id="rId51"/>
    <p:sldId id="515" r:id="rId52"/>
    <p:sldId id="514" r:id="rId53"/>
    <p:sldId id="584" r:id="rId54"/>
    <p:sldId id="590" r:id="rId55"/>
    <p:sldId id="592" r:id="rId56"/>
    <p:sldId id="593" r:id="rId57"/>
    <p:sldId id="594" r:id="rId58"/>
    <p:sldId id="524" r:id="rId59"/>
  </p:sldIdLst>
  <p:sldSz cx="9144000" cy="6858000" type="screen4x3"/>
  <p:notesSz cx="6858000" cy="9144000"/>
  <p:custDataLst>
    <p:tags r:id="rId63"/>
  </p:custDataLst>
  <p:defaultTextStyle>
    <a:defPPr>
      <a:defRPr lang="fr-CA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B6CBE4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516" y="66"/>
      </p:cViewPr>
      <p:guideLst>
        <p:guide orient="horz" pos="214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3" Type="http://schemas.openxmlformats.org/officeDocument/2006/relationships/tags" Target="tags/tag3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2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 b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 b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D05747-5A6E-4710-935C-9540B045293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Rectangle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 b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 b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242A8E5-DDD0-4C3C-97B8-139575A93C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固态硬盘采用闪存芯片作为存储介质，具有快速的数据读写速度和响应时间短的特点。在启动操作系统、加载应用程序和文件传输等方面，固态硬盘明显更快，能够显著提高计算机的整体性能和响应速度。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固态硬盘和机械硬盘并不是彼此对立的选择，而是可以相互搭配使用的。许多用户选择将操作系统和常用程序安装在固态硬盘上，以获得更好的性能和响应速度，同时将大容量文件存储在机械硬盘上，以平衡性能和存储需求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38914" name="文本占位符 2"/>
          <p:cNvSpPr/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CCEEEB-783E-4510-A84A-A02C9C709FEC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6873AC-E073-4AAB-9659-09CB3553ED2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CCEEEB-783E-4510-A84A-A02C9C709FEC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6873AC-E073-4AAB-9659-09CB3553ED2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CCEEEB-783E-4510-A84A-A02C9C709FEC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6873AC-E073-4AAB-9659-09CB3553ED2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E3AB28-F3E1-4982-AB8E-A9D3BD9C48D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B1881FA-DB1A-43EB-BC1E-E015504DCE03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E3AB28-F3E1-4982-AB8E-A9D3BD9C48D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B1881FA-DB1A-43EB-BC1E-E015504DCE03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E3AB28-F3E1-4982-AB8E-A9D3BD9C48D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B1881FA-DB1A-43EB-BC1E-E015504DCE03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E3AB28-F3E1-4982-AB8E-A9D3BD9C48D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B1881FA-DB1A-43EB-BC1E-E015504DCE03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E3AB28-F3E1-4982-AB8E-A9D3BD9C48D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B1881FA-DB1A-43EB-BC1E-E015504DCE03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E3AB28-F3E1-4982-AB8E-A9D3BD9C48D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B1881FA-DB1A-43EB-BC1E-E015504DCE03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E3AB28-F3E1-4982-AB8E-A9D3BD9C48D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B1881FA-DB1A-43EB-BC1E-E015504DCE03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E3AB28-F3E1-4982-AB8E-A9D3BD9C48D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B1881FA-DB1A-43EB-BC1E-E015504DCE03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CCEEEB-783E-4510-A84A-A02C9C709FEC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6873AC-E073-4AAB-9659-09CB3553ED2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E3AB28-F3E1-4982-AB8E-A9D3BD9C48D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B1881FA-DB1A-43EB-BC1E-E015504DCE03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E3AB28-F3E1-4982-AB8E-A9D3BD9C48D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B1881FA-DB1A-43EB-BC1E-E015504DCE03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E3AB28-F3E1-4982-AB8E-A9D3BD9C48D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B1881FA-DB1A-43EB-BC1E-E015504DCE03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26C7133-E03E-4265-A6D1-1096125D59D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201001V1.1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D29A14-C066-4F6E-BE84-BAB8E940993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E9A9E8-3730-4A7C-8560-891EE2FA8C04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15EA7E-407F-441A-9DB3-2CCAFEF2D8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201001V1.1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26C7133-E03E-4265-A6D1-1096125D59D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201001V1.1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D29A14-C066-4F6E-BE84-BAB8E940993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8577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577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26C7133-E03E-4265-A6D1-1096125D59D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201001V1.1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D29A14-C066-4F6E-BE84-BAB8E940993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26C7133-E03E-4265-A6D1-1096125D59D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201001V1.1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D29A14-C066-4F6E-BE84-BAB8E940993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26C7133-E03E-4265-A6D1-1096125D59D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201001V1.1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D29A14-C066-4F6E-BE84-BAB8E940993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26C7133-E03E-4265-A6D1-1096125D59D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201001V1.1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D29A14-C066-4F6E-BE84-BAB8E940993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CCEEEB-783E-4510-A84A-A02C9C709FEC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6873AC-E073-4AAB-9659-09CB3553ED2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26C7133-E03E-4265-A6D1-1096125D59D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201001V1.1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D29A14-C066-4F6E-BE84-BAB8E940993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26C7133-E03E-4265-A6D1-1096125D59D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201001V1.1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D29A14-C066-4F6E-BE84-BAB8E940993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26C7133-E03E-4265-A6D1-1096125D59D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201001V1.1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D29A14-C066-4F6E-BE84-BAB8E940993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2860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274638"/>
            <a:ext cx="67056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26C7133-E03E-4265-A6D1-1096125D59D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201001V1.1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D29A14-C066-4F6E-BE84-BAB8E940993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CCEEEB-783E-4510-A84A-A02C9C709FEC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6873AC-E073-4AAB-9659-09CB3553ED2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CCEEEB-783E-4510-A84A-A02C9C709FEC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6873AC-E073-4AAB-9659-09CB3553ED2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CCEEEB-783E-4510-A84A-A02C9C709FEC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6873AC-E073-4AAB-9659-09CB3553ED2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CCEEEB-783E-4510-A84A-A02C9C709FEC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6873AC-E073-4AAB-9659-09CB3553ED2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CCEEEB-783E-4510-A84A-A02C9C709FEC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6873AC-E073-4AAB-9659-09CB3553ED2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CCEEEB-783E-4510-A84A-A02C9C709FEC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6873AC-E073-4AAB-9659-09CB3553ED2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fr-CA" dirty="0"/>
              <a:t>单击此处编辑母版标题样式</a:t>
            </a:r>
            <a:endParaRPr lang="zh-CN" altLang="fr-CA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fr-CA" dirty="0"/>
              <a:t>单击此处编辑母版文本样式</a:t>
            </a:r>
            <a:endParaRPr lang="zh-CN" altLang="fr-CA" dirty="0"/>
          </a:p>
          <a:p>
            <a:pPr lvl="1"/>
            <a:r>
              <a:rPr lang="zh-CN" altLang="fr-CA" dirty="0"/>
              <a:t>第二级</a:t>
            </a:r>
            <a:endParaRPr lang="zh-CN" altLang="fr-CA" dirty="0"/>
          </a:p>
          <a:p>
            <a:pPr lvl="2"/>
            <a:r>
              <a:rPr lang="zh-CN" altLang="fr-CA" dirty="0"/>
              <a:t>第三级</a:t>
            </a:r>
            <a:endParaRPr lang="zh-CN" altLang="fr-CA" dirty="0"/>
          </a:p>
          <a:p>
            <a:pPr lvl="3"/>
            <a:r>
              <a:rPr lang="zh-CN" altLang="fr-CA" dirty="0"/>
              <a:t>第四级</a:t>
            </a:r>
            <a:endParaRPr lang="zh-CN" altLang="fr-CA" dirty="0"/>
          </a:p>
          <a:p>
            <a:pPr lvl="4"/>
            <a:r>
              <a:rPr lang="zh-CN" altLang="fr-CA" dirty="0"/>
              <a:t>第五级</a:t>
            </a:r>
            <a:endParaRPr lang="zh-CN" altLang="fr-CA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400" b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CCEEEB-783E-4510-A84A-A02C9C709FEC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 sz="1400" b="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400" b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6873AC-E073-4AAB-9659-09CB3553ED2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fr-CA" dirty="0"/>
              <a:t>单击此处编辑母版标题样式</a:t>
            </a:r>
            <a:endParaRPr lang="zh-CN" altLang="fr-CA" dirty="0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fr-CA" dirty="0"/>
              <a:t>单击此处编辑母版文本样式</a:t>
            </a:r>
            <a:endParaRPr lang="zh-CN" altLang="fr-CA" dirty="0"/>
          </a:p>
          <a:p>
            <a:pPr lvl="1"/>
            <a:r>
              <a:rPr lang="zh-CN" altLang="fr-CA" dirty="0"/>
              <a:t>第二级</a:t>
            </a:r>
            <a:endParaRPr lang="zh-CN" altLang="fr-CA" dirty="0"/>
          </a:p>
          <a:p>
            <a:pPr lvl="2"/>
            <a:r>
              <a:rPr lang="zh-CN" altLang="fr-CA" dirty="0"/>
              <a:t>第三级</a:t>
            </a:r>
            <a:endParaRPr lang="zh-CN" altLang="fr-CA" dirty="0"/>
          </a:p>
          <a:p>
            <a:pPr lvl="3"/>
            <a:r>
              <a:rPr lang="zh-CN" altLang="fr-CA" dirty="0"/>
              <a:t>第四级</a:t>
            </a:r>
            <a:endParaRPr lang="zh-CN" altLang="fr-CA" dirty="0"/>
          </a:p>
          <a:p>
            <a:pPr lvl="4"/>
            <a:r>
              <a:rPr lang="zh-CN" altLang="fr-CA" dirty="0"/>
              <a:t>第五级</a:t>
            </a:r>
            <a:endParaRPr lang="zh-CN" altLang="fr-CA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400" b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E3AB28-F3E1-4982-AB8E-A9D3BD9C48D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 sz="1400" b="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400" b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B1881FA-DB1A-43EB-BC1E-E015504DCE03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Espace réservé du 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77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fr-CA" altLang="zh-CN" dirty="0"/>
              <a:t>Cliquez pour modifier le style du titre</a:t>
            </a:r>
            <a:endParaRPr lang="fr-CA" altLang="zh-CN" dirty="0"/>
          </a:p>
        </p:txBody>
      </p:sp>
      <p:sp>
        <p:nvSpPr>
          <p:cNvPr id="3075" name="Espace réservé du texte 2"/>
          <p:cNvSpPr>
            <a:spLocks noGrp="1"/>
          </p:cNvSpPr>
          <p:nvPr>
            <p:ph type="body"/>
          </p:nvPr>
        </p:nvSpPr>
        <p:spPr>
          <a:xfrm>
            <a:off x="457200" y="1268413"/>
            <a:ext cx="8229600" cy="4857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fr-CA" altLang="zh-CN" dirty="0"/>
              <a:t>Cliquez pour modifier les styles du texte du masque</a:t>
            </a:r>
            <a:endParaRPr lang="fr-CA" altLang="zh-CN" dirty="0"/>
          </a:p>
          <a:p>
            <a:pPr lvl="1"/>
            <a:r>
              <a:rPr lang="fr-CA" altLang="zh-CN" dirty="0"/>
              <a:t>Deuxième niveau</a:t>
            </a:r>
            <a:endParaRPr lang="fr-CA" altLang="zh-CN" dirty="0"/>
          </a:p>
          <a:p>
            <a:pPr lvl="2"/>
            <a:r>
              <a:rPr lang="fr-CA" altLang="zh-CN" dirty="0"/>
              <a:t>Troisième niveau</a:t>
            </a:r>
            <a:endParaRPr lang="fr-CA" altLang="zh-CN" dirty="0"/>
          </a:p>
          <a:p>
            <a:pPr lvl="3"/>
            <a:r>
              <a:rPr lang="fr-CA" altLang="zh-CN" dirty="0"/>
              <a:t>Quatrième niveau</a:t>
            </a:r>
            <a:endParaRPr lang="fr-CA" altLang="zh-CN" dirty="0"/>
          </a:p>
          <a:p>
            <a:pPr lvl="4"/>
            <a:r>
              <a:rPr lang="fr-CA" altLang="zh-CN" dirty="0"/>
              <a:t>Cinquième niveau</a:t>
            </a:r>
            <a:endParaRPr lang="fr-CA" altLang="zh-CN" dirty="0"/>
          </a:p>
        </p:txBody>
      </p:sp>
      <p:sp>
        <p:nvSpPr>
          <p:cNvPr id="3076" name="Espace réservé de la dat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26C7133-E03E-4265-A6D1-1096125D59D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Espace réservé du pied de pag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201001V1.1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Espace réservé du numéro de diapositiv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D29A14-C066-4F6E-BE84-BAB8E940993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079" name="Picture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1052513"/>
            <a:ext cx="9144000" cy="730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6.jpeg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7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9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0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4.xml"/><Relationship Id="rId4" Type="http://schemas.openxmlformats.org/officeDocument/2006/relationships/image" Target="../media/image1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1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1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1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Titre 1"/>
          <p:cNvSpPr>
            <a:spLocks noGrp="1"/>
          </p:cNvSpPr>
          <p:nvPr>
            <p:ph type="ctrTitle"/>
          </p:nvPr>
        </p:nvSpPr>
        <p:spPr>
          <a:xfrm>
            <a:off x="395288" y="1341438"/>
            <a:ext cx="8569325" cy="1470025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fr-CA" altLang="en-US" sz="4000" b="1" kern="1200" dirty="0">
                <a:latin typeface="+mj-lt"/>
                <a:ea typeface="+mj-ea"/>
                <a:cs typeface="+mj-cs"/>
              </a:rPr>
              <a:t>System </a:t>
            </a:r>
            <a:r>
              <a:rPr lang="en-US" altLang="fr-CA" sz="4000" b="1" kern="1200" dirty="0">
                <a:latin typeface="+mj-lt"/>
                <a:ea typeface="+mj-ea"/>
                <a:cs typeface="+mj-cs"/>
              </a:rPr>
              <a:t>Level </a:t>
            </a:r>
            <a:r>
              <a:rPr lang="fr-CA" altLang="en-US" sz="4000" b="1" kern="1200" dirty="0">
                <a:latin typeface="+mj-lt"/>
                <a:ea typeface="+mj-ea"/>
                <a:cs typeface="+mj-cs"/>
              </a:rPr>
              <a:t>Programming</a:t>
            </a:r>
            <a:br>
              <a:rPr lang="fr-CA" altLang="en-US" sz="4000" b="1" kern="1200" dirty="0">
                <a:latin typeface="+mj-lt"/>
                <a:ea typeface="+mj-ea"/>
                <a:cs typeface="+mj-cs"/>
              </a:rPr>
            </a:br>
            <a:r>
              <a:rPr lang="fr-CA" altLang="en-US" sz="4000" b="1" kern="1200" dirty="0">
                <a:latin typeface="+mj-lt"/>
                <a:ea typeface="+mj-ea"/>
                <a:cs typeface="+mj-cs"/>
              </a:rPr>
              <a:t> </a:t>
            </a:r>
            <a:r>
              <a:rPr lang="fr-CA" altLang="en-US" sz="2400" b="1" kern="1200" dirty="0">
                <a:latin typeface="+mj-lt"/>
                <a:ea typeface="+mj-ea"/>
                <a:cs typeface="+mj-cs"/>
              </a:rPr>
              <a:t>Software College of SCU</a:t>
            </a:r>
            <a:endParaRPr lang="fr-CA" altLang="en-US" sz="24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6146" name="Sous-titre 2"/>
          <p:cNvSpPr>
            <a:spLocks noGrp="1"/>
          </p:cNvSpPr>
          <p:nvPr>
            <p:ph type="subTitle" idx="1"/>
          </p:nvPr>
        </p:nvSpPr>
        <p:spPr>
          <a:xfrm>
            <a:off x="1403350" y="3933825"/>
            <a:ext cx="6400800" cy="2590800"/>
          </a:xfrm>
        </p:spPr>
        <p:txBody>
          <a:bodyPr vert="horz" wrap="square" lIns="91440" tIns="45720" rIns="91440" bIns="45720" anchor="t" anchorCtr="0"/>
          <a:p>
            <a:pPr>
              <a:buClrTx/>
              <a:buSzTx/>
              <a:buFontTx/>
            </a:pPr>
            <a:r>
              <a:rPr lang="en-US" altLang="fr-CA" sz="3200" b="1" kern="1200" dirty="0">
                <a:latin typeface="+mn-lt"/>
                <a:ea typeface="+mn-ea"/>
                <a:cs typeface="+mn-cs"/>
              </a:rPr>
              <a:t>week12</a:t>
            </a:r>
            <a:endParaRPr lang="en-US" altLang="fr-CA" sz="3200" b="1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9.1.3 Disk Storage(1/8)</a:t>
            </a:r>
            <a:endParaRPr lang="zh-CN" altLang="en-US" dirty="0"/>
          </a:p>
        </p:txBody>
      </p:sp>
      <p:sp>
        <p:nvSpPr>
          <p:cNvPr id="1536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Disk</a:t>
            </a:r>
            <a:endParaRPr lang="en-US" altLang="zh-CN" dirty="0"/>
          </a:p>
          <a:p>
            <a:pPr lvl="1"/>
            <a:r>
              <a:rPr lang="en-US" altLang="zh-CN" dirty="0"/>
              <a:t>Hard Disk</a:t>
            </a:r>
            <a:endParaRPr lang="en-US" altLang="zh-CN" dirty="0"/>
          </a:p>
          <a:p>
            <a:pPr lvl="2"/>
            <a:r>
              <a:rPr lang="en-US" altLang="zh-CN" dirty="0"/>
              <a:t>HDD</a:t>
            </a:r>
            <a:endParaRPr lang="en-US" altLang="zh-CN" dirty="0"/>
          </a:p>
          <a:p>
            <a:pPr lvl="2"/>
            <a:r>
              <a:rPr lang="en-US" altLang="zh-CN" dirty="0"/>
              <a:t>SSD</a:t>
            </a:r>
            <a:endParaRPr lang="en-US" altLang="zh-CN" dirty="0"/>
          </a:p>
          <a:p>
            <a:pPr lvl="1"/>
            <a:r>
              <a:rPr lang="en-US" altLang="zh-CN" dirty="0"/>
              <a:t>Hold enormous amounts of data</a:t>
            </a:r>
            <a:endParaRPr lang="en-US" altLang="zh-CN" dirty="0"/>
          </a:p>
          <a:p>
            <a:pPr lvl="1"/>
            <a:r>
              <a:rPr lang="en-US" altLang="zh-CN" dirty="0"/>
              <a:t>Created by IBM first</a:t>
            </a:r>
            <a:endParaRPr lang="en-US" altLang="zh-CN" dirty="0"/>
          </a:p>
          <a:p>
            <a:pPr lvl="1"/>
            <a:r>
              <a:rPr lang="en-US" altLang="zh-CN" dirty="0"/>
              <a:t>Wildly used</a:t>
            </a:r>
            <a:endParaRPr lang="en-US" altLang="zh-CN" dirty="0"/>
          </a:p>
        </p:txBody>
      </p:sp>
      <p:pic>
        <p:nvPicPr>
          <p:cNvPr id="15363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75100" y="4100513"/>
            <a:ext cx="4711700" cy="2568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9.1.3 Disk Storage(2/8)</a:t>
            </a:r>
            <a:endParaRPr lang="zh-CN" altLang="en-US" dirty="0"/>
          </a:p>
        </p:txBody>
      </p:sp>
      <p:sp>
        <p:nvSpPr>
          <p:cNvPr id="16386" name="Rectangle 3"/>
          <p:cNvSpPr>
            <a:spLocks noGrp="1"/>
          </p:cNvSpPr>
          <p:nvPr>
            <p:ph idx="1"/>
          </p:nvPr>
        </p:nvSpPr>
        <p:spPr>
          <a:xfrm>
            <a:off x="71438" y="1196975"/>
            <a:ext cx="8964612" cy="485775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/>
              <a:t>HDD</a:t>
            </a:r>
            <a:endParaRPr lang="en-US" altLang="zh-CN" dirty="0"/>
          </a:p>
          <a:p>
            <a:pPr lvl="1"/>
            <a:r>
              <a:rPr lang="en-US" altLang="zh-CN" sz="2200" dirty="0"/>
              <a:t>Disks consist of </a:t>
            </a:r>
            <a:r>
              <a:rPr lang="en-US" altLang="zh-CN" sz="2200" dirty="0">
                <a:solidFill>
                  <a:srgbClr val="FF0000"/>
                </a:solidFill>
              </a:rPr>
              <a:t>platters/</a:t>
            </a:r>
            <a:r>
              <a:rPr lang="zh-CN" altLang="en-US" sz="2200" dirty="0">
                <a:solidFill>
                  <a:srgbClr val="FF0000"/>
                </a:solidFill>
              </a:rPr>
              <a:t>盘片</a:t>
            </a:r>
            <a:r>
              <a:rPr lang="en-US" altLang="zh-CN" sz="2200" dirty="0"/>
              <a:t>, each with two </a:t>
            </a:r>
            <a:r>
              <a:rPr lang="en-US" altLang="zh-CN" sz="2200" dirty="0">
                <a:solidFill>
                  <a:srgbClr val="FF0000"/>
                </a:solidFill>
              </a:rPr>
              <a:t>surfaces/</a:t>
            </a:r>
            <a:r>
              <a:rPr lang="zh-CN" altLang="en-US" sz="2200" dirty="0">
                <a:solidFill>
                  <a:srgbClr val="FF0000"/>
                </a:solidFill>
              </a:rPr>
              <a:t>面</a:t>
            </a:r>
            <a:r>
              <a:rPr lang="en-US" altLang="zh-CN" sz="2200" dirty="0"/>
              <a:t>.</a:t>
            </a:r>
            <a:endParaRPr lang="en-US" altLang="zh-CN" sz="2200" dirty="0"/>
          </a:p>
          <a:p>
            <a:pPr lvl="1"/>
            <a:r>
              <a:rPr lang="en-US" altLang="zh-CN" sz="2200" dirty="0"/>
              <a:t>Each surface consists of concentric rings called </a:t>
            </a:r>
            <a:r>
              <a:rPr lang="en-US" altLang="zh-CN" sz="2200" dirty="0">
                <a:solidFill>
                  <a:srgbClr val="FF0000"/>
                </a:solidFill>
              </a:rPr>
              <a:t>tracks/</a:t>
            </a:r>
            <a:r>
              <a:rPr lang="zh-CN" altLang="en-US" sz="2200" dirty="0">
                <a:solidFill>
                  <a:srgbClr val="FF0000"/>
                </a:solidFill>
              </a:rPr>
              <a:t>磁道</a:t>
            </a:r>
            <a:r>
              <a:rPr lang="en-US" altLang="zh-CN" sz="2200" dirty="0"/>
              <a:t>.</a:t>
            </a:r>
            <a:endParaRPr lang="en-US" altLang="zh-CN" sz="2200" dirty="0"/>
          </a:p>
          <a:p>
            <a:pPr lvl="1"/>
            <a:r>
              <a:rPr lang="en-US" altLang="zh-CN" sz="2200" dirty="0"/>
              <a:t>Each track consists of </a:t>
            </a:r>
            <a:r>
              <a:rPr lang="en-US" altLang="zh-CN" sz="2200" dirty="0">
                <a:solidFill>
                  <a:srgbClr val="FF0000"/>
                </a:solidFill>
              </a:rPr>
              <a:t>sectors</a:t>
            </a:r>
            <a:r>
              <a:rPr lang="zh-CN" altLang="en-US" sz="2200" dirty="0">
                <a:solidFill>
                  <a:srgbClr val="FF0000"/>
                </a:solidFill>
              </a:rPr>
              <a:t>扇区</a:t>
            </a:r>
            <a:r>
              <a:rPr lang="zh-CN" altLang="en-US" sz="2200" dirty="0"/>
              <a:t> </a:t>
            </a:r>
            <a:r>
              <a:rPr lang="en-US" altLang="zh-CN" sz="2200" dirty="0"/>
              <a:t>separated by </a:t>
            </a:r>
            <a:r>
              <a:rPr lang="en-US" altLang="zh-CN" sz="2200" dirty="0">
                <a:solidFill>
                  <a:srgbClr val="FF0000"/>
                </a:solidFill>
              </a:rPr>
              <a:t>gaps</a:t>
            </a:r>
            <a:r>
              <a:rPr lang="en-US" altLang="zh-CN" sz="2200" dirty="0"/>
              <a:t>.</a:t>
            </a:r>
            <a:endParaRPr lang="en-US" altLang="zh-CN" sz="2200" dirty="0"/>
          </a:p>
          <a:p>
            <a:endParaRPr lang="zh-CN" altLang="en-US" sz="2400" dirty="0"/>
          </a:p>
        </p:txBody>
      </p:sp>
      <p:sp>
        <p:nvSpPr>
          <p:cNvPr id="16387" name="灯片编号占位符 4"/>
          <p:cNvSpPr txBox="1">
            <a:spLocks noGrp="1"/>
          </p:cNvSpPr>
          <p:nvPr/>
        </p:nvSpPr>
        <p:spPr>
          <a:xfrm>
            <a:off x="6553200" y="6448425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b="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16388" name="组合 1"/>
          <p:cNvGrpSpPr/>
          <p:nvPr/>
        </p:nvGrpSpPr>
        <p:grpSpPr>
          <a:xfrm>
            <a:off x="603250" y="3033713"/>
            <a:ext cx="7599363" cy="3675062"/>
            <a:chOff x="1250" y="4265"/>
            <a:chExt cx="11208" cy="5847"/>
          </a:xfrm>
        </p:grpSpPr>
        <p:sp>
          <p:nvSpPr>
            <p:cNvPr id="16389" name="Oval 4"/>
            <p:cNvSpPr/>
            <p:nvPr/>
          </p:nvSpPr>
          <p:spPr>
            <a:xfrm>
              <a:off x="3207" y="5697"/>
              <a:ext cx="2915" cy="2855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0" name="Oval 5"/>
            <p:cNvSpPr/>
            <p:nvPr/>
          </p:nvSpPr>
          <p:spPr>
            <a:xfrm>
              <a:off x="1680" y="4265"/>
              <a:ext cx="5970" cy="5847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1" name="Oval 6"/>
            <p:cNvSpPr/>
            <p:nvPr/>
          </p:nvSpPr>
          <p:spPr>
            <a:xfrm>
              <a:off x="1980" y="4542"/>
              <a:ext cx="5370" cy="5260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2" name="Oval 7"/>
            <p:cNvSpPr/>
            <p:nvPr/>
          </p:nvSpPr>
          <p:spPr>
            <a:xfrm>
              <a:off x="2280" y="4787"/>
              <a:ext cx="4772" cy="4675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3" name="Oval 8"/>
            <p:cNvSpPr/>
            <p:nvPr/>
          </p:nvSpPr>
          <p:spPr>
            <a:xfrm>
              <a:off x="2580" y="5082"/>
              <a:ext cx="4172" cy="4087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4" name="Oval 9"/>
            <p:cNvSpPr/>
            <p:nvPr/>
          </p:nvSpPr>
          <p:spPr>
            <a:xfrm>
              <a:off x="2877" y="5375"/>
              <a:ext cx="3575" cy="3500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5" name="Oval 10"/>
            <p:cNvSpPr/>
            <p:nvPr/>
          </p:nvSpPr>
          <p:spPr>
            <a:xfrm>
              <a:off x="3477" y="5962"/>
              <a:ext cx="2375" cy="2327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6" name="Oval 11"/>
            <p:cNvSpPr/>
            <p:nvPr/>
          </p:nvSpPr>
          <p:spPr>
            <a:xfrm>
              <a:off x="3792" y="6222"/>
              <a:ext cx="1777" cy="1740"/>
            </a:xfrm>
            <a:prstGeom prst="ellipse">
              <a:avLst/>
            </a:prstGeom>
            <a:solidFill>
              <a:srgbClr val="00FFFF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en-US" altLang="zh-CN" sz="1600" b="0" dirty="0">
                  <a:latin typeface="Arial" panose="020B0604020202020204" pitchFamily="34" charset="0"/>
                </a:rPr>
                <a:t>spindle</a:t>
              </a:r>
              <a:endParaRPr lang="en-US" altLang="zh-CN" sz="1600" b="0" dirty="0">
                <a:latin typeface="Arial" panose="020B0604020202020204" pitchFamily="34" charset="0"/>
              </a:endParaRPr>
            </a:p>
          </p:txBody>
        </p:sp>
        <p:sp>
          <p:nvSpPr>
            <p:cNvPr id="16397" name="Text Box 12"/>
            <p:cNvSpPr txBox="1"/>
            <p:nvPr/>
          </p:nvSpPr>
          <p:spPr>
            <a:xfrm>
              <a:off x="3993" y="4718"/>
              <a:ext cx="1340" cy="53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1600" b="0" dirty="0">
                  <a:latin typeface="Arial" panose="020B0604020202020204" pitchFamily="34" charset="0"/>
                </a:rPr>
                <a:t>surface</a:t>
              </a:r>
              <a:endParaRPr lang="en-US" altLang="zh-CN" sz="1600" b="0" dirty="0">
                <a:latin typeface="Arial" panose="020B0604020202020204" pitchFamily="34" charset="0"/>
              </a:endParaRPr>
            </a:p>
          </p:txBody>
        </p:sp>
        <p:sp>
          <p:nvSpPr>
            <p:cNvPr id="16398" name="Line 13"/>
            <p:cNvSpPr/>
            <p:nvPr/>
          </p:nvSpPr>
          <p:spPr>
            <a:xfrm>
              <a:off x="1832" y="4845"/>
              <a:ext cx="1560" cy="106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6399" name="Line 14"/>
            <p:cNvSpPr/>
            <p:nvPr/>
          </p:nvSpPr>
          <p:spPr>
            <a:xfrm>
              <a:off x="2262" y="4845"/>
              <a:ext cx="1060" cy="70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6400" name="Text Box 15"/>
            <p:cNvSpPr txBox="1"/>
            <p:nvPr/>
          </p:nvSpPr>
          <p:spPr>
            <a:xfrm>
              <a:off x="1250" y="4387"/>
              <a:ext cx="1145" cy="5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0">
              <a:spAutoFit/>
            </a:bodyPr>
            <a:p>
              <a:r>
                <a:rPr lang="en-US" altLang="zh-CN" sz="1600" b="0" dirty="0">
                  <a:latin typeface="Arial" panose="020B0604020202020204" pitchFamily="34" charset="0"/>
                </a:rPr>
                <a:t>tracks</a:t>
              </a:r>
              <a:endParaRPr lang="en-US" altLang="zh-CN" sz="1600" b="0" dirty="0">
                <a:latin typeface="Arial" panose="020B0604020202020204" pitchFamily="34" charset="0"/>
              </a:endParaRPr>
            </a:p>
          </p:txBody>
        </p:sp>
        <p:sp>
          <p:nvSpPr>
            <p:cNvPr id="16401" name="Oval 16"/>
            <p:cNvSpPr/>
            <p:nvPr/>
          </p:nvSpPr>
          <p:spPr>
            <a:xfrm>
              <a:off x="8937" y="5742"/>
              <a:ext cx="2915" cy="2855"/>
            </a:xfrm>
            <a:prstGeom prst="ellipse">
              <a:avLst/>
            </a:prstGeom>
            <a:noFill/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02" name="Text Box 17"/>
            <p:cNvSpPr txBox="1"/>
            <p:nvPr/>
          </p:nvSpPr>
          <p:spPr>
            <a:xfrm>
              <a:off x="9803" y="5078"/>
              <a:ext cx="1235" cy="5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1600" b="0" dirty="0">
                  <a:latin typeface="Arial" panose="020B0604020202020204" pitchFamily="34" charset="0"/>
                </a:rPr>
                <a:t>track </a:t>
              </a:r>
              <a:r>
                <a:rPr lang="en-US" altLang="zh-CN" sz="1600" b="0" i="1" dirty="0">
                  <a:latin typeface="Arial" panose="020B0604020202020204" pitchFamily="34" charset="0"/>
                </a:rPr>
                <a:t>k</a:t>
              </a:r>
              <a:endParaRPr lang="en-US" altLang="zh-CN" sz="1600" b="0" i="1" dirty="0">
                <a:latin typeface="Arial" panose="020B0604020202020204" pitchFamily="34" charset="0"/>
              </a:endParaRPr>
            </a:p>
          </p:txBody>
        </p:sp>
        <p:grpSp>
          <p:nvGrpSpPr>
            <p:cNvPr id="16403" name="Group 20"/>
            <p:cNvGrpSpPr/>
            <p:nvPr/>
          </p:nvGrpSpPr>
          <p:grpSpPr>
            <a:xfrm>
              <a:off x="10412" y="5655"/>
              <a:ext cx="1680" cy="1560"/>
              <a:chOff x="0" y="0"/>
              <a:chExt cx="672" cy="624"/>
            </a:xfrm>
          </p:grpSpPr>
          <p:sp>
            <p:nvSpPr>
              <p:cNvPr id="16404" name="Line 19"/>
              <p:cNvSpPr/>
              <p:nvPr/>
            </p:nvSpPr>
            <p:spPr>
              <a:xfrm flipV="1">
                <a:off x="0" y="0"/>
                <a:ext cx="0" cy="624"/>
              </a:xfrm>
              <a:prstGeom prst="line">
                <a:avLst/>
              </a:prstGeom>
              <a:ln w="762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405" name="Line 20"/>
              <p:cNvSpPr/>
              <p:nvPr/>
            </p:nvSpPr>
            <p:spPr>
              <a:xfrm flipV="1">
                <a:off x="0" y="30"/>
                <a:ext cx="336" cy="570"/>
              </a:xfrm>
              <a:prstGeom prst="line">
                <a:avLst/>
              </a:prstGeom>
              <a:ln w="762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406" name="Line 21"/>
              <p:cNvSpPr/>
              <p:nvPr/>
            </p:nvSpPr>
            <p:spPr>
              <a:xfrm flipV="1">
                <a:off x="0" y="606"/>
                <a:ext cx="672" cy="0"/>
              </a:xfrm>
              <a:prstGeom prst="line">
                <a:avLst/>
              </a:prstGeom>
              <a:ln w="762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407" name="Line 22"/>
              <p:cNvSpPr/>
              <p:nvPr/>
            </p:nvSpPr>
            <p:spPr>
              <a:xfrm flipV="1">
                <a:off x="0" y="270"/>
                <a:ext cx="576" cy="336"/>
              </a:xfrm>
              <a:prstGeom prst="line">
                <a:avLst/>
              </a:prstGeom>
              <a:ln w="762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6408" name="Group 25"/>
            <p:cNvGrpSpPr/>
            <p:nvPr/>
          </p:nvGrpSpPr>
          <p:grpSpPr>
            <a:xfrm flipV="1">
              <a:off x="10412" y="7125"/>
              <a:ext cx="1680" cy="1560"/>
              <a:chOff x="0" y="0"/>
              <a:chExt cx="672" cy="624"/>
            </a:xfrm>
          </p:grpSpPr>
          <p:sp>
            <p:nvSpPr>
              <p:cNvPr id="16409" name="Line 24"/>
              <p:cNvSpPr/>
              <p:nvPr/>
            </p:nvSpPr>
            <p:spPr>
              <a:xfrm flipV="1">
                <a:off x="0" y="0"/>
                <a:ext cx="0" cy="624"/>
              </a:xfrm>
              <a:prstGeom prst="line">
                <a:avLst/>
              </a:prstGeom>
              <a:ln w="762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410" name="Line 25"/>
              <p:cNvSpPr/>
              <p:nvPr/>
            </p:nvSpPr>
            <p:spPr>
              <a:xfrm flipV="1">
                <a:off x="0" y="30"/>
                <a:ext cx="336" cy="570"/>
              </a:xfrm>
              <a:prstGeom prst="line">
                <a:avLst/>
              </a:prstGeom>
              <a:ln w="762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411" name="Line 26"/>
              <p:cNvSpPr/>
              <p:nvPr/>
            </p:nvSpPr>
            <p:spPr>
              <a:xfrm flipV="1">
                <a:off x="0" y="606"/>
                <a:ext cx="672" cy="0"/>
              </a:xfrm>
              <a:prstGeom prst="line">
                <a:avLst/>
              </a:prstGeom>
              <a:ln w="762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412" name="Line 27"/>
              <p:cNvSpPr/>
              <p:nvPr/>
            </p:nvSpPr>
            <p:spPr>
              <a:xfrm flipV="1">
                <a:off x="0" y="270"/>
                <a:ext cx="576" cy="336"/>
              </a:xfrm>
              <a:prstGeom prst="line">
                <a:avLst/>
              </a:prstGeom>
              <a:ln w="762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6413" name="Group 30"/>
            <p:cNvGrpSpPr/>
            <p:nvPr/>
          </p:nvGrpSpPr>
          <p:grpSpPr>
            <a:xfrm flipH="1" flipV="1">
              <a:off x="8732" y="7125"/>
              <a:ext cx="1680" cy="1560"/>
              <a:chOff x="0" y="0"/>
              <a:chExt cx="672" cy="624"/>
            </a:xfrm>
          </p:grpSpPr>
          <p:sp>
            <p:nvSpPr>
              <p:cNvPr id="16414" name="Line 29"/>
              <p:cNvSpPr/>
              <p:nvPr/>
            </p:nvSpPr>
            <p:spPr>
              <a:xfrm flipV="1">
                <a:off x="0" y="0"/>
                <a:ext cx="0" cy="624"/>
              </a:xfrm>
              <a:prstGeom prst="line">
                <a:avLst/>
              </a:prstGeom>
              <a:ln w="762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415" name="Line 30"/>
              <p:cNvSpPr/>
              <p:nvPr/>
            </p:nvSpPr>
            <p:spPr>
              <a:xfrm flipV="1">
                <a:off x="0" y="30"/>
                <a:ext cx="336" cy="570"/>
              </a:xfrm>
              <a:prstGeom prst="line">
                <a:avLst/>
              </a:prstGeom>
              <a:ln w="762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416" name="Line 31"/>
              <p:cNvSpPr/>
              <p:nvPr/>
            </p:nvSpPr>
            <p:spPr>
              <a:xfrm flipV="1">
                <a:off x="0" y="606"/>
                <a:ext cx="672" cy="0"/>
              </a:xfrm>
              <a:prstGeom prst="line">
                <a:avLst/>
              </a:prstGeom>
              <a:ln w="762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417" name="Line 32"/>
              <p:cNvSpPr/>
              <p:nvPr/>
            </p:nvSpPr>
            <p:spPr>
              <a:xfrm flipV="1">
                <a:off x="0" y="270"/>
                <a:ext cx="576" cy="336"/>
              </a:xfrm>
              <a:prstGeom prst="line">
                <a:avLst/>
              </a:prstGeom>
              <a:ln w="762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6418" name="Group 35"/>
            <p:cNvGrpSpPr/>
            <p:nvPr/>
          </p:nvGrpSpPr>
          <p:grpSpPr>
            <a:xfrm flipH="1">
              <a:off x="8732" y="5655"/>
              <a:ext cx="1680" cy="1560"/>
              <a:chOff x="0" y="0"/>
              <a:chExt cx="672" cy="624"/>
            </a:xfrm>
          </p:grpSpPr>
          <p:sp>
            <p:nvSpPr>
              <p:cNvPr id="16419" name="Line 34"/>
              <p:cNvSpPr/>
              <p:nvPr/>
            </p:nvSpPr>
            <p:spPr>
              <a:xfrm flipV="1">
                <a:off x="0" y="0"/>
                <a:ext cx="0" cy="624"/>
              </a:xfrm>
              <a:prstGeom prst="line">
                <a:avLst/>
              </a:prstGeom>
              <a:ln w="762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420" name="Line 35"/>
              <p:cNvSpPr/>
              <p:nvPr/>
            </p:nvSpPr>
            <p:spPr>
              <a:xfrm flipV="1">
                <a:off x="0" y="30"/>
                <a:ext cx="336" cy="570"/>
              </a:xfrm>
              <a:prstGeom prst="line">
                <a:avLst/>
              </a:prstGeom>
              <a:ln w="762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421" name="Line 36"/>
              <p:cNvSpPr/>
              <p:nvPr/>
            </p:nvSpPr>
            <p:spPr>
              <a:xfrm flipV="1">
                <a:off x="0" y="606"/>
                <a:ext cx="672" cy="0"/>
              </a:xfrm>
              <a:prstGeom prst="line">
                <a:avLst/>
              </a:prstGeom>
              <a:ln w="762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422" name="Line 37"/>
              <p:cNvSpPr/>
              <p:nvPr/>
            </p:nvSpPr>
            <p:spPr>
              <a:xfrm flipV="1">
                <a:off x="0" y="270"/>
                <a:ext cx="576" cy="336"/>
              </a:xfrm>
              <a:prstGeom prst="line">
                <a:avLst/>
              </a:prstGeom>
              <a:ln w="762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6423" name="Text Box 38"/>
            <p:cNvSpPr txBox="1"/>
            <p:nvPr/>
          </p:nvSpPr>
          <p:spPr>
            <a:xfrm>
              <a:off x="9685" y="9327"/>
              <a:ext cx="1323" cy="5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0">
              <a:spAutoFit/>
            </a:bodyPr>
            <a:p>
              <a:r>
                <a:rPr lang="en-US" altLang="zh-CN" sz="1600" b="0" dirty="0">
                  <a:latin typeface="Arial" panose="020B0604020202020204" pitchFamily="34" charset="0"/>
                </a:rPr>
                <a:t>sectors</a:t>
              </a:r>
              <a:endParaRPr lang="en-US" altLang="zh-CN" sz="1600" b="0" dirty="0">
                <a:latin typeface="Arial" panose="020B0604020202020204" pitchFamily="34" charset="0"/>
              </a:endParaRPr>
            </a:p>
          </p:txBody>
        </p:sp>
        <p:sp>
          <p:nvSpPr>
            <p:cNvPr id="16424" name="Line 39"/>
            <p:cNvSpPr/>
            <p:nvPr/>
          </p:nvSpPr>
          <p:spPr>
            <a:xfrm flipV="1">
              <a:off x="10052" y="8610"/>
              <a:ext cx="0" cy="72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6425" name="Line 40"/>
            <p:cNvSpPr/>
            <p:nvPr/>
          </p:nvSpPr>
          <p:spPr>
            <a:xfrm flipV="1">
              <a:off x="10772" y="8610"/>
              <a:ext cx="0" cy="72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6426" name="AutoShape 41"/>
            <p:cNvSpPr/>
            <p:nvPr/>
          </p:nvSpPr>
          <p:spPr>
            <a:xfrm>
              <a:off x="6452" y="6655"/>
              <a:ext cx="2402" cy="1030"/>
            </a:xfrm>
            <a:prstGeom prst="rightArrow">
              <a:avLst>
                <a:gd name="adj1" fmla="val 50000"/>
                <a:gd name="adj2" fmla="val 58257"/>
              </a:avLst>
            </a:pr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27" name="Text Box 42"/>
            <p:cNvSpPr txBox="1"/>
            <p:nvPr/>
          </p:nvSpPr>
          <p:spPr>
            <a:xfrm>
              <a:off x="11475" y="5082"/>
              <a:ext cx="983" cy="5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0">
              <a:spAutoFit/>
            </a:bodyPr>
            <a:p>
              <a:r>
                <a:rPr lang="en-US" altLang="zh-CN" sz="1600" b="0" dirty="0">
                  <a:latin typeface="Arial" panose="020B0604020202020204" pitchFamily="34" charset="0"/>
                </a:rPr>
                <a:t>gaps</a:t>
              </a:r>
              <a:endParaRPr lang="en-US" altLang="zh-CN" sz="1600" b="0" dirty="0">
                <a:latin typeface="Arial" panose="020B0604020202020204" pitchFamily="34" charset="0"/>
              </a:endParaRPr>
            </a:p>
          </p:txBody>
        </p:sp>
        <p:sp>
          <p:nvSpPr>
            <p:cNvPr id="16428" name="Line 43"/>
            <p:cNvSpPr/>
            <p:nvPr/>
          </p:nvSpPr>
          <p:spPr>
            <a:xfrm flipH="1">
              <a:off x="11177" y="5565"/>
              <a:ext cx="390" cy="34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6429" name="Line 44"/>
            <p:cNvSpPr/>
            <p:nvPr/>
          </p:nvSpPr>
          <p:spPr>
            <a:xfrm flipV="1">
              <a:off x="11687" y="5640"/>
              <a:ext cx="300" cy="81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9.1.3 Disk Storage(3/8)</a:t>
            </a:r>
            <a:endParaRPr lang="zh-CN" altLang="en-US" dirty="0"/>
          </a:p>
        </p:txBody>
      </p:sp>
      <p:sp>
        <p:nvSpPr>
          <p:cNvPr id="17410" name="Rectangle 3"/>
          <p:cNvSpPr>
            <a:spLocks noGrp="1"/>
          </p:cNvSpPr>
          <p:nvPr>
            <p:ph idx="1"/>
          </p:nvPr>
        </p:nvSpPr>
        <p:spPr>
          <a:xfrm>
            <a:off x="142875" y="1268413"/>
            <a:ext cx="8229600" cy="485775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/>
              <a:t>Inside static</a:t>
            </a:r>
            <a:endParaRPr lang="en-US" altLang="zh-CN" dirty="0"/>
          </a:p>
        </p:txBody>
      </p:sp>
      <p:pic>
        <p:nvPicPr>
          <p:cNvPr id="17411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6325" y="4286250"/>
            <a:ext cx="2987675" cy="25717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7412" name="Group 5"/>
          <p:cNvGrpSpPr/>
          <p:nvPr/>
        </p:nvGrpSpPr>
        <p:grpSpPr>
          <a:xfrm>
            <a:off x="1331913" y="1898650"/>
            <a:ext cx="5173662" cy="3619500"/>
            <a:chOff x="0" y="0"/>
            <a:chExt cx="2922" cy="1924"/>
          </a:xfrm>
        </p:grpSpPr>
        <p:sp>
          <p:nvSpPr>
            <p:cNvPr id="17413" name="Line 4"/>
            <p:cNvSpPr/>
            <p:nvPr/>
          </p:nvSpPr>
          <p:spPr>
            <a:xfrm flipV="1">
              <a:off x="660" y="1010"/>
              <a:ext cx="328" cy="8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7414" name="Line 5"/>
            <p:cNvSpPr/>
            <p:nvPr/>
          </p:nvSpPr>
          <p:spPr>
            <a:xfrm flipV="1">
              <a:off x="660" y="1378"/>
              <a:ext cx="328" cy="8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7415" name="AutoShape 6"/>
            <p:cNvSpPr/>
            <p:nvPr/>
          </p:nvSpPr>
          <p:spPr>
            <a:xfrm>
              <a:off x="1436" y="1346"/>
              <a:ext cx="240" cy="400"/>
            </a:xfrm>
            <a:prstGeom prst="can">
              <a:avLst>
                <a:gd name="adj" fmla="val 14241"/>
              </a:avLst>
            </a:prstGeom>
            <a:solidFill>
              <a:srgbClr val="00FFFF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16" name="Oval 7"/>
            <p:cNvSpPr/>
            <p:nvPr/>
          </p:nvSpPr>
          <p:spPr>
            <a:xfrm>
              <a:off x="788" y="1226"/>
              <a:ext cx="1504" cy="272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17" name="Line 8"/>
            <p:cNvSpPr/>
            <p:nvPr/>
          </p:nvSpPr>
          <p:spPr>
            <a:xfrm flipV="1">
              <a:off x="660" y="650"/>
              <a:ext cx="328" cy="8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7418" name="Text Box 9"/>
            <p:cNvSpPr txBox="1"/>
            <p:nvPr/>
          </p:nvSpPr>
          <p:spPr>
            <a:xfrm>
              <a:off x="0" y="398"/>
              <a:ext cx="678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r>
                <a:rPr lang="en-US" altLang="zh-CN" sz="1600" b="0" dirty="0">
                  <a:latin typeface="Arial" panose="020B0604020202020204" pitchFamily="34" charset="0"/>
                </a:rPr>
                <a:t>surface 0</a:t>
              </a:r>
              <a:endParaRPr lang="en-US" altLang="zh-CN" sz="1600" b="0" dirty="0">
                <a:latin typeface="Arial" panose="020B0604020202020204" pitchFamily="34" charset="0"/>
              </a:endParaRPr>
            </a:p>
          </p:txBody>
        </p:sp>
        <p:sp>
          <p:nvSpPr>
            <p:cNvPr id="17419" name="Text Box 10"/>
            <p:cNvSpPr txBox="1"/>
            <p:nvPr/>
          </p:nvSpPr>
          <p:spPr>
            <a:xfrm>
              <a:off x="0" y="616"/>
              <a:ext cx="678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r>
                <a:rPr lang="en-US" altLang="zh-CN" sz="1600" b="0" dirty="0">
                  <a:latin typeface="Arial" panose="020B0604020202020204" pitchFamily="34" charset="0"/>
                </a:rPr>
                <a:t>surface 1</a:t>
              </a:r>
              <a:endParaRPr lang="en-US" altLang="zh-CN" sz="1600" b="0" dirty="0">
                <a:latin typeface="Arial" panose="020B0604020202020204" pitchFamily="34" charset="0"/>
              </a:endParaRPr>
            </a:p>
          </p:txBody>
        </p:sp>
        <p:sp>
          <p:nvSpPr>
            <p:cNvPr id="17420" name="Text Box 11"/>
            <p:cNvSpPr txBox="1"/>
            <p:nvPr/>
          </p:nvSpPr>
          <p:spPr>
            <a:xfrm>
              <a:off x="0" y="758"/>
              <a:ext cx="678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r>
                <a:rPr lang="en-US" altLang="zh-CN" sz="1600" b="0" dirty="0">
                  <a:latin typeface="Arial" panose="020B0604020202020204" pitchFamily="34" charset="0"/>
                </a:rPr>
                <a:t>surface 2</a:t>
              </a:r>
              <a:endParaRPr lang="en-US" altLang="zh-CN" sz="1600" b="0" dirty="0">
                <a:latin typeface="Arial" panose="020B0604020202020204" pitchFamily="34" charset="0"/>
              </a:endParaRPr>
            </a:p>
          </p:txBody>
        </p:sp>
        <p:sp>
          <p:nvSpPr>
            <p:cNvPr id="17421" name="Text Box 12"/>
            <p:cNvSpPr txBox="1"/>
            <p:nvPr/>
          </p:nvSpPr>
          <p:spPr>
            <a:xfrm>
              <a:off x="0" y="976"/>
              <a:ext cx="678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r>
                <a:rPr lang="en-US" altLang="zh-CN" sz="1600" b="0" dirty="0">
                  <a:latin typeface="Arial" panose="020B0604020202020204" pitchFamily="34" charset="0"/>
                </a:rPr>
                <a:t>surface 3</a:t>
              </a:r>
              <a:endParaRPr lang="en-US" altLang="zh-CN" sz="1600" b="0" dirty="0">
                <a:latin typeface="Arial" panose="020B0604020202020204" pitchFamily="34" charset="0"/>
              </a:endParaRPr>
            </a:p>
          </p:txBody>
        </p:sp>
        <p:sp>
          <p:nvSpPr>
            <p:cNvPr id="17422" name="Text Box 13"/>
            <p:cNvSpPr txBox="1"/>
            <p:nvPr/>
          </p:nvSpPr>
          <p:spPr>
            <a:xfrm>
              <a:off x="0" y="1126"/>
              <a:ext cx="678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r>
                <a:rPr lang="en-US" altLang="zh-CN" sz="1600" b="0" dirty="0">
                  <a:latin typeface="Arial" panose="020B0604020202020204" pitchFamily="34" charset="0"/>
                </a:rPr>
                <a:t>surface 4</a:t>
              </a:r>
              <a:endParaRPr lang="en-US" altLang="zh-CN" sz="1600" b="0" dirty="0">
                <a:latin typeface="Arial" panose="020B0604020202020204" pitchFamily="34" charset="0"/>
              </a:endParaRPr>
            </a:p>
          </p:txBody>
        </p:sp>
        <p:sp>
          <p:nvSpPr>
            <p:cNvPr id="17423" name="Text Box 14"/>
            <p:cNvSpPr txBox="1"/>
            <p:nvPr/>
          </p:nvSpPr>
          <p:spPr>
            <a:xfrm>
              <a:off x="0" y="1344"/>
              <a:ext cx="678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r>
                <a:rPr lang="en-US" altLang="zh-CN" sz="1600" b="0" dirty="0">
                  <a:latin typeface="Arial" panose="020B0604020202020204" pitchFamily="34" charset="0"/>
                </a:rPr>
                <a:t>surface 5</a:t>
              </a:r>
              <a:endParaRPr lang="en-US" altLang="zh-CN" sz="1600" b="0" dirty="0">
                <a:latin typeface="Arial" panose="020B0604020202020204" pitchFamily="34" charset="0"/>
              </a:endParaRPr>
            </a:p>
          </p:txBody>
        </p:sp>
        <p:sp>
          <p:nvSpPr>
            <p:cNvPr id="17424" name="Line 15"/>
            <p:cNvSpPr/>
            <p:nvPr/>
          </p:nvSpPr>
          <p:spPr>
            <a:xfrm>
              <a:off x="660" y="1226"/>
              <a:ext cx="328" cy="8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7425" name="Oval 16"/>
            <p:cNvSpPr/>
            <p:nvPr/>
          </p:nvSpPr>
          <p:spPr>
            <a:xfrm>
              <a:off x="1196" y="1322"/>
              <a:ext cx="752" cy="104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26" name="AutoShape 17"/>
            <p:cNvSpPr/>
            <p:nvPr/>
          </p:nvSpPr>
          <p:spPr>
            <a:xfrm>
              <a:off x="1436" y="986"/>
              <a:ext cx="240" cy="400"/>
            </a:xfrm>
            <a:prstGeom prst="can">
              <a:avLst>
                <a:gd name="adj" fmla="val 14241"/>
              </a:avLst>
            </a:prstGeom>
            <a:solidFill>
              <a:srgbClr val="00FFFF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27" name="Oval 18"/>
            <p:cNvSpPr/>
            <p:nvPr/>
          </p:nvSpPr>
          <p:spPr>
            <a:xfrm>
              <a:off x="804" y="842"/>
              <a:ext cx="1504" cy="272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28" name="Oval 19"/>
            <p:cNvSpPr/>
            <p:nvPr/>
          </p:nvSpPr>
          <p:spPr>
            <a:xfrm>
              <a:off x="1188" y="962"/>
              <a:ext cx="752" cy="104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29" name="AutoShape 20"/>
            <p:cNvSpPr/>
            <p:nvPr/>
          </p:nvSpPr>
          <p:spPr>
            <a:xfrm>
              <a:off x="1436" y="626"/>
              <a:ext cx="240" cy="400"/>
            </a:xfrm>
            <a:prstGeom prst="can">
              <a:avLst>
                <a:gd name="adj" fmla="val 14241"/>
              </a:avLst>
            </a:prstGeom>
            <a:solidFill>
              <a:srgbClr val="00FFFF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30" name="Oval 21"/>
            <p:cNvSpPr/>
            <p:nvPr/>
          </p:nvSpPr>
          <p:spPr>
            <a:xfrm>
              <a:off x="780" y="498"/>
              <a:ext cx="1504" cy="272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31" name="Oval 22"/>
            <p:cNvSpPr/>
            <p:nvPr/>
          </p:nvSpPr>
          <p:spPr>
            <a:xfrm>
              <a:off x="1188" y="578"/>
              <a:ext cx="752" cy="104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32" name="AutoShape 23"/>
            <p:cNvSpPr/>
            <p:nvPr/>
          </p:nvSpPr>
          <p:spPr>
            <a:xfrm>
              <a:off x="1436" y="250"/>
              <a:ext cx="240" cy="400"/>
            </a:xfrm>
            <a:prstGeom prst="can">
              <a:avLst>
                <a:gd name="adj" fmla="val 14241"/>
              </a:avLst>
            </a:prstGeom>
            <a:solidFill>
              <a:srgbClr val="00FFFF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33" name="Line 24"/>
            <p:cNvSpPr/>
            <p:nvPr/>
          </p:nvSpPr>
          <p:spPr>
            <a:xfrm>
              <a:off x="660" y="498"/>
              <a:ext cx="328" cy="8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7434" name="Line 25"/>
            <p:cNvSpPr/>
            <p:nvPr/>
          </p:nvSpPr>
          <p:spPr>
            <a:xfrm>
              <a:off x="660" y="858"/>
              <a:ext cx="328" cy="8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7435" name="Line 26"/>
            <p:cNvSpPr/>
            <p:nvPr/>
          </p:nvSpPr>
          <p:spPr>
            <a:xfrm>
              <a:off x="1196" y="626"/>
              <a:ext cx="0" cy="752"/>
            </a:xfrm>
            <a:prstGeom prst="line">
              <a:avLst/>
            </a:prstGeom>
            <a:ln w="12700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7436" name="Line 27"/>
            <p:cNvSpPr/>
            <p:nvPr/>
          </p:nvSpPr>
          <p:spPr>
            <a:xfrm>
              <a:off x="1940" y="634"/>
              <a:ext cx="0" cy="752"/>
            </a:xfrm>
            <a:prstGeom prst="line">
              <a:avLst/>
            </a:prstGeom>
            <a:ln w="12700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7437" name="Text Box 28"/>
            <p:cNvSpPr txBox="1"/>
            <p:nvPr/>
          </p:nvSpPr>
          <p:spPr>
            <a:xfrm>
              <a:off x="1593" y="0"/>
              <a:ext cx="714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r>
                <a:rPr lang="en-US" altLang="zh-CN" sz="1600" b="0" dirty="0">
                  <a:latin typeface="Arial" panose="020B0604020202020204" pitchFamily="34" charset="0"/>
                </a:rPr>
                <a:t>cylinder </a:t>
              </a:r>
              <a:r>
                <a:rPr lang="en-US" altLang="zh-CN" sz="1600" b="0" i="1" dirty="0">
                  <a:latin typeface="Arial" panose="020B0604020202020204" pitchFamily="34" charset="0"/>
                </a:rPr>
                <a:t>k</a:t>
              </a:r>
              <a:endParaRPr lang="en-US" altLang="zh-CN" sz="1600" b="0" dirty="0">
                <a:latin typeface="Arial" panose="020B0604020202020204" pitchFamily="34" charset="0"/>
              </a:endParaRPr>
            </a:p>
          </p:txBody>
        </p:sp>
        <p:sp>
          <p:nvSpPr>
            <p:cNvPr id="17438" name="Line 29"/>
            <p:cNvSpPr/>
            <p:nvPr/>
          </p:nvSpPr>
          <p:spPr>
            <a:xfrm flipH="1">
              <a:off x="1828" y="250"/>
              <a:ext cx="112" cy="32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7439" name="Text Box 30"/>
            <p:cNvSpPr txBox="1"/>
            <p:nvPr/>
          </p:nvSpPr>
          <p:spPr>
            <a:xfrm>
              <a:off x="1284" y="1712"/>
              <a:ext cx="564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r>
                <a:rPr lang="en-US" altLang="zh-CN" sz="1600" b="0" dirty="0">
                  <a:latin typeface="Arial" panose="020B0604020202020204" pitchFamily="34" charset="0"/>
                </a:rPr>
                <a:t>spindle</a:t>
              </a:r>
              <a:endParaRPr lang="en-US" altLang="zh-CN" sz="1600" b="0" dirty="0">
                <a:latin typeface="Arial" panose="020B0604020202020204" pitchFamily="34" charset="0"/>
              </a:endParaRPr>
            </a:p>
          </p:txBody>
        </p:sp>
        <p:sp>
          <p:nvSpPr>
            <p:cNvPr id="17440" name="Text Box 31"/>
            <p:cNvSpPr txBox="1"/>
            <p:nvPr/>
          </p:nvSpPr>
          <p:spPr>
            <a:xfrm>
              <a:off x="2307" y="520"/>
              <a:ext cx="615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r>
                <a:rPr lang="en-US" altLang="zh-CN" sz="1600" b="0" dirty="0">
                  <a:latin typeface="Arial" panose="020B0604020202020204" pitchFamily="34" charset="0"/>
                </a:rPr>
                <a:t>platter 0</a:t>
              </a:r>
              <a:endParaRPr lang="en-US" altLang="zh-CN" sz="1600" b="0" dirty="0">
                <a:latin typeface="Arial" panose="020B0604020202020204" pitchFamily="34" charset="0"/>
              </a:endParaRPr>
            </a:p>
          </p:txBody>
        </p:sp>
        <p:sp>
          <p:nvSpPr>
            <p:cNvPr id="17441" name="Text Box 32"/>
            <p:cNvSpPr txBox="1"/>
            <p:nvPr/>
          </p:nvSpPr>
          <p:spPr>
            <a:xfrm>
              <a:off x="2307" y="872"/>
              <a:ext cx="615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r>
                <a:rPr lang="en-US" altLang="zh-CN" sz="1600" b="0" dirty="0">
                  <a:latin typeface="Arial" panose="020B0604020202020204" pitchFamily="34" charset="0"/>
                </a:rPr>
                <a:t>platter 1</a:t>
              </a:r>
              <a:endParaRPr lang="en-US" altLang="zh-CN" sz="1600" b="0" dirty="0">
                <a:latin typeface="Arial" panose="020B0604020202020204" pitchFamily="34" charset="0"/>
              </a:endParaRPr>
            </a:p>
          </p:txBody>
        </p:sp>
        <p:sp>
          <p:nvSpPr>
            <p:cNvPr id="17442" name="Text Box 33"/>
            <p:cNvSpPr txBox="1"/>
            <p:nvPr/>
          </p:nvSpPr>
          <p:spPr>
            <a:xfrm>
              <a:off x="2307" y="1256"/>
              <a:ext cx="615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r>
                <a:rPr lang="en-US" altLang="zh-CN" sz="1600" b="0" dirty="0">
                  <a:latin typeface="Arial" panose="020B0604020202020204" pitchFamily="34" charset="0"/>
                </a:rPr>
                <a:t>platter 2</a:t>
              </a:r>
              <a:endParaRPr lang="en-US" altLang="zh-CN" sz="1600" b="0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9.1.3 Disk Storage(4/8)</a:t>
            </a:r>
            <a:endParaRPr lang="zh-CN" altLang="en-US" dirty="0"/>
          </a:p>
        </p:txBody>
      </p:sp>
      <p:sp>
        <p:nvSpPr>
          <p:cNvPr id="18434" name="Rectangle 3"/>
          <p:cNvSpPr>
            <a:spLocks noGrp="1"/>
          </p:cNvSpPr>
          <p:nvPr>
            <p:ph idx="1"/>
          </p:nvPr>
        </p:nvSpPr>
        <p:spPr>
          <a:xfrm>
            <a:off x="323850" y="1268413"/>
            <a:ext cx="8542338" cy="5329237"/>
          </a:xfrm>
        </p:spPr>
        <p:txBody>
          <a:bodyPr vert="horz" wrap="square" lIns="91440" tIns="45720" rIns="91440" bIns="45720" anchor="t" anchorCtr="0"/>
          <a:p>
            <a:r>
              <a:rPr lang="en-US" altLang="zh-CN" sz="2400" dirty="0">
                <a:solidFill>
                  <a:srgbClr val="FF0000"/>
                </a:solidFill>
              </a:rPr>
              <a:t>Capacity:</a:t>
            </a:r>
            <a:r>
              <a:rPr lang="en-US" altLang="zh-CN" sz="2400" dirty="0"/>
              <a:t> maximum number of bits that can be stored.</a:t>
            </a:r>
            <a:endParaRPr lang="en-US" altLang="zh-CN" sz="2400" dirty="0"/>
          </a:p>
          <a:p>
            <a:pPr lvl="1"/>
            <a:r>
              <a:rPr lang="en-US" altLang="zh-CN" sz="2400" dirty="0"/>
              <a:t>Vendors express capacity in units of Trillionbyte (TB,万亿字节 /太字节),  where 1 TB ==1024GB </a:t>
            </a:r>
            <a:endParaRPr lang="en-US" altLang="zh-CN" sz="2400" dirty="0"/>
          </a:p>
          <a:p>
            <a:r>
              <a:rPr lang="en-US" altLang="zh-CN" sz="2400" dirty="0"/>
              <a:t>Capacity is determined by these technology factors:</a:t>
            </a:r>
            <a:endParaRPr lang="en-US" altLang="zh-CN" sz="2400" dirty="0"/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Recording density</a:t>
            </a:r>
            <a:r>
              <a:rPr lang="en-US" altLang="zh-CN" sz="2400" dirty="0"/>
              <a:t> (bits/in): number of bits that can be squeezed into a 1 inch segment of a track.</a:t>
            </a:r>
            <a:endParaRPr lang="en-US" altLang="zh-CN" sz="2400" dirty="0"/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Track density</a:t>
            </a:r>
            <a:r>
              <a:rPr lang="en-US" altLang="zh-CN" sz="2400" dirty="0"/>
              <a:t> (tracks/in): number of tracks that can be squeezed into a 1 inch radial segment.</a:t>
            </a:r>
            <a:endParaRPr lang="en-US" altLang="zh-CN" sz="2400" dirty="0"/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Areal density</a:t>
            </a:r>
            <a:r>
              <a:rPr lang="en-US" altLang="zh-CN" sz="2400" dirty="0"/>
              <a:t> (bits/in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): product of recording and track density.</a:t>
            </a:r>
            <a:endParaRPr lang="en-US" altLang="zh-CN" sz="2000" dirty="0"/>
          </a:p>
          <a:p>
            <a:pPr lvl="1">
              <a:buNone/>
            </a:pPr>
            <a:r>
              <a:rPr lang="en-US" altLang="zh-CN" sz="2000" dirty="0"/>
              <a:t>  	Capacity = (# bytes/sector) x (avg. # sectors/track) x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			(# tracks/surface) x (# surfaces/platter) x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	  		(# platters/disk)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9.1.3 Disk Storage(5/8)</a:t>
            </a:r>
            <a:endParaRPr lang="en-US" altLang="zh-CN" dirty="0"/>
          </a:p>
        </p:txBody>
      </p:sp>
      <p:sp>
        <p:nvSpPr>
          <p:cNvPr id="19458" name="灯片编号占位符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b="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Rectangle 5"/>
          <p:cNvSpPr txBox="1"/>
          <p:nvPr/>
        </p:nvSpPr>
        <p:spPr>
          <a:xfrm>
            <a:off x="290513" y="1220788"/>
            <a:ext cx="8307387" cy="522446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b="0" dirty="0">
                <a:latin typeface="Calibri" panose="020F0502020204030204" pitchFamily="34" charset="0"/>
              </a:rPr>
              <a:t>Example:</a:t>
            </a:r>
            <a:endParaRPr lang="en-US" altLang="zh-CN" sz="2400" b="0" dirty="0">
              <a:latin typeface="Calibri" panose="020F0502020204030204" pitchFamily="34" charset="0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en-US" altLang="zh-CN" sz="2400" b="0" dirty="0">
                <a:solidFill>
                  <a:schemeClr val="tx1"/>
                </a:solidFill>
                <a:latin typeface="Calibri" panose="020F0502020204030204" pitchFamily="34" charset="0"/>
              </a:rPr>
              <a:t>512 bytes/sector</a:t>
            </a:r>
            <a:endParaRPr lang="en-US" altLang="zh-CN" sz="2400" b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en-US" altLang="zh-CN" sz="2400" b="0" dirty="0">
                <a:solidFill>
                  <a:schemeClr val="tx1"/>
                </a:solidFill>
                <a:latin typeface="Calibri" panose="020F0502020204030204" pitchFamily="34" charset="0"/>
              </a:rPr>
              <a:t>300 sectors/track (on average)</a:t>
            </a:r>
            <a:endParaRPr lang="en-US" altLang="zh-CN" sz="2400" b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en-US" altLang="zh-CN" sz="2400" b="0" dirty="0">
                <a:solidFill>
                  <a:schemeClr val="tx1"/>
                </a:solidFill>
                <a:latin typeface="Calibri" panose="020F0502020204030204" pitchFamily="34" charset="0"/>
              </a:rPr>
              <a:t>20,000 tracks/surface</a:t>
            </a:r>
            <a:endParaRPr lang="en-US" altLang="zh-CN" sz="2400" b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en-US" altLang="zh-CN" sz="2400" b="0" dirty="0">
                <a:solidFill>
                  <a:schemeClr val="tx1"/>
                </a:solidFill>
                <a:latin typeface="Calibri" panose="020F0502020204030204" pitchFamily="34" charset="0"/>
              </a:rPr>
              <a:t>2 surfaces/platter</a:t>
            </a:r>
            <a:endParaRPr lang="en-US" altLang="zh-CN" sz="2400" b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en-US" altLang="zh-CN" sz="2400" b="0" dirty="0">
                <a:solidFill>
                  <a:schemeClr val="tx1"/>
                </a:solidFill>
                <a:latin typeface="Calibri" panose="020F0502020204030204" pitchFamily="34" charset="0"/>
              </a:rPr>
              <a:t>5 platters/disk</a:t>
            </a:r>
            <a:endParaRPr lang="en-US" altLang="zh-CN" sz="2400" b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endParaRPr lang="en-US" altLang="zh-CN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b="0" dirty="0">
                <a:latin typeface="Calibri" panose="020F0502020204030204" pitchFamily="34" charset="0"/>
              </a:rPr>
              <a:t>Capacity = 512 x 300 x 20000 x 2 x 5</a:t>
            </a:r>
            <a:endParaRPr lang="en-US" altLang="zh-CN" sz="2400" b="0" dirty="0">
              <a:latin typeface="Calibri" panose="020F050202020403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400" b="0" dirty="0">
                <a:latin typeface="Calibri" panose="020F0502020204030204" pitchFamily="34" charset="0"/>
              </a:rPr>
              <a:t>		   = 30,720,000,000</a:t>
            </a:r>
            <a:endParaRPr lang="en-US" altLang="zh-CN" sz="2400" b="0" dirty="0">
              <a:latin typeface="Calibri" panose="020F050202020403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400" b="0" dirty="0">
                <a:latin typeface="Calibri" panose="020F0502020204030204" pitchFamily="34" charset="0"/>
              </a:rPr>
              <a:t>                = 30.72 GB </a:t>
            </a:r>
            <a:endParaRPr lang="en-US" altLang="zh-CN" sz="2400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9.1.3 Disk Storage(6/8)</a:t>
            </a:r>
            <a:endParaRPr lang="en-US" altLang="zh-CN" dirty="0"/>
          </a:p>
        </p:txBody>
      </p:sp>
      <p:sp>
        <p:nvSpPr>
          <p:cNvPr id="2048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sz="2400" dirty="0">
                <a:solidFill>
                  <a:schemeClr val="hlink"/>
                </a:solidFill>
              </a:rPr>
              <a:t>Average time to access</a:t>
            </a:r>
            <a:r>
              <a:rPr lang="en-US" altLang="zh-CN" sz="2400" dirty="0"/>
              <a:t> some target sector approximated by :</a:t>
            </a:r>
            <a:endParaRPr lang="en-US" altLang="zh-CN" sz="2400" dirty="0"/>
          </a:p>
          <a:p>
            <a:pPr lvl="1"/>
            <a:r>
              <a:rPr lang="en-US" altLang="zh-CN" sz="2400" dirty="0"/>
              <a:t>Taccess  =  Tavg seek +  Tavg rotation + Tavg transfer 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200" dirty="0">
                <a:solidFill>
                  <a:srgbClr val="FF0000"/>
                </a:solidFill>
              </a:rPr>
              <a:t>寻道</a:t>
            </a:r>
            <a:r>
              <a:rPr lang="en-US" altLang="zh-CN" sz="2200" dirty="0">
                <a:solidFill>
                  <a:srgbClr val="FF0000"/>
                </a:solidFill>
              </a:rPr>
              <a:t>/ Seek time</a:t>
            </a:r>
            <a:r>
              <a:rPr lang="en-US" altLang="zh-CN" sz="2200" dirty="0"/>
              <a:t> (Tavg seek)</a:t>
            </a:r>
            <a:endParaRPr lang="en-US" altLang="zh-CN" sz="2200" dirty="0"/>
          </a:p>
          <a:p>
            <a:pPr lvl="2"/>
            <a:r>
              <a:rPr lang="en-US" altLang="zh-CN" sz="2000" dirty="0"/>
              <a:t>Time to position heads over cylinder containing target sector.</a:t>
            </a:r>
            <a:endParaRPr lang="en-US" altLang="zh-CN" sz="2000" dirty="0"/>
          </a:p>
          <a:p>
            <a:pPr lvl="2"/>
            <a:r>
              <a:rPr lang="en-US" altLang="zh-CN" sz="2000" dirty="0"/>
              <a:t>Typical  Tavg seek = 9 ms</a:t>
            </a:r>
            <a:endParaRPr lang="en-US" altLang="zh-CN" sz="2000" dirty="0"/>
          </a:p>
          <a:p>
            <a:pPr lvl="1"/>
            <a:r>
              <a:rPr lang="zh-CN" altLang="en-US" sz="2200" dirty="0">
                <a:solidFill>
                  <a:srgbClr val="FF0000"/>
                </a:solidFill>
              </a:rPr>
              <a:t>旋转</a:t>
            </a:r>
            <a:r>
              <a:rPr lang="en-US" altLang="zh-CN" sz="2200" dirty="0">
                <a:solidFill>
                  <a:srgbClr val="FF0000"/>
                </a:solidFill>
              </a:rPr>
              <a:t>/</a:t>
            </a:r>
            <a:r>
              <a:rPr lang="zh-CN" altLang="en-US" sz="2200" dirty="0">
                <a:solidFill>
                  <a:srgbClr val="FF0000"/>
                </a:solidFill>
              </a:rPr>
              <a:t> </a:t>
            </a:r>
            <a:r>
              <a:rPr lang="en-US" altLang="zh-CN" sz="2200" dirty="0">
                <a:solidFill>
                  <a:srgbClr val="FF0000"/>
                </a:solidFill>
              </a:rPr>
              <a:t>Rotational latency</a:t>
            </a:r>
            <a:r>
              <a:rPr lang="en-US" altLang="zh-CN" sz="2200" dirty="0"/>
              <a:t> (Tavg rotation)</a:t>
            </a:r>
            <a:endParaRPr lang="en-US" altLang="zh-CN" sz="2200" dirty="0"/>
          </a:p>
          <a:p>
            <a:pPr lvl="2"/>
            <a:r>
              <a:rPr lang="en-US" altLang="zh-CN" sz="2000" dirty="0"/>
              <a:t>Time waiting for first bit of target sector to pass under r/w head.</a:t>
            </a:r>
            <a:endParaRPr lang="en-US" altLang="zh-CN" sz="2000" dirty="0"/>
          </a:p>
          <a:p>
            <a:pPr lvl="2"/>
            <a:r>
              <a:rPr lang="en-US" altLang="zh-CN" sz="2000" dirty="0"/>
              <a:t>Tavg rotation = 1/2 x 1/RPMs x 60 sec/1 min</a:t>
            </a:r>
            <a:endParaRPr lang="en-US" altLang="zh-CN" sz="2000" dirty="0"/>
          </a:p>
          <a:p>
            <a:pPr lvl="1"/>
            <a:r>
              <a:rPr lang="zh-CN" altLang="en-US" sz="2200" dirty="0">
                <a:solidFill>
                  <a:srgbClr val="FF0000"/>
                </a:solidFill>
              </a:rPr>
              <a:t>传送</a:t>
            </a:r>
            <a:r>
              <a:rPr lang="en-US" altLang="zh-CN" sz="2200" dirty="0">
                <a:solidFill>
                  <a:srgbClr val="FF0000"/>
                </a:solidFill>
              </a:rPr>
              <a:t>/ Transfer time</a:t>
            </a:r>
            <a:r>
              <a:rPr lang="en-US" altLang="zh-CN" sz="2200" dirty="0"/>
              <a:t> (Tavg transfer)	</a:t>
            </a:r>
            <a:endParaRPr lang="en-US" altLang="zh-CN" sz="2200" dirty="0"/>
          </a:p>
          <a:p>
            <a:pPr lvl="2"/>
            <a:r>
              <a:rPr lang="en-US" altLang="zh-CN" sz="2000" dirty="0"/>
              <a:t>Time to read the bits in the target sector.</a:t>
            </a:r>
            <a:endParaRPr lang="en-US" altLang="zh-CN" sz="2000" dirty="0"/>
          </a:p>
          <a:p>
            <a:pPr lvl="2"/>
            <a:r>
              <a:rPr lang="en-US" altLang="zh-CN" sz="2000" dirty="0"/>
              <a:t>Tavg transfer = 1/RPM x 1/(avg # sectors/track) x 60 secs/1 min.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9.1.3 Disk Storage(7/8)</a:t>
            </a:r>
            <a:endParaRPr lang="en-US" altLang="zh-CN" dirty="0"/>
          </a:p>
        </p:txBody>
      </p:sp>
      <p:sp>
        <p:nvSpPr>
          <p:cNvPr id="2150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Example:</a:t>
            </a:r>
            <a:endParaRPr lang="en-US" altLang="zh-CN" dirty="0"/>
          </a:p>
          <a:p>
            <a:pPr lvl="1"/>
            <a:r>
              <a:rPr lang="en-US" altLang="zh-CN" dirty="0"/>
              <a:t>Given:</a:t>
            </a:r>
            <a:endParaRPr lang="en-US" altLang="zh-CN" dirty="0"/>
          </a:p>
          <a:p>
            <a:pPr lvl="2"/>
            <a:r>
              <a:rPr lang="en-US" altLang="zh-CN" dirty="0"/>
              <a:t>Rotational rate = 7,200 RPM</a:t>
            </a:r>
            <a:endParaRPr lang="en-US" altLang="zh-CN" dirty="0"/>
          </a:p>
          <a:p>
            <a:pPr lvl="2"/>
            <a:r>
              <a:rPr lang="en-US" altLang="zh-CN" dirty="0"/>
              <a:t>Average seek time = 9 ms.</a:t>
            </a:r>
            <a:endParaRPr lang="en-US" altLang="zh-CN" dirty="0"/>
          </a:p>
          <a:p>
            <a:pPr lvl="2"/>
            <a:r>
              <a:rPr lang="en-US" altLang="zh-CN" dirty="0"/>
              <a:t>Avg # sectors/track = 400.</a:t>
            </a:r>
            <a:endParaRPr lang="en-US" altLang="zh-CN" dirty="0"/>
          </a:p>
          <a:p>
            <a:pPr lvl="1"/>
            <a:r>
              <a:rPr lang="en-US" altLang="zh-CN" dirty="0"/>
              <a:t>Derived:</a:t>
            </a:r>
            <a:endParaRPr lang="en-US" altLang="zh-CN" dirty="0"/>
          </a:p>
          <a:p>
            <a:pPr lvl="2"/>
            <a:r>
              <a:rPr lang="en-US" altLang="zh-CN" dirty="0"/>
              <a:t>Tavg rotation = 1/2 x (60 secs/7200 RPM) x 1000ms/sec = 4 ms.</a:t>
            </a:r>
            <a:endParaRPr lang="en-US" altLang="zh-CN" dirty="0"/>
          </a:p>
          <a:p>
            <a:pPr lvl="2"/>
            <a:r>
              <a:rPr lang="en-US" altLang="zh-CN" dirty="0"/>
              <a:t>Tavg transfer = 60/7200 RPM x 1/400 secs/track x 1000 ms/sec = 0.02 ms</a:t>
            </a:r>
            <a:endParaRPr lang="en-US" altLang="zh-CN" dirty="0"/>
          </a:p>
          <a:p>
            <a:pPr lvl="2"/>
            <a:r>
              <a:rPr lang="en-US" altLang="zh-CN" dirty="0"/>
              <a:t>Taccess  = 9 ms + 4 ms + 0.02 ms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9.1.3 Disk Storage(8/8)</a:t>
            </a:r>
            <a:endParaRPr lang="en-US" altLang="zh-CN" dirty="0"/>
          </a:p>
        </p:txBody>
      </p:sp>
      <p:sp>
        <p:nvSpPr>
          <p:cNvPr id="2253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CPU Access Disk</a:t>
            </a:r>
            <a:endParaRPr lang="en-US" altLang="zh-CN" dirty="0"/>
          </a:p>
          <a:p>
            <a:pPr lvl="1"/>
            <a:r>
              <a:rPr lang="en-US" altLang="zh-CN" dirty="0"/>
              <a:t>By Bus and I/O ports</a:t>
            </a:r>
            <a:endParaRPr lang="en-US" altLang="zh-CN" dirty="0"/>
          </a:p>
          <a:p>
            <a:pPr lvl="1"/>
            <a:r>
              <a:rPr lang="en-US" altLang="zh-CN" dirty="0"/>
              <a:t>By using </a:t>
            </a:r>
            <a:endParaRPr lang="en-US" altLang="zh-CN" dirty="0"/>
          </a:p>
          <a:p>
            <a:pPr lvl="2"/>
            <a:r>
              <a:rPr lang="en-US" altLang="zh-CN" dirty="0"/>
              <a:t>DMA</a:t>
            </a:r>
            <a:r>
              <a:rPr lang="zh-CN" altLang="en-US" dirty="0"/>
              <a:t>(Direct Memory Access 直接存储器访问)</a:t>
            </a:r>
            <a:r>
              <a:rPr lang="en-US" altLang="zh-CN" dirty="0"/>
              <a:t> and interrupt</a:t>
            </a:r>
            <a:endParaRPr lang="en-US" altLang="zh-CN" dirty="0"/>
          </a:p>
          <a:p>
            <a:pPr lvl="2"/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灯片编号占位符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b="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Unit 9.1. Memory Technology</a:t>
            </a:r>
            <a:endParaRPr lang="en-US" altLang="zh-CN" dirty="0"/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9.1.1 Random-Access Memory (RAM)</a:t>
            </a:r>
            <a:endParaRPr lang="en-US" altLang="zh-CN" dirty="0"/>
          </a:p>
          <a:p>
            <a:pPr eaLnBrk="1" hangingPunct="1"/>
            <a:r>
              <a:rPr lang="en-US" altLang="zh-CN" dirty="0"/>
              <a:t>9.1.2 Read only Memory (ROM)</a:t>
            </a:r>
            <a:endParaRPr lang="en-US" altLang="zh-CN" dirty="0"/>
          </a:p>
          <a:p>
            <a:pPr eaLnBrk="1" hangingPunct="1"/>
            <a:r>
              <a:rPr lang="en-US" altLang="zh-CN" dirty="0"/>
              <a:t>9.1.3 Disk Storage</a:t>
            </a:r>
            <a:endParaRPr lang="en-US" altLang="zh-CN" dirty="0"/>
          </a:p>
          <a:p>
            <a:pPr eaLnBrk="1" hangingPunct="1"/>
            <a:r>
              <a:rPr lang="en-US" altLang="zh-CN" u="sng" dirty="0"/>
              <a:t>9.1.4 SSD/Flash</a:t>
            </a:r>
            <a:endParaRPr lang="en-US" altLang="zh-CN" u="sng" dirty="0"/>
          </a:p>
          <a:p>
            <a:pPr eaLnBrk="1" hangingPunct="1"/>
            <a:r>
              <a:rPr lang="en-US" altLang="zh-CN" dirty="0"/>
              <a:t>9.1.5 Storage Technology Trends 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 dirty="0"/>
              <a:t>9.1.4 SSD/Flash(1/4)</a:t>
            </a:r>
            <a:endParaRPr lang="zh-CN" altLang="en-US"/>
          </a:p>
        </p:txBody>
      </p:sp>
      <p:sp>
        <p:nvSpPr>
          <p:cNvPr id="24578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en-US"/>
              <a:t>Solid state drives or SSDs (Solid State Drive)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/>
              <a:t>microchips with flash memories interconnected with each other. 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/>
              <a:t>include an integrated processor to perform operations related to the reading and writing of data.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en-US" altLang="zh-CN"/>
              <a:t>no </a:t>
            </a:r>
            <a:r>
              <a:rPr lang="zh-CN" altLang="en-US"/>
              <a:t>moving mechanical components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68445" y="4435475"/>
            <a:ext cx="3378200" cy="2232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灯片编号占位符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b="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70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Unit 9. Memory Operation and Performance</a:t>
            </a:r>
            <a:endParaRPr lang="zh-CN" altLang="en-US" dirty="0"/>
          </a:p>
        </p:txBody>
      </p:sp>
      <p:sp>
        <p:nvSpPr>
          <p:cNvPr id="7171" name="Rectangle 5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u="sng" dirty="0"/>
              <a:t>9.1 Memory Technology</a:t>
            </a:r>
            <a:endParaRPr lang="en-US" altLang="zh-CN" u="sng" dirty="0"/>
          </a:p>
          <a:p>
            <a:r>
              <a:rPr lang="en-US" altLang="zh-CN" dirty="0"/>
              <a:t>9.2 Memory Hierarchies</a:t>
            </a:r>
            <a:endParaRPr lang="en-US" altLang="zh-CN" dirty="0"/>
          </a:p>
          <a:p>
            <a:r>
              <a:rPr lang="en-US" altLang="zh-CN" dirty="0"/>
              <a:t>9.3 Locality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9.1.4 SSD/Flash(2/4)</a:t>
            </a:r>
            <a:endParaRPr lang="zh-CN" altLang="en-US" dirty="0"/>
          </a:p>
        </p:txBody>
      </p:sp>
      <p:pic>
        <p:nvPicPr>
          <p:cNvPr id="2560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1495425"/>
            <a:ext cx="7577137" cy="49926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9.1.4 SSD/Flash(3/4)</a:t>
            </a:r>
            <a:endParaRPr lang="zh-CN" altLang="en-US" dirty="0"/>
          </a:p>
        </p:txBody>
      </p:sp>
      <p:pic>
        <p:nvPicPr>
          <p:cNvPr id="26626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425" y="1242060"/>
            <a:ext cx="8368030" cy="51060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 dirty="0"/>
              <a:t>9.1.4 SSD/Flash(4/4)</a:t>
            </a:r>
            <a:endParaRPr lang="zh-CN" altLang="en-US"/>
          </a:p>
        </p:txBody>
      </p:sp>
      <p:graphicFrame>
        <p:nvGraphicFramePr>
          <p:cNvPr id="5" name="内容占位符 4"/>
          <p:cNvGraphicFramePr/>
          <p:nvPr>
            <p:ph idx="1"/>
          </p:nvPr>
        </p:nvGraphicFramePr>
        <p:xfrm>
          <a:off x="25400" y="1268413"/>
          <a:ext cx="9131300" cy="5213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035"/>
                <a:gridCol w="3809365"/>
                <a:gridCol w="3390900"/>
              </a:tblGrid>
              <a:tr h="3657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SSD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HDD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CAPACITY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In general between 256 GB and 4 TB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 between 1 and 10 TB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CONSUMPTION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Lower consumption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Greater consumption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COST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Fairly more expensive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Much cheaper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NOISE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More silent because there are no moving parts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Something noisier for having moving parts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VIBRATIONS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Does not vibrate because there are no moving parts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The rotation of your discs can cause slight vibrations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FRAGMENTATION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Does not have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It can occur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DURABILITY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Your cells can be rewritten a limited number of times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With mechanical parts that can be damaged by movements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SO BOOT TIME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7 seconds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16 seconds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DATA TRANSFER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between 200 and 550 MB / s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between 50 and 150 MB / s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AFFECTED BY MAGNETISM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Do not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Magnetism can eliminate data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灯片编号占位符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b="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Unit 9.1. Memory Technology</a:t>
            </a:r>
            <a:endParaRPr lang="zh-CN" altLang="en-US" dirty="0"/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9.1.1 Random-Access Memory (RAM)</a:t>
            </a:r>
            <a:endParaRPr lang="en-US" altLang="zh-CN" dirty="0"/>
          </a:p>
          <a:p>
            <a:pPr eaLnBrk="1" hangingPunct="1"/>
            <a:r>
              <a:rPr lang="en-US" altLang="zh-CN" dirty="0"/>
              <a:t>9.1.2 Read only Memory (ROM)</a:t>
            </a:r>
            <a:endParaRPr lang="en-US" altLang="zh-CN" dirty="0"/>
          </a:p>
          <a:p>
            <a:pPr eaLnBrk="1" hangingPunct="1"/>
            <a:r>
              <a:rPr lang="en-US" altLang="zh-CN" dirty="0"/>
              <a:t>9.1.3 Disk Storage</a:t>
            </a:r>
            <a:endParaRPr lang="en-US" altLang="zh-CN" dirty="0"/>
          </a:p>
          <a:p>
            <a:pPr eaLnBrk="1" hangingPunct="1"/>
            <a:r>
              <a:rPr lang="en-US" altLang="zh-CN" dirty="0"/>
              <a:t>9.1.4 SSD/Flash</a:t>
            </a:r>
            <a:endParaRPr lang="en-US" altLang="zh-CN" dirty="0"/>
          </a:p>
          <a:p>
            <a:pPr eaLnBrk="1" hangingPunct="1"/>
            <a:r>
              <a:rPr lang="en-US" altLang="zh-CN" u="sng" dirty="0"/>
              <a:t>9.1.5 Storage Technology Trends</a:t>
            </a:r>
            <a:r>
              <a:rPr lang="en-US" altLang="zh-CN" dirty="0"/>
              <a:t> </a:t>
            </a:r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9.1.5 Storage Technology Trends(1/8)</a:t>
            </a:r>
            <a:endParaRPr lang="zh-CN" altLang="en-US" dirty="0"/>
          </a:p>
        </p:txBody>
      </p:sp>
      <p:pic>
        <p:nvPicPr>
          <p:cNvPr id="30722" name="Picture 13" descr="复件 001海量数据挖掘0912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625" y="1844675"/>
            <a:ext cx="8177213" cy="39608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9.1.5 Storage Technology Trends(2/8)</a:t>
            </a:r>
            <a:endParaRPr lang="en-US" altLang="zh-CN" dirty="0"/>
          </a:p>
        </p:txBody>
      </p:sp>
      <p:sp>
        <p:nvSpPr>
          <p:cNvPr id="3277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sz="2800" dirty="0">
                <a:sym typeface="+mn-ea"/>
              </a:rPr>
              <a:t>Trends</a:t>
            </a:r>
            <a:endParaRPr lang="en-US" altLang="zh-CN" sz="2800" dirty="0"/>
          </a:p>
          <a:p>
            <a:pPr lvl="1"/>
            <a:r>
              <a:rPr lang="zh-CN" altLang="en-US" sz="2200" dirty="0">
                <a:sym typeface="+mn-ea"/>
              </a:rPr>
              <a:t>不同的存储技术的性和价按照不同的速率变化着</a:t>
            </a:r>
            <a:endParaRPr lang="zh-CN" altLang="en-US" sz="2200" dirty="0"/>
          </a:p>
          <a:p>
            <a:pPr lvl="1" algn="l">
              <a:buClrTx/>
              <a:buSzTx/>
            </a:pPr>
            <a:r>
              <a:rPr lang="zh-CN" altLang="en-US" sz="2200" dirty="0">
                <a:sym typeface="+mn-ea"/>
              </a:rPr>
              <a:t>DRAM和磁盘访问时间滞后于CPU的clock cycle</a:t>
            </a:r>
            <a:endParaRPr lang="zh-CN" altLang="en-US" sz="2200" dirty="0"/>
          </a:p>
          <a:p>
            <a:endParaRPr lang="zh-CN" altLang="en-US" dirty="0"/>
          </a:p>
        </p:txBody>
      </p:sp>
      <p:pic>
        <p:nvPicPr>
          <p:cNvPr id="32771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5510" y="2763520"/>
            <a:ext cx="7628890" cy="36741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9.1.5 Storage Technology Trends(3/8)</a:t>
            </a:r>
            <a:endParaRPr lang="en-US" altLang="zh-CN"/>
          </a:p>
        </p:txBody>
      </p:sp>
      <p:sp>
        <p:nvSpPr>
          <p:cNvPr id="33794" name="Rectangle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Cloud Storage</a:t>
            </a:r>
            <a:endParaRPr lang="en-US" altLang="zh-CN"/>
          </a:p>
          <a:p>
            <a:pPr lvl="1"/>
            <a:r>
              <a:rPr lang="en-US" altLang="zh-CN"/>
              <a:t>What is cloud storage</a:t>
            </a:r>
            <a:endParaRPr lang="en-US" altLang="zh-CN"/>
          </a:p>
          <a:p>
            <a:pPr lvl="1"/>
            <a:r>
              <a:rPr lang="en-US" altLang="zh-CN"/>
              <a:t>Who provided the cloud storage</a:t>
            </a:r>
            <a:endParaRPr lang="en-US" altLang="zh-CN"/>
          </a:p>
          <a:p>
            <a:pPr lvl="1"/>
            <a:r>
              <a:rPr lang="en-US" altLang="zh-CN"/>
              <a:t>Advantages of cloud storing</a:t>
            </a:r>
            <a:endParaRPr lang="en-US" altLang="zh-CN"/>
          </a:p>
          <a:p>
            <a:pPr lvl="1"/>
            <a:r>
              <a:rPr lang="en-US" altLang="zh-CN"/>
              <a:t>Disadvantages of cloud storing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3379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0025" y="3905250"/>
            <a:ext cx="5830570" cy="2711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9.1.5 Storage Technology Trends(4/8)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/>
              <a:t>What is cloud storage?</a:t>
            </a:r>
            <a:endParaRPr lang="en-US" altLang="zh-CN"/>
          </a:p>
          <a:p>
            <a:pPr lvl="1"/>
            <a:r>
              <a:rPr lang="en-US" altLang="zh-CN"/>
              <a:t>Cloud storage is a model of computer data storage in which the digital data is stored in logical pools, said to be on "the cloud".  -wiki</a:t>
            </a:r>
            <a:endParaRPr lang="en-US" altLang="zh-CN"/>
          </a:p>
          <a:p>
            <a:pPr lvl="1"/>
            <a:r>
              <a:rPr lang="en-US" altLang="zh-CN"/>
              <a:t>Online file storage centers or cloud provider allow you to safely upload your files to the internet.</a:t>
            </a:r>
            <a:endParaRPr lang="en-US" altLang="zh-CN"/>
          </a:p>
          <a:p>
            <a:pPr lvl="1"/>
            <a:r>
              <a:rPr lang="en-US" altLang="zh-CN"/>
              <a:t>The data is maintained, managed and backed up remotely over a network.</a:t>
            </a:r>
            <a:endParaRPr lang="en-US" altLang="zh-CN"/>
          </a:p>
          <a:p>
            <a:pPr lvl="1"/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9.1.5 Storage Technology Trends(5/8)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/>
              <a:t>Who provided the cloud storage?</a:t>
            </a:r>
            <a:endParaRPr lang="en-US" altLang="zh-CN"/>
          </a:p>
          <a:p>
            <a:pPr lvl="1"/>
            <a:r>
              <a:rPr lang="en-US" altLang="zh-CN"/>
              <a:t>There are various providers of cloud storage</a:t>
            </a:r>
            <a:endParaRPr lang="en-US" altLang="zh-CN"/>
          </a:p>
          <a:p>
            <a:pPr lvl="1"/>
            <a:r>
              <a:rPr lang="en-US" altLang="zh-CN"/>
              <a:t>Examples:</a:t>
            </a:r>
            <a:endParaRPr lang="en-US" altLang="zh-CN"/>
          </a:p>
          <a:p>
            <a:pPr lvl="2"/>
            <a:r>
              <a:rPr lang="en-US" altLang="zh-CN" sz="2400"/>
              <a:t>Apple iCloud</a:t>
            </a:r>
            <a:endParaRPr lang="en-US" altLang="zh-CN" sz="2400"/>
          </a:p>
          <a:p>
            <a:pPr lvl="2"/>
            <a:r>
              <a:rPr lang="en-US" altLang="zh-CN"/>
              <a:t>Amazon AWS (https://aws.amazon.com/cn/)</a:t>
            </a:r>
            <a:endParaRPr lang="en-US" altLang="zh-CN"/>
          </a:p>
          <a:p>
            <a:pPr lvl="2"/>
            <a:r>
              <a:rPr lang="en-US" altLang="zh-CN" sz="2400"/>
              <a:t>阿里云 / Alibaba Cloud (https://www.aliyun.com)</a:t>
            </a:r>
            <a:endParaRPr lang="en-US" altLang="zh-CN" sz="2400"/>
          </a:p>
          <a:p>
            <a:pPr lvl="2"/>
            <a:r>
              <a:rPr lang="en-US" altLang="zh-CN" sz="2400"/>
              <a:t>Microsoft Azure / One</a:t>
            </a:r>
            <a:r>
              <a:rPr lang="en-US" altLang="zh-CN" sz="2400"/>
              <a:t>Drive</a:t>
            </a:r>
            <a:endParaRPr lang="en-US" altLang="zh-CN" sz="2400"/>
          </a:p>
          <a:p>
            <a:pPr lvl="2"/>
            <a:r>
              <a:rPr lang="en-US" altLang="zh-CN" sz="2400"/>
              <a:t>Google Drive </a:t>
            </a:r>
            <a:endParaRPr lang="en-US" altLang="zh-CN" sz="2400"/>
          </a:p>
          <a:p>
            <a:pPr lvl="2"/>
            <a:r>
              <a:rPr lang="en-US" altLang="zh-CN" sz="2400"/>
              <a:t>华为云 / Huawei Cloud/ ECS (</a:t>
            </a:r>
            <a:r>
              <a:rPr lang="zh-CN" altLang="en-US" sz="2400">
                <a:ea typeface="宋体" panose="02010600030101010101" pitchFamily="2" charset="-122"/>
              </a:rPr>
              <a:t>Elastic Cloud Server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  <a:endParaRPr lang="en-US" altLang="zh-CN" sz="2400"/>
          </a:p>
          <a:p>
            <a:pPr lvl="2"/>
            <a:r>
              <a:rPr lang="en-US" altLang="zh-CN" sz="2400"/>
              <a:t>腾讯云 / Tencent Cloud</a:t>
            </a:r>
            <a:endParaRPr lang="en-US" altLang="zh-CN" sz="2400"/>
          </a:p>
          <a:p>
            <a:pPr lvl="2"/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9.1.5 Storage Technology Trends(6/8)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/>
              <a:t>Ref: </a:t>
            </a:r>
            <a:r>
              <a:rPr lang="zh-CN" altLang="en-US" sz="2400"/>
              <a:t>https://www.cnblogs.com/fastone/p/11434758.html</a:t>
            </a:r>
            <a:endParaRPr lang="zh-CN" altLang="en-US" sz="2400"/>
          </a:p>
        </p:txBody>
      </p:sp>
      <p:graphicFrame>
        <p:nvGraphicFramePr>
          <p:cNvPr id="6" name="对象 5"/>
          <p:cNvGraphicFramePr/>
          <p:nvPr/>
        </p:nvGraphicFramePr>
        <p:xfrm>
          <a:off x="118110" y="1761490"/>
          <a:ext cx="4526280" cy="5026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4102100" imgH="4362450" progId="Paint.Picture">
                  <p:embed/>
                </p:oleObj>
              </mc:Choice>
              <mc:Fallback>
                <p:oleObj name="" r:id="rId1" imgW="4102100" imgH="436245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110" y="1761490"/>
                        <a:ext cx="4526280" cy="5026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4644390" y="1754505"/>
          <a:ext cx="4465320" cy="5015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4083050" imgH="4464050" progId="Paint.Picture">
                  <p:embed/>
                </p:oleObj>
              </mc:Choice>
              <mc:Fallback>
                <p:oleObj name="" r:id="rId3" imgW="4083050" imgH="446405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4390" y="1754505"/>
                        <a:ext cx="4465320" cy="5015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灯片编号占位符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b="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Unit 9.1. Memory Technology</a:t>
            </a:r>
            <a:endParaRPr lang="en-US" altLang="zh-CN" dirty="0"/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u="sng" dirty="0"/>
              <a:t>9.1.1 Random-Access Memory (RAM)</a:t>
            </a:r>
            <a:endParaRPr lang="en-US" altLang="zh-CN" u="sng" dirty="0"/>
          </a:p>
          <a:p>
            <a:pPr eaLnBrk="1" hangingPunct="1"/>
            <a:r>
              <a:rPr lang="en-US" altLang="zh-CN" dirty="0"/>
              <a:t>9.1.2 Read only Memory (ROM)</a:t>
            </a:r>
            <a:endParaRPr lang="en-US" altLang="zh-CN" dirty="0"/>
          </a:p>
          <a:p>
            <a:pPr eaLnBrk="1" hangingPunct="1"/>
            <a:r>
              <a:rPr lang="en-US" altLang="zh-CN" dirty="0"/>
              <a:t>9.1.3 Disk Storage</a:t>
            </a:r>
            <a:endParaRPr lang="en-US" altLang="zh-CN" dirty="0"/>
          </a:p>
          <a:p>
            <a:pPr eaLnBrk="1" hangingPunct="1"/>
            <a:r>
              <a:rPr lang="en-US" altLang="zh-CN" dirty="0"/>
              <a:t>9.1.4 SSD/Flash</a:t>
            </a:r>
            <a:endParaRPr lang="en-US" altLang="zh-CN" dirty="0"/>
          </a:p>
          <a:p>
            <a:pPr eaLnBrk="1" hangingPunct="1"/>
            <a:r>
              <a:rPr lang="en-US" altLang="zh-CN" dirty="0"/>
              <a:t>9.1.5 Storage Technology Trends </a:t>
            </a:r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9.1.5 Storage Technology Trends(7/8)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</a:t>
            </a:r>
            <a:r>
              <a:rPr lang="zh-CN" altLang="en-US"/>
              <a:t>loud-architecture</a:t>
            </a:r>
            <a:endParaRPr lang="zh-CN" altLang="en-US"/>
          </a:p>
        </p:txBody>
      </p:sp>
      <p:pic>
        <p:nvPicPr>
          <p:cNvPr id="4" name="图片 3" descr="A-view-of-the-cloud-architec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965" y="1766570"/>
            <a:ext cx="8858250" cy="50133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9.1.5 Storage Technology Trends(8/8)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30"/>
            <a:ext cx="8250555" cy="4857750"/>
          </a:xfrm>
        </p:spPr>
        <p:txBody>
          <a:bodyPr/>
          <a:p>
            <a:pPr lvl="0"/>
            <a:r>
              <a:rPr lang="en-US" altLang="zh-CN"/>
              <a:t>Advantages of cloud storing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Universal document access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Easier group collaboration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Security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Cost-efficient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Scalable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Disaster recovery</a:t>
            </a:r>
            <a:endParaRPr lang="zh-CN" altLang="en-US"/>
          </a:p>
          <a:p>
            <a:pPr lvl="0"/>
            <a:r>
              <a:rPr lang="en-US" altLang="zh-CN"/>
              <a:t>Disadvantages of cloud storing</a:t>
            </a:r>
            <a:endParaRPr lang="en-US" altLang="zh-CN"/>
          </a:p>
          <a:p>
            <a:pPr lvl="1"/>
            <a:r>
              <a:rPr lang="zh-CN" altLang="en-US"/>
              <a:t>Vulnerability to attacks</a:t>
            </a:r>
            <a:endParaRPr lang="zh-CN" altLang="en-US"/>
          </a:p>
          <a:p>
            <a:pPr lvl="1"/>
            <a:r>
              <a:rPr lang="zh-CN" altLang="en-US"/>
              <a:t>Internet connectivity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灯片编号占位符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b="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4818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Unit 9. Memory Operation and Performance</a:t>
            </a:r>
            <a:endParaRPr lang="zh-CN" altLang="en-US" dirty="0"/>
          </a:p>
        </p:txBody>
      </p:sp>
      <p:sp>
        <p:nvSpPr>
          <p:cNvPr id="34819" name="Rectangle 5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9.1 Memory Technology</a:t>
            </a:r>
            <a:endParaRPr lang="en-US" altLang="zh-CN" dirty="0"/>
          </a:p>
          <a:p>
            <a:r>
              <a:rPr lang="en-US" altLang="zh-CN" u="sng" dirty="0"/>
              <a:t>9.2 Memory Hierarchies</a:t>
            </a:r>
            <a:endParaRPr lang="en-US" altLang="zh-CN" u="sng" dirty="0"/>
          </a:p>
          <a:p>
            <a:r>
              <a:rPr lang="en-US" altLang="zh-CN" dirty="0"/>
              <a:t>9.3 Locality</a:t>
            </a:r>
            <a:endParaRPr lang="en-US" altLang="zh-C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9.2. Memory Hierarchies(1/8)</a:t>
            </a:r>
            <a:endParaRPr lang="zh-CN" altLang="en-US" dirty="0"/>
          </a:p>
        </p:txBody>
      </p:sp>
      <p:sp>
        <p:nvSpPr>
          <p:cNvPr id="35842" name="Rectangle 3"/>
          <p:cNvSpPr>
            <a:spLocks noGrp="1"/>
          </p:cNvSpPr>
          <p:nvPr>
            <p:ph idx="1"/>
          </p:nvPr>
        </p:nvSpPr>
        <p:spPr>
          <a:xfrm>
            <a:off x="0" y="1268413"/>
            <a:ext cx="8686800" cy="485775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/>
              <a:t>The design constraints of a computer</a:t>
            </a:r>
            <a:r>
              <a:rPr lang="en-US" altLang="zh-CN" dirty="0">
                <a:latin typeface="Times New Roman" panose="02020603050405020304" pitchFamily="18" charset="0"/>
              </a:rPr>
              <a:t>’</a:t>
            </a:r>
            <a:r>
              <a:rPr lang="en-US" altLang="zh-CN" dirty="0"/>
              <a:t>s memory</a:t>
            </a:r>
            <a:endParaRPr lang="en-US" altLang="zh-CN" dirty="0"/>
          </a:p>
          <a:p>
            <a:pPr lvl="1"/>
            <a:r>
              <a:rPr lang="en-US" altLang="zh-CN" dirty="0"/>
              <a:t>How much        : </a:t>
            </a:r>
            <a:r>
              <a:rPr lang="en-US" altLang="zh-CN" sz="3000" dirty="0">
                <a:solidFill>
                  <a:schemeClr val="accent2"/>
                </a:solidFill>
              </a:rPr>
              <a:t>Capacity</a:t>
            </a:r>
            <a:r>
              <a:rPr lang="en-US" altLang="zh-CN" sz="3000" dirty="0"/>
              <a:t> :  larger</a:t>
            </a:r>
            <a:endParaRPr lang="en-US" altLang="zh-CN" sz="3000" dirty="0"/>
          </a:p>
          <a:p>
            <a:pPr lvl="1"/>
            <a:r>
              <a:rPr lang="en-US" altLang="zh-CN" dirty="0"/>
              <a:t>How fast           : </a:t>
            </a:r>
            <a:r>
              <a:rPr lang="en-US" altLang="zh-CN" sz="3000" dirty="0">
                <a:solidFill>
                  <a:schemeClr val="accent2"/>
                </a:solidFill>
              </a:rPr>
              <a:t>Speed</a:t>
            </a:r>
            <a:r>
              <a:rPr lang="en-US" altLang="zh-CN" sz="3000" dirty="0"/>
              <a:t>      :  faster/ as fast as CPU</a:t>
            </a:r>
            <a:endParaRPr lang="zh-CN" altLang="en-US" sz="3000" dirty="0"/>
          </a:p>
          <a:p>
            <a:pPr lvl="1"/>
            <a:r>
              <a:rPr lang="en-US" altLang="zh-CN" dirty="0"/>
              <a:t>How expensive : </a:t>
            </a:r>
            <a:r>
              <a:rPr lang="en-US" altLang="zh-CN" sz="3000" dirty="0">
                <a:solidFill>
                  <a:schemeClr val="accent2"/>
                </a:solidFill>
              </a:rPr>
              <a:t>Price</a:t>
            </a:r>
            <a:r>
              <a:rPr lang="en-US" altLang="zh-CN" sz="3000" dirty="0"/>
              <a:t>       :  cheaper</a:t>
            </a:r>
            <a:endParaRPr lang="en-US" altLang="zh-CN" sz="3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9.2. Memory Hierarchies(2/8)</a:t>
            </a:r>
            <a:endParaRPr lang="zh-CN" altLang="en-US" dirty="0"/>
          </a:p>
        </p:txBody>
      </p:sp>
      <p:sp>
        <p:nvSpPr>
          <p:cNvPr id="36866" name="Rectangle 3"/>
          <p:cNvSpPr>
            <a:spLocks noGrp="1"/>
          </p:cNvSpPr>
          <p:nvPr>
            <p:ph idx="1"/>
          </p:nvPr>
        </p:nvSpPr>
        <p:spPr>
          <a:xfrm>
            <a:off x="0" y="1268413"/>
            <a:ext cx="9144000" cy="485775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/>
              <a:t>(Speed , Price, Capacity)</a:t>
            </a:r>
            <a:r>
              <a:rPr lang="zh-CN" altLang="en-US" dirty="0"/>
              <a:t>的不可兼得性</a:t>
            </a:r>
            <a:r>
              <a:rPr lang="en-US" altLang="zh-CN" dirty="0"/>
              <a:t>/</a:t>
            </a:r>
            <a:r>
              <a:rPr lang="zh-CN" altLang="en-US" dirty="0"/>
              <a:t>矛盾</a:t>
            </a:r>
            <a:r>
              <a:rPr lang="en-US" altLang="zh-CN" dirty="0"/>
              <a:t>:</a:t>
            </a:r>
            <a:endParaRPr lang="en-US" altLang="zh-CN" dirty="0"/>
          </a:p>
          <a:p>
            <a:pPr lvl="1"/>
            <a:r>
              <a:rPr lang="en-US" altLang="zh-CN" dirty="0"/>
              <a:t>Faster access time, greater cost per bit</a:t>
            </a:r>
            <a:endParaRPr lang="en-US" altLang="zh-CN" dirty="0"/>
          </a:p>
          <a:p>
            <a:pPr lvl="1"/>
            <a:r>
              <a:rPr lang="en-US" altLang="zh-CN" dirty="0"/>
              <a:t>Greater capacity, smaller cost per bit</a:t>
            </a:r>
            <a:endParaRPr lang="en-US" altLang="zh-CN" dirty="0"/>
          </a:p>
          <a:p>
            <a:pPr lvl="1"/>
            <a:r>
              <a:rPr lang="en-US" altLang="zh-CN" dirty="0"/>
              <a:t>Greater capacity, slower access speed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What can we do? </a:t>
            </a:r>
            <a:endParaRPr lang="en-US" altLang="zh-CN" dirty="0"/>
          </a:p>
          <a:p>
            <a:pPr lvl="1"/>
            <a:r>
              <a:rPr lang="en-US" altLang="zh-CN" dirty="0"/>
              <a:t>Trade off</a:t>
            </a:r>
            <a:r>
              <a:rPr lang="zh-CN" altLang="en-US" dirty="0"/>
              <a:t>？</a:t>
            </a:r>
            <a:endParaRPr lang="zh-CN" altLang="en-US" dirty="0"/>
          </a:p>
          <a:p>
            <a:pPr lvl="2"/>
            <a:r>
              <a:rPr lang="en-US" altLang="zh-CN" sz="2800" dirty="0"/>
              <a:t>To </a:t>
            </a:r>
            <a:r>
              <a:rPr lang="en-US" altLang="zh-CN" sz="2800" u="sng" dirty="0"/>
              <a:t>use them all</a:t>
            </a:r>
            <a:r>
              <a:rPr lang="en-US" altLang="zh-CN" sz="2800" dirty="0"/>
              <a:t> in the right way: </a:t>
            </a:r>
            <a:r>
              <a:rPr lang="en-US" altLang="zh-CN" sz="2800" dirty="0">
                <a:solidFill>
                  <a:schemeClr val="accent2"/>
                </a:solidFill>
              </a:rPr>
              <a:t>Memory Hierarchy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灯片编号占位符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b="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7890" name="标题 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9.2. Memory Hierarchies(3/</a:t>
            </a:r>
            <a:r>
              <a:rPr lang="en-US" altLang="zh-CN" dirty="0"/>
              <a:t>8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7891" name="AutoShape 4"/>
          <p:cNvSpPr>
            <a:spLocks noChangeAspect="1"/>
          </p:cNvSpPr>
          <p:nvPr/>
        </p:nvSpPr>
        <p:spPr>
          <a:xfrm>
            <a:off x="1147763" y="1009650"/>
            <a:ext cx="6242050" cy="5391150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2" name="Text Box 5"/>
          <p:cNvSpPr txBox="1">
            <a:spLocks noChangeAspect="1"/>
          </p:cNvSpPr>
          <p:nvPr/>
        </p:nvSpPr>
        <p:spPr>
          <a:xfrm>
            <a:off x="3770313" y="1565275"/>
            <a:ext cx="1042987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en-US" altLang="zh-CN" sz="1600" b="0" dirty="0">
                <a:latin typeface="Arial" panose="020B0604020202020204" pitchFamily="34" charset="0"/>
              </a:rPr>
              <a:t>registers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37893" name="Text Box 6"/>
          <p:cNvSpPr txBox="1">
            <a:spLocks noChangeAspect="1"/>
          </p:cNvSpPr>
          <p:nvPr/>
        </p:nvSpPr>
        <p:spPr>
          <a:xfrm>
            <a:off x="3487738" y="1982788"/>
            <a:ext cx="1549400" cy="58102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en-US" altLang="zh-CN" sz="1600" b="0" dirty="0">
                <a:latin typeface="Arial" panose="020B0604020202020204" pitchFamily="34" charset="0"/>
              </a:rPr>
              <a:t>on-chip L1</a:t>
            </a:r>
            <a:endParaRPr lang="en-US" altLang="zh-CN" sz="1600" b="0" dirty="0">
              <a:latin typeface="Arial" panose="020B0604020202020204" pitchFamily="34" charset="0"/>
            </a:endParaRPr>
          </a:p>
          <a:p>
            <a:r>
              <a:rPr lang="en-US" altLang="zh-CN" sz="1600" b="0" dirty="0">
                <a:latin typeface="Arial" panose="020B0604020202020204" pitchFamily="34" charset="0"/>
              </a:rPr>
              <a:t>cache (SRAM)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37894" name="Text Box 7"/>
          <p:cNvSpPr txBox="1">
            <a:spLocks noChangeAspect="1"/>
          </p:cNvSpPr>
          <p:nvPr/>
        </p:nvSpPr>
        <p:spPr>
          <a:xfrm>
            <a:off x="3530600" y="3473450"/>
            <a:ext cx="1506538" cy="58102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en-US" altLang="zh-CN" sz="1600" b="0" dirty="0">
                <a:latin typeface="Arial" panose="020B0604020202020204" pitchFamily="34" charset="0"/>
              </a:rPr>
              <a:t>main memory</a:t>
            </a:r>
            <a:endParaRPr lang="en-US" altLang="zh-CN" sz="1600" b="0" dirty="0">
              <a:latin typeface="Arial" panose="020B0604020202020204" pitchFamily="34" charset="0"/>
            </a:endParaRPr>
          </a:p>
          <a:p>
            <a:r>
              <a:rPr lang="en-US" altLang="zh-CN" sz="1600" b="0" dirty="0">
                <a:latin typeface="Arial" panose="020B0604020202020204" pitchFamily="34" charset="0"/>
              </a:rPr>
              <a:t>(DRAM)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37895" name="Text Box 8"/>
          <p:cNvSpPr txBox="1">
            <a:spLocks noChangeAspect="1"/>
          </p:cNvSpPr>
          <p:nvPr/>
        </p:nvSpPr>
        <p:spPr>
          <a:xfrm>
            <a:off x="2994025" y="4537075"/>
            <a:ext cx="2509838" cy="58102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en-US" altLang="zh-CN" sz="1600" b="0" dirty="0">
                <a:latin typeface="Arial" panose="020B0604020202020204" pitchFamily="34" charset="0"/>
              </a:rPr>
              <a:t>local secondary storage</a:t>
            </a:r>
            <a:endParaRPr lang="en-US" altLang="zh-CN" sz="1600" b="0" dirty="0">
              <a:latin typeface="Arial" panose="020B0604020202020204" pitchFamily="34" charset="0"/>
            </a:endParaRPr>
          </a:p>
          <a:p>
            <a:r>
              <a:rPr lang="en-US" altLang="zh-CN" sz="1600" b="0" dirty="0">
                <a:latin typeface="Arial" panose="020B0604020202020204" pitchFamily="34" charset="0"/>
              </a:rPr>
              <a:t>(local disks)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37896" name="Line 9"/>
          <p:cNvSpPr>
            <a:spLocks noChangeAspect="1"/>
          </p:cNvSpPr>
          <p:nvPr/>
        </p:nvSpPr>
        <p:spPr>
          <a:xfrm>
            <a:off x="3741738" y="1931988"/>
            <a:ext cx="1063625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897" name="Line 10"/>
          <p:cNvSpPr>
            <a:spLocks noChangeAspect="1"/>
          </p:cNvSpPr>
          <p:nvPr/>
        </p:nvSpPr>
        <p:spPr>
          <a:xfrm>
            <a:off x="3346450" y="2570163"/>
            <a:ext cx="1849438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898" name="Line 11"/>
          <p:cNvSpPr>
            <a:spLocks noChangeAspect="1"/>
          </p:cNvSpPr>
          <p:nvPr/>
        </p:nvSpPr>
        <p:spPr>
          <a:xfrm>
            <a:off x="2992438" y="3208338"/>
            <a:ext cx="25527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899" name="Line 12"/>
          <p:cNvSpPr>
            <a:spLocks noChangeAspect="1"/>
          </p:cNvSpPr>
          <p:nvPr/>
        </p:nvSpPr>
        <p:spPr>
          <a:xfrm>
            <a:off x="304800" y="3873500"/>
            <a:ext cx="0" cy="23447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7900" name="Text Box 13"/>
          <p:cNvSpPr txBox="1">
            <a:spLocks noChangeAspect="1"/>
          </p:cNvSpPr>
          <p:nvPr/>
        </p:nvSpPr>
        <p:spPr>
          <a:xfrm>
            <a:off x="265113" y="3752850"/>
            <a:ext cx="1108075" cy="18034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en-US" altLang="zh-CN" sz="1600" b="0" dirty="0">
                <a:solidFill>
                  <a:srgbClr val="FF0000"/>
                </a:solidFill>
                <a:latin typeface="Arial" panose="020B0604020202020204" pitchFamily="34" charset="0"/>
              </a:rPr>
              <a:t>Larger,  </a:t>
            </a:r>
            <a:endParaRPr lang="en-US" altLang="zh-CN" sz="1600" b="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zh-CN" sz="1600" b="0" dirty="0">
                <a:solidFill>
                  <a:srgbClr val="FF0000"/>
                </a:solidFill>
                <a:latin typeface="Arial" panose="020B0604020202020204" pitchFamily="34" charset="0"/>
              </a:rPr>
              <a:t>slower, </a:t>
            </a:r>
            <a:endParaRPr lang="en-US" altLang="zh-CN" sz="1600" b="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zh-CN" sz="1600" b="0" dirty="0">
                <a:solidFill>
                  <a:srgbClr val="FF0000"/>
                </a:solidFill>
                <a:latin typeface="Arial" panose="020B0604020202020204" pitchFamily="34" charset="0"/>
              </a:rPr>
              <a:t>and </a:t>
            </a:r>
            <a:endParaRPr lang="en-US" altLang="zh-CN" sz="1600" b="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zh-CN" sz="1600" b="0" dirty="0">
                <a:solidFill>
                  <a:srgbClr val="FF0000"/>
                </a:solidFill>
                <a:latin typeface="Arial" panose="020B0604020202020204" pitchFamily="34" charset="0"/>
              </a:rPr>
              <a:t>cheaper </a:t>
            </a:r>
            <a:endParaRPr lang="en-US" altLang="zh-CN" sz="1600" b="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zh-CN" sz="1600" b="0" dirty="0">
                <a:solidFill>
                  <a:srgbClr val="FF0000"/>
                </a:solidFill>
                <a:latin typeface="Arial" panose="020B0604020202020204" pitchFamily="34" charset="0"/>
              </a:rPr>
              <a:t>(per byte)</a:t>
            </a:r>
            <a:endParaRPr lang="en-US" altLang="zh-CN" sz="1600" b="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zh-CN" sz="1600" b="0" dirty="0">
                <a:solidFill>
                  <a:srgbClr val="FF0000"/>
                </a:solidFill>
                <a:latin typeface="Arial" panose="020B0604020202020204" pitchFamily="34" charset="0"/>
              </a:rPr>
              <a:t>storage</a:t>
            </a:r>
            <a:endParaRPr lang="en-US" altLang="zh-CN" sz="1600" b="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zh-CN" sz="1600" b="0" dirty="0">
                <a:solidFill>
                  <a:srgbClr val="FF0000"/>
                </a:solidFill>
                <a:latin typeface="Arial" panose="020B0604020202020204" pitchFamily="34" charset="0"/>
              </a:rPr>
              <a:t>devices</a:t>
            </a:r>
            <a:endParaRPr lang="en-US" altLang="zh-CN" sz="1600" b="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7901" name="Line 14"/>
          <p:cNvSpPr>
            <a:spLocks noChangeAspect="1"/>
          </p:cNvSpPr>
          <p:nvPr/>
        </p:nvSpPr>
        <p:spPr>
          <a:xfrm>
            <a:off x="2376488" y="4271963"/>
            <a:ext cx="3760787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02" name="Text Box 15"/>
          <p:cNvSpPr txBox="1">
            <a:spLocks noChangeAspect="1"/>
          </p:cNvSpPr>
          <p:nvPr/>
        </p:nvSpPr>
        <p:spPr>
          <a:xfrm>
            <a:off x="2347913" y="5637213"/>
            <a:ext cx="3916362" cy="58102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en-US" altLang="zh-CN" sz="1600" b="0" dirty="0">
                <a:latin typeface="Arial" panose="020B0604020202020204" pitchFamily="34" charset="0"/>
              </a:rPr>
              <a:t>remote secondary storage</a:t>
            </a:r>
            <a:endParaRPr lang="en-US" altLang="zh-CN" sz="1600" b="0" dirty="0">
              <a:latin typeface="Arial" panose="020B0604020202020204" pitchFamily="34" charset="0"/>
            </a:endParaRPr>
          </a:p>
          <a:p>
            <a:r>
              <a:rPr lang="en-US" altLang="zh-CN" sz="1600" b="0" dirty="0">
                <a:latin typeface="Arial" panose="020B0604020202020204" pitchFamily="34" charset="0"/>
              </a:rPr>
              <a:t>(distributed file systems, Web servers)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37903" name="Line 22"/>
          <p:cNvSpPr>
            <a:spLocks noChangeAspect="1"/>
          </p:cNvSpPr>
          <p:nvPr/>
        </p:nvSpPr>
        <p:spPr>
          <a:xfrm>
            <a:off x="1785938" y="5337175"/>
            <a:ext cx="49657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04" name="Text Box 23"/>
          <p:cNvSpPr txBox="1">
            <a:spLocks noChangeAspect="1"/>
          </p:cNvSpPr>
          <p:nvPr/>
        </p:nvSpPr>
        <p:spPr>
          <a:xfrm>
            <a:off x="3525838" y="2647950"/>
            <a:ext cx="1549400" cy="58102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en-US" altLang="zh-CN" sz="1600" b="0" dirty="0">
                <a:latin typeface="Arial" panose="020B0604020202020204" pitchFamily="34" charset="0"/>
              </a:rPr>
              <a:t>off-chip L2</a:t>
            </a:r>
            <a:endParaRPr lang="en-US" altLang="zh-CN" sz="1600" b="0" dirty="0">
              <a:latin typeface="Arial" panose="020B0604020202020204" pitchFamily="34" charset="0"/>
            </a:endParaRPr>
          </a:p>
          <a:p>
            <a:r>
              <a:rPr lang="en-US" altLang="zh-CN" sz="1600" b="0" dirty="0">
                <a:latin typeface="Arial" panose="020B0604020202020204" pitchFamily="34" charset="0"/>
              </a:rPr>
              <a:t>cache (SRAM)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grpSp>
        <p:nvGrpSpPr>
          <p:cNvPr id="37905" name="Group 19"/>
          <p:cNvGrpSpPr>
            <a:grpSpLocks noChangeAspect="1"/>
          </p:cNvGrpSpPr>
          <p:nvPr/>
        </p:nvGrpSpPr>
        <p:grpSpPr>
          <a:xfrm>
            <a:off x="5411788" y="2262188"/>
            <a:ext cx="3011487" cy="615950"/>
            <a:chOff x="0" y="0"/>
            <a:chExt cx="1897" cy="388"/>
          </a:xfrm>
        </p:grpSpPr>
        <p:sp>
          <p:nvSpPr>
            <p:cNvPr id="37906" name="Text Box 25"/>
            <p:cNvSpPr txBox="1">
              <a:spLocks noChangeAspect="1"/>
            </p:cNvSpPr>
            <p:nvPr/>
          </p:nvSpPr>
          <p:spPr>
            <a:xfrm>
              <a:off x="109" y="42"/>
              <a:ext cx="17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r>
                <a:rPr lang="en-US" altLang="zh-CN" sz="1200" b="0" dirty="0">
                  <a:solidFill>
                    <a:srgbClr val="FF0000"/>
                  </a:solidFill>
                  <a:latin typeface="Arial" panose="020B0604020202020204" pitchFamily="34" charset="0"/>
                </a:rPr>
                <a:t>L1 cache holds cache lines retrieved from the L2 cache memory.</a:t>
              </a:r>
              <a:endParaRPr lang="en-US" altLang="zh-CN" sz="1200" b="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907" name="AutoShape 26"/>
            <p:cNvSpPr>
              <a:spLocks noChangeAspect="1"/>
            </p:cNvSpPr>
            <p:nvPr/>
          </p:nvSpPr>
          <p:spPr>
            <a:xfrm>
              <a:off x="0" y="0"/>
              <a:ext cx="45" cy="388"/>
            </a:xfrm>
            <a:prstGeom prst="rightBrace">
              <a:avLst>
                <a:gd name="adj1" fmla="val 71692"/>
                <a:gd name="adj2" fmla="val 50000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7908" name="Text Box 27"/>
          <p:cNvSpPr txBox="1">
            <a:spLocks noChangeAspect="1"/>
          </p:cNvSpPr>
          <p:nvPr/>
        </p:nvSpPr>
        <p:spPr>
          <a:xfrm>
            <a:off x="5221288" y="1619250"/>
            <a:ext cx="2919412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en-US" altLang="zh-CN" sz="1200" b="0" dirty="0">
                <a:solidFill>
                  <a:srgbClr val="FF0000"/>
                </a:solidFill>
                <a:latin typeface="Arial" panose="020B0604020202020204" pitchFamily="34" charset="0"/>
              </a:rPr>
              <a:t>CPU registers hold words retrieved from L1 cache.</a:t>
            </a:r>
            <a:endParaRPr lang="en-US" altLang="zh-CN" sz="1200" b="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7909" name="AutoShape 28"/>
          <p:cNvSpPr>
            <a:spLocks noChangeAspect="1"/>
          </p:cNvSpPr>
          <p:nvPr/>
        </p:nvSpPr>
        <p:spPr>
          <a:xfrm>
            <a:off x="5030788" y="1576388"/>
            <a:ext cx="76200" cy="615950"/>
          </a:xfrm>
          <a:prstGeom prst="rightBrace">
            <a:avLst>
              <a:gd name="adj1" fmla="val 67211"/>
              <a:gd name="adj2" fmla="val 50000"/>
            </a:avLst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7910" name="Group 24"/>
          <p:cNvGrpSpPr>
            <a:grpSpLocks noChangeAspect="1"/>
          </p:cNvGrpSpPr>
          <p:nvPr/>
        </p:nvGrpSpPr>
        <p:grpSpPr>
          <a:xfrm>
            <a:off x="5830888" y="2901950"/>
            <a:ext cx="2862262" cy="614363"/>
            <a:chOff x="0" y="0"/>
            <a:chExt cx="1803" cy="387"/>
          </a:xfrm>
        </p:grpSpPr>
        <p:sp>
          <p:nvSpPr>
            <p:cNvPr id="37911" name="Text Box 30"/>
            <p:cNvSpPr txBox="1">
              <a:spLocks noChangeAspect="1"/>
            </p:cNvSpPr>
            <p:nvPr/>
          </p:nvSpPr>
          <p:spPr>
            <a:xfrm>
              <a:off x="147" y="49"/>
              <a:ext cx="16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r>
                <a:rPr lang="en-US" altLang="zh-CN" sz="1200" b="0" dirty="0">
                  <a:solidFill>
                    <a:srgbClr val="FF0000"/>
                  </a:solidFill>
                  <a:latin typeface="Arial" panose="020B0604020202020204" pitchFamily="34" charset="0"/>
                </a:rPr>
                <a:t>L2 cache holds cache lines retrieved from main memory.</a:t>
              </a:r>
              <a:endParaRPr lang="en-US" altLang="zh-CN" sz="1200" b="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912" name="AutoShape 31"/>
            <p:cNvSpPr>
              <a:spLocks noChangeAspect="1"/>
            </p:cNvSpPr>
            <p:nvPr/>
          </p:nvSpPr>
          <p:spPr>
            <a:xfrm>
              <a:off x="0" y="0"/>
              <a:ext cx="45" cy="387"/>
            </a:xfrm>
            <a:prstGeom prst="rightBrace">
              <a:avLst>
                <a:gd name="adj1" fmla="val 71507"/>
                <a:gd name="adj2" fmla="val 50000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7913" name="Text Box 32"/>
          <p:cNvSpPr txBox="1">
            <a:spLocks noChangeAspect="1"/>
          </p:cNvSpPr>
          <p:nvPr/>
        </p:nvSpPr>
        <p:spPr>
          <a:xfrm>
            <a:off x="3529013" y="1327150"/>
            <a:ext cx="48895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en-US" altLang="zh-CN" sz="1600" b="0" dirty="0">
                <a:solidFill>
                  <a:srgbClr val="000482"/>
                </a:solidFill>
                <a:latin typeface="Arial" panose="020B0604020202020204" pitchFamily="34" charset="0"/>
              </a:rPr>
              <a:t>L0:</a:t>
            </a:r>
            <a:endParaRPr lang="en-US" altLang="zh-CN" sz="1600" b="0" dirty="0">
              <a:solidFill>
                <a:srgbClr val="000482"/>
              </a:solidFill>
              <a:latin typeface="Arial" panose="020B0604020202020204" pitchFamily="34" charset="0"/>
            </a:endParaRPr>
          </a:p>
        </p:txBody>
      </p:sp>
      <p:sp>
        <p:nvSpPr>
          <p:cNvPr id="37914" name="Text Box 33"/>
          <p:cNvSpPr txBox="1">
            <a:spLocks noChangeAspect="1"/>
          </p:cNvSpPr>
          <p:nvPr/>
        </p:nvSpPr>
        <p:spPr>
          <a:xfrm>
            <a:off x="3151188" y="2036763"/>
            <a:ext cx="48895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en-US" altLang="zh-CN" sz="1600" b="0" dirty="0">
                <a:solidFill>
                  <a:srgbClr val="000482"/>
                </a:solidFill>
                <a:latin typeface="Arial" panose="020B0604020202020204" pitchFamily="34" charset="0"/>
              </a:rPr>
              <a:t>L1:</a:t>
            </a:r>
            <a:endParaRPr lang="en-US" altLang="zh-CN" sz="1600" b="0" dirty="0">
              <a:solidFill>
                <a:srgbClr val="000482"/>
              </a:solidFill>
              <a:latin typeface="Arial" panose="020B0604020202020204" pitchFamily="34" charset="0"/>
            </a:endParaRPr>
          </a:p>
        </p:txBody>
      </p:sp>
      <p:sp>
        <p:nvSpPr>
          <p:cNvPr id="37915" name="Text Box 34"/>
          <p:cNvSpPr txBox="1">
            <a:spLocks noChangeAspect="1"/>
          </p:cNvSpPr>
          <p:nvPr/>
        </p:nvSpPr>
        <p:spPr>
          <a:xfrm>
            <a:off x="2713038" y="2733675"/>
            <a:ext cx="48895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en-US" altLang="zh-CN" sz="1600" b="0" dirty="0">
                <a:solidFill>
                  <a:srgbClr val="000482"/>
                </a:solidFill>
                <a:latin typeface="Arial" panose="020B0604020202020204" pitchFamily="34" charset="0"/>
              </a:rPr>
              <a:t>L2:</a:t>
            </a:r>
            <a:endParaRPr lang="en-US" altLang="zh-CN" sz="1600" b="0" dirty="0">
              <a:solidFill>
                <a:srgbClr val="000482"/>
              </a:solidFill>
              <a:latin typeface="Arial" panose="020B0604020202020204" pitchFamily="34" charset="0"/>
            </a:endParaRPr>
          </a:p>
        </p:txBody>
      </p:sp>
      <p:sp>
        <p:nvSpPr>
          <p:cNvPr id="37916" name="Text Box 35"/>
          <p:cNvSpPr txBox="1">
            <a:spLocks noChangeAspect="1"/>
          </p:cNvSpPr>
          <p:nvPr/>
        </p:nvSpPr>
        <p:spPr>
          <a:xfrm>
            <a:off x="2239963" y="3536950"/>
            <a:ext cx="48895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en-US" altLang="zh-CN" sz="1600" b="0" dirty="0">
                <a:solidFill>
                  <a:srgbClr val="000482"/>
                </a:solidFill>
                <a:latin typeface="Arial" panose="020B0604020202020204" pitchFamily="34" charset="0"/>
              </a:rPr>
              <a:t>L3:</a:t>
            </a:r>
            <a:endParaRPr lang="en-US" altLang="zh-CN" sz="1600" b="0" dirty="0">
              <a:solidFill>
                <a:srgbClr val="000482"/>
              </a:solidFill>
              <a:latin typeface="Arial" panose="020B0604020202020204" pitchFamily="34" charset="0"/>
            </a:endParaRPr>
          </a:p>
        </p:txBody>
      </p:sp>
      <p:sp>
        <p:nvSpPr>
          <p:cNvPr id="37917" name="Text Box 36"/>
          <p:cNvSpPr txBox="1">
            <a:spLocks noChangeAspect="1"/>
          </p:cNvSpPr>
          <p:nvPr/>
        </p:nvSpPr>
        <p:spPr>
          <a:xfrm>
            <a:off x="1638300" y="4602163"/>
            <a:ext cx="48895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en-US" altLang="zh-CN" sz="1600" b="0" dirty="0">
                <a:solidFill>
                  <a:srgbClr val="000482"/>
                </a:solidFill>
                <a:latin typeface="Arial" panose="020B0604020202020204" pitchFamily="34" charset="0"/>
              </a:rPr>
              <a:t>L4:</a:t>
            </a:r>
            <a:endParaRPr lang="en-US" altLang="zh-CN" sz="1600" b="0" dirty="0">
              <a:solidFill>
                <a:srgbClr val="000482"/>
              </a:solidFill>
              <a:latin typeface="Arial" panose="020B0604020202020204" pitchFamily="34" charset="0"/>
            </a:endParaRPr>
          </a:p>
        </p:txBody>
      </p:sp>
      <p:sp>
        <p:nvSpPr>
          <p:cNvPr id="37918" name="Text Box 37"/>
          <p:cNvSpPr txBox="1">
            <a:spLocks noChangeAspect="1"/>
          </p:cNvSpPr>
          <p:nvPr/>
        </p:nvSpPr>
        <p:spPr>
          <a:xfrm>
            <a:off x="998538" y="5700713"/>
            <a:ext cx="48895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en-US" altLang="zh-CN" sz="1600" b="0" dirty="0">
                <a:solidFill>
                  <a:srgbClr val="000482"/>
                </a:solidFill>
                <a:latin typeface="Arial" panose="020B0604020202020204" pitchFamily="34" charset="0"/>
              </a:rPr>
              <a:t>L5:</a:t>
            </a:r>
            <a:endParaRPr lang="en-US" altLang="zh-CN" sz="1600" b="0" dirty="0">
              <a:solidFill>
                <a:srgbClr val="000482"/>
              </a:solidFill>
              <a:latin typeface="Arial" panose="020B0604020202020204" pitchFamily="34" charset="0"/>
            </a:endParaRPr>
          </a:p>
        </p:txBody>
      </p:sp>
      <p:sp>
        <p:nvSpPr>
          <p:cNvPr id="37919" name="Text Box 38"/>
          <p:cNvSpPr txBox="1">
            <a:spLocks noChangeAspect="1"/>
          </p:cNvSpPr>
          <p:nvPr/>
        </p:nvSpPr>
        <p:spPr>
          <a:xfrm>
            <a:off x="271463" y="1265238"/>
            <a:ext cx="1108075" cy="18034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en-US" altLang="zh-CN" sz="1600" b="0" dirty="0">
                <a:solidFill>
                  <a:srgbClr val="FF0000"/>
                </a:solidFill>
                <a:latin typeface="Arial" panose="020B0604020202020204" pitchFamily="34" charset="0"/>
              </a:rPr>
              <a:t>Smaller,</a:t>
            </a:r>
            <a:endParaRPr lang="en-US" altLang="zh-CN" sz="1600" b="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zh-CN" sz="1600" b="0" dirty="0">
                <a:solidFill>
                  <a:srgbClr val="FF0000"/>
                </a:solidFill>
                <a:latin typeface="Arial" panose="020B0604020202020204" pitchFamily="34" charset="0"/>
              </a:rPr>
              <a:t>faster,</a:t>
            </a:r>
            <a:endParaRPr lang="en-US" altLang="zh-CN" sz="1600" b="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zh-CN" sz="1600" b="0" dirty="0">
                <a:solidFill>
                  <a:srgbClr val="FF0000"/>
                </a:solidFill>
                <a:latin typeface="Arial" panose="020B0604020202020204" pitchFamily="34" charset="0"/>
              </a:rPr>
              <a:t>and </a:t>
            </a:r>
            <a:endParaRPr lang="en-US" altLang="zh-CN" sz="1600" b="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zh-CN" sz="1600" b="0" dirty="0">
                <a:solidFill>
                  <a:srgbClr val="FF0000"/>
                </a:solidFill>
                <a:latin typeface="Arial" panose="020B0604020202020204" pitchFamily="34" charset="0"/>
              </a:rPr>
              <a:t>costlier</a:t>
            </a:r>
            <a:endParaRPr lang="en-US" altLang="zh-CN" sz="1600" b="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zh-CN" sz="1600" b="0" dirty="0">
                <a:solidFill>
                  <a:srgbClr val="FF0000"/>
                </a:solidFill>
                <a:latin typeface="Arial" panose="020B0604020202020204" pitchFamily="34" charset="0"/>
              </a:rPr>
              <a:t>(per byte)</a:t>
            </a:r>
            <a:endParaRPr lang="en-US" altLang="zh-CN" sz="1600" b="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zh-CN" sz="1600" b="0" dirty="0">
                <a:solidFill>
                  <a:srgbClr val="FF0000"/>
                </a:solidFill>
                <a:latin typeface="Arial" panose="020B0604020202020204" pitchFamily="34" charset="0"/>
              </a:rPr>
              <a:t>storage </a:t>
            </a:r>
            <a:endParaRPr lang="en-US" altLang="zh-CN" sz="1600" b="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zh-CN" sz="1600" b="0" dirty="0">
                <a:solidFill>
                  <a:srgbClr val="FF0000"/>
                </a:solidFill>
                <a:latin typeface="Arial" panose="020B0604020202020204" pitchFamily="34" charset="0"/>
              </a:rPr>
              <a:t>devices</a:t>
            </a:r>
            <a:endParaRPr lang="en-US" altLang="zh-CN" sz="1600" b="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7920" name="Line 39"/>
          <p:cNvSpPr/>
          <p:nvPr/>
        </p:nvSpPr>
        <p:spPr>
          <a:xfrm flipH="1" flipV="1">
            <a:off x="319088" y="1074738"/>
            <a:ext cx="0" cy="2154237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7921" name="Line 12"/>
          <p:cNvSpPr>
            <a:spLocks noChangeAspect="1"/>
          </p:cNvSpPr>
          <p:nvPr/>
        </p:nvSpPr>
        <p:spPr>
          <a:xfrm>
            <a:off x="8675688" y="1628775"/>
            <a:ext cx="0" cy="4503738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7922" name="Text Box 37"/>
          <p:cNvSpPr txBox="1">
            <a:spLocks noChangeAspect="1"/>
          </p:cNvSpPr>
          <p:nvPr/>
        </p:nvSpPr>
        <p:spPr>
          <a:xfrm>
            <a:off x="7235825" y="4902200"/>
            <a:ext cx="1403350" cy="7016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en-US" altLang="zh-CN" sz="2000" b="0" dirty="0">
                <a:solidFill>
                  <a:srgbClr val="000482"/>
                </a:solidFill>
                <a:latin typeface="Arial" panose="020B0604020202020204" pitchFamily="34" charset="0"/>
              </a:rPr>
              <a:t>Access frequency</a:t>
            </a:r>
            <a:endParaRPr lang="en-US" altLang="zh-CN" sz="2000" b="0" dirty="0">
              <a:solidFill>
                <a:srgbClr val="00048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9.2. Memory Hierarchies(4/8)</a:t>
            </a:r>
            <a:endParaRPr lang="en-US" altLang="zh-CN" dirty="0"/>
          </a:p>
        </p:txBody>
      </p:sp>
      <p:sp>
        <p:nvSpPr>
          <p:cNvPr id="39938" name="Rectangle 3"/>
          <p:cNvSpPr>
            <a:spLocks noGrp="1"/>
          </p:cNvSpPr>
          <p:nvPr>
            <p:ph idx="1"/>
          </p:nvPr>
        </p:nvSpPr>
        <p:spPr>
          <a:xfrm>
            <a:off x="457200" y="1268413"/>
            <a:ext cx="8507413" cy="485775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/>
              <a:t>Why do memory hierarchies work?</a:t>
            </a:r>
            <a:endParaRPr lang="en-US" altLang="zh-CN" dirty="0"/>
          </a:p>
          <a:p>
            <a:pPr lvl="1"/>
            <a:r>
              <a:rPr lang="en-US" altLang="zh-CN" dirty="0"/>
              <a:t>Programs tend to access the data at level k </a:t>
            </a:r>
            <a:r>
              <a:rPr lang="en-US" altLang="zh-CN" dirty="0">
                <a:solidFill>
                  <a:schemeClr val="hlink"/>
                </a:solidFill>
              </a:rPr>
              <a:t>more often</a:t>
            </a:r>
            <a:r>
              <a:rPr lang="en-US" altLang="zh-CN" dirty="0"/>
              <a:t> than they access the data at level k+1. </a:t>
            </a:r>
            <a:endParaRPr lang="en-US" altLang="zh-CN" dirty="0"/>
          </a:p>
          <a:p>
            <a:pPr lvl="1"/>
            <a:r>
              <a:rPr lang="en-US" altLang="zh-CN" dirty="0"/>
              <a:t>Thus, the storage at level k+1 can be slower, and thus larger and cheaper per bit.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en-US" altLang="zh-CN" dirty="0"/>
              <a:t>Fundamental idea of a memory hierarchy:</a:t>
            </a:r>
            <a:endParaRPr lang="en-US" altLang="zh-CN" dirty="0"/>
          </a:p>
          <a:p>
            <a:pPr lvl="1"/>
            <a:r>
              <a:rPr lang="en-US" altLang="zh-CN" dirty="0"/>
              <a:t>For each k, the faster, smaller device at </a:t>
            </a:r>
            <a:r>
              <a:rPr lang="en-US" altLang="zh-CN" dirty="0">
                <a:solidFill>
                  <a:schemeClr val="hlink"/>
                </a:solidFill>
              </a:rPr>
              <a:t>level k serves as a cache for</a:t>
            </a:r>
            <a:r>
              <a:rPr lang="en-US" altLang="zh-CN" dirty="0"/>
              <a:t> the larger, slower device at</a:t>
            </a:r>
            <a:r>
              <a:rPr lang="en-US" altLang="zh-CN" dirty="0">
                <a:solidFill>
                  <a:schemeClr val="hlink"/>
                </a:solidFill>
              </a:rPr>
              <a:t> level k+1</a:t>
            </a:r>
            <a:r>
              <a:rPr lang="en-US" altLang="zh-CN" dirty="0"/>
              <a:t>.</a:t>
            </a:r>
            <a:endParaRPr lang="en-US" altLang="zh-CN" dirty="0"/>
          </a:p>
          <a:p>
            <a:pPr lvl="1"/>
            <a:r>
              <a:rPr lang="en-US" altLang="zh-CN" dirty="0"/>
              <a:t>level k+1 serves as a backup for level k</a:t>
            </a:r>
            <a:endParaRPr lang="en-US" altLang="zh-C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灯片编号占位符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b="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0962" name="标题 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9.2. Memory Hierarchies(5/</a:t>
            </a:r>
            <a:r>
              <a:rPr lang="en-US" altLang="zh-CN" dirty="0"/>
              <a:t>8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0963" name="Rectangle 10"/>
          <p:cNvSpPr/>
          <p:nvPr/>
        </p:nvSpPr>
        <p:spPr>
          <a:xfrm>
            <a:off x="1111250" y="3429000"/>
            <a:ext cx="4267200" cy="2286000"/>
          </a:xfrm>
          <a:prstGeom prst="rect">
            <a:avLst/>
          </a:prstGeom>
          <a:solidFill>
            <a:srgbClr val="B6CBE4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4" name="Rectangle 11"/>
          <p:cNvSpPr/>
          <p:nvPr/>
        </p:nvSpPr>
        <p:spPr>
          <a:xfrm>
            <a:off x="1644650" y="3733800"/>
            <a:ext cx="685800" cy="3048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 b="0" dirty="0">
                <a:latin typeface="Arial" panose="020B0604020202020204" pitchFamily="34" charset="0"/>
              </a:rPr>
              <a:t>0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40965" name="Rectangle 12"/>
          <p:cNvSpPr/>
          <p:nvPr/>
        </p:nvSpPr>
        <p:spPr>
          <a:xfrm>
            <a:off x="2482850" y="3733800"/>
            <a:ext cx="685800" cy="3048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 b="0" dirty="0">
                <a:latin typeface="Arial" panose="020B0604020202020204" pitchFamily="34" charset="0"/>
              </a:rPr>
              <a:t>1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40966" name="Rectangle 13"/>
          <p:cNvSpPr/>
          <p:nvPr/>
        </p:nvSpPr>
        <p:spPr>
          <a:xfrm>
            <a:off x="3321050" y="3733800"/>
            <a:ext cx="685800" cy="3048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 b="0" dirty="0">
                <a:latin typeface="Arial" panose="020B0604020202020204" pitchFamily="34" charset="0"/>
              </a:rPr>
              <a:t>2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40967" name="Rectangle 14"/>
          <p:cNvSpPr/>
          <p:nvPr/>
        </p:nvSpPr>
        <p:spPr>
          <a:xfrm>
            <a:off x="4159250" y="3733800"/>
            <a:ext cx="685800" cy="3048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 b="0" dirty="0">
                <a:latin typeface="Arial" panose="020B0604020202020204" pitchFamily="34" charset="0"/>
              </a:rPr>
              <a:t>3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40968" name="Rectangle 15"/>
          <p:cNvSpPr/>
          <p:nvPr/>
        </p:nvSpPr>
        <p:spPr>
          <a:xfrm>
            <a:off x="1644650" y="4191000"/>
            <a:ext cx="685800" cy="3048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 b="0" dirty="0">
                <a:latin typeface="Arial" panose="020B0604020202020204" pitchFamily="34" charset="0"/>
              </a:rPr>
              <a:t>4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40969" name="Rectangle 16"/>
          <p:cNvSpPr/>
          <p:nvPr/>
        </p:nvSpPr>
        <p:spPr>
          <a:xfrm>
            <a:off x="2482850" y="4191000"/>
            <a:ext cx="685800" cy="3048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 b="0" dirty="0">
                <a:latin typeface="Arial" panose="020B0604020202020204" pitchFamily="34" charset="0"/>
              </a:rPr>
              <a:t>5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40970" name="Rectangle 17"/>
          <p:cNvSpPr/>
          <p:nvPr/>
        </p:nvSpPr>
        <p:spPr>
          <a:xfrm>
            <a:off x="3321050" y="4191000"/>
            <a:ext cx="685800" cy="3048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 b="0" dirty="0">
                <a:latin typeface="Arial" panose="020B0604020202020204" pitchFamily="34" charset="0"/>
              </a:rPr>
              <a:t>6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40971" name="Rectangle 18"/>
          <p:cNvSpPr/>
          <p:nvPr/>
        </p:nvSpPr>
        <p:spPr>
          <a:xfrm>
            <a:off x="4159250" y="4191000"/>
            <a:ext cx="685800" cy="3048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 b="0" dirty="0">
                <a:latin typeface="Arial" panose="020B0604020202020204" pitchFamily="34" charset="0"/>
              </a:rPr>
              <a:t>7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40972" name="Rectangle 19"/>
          <p:cNvSpPr/>
          <p:nvPr/>
        </p:nvSpPr>
        <p:spPr>
          <a:xfrm>
            <a:off x="1644650" y="4648200"/>
            <a:ext cx="685800" cy="3048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 b="0" dirty="0">
                <a:latin typeface="Arial" panose="020B0604020202020204" pitchFamily="34" charset="0"/>
              </a:rPr>
              <a:t>8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40973" name="Rectangle 20"/>
          <p:cNvSpPr/>
          <p:nvPr/>
        </p:nvSpPr>
        <p:spPr>
          <a:xfrm>
            <a:off x="2482850" y="4648200"/>
            <a:ext cx="685800" cy="3048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 b="0" dirty="0">
                <a:latin typeface="Arial" panose="020B0604020202020204" pitchFamily="34" charset="0"/>
              </a:rPr>
              <a:t>9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40974" name="Rectangle 21"/>
          <p:cNvSpPr/>
          <p:nvPr/>
        </p:nvSpPr>
        <p:spPr>
          <a:xfrm>
            <a:off x="3321050" y="4648200"/>
            <a:ext cx="685800" cy="3048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 b="0" dirty="0">
                <a:latin typeface="Arial" panose="020B0604020202020204" pitchFamily="34" charset="0"/>
              </a:rPr>
              <a:t>10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40975" name="Rectangle 22"/>
          <p:cNvSpPr/>
          <p:nvPr/>
        </p:nvSpPr>
        <p:spPr>
          <a:xfrm>
            <a:off x="4159250" y="4648200"/>
            <a:ext cx="685800" cy="3048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 b="0" dirty="0">
                <a:latin typeface="Arial" panose="020B0604020202020204" pitchFamily="34" charset="0"/>
              </a:rPr>
              <a:t>11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40976" name="Rectangle 23"/>
          <p:cNvSpPr/>
          <p:nvPr/>
        </p:nvSpPr>
        <p:spPr>
          <a:xfrm>
            <a:off x="1644650" y="5105400"/>
            <a:ext cx="685800" cy="3048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 b="0" dirty="0">
                <a:latin typeface="Arial" panose="020B0604020202020204" pitchFamily="34" charset="0"/>
              </a:rPr>
              <a:t>12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40977" name="Rectangle 24"/>
          <p:cNvSpPr/>
          <p:nvPr/>
        </p:nvSpPr>
        <p:spPr>
          <a:xfrm>
            <a:off x="2482850" y="5105400"/>
            <a:ext cx="685800" cy="3048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 b="0" dirty="0">
                <a:latin typeface="Arial" panose="020B0604020202020204" pitchFamily="34" charset="0"/>
              </a:rPr>
              <a:t>13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40978" name="Rectangle 25"/>
          <p:cNvSpPr/>
          <p:nvPr/>
        </p:nvSpPr>
        <p:spPr>
          <a:xfrm>
            <a:off x="3321050" y="5105400"/>
            <a:ext cx="685800" cy="3048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 b="0" dirty="0">
                <a:latin typeface="Arial" panose="020B0604020202020204" pitchFamily="34" charset="0"/>
              </a:rPr>
              <a:t>14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40979" name="Rectangle 26"/>
          <p:cNvSpPr/>
          <p:nvPr/>
        </p:nvSpPr>
        <p:spPr>
          <a:xfrm>
            <a:off x="4159250" y="5105400"/>
            <a:ext cx="685800" cy="3048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 b="0" dirty="0">
                <a:latin typeface="Arial" panose="020B0604020202020204" pitchFamily="34" charset="0"/>
              </a:rPr>
              <a:t>15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40980" name="Text Box 27"/>
          <p:cNvSpPr txBox="1"/>
          <p:nvPr/>
        </p:nvSpPr>
        <p:spPr>
          <a:xfrm>
            <a:off x="5372100" y="4100513"/>
            <a:ext cx="3429000" cy="9159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en-US" altLang="zh-CN" b="0" dirty="0">
                <a:latin typeface="Arial" panose="020B0604020202020204" pitchFamily="34" charset="0"/>
              </a:rPr>
              <a:t>Larger, slower, cheaper storage</a:t>
            </a:r>
            <a:endParaRPr lang="en-US" altLang="zh-CN" b="0" dirty="0">
              <a:latin typeface="Arial" panose="020B0604020202020204" pitchFamily="34" charset="0"/>
            </a:endParaRPr>
          </a:p>
          <a:p>
            <a:r>
              <a:rPr lang="en-US" altLang="zh-CN" b="0" dirty="0">
                <a:latin typeface="Arial" panose="020B0604020202020204" pitchFamily="34" charset="0"/>
              </a:rPr>
              <a:t>device at level k+1 is partitioned</a:t>
            </a:r>
            <a:endParaRPr lang="en-US" altLang="zh-CN" b="0" dirty="0">
              <a:latin typeface="Arial" panose="020B0604020202020204" pitchFamily="34" charset="0"/>
            </a:endParaRPr>
          </a:p>
          <a:p>
            <a:r>
              <a:rPr lang="en-US" altLang="zh-CN" b="0" dirty="0">
                <a:latin typeface="Arial" panose="020B0604020202020204" pitchFamily="34" charset="0"/>
              </a:rPr>
              <a:t>into blocks.</a:t>
            </a:r>
            <a:endParaRPr lang="en-US" altLang="zh-CN" b="0" dirty="0">
              <a:latin typeface="Arial" panose="020B0604020202020204" pitchFamily="34" charset="0"/>
            </a:endParaRPr>
          </a:p>
        </p:txBody>
      </p:sp>
      <p:grpSp>
        <p:nvGrpSpPr>
          <p:cNvPr id="75799" name="Group 23"/>
          <p:cNvGrpSpPr/>
          <p:nvPr/>
        </p:nvGrpSpPr>
        <p:grpSpPr>
          <a:xfrm>
            <a:off x="3244850" y="1828800"/>
            <a:ext cx="3848100" cy="1524000"/>
            <a:chOff x="0" y="0"/>
            <a:chExt cx="2112" cy="960"/>
          </a:xfrm>
        </p:grpSpPr>
        <p:sp>
          <p:nvSpPr>
            <p:cNvPr id="40982" name="Line 29"/>
            <p:cNvSpPr/>
            <p:nvPr/>
          </p:nvSpPr>
          <p:spPr>
            <a:xfrm>
              <a:off x="0" y="0"/>
              <a:ext cx="0" cy="96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40983" name="Text Box 31"/>
            <p:cNvSpPr txBox="1"/>
            <p:nvPr/>
          </p:nvSpPr>
          <p:spPr>
            <a:xfrm>
              <a:off x="9" y="221"/>
              <a:ext cx="2103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r>
                <a:rPr lang="en-US" altLang="zh-CN" b="0" dirty="0">
                  <a:latin typeface="Arial" panose="020B0604020202020204" pitchFamily="34" charset="0"/>
                </a:rPr>
                <a:t>Data is copied between</a:t>
              </a:r>
              <a:endParaRPr lang="en-US" altLang="zh-CN" b="0" dirty="0">
                <a:latin typeface="Arial" panose="020B0604020202020204" pitchFamily="34" charset="0"/>
              </a:endParaRPr>
            </a:p>
            <a:p>
              <a:r>
                <a:rPr lang="en-US" altLang="zh-CN" b="0" dirty="0">
                  <a:latin typeface="Arial" panose="020B0604020202020204" pitchFamily="34" charset="0"/>
                </a:rPr>
                <a:t>levels in</a:t>
              </a:r>
              <a:r>
                <a:rPr lang="en-US" altLang="zh-CN" b="0" dirty="0">
                  <a:solidFill>
                    <a:schemeClr val="hlink"/>
                  </a:solidFill>
                  <a:latin typeface="Arial" panose="020B0604020202020204" pitchFamily="34" charset="0"/>
                </a:rPr>
                <a:t> block-sized </a:t>
              </a:r>
              <a:r>
                <a:rPr lang="en-US" altLang="zh-CN" b="0" dirty="0">
                  <a:latin typeface="Arial" panose="020B0604020202020204" pitchFamily="34" charset="0"/>
                </a:rPr>
                <a:t>transfer units</a:t>
              </a:r>
              <a:endParaRPr lang="en-US" altLang="zh-CN" b="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40984" name="Group 26"/>
          <p:cNvGrpSpPr/>
          <p:nvPr/>
        </p:nvGrpSpPr>
        <p:grpSpPr>
          <a:xfrm>
            <a:off x="179388" y="1073150"/>
            <a:ext cx="8766175" cy="915988"/>
            <a:chOff x="0" y="0"/>
            <a:chExt cx="5522" cy="577"/>
          </a:xfrm>
        </p:grpSpPr>
        <p:sp>
          <p:nvSpPr>
            <p:cNvPr id="40985" name="Rectangle 5"/>
            <p:cNvSpPr/>
            <p:nvPr/>
          </p:nvSpPr>
          <p:spPr>
            <a:xfrm>
              <a:off x="671" y="116"/>
              <a:ext cx="2256" cy="384"/>
            </a:xfrm>
            <a:prstGeom prst="rect">
              <a:avLst/>
            </a:prstGeom>
            <a:solidFill>
              <a:srgbClr val="B6CBE4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986" name="Rectangle 6"/>
            <p:cNvSpPr/>
            <p:nvPr/>
          </p:nvSpPr>
          <p:spPr>
            <a:xfrm>
              <a:off x="760" y="206"/>
              <a:ext cx="432" cy="19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en-US" altLang="zh-CN" sz="1600" b="0" dirty="0">
                  <a:latin typeface="Arial" panose="020B0604020202020204" pitchFamily="34" charset="0"/>
                </a:rPr>
                <a:t>8</a:t>
              </a:r>
              <a:endParaRPr lang="en-US" altLang="zh-CN" sz="1600" b="0" dirty="0">
                <a:latin typeface="Arial" panose="020B0604020202020204" pitchFamily="34" charset="0"/>
              </a:endParaRPr>
            </a:p>
          </p:txBody>
        </p:sp>
        <p:sp>
          <p:nvSpPr>
            <p:cNvPr id="40987" name="Rectangle 7"/>
            <p:cNvSpPr/>
            <p:nvPr/>
          </p:nvSpPr>
          <p:spPr>
            <a:xfrm>
              <a:off x="1295" y="212"/>
              <a:ext cx="432" cy="19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en-US" altLang="zh-CN" sz="1600" b="0" dirty="0">
                  <a:latin typeface="Arial" panose="020B0604020202020204" pitchFamily="34" charset="0"/>
                </a:rPr>
                <a:t>9</a:t>
              </a:r>
              <a:endParaRPr lang="en-US" altLang="zh-CN" sz="1600" b="0" dirty="0">
                <a:latin typeface="Arial" panose="020B0604020202020204" pitchFamily="34" charset="0"/>
              </a:endParaRPr>
            </a:p>
          </p:txBody>
        </p:sp>
        <p:sp>
          <p:nvSpPr>
            <p:cNvPr id="40988" name="Rectangle 8"/>
            <p:cNvSpPr/>
            <p:nvPr/>
          </p:nvSpPr>
          <p:spPr>
            <a:xfrm>
              <a:off x="1823" y="212"/>
              <a:ext cx="432" cy="19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en-US" altLang="zh-CN" sz="1600" b="0" dirty="0">
                  <a:latin typeface="Arial" panose="020B0604020202020204" pitchFamily="34" charset="0"/>
                </a:rPr>
                <a:t>14</a:t>
              </a:r>
              <a:endParaRPr lang="en-US" altLang="zh-CN" sz="1600" b="0" dirty="0">
                <a:latin typeface="Arial" panose="020B0604020202020204" pitchFamily="34" charset="0"/>
              </a:endParaRPr>
            </a:p>
          </p:txBody>
        </p:sp>
        <p:sp>
          <p:nvSpPr>
            <p:cNvPr id="40989" name="Rectangle 9"/>
            <p:cNvSpPr/>
            <p:nvPr/>
          </p:nvSpPr>
          <p:spPr>
            <a:xfrm>
              <a:off x="2351" y="212"/>
              <a:ext cx="432" cy="19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en-US" altLang="zh-CN" sz="1600" b="0" dirty="0">
                  <a:latin typeface="Arial" panose="020B0604020202020204" pitchFamily="34" charset="0"/>
                </a:rPr>
                <a:t>3</a:t>
              </a:r>
              <a:endParaRPr lang="en-US" altLang="zh-CN" sz="1600" b="0" dirty="0">
                <a:latin typeface="Arial" panose="020B0604020202020204" pitchFamily="34" charset="0"/>
              </a:endParaRPr>
            </a:p>
          </p:txBody>
        </p:sp>
        <p:sp>
          <p:nvSpPr>
            <p:cNvPr id="40990" name="Text Box 28"/>
            <p:cNvSpPr txBox="1"/>
            <p:nvPr/>
          </p:nvSpPr>
          <p:spPr>
            <a:xfrm>
              <a:off x="3194" y="0"/>
              <a:ext cx="2328" cy="5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r>
                <a:rPr lang="en-US" altLang="zh-CN" b="0" dirty="0">
                  <a:latin typeface="Arial" panose="020B0604020202020204" pitchFamily="34" charset="0"/>
                </a:rPr>
                <a:t>Smaller, faster, more expensive</a:t>
              </a:r>
              <a:endParaRPr lang="en-US" altLang="zh-CN" b="0" dirty="0">
                <a:latin typeface="Arial" panose="020B0604020202020204" pitchFamily="34" charset="0"/>
              </a:endParaRPr>
            </a:p>
            <a:p>
              <a:r>
                <a:rPr lang="en-US" altLang="zh-CN" b="0" dirty="0">
                  <a:latin typeface="Arial" panose="020B0604020202020204" pitchFamily="34" charset="0"/>
                </a:rPr>
                <a:t>device at level k caches a </a:t>
              </a:r>
              <a:endParaRPr lang="en-US" altLang="zh-CN" b="0" dirty="0">
                <a:latin typeface="Arial" panose="020B0604020202020204" pitchFamily="34" charset="0"/>
              </a:endParaRPr>
            </a:p>
            <a:p>
              <a:r>
                <a:rPr lang="en-US" altLang="zh-CN" b="0" dirty="0">
                  <a:latin typeface="Arial" panose="020B0604020202020204" pitchFamily="34" charset="0"/>
                </a:rPr>
                <a:t>subset of the blocks from level k+1</a:t>
              </a:r>
              <a:endParaRPr lang="en-US" altLang="zh-CN" b="0" dirty="0">
                <a:latin typeface="Arial" panose="020B0604020202020204" pitchFamily="34" charset="0"/>
              </a:endParaRPr>
            </a:p>
          </p:txBody>
        </p:sp>
        <p:sp>
          <p:nvSpPr>
            <p:cNvPr id="40991" name="Text Box 32"/>
            <p:cNvSpPr txBox="1"/>
            <p:nvPr/>
          </p:nvSpPr>
          <p:spPr>
            <a:xfrm>
              <a:off x="0" y="210"/>
              <a:ext cx="55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r>
                <a:rPr lang="en-US" altLang="zh-CN" sz="1600" b="0" dirty="0">
                  <a:latin typeface="Arial" panose="020B0604020202020204" pitchFamily="34" charset="0"/>
                </a:rPr>
                <a:t>Level k:</a:t>
              </a:r>
              <a:endParaRPr lang="en-US" altLang="zh-CN" sz="1600" b="0" dirty="0">
                <a:latin typeface="Arial" panose="020B0604020202020204" pitchFamily="34" charset="0"/>
              </a:endParaRPr>
            </a:p>
          </p:txBody>
        </p:sp>
      </p:grpSp>
      <p:sp>
        <p:nvSpPr>
          <p:cNvPr id="40992" name="Text Box 33"/>
          <p:cNvSpPr txBox="1"/>
          <p:nvPr/>
        </p:nvSpPr>
        <p:spPr>
          <a:xfrm>
            <a:off x="-47625" y="4267200"/>
            <a:ext cx="1169988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en-US" altLang="zh-CN" sz="1600" b="0" dirty="0">
                <a:latin typeface="Arial" panose="020B0604020202020204" pitchFamily="34" charset="0"/>
              </a:rPr>
              <a:t>Level k+1: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75811" name="Rectangle 36"/>
          <p:cNvSpPr/>
          <p:nvPr/>
        </p:nvSpPr>
        <p:spPr>
          <a:xfrm>
            <a:off x="1646238" y="4191000"/>
            <a:ext cx="685800" cy="304800"/>
          </a:xfrm>
          <a:prstGeom prst="rect">
            <a:avLst/>
          </a:prstGeom>
          <a:solidFill>
            <a:srgbClr val="00FF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 b="0" dirty="0">
                <a:latin typeface="Arial" panose="020B0604020202020204" pitchFamily="34" charset="0"/>
              </a:rPr>
              <a:t>4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75812" name="Rectangle 37"/>
          <p:cNvSpPr/>
          <p:nvPr/>
        </p:nvSpPr>
        <p:spPr>
          <a:xfrm>
            <a:off x="2411413" y="2411413"/>
            <a:ext cx="685800" cy="304800"/>
          </a:xfrm>
          <a:prstGeom prst="rect">
            <a:avLst/>
          </a:prstGeom>
          <a:solidFill>
            <a:srgbClr val="00FF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 b="0" dirty="0">
                <a:latin typeface="Arial" panose="020B0604020202020204" pitchFamily="34" charset="0"/>
              </a:rPr>
              <a:t>4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75813" name="Rectangle 40"/>
          <p:cNvSpPr/>
          <p:nvPr/>
        </p:nvSpPr>
        <p:spPr>
          <a:xfrm>
            <a:off x="1546225" y="1354138"/>
            <a:ext cx="685800" cy="304800"/>
          </a:xfrm>
          <a:prstGeom prst="rect">
            <a:avLst/>
          </a:prstGeom>
          <a:solidFill>
            <a:srgbClr val="00FF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 b="0" dirty="0">
                <a:latin typeface="Arial" panose="020B0604020202020204" pitchFamily="34" charset="0"/>
              </a:rPr>
              <a:t>4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75814" name="Rectangle 44"/>
          <p:cNvSpPr/>
          <p:nvPr/>
        </p:nvSpPr>
        <p:spPr>
          <a:xfrm>
            <a:off x="3241675" y="1363663"/>
            <a:ext cx="685800" cy="30480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 b="0" dirty="0">
                <a:latin typeface="Arial" panose="020B0604020202020204" pitchFamily="34" charset="0"/>
              </a:rPr>
              <a:t>10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75815" name="Rectangle 46"/>
          <p:cNvSpPr/>
          <p:nvPr/>
        </p:nvSpPr>
        <p:spPr>
          <a:xfrm>
            <a:off x="2406650" y="2403475"/>
            <a:ext cx="685800" cy="30480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 b="0" dirty="0">
                <a:latin typeface="Arial" panose="020B0604020202020204" pitchFamily="34" charset="0"/>
              </a:rPr>
              <a:t>10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75816" name="Rectangle 47"/>
          <p:cNvSpPr/>
          <p:nvPr/>
        </p:nvSpPr>
        <p:spPr>
          <a:xfrm>
            <a:off x="3319463" y="4648200"/>
            <a:ext cx="685800" cy="30480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 b="0" dirty="0">
                <a:latin typeface="Arial" panose="020B0604020202020204" pitchFamily="34" charset="0"/>
              </a:rPr>
              <a:t>10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11" grpId="0" animBg="1"/>
      <p:bldP spid="75812" grpId="0" animBg="1"/>
      <p:bldP spid="75813" grpId="0" animBg="1"/>
      <p:bldP spid="75814" grpId="0" animBg="1"/>
      <p:bldP spid="75815" grpId="0" animBg="1"/>
      <p:bldP spid="7581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灯片编号占位符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b="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1986" name="标题 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9.2. Memory Hierarchies(6/</a:t>
            </a:r>
            <a:r>
              <a:rPr lang="en-US" altLang="zh-CN" dirty="0"/>
              <a:t>8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1987" name="Rectangle 4"/>
          <p:cNvSpPr>
            <a:spLocks noChangeAspect="1"/>
          </p:cNvSpPr>
          <p:nvPr/>
        </p:nvSpPr>
        <p:spPr>
          <a:xfrm>
            <a:off x="1012825" y="2263775"/>
            <a:ext cx="2862263" cy="487363"/>
          </a:xfrm>
          <a:prstGeom prst="rect">
            <a:avLst/>
          </a:prstGeom>
          <a:solidFill>
            <a:srgbClr val="B6CBE4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6" name="Text Box 51"/>
          <p:cNvSpPr txBox="1"/>
          <p:nvPr/>
        </p:nvSpPr>
        <p:spPr>
          <a:xfrm>
            <a:off x="2476500" y="1457325"/>
            <a:ext cx="892175" cy="533400"/>
          </a:xfrm>
          <a:prstGeom prst="rect">
            <a:avLst/>
          </a:prstGeom>
          <a:noFill/>
          <a:ln w="9525">
            <a:noFill/>
          </a:ln>
        </p:spPr>
        <p:txBody>
          <a:bodyPr wrap="none" lIns="45720" rIns="45720" anchor="t" anchorCtr="0">
            <a:spAutoFit/>
          </a:bodyPr>
          <a:p>
            <a:r>
              <a:rPr lang="en-US" altLang="zh-CN" sz="1600" b="0" dirty="0">
                <a:latin typeface="Arial" panose="020B0604020202020204" pitchFamily="34" charset="0"/>
              </a:rPr>
              <a:t>Request</a:t>
            </a:r>
            <a:endParaRPr lang="en-US" altLang="zh-CN" sz="1600" b="0" dirty="0">
              <a:latin typeface="Arial" panose="020B0604020202020204" pitchFamily="34" charset="0"/>
            </a:endParaRPr>
          </a:p>
          <a:p>
            <a:r>
              <a:rPr lang="en-US" altLang="zh-CN" sz="1600" b="0" dirty="0">
                <a:latin typeface="Arial" panose="020B0604020202020204" pitchFamily="34" charset="0"/>
              </a:rPr>
              <a:t>14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76807" name="Text Box 53"/>
          <p:cNvSpPr txBox="1"/>
          <p:nvPr/>
        </p:nvSpPr>
        <p:spPr>
          <a:xfrm>
            <a:off x="2479675" y="1447800"/>
            <a:ext cx="892175" cy="533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45720" rIns="45720" anchor="t" anchorCtr="0">
            <a:spAutoFit/>
          </a:bodyPr>
          <a:p>
            <a:r>
              <a:rPr lang="en-US" altLang="zh-CN" sz="1600" b="0" dirty="0">
                <a:latin typeface="Arial" panose="020B0604020202020204" pitchFamily="34" charset="0"/>
              </a:rPr>
              <a:t>Request</a:t>
            </a:r>
            <a:endParaRPr lang="en-US" altLang="zh-CN" sz="1600" b="0" dirty="0">
              <a:latin typeface="Arial" panose="020B0604020202020204" pitchFamily="34" charset="0"/>
            </a:endParaRPr>
          </a:p>
          <a:p>
            <a:r>
              <a:rPr lang="en-US" altLang="zh-CN" sz="1600" b="0" dirty="0">
                <a:latin typeface="Arial" panose="020B0604020202020204" pitchFamily="34" charset="0"/>
              </a:rPr>
              <a:t>12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41990" name="Rectangle 31"/>
          <p:cNvSpPr txBox="1"/>
          <p:nvPr/>
        </p:nvSpPr>
        <p:spPr>
          <a:xfrm>
            <a:off x="3795713" y="1204913"/>
            <a:ext cx="5208587" cy="522446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Calibri" panose="020F0502020204030204" pitchFamily="34" charset="0"/>
              </a:rPr>
              <a:t>Program needs object d, which is stored in some block b.</a:t>
            </a:r>
            <a:endParaRPr lang="en-US" altLang="zh-CN" sz="2000" b="0" dirty="0">
              <a:latin typeface="Calibri" panose="020F050202020403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000" b="0" dirty="0">
                <a:solidFill>
                  <a:srgbClr val="FF0000"/>
                </a:solidFill>
                <a:latin typeface="Calibri" panose="020F0502020204030204" pitchFamily="34" charset="0"/>
              </a:rPr>
              <a:t>Cache hit</a:t>
            </a:r>
            <a:endParaRPr lang="en-US" altLang="zh-CN" sz="2000" b="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Program finds  b  in the cache at level k.  E.g.,  block 14.</a:t>
            </a:r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000" b="0" dirty="0">
                <a:solidFill>
                  <a:srgbClr val="FF0000"/>
                </a:solidFill>
                <a:latin typeface="Calibri" panose="020F0502020204030204" pitchFamily="34" charset="0"/>
              </a:rPr>
              <a:t>Cache miss</a:t>
            </a:r>
            <a:endParaRPr lang="en-US" altLang="zh-CN" sz="2000" b="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b is not at level k, so level k cache  must fetch it from level k+1.  E.g.,  block 12.</a:t>
            </a:r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If level k cache is full, then some current block must be replaced (evicted). Which one is the “victim”? </a:t>
            </a:r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</a:rPr>
              <a:t>Placement policy: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 where can the new block go? E.g., b mod 4</a:t>
            </a:r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</a:rPr>
              <a:t>Replacement policy: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 which block should be evicted? E.g., LRU</a:t>
            </a:r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1991" name="Rectangle 6"/>
          <p:cNvSpPr>
            <a:spLocks noChangeAspect="1"/>
          </p:cNvSpPr>
          <p:nvPr/>
        </p:nvSpPr>
        <p:spPr>
          <a:xfrm>
            <a:off x="1773238" y="2376488"/>
            <a:ext cx="547687" cy="242887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 b="0" dirty="0">
                <a:latin typeface="Arial" panose="020B0604020202020204" pitchFamily="34" charset="0"/>
              </a:rPr>
              <a:t>9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41992" name="Rectangle 8"/>
          <p:cNvSpPr>
            <a:spLocks noChangeAspect="1"/>
          </p:cNvSpPr>
          <p:nvPr/>
        </p:nvSpPr>
        <p:spPr>
          <a:xfrm>
            <a:off x="3113088" y="2376488"/>
            <a:ext cx="547687" cy="242887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 b="0" dirty="0">
                <a:latin typeface="Arial" panose="020B0604020202020204" pitchFamily="34" charset="0"/>
              </a:rPr>
              <a:t>3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41993" name="Rectangle 9"/>
          <p:cNvSpPr>
            <a:spLocks noChangeAspect="1"/>
          </p:cNvSpPr>
          <p:nvPr/>
        </p:nvSpPr>
        <p:spPr>
          <a:xfrm>
            <a:off x="738188" y="4030663"/>
            <a:ext cx="3409950" cy="1825625"/>
          </a:xfrm>
          <a:prstGeom prst="rect">
            <a:avLst/>
          </a:prstGeom>
          <a:solidFill>
            <a:srgbClr val="B6CBE4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94" name="Rectangle 10"/>
          <p:cNvSpPr>
            <a:spLocks noChangeAspect="1"/>
          </p:cNvSpPr>
          <p:nvPr/>
        </p:nvSpPr>
        <p:spPr>
          <a:xfrm>
            <a:off x="1163638" y="4273550"/>
            <a:ext cx="549275" cy="242888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 b="0" dirty="0">
                <a:latin typeface="Arial" panose="020B0604020202020204" pitchFamily="34" charset="0"/>
              </a:rPr>
              <a:t>0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41995" name="Rectangle 11"/>
          <p:cNvSpPr>
            <a:spLocks noChangeAspect="1"/>
          </p:cNvSpPr>
          <p:nvPr/>
        </p:nvSpPr>
        <p:spPr>
          <a:xfrm>
            <a:off x="1833563" y="4273550"/>
            <a:ext cx="549275" cy="242888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 b="0" dirty="0">
                <a:latin typeface="Arial" panose="020B0604020202020204" pitchFamily="34" charset="0"/>
              </a:rPr>
              <a:t>1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41996" name="Rectangle 12"/>
          <p:cNvSpPr>
            <a:spLocks noChangeAspect="1"/>
          </p:cNvSpPr>
          <p:nvPr/>
        </p:nvSpPr>
        <p:spPr>
          <a:xfrm>
            <a:off x="2503488" y="4273550"/>
            <a:ext cx="547687" cy="242888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 b="0" dirty="0">
                <a:latin typeface="Arial" panose="020B0604020202020204" pitchFamily="34" charset="0"/>
              </a:rPr>
              <a:t>2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41997" name="Rectangle 13"/>
          <p:cNvSpPr>
            <a:spLocks noChangeAspect="1"/>
          </p:cNvSpPr>
          <p:nvPr/>
        </p:nvSpPr>
        <p:spPr>
          <a:xfrm>
            <a:off x="3173413" y="4273550"/>
            <a:ext cx="547687" cy="242888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 b="0" dirty="0">
                <a:latin typeface="Arial" panose="020B0604020202020204" pitchFamily="34" charset="0"/>
              </a:rPr>
              <a:t>3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41998" name="Rectangle 14"/>
          <p:cNvSpPr>
            <a:spLocks noChangeAspect="1"/>
          </p:cNvSpPr>
          <p:nvPr/>
        </p:nvSpPr>
        <p:spPr>
          <a:xfrm>
            <a:off x="1163638" y="4638675"/>
            <a:ext cx="549275" cy="242888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 b="0" dirty="0">
                <a:latin typeface="Arial" panose="020B0604020202020204" pitchFamily="34" charset="0"/>
              </a:rPr>
              <a:t>4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41999" name="Rectangle 15"/>
          <p:cNvSpPr>
            <a:spLocks noChangeAspect="1"/>
          </p:cNvSpPr>
          <p:nvPr/>
        </p:nvSpPr>
        <p:spPr>
          <a:xfrm>
            <a:off x="1833563" y="4638675"/>
            <a:ext cx="549275" cy="242888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 b="0" dirty="0">
                <a:latin typeface="Arial" panose="020B0604020202020204" pitchFamily="34" charset="0"/>
              </a:rPr>
              <a:t>5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42000" name="Rectangle 16"/>
          <p:cNvSpPr>
            <a:spLocks noChangeAspect="1"/>
          </p:cNvSpPr>
          <p:nvPr/>
        </p:nvSpPr>
        <p:spPr>
          <a:xfrm>
            <a:off x="2503488" y="4638675"/>
            <a:ext cx="547687" cy="242888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 b="0" dirty="0">
                <a:latin typeface="Arial" panose="020B0604020202020204" pitchFamily="34" charset="0"/>
              </a:rPr>
              <a:t>6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42001" name="Rectangle 17"/>
          <p:cNvSpPr>
            <a:spLocks noChangeAspect="1"/>
          </p:cNvSpPr>
          <p:nvPr/>
        </p:nvSpPr>
        <p:spPr>
          <a:xfrm>
            <a:off x="3173413" y="4638675"/>
            <a:ext cx="547687" cy="242888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 b="0" dirty="0">
                <a:latin typeface="Arial" panose="020B0604020202020204" pitchFamily="34" charset="0"/>
              </a:rPr>
              <a:t>7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42002" name="Rectangle 18"/>
          <p:cNvSpPr>
            <a:spLocks noChangeAspect="1"/>
          </p:cNvSpPr>
          <p:nvPr/>
        </p:nvSpPr>
        <p:spPr>
          <a:xfrm>
            <a:off x="1163638" y="5003800"/>
            <a:ext cx="549275" cy="2444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 b="0" dirty="0">
                <a:latin typeface="Arial" panose="020B0604020202020204" pitchFamily="34" charset="0"/>
              </a:rPr>
              <a:t>8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42003" name="Rectangle 19"/>
          <p:cNvSpPr>
            <a:spLocks noChangeAspect="1"/>
          </p:cNvSpPr>
          <p:nvPr/>
        </p:nvSpPr>
        <p:spPr>
          <a:xfrm>
            <a:off x="1833563" y="5003800"/>
            <a:ext cx="549275" cy="2444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 b="0" dirty="0">
                <a:latin typeface="Arial" panose="020B0604020202020204" pitchFamily="34" charset="0"/>
              </a:rPr>
              <a:t>9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42004" name="Rectangle 20"/>
          <p:cNvSpPr>
            <a:spLocks noChangeAspect="1"/>
          </p:cNvSpPr>
          <p:nvPr/>
        </p:nvSpPr>
        <p:spPr>
          <a:xfrm>
            <a:off x="2503488" y="5003800"/>
            <a:ext cx="547687" cy="2444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 b="0" dirty="0">
                <a:latin typeface="Arial" panose="020B0604020202020204" pitchFamily="34" charset="0"/>
              </a:rPr>
              <a:t>10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42005" name="Rectangle 21"/>
          <p:cNvSpPr>
            <a:spLocks noChangeAspect="1"/>
          </p:cNvSpPr>
          <p:nvPr/>
        </p:nvSpPr>
        <p:spPr>
          <a:xfrm>
            <a:off x="3173413" y="5003800"/>
            <a:ext cx="547687" cy="2444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 b="0" dirty="0">
                <a:latin typeface="Arial" panose="020B0604020202020204" pitchFamily="34" charset="0"/>
              </a:rPr>
              <a:t>11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42006" name="Rectangle 22"/>
          <p:cNvSpPr>
            <a:spLocks noChangeAspect="1"/>
          </p:cNvSpPr>
          <p:nvPr/>
        </p:nvSpPr>
        <p:spPr>
          <a:xfrm>
            <a:off x="1163638" y="5368925"/>
            <a:ext cx="549275" cy="2444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 b="0" dirty="0">
                <a:latin typeface="Arial" panose="020B0604020202020204" pitchFamily="34" charset="0"/>
              </a:rPr>
              <a:t>12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42007" name="Rectangle 23"/>
          <p:cNvSpPr>
            <a:spLocks noChangeAspect="1"/>
          </p:cNvSpPr>
          <p:nvPr/>
        </p:nvSpPr>
        <p:spPr>
          <a:xfrm>
            <a:off x="1833563" y="5368925"/>
            <a:ext cx="549275" cy="2444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 b="0" dirty="0">
                <a:latin typeface="Arial" panose="020B0604020202020204" pitchFamily="34" charset="0"/>
              </a:rPr>
              <a:t>13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42008" name="Rectangle 24"/>
          <p:cNvSpPr>
            <a:spLocks noChangeAspect="1"/>
          </p:cNvSpPr>
          <p:nvPr/>
        </p:nvSpPr>
        <p:spPr>
          <a:xfrm>
            <a:off x="2503488" y="5368925"/>
            <a:ext cx="547687" cy="2444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 b="0" dirty="0">
                <a:latin typeface="Arial" panose="020B0604020202020204" pitchFamily="34" charset="0"/>
              </a:rPr>
              <a:t>14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42009" name="Rectangle 25"/>
          <p:cNvSpPr>
            <a:spLocks noChangeAspect="1"/>
          </p:cNvSpPr>
          <p:nvPr/>
        </p:nvSpPr>
        <p:spPr>
          <a:xfrm>
            <a:off x="3173413" y="5368925"/>
            <a:ext cx="547687" cy="2444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 b="0" dirty="0">
                <a:latin typeface="Arial" panose="020B0604020202020204" pitchFamily="34" charset="0"/>
              </a:rPr>
              <a:t>15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42010" name="Line 26"/>
          <p:cNvSpPr>
            <a:spLocks noChangeAspect="1"/>
          </p:cNvSpPr>
          <p:nvPr/>
        </p:nvSpPr>
        <p:spPr>
          <a:xfrm>
            <a:off x="2443163" y="2751138"/>
            <a:ext cx="0" cy="121761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42011" name="Rectangle 27"/>
          <p:cNvSpPr>
            <a:spLocks noChangeAspect="1"/>
          </p:cNvSpPr>
          <p:nvPr/>
        </p:nvSpPr>
        <p:spPr>
          <a:xfrm>
            <a:off x="1773238" y="3178175"/>
            <a:ext cx="547687" cy="242888"/>
          </a:xfrm>
          <a:prstGeom prst="rect">
            <a:avLst/>
          </a:prstGeom>
          <a:noFill/>
          <a:ln w="12700" cap="rnd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42012" name="Text Box 28"/>
          <p:cNvSpPr txBox="1">
            <a:spLocks noChangeAspect="1"/>
          </p:cNvSpPr>
          <p:nvPr/>
        </p:nvSpPr>
        <p:spPr>
          <a:xfrm>
            <a:off x="268288" y="2222500"/>
            <a:ext cx="700087" cy="58102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en-US" altLang="zh-CN" sz="1600" b="0" dirty="0">
                <a:latin typeface="Arial" panose="020B0604020202020204" pitchFamily="34" charset="0"/>
              </a:rPr>
              <a:t>Level</a:t>
            </a:r>
            <a:endParaRPr lang="en-US" altLang="zh-CN" sz="1600" b="0" dirty="0">
              <a:latin typeface="Arial" panose="020B0604020202020204" pitchFamily="34" charset="0"/>
            </a:endParaRPr>
          </a:p>
          <a:p>
            <a:r>
              <a:rPr lang="en-US" altLang="zh-CN" sz="1600" b="0" dirty="0">
                <a:latin typeface="Arial" panose="020B0604020202020204" pitchFamily="34" charset="0"/>
              </a:rPr>
              <a:t> k: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42013" name="Text Box 29"/>
          <p:cNvSpPr txBox="1">
            <a:spLocks noChangeAspect="1"/>
          </p:cNvSpPr>
          <p:nvPr/>
        </p:nvSpPr>
        <p:spPr>
          <a:xfrm>
            <a:off x="0" y="4637088"/>
            <a:ext cx="757238" cy="58102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en-US" altLang="zh-CN" sz="1600" b="0" dirty="0">
                <a:latin typeface="Arial" panose="020B0604020202020204" pitchFamily="34" charset="0"/>
              </a:rPr>
              <a:t>Level </a:t>
            </a:r>
            <a:endParaRPr lang="en-US" altLang="zh-CN" sz="1600" b="0" dirty="0">
              <a:latin typeface="Arial" panose="020B0604020202020204" pitchFamily="34" charset="0"/>
            </a:endParaRPr>
          </a:p>
          <a:p>
            <a:r>
              <a:rPr lang="en-US" altLang="zh-CN" sz="1600" b="0" dirty="0">
                <a:latin typeface="Arial" panose="020B0604020202020204" pitchFamily="34" charset="0"/>
              </a:rPr>
              <a:t>k+1: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42014" name="Rectangle 33"/>
          <p:cNvSpPr>
            <a:spLocks noChangeAspect="1"/>
          </p:cNvSpPr>
          <p:nvPr/>
        </p:nvSpPr>
        <p:spPr>
          <a:xfrm>
            <a:off x="2443163" y="2376488"/>
            <a:ext cx="547687" cy="242887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 b="0" dirty="0">
                <a:latin typeface="Arial" panose="020B0604020202020204" pitchFamily="34" charset="0"/>
              </a:rPr>
              <a:t>14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76833" name="Rectangle 34"/>
          <p:cNvSpPr>
            <a:spLocks noChangeAspect="1"/>
          </p:cNvSpPr>
          <p:nvPr/>
        </p:nvSpPr>
        <p:spPr>
          <a:xfrm>
            <a:off x="2435225" y="2365375"/>
            <a:ext cx="547688" cy="242888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 b="0" dirty="0">
                <a:latin typeface="Arial" panose="020B0604020202020204" pitchFamily="34" charset="0"/>
              </a:rPr>
              <a:t>14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76834" name="Rectangle 35"/>
          <p:cNvSpPr>
            <a:spLocks noChangeAspect="1"/>
          </p:cNvSpPr>
          <p:nvPr/>
        </p:nvSpPr>
        <p:spPr>
          <a:xfrm>
            <a:off x="1165225" y="5370513"/>
            <a:ext cx="549275" cy="244475"/>
          </a:xfrm>
          <a:prstGeom prst="rect">
            <a:avLst/>
          </a:prstGeom>
          <a:solidFill>
            <a:srgbClr val="00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 b="0" dirty="0">
                <a:latin typeface="Arial" panose="020B0604020202020204" pitchFamily="34" charset="0"/>
              </a:rPr>
              <a:t>12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42017" name="Line 37"/>
          <p:cNvSpPr/>
          <p:nvPr/>
        </p:nvSpPr>
        <p:spPr>
          <a:xfrm flipH="1" flipV="1">
            <a:off x="2420938" y="1285875"/>
            <a:ext cx="3175" cy="985838"/>
          </a:xfrm>
          <a:prstGeom prst="line">
            <a:avLst/>
          </a:prstGeom>
          <a:ln w="19050" cap="flat" cmpd="sng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76836" name="Rectangle 38"/>
          <p:cNvSpPr>
            <a:spLocks noChangeAspect="1"/>
          </p:cNvSpPr>
          <p:nvPr/>
        </p:nvSpPr>
        <p:spPr>
          <a:xfrm>
            <a:off x="1762125" y="1570038"/>
            <a:ext cx="547688" cy="242887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 b="0" dirty="0">
                <a:latin typeface="Arial" panose="020B0604020202020204" pitchFamily="34" charset="0"/>
              </a:rPr>
              <a:t>14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76837" name="Rectangle 40"/>
          <p:cNvSpPr>
            <a:spLocks noChangeAspect="1"/>
          </p:cNvSpPr>
          <p:nvPr/>
        </p:nvSpPr>
        <p:spPr>
          <a:xfrm>
            <a:off x="1165225" y="4641850"/>
            <a:ext cx="547688" cy="242888"/>
          </a:xfrm>
          <a:prstGeom prst="rect">
            <a:avLst/>
          </a:prstGeom>
          <a:solidFill>
            <a:srgbClr val="00FF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 b="0" dirty="0">
                <a:latin typeface="Arial" panose="020B0604020202020204" pitchFamily="34" charset="0"/>
              </a:rPr>
              <a:t>4*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76838" name="Rectangle 41"/>
          <p:cNvSpPr>
            <a:spLocks noChangeAspect="1"/>
          </p:cNvSpPr>
          <p:nvPr/>
        </p:nvSpPr>
        <p:spPr>
          <a:xfrm>
            <a:off x="1765300" y="3179763"/>
            <a:ext cx="547688" cy="242887"/>
          </a:xfrm>
          <a:prstGeom prst="rect">
            <a:avLst/>
          </a:prstGeom>
          <a:solidFill>
            <a:srgbClr val="00FF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 b="0" dirty="0">
                <a:latin typeface="Arial" panose="020B0604020202020204" pitchFamily="34" charset="0"/>
              </a:rPr>
              <a:t>4*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76839" name="Rectangle 44"/>
          <p:cNvSpPr>
            <a:spLocks noChangeAspect="1"/>
          </p:cNvSpPr>
          <p:nvPr/>
        </p:nvSpPr>
        <p:spPr>
          <a:xfrm>
            <a:off x="1752600" y="3171825"/>
            <a:ext cx="549275" cy="244475"/>
          </a:xfrm>
          <a:prstGeom prst="rect">
            <a:avLst/>
          </a:prstGeom>
          <a:solidFill>
            <a:srgbClr val="00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 b="0" dirty="0">
                <a:latin typeface="Arial" panose="020B0604020202020204" pitchFamily="34" charset="0"/>
              </a:rPr>
              <a:t>12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76840" name="Rectangle 45"/>
          <p:cNvSpPr>
            <a:spLocks noChangeAspect="1"/>
          </p:cNvSpPr>
          <p:nvPr/>
        </p:nvSpPr>
        <p:spPr>
          <a:xfrm>
            <a:off x="1765300" y="1570038"/>
            <a:ext cx="549275" cy="244475"/>
          </a:xfrm>
          <a:prstGeom prst="rect">
            <a:avLst/>
          </a:prstGeom>
          <a:solidFill>
            <a:srgbClr val="00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 b="0" dirty="0">
                <a:latin typeface="Arial" panose="020B0604020202020204" pitchFamily="34" charset="0"/>
              </a:rPr>
              <a:t>12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42023" name="Text Box 46"/>
          <p:cNvSpPr txBox="1"/>
          <p:nvPr/>
        </p:nvSpPr>
        <p:spPr>
          <a:xfrm>
            <a:off x="1323975" y="2052638"/>
            <a:ext cx="176213" cy="257175"/>
          </a:xfrm>
          <a:prstGeom prst="rect">
            <a:avLst/>
          </a:prstGeom>
          <a:noFill/>
          <a:ln w="9525">
            <a:noFill/>
          </a:ln>
        </p:spPr>
        <p:txBody>
          <a:bodyPr wrap="none" lIns="45720" rIns="45720" anchor="t" anchorCtr="0">
            <a:spAutoFit/>
          </a:bodyPr>
          <a:p>
            <a:r>
              <a:rPr lang="en-US" altLang="zh-CN" sz="1200" b="0" dirty="0">
                <a:latin typeface="Arial" panose="020B0604020202020204" pitchFamily="34" charset="0"/>
              </a:rPr>
              <a:t>0</a:t>
            </a:r>
            <a:endParaRPr lang="en-US" altLang="zh-CN" sz="1200" b="0" dirty="0">
              <a:latin typeface="Arial" panose="020B0604020202020204" pitchFamily="34" charset="0"/>
            </a:endParaRPr>
          </a:p>
        </p:txBody>
      </p:sp>
      <p:sp>
        <p:nvSpPr>
          <p:cNvPr id="42024" name="Text Box 47"/>
          <p:cNvSpPr txBox="1"/>
          <p:nvPr/>
        </p:nvSpPr>
        <p:spPr>
          <a:xfrm>
            <a:off x="1952625" y="2052638"/>
            <a:ext cx="176213" cy="257175"/>
          </a:xfrm>
          <a:prstGeom prst="rect">
            <a:avLst/>
          </a:prstGeom>
          <a:noFill/>
          <a:ln w="9525">
            <a:noFill/>
          </a:ln>
        </p:spPr>
        <p:txBody>
          <a:bodyPr wrap="none" lIns="45720" rIns="45720" anchor="t" anchorCtr="0">
            <a:spAutoFit/>
          </a:bodyPr>
          <a:p>
            <a:r>
              <a:rPr lang="en-US" altLang="zh-CN" sz="1200" b="0" dirty="0">
                <a:latin typeface="Arial" panose="020B0604020202020204" pitchFamily="34" charset="0"/>
              </a:rPr>
              <a:t>1</a:t>
            </a:r>
            <a:endParaRPr lang="en-US" altLang="zh-CN" sz="1200" b="0" dirty="0">
              <a:latin typeface="Arial" panose="020B0604020202020204" pitchFamily="34" charset="0"/>
            </a:endParaRPr>
          </a:p>
        </p:txBody>
      </p:sp>
      <p:sp>
        <p:nvSpPr>
          <p:cNvPr id="42025" name="Text Box 48"/>
          <p:cNvSpPr txBox="1"/>
          <p:nvPr/>
        </p:nvSpPr>
        <p:spPr>
          <a:xfrm>
            <a:off x="2655888" y="2052638"/>
            <a:ext cx="176212" cy="257175"/>
          </a:xfrm>
          <a:prstGeom prst="rect">
            <a:avLst/>
          </a:prstGeom>
          <a:noFill/>
          <a:ln w="9525">
            <a:noFill/>
          </a:ln>
        </p:spPr>
        <p:txBody>
          <a:bodyPr wrap="none" lIns="45720" rIns="45720" anchor="t" anchorCtr="0">
            <a:spAutoFit/>
          </a:bodyPr>
          <a:p>
            <a:r>
              <a:rPr lang="en-US" altLang="zh-CN" sz="1200" b="0" dirty="0">
                <a:latin typeface="Arial" panose="020B0604020202020204" pitchFamily="34" charset="0"/>
              </a:rPr>
              <a:t>2</a:t>
            </a:r>
            <a:endParaRPr lang="en-US" altLang="zh-CN" sz="1200" b="0" dirty="0">
              <a:latin typeface="Arial" panose="020B0604020202020204" pitchFamily="34" charset="0"/>
            </a:endParaRPr>
          </a:p>
        </p:txBody>
      </p:sp>
      <p:sp>
        <p:nvSpPr>
          <p:cNvPr id="42026" name="Text Box 49"/>
          <p:cNvSpPr txBox="1"/>
          <p:nvPr/>
        </p:nvSpPr>
        <p:spPr>
          <a:xfrm>
            <a:off x="3305175" y="2052638"/>
            <a:ext cx="176213" cy="257175"/>
          </a:xfrm>
          <a:prstGeom prst="rect">
            <a:avLst/>
          </a:prstGeom>
          <a:noFill/>
          <a:ln w="9525">
            <a:noFill/>
          </a:ln>
        </p:spPr>
        <p:txBody>
          <a:bodyPr wrap="none" lIns="45720" rIns="45720" anchor="t" anchorCtr="0">
            <a:spAutoFit/>
          </a:bodyPr>
          <a:p>
            <a:r>
              <a:rPr lang="en-US" altLang="zh-CN" sz="1200" b="0" dirty="0">
                <a:latin typeface="Arial" panose="020B0604020202020204" pitchFamily="34" charset="0"/>
              </a:rPr>
              <a:t>3</a:t>
            </a:r>
            <a:endParaRPr lang="en-US" altLang="zh-CN" sz="1200" b="0" dirty="0">
              <a:latin typeface="Arial" panose="020B0604020202020204" pitchFamily="34" charset="0"/>
            </a:endParaRPr>
          </a:p>
        </p:txBody>
      </p:sp>
      <p:sp>
        <p:nvSpPr>
          <p:cNvPr id="42027" name="Rectangle 50"/>
          <p:cNvSpPr>
            <a:spLocks noChangeAspect="1"/>
          </p:cNvSpPr>
          <p:nvPr/>
        </p:nvSpPr>
        <p:spPr>
          <a:xfrm>
            <a:off x="1763713" y="1573213"/>
            <a:ext cx="547687" cy="242887"/>
          </a:xfrm>
          <a:prstGeom prst="rect">
            <a:avLst/>
          </a:prstGeom>
          <a:noFill/>
          <a:ln w="12700" cap="rnd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76846" name="Text Box 52"/>
          <p:cNvSpPr txBox="1"/>
          <p:nvPr/>
        </p:nvSpPr>
        <p:spPr>
          <a:xfrm>
            <a:off x="2498725" y="3067050"/>
            <a:ext cx="892175" cy="533400"/>
          </a:xfrm>
          <a:prstGeom prst="rect">
            <a:avLst/>
          </a:prstGeom>
          <a:noFill/>
          <a:ln w="9525">
            <a:noFill/>
          </a:ln>
        </p:spPr>
        <p:txBody>
          <a:bodyPr wrap="none" lIns="45720" rIns="45720" anchor="t" anchorCtr="0">
            <a:spAutoFit/>
          </a:bodyPr>
          <a:p>
            <a:r>
              <a:rPr lang="en-US" altLang="zh-CN" sz="1600" b="0" dirty="0">
                <a:latin typeface="Arial" panose="020B0604020202020204" pitchFamily="34" charset="0"/>
              </a:rPr>
              <a:t>Request</a:t>
            </a:r>
            <a:endParaRPr lang="en-US" altLang="zh-CN" sz="1600" b="0" dirty="0">
              <a:latin typeface="Arial" panose="020B0604020202020204" pitchFamily="34" charset="0"/>
            </a:endParaRPr>
          </a:p>
          <a:p>
            <a:r>
              <a:rPr lang="en-US" altLang="zh-CN" sz="1600" b="0" dirty="0">
                <a:latin typeface="Arial" panose="020B0604020202020204" pitchFamily="34" charset="0"/>
              </a:rPr>
              <a:t>12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42029" name="Rectangle 5"/>
          <p:cNvSpPr>
            <a:spLocks noChangeAspect="1"/>
          </p:cNvSpPr>
          <p:nvPr/>
        </p:nvSpPr>
        <p:spPr>
          <a:xfrm>
            <a:off x="1133475" y="2384425"/>
            <a:ext cx="547688" cy="242888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 b="0" dirty="0">
                <a:latin typeface="Arial" panose="020B0604020202020204" pitchFamily="34" charset="0"/>
              </a:rPr>
              <a:t>4*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76848" name="Rectangle 42"/>
          <p:cNvSpPr>
            <a:spLocks noChangeAspect="1"/>
          </p:cNvSpPr>
          <p:nvPr/>
        </p:nvSpPr>
        <p:spPr>
          <a:xfrm>
            <a:off x="1125538" y="2366963"/>
            <a:ext cx="547687" cy="242887"/>
          </a:xfrm>
          <a:prstGeom prst="rect">
            <a:avLst/>
          </a:prstGeom>
          <a:solidFill>
            <a:srgbClr val="00FF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 b="0" dirty="0">
                <a:latin typeface="Arial" panose="020B0604020202020204" pitchFamily="34" charset="0"/>
              </a:rPr>
              <a:t>4*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76849" name="Rectangle 55"/>
          <p:cNvSpPr>
            <a:spLocks noChangeAspect="1"/>
          </p:cNvSpPr>
          <p:nvPr/>
        </p:nvSpPr>
        <p:spPr>
          <a:xfrm>
            <a:off x="1133475" y="2378075"/>
            <a:ext cx="549275" cy="244475"/>
          </a:xfrm>
          <a:prstGeom prst="rect">
            <a:avLst/>
          </a:prstGeom>
          <a:solidFill>
            <a:srgbClr val="00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 b="0" dirty="0">
                <a:latin typeface="Arial" panose="020B0604020202020204" pitchFamily="34" charset="0"/>
              </a:rPr>
              <a:t>12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6" grpId="0"/>
      <p:bldP spid="76807" grpId="0" animBg="1"/>
      <p:bldP spid="76833" grpId="0" animBg="1"/>
      <p:bldP spid="76834" grpId="0" animBg="1"/>
      <p:bldP spid="76836" grpId="0" animBg="1"/>
      <p:bldP spid="76837" grpId="0" animBg="1"/>
      <p:bldP spid="76838" grpId="0" animBg="1"/>
      <p:bldP spid="76839" grpId="0" animBg="1"/>
      <p:bldP spid="76840" grpId="0" animBg="1"/>
      <p:bldP spid="76846" grpId="0"/>
      <p:bldP spid="76848" grpId="0" animBg="1"/>
      <p:bldP spid="7684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灯片编号占位符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b="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3010" name="标题 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9.2. Memory Hierarchies(7/</a:t>
            </a:r>
            <a:r>
              <a:rPr lang="en-US" altLang="zh-CN" dirty="0"/>
              <a:t>8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3011" name="Rectangle 5"/>
          <p:cNvSpPr txBox="1"/>
          <p:nvPr/>
        </p:nvSpPr>
        <p:spPr>
          <a:xfrm>
            <a:off x="290513" y="1220788"/>
            <a:ext cx="8307387" cy="522446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b="0" dirty="0">
                <a:latin typeface="Calibri" panose="020F0502020204030204" pitchFamily="34" charset="0"/>
              </a:rPr>
              <a:t>Types of cache misses:</a:t>
            </a:r>
            <a:endParaRPr lang="en-US" altLang="zh-CN" sz="2400" b="0" dirty="0">
              <a:latin typeface="Calibri" panose="020F0502020204030204" pitchFamily="34" charset="0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</a:rPr>
              <a:t>Cold (compulsary) miss</a:t>
            </a:r>
            <a:endParaRPr lang="en-US" altLang="zh-CN" sz="20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Cold misses occur because the cache is empty.</a:t>
            </a:r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Capacity miss</a:t>
            </a:r>
            <a:endParaRPr lang="en-US" altLang="zh-CN" sz="18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</a:rPr>
              <a:t>Occurs when the set of active cache blocks (working set) is larger than the cache.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</a:rPr>
              <a:t>Conflict miss</a:t>
            </a:r>
            <a:endParaRPr lang="en-US" altLang="zh-CN" sz="20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Most caches limit blocks at level k+1 to a small subset (sometimes a singleton) of the block positions at level k.</a:t>
            </a:r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E.g. Block i at level k+1 must be placed in block (i mod 4) at level k+1.</a:t>
            </a:r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Conflict misses occur when the level k cache is large enough, but multiple data objects all map to the same level k block.</a:t>
            </a:r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E.g. Referencing blocks 0, 8, 0, 8, 0, 8, ... would miss every time.</a:t>
            </a:r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9.1.1 Random-Access Memory (RAM)(1/2)</a:t>
            </a:r>
            <a:endParaRPr lang="en-US" altLang="zh-CN" dirty="0"/>
          </a:p>
        </p:txBody>
      </p:sp>
      <p:sp>
        <p:nvSpPr>
          <p:cNvPr id="921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Random-Access Memory (RAM)</a:t>
            </a:r>
            <a:endParaRPr lang="en-US" altLang="zh-CN" dirty="0"/>
          </a:p>
          <a:p>
            <a:pPr lvl="1"/>
            <a:r>
              <a:rPr lang="zh-CN" altLang="en-US" dirty="0"/>
              <a:t>Random Access(</a:t>
            </a:r>
            <a:r>
              <a:rPr lang="en-US" altLang="zh-CN" dirty="0"/>
              <a:t>存取的速度与存储单元的位置无关</a:t>
            </a:r>
            <a:r>
              <a:rPr lang="zh-CN" altLang="en-US" dirty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Volatile (</a:t>
            </a:r>
            <a:r>
              <a:rPr lang="zh-CN" altLang="en-US" dirty="0"/>
              <a:t>易失性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Random-Access Memory (RAM)</a:t>
            </a:r>
            <a:endParaRPr lang="en-US" altLang="zh-CN" dirty="0"/>
          </a:p>
          <a:p>
            <a:pPr lvl="1"/>
            <a:r>
              <a:rPr lang="en-US" altLang="zh-CN" dirty="0"/>
              <a:t>Static RAM (</a:t>
            </a:r>
            <a:r>
              <a:rPr lang="en-US" altLang="zh-CN" dirty="0">
                <a:solidFill>
                  <a:srgbClr val="FF0000"/>
                </a:solidFill>
              </a:rPr>
              <a:t>SRAM</a:t>
            </a:r>
            <a:r>
              <a:rPr lang="en-US" altLang="zh-CN" dirty="0"/>
              <a:t>)</a:t>
            </a:r>
            <a:endParaRPr lang="en-US" altLang="zh-CN" dirty="0"/>
          </a:p>
          <a:p>
            <a:pPr lvl="2"/>
            <a:r>
              <a:rPr lang="en-US" altLang="zh-CN" dirty="0"/>
              <a:t>Each cell stores bit with a </a:t>
            </a:r>
            <a:r>
              <a:rPr lang="en-US" altLang="zh-CN" dirty="0">
                <a:solidFill>
                  <a:schemeClr val="hlink"/>
                </a:solidFill>
              </a:rPr>
              <a:t>six-transistor</a:t>
            </a:r>
            <a:r>
              <a:rPr lang="en-US" altLang="zh-CN" dirty="0"/>
              <a:t> circuit.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chemeClr val="hlink"/>
                </a:solidFill>
              </a:rPr>
              <a:t>Faster and more expensive</a:t>
            </a:r>
            <a:r>
              <a:rPr lang="en-US" altLang="zh-CN" dirty="0"/>
              <a:t> than DRAM.</a:t>
            </a:r>
            <a:endParaRPr lang="en-US" altLang="zh-CN" dirty="0"/>
          </a:p>
          <a:p>
            <a:pPr lvl="1"/>
            <a:r>
              <a:rPr lang="en-US" altLang="zh-CN" dirty="0"/>
              <a:t>Dynamic RAM (</a:t>
            </a:r>
            <a:r>
              <a:rPr lang="en-US" altLang="zh-CN" dirty="0">
                <a:solidFill>
                  <a:srgbClr val="FF0000"/>
                </a:solidFill>
              </a:rPr>
              <a:t>DRAM</a:t>
            </a:r>
            <a:r>
              <a:rPr lang="en-US" altLang="zh-CN" dirty="0"/>
              <a:t>)</a:t>
            </a:r>
            <a:endParaRPr lang="en-US" altLang="zh-CN" dirty="0"/>
          </a:p>
          <a:p>
            <a:pPr lvl="2"/>
            <a:r>
              <a:rPr lang="en-US" altLang="zh-CN" sz="2200" dirty="0"/>
              <a:t>Each cell stores bit with </a:t>
            </a:r>
            <a:r>
              <a:rPr lang="en-US" altLang="zh-CN" sz="2200" dirty="0">
                <a:solidFill>
                  <a:schemeClr val="hlink"/>
                </a:solidFill>
              </a:rPr>
              <a:t>a capacitor and transistor</a:t>
            </a:r>
            <a:r>
              <a:rPr lang="en-US" altLang="zh-CN" sz="2200" dirty="0"/>
              <a:t>.</a:t>
            </a:r>
            <a:endParaRPr lang="en-US" altLang="zh-CN" sz="2200" dirty="0"/>
          </a:p>
          <a:p>
            <a:pPr lvl="2"/>
            <a:r>
              <a:rPr lang="en-US" altLang="zh-CN" sz="2200" dirty="0"/>
              <a:t>Value must </a:t>
            </a:r>
            <a:r>
              <a:rPr lang="en-US" altLang="zh-CN" sz="2200" dirty="0">
                <a:solidFill>
                  <a:schemeClr val="hlink"/>
                </a:solidFill>
              </a:rPr>
              <a:t>be refreshed</a:t>
            </a:r>
            <a:r>
              <a:rPr lang="en-US" altLang="zh-CN" sz="2200" dirty="0"/>
              <a:t> every 10-100 ms.</a:t>
            </a:r>
            <a:endParaRPr lang="en-US" altLang="zh-CN" sz="2200" dirty="0"/>
          </a:p>
          <a:p>
            <a:pPr lvl="2"/>
            <a:r>
              <a:rPr lang="en-US" altLang="zh-CN" sz="2200" dirty="0">
                <a:solidFill>
                  <a:schemeClr val="hlink"/>
                </a:solidFill>
              </a:rPr>
              <a:t>Sensitive</a:t>
            </a:r>
            <a:r>
              <a:rPr lang="en-US" altLang="zh-CN" sz="2200" dirty="0"/>
              <a:t> to disturbances.</a:t>
            </a:r>
            <a:endParaRPr lang="en-US" altLang="zh-CN" sz="22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9.2. Memory Hierarchies(8/8)</a:t>
            </a:r>
            <a:endParaRPr lang="en-US" altLang="zh-CN" dirty="0"/>
          </a:p>
        </p:txBody>
      </p:sp>
      <p:sp>
        <p:nvSpPr>
          <p:cNvPr id="4403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solidFill>
                  <a:schemeClr val="hlink"/>
                </a:solidFill>
              </a:rPr>
              <a:t>Policy</a:t>
            </a:r>
            <a:r>
              <a:rPr lang="en-US" altLang="zh-CN" dirty="0"/>
              <a:t>, related to transfer between two levels</a:t>
            </a:r>
            <a:endParaRPr lang="en-US" altLang="zh-CN" dirty="0"/>
          </a:p>
          <a:p>
            <a:pPr lvl="1"/>
            <a:r>
              <a:rPr lang="en-US" altLang="zh-CN" dirty="0"/>
              <a:t>Block size?</a:t>
            </a:r>
            <a:endParaRPr lang="en-US" altLang="zh-CN" dirty="0"/>
          </a:p>
          <a:p>
            <a:pPr lvl="1"/>
            <a:r>
              <a:rPr lang="en-US" altLang="zh-CN" dirty="0"/>
              <a:t>Each level’s size?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Hit or miss?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Fetch</a:t>
            </a:r>
            <a:endParaRPr lang="en-US" altLang="zh-CN" dirty="0"/>
          </a:p>
          <a:p>
            <a:pPr lvl="1"/>
            <a:r>
              <a:rPr lang="en-US" altLang="zh-CN" dirty="0"/>
              <a:t>Placement</a:t>
            </a:r>
            <a:endParaRPr lang="en-US" altLang="zh-CN" dirty="0"/>
          </a:p>
          <a:p>
            <a:pPr lvl="1"/>
            <a:r>
              <a:rPr lang="en-US" altLang="zh-CN" dirty="0"/>
              <a:t>Replacement</a:t>
            </a:r>
            <a:endParaRPr lang="en-US" altLang="zh-CN" dirty="0"/>
          </a:p>
          <a:p>
            <a:pPr lvl="1"/>
            <a:r>
              <a:rPr lang="en-US" altLang="zh-CN" dirty="0"/>
              <a:t>Write back to low level</a:t>
            </a:r>
            <a:endParaRPr lang="en-US" altLang="zh-C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灯片编号占位符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b="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5058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Unit 9. Memory Operation and Performance</a:t>
            </a:r>
            <a:endParaRPr lang="zh-CN" altLang="en-US" dirty="0"/>
          </a:p>
        </p:txBody>
      </p:sp>
      <p:sp>
        <p:nvSpPr>
          <p:cNvPr id="45059" name="Rectangle 5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9.1 Memory Technology</a:t>
            </a:r>
            <a:endParaRPr lang="en-US" altLang="zh-CN" dirty="0"/>
          </a:p>
          <a:p>
            <a:r>
              <a:rPr lang="en-US" altLang="zh-CN" dirty="0"/>
              <a:t>9.2 Memory Hierarchies</a:t>
            </a:r>
            <a:endParaRPr lang="en-US" altLang="zh-CN" dirty="0"/>
          </a:p>
          <a:p>
            <a:r>
              <a:rPr lang="en-US" altLang="zh-CN" u="sng" dirty="0"/>
              <a:t>9.3 Locality</a:t>
            </a:r>
            <a:endParaRPr lang="en-US" altLang="zh-CN" u="sng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9.3. Locality(1/13)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6082" name="内容占位符 2"/>
          <p:cNvSpPr>
            <a:spLocks noGrp="1"/>
          </p:cNvSpPr>
          <p:nvPr>
            <p:ph idx="4294967295"/>
          </p:nvPr>
        </p:nvSpPr>
        <p:spPr>
          <a:xfrm>
            <a:off x="287020" y="1268413"/>
            <a:ext cx="5554663" cy="5040312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existence of transfer block between levels cost time, so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the goal</a:t>
            </a:r>
            <a:r>
              <a:rPr lang="en-US" altLang="zh-CN" dirty="0">
                <a:ea typeface="宋体" panose="02010600030101010101" pitchFamily="2" charset="-122"/>
              </a:rPr>
              <a:t> would be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to have </a:t>
            </a:r>
            <a:r>
              <a:rPr lang="en-US" altLang="zh-CN" dirty="0">
                <a:solidFill>
                  <a:srgbClr val="560AD2"/>
                </a:solidFill>
                <a:ea typeface="宋体" panose="02010600030101010101" pitchFamily="2" charset="-122"/>
              </a:rPr>
              <a:t>the data already in fast memory</a:t>
            </a:r>
            <a:r>
              <a:rPr lang="en-US" altLang="zh-CN" dirty="0">
                <a:ea typeface="宋体" panose="02010600030101010101" pitchFamily="2" charset="-122"/>
              </a:rPr>
              <a:t> by the time the CPU actually requests it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S</a:t>
            </a:r>
            <a:r>
              <a:rPr lang="en-US" altLang="zh-CN" dirty="0"/>
              <a:t>o that, the CPU would never have to wait for slow memory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i="1" dirty="0">
                <a:ea typeface="宋体" panose="02010600030101010101" pitchFamily="2" charset="-122"/>
              </a:rPr>
              <a:t>Can the goal be fulfilled?</a:t>
            </a:r>
            <a:endParaRPr lang="en-US" altLang="zh-CN" i="1" dirty="0">
              <a:ea typeface="宋体" panose="02010600030101010101" pitchFamily="2" charset="-122"/>
            </a:endParaRPr>
          </a:p>
        </p:txBody>
      </p:sp>
      <p:sp>
        <p:nvSpPr>
          <p:cNvPr id="46083" name="灯片编号占位符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b="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46084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5600" y="1628775"/>
            <a:ext cx="3487738" cy="2806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Rectang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9.3. Locality(2/13)</a:t>
            </a:r>
            <a:endParaRPr lang="en-US" altLang="zh-CN"/>
          </a:p>
        </p:txBody>
      </p:sp>
      <p:sp>
        <p:nvSpPr>
          <p:cNvPr id="47106" name="Rectangle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Locality/principle of locality</a:t>
            </a:r>
            <a:r>
              <a:rPr lang="zh-CN" altLang="en-US"/>
              <a:t>：</a:t>
            </a:r>
            <a:endParaRPr lang="zh-CN" altLang="en-US"/>
          </a:p>
          <a:p>
            <a:pPr lvl="1"/>
            <a:r>
              <a:rPr lang="en-US" altLang="zh-CN"/>
              <a:t>Programs tend to reference data items </a:t>
            </a:r>
            <a:endParaRPr lang="en-US" altLang="zh-CN"/>
          </a:p>
          <a:p>
            <a:pPr lvl="2"/>
            <a:r>
              <a:rPr lang="en-US" altLang="zh-CN"/>
              <a:t>that are near other recently referenced data items, </a:t>
            </a:r>
            <a:endParaRPr lang="en-US" altLang="zh-CN"/>
          </a:p>
          <a:p>
            <a:pPr lvl="2"/>
            <a:r>
              <a:rPr lang="en-US" altLang="zh-CN"/>
              <a:t>or that were recently referenced.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Locality is a attribute of program</a:t>
            </a:r>
            <a:endParaRPr lang="en-US" altLang="zh-CN"/>
          </a:p>
          <a:p>
            <a:pPr lvl="1"/>
            <a:r>
              <a:rPr lang="en-US" altLang="zh-CN"/>
              <a:t>programs with good locality run faster than programs with poor locality.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So the goal be fulfilled in some degree</a:t>
            </a:r>
            <a:endParaRPr lang="en-US" alt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Rectang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9.3. Locality(3/13)</a:t>
            </a:r>
            <a:endParaRPr lang="en-US" altLang="zh-CN"/>
          </a:p>
        </p:txBody>
      </p:sp>
      <p:sp>
        <p:nvSpPr>
          <p:cNvPr id="48130" name="Rectangle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Locality types</a:t>
            </a:r>
            <a:endParaRPr lang="en-US" altLang="zh-CN"/>
          </a:p>
          <a:p>
            <a:pPr lvl="1"/>
            <a:r>
              <a:rPr lang="zh-CN" altLang="en-US"/>
              <a:t>时间</a:t>
            </a:r>
            <a:r>
              <a:rPr lang="en-US" altLang="zh-CN"/>
              <a:t>/ temporal</a:t>
            </a:r>
            <a:r>
              <a:rPr lang="zh-CN" altLang="en-US"/>
              <a:t>：</a:t>
            </a:r>
            <a:r>
              <a:rPr lang="en-US" altLang="zh-CN"/>
              <a:t>tend to access the same set of data items over and over again, or they </a:t>
            </a:r>
            <a:endParaRPr lang="en-US" altLang="zh-CN"/>
          </a:p>
          <a:p>
            <a:pPr lvl="1"/>
            <a:r>
              <a:rPr lang="zh-CN" altLang="en-US"/>
              <a:t>空间</a:t>
            </a:r>
            <a:r>
              <a:rPr lang="en-US" altLang="zh-CN"/>
              <a:t>/spatial</a:t>
            </a:r>
            <a:r>
              <a:rPr lang="zh-CN" altLang="en-US"/>
              <a:t>：</a:t>
            </a:r>
            <a:r>
              <a:rPr lang="en-US" altLang="zh-CN"/>
              <a:t>tend to access sets of nearby data items.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9.3. Locality(4/13)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9154" name="内容占位符 2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Let's look at a simple code fragment 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9155" name="灯片编号占位符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b="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9156" name="Rectangle 6"/>
          <p:cNvSpPr/>
          <p:nvPr/>
        </p:nvSpPr>
        <p:spPr>
          <a:xfrm>
            <a:off x="539750" y="3644900"/>
            <a:ext cx="6324600" cy="1209675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7" tIns="44450" rIns="90487" bIns="44450" anchor="t" anchorCtr="0">
            <a:spAutoFit/>
          </a:bodyPr>
          <a:p>
            <a:pPr defTabSz="914400" eaLnBrk="0" hangingPunct="0">
              <a:tabLst>
                <a:tab pos="457200" algn="l"/>
              </a:tabLst>
            </a:pPr>
            <a:r>
              <a:rPr lang="en-US" altLang="zh-CN" sz="2400" dirty="0">
                <a:solidFill>
                  <a:schemeClr val="bg1"/>
                </a:solidFill>
                <a:latin typeface="Courier New" panose="02070309020205020404" pitchFamily="49" charset="0"/>
              </a:rPr>
              <a:t>sum = 0;</a:t>
            </a:r>
            <a:endParaRPr lang="en-US" altLang="zh-CN" sz="24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defTabSz="914400" eaLnBrk="0" hangingPunct="0">
              <a:tabLst>
                <a:tab pos="457200" algn="l"/>
              </a:tabLst>
            </a:pPr>
            <a:r>
              <a:rPr lang="en-US" altLang="zh-CN" sz="2400" dirty="0">
                <a:solidFill>
                  <a:schemeClr val="bg1"/>
                </a:solidFill>
                <a:latin typeface="Courier New" panose="02070309020205020404" pitchFamily="49" charset="0"/>
              </a:rPr>
              <a:t>for (i = 0; i &lt; MAX; i++)</a:t>
            </a:r>
            <a:endParaRPr lang="en-US" altLang="zh-CN" sz="24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defTabSz="914400" eaLnBrk="0" hangingPunct="0">
              <a:tabLst>
                <a:tab pos="457200" algn="l"/>
              </a:tabLst>
            </a:pPr>
            <a:r>
              <a:rPr lang="en-US" altLang="zh-CN" sz="2400" dirty="0">
                <a:solidFill>
                  <a:schemeClr val="bg1"/>
                </a:solidFill>
                <a:latin typeface="Courier New" panose="02070309020205020404" pitchFamily="49" charset="0"/>
              </a:rPr>
              <a:t>	sum += array[i];</a:t>
            </a:r>
            <a:endParaRPr lang="en-US" altLang="zh-CN" sz="2400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87047" name="AutoShape 7"/>
          <p:cNvSpPr/>
          <p:nvPr/>
        </p:nvSpPr>
        <p:spPr>
          <a:xfrm>
            <a:off x="4859338" y="1773238"/>
            <a:ext cx="3505200" cy="1828800"/>
          </a:xfrm>
          <a:prstGeom prst="cloudCallout">
            <a:avLst>
              <a:gd name="adj1" fmla="val -59690"/>
              <a:gd name="adj2" fmla="val 46269"/>
            </a:avLst>
          </a:prstGeom>
          <a:solidFill>
            <a:srgbClr val="B6CBE4"/>
          </a:solidFill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en-US" altLang="zh-CN" sz="2000" dirty="0">
                <a:latin typeface="Arial" panose="020B0604020202020204" pitchFamily="34" charset="0"/>
              </a:rPr>
              <a:t>If we can load them and keep in cache memory, it will be faster.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9.3. Locality(5/13)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0178" name="内容占位符 2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let's assume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that MAX is equal to 2.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that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the instructions</a:t>
            </a:r>
            <a:r>
              <a:rPr lang="en-US" altLang="zh-CN" dirty="0">
                <a:ea typeface="宋体" panose="02010600030101010101" pitchFamily="2" charset="-122"/>
              </a:rPr>
              <a:t> that implement the fragment start at address FRAG,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that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sum and i</a:t>
            </a:r>
            <a:r>
              <a:rPr lang="en-US" altLang="zh-CN" dirty="0">
                <a:ea typeface="宋体" panose="02010600030101010101" pitchFamily="2" charset="-122"/>
              </a:rPr>
              <a:t> are both local variables at addresses STACKPTR + X and STACKPTR + X + 4 respectively,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that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array</a:t>
            </a:r>
            <a:r>
              <a:rPr lang="en-US" altLang="zh-CN" dirty="0">
                <a:ea typeface="宋体" panose="02010600030101010101" pitchFamily="2" charset="-122"/>
              </a:rPr>
              <a:t> is a global variable at address ARRAY. 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0179" name="灯片编号占位符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b="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9.3. Locality(6/13)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1202" name="灯片编号占位符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b="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51203" name="Picture 6"/>
          <p:cNvPicPr>
            <a:picLocks noGrp="1"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1476375" y="1484313"/>
            <a:ext cx="6162675" cy="2736850"/>
          </a:xfr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9.3. Locality(7/13)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2226" name="页脚占位符 3"/>
          <p:cNvSpPr txBox="1">
            <a:spLocks noGrp="1"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en-US" altLang="zh-CN" sz="1200" b="0" dirty="0">
                <a:solidFill>
                  <a:srgbClr val="898989"/>
                </a:solidFill>
                <a:latin typeface="Calibri" panose="020F0502020204030204" pitchFamily="34" charset="0"/>
              </a:rPr>
              <a:t>201001V1.1</a:t>
            </a:r>
            <a:endParaRPr lang="en-US" altLang="zh-CN" sz="1200" b="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2227" name="灯片编号占位符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b="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52228" name="Picture 6"/>
          <p:cNvPicPr>
            <a:picLocks noGrp="1"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755650" y="1125538"/>
            <a:ext cx="7777163" cy="5572125"/>
          </a:xfrm>
          <a:ln>
            <a:solidFill>
              <a:schemeClr val="tx1"/>
            </a:solidFill>
            <a:miter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9.3. Locality(8/13)</a:t>
            </a:r>
            <a:endParaRPr lang="en-US" altLang="zh-CN" dirty="0"/>
          </a:p>
        </p:txBody>
      </p:sp>
      <p:pic>
        <p:nvPicPr>
          <p:cNvPr id="53250" name="Picture 3" descr="codeFra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013" y="1125538"/>
            <a:ext cx="7875587" cy="57324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53251" name="AutoShape 4"/>
          <p:cNvSpPr/>
          <p:nvPr/>
        </p:nvSpPr>
        <p:spPr>
          <a:xfrm>
            <a:off x="4787900" y="4437063"/>
            <a:ext cx="4114800" cy="1419225"/>
          </a:xfrm>
          <a:prstGeom prst="wedgeRectCallout">
            <a:avLst>
              <a:gd name="adj1" fmla="val -57213"/>
              <a:gd name="adj2" fmla="val -149218"/>
            </a:avLst>
          </a:prstGeom>
          <a:solidFill>
            <a:srgbClr val="B6CBE4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eaLnBrk="0" hangingPunct="0"/>
            <a:r>
              <a:rPr lang="en-US" altLang="zh-CN" sz="2000" b="0" dirty="0">
                <a:latin typeface="Arial" panose="020B0604020202020204" pitchFamily="34" charset="0"/>
              </a:rPr>
              <a:t>The fetch of FRAG predicts the fetches of all addresses between FRAG and FRAG + 6. This is an example of </a:t>
            </a:r>
            <a:r>
              <a:rPr lang="en-US" altLang="zh-CN" sz="2000" b="0" dirty="0">
                <a:solidFill>
                  <a:schemeClr val="hlink"/>
                </a:solidFill>
                <a:latin typeface="Arial" panose="020B0604020202020204" pitchFamily="34" charset="0"/>
              </a:rPr>
              <a:t>spatial locality</a:t>
            </a:r>
            <a:r>
              <a:rPr lang="en-US" altLang="zh-CN" sz="2000" b="0" dirty="0">
                <a:latin typeface="Arial" panose="020B0604020202020204" pitchFamily="34" charset="0"/>
              </a:rPr>
              <a:t>.</a:t>
            </a:r>
            <a:r>
              <a:rPr lang="en-US" altLang="zh-CN" sz="2000" b="0" dirty="0">
                <a:latin typeface="Times New Roman" panose="02020603050405020304" pitchFamily="18" charset="0"/>
              </a:rPr>
              <a:t> </a:t>
            </a:r>
            <a:endParaRPr lang="zh-CN" altLang="en-US" sz="20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2" name="Rectangle 5"/>
          <p:cNvSpPr/>
          <p:nvPr/>
        </p:nvSpPr>
        <p:spPr>
          <a:xfrm>
            <a:off x="3419475" y="1341438"/>
            <a:ext cx="1223963" cy="273526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9.1.1 Random-Access Memory (RAM)(2/2)</a:t>
            </a:r>
            <a:endParaRPr lang="zh-CN" altLang="en-US" dirty="0"/>
          </a:p>
        </p:txBody>
      </p:sp>
      <p:sp>
        <p:nvSpPr>
          <p:cNvPr id="1024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Random-Access Memory (RAM)</a:t>
            </a:r>
            <a:endParaRPr lang="en-US" altLang="zh-CN" dirty="0"/>
          </a:p>
          <a:p>
            <a:pPr lvl="1"/>
            <a:r>
              <a:rPr lang="en-US" altLang="zh-CN" dirty="0"/>
              <a:t>Static RAM (</a:t>
            </a:r>
            <a:r>
              <a:rPr lang="en-US" altLang="zh-CN" dirty="0">
                <a:solidFill>
                  <a:srgbClr val="FF0000"/>
                </a:solidFill>
              </a:rPr>
              <a:t>SRAM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Dynamic RAM (</a:t>
            </a:r>
            <a:r>
              <a:rPr lang="en-US" altLang="zh-CN" dirty="0">
                <a:solidFill>
                  <a:srgbClr val="FF0000"/>
                </a:solidFill>
              </a:rPr>
              <a:t>DRAM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0243" name="Text Box 4"/>
          <p:cNvSpPr txBox="1"/>
          <p:nvPr/>
        </p:nvSpPr>
        <p:spPr>
          <a:xfrm>
            <a:off x="395288" y="3284538"/>
            <a:ext cx="8286750" cy="203993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en-US" altLang="zh-CN" b="0" dirty="0">
                <a:latin typeface="Arial" panose="020B0604020202020204" pitchFamily="34" charset="0"/>
              </a:rPr>
              <a:t>	Tran.	Access				</a:t>
            </a:r>
            <a:endParaRPr lang="en-US" altLang="zh-CN" b="0" dirty="0">
              <a:latin typeface="Arial" panose="020B0604020202020204" pitchFamily="34" charset="0"/>
            </a:endParaRPr>
          </a:p>
          <a:p>
            <a:r>
              <a:rPr lang="en-US" altLang="zh-CN" b="0" dirty="0">
                <a:latin typeface="Arial" panose="020B0604020202020204" pitchFamily="34" charset="0"/>
              </a:rPr>
              <a:t>	per bit	 time	Persist?	Sensitive?	Cost	Applications</a:t>
            </a:r>
            <a:endParaRPr lang="en-US" altLang="zh-CN" b="0" dirty="0">
              <a:latin typeface="Arial" panose="020B0604020202020204" pitchFamily="34" charset="0"/>
            </a:endParaRPr>
          </a:p>
          <a:p>
            <a:endParaRPr lang="en-US" altLang="zh-CN" b="0" dirty="0">
              <a:latin typeface="Arial" panose="020B0604020202020204" pitchFamily="34" charset="0"/>
            </a:endParaRPr>
          </a:p>
          <a:p>
            <a:r>
              <a:rPr lang="en-US" altLang="zh-CN" b="0" dirty="0">
                <a:latin typeface="Arial" panose="020B0604020202020204" pitchFamily="34" charset="0"/>
              </a:rPr>
              <a:t>SRAM	6	1X	Yes	No		100x	cache memories</a:t>
            </a:r>
            <a:endParaRPr lang="en-US" altLang="zh-CN" b="0" dirty="0">
              <a:latin typeface="Arial" panose="020B0604020202020204" pitchFamily="34" charset="0"/>
            </a:endParaRPr>
          </a:p>
          <a:p>
            <a:endParaRPr lang="en-US" altLang="zh-CN" b="0" dirty="0">
              <a:latin typeface="Arial" panose="020B0604020202020204" pitchFamily="34" charset="0"/>
            </a:endParaRPr>
          </a:p>
          <a:p>
            <a:r>
              <a:rPr lang="en-US" altLang="zh-CN" b="0" dirty="0">
                <a:latin typeface="Arial" panose="020B0604020202020204" pitchFamily="34" charset="0"/>
              </a:rPr>
              <a:t>DRAM	1	10X	No	Yes		1X	Main memories,</a:t>
            </a:r>
            <a:endParaRPr lang="en-US" altLang="zh-CN" b="0" dirty="0">
              <a:latin typeface="Arial" panose="020B0604020202020204" pitchFamily="34" charset="0"/>
            </a:endParaRPr>
          </a:p>
          <a:p>
            <a:r>
              <a:rPr lang="en-US" altLang="zh-CN" b="0" dirty="0">
                <a:latin typeface="Arial" panose="020B0604020202020204" pitchFamily="34" charset="0"/>
              </a:rPr>
              <a:t>							frame buffers</a:t>
            </a:r>
            <a:endParaRPr lang="en-US" altLang="zh-CN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9.3. Locality(9/13)</a:t>
            </a:r>
            <a:endParaRPr lang="en-US" altLang="zh-CN" dirty="0"/>
          </a:p>
        </p:txBody>
      </p:sp>
      <p:pic>
        <p:nvPicPr>
          <p:cNvPr id="54274" name="Picture 3" descr="codeFra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013" y="1125538"/>
            <a:ext cx="7875587" cy="57324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54275" name="Rectangle 4"/>
          <p:cNvSpPr/>
          <p:nvPr/>
        </p:nvSpPr>
        <p:spPr>
          <a:xfrm>
            <a:off x="3276600" y="1989138"/>
            <a:ext cx="1223963" cy="208756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6" name="AutoShape 5"/>
          <p:cNvSpPr/>
          <p:nvPr/>
        </p:nvSpPr>
        <p:spPr>
          <a:xfrm>
            <a:off x="4572000" y="4437063"/>
            <a:ext cx="4392613" cy="1728787"/>
          </a:xfrm>
          <a:prstGeom prst="wedgeRectCallout">
            <a:avLst>
              <a:gd name="adj1" fmla="val -50398"/>
              <a:gd name="adj2" fmla="val -77731"/>
            </a:avLst>
          </a:prstGeom>
          <a:solidFill>
            <a:srgbClr val="B6CBE4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r>
              <a:rPr lang="en-US" altLang="zh-CN" sz="2000" b="0" dirty="0">
                <a:latin typeface="Arial" panose="020B0604020202020204" pitchFamily="34" charset="0"/>
              </a:rPr>
              <a:t>The fetch of FRAG + 4 in line 5 predicts the fetch in line 10. Similarly the instruction fetches in lines 3, 4, 6, and 7 predict other fetches. This is an example of </a:t>
            </a:r>
            <a:r>
              <a:rPr lang="en-US" altLang="zh-CN" sz="2000" b="0" dirty="0">
                <a:solidFill>
                  <a:schemeClr val="hlink"/>
                </a:solidFill>
                <a:latin typeface="Arial" panose="020B0604020202020204" pitchFamily="34" charset="0"/>
              </a:rPr>
              <a:t>temporal locality</a:t>
            </a:r>
            <a:r>
              <a:rPr lang="en-US" altLang="zh-CN" sz="2000" b="0" dirty="0">
                <a:latin typeface="Arial" panose="020B0604020202020204" pitchFamily="34" charset="0"/>
              </a:rPr>
              <a:t>.</a:t>
            </a:r>
            <a:endParaRPr lang="zh-CN" altLang="en-US" sz="20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7" name="Rectangle 6"/>
          <p:cNvSpPr/>
          <p:nvPr/>
        </p:nvSpPr>
        <p:spPr>
          <a:xfrm>
            <a:off x="3276600" y="4149725"/>
            <a:ext cx="1223963" cy="2087563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9.3. Locality(10/13)</a:t>
            </a:r>
            <a:endParaRPr lang="en-US" altLang="zh-CN" dirty="0"/>
          </a:p>
        </p:txBody>
      </p:sp>
      <p:pic>
        <p:nvPicPr>
          <p:cNvPr id="55298" name="Picture 3" descr="codeFra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013" y="1125538"/>
            <a:ext cx="7875587" cy="57324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55299" name="Rectangle 4"/>
          <p:cNvSpPr/>
          <p:nvPr/>
        </p:nvSpPr>
        <p:spPr>
          <a:xfrm>
            <a:off x="5219700" y="1989138"/>
            <a:ext cx="1944688" cy="36036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300" name="Rectangle 5"/>
          <p:cNvSpPr/>
          <p:nvPr/>
        </p:nvSpPr>
        <p:spPr>
          <a:xfrm>
            <a:off x="5219700" y="2924175"/>
            <a:ext cx="1944688" cy="287338"/>
          </a:xfrm>
          <a:prstGeom prst="rect">
            <a:avLst/>
          </a:prstGeom>
          <a:noFill/>
          <a:ln w="381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301" name="AutoShape 6"/>
          <p:cNvSpPr/>
          <p:nvPr/>
        </p:nvSpPr>
        <p:spPr>
          <a:xfrm>
            <a:off x="179388" y="2781300"/>
            <a:ext cx="4537075" cy="1368425"/>
          </a:xfrm>
          <a:prstGeom prst="wedgeRectCallout">
            <a:avLst>
              <a:gd name="adj1" fmla="val 60917"/>
              <a:gd name="adj2" fmla="val 7657"/>
            </a:avLst>
          </a:prstGeom>
          <a:solidFill>
            <a:srgbClr val="B6CBE4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eaLnBrk="0" hangingPunct="0"/>
            <a:r>
              <a:rPr lang="en-US" altLang="zh-CN" sz="2000" b="0" dirty="0">
                <a:latin typeface="Arial" panose="020B0604020202020204" pitchFamily="34" charset="0"/>
              </a:rPr>
              <a:t>The references to both STACKPTR + X and STACKPTR + X + 4 predict further repeated references to each—and example of </a:t>
            </a:r>
            <a:r>
              <a:rPr lang="en-US" altLang="zh-CN" sz="2000" b="0" dirty="0">
                <a:solidFill>
                  <a:schemeClr val="hlink"/>
                </a:solidFill>
                <a:latin typeface="Arial" panose="020B0604020202020204" pitchFamily="34" charset="0"/>
              </a:rPr>
              <a:t>temporal locality</a:t>
            </a:r>
            <a:r>
              <a:rPr lang="en-US" altLang="zh-CN" sz="2000" b="0" dirty="0">
                <a:latin typeface="Arial" panose="020B0604020202020204" pitchFamily="34" charset="0"/>
              </a:rPr>
              <a:t>.</a:t>
            </a:r>
            <a:r>
              <a:rPr lang="en-US" altLang="zh-CN" sz="2000" b="0" dirty="0">
                <a:latin typeface="Times New Roman" panose="02020603050405020304" pitchFamily="18" charset="0"/>
              </a:rPr>
              <a:t> </a:t>
            </a:r>
            <a:endParaRPr lang="zh-CN" altLang="en-US" sz="20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302" name="Rectangle 7"/>
          <p:cNvSpPr/>
          <p:nvPr/>
        </p:nvSpPr>
        <p:spPr>
          <a:xfrm>
            <a:off x="5219700" y="3429000"/>
            <a:ext cx="1944688" cy="360363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303" name="Rectangle 8"/>
          <p:cNvSpPr/>
          <p:nvPr/>
        </p:nvSpPr>
        <p:spPr>
          <a:xfrm>
            <a:off x="5219700" y="5013325"/>
            <a:ext cx="1944688" cy="287338"/>
          </a:xfrm>
          <a:prstGeom prst="rect">
            <a:avLst/>
          </a:prstGeom>
          <a:noFill/>
          <a:ln w="381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304" name="Rectangle 9"/>
          <p:cNvSpPr/>
          <p:nvPr/>
        </p:nvSpPr>
        <p:spPr>
          <a:xfrm>
            <a:off x="5219700" y="4076700"/>
            <a:ext cx="1944688" cy="360363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305" name="Rectangle 10"/>
          <p:cNvSpPr/>
          <p:nvPr/>
        </p:nvSpPr>
        <p:spPr>
          <a:xfrm>
            <a:off x="5219700" y="5589588"/>
            <a:ext cx="1944688" cy="28733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306" name="Rectangle 11"/>
          <p:cNvSpPr/>
          <p:nvPr/>
        </p:nvSpPr>
        <p:spPr>
          <a:xfrm>
            <a:off x="5219700" y="6237288"/>
            <a:ext cx="1944688" cy="28733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9.3. Locality(11/13)</a:t>
            </a:r>
            <a:endParaRPr lang="en-US" altLang="zh-CN" dirty="0"/>
          </a:p>
        </p:txBody>
      </p:sp>
      <p:pic>
        <p:nvPicPr>
          <p:cNvPr id="56322" name="Picture 3" descr="codeFra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013" y="1125538"/>
            <a:ext cx="7875587" cy="57324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56323" name="Rectangle 4"/>
          <p:cNvSpPr/>
          <p:nvPr/>
        </p:nvSpPr>
        <p:spPr>
          <a:xfrm>
            <a:off x="5219700" y="3213100"/>
            <a:ext cx="1873250" cy="28733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24" name="AutoShape 5"/>
          <p:cNvSpPr/>
          <p:nvPr/>
        </p:nvSpPr>
        <p:spPr>
          <a:xfrm>
            <a:off x="381000" y="3124200"/>
            <a:ext cx="4114800" cy="1096963"/>
          </a:xfrm>
          <a:prstGeom prst="wedgeRectCallout">
            <a:avLst>
              <a:gd name="adj1" fmla="val 67051"/>
              <a:gd name="adj2" fmla="val -21778"/>
            </a:avLst>
          </a:prstGeom>
          <a:solidFill>
            <a:srgbClr val="B6CBE4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eaLnBrk="0" hangingPunct="0"/>
            <a:r>
              <a:rPr lang="en-US" altLang="zh-CN" sz="2000" b="0" dirty="0">
                <a:latin typeface="Arial" panose="020B0604020202020204" pitchFamily="34" charset="0"/>
              </a:rPr>
              <a:t>The reference to ARRAY predicts later reference to ARRAY + 1</a:t>
            </a:r>
            <a:endParaRPr lang="en-US" altLang="zh-CN" sz="2000" b="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2000" b="0" dirty="0">
                <a:latin typeface="Arial" panose="020B0604020202020204" pitchFamily="34" charset="0"/>
              </a:rPr>
              <a:t>— and example of </a:t>
            </a:r>
            <a:r>
              <a:rPr lang="en-US" altLang="zh-CN" sz="2000" b="0" dirty="0">
                <a:solidFill>
                  <a:schemeClr val="hlink"/>
                </a:solidFill>
                <a:latin typeface="Arial" panose="020B0604020202020204" pitchFamily="34" charset="0"/>
              </a:rPr>
              <a:t>spatial locality</a:t>
            </a:r>
            <a:r>
              <a:rPr lang="en-US" altLang="zh-CN" sz="2000" b="0" dirty="0">
                <a:latin typeface="Arial" panose="020B0604020202020204" pitchFamily="34" charset="0"/>
              </a:rPr>
              <a:t>. </a:t>
            </a:r>
            <a:endParaRPr lang="zh-CN" altLang="en-US" sz="20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25" name="Rectangle 6"/>
          <p:cNvSpPr/>
          <p:nvPr/>
        </p:nvSpPr>
        <p:spPr>
          <a:xfrm>
            <a:off x="5219700" y="5300663"/>
            <a:ext cx="1873250" cy="28733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9.3. Locality(12/13)</a:t>
            </a:r>
            <a:endParaRPr lang="en-US" altLang="zh-CN" dirty="0"/>
          </a:p>
        </p:txBody>
      </p:sp>
      <p:pic>
        <p:nvPicPr>
          <p:cNvPr id="57346" name="Picture 3" descr="codeFra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013" y="1125538"/>
            <a:ext cx="7875587" cy="57324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57347" name="Rectangle 4"/>
          <p:cNvSpPr/>
          <p:nvPr/>
        </p:nvSpPr>
        <p:spPr>
          <a:xfrm>
            <a:off x="7019925" y="1412875"/>
            <a:ext cx="1979613" cy="647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48" name="AutoShape 5"/>
          <p:cNvSpPr/>
          <p:nvPr/>
        </p:nvSpPr>
        <p:spPr>
          <a:xfrm>
            <a:off x="611188" y="1916113"/>
            <a:ext cx="4114800" cy="1314450"/>
          </a:xfrm>
          <a:prstGeom prst="wedgeRectCallout">
            <a:avLst>
              <a:gd name="adj1" fmla="val 105093"/>
              <a:gd name="adj2" fmla="val -63528"/>
            </a:avLst>
          </a:prstGeom>
          <a:solidFill>
            <a:srgbClr val="B6CBE4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eaLnBrk="0" hangingPunct="0"/>
            <a:r>
              <a:rPr lang="en-US" altLang="zh-CN" sz="2000" b="0" dirty="0">
                <a:latin typeface="Arial" panose="020B0604020202020204" pitchFamily="34" charset="0"/>
              </a:rPr>
              <a:t>The references to STACKPTR + X predict that STACKPTR + X + 4 is also referenced—an example of </a:t>
            </a:r>
            <a:r>
              <a:rPr lang="en-US" altLang="zh-CN" sz="2000" b="0" dirty="0">
                <a:solidFill>
                  <a:schemeClr val="hlink"/>
                </a:solidFill>
                <a:latin typeface="Arial" panose="020B0604020202020204" pitchFamily="34" charset="0"/>
              </a:rPr>
              <a:t>spatial locality</a:t>
            </a:r>
            <a:r>
              <a:rPr lang="en-US" altLang="zh-CN" sz="2000" b="0" dirty="0">
                <a:latin typeface="Arial" panose="020B0604020202020204" pitchFamily="34" charset="0"/>
              </a:rPr>
              <a:t>. </a:t>
            </a:r>
            <a:endParaRPr lang="zh-CN" altLang="en-US" sz="20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9.3. Locality(13/13)</a:t>
            </a:r>
            <a:endParaRPr lang="zh-CN" altLang="en-US" dirty="0"/>
          </a:p>
        </p:txBody>
      </p:sp>
      <p:sp>
        <p:nvSpPr>
          <p:cNvPr id="58370" name="内容占位符 2"/>
          <p:cNvSpPr>
            <a:spLocks noGrp="1"/>
          </p:cNvSpPr>
          <p:nvPr>
            <p:ph idx="1"/>
          </p:nvPr>
        </p:nvSpPr>
        <p:spPr>
          <a:xfrm>
            <a:off x="276860" y="1268730"/>
            <a:ext cx="8647430" cy="485775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Summary</a:t>
            </a:r>
            <a:endParaRPr lang="en-US" altLang="zh-CN" dirty="0"/>
          </a:p>
          <a:p>
            <a:pPr lvl="1"/>
            <a:r>
              <a:rPr lang="en-US" altLang="zh-CN" dirty="0"/>
              <a:t>Programs that </a:t>
            </a:r>
            <a:r>
              <a:rPr lang="en-US" altLang="zh-CN" dirty="0">
                <a:solidFill>
                  <a:schemeClr val="hlink"/>
                </a:solidFill>
              </a:rPr>
              <a:t>repeatedly reference</a:t>
            </a:r>
            <a:r>
              <a:rPr lang="en-US" altLang="zh-CN" dirty="0"/>
              <a:t> the same variables enjoy good </a:t>
            </a:r>
            <a:r>
              <a:rPr lang="en-US" altLang="zh-CN" dirty="0">
                <a:solidFill>
                  <a:schemeClr val="hlink"/>
                </a:solidFill>
              </a:rPr>
              <a:t>temporal locality</a:t>
            </a:r>
            <a:r>
              <a:rPr lang="en-US" altLang="zh-CN" dirty="0"/>
              <a:t>.</a:t>
            </a:r>
            <a:endParaRPr lang="en-US" altLang="zh-CN" dirty="0"/>
          </a:p>
          <a:p>
            <a:pPr lvl="1"/>
            <a:r>
              <a:rPr lang="en-US" altLang="zh-CN" dirty="0"/>
              <a:t>For programs with </a:t>
            </a:r>
            <a:r>
              <a:rPr lang="en-US" altLang="zh-CN" dirty="0">
                <a:solidFill>
                  <a:schemeClr val="hlink"/>
                </a:solidFill>
              </a:rPr>
              <a:t>stride-k reference patterns</a:t>
            </a:r>
            <a:endParaRPr lang="en-US" altLang="zh-CN" dirty="0"/>
          </a:p>
          <a:p>
            <a:pPr lvl="2"/>
            <a:r>
              <a:rPr lang="en-US" altLang="zh-CN" dirty="0"/>
              <a:t>the smaller the stride the better the </a:t>
            </a:r>
            <a:r>
              <a:rPr lang="en-US" altLang="zh-CN" dirty="0">
                <a:solidFill>
                  <a:schemeClr val="hlink"/>
                </a:solidFill>
              </a:rPr>
              <a:t>spatial locality</a:t>
            </a:r>
            <a:r>
              <a:rPr lang="en-US" altLang="zh-CN" dirty="0"/>
              <a:t>.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hlink"/>
                </a:solidFill>
              </a:rPr>
              <a:t>Loops</a:t>
            </a:r>
            <a:r>
              <a:rPr lang="en-US" altLang="zh-CN" dirty="0"/>
              <a:t> have good </a:t>
            </a:r>
            <a:r>
              <a:rPr lang="en-US" altLang="zh-CN" dirty="0">
                <a:solidFill>
                  <a:schemeClr val="hlink"/>
                </a:solidFill>
              </a:rPr>
              <a:t>temporal and spatial locality</a:t>
            </a:r>
            <a:r>
              <a:rPr lang="en-US" altLang="zh-CN" dirty="0"/>
              <a:t> with respect to instruction fetches</a:t>
            </a:r>
            <a:endParaRPr lang="en-US" altLang="zh-CN" dirty="0"/>
          </a:p>
          <a:p>
            <a:pPr lvl="2"/>
            <a:r>
              <a:rPr lang="en-US" altLang="zh-CN" dirty="0"/>
              <a:t>The smaller the loop body and the greater the number of loop iterations, the better the locality.</a:t>
            </a:r>
            <a:endParaRPr lang="en-US" altLang="zh-CN" dirty="0"/>
          </a:p>
        </p:txBody>
      </p:sp>
      <p:sp>
        <p:nvSpPr>
          <p:cNvPr id="58371" name="灯片编号占位符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b="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灯片编号占位符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b="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Unit 9.1. Memory Technology</a:t>
            </a:r>
            <a:endParaRPr lang="en-US" altLang="zh-CN" dirty="0"/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9.1.1 Random-Access Memory (RAM)</a:t>
            </a:r>
            <a:endParaRPr lang="en-US" altLang="zh-CN" dirty="0"/>
          </a:p>
          <a:p>
            <a:pPr eaLnBrk="1" hangingPunct="1"/>
            <a:r>
              <a:rPr lang="en-US" altLang="zh-CN" u="sng" dirty="0"/>
              <a:t>9.1.2 Read only Memory (ROM)</a:t>
            </a:r>
            <a:endParaRPr lang="en-US" altLang="zh-CN" u="sng" dirty="0"/>
          </a:p>
          <a:p>
            <a:pPr eaLnBrk="1" hangingPunct="1"/>
            <a:r>
              <a:rPr lang="en-US" altLang="zh-CN" dirty="0"/>
              <a:t>9.1.3 Disk Storage</a:t>
            </a:r>
            <a:endParaRPr lang="en-US" altLang="zh-CN" dirty="0"/>
          </a:p>
          <a:p>
            <a:pPr eaLnBrk="1" hangingPunct="1"/>
            <a:r>
              <a:rPr lang="en-US" altLang="zh-CN" dirty="0"/>
              <a:t>9.1.4 SSD/Flash</a:t>
            </a:r>
            <a:endParaRPr lang="en-US" altLang="zh-CN" dirty="0"/>
          </a:p>
          <a:p>
            <a:pPr eaLnBrk="1" hangingPunct="1"/>
            <a:r>
              <a:rPr lang="en-US" altLang="zh-CN" dirty="0"/>
              <a:t>9.1.5 Storage Technology Trends 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9.1.2 Read only Memory (ROM)(1/2)</a:t>
            </a:r>
            <a:endParaRPr lang="zh-CN" altLang="en-US" dirty="0"/>
          </a:p>
        </p:txBody>
      </p:sp>
      <p:sp>
        <p:nvSpPr>
          <p:cNvPr id="1229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Read only Memory (ROM)</a:t>
            </a:r>
            <a:endParaRPr lang="en-US" altLang="zh-CN" dirty="0"/>
          </a:p>
          <a:p>
            <a:pPr lvl="1"/>
            <a:r>
              <a:rPr lang="en-US" altLang="zh-CN" dirty="0"/>
              <a:t>Read only</a:t>
            </a:r>
            <a:endParaRPr lang="en-US" altLang="zh-CN" dirty="0"/>
          </a:p>
          <a:p>
            <a:pPr lvl="1"/>
            <a:r>
              <a:rPr lang="en-US" altLang="zh-CN" dirty="0"/>
              <a:t>Nonvolatile (</a:t>
            </a:r>
            <a:r>
              <a:rPr lang="zh-CN" altLang="en-US" dirty="0"/>
              <a:t>非易失性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Read only Memory (ROM)</a:t>
            </a:r>
            <a:endParaRPr lang="en-US" altLang="zh-CN" dirty="0"/>
          </a:p>
          <a:p>
            <a:pPr lvl="1"/>
            <a:r>
              <a:rPr lang="en-US" altLang="zh-CN" sz="2400" dirty="0"/>
              <a:t>PROM（Programmable ROM，可编程ROM）</a:t>
            </a:r>
            <a:endParaRPr lang="en-US" altLang="zh-CN" sz="2400" dirty="0"/>
          </a:p>
          <a:p>
            <a:pPr lvl="1"/>
            <a:r>
              <a:rPr lang="en-US" altLang="zh-CN" sz="2400" dirty="0"/>
              <a:t>EPROM（Erasable Programmable ROM，可擦除可编程ROM）</a:t>
            </a:r>
            <a:endParaRPr lang="en-US" altLang="zh-CN" sz="2400" dirty="0"/>
          </a:p>
          <a:p>
            <a:pPr lvl="1"/>
            <a:r>
              <a:rPr lang="en-US" altLang="zh-CN" sz="2400" dirty="0"/>
              <a:t>EEPROM(Electrically Erasable Programmable ROM，电可擦除可编程ROM）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9.1.2 Read only Memory (ROM)(2/2)</a:t>
            </a:r>
            <a:endParaRPr lang="zh-CN" altLang="en-US" dirty="0"/>
          </a:p>
        </p:txBody>
      </p:sp>
      <p:sp>
        <p:nvSpPr>
          <p:cNvPr id="13314" name="Rectangle 3"/>
          <p:cNvSpPr>
            <a:spLocks noGrp="1"/>
          </p:cNvSpPr>
          <p:nvPr>
            <p:ph idx="1"/>
          </p:nvPr>
        </p:nvSpPr>
        <p:spPr>
          <a:xfrm>
            <a:off x="457200" y="1268413"/>
            <a:ext cx="8686800" cy="485775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/>
              <a:t>Firmware</a:t>
            </a:r>
            <a:endParaRPr lang="en-US" altLang="zh-CN" dirty="0"/>
          </a:p>
          <a:p>
            <a:pPr lvl="1"/>
            <a:r>
              <a:rPr lang="en-US" altLang="zh-CN" sz="2400" dirty="0"/>
              <a:t>Program stored in a ROM</a:t>
            </a:r>
            <a:endParaRPr lang="en-US" altLang="zh-CN" sz="2400" dirty="0"/>
          </a:p>
          <a:p>
            <a:pPr lvl="2"/>
            <a:r>
              <a:rPr lang="en-US" altLang="zh-CN" dirty="0"/>
              <a:t>Boot time code, such as </a:t>
            </a:r>
            <a:r>
              <a:rPr lang="en-US" altLang="zh-CN" dirty="0">
                <a:solidFill>
                  <a:schemeClr val="accent1"/>
                </a:solidFill>
              </a:rPr>
              <a:t>BIOS</a:t>
            </a:r>
            <a:r>
              <a:rPr lang="en-US" altLang="zh-CN" dirty="0"/>
              <a:t> (basic input/ouput system</a:t>
            </a:r>
            <a:endParaRPr lang="en-US" altLang="zh-CN" dirty="0"/>
          </a:p>
          <a:p>
            <a:pPr lvl="2"/>
            <a:r>
              <a:rPr lang="en-US" altLang="zh-CN" dirty="0"/>
              <a:t>graphics card</a:t>
            </a:r>
            <a:endParaRPr lang="en-US" altLang="zh-CN" dirty="0"/>
          </a:p>
          <a:p>
            <a:pPr lvl="2"/>
            <a:r>
              <a:rPr lang="en-US" altLang="zh-CN" dirty="0"/>
              <a:t>disk controller</a:t>
            </a:r>
            <a:endParaRPr lang="zh-CN" altLang="en-US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灯片编号占位符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b="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Unit 9.1. Memory Technology</a:t>
            </a:r>
            <a:endParaRPr lang="en-US" altLang="zh-CN" dirty="0"/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9.1.1 Random-Access Memory (RAM)</a:t>
            </a:r>
            <a:endParaRPr lang="en-US" altLang="zh-CN" dirty="0"/>
          </a:p>
          <a:p>
            <a:pPr eaLnBrk="1" hangingPunct="1"/>
            <a:r>
              <a:rPr lang="en-US" altLang="zh-CN" dirty="0"/>
              <a:t>9.1.2 Read only Memory (ROM)</a:t>
            </a:r>
            <a:endParaRPr lang="en-US" altLang="zh-CN" dirty="0"/>
          </a:p>
          <a:p>
            <a:pPr eaLnBrk="1" hangingPunct="1"/>
            <a:r>
              <a:rPr lang="en-US" altLang="zh-CN" u="sng" dirty="0"/>
              <a:t>9.1.3 Disk Storage</a:t>
            </a:r>
            <a:endParaRPr lang="en-US" altLang="zh-CN" u="sng" dirty="0"/>
          </a:p>
          <a:p>
            <a:pPr eaLnBrk="1" hangingPunct="1"/>
            <a:r>
              <a:rPr lang="en-US" altLang="zh-CN" dirty="0"/>
              <a:t>9.1.4 SSD/Flash</a:t>
            </a:r>
            <a:endParaRPr lang="en-US" altLang="zh-CN" dirty="0"/>
          </a:p>
          <a:p>
            <a:pPr eaLnBrk="1" hangingPunct="1"/>
            <a:r>
              <a:rPr lang="en-US" altLang="zh-CN" dirty="0"/>
              <a:t>9.1.5 Storage Technology Trends </a:t>
            </a:r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360,&quot;width&quot;:8000}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COMMONDATA" val="eyJoZGlkIjoiY2JiMDJhNmNlZGU5YzU1OGU1NWYyNWU0MmUyYzMzMDgifQ=="/>
</p:tagLst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fr-CA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fr-CA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fr-CA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fr-CA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38">
  <a:themeElements>
    <a:clrScheme name="138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38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fr-CA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fr-CA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38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12082</Words>
  <Application>WPS 演示</Application>
  <PresentationFormat>全屏显示(4:3)</PresentationFormat>
  <Paragraphs>765</Paragraphs>
  <Slides>54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54</vt:i4>
      </vt:variant>
    </vt:vector>
  </HeadingPairs>
  <TitlesOfParts>
    <vt:vector size="67" baseType="lpstr">
      <vt:lpstr>Arial</vt:lpstr>
      <vt:lpstr>宋体</vt:lpstr>
      <vt:lpstr>Wingdings</vt:lpstr>
      <vt:lpstr>Calibri</vt:lpstr>
      <vt:lpstr>微软雅黑</vt:lpstr>
      <vt:lpstr>Arial Unicode MS</vt:lpstr>
      <vt:lpstr>Times New Roman</vt:lpstr>
      <vt:lpstr>Courier New</vt:lpstr>
      <vt:lpstr>自定义设计方案</vt:lpstr>
      <vt:lpstr>1_自定义设计方案</vt:lpstr>
      <vt:lpstr>138</vt:lpstr>
      <vt:lpstr>Paint.Picture</vt:lpstr>
      <vt:lpstr>Paint.Picture</vt:lpstr>
      <vt:lpstr>System Level Programming  Software College of SCU</vt:lpstr>
      <vt:lpstr>Unit 9. Memory Operation and Performance</vt:lpstr>
      <vt:lpstr>Unit 9.1. Memory Technology</vt:lpstr>
      <vt:lpstr>9.1.1 Random-Access Memory (RAM)(1/2)</vt:lpstr>
      <vt:lpstr>9.1.1 Random-Access Memory (RAM)(2/2)</vt:lpstr>
      <vt:lpstr>Unit 9.1. Memory Technology</vt:lpstr>
      <vt:lpstr>9.1.2 Read only Memory (ROM)(1/2)</vt:lpstr>
      <vt:lpstr>9.1.2 Read only Memory (ROM)(2/2)</vt:lpstr>
      <vt:lpstr>Unit 9.1. Memory Technology</vt:lpstr>
      <vt:lpstr>9.1.3 Disk Storage(1/8)</vt:lpstr>
      <vt:lpstr>9.1.3 Disk Storage(2/8)</vt:lpstr>
      <vt:lpstr>9.1.3 Disk Storage(3/8)</vt:lpstr>
      <vt:lpstr>9.1.3 Disk Storage(4/8)</vt:lpstr>
      <vt:lpstr>9.1.3 Disk Storage(5/8)</vt:lpstr>
      <vt:lpstr>9.1.3 Disk Storage(6/8)</vt:lpstr>
      <vt:lpstr>9.1.3 Disk Storage(7/8)</vt:lpstr>
      <vt:lpstr>9.1.3 Disk Storage(8/8)</vt:lpstr>
      <vt:lpstr>Unit 9.1. Memory Technology</vt:lpstr>
      <vt:lpstr>9.1.4 SSD/Flash(1/4)</vt:lpstr>
      <vt:lpstr>9.1.4 SSD/Flash(2/4)</vt:lpstr>
      <vt:lpstr>9.1.4 SSD/Flash(3/4)</vt:lpstr>
      <vt:lpstr>9.1.4 SSD/Flash(4/4)</vt:lpstr>
      <vt:lpstr>Unit 9.1. Memory Technology</vt:lpstr>
      <vt:lpstr>9.1.5 Storage Technology Trends(1/8)</vt:lpstr>
      <vt:lpstr>9.1.5 Storage Technology Trends(2/8)</vt:lpstr>
      <vt:lpstr>9.1.5 Storage Technology Trends(3/8)</vt:lpstr>
      <vt:lpstr>9.1.5 Storage Technology Trends(4/8)</vt:lpstr>
      <vt:lpstr>9.1.5 Storage Technology Trends(5/8)</vt:lpstr>
      <vt:lpstr>9.1.5 Storage Technology Trends(6/8)</vt:lpstr>
      <vt:lpstr>9.1.5 Storage Technology Trends(7/8)</vt:lpstr>
      <vt:lpstr>9.1.5 Storage Technology Trends(8/8)</vt:lpstr>
      <vt:lpstr>Unit 9. Memory Operation and Performance</vt:lpstr>
      <vt:lpstr>9.2. Memory Hierarchies(1/8)</vt:lpstr>
      <vt:lpstr>9.2. Memory Hierarchies(2/8)</vt:lpstr>
      <vt:lpstr>9.2. Memory Hierarchies(3/8)</vt:lpstr>
      <vt:lpstr>9.2. Memory Hierarchies(4/8)</vt:lpstr>
      <vt:lpstr>9.2. Memory Hierarchies(5/8)</vt:lpstr>
      <vt:lpstr>9.2. Memory Hierarchies(6/8)</vt:lpstr>
      <vt:lpstr>9.2. Memory Hierarchies(7/8)</vt:lpstr>
      <vt:lpstr>9.2. Memory Hierarchies(8/8)</vt:lpstr>
      <vt:lpstr>Unit 9. Memory Operation and Performance</vt:lpstr>
      <vt:lpstr>9.3. Locality(1/13)</vt:lpstr>
      <vt:lpstr>9.3. Locality(2/13)</vt:lpstr>
      <vt:lpstr>9.3. Locality(3/13)</vt:lpstr>
      <vt:lpstr>9.3. Locality(4/13)</vt:lpstr>
      <vt:lpstr>9.3. Locality(5/13)</vt:lpstr>
      <vt:lpstr>9.3. Locality(6/13)</vt:lpstr>
      <vt:lpstr>9.3. Locality(7/13)</vt:lpstr>
      <vt:lpstr>9.3. Locality(8/13)</vt:lpstr>
      <vt:lpstr>9.3. Locality(9/13)</vt:lpstr>
      <vt:lpstr>9.3. Locality(10/13)</vt:lpstr>
      <vt:lpstr>9.3. Locality(11/13)</vt:lpstr>
      <vt:lpstr>9.3. Locality(12/13)</vt:lpstr>
      <vt:lpstr>9.3. Locality(13/13)</vt:lpstr>
    </vt:vector>
  </TitlesOfParts>
  <Company>www.xunchi.com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番茄花园</dc:creator>
  <cp:lastModifiedBy>shuer</cp:lastModifiedBy>
  <cp:revision>705</cp:revision>
  <dcterms:created xsi:type="dcterms:W3CDTF">2010-01-29T03:41:00Z</dcterms:created>
  <dcterms:modified xsi:type="dcterms:W3CDTF">2023-11-23T01:52:23Z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4BAD7B2B0DEB4969866186ADB1DFBF9A_13</vt:lpwstr>
  </property>
</Properties>
</file>