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64" r:id="rId9"/>
    <p:sldId id="266" r:id="rId10"/>
    <p:sldId id="270" r:id="rId11"/>
    <p:sldId id="267" r:id="rId12"/>
    <p:sldId id="268" r:id="rId13"/>
    <p:sldId id="269" r:id="rId14"/>
    <p:sldId id="265" r:id="rId15"/>
    <p:sldId id="276" r:id="rId16"/>
    <p:sldId id="277" r:id="rId17"/>
    <p:sldId id="278" r:id="rId18"/>
    <p:sldId id="279" r:id="rId19"/>
    <p:sldId id="281" r:id="rId20"/>
    <p:sldId id="282" r:id="rId21"/>
    <p:sldId id="280" r:id="rId22"/>
    <p:sldId id="283" r:id="rId23"/>
    <p:sldId id="284" r:id="rId24"/>
    <p:sldId id="285" r:id="rId25"/>
    <p:sldId id="272" r:id="rId26"/>
    <p:sldId id="27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56" y="-25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EBD4B3-B75B-4233-B555-76CE8F2DC0A2}" type="datetimeFigureOut">
              <a:rPr lang="en-US" smtClean="0"/>
              <a:t>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224F84-DB2A-4390-B10B-BD15F2D4ABEF}" type="slidenum">
              <a:rPr lang="en-US" smtClean="0"/>
              <a:t>‹#›</a:t>
            </a:fld>
            <a:endParaRPr lang="en-US"/>
          </a:p>
        </p:txBody>
      </p:sp>
    </p:spTree>
    <p:extLst>
      <p:ext uri="{BB962C8B-B14F-4D97-AF65-F5344CB8AC3E}">
        <p14:creationId xmlns:p14="http://schemas.microsoft.com/office/powerpoint/2010/main" val="2358839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smtClean="0"/>
          </a:p>
        </p:txBody>
      </p:sp>
      <p:sp>
        <p:nvSpPr>
          <p:cNvPr id="512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FC49F88-B6CA-47DF-AB68-A14B22D85295}" type="slidenum">
              <a:rPr lang="en-IN" smtClean="0"/>
              <a:pPr fontAlgn="base">
                <a:spcBef>
                  <a:spcPct val="0"/>
                </a:spcBef>
                <a:spcAft>
                  <a:spcPct val="0"/>
                </a:spcAft>
                <a:defRPr/>
              </a:pPr>
              <a:t>1</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9D9EC3-34B0-4062-8FD5-6BF517E80EB1}"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429E4-C2E1-4908-967F-61A342CF4313}" type="slidenum">
              <a:rPr lang="en-US" smtClean="0"/>
              <a:t>‹#›</a:t>
            </a:fld>
            <a:endParaRPr lang="en-US"/>
          </a:p>
        </p:txBody>
      </p:sp>
    </p:spTree>
    <p:extLst>
      <p:ext uri="{BB962C8B-B14F-4D97-AF65-F5344CB8AC3E}">
        <p14:creationId xmlns:p14="http://schemas.microsoft.com/office/powerpoint/2010/main" val="1950845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9D9EC3-34B0-4062-8FD5-6BF517E80EB1}"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429E4-C2E1-4908-967F-61A342CF4313}" type="slidenum">
              <a:rPr lang="en-US" smtClean="0"/>
              <a:t>‹#›</a:t>
            </a:fld>
            <a:endParaRPr lang="en-US"/>
          </a:p>
        </p:txBody>
      </p:sp>
    </p:spTree>
    <p:extLst>
      <p:ext uri="{BB962C8B-B14F-4D97-AF65-F5344CB8AC3E}">
        <p14:creationId xmlns:p14="http://schemas.microsoft.com/office/powerpoint/2010/main" val="363255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9D9EC3-34B0-4062-8FD5-6BF517E80EB1}"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429E4-C2E1-4908-967F-61A342CF4313}" type="slidenum">
              <a:rPr lang="en-US" smtClean="0"/>
              <a:t>‹#›</a:t>
            </a:fld>
            <a:endParaRPr lang="en-US"/>
          </a:p>
        </p:txBody>
      </p:sp>
    </p:spTree>
    <p:extLst>
      <p:ext uri="{BB962C8B-B14F-4D97-AF65-F5344CB8AC3E}">
        <p14:creationId xmlns:p14="http://schemas.microsoft.com/office/powerpoint/2010/main" val="66595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9D9EC3-34B0-4062-8FD5-6BF517E80EB1}"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429E4-C2E1-4908-967F-61A342CF4313}" type="slidenum">
              <a:rPr lang="en-US" smtClean="0"/>
              <a:t>‹#›</a:t>
            </a:fld>
            <a:endParaRPr lang="en-US"/>
          </a:p>
        </p:txBody>
      </p:sp>
    </p:spTree>
    <p:extLst>
      <p:ext uri="{BB962C8B-B14F-4D97-AF65-F5344CB8AC3E}">
        <p14:creationId xmlns:p14="http://schemas.microsoft.com/office/powerpoint/2010/main" val="268439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9D9EC3-34B0-4062-8FD5-6BF517E80EB1}"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429E4-C2E1-4908-967F-61A342CF4313}" type="slidenum">
              <a:rPr lang="en-US" smtClean="0"/>
              <a:t>‹#›</a:t>
            </a:fld>
            <a:endParaRPr lang="en-US"/>
          </a:p>
        </p:txBody>
      </p:sp>
    </p:spTree>
    <p:extLst>
      <p:ext uri="{BB962C8B-B14F-4D97-AF65-F5344CB8AC3E}">
        <p14:creationId xmlns:p14="http://schemas.microsoft.com/office/powerpoint/2010/main" val="366051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9D9EC3-34B0-4062-8FD5-6BF517E80EB1}" type="datetimeFigureOut">
              <a:rPr lang="en-US" smtClean="0"/>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429E4-C2E1-4908-967F-61A342CF4313}" type="slidenum">
              <a:rPr lang="en-US" smtClean="0"/>
              <a:t>‹#›</a:t>
            </a:fld>
            <a:endParaRPr lang="en-US"/>
          </a:p>
        </p:txBody>
      </p:sp>
    </p:spTree>
    <p:extLst>
      <p:ext uri="{BB962C8B-B14F-4D97-AF65-F5344CB8AC3E}">
        <p14:creationId xmlns:p14="http://schemas.microsoft.com/office/powerpoint/2010/main" val="398304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9D9EC3-34B0-4062-8FD5-6BF517E80EB1}" type="datetimeFigureOut">
              <a:rPr lang="en-US" smtClean="0"/>
              <a:t>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0429E4-C2E1-4908-967F-61A342CF4313}" type="slidenum">
              <a:rPr lang="en-US" smtClean="0"/>
              <a:t>‹#›</a:t>
            </a:fld>
            <a:endParaRPr lang="en-US"/>
          </a:p>
        </p:txBody>
      </p:sp>
    </p:spTree>
    <p:extLst>
      <p:ext uri="{BB962C8B-B14F-4D97-AF65-F5344CB8AC3E}">
        <p14:creationId xmlns:p14="http://schemas.microsoft.com/office/powerpoint/2010/main" val="43196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9D9EC3-34B0-4062-8FD5-6BF517E80EB1}" type="datetimeFigureOut">
              <a:rPr lang="en-US" smtClean="0"/>
              <a:t>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0429E4-C2E1-4908-967F-61A342CF4313}" type="slidenum">
              <a:rPr lang="en-US" smtClean="0"/>
              <a:t>‹#›</a:t>
            </a:fld>
            <a:endParaRPr lang="en-US"/>
          </a:p>
        </p:txBody>
      </p:sp>
    </p:spTree>
    <p:extLst>
      <p:ext uri="{BB962C8B-B14F-4D97-AF65-F5344CB8AC3E}">
        <p14:creationId xmlns:p14="http://schemas.microsoft.com/office/powerpoint/2010/main" val="3889423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D9EC3-34B0-4062-8FD5-6BF517E80EB1}" type="datetimeFigureOut">
              <a:rPr lang="en-US" smtClean="0"/>
              <a:t>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0429E4-C2E1-4908-967F-61A342CF4313}" type="slidenum">
              <a:rPr lang="en-US" smtClean="0"/>
              <a:t>‹#›</a:t>
            </a:fld>
            <a:endParaRPr lang="en-US"/>
          </a:p>
        </p:txBody>
      </p:sp>
    </p:spTree>
    <p:extLst>
      <p:ext uri="{BB962C8B-B14F-4D97-AF65-F5344CB8AC3E}">
        <p14:creationId xmlns:p14="http://schemas.microsoft.com/office/powerpoint/2010/main" val="3237594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9D9EC3-34B0-4062-8FD5-6BF517E80EB1}" type="datetimeFigureOut">
              <a:rPr lang="en-US" smtClean="0"/>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429E4-C2E1-4908-967F-61A342CF4313}" type="slidenum">
              <a:rPr lang="en-US" smtClean="0"/>
              <a:t>‹#›</a:t>
            </a:fld>
            <a:endParaRPr lang="en-US"/>
          </a:p>
        </p:txBody>
      </p:sp>
    </p:spTree>
    <p:extLst>
      <p:ext uri="{BB962C8B-B14F-4D97-AF65-F5344CB8AC3E}">
        <p14:creationId xmlns:p14="http://schemas.microsoft.com/office/powerpoint/2010/main" val="314959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9D9EC3-34B0-4062-8FD5-6BF517E80EB1}" type="datetimeFigureOut">
              <a:rPr lang="en-US" smtClean="0"/>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429E4-C2E1-4908-967F-61A342CF4313}" type="slidenum">
              <a:rPr lang="en-US" smtClean="0"/>
              <a:t>‹#›</a:t>
            </a:fld>
            <a:endParaRPr lang="en-US"/>
          </a:p>
        </p:txBody>
      </p:sp>
    </p:spTree>
    <p:extLst>
      <p:ext uri="{BB962C8B-B14F-4D97-AF65-F5344CB8AC3E}">
        <p14:creationId xmlns:p14="http://schemas.microsoft.com/office/powerpoint/2010/main" val="263872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D9EC3-34B0-4062-8FD5-6BF517E80EB1}" type="datetimeFigureOut">
              <a:rPr lang="en-US" smtClean="0"/>
              <a:t>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429E4-C2E1-4908-967F-61A342CF4313}" type="slidenum">
              <a:rPr lang="en-US" smtClean="0"/>
              <a:t>‹#›</a:t>
            </a:fld>
            <a:endParaRPr lang="en-US"/>
          </a:p>
        </p:txBody>
      </p:sp>
    </p:spTree>
    <p:extLst>
      <p:ext uri="{BB962C8B-B14F-4D97-AF65-F5344CB8AC3E}">
        <p14:creationId xmlns:p14="http://schemas.microsoft.com/office/powerpoint/2010/main" val="3997239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5"/>
          <p:cNvSpPr txBox="1">
            <a:spLocks noChangeArrowheads="1"/>
          </p:cNvSpPr>
          <p:nvPr/>
        </p:nvSpPr>
        <p:spPr bwMode="auto">
          <a:xfrm>
            <a:off x="468313" y="2566988"/>
            <a:ext cx="8135937"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3600" b="1">
                <a:latin typeface="Calibri" pitchFamily="34" charset="0"/>
              </a:rPr>
              <a:t>Automation of a Wheelchair Mounted Robotic</a:t>
            </a:r>
          </a:p>
          <a:p>
            <a:pPr algn="ctr" eaLnBrk="1" hangingPunct="1"/>
            <a:r>
              <a:rPr lang="en-US" sz="3600" b="1">
                <a:latin typeface="Calibri" pitchFamily="34" charset="0"/>
              </a:rPr>
              <a:t>Arm using Computer Vision Interface</a:t>
            </a:r>
            <a:endParaRPr lang="en-IN" sz="3600" b="1" u="sng">
              <a:latin typeface="Arial Unicode MS" pitchFamily="34" charset="-128"/>
              <a:ea typeface="Arial Unicode MS" pitchFamily="34" charset="-128"/>
              <a:cs typeface="Arial Unicode MS" pitchFamily="34" charset="-128"/>
            </a:endParaRPr>
          </a:p>
        </p:txBody>
      </p:sp>
      <p:sp>
        <p:nvSpPr>
          <p:cNvPr id="8" name="TextBox 7"/>
          <p:cNvSpPr txBox="1"/>
          <p:nvPr/>
        </p:nvSpPr>
        <p:spPr>
          <a:xfrm>
            <a:off x="1143000" y="4365625"/>
            <a:ext cx="3000375" cy="708025"/>
          </a:xfrm>
          <a:prstGeom prst="rect">
            <a:avLst/>
          </a:prstGeom>
          <a:noFill/>
        </p:spPr>
        <p:txBody>
          <a:bodyPr>
            <a:spAutoFit/>
          </a:bodyPr>
          <a:lstStyle/>
          <a:p>
            <a:pPr fontAlgn="auto">
              <a:spcBef>
                <a:spcPts val="0"/>
              </a:spcBef>
              <a:spcAft>
                <a:spcPts val="0"/>
              </a:spcAft>
              <a:defRPr/>
            </a:pPr>
            <a:r>
              <a:rPr lang="en-IN" sz="2000" dirty="0">
                <a:solidFill>
                  <a:schemeClr val="tx2">
                    <a:lumMod val="50000"/>
                  </a:schemeClr>
                </a:solidFill>
                <a:latin typeface="+mn-lt"/>
                <a:cs typeface="+mn-cs"/>
              </a:rPr>
              <a:t>Guided by-</a:t>
            </a:r>
          </a:p>
          <a:p>
            <a:pPr fontAlgn="auto">
              <a:spcBef>
                <a:spcPts val="0"/>
              </a:spcBef>
              <a:spcAft>
                <a:spcPts val="0"/>
              </a:spcAft>
              <a:defRPr/>
            </a:pPr>
            <a:r>
              <a:rPr lang="en-IN" sz="2000" dirty="0">
                <a:solidFill>
                  <a:schemeClr val="tx2">
                    <a:lumMod val="50000"/>
                  </a:schemeClr>
                </a:solidFill>
                <a:latin typeface="+mn-lt"/>
                <a:cs typeface="+mn-cs"/>
              </a:rPr>
              <a:t>Prof. </a:t>
            </a:r>
          </a:p>
        </p:txBody>
      </p:sp>
      <p:sp>
        <p:nvSpPr>
          <p:cNvPr id="9220" name="Date Placeholder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6A695FD-7360-488D-8A65-ACC5A789E520}" type="datetime1">
              <a:rPr lang="en-US">
                <a:solidFill>
                  <a:srgbClr val="FFFFFF"/>
                </a:solidFill>
              </a:rPr>
              <a:pPr eaLnBrk="1" hangingPunct="1"/>
              <a:t>2/3/2019</a:t>
            </a:fld>
            <a:endParaRPr lang="en-IN">
              <a:solidFill>
                <a:srgbClr val="FFFFFF"/>
              </a:solidFill>
            </a:endParaRPr>
          </a:p>
        </p:txBody>
      </p:sp>
      <p:sp>
        <p:nvSpPr>
          <p:cNvPr id="9221" name="Footer Placeholder 10"/>
          <p:cNvSpPr>
            <a:spLocks noGrp="1"/>
          </p:cNvSpPr>
          <p:nvPr>
            <p:ph type="ftr" sz="quarter" idx="11"/>
          </p:nvPr>
        </p:nvSpPr>
        <p:spPr bwMode="auto">
          <a:xfrm>
            <a:off x="1573213" y="6448425"/>
            <a:ext cx="655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a:solidFill>
                  <a:schemeClr val="tx2"/>
                </a:solidFill>
              </a:rPr>
              <a:t>Automation of a Wheelchair Mounted Robotic</a:t>
            </a:r>
          </a:p>
          <a:p>
            <a:pPr eaLnBrk="1" hangingPunct="1"/>
            <a:r>
              <a:rPr lang="en-US" b="1">
                <a:solidFill>
                  <a:schemeClr val="tx2"/>
                </a:solidFill>
              </a:rPr>
              <a:t>Arm using Computer Vision Interface</a:t>
            </a:r>
            <a:endParaRPr lang="en-IN" b="1" u="sng">
              <a:solidFill>
                <a:schemeClr val="tx2"/>
              </a:solidFill>
              <a:latin typeface="Arial Unicode MS" pitchFamily="34" charset="-128"/>
              <a:ea typeface="Arial Unicode MS" pitchFamily="34" charset="-128"/>
              <a:cs typeface="Arial Unicode MS" pitchFamily="34" charset="-128"/>
            </a:endParaRPr>
          </a:p>
          <a:p>
            <a:pPr eaLnBrk="1" hangingPunct="1"/>
            <a:endParaRPr lang="en-IN">
              <a:solidFill>
                <a:schemeClr val="tx2"/>
              </a:solidFill>
            </a:endParaRPr>
          </a:p>
        </p:txBody>
      </p:sp>
      <p:sp>
        <p:nvSpPr>
          <p:cNvPr id="922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CB45A4D-62C1-4EDB-8117-8F07C5338224}" type="slidenum">
              <a:rPr lang="en-IN">
                <a:solidFill>
                  <a:schemeClr val="tx2"/>
                </a:solidFill>
              </a:rPr>
              <a:pPr eaLnBrk="1" hangingPunct="1"/>
              <a:t>1</a:t>
            </a:fld>
            <a:endParaRPr lang="en-IN">
              <a:solidFill>
                <a:schemeClr val="tx2"/>
              </a:solidFill>
            </a:endParaRPr>
          </a:p>
        </p:txBody>
      </p:sp>
      <p:sp>
        <p:nvSpPr>
          <p:cNvPr id="9" name="TextBox 8"/>
          <p:cNvSpPr txBox="1"/>
          <p:nvPr/>
        </p:nvSpPr>
        <p:spPr>
          <a:xfrm>
            <a:off x="4929188" y="4365625"/>
            <a:ext cx="3214687" cy="708025"/>
          </a:xfrm>
          <a:prstGeom prst="rect">
            <a:avLst/>
          </a:prstGeom>
          <a:noFill/>
        </p:spPr>
        <p:txBody>
          <a:bodyPr>
            <a:spAutoFit/>
          </a:bodyPr>
          <a:lstStyle/>
          <a:p>
            <a:pPr fontAlgn="auto">
              <a:spcBef>
                <a:spcPts val="0"/>
              </a:spcBef>
              <a:spcAft>
                <a:spcPts val="0"/>
              </a:spcAft>
              <a:defRPr/>
            </a:pPr>
            <a:r>
              <a:rPr lang="en-IN" sz="2000" dirty="0">
                <a:solidFill>
                  <a:schemeClr val="tx2">
                    <a:lumMod val="50000"/>
                  </a:schemeClr>
                </a:solidFill>
                <a:latin typeface="+mn-lt"/>
                <a:cs typeface="+mn-cs"/>
              </a:rPr>
              <a:t>By-</a:t>
            </a:r>
          </a:p>
          <a:p>
            <a:pPr fontAlgn="auto">
              <a:spcBef>
                <a:spcPts val="0"/>
              </a:spcBef>
              <a:spcAft>
                <a:spcPts val="0"/>
              </a:spcAft>
              <a:defRPr/>
            </a:pPr>
            <a:r>
              <a:rPr lang="en-IN" sz="2000" dirty="0">
                <a:solidFill>
                  <a:schemeClr val="tx2">
                    <a:lumMod val="50000"/>
                  </a:schemeClr>
                </a:solidFill>
                <a:latin typeface="+mn-lt"/>
                <a:cs typeface="+mn-cs"/>
              </a:rPr>
              <a:t>Jayashree Ahire, </a:t>
            </a:r>
            <a:r>
              <a:rPr lang="en-IN" sz="2000" dirty="0" smtClean="0">
                <a:solidFill>
                  <a:schemeClr val="tx2">
                    <a:lumMod val="50000"/>
                  </a:schemeClr>
                </a:solidFill>
                <a:latin typeface="+mn-lt"/>
                <a:cs typeface="+mn-cs"/>
              </a:rPr>
              <a:t>TE- B (02)</a:t>
            </a:r>
            <a:endParaRPr lang="en-IN" sz="2000" dirty="0">
              <a:solidFill>
                <a:schemeClr val="tx2">
                  <a:lumMod val="50000"/>
                </a:schemeClr>
              </a:solidFill>
              <a:latin typeface="+mn-lt"/>
              <a:cs typeface="+mn-cs"/>
            </a:endParaRPr>
          </a:p>
        </p:txBody>
      </p:sp>
      <p:pic>
        <p:nvPicPr>
          <p:cNvPr id="9224" name="Picture 2" descr="Image result for k k wagh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547688"/>
            <a:ext cx="1643063"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TextBox 11"/>
          <p:cNvSpPr txBox="1">
            <a:spLocks noChangeArrowheads="1"/>
          </p:cNvSpPr>
          <p:nvPr/>
        </p:nvSpPr>
        <p:spPr bwMode="auto">
          <a:xfrm>
            <a:off x="1643063" y="1643063"/>
            <a:ext cx="57864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IN" b="1">
                <a:latin typeface="Calibri" pitchFamily="34" charset="0"/>
              </a:rPr>
              <a:t>K. K. Wagh Institute of Engineering and Education Research</a:t>
            </a:r>
          </a:p>
          <a:p>
            <a:pPr algn="ctr" eaLnBrk="1" hangingPunct="1"/>
            <a:r>
              <a:rPr lang="en-IN" b="1">
                <a:latin typeface="Calibri" pitchFamily="34" charset="0"/>
              </a:rPr>
              <a:t>Dept. Of  Computer Engineering</a:t>
            </a:r>
          </a:p>
          <a:p>
            <a:pPr algn="ctr" eaLnBrk="1" hangingPunct="1"/>
            <a:endParaRPr lang="en-IN" b="1">
              <a:latin typeface="Calibri" pitchFamily="34" charset="0"/>
            </a:endParaRPr>
          </a:p>
        </p:txBody>
      </p:sp>
      <p:sp>
        <p:nvSpPr>
          <p:cNvPr id="9226" name="TextBox 9"/>
          <p:cNvSpPr txBox="1">
            <a:spLocks noChangeArrowheads="1"/>
          </p:cNvSpPr>
          <p:nvPr/>
        </p:nvSpPr>
        <p:spPr bwMode="auto">
          <a:xfrm>
            <a:off x="3143250" y="5429250"/>
            <a:ext cx="2582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IN" sz="2400" b="1">
                <a:latin typeface="Calibri" pitchFamily="34" charset="0"/>
              </a:rPr>
              <a:t>A.Y. 2018-19 Sem II</a:t>
            </a:r>
          </a:p>
        </p:txBody>
      </p:sp>
    </p:spTree>
    <p:extLst>
      <p:ext uri="{BB962C8B-B14F-4D97-AF65-F5344CB8AC3E}">
        <p14:creationId xmlns:p14="http://schemas.microsoft.com/office/powerpoint/2010/main" val="2563751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5238"/>
            <a:ext cx="3581400" cy="3382962"/>
          </a:xfrm>
        </p:spPr>
        <p:txBody>
          <a:bodyPr>
            <a:normAutofit/>
          </a:bodyPr>
          <a:lstStyle/>
          <a:p>
            <a:r>
              <a:rPr lang="en-US" dirty="0"/>
              <a:t>Figure 6. Flowchart for Robotic Arm Control</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0"/>
            <a:ext cx="4343400" cy="677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8356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 Vision Sensors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Uses two vision sensors (USB webcams) to perform object detection:</a:t>
            </a:r>
          </a:p>
          <a:p>
            <a:pPr marL="514350" indent="-514350">
              <a:buFont typeface="+mj-lt"/>
              <a:buAutoNum type="arabicPeriod"/>
            </a:pPr>
            <a:r>
              <a:rPr lang="en-US" dirty="0" smtClean="0"/>
              <a:t>A </a:t>
            </a:r>
            <a:r>
              <a:rPr lang="en-US" dirty="0" err="1" smtClean="0"/>
              <a:t>logitech</a:t>
            </a:r>
            <a:r>
              <a:rPr lang="en-US" dirty="0" smtClean="0"/>
              <a:t> HD c920 webcam (vision sensor 1) </a:t>
            </a:r>
          </a:p>
          <a:p>
            <a:pPr lvl="1"/>
            <a:r>
              <a:rPr lang="en-US" dirty="0" smtClean="0"/>
              <a:t>Mounted above the robotic arm facing the shelf located in front of the </a:t>
            </a:r>
            <a:r>
              <a:rPr lang="en-US" dirty="0" smtClean="0"/>
              <a:t>arm</a:t>
            </a:r>
            <a:endParaRPr lang="en-US" dirty="0" smtClean="0"/>
          </a:p>
          <a:p>
            <a:pPr lvl="1"/>
            <a:r>
              <a:rPr lang="en-US" dirty="0" smtClean="0"/>
              <a:t>Captures the video of the arm and the shelf in real </a:t>
            </a:r>
            <a:r>
              <a:rPr lang="en-US" dirty="0" smtClean="0"/>
              <a:t>time</a:t>
            </a:r>
            <a:endParaRPr lang="en-US" dirty="0" smtClean="0"/>
          </a:p>
          <a:p>
            <a:pPr lvl="1"/>
            <a:r>
              <a:rPr lang="en-US" dirty="0" smtClean="0"/>
              <a:t>Frames extracted from this video are processed and the position (x, y) of the target object is </a:t>
            </a:r>
            <a:r>
              <a:rPr lang="en-US" dirty="0" smtClean="0"/>
              <a:t>calculated</a:t>
            </a:r>
            <a:endParaRPr lang="en-US" dirty="0" smtClean="0"/>
          </a:p>
          <a:p>
            <a:pPr lvl="1"/>
            <a:r>
              <a:rPr lang="en-US" dirty="0" smtClean="0"/>
              <a:t>This data is used for coarse positioning of the robotic </a:t>
            </a:r>
            <a:r>
              <a:rPr lang="en-US" dirty="0" smtClean="0"/>
              <a:t>arm</a:t>
            </a:r>
            <a:endParaRPr lang="en-US" dirty="0" smtClean="0"/>
          </a:p>
          <a:p>
            <a:pPr marL="514350" indent="-514350">
              <a:buFont typeface="+mj-lt"/>
              <a:buAutoNum type="arabicPeriod"/>
            </a:pPr>
            <a:r>
              <a:rPr lang="en-US" dirty="0" smtClean="0"/>
              <a:t>A robot </a:t>
            </a:r>
            <a:r>
              <a:rPr lang="en-US" dirty="0" err="1" smtClean="0"/>
              <a:t>vga</a:t>
            </a:r>
            <a:r>
              <a:rPr lang="en-US" dirty="0" smtClean="0"/>
              <a:t> webcam (vision sensor 2):</a:t>
            </a:r>
          </a:p>
          <a:p>
            <a:pPr lvl="1"/>
            <a:r>
              <a:rPr lang="en-US" dirty="0" smtClean="0"/>
              <a:t>Mounted above the gripper using a 200 mm </a:t>
            </a:r>
            <a:r>
              <a:rPr lang="en-US" dirty="0" smtClean="0"/>
              <a:t>gooseneck</a:t>
            </a:r>
            <a:endParaRPr lang="en-US" dirty="0" smtClean="0"/>
          </a:p>
          <a:p>
            <a:pPr lvl="1"/>
            <a:r>
              <a:rPr lang="en-US" dirty="0" smtClean="0"/>
              <a:t>The vision sensor 2 captures a close-up video of the target </a:t>
            </a:r>
            <a:r>
              <a:rPr lang="en-US" dirty="0" smtClean="0"/>
              <a:t>object</a:t>
            </a:r>
            <a:endParaRPr lang="en-US" dirty="0" smtClean="0"/>
          </a:p>
          <a:p>
            <a:pPr lvl="1"/>
            <a:r>
              <a:rPr lang="en-US" dirty="0" smtClean="0"/>
              <a:t>Frames from this camera are captured only after the arm is moved to the position indicated by vision sensor </a:t>
            </a:r>
            <a:r>
              <a:rPr lang="en-US" dirty="0" smtClean="0"/>
              <a:t>1</a:t>
            </a:r>
            <a:endParaRPr lang="en-US" dirty="0" smtClean="0"/>
          </a:p>
          <a:p>
            <a:pPr lvl="1"/>
            <a:r>
              <a:rPr lang="en-US" dirty="0" smtClean="0"/>
              <a:t>Used to position the gripper exactly in front of the object so that the object can be picked up </a:t>
            </a:r>
            <a:r>
              <a:rPr lang="en-US" dirty="0" smtClean="0"/>
              <a:t>correctly</a:t>
            </a:r>
            <a:endParaRPr lang="en-US" dirty="0" smtClean="0"/>
          </a:p>
          <a:p>
            <a:r>
              <a:rPr lang="en-US" dirty="0" smtClean="0"/>
              <a:t>The resolution of the images in both the camera is 640 x 480 pixels</a:t>
            </a:r>
          </a:p>
          <a:p>
            <a:r>
              <a:rPr lang="en-US" dirty="0" smtClean="0"/>
              <a:t>The webcam captures around 30 frames per second</a:t>
            </a:r>
            <a:endParaRPr lang="en-US" dirty="0"/>
          </a:p>
        </p:txBody>
      </p:sp>
    </p:spTree>
    <p:extLst>
      <p:ext uri="{BB962C8B-B14F-4D97-AF65-F5344CB8AC3E}">
        <p14:creationId xmlns:p14="http://schemas.microsoft.com/office/powerpoint/2010/main" val="3454214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114800"/>
            <a:ext cx="8229600" cy="792163"/>
          </a:xfrm>
        </p:spPr>
        <p:txBody>
          <a:bodyPr>
            <a:normAutofit fontScale="77500" lnSpcReduction="20000"/>
          </a:bodyPr>
          <a:lstStyle/>
          <a:p>
            <a:pPr marL="0" indent="0">
              <a:buNone/>
            </a:pPr>
            <a:r>
              <a:rPr lang="en-US" dirty="0" smtClean="0"/>
              <a:t>(</a:t>
            </a:r>
            <a:r>
              <a:rPr lang="en-US" dirty="0"/>
              <a:t>a) Image captured by the vision sensor 1 </a:t>
            </a:r>
            <a:endParaRPr lang="en-US" dirty="0" smtClean="0"/>
          </a:p>
          <a:p>
            <a:pPr marL="0" indent="0">
              <a:buNone/>
            </a:pPr>
            <a:r>
              <a:rPr lang="en-US" dirty="0" smtClean="0"/>
              <a:t>(</a:t>
            </a:r>
            <a:r>
              <a:rPr lang="en-US" dirty="0"/>
              <a:t>b) </a:t>
            </a:r>
            <a:r>
              <a:rPr lang="en-US" dirty="0" smtClean="0"/>
              <a:t>Image captured </a:t>
            </a:r>
            <a:r>
              <a:rPr lang="en-US" dirty="0"/>
              <a:t>by the vision sensor 2</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939800"/>
            <a:ext cx="8267700" cy="309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3709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C. Computer Vision Algorithm</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The </a:t>
            </a:r>
            <a:r>
              <a:rPr lang="en-US" dirty="0"/>
              <a:t>robotic arm is programmed to move towards the </a:t>
            </a:r>
            <a:r>
              <a:rPr lang="en-US" dirty="0" smtClean="0"/>
              <a:t>position of </a:t>
            </a:r>
            <a:r>
              <a:rPr lang="en-US" dirty="0"/>
              <a:t>a specific colored </a:t>
            </a:r>
            <a:r>
              <a:rPr lang="en-US" dirty="0" smtClean="0"/>
              <a:t>object</a:t>
            </a:r>
            <a:endParaRPr lang="en-US" dirty="0" smtClean="0"/>
          </a:p>
          <a:p>
            <a:r>
              <a:rPr lang="en-US" dirty="0" smtClean="0"/>
              <a:t>The </a:t>
            </a:r>
            <a:r>
              <a:rPr lang="en-US" dirty="0"/>
              <a:t>color detection algorithm </a:t>
            </a:r>
            <a:r>
              <a:rPr lang="en-US" dirty="0" smtClean="0"/>
              <a:t>is written </a:t>
            </a:r>
            <a:r>
              <a:rPr lang="en-US" dirty="0"/>
              <a:t>in Python using the OpenCV </a:t>
            </a:r>
            <a:r>
              <a:rPr lang="en-US" dirty="0" smtClean="0"/>
              <a:t>library</a:t>
            </a:r>
            <a:endParaRPr lang="en-US" dirty="0" smtClean="0"/>
          </a:p>
          <a:p>
            <a:r>
              <a:rPr lang="en-US" dirty="0" smtClean="0"/>
              <a:t>The </a:t>
            </a:r>
            <a:r>
              <a:rPr lang="en-US" dirty="0"/>
              <a:t>vision </a:t>
            </a:r>
            <a:r>
              <a:rPr lang="en-US" dirty="0" smtClean="0"/>
              <a:t>sensor captures </a:t>
            </a:r>
            <a:r>
              <a:rPr lang="en-US" dirty="0"/>
              <a:t>the real time video of the robotic arm and the </a:t>
            </a:r>
            <a:r>
              <a:rPr lang="en-US" dirty="0" smtClean="0"/>
              <a:t>object</a:t>
            </a:r>
            <a:endParaRPr lang="en-US" dirty="0" smtClean="0"/>
          </a:p>
          <a:p>
            <a:r>
              <a:rPr lang="en-US" dirty="0" smtClean="0"/>
              <a:t>The </a:t>
            </a:r>
            <a:r>
              <a:rPr lang="en-US" dirty="0"/>
              <a:t>video is extracted frame by frame </a:t>
            </a:r>
            <a:endParaRPr lang="en-US" dirty="0" smtClean="0"/>
          </a:p>
          <a:p>
            <a:r>
              <a:rPr lang="en-US" dirty="0" smtClean="0"/>
              <a:t>each </a:t>
            </a:r>
            <a:r>
              <a:rPr lang="en-US" dirty="0"/>
              <a:t>of the </a:t>
            </a:r>
            <a:r>
              <a:rPr lang="en-US" dirty="0" smtClean="0"/>
              <a:t>frame is </a:t>
            </a:r>
            <a:r>
              <a:rPr lang="en-US" dirty="0"/>
              <a:t>processed through a series of steps to detect colored </a:t>
            </a:r>
            <a:r>
              <a:rPr lang="en-US" dirty="0" smtClean="0"/>
              <a:t>objects in </a:t>
            </a:r>
            <a:r>
              <a:rPr lang="en-US" dirty="0"/>
              <a:t>the </a:t>
            </a:r>
            <a:r>
              <a:rPr lang="en-US" dirty="0" smtClean="0"/>
              <a:t>frame</a:t>
            </a:r>
            <a:endParaRPr lang="en-US" dirty="0" smtClean="0"/>
          </a:p>
          <a:p>
            <a:r>
              <a:rPr lang="en-US" dirty="0" smtClean="0"/>
              <a:t>Each </a:t>
            </a:r>
            <a:r>
              <a:rPr lang="en-US" dirty="0"/>
              <a:t>frame is converted from BGR (Blue </a:t>
            </a:r>
            <a:r>
              <a:rPr lang="en-US" dirty="0" smtClean="0"/>
              <a:t>Green Red</a:t>
            </a:r>
            <a:r>
              <a:rPr lang="en-US" dirty="0"/>
              <a:t>) image to HSV (Hue, Saturation and Value) </a:t>
            </a:r>
            <a:r>
              <a:rPr lang="en-US" dirty="0" smtClean="0"/>
              <a:t>image</a:t>
            </a:r>
          </a:p>
          <a:p>
            <a:r>
              <a:rPr lang="en-US" dirty="0" smtClean="0"/>
              <a:t>A specific </a:t>
            </a:r>
            <a:r>
              <a:rPr lang="en-US" dirty="0"/>
              <a:t>color is filtered by applying a lower and upper </a:t>
            </a:r>
            <a:r>
              <a:rPr lang="en-US" dirty="0" smtClean="0"/>
              <a:t>limit threshold </a:t>
            </a:r>
            <a:r>
              <a:rPr lang="en-US" dirty="0"/>
              <a:t>to the HSV image </a:t>
            </a:r>
            <a:endParaRPr lang="en-US" dirty="0" smtClean="0"/>
          </a:p>
          <a:p>
            <a:r>
              <a:rPr lang="en-US" dirty="0" smtClean="0"/>
              <a:t>Different </a:t>
            </a:r>
            <a:r>
              <a:rPr lang="en-US" dirty="0"/>
              <a:t>colors have </a:t>
            </a:r>
            <a:r>
              <a:rPr lang="en-US" dirty="0" smtClean="0"/>
              <a:t>different range </a:t>
            </a:r>
            <a:r>
              <a:rPr lang="en-US" dirty="0"/>
              <a:t>of hue </a:t>
            </a:r>
            <a:r>
              <a:rPr lang="en-US" dirty="0" smtClean="0"/>
              <a:t>values</a:t>
            </a:r>
            <a:endParaRPr lang="en-US" dirty="0" smtClean="0"/>
          </a:p>
          <a:p>
            <a:r>
              <a:rPr lang="en-US" dirty="0" smtClean="0"/>
              <a:t>The </a:t>
            </a:r>
            <a:r>
              <a:rPr lang="en-US" dirty="0"/>
              <a:t>experiment is performed with blue color chosen as </a:t>
            </a:r>
            <a:r>
              <a:rPr lang="en-US" dirty="0" smtClean="0"/>
              <a:t>the object </a:t>
            </a:r>
            <a:r>
              <a:rPr lang="en-US" dirty="0"/>
              <a:t>of </a:t>
            </a:r>
            <a:r>
              <a:rPr lang="en-US" dirty="0" smtClean="0"/>
              <a:t>interest</a:t>
            </a:r>
            <a:endParaRPr lang="en-US" dirty="0"/>
          </a:p>
          <a:p>
            <a:r>
              <a:rPr lang="en-US" dirty="0" smtClean="0"/>
              <a:t>The </a:t>
            </a:r>
            <a:r>
              <a:rPr lang="en-US" dirty="0"/>
              <a:t>resulting image is eroded to remove </a:t>
            </a:r>
            <a:r>
              <a:rPr lang="en-US" dirty="0" smtClean="0"/>
              <a:t>the noise </a:t>
            </a:r>
            <a:r>
              <a:rPr lang="en-US" dirty="0"/>
              <a:t>present in the image and dilated to fill the gaps in </a:t>
            </a:r>
            <a:r>
              <a:rPr lang="en-US" dirty="0" smtClean="0"/>
              <a:t>the </a:t>
            </a:r>
            <a:r>
              <a:rPr lang="en-US" dirty="0" smtClean="0"/>
              <a:t>image</a:t>
            </a:r>
            <a:endParaRPr lang="en-US" dirty="0" smtClean="0"/>
          </a:p>
          <a:p>
            <a:r>
              <a:rPr lang="en-US" dirty="0" smtClean="0"/>
              <a:t>The </a:t>
            </a:r>
            <a:r>
              <a:rPr lang="en-US" dirty="0"/>
              <a:t>threshold image is scanned to check the presence </a:t>
            </a:r>
            <a:r>
              <a:rPr lang="en-US" dirty="0" smtClean="0"/>
              <a:t>of contours</a:t>
            </a:r>
            <a:r>
              <a:rPr lang="en-US" dirty="0"/>
              <a:t>. In case a contour is located the position of the </a:t>
            </a:r>
            <a:r>
              <a:rPr lang="en-US" dirty="0" smtClean="0"/>
              <a:t>contour is </a:t>
            </a:r>
            <a:r>
              <a:rPr lang="en-US" dirty="0"/>
              <a:t>found by calculating moments </a:t>
            </a:r>
            <a:endParaRPr lang="en-US" dirty="0" smtClean="0"/>
          </a:p>
          <a:p>
            <a:r>
              <a:rPr lang="en-US" dirty="0" smtClean="0"/>
              <a:t> </a:t>
            </a:r>
            <a:r>
              <a:rPr lang="en-US" dirty="0"/>
              <a:t>A minimum </a:t>
            </a:r>
            <a:r>
              <a:rPr lang="en-US" dirty="0" smtClean="0"/>
              <a:t>enclosing circle </a:t>
            </a:r>
            <a:r>
              <a:rPr lang="en-US" dirty="0"/>
              <a:t>is drawn around the object and the center of the </a:t>
            </a:r>
            <a:r>
              <a:rPr lang="en-US" dirty="0" smtClean="0"/>
              <a:t>circle corresponds </a:t>
            </a:r>
            <a:r>
              <a:rPr lang="en-US" dirty="0"/>
              <a:t>to the X and Y coordinates of the position of </a:t>
            </a:r>
            <a:r>
              <a:rPr lang="en-US" dirty="0" smtClean="0"/>
              <a:t>the object</a:t>
            </a:r>
            <a:r>
              <a:rPr lang="en-US" dirty="0"/>
              <a:t>. The color detection algorithm is extended to </a:t>
            </a:r>
            <a:r>
              <a:rPr lang="en-US" dirty="0" smtClean="0"/>
              <a:t>capture data </a:t>
            </a:r>
            <a:r>
              <a:rPr lang="en-US" dirty="0"/>
              <a:t>from two vision sensors and combined with the robotic </a:t>
            </a:r>
            <a:r>
              <a:rPr lang="en-US" dirty="0" smtClean="0"/>
              <a:t>arm control </a:t>
            </a:r>
            <a:r>
              <a:rPr lang="en-US" dirty="0"/>
              <a:t>code to perform the desired task. Figure 3 shows </a:t>
            </a:r>
            <a:r>
              <a:rPr lang="en-US" dirty="0" smtClean="0"/>
              <a:t>the flowchart </a:t>
            </a:r>
            <a:r>
              <a:rPr lang="en-US" dirty="0"/>
              <a:t>implementation of the computer vision algorithm.</a:t>
            </a:r>
          </a:p>
        </p:txBody>
      </p:sp>
    </p:spTree>
    <p:extLst>
      <p:ext uri="{BB962C8B-B14F-4D97-AF65-F5344CB8AC3E}">
        <p14:creationId xmlns:p14="http://schemas.microsoft.com/office/powerpoint/2010/main" val="3938792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76400"/>
            <a:ext cx="3657600" cy="2971800"/>
          </a:xfrm>
        </p:spPr>
        <p:txBody>
          <a:bodyPr>
            <a:normAutofit fontScale="90000"/>
          </a:bodyPr>
          <a:lstStyle/>
          <a:p>
            <a:r>
              <a:rPr lang="en-US" dirty="0"/>
              <a:t>Figure 3. Flowchart for Computer Vision Algorithm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337" y="-152400"/>
            <a:ext cx="4533663" cy="708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3094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III.  EXPERIMENT AND RESULTS </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The robotic arm is operated in the Cartesian mode</a:t>
            </a:r>
          </a:p>
          <a:p>
            <a:r>
              <a:rPr lang="en-IN" dirty="0" smtClean="0"/>
              <a:t>Initially </a:t>
            </a:r>
            <a:r>
              <a:rPr lang="en-IN" dirty="0"/>
              <a:t> </a:t>
            </a:r>
            <a:r>
              <a:rPr lang="en-IN" dirty="0" smtClean="0"/>
              <a:t>the two vision sensors start capturing the video in real </a:t>
            </a:r>
            <a:r>
              <a:rPr lang="en-IN" dirty="0" smtClean="0"/>
              <a:t>time</a:t>
            </a:r>
            <a:endParaRPr lang="en-IN" dirty="0" smtClean="0"/>
          </a:p>
          <a:p>
            <a:r>
              <a:rPr lang="en-IN" dirty="0" smtClean="0"/>
              <a:t>A frame is extracted from the video captured by the vision sensor 1 and the X and Y position of the object is calculated using the </a:t>
            </a:r>
            <a:r>
              <a:rPr lang="en-IN" dirty="0" err="1" smtClean="0"/>
              <a:t>color</a:t>
            </a:r>
            <a:r>
              <a:rPr lang="en-IN" dirty="0" smtClean="0"/>
              <a:t> detection </a:t>
            </a:r>
            <a:r>
              <a:rPr lang="en-IN" dirty="0" smtClean="0"/>
              <a:t>algorithm</a:t>
            </a:r>
            <a:endParaRPr lang="en-IN" dirty="0" smtClean="0"/>
          </a:p>
          <a:p>
            <a:r>
              <a:rPr lang="en-IN" dirty="0" smtClean="0"/>
              <a:t>Before proceeding with the arm control, a condition is checked to see if the position of the object is same as or very close to its previous position (X ± 5). If the condition is true, it means the object has not moved and hence the arm remains in the base position. If it is false, it indicates that the object has been moved to a different location and the arm is controlled to move towards the new location of the </a:t>
            </a:r>
            <a:r>
              <a:rPr lang="en-IN" dirty="0" smtClean="0"/>
              <a:t>object</a:t>
            </a:r>
            <a:endParaRPr lang="en-IN" dirty="0" smtClean="0"/>
          </a:p>
          <a:p>
            <a:r>
              <a:rPr lang="en-IN" dirty="0" smtClean="0"/>
              <a:t>This way it eliminates the possibility of the arm to move to the same position </a:t>
            </a:r>
            <a:r>
              <a:rPr lang="en-IN" dirty="0" smtClean="0"/>
              <a:t>repeatedly </a:t>
            </a:r>
            <a:r>
              <a:rPr lang="en-IN" dirty="0" smtClean="0"/>
              <a:t>even if multiple frames are captured by the vision </a:t>
            </a:r>
            <a:r>
              <a:rPr lang="en-IN" dirty="0" smtClean="0"/>
              <a:t>sensors</a:t>
            </a:r>
            <a:endParaRPr lang="en-IN" dirty="0" smtClean="0"/>
          </a:p>
          <a:p>
            <a:r>
              <a:rPr lang="en-IN" dirty="0" smtClean="0"/>
              <a:t>If an object is detected by the vision sensor, the arm is moved to the base position (an inverted L) and the gripper is </a:t>
            </a:r>
            <a:r>
              <a:rPr lang="en-IN" dirty="0" smtClean="0"/>
              <a:t>opened</a:t>
            </a:r>
            <a:endParaRPr lang="en-IN" dirty="0" smtClean="0"/>
          </a:p>
          <a:p>
            <a:r>
              <a:rPr lang="en-IN" dirty="0" smtClean="0"/>
              <a:t>The arm is then moved up or down depending on the value of the Y coordinate with the threshold measured at </a:t>
            </a:r>
            <a:r>
              <a:rPr lang="en-IN" dirty="0" smtClean="0"/>
              <a:t>300</a:t>
            </a:r>
            <a:endParaRPr lang="en-IN" dirty="0" smtClean="0"/>
          </a:p>
          <a:p>
            <a:endParaRPr lang="en-IN" dirty="0"/>
          </a:p>
        </p:txBody>
      </p:sp>
    </p:spTree>
    <p:extLst>
      <p:ext uri="{BB962C8B-B14F-4D97-AF65-F5344CB8AC3E}">
        <p14:creationId xmlns:p14="http://schemas.microsoft.com/office/powerpoint/2010/main" val="84283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Arm Link software provided by </a:t>
            </a:r>
            <a:r>
              <a:rPr lang="en-IN" dirty="0" err="1" smtClean="0"/>
              <a:t>Trossen</a:t>
            </a:r>
            <a:r>
              <a:rPr lang="en-IN" dirty="0" smtClean="0"/>
              <a:t> Robotics is a simple graphic user interface (GUI) to control the </a:t>
            </a:r>
            <a:r>
              <a:rPr lang="en-IN" dirty="0" err="1" smtClean="0"/>
              <a:t>InterbotiX</a:t>
            </a:r>
            <a:r>
              <a:rPr lang="en-IN" dirty="0" smtClean="0"/>
              <a:t> line of robot arms </a:t>
            </a:r>
          </a:p>
          <a:p>
            <a:r>
              <a:rPr lang="en-IN" dirty="0" smtClean="0"/>
              <a:t> X coordinate range of the arm varies from </a:t>
            </a:r>
            <a:r>
              <a:rPr lang="en-IN" dirty="0" smtClean="0">
                <a:solidFill>
                  <a:srgbClr val="FF0000"/>
                </a:solidFill>
              </a:rPr>
              <a:t>212 to 812</a:t>
            </a:r>
            <a:r>
              <a:rPr lang="en-IN" dirty="0" smtClean="0"/>
              <a:t> and can be controlled manually using the Arm Link </a:t>
            </a:r>
            <a:r>
              <a:rPr lang="en-IN" dirty="0" smtClean="0"/>
              <a:t>software</a:t>
            </a:r>
            <a:endParaRPr lang="en-IN" dirty="0" smtClean="0"/>
          </a:p>
          <a:p>
            <a:r>
              <a:rPr lang="en-IN" dirty="0" smtClean="0"/>
              <a:t>The pixel distance in the horizontal axis varies </a:t>
            </a:r>
            <a:r>
              <a:rPr lang="en-IN" dirty="0" smtClean="0"/>
              <a:t>between </a:t>
            </a:r>
            <a:r>
              <a:rPr lang="en-IN" dirty="0" smtClean="0">
                <a:solidFill>
                  <a:srgbClr val="FF0000"/>
                </a:solidFill>
              </a:rPr>
              <a:t>0 and 640</a:t>
            </a:r>
            <a:r>
              <a:rPr lang="en-IN" dirty="0" smtClean="0"/>
              <a:t> and is measured using the </a:t>
            </a:r>
            <a:r>
              <a:rPr lang="en-IN" dirty="0" err="1" smtClean="0"/>
              <a:t>color</a:t>
            </a:r>
            <a:r>
              <a:rPr lang="en-IN" dirty="0" smtClean="0"/>
              <a:t> detection </a:t>
            </a:r>
            <a:r>
              <a:rPr lang="en-IN" dirty="0" smtClean="0"/>
              <a:t>algorithm</a:t>
            </a:r>
            <a:endParaRPr lang="en-IN" dirty="0" smtClean="0"/>
          </a:p>
          <a:p>
            <a:r>
              <a:rPr lang="en-IN" dirty="0" smtClean="0"/>
              <a:t>The object is placed at different positions in front of the arm and multiple readings of the X distance in pixels and the corresponding X coordinate of the arm are taken and plotted in the </a:t>
            </a:r>
            <a:r>
              <a:rPr lang="en-IN" dirty="0" err="1" smtClean="0"/>
              <a:t>Desmos</a:t>
            </a:r>
            <a:r>
              <a:rPr lang="en-IN" dirty="0" smtClean="0"/>
              <a:t> graphing </a:t>
            </a:r>
            <a:r>
              <a:rPr lang="en-IN" dirty="0" smtClean="0"/>
              <a:t>calculator</a:t>
            </a:r>
            <a:endParaRPr lang="en-IN" dirty="0" smtClean="0"/>
          </a:p>
          <a:p>
            <a:r>
              <a:rPr lang="en-IN" dirty="0" smtClean="0"/>
              <a:t>A best fit equation of a line is </a:t>
            </a:r>
            <a:r>
              <a:rPr lang="en-IN" dirty="0" smtClean="0"/>
              <a:t>formulated</a:t>
            </a:r>
            <a:endParaRPr lang="en-IN" dirty="0" smtClean="0"/>
          </a:p>
          <a:p>
            <a:r>
              <a:rPr lang="en-IN" dirty="0" smtClean="0"/>
              <a:t>The factors 0.95 and 150 are calculated using trial and error method such that the line generated passes through a maximum number of points </a:t>
            </a:r>
            <a:r>
              <a:rPr lang="en-IN" dirty="0" smtClean="0"/>
              <a:t>plotted</a:t>
            </a:r>
            <a:endParaRPr lang="en-IN" dirty="0" smtClean="0"/>
          </a:p>
          <a:p>
            <a:r>
              <a:rPr lang="en-IN" dirty="0" smtClean="0"/>
              <a:t>X position of the arm = (X object * 0.95) + 150  </a:t>
            </a:r>
            <a:r>
              <a:rPr lang="en-IN" dirty="0" smtClean="0"/>
              <a:t>….(Equation 1)</a:t>
            </a:r>
            <a:endParaRPr lang="en-IN" dirty="0"/>
          </a:p>
        </p:txBody>
      </p:sp>
    </p:spTree>
    <p:extLst>
      <p:ext uri="{BB962C8B-B14F-4D97-AF65-F5344CB8AC3E}">
        <p14:creationId xmlns:p14="http://schemas.microsoft.com/office/powerpoint/2010/main" val="2100414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smtClean="0"/>
              <a:t>The arm is then controlled to move in the left or right direction depending on the value obtained from the equation </a:t>
            </a:r>
          </a:p>
          <a:p>
            <a:r>
              <a:rPr lang="en-IN" dirty="0" smtClean="0"/>
              <a:t>Now the robotic arm is moved to a position which is very close to the location of the target </a:t>
            </a:r>
            <a:r>
              <a:rPr lang="en-IN" dirty="0" smtClean="0"/>
              <a:t>object</a:t>
            </a:r>
            <a:endParaRPr lang="en-IN" dirty="0" smtClean="0"/>
          </a:p>
          <a:p>
            <a:r>
              <a:rPr lang="en-IN" dirty="0" smtClean="0"/>
              <a:t>There is a possibility that the obtained location might not be the exact location of the object. Hence the vision sensor 2 is used to obtain the accurate location of the </a:t>
            </a:r>
            <a:r>
              <a:rPr lang="en-IN" dirty="0" smtClean="0"/>
              <a:t>object</a:t>
            </a:r>
            <a:endParaRPr lang="en-IN" dirty="0" smtClean="0"/>
          </a:p>
          <a:p>
            <a:r>
              <a:rPr lang="en-IN" dirty="0" smtClean="0"/>
              <a:t>The X value in pixel is checked to see if it lies in the </a:t>
            </a:r>
            <a:r>
              <a:rPr lang="en-IN" dirty="0" err="1" smtClean="0"/>
              <a:t>center</a:t>
            </a:r>
            <a:r>
              <a:rPr lang="en-IN" dirty="0" smtClean="0"/>
              <a:t> of the frame. In the event it does not fall within the specified </a:t>
            </a:r>
            <a:r>
              <a:rPr lang="en-IN" dirty="0" smtClean="0"/>
              <a:t>range</a:t>
            </a:r>
            <a:endParaRPr lang="en-IN" dirty="0" smtClean="0"/>
          </a:p>
          <a:p>
            <a:r>
              <a:rPr lang="en-IN" dirty="0" smtClean="0"/>
              <a:t>the arm is moved in small steps in the left or right direction until </a:t>
            </a:r>
            <a:r>
              <a:rPr lang="en-IN" dirty="0" smtClean="0"/>
              <a:t>it </a:t>
            </a:r>
            <a:r>
              <a:rPr lang="en-IN" dirty="0" smtClean="0"/>
              <a:t>reaches the </a:t>
            </a:r>
            <a:r>
              <a:rPr lang="en-IN" dirty="0" err="1" smtClean="0"/>
              <a:t>center</a:t>
            </a:r>
            <a:r>
              <a:rPr lang="en-IN" dirty="0" smtClean="0"/>
              <a:t> </a:t>
            </a:r>
            <a:r>
              <a:rPr lang="en-IN" dirty="0" smtClean="0"/>
              <a:t>position</a:t>
            </a:r>
          </a:p>
          <a:p>
            <a:r>
              <a:rPr lang="en-IN" dirty="0" smtClean="0"/>
              <a:t> </a:t>
            </a:r>
            <a:r>
              <a:rPr lang="en-IN" dirty="0" smtClean="0"/>
              <a:t>If the X value is already in </a:t>
            </a:r>
            <a:r>
              <a:rPr lang="en-IN" dirty="0" smtClean="0"/>
              <a:t>the specified </a:t>
            </a:r>
            <a:r>
              <a:rPr lang="en-IN" dirty="0" smtClean="0"/>
              <a:t>range, no command is given to the </a:t>
            </a:r>
            <a:r>
              <a:rPr lang="en-IN" dirty="0" smtClean="0"/>
              <a:t>arm</a:t>
            </a:r>
            <a:endParaRPr lang="en-IN" dirty="0"/>
          </a:p>
        </p:txBody>
      </p:sp>
    </p:spTree>
    <p:extLst>
      <p:ext uri="{BB962C8B-B14F-4D97-AF65-F5344CB8AC3E}">
        <p14:creationId xmlns:p14="http://schemas.microsoft.com/office/powerpoint/2010/main" val="2187881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0" y="2743200"/>
            <a:ext cx="3276600" cy="1477962"/>
          </a:xfrm>
        </p:spPr>
        <p:txBody>
          <a:bodyPr>
            <a:noAutofit/>
          </a:bodyPr>
          <a:lstStyle/>
          <a:p>
            <a:r>
              <a:rPr lang="en-US" sz="2400" dirty="0"/>
              <a:t>Figure 5. X distance in pixel </a:t>
            </a:r>
            <a:r>
              <a:rPr lang="en-US" sz="2400" dirty="0" err="1"/>
              <a:t>vs</a:t>
            </a:r>
            <a:r>
              <a:rPr lang="en-US" sz="2400" dirty="0"/>
              <a:t> X coordinate of the robotic</a:t>
            </a:r>
            <a:br>
              <a:rPr lang="en-US" sz="2400" dirty="0"/>
            </a:br>
            <a:r>
              <a:rPr lang="en-US" sz="2400" dirty="0"/>
              <a:t>arm</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5558952"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389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object is picked up by closing the gripper and the </a:t>
            </a:r>
            <a:r>
              <a:rPr lang="en-US" dirty="0" smtClean="0"/>
              <a:t>arm then </a:t>
            </a:r>
            <a:r>
              <a:rPr lang="en-US" dirty="0"/>
              <a:t>moves in front of the user to deliver the </a:t>
            </a:r>
            <a:r>
              <a:rPr lang="en-US" dirty="0" smtClean="0"/>
              <a:t>object</a:t>
            </a:r>
          </a:p>
          <a:p>
            <a:r>
              <a:rPr lang="en-US" dirty="0" smtClean="0"/>
              <a:t>Out </a:t>
            </a:r>
            <a:r>
              <a:rPr lang="en-US" dirty="0"/>
              <a:t>of the </a:t>
            </a:r>
            <a:r>
              <a:rPr lang="en-US" dirty="0" smtClean="0"/>
              <a:t>24 trials </a:t>
            </a:r>
            <a:r>
              <a:rPr lang="en-US" dirty="0"/>
              <a:t>performed with the objects in the upper and lower </a:t>
            </a:r>
            <a:r>
              <a:rPr lang="en-US" dirty="0" smtClean="0"/>
              <a:t>level, 20 </a:t>
            </a:r>
            <a:r>
              <a:rPr lang="en-US" dirty="0"/>
              <a:t>were successful in picking up the objects correctly. </a:t>
            </a:r>
            <a:r>
              <a:rPr lang="en-US" dirty="0" smtClean="0"/>
              <a:t>This gives </a:t>
            </a:r>
            <a:r>
              <a:rPr lang="en-US" dirty="0"/>
              <a:t>an accuracy of about 83.33</a:t>
            </a:r>
            <a:r>
              <a:rPr lang="en-US" dirty="0" smtClean="0"/>
              <a:t>%</a:t>
            </a:r>
            <a:endParaRPr lang="en-US" dirty="0"/>
          </a:p>
        </p:txBody>
      </p:sp>
    </p:spTree>
    <p:extLst>
      <p:ext uri="{BB962C8B-B14F-4D97-AF65-F5344CB8AC3E}">
        <p14:creationId xmlns:p14="http://schemas.microsoft.com/office/powerpoint/2010/main" val="129325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Largely </a:t>
            </a:r>
            <a:r>
              <a:rPr lang="en-US" dirty="0" smtClean="0"/>
              <a:t>benefits </a:t>
            </a:r>
            <a:r>
              <a:rPr lang="en-US" dirty="0" smtClean="0"/>
              <a:t>people </a:t>
            </a:r>
            <a:r>
              <a:rPr lang="en-US" dirty="0"/>
              <a:t>suffering from upper body movement disorders such </a:t>
            </a:r>
            <a:r>
              <a:rPr lang="en-US" dirty="0" smtClean="0"/>
              <a:t>as Amyotrophic </a:t>
            </a:r>
            <a:r>
              <a:rPr lang="en-US" dirty="0"/>
              <a:t>Lateral Sclerosis (ALS), Parkinson’s </a:t>
            </a:r>
            <a:r>
              <a:rPr lang="en-US" dirty="0" smtClean="0"/>
              <a:t>disease, Progressive </a:t>
            </a:r>
            <a:r>
              <a:rPr lang="en-US" dirty="0"/>
              <a:t>Muscular Atrophy (PMA</a:t>
            </a:r>
            <a:r>
              <a:rPr lang="en-US" dirty="0" smtClean="0"/>
              <a:t>)</a:t>
            </a:r>
            <a:endParaRPr lang="en-US" dirty="0" smtClean="0"/>
          </a:p>
          <a:p>
            <a:r>
              <a:rPr lang="en-US" dirty="0" smtClean="0"/>
              <a:t>Enhance the manipulation </a:t>
            </a:r>
            <a:r>
              <a:rPr lang="en-US" dirty="0"/>
              <a:t>capabilities for electric wheelchair users </a:t>
            </a:r>
            <a:r>
              <a:rPr lang="en-US" dirty="0" smtClean="0"/>
              <a:t>and make </a:t>
            </a:r>
            <a:r>
              <a:rPr lang="en-US" dirty="0"/>
              <a:t>them feel more </a:t>
            </a:r>
            <a:r>
              <a:rPr lang="en-US" dirty="0" smtClean="0"/>
              <a:t>independent</a:t>
            </a:r>
            <a:endParaRPr lang="en-US" dirty="0" smtClean="0"/>
          </a:p>
          <a:p>
            <a:r>
              <a:rPr lang="en-US" dirty="0" smtClean="0"/>
              <a:t>help the electric wheelchair users to pick up objects from a table or a shelf effortlessly in a short amount of </a:t>
            </a:r>
            <a:r>
              <a:rPr lang="en-US" dirty="0" smtClean="0"/>
              <a:t>time</a:t>
            </a:r>
            <a:endParaRPr lang="en-US" dirty="0" smtClean="0"/>
          </a:p>
        </p:txBody>
      </p:sp>
    </p:spTree>
    <p:extLst>
      <p:ext uri="{BB962C8B-B14F-4D97-AF65-F5344CB8AC3E}">
        <p14:creationId xmlns:p14="http://schemas.microsoft.com/office/powerpoint/2010/main" val="1966449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endParaRPr lang="en-US"/>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 y="2249425"/>
            <a:ext cx="4040188" cy="3802188"/>
          </a:xfrm>
        </p:spPr>
      </p:pic>
      <p:sp>
        <p:nvSpPr>
          <p:cNvPr id="7" name="Text Placeholder 6"/>
          <p:cNvSpPr>
            <a:spLocks noGrp="1"/>
          </p:cNvSpPr>
          <p:nvPr>
            <p:ph type="body" sz="quarter" idx="3"/>
          </p:nvPr>
        </p:nvSpPr>
        <p:spPr/>
        <p:txBody>
          <a:bodyPr/>
          <a:lstStyle/>
          <a:p>
            <a:endParaRPr lang="en-US"/>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645025" y="2354833"/>
            <a:ext cx="4041775" cy="3591372"/>
          </a:xfrm>
        </p:spPr>
      </p:pic>
    </p:spTree>
    <p:extLst>
      <p:ext uri="{BB962C8B-B14F-4D97-AF65-F5344CB8AC3E}">
        <p14:creationId xmlns:p14="http://schemas.microsoft.com/office/powerpoint/2010/main" val="2058607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0" y="1905000"/>
            <a:ext cx="3200400" cy="2697162"/>
          </a:xfrm>
        </p:spPr>
        <p:txBody>
          <a:bodyPr>
            <a:normAutofit fontScale="90000"/>
          </a:bodyPr>
          <a:lstStyle/>
          <a:p>
            <a:r>
              <a:rPr lang="en-US" dirty="0"/>
              <a:t>Figure 6. Flowchart for Robotic Arm Control</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79175"/>
            <a:ext cx="4572000" cy="7129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096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1600" dirty="0"/>
              <a:t>Most of the unsuccessful attempts occur when the </a:t>
            </a:r>
            <a:r>
              <a:rPr lang="en-US" sz="1600" dirty="0" smtClean="0"/>
              <a:t>target object </a:t>
            </a:r>
            <a:r>
              <a:rPr lang="en-US" sz="1600" dirty="0"/>
              <a:t>is placed farther from the robotic </a:t>
            </a:r>
            <a:r>
              <a:rPr lang="en-US" sz="1600" dirty="0" smtClean="0"/>
              <a:t>arm</a:t>
            </a:r>
          </a:p>
          <a:p>
            <a:r>
              <a:rPr lang="en-US" sz="1600" dirty="0"/>
              <a:t>A</a:t>
            </a:r>
            <a:r>
              <a:rPr lang="en-US" sz="1600" dirty="0" smtClean="0"/>
              <a:t>ccuracy </a:t>
            </a:r>
            <a:r>
              <a:rPr lang="en-US" sz="1600" dirty="0"/>
              <a:t>is lesser for x values lesser than </a:t>
            </a:r>
            <a:r>
              <a:rPr lang="en-US" sz="1600" dirty="0" smtClean="0"/>
              <a:t>200 or </a:t>
            </a:r>
            <a:r>
              <a:rPr lang="en-US" sz="1600" dirty="0"/>
              <a:t>greater than 570. Hence the equation </a:t>
            </a:r>
            <a:r>
              <a:rPr lang="en-US" sz="1600" i="1" dirty="0"/>
              <a:t>(1) </a:t>
            </a:r>
            <a:r>
              <a:rPr lang="en-US" sz="1600" dirty="0"/>
              <a:t>does not hold </a:t>
            </a:r>
            <a:r>
              <a:rPr lang="en-US" sz="1600" dirty="0" smtClean="0"/>
              <a:t>good for </a:t>
            </a:r>
            <a:r>
              <a:rPr lang="en-US" sz="1600" dirty="0"/>
              <a:t>extreme </a:t>
            </a:r>
            <a:r>
              <a:rPr lang="en-US" sz="1600" dirty="0" smtClean="0"/>
              <a:t>values</a:t>
            </a:r>
          </a:p>
          <a:p>
            <a:r>
              <a:rPr lang="en-US" sz="1600" dirty="0" smtClean="0"/>
              <a:t>Effective </a:t>
            </a:r>
            <a:r>
              <a:rPr lang="en-US" sz="1600" dirty="0"/>
              <a:t>solutions for reducing the </a:t>
            </a:r>
            <a:r>
              <a:rPr lang="en-US" sz="1600" dirty="0" smtClean="0"/>
              <a:t>number of </a:t>
            </a:r>
            <a:r>
              <a:rPr lang="en-US" sz="1600" dirty="0"/>
              <a:t>unsuccessful attempts would be </a:t>
            </a:r>
            <a:endParaRPr lang="en-US" sz="1600" dirty="0" smtClean="0"/>
          </a:p>
          <a:p>
            <a:r>
              <a:rPr lang="en-US" sz="1600" dirty="0" smtClean="0"/>
              <a:t>formulating </a:t>
            </a:r>
            <a:r>
              <a:rPr lang="en-US" sz="1600" dirty="0"/>
              <a:t>a higher </a:t>
            </a:r>
            <a:r>
              <a:rPr lang="en-US" sz="1600" dirty="0" smtClean="0"/>
              <a:t>order equation </a:t>
            </a:r>
            <a:r>
              <a:rPr lang="en-US" sz="1600" dirty="0"/>
              <a:t>that can hold good for most locations of the object </a:t>
            </a:r>
            <a:r>
              <a:rPr lang="en-US" sz="1600" dirty="0" smtClean="0"/>
              <a:t>and</a:t>
            </a:r>
          </a:p>
          <a:p>
            <a:r>
              <a:rPr lang="en-US" sz="1600" dirty="0" smtClean="0"/>
              <a:t>More fine </a:t>
            </a:r>
            <a:r>
              <a:rPr lang="en-US" sz="1600" dirty="0"/>
              <a:t>tuning by repetitively moving the arm until the </a:t>
            </a:r>
            <a:r>
              <a:rPr lang="en-US" sz="1600" dirty="0" smtClean="0"/>
              <a:t>object is </a:t>
            </a:r>
            <a:r>
              <a:rPr lang="en-US" sz="1600" dirty="0"/>
              <a:t>in the center of the </a:t>
            </a:r>
            <a:r>
              <a:rPr lang="en-US" sz="1600" dirty="0" smtClean="0"/>
              <a:t>frame. </a:t>
            </a:r>
          </a:p>
          <a:p>
            <a:r>
              <a:rPr lang="en-US" sz="1600" dirty="0" smtClean="0"/>
              <a:t> </a:t>
            </a:r>
            <a:r>
              <a:rPr lang="en-US" sz="1600" dirty="0"/>
              <a:t>the </a:t>
            </a:r>
            <a:r>
              <a:rPr lang="en-US" sz="1600" dirty="0" smtClean="0"/>
              <a:t>time taken </a:t>
            </a:r>
            <a:r>
              <a:rPr lang="en-US" sz="1600" dirty="0"/>
              <a:t>to pick up objects from the upper </a:t>
            </a:r>
            <a:r>
              <a:rPr lang="en-US" sz="1600" dirty="0" smtClean="0"/>
              <a:t>and lower </a:t>
            </a:r>
            <a:r>
              <a:rPr lang="en-US" sz="1600" dirty="0"/>
              <a:t>level </a:t>
            </a:r>
            <a:r>
              <a:rPr lang="en-US" sz="1600" dirty="0" smtClean="0"/>
              <a:t>are almost </a:t>
            </a:r>
            <a:r>
              <a:rPr lang="en-US" sz="1600" dirty="0"/>
              <a:t>the same value. </a:t>
            </a:r>
            <a:endParaRPr lang="en-US" sz="1600" dirty="0"/>
          </a:p>
          <a:p>
            <a:r>
              <a:rPr lang="en-US" sz="1600" dirty="0" smtClean="0"/>
              <a:t>This </a:t>
            </a:r>
            <a:r>
              <a:rPr lang="en-US" sz="1600" dirty="0"/>
              <a:t>is significantly low compared to </a:t>
            </a:r>
            <a:r>
              <a:rPr lang="en-US" sz="1600" dirty="0" smtClean="0"/>
              <a:t>the completion </a:t>
            </a:r>
            <a:r>
              <a:rPr lang="en-US" sz="1600" dirty="0"/>
              <a:t>times calculated when using brain </a:t>
            </a:r>
            <a:r>
              <a:rPr lang="en-US" sz="1600" dirty="0" smtClean="0"/>
              <a:t>computer interface  </a:t>
            </a:r>
            <a:r>
              <a:rPr lang="en-US" sz="1600" dirty="0"/>
              <a:t>or gesture based recognition </a:t>
            </a:r>
            <a:endParaRPr lang="en-US" sz="1600" dirty="0" smtClean="0"/>
          </a:p>
          <a:p>
            <a:r>
              <a:rPr lang="en-US" sz="1600" dirty="0" smtClean="0"/>
              <a:t> </a:t>
            </a:r>
            <a:r>
              <a:rPr lang="en-US" sz="1600" dirty="0"/>
              <a:t>It can also be </a:t>
            </a:r>
            <a:r>
              <a:rPr lang="en-US" sz="1600" dirty="0" smtClean="0"/>
              <a:t>seen that </a:t>
            </a:r>
            <a:r>
              <a:rPr lang="en-US" sz="1600" dirty="0"/>
              <a:t>attempts are more successful when the objects are </a:t>
            </a:r>
            <a:r>
              <a:rPr lang="en-US" sz="1600" dirty="0" smtClean="0"/>
              <a:t>placed at </a:t>
            </a:r>
            <a:r>
              <a:rPr lang="en-US" sz="1600" dirty="0"/>
              <a:t>the upper level compared to the lower </a:t>
            </a:r>
            <a:r>
              <a:rPr lang="en-US" sz="1600" dirty="0" smtClean="0"/>
              <a:t>level</a:t>
            </a:r>
          </a:p>
          <a:p>
            <a:r>
              <a:rPr lang="en-US" sz="1600" dirty="0" smtClean="0"/>
              <a:t>The </a:t>
            </a:r>
            <a:r>
              <a:rPr lang="en-US" sz="1600" dirty="0"/>
              <a:t>reason </a:t>
            </a:r>
            <a:r>
              <a:rPr lang="en-US" sz="1600" dirty="0" smtClean="0"/>
              <a:t>for unsuccessful </a:t>
            </a:r>
            <a:r>
              <a:rPr lang="en-US" sz="1600" dirty="0"/>
              <a:t>attempts on the lower level is that the light </a:t>
            </a:r>
            <a:r>
              <a:rPr lang="en-US" sz="1600" dirty="0" smtClean="0"/>
              <a:t>falling on </a:t>
            </a:r>
            <a:r>
              <a:rPr lang="en-US" sz="1600" dirty="0"/>
              <a:t>the lower level is less due to the shadow cast by the </a:t>
            </a:r>
            <a:r>
              <a:rPr lang="en-US" sz="1600" dirty="0" smtClean="0"/>
              <a:t>shelf.</a:t>
            </a:r>
          </a:p>
          <a:p>
            <a:r>
              <a:rPr lang="en-US" sz="1600" dirty="0" smtClean="0"/>
              <a:t>This </a:t>
            </a:r>
            <a:r>
              <a:rPr lang="en-US" sz="1600" dirty="0"/>
              <a:t>may pose as a problem for color based object </a:t>
            </a:r>
            <a:r>
              <a:rPr lang="en-US" sz="1600" dirty="0" smtClean="0"/>
              <a:t>detection since </a:t>
            </a:r>
            <a:r>
              <a:rPr lang="en-US" sz="1600" dirty="0"/>
              <a:t>the position of </a:t>
            </a:r>
            <a:r>
              <a:rPr lang="en-US" sz="1600" dirty="0" smtClean="0"/>
              <a:t>the detected </a:t>
            </a:r>
            <a:r>
              <a:rPr lang="en-US" sz="1600" dirty="0"/>
              <a:t>object keeps fluctuating </a:t>
            </a:r>
            <a:r>
              <a:rPr lang="en-US" sz="1600" dirty="0" smtClean="0"/>
              <a:t>due to </a:t>
            </a:r>
            <a:r>
              <a:rPr lang="en-US" sz="1600" dirty="0"/>
              <a:t>insufficient light.</a:t>
            </a:r>
            <a:endParaRPr lang="en-US" sz="1600" dirty="0"/>
          </a:p>
        </p:txBody>
      </p:sp>
    </p:spTree>
    <p:extLst>
      <p:ext uri="{BB962C8B-B14F-4D97-AF65-F5344CB8AC3E}">
        <p14:creationId xmlns:p14="http://schemas.microsoft.com/office/powerpoint/2010/main" val="578092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Figure 7. Comparison of task completion times using different</a:t>
            </a:r>
            <a:br>
              <a:rPr lang="en-US" sz="2000" dirty="0"/>
            </a:br>
            <a:r>
              <a:rPr lang="en-US" sz="2000" dirty="0"/>
              <a:t>control modes</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8113" y="2354290"/>
            <a:ext cx="5227773" cy="3017782"/>
          </a:xfrm>
        </p:spPr>
      </p:pic>
    </p:spTree>
    <p:extLst>
      <p:ext uri="{BB962C8B-B14F-4D97-AF65-F5344CB8AC3E}">
        <p14:creationId xmlns:p14="http://schemas.microsoft.com/office/powerpoint/2010/main" val="642576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completion time for task took around 120 </a:t>
            </a:r>
            <a:r>
              <a:rPr lang="en-US" dirty="0"/>
              <a:t>to 130 seconds for a skilled user. </a:t>
            </a:r>
            <a:endParaRPr lang="en-US" dirty="0" smtClean="0"/>
          </a:p>
          <a:p>
            <a:r>
              <a:rPr lang="en-US" dirty="0" smtClean="0"/>
              <a:t>The </a:t>
            </a:r>
            <a:r>
              <a:rPr lang="en-US" dirty="0"/>
              <a:t>result </a:t>
            </a:r>
            <a:r>
              <a:rPr lang="en-US" dirty="0" smtClean="0"/>
              <a:t>shows that </a:t>
            </a:r>
            <a:r>
              <a:rPr lang="en-US" dirty="0"/>
              <a:t>automating the movement of a robot arm can save a lot </a:t>
            </a:r>
            <a:r>
              <a:rPr lang="en-US" dirty="0" smtClean="0"/>
              <a:t>of time </a:t>
            </a:r>
          </a:p>
          <a:p>
            <a:r>
              <a:rPr lang="en-US" dirty="0" smtClean="0"/>
              <a:t>it </a:t>
            </a:r>
            <a:r>
              <a:rPr lang="en-US" dirty="0"/>
              <a:t>does not require the user to concentrate </a:t>
            </a:r>
            <a:r>
              <a:rPr lang="en-US" dirty="0" smtClean="0"/>
              <a:t>while performing </a:t>
            </a:r>
            <a:r>
              <a:rPr lang="en-US" dirty="0"/>
              <a:t>the task.</a:t>
            </a:r>
            <a:endParaRPr lang="en-US" dirty="0"/>
          </a:p>
        </p:txBody>
      </p:sp>
    </p:spTree>
    <p:extLst>
      <p:ext uri="{BB962C8B-B14F-4D97-AF65-F5344CB8AC3E}">
        <p14:creationId xmlns:p14="http://schemas.microsoft.com/office/powerpoint/2010/main" val="3463990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IV. CONCLUSION</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IN" dirty="0"/>
              <a:t>Computer vision algorithm based on </a:t>
            </a:r>
            <a:r>
              <a:rPr lang="en-IN" dirty="0" err="1"/>
              <a:t>color</a:t>
            </a:r>
            <a:r>
              <a:rPr lang="en-IN" dirty="0"/>
              <a:t> detection has been developed to automate the movement of the robotic </a:t>
            </a:r>
            <a:r>
              <a:rPr lang="en-IN" dirty="0" smtClean="0"/>
              <a:t>arm</a:t>
            </a:r>
            <a:endParaRPr lang="en-IN" dirty="0"/>
          </a:p>
          <a:p>
            <a:r>
              <a:rPr lang="en-IN" dirty="0"/>
              <a:t>This was implemented by using two vision sensors to accurately find the location of the target object:</a:t>
            </a:r>
          </a:p>
          <a:p>
            <a:pPr lvl="1"/>
            <a:r>
              <a:rPr lang="en-IN" dirty="0"/>
              <a:t>First sensor was used for obtaining the coarse location of the object</a:t>
            </a:r>
          </a:p>
          <a:p>
            <a:pPr lvl="1"/>
            <a:r>
              <a:rPr lang="en-IN" dirty="0"/>
              <a:t>second one was used for fine </a:t>
            </a:r>
            <a:r>
              <a:rPr lang="en-IN" dirty="0" smtClean="0"/>
              <a:t>localization</a:t>
            </a:r>
            <a:endParaRPr lang="en-IN" dirty="0"/>
          </a:p>
          <a:p>
            <a:r>
              <a:rPr lang="en-IN" dirty="0"/>
              <a:t>The robotic arm has the ability to pick up objects placed at different locations on the upper and lower level with a success rate of 83.33</a:t>
            </a:r>
            <a:r>
              <a:rPr lang="en-IN" dirty="0" smtClean="0"/>
              <a:t>%</a:t>
            </a:r>
            <a:endParaRPr lang="en-IN" dirty="0"/>
          </a:p>
          <a:p>
            <a:r>
              <a:rPr lang="en-IN" dirty="0"/>
              <a:t>The main goal of performing the action of picking up the object under one minute is achieved</a:t>
            </a:r>
            <a:endParaRPr lang="en-IN" dirty="0"/>
          </a:p>
        </p:txBody>
      </p:sp>
    </p:spTree>
    <p:extLst>
      <p:ext uri="{BB962C8B-B14F-4D97-AF65-F5344CB8AC3E}">
        <p14:creationId xmlns:p14="http://schemas.microsoft.com/office/powerpoint/2010/main" val="1754185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 FUTURE WORK</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IN" dirty="0"/>
              <a:t>Future works aimed is implementing:</a:t>
            </a:r>
          </a:p>
          <a:p>
            <a:pPr marL="571500" indent="-514350">
              <a:buFont typeface="+mj-lt"/>
              <a:buAutoNum type="arabicPeriod"/>
            </a:pPr>
            <a:r>
              <a:rPr lang="en-IN" sz="3500" b="1" dirty="0"/>
              <a:t>The wireless protocol: </a:t>
            </a:r>
            <a:r>
              <a:rPr lang="en-IN" sz="3500" dirty="0"/>
              <a:t>O</a:t>
            </a:r>
            <a:r>
              <a:rPr lang="en-IN" dirty="0"/>
              <a:t>perator at one end can control the robotic arm wirelessly at the other </a:t>
            </a:r>
            <a:r>
              <a:rPr lang="en-IN" dirty="0" smtClean="0"/>
              <a:t>end</a:t>
            </a:r>
            <a:endParaRPr lang="en-IN" dirty="0"/>
          </a:p>
          <a:p>
            <a:pPr marL="571500" indent="-514350">
              <a:buFont typeface="+mj-lt"/>
              <a:buAutoNum type="arabicPeriod"/>
            </a:pPr>
            <a:r>
              <a:rPr lang="en-IN" b="1" dirty="0"/>
              <a:t>Voice recognition </a:t>
            </a:r>
            <a:r>
              <a:rPr lang="en-IN" dirty="0"/>
              <a:t>to control a robotic </a:t>
            </a:r>
            <a:r>
              <a:rPr lang="en-IN" dirty="0" smtClean="0"/>
              <a:t>arm </a:t>
            </a:r>
            <a:r>
              <a:rPr lang="en-IN" dirty="0"/>
              <a:t>or vision sensor over </a:t>
            </a:r>
            <a:r>
              <a:rPr lang="en-IN" dirty="0" smtClean="0"/>
              <a:t>voice</a:t>
            </a:r>
            <a:endParaRPr lang="en-IN" dirty="0"/>
          </a:p>
          <a:p>
            <a:pPr marL="571500" indent="-514350">
              <a:buFont typeface="+mj-lt"/>
              <a:buAutoNum type="arabicPeriod"/>
            </a:pPr>
            <a:r>
              <a:rPr lang="en-IN" dirty="0"/>
              <a:t>And the most advanced to make it </a:t>
            </a:r>
            <a:r>
              <a:rPr lang="en-IN" b="1" dirty="0"/>
              <a:t>mind-controlled robotic arm</a:t>
            </a:r>
            <a:r>
              <a:rPr lang="en-IN" dirty="0"/>
              <a:t> by connecting to existing neurons or to electrodes implanted into the human brain to decode the signals from the brain and use them to control a robotic arm</a:t>
            </a:r>
          </a:p>
          <a:p>
            <a:pPr marL="571500" indent="-514350">
              <a:buFont typeface="+mj-lt"/>
              <a:buAutoNum type="arabicPeriod"/>
            </a:pPr>
            <a:r>
              <a:rPr lang="en-IN" b="1" dirty="0"/>
              <a:t>Depth sensors</a:t>
            </a:r>
            <a:r>
              <a:rPr lang="en-IN" dirty="0"/>
              <a:t> can be used in addition to vision sensors to increase the performance of the robotic arm control in order to minimize the number of unsuccessful attempts</a:t>
            </a:r>
          </a:p>
          <a:p>
            <a:pPr marL="571500" indent="-514350">
              <a:buFont typeface="+mj-lt"/>
              <a:buAutoNum type="arabicPeriod"/>
            </a:pPr>
            <a:r>
              <a:rPr lang="en-IN" b="1" dirty="0"/>
              <a:t>Advanced vision algorithms</a:t>
            </a:r>
            <a:r>
              <a:rPr lang="en-IN" dirty="0"/>
              <a:t> can be used for pose estimation and size detection to detect same object at different angles</a:t>
            </a:r>
            <a:endParaRPr lang="en-IN" dirty="0"/>
          </a:p>
        </p:txBody>
      </p:sp>
    </p:spTree>
    <p:extLst>
      <p:ext uri="{BB962C8B-B14F-4D97-AF65-F5344CB8AC3E}">
        <p14:creationId xmlns:p14="http://schemas.microsoft.com/office/powerpoint/2010/main" val="4098319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Products available:</a:t>
            </a:r>
            <a:endParaRPr lang="en-US" dirty="0"/>
          </a:p>
        </p:txBody>
      </p:sp>
      <p:sp>
        <p:nvSpPr>
          <p:cNvPr id="3" name="Content Placeholder 2"/>
          <p:cNvSpPr>
            <a:spLocks noGrp="1"/>
          </p:cNvSpPr>
          <p:nvPr>
            <p:ph idx="1"/>
          </p:nvPr>
        </p:nvSpPr>
        <p:spPr>
          <a:xfrm>
            <a:off x="457200" y="1447800"/>
            <a:ext cx="8229600" cy="4525963"/>
          </a:xfrm>
        </p:spPr>
        <p:txBody>
          <a:bodyPr>
            <a:noAutofit/>
          </a:bodyPr>
          <a:lstStyle/>
          <a:p>
            <a:r>
              <a:rPr lang="en-US" sz="1600" dirty="0" smtClean="0"/>
              <a:t>Wheelchair mounted robotic arms (WMRA) available in the market:</a:t>
            </a:r>
          </a:p>
          <a:p>
            <a:pPr marL="514350" indent="-514350">
              <a:buFont typeface="+mj-lt"/>
              <a:buAutoNum type="arabicPeriod"/>
            </a:pPr>
            <a:r>
              <a:rPr lang="en-US" sz="1600" dirty="0" smtClean="0"/>
              <a:t>JACO Robot arm by Kinova Robotics </a:t>
            </a:r>
          </a:p>
          <a:p>
            <a:pPr marL="514350" indent="-514350">
              <a:buFont typeface="+mj-lt"/>
              <a:buAutoNum type="arabicPeriod"/>
            </a:pPr>
            <a:r>
              <a:rPr lang="en-US" sz="1600" dirty="0" smtClean="0"/>
              <a:t>iARM by Assistive Innovations </a:t>
            </a:r>
          </a:p>
          <a:p>
            <a:pPr lvl="1"/>
            <a:r>
              <a:rPr lang="en-US" sz="1400" dirty="0" smtClean="0"/>
              <a:t>This might be challenging to operate for users  suffering from motor neuron diseases and in many cases it can consume a lot of time and effort to successfully grasp the object. </a:t>
            </a:r>
          </a:p>
          <a:p>
            <a:pPr lvl="1"/>
            <a:r>
              <a:rPr lang="en-US" sz="1400" dirty="0" smtClean="0"/>
              <a:t>They are also very expensive usually run into thousands of dollars </a:t>
            </a:r>
          </a:p>
          <a:p>
            <a:pPr marL="514350" indent="-514350">
              <a:buFont typeface="+mj-lt"/>
              <a:buAutoNum type="arabicPeriod"/>
            </a:pPr>
            <a:r>
              <a:rPr lang="en-US" sz="1600" dirty="0" smtClean="0"/>
              <a:t>Indika Pathirage et. al. implemented brain computer interface (BCI) for grasping an object by creating a visual grid to select an object from the scene </a:t>
            </a:r>
            <a:r>
              <a:rPr lang="en-US" sz="1600" dirty="0" smtClean="0"/>
              <a:t>image</a:t>
            </a:r>
            <a:endParaRPr lang="en-US" sz="1600" dirty="0" smtClean="0"/>
          </a:p>
          <a:p>
            <a:pPr lvl="1"/>
            <a:r>
              <a:rPr lang="en-US" sz="1400" dirty="0" smtClean="0"/>
              <a:t>The study showed that using BCI to select an object can consume more time and adds fatigue to the user </a:t>
            </a:r>
          </a:p>
          <a:p>
            <a:pPr marL="514350" indent="-514350">
              <a:buFont typeface="+mj-lt"/>
              <a:buAutoNum type="arabicPeriod"/>
            </a:pPr>
            <a:r>
              <a:rPr lang="en-US" sz="1600" dirty="0" smtClean="0"/>
              <a:t>Hairong</a:t>
            </a:r>
            <a:r>
              <a:rPr lang="en-US" sz="1600" dirty="0"/>
              <a:t> </a:t>
            </a:r>
            <a:r>
              <a:rPr lang="en-US" sz="1600" dirty="0" smtClean="0"/>
              <a:t>Jiang et. al. performed object detection using Speeded Up Robust Features (SURF) algorithm and the results were used for coarse positioning of the arm and gesture based recognition was used for fine </a:t>
            </a:r>
            <a:r>
              <a:rPr lang="en-US" sz="1600" dirty="0" smtClean="0"/>
              <a:t>localization</a:t>
            </a:r>
            <a:endParaRPr lang="en-US" sz="1600" dirty="0" smtClean="0"/>
          </a:p>
          <a:p>
            <a:r>
              <a:rPr lang="en-US" sz="1600" dirty="0" smtClean="0"/>
              <a:t>Most of the interfaces are:</a:t>
            </a:r>
          </a:p>
          <a:p>
            <a:pPr lvl="1"/>
            <a:r>
              <a:rPr lang="en-US" sz="1400" dirty="0" smtClean="0"/>
              <a:t> semiautomatic</a:t>
            </a:r>
          </a:p>
          <a:p>
            <a:pPr lvl="1"/>
            <a:r>
              <a:rPr lang="en-US" sz="1400" dirty="0" smtClean="0"/>
              <a:t>Use mostly touch screen, joystick and graphic display </a:t>
            </a:r>
          </a:p>
          <a:p>
            <a:pPr lvl="1"/>
            <a:r>
              <a:rPr lang="en-US" sz="1400" dirty="0" smtClean="0"/>
              <a:t>utilize remote controlled interface such as joystick to control the arm. </a:t>
            </a:r>
          </a:p>
          <a:p>
            <a:pPr lvl="1"/>
            <a:r>
              <a:rPr lang="en-US" sz="1400" dirty="0" smtClean="0"/>
              <a:t> require certain level of concentration and participation from the user. </a:t>
            </a:r>
          </a:p>
          <a:p>
            <a:pPr lvl="1"/>
            <a:r>
              <a:rPr lang="en-US" sz="1400" dirty="0" smtClean="0"/>
              <a:t>Their completion times are also usually longer (around 200 to 300 seconds)</a:t>
            </a:r>
            <a:endParaRPr lang="en-US" sz="1400" dirty="0"/>
          </a:p>
        </p:txBody>
      </p:sp>
    </p:spTree>
    <p:extLst>
      <p:ext uri="{BB962C8B-B14F-4D97-AF65-F5344CB8AC3E}">
        <p14:creationId xmlns:p14="http://schemas.microsoft.com/office/powerpoint/2010/main" val="1898374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To </a:t>
            </a:r>
            <a:r>
              <a:rPr lang="en-US" dirty="0"/>
              <a:t>develop a system that </a:t>
            </a:r>
            <a:r>
              <a:rPr lang="en-US" dirty="0" smtClean="0"/>
              <a:t>can:</a:t>
            </a:r>
          </a:p>
          <a:p>
            <a:r>
              <a:rPr lang="en-US" dirty="0" smtClean="0"/>
              <a:t>Deliver </a:t>
            </a:r>
            <a:r>
              <a:rPr lang="en-US" dirty="0"/>
              <a:t>the desired object to the user with minimal to </a:t>
            </a:r>
            <a:r>
              <a:rPr lang="en-US" dirty="0" smtClean="0"/>
              <a:t>no </a:t>
            </a:r>
            <a:r>
              <a:rPr lang="en-US" dirty="0" smtClean="0"/>
              <a:t>supervision</a:t>
            </a:r>
            <a:endParaRPr lang="en-US" dirty="0" smtClean="0"/>
          </a:p>
          <a:p>
            <a:r>
              <a:rPr lang="en-US" b="1" dirty="0" smtClean="0"/>
              <a:t>User </a:t>
            </a:r>
            <a:r>
              <a:rPr lang="en-US" b="1" dirty="0"/>
              <a:t>independent </a:t>
            </a:r>
          </a:p>
          <a:p>
            <a:r>
              <a:rPr lang="en-US" b="1" dirty="0" smtClean="0"/>
              <a:t>Can </a:t>
            </a:r>
            <a:r>
              <a:rPr lang="en-US" b="1" dirty="0"/>
              <a:t>figure out the position of the object on its own using </a:t>
            </a:r>
            <a:r>
              <a:rPr lang="en-US" b="1" dirty="0" smtClean="0"/>
              <a:t>an object </a:t>
            </a:r>
            <a:r>
              <a:rPr lang="en-US" b="1" dirty="0"/>
              <a:t>detection algorithm and can complete the task of </a:t>
            </a:r>
            <a:r>
              <a:rPr lang="en-US" b="1" dirty="0" smtClean="0"/>
              <a:t>picking up </a:t>
            </a:r>
            <a:r>
              <a:rPr lang="en-US" b="1" dirty="0"/>
              <a:t>the object and returning it to the user under one </a:t>
            </a:r>
            <a:r>
              <a:rPr lang="en-US" b="1" dirty="0" smtClean="0"/>
              <a:t>minute</a:t>
            </a:r>
            <a:endParaRPr lang="en-US" b="1" dirty="0" smtClean="0"/>
          </a:p>
          <a:p>
            <a:r>
              <a:rPr lang="en-US" dirty="0" smtClean="0"/>
              <a:t>The coarse </a:t>
            </a:r>
            <a:r>
              <a:rPr lang="en-US" dirty="0"/>
              <a:t>location of the target object is calculated by using </a:t>
            </a:r>
            <a:r>
              <a:rPr lang="en-US" dirty="0" smtClean="0"/>
              <a:t>image obtained </a:t>
            </a:r>
            <a:r>
              <a:rPr lang="en-US" dirty="0"/>
              <a:t>from the vision sensor located above the arm </a:t>
            </a:r>
          </a:p>
          <a:p>
            <a:r>
              <a:rPr lang="en-US" dirty="0" smtClean="0"/>
              <a:t>Fine localization </a:t>
            </a:r>
            <a:r>
              <a:rPr lang="en-US" dirty="0"/>
              <a:t>is achieved by using a vision sensor near </a:t>
            </a:r>
            <a:r>
              <a:rPr lang="en-US" dirty="0" smtClean="0"/>
              <a:t>the gripper</a:t>
            </a:r>
            <a:r>
              <a:rPr lang="en-US" dirty="0"/>
              <a:t>. The obtained coordinates are fed to the robotic </a:t>
            </a:r>
            <a:r>
              <a:rPr lang="en-US" dirty="0" smtClean="0"/>
              <a:t>arm using </a:t>
            </a:r>
            <a:r>
              <a:rPr lang="en-US" dirty="0"/>
              <a:t>a serial communication interface to move the arm in </a:t>
            </a:r>
            <a:r>
              <a:rPr lang="en-US" dirty="0" smtClean="0"/>
              <a:t>the right </a:t>
            </a:r>
            <a:r>
              <a:rPr lang="en-US" dirty="0" smtClean="0"/>
              <a:t>direction</a:t>
            </a:r>
            <a:endParaRPr lang="en-US" dirty="0"/>
          </a:p>
        </p:txBody>
      </p:sp>
    </p:spTree>
    <p:extLst>
      <p:ext uri="{BB962C8B-B14F-4D97-AF65-F5344CB8AC3E}">
        <p14:creationId xmlns:p14="http://schemas.microsoft.com/office/powerpoint/2010/main" val="2743899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II. SYSTEM DESCRIPTION</a:t>
            </a:r>
            <a:endParaRPr lang="en-US" dirty="0"/>
          </a:p>
        </p:txBody>
      </p:sp>
      <p:sp>
        <p:nvSpPr>
          <p:cNvPr id="3" name="Content Placeholder 2"/>
          <p:cNvSpPr>
            <a:spLocks noGrp="1"/>
          </p:cNvSpPr>
          <p:nvPr>
            <p:ph idx="1"/>
          </p:nvPr>
        </p:nvSpPr>
        <p:spPr>
          <a:xfrm>
            <a:off x="5562600" y="1646237"/>
            <a:ext cx="3429000" cy="4525963"/>
          </a:xfrm>
        </p:spPr>
        <p:txBody>
          <a:bodyPr>
            <a:normAutofit/>
          </a:bodyPr>
          <a:lstStyle/>
          <a:p>
            <a:pPr marL="0" indent="0">
              <a:buNone/>
            </a:pPr>
            <a:r>
              <a:rPr lang="en-US" sz="2400" dirty="0" smtClean="0"/>
              <a:t>The </a:t>
            </a:r>
            <a:r>
              <a:rPr lang="en-US" sz="2400" dirty="0"/>
              <a:t>proposed system consists </a:t>
            </a:r>
            <a:r>
              <a:rPr lang="en-US" sz="2400" dirty="0" smtClean="0"/>
              <a:t>of:</a:t>
            </a:r>
          </a:p>
          <a:p>
            <a:r>
              <a:rPr lang="en-US" sz="2400" dirty="0" smtClean="0"/>
              <a:t>a </a:t>
            </a:r>
            <a:r>
              <a:rPr lang="en-US" sz="2400" dirty="0"/>
              <a:t>robotic arm with </a:t>
            </a:r>
            <a:r>
              <a:rPr lang="en-US" sz="2400" dirty="0" smtClean="0"/>
              <a:t>six degrees </a:t>
            </a:r>
            <a:r>
              <a:rPr lang="en-US" sz="2400" dirty="0"/>
              <a:t>of </a:t>
            </a:r>
            <a:r>
              <a:rPr lang="en-US" sz="2400" dirty="0" smtClean="0"/>
              <a:t>freedom</a:t>
            </a:r>
          </a:p>
          <a:p>
            <a:r>
              <a:rPr lang="en-US" sz="2400" dirty="0" smtClean="0"/>
              <a:t>an </a:t>
            </a:r>
            <a:r>
              <a:rPr lang="en-US" sz="2400" dirty="0"/>
              <a:t>electric </a:t>
            </a:r>
            <a:r>
              <a:rPr lang="en-US" sz="2400" dirty="0" smtClean="0"/>
              <a:t>wheelchair</a:t>
            </a:r>
          </a:p>
          <a:p>
            <a:r>
              <a:rPr lang="en-US" sz="2400" dirty="0" smtClean="0"/>
              <a:t>a </a:t>
            </a:r>
            <a:r>
              <a:rPr lang="en-US" sz="2400" dirty="0"/>
              <a:t>computer </a:t>
            </a:r>
            <a:r>
              <a:rPr lang="en-US" sz="2400" dirty="0" smtClean="0"/>
              <a:t>system </a:t>
            </a:r>
          </a:p>
          <a:p>
            <a:r>
              <a:rPr lang="en-US" sz="2400" dirty="0" smtClean="0"/>
              <a:t>two </a:t>
            </a:r>
            <a:r>
              <a:rPr lang="en-US" sz="2400" dirty="0"/>
              <a:t>vision </a:t>
            </a:r>
            <a:r>
              <a:rPr lang="en-US" sz="2400" dirty="0" smtClean="0"/>
              <a:t>sensors </a:t>
            </a:r>
            <a:endParaRPr lang="en-US" sz="2400" dirty="0" smtClean="0"/>
          </a:p>
        </p:txBody>
      </p:sp>
      <p:pic>
        <p:nvPicPr>
          <p:cNvPr id="5" name="Content Placeholder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43099" y="1700213"/>
            <a:ext cx="5074839" cy="42227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47236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The robotic arm is mounted on the left arm of the wheelchair</a:t>
            </a:r>
          </a:p>
          <a:p>
            <a:r>
              <a:rPr lang="en-US" dirty="0" smtClean="0"/>
              <a:t>One of the vision sensor is placed above the robotic arm which captures the video of the object placed on the </a:t>
            </a:r>
            <a:r>
              <a:rPr lang="en-US" dirty="0" smtClean="0"/>
              <a:t>shelf </a:t>
            </a:r>
            <a:endParaRPr lang="en-US" dirty="0" smtClean="0"/>
          </a:p>
          <a:p>
            <a:pPr lvl="1"/>
            <a:r>
              <a:rPr lang="en-US" dirty="0" smtClean="0"/>
              <a:t>The position of this vision sensor is static and the relative distance between the sensor and the base of the arm is known prior to the start of the experiment to deliver accurate </a:t>
            </a:r>
            <a:r>
              <a:rPr lang="en-US" dirty="0" smtClean="0"/>
              <a:t>results</a:t>
            </a:r>
          </a:p>
          <a:p>
            <a:pPr lvl="1"/>
            <a:r>
              <a:rPr lang="en-US" dirty="0" smtClean="0"/>
              <a:t>The </a:t>
            </a:r>
            <a:r>
              <a:rPr lang="en-US" dirty="0" smtClean="0"/>
              <a:t>shelf is used to achieve the goal of accessing objects at different </a:t>
            </a:r>
            <a:r>
              <a:rPr lang="en-US" dirty="0" smtClean="0"/>
              <a:t>heights</a:t>
            </a:r>
            <a:endParaRPr lang="en-US" dirty="0" smtClean="0"/>
          </a:p>
          <a:p>
            <a:r>
              <a:rPr lang="en-US" dirty="0" smtClean="0"/>
              <a:t>Another vision sensor is mounted above the gripper to fine tune the position of the arm’s gripper before it can pick the </a:t>
            </a:r>
            <a:r>
              <a:rPr lang="en-US" dirty="0" smtClean="0"/>
              <a:t>object</a:t>
            </a:r>
          </a:p>
          <a:p>
            <a:r>
              <a:rPr lang="en-US" dirty="0" smtClean="0"/>
              <a:t>This </a:t>
            </a:r>
            <a:r>
              <a:rPr lang="en-US" dirty="0" smtClean="0"/>
              <a:t>vision sensor is dynamic and the position varies depending on the position of the target </a:t>
            </a:r>
            <a:r>
              <a:rPr lang="en-US" dirty="0" smtClean="0"/>
              <a:t>object</a:t>
            </a:r>
            <a:endParaRPr lang="en-US" dirty="0" smtClean="0"/>
          </a:p>
          <a:p>
            <a:r>
              <a:rPr lang="en-US" dirty="0" smtClean="0"/>
              <a:t>A computer vision system is developed that detects multiple colored objects placed randomly on the surface within reach by the </a:t>
            </a:r>
            <a:r>
              <a:rPr lang="en-US" dirty="0" smtClean="0"/>
              <a:t>arm</a:t>
            </a:r>
            <a:endParaRPr lang="en-US" dirty="0"/>
          </a:p>
        </p:txBody>
      </p:sp>
    </p:spTree>
    <p:extLst>
      <p:ext uri="{BB962C8B-B14F-4D97-AF65-F5344CB8AC3E}">
        <p14:creationId xmlns:p14="http://schemas.microsoft.com/office/powerpoint/2010/main" val="4226882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812" y="5105400"/>
            <a:ext cx="8229600" cy="1143000"/>
          </a:xfrm>
        </p:spPr>
        <p:txBody>
          <a:bodyPr>
            <a:normAutofit fontScale="90000"/>
          </a:bodyPr>
          <a:lstStyle/>
          <a:p>
            <a:r>
              <a:rPr lang="en-US" dirty="0"/>
              <a:t>Figure 2. Block diagram of the system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797242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3752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 Robotic Arm</a:t>
            </a:r>
            <a:endParaRPr lang="en-US" dirty="0"/>
          </a:p>
        </p:txBody>
      </p:sp>
      <p:sp>
        <p:nvSpPr>
          <p:cNvPr id="3" name="Content Placeholder 2"/>
          <p:cNvSpPr>
            <a:spLocks noGrp="1"/>
          </p:cNvSpPr>
          <p:nvPr>
            <p:ph idx="1"/>
          </p:nvPr>
        </p:nvSpPr>
        <p:spPr>
          <a:xfrm>
            <a:off x="457200" y="1447800"/>
            <a:ext cx="8229600" cy="4678363"/>
          </a:xfrm>
        </p:spPr>
        <p:txBody>
          <a:bodyPr>
            <a:noAutofit/>
          </a:bodyPr>
          <a:lstStyle/>
          <a:p>
            <a:r>
              <a:rPr lang="en-US" sz="1600" dirty="0" smtClean="0"/>
              <a:t>A </a:t>
            </a:r>
            <a:r>
              <a:rPr lang="en-US" sz="1600" dirty="0"/>
              <a:t>Trossen Robotics PhantomX Reactor Robot Arm </a:t>
            </a:r>
            <a:endParaRPr lang="en-US" sz="1600" dirty="0" smtClean="0"/>
          </a:p>
          <a:p>
            <a:r>
              <a:rPr lang="en-US" sz="1600" dirty="0"/>
              <a:t>B</a:t>
            </a:r>
            <a:r>
              <a:rPr lang="en-US" sz="1600" dirty="0" smtClean="0"/>
              <a:t>uilt </a:t>
            </a:r>
            <a:r>
              <a:rPr lang="en-US" sz="1600" dirty="0" smtClean="0"/>
              <a:t>using </a:t>
            </a:r>
            <a:r>
              <a:rPr lang="en-US" sz="1600" dirty="0"/>
              <a:t>an Arduino compatible advanced microcontroller </a:t>
            </a:r>
            <a:r>
              <a:rPr lang="en-US" sz="1600" dirty="0" smtClean="0"/>
              <a:t>called Arbotix-M </a:t>
            </a:r>
            <a:r>
              <a:rPr lang="en-US" sz="1600" dirty="0"/>
              <a:t>robocontroller </a:t>
            </a:r>
          </a:p>
          <a:p>
            <a:r>
              <a:rPr lang="en-US" sz="1600" dirty="0" smtClean="0"/>
              <a:t>has </a:t>
            </a:r>
            <a:r>
              <a:rPr lang="en-US" sz="1600" dirty="0"/>
              <a:t>eight </a:t>
            </a:r>
            <a:r>
              <a:rPr lang="en-US" sz="1600" dirty="0" smtClean="0"/>
              <a:t>AX-12A dynamixel </a:t>
            </a:r>
            <a:r>
              <a:rPr lang="en-US" sz="1600" dirty="0"/>
              <a:t>actuators for controlling different parts of the </a:t>
            </a:r>
            <a:r>
              <a:rPr lang="en-US" sz="1600" dirty="0" smtClean="0"/>
              <a:t>arm</a:t>
            </a:r>
            <a:endParaRPr lang="en-US" sz="1600" dirty="0" smtClean="0"/>
          </a:p>
          <a:p>
            <a:r>
              <a:rPr lang="en-US" sz="1600" dirty="0" smtClean="0"/>
              <a:t>Each </a:t>
            </a:r>
            <a:r>
              <a:rPr lang="en-US" sz="1600" dirty="0"/>
              <a:t>servo has sensors to track its </a:t>
            </a:r>
            <a:endParaRPr lang="en-US" sz="1600" dirty="0" smtClean="0"/>
          </a:p>
          <a:p>
            <a:pPr lvl="1"/>
            <a:r>
              <a:rPr lang="en-US" sz="1400" dirty="0" smtClean="0"/>
              <a:t>speed </a:t>
            </a:r>
          </a:p>
          <a:p>
            <a:pPr lvl="1"/>
            <a:r>
              <a:rPr lang="en-US" sz="1400" dirty="0" smtClean="0"/>
              <a:t>Temperature</a:t>
            </a:r>
          </a:p>
          <a:p>
            <a:pPr lvl="1"/>
            <a:r>
              <a:rPr lang="en-US" sz="1400" dirty="0" smtClean="0"/>
              <a:t>shaft position</a:t>
            </a:r>
          </a:p>
          <a:p>
            <a:pPr lvl="1"/>
            <a:r>
              <a:rPr lang="en-US" sz="1400" dirty="0" smtClean="0"/>
              <a:t>voltage </a:t>
            </a:r>
          </a:p>
          <a:p>
            <a:pPr lvl="1"/>
            <a:r>
              <a:rPr lang="en-US" sz="1400" dirty="0" smtClean="0"/>
              <a:t>load.</a:t>
            </a:r>
          </a:p>
          <a:p>
            <a:r>
              <a:rPr lang="en-US" sz="1600" dirty="0" smtClean="0"/>
              <a:t>The </a:t>
            </a:r>
            <a:r>
              <a:rPr lang="en-US" sz="1600" dirty="0"/>
              <a:t>servo motor at the bottom </a:t>
            </a:r>
            <a:r>
              <a:rPr lang="en-US" sz="1600" dirty="0" smtClean="0"/>
              <a:t>is used </a:t>
            </a:r>
            <a:r>
              <a:rPr lang="en-US" sz="1600" dirty="0"/>
              <a:t>to move the arm in the horizontal direction (left and right</a:t>
            </a:r>
            <a:r>
              <a:rPr lang="en-US" sz="1600" dirty="0" smtClean="0"/>
              <a:t>)</a:t>
            </a:r>
            <a:endParaRPr lang="en-US" sz="1600" dirty="0" smtClean="0"/>
          </a:p>
          <a:p>
            <a:r>
              <a:rPr lang="en-US" sz="1600" dirty="0" smtClean="0"/>
              <a:t>The </a:t>
            </a:r>
            <a:r>
              <a:rPr lang="en-US" sz="1600" dirty="0"/>
              <a:t>shoulder has dual servo which moves the arm in </a:t>
            </a:r>
            <a:r>
              <a:rPr lang="en-US" sz="1600" dirty="0" smtClean="0"/>
              <a:t>the forward </a:t>
            </a:r>
            <a:r>
              <a:rPr lang="en-US" sz="1600" dirty="0"/>
              <a:t>and backward </a:t>
            </a:r>
            <a:r>
              <a:rPr lang="en-US" sz="1600" dirty="0" smtClean="0"/>
              <a:t>direction</a:t>
            </a:r>
            <a:endParaRPr lang="en-US" sz="1600" dirty="0" smtClean="0"/>
          </a:p>
          <a:p>
            <a:r>
              <a:rPr lang="en-US" sz="1600" dirty="0" smtClean="0"/>
              <a:t>The </a:t>
            </a:r>
            <a:r>
              <a:rPr lang="en-US" sz="1600" dirty="0"/>
              <a:t>elbow also has dual </a:t>
            </a:r>
            <a:r>
              <a:rPr lang="en-US" sz="1600" dirty="0" smtClean="0"/>
              <a:t>servo which </a:t>
            </a:r>
            <a:r>
              <a:rPr lang="en-US" sz="1600" dirty="0"/>
              <a:t>controls the up and down movement of the </a:t>
            </a:r>
            <a:r>
              <a:rPr lang="en-US" sz="1600" dirty="0" smtClean="0"/>
              <a:t>arm</a:t>
            </a:r>
            <a:endParaRPr lang="en-US" sz="1600" dirty="0" smtClean="0"/>
          </a:p>
          <a:p>
            <a:r>
              <a:rPr lang="en-US" sz="1600" dirty="0" smtClean="0"/>
              <a:t>The wrist </a:t>
            </a:r>
            <a:r>
              <a:rPr lang="en-US" sz="1600" dirty="0"/>
              <a:t>angle and wrist rotate have one servo </a:t>
            </a:r>
            <a:r>
              <a:rPr lang="en-US" sz="1600" dirty="0" smtClean="0"/>
              <a:t>each</a:t>
            </a:r>
            <a:endParaRPr lang="en-US" sz="1600" dirty="0" smtClean="0"/>
          </a:p>
          <a:p>
            <a:pPr marL="285750" indent="-285750"/>
            <a:r>
              <a:rPr lang="en-US" sz="1600" dirty="0" smtClean="0"/>
              <a:t>The arm has a parallel gripper controlled by an AX-12 servo which can hold and release the </a:t>
            </a:r>
            <a:r>
              <a:rPr lang="en-US" sz="1600" dirty="0" smtClean="0"/>
              <a:t>object</a:t>
            </a:r>
            <a:endParaRPr lang="en-US" sz="1600" dirty="0" smtClean="0"/>
          </a:p>
          <a:p>
            <a:pPr marL="285750" indent="-285750"/>
            <a:r>
              <a:rPr lang="en-US" sz="1600" dirty="0" smtClean="0"/>
              <a:t>The arm is powered by a 12V 5amp power supply and is connected to a computer system via a FTDI </a:t>
            </a:r>
            <a:r>
              <a:rPr lang="en-US" sz="1600" dirty="0" smtClean="0"/>
              <a:t>cable</a:t>
            </a:r>
            <a:endParaRPr lang="en-US" sz="1600" dirty="0" smtClean="0"/>
          </a:p>
          <a:p>
            <a:endParaRPr lang="en-US" sz="1600" dirty="0" smtClean="0"/>
          </a:p>
        </p:txBody>
      </p:sp>
    </p:spTree>
    <p:extLst>
      <p:ext uri="{BB962C8B-B14F-4D97-AF65-F5344CB8AC3E}">
        <p14:creationId xmlns:p14="http://schemas.microsoft.com/office/powerpoint/2010/main" val="2622174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457200" y="1295400"/>
            <a:ext cx="8305800" cy="5632311"/>
          </a:xfrm>
          <a:prstGeom prst="rect">
            <a:avLst/>
          </a:prstGeom>
        </p:spPr>
        <p:txBody>
          <a:bodyPr wrap="square">
            <a:spAutoFit/>
          </a:bodyPr>
          <a:lstStyle/>
          <a:p>
            <a:pPr marL="285750" indent="-285750">
              <a:buFont typeface="Arial" pitchFamily="34" charset="0"/>
              <a:buChar char="•"/>
            </a:pPr>
            <a:r>
              <a:rPr lang="en-US" dirty="0" smtClean="0"/>
              <a:t>A serial connection is made between the computer system and the robotic arm in order to communicate with the robotic </a:t>
            </a:r>
            <a:r>
              <a:rPr lang="en-US" dirty="0" smtClean="0"/>
              <a:t>arm</a:t>
            </a:r>
            <a:endParaRPr lang="en-US" dirty="0" smtClean="0"/>
          </a:p>
          <a:p>
            <a:pPr marL="285750" indent="-285750">
              <a:buFont typeface="Arial" pitchFamily="34" charset="0"/>
              <a:buChar char="•"/>
            </a:pPr>
            <a:r>
              <a:rPr lang="en-US" dirty="0" smtClean="0"/>
              <a:t>This was achieved by using PySerial, a python serial port access </a:t>
            </a:r>
            <a:r>
              <a:rPr lang="en-US" dirty="0" smtClean="0"/>
              <a:t>library</a:t>
            </a:r>
            <a:endParaRPr lang="en-US" dirty="0" smtClean="0"/>
          </a:p>
          <a:p>
            <a:pPr marL="285750" indent="-285750">
              <a:buFont typeface="Arial" pitchFamily="34" charset="0"/>
              <a:buChar char="•"/>
            </a:pPr>
            <a:r>
              <a:rPr lang="en-US" dirty="0" smtClean="0"/>
              <a:t>The serial connection has a baud rate of </a:t>
            </a:r>
            <a:r>
              <a:rPr lang="en-US" dirty="0" smtClean="0"/>
              <a:t>38400</a:t>
            </a:r>
            <a:endParaRPr lang="en-US" dirty="0" smtClean="0"/>
          </a:p>
          <a:p>
            <a:pPr marL="285750" indent="-285750">
              <a:buFont typeface="Arial" pitchFamily="34" charset="0"/>
              <a:buChar char="•"/>
            </a:pPr>
            <a:r>
              <a:rPr lang="en-US" dirty="0" smtClean="0"/>
              <a:t>The data packet which is 17-byte long was </a:t>
            </a:r>
            <a:r>
              <a:rPr lang="en-US" dirty="0" smtClean="0"/>
              <a:t>sent </a:t>
            </a:r>
            <a:r>
              <a:rPr lang="en-US" dirty="0" smtClean="0"/>
              <a:t>serially from the computer to the Arbotix-M robocontroller to control the </a:t>
            </a:r>
            <a:r>
              <a:rPr lang="en-US" dirty="0" smtClean="0"/>
              <a:t>movement of the arm</a:t>
            </a:r>
            <a:endParaRPr lang="en-US" dirty="0" smtClean="0"/>
          </a:p>
          <a:p>
            <a:pPr marL="285750" indent="-285750">
              <a:buFont typeface="Arial" pitchFamily="34" charset="0"/>
              <a:buChar char="•"/>
            </a:pPr>
            <a:r>
              <a:rPr lang="en-US" dirty="0" smtClean="0"/>
              <a:t>The 17-byte data packet includes :</a:t>
            </a:r>
          </a:p>
          <a:p>
            <a:pPr marL="742950" lvl="1" indent="-285750">
              <a:buFont typeface="Arial" pitchFamily="34" charset="0"/>
              <a:buChar char="•"/>
            </a:pPr>
            <a:r>
              <a:rPr lang="en-US" dirty="0" smtClean="0"/>
              <a:t>the header (0xFF/255</a:t>
            </a:r>
            <a:r>
              <a:rPr lang="en-US" dirty="0" smtClean="0"/>
              <a:t>)</a:t>
            </a:r>
            <a:endParaRPr lang="en-US" dirty="0" smtClean="0"/>
          </a:p>
          <a:p>
            <a:pPr marL="742950" lvl="1" indent="-285750">
              <a:buFont typeface="Arial" pitchFamily="34" charset="0"/>
              <a:buChar char="•"/>
            </a:pPr>
            <a:r>
              <a:rPr lang="en-US" dirty="0" smtClean="0"/>
              <a:t>X-axis coordinate</a:t>
            </a:r>
          </a:p>
          <a:p>
            <a:pPr marL="742950" lvl="1" indent="-285750">
              <a:buFont typeface="Arial" pitchFamily="34" charset="0"/>
              <a:buChar char="•"/>
            </a:pPr>
            <a:r>
              <a:rPr lang="en-US" dirty="0" smtClean="0"/>
              <a:t>Y-axis coordinate</a:t>
            </a:r>
          </a:p>
          <a:p>
            <a:pPr marL="742950" lvl="1" indent="-285750">
              <a:buFont typeface="Arial" pitchFamily="34" charset="0"/>
              <a:buChar char="•"/>
            </a:pPr>
            <a:r>
              <a:rPr lang="en-US" dirty="0" smtClean="0"/>
              <a:t>Z-axis coordinate</a:t>
            </a:r>
          </a:p>
          <a:p>
            <a:pPr marL="742950" lvl="1" indent="-285750">
              <a:buFont typeface="Arial" pitchFamily="34" charset="0"/>
              <a:buChar char="•"/>
            </a:pPr>
            <a:r>
              <a:rPr lang="en-US" dirty="0" smtClean="0"/>
              <a:t>wrist angle</a:t>
            </a:r>
          </a:p>
          <a:p>
            <a:pPr marL="742950" lvl="1" indent="-285750">
              <a:buFont typeface="Arial" pitchFamily="34" charset="0"/>
              <a:buChar char="•"/>
            </a:pPr>
            <a:r>
              <a:rPr lang="en-US" dirty="0" smtClean="0"/>
              <a:t>wrist rotate</a:t>
            </a:r>
          </a:p>
          <a:p>
            <a:pPr marL="742950" lvl="1" indent="-285750">
              <a:buFont typeface="Arial" pitchFamily="34" charset="0"/>
              <a:buChar char="•"/>
            </a:pPr>
            <a:r>
              <a:rPr lang="en-US" dirty="0" smtClean="0"/>
              <a:t>gripper</a:t>
            </a:r>
          </a:p>
          <a:p>
            <a:pPr marL="742950" lvl="1" indent="-285750">
              <a:buFont typeface="Arial" pitchFamily="34" charset="0"/>
              <a:buChar char="•"/>
            </a:pPr>
            <a:r>
              <a:rPr lang="en-US" dirty="0" smtClean="0"/>
              <a:t>delta byte </a:t>
            </a:r>
          </a:p>
          <a:p>
            <a:pPr marL="742950" lvl="1" indent="-285750">
              <a:buFont typeface="Arial" pitchFamily="34" charset="0"/>
              <a:buChar char="•"/>
            </a:pPr>
            <a:r>
              <a:rPr lang="en-US" dirty="0" smtClean="0"/>
              <a:t>check </a:t>
            </a:r>
            <a:r>
              <a:rPr lang="en-US" dirty="0" smtClean="0"/>
              <a:t>sum</a:t>
            </a:r>
            <a:endParaRPr lang="en-US" dirty="0" smtClean="0"/>
          </a:p>
          <a:p>
            <a:pPr marL="285750" indent="-285750">
              <a:buFont typeface="Arial" pitchFamily="34" charset="0"/>
              <a:buChar char="•"/>
            </a:pPr>
            <a:r>
              <a:rPr lang="en-US" dirty="0" smtClean="0"/>
              <a:t>Each of the servo motor can be controlled by varying the 17-byte data sent to the arm </a:t>
            </a:r>
            <a:r>
              <a:rPr lang="en-US" dirty="0" smtClean="0"/>
              <a:t>accordingly</a:t>
            </a:r>
            <a:endParaRPr lang="en-US" dirty="0" smtClean="0"/>
          </a:p>
          <a:p>
            <a:pPr marL="285750" indent="-285750">
              <a:buFont typeface="Arial" pitchFamily="34" charset="0"/>
              <a:buChar char="•"/>
            </a:pPr>
            <a:r>
              <a:rPr lang="en-US" dirty="0" smtClean="0"/>
              <a:t>A short delay is introduced after every serial write command is performed to ensure the reception of the 17-byte data by the robotic </a:t>
            </a:r>
            <a:r>
              <a:rPr lang="en-US" dirty="0" smtClean="0"/>
              <a:t>arm</a:t>
            </a:r>
            <a:endParaRPr lang="en-US" dirty="0"/>
          </a:p>
        </p:txBody>
      </p:sp>
    </p:spTree>
    <p:extLst>
      <p:ext uri="{BB962C8B-B14F-4D97-AF65-F5344CB8AC3E}">
        <p14:creationId xmlns:p14="http://schemas.microsoft.com/office/powerpoint/2010/main" val="2049428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2460</Words>
  <Application>Microsoft Office PowerPoint</Application>
  <PresentationFormat>On-screen Show (4:3)</PresentationFormat>
  <Paragraphs>170</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I. INTRODUCTION</vt:lpstr>
      <vt:lpstr>Similar Products available:</vt:lpstr>
      <vt:lpstr>Goals</vt:lpstr>
      <vt:lpstr>II. SYSTEM DESCRIPTION</vt:lpstr>
      <vt:lpstr>PowerPoint Presentation</vt:lpstr>
      <vt:lpstr>Figure 2. Block diagram of the system</vt:lpstr>
      <vt:lpstr>A. Robotic Arm</vt:lpstr>
      <vt:lpstr>PowerPoint Presentation</vt:lpstr>
      <vt:lpstr>Figure 6. Flowchart for Robotic Arm Control</vt:lpstr>
      <vt:lpstr>B. Vision Sensors</vt:lpstr>
      <vt:lpstr>PowerPoint Presentation</vt:lpstr>
      <vt:lpstr>C. Computer Vision Algorithm</vt:lpstr>
      <vt:lpstr>Figure 3. Flowchart for Computer Vision Algorithm</vt:lpstr>
      <vt:lpstr>III.  EXPERIMENT AND RESULTS </vt:lpstr>
      <vt:lpstr>PowerPoint Presentation</vt:lpstr>
      <vt:lpstr>PowerPoint Presentation</vt:lpstr>
      <vt:lpstr>Figure 5. X distance in pixel vs X coordinate of the robotic arm</vt:lpstr>
      <vt:lpstr>PowerPoint Presentation</vt:lpstr>
      <vt:lpstr>PowerPoint Presentation</vt:lpstr>
      <vt:lpstr>Figure 6. Flowchart for Robotic Arm Control</vt:lpstr>
      <vt:lpstr>PowerPoint Presentation</vt:lpstr>
      <vt:lpstr>Figure 7. Comparison of task completion times using different control modes</vt:lpstr>
      <vt:lpstr>PowerPoint Presentation</vt:lpstr>
      <vt:lpstr>IV. CONCLUSION </vt:lpstr>
      <vt:lpstr>V. FUTURE WORK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15</cp:revision>
  <dcterms:created xsi:type="dcterms:W3CDTF">2019-01-08T08:08:20Z</dcterms:created>
  <dcterms:modified xsi:type="dcterms:W3CDTF">2019-02-03T18:55:06Z</dcterms:modified>
</cp:coreProperties>
</file>