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88" r:id="rId2"/>
    <p:sldId id="258" r:id="rId3"/>
    <p:sldId id="260" r:id="rId4"/>
    <p:sldId id="259" r:id="rId5"/>
    <p:sldId id="261" r:id="rId6"/>
    <p:sldId id="263" r:id="rId7"/>
    <p:sldId id="264" r:id="rId8"/>
    <p:sldId id="286" r:id="rId9"/>
    <p:sldId id="266" r:id="rId10"/>
    <p:sldId id="270" r:id="rId11"/>
    <p:sldId id="267" r:id="rId12"/>
    <p:sldId id="287" r:id="rId13"/>
    <p:sldId id="265" r:id="rId14"/>
    <p:sldId id="276" r:id="rId15"/>
    <p:sldId id="282" r:id="rId16"/>
    <p:sldId id="283" r:id="rId17"/>
    <p:sldId id="279" r:id="rId18"/>
    <p:sldId id="285" r:id="rId19"/>
    <p:sldId id="289" r:id="rId20"/>
    <p:sldId id="290" r:id="rId21"/>
    <p:sldId id="272" r:id="rId22"/>
    <p:sldId id="271"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5" d="100"/>
          <a:sy n="75" d="100"/>
        </p:scale>
        <p:origin x="-1507" y="-25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2-19T13:55:22.661" idx="2">
    <p:pos x="3040" y="1281"/>
    <p:text>Tuesdays with Morrie</p:text>
  </p:cm>
  <p:cm authorId="0" dt="2019-02-19T13:56:23.245" idx="3">
    <p:pos x="2035" y="1517"/>
    <p:text>Back to the future actor Michael Fox</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2-19T14:17:21.725" idx="1">
    <p:pos x="2752" y="1370"/>
    <p:text>JACO and iARM use joystick or reomote controlled interfaces to control them.
They can be challenging to operate sometimes 
Time consuming and Costly</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9-02-19T14:06:40.336" idx="4">
    <p:pos x="3549" y="2999"/>
    <p:text>The robotic arm is mounted on the left arm of the wheelchair
One of the vision sensors is placed above the robotic arm
Another vision sensor is mounted above the gripper 
A computer vision system detects multiple colored objects placed randomly on the surface within reach by the arm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9-02-19T17:28:04.701" idx="5">
    <p:pos x="3660" y="1779"/>
    <p:text>One end USB and other TTL intefaces: VCC, GND, RX, TX etc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D4B3-B75B-4233-B555-76CE8F2DC0A2}" type="datetimeFigureOut">
              <a:rPr lang="en-US" smtClean="0"/>
              <a:t>2/21/2019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24F84-DB2A-4390-B10B-BD15F2D4ABEF}" type="slidenum">
              <a:rPr lang="en-US" smtClean="0"/>
              <a:t>‹#›</a:t>
            </a:fld>
            <a:endParaRPr lang="en-US"/>
          </a:p>
        </p:txBody>
      </p:sp>
    </p:spTree>
    <p:extLst>
      <p:ext uri="{BB962C8B-B14F-4D97-AF65-F5344CB8AC3E}">
        <p14:creationId xmlns:p14="http://schemas.microsoft.com/office/powerpoint/2010/main" val="2358839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09D9EC3-34B0-4062-8FD5-6BF517E80EB1}" type="datetimeFigureOut">
              <a:rPr lang="en-US" smtClean="0"/>
              <a:t>2/21/2019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340429E4-C2E1-4908-967F-61A342CF4313}"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7848600" y="6356350"/>
            <a:ext cx="990600" cy="365760"/>
          </a:xfrm>
        </p:spPr>
        <p:txBody>
          <a:bodyPr/>
          <a:lstStyle/>
          <a:p>
            <a:fld id="{909D9EC3-34B0-4062-8FD5-6BF517E80EB1}" type="datetimeFigureOut">
              <a:rPr lang="en-US" smtClean="0"/>
              <a:t>2/21/2019</a:t>
            </a:fld>
            <a:endParaRPr lang="en-US" dirty="0"/>
          </a:p>
        </p:txBody>
      </p:sp>
      <p:sp>
        <p:nvSpPr>
          <p:cNvPr id="4" name="Footer Placeholder 3"/>
          <p:cNvSpPr>
            <a:spLocks noGrp="1"/>
          </p:cNvSpPr>
          <p:nvPr>
            <p:ph type="ftr" sz="quarter" idx="11"/>
          </p:nvPr>
        </p:nvSpPr>
        <p:spPr>
          <a:xfrm>
            <a:off x="1295400" y="6356350"/>
            <a:ext cx="6400800" cy="365760"/>
          </a:xfrm>
        </p:spPr>
        <p:txBody>
          <a:bodyPr/>
          <a:lstStyle/>
          <a:p>
            <a:r>
              <a:rPr lang="en-US" dirty="0" smtClean="0"/>
              <a:t>Automation of a Wheelchair Mounted Robotic Arm using Computer Vision Interface</a:t>
            </a:r>
            <a:endParaRPr lang="en-US" dirty="0"/>
          </a:p>
        </p:txBody>
      </p:sp>
      <p:sp>
        <p:nvSpPr>
          <p:cNvPr id="5" name="Slide Number Placeholder 4"/>
          <p:cNvSpPr>
            <a:spLocks noGrp="1"/>
          </p:cNvSpPr>
          <p:nvPr>
            <p:ph type="sldNum" sz="quarter" idx="12"/>
          </p:nvPr>
        </p:nvSpPr>
        <p:spPr>
          <a:xfrm>
            <a:off x="457200" y="6356350"/>
            <a:ext cx="533400" cy="365760"/>
          </a:xfrm>
        </p:spPr>
        <p:txBody>
          <a:bodyPr/>
          <a:lstStyle/>
          <a:p>
            <a:fld id="{340429E4-C2E1-4908-967F-61A342CF4313}" type="slidenum">
              <a:rPr lang="en-US" smtClean="0"/>
              <a:t>‹#›</a:t>
            </a:fld>
            <a:endParaRPr lang="en-US" dirty="0"/>
          </a:p>
        </p:txBody>
      </p:sp>
    </p:spTree>
    <p:extLst>
      <p:ext uri="{BB962C8B-B14F-4D97-AF65-F5344CB8AC3E}">
        <p14:creationId xmlns:p14="http://schemas.microsoft.com/office/powerpoint/2010/main" val="257705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D9EC3-34B0-4062-8FD5-6BF517E80EB1}"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29E4-C2E1-4908-967F-61A342CF431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D9EC3-34B0-4062-8FD5-6BF517E80EB1}"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29E4-C2E1-4908-967F-61A342CF4313}"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09D9EC3-34B0-4062-8FD5-6BF517E80EB1}"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29E4-C2E1-4908-967F-61A342CF4313}"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09D9EC3-34B0-4062-8FD5-6BF517E80EB1}" type="datetimeFigureOut">
              <a:rPr lang="en-US" smtClean="0"/>
              <a:t>2/21/2019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340429E4-C2E1-4908-967F-61A342CF4313}"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09D9EC3-34B0-4062-8FD5-6BF517E80EB1}"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429E4-C2E1-4908-967F-61A342CF4313}"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09D9EC3-34B0-4062-8FD5-6BF517E80EB1}"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429E4-C2E1-4908-967F-61A342CF4313}"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9D9EC3-34B0-4062-8FD5-6BF517E80EB1}" type="datetimeFigureOut">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429E4-C2E1-4908-967F-61A342CF4313}"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D9EC3-34B0-4062-8FD5-6BF517E80EB1}" type="datetimeFigureOut">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0429E4-C2E1-4908-967F-61A342CF4313}"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9D9EC3-34B0-4062-8FD5-6BF517E80EB1}"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429E4-C2E1-4908-967F-61A342CF4313}"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9D9EC3-34B0-4062-8FD5-6BF517E80EB1}"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429E4-C2E1-4908-967F-61A342CF4313}"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09D9EC3-34B0-4062-8FD5-6BF517E80EB1}" type="datetimeFigureOut">
              <a:rPr lang="en-US" smtClean="0"/>
              <a:t>2/21/2019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40429E4-C2E1-4908-967F-61A342CF4313}"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0" r:id="rId11"/>
    <p:sldLayoutId id="2147483671"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rossenrobotics.com/p/phantomx-ax-12-reactor-robot-arm.aspx" TargetMode="External"/><Relationship Id="rId2" Type="http://schemas.openxmlformats.org/officeDocument/2006/relationships/hyperlink" Target="https://ieeexplore.ieee.org/document/8409518" TargetMode="External"/><Relationship Id="rId1" Type="http://schemas.openxmlformats.org/officeDocument/2006/relationships/slideLayout" Target="../slideLayouts/slideLayout2.xml"/><Relationship Id="rId6" Type="http://schemas.openxmlformats.org/officeDocument/2006/relationships/hyperlink" Target="https://www.youtube.com/watch?v=EjH38p9Nnp4" TargetMode="External"/><Relationship Id="rId5" Type="http://schemas.openxmlformats.org/officeDocument/2006/relationships/hyperlink" Target="https://www.youtube.com/watch?v=7fdcncalXHc" TargetMode="External"/><Relationship Id="rId4" Type="http://schemas.openxmlformats.org/officeDocument/2006/relationships/hyperlink" Target="https://www.semanticscholar.org/paper/Automation-of-a-wheelchair-mounted-robotic-arm-Karuppiah-Metalia/4ecb3b9209af1f837ed4e7782e560d27b249595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 y="2308225"/>
            <a:ext cx="8991600" cy="2416175"/>
          </a:xfrm>
          <a:prstGeom prst="rect">
            <a:avLst/>
          </a:prstGeom>
        </p:spPr>
        <p:txBody>
          <a:bodyPr anchor="t">
            <a:noAutofit/>
          </a:bodyPr>
          <a:lstStyle>
            <a:lvl1pPr algn="ctr" defTabSz="914400" rtl="0" eaLnBrk="1" latinLnBrk="0" hangingPunct="1">
              <a:spcBef>
                <a:spcPct val="0"/>
              </a:spcBef>
              <a:buNone/>
              <a:defRPr sz="2800" b="1" kern="1200" cap="all">
                <a:solidFill>
                  <a:schemeClr val="tx1"/>
                </a:solidFill>
                <a:latin typeface="+mj-lt"/>
                <a:ea typeface="+mj-ea"/>
                <a:cs typeface="+mj-cs"/>
              </a:defRPr>
            </a:lvl1pPr>
          </a:lstStyle>
          <a:p>
            <a:r>
              <a:rPr lang="en-US" sz="3600" dirty="0" smtClean="0">
                <a:latin typeface="Calibri" pitchFamily="34" charset="0"/>
              </a:rPr>
              <a:t>Automation of a Wheelchair Mounted Robotic</a:t>
            </a:r>
            <a:br>
              <a:rPr lang="en-US" sz="3600" dirty="0" smtClean="0">
                <a:latin typeface="Calibri" pitchFamily="34" charset="0"/>
              </a:rPr>
            </a:br>
            <a:r>
              <a:rPr lang="en-US" sz="3600" dirty="0" smtClean="0">
                <a:latin typeface="Calibri" pitchFamily="34" charset="0"/>
              </a:rPr>
              <a:t>Arm using Computer Vision Interface</a:t>
            </a:r>
            <a:endParaRPr lang="en-US" dirty="0"/>
          </a:p>
        </p:txBody>
      </p:sp>
      <p:sp>
        <p:nvSpPr>
          <p:cNvPr id="3" name="Date Placeholder 3"/>
          <p:cNvSpPr>
            <a:spLocks noGrp="1"/>
          </p:cNvSpPr>
          <p:nvPr>
            <p:ph type="dt" sz="half" idx="10"/>
          </p:nvPr>
        </p:nvSpPr>
        <p:spPr>
          <a:xfrm>
            <a:off x="8153400" y="6477000"/>
            <a:ext cx="990600" cy="365760"/>
          </a:xfrm>
        </p:spPr>
        <p:txBody>
          <a:bodyPr/>
          <a:lstStyle/>
          <a:p>
            <a:fld id="{2C7DC828-CBC3-4979-8058-60BBD43C929C}" type="datetimeFigureOut">
              <a:rPr lang="en-US" smtClean="0"/>
              <a:t>2/21/2019</a:t>
            </a:fld>
            <a:endParaRPr lang="en-US" dirty="0"/>
          </a:p>
        </p:txBody>
      </p:sp>
      <p:sp>
        <p:nvSpPr>
          <p:cNvPr id="4" name="Footer Placeholder 4"/>
          <p:cNvSpPr>
            <a:spLocks noGrp="1"/>
          </p:cNvSpPr>
          <p:nvPr>
            <p:ph type="ftr" sz="quarter" idx="11"/>
          </p:nvPr>
        </p:nvSpPr>
        <p:spPr>
          <a:xfrm>
            <a:off x="457200" y="6477000"/>
            <a:ext cx="7848600" cy="365125"/>
          </a:xfrm>
        </p:spPr>
        <p:txBody>
          <a:bodyPr/>
          <a:lstStyle/>
          <a:p>
            <a:pPr algn="ctr"/>
            <a:r>
              <a:rPr lang="en-US" b="1" dirty="0" smtClean="0">
                <a:solidFill>
                  <a:schemeClr val="tx2"/>
                </a:solidFill>
              </a:rPr>
              <a:t>Automation of a Wheelchair Mounted Robotic Arm using Computer Vision Interface</a:t>
            </a:r>
            <a:endParaRPr lang="en-IN" b="1" u="sng" dirty="0" smtClean="0">
              <a:solidFill>
                <a:schemeClr val="tx2"/>
              </a:solidFill>
              <a:latin typeface="Arial Unicode MS" pitchFamily="34" charset="-128"/>
              <a:ea typeface="Arial Unicode MS" pitchFamily="34" charset="-128"/>
              <a:cs typeface="Arial Unicode MS" pitchFamily="34" charset="-128"/>
            </a:endParaRPr>
          </a:p>
          <a:p>
            <a:pPr algn="ctr"/>
            <a:endParaRPr lang="en-IN" dirty="0" smtClean="0">
              <a:solidFill>
                <a:schemeClr val="tx2"/>
              </a:solidFill>
            </a:endParaRPr>
          </a:p>
          <a:p>
            <a:pPr algn="ctr"/>
            <a:endParaRPr lang="en-US" dirty="0"/>
          </a:p>
        </p:txBody>
      </p:sp>
      <p:sp>
        <p:nvSpPr>
          <p:cNvPr id="5" name="Slide Number Placeholder 5"/>
          <p:cNvSpPr>
            <a:spLocks noGrp="1"/>
          </p:cNvSpPr>
          <p:nvPr>
            <p:ph type="sldNum" sz="quarter" idx="12"/>
          </p:nvPr>
        </p:nvSpPr>
        <p:spPr>
          <a:xfrm>
            <a:off x="76200" y="6492240"/>
            <a:ext cx="381000" cy="365760"/>
          </a:xfrm>
        </p:spPr>
        <p:txBody>
          <a:bodyPr/>
          <a:lstStyle/>
          <a:p>
            <a:fld id="{7DE98E4A-E9C1-4A7B-9642-EBCBAEB809A7}" type="slidenum">
              <a:rPr lang="en-US" smtClean="0"/>
              <a:t>1</a:t>
            </a:fld>
            <a:endParaRPr lang="en-US" dirty="0"/>
          </a:p>
        </p:txBody>
      </p:sp>
      <p:sp>
        <p:nvSpPr>
          <p:cNvPr id="6" name="Rectangle 5"/>
          <p:cNvSpPr/>
          <p:nvPr/>
        </p:nvSpPr>
        <p:spPr>
          <a:xfrm>
            <a:off x="1066800" y="1438870"/>
            <a:ext cx="6781800" cy="923330"/>
          </a:xfrm>
          <a:prstGeom prst="rect">
            <a:avLst/>
          </a:prstGeom>
        </p:spPr>
        <p:txBody>
          <a:bodyPr wrap="square">
            <a:spAutoFit/>
          </a:bodyPr>
          <a:lstStyle/>
          <a:p>
            <a:pPr algn="ctr" eaLnBrk="1" hangingPunct="1"/>
            <a:r>
              <a:rPr lang="en-IN" b="1" dirty="0" smtClean="0">
                <a:latin typeface="Calibri" pitchFamily="34" charset="0"/>
              </a:rPr>
              <a:t>K. K. Wagh Institute of Engineering and Education Research</a:t>
            </a:r>
          </a:p>
          <a:p>
            <a:pPr algn="ctr" eaLnBrk="1" hangingPunct="1"/>
            <a:r>
              <a:rPr lang="en-IN" b="1" dirty="0" smtClean="0">
                <a:latin typeface="Calibri" pitchFamily="34" charset="0"/>
              </a:rPr>
              <a:t>Dept. Of  Computer Engineering</a:t>
            </a:r>
          </a:p>
          <a:p>
            <a:pPr algn="ctr" eaLnBrk="1" hangingPunct="1"/>
            <a:endParaRPr lang="en-IN" b="1" dirty="0">
              <a:latin typeface="Calibri" pitchFamily="34" charset="0"/>
            </a:endParaRPr>
          </a:p>
        </p:txBody>
      </p:sp>
      <p:pic>
        <p:nvPicPr>
          <p:cNvPr id="7" name="Picture 2" descr="Image result for k k wag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537" y="419100"/>
            <a:ext cx="16430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143000" y="4648200"/>
            <a:ext cx="3000375" cy="708025"/>
          </a:xfrm>
          <a:prstGeom prst="rect">
            <a:avLst/>
          </a:prstGeom>
          <a:noFill/>
        </p:spPr>
        <p:txBody>
          <a:bodyPr>
            <a:spAutoFit/>
          </a:bodyPr>
          <a:lstStyle/>
          <a:p>
            <a:pPr fontAlgn="auto">
              <a:spcBef>
                <a:spcPts val="0"/>
              </a:spcBef>
              <a:spcAft>
                <a:spcPts val="0"/>
              </a:spcAft>
              <a:defRPr/>
            </a:pPr>
            <a:r>
              <a:rPr lang="en-IN" sz="2000" dirty="0">
                <a:solidFill>
                  <a:schemeClr val="tx2">
                    <a:lumMod val="50000"/>
                  </a:schemeClr>
                </a:solidFill>
                <a:latin typeface="+mn-lt"/>
                <a:cs typeface="+mn-cs"/>
              </a:rPr>
              <a:t>Guided by-</a:t>
            </a:r>
          </a:p>
          <a:p>
            <a:pPr fontAlgn="auto">
              <a:spcBef>
                <a:spcPts val="0"/>
              </a:spcBef>
              <a:spcAft>
                <a:spcPts val="0"/>
              </a:spcAft>
              <a:defRPr/>
            </a:pPr>
            <a:r>
              <a:rPr lang="en-IN" sz="2000" dirty="0">
                <a:solidFill>
                  <a:schemeClr val="tx2">
                    <a:lumMod val="50000"/>
                  </a:schemeClr>
                </a:solidFill>
                <a:latin typeface="+mn-lt"/>
                <a:cs typeface="+mn-cs"/>
              </a:rPr>
              <a:t>Prof. </a:t>
            </a:r>
            <a:r>
              <a:rPr lang="en-IN" sz="2000" dirty="0" smtClean="0">
                <a:solidFill>
                  <a:schemeClr val="tx2">
                    <a:lumMod val="50000"/>
                  </a:schemeClr>
                </a:solidFill>
                <a:latin typeface="+mn-lt"/>
                <a:cs typeface="+mn-cs"/>
              </a:rPr>
              <a:t>S.</a:t>
            </a:r>
            <a:r>
              <a:rPr lang="en-IN" sz="2000" baseline="0" dirty="0" smtClean="0">
                <a:solidFill>
                  <a:schemeClr val="tx2">
                    <a:lumMod val="50000"/>
                  </a:schemeClr>
                </a:solidFill>
                <a:latin typeface="+mn-lt"/>
                <a:cs typeface="+mn-cs"/>
              </a:rPr>
              <a:t> D. Jadhav</a:t>
            </a:r>
            <a:endParaRPr lang="en-IN" sz="2000" dirty="0">
              <a:solidFill>
                <a:schemeClr val="tx2">
                  <a:lumMod val="50000"/>
                </a:schemeClr>
              </a:solidFill>
              <a:latin typeface="+mn-lt"/>
              <a:cs typeface="+mn-cs"/>
            </a:endParaRPr>
          </a:p>
        </p:txBody>
      </p:sp>
      <p:sp>
        <p:nvSpPr>
          <p:cNvPr id="9" name="TextBox 8"/>
          <p:cNvSpPr txBox="1"/>
          <p:nvPr/>
        </p:nvSpPr>
        <p:spPr>
          <a:xfrm>
            <a:off x="4929188" y="4648200"/>
            <a:ext cx="3214687" cy="708025"/>
          </a:xfrm>
          <a:prstGeom prst="rect">
            <a:avLst/>
          </a:prstGeom>
          <a:noFill/>
        </p:spPr>
        <p:txBody>
          <a:bodyPr>
            <a:spAutoFit/>
          </a:bodyPr>
          <a:lstStyle/>
          <a:p>
            <a:pPr fontAlgn="auto">
              <a:spcBef>
                <a:spcPts val="0"/>
              </a:spcBef>
              <a:spcAft>
                <a:spcPts val="0"/>
              </a:spcAft>
              <a:defRPr/>
            </a:pPr>
            <a:r>
              <a:rPr lang="en-IN" sz="2000" dirty="0">
                <a:solidFill>
                  <a:schemeClr val="tx2">
                    <a:lumMod val="50000"/>
                  </a:schemeClr>
                </a:solidFill>
                <a:latin typeface="+mn-lt"/>
                <a:cs typeface="+mn-cs"/>
              </a:rPr>
              <a:t>By-</a:t>
            </a:r>
          </a:p>
          <a:p>
            <a:pPr fontAlgn="auto">
              <a:spcBef>
                <a:spcPts val="0"/>
              </a:spcBef>
              <a:spcAft>
                <a:spcPts val="0"/>
              </a:spcAft>
              <a:defRPr/>
            </a:pPr>
            <a:r>
              <a:rPr lang="en-IN" sz="2000" dirty="0">
                <a:solidFill>
                  <a:schemeClr val="tx2">
                    <a:lumMod val="50000"/>
                  </a:schemeClr>
                </a:solidFill>
                <a:latin typeface="+mn-lt"/>
                <a:cs typeface="+mn-cs"/>
              </a:rPr>
              <a:t>Jayashree Ahire, </a:t>
            </a:r>
            <a:r>
              <a:rPr lang="en-IN" sz="2000" dirty="0" smtClean="0">
                <a:solidFill>
                  <a:schemeClr val="tx2">
                    <a:lumMod val="50000"/>
                  </a:schemeClr>
                </a:solidFill>
                <a:latin typeface="+mn-lt"/>
                <a:cs typeface="+mn-cs"/>
              </a:rPr>
              <a:t>TE- B (02)</a:t>
            </a:r>
            <a:endParaRPr lang="en-IN" sz="2000" dirty="0">
              <a:solidFill>
                <a:schemeClr val="tx2">
                  <a:lumMod val="50000"/>
                </a:schemeClr>
              </a:solidFill>
              <a:latin typeface="+mn-lt"/>
              <a:cs typeface="+mn-cs"/>
            </a:endParaRPr>
          </a:p>
        </p:txBody>
      </p:sp>
      <p:sp>
        <p:nvSpPr>
          <p:cNvPr id="10" name="TextBox 9"/>
          <p:cNvSpPr txBox="1">
            <a:spLocks noChangeArrowheads="1"/>
          </p:cNvSpPr>
          <p:nvPr/>
        </p:nvSpPr>
        <p:spPr bwMode="auto">
          <a:xfrm>
            <a:off x="3143250" y="5481637"/>
            <a:ext cx="3227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IN" sz="2400" b="1" dirty="0">
                <a:latin typeface="Calibri" pitchFamily="34" charset="0"/>
              </a:rPr>
              <a:t>A.Y. </a:t>
            </a:r>
            <a:r>
              <a:rPr lang="en-IN" sz="2400" b="1">
                <a:latin typeface="Calibri" pitchFamily="34" charset="0"/>
              </a:rPr>
              <a:t>2018-19 </a:t>
            </a:r>
            <a:r>
              <a:rPr lang="en-IN" sz="2400" b="1" smtClean="0">
                <a:latin typeface="Calibri" pitchFamily="34" charset="0"/>
              </a:rPr>
              <a:t>Semester </a:t>
            </a:r>
            <a:r>
              <a:rPr lang="en-IN" sz="2400" b="1" dirty="0">
                <a:latin typeface="Calibri" pitchFamily="34" charset="0"/>
              </a:rPr>
              <a:t>II</a:t>
            </a:r>
          </a:p>
        </p:txBody>
      </p:sp>
    </p:spTree>
    <p:extLst>
      <p:ext uri="{BB962C8B-B14F-4D97-AF65-F5344CB8AC3E}">
        <p14:creationId xmlns:p14="http://schemas.microsoft.com/office/powerpoint/2010/main" val="3124133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724400"/>
            <a:ext cx="2667000" cy="990600"/>
          </a:xfrm>
        </p:spPr>
        <p:txBody>
          <a:bodyPr>
            <a:noAutofit/>
          </a:bodyPr>
          <a:lstStyle/>
          <a:p>
            <a:r>
              <a:rPr lang="en-US" sz="2000" dirty="0">
                <a:latin typeface="+mn-lt"/>
              </a:rPr>
              <a:t>Figure 6. Flowchart for Robotic Arm Control</a:t>
            </a:r>
          </a:p>
        </p:txBody>
      </p:sp>
      <p:sp>
        <p:nvSpPr>
          <p:cNvPr id="4" name="Date Placeholder 3"/>
          <p:cNvSpPr>
            <a:spLocks noGrp="1"/>
          </p:cNvSpPr>
          <p:nvPr>
            <p:ph type="dt" sz="half" idx="10"/>
          </p:nvPr>
        </p:nvSpPr>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04800" y="6356350"/>
            <a:ext cx="454152" cy="365760"/>
          </a:xfrm>
        </p:spPr>
        <p:txBody>
          <a:bodyPr/>
          <a:lstStyle/>
          <a:p>
            <a:fld id="{7DE98E4A-E9C1-4A7B-9642-EBCBAEB809A7}" type="slidenum">
              <a:rPr lang="en-US" smtClean="0"/>
              <a:t>10</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0"/>
            <a:ext cx="4343400" cy="677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66800" y="6668869"/>
            <a:ext cx="67056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
        <p:nvSpPr>
          <p:cNvPr id="3" name="TextBox 2"/>
          <p:cNvSpPr txBox="1"/>
          <p:nvPr/>
        </p:nvSpPr>
        <p:spPr>
          <a:xfrm>
            <a:off x="0" y="685800"/>
            <a:ext cx="5486400" cy="646331"/>
          </a:xfrm>
          <a:prstGeom prst="rect">
            <a:avLst/>
          </a:prstGeom>
          <a:noFill/>
        </p:spPr>
        <p:txBody>
          <a:bodyPr wrap="square" rtlCol="0">
            <a:spAutoFit/>
          </a:bodyPr>
          <a:lstStyle/>
          <a:p>
            <a:r>
              <a:rPr lang="en-US" sz="3600" dirty="0" smtClean="0">
                <a:latin typeface="+mj-lt"/>
              </a:rPr>
              <a:t>Working of robotic arm</a:t>
            </a:r>
            <a:endParaRPr lang="en-US" sz="3600" dirty="0">
              <a:latin typeface="+mj-lt"/>
            </a:endParaRPr>
          </a:p>
        </p:txBody>
      </p:sp>
    </p:spTree>
    <p:extLst>
      <p:ext uri="{BB962C8B-B14F-4D97-AF65-F5344CB8AC3E}">
        <p14:creationId xmlns:p14="http://schemas.microsoft.com/office/powerpoint/2010/main" val="2878356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843" b="10175"/>
          <a:stretch/>
        </p:blipFill>
        <p:spPr bwMode="auto">
          <a:xfrm>
            <a:off x="5623358" y="3886201"/>
            <a:ext cx="3596842" cy="251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8229600" cy="1143000"/>
          </a:xfrm>
        </p:spPr>
        <p:txBody>
          <a:bodyPr/>
          <a:lstStyle/>
          <a:p>
            <a:r>
              <a:rPr lang="en-US" i="1" dirty="0"/>
              <a:t>B. Vision Sensors</a:t>
            </a:r>
            <a:endParaRPr lang="en-US" dirty="0"/>
          </a:p>
        </p:txBody>
      </p:sp>
      <p:sp>
        <p:nvSpPr>
          <p:cNvPr id="4" name="Date Placeholder 3"/>
          <p:cNvSpPr>
            <a:spLocks noGrp="1"/>
          </p:cNvSpPr>
          <p:nvPr>
            <p:ph type="dt" sz="half" idx="10"/>
          </p:nvPr>
        </p:nvSpPr>
        <p:spPr>
          <a:xfrm>
            <a:off x="8001000" y="6492240"/>
            <a:ext cx="1143000"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04800" y="6356350"/>
            <a:ext cx="530352" cy="365760"/>
          </a:xfrm>
        </p:spPr>
        <p:txBody>
          <a:bodyPr/>
          <a:lstStyle/>
          <a:p>
            <a:fld id="{7DE98E4A-E9C1-4A7B-9642-EBCBAEB809A7}" type="slidenum">
              <a:rPr lang="en-US" smtClean="0"/>
              <a:t>11</a:t>
            </a:fld>
            <a:endParaRPr lang="en-US" dirty="0"/>
          </a:p>
        </p:txBody>
      </p:sp>
      <p:sp>
        <p:nvSpPr>
          <p:cNvPr id="3" name="Content Placeholder 2"/>
          <p:cNvSpPr>
            <a:spLocks noGrp="1"/>
          </p:cNvSpPr>
          <p:nvPr>
            <p:ph sz="quarter" idx="1"/>
          </p:nvPr>
        </p:nvSpPr>
        <p:spPr>
          <a:xfrm>
            <a:off x="76200" y="1182469"/>
            <a:ext cx="7010400" cy="5334000"/>
          </a:xfrm>
        </p:spPr>
        <p:txBody>
          <a:bodyPr>
            <a:noAutofit/>
          </a:bodyPr>
          <a:lstStyle/>
          <a:p>
            <a:pPr marL="0" indent="0">
              <a:buNone/>
            </a:pPr>
            <a:r>
              <a:rPr lang="en-US" sz="2400" b="1" dirty="0" smtClean="0"/>
              <a:t>Vision </a:t>
            </a:r>
            <a:r>
              <a:rPr lang="en-US" sz="2400" b="1" dirty="0"/>
              <a:t>sensor </a:t>
            </a:r>
            <a:r>
              <a:rPr lang="en-US" sz="2400" b="1" dirty="0" smtClean="0"/>
              <a:t>1: Logitech HD c920 webcam</a:t>
            </a:r>
          </a:p>
          <a:p>
            <a:pPr lvl="1">
              <a:buFont typeface="Arial" pitchFamily="34" charset="0"/>
              <a:buChar char="•"/>
            </a:pPr>
            <a:r>
              <a:rPr lang="en-US" sz="2400" dirty="0" smtClean="0"/>
              <a:t>The position of this vision sensor is static </a:t>
            </a:r>
          </a:p>
          <a:p>
            <a:pPr lvl="1">
              <a:buFont typeface="Arial" pitchFamily="34" charset="0"/>
              <a:buChar char="•"/>
            </a:pPr>
            <a:r>
              <a:rPr lang="en-US" sz="2400" dirty="0" smtClean="0"/>
              <a:t>Mounted above the robotic arm facing the shelf located in front of the arm</a:t>
            </a:r>
          </a:p>
          <a:p>
            <a:pPr lvl="1">
              <a:buFont typeface="Arial" pitchFamily="34" charset="0"/>
              <a:buChar char="•"/>
            </a:pPr>
            <a:r>
              <a:rPr lang="en-US" sz="2400" dirty="0" smtClean="0"/>
              <a:t>Captures the video of the arm and the shelf in real time</a:t>
            </a:r>
          </a:p>
          <a:p>
            <a:pPr lvl="1">
              <a:buFont typeface="Arial" pitchFamily="34" charset="0"/>
              <a:buChar char="•"/>
            </a:pPr>
            <a:r>
              <a:rPr lang="en-US" sz="2400" dirty="0" smtClean="0"/>
              <a:t>Frames extracted from this video are processed </a:t>
            </a:r>
          </a:p>
          <a:p>
            <a:pPr lvl="1">
              <a:buFont typeface="Arial" pitchFamily="34" charset="0"/>
              <a:buChar char="•"/>
            </a:pPr>
            <a:r>
              <a:rPr lang="en-US" sz="2400" dirty="0" smtClean="0"/>
              <a:t>Thus, position (x, y) of the target object is calculated</a:t>
            </a:r>
          </a:p>
          <a:p>
            <a:pPr lvl="1">
              <a:buFont typeface="Arial" pitchFamily="34" charset="0"/>
              <a:buChar char="•"/>
            </a:pPr>
            <a:r>
              <a:rPr lang="en-US" sz="2400" dirty="0" smtClean="0"/>
              <a:t>This data is used for coarse positioning of the robotic arm</a:t>
            </a:r>
          </a:p>
          <a:p>
            <a:pPr lvl="1">
              <a:buFont typeface="Arial" pitchFamily="34" charset="0"/>
              <a:buChar char="•"/>
            </a:pPr>
            <a:endParaRPr lang="en-US" sz="2400" dirty="0" smtClean="0"/>
          </a:p>
        </p:txBody>
      </p:sp>
      <p:sp>
        <p:nvSpPr>
          <p:cNvPr id="6" name="Rectangle 5"/>
          <p:cNvSpPr/>
          <p:nvPr/>
        </p:nvSpPr>
        <p:spPr>
          <a:xfrm>
            <a:off x="990600" y="6516469"/>
            <a:ext cx="70104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3454214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213"/>
          <a:stretch/>
        </p:blipFill>
        <p:spPr bwMode="auto">
          <a:xfrm>
            <a:off x="5105400" y="25400"/>
            <a:ext cx="4033520"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i="1" dirty="0"/>
              <a:t>B. Vision </a:t>
            </a:r>
            <a:r>
              <a:rPr lang="en-US" i="1" dirty="0" smtClean="0"/>
              <a:t>Sensors (</a:t>
            </a:r>
            <a:r>
              <a:rPr lang="en-US" i="1" dirty="0" err="1" smtClean="0"/>
              <a:t>cntd</a:t>
            </a:r>
            <a:r>
              <a:rPr lang="en-US" i="1" dirty="0" smtClean="0"/>
              <a:t>…)</a:t>
            </a:r>
            <a:endParaRPr lang="en-US" dirty="0"/>
          </a:p>
        </p:txBody>
      </p:sp>
      <p:sp>
        <p:nvSpPr>
          <p:cNvPr id="4" name="Date Placeholder 3"/>
          <p:cNvSpPr>
            <a:spLocks noGrp="1"/>
          </p:cNvSpPr>
          <p:nvPr>
            <p:ph type="dt" sz="half" idx="10"/>
          </p:nvPr>
        </p:nvSpPr>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p:txBody>
          <a:bodyPr/>
          <a:lstStyle/>
          <a:p>
            <a:fld id="{7DE98E4A-E9C1-4A7B-9642-EBCBAEB809A7}" type="slidenum">
              <a:rPr lang="en-US" smtClean="0"/>
              <a:t>12</a:t>
            </a:fld>
            <a:endParaRPr lang="en-US" dirty="0"/>
          </a:p>
        </p:txBody>
      </p:sp>
      <p:sp>
        <p:nvSpPr>
          <p:cNvPr id="3" name="Content Placeholder 2"/>
          <p:cNvSpPr>
            <a:spLocks noGrp="1"/>
          </p:cNvSpPr>
          <p:nvPr>
            <p:ph sz="quarter" idx="1"/>
          </p:nvPr>
        </p:nvSpPr>
        <p:spPr>
          <a:xfrm>
            <a:off x="426720" y="1376680"/>
            <a:ext cx="7924800" cy="4525963"/>
          </a:xfrm>
        </p:spPr>
        <p:txBody>
          <a:bodyPr>
            <a:noAutofit/>
          </a:bodyPr>
          <a:lstStyle/>
          <a:p>
            <a:pPr marL="0" indent="0">
              <a:buNone/>
            </a:pPr>
            <a:r>
              <a:rPr lang="en-US" sz="2400" b="1" dirty="0" smtClean="0"/>
              <a:t>Vision Sensor 2: robot </a:t>
            </a:r>
            <a:r>
              <a:rPr lang="en-US" sz="2400" b="1" dirty="0" err="1" smtClean="0"/>
              <a:t>vga</a:t>
            </a:r>
            <a:r>
              <a:rPr lang="en-US" sz="2400" b="1" dirty="0" smtClean="0"/>
              <a:t> webcam</a:t>
            </a:r>
          </a:p>
          <a:p>
            <a:r>
              <a:rPr lang="en-US" sz="2400" dirty="0" smtClean="0"/>
              <a:t>Dynamic</a:t>
            </a:r>
          </a:p>
          <a:p>
            <a:r>
              <a:rPr lang="en-US" sz="2400" dirty="0" smtClean="0"/>
              <a:t>Follows vision sensor 1</a:t>
            </a:r>
          </a:p>
          <a:p>
            <a:r>
              <a:rPr lang="en-US" sz="2400" dirty="0" smtClean="0"/>
              <a:t>Mounted above the gripper using a 200 mm gooseneck</a:t>
            </a:r>
          </a:p>
          <a:p>
            <a:r>
              <a:rPr lang="en-US" sz="2400" dirty="0" smtClean="0"/>
              <a:t>Fine tunes the position of the arm’s gripper before it can pick the object</a:t>
            </a:r>
          </a:p>
          <a:p>
            <a:r>
              <a:rPr lang="en-US" sz="2400" dirty="0" smtClean="0"/>
              <a:t>The position varies depending on the position of the target object</a:t>
            </a:r>
          </a:p>
          <a:p>
            <a:r>
              <a:rPr lang="en-US" sz="2400" dirty="0" smtClean="0"/>
              <a:t>Captures a close-up video of the target object</a:t>
            </a:r>
          </a:p>
          <a:p>
            <a:r>
              <a:rPr lang="en-US" sz="2400" dirty="0" smtClean="0"/>
              <a:t>Used to position the gripper exactly in front of the object so that the object can be picked up correctly</a:t>
            </a:r>
          </a:p>
          <a:p>
            <a:pPr lvl="1"/>
            <a:endParaRPr lang="en-US" sz="2400" dirty="0" smtClean="0"/>
          </a:p>
          <a:p>
            <a:pPr lvl="1"/>
            <a:endParaRPr lang="en-US" sz="2400" dirty="0" smtClean="0"/>
          </a:p>
          <a:p>
            <a:endParaRPr lang="en-US" sz="2400" dirty="0"/>
          </a:p>
        </p:txBody>
      </p:sp>
      <p:sp>
        <p:nvSpPr>
          <p:cNvPr id="6" name="Rectangle 5"/>
          <p:cNvSpPr/>
          <p:nvPr/>
        </p:nvSpPr>
        <p:spPr>
          <a:xfrm>
            <a:off x="1143000" y="6516469"/>
            <a:ext cx="68580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1528972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638800"/>
            <a:ext cx="4800600" cy="685800"/>
          </a:xfrm>
        </p:spPr>
        <p:txBody>
          <a:bodyPr>
            <a:noAutofit/>
          </a:bodyPr>
          <a:lstStyle/>
          <a:p>
            <a:r>
              <a:rPr lang="en-US" sz="1600" dirty="0"/>
              <a:t>Figure 3. Flowchart for Computer Vision </a:t>
            </a:r>
            <a:r>
              <a:rPr lang="en-US" sz="1600" dirty="0" smtClean="0"/>
              <a:t>Algorithm:</a:t>
            </a:r>
            <a:endParaRPr lang="en-US" sz="1600" dirty="0"/>
          </a:p>
        </p:txBody>
      </p:sp>
      <p:sp>
        <p:nvSpPr>
          <p:cNvPr id="6" name="Date Placeholder 3"/>
          <p:cNvSpPr>
            <a:spLocks noGrp="1"/>
          </p:cNvSpPr>
          <p:nvPr>
            <p:ph type="dt" sz="half" idx="10"/>
          </p:nvPr>
        </p:nvSpPr>
        <p:spPr/>
        <p:txBody>
          <a:bodyPr/>
          <a:lstStyle/>
          <a:p>
            <a:fld id="{2C7DC828-CBC3-4979-8058-60BBD43C929C}" type="datetimeFigureOut">
              <a:rPr lang="en-US" smtClean="0"/>
              <a:t>2/21/2019</a:t>
            </a:fld>
            <a:endParaRPr lang="en-US" dirty="0"/>
          </a:p>
        </p:txBody>
      </p:sp>
      <p:sp>
        <p:nvSpPr>
          <p:cNvPr id="7" name="Slide Number Placeholder 5"/>
          <p:cNvSpPr>
            <a:spLocks noGrp="1"/>
          </p:cNvSpPr>
          <p:nvPr>
            <p:ph type="sldNum" sz="quarter" idx="12"/>
          </p:nvPr>
        </p:nvSpPr>
        <p:spPr>
          <a:xfrm>
            <a:off x="381000" y="6356350"/>
            <a:ext cx="454152" cy="365760"/>
          </a:xfrm>
        </p:spPr>
        <p:txBody>
          <a:bodyPr/>
          <a:lstStyle/>
          <a:p>
            <a:fld id="{7DE98E4A-E9C1-4A7B-9642-EBCBAEB809A7}" type="slidenum">
              <a:rPr lang="en-US" smtClean="0"/>
              <a:t>13</a:t>
            </a:fld>
            <a:endParaRPr lang="en-US" dirty="0"/>
          </a:p>
        </p:txBody>
      </p:sp>
      <p:sp>
        <p:nvSpPr>
          <p:cNvPr id="5" name="Content Placeholder 2"/>
          <p:cNvSpPr>
            <a:spLocks noGrp="1"/>
          </p:cNvSpPr>
          <p:nvPr>
            <p:ph sz="quarter" idx="1"/>
          </p:nvPr>
        </p:nvSpPr>
        <p:spPr>
          <a:xfrm>
            <a:off x="304800" y="1676400"/>
            <a:ext cx="4191000" cy="4038600"/>
          </a:xfrm>
        </p:spPr>
        <p:txBody>
          <a:bodyPr>
            <a:noAutofit/>
          </a:bodyPr>
          <a:lstStyle/>
          <a:p>
            <a:r>
              <a:rPr lang="en-US" sz="2400" dirty="0" smtClean="0"/>
              <a:t>Programmed </a:t>
            </a:r>
            <a:r>
              <a:rPr lang="en-US" sz="2400" dirty="0"/>
              <a:t>to move towards the </a:t>
            </a:r>
            <a:r>
              <a:rPr lang="en-US" sz="2400" dirty="0" smtClean="0"/>
              <a:t>position of </a:t>
            </a:r>
            <a:r>
              <a:rPr lang="en-US" sz="2400" dirty="0"/>
              <a:t>a specific colored </a:t>
            </a:r>
            <a:r>
              <a:rPr lang="en-US" sz="2400" dirty="0" smtClean="0"/>
              <a:t>object</a:t>
            </a:r>
          </a:p>
          <a:p>
            <a:r>
              <a:rPr lang="en-US" sz="2400" dirty="0" smtClean="0"/>
              <a:t>The </a:t>
            </a:r>
            <a:r>
              <a:rPr lang="en-US" sz="2400" dirty="0"/>
              <a:t>color detection algorithm </a:t>
            </a:r>
            <a:r>
              <a:rPr lang="en-US" sz="2400" dirty="0" smtClean="0"/>
              <a:t>is written </a:t>
            </a:r>
            <a:r>
              <a:rPr lang="en-US" sz="2400" dirty="0"/>
              <a:t>in Python using the OpenCV </a:t>
            </a:r>
            <a:r>
              <a:rPr lang="en-US" sz="2400" dirty="0" smtClean="0"/>
              <a:t>library</a:t>
            </a:r>
          </a:p>
          <a:p>
            <a:r>
              <a:rPr lang="en-US" sz="2400" dirty="0" smtClean="0"/>
              <a:t>The </a:t>
            </a:r>
            <a:r>
              <a:rPr lang="en-US" sz="2400" dirty="0"/>
              <a:t>vision </a:t>
            </a:r>
            <a:r>
              <a:rPr lang="en-US" sz="2400" dirty="0" smtClean="0"/>
              <a:t>sensor captures </a:t>
            </a:r>
            <a:r>
              <a:rPr lang="en-US" sz="2400" dirty="0"/>
              <a:t>the real time video of the robotic arm and the </a:t>
            </a:r>
            <a:r>
              <a:rPr lang="en-US" sz="2400" dirty="0" smtClean="0"/>
              <a:t>object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337" y="-152400"/>
            <a:ext cx="4533663" cy="708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457200" y="274638"/>
            <a:ext cx="4191000" cy="1143000"/>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i="1" dirty="0" smtClean="0"/>
              <a:t>C. Computer Vision Algorithm</a:t>
            </a:r>
            <a:endParaRPr lang="en-US" dirty="0"/>
          </a:p>
        </p:txBody>
      </p:sp>
      <p:sp>
        <p:nvSpPr>
          <p:cNvPr id="8" name="Rectangle 7"/>
          <p:cNvSpPr/>
          <p:nvPr/>
        </p:nvSpPr>
        <p:spPr>
          <a:xfrm>
            <a:off x="-228600" y="6477001"/>
            <a:ext cx="4724400" cy="830997"/>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1523094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III.  EXPERIMENT AND RESULTS </a:t>
            </a:r>
            <a:endParaRPr lang="en-IN" dirty="0"/>
          </a:p>
        </p:txBody>
      </p:sp>
      <p:sp>
        <p:nvSpPr>
          <p:cNvPr id="4" name="Date Placeholder 3"/>
          <p:cNvSpPr>
            <a:spLocks noGrp="1"/>
          </p:cNvSpPr>
          <p:nvPr>
            <p:ph type="dt" sz="half" idx="10"/>
          </p:nvPr>
        </p:nvSpPr>
        <p:spPr>
          <a:xfrm>
            <a:off x="8150352" y="6492240"/>
            <a:ext cx="993648"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04800" y="6356350"/>
            <a:ext cx="530352" cy="365760"/>
          </a:xfrm>
        </p:spPr>
        <p:txBody>
          <a:bodyPr/>
          <a:lstStyle/>
          <a:p>
            <a:fld id="{7DE98E4A-E9C1-4A7B-9642-EBCBAEB809A7}" type="slidenum">
              <a:rPr lang="en-US" smtClean="0"/>
              <a:t>14</a:t>
            </a:fld>
            <a:endParaRPr lang="en-US" dirty="0"/>
          </a:p>
        </p:txBody>
      </p:sp>
      <p:sp>
        <p:nvSpPr>
          <p:cNvPr id="3" name="Content Placeholder 2"/>
          <p:cNvSpPr>
            <a:spLocks noGrp="1"/>
          </p:cNvSpPr>
          <p:nvPr>
            <p:ph sz="quarter" idx="1"/>
          </p:nvPr>
        </p:nvSpPr>
        <p:spPr/>
        <p:txBody>
          <a:bodyPr>
            <a:noAutofit/>
          </a:bodyPr>
          <a:lstStyle/>
          <a:p>
            <a:r>
              <a:rPr lang="en-IN" sz="2400" dirty="0" smtClean="0"/>
              <a:t>The robotic arm is operated in the Cartesian mode</a:t>
            </a:r>
          </a:p>
          <a:p>
            <a:r>
              <a:rPr lang="en-IN" sz="2400" dirty="0" smtClean="0"/>
              <a:t>Initially </a:t>
            </a:r>
            <a:r>
              <a:rPr lang="en-IN" sz="2400" dirty="0"/>
              <a:t> </a:t>
            </a:r>
            <a:r>
              <a:rPr lang="en-IN" sz="2400" dirty="0" smtClean="0"/>
              <a:t>the two vision sensors start capturing the video in real time</a:t>
            </a:r>
          </a:p>
          <a:p>
            <a:r>
              <a:rPr lang="en-IN" sz="2400" dirty="0" smtClean="0"/>
              <a:t>possibility of the arm to move to the same position repeatedly is eliminated</a:t>
            </a:r>
          </a:p>
          <a:p>
            <a:r>
              <a:rPr lang="en-IN" sz="2400" dirty="0" smtClean="0"/>
              <a:t>A </a:t>
            </a:r>
            <a:r>
              <a:rPr lang="en-IN" sz="2400" dirty="0"/>
              <a:t>best fit equation of a line is </a:t>
            </a:r>
            <a:r>
              <a:rPr lang="en-IN" sz="2400" dirty="0" smtClean="0"/>
              <a:t>formulated</a:t>
            </a:r>
          </a:p>
          <a:p>
            <a:r>
              <a:rPr lang="en-IN" sz="2400" dirty="0"/>
              <a:t>X position of the arm = (X object * 0.95) + 150  ….(Equation 1)</a:t>
            </a:r>
          </a:p>
          <a:p>
            <a:endParaRPr lang="en-IN" sz="2400" dirty="0"/>
          </a:p>
          <a:p>
            <a:endParaRPr lang="en-IN" sz="2400" dirty="0"/>
          </a:p>
        </p:txBody>
      </p:sp>
      <p:sp>
        <p:nvSpPr>
          <p:cNvPr id="6" name="Rectangle 5"/>
          <p:cNvSpPr/>
          <p:nvPr/>
        </p:nvSpPr>
        <p:spPr>
          <a:xfrm>
            <a:off x="1447800" y="6592669"/>
            <a:ext cx="65532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842830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57200" y="762000"/>
            <a:ext cx="8305800" cy="2295525"/>
          </a:xfrm>
        </p:spPr>
        <p:txBody>
          <a:bodyPr/>
          <a:lstStyle/>
          <a:p>
            <a:pPr marL="342900" indent="-342900">
              <a:buFont typeface="Arial" pitchFamily="34" charset="0"/>
              <a:buChar char="•"/>
            </a:pPr>
            <a:r>
              <a:rPr lang="en-US" dirty="0"/>
              <a:t>The object is picked up by closing the gripper and the arm then moves in front of the user to deliver the object</a:t>
            </a:r>
          </a:p>
          <a:p>
            <a:pPr marL="342900" indent="-342900">
              <a:buFont typeface="Arial" pitchFamily="34" charset="0"/>
              <a:buChar char="•"/>
            </a:pPr>
            <a:r>
              <a:rPr lang="en-US" dirty="0"/>
              <a:t>Out of the 24 trials performed with the objects in the upper and lower level, 20 were successful in picking up the objects correctly</a:t>
            </a:r>
          </a:p>
          <a:p>
            <a:endParaRPr lang="en-US" dirty="0"/>
          </a:p>
        </p:txBody>
      </p:sp>
      <p:sp>
        <p:nvSpPr>
          <p:cNvPr id="8" name="Date Placeholder 3"/>
          <p:cNvSpPr>
            <a:spLocks noGrp="1"/>
          </p:cNvSpPr>
          <p:nvPr>
            <p:ph type="dt" sz="half" idx="10"/>
          </p:nvPr>
        </p:nvSpPr>
        <p:spPr>
          <a:xfrm>
            <a:off x="8229600" y="6492240"/>
            <a:ext cx="990600" cy="365760"/>
          </a:xfrm>
        </p:spPr>
        <p:txBody>
          <a:bodyPr/>
          <a:lstStyle/>
          <a:p>
            <a:fld id="{2C7DC828-CBC3-4979-8058-60BBD43C929C}" type="datetimeFigureOut">
              <a:rPr lang="en-US" smtClean="0"/>
              <a:t>2/21/2019</a:t>
            </a:fld>
            <a:endParaRPr lang="en-US" dirty="0"/>
          </a:p>
        </p:txBody>
      </p:sp>
      <p:sp>
        <p:nvSpPr>
          <p:cNvPr id="10" name="Slide Number Placeholder 5"/>
          <p:cNvSpPr>
            <a:spLocks noGrp="1"/>
          </p:cNvSpPr>
          <p:nvPr>
            <p:ph type="sldNum" sz="quarter" idx="12"/>
          </p:nvPr>
        </p:nvSpPr>
        <p:spPr>
          <a:xfrm>
            <a:off x="304800" y="6356350"/>
            <a:ext cx="530352" cy="365760"/>
          </a:xfrm>
        </p:spPr>
        <p:txBody>
          <a:bodyPr/>
          <a:lstStyle/>
          <a:p>
            <a:fld id="{7DE98E4A-E9C1-4A7B-9642-EBCBAEB809A7}" type="slidenum">
              <a:rPr lang="en-US" smtClean="0"/>
              <a:t>15</a:t>
            </a:fld>
            <a:endParaRPr lang="en-US" dirty="0"/>
          </a:p>
        </p:txBody>
      </p:sp>
      <p:pic>
        <p:nvPicPr>
          <p:cNvPr id="4" name="Content Placeholder 3"/>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304800" y="2600106"/>
            <a:ext cx="4038600" cy="3800694"/>
          </a:xfrm>
        </p:spPr>
      </p:pic>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8200" y="2743200"/>
            <a:ext cx="4038600" cy="3588550"/>
          </a:xfrm>
        </p:spPr>
      </p:pic>
      <p:sp>
        <p:nvSpPr>
          <p:cNvPr id="11" name="Rectangle 10"/>
          <p:cNvSpPr/>
          <p:nvPr/>
        </p:nvSpPr>
        <p:spPr>
          <a:xfrm>
            <a:off x="1600200" y="6408003"/>
            <a:ext cx="64770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2058607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4" name="Date Placeholder 3"/>
          <p:cNvSpPr>
            <a:spLocks noGrp="1"/>
          </p:cNvSpPr>
          <p:nvPr>
            <p:ph type="dt" sz="half" idx="10"/>
          </p:nvPr>
        </p:nvSpPr>
        <p:spPr>
          <a:xfrm>
            <a:off x="7924800" y="6492240"/>
            <a:ext cx="1143000"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04800" y="6356350"/>
            <a:ext cx="682752" cy="365760"/>
          </a:xfrm>
        </p:spPr>
        <p:txBody>
          <a:bodyPr/>
          <a:lstStyle/>
          <a:p>
            <a:fld id="{7DE98E4A-E9C1-4A7B-9642-EBCBAEB809A7}" type="slidenum">
              <a:rPr lang="en-US" smtClean="0"/>
              <a:t>16</a:t>
            </a:fld>
            <a:endParaRPr lang="en-US" dirty="0"/>
          </a:p>
        </p:txBody>
      </p:sp>
      <p:sp>
        <p:nvSpPr>
          <p:cNvPr id="3" name="Content Placeholder 2"/>
          <p:cNvSpPr>
            <a:spLocks noGrp="1"/>
          </p:cNvSpPr>
          <p:nvPr>
            <p:ph sz="quarter" idx="1"/>
          </p:nvPr>
        </p:nvSpPr>
        <p:spPr/>
        <p:txBody>
          <a:bodyPr>
            <a:noAutofit/>
          </a:bodyPr>
          <a:lstStyle/>
          <a:p>
            <a:r>
              <a:rPr lang="en-US" sz="2400" dirty="0" smtClean="0"/>
              <a:t>Accuracy </a:t>
            </a:r>
            <a:r>
              <a:rPr lang="en-US" sz="2400" dirty="0"/>
              <a:t>is lesser for x values lesser than </a:t>
            </a:r>
            <a:r>
              <a:rPr lang="en-US" sz="2400" dirty="0" smtClean="0"/>
              <a:t>200 or </a:t>
            </a:r>
            <a:r>
              <a:rPr lang="en-US" sz="2400" dirty="0"/>
              <a:t>greater than 570. Hence </a:t>
            </a:r>
            <a:r>
              <a:rPr lang="en-US" sz="2400" dirty="0" smtClean="0"/>
              <a:t>equation </a:t>
            </a:r>
            <a:r>
              <a:rPr lang="en-US" sz="2400" i="1" dirty="0"/>
              <a:t>(1) </a:t>
            </a:r>
            <a:r>
              <a:rPr lang="en-US" sz="2400" dirty="0"/>
              <a:t>does not hold </a:t>
            </a:r>
            <a:r>
              <a:rPr lang="en-US" sz="2400" dirty="0" smtClean="0"/>
              <a:t>good for </a:t>
            </a:r>
            <a:r>
              <a:rPr lang="en-US" sz="2400" dirty="0"/>
              <a:t>extreme </a:t>
            </a:r>
            <a:r>
              <a:rPr lang="en-US" sz="2400" dirty="0" smtClean="0"/>
              <a:t>values</a:t>
            </a:r>
          </a:p>
          <a:p>
            <a:r>
              <a:rPr lang="en-US" sz="2400" dirty="0" smtClean="0"/>
              <a:t>Effective </a:t>
            </a:r>
            <a:r>
              <a:rPr lang="en-US" sz="2400" dirty="0"/>
              <a:t>solutions for reducing the </a:t>
            </a:r>
            <a:r>
              <a:rPr lang="en-US" sz="2400" dirty="0" smtClean="0"/>
              <a:t>number of </a:t>
            </a:r>
            <a:r>
              <a:rPr lang="en-US" sz="2400" dirty="0"/>
              <a:t>unsuccessful attempts would </a:t>
            </a:r>
            <a:r>
              <a:rPr lang="en-US" sz="2400" dirty="0" smtClean="0"/>
              <a:t>be:</a:t>
            </a:r>
          </a:p>
          <a:p>
            <a:pPr lvl="1"/>
            <a:r>
              <a:rPr lang="en-US" sz="2000" dirty="0" smtClean="0"/>
              <a:t>formulating </a:t>
            </a:r>
            <a:r>
              <a:rPr lang="en-US" sz="2000" dirty="0"/>
              <a:t>a higher </a:t>
            </a:r>
            <a:r>
              <a:rPr lang="en-US" sz="2000" dirty="0" smtClean="0"/>
              <a:t>order equation </a:t>
            </a:r>
            <a:r>
              <a:rPr lang="en-US" sz="2000" dirty="0"/>
              <a:t>that can hold good for most locations of the object </a:t>
            </a:r>
            <a:r>
              <a:rPr lang="en-US" sz="2000" dirty="0" smtClean="0"/>
              <a:t>and</a:t>
            </a:r>
          </a:p>
          <a:p>
            <a:pPr lvl="1"/>
            <a:r>
              <a:rPr lang="en-US" sz="2000" dirty="0" smtClean="0"/>
              <a:t>More fine </a:t>
            </a:r>
            <a:r>
              <a:rPr lang="en-US" sz="2000" dirty="0"/>
              <a:t>tuning by repetitively moving the arm until the </a:t>
            </a:r>
            <a:r>
              <a:rPr lang="en-US" sz="2000" dirty="0" smtClean="0"/>
              <a:t>object is </a:t>
            </a:r>
            <a:r>
              <a:rPr lang="en-US" sz="2000" dirty="0"/>
              <a:t>in the center of the </a:t>
            </a:r>
            <a:r>
              <a:rPr lang="en-US" sz="2000" dirty="0" smtClean="0"/>
              <a:t>frame. </a:t>
            </a:r>
          </a:p>
          <a:p>
            <a:r>
              <a:rPr lang="en-US" sz="2400" dirty="0" smtClean="0"/>
              <a:t> </a:t>
            </a:r>
            <a:r>
              <a:rPr lang="en-US" sz="2400" dirty="0"/>
              <a:t>the </a:t>
            </a:r>
            <a:r>
              <a:rPr lang="en-US" sz="2400" dirty="0" smtClean="0"/>
              <a:t>time taken </a:t>
            </a:r>
            <a:r>
              <a:rPr lang="en-US" sz="2400" dirty="0"/>
              <a:t>to pick up objects from the upper </a:t>
            </a:r>
            <a:r>
              <a:rPr lang="en-US" sz="2400" dirty="0" smtClean="0"/>
              <a:t>and lower </a:t>
            </a:r>
            <a:r>
              <a:rPr lang="en-US" sz="2400" dirty="0"/>
              <a:t>level </a:t>
            </a:r>
            <a:r>
              <a:rPr lang="en-US" sz="2400" dirty="0" smtClean="0"/>
              <a:t>are almost </a:t>
            </a:r>
            <a:r>
              <a:rPr lang="en-US" sz="2400" dirty="0"/>
              <a:t>the same value. </a:t>
            </a:r>
          </a:p>
          <a:p>
            <a:r>
              <a:rPr lang="en-US" sz="2400" dirty="0" smtClean="0"/>
              <a:t>This </a:t>
            </a:r>
            <a:r>
              <a:rPr lang="en-US" sz="2400" dirty="0"/>
              <a:t>is significantly low compared to </a:t>
            </a:r>
            <a:r>
              <a:rPr lang="en-US" sz="2400" dirty="0" smtClean="0"/>
              <a:t>the completion </a:t>
            </a:r>
            <a:r>
              <a:rPr lang="en-US" sz="2400" dirty="0"/>
              <a:t>times calculated when using brain </a:t>
            </a:r>
            <a:r>
              <a:rPr lang="en-US" sz="2400" dirty="0" smtClean="0"/>
              <a:t>computer interface  </a:t>
            </a:r>
            <a:r>
              <a:rPr lang="en-US" sz="2400" dirty="0"/>
              <a:t>or gesture based recognition </a:t>
            </a:r>
            <a:endParaRPr lang="en-US" sz="2400" dirty="0" smtClean="0"/>
          </a:p>
        </p:txBody>
      </p:sp>
      <p:sp>
        <p:nvSpPr>
          <p:cNvPr id="6" name="Rectangle 5"/>
          <p:cNvSpPr/>
          <p:nvPr/>
        </p:nvSpPr>
        <p:spPr>
          <a:xfrm>
            <a:off x="1524000" y="6592669"/>
            <a:ext cx="62484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578092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3200"/>
            <a:ext cx="2997200" cy="1477962"/>
          </a:xfrm>
        </p:spPr>
        <p:txBody>
          <a:bodyPr>
            <a:noAutofit/>
          </a:bodyPr>
          <a:lstStyle/>
          <a:p>
            <a:r>
              <a:rPr lang="en-US" sz="2400" dirty="0"/>
              <a:t>Figure 5. X distance in pixel </a:t>
            </a:r>
            <a:r>
              <a:rPr lang="en-US" sz="2400" dirty="0" err="1"/>
              <a:t>vs</a:t>
            </a:r>
            <a:r>
              <a:rPr lang="en-US" sz="2400" dirty="0"/>
              <a:t> X coordinate of the robotic</a:t>
            </a:r>
            <a:br>
              <a:rPr lang="en-US" sz="2400" dirty="0"/>
            </a:br>
            <a:r>
              <a:rPr lang="en-US" sz="2400" dirty="0"/>
              <a:t>arm</a:t>
            </a:r>
          </a:p>
        </p:txBody>
      </p:sp>
      <p:sp>
        <p:nvSpPr>
          <p:cNvPr id="4" name="Date Placeholder 3"/>
          <p:cNvSpPr>
            <a:spLocks noGrp="1"/>
          </p:cNvSpPr>
          <p:nvPr>
            <p:ph type="dt" sz="half" idx="10"/>
          </p:nvPr>
        </p:nvSpPr>
        <p:spPr>
          <a:xfrm>
            <a:off x="7772400" y="6356350"/>
            <a:ext cx="917448"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04800" y="6356350"/>
            <a:ext cx="606552" cy="365760"/>
          </a:xfrm>
        </p:spPr>
        <p:txBody>
          <a:bodyPr/>
          <a:lstStyle/>
          <a:p>
            <a:fld id="{7DE98E4A-E9C1-4A7B-9642-EBCBAEB809A7}" type="slidenum">
              <a:rPr lang="en-US" smtClean="0"/>
              <a:t>17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5558952"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47800" y="6408003"/>
            <a:ext cx="62484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1409389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a:xfrm>
            <a:off x="8074152" y="6492240"/>
            <a:ext cx="1069848"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04800" y="6356350"/>
            <a:ext cx="454152" cy="365760"/>
          </a:xfrm>
        </p:spPr>
        <p:txBody>
          <a:bodyPr/>
          <a:lstStyle/>
          <a:p>
            <a:fld id="{7DE98E4A-E9C1-4A7B-9642-EBCBAEB809A7}" type="slidenum">
              <a:rPr lang="en-US" smtClean="0"/>
              <a:t>18</a:t>
            </a:fld>
            <a:endParaRPr lang="en-US" dirty="0"/>
          </a:p>
        </p:txBody>
      </p:sp>
      <p:sp>
        <p:nvSpPr>
          <p:cNvPr id="3" name="Content Placeholder 2"/>
          <p:cNvSpPr>
            <a:spLocks noGrp="1"/>
          </p:cNvSpPr>
          <p:nvPr>
            <p:ph sz="quarter" idx="1"/>
          </p:nvPr>
        </p:nvSpPr>
        <p:spPr/>
        <p:txBody>
          <a:bodyPr>
            <a:noAutofit/>
          </a:bodyPr>
          <a:lstStyle/>
          <a:p>
            <a:r>
              <a:rPr lang="en-US" sz="2400" dirty="0" smtClean="0"/>
              <a:t>It </a:t>
            </a:r>
            <a:r>
              <a:rPr lang="en-US" sz="2400" dirty="0"/>
              <a:t>can also be seen that attempts are more successful when the objects are placed at the upper level compared to the lower level</a:t>
            </a:r>
          </a:p>
          <a:p>
            <a:r>
              <a:rPr lang="en-US" sz="2400" dirty="0"/>
              <a:t>The reason for unsuccessful attempts on the lower level is that the light falling on the lower level is less due to the shadow cast by the shelf.</a:t>
            </a:r>
          </a:p>
          <a:p>
            <a:r>
              <a:rPr lang="en-US" sz="2400" dirty="0" smtClean="0"/>
              <a:t>the completion time for task took around 120 </a:t>
            </a:r>
            <a:r>
              <a:rPr lang="en-US" sz="2400" dirty="0"/>
              <a:t>to 130 seconds for a skilled user. </a:t>
            </a:r>
            <a:endParaRPr lang="en-US" sz="2400" dirty="0" smtClean="0"/>
          </a:p>
          <a:p>
            <a:r>
              <a:rPr lang="en-US" sz="2400" dirty="0" smtClean="0"/>
              <a:t>The </a:t>
            </a:r>
            <a:r>
              <a:rPr lang="en-US" sz="2400" dirty="0"/>
              <a:t>result </a:t>
            </a:r>
            <a:r>
              <a:rPr lang="en-US" sz="2400" dirty="0" smtClean="0"/>
              <a:t>shows that </a:t>
            </a:r>
            <a:r>
              <a:rPr lang="en-US" sz="2400" dirty="0"/>
              <a:t>automating the movement of a robot arm can save a lot </a:t>
            </a:r>
            <a:r>
              <a:rPr lang="en-US" sz="2400" dirty="0" smtClean="0"/>
              <a:t>of time </a:t>
            </a:r>
          </a:p>
          <a:p>
            <a:r>
              <a:rPr lang="en-US" sz="2400" dirty="0" smtClean="0"/>
              <a:t>it </a:t>
            </a:r>
            <a:r>
              <a:rPr lang="en-US" sz="2400" dirty="0"/>
              <a:t>does not require the user to concentrate </a:t>
            </a:r>
            <a:r>
              <a:rPr lang="en-US" sz="2400" dirty="0" smtClean="0"/>
              <a:t>while performing </a:t>
            </a:r>
            <a:r>
              <a:rPr lang="en-US" sz="2400" dirty="0"/>
              <a:t>the task.</a:t>
            </a:r>
          </a:p>
        </p:txBody>
      </p:sp>
      <p:sp>
        <p:nvSpPr>
          <p:cNvPr id="6" name="Rectangle 5"/>
          <p:cNvSpPr/>
          <p:nvPr/>
        </p:nvSpPr>
        <p:spPr>
          <a:xfrm>
            <a:off x="1066800" y="6553200"/>
            <a:ext cx="64008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3463990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4" name="Date Placeholder 3"/>
          <p:cNvSpPr>
            <a:spLocks noGrp="1"/>
          </p:cNvSpPr>
          <p:nvPr>
            <p:ph type="dt" sz="half" idx="10"/>
          </p:nvPr>
        </p:nvSpPr>
        <p:spPr>
          <a:xfrm>
            <a:off x="8074152" y="6492240"/>
            <a:ext cx="1069848"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04800" y="6356350"/>
            <a:ext cx="454152" cy="365760"/>
          </a:xfrm>
        </p:spPr>
        <p:txBody>
          <a:bodyPr/>
          <a:lstStyle/>
          <a:p>
            <a:fld id="{7DE98E4A-E9C1-4A7B-9642-EBCBAEB809A7}" type="slidenum">
              <a:rPr lang="en-US" smtClean="0"/>
              <a:t>19</a:t>
            </a:fld>
            <a:endParaRPr lang="en-US" dirty="0"/>
          </a:p>
        </p:txBody>
      </p:sp>
      <p:sp>
        <p:nvSpPr>
          <p:cNvPr id="3" name="Content Placeholder 2"/>
          <p:cNvSpPr>
            <a:spLocks noGrp="1"/>
          </p:cNvSpPr>
          <p:nvPr>
            <p:ph sz="quarter" idx="1"/>
          </p:nvPr>
        </p:nvSpPr>
        <p:spPr/>
        <p:txBody>
          <a:bodyPr/>
          <a:lstStyle/>
          <a:p>
            <a:r>
              <a:rPr lang="en-US" dirty="0" smtClean="0"/>
              <a:t>Cost- effective </a:t>
            </a:r>
          </a:p>
          <a:p>
            <a:r>
              <a:rPr lang="en-US" dirty="0" smtClean="0"/>
              <a:t>Faster</a:t>
            </a:r>
          </a:p>
          <a:p>
            <a:r>
              <a:rPr lang="en-US" dirty="0" smtClean="0"/>
              <a:t>Puts less strain on user</a:t>
            </a:r>
          </a:p>
          <a:p>
            <a:r>
              <a:rPr lang="en-US" dirty="0" smtClean="0"/>
              <a:t>Decreases dependency </a:t>
            </a:r>
          </a:p>
          <a:p>
            <a:r>
              <a:rPr lang="en-US" dirty="0" smtClean="0"/>
              <a:t>Success rate of 83.33%</a:t>
            </a:r>
          </a:p>
          <a:p>
            <a:r>
              <a:rPr lang="en-US" dirty="0" smtClean="0"/>
              <a:t>Completion of task achieved in 37.52 seconds on average</a:t>
            </a:r>
            <a:endParaRPr lang="en-US" dirty="0"/>
          </a:p>
        </p:txBody>
      </p:sp>
      <p:sp>
        <p:nvSpPr>
          <p:cNvPr id="6" name="Rectangle 5"/>
          <p:cNvSpPr/>
          <p:nvPr/>
        </p:nvSpPr>
        <p:spPr>
          <a:xfrm>
            <a:off x="1295400" y="6440269"/>
            <a:ext cx="64008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3878293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INTRODUCTION</a:t>
            </a:r>
            <a:endParaRPr lang="en-US" dirty="0"/>
          </a:p>
        </p:txBody>
      </p:sp>
      <p:sp>
        <p:nvSpPr>
          <p:cNvPr id="4" name="Date Placeholder 3"/>
          <p:cNvSpPr>
            <a:spLocks noGrp="1"/>
          </p:cNvSpPr>
          <p:nvPr>
            <p:ph type="dt" sz="half" idx="10"/>
          </p:nvPr>
        </p:nvSpPr>
        <p:spPr>
          <a:xfrm>
            <a:off x="8001000" y="6527800"/>
            <a:ext cx="1143000"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79248" y="6568440"/>
            <a:ext cx="454152" cy="365760"/>
          </a:xfrm>
        </p:spPr>
        <p:txBody>
          <a:bodyPr/>
          <a:lstStyle/>
          <a:p>
            <a:fld id="{7DE98E4A-E9C1-4A7B-9642-EBCBAEB809A7}" type="slidenum">
              <a:rPr lang="en-US" smtClean="0"/>
              <a:t>2</a:t>
            </a:fld>
            <a:endParaRPr lang="en-US" dirty="0"/>
          </a:p>
        </p:txBody>
      </p:sp>
      <p:sp>
        <p:nvSpPr>
          <p:cNvPr id="3" name="Content Placeholder 2"/>
          <p:cNvSpPr>
            <a:spLocks noGrp="1"/>
          </p:cNvSpPr>
          <p:nvPr>
            <p:ph sz="quarter" idx="1"/>
          </p:nvPr>
        </p:nvSpPr>
        <p:spPr>
          <a:xfrm>
            <a:off x="457200" y="1143000"/>
            <a:ext cx="8229600" cy="4937760"/>
          </a:xfrm>
        </p:spPr>
        <p:txBody>
          <a:bodyPr>
            <a:normAutofit/>
          </a:bodyPr>
          <a:lstStyle/>
          <a:p>
            <a:r>
              <a:rPr lang="en-US" sz="2400" dirty="0" smtClean="0"/>
              <a:t>Robotic arm is developed for people suffering from upper body movement disorders such as:</a:t>
            </a:r>
          </a:p>
          <a:p>
            <a:pPr lvl="1"/>
            <a:r>
              <a:rPr lang="en-US" sz="2000" dirty="0" smtClean="0"/>
              <a:t>Amyotrophic lateral sclerosis (ALS)</a:t>
            </a:r>
          </a:p>
          <a:p>
            <a:pPr lvl="1"/>
            <a:r>
              <a:rPr lang="en-US" sz="2000" dirty="0" smtClean="0"/>
              <a:t>Parkinson’s disease</a:t>
            </a:r>
          </a:p>
          <a:p>
            <a:pPr lvl="1"/>
            <a:r>
              <a:rPr lang="en-US" sz="2000" dirty="0" smtClean="0"/>
              <a:t>Progressive muscular atrophy (PMA)</a:t>
            </a:r>
          </a:p>
          <a:p>
            <a:r>
              <a:rPr lang="en-US" sz="2400" dirty="0" smtClean="0"/>
              <a:t>Enhances the manipulation capabilities for electric wheelchair users</a:t>
            </a:r>
          </a:p>
          <a:p>
            <a:r>
              <a:rPr lang="en-US" sz="2400" dirty="0" smtClean="0"/>
              <a:t>More independent</a:t>
            </a:r>
          </a:p>
          <a:p>
            <a:r>
              <a:rPr lang="en-US" sz="2400" dirty="0" smtClean="0"/>
              <a:t>Pick up objects from a table or a shelf effortlessly in a short amount of time</a:t>
            </a:r>
          </a:p>
          <a:p>
            <a:r>
              <a:rPr lang="en-US" sz="2400" dirty="0" smtClean="0"/>
              <a:t>Wheelchair mounted robotic arms utilize remote controlled interface such as joystick to control the arm</a:t>
            </a:r>
          </a:p>
        </p:txBody>
      </p:sp>
      <p:sp>
        <p:nvSpPr>
          <p:cNvPr id="8" name="Rectangle 7"/>
          <p:cNvSpPr/>
          <p:nvPr/>
        </p:nvSpPr>
        <p:spPr>
          <a:xfrm>
            <a:off x="1371600" y="6534834"/>
            <a:ext cx="64770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1966449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4" name="Date Placeholder 3"/>
          <p:cNvSpPr>
            <a:spLocks noGrp="1"/>
          </p:cNvSpPr>
          <p:nvPr>
            <p:ph type="dt" sz="half" idx="10"/>
          </p:nvPr>
        </p:nvSpPr>
        <p:spPr>
          <a:xfrm>
            <a:off x="7845552" y="6492240"/>
            <a:ext cx="1298448"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81000" y="6356350"/>
            <a:ext cx="454152" cy="365760"/>
          </a:xfrm>
        </p:spPr>
        <p:txBody>
          <a:bodyPr/>
          <a:lstStyle/>
          <a:p>
            <a:fld id="{7DE98E4A-E9C1-4A7B-9642-EBCBAEB809A7}" type="slidenum">
              <a:rPr lang="en-US" smtClean="0"/>
              <a:t>20</a:t>
            </a:fld>
            <a:endParaRPr lang="en-US" dirty="0"/>
          </a:p>
        </p:txBody>
      </p:sp>
      <p:sp>
        <p:nvSpPr>
          <p:cNvPr id="3" name="Content Placeholder 2"/>
          <p:cNvSpPr>
            <a:spLocks noGrp="1"/>
          </p:cNvSpPr>
          <p:nvPr>
            <p:ph sz="quarter" idx="1"/>
          </p:nvPr>
        </p:nvSpPr>
        <p:spPr/>
        <p:txBody>
          <a:bodyPr>
            <a:normAutofit/>
          </a:bodyPr>
          <a:lstStyle/>
          <a:p>
            <a:r>
              <a:rPr lang="en-US" sz="2400" dirty="0" smtClean="0"/>
              <a:t>Attempts are more successful when the objects are placed at the upper level compared to the lower level</a:t>
            </a:r>
          </a:p>
          <a:p>
            <a:r>
              <a:rPr lang="en-US" sz="2400" dirty="0" smtClean="0"/>
              <a:t>Position of the detected object keeps fluctuating due to insufficient light</a:t>
            </a:r>
          </a:p>
          <a:p>
            <a:r>
              <a:rPr lang="en-US" sz="2400" dirty="0" smtClean="0"/>
              <a:t>Working depends mostly on the amount of light </a:t>
            </a:r>
            <a:r>
              <a:rPr lang="en-US" sz="2400" dirty="0" err="1" smtClean="0"/>
              <a:t>percieved</a:t>
            </a:r>
            <a:r>
              <a:rPr lang="en-US" sz="2400" dirty="0" smtClean="0"/>
              <a:t> from the object</a:t>
            </a:r>
            <a:endParaRPr lang="en-US" sz="2400" dirty="0"/>
          </a:p>
        </p:txBody>
      </p:sp>
      <p:sp>
        <p:nvSpPr>
          <p:cNvPr id="6" name="Rectangle 5"/>
          <p:cNvSpPr/>
          <p:nvPr/>
        </p:nvSpPr>
        <p:spPr>
          <a:xfrm>
            <a:off x="1219200" y="6516469"/>
            <a:ext cx="66294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a:t>
            </a:r>
            <a:r>
              <a:rPr lang="en-US" sz="1200" b="1" dirty="0" smtClean="0">
                <a:solidFill>
                  <a:schemeClr val="tx2"/>
                </a:solidFill>
              </a:rPr>
              <a:t>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1776360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IV. CONCLUSION</a:t>
            </a:r>
            <a:br>
              <a:rPr lang="en-US" dirty="0" smtClean="0"/>
            </a:br>
            <a:endParaRPr lang="en-US" dirty="0"/>
          </a:p>
        </p:txBody>
      </p:sp>
      <p:sp>
        <p:nvSpPr>
          <p:cNvPr id="4" name="Date Placeholder 3"/>
          <p:cNvSpPr>
            <a:spLocks noGrp="1"/>
          </p:cNvSpPr>
          <p:nvPr>
            <p:ph type="dt" sz="half" idx="10"/>
          </p:nvPr>
        </p:nvSpPr>
        <p:spPr>
          <a:xfrm>
            <a:off x="8153400" y="6553200"/>
            <a:ext cx="914400"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84048" y="6356350"/>
            <a:ext cx="454152" cy="365760"/>
          </a:xfrm>
        </p:spPr>
        <p:txBody>
          <a:bodyPr/>
          <a:lstStyle/>
          <a:p>
            <a:fld id="{7DE98E4A-E9C1-4A7B-9642-EBCBAEB809A7}" type="slidenum">
              <a:rPr lang="en-US" smtClean="0"/>
              <a:t>21</a:t>
            </a:fld>
            <a:endParaRPr lang="en-US" dirty="0"/>
          </a:p>
        </p:txBody>
      </p:sp>
      <p:sp>
        <p:nvSpPr>
          <p:cNvPr id="3" name="Content Placeholder 2"/>
          <p:cNvSpPr>
            <a:spLocks noGrp="1"/>
          </p:cNvSpPr>
          <p:nvPr>
            <p:ph sz="quarter" idx="1"/>
          </p:nvPr>
        </p:nvSpPr>
        <p:spPr/>
        <p:txBody>
          <a:bodyPr>
            <a:normAutofit/>
          </a:bodyPr>
          <a:lstStyle/>
          <a:p>
            <a:r>
              <a:rPr lang="en-IN" sz="2400" dirty="0"/>
              <a:t>Computer vision algorithm based on </a:t>
            </a:r>
            <a:r>
              <a:rPr lang="en-IN" sz="2400" dirty="0" smtClean="0"/>
              <a:t>colour </a:t>
            </a:r>
            <a:r>
              <a:rPr lang="en-IN" sz="2400" dirty="0"/>
              <a:t>detection has been </a:t>
            </a:r>
            <a:r>
              <a:rPr lang="en-IN" sz="2400" dirty="0" smtClean="0"/>
              <a:t>developed</a:t>
            </a:r>
          </a:p>
          <a:p>
            <a:r>
              <a:rPr lang="en-IN" sz="2400" dirty="0" smtClean="0"/>
              <a:t>Two sensors were used:</a:t>
            </a:r>
            <a:endParaRPr lang="en-IN" sz="2400" dirty="0"/>
          </a:p>
          <a:p>
            <a:pPr lvl="1"/>
            <a:r>
              <a:rPr lang="en-IN" sz="2400" dirty="0" smtClean="0"/>
              <a:t>First </a:t>
            </a:r>
            <a:r>
              <a:rPr lang="en-IN" sz="2400" dirty="0"/>
              <a:t>sensor was used for obtaining the coarse location of the object</a:t>
            </a:r>
          </a:p>
          <a:p>
            <a:pPr lvl="1"/>
            <a:r>
              <a:rPr lang="en-IN" sz="2400" dirty="0"/>
              <a:t>second one was used for fine </a:t>
            </a:r>
            <a:r>
              <a:rPr lang="en-IN" sz="2400" dirty="0" smtClean="0"/>
              <a:t>localization</a:t>
            </a:r>
            <a:endParaRPr lang="en-IN" sz="2400" dirty="0"/>
          </a:p>
          <a:p>
            <a:r>
              <a:rPr lang="en-IN" sz="2400" dirty="0" smtClean="0"/>
              <a:t>Ability </a:t>
            </a:r>
            <a:r>
              <a:rPr lang="en-IN" sz="2400" dirty="0"/>
              <a:t>to pick up objects placed at different locations on </a:t>
            </a:r>
            <a:r>
              <a:rPr lang="en-IN" sz="2400" dirty="0" smtClean="0"/>
              <a:t>success </a:t>
            </a:r>
            <a:r>
              <a:rPr lang="en-IN" sz="2400" dirty="0"/>
              <a:t>rate of 83.33</a:t>
            </a:r>
            <a:r>
              <a:rPr lang="en-IN" sz="2400" dirty="0" smtClean="0"/>
              <a:t>%</a:t>
            </a:r>
            <a:endParaRPr lang="en-IN" sz="2400" dirty="0"/>
          </a:p>
          <a:p>
            <a:r>
              <a:rPr lang="en-IN" sz="2400" dirty="0"/>
              <a:t>The main goal of performing the action of picking up the object under one minute is achieved</a:t>
            </a:r>
          </a:p>
        </p:txBody>
      </p:sp>
      <p:sp>
        <p:nvSpPr>
          <p:cNvPr id="6" name="Rectangle 5"/>
          <p:cNvSpPr/>
          <p:nvPr/>
        </p:nvSpPr>
        <p:spPr>
          <a:xfrm>
            <a:off x="1219200" y="6592669"/>
            <a:ext cx="68580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175418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 FUTURE WORK</a:t>
            </a:r>
            <a:br>
              <a:rPr lang="en-US" dirty="0" smtClean="0"/>
            </a:br>
            <a:endParaRPr lang="en-US" dirty="0"/>
          </a:p>
        </p:txBody>
      </p:sp>
      <p:sp>
        <p:nvSpPr>
          <p:cNvPr id="4" name="Date Placeholder 3"/>
          <p:cNvSpPr>
            <a:spLocks noGrp="1"/>
          </p:cNvSpPr>
          <p:nvPr>
            <p:ph type="dt" sz="half" idx="10"/>
          </p:nvPr>
        </p:nvSpPr>
        <p:spPr>
          <a:xfrm>
            <a:off x="8153400" y="6477000"/>
            <a:ext cx="990600"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81000" y="6356350"/>
            <a:ext cx="377952" cy="365760"/>
          </a:xfrm>
        </p:spPr>
        <p:txBody>
          <a:bodyPr/>
          <a:lstStyle/>
          <a:p>
            <a:fld id="{7DE98E4A-E9C1-4A7B-9642-EBCBAEB809A7}" type="slidenum">
              <a:rPr lang="en-US" smtClean="0"/>
              <a:t>22</a:t>
            </a:fld>
            <a:endParaRPr lang="en-US" dirty="0"/>
          </a:p>
        </p:txBody>
      </p:sp>
      <p:sp>
        <p:nvSpPr>
          <p:cNvPr id="3" name="Content Placeholder 2"/>
          <p:cNvSpPr>
            <a:spLocks noGrp="1"/>
          </p:cNvSpPr>
          <p:nvPr>
            <p:ph sz="quarter" idx="1"/>
          </p:nvPr>
        </p:nvSpPr>
        <p:spPr/>
        <p:txBody>
          <a:bodyPr>
            <a:normAutofit/>
          </a:bodyPr>
          <a:lstStyle/>
          <a:p>
            <a:pPr>
              <a:buNone/>
            </a:pPr>
            <a:r>
              <a:rPr lang="en-IN" sz="2400" dirty="0"/>
              <a:t>Future </a:t>
            </a:r>
            <a:r>
              <a:rPr lang="en-IN" sz="2400" dirty="0" smtClean="0"/>
              <a:t>work </a:t>
            </a:r>
            <a:r>
              <a:rPr lang="en-IN" sz="2400" dirty="0"/>
              <a:t>aimed is implementing:</a:t>
            </a:r>
          </a:p>
          <a:p>
            <a:pPr marL="571500" indent="-514350">
              <a:buFont typeface="+mj-lt"/>
              <a:buAutoNum type="arabicPeriod"/>
            </a:pPr>
            <a:r>
              <a:rPr lang="en-IN" sz="2400" dirty="0"/>
              <a:t>The wireless </a:t>
            </a:r>
            <a:r>
              <a:rPr lang="en-IN" sz="2400" dirty="0" smtClean="0"/>
              <a:t>protocol</a:t>
            </a:r>
            <a:endParaRPr lang="en-IN" sz="2400" dirty="0"/>
          </a:p>
          <a:p>
            <a:pPr marL="571500" indent="-514350">
              <a:buFont typeface="+mj-lt"/>
              <a:buAutoNum type="arabicPeriod"/>
            </a:pPr>
            <a:r>
              <a:rPr lang="en-IN" sz="2400" dirty="0"/>
              <a:t>Voice </a:t>
            </a:r>
            <a:r>
              <a:rPr lang="en-IN" sz="2400" dirty="0" smtClean="0"/>
              <a:t>recognition</a:t>
            </a:r>
            <a:endParaRPr lang="en-IN" sz="2400" dirty="0"/>
          </a:p>
          <a:p>
            <a:pPr marL="571500" indent="-514350">
              <a:buFont typeface="+mj-lt"/>
              <a:buAutoNum type="arabicPeriod"/>
            </a:pPr>
            <a:r>
              <a:rPr lang="en-IN" sz="2400" dirty="0" smtClean="0"/>
              <a:t>mind-controlled </a:t>
            </a:r>
            <a:r>
              <a:rPr lang="en-IN" sz="2400" dirty="0"/>
              <a:t>robotic arm </a:t>
            </a:r>
            <a:endParaRPr lang="en-IN" sz="2400" dirty="0" smtClean="0"/>
          </a:p>
          <a:p>
            <a:pPr marL="571500" indent="-514350">
              <a:buFont typeface="+mj-lt"/>
              <a:buAutoNum type="arabicPeriod"/>
            </a:pPr>
            <a:r>
              <a:rPr lang="en-IN" sz="2400" dirty="0" smtClean="0"/>
              <a:t>Depth </a:t>
            </a:r>
            <a:r>
              <a:rPr lang="en-IN" sz="2400" dirty="0"/>
              <a:t>sensors can be used in addition to vision sensors </a:t>
            </a:r>
            <a:endParaRPr lang="en-IN" sz="2400" dirty="0" smtClean="0"/>
          </a:p>
          <a:p>
            <a:pPr marL="571500" indent="-514350">
              <a:buFont typeface="+mj-lt"/>
              <a:buAutoNum type="arabicPeriod"/>
            </a:pPr>
            <a:r>
              <a:rPr lang="en-IN" sz="2400" dirty="0" smtClean="0"/>
              <a:t>Advanced </a:t>
            </a:r>
            <a:r>
              <a:rPr lang="en-IN" sz="2400" dirty="0"/>
              <a:t>vision algorithms </a:t>
            </a:r>
          </a:p>
        </p:txBody>
      </p:sp>
      <p:sp>
        <p:nvSpPr>
          <p:cNvPr id="6" name="Rectangle 5"/>
          <p:cNvSpPr/>
          <p:nvPr/>
        </p:nvSpPr>
        <p:spPr>
          <a:xfrm>
            <a:off x="1371600" y="6516469"/>
            <a:ext cx="66294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4098319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pPr lvl="0"/>
            <a:r>
              <a:rPr lang="en-IN" u="sng" smtClean="0">
                <a:hlinkClick r:id="rId2"/>
              </a:rPr>
              <a:t>https</a:t>
            </a:r>
            <a:r>
              <a:rPr lang="en-IN" u="sng" dirty="0">
                <a:hlinkClick r:id="rId2"/>
              </a:rPr>
              <a:t>://ieeexplore.ieee.org/document/8409518</a:t>
            </a:r>
            <a:endParaRPr lang="en-US" dirty="0"/>
          </a:p>
          <a:p>
            <a:pPr lvl="0"/>
            <a:r>
              <a:rPr lang="en-IN" u="sng" dirty="0">
                <a:hlinkClick r:id="rId3"/>
              </a:rPr>
              <a:t>https://www.trossenrobotics.com/p/phantomx-ax-12-reactor-robot-arm.aspx</a:t>
            </a:r>
            <a:endParaRPr lang="en-US" dirty="0"/>
          </a:p>
          <a:p>
            <a:pPr lvl="0"/>
            <a:r>
              <a:rPr lang="en-IN" u="sng" dirty="0">
                <a:hlinkClick r:id="rId4"/>
              </a:rPr>
              <a:t>https://www.semanticscholar.org/paper/Automation-of-a-wheelchair-mounted-robotic-arm-Karuppiah-Metalia/4ecb3b9209af1f837ed4e7782e560d27b2495959</a:t>
            </a:r>
            <a:endParaRPr lang="en-US" dirty="0"/>
          </a:p>
          <a:p>
            <a:pPr lvl="0"/>
            <a:r>
              <a:rPr lang="en-IN" u="sng" dirty="0">
                <a:hlinkClick r:id="rId5"/>
              </a:rPr>
              <a:t>https://www.youtube.com/watch?v=7fdcncalXHc</a:t>
            </a:r>
            <a:endParaRPr lang="en-US" dirty="0"/>
          </a:p>
          <a:p>
            <a:pPr lvl="0"/>
            <a:r>
              <a:rPr lang="en-IN" u="sng" dirty="0">
                <a:hlinkClick r:id="rId6"/>
              </a:rPr>
              <a:t>https://www.youtube.com/watch?v=EjH38p9Nnp4</a:t>
            </a:r>
            <a:endParaRPr lang="en-US" dirty="0"/>
          </a:p>
          <a:p>
            <a:endParaRPr lang="en-US" dirty="0"/>
          </a:p>
        </p:txBody>
      </p:sp>
    </p:spTree>
    <p:extLst>
      <p:ext uri="{BB962C8B-B14F-4D97-AF65-F5344CB8AC3E}">
        <p14:creationId xmlns:p14="http://schemas.microsoft.com/office/powerpoint/2010/main" val="126405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143000" y="0"/>
            <a:ext cx="6858000" cy="6858000"/>
          </a:xfrm>
          <a:prstGeom prst="rect">
            <a:avLst/>
          </a:prstGeom>
          <a:effectLst>
            <a:softEdge rad="635000"/>
          </a:effectLst>
        </p:spPr>
      </p:pic>
      <p:sp>
        <p:nvSpPr>
          <p:cNvPr id="2" name="Title 1"/>
          <p:cNvSpPr>
            <a:spLocks noGrp="1"/>
          </p:cNvSpPr>
          <p:nvPr>
            <p:ph type="title"/>
          </p:nvPr>
        </p:nvSpPr>
        <p:spPr/>
        <p:txBody>
          <a:bodyPr/>
          <a:lstStyle/>
          <a:p>
            <a:r>
              <a:rPr lang="en-US" dirty="0" smtClean="0"/>
              <a:t>Objectives</a:t>
            </a:r>
            <a:endParaRPr lang="en-US" dirty="0"/>
          </a:p>
        </p:txBody>
      </p:sp>
      <p:sp>
        <p:nvSpPr>
          <p:cNvPr id="4" name="Date Placeholder 3"/>
          <p:cNvSpPr>
            <a:spLocks noGrp="1"/>
          </p:cNvSpPr>
          <p:nvPr>
            <p:ph type="dt" sz="half" idx="10"/>
          </p:nvPr>
        </p:nvSpPr>
        <p:spPr>
          <a:xfrm>
            <a:off x="7848600" y="6477000"/>
            <a:ext cx="1295400"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84048" y="6339840"/>
            <a:ext cx="377952" cy="365760"/>
          </a:xfrm>
        </p:spPr>
        <p:txBody>
          <a:bodyPr/>
          <a:lstStyle/>
          <a:p>
            <a:fld id="{7DE98E4A-E9C1-4A7B-9642-EBCBAEB809A7}" type="slidenum">
              <a:rPr lang="en-US" smtClean="0"/>
              <a:t>3</a:t>
            </a:fld>
            <a:endParaRPr lang="en-US" dirty="0"/>
          </a:p>
        </p:txBody>
      </p:sp>
      <p:sp>
        <p:nvSpPr>
          <p:cNvPr id="3" name="Content Placeholder 2"/>
          <p:cNvSpPr>
            <a:spLocks noGrp="1"/>
          </p:cNvSpPr>
          <p:nvPr>
            <p:ph sz="quarter" idx="1"/>
          </p:nvPr>
        </p:nvSpPr>
        <p:spPr>
          <a:xfrm>
            <a:off x="457200" y="1600200"/>
            <a:ext cx="8382000" cy="4525963"/>
          </a:xfrm>
        </p:spPr>
        <p:txBody>
          <a:bodyPr>
            <a:normAutofit/>
          </a:bodyPr>
          <a:lstStyle/>
          <a:p>
            <a:pPr marL="0" indent="0">
              <a:buNone/>
            </a:pPr>
            <a:r>
              <a:rPr lang="en-US" sz="2400" dirty="0" smtClean="0"/>
              <a:t>To develop a system that can:</a:t>
            </a:r>
          </a:p>
          <a:p>
            <a:r>
              <a:rPr lang="en-US" sz="2400" dirty="0" smtClean="0"/>
              <a:t>Deliver the desired object to the user with minimal to no supervision</a:t>
            </a:r>
          </a:p>
          <a:p>
            <a:r>
              <a:rPr lang="en-US" sz="2400" dirty="0" smtClean="0"/>
              <a:t>Be user independent </a:t>
            </a:r>
          </a:p>
          <a:p>
            <a:r>
              <a:rPr lang="en-US" sz="2400" dirty="0" smtClean="0"/>
              <a:t>Figure out the position of the object on its own</a:t>
            </a:r>
          </a:p>
          <a:p>
            <a:r>
              <a:rPr lang="en-US" sz="2400" dirty="0" smtClean="0"/>
              <a:t>Use an object detection algorithm </a:t>
            </a:r>
          </a:p>
          <a:p>
            <a:r>
              <a:rPr lang="en-US" sz="2400" dirty="0" smtClean="0"/>
              <a:t>Complete the task of picking up the object and returning it to the user under one minute</a:t>
            </a:r>
          </a:p>
        </p:txBody>
      </p:sp>
      <p:sp>
        <p:nvSpPr>
          <p:cNvPr id="6" name="Rectangle 5"/>
          <p:cNvSpPr/>
          <p:nvPr/>
        </p:nvSpPr>
        <p:spPr>
          <a:xfrm>
            <a:off x="914400" y="6516469"/>
            <a:ext cx="67818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2743899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Products available:</a:t>
            </a:r>
            <a:endParaRPr lang="en-US" dirty="0"/>
          </a:p>
        </p:txBody>
      </p:sp>
      <p:sp>
        <p:nvSpPr>
          <p:cNvPr id="4" name="Date Placeholder 3"/>
          <p:cNvSpPr>
            <a:spLocks noGrp="1"/>
          </p:cNvSpPr>
          <p:nvPr>
            <p:ph type="dt" sz="half" idx="10"/>
          </p:nvPr>
        </p:nvSpPr>
        <p:spPr>
          <a:xfrm>
            <a:off x="8077200" y="6457741"/>
            <a:ext cx="990600"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81000" y="6356350"/>
            <a:ext cx="301752" cy="365760"/>
          </a:xfrm>
        </p:spPr>
        <p:txBody>
          <a:bodyPr/>
          <a:lstStyle/>
          <a:p>
            <a:fld id="{7DE98E4A-E9C1-4A7B-9642-EBCBAEB809A7}" type="slidenum">
              <a:rPr lang="en-US" smtClean="0"/>
              <a:t>4</a:t>
            </a:fld>
            <a:endParaRPr lang="en-US" dirty="0"/>
          </a:p>
        </p:txBody>
      </p:sp>
      <p:sp>
        <p:nvSpPr>
          <p:cNvPr id="3" name="Content Placeholder 2"/>
          <p:cNvSpPr>
            <a:spLocks noGrp="1"/>
          </p:cNvSpPr>
          <p:nvPr>
            <p:ph sz="quarter" idx="1"/>
          </p:nvPr>
        </p:nvSpPr>
        <p:spPr>
          <a:xfrm>
            <a:off x="457200" y="1447800"/>
            <a:ext cx="8229600" cy="4724400"/>
          </a:xfrm>
        </p:spPr>
        <p:txBody>
          <a:bodyPr>
            <a:noAutofit/>
          </a:bodyPr>
          <a:lstStyle/>
          <a:p>
            <a:r>
              <a:rPr lang="en-US" sz="2000" dirty="0" smtClean="0"/>
              <a:t>Wheelchair mounted robotic arms (WMRA) available in the market:</a:t>
            </a:r>
          </a:p>
          <a:p>
            <a:pPr marL="514350" indent="-514350">
              <a:buFont typeface="+mj-lt"/>
              <a:buAutoNum type="arabicPeriod"/>
            </a:pPr>
            <a:r>
              <a:rPr lang="en-US" sz="2000" dirty="0" smtClean="0"/>
              <a:t>JACO Robot arm by Kinova Robotics </a:t>
            </a:r>
          </a:p>
          <a:p>
            <a:pPr marL="514350" indent="-514350">
              <a:buFont typeface="+mj-lt"/>
              <a:buAutoNum type="arabicPeriod"/>
            </a:pPr>
            <a:r>
              <a:rPr lang="en-US" sz="2000" dirty="0" smtClean="0"/>
              <a:t>iARM by Assistive Innovations </a:t>
            </a:r>
          </a:p>
          <a:p>
            <a:pPr marL="514350" indent="-514350">
              <a:buFont typeface="+mj-lt"/>
              <a:buAutoNum type="arabicPeriod"/>
            </a:pPr>
            <a:r>
              <a:rPr lang="en-US" sz="2000" dirty="0" smtClean="0"/>
              <a:t>Indika Pathirage et. al. implemented Brain- Computer Interface(BCI)</a:t>
            </a:r>
          </a:p>
          <a:p>
            <a:pPr marL="514350" indent="-514350">
              <a:buFont typeface="+mj-lt"/>
              <a:buAutoNum type="arabicPeriod"/>
            </a:pPr>
            <a:r>
              <a:rPr lang="en-US" sz="2000" dirty="0" smtClean="0"/>
              <a:t>Hairong Jiang et. al. performed object detection using Speeded Up Robust Features (SURF)</a:t>
            </a:r>
          </a:p>
          <a:p>
            <a:r>
              <a:rPr lang="en-US" sz="2000" dirty="0" smtClean="0"/>
              <a:t>Most of the interfaces are:</a:t>
            </a:r>
          </a:p>
          <a:p>
            <a:pPr lvl="1"/>
            <a:r>
              <a:rPr lang="en-US" sz="2000" dirty="0"/>
              <a:t>S</a:t>
            </a:r>
            <a:r>
              <a:rPr lang="en-US" sz="2000" dirty="0" smtClean="0"/>
              <a:t>emiautomatic</a:t>
            </a:r>
          </a:p>
          <a:p>
            <a:pPr lvl="1"/>
            <a:r>
              <a:rPr lang="en-US" sz="2000" dirty="0" smtClean="0"/>
              <a:t>Use mostly touch screen, joystick and graphic display </a:t>
            </a:r>
          </a:p>
          <a:p>
            <a:pPr lvl="1"/>
            <a:r>
              <a:rPr lang="en-US" sz="2000" dirty="0" smtClean="0"/>
              <a:t>Utilize remote controlled interface such as joystick to control the arm. </a:t>
            </a:r>
          </a:p>
          <a:p>
            <a:pPr lvl="1"/>
            <a:r>
              <a:rPr lang="en-US" sz="2000" dirty="0"/>
              <a:t>R</a:t>
            </a:r>
            <a:r>
              <a:rPr lang="en-US" sz="2000" dirty="0" smtClean="0"/>
              <a:t>equire certain level of concentration and participation from the user. </a:t>
            </a:r>
          </a:p>
          <a:p>
            <a:pPr lvl="1"/>
            <a:r>
              <a:rPr lang="en-US" sz="2000" dirty="0" smtClean="0"/>
              <a:t>Their completion times are also usually longer (around 200 to 300 seconds)</a:t>
            </a:r>
            <a:endParaRPr lang="en-US" sz="2000" dirty="0"/>
          </a:p>
        </p:txBody>
      </p:sp>
      <p:sp>
        <p:nvSpPr>
          <p:cNvPr id="6" name="Rectangle 5"/>
          <p:cNvSpPr/>
          <p:nvPr/>
        </p:nvSpPr>
        <p:spPr>
          <a:xfrm>
            <a:off x="1066800" y="6516469"/>
            <a:ext cx="66294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1898374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 SYSTEM DESCRIPTION</a:t>
            </a:r>
            <a:endParaRPr lang="en-US" dirty="0"/>
          </a:p>
        </p:txBody>
      </p:sp>
      <p:sp>
        <p:nvSpPr>
          <p:cNvPr id="6" name="Date Placeholder 3"/>
          <p:cNvSpPr>
            <a:spLocks noGrp="1"/>
          </p:cNvSpPr>
          <p:nvPr>
            <p:ph type="dt" sz="half" idx="10"/>
          </p:nvPr>
        </p:nvSpPr>
        <p:spPr>
          <a:xfrm>
            <a:off x="7924800" y="6492240"/>
            <a:ext cx="1143000" cy="365760"/>
          </a:xfrm>
        </p:spPr>
        <p:txBody>
          <a:bodyPr/>
          <a:lstStyle/>
          <a:p>
            <a:fld id="{2C7DC828-CBC3-4979-8058-60BBD43C929C}" type="datetimeFigureOut">
              <a:rPr lang="en-US" smtClean="0"/>
              <a:t>2/21/2019</a:t>
            </a:fld>
            <a:endParaRPr lang="en-US" dirty="0"/>
          </a:p>
        </p:txBody>
      </p:sp>
      <p:sp>
        <p:nvSpPr>
          <p:cNvPr id="7" name="Slide Number Placeholder 5"/>
          <p:cNvSpPr>
            <a:spLocks noGrp="1"/>
          </p:cNvSpPr>
          <p:nvPr>
            <p:ph type="sldNum" sz="quarter" idx="12"/>
          </p:nvPr>
        </p:nvSpPr>
        <p:spPr>
          <a:xfrm>
            <a:off x="384048" y="6400800"/>
            <a:ext cx="454152" cy="365760"/>
          </a:xfrm>
        </p:spPr>
        <p:txBody>
          <a:bodyPr/>
          <a:lstStyle/>
          <a:p>
            <a:fld id="{7DE98E4A-E9C1-4A7B-9642-EBCBAEB809A7}" type="slidenum">
              <a:rPr lang="en-US" smtClean="0"/>
              <a:t>5</a:t>
            </a:fld>
            <a:endParaRPr lang="en-US" dirty="0"/>
          </a:p>
        </p:txBody>
      </p:sp>
      <p:sp>
        <p:nvSpPr>
          <p:cNvPr id="3" name="Content Placeholder 2"/>
          <p:cNvSpPr>
            <a:spLocks noGrp="1"/>
          </p:cNvSpPr>
          <p:nvPr>
            <p:ph sz="quarter" idx="1"/>
          </p:nvPr>
        </p:nvSpPr>
        <p:spPr>
          <a:xfrm>
            <a:off x="5562600" y="1646237"/>
            <a:ext cx="3429000" cy="4525963"/>
          </a:xfrm>
        </p:spPr>
        <p:txBody>
          <a:bodyPr>
            <a:normAutofit/>
          </a:bodyPr>
          <a:lstStyle/>
          <a:p>
            <a:pPr marL="0" indent="0">
              <a:buNone/>
            </a:pPr>
            <a:r>
              <a:rPr lang="en-US" sz="2400" dirty="0" smtClean="0"/>
              <a:t>The </a:t>
            </a:r>
            <a:r>
              <a:rPr lang="en-US" sz="2400" dirty="0"/>
              <a:t>proposed system consists </a:t>
            </a:r>
            <a:r>
              <a:rPr lang="en-US" sz="2400" dirty="0" smtClean="0"/>
              <a:t>of:</a:t>
            </a:r>
          </a:p>
          <a:p>
            <a:r>
              <a:rPr lang="en-US" sz="2400" dirty="0" smtClean="0"/>
              <a:t>a </a:t>
            </a:r>
            <a:r>
              <a:rPr lang="en-US" sz="2400" dirty="0"/>
              <a:t>robotic arm with </a:t>
            </a:r>
            <a:r>
              <a:rPr lang="en-US" sz="2400" dirty="0" smtClean="0"/>
              <a:t>six degrees </a:t>
            </a:r>
            <a:r>
              <a:rPr lang="en-US" sz="2400" dirty="0"/>
              <a:t>of </a:t>
            </a:r>
            <a:r>
              <a:rPr lang="en-US" sz="2400" dirty="0" smtClean="0"/>
              <a:t>freedom</a:t>
            </a:r>
          </a:p>
          <a:p>
            <a:r>
              <a:rPr lang="en-US" sz="2400" dirty="0" smtClean="0"/>
              <a:t>an </a:t>
            </a:r>
            <a:r>
              <a:rPr lang="en-US" sz="2400" dirty="0"/>
              <a:t>electric </a:t>
            </a:r>
            <a:r>
              <a:rPr lang="en-US" sz="2400" dirty="0" smtClean="0"/>
              <a:t>wheelchair</a:t>
            </a:r>
          </a:p>
          <a:p>
            <a:r>
              <a:rPr lang="en-US" sz="2400" dirty="0" smtClean="0"/>
              <a:t>a </a:t>
            </a:r>
            <a:r>
              <a:rPr lang="en-US" sz="2400" dirty="0"/>
              <a:t>computer </a:t>
            </a:r>
            <a:r>
              <a:rPr lang="en-US" sz="2400" dirty="0" smtClean="0"/>
              <a:t>system </a:t>
            </a:r>
          </a:p>
          <a:p>
            <a:r>
              <a:rPr lang="en-US" sz="2400" dirty="0" smtClean="0"/>
              <a:t>two </a:t>
            </a:r>
            <a:r>
              <a:rPr lang="en-US" sz="2400" dirty="0"/>
              <a:t>vision </a:t>
            </a:r>
            <a:r>
              <a:rPr lang="en-US" sz="2400" dirty="0" smtClean="0"/>
              <a:t>sensors </a:t>
            </a:r>
          </a:p>
        </p:txBody>
      </p:sp>
      <p:pic>
        <p:nvPicPr>
          <p:cNvPr id="5" name="Content Placeholder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3099" y="1524000"/>
            <a:ext cx="5074839" cy="4222750"/>
          </a:xfrm>
          <a:prstGeom prst="rect">
            <a:avLst/>
          </a:prstGeom>
          <a:ln>
            <a:noFill/>
          </a:ln>
          <a:effectLst>
            <a:outerShdw blurRad="190500" algn="tl" rotWithShape="0">
              <a:srgbClr val="000000">
                <a:alpha val="70000"/>
              </a:srgbClr>
            </a:outerShdw>
          </a:effectLst>
        </p:spPr>
      </p:pic>
      <p:sp>
        <p:nvSpPr>
          <p:cNvPr id="4" name="Rectangle 3"/>
          <p:cNvSpPr/>
          <p:nvPr/>
        </p:nvSpPr>
        <p:spPr>
          <a:xfrm>
            <a:off x="343098" y="5715000"/>
            <a:ext cx="4990901" cy="646331"/>
          </a:xfrm>
          <a:prstGeom prst="rect">
            <a:avLst/>
          </a:prstGeom>
        </p:spPr>
        <p:txBody>
          <a:bodyPr wrap="square">
            <a:spAutoFit/>
          </a:bodyPr>
          <a:lstStyle/>
          <a:p>
            <a:pPr algn="ctr"/>
            <a:r>
              <a:rPr lang="en-US" dirty="0"/>
              <a:t>Figure 1. Image of the robotic arm mounted on an </a:t>
            </a:r>
            <a:r>
              <a:rPr lang="en-US" dirty="0" smtClean="0"/>
              <a:t>electric wheelchair</a:t>
            </a:r>
            <a:endParaRPr lang="en-US" dirty="0"/>
          </a:p>
        </p:txBody>
      </p:sp>
      <p:sp>
        <p:nvSpPr>
          <p:cNvPr id="8" name="Rectangle 7"/>
          <p:cNvSpPr/>
          <p:nvPr/>
        </p:nvSpPr>
        <p:spPr>
          <a:xfrm>
            <a:off x="1066800" y="6516469"/>
            <a:ext cx="69342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err="1" smtClean="0">
                <a:solidFill>
                  <a:schemeClr val="tx2"/>
                </a:solidFill>
              </a:rPr>
              <a:t>RoboticArm</a:t>
            </a:r>
            <a:r>
              <a:rPr lang="en-US" sz="1200" b="1" dirty="0" smtClean="0">
                <a:solidFill>
                  <a:schemeClr val="tx2"/>
                </a:solidFill>
              </a:rPr>
              <a:t>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4047236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2" y="5105400"/>
            <a:ext cx="8229600" cy="1143000"/>
          </a:xfrm>
        </p:spPr>
        <p:txBody>
          <a:bodyPr>
            <a:normAutofit/>
          </a:bodyPr>
          <a:lstStyle/>
          <a:p>
            <a:r>
              <a:rPr lang="en-US" sz="3200" dirty="0"/>
              <a:t>Figure 2. Block diagram of the system</a:t>
            </a:r>
          </a:p>
        </p:txBody>
      </p:sp>
      <p:sp>
        <p:nvSpPr>
          <p:cNvPr id="4" name="Date Placeholder 3"/>
          <p:cNvSpPr>
            <a:spLocks noGrp="1"/>
          </p:cNvSpPr>
          <p:nvPr>
            <p:ph type="dt" sz="half" idx="10"/>
          </p:nvPr>
        </p:nvSpPr>
        <p:spPr>
          <a:xfrm>
            <a:off x="7972425" y="6445686"/>
            <a:ext cx="1066800"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84048" y="6324600"/>
            <a:ext cx="530352" cy="365760"/>
          </a:xfrm>
        </p:spPr>
        <p:txBody>
          <a:bodyPr/>
          <a:lstStyle/>
          <a:p>
            <a:fld id="{7DE98E4A-E9C1-4A7B-9642-EBCBAEB809A7}" type="slidenum">
              <a:rPr lang="en-US" smtClean="0"/>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47825"/>
            <a:ext cx="79724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676400" y="6516469"/>
            <a:ext cx="63246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
        <p:nvSpPr>
          <p:cNvPr id="7" name="TextBox 6"/>
          <p:cNvSpPr txBox="1"/>
          <p:nvPr/>
        </p:nvSpPr>
        <p:spPr>
          <a:xfrm>
            <a:off x="762000" y="533400"/>
            <a:ext cx="7620000" cy="707886"/>
          </a:xfrm>
          <a:prstGeom prst="rect">
            <a:avLst/>
          </a:prstGeom>
          <a:noFill/>
        </p:spPr>
        <p:txBody>
          <a:bodyPr wrap="square" rtlCol="0">
            <a:spAutoFit/>
          </a:bodyPr>
          <a:lstStyle/>
          <a:p>
            <a:pPr algn="ctr"/>
            <a:r>
              <a:rPr lang="en-US" sz="4000" dirty="0" smtClean="0">
                <a:latin typeface="+mj-lt"/>
              </a:rPr>
              <a:t>System Architecture</a:t>
            </a:r>
            <a:endParaRPr lang="en-US" sz="4000" dirty="0">
              <a:latin typeface="+mj-lt"/>
            </a:endParaRPr>
          </a:p>
        </p:txBody>
      </p:sp>
    </p:spTree>
    <p:extLst>
      <p:ext uri="{BB962C8B-B14F-4D97-AF65-F5344CB8AC3E}">
        <p14:creationId xmlns:p14="http://schemas.microsoft.com/office/powerpoint/2010/main" val="4243752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143000" y="0"/>
            <a:ext cx="6858000" cy="6858000"/>
          </a:xfrm>
          <a:prstGeom prst="rect">
            <a:avLst/>
          </a:prstGeom>
          <a:effectLst>
            <a:softEdge rad="635000"/>
          </a:effectLst>
        </p:spPr>
      </p:pic>
      <p:sp>
        <p:nvSpPr>
          <p:cNvPr id="2" name="Title 1"/>
          <p:cNvSpPr>
            <a:spLocks noGrp="1"/>
          </p:cNvSpPr>
          <p:nvPr>
            <p:ph type="title"/>
          </p:nvPr>
        </p:nvSpPr>
        <p:spPr/>
        <p:txBody>
          <a:bodyPr/>
          <a:lstStyle/>
          <a:p>
            <a:r>
              <a:rPr lang="en-US" i="1" dirty="0" smtClean="0"/>
              <a:t>A. Robotic Arm</a:t>
            </a:r>
            <a:endParaRPr lang="en-US" dirty="0"/>
          </a:p>
        </p:txBody>
      </p:sp>
      <p:sp>
        <p:nvSpPr>
          <p:cNvPr id="4" name="Date Placeholder 3"/>
          <p:cNvSpPr>
            <a:spLocks noGrp="1"/>
          </p:cNvSpPr>
          <p:nvPr>
            <p:ph type="dt" sz="half" idx="10"/>
          </p:nvPr>
        </p:nvSpPr>
        <p:spPr>
          <a:xfrm>
            <a:off x="8122920" y="6457741"/>
            <a:ext cx="990600" cy="365760"/>
          </a:xfrm>
        </p:spPr>
        <p:txBody>
          <a:bodyPr/>
          <a:lstStyle/>
          <a:p>
            <a:fld id="{2C7DC828-CBC3-4979-8058-60BBD43C929C}" type="datetimeFigureOut">
              <a:rPr lang="en-US" smtClean="0"/>
              <a:t>2/21/2019</a:t>
            </a:fld>
            <a:endParaRPr lang="en-US" dirty="0"/>
          </a:p>
        </p:txBody>
      </p:sp>
      <p:sp>
        <p:nvSpPr>
          <p:cNvPr id="5" name="Slide Number Placeholder 5"/>
          <p:cNvSpPr>
            <a:spLocks noGrp="1"/>
          </p:cNvSpPr>
          <p:nvPr>
            <p:ph type="sldNum" sz="quarter" idx="12"/>
          </p:nvPr>
        </p:nvSpPr>
        <p:spPr>
          <a:xfrm>
            <a:off x="381000" y="6324600"/>
            <a:ext cx="225552" cy="365760"/>
          </a:xfrm>
        </p:spPr>
        <p:txBody>
          <a:bodyPr/>
          <a:lstStyle/>
          <a:p>
            <a:fld id="{7DE98E4A-E9C1-4A7B-9642-EBCBAEB809A7}" type="slidenum">
              <a:rPr lang="en-US" smtClean="0"/>
              <a:t>7</a:t>
            </a:fld>
            <a:endParaRPr lang="en-US" dirty="0"/>
          </a:p>
        </p:txBody>
      </p:sp>
      <p:sp>
        <p:nvSpPr>
          <p:cNvPr id="3" name="Content Placeholder 2"/>
          <p:cNvSpPr>
            <a:spLocks noGrp="1"/>
          </p:cNvSpPr>
          <p:nvPr>
            <p:ph sz="quarter" idx="1"/>
          </p:nvPr>
        </p:nvSpPr>
        <p:spPr>
          <a:xfrm>
            <a:off x="457200" y="1447800"/>
            <a:ext cx="8229600" cy="4678363"/>
          </a:xfrm>
        </p:spPr>
        <p:txBody>
          <a:bodyPr>
            <a:noAutofit/>
          </a:bodyPr>
          <a:lstStyle/>
          <a:p>
            <a:r>
              <a:rPr lang="en-US" sz="2400" dirty="0" smtClean="0"/>
              <a:t>A </a:t>
            </a:r>
            <a:r>
              <a:rPr lang="en-US" sz="2400" dirty="0"/>
              <a:t>Trossen Robotics PhantomX Reactor Robot Arm </a:t>
            </a:r>
            <a:endParaRPr lang="en-US" sz="2400" dirty="0" smtClean="0"/>
          </a:p>
          <a:p>
            <a:r>
              <a:rPr lang="en-US" sz="2400" dirty="0"/>
              <a:t>B</a:t>
            </a:r>
            <a:r>
              <a:rPr lang="en-US" sz="2400" dirty="0" smtClean="0"/>
              <a:t>uilt using </a:t>
            </a:r>
            <a:r>
              <a:rPr lang="en-US" sz="2400" dirty="0"/>
              <a:t>an Arduino compatible advanced microcontroller </a:t>
            </a:r>
            <a:r>
              <a:rPr lang="en-US" sz="2400" dirty="0" smtClean="0"/>
              <a:t>called Arbotix-M </a:t>
            </a:r>
            <a:r>
              <a:rPr lang="en-US" sz="2400" dirty="0"/>
              <a:t>robocontroller </a:t>
            </a:r>
          </a:p>
          <a:p>
            <a:r>
              <a:rPr lang="en-US" sz="2400" dirty="0" smtClean="0"/>
              <a:t>has </a:t>
            </a:r>
            <a:r>
              <a:rPr lang="en-US" sz="2400" dirty="0"/>
              <a:t>eight </a:t>
            </a:r>
            <a:r>
              <a:rPr lang="en-US" sz="2400" dirty="0" smtClean="0"/>
              <a:t>AX-12A dynamixel </a:t>
            </a:r>
            <a:r>
              <a:rPr lang="en-US" sz="2400" dirty="0"/>
              <a:t>actuators for controlling different parts of the </a:t>
            </a:r>
            <a:r>
              <a:rPr lang="en-US" sz="2400" dirty="0" smtClean="0"/>
              <a:t>arm</a:t>
            </a:r>
          </a:p>
          <a:p>
            <a:r>
              <a:rPr lang="en-US" sz="2400" dirty="0" smtClean="0"/>
              <a:t>Each </a:t>
            </a:r>
            <a:r>
              <a:rPr lang="en-US" sz="2400" dirty="0"/>
              <a:t>servo has sensors to track its </a:t>
            </a:r>
            <a:endParaRPr lang="en-US" sz="2400" dirty="0" smtClean="0"/>
          </a:p>
          <a:p>
            <a:pPr lvl="1"/>
            <a:r>
              <a:rPr lang="en-US" sz="2400" dirty="0" smtClean="0"/>
              <a:t>speed </a:t>
            </a:r>
          </a:p>
          <a:p>
            <a:pPr lvl="1"/>
            <a:r>
              <a:rPr lang="en-US" sz="2400" dirty="0" smtClean="0"/>
              <a:t>Temperature</a:t>
            </a:r>
          </a:p>
          <a:p>
            <a:pPr lvl="1"/>
            <a:r>
              <a:rPr lang="en-US" sz="2400" dirty="0" smtClean="0"/>
              <a:t>shaft position</a:t>
            </a:r>
          </a:p>
          <a:p>
            <a:pPr lvl="1"/>
            <a:r>
              <a:rPr lang="en-US" sz="2400" dirty="0" smtClean="0"/>
              <a:t>voltage </a:t>
            </a:r>
          </a:p>
          <a:p>
            <a:pPr lvl="1"/>
            <a:r>
              <a:rPr lang="en-US" sz="2400" dirty="0" smtClean="0"/>
              <a:t>load.</a:t>
            </a:r>
          </a:p>
        </p:txBody>
      </p:sp>
      <p:sp>
        <p:nvSpPr>
          <p:cNvPr id="6" name="Rectangle 5"/>
          <p:cNvSpPr/>
          <p:nvPr/>
        </p:nvSpPr>
        <p:spPr>
          <a:xfrm>
            <a:off x="1371600" y="6516469"/>
            <a:ext cx="64008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2622174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Robotic Arm (</a:t>
            </a:r>
            <a:r>
              <a:rPr lang="en-US" dirty="0" err="1" smtClean="0"/>
              <a:t>cntd</a:t>
            </a:r>
            <a:r>
              <a:rPr lang="en-US" dirty="0" smtClean="0"/>
              <a:t>…)</a:t>
            </a:r>
            <a:endParaRPr lang="en-US" dirty="0"/>
          </a:p>
        </p:txBody>
      </p:sp>
      <p:sp>
        <p:nvSpPr>
          <p:cNvPr id="5" name="Date Placeholder 3"/>
          <p:cNvSpPr>
            <a:spLocks noGrp="1"/>
          </p:cNvSpPr>
          <p:nvPr>
            <p:ph type="dt" sz="half" idx="10"/>
          </p:nvPr>
        </p:nvSpPr>
        <p:spPr>
          <a:xfrm>
            <a:off x="8077200" y="6413083"/>
            <a:ext cx="990600" cy="365760"/>
          </a:xfrm>
        </p:spPr>
        <p:txBody>
          <a:bodyPr/>
          <a:lstStyle/>
          <a:p>
            <a:fld id="{2C7DC828-CBC3-4979-8058-60BBD43C929C}" type="datetimeFigureOut">
              <a:rPr lang="en-US" smtClean="0"/>
              <a:t>2/21/2019</a:t>
            </a:fld>
            <a:endParaRPr lang="en-US" dirty="0"/>
          </a:p>
        </p:txBody>
      </p:sp>
      <p:sp>
        <p:nvSpPr>
          <p:cNvPr id="6" name="Slide Number Placeholder 5"/>
          <p:cNvSpPr>
            <a:spLocks noGrp="1"/>
          </p:cNvSpPr>
          <p:nvPr>
            <p:ph type="sldNum" sz="quarter" idx="12"/>
          </p:nvPr>
        </p:nvSpPr>
        <p:spPr>
          <a:xfrm>
            <a:off x="384048" y="6356350"/>
            <a:ext cx="377952" cy="365760"/>
          </a:xfrm>
        </p:spPr>
        <p:txBody>
          <a:bodyPr/>
          <a:lstStyle/>
          <a:p>
            <a:fld id="{7DE98E4A-E9C1-4A7B-9642-EBCBAEB809A7}" type="slidenum">
              <a:rPr lang="en-US" smtClean="0"/>
              <a:t>8</a:t>
            </a:fld>
            <a:endParaRPr lang="en-US" dirty="0"/>
          </a:p>
        </p:txBody>
      </p:sp>
      <p:sp>
        <p:nvSpPr>
          <p:cNvPr id="3" name="Content Placeholder 2"/>
          <p:cNvSpPr>
            <a:spLocks noGrp="1"/>
          </p:cNvSpPr>
          <p:nvPr>
            <p:ph sz="quarter" idx="1"/>
          </p:nvPr>
        </p:nvSpPr>
        <p:spPr/>
        <p:txBody>
          <a:bodyPr>
            <a:normAutofit/>
          </a:bodyPr>
          <a:lstStyle/>
          <a:p>
            <a:pPr marL="285750" indent="-285750"/>
            <a:r>
              <a:rPr lang="en-US" sz="2400" dirty="0" smtClean="0"/>
              <a:t>The </a:t>
            </a:r>
            <a:r>
              <a:rPr lang="en-US" sz="2400" dirty="0"/>
              <a:t>arm has a parallel gripper controlled by an AX-12 servo which can hold and release the object</a:t>
            </a:r>
          </a:p>
          <a:p>
            <a:pPr marL="285750" indent="-285750"/>
            <a:r>
              <a:rPr lang="en-US" sz="2400" dirty="0"/>
              <a:t>The arm is powered by a 12V 5amp power supply and is connected to a computer system via a FTDI cable</a:t>
            </a:r>
          </a:p>
          <a:p>
            <a:endParaRPr lang="en-US" sz="2400" dirty="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45016205"/>
              </p:ext>
            </p:extLst>
          </p:nvPr>
        </p:nvGraphicFramePr>
        <p:xfrm>
          <a:off x="762000" y="3276600"/>
          <a:ext cx="7124700" cy="2424900"/>
        </p:xfrm>
        <a:graphic>
          <a:graphicData uri="http://schemas.openxmlformats.org/drawingml/2006/table">
            <a:tbl>
              <a:tblPr firstRow="1" bandRow="1">
                <a:tableStyleId>{5C22544A-7EE6-4342-B048-85BDC9FD1C3A}</a:tableStyleId>
              </a:tblPr>
              <a:tblGrid>
                <a:gridCol w="2374900"/>
                <a:gridCol w="2374900"/>
                <a:gridCol w="2374900"/>
              </a:tblGrid>
              <a:tr h="762000">
                <a:tc>
                  <a:txBody>
                    <a:bodyPr/>
                    <a:lstStyle/>
                    <a:p>
                      <a:r>
                        <a:rPr lang="en-US" dirty="0" smtClean="0"/>
                        <a:t>Servo No</a:t>
                      </a:r>
                      <a:endParaRPr lang="en-US" dirty="0"/>
                    </a:p>
                  </a:txBody>
                  <a:tcPr/>
                </a:tc>
                <a:tc>
                  <a:txBody>
                    <a:bodyPr/>
                    <a:lstStyle/>
                    <a:p>
                      <a:r>
                        <a:rPr lang="en-US" dirty="0" smtClean="0"/>
                        <a:t>Position</a:t>
                      </a:r>
                      <a:endParaRPr lang="en-US" dirty="0"/>
                    </a:p>
                  </a:txBody>
                  <a:tcPr/>
                </a:tc>
                <a:tc>
                  <a:txBody>
                    <a:bodyPr/>
                    <a:lstStyle/>
                    <a:p>
                      <a:r>
                        <a:rPr lang="en-US" dirty="0" smtClean="0"/>
                        <a:t>Axis</a:t>
                      </a:r>
                      <a:r>
                        <a:rPr lang="en-US" baseline="0" dirty="0" smtClean="0"/>
                        <a:t> along </a:t>
                      </a:r>
                      <a:r>
                        <a:rPr lang="en-US" dirty="0" smtClean="0"/>
                        <a:t>Degrees of freedom</a:t>
                      </a:r>
                    </a:p>
                  </a:txBody>
                  <a:tcPr/>
                </a:tc>
              </a:tr>
              <a:tr h="455022">
                <a:tc>
                  <a:txBody>
                    <a:bodyPr/>
                    <a:lstStyle/>
                    <a:p>
                      <a:r>
                        <a:rPr lang="en-US" dirty="0" smtClean="0"/>
                        <a:t>1</a:t>
                      </a:r>
                      <a:endParaRPr lang="en-US" dirty="0"/>
                    </a:p>
                  </a:txBody>
                  <a:tcPr/>
                </a:tc>
                <a:tc>
                  <a:txBody>
                    <a:bodyPr/>
                    <a:lstStyle/>
                    <a:p>
                      <a:r>
                        <a:rPr lang="en-US" dirty="0" smtClean="0"/>
                        <a:t>Bottom</a:t>
                      </a:r>
                      <a:endParaRPr lang="en-US" dirty="0"/>
                    </a:p>
                  </a:txBody>
                  <a:tcPr/>
                </a:tc>
                <a:tc>
                  <a:txBody>
                    <a:bodyPr/>
                    <a:lstStyle/>
                    <a:p>
                      <a:r>
                        <a:rPr lang="en-US" dirty="0" smtClean="0"/>
                        <a:t>Horizontal(Left- Right)</a:t>
                      </a:r>
                      <a:endParaRPr lang="en-US" dirty="0"/>
                    </a:p>
                  </a:txBody>
                  <a:tcPr/>
                </a:tc>
              </a:tr>
              <a:tr h="402626">
                <a:tc>
                  <a:txBody>
                    <a:bodyPr/>
                    <a:lstStyle/>
                    <a:p>
                      <a:r>
                        <a:rPr lang="en-US" dirty="0" smtClean="0"/>
                        <a:t>2, 3</a:t>
                      </a:r>
                      <a:endParaRPr lang="en-US" dirty="0"/>
                    </a:p>
                  </a:txBody>
                  <a:tcPr/>
                </a:tc>
                <a:tc>
                  <a:txBody>
                    <a:bodyPr/>
                    <a:lstStyle/>
                    <a:p>
                      <a:r>
                        <a:rPr lang="en-US" dirty="0" smtClean="0"/>
                        <a:t>Shoulder</a:t>
                      </a:r>
                      <a:endParaRPr lang="en-US" dirty="0"/>
                    </a:p>
                  </a:txBody>
                  <a:tcPr/>
                </a:tc>
                <a:tc>
                  <a:txBody>
                    <a:bodyPr/>
                    <a:lstStyle/>
                    <a:p>
                      <a:r>
                        <a:rPr lang="en-US" dirty="0" smtClean="0"/>
                        <a:t>Backward-</a:t>
                      </a:r>
                      <a:r>
                        <a:rPr lang="en-US" baseline="0" dirty="0" smtClean="0"/>
                        <a:t> Forward</a:t>
                      </a:r>
                      <a:endParaRPr lang="en-US" dirty="0"/>
                    </a:p>
                  </a:txBody>
                  <a:tcPr/>
                </a:tc>
              </a:tr>
              <a:tr h="402626">
                <a:tc>
                  <a:txBody>
                    <a:bodyPr/>
                    <a:lstStyle/>
                    <a:p>
                      <a:r>
                        <a:rPr lang="en-US" dirty="0" smtClean="0"/>
                        <a:t>4, 5</a:t>
                      </a:r>
                      <a:endParaRPr lang="en-US" dirty="0"/>
                    </a:p>
                  </a:txBody>
                  <a:tcPr/>
                </a:tc>
                <a:tc>
                  <a:txBody>
                    <a:bodyPr/>
                    <a:lstStyle/>
                    <a:p>
                      <a:r>
                        <a:rPr lang="en-US" dirty="0" smtClean="0"/>
                        <a:t>Elbow</a:t>
                      </a:r>
                      <a:endParaRPr lang="en-US" dirty="0"/>
                    </a:p>
                  </a:txBody>
                  <a:tcPr/>
                </a:tc>
                <a:tc>
                  <a:txBody>
                    <a:bodyPr/>
                    <a:lstStyle/>
                    <a:p>
                      <a:r>
                        <a:rPr lang="en-US" dirty="0" smtClean="0"/>
                        <a:t>Vertical(Up- Down)</a:t>
                      </a:r>
                    </a:p>
                  </a:txBody>
                  <a:tcPr/>
                </a:tc>
              </a:tr>
              <a:tr h="402626">
                <a:tc>
                  <a:txBody>
                    <a:bodyPr/>
                    <a:lstStyle/>
                    <a:p>
                      <a:r>
                        <a:rPr lang="en-US" dirty="0" smtClean="0"/>
                        <a:t>6, 7</a:t>
                      </a:r>
                      <a:endParaRPr lang="en-US" dirty="0"/>
                    </a:p>
                  </a:txBody>
                  <a:tcPr/>
                </a:tc>
                <a:tc>
                  <a:txBody>
                    <a:bodyPr/>
                    <a:lstStyle/>
                    <a:p>
                      <a:r>
                        <a:rPr lang="en-US" dirty="0" smtClean="0"/>
                        <a:t>Wrist angle, rotate</a:t>
                      </a:r>
                      <a:endParaRPr lang="en-US" dirty="0"/>
                    </a:p>
                  </a:txBody>
                  <a:tcPr/>
                </a:tc>
                <a:tc>
                  <a:txBody>
                    <a:bodyPr/>
                    <a:lstStyle/>
                    <a:p>
                      <a:endParaRPr lang="en-US" dirty="0"/>
                    </a:p>
                  </a:txBody>
                  <a:tcPr/>
                </a:tc>
              </a:tr>
            </a:tbl>
          </a:graphicData>
        </a:graphic>
      </p:graphicFrame>
      <p:sp>
        <p:nvSpPr>
          <p:cNvPr id="7" name="Rectangle 6"/>
          <p:cNvSpPr/>
          <p:nvPr/>
        </p:nvSpPr>
        <p:spPr>
          <a:xfrm>
            <a:off x="1219200" y="6477000"/>
            <a:ext cx="65532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1559548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of arm and processor</a:t>
            </a:r>
            <a:endParaRPr lang="en-US" dirty="0"/>
          </a:p>
        </p:txBody>
      </p:sp>
      <p:sp>
        <p:nvSpPr>
          <p:cNvPr id="5" name="Date Placeholder 3"/>
          <p:cNvSpPr>
            <a:spLocks noGrp="1"/>
          </p:cNvSpPr>
          <p:nvPr>
            <p:ph type="dt" sz="half" idx="10"/>
          </p:nvPr>
        </p:nvSpPr>
        <p:spPr>
          <a:xfrm>
            <a:off x="8150352" y="6492240"/>
            <a:ext cx="1069848" cy="365760"/>
          </a:xfrm>
        </p:spPr>
        <p:txBody>
          <a:bodyPr/>
          <a:lstStyle/>
          <a:p>
            <a:fld id="{2C7DC828-CBC3-4979-8058-60BBD43C929C}" type="datetimeFigureOut">
              <a:rPr lang="en-US" smtClean="0"/>
              <a:t>2/21/2019</a:t>
            </a:fld>
            <a:endParaRPr lang="en-US" dirty="0"/>
          </a:p>
        </p:txBody>
      </p:sp>
      <p:sp>
        <p:nvSpPr>
          <p:cNvPr id="6" name="Slide Number Placeholder 5"/>
          <p:cNvSpPr>
            <a:spLocks noGrp="1"/>
          </p:cNvSpPr>
          <p:nvPr>
            <p:ph type="sldNum" sz="quarter" idx="12"/>
          </p:nvPr>
        </p:nvSpPr>
        <p:spPr>
          <a:xfrm>
            <a:off x="381000" y="6356350"/>
            <a:ext cx="225552" cy="365760"/>
          </a:xfrm>
        </p:spPr>
        <p:txBody>
          <a:bodyPr/>
          <a:lstStyle/>
          <a:p>
            <a:fld id="{7DE98E4A-E9C1-4A7B-9642-EBCBAEB809A7}" type="slidenum">
              <a:rPr lang="en-US" smtClean="0"/>
              <a:t>9</a:t>
            </a:fld>
            <a:endParaRPr lang="en-US" dirty="0"/>
          </a:p>
        </p:txBody>
      </p:sp>
      <p:sp>
        <p:nvSpPr>
          <p:cNvPr id="4" name="Rectangle 3"/>
          <p:cNvSpPr/>
          <p:nvPr/>
        </p:nvSpPr>
        <p:spPr>
          <a:xfrm>
            <a:off x="457200" y="1295400"/>
            <a:ext cx="8305800" cy="4524315"/>
          </a:xfrm>
          <a:prstGeom prst="rect">
            <a:avLst/>
          </a:prstGeom>
        </p:spPr>
        <p:txBody>
          <a:bodyPr wrap="square">
            <a:spAutoFit/>
          </a:bodyPr>
          <a:lstStyle/>
          <a:p>
            <a:pPr marL="285750" indent="-285750">
              <a:buFont typeface="Arial" pitchFamily="34" charset="0"/>
              <a:buChar char="•"/>
            </a:pPr>
            <a:r>
              <a:rPr lang="en-US" sz="2400" dirty="0" smtClean="0"/>
              <a:t>A serial connection: between the computer system and robotic arm in order to communicate with the robotic arm</a:t>
            </a:r>
          </a:p>
          <a:p>
            <a:pPr marL="285750" indent="-285750">
              <a:buFont typeface="Arial" pitchFamily="34" charset="0"/>
              <a:buChar char="•"/>
            </a:pPr>
            <a:r>
              <a:rPr lang="en-US" sz="2400" dirty="0" smtClean="0"/>
              <a:t>This was achieved by using </a:t>
            </a:r>
            <a:r>
              <a:rPr lang="en-US" sz="2400" b="1" dirty="0" smtClean="0"/>
              <a:t>PySerial</a:t>
            </a:r>
            <a:r>
              <a:rPr lang="en-US" sz="2400" dirty="0" smtClean="0"/>
              <a:t>, a python serial port access library</a:t>
            </a:r>
          </a:p>
          <a:p>
            <a:pPr marL="285750" indent="-285750">
              <a:buFont typeface="Arial" pitchFamily="34" charset="0"/>
              <a:buChar char="•"/>
            </a:pPr>
            <a:r>
              <a:rPr lang="en-US" sz="2400" dirty="0" smtClean="0"/>
              <a:t>The serial connection has a baud rate of 38400</a:t>
            </a:r>
          </a:p>
          <a:p>
            <a:pPr marL="285750" indent="-285750">
              <a:buFont typeface="Arial" pitchFamily="34" charset="0"/>
              <a:buChar char="•"/>
            </a:pPr>
            <a:r>
              <a:rPr lang="en-US" sz="2400" dirty="0" smtClean="0"/>
              <a:t>The data packet which is 17-byte long was sent serially from the computer to the Arbotix-M robocontroller to control the movement of the arm</a:t>
            </a:r>
          </a:p>
          <a:p>
            <a:pPr marL="285750" indent="-285750">
              <a:buFont typeface="Arial" pitchFamily="34" charset="0"/>
              <a:buChar char="•"/>
            </a:pPr>
            <a:r>
              <a:rPr lang="en-US" sz="2400" dirty="0" smtClean="0"/>
              <a:t>Each of the servo motor can be controlled by varying the 17-byte data sent to the arm </a:t>
            </a:r>
          </a:p>
          <a:p>
            <a:pPr marL="285750" indent="-285750">
              <a:buFont typeface="Arial" pitchFamily="34" charset="0"/>
              <a:buChar char="•"/>
            </a:pPr>
            <a:r>
              <a:rPr lang="en-US" sz="2400" dirty="0" smtClean="0"/>
              <a:t>A short delay is introduced after every serial write command is performed</a:t>
            </a:r>
            <a:endParaRPr lang="en-US" sz="2400" dirty="0"/>
          </a:p>
        </p:txBody>
      </p:sp>
      <p:sp>
        <p:nvSpPr>
          <p:cNvPr id="7" name="Rectangle 6"/>
          <p:cNvSpPr/>
          <p:nvPr/>
        </p:nvSpPr>
        <p:spPr>
          <a:xfrm>
            <a:off x="1066800" y="6516469"/>
            <a:ext cx="6553200" cy="646331"/>
          </a:xfrm>
          <a:prstGeom prst="rect">
            <a:avLst/>
          </a:prstGeom>
        </p:spPr>
        <p:txBody>
          <a:bodyPr wrap="square">
            <a:spAutoFit/>
          </a:bodyPr>
          <a:lstStyle/>
          <a:p>
            <a:pPr algn="ctr"/>
            <a:r>
              <a:rPr lang="en-US" sz="1200" b="1" dirty="0">
                <a:solidFill>
                  <a:schemeClr val="tx2"/>
                </a:solidFill>
              </a:rPr>
              <a:t>Automation of a Wheelchair Mounted </a:t>
            </a:r>
            <a:r>
              <a:rPr lang="en-US" sz="1200" b="1" dirty="0" smtClean="0">
                <a:solidFill>
                  <a:schemeClr val="tx2"/>
                </a:solidFill>
              </a:rPr>
              <a:t>Robotic Arm </a:t>
            </a:r>
            <a:r>
              <a:rPr lang="en-US" sz="1200" b="1" dirty="0">
                <a:solidFill>
                  <a:schemeClr val="tx2"/>
                </a:solidFill>
              </a:rPr>
              <a:t>using Computer Vision Interface</a:t>
            </a:r>
            <a:endParaRPr lang="en-IN" sz="1200" b="1" u="sng" dirty="0">
              <a:solidFill>
                <a:schemeClr val="tx2"/>
              </a:solidFill>
              <a:latin typeface="Arial Unicode MS" pitchFamily="34" charset="-128"/>
              <a:ea typeface="Arial Unicode MS" pitchFamily="34" charset="-128"/>
              <a:cs typeface="Arial Unicode MS" pitchFamily="34" charset="-128"/>
            </a:endParaRPr>
          </a:p>
          <a:p>
            <a:pPr algn="ctr"/>
            <a:endParaRPr lang="en-IN" sz="1200" dirty="0">
              <a:solidFill>
                <a:schemeClr val="tx2"/>
              </a:solidFill>
            </a:endParaRPr>
          </a:p>
          <a:p>
            <a:pPr algn="ctr"/>
            <a:endParaRPr lang="en-US" sz="1200" dirty="0"/>
          </a:p>
        </p:txBody>
      </p:sp>
    </p:spTree>
    <p:extLst>
      <p:ext uri="{BB962C8B-B14F-4D97-AF65-F5344CB8AC3E}">
        <p14:creationId xmlns:p14="http://schemas.microsoft.com/office/powerpoint/2010/main" val="2049428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1346</TotalTime>
  <Words>1583</Words>
  <Application>Microsoft Office PowerPoint</Application>
  <PresentationFormat>On-screen Show (4:3)</PresentationFormat>
  <Paragraphs>222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Origin</vt:lpstr>
      <vt:lpstr>PowerPoint Presentation</vt:lpstr>
      <vt:lpstr>I. INTRODUCTION</vt:lpstr>
      <vt:lpstr>Objectives</vt:lpstr>
      <vt:lpstr>Similar Products available:</vt:lpstr>
      <vt:lpstr>II. SYSTEM DESCRIPTION</vt:lpstr>
      <vt:lpstr>Figure 2. Block diagram of the system</vt:lpstr>
      <vt:lpstr>A. Robotic Arm</vt:lpstr>
      <vt:lpstr>Robotic Arm (cntd…)</vt:lpstr>
      <vt:lpstr>Communication of arm and processor</vt:lpstr>
      <vt:lpstr>Figure 6. Flowchart for Robotic Arm Control</vt:lpstr>
      <vt:lpstr>B. Vision Sensors</vt:lpstr>
      <vt:lpstr>B. Vision Sensors (cntd…)</vt:lpstr>
      <vt:lpstr>Figure 3. Flowchart for Computer Vision Algorithm:</vt:lpstr>
      <vt:lpstr>III.  EXPERIMENT AND RESULTS </vt:lpstr>
      <vt:lpstr>PowerPoint Presentation</vt:lpstr>
      <vt:lpstr>Inference</vt:lpstr>
      <vt:lpstr>Figure 5. X distance in pixel vs X coordinate of the robotic arm</vt:lpstr>
      <vt:lpstr>PowerPoint Presentation</vt:lpstr>
      <vt:lpstr>Advantages</vt:lpstr>
      <vt:lpstr>Disadvantages</vt:lpstr>
      <vt:lpstr>IV. CONCLUSION </vt:lpstr>
      <vt:lpstr>V. FUTURE WORK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54</cp:revision>
  <dcterms:created xsi:type="dcterms:W3CDTF">2019-01-08T08:08:20Z</dcterms:created>
  <dcterms:modified xsi:type="dcterms:W3CDTF">2019-02-21T04:09:59Z</dcterms:modified>
</cp:coreProperties>
</file>