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57" r:id="rId7"/>
    <p:sldId id="25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nix17" initials="u" lastIdx="0"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ED63989-70DA-40AC-896F-30B8DEF1920F}" type="datetimeFigureOut">
              <a:rPr lang="en-US" smtClean="0"/>
              <a:t>2/2/2019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755A83-5FE7-4B27-9CC9-6901D50D801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D63989-70DA-40AC-896F-30B8DEF1920F}" type="datetimeFigureOut">
              <a:rPr lang="en-US" smtClean="0"/>
              <a:t>2/2/2019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755A83-5FE7-4B27-9CC9-6901D50D801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D63989-70DA-40AC-896F-30B8DEF1920F}" type="datetimeFigureOut">
              <a:rPr lang="en-US" smtClean="0"/>
              <a:t>2/2/2019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755A83-5FE7-4B27-9CC9-6901D50D801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D63989-70DA-40AC-896F-30B8DEF1920F}" type="datetimeFigureOut">
              <a:rPr lang="en-US" smtClean="0"/>
              <a:t>2/2/2019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755A83-5FE7-4B27-9CC9-6901D50D801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D63989-70DA-40AC-896F-30B8DEF1920F}" type="datetimeFigureOut">
              <a:rPr lang="en-US" smtClean="0"/>
              <a:t>2/2/2019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755A83-5FE7-4B27-9CC9-6901D50D801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ED63989-70DA-40AC-896F-30B8DEF1920F}" type="datetimeFigureOut">
              <a:rPr lang="en-US" smtClean="0"/>
              <a:t>2/2/2019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755A83-5FE7-4B27-9CC9-6901D50D801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ED63989-70DA-40AC-896F-30B8DEF1920F}" type="datetimeFigureOut">
              <a:rPr lang="en-US" smtClean="0"/>
              <a:t>2/2/2019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755A83-5FE7-4B27-9CC9-6901D50D801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ED63989-70DA-40AC-896F-30B8DEF1920F}" type="datetimeFigureOut">
              <a:rPr lang="en-US" smtClean="0"/>
              <a:t>2/2/2019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755A83-5FE7-4B27-9CC9-6901D50D801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63989-70DA-40AC-896F-30B8DEF1920F}" type="datetimeFigureOut">
              <a:rPr lang="en-US" smtClean="0"/>
              <a:t>2/2/2019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755A83-5FE7-4B27-9CC9-6901D50D801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D63989-70DA-40AC-896F-30B8DEF1920F}" type="datetimeFigureOut">
              <a:rPr lang="en-US" smtClean="0"/>
              <a:t>2/2/2019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755A83-5FE7-4B27-9CC9-6901D50D801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D63989-70DA-40AC-896F-30B8DEF1920F}" type="datetimeFigureOut">
              <a:rPr lang="en-US" smtClean="0"/>
              <a:t>2/2/2019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755A83-5FE7-4B27-9CC9-6901D50D801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63989-70DA-40AC-896F-30B8DEF1920F}" type="datetimeFigureOut">
              <a:rPr lang="en-US" smtClean="0"/>
              <a:t>2/2/2019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55A83-5FE7-4B27-9CC9-6901D50D801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  Computer Vision Algorithm </a:t>
            </a:r>
            <a:endParaRPr lang="en-IN" dirty="0"/>
          </a:p>
        </p:txBody>
      </p:sp>
      <p:sp>
        <p:nvSpPr>
          <p:cNvPr id="3" name="Content Placeholder 2"/>
          <p:cNvSpPr>
            <a:spLocks noGrp="1"/>
          </p:cNvSpPr>
          <p:nvPr>
            <p:ph idx="1"/>
          </p:nvPr>
        </p:nvSpPr>
        <p:spPr/>
        <p:txBody>
          <a:bodyPr>
            <a:noAutofit/>
          </a:bodyPr>
          <a:lstStyle/>
          <a:p>
            <a:r>
              <a:rPr lang="en-IN" sz="2000" dirty="0" smtClean="0"/>
              <a:t>The robotic arm is programmed to move towards the position of a specific </a:t>
            </a:r>
            <a:r>
              <a:rPr lang="en-IN" sz="2000" dirty="0" err="1" smtClean="0"/>
              <a:t>colored</a:t>
            </a:r>
            <a:r>
              <a:rPr lang="en-IN" sz="2000" dirty="0" smtClean="0"/>
              <a:t> object</a:t>
            </a:r>
          </a:p>
          <a:p>
            <a:r>
              <a:rPr lang="en-IN" sz="2000" dirty="0" smtClean="0"/>
              <a:t>The </a:t>
            </a:r>
            <a:r>
              <a:rPr lang="en-IN" sz="2000" dirty="0" err="1" smtClean="0"/>
              <a:t>color</a:t>
            </a:r>
            <a:r>
              <a:rPr lang="en-IN" sz="2000" dirty="0" smtClean="0"/>
              <a:t> detection algorithm is written in Python using the </a:t>
            </a:r>
            <a:r>
              <a:rPr lang="en-IN" sz="2000" dirty="0" err="1" smtClean="0"/>
              <a:t>OpenCV</a:t>
            </a:r>
            <a:r>
              <a:rPr lang="en-IN" sz="2000" dirty="0" smtClean="0"/>
              <a:t> library</a:t>
            </a:r>
          </a:p>
          <a:p>
            <a:r>
              <a:rPr lang="en-IN" sz="2000" dirty="0" smtClean="0"/>
              <a:t>The vision sensor captures the real time video of the robotic arm and the object</a:t>
            </a:r>
          </a:p>
          <a:p>
            <a:r>
              <a:rPr lang="en-IN" sz="2000" dirty="0" smtClean="0"/>
              <a:t>The video is extracted frame by frame and each of the frame is processed through a series of steps to detect </a:t>
            </a:r>
            <a:r>
              <a:rPr lang="en-IN" sz="2000" dirty="0" err="1" smtClean="0"/>
              <a:t>colored</a:t>
            </a:r>
            <a:r>
              <a:rPr lang="en-IN" sz="2000" dirty="0" smtClean="0"/>
              <a:t> objects in the frame</a:t>
            </a:r>
          </a:p>
          <a:p>
            <a:r>
              <a:rPr lang="en-IN" sz="2000" dirty="0" smtClean="0">
                <a:solidFill>
                  <a:srgbClr val="FF0000"/>
                </a:solidFill>
              </a:rPr>
              <a:t>Each frame is converted from BGR (Blue Green Red) image to HSV (Hue, Saturation and Value) image</a:t>
            </a:r>
          </a:p>
          <a:p>
            <a:r>
              <a:rPr lang="en-IN" sz="2000" dirty="0" smtClean="0"/>
              <a:t>A specific </a:t>
            </a:r>
            <a:r>
              <a:rPr lang="en-IN" sz="2000" dirty="0" err="1" smtClean="0"/>
              <a:t>color</a:t>
            </a:r>
            <a:r>
              <a:rPr lang="en-IN" sz="2000" dirty="0" smtClean="0"/>
              <a:t> is filtered by applying a lower and upper limit threshold to the HSV image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smtClean="0"/>
              <a:t>The experiment is performed with blue </a:t>
            </a:r>
            <a:r>
              <a:rPr lang="en-IN" dirty="0" err="1" smtClean="0"/>
              <a:t>color</a:t>
            </a:r>
            <a:r>
              <a:rPr lang="en-IN" dirty="0" smtClean="0"/>
              <a:t> chosen as the object of interest. </a:t>
            </a:r>
          </a:p>
          <a:p>
            <a:r>
              <a:rPr lang="en-IN" dirty="0" smtClean="0"/>
              <a:t>The resulting image is eroded to remove the noise present in the image and dilated to fill the gaps in the image. </a:t>
            </a:r>
          </a:p>
          <a:p>
            <a:r>
              <a:rPr lang="en-IN" dirty="0" smtClean="0"/>
              <a:t>The threshold image is scanned to check the presence of contours. In case a contour is located the position of the contour is found by calculating moments </a:t>
            </a:r>
          </a:p>
          <a:p>
            <a:r>
              <a:rPr lang="en-IN" dirty="0" smtClean="0"/>
              <a:t>A minimum enclosing circle is drawn around the object and the </a:t>
            </a:r>
            <a:r>
              <a:rPr lang="en-IN" dirty="0" err="1" smtClean="0"/>
              <a:t>center</a:t>
            </a:r>
            <a:r>
              <a:rPr lang="en-IN" dirty="0" smtClean="0"/>
              <a:t> of the circle corresponds to the X and Y coordinates of the position of the object</a:t>
            </a:r>
          </a:p>
          <a:p>
            <a:r>
              <a:rPr lang="en-IN" dirty="0" smtClean="0"/>
              <a:t>The </a:t>
            </a:r>
            <a:r>
              <a:rPr lang="en-IN" dirty="0" err="1" smtClean="0"/>
              <a:t>color</a:t>
            </a:r>
            <a:r>
              <a:rPr lang="en-IN" dirty="0" smtClean="0"/>
              <a:t> detection algorithm is extended to capture data from two vision sensors and combined with the robotic arm control code to perform the desired task.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III.  EXPERIMENT AND RESULTS </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The robotic arm is operated in the Cartesian mode</a:t>
            </a:r>
          </a:p>
          <a:p>
            <a:r>
              <a:rPr lang="en-IN" dirty="0" smtClean="0"/>
              <a:t>Initially </a:t>
            </a:r>
            <a:r>
              <a:rPr lang="en-IN" dirty="0"/>
              <a:t> </a:t>
            </a:r>
            <a:r>
              <a:rPr lang="en-IN" dirty="0" smtClean="0"/>
              <a:t>the two vision sensors start capturing the video in real time.</a:t>
            </a:r>
          </a:p>
          <a:p>
            <a:r>
              <a:rPr lang="en-IN" dirty="0" smtClean="0"/>
              <a:t>A frame is extracted from the video captured by the vision sensor 1 and the X and Y position of the object is calculated using the </a:t>
            </a:r>
            <a:r>
              <a:rPr lang="en-IN" dirty="0" err="1" smtClean="0"/>
              <a:t>color</a:t>
            </a:r>
            <a:r>
              <a:rPr lang="en-IN" dirty="0" smtClean="0"/>
              <a:t> detection algorithm. </a:t>
            </a:r>
          </a:p>
          <a:p>
            <a:r>
              <a:rPr lang="en-IN" dirty="0" smtClean="0"/>
              <a:t>Before proceeding with the arm control, a condition is checked to see if the position of the object is same as or very close to its previous position (X ± 5). If the condition is true, it means the object has not moved and hence the arm remains in the base position. If it is false, it indicates that the object has been moved to a different location and the arm is controlled to move towards the new location of the object. </a:t>
            </a:r>
          </a:p>
          <a:p>
            <a:r>
              <a:rPr lang="en-IN" dirty="0" smtClean="0"/>
              <a:t>This way it eliminates the possibility of the arm to move to the same position repeatedly even if multiple frames are captured by the vision sensors. </a:t>
            </a:r>
          </a:p>
          <a:p>
            <a:r>
              <a:rPr lang="en-IN" dirty="0" smtClean="0"/>
              <a:t>If an object is detected by the vision sensor, the arm is moved to the base position (an inverted L) and the gripper is opened. </a:t>
            </a:r>
          </a:p>
          <a:p>
            <a:r>
              <a:rPr lang="en-IN" dirty="0" smtClean="0"/>
              <a:t>The arm is then moved up or down depending on the value of the Y coordinate with the threshold measured at 300. </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Arm Link software provided by </a:t>
            </a:r>
            <a:r>
              <a:rPr lang="en-IN" dirty="0" err="1" smtClean="0"/>
              <a:t>Trossen</a:t>
            </a:r>
            <a:r>
              <a:rPr lang="en-IN" dirty="0" smtClean="0"/>
              <a:t> Robotics is a simple graphic user interface (GUI) to control the </a:t>
            </a:r>
            <a:r>
              <a:rPr lang="en-IN" dirty="0" err="1" smtClean="0"/>
              <a:t>InterbotiX</a:t>
            </a:r>
            <a:r>
              <a:rPr lang="en-IN" dirty="0" smtClean="0"/>
              <a:t> line of robot arms </a:t>
            </a:r>
          </a:p>
          <a:p>
            <a:r>
              <a:rPr lang="en-IN" dirty="0" smtClean="0"/>
              <a:t> X coordinate range of the arm varies from </a:t>
            </a:r>
            <a:r>
              <a:rPr lang="en-IN" dirty="0" smtClean="0">
                <a:solidFill>
                  <a:srgbClr val="FF0000"/>
                </a:solidFill>
              </a:rPr>
              <a:t>212 to 812</a:t>
            </a:r>
            <a:r>
              <a:rPr lang="en-IN" dirty="0" smtClean="0"/>
              <a:t> and can be controlled manually using the Arm Link software. </a:t>
            </a:r>
          </a:p>
          <a:p>
            <a:r>
              <a:rPr lang="en-IN" dirty="0" smtClean="0"/>
              <a:t>The pixel distance in the horizontal axis varies between </a:t>
            </a:r>
            <a:r>
              <a:rPr lang="en-IN" dirty="0" smtClean="0">
                <a:solidFill>
                  <a:srgbClr val="FF0000"/>
                </a:solidFill>
              </a:rPr>
              <a:t>0 and 640</a:t>
            </a:r>
            <a:r>
              <a:rPr lang="en-IN" dirty="0" smtClean="0"/>
              <a:t> and is measured using the </a:t>
            </a:r>
            <a:r>
              <a:rPr lang="en-IN" dirty="0" err="1" smtClean="0"/>
              <a:t>color</a:t>
            </a:r>
            <a:r>
              <a:rPr lang="en-IN" dirty="0" smtClean="0"/>
              <a:t> detection algorithm. </a:t>
            </a:r>
          </a:p>
          <a:p>
            <a:r>
              <a:rPr lang="en-IN" dirty="0" smtClean="0"/>
              <a:t>The object is placed at different positions in front of the arm and multiple readings of the X distance in pixels and the corresponding X coordinate of the arm are taken and plotted in the </a:t>
            </a:r>
            <a:r>
              <a:rPr lang="en-IN" dirty="0" err="1" smtClean="0"/>
              <a:t>Desmos</a:t>
            </a:r>
            <a:r>
              <a:rPr lang="en-IN" dirty="0" smtClean="0"/>
              <a:t> graphing calculator. </a:t>
            </a:r>
          </a:p>
          <a:p>
            <a:r>
              <a:rPr lang="en-IN" dirty="0" smtClean="0"/>
              <a:t>A best fit equation of a line is formulated. </a:t>
            </a:r>
          </a:p>
          <a:p>
            <a:r>
              <a:rPr lang="en-IN" dirty="0" smtClean="0"/>
              <a:t>The factors 0.95 and 150 are calculated using trial and error method such that the line generated passes through a maximum number of points plotted. </a:t>
            </a:r>
          </a:p>
          <a:p>
            <a:r>
              <a:rPr lang="en-IN" dirty="0" smtClean="0"/>
              <a:t>X position of the arm = (X object * 0.95) + 150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smtClean="0"/>
              <a:t>The arm is then controlled to move in the left or right direction depending on the value obtained from the equation </a:t>
            </a:r>
          </a:p>
          <a:p>
            <a:r>
              <a:rPr lang="en-IN" dirty="0" smtClean="0"/>
              <a:t>Now the robotic arm is moved to a position which is very close to the location of the target object. </a:t>
            </a:r>
          </a:p>
          <a:p>
            <a:r>
              <a:rPr lang="en-IN" dirty="0" smtClean="0"/>
              <a:t>There is a possibility that the obtained location might not be the exact location of the object. Hence the vision sensor 2 is used to obtain the accurate location of the object. </a:t>
            </a:r>
          </a:p>
          <a:p>
            <a:r>
              <a:rPr lang="en-IN" dirty="0" smtClean="0"/>
              <a:t>The X value in pixel is checked to see if it lies in the </a:t>
            </a:r>
            <a:r>
              <a:rPr lang="en-IN" dirty="0" err="1" smtClean="0"/>
              <a:t>center</a:t>
            </a:r>
            <a:r>
              <a:rPr lang="en-IN" dirty="0" smtClean="0"/>
              <a:t> of the frame. In the event it does not fall within the specified range, </a:t>
            </a:r>
          </a:p>
          <a:p>
            <a:r>
              <a:rPr lang="en-IN" dirty="0" smtClean="0"/>
              <a:t>the arm is moved in small steps in the left or right direction until </a:t>
            </a:r>
          </a:p>
          <a:p>
            <a:r>
              <a:rPr lang="en-IN" dirty="0" smtClean="0"/>
              <a:t>it reaches the </a:t>
            </a:r>
            <a:r>
              <a:rPr lang="en-IN" dirty="0" err="1" smtClean="0"/>
              <a:t>center</a:t>
            </a:r>
            <a:r>
              <a:rPr lang="en-IN" dirty="0" smtClean="0"/>
              <a:t> position. If the X value is already in the </a:t>
            </a:r>
          </a:p>
          <a:p>
            <a:r>
              <a:rPr lang="en-IN" dirty="0" smtClean="0"/>
              <a:t>specified range, no command is given to the arm.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VII.  CONCLUSION </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Computer vision algorithm based on </a:t>
            </a:r>
            <a:r>
              <a:rPr lang="en-IN" dirty="0" err="1" smtClean="0"/>
              <a:t>color</a:t>
            </a:r>
            <a:r>
              <a:rPr lang="en-IN" dirty="0" smtClean="0"/>
              <a:t> detection has been developed to automate the movement of the robotic arm. </a:t>
            </a:r>
          </a:p>
          <a:p>
            <a:r>
              <a:rPr lang="en-IN" dirty="0" smtClean="0"/>
              <a:t>This was implemented by using two vision sensors to accurately find the location of the target object:</a:t>
            </a:r>
          </a:p>
          <a:p>
            <a:pPr lvl="1"/>
            <a:r>
              <a:rPr lang="en-IN" dirty="0" smtClean="0"/>
              <a:t>First sensor was used for obtaining the coarse location of the object</a:t>
            </a:r>
          </a:p>
          <a:p>
            <a:pPr lvl="1"/>
            <a:r>
              <a:rPr lang="en-IN" dirty="0" smtClean="0"/>
              <a:t>second one was used for fine localization. </a:t>
            </a:r>
          </a:p>
          <a:p>
            <a:r>
              <a:rPr lang="en-IN" dirty="0" smtClean="0"/>
              <a:t>The robotic arm has the ability to pick up objects placed at different locations on the upper and lower level with a success rate of 83.33%. </a:t>
            </a:r>
          </a:p>
          <a:p>
            <a:r>
              <a:rPr lang="en-IN" dirty="0" smtClean="0"/>
              <a:t>The main goal of performing the action of picking up the object under one minute is achieved</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VIII.  FUTURE WORK</a:t>
            </a:r>
            <a:endParaRPr lang="en-IN" dirty="0"/>
          </a:p>
        </p:txBody>
      </p:sp>
      <p:sp>
        <p:nvSpPr>
          <p:cNvPr id="5" name="Content Placeholder 4"/>
          <p:cNvSpPr>
            <a:spLocks noGrp="1"/>
          </p:cNvSpPr>
          <p:nvPr>
            <p:ph idx="1"/>
          </p:nvPr>
        </p:nvSpPr>
        <p:spPr/>
        <p:txBody>
          <a:bodyPr>
            <a:normAutofit fontScale="70000" lnSpcReduction="20000"/>
          </a:bodyPr>
          <a:lstStyle/>
          <a:p>
            <a:pPr>
              <a:buNone/>
            </a:pPr>
            <a:r>
              <a:rPr lang="en-IN" dirty="0" smtClean="0"/>
              <a:t>Future works aimed is implementing:</a:t>
            </a:r>
          </a:p>
          <a:p>
            <a:pPr marL="571500" indent="-514350">
              <a:buFont typeface="+mj-lt"/>
              <a:buAutoNum type="arabicPeriod"/>
            </a:pPr>
            <a:r>
              <a:rPr lang="en-IN" sz="3500" b="1" dirty="0" smtClean="0"/>
              <a:t>The wireless protocol: </a:t>
            </a:r>
            <a:r>
              <a:rPr lang="en-IN" sz="3500" dirty="0" smtClean="0"/>
              <a:t>O</a:t>
            </a:r>
            <a:r>
              <a:rPr lang="en-IN" dirty="0" smtClean="0"/>
              <a:t>perator at one end can control the robotic arm wirelessly at the other end. </a:t>
            </a:r>
          </a:p>
          <a:p>
            <a:pPr marL="571500" indent="-514350">
              <a:buFont typeface="+mj-lt"/>
              <a:buAutoNum type="arabicPeriod"/>
            </a:pPr>
            <a:r>
              <a:rPr lang="en-IN" b="1" dirty="0" smtClean="0"/>
              <a:t>Voice recognition </a:t>
            </a:r>
            <a:r>
              <a:rPr lang="en-IN" dirty="0" smtClean="0"/>
              <a:t>to control a robotic arm or vision sensor over voice. </a:t>
            </a:r>
          </a:p>
          <a:p>
            <a:pPr marL="571500" indent="-514350">
              <a:buFont typeface="+mj-lt"/>
              <a:buAutoNum type="arabicPeriod"/>
            </a:pPr>
            <a:r>
              <a:rPr lang="en-IN" dirty="0" smtClean="0"/>
              <a:t>And the most advanced to make it </a:t>
            </a:r>
            <a:r>
              <a:rPr lang="en-IN" b="1" dirty="0" smtClean="0"/>
              <a:t>mind-controlled robotic arm</a:t>
            </a:r>
            <a:r>
              <a:rPr lang="en-IN" dirty="0" smtClean="0"/>
              <a:t> by connecting to existing neurons or to electrodes implanted into the human brain to decode the signals from the brain and use them to control a robotic arm</a:t>
            </a:r>
          </a:p>
          <a:p>
            <a:pPr marL="571500" indent="-514350">
              <a:buFont typeface="+mj-lt"/>
              <a:buAutoNum type="arabicPeriod"/>
            </a:pPr>
            <a:r>
              <a:rPr lang="en-IN" dirty="0" smtClean="0"/>
              <a:t>Depth sensors can be used in addition to vision sensors to increase the performance of the robotic arm control in order to minimize the number of unsuccessful attempts</a:t>
            </a:r>
          </a:p>
          <a:p>
            <a:pPr marL="571500" indent="-514350">
              <a:buFont typeface="+mj-lt"/>
              <a:buAutoNum type="arabicPeriod"/>
            </a:pPr>
            <a:r>
              <a:rPr lang="en-IN" dirty="0" smtClean="0"/>
              <a:t>Advanced vision algorithms can be used for pose estimation and size detection to detect same object at different angles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991</Words>
  <Application>Microsoft Office PowerPoint</Application>
  <PresentationFormat>On-screen Show (4:3)</PresentationFormat>
  <Paragraphs>48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  Computer Vision Algorithm </vt:lpstr>
      <vt:lpstr>Slide 2</vt:lpstr>
      <vt:lpstr>III.  EXPERIMENT AND RESULTS </vt:lpstr>
      <vt:lpstr>Slide 4</vt:lpstr>
      <vt:lpstr>Slide 5</vt:lpstr>
      <vt:lpstr>VII.  CONCLUSION </vt:lpstr>
      <vt:lpstr>VIII.  FUTURE WORK</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VII.  CONCLUSION</dc:title>
  <dc:creator>unix17</dc:creator>
  <cp:lastModifiedBy>unix17</cp:lastModifiedBy>
  <cp:revision>11</cp:revision>
  <dcterms:created xsi:type="dcterms:W3CDTF">2019-02-02T02:36:20Z</dcterms:created>
  <dcterms:modified xsi:type="dcterms:W3CDTF">2019-02-02T04:06:02Z</dcterms:modified>
</cp:coreProperties>
</file>