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B1847-C200-4A73-8C6B-BB20A78C2A9D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7EFDF-1EF5-4FB4-B917-01160E77B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13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7EFDF-1EF5-4FB4-B917-01160E77BE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216A5A6-ABCB-48DE-AAB1-6AC5570985E8}" type="datetime1">
              <a:rPr lang="en-US" smtClean="0"/>
              <a:t>4/12/2019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3E7CF74-217D-467A-A81C-0F38A7176A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D21E-20AA-4063-B1B7-0932A2BBB671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048C-D5C7-401B-AD47-ABC5279E1BF1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5398-5168-4E58-897B-75B261999793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FEB18C0-2D2D-41B9-A7A6-D3C3C6F0B49A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3E7CF74-217D-467A-A81C-0F38A7176A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98DB-0BD9-448A-B7CC-203467D25BF3}" type="datetime1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0229-29C8-48BB-BE63-A8D153CF7976}" type="datetime1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14C5-79D5-4C6C-8D86-2CF4F67FE1F1}" type="datetime1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51C9-320C-4505-8BDE-6ACB1725E419}" type="datetime1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9075-5282-422A-8095-6854DF838E8E}" type="datetime1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27CE-E117-40D4-B8B9-67F65E288E55}" type="datetime1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B95CF4-2BCC-4A4F-84B9-6DC7B63C3436}" type="datetime1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E7CF74-217D-467A-A81C-0F38A7176A2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840951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" y="2689225"/>
            <a:ext cx="8991600" cy="1120775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ADVANCED ROBOTIC ARM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1066800" y="1438870"/>
            <a:ext cx="678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IN" b="1" dirty="0" smtClean="0">
                <a:latin typeface="Calibri" pitchFamily="34" charset="0"/>
              </a:rPr>
              <a:t>K. K. Wagh Institute of Engineering and Education Research</a:t>
            </a:r>
          </a:p>
          <a:p>
            <a:pPr algn="ctr" eaLnBrk="1" hangingPunct="1"/>
            <a:r>
              <a:rPr lang="en-IN" b="1" dirty="0" smtClean="0">
                <a:latin typeface="Calibri" pitchFamily="34" charset="0"/>
              </a:rPr>
              <a:t>Dept. Of  Computer Engineering</a:t>
            </a:r>
          </a:p>
          <a:p>
            <a:pPr algn="ctr" eaLnBrk="1" hangingPunct="1"/>
            <a:endParaRPr lang="en-IN" b="1" dirty="0">
              <a:latin typeface="Calibri" pitchFamily="34" charset="0"/>
            </a:endParaRPr>
          </a:p>
        </p:txBody>
      </p:sp>
      <p:pic>
        <p:nvPicPr>
          <p:cNvPr id="9" name="Picture 2" descr="Image result for k k wagh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419100"/>
            <a:ext cx="16430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43000" y="4648200"/>
            <a:ext cx="30003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Guided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by: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Prof.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S.</a:t>
            </a:r>
            <a:r>
              <a:rPr lang="en-IN" sz="2000" baseline="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D. Jadhav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29188" y="4648200"/>
            <a:ext cx="321468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Presented By: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Jayashree Ahire, 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TE- B (02)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143250" y="5481637"/>
            <a:ext cx="3227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2400" b="1" dirty="0">
                <a:latin typeface="Calibri" pitchFamily="34" charset="0"/>
              </a:rPr>
              <a:t>A.Y. 2018-19 </a:t>
            </a:r>
            <a:r>
              <a:rPr lang="en-IN" sz="2400" b="1" dirty="0" smtClean="0">
                <a:latin typeface="Calibri" pitchFamily="34" charset="0"/>
              </a:rPr>
              <a:t>Semester </a:t>
            </a:r>
            <a:r>
              <a:rPr lang="en-IN" sz="2400" b="1" dirty="0">
                <a:latin typeface="Calibri" pitchFamily="34" charset="0"/>
              </a:rPr>
              <a:t>II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EA03-04D4-473B-B046-88A1A4271A5C}" type="datetime1">
              <a:rPr lang="en-US" smtClean="0"/>
              <a:t>4/12/2019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>
            <a:noAutofit/>
          </a:bodyPr>
          <a:lstStyle/>
          <a:p>
            <a:r>
              <a:rPr lang="en-US" sz="3500" i="1" dirty="0" smtClean="0"/>
              <a:t>B. Vision Sensors (</a:t>
            </a:r>
            <a:r>
              <a:rPr lang="en-US" sz="3500" i="1" dirty="0" err="1" smtClean="0"/>
              <a:t>cont</a:t>
            </a:r>
            <a:r>
              <a:rPr lang="en-US" sz="3500" i="1" dirty="0" smtClean="0"/>
              <a:t>…)</a:t>
            </a:r>
            <a:endParaRPr lang="en-US" sz="35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7B69-FCE5-4C91-8439-B4924727B1B3}" type="datetime1">
              <a:rPr lang="en-US" smtClean="0"/>
              <a:t>4/12/2019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229600" cy="54102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Vision sensor 2: robot VGA webcam</a:t>
            </a:r>
          </a:p>
          <a:p>
            <a:r>
              <a:rPr lang="en-US" sz="2400" dirty="0" smtClean="0"/>
              <a:t>Dynamic</a:t>
            </a:r>
          </a:p>
          <a:p>
            <a:r>
              <a:rPr lang="en-US" sz="2400" dirty="0" smtClean="0"/>
              <a:t>Follows vision sensor 1</a:t>
            </a:r>
          </a:p>
          <a:p>
            <a:r>
              <a:rPr lang="en-US" sz="2400" dirty="0" smtClean="0"/>
              <a:t>Mounted above the gripper using a 200 mm gooseneck</a:t>
            </a:r>
          </a:p>
          <a:p>
            <a:r>
              <a:rPr lang="en-US" sz="2400" dirty="0" smtClean="0"/>
              <a:t>Fine tunes the position of the arm’s gripper before it can pick the object</a:t>
            </a:r>
          </a:p>
          <a:p>
            <a:r>
              <a:rPr lang="en-US" sz="2400" dirty="0" smtClean="0"/>
              <a:t>Captures a close-up video of the target object</a:t>
            </a:r>
          </a:p>
          <a:p>
            <a:r>
              <a:rPr lang="en-US" sz="2400" dirty="0" smtClean="0"/>
              <a:t>Used to position the gripper exactly in front of the object 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so that the object can be picked up correctly</a:t>
            </a:r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4953000" y="3911600"/>
            <a:ext cx="3962400" cy="3098800"/>
            <a:chOff x="5257800" y="25400"/>
            <a:chExt cx="3962400" cy="30988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13" b="9836"/>
            <a:stretch/>
          </p:blipFill>
          <p:spPr bwMode="auto">
            <a:xfrm>
              <a:off x="5257800" y="25400"/>
              <a:ext cx="3881120" cy="2688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772400" y="2743200"/>
              <a:ext cx="1447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Fig 6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74993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152400"/>
            <a:ext cx="4191001" cy="2362200"/>
          </a:xfrm>
        </p:spPr>
        <p:txBody>
          <a:bodyPr>
            <a:noAutofit/>
          </a:bodyPr>
          <a:lstStyle/>
          <a:p>
            <a:r>
              <a:rPr lang="en-US" sz="4000" i="1" dirty="0" smtClean="0"/>
              <a:t>C. Computer Vision Algorithm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4419600" y="2209800"/>
            <a:ext cx="4495801" cy="403860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Programmed to move towards the position of a specific colored object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color detection algorithm is written in python using the OpenCV library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vision sensor captures the real time video of the robotic arm and the object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5B47-036B-4353-A1DD-BC61D196B871}" type="datetime1">
              <a:rPr lang="en-US" smtClean="0"/>
              <a:t>4/12/2019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781425" y="6340475"/>
            <a:ext cx="2847975" cy="365125"/>
          </a:xfrm>
        </p:spPr>
        <p:txBody>
          <a:bodyPr/>
          <a:lstStyle/>
          <a:p>
            <a:r>
              <a:rPr lang="en-US" dirty="0" smtClean="0"/>
              <a:t>ADVANCED ROBOTIC ARM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52400" y="-62010"/>
            <a:ext cx="4427087" cy="6920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29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4419600" cy="16002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Working of Robotic Arm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4833938"/>
            <a:ext cx="4419600" cy="804862"/>
          </a:xfrm>
        </p:spPr>
        <p:txBody>
          <a:bodyPr>
            <a:noAutofit/>
          </a:bodyPr>
          <a:lstStyle/>
          <a:p>
            <a:r>
              <a:rPr lang="en-US" sz="2400" dirty="0" smtClean="0"/>
              <a:t>Figure 3. Flowchart for robotic arm control:</a:t>
            </a:r>
            <a:endParaRPr lang="en-US" sz="24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3F50-D8F9-4AD4-8E29-91C6773CA15C}" type="datetime1">
              <a:rPr lang="en-US" smtClean="0"/>
              <a:t>4/12/2019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3505200" cy="365760"/>
          </a:xfrm>
        </p:spPr>
        <p:txBody>
          <a:bodyPr/>
          <a:lstStyle/>
          <a:p>
            <a:r>
              <a:rPr lang="en-US" dirty="0" smtClean="0"/>
              <a:t>ADVANCED ROBOTIC ARM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-76004"/>
            <a:ext cx="4495800" cy="7010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88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5638800"/>
            <a:ext cx="7772400" cy="566738"/>
          </a:xfrm>
        </p:spPr>
        <p:txBody>
          <a:bodyPr>
            <a:noAutofit/>
          </a:bodyPr>
          <a:lstStyle/>
          <a:p>
            <a:r>
              <a:rPr lang="en-IN" sz="2400" dirty="0" smtClean="0"/>
              <a:t>Fig 4: Range of Operation at Various Positions</a:t>
            </a:r>
            <a:endParaRPr lang="en-US" sz="2400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60B1-2ECA-4AEF-921A-B996CD3C09A6}" type="datetime1">
              <a:rPr lang="en-US" smtClean="0"/>
              <a:t>4/12/2019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13</a:t>
            </a:fld>
            <a:endParaRPr lang="en-US"/>
          </a:p>
        </p:txBody>
      </p:sp>
      <p:pic>
        <p:nvPicPr>
          <p:cNvPr id="21" name="Content Placeholder 4" descr="Capture.PNG"/>
          <p:cNvPicPr>
            <a:picLocks noChangeAspect="1"/>
          </p:cNvPicPr>
          <p:nvPr/>
        </p:nvPicPr>
        <p:blipFill>
          <a:blip r:embed="rId2"/>
          <a:srcRect t="1655" r="926" b="1225"/>
          <a:stretch>
            <a:fillRect/>
          </a:stretch>
        </p:blipFill>
        <p:spPr>
          <a:xfrm>
            <a:off x="307848" y="381000"/>
            <a:ext cx="8479536" cy="3962400"/>
          </a:xfrm>
          <a:prstGeom prst="roundRect">
            <a:avLst>
              <a:gd name="adj" fmla="val 28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750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IV. Advantages</a:t>
            </a:r>
            <a:endParaRPr lang="en-US" sz="4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B791-F068-4E53-8339-0D5D40C5EBED}" type="datetime1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463040"/>
            <a:ext cx="8229600" cy="49377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Cost- effective </a:t>
            </a:r>
          </a:p>
          <a:p>
            <a:r>
              <a:rPr lang="en-US" sz="2800" dirty="0" smtClean="0"/>
              <a:t>Faster</a:t>
            </a:r>
          </a:p>
          <a:p>
            <a:r>
              <a:rPr lang="en-US" sz="2800" dirty="0" smtClean="0"/>
              <a:t>Puts less strain on user</a:t>
            </a:r>
          </a:p>
          <a:p>
            <a:r>
              <a:rPr lang="en-US" sz="2800" dirty="0" smtClean="0"/>
              <a:t>Decreases dependency </a:t>
            </a:r>
          </a:p>
          <a:p>
            <a:r>
              <a:rPr lang="en-US" sz="2800" dirty="0" smtClean="0"/>
              <a:t>Success rate of 83.33%</a:t>
            </a:r>
          </a:p>
          <a:p>
            <a:r>
              <a:rPr lang="en-US" sz="2800" dirty="0" smtClean="0"/>
              <a:t>Completion of task achieved in 37.52 seconds on average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432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V. Disadvantages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4C3-1AF9-4246-ACBF-771C5E758C2F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91640"/>
            <a:ext cx="8229600" cy="49377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Attempts are more successful when the objects are placed at the upper level compared to the lower level</a:t>
            </a:r>
          </a:p>
          <a:p>
            <a:r>
              <a:rPr lang="en-US" sz="2800" dirty="0" smtClean="0"/>
              <a:t>Position of the detected object keeps fluctuating due to insufficient light</a:t>
            </a:r>
          </a:p>
          <a:p>
            <a:r>
              <a:rPr lang="en-US" sz="2800" dirty="0" smtClean="0"/>
              <a:t>Working depends mostly on the amount of light </a:t>
            </a:r>
            <a:r>
              <a:rPr lang="en-US" sz="2800" dirty="0" err="1" smtClean="0"/>
              <a:t>percieved</a:t>
            </a:r>
            <a:r>
              <a:rPr lang="en-US" sz="2800" dirty="0" smtClean="0"/>
              <a:t> from the object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90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VI. CONCLUSION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5858-9898-4E2F-8886-8B0DF5F791EF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39240"/>
            <a:ext cx="8229600" cy="4937760"/>
          </a:xfrm>
        </p:spPr>
        <p:txBody>
          <a:bodyPr>
            <a:noAutofit/>
          </a:bodyPr>
          <a:lstStyle/>
          <a:p>
            <a:r>
              <a:rPr lang="en-IN" sz="2400" dirty="0" smtClean="0"/>
              <a:t>Computer vision algorithm based on colour detection has been developed</a:t>
            </a:r>
          </a:p>
          <a:p>
            <a:r>
              <a:rPr lang="en-IN" sz="2400" dirty="0" smtClean="0"/>
              <a:t>Two sensors were used:</a:t>
            </a:r>
          </a:p>
          <a:p>
            <a:pPr lvl="1"/>
            <a:r>
              <a:rPr lang="en-IN" sz="2400" dirty="0" smtClean="0"/>
              <a:t>First sensor- to obtain the coarse location of the object</a:t>
            </a:r>
          </a:p>
          <a:p>
            <a:pPr lvl="1"/>
            <a:r>
              <a:rPr lang="en-IN" sz="2400" dirty="0" smtClean="0"/>
              <a:t>Second sensor- for fine localization</a:t>
            </a:r>
          </a:p>
          <a:p>
            <a:r>
              <a:rPr lang="en-IN" sz="2400" dirty="0" smtClean="0"/>
              <a:t>Ability to pick up objects placed at different locations on success rate of 83.33%</a:t>
            </a:r>
          </a:p>
          <a:p>
            <a:r>
              <a:rPr lang="en-IN" sz="2400" dirty="0" smtClean="0"/>
              <a:t>The main goal of performing the action of picking up the object under one minute is achieved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969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VII. FUTURE WORK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6E61-464F-4314-BDDA-AECD557C4F75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91640"/>
            <a:ext cx="8229600" cy="493776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Future work aimed is implementing:</a:t>
            </a:r>
          </a:p>
          <a:p>
            <a:pPr marL="571500" indent="-514350">
              <a:buFont typeface="+mj-lt"/>
              <a:buAutoNum type="arabicPeriod"/>
            </a:pPr>
            <a:r>
              <a:rPr lang="en-IN" dirty="0" smtClean="0"/>
              <a:t>The wireless protocol</a:t>
            </a:r>
          </a:p>
          <a:p>
            <a:pPr marL="571500" indent="-514350">
              <a:buFont typeface="+mj-lt"/>
              <a:buAutoNum type="arabicPeriod"/>
            </a:pPr>
            <a:r>
              <a:rPr lang="en-IN" dirty="0" smtClean="0"/>
              <a:t>Voice recognition</a:t>
            </a:r>
          </a:p>
          <a:p>
            <a:pPr marL="571500" indent="-514350">
              <a:buFont typeface="+mj-lt"/>
              <a:buAutoNum type="arabicPeriod"/>
            </a:pPr>
            <a:r>
              <a:rPr lang="en-IN" dirty="0" smtClean="0"/>
              <a:t>Mind-controlled robotic arm </a:t>
            </a:r>
          </a:p>
          <a:p>
            <a:pPr marL="571500" indent="-514350">
              <a:buFont typeface="+mj-lt"/>
              <a:buAutoNum type="arabicPeriod"/>
            </a:pPr>
            <a:r>
              <a:rPr lang="en-IN" dirty="0" smtClean="0"/>
              <a:t>Depth sensors can be used in addition to vision sensors </a:t>
            </a:r>
          </a:p>
          <a:p>
            <a:pPr marL="571500" indent="-514350">
              <a:buFont typeface="+mj-lt"/>
              <a:buAutoNum type="arabicPeriod"/>
            </a:pPr>
            <a:r>
              <a:rPr lang="en-IN" dirty="0" smtClean="0"/>
              <a:t>Advanced vision algorithms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3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VIII. REFERENCES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0EAD-6E91-4DBD-965E-59FB0C96EE7F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Priyanka </a:t>
            </a:r>
            <a:r>
              <a:rPr lang="en-US" dirty="0" err="1"/>
              <a:t>Karuppiah</a:t>
            </a:r>
            <a:r>
              <a:rPr lang="en-US" dirty="0"/>
              <a:t>, Hem </a:t>
            </a:r>
            <a:r>
              <a:rPr lang="en-US" dirty="0" err="1"/>
              <a:t>Metalia</a:t>
            </a:r>
            <a:r>
              <a:rPr lang="en-US" dirty="0"/>
              <a:t> and Kiran George, \Automation of a </a:t>
            </a:r>
            <a:r>
              <a:rPr lang="en-US" dirty="0" smtClean="0"/>
              <a:t>Wheelchair Mounted </a:t>
            </a:r>
            <a:r>
              <a:rPr lang="en-US" dirty="0"/>
              <a:t>Robotic Arm using Computer Vision Interface", </a:t>
            </a:r>
            <a:r>
              <a:rPr lang="en-US" i="1" dirty="0"/>
              <a:t>IEEE Publication</a:t>
            </a:r>
            <a:r>
              <a:rPr lang="en-US" dirty="0"/>
              <a:t>, 2018.</a:t>
            </a:r>
          </a:p>
          <a:p>
            <a:r>
              <a:rPr lang="en-US" dirty="0" smtClean="0"/>
              <a:t>Camilo </a:t>
            </a:r>
            <a:r>
              <a:rPr lang="en-US" dirty="0"/>
              <a:t>Perez Quintero, Oscar Ramirez, Martin </a:t>
            </a:r>
            <a:r>
              <a:rPr lang="en-US" dirty="0" err="1"/>
              <a:t>Jagersand</a:t>
            </a:r>
            <a:r>
              <a:rPr lang="en-US" dirty="0"/>
              <a:t> , \Assistive </a:t>
            </a:r>
            <a:r>
              <a:rPr lang="en-US" dirty="0" smtClean="0"/>
              <a:t>Vision-Based Interface </a:t>
            </a:r>
            <a:r>
              <a:rPr lang="en-US" dirty="0"/>
              <a:t>for Robot Manipulation", </a:t>
            </a:r>
            <a:r>
              <a:rPr lang="en-US" i="1" dirty="0"/>
              <a:t>IEEE International Conference on Robotics </a:t>
            </a:r>
            <a:r>
              <a:rPr lang="en-US" i="1" dirty="0" smtClean="0"/>
              <a:t>and Automation </a:t>
            </a:r>
            <a:r>
              <a:rPr lang="en-US" i="1" dirty="0"/>
              <a:t>(ICRA)</a:t>
            </a:r>
            <a:r>
              <a:rPr lang="en-US" dirty="0"/>
              <a:t>, 2015.</a:t>
            </a:r>
          </a:p>
          <a:p>
            <a:r>
              <a:rPr lang="en-US" dirty="0" smtClean="0"/>
              <a:t>Katherine </a:t>
            </a:r>
            <a:r>
              <a:rPr lang="en-US" dirty="0" err="1"/>
              <a:t>Tsui</a:t>
            </a:r>
            <a:r>
              <a:rPr lang="en-US" dirty="0"/>
              <a:t> and Holly </a:t>
            </a:r>
            <a:r>
              <a:rPr lang="en-US" dirty="0" err="1"/>
              <a:t>Yanco</a:t>
            </a:r>
            <a:r>
              <a:rPr lang="en-US" dirty="0"/>
              <a:t>, \Development and Evaluation of a Flexible </a:t>
            </a:r>
            <a:r>
              <a:rPr lang="en-US" dirty="0" smtClean="0"/>
              <a:t>Interface </a:t>
            </a:r>
            <a:r>
              <a:rPr lang="en-US" dirty="0"/>
              <a:t>for a Wheelchair Mounted Robotic Arm", </a:t>
            </a:r>
            <a:r>
              <a:rPr lang="en-US" i="1" dirty="0"/>
              <a:t>Human- Robot Interaction (HRI</a:t>
            </a:r>
            <a:r>
              <a:rPr lang="en-US" i="1" dirty="0" smtClean="0"/>
              <a:t>), 3rd </a:t>
            </a:r>
            <a:r>
              <a:rPr lang="en-US" i="1" dirty="0"/>
              <a:t>ACM/IEEE International Conference</a:t>
            </a:r>
            <a:r>
              <a:rPr lang="en-US" dirty="0"/>
              <a:t>, 2008.</a:t>
            </a:r>
          </a:p>
          <a:p>
            <a:r>
              <a:rPr lang="en-US" dirty="0" smtClean="0"/>
              <a:t>Indika </a:t>
            </a:r>
            <a:r>
              <a:rPr lang="en-US" dirty="0"/>
              <a:t>Pathirage, Karan </a:t>
            </a:r>
            <a:r>
              <a:rPr lang="en-US" dirty="0" err="1"/>
              <a:t>Khokar</a:t>
            </a:r>
            <a:r>
              <a:rPr lang="en-US" dirty="0"/>
              <a:t>, Elijah Klay, </a:t>
            </a:r>
            <a:r>
              <a:rPr lang="en-US" dirty="0" err="1"/>
              <a:t>Redwan</a:t>
            </a:r>
            <a:r>
              <a:rPr lang="en-US" dirty="0"/>
              <a:t> </a:t>
            </a:r>
            <a:r>
              <a:rPr lang="en-US" dirty="0" err="1"/>
              <a:t>Alqasemi</a:t>
            </a:r>
            <a:r>
              <a:rPr lang="en-US" dirty="0"/>
              <a:t>, \A Vision </a:t>
            </a:r>
            <a:r>
              <a:rPr lang="en-US" dirty="0" smtClean="0"/>
              <a:t>based P300 </a:t>
            </a:r>
            <a:r>
              <a:rPr lang="en-US" dirty="0"/>
              <a:t>Brain Computer Interface for Grasping using a Wheelchair-Mounted </a:t>
            </a:r>
            <a:r>
              <a:rPr lang="en-US" dirty="0" smtClean="0"/>
              <a:t>Robotic Arm</a:t>
            </a:r>
            <a:r>
              <a:rPr lang="en-US" dirty="0"/>
              <a:t>" </a:t>
            </a:r>
            <a:r>
              <a:rPr lang="en-US" i="1" dirty="0"/>
              <a:t>IEEE/ASME International Conference on Advanced Intelligent </a:t>
            </a:r>
            <a:r>
              <a:rPr lang="en-US" i="1" dirty="0" smtClean="0"/>
              <a:t>Mechatronics (AIM</a:t>
            </a:r>
            <a:r>
              <a:rPr lang="en-US" i="1" dirty="0"/>
              <a:t>)</a:t>
            </a:r>
            <a:r>
              <a:rPr lang="en-US" dirty="0"/>
              <a:t>, 2013.</a:t>
            </a:r>
          </a:p>
          <a:p>
            <a:r>
              <a:rPr lang="en-US" smtClean="0"/>
              <a:t>Hairong </a:t>
            </a:r>
            <a:r>
              <a:rPr lang="en-US" dirty="0"/>
              <a:t>Jiang , Bradley S. </a:t>
            </a:r>
            <a:r>
              <a:rPr lang="en-US" dirty="0" err="1"/>
              <a:t>Duerstock</a:t>
            </a:r>
            <a:r>
              <a:rPr lang="en-US" dirty="0"/>
              <a:t> , Juan P. </a:t>
            </a:r>
            <a:r>
              <a:rPr lang="en-US" dirty="0" err="1"/>
              <a:t>Wachs</a:t>
            </a:r>
            <a:r>
              <a:rPr lang="en-US" dirty="0"/>
              <a:t>, \A Machine </a:t>
            </a:r>
            <a:r>
              <a:rPr lang="en-US" dirty="0" smtClean="0"/>
              <a:t>Vision-Based </a:t>
            </a:r>
            <a:r>
              <a:rPr lang="en-US" dirty="0"/>
              <a:t>Gestural Interface for People With Upper Extremity Physical </a:t>
            </a:r>
            <a:r>
              <a:rPr lang="en-US" dirty="0" smtClean="0"/>
              <a:t>Impairments</a:t>
            </a:r>
            <a:r>
              <a:rPr lang="en-US" dirty="0"/>
              <a:t>" </a:t>
            </a:r>
            <a:r>
              <a:rPr lang="en-US" i="1" dirty="0"/>
              <a:t>IEEE/ASME International Conference on Advanced Intelligent </a:t>
            </a:r>
            <a:r>
              <a:rPr lang="en-US" i="1" dirty="0" smtClean="0"/>
              <a:t>Mechatronics </a:t>
            </a:r>
            <a:r>
              <a:rPr lang="en-US" i="1" dirty="0"/>
              <a:t>(AIM)</a:t>
            </a:r>
            <a:r>
              <a:rPr lang="en-US" dirty="0"/>
              <a:t>, 2013.</a:t>
            </a:r>
            <a:endParaRPr lang="en-IN" u="sng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28023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2800574" y="6356350"/>
            <a:ext cx="2085975" cy="365125"/>
          </a:xfrm>
        </p:spPr>
        <p:txBody>
          <a:bodyPr/>
          <a:lstStyle/>
          <a:p>
            <a:fld id="{B37A5C53-BC70-45D8-8248-973F0A2E0DED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2903608" y="6356350"/>
            <a:ext cx="2847975" cy="365125"/>
          </a:xfrm>
        </p:spPr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80505" y="6356350"/>
            <a:ext cx="561975" cy="365125"/>
          </a:xfrm>
        </p:spPr>
        <p:txBody>
          <a:bodyPr/>
          <a:lstStyle/>
          <a:p>
            <a:fld id="{43E533AF-6DAA-4CAC-BCD9-66E500830E3C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 descr="reactor-3a.jp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1600201"/>
            <a:ext cx="9144000" cy="8835851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1676400" y="4648200"/>
            <a:ext cx="6858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 smtClean="0">
                <a:latin typeface="Cambria" pitchFamily="18" charset="0"/>
              </a:rPr>
              <a:t>THANK YOU!</a:t>
            </a:r>
            <a:endParaRPr lang="en-IN" sz="5400" dirty="0">
              <a:latin typeface="Cambria" pitchFamily="18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343400" y="5715000"/>
            <a:ext cx="6858000" cy="533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Any Questions?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1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I. INTRODUCTION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BAB3-15A2-49CC-8BDB-EE42787B0948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people suffering from upper body movement disorders:</a:t>
            </a:r>
          </a:p>
          <a:p>
            <a:pPr lvl="1"/>
            <a:r>
              <a:rPr lang="en-US" sz="2400" dirty="0" smtClean="0"/>
              <a:t>Amyotrophic lateral sclerosis (ALS)</a:t>
            </a:r>
          </a:p>
          <a:p>
            <a:pPr lvl="1"/>
            <a:r>
              <a:rPr lang="en-US" sz="2400" dirty="0" smtClean="0"/>
              <a:t>Parkinson’s disease</a:t>
            </a:r>
          </a:p>
          <a:p>
            <a:pPr lvl="1"/>
            <a:r>
              <a:rPr lang="en-US" sz="2400" dirty="0" smtClean="0"/>
              <a:t>Progressive muscular atrophy (PMA)</a:t>
            </a:r>
          </a:p>
          <a:p>
            <a:pPr lvl="1"/>
            <a:r>
              <a:rPr lang="en-US" sz="2400" dirty="0" smtClean="0"/>
              <a:t>Other motor neuron diseases</a:t>
            </a:r>
          </a:p>
          <a:p>
            <a:r>
              <a:rPr lang="en-US" sz="2400" dirty="0" smtClean="0"/>
              <a:t>Enhances the manipulation capabilities </a:t>
            </a:r>
          </a:p>
          <a:p>
            <a:r>
              <a:rPr lang="en-US" sz="2400" dirty="0" smtClean="0"/>
              <a:t>More independent</a:t>
            </a:r>
          </a:p>
          <a:p>
            <a:r>
              <a:rPr lang="en-US" sz="2400" dirty="0" smtClean="0"/>
              <a:t>Pick up objects from a table or a shelf effortlessly</a:t>
            </a:r>
          </a:p>
          <a:p>
            <a:r>
              <a:rPr lang="en-US" sz="2400" dirty="0" smtClean="0"/>
              <a:t>Utilizes remote controlled interface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5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00" b="97900" l="6800" r="9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EF15-D014-41D9-A947-16659521793B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develop a system that can:</a:t>
            </a:r>
          </a:p>
          <a:p>
            <a:r>
              <a:rPr lang="en-US" sz="2400" dirty="0" smtClean="0"/>
              <a:t>Deliver objects with minimal to no supervision</a:t>
            </a:r>
          </a:p>
          <a:p>
            <a:r>
              <a:rPr lang="en-US" sz="2400" dirty="0" smtClean="0"/>
              <a:t>Be user independent </a:t>
            </a:r>
          </a:p>
          <a:p>
            <a:r>
              <a:rPr lang="en-US" sz="2400" dirty="0" smtClean="0"/>
              <a:t>Figure out the position of the object on its own</a:t>
            </a:r>
          </a:p>
          <a:p>
            <a:r>
              <a:rPr lang="en-US" sz="2400" dirty="0" smtClean="0"/>
              <a:t>Use an object detection algorithm </a:t>
            </a:r>
          </a:p>
          <a:p>
            <a:r>
              <a:rPr lang="en-US" sz="2400" dirty="0" smtClean="0"/>
              <a:t>Complete the task of picking up the object and returning it to the user</a:t>
            </a:r>
          </a:p>
        </p:txBody>
      </p:sp>
    </p:spTree>
    <p:extLst>
      <p:ext uri="{BB962C8B-B14F-4D97-AF65-F5344CB8AC3E}">
        <p14:creationId xmlns:p14="http://schemas.microsoft.com/office/powerpoint/2010/main" val="204773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II. SYSTEM DESCRIPTION</a:t>
            </a:r>
            <a:endParaRPr lang="en-US" sz="4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CBD8-AB69-4E21-AAED-C5B39DCA62D2}" type="datetime1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4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48" y="1371600"/>
            <a:ext cx="5128704" cy="4267570"/>
          </a:xfrm>
        </p:spPr>
      </p:pic>
      <p:sp>
        <p:nvSpPr>
          <p:cNvPr id="6" name="Rectangle 5"/>
          <p:cNvSpPr/>
          <p:nvPr/>
        </p:nvSpPr>
        <p:spPr>
          <a:xfrm>
            <a:off x="2057400" y="5608023"/>
            <a:ext cx="4990901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dirty="0" smtClean="0"/>
              <a:t>Figure 1. Image of the robotic arm mounted on an electric wheelchair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780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76800"/>
            <a:ext cx="9144000" cy="1066800"/>
          </a:xfrm>
        </p:spPr>
        <p:txBody>
          <a:bodyPr>
            <a:noAutofit/>
          </a:bodyPr>
          <a:lstStyle/>
          <a:p>
            <a:r>
              <a:rPr lang="en-US" sz="4000" dirty="0" smtClean="0"/>
              <a:t>Fig 2. Block diagram of the system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B7E8-F5B5-4B20-B73E-D4FD962F114F}" type="datetime1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79724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73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9755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 smtClean="0"/>
              <a:t>A. Robotic Arm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3375-5BCA-4E19-AE2F-E1076794A2B4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Trossen robotics PhantomX reactor robot arm </a:t>
            </a:r>
          </a:p>
          <a:p>
            <a:r>
              <a:rPr lang="en-US" sz="2400" dirty="0" smtClean="0"/>
              <a:t>Built using an Arduino compatible advanced microcontroller called Arbotix-m robocontroller </a:t>
            </a:r>
          </a:p>
          <a:p>
            <a:r>
              <a:rPr lang="en-US" sz="2400" dirty="0" smtClean="0"/>
              <a:t>Has eight AX-12A dynamixel actuators for controlling different parts of the arm</a:t>
            </a:r>
          </a:p>
          <a:p>
            <a:r>
              <a:rPr lang="en-US" sz="2400" dirty="0" smtClean="0"/>
              <a:t>Each servo has sensors to track its </a:t>
            </a:r>
          </a:p>
          <a:p>
            <a:pPr lvl="1"/>
            <a:r>
              <a:rPr lang="en-US" sz="2400" dirty="0" smtClean="0"/>
              <a:t>Speed </a:t>
            </a:r>
          </a:p>
          <a:p>
            <a:pPr lvl="1"/>
            <a:r>
              <a:rPr lang="en-US" sz="2400" dirty="0" smtClean="0"/>
              <a:t>Temperature</a:t>
            </a:r>
          </a:p>
          <a:p>
            <a:pPr lvl="1"/>
            <a:r>
              <a:rPr lang="en-US" sz="2400" dirty="0" smtClean="0"/>
              <a:t>Shaft position</a:t>
            </a:r>
          </a:p>
          <a:p>
            <a:pPr lvl="1"/>
            <a:r>
              <a:rPr lang="en-US" sz="2400" dirty="0" smtClean="0"/>
              <a:t>Voltage </a:t>
            </a:r>
          </a:p>
          <a:p>
            <a:pPr lvl="1"/>
            <a:r>
              <a:rPr lang="en-US" sz="2400" dirty="0" smtClean="0"/>
              <a:t>Load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172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500" dirty="0" smtClean="0"/>
              <a:t>Robotic Arm (</a:t>
            </a:r>
            <a:r>
              <a:rPr lang="en-US" sz="3500" dirty="0" err="1" smtClean="0"/>
              <a:t>cont</a:t>
            </a:r>
            <a:r>
              <a:rPr lang="en-US" sz="3500" dirty="0" smtClean="0"/>
              <a:t>…)</a:t>
            </a:r>
            <a:endParaRPr lang="en-US" sz="35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866D-BB4C-47FF-8F8C-278540BD774F}" type="datetime1">
              <a:rPr lang="en-US" smtClean="0"/>
              <a:t>4/12/2019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86426875"/>
              </p:ext>
            </p:extLst>
          </p:nvPr>
        </p:nvGraphicFramePr>
        <p:xfrm>
          <a:off x="457200" y="1371602"/>
          <a:ext cx="8382000" cy="4868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12658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Servo 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Position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Axis</a:t>
                      </a:r>
                      <a:r>
                        <a:rPr lang="en-US" sz="2400" baseline="0" dirty="0" smtClean="0"/>
                        <a:t> along </a:t>
                      </a:r>
                      <a:r>
                        <a:rPr lang="en-US" sz="2400" dirty="0" smtClean="0"/>
                        <a:t>Degrees of freedom</a:t>
                      </a:r>
                    </a:p>
                  </a:txBody>
                  <a:tcPr/>
                </a:tc>
              </a:tr>
              <a:tr h="8763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Bottom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Horizontal(Left- Right)</a:t>
                      </a:r>
                      <a:endParaRPr lang="en-US" sz="2400" dirty="0"/>
                    </a:p>
                  </a:txBody>
                  <a:tcPr/>
                </a:tc>
              </a:tr>
              <a:tr h="8763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2, 3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Shoulder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Backward-</a:t>
                      </a:r>
                      <a:r>
                        <a:rPr lang="en-US" sz="2400" baseline="0" dirty="0" smtClean="0"/>
                        <a:t> Forward</a:t>
                      </a:r>
                      <a:endParaRPr lang="en-US" sz="2400" dirty="0"/>
                    </a:p>
                  </a:txBody>
                  <a:tcPr/>
                </a:tc>
              </a:tr>
              <a:tr h="8763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4, 5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Elbow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Vertical(Up- Down)</a:t>
                      </a:r>
                    </a:p>
                  </a:txBody>
                  <a:tcPr/>
                </a:tc>
              </a:tr>
              <a:tr h="48686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6, 7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Wrist angle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Rotation</a:t>
                      </a:r>
                      <a:endParaRPr lang="en-US" sz="2400" dirty="0"/>
                    </a:p>
                  </a:txBody>
                  <a:tcPr/>
                </a:tc>
              </a:tr>
              <a:tr h="48686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Gripper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Hold/ Release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98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9906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Communication of Arm and Processor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6EFB-C393-4D37-909A-1E7FEF6B7552}" type="datetime1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63040"/>
            <a:ext cx="8229600" cy="493776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 smtClean="0"/>
              <a:t>The arm is powered by a 12V 5amp power supply</a:t>
            </a:r>
          </a:p>
          <a:p>
            <a:pPr marL="285750" indent="-285750"/>
            <a:r>
              <a:rPr lang="en-US" dirty="0" smtClean="0"/>
              <a:t>Serial connection to a computer system via a FTDI cable</a:t>
            </a:r>
          </a:p>
          <a:p>
            <a:pPr marL="285750" indent="-285750"/>
            <a:r>
              <a:rPr lang="en-US" dirty="0" smtClean="0"/>
              <a:t>Uses </a:t>
            </a:r>
            <a:r>
              <a:rPr lang="en-US" b="1" dirty="0" smtClean="0"/>
              <a:t>PySerial</a:t>
            </a:r>
          </a:p>
          <a:p>
            <a:pPr marL="285750" indent="-285750"/>
            <a:r>
              <a:rPr lang="en-US" dirty="0" smtClean="0"/>
              <a:t>The serial connection has a baud rate of 38400</a:t>
            </a:r>
          </a:p>
          <a:p>
            <a:pPr marL="285750" indent="-285750"/>
            <a:r>
              <a:rPr lang="en-US" dirty="0" smtClean="0"/>
              <a:t>The data packet of length 17-byte</a:t>
            </a:r>
          </a:p>
          <a:p>
            <a:pPr marL="285750" indent="-285750"/>
            <a:r>
              <a:rPr lang="en-US" dirty="0" smtClean="0"/>
              <a:t>Each of the servo motor can be controlled by varying the 17-byte data sent to the arm </a:t>
            </a:r>
          </a:p>
          <a:p>
            <a:pPr marL="285750" indent="-285750"/>
            <a:r>
              <a:rPr lang="en-US" dirty="0" smtClean="0"/>
              <a:t>A short delay is introduced after every serial write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>
            <a:noAutofit/>
          </a:bodyPr>
          <a:lstStyle/>
          <a:p>
            <a:r>
              <a:rPr lang="en-US" sz="4000" i="1" dirty="0" smtClean="0"/>
              <a:t>B. Vision Sensors</a:t>
            </a:r>
            <a:endParaRPr lang="en-US" sz="4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D181-B1E7-4F0D-8C70-809341F9B437}" type="datetime1">
              <a:rPr lang="en-US" smtClean="0"/>
              <a:t>4/12/2019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ROBOTIC ARM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F74-217D-467A-A81C-0F38A7176A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4102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Vision sensor 1: Logitech HD c920 webcam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Static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Mounted facing the shelf located in front of the arm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Captures the video of the arm and the shelf in real time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Frames extracted from this video are processed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Calculates position (x, y) of the target object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This data is used for coarse positioning of the robotic arm</a:t>
            </a:r>
          </a:p>
          <a:p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5562600" y="3994666"/>
            <a:ext cx="3429000" cy="2863334"/>
            <a:chOff x="5623358" y="3352800"/>
            <a:chExt cx="3596842" cy="30480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43" b="10175"/>
            <a:stretch/>
          </p:blipFill>
          <p:spPr bwMode="auto">
            <a:xfrm>
              <a:off x="5623358" y="3886201"/>
              <a:ext cx="3596842" cy="25145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15200" y="33528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Fig 5: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18606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123</TotalTime>
  <Words>971</Words>
  <Application>Microsoft Office PowerPoint</Application>
  <PresentationFormat>On-screen Show (4:3)</PresentationFormat>
  <Paragraphs>187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PowerPoint Presentation</vt:lpstr>
      <vt:lpstr>I. INTRODUCTION</vt:lpstr>
      <vt:lpstr>Objectives</vt:lpstr>
      <vt:lpstr>II. SYSTEM DESCRIPTION</vt:lpstr>
      <vt:lpstr>Fig 2. Block diagram of the system</vt:lpstr>
      <vt:lpstr>A. Robotic Arm</vt:lpstr>
      <vt:lpstr>Robotic Arm (cont…)</vt:lpstr>
      <vt:lpstr>Communication of Arm and Processor</vt:lpstr>
      <vt:lpstr>B. Vision Sensors</vt:lpstr>
      <vt:lpstr>B. Vision Sensors (cont…)</vt:lpstr>
      <vt:lpstr>C. Computer Vision Algorithm </vt:lpstr>
      <vt:lpstr>Working of Robotic Arm</vt:lpstr>
      <vt:lpstr>Fig 4: Range of Operation at Various Positions</vt:lpstr>
      <vt:lpstr>IV. Advantages</vt:lpstr>
      <vt:lpstr>V. Disadvantages</vt:lpstr>
      <vt:lpstr>VI. CONCLUSION</vt:lpstr>
      <vt:lpstr>VII. FUTURE WORK</vt:lpstr>
      <vt:lpstr>VIII. 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2019-02-25T18:01:22Z</dcterms:created>
  <dcterms:modified xsi:type="dcterms:W3CDTF">2019-04-12T08:12:32Z</dcterms:modified>
</cp:coreProperties>
</file>