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9" r:id="rId12"/>
    <p:sldId id="280" r:id="rId13"/>
    <p:sldId id="270" r:id="rId14"/>
    <p:sldId id="281" r:id="rId15"/>
    <p:sldId id="271" r:id="rId16"/>
    <p:sldId id="273" r:id="rId17"/>
    <p:sldId id="274" r:id="rId18"/>
    <p:sldId id="275" r:id="rId19"/>
    <p:sldId id="276" r:id="rId20"/>
    <p:sldId id="277" r:id="rId21"/>
    <p:sldId id="282"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4" d="100"/>
          <a:sy n="104" d="100"/>
        </p:scale>
        <p:origin x="28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799021" y="533400"/>
            <a:ext cx="10593957" cy="2092071"/>
          </a:xfrm>
          <a:prstGeom prst="rect">
            <a:avLst/>
          </a:prstGeom>
          <a:ln/>
        </p:spPr>
        <p:txBody>
          <a:bodyPr vert="horz" wrap="square" lIns="114300" tIns="57150" rIns="114300" bIns="57150" rtlCol="0" anchor="t" anchorCtr="0">
            <a:spAutoFit/>
          </a:bodyPr>
          <a:lstStyle/>
          <a:p>
            <a:pPr>
              <a:lnSpc>
                <a:spcPct val="120000"/>
              </a:lnSpc>
              <a:spcBef>
                <a:spcPts val="450"/>
              </a:spcBef>
            </a:pPr>
            <a:r>
              <a:rPr lang="en-US" sz="5175" b="1" dirty="0" err="1">
                <a:solidFill>
                  <a:schemeClr val="accent1">
                    <a:alpha val="100000"/>
                  </a:schemeClr>
                </a:solidFill>
                <a:latin typeface="Microsoft Yahei"/>
                <a:ea typeface="Microsoft Yahei"/>
                <a:cs typeface="Microsoft Yahei"/>
              </a:rPr>
              <a:t>常见润滑剂的润滑性能研究</a:t>
            </a:r>
            <a:r>
              <a:rPr lang="en-US" sz="5175" b="1" dirty="0">
                <a:solidFill>
                  <a:schemeClr val="accent1">
                    <a:alpha val="100000"/>
                  </a:schemeClr>
                </a:solidFill>
                <a:latin typeface="Microsoft Yahei"/>
                <a:ea typeface="Microsoft Yahei"/>
                <a:cs typeface="Microsoft Yahei"/>
              </a:rPr>
              <a:t>
</a:t>
            </a:r>
          </a:p>
        </p:txBody>
      </p:sp>
      <p:sp>
        <p:nvSpPr>
          <p:cNvPr id="3" name="TextBox 3"/>
          <p:cNvSpPr txBox="1"/>
          <p:nvPr/>
        </p:nvSpPr>
        <p:spPr>
          <a:xfrm>
            <a:off x="786178" y="1908006"/>
            <a:ext cx="8029457" cy="3475439"/>
          </a:xfrm>
          <a:prstGeom prst="rect">
            <a:avLst/>
          </a:prstGeom>
          <a:ln/>
        </p:spPr>
        <p:txBody>
          <a:bodyPr vert="horz" wrap="square" lIns="114300" tIns="57150" rIns="114300" bIns="57150" rtlCol="0" anchor="t" anchorCtr="0">
            <a:spAutoFit/>
          </a:bodyPr>
          <a:lstStyle/>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文献阅读：池易行 邱瀚仪 程阳 姜逸轩 刘锦坤</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实验器材购置</a:t>
            </a:r>
            <a:r>
              <a:rPr lang="en-US" sz="1600" dirty="0">
                <a:solidFill>
                  <a:schemeClr val="accent2">
                    <a:alpha val="100000"/>
                  </a:schemeClr>
                </a:solidFill>
                <a:latin typeface="Microsoft Yahei"/>
                <a:ea typeface="Microsoft Yahei"/>
                <a:cs typeface="Microsoft Yahei"/>
              </a:rPr>
              <a:t>：</a:t>
            </a:r>
            <a:r>
              <a:rPr lang="zh-CN" altLang="en-US" sz="1600" dirty="0">
                <a:solidFill>
                  <a:schemeClr val="accent2">
                    <a:alpha val="100000"/>
                  </a:schemeClr>
                </a:solidFill>
                <a:latin typeface="Microsoft Yahei"/>
                <a:ea typeface="Microsoft Yahei"/>
                <a:cs typeface="Microsoft Yahei"/>
              </a:rPr>
              <a:t>池易行</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实验开展：姜逸轩  刘锦坤 程阳      </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论文撰写：程阳 刘锦坤 姜逸轩</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海报制作：邱瀚仪                </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en-US" altLang="zh-CN" sz="1600" dirty="0">
                <a:solidFill>
                  <a:schemeClr val="accent2">
                    <a:alpha val="100000"/>
                  </a:schemeClr>
                </a:solidFill>
                <a:latin typeface="Microsoft Yahei"/>
                <a:ea typeface="Microsoft Yahei"/>
                <a:cs typeface="Microsoft Yahei"/>
              </a:rPr>
              <a:t>PPT</a:t>
            </a:r>
            <a:r>
              <a:rPr lang="zh-CN" altLang="en-US" sz="1600" dirty="0">
                <a:solidFill>
                  <a:schemeClr val="accent2">
                    <a:alpha val="100000"/>
                  </a:schemeClr>
                </a:solidFill>
                <a:latin typeface="Microsoft Yahei"/>
                <a:ea typeface="Microsoft Yahei"/>
                <a:cs typeface="Microsoft Yahei"/>
              </a:rPr>
              <a:t>制作：池易行</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审核与提交：邱瀚仪</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汇报：刘锦坤</a:t>
            </a:r>
            <a:endParaRPr lang="en-US" sz="1600" dirty="0">
              <a:solidFill>
                <a:schemeClr val="accent2">
                  <a:alpha val="100000"/>
                </a:schemeClr>
              </a:solidFill>
              <a:latin typeface="Microsoft Yahei"/>
              <a:ea typeface="Microsoft Yahei"/>
              <a:cs typeface="Microsoft Yahei"/>
            </a:endParaRPr>
          </a:p>
        </p:txBody>
      </p:sp>
      <p:sp>
        <p:nvSpPr>
          <p:cNvPr id="4" name="TextBox 4"/>
          <p:cNvSpPr txBox="1"/>
          <p:nvPr/>
        </p:nvSpPr>
        <p:spPr>
          <a:xfrm>
            <a:off x="799021" y="5410200"/>
            <a:ext cx="7315200" cy="337015"/>
          </a:xfrm>
          <a:prstGeom prst="rect">
            <a:avLst/>
          </a:prstGeom>
          <a:ln/>
        </p:spPr>
        <p:txBody>
          <a:bodyPr vert="horz" wrap="square" lIns="114300" tIns="57150" rIns="114300" bIns="57150" rtlCol="0" anchor="t" anchorCtr="0">
            <a:spAutoFit/>
          </a:bodyPr>
          <a:lstStyle/>
          <a:p>
            <a:pPr>
              <a:lnSpc>
                <a:spcPct val="80000"/>
              </a:lnSpc>
              <a:spcBef>
                <a:spcPts val="450"/>
              </a:spcBef>
            </a:pPr>
            <a:r>
              <a:rPr lang="en-US" dirty="0">
                <a:solidFill>
                  <a:schemeClr val="accent2">
                    <a:alpha val="100000"/>
                  </a:schemeClr>
                </a:solidFill>
                <a:latin typeface="Microsoft Yahei"/>
                <a:ea typeface="Microsoft Yahei"/>
              </a:rPr>
              <a:t>2024-05-28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6400801" y="1574977"/>
            <a:ext cx="5064406" cy="1185902"/>
          </a:xfrm>
          <a:prstGeom prst="rect">
            <a:avLst/>
          </a:prstGeom>
          <a:ln/>
        </p:spPr>
        <p:txBody>
          <a:bodyPr vert="horz" wrap="square" lIns="114300" tIns="57150" rIns="114300" bIns="57150" rtlCol="0" anchor="t" anchorCtr="0">
            <a:spAutoFit/>
          </a:bodyPr>
          <a:lstStyle/>
          <a:p>
            <a:pPr>
              <a:lnSpc>
                <a:spcPct val="150000"/>
              </a:lnSpc>
            </a:pPr>
            <a:r>
              <a:rPr lang="zh-CN" altLang="zh-CN" sz="1600" dirty="0">
                <a:solidFill>
                  <a:schemeClr val="dk1">
                    <a:alpha val="100000"/>
                  </a:schemeClr>
                </a:solidFill>
                <a:latin typeface="等线" panose="02010600030101010101" pitchFamily="2" charset="-122"/>
                <a:ea typeface="等线" panose="02010600030101010101" pitchFamily="2" charset="-122"/>
              </a:rPr>
              <a:t>润滑过程中，流体的粘度会直接影响润滑过程提供的升力和滑动力。所以本部分先对三种润滑物和对照的水进行粘度的测量。</a:t>
            </a:r>
            <a:endParaRPr lang="en-US" sz="1600" dirty="0">
              <a:solidFill>
                <a:schemeClr val="dk1">
                  <a:alpha val="100000"/>
                </a:schemeClr>
              </a:solidFill>
              <a:latin typeface="等线" panose="02010600030101010101" pitchFamily="2" charset="-122"/>
              <a:ea typeface="等线" panose="02010600030101010101" pitchFamily="2" charset="-122"/>
            </a:endParaRPr>
          </a:p>
        </p:txBody>
      </p:sp>
      <p:sp>
        <p:nvSpPr>
          <p:cNvPr id="4" name="TextBox 4"/>
          <p:cNvSpPr txBox="1"/>
          <p:nvPr/>
        </p:nvSpPr>
        <p:spPr>
          <a:xfrm>
            <a:off x="6400800" y="1295400"/>
            <a:ext cx="4169507" cy="367284"/>
          </a:xfrm>
          <a:prstGeom prst="rect">
            <a:avLst/>
          </a:prstGeom>
          <a:ln/>
        </p:spPr>
        <p:txBody>
          <a:bodyPr vert="horz" wrap="square" lIns="114300" tIns="57150" rIns="114300" bIns="57150" rtlCol="0" anchor="t" anchorCtr="0">
            <a:spAutoFit/>
          </a:bodyPr>
          <a:lstStyle/>
          <a:p>
            <a:pPr>
              <a:lnSpc>
                <a:spcPct val="77000"/>
              </a:lnSpc>
            </a:pPr>
            <a:r>
              <a:rPr lang="en-US" sz="2000" b="1" dirty="0" err="1">
                <a:solidFill>
                  <a:schemeClr val="accent1">
                    <a:alpha val="100000"/>
                  </a:schemeClr>
                </a:solidFill>
                <a:latin typeface="Microsoft Yahei"/>
                <a:ea typeface="Microsoft Yahei"/>
                <a:cs typeface="Microsoft Yahei"/>
              </a:rPr>
              <a:t>粘度影响润滑力</a:t>
            </a:r>
            <a:endParaRPr lang="en-US" sz="2000" b="1" dirty="0">
              <a:solidFill>
                <a:schemeClr val="accent1">
                  <a:alpha val="100000"/>
                </a:schemeClr>
              </a:solidFill>
              <a:latin typeface="Microsoft Yahei"/>
              <a:ea typeface="Microsoft Yahei"/>
              <a:cs typeface="Microsoft Yahei"/>
            </a:endParaRPr>
          </a:p>
        </p:txBody>
      </p:sp>
      <p:sp>
        <p:nvSpPr>
          <p:cNvPr id="5" name="TextBox 5"/>
          <p:cNvSpPr txBox="1"/>
          <p:nvPr/>
        </p:nvSpPr>
        <p:spPr>
          <a:xfrm>
            <a:off x="6400800" y="3228025"/>
            <a:ext cx="5064406" cy="816570"/>
          </a:xfrm>
          <a:prstGeom prst="rect">
            <a:avLst/>
          </a:prstGeom>
          <a:ln/>
        </p:spPr>
        <p:txBody>
          <a:bodyPr vert="horz" wrap="square" lIns="114300" tIns="57150" rIns="114300" bIns="57150" rtlCol="0" anchor="t" anchorCtr="0">
            <a:spAutoFit/>
          </a:bodyPr>
          <a:lstStyle/>
          <a:p>
            <a:pPr>
              <a:lnSpc>
                <a:spcPct val="150000"/>
              </a:lnSpc>
            </a:pPr>
            <a:r>
              <a:rPr lang="en-US" sz="1600" dirty="0" err="1">
                <a:solidFill>
                  <a:schemeClr val="dk1">
                    <a:alpha val="100000"/>
                  </a:schemeClr>
                </a:solidFill>
                <a:latin typeface="等线" panose="02010600030101010101" pitchFamily="2" charset="-122"/>
                <a:ea typeface="等线" panose="02010600030101010101" pitchFamily="2" charset="-122"/>
              </a:rPr>
              <a:t>使用力辰粘度计对娃哈哈纯净水、水漾人体润滑剂、机械润滑油和机械润滑脂进行粘度测量</a:t>
            </a:r>
            <a:r>
              <a:rPr lang="en-US" sz="1600" dirty="0">
                <a:solidFill>
                  <a:schemeClr val="dk1">
                    <a:alpha val="100000"/>
                  </a:schemeClr>
                </a:solidFill>
                <a:latin typeface="等线" panose="02010600030101010101" pitchFamily="2" charset="-122"/>
                <a:ea typeface="等线" panose="02010600030101010101" pitchFamily="2" charset="-122"/>
              </a:rPr>
              <a:t>。</a:t>
            </a:r>
          </a:p>
        </p:txBody>
      </p:sp>
      <p:sp>
        <p:nvSpPr>
          <p:cNvPr id="6" name="TextBox 6"/>
          <p:cNvSpPr txBox="1"/>
          <p:nvPr/>
        </p:nvSpPr>
        <p:spPr>
          <a:xfrm>
            <a:off x="6400799" y="2914156"/>
            <a:ext cx="4169507" cy="367284"/>
          </a:xfrm>
          <a:prstGeom prst="rect">
            <a:avLst/>
          </a:prstGeom>
          <a:ln/>
        </p:spPr>
        <p:txBody>
          <a:bodyPr vert="horz" wrap="square" lIns="114300" tIns="57150" rIns="114300" bIns="57150" rtlCol="0" anchor="t" anchorCtr="0">
            <a:spAutoFit/>
          </a:bodyPr>
          <a:lstStyle/>
          <a:p>
            <a:pPr>
              <a:lnSpc>
                <a:spcPct val="77000"/>
              </a:lnSpc>
            </a:pPr>
            <a:r>
              <a:rPr lang="en-US" sz="2000" b="1" dirty="0" err="1">
                <a:solidFill>
                  <a:schemeClr val="accent1">
                    <a:alpha val="100000"/>
                  </a:schemeClr>
                </a:solidFill>
                <a:latin typeface="Microsoft Yahei"/>
                <a:ea typeface="Microsoft Yahei"/>
                <a:cs typeface="Microsoft Yahei"/>
              </a:rPr>
              <a:t>润滑物粘度测量</a:t>
            </a:r>
            <a:endParaRPr lang="en-US" sz="2000" b="1" dirty="0">
              <a:solidFill>
                <a:schemeClr val="accent1">
                  <a:alpha val="100000"/>
                </a:schemeClr>
              </a:solidFill>
              <a:latin typeface="Microsoft Yahei"/>
              <a:ea typeface="Microsoft Yahei"/>
              <a:cs typeface="Microsoft Yahei"/>
            </a:endParaRPr>
          </a:p>
        </p:txBody>
      </p:sp>
      <p:sp>
        <p:nvSpPr>
          <p:cNvPr id="7" name="TextBox 7"/>
          <p:cNvSpPr txBox="1"/>
          <p:nvPr/>
        </p:nvSpPr>
        <p:spPr>
          <a:xfrm>
            <a:off x="6400801" y="4615408"/>
            <a:ext cx="5064406" cy="368947"/>
          </a:xfrm>
          <a:prstGeom prst="rect">
            <a:avLst/>
          </a:prstGeom>
          <a:ln/>
        </p:spPr>
        <p:txBody>
          <a:bodyPr vert="horz" wrap="square" lIns="114300" tIns="57150" rIns="114300" bIns="57150" rtlCol="0" anchor="t" anchorCtr="0">
            <a:spAutoFit/>
          </a:bodyPr>
          <a:lstStyle/>
          <a:p>
            <a:pPr>
              <a:lnSpc>
                <a:spcPct val="120000"/>
              </a:lnSpc>
            </a:pPr>
            <a:endParaRPr lang="en-US" sz="1500" dirty="0">
              <a:solidFill>
                <a:schemeClr val="dk1">
                  <a:alpha val="100000"/>
                </a:schemeClr>
              </a:solidFill>
              <a:latin typeface="Microsoft Yahei"/>
              <a:ea typeface="Microsoft Yahei"/>
              <a:cs typeface="Microsoft Yahei"/>
            </a:endParaRPr>
          </a:p>
        </p:txBody>
      </p:sp>
      <p:sp>
        <p:nvSpPr>
          <p:cNvPr id="8" name="TextBox 8"/>
          <p:cNvSpPr txBox="1"/>
          <p:nvPr/>
        </p:nvSpPr>
        <p:spPr>
          <a:xfrm>
            <a:off x="1828800" y="5429376"/>
            <a:ext cx="4169507" cy="307135"/>
          </a:xfrm>
          <a:prstGeom prst="rect">
            <a:avLst/>
          </a:prstGeom>
          <a:ln/>
        </p:spPr>
        <p:txBody>
          <a:bodyPr vert="horz" wrap="square" lIns="114300" tIns="57150" rIns="114300" bIns="57150" rtlCol="0" anchor="t" anchorCtr="0">
            <a:spAutoFit/>
          </a:bodyPr>
          <a:lstStyle/>
          <a:p>
            <a:pPr>
              <a:lnSpc>
                <a:spcPct val="77000"/>
              </a:lnSpc>
            </a:pPr>
            <a:r>
              <a:rPr lang="zh-CN" altLang="en-US" sz="1606" b="1" i="1" dirty="0">
                <a:solidFill>
                  <a:schemeClr val="accent1">
                    <a:alpha val="100000"/>
                  </a:schemeClr>
                </a:solidFill>
                <a:latin typeface="Microsoft Yahei"/>
                <a:ea typeface="Microsoft Yahei"/>
                <a:cs typeface="Microsoft Yahei"/>
              </a:rPr>
              <a:t>纯净水与三种润滑物的粘度</a:t>
            </a:r>
            <a:endParaRPr lang="en-US" sz="1606" b="1" i="1" dirty="0">
              <a:solidFill>
                <a:schemeClr val="accent1">
                  <a:alpha val="100000"/>
                </a:schemeClr>
              </a:solidFill>
              <a:latin typeface="Microsoft Yahei"/>
              <a:ea typeface="Microsoft Yahei"/>
              <a:cs typeface="Microsoft Yahei"/>
            </a:endParaRPr>
          </a:p>
        </p:txBody>
      </p:sp>
      <p:grpSp>
        <p:nvGrpSpPr>
          <p:cNvPr id="9" name="Group 9"/>
          <p:cNvGrpSpPr/>
          <p:nvPr/>
        </p:nvGrpSpPr>
        <p:grpSpPr>
          <a:xfrm>
            <a:off x="454963" y="93878"/>
            <a:ext cx="10641129" cy="914400"/>
            <a:chOff x="454963" y="93878"/>
            <a:chExt cx="10641129" cy="914400"/>
          </a:xfrm>
        </p:grpSpPr>
        <p:sp>
          <p:nvSpPr>
            <p:cNvPr id="10" name="AutoShape 10"/>
            <p:cNvSpPr/>
            <p:nvPr/>
          </p:nvSpPr>
          <p:spPr>
            <a:xfrm>
              <a:off x="454963" y="331168"/>
              <a:ext cx="84147" cy="84147"/>
            </a:xfrm>
            <a:prstGeom prst="ellipse">
              <a:avLst/>
            </a:prstGeom>
            <a:solidFill>
              <a:schemeClr val="accent1">
                <a:alpha val="100000"/>
              </a:schemeClr>
            </a:solidFill>
            <a:ln/>
          </p:spPr>
        </p:sp>
        <p:sp>
          <p:nvSpPr>
            <p:cNvPr id="11" name="AutoShape 11"/>
            <p:cNvSpPr/>
            <p:nvPr/>
          </p:nvSpPr>
          <p:spPr>
            <a:xfrm>
              <a:off x="575049" y="337743"/>
              <a:ext cx="78137" cy="78137"/>
            </a:xfrm>
            <a:prstGeom prst="ellipse">
              <a:avLst/>
            </a:prstGeom>
            <a:solidFill>
              <a:schemeClr val="accent1">
                <a:alpha val="80000"/>
              </a:schemeClr>
            </a:solidFill>
            <a:ln/>
          </p:spPr>
        </p:sp>
        <p:sp>
          <p:nvSpPr>
            <p:cNvPr id="12" name="AutoShape 12"/>
            <p:cNvSpPr/>
            <p:nvPr/>
          </p:nvSpPr>
          <p:spPr>
            <a:xfrm>
              <a:off x="689125" y="339460"/>
              <a:ext cx="74704" cy="74704"/>
            </a:xfrm>
            <a:prstGeom prst="ellipse">
              <a:avLst/>
            </a:prstGeom>
            <a:solidFill>
              <a:schemeClr val="accent1">
                <a:alpha val="60000"/>
              </a:schemeClr>
            </a:solidFill>
            <a:ln/>
          </p:spPr>
        </p:sp>
        <p:sp>
          <p:nvSpPr>
            <p:cNvPr id="13" name="AutoShape 13"/>
            <p:cNvSpPr/>
            <p:nvPr/>
          </p:nvSpPr>
          <p:spPr>
            <a:xfrm>
              <a:off x="799768" y="348430"/>
              <a:ext cx="69238" cy="69238"/>
            </a:xfrm>
            <a:prstGeom prst="ellipse">
              <a:avLst/>
            </a:prstGeom>
            <a:solidFill>
              <a:schemeClr val="accent1">
                <a:alpha val="40000"/>
              </a:schemeClr>
            </a:solidFill>
            <a:ln/>
          </p:spPr>
        </p:sp>
        <p:sp>
          <p:nvSpPr>
            <p:cNvPr id="14" name="AutoShape 14"/>
            <p:cNvSpPr/>
            <p:nvPr/>
          </p:nvSpPr>
          <p:spPr>
            <a:xfrm>
              <a:off x="904945" y="344297"/>
              <a:ext cx="65594" cy="65594"/>
            </a:xfrm>
            <a:prstGeom prst="ellipse">
              <a:avLst/>
            </a:prstGeom>
            <a:solidFill>
              <a:schemeClr val="accent1">
                <a:alpha val="20000"/>
              </a:schemeClr>
            </a:solidFill>
            <a:ln/>
          </p:spPr>
        </p:sp>
        <p:sp>
          <p:nvSpPr>
            <p:cNvPr id="15" name="AutoShape 15"/>
            <p:cNvSpPr/>
            <p:nvPr/>
          </p:nvSpPr>
          <p:spPr>
            <a:xfrm>
              <a:off x="454963" y="448942"/>
              <a:ext cx="84147" cy="84147"/>
            </a:xfrm>
            <a:prstGeom prst="ellipse">
              <a:avLst/>
            </a:prstGeom>
            <a:solidFill>
              <a:schemeClr val="accent1">
                <a:alpha val="100000"/>
              </a:schemeClr>
            </a:solidFill>
            <a:ln/>
          </p:spPr>
        </p:sp>
        <p:sp>
          <p:nvSpPr>
            <p:cNvPr id="16" name="AutoShape 16"/>
            <p:cNvSpPr/>
            <p:nvPr/>
          </p:nvSpPr>
          <p:spPr>
            <a:xfrm>
              <a:off x="575049" y="455517"/>
              <a:ext cx="78137" cy="78137"/>
            </a:xfrm>
            <a:prstGeom prst="ellipse">
              <a:avLst/>
            </a:prstGeom>
            <a:solidFill>
              <a:schemeClr val="accent1">
                <a:alpha val="80000"/>
              </a:schemeClr>
            </a:solidFill>
            <a:ln/>
          </p:spPr>
        </p:sp>
        <p:sp>
          <p:nvSpPr>
            <p:cNvPr id="17" name="AutoShape 17"/>
            <p:cNvSpPr/>
            <p:nvPr/>
          </p:nvSpPr>
          <p:spPr>
            <a:xfrm>
              <a:off x="689125" y="457233"/>
              <a:ext cx="74704" cy="74704"/>
            </a:xfrm>
            <a:prstGeom prst="ellipse">
              <a:avLst/>
            </a:prstGeom>
            <a:solidFill>
              <a:schemeClr val="accent1">
                <a:alpha val="60000"/>
              </a:schemeClr>
            </a:solidFill>
            <a:ln/>
          </p:spPr>
        </p:sp>
        <p:sp>
          <p:nvSpPr>
            <p:cNvPr id="18" name="AutoShape 18"/>
            <p:cNvSpPr/>
            <p:nvPr/>
          </p:nvSpPr>
          <p:spPr>
            <a:xfrm>
              <a:off x="799768" y="466203"/>
              <a:ext cx="69238" cy="69238"/>
            </a:xfrm>
            <a:prstGeom prst="ellipse">
              <a:avLst/>
            </a:prstGeom>
            <a:solidFill>
              <a:schemeClr val="accent1">
                <a:alpha val="40000"/>
              </a:schemeClr>
            </a:solidFill>
            <a:ln/>
          </p:spPr>
        </p:sp>
        <p:sp>
          <p:nvSpPr>
            <p:cNvPr id="19" name="AutoShape 19"/>
            <p:cNvSpPr/>
            <p:nvPr/>
          </p:nvSpPr>
          <p:spPr>
            <a:xfrm>
              <a:off x="904945" y="462070"/>
              <a:ext cx="65594" cy="65594"/>
            </a:xfrm>
            <a:prstGeom prst="ellipse">
              <a:avLst/>
            </a:prstGeom>
            <a:solidFill>
              <a:schemeClr val="accent1">
                <a:alpha val="20000"/>
              </a:schemeClr>
            </a:solidFill>
            <a:ln/>
          </p:spPr>
        </p:sp>
        <p:sp>
          <p:nvSpPr>
            <p:cNvPr id="20" name="AutoShape 20"/>
            <p:cNvSpPr/>
            <p:nvPr/>
          </p:nvSpPr>
          <p:spPr>
            <a:xfrm>
              <a:off x="454963" y="566715"/>
              <a:ext cx="84147" cy="84147"/>
            </a:xfrm>
            <a:prstGeom prst="ellipse">
              <a:avLst/>
            </a:prstGeom>
            <a:solidFill>
              <a:schemeClr val="accent1">
                <a:alpha val="100000"/>
              </a:schemeClr>
            </a:solidFill>
            <a:ln/>
          </p:spPr>
        </p:sp>
        <p:sp>
          <p:nvSpPr>
            <p:cNvPr id="21" name="AutoShape 21"/>
            <p:cNvSpPr/>
            <p:nvPr/>
          </p:nvSpPr>
          <p:spPr>
            <a:xfrm>
              <a:off x="575049" y="573291"/>
              <a:ext cx="78137" cy="78137"/>
            </a:xfrm>
            <a:prstGeom prst="ellipse">
              <a:avLst/>
            </a:prstGeom>
            <a:solidFill>
              <a:schemeClr val="accent1">
                <a:alpha val="80000"/>
              </a:schemeClr>
            </a:solidFill>
            <a:ln/>
          </p:spPr>
        </p:sp>
        <p:sp>
          <p:nvSpPr>
            <p:cNvPr id="22" name="AutoShape 22"/>
            <p:cNvSpPr/>
            <p:nvPr/>
          </p:nvSpPr>
          <p:spPr>
            <a:xfrm>
              <a:off x="689125" y="575007"/>
              <a:ext cx="74704" cy="74704"/>
            </a:xfrm>
            <a:prstGeom prst="ellipse">
              <a:avLst/>
            </a:prstGeom>
            <a:solidFill>
              <a:schemeClr val="accent1">
                <a:alpha val="60000"/>
              </a:schemeClr>
            </a:solidFill>
            <a:ln/>
          </p:spPr>
        </p:sp>
        <p:sp>
          <p:nvSpPr>
            <p:cNvPr id="23" name="AutoShape 23"/>
            <p:cNvSpPr/>
            <p:nvPr/>
          </p:nvSpPr>
          <p:spPr>
            <a:xfrm>
              <a:off x="799768" y="583977"/>
              <a:ext cx="69238" cy="69238"/>
            </a:xfrm>
            <a:prstGeom prst="ellipse">
              <a:avLst/>
            </a:prstGeom>
            <a:solidFill>
              <a:schemeClr val="accent1">
                <a:alpha val="40000"/>
              </a:schemeClr>
            </a:solidFill>
            <a:ln/>
          </p:spPr>
        </p:sp>
        <p:sp>
          <p:nvSpPr>
            <p:cNvPr id="24" name="AutoShape 24"/>
            <p:cNvSpPr/>
            <p:nvPr/>
          </p:nvSpPr>
          <p:spPr>
            <a:xfrm>
              <a:off x="904945" y="579844"/>
              <a:ext cx="65594" cy="65594"/>
            </a:xfrm>
            <a:prstGeom prst="ellipse">
              <a:avLst/>
            </a:prstGeom>
            <a:solidFill>
              <a:schemeClr val="accent1">
                <a:alpha val="20000"/>
              </a:schemeClr>
            </a:solidFill>
            <a:ln/>
          </p:spPr>
        </p:sp>
        <p:sp>
          <p:nvSpPr>
            <p:cNvPr id="25" name="AutoShape 25"/>
            <p:cNvSpPr/>
            <p:nvPr/>
          </p:nvSpPr>
          <p:spPr>
            <a:xfrm>
              <a:off x="454963" y="684489"/>
              <a:ext cx="84147" cy="84147"/>
            </a:xfrm>
            <a:prstGeom prst="ellipse">
              <a:avLst/>
            </a:prstGeom>
            <a:solidFill>
              <a:schemeClr val="accent1">
                <a:alpha val="100000"/>
              </a:schemeClr>
            </a:solidFill>
            <a:ln/>
          </p:spPr>
        </p:sp>
        <p:sp>
          <p:nvSpPr>
            <p:cNvPr id="26" name="AutoShape 26"/>
            <p:cNvSpPr/>
            <p:nvPr/>
          </p:nvSpPr>
          <p:spPr>
            <a:xfrm>
              <a:off x="575049" y="691064"/>
              <a:ext cx="78137" cy="78137"/>
            </a:xfrm>
            <a:prstGeom prst="ellipse">
              <a:avLst/>
            </a:prstGeom>
            <a:solidFill>
              <a:schemeClr val="accent1">
                <a:alpha val="80000"/>
              </a:schemeClr>
            </a:solidFill>
            <a:ln/>
          </p:spPr>
        </p:sp>
        <p:sp>
          <p:nvSpPr>
            <p:cNvPr id="27" name="AutoShape 27"/>
            <p:cNvSpPr/>
            <p:nvPr/>
          </p:nvSpPr>
          <p:spPr>
            <a:xfrm>
              <a:off x="689125" y="692781"/>
              <a:ext cx="74704" cy="74704"/>
            </a:xfrm>
            <a:prstGeom prst="ellipse">
              <a:avLst/>
            </a:prstGeom>
            <a:solidFill>
              <a:schemeClr val="accent1">
                <a:alpha val="60000"/>
              </a:schemeClr>
            </a:solidFill>
            <a:ln/>
          </p:spPr>
        </p:sp>
        <p:sp>
          <p:nvSpPr>
            <p:cNvPr id="28" name="AutoShape 28"/>
            <p:cNvSpPr/>
            <p:nvPr/>
          </p:nvSpPr>
          <p:spPr>
            <a:xfrm>
              <a:off x="799768" y="701751"/>
              <a:ext cx="69238" cy="69238"/>
            </a:xfrm>
            <a:prstGeom prst="ellipse">
              <a:avLst/>
            </a:prstGeom>
            <a:solidFill>
              <a:schemeClr val="accent1">
                <a:alpha val="40000"/>
              </a:schemeClr>
            </a:solidFill>
            <a:ln/>
          </p:spPr>
        </p:sp>
        <p:sp>
          <p:nvSpPr>
            <p:cNvPr id="29" name="AutoShape 29"/>
            <p:cNvSpPr/>
            <p:nvPr/>
          </p:nvSpPr>
          <p:spPr>
            <a:xfrm>
              <a:off x="904945" y="697618"/>
              <a:ext cx="65594" cy="65594"/>
            </a:xfrm>
            <a:prstGeom prst="ellipse">
              <a:avLst/>
            </a:prstGeom>
            <a:solidFill>
              <a:schemeClr val="accent1">
                <a:alpha val="20000"/>
              </a:schemeClr>
            </a:solidFill>
            <a:ln/>
          </p:spPr>
        </p:sp>
        <p:sp>
          <p:nvSpPr>
            <p:cNvPr id="30" name="TextBox 30"/>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润滑物的粘度与润滑阻力</a:t>
              </a:r>
            </a:p>
          </p:txBody>
        </p:sp>
      </p:grpSp>
      <mc:AlternateContent xmlns:mc="http://schemas.openxmlformats.org/markup-compatibility/2006" xmlns:a14="http://schemas.microsoft.com/office/drawing/2010/main">
        <mc:Choice Requires="a14">
          <p:graphicFrame>
            <p:nvGraphicFramePr>
              <p:cNvPr id="31" name="表格 30">
                <a:extLst>
                  <a:ext uri="{FF2B5EF4-FFF2-40B4-BE49-F238E27FC236}">
                    <a16:creationId xmlns:a16="http://schemas.microsoft.com/office/drawing/2014/main" id="{7416463B-39B4-215F-4500-5C4C471957FB}"/>
                  </a:ext>
                </a:extLst>
              </p:cNvPr>
              <p:cNvGraphicFramePr>
                <a:graphicFrameLocks noGrp="1"/>
              </p:cNvGraphicFramePr>
              <p:nvPr>
                <p:extLst>
                  <p:ext uri="{D42A27DB-BD31-4B8C-83A1-F6EECF244321}">
                    <p14:modId xmlns:p14="http://schemas.microsoft.com/office/powerpoint/2010/main" val="2892957116"/>
                  </p:ext>
                </p:extLst>
              </p:nvPr>
            </p:nvGraphicFramePr>
            <p:xfrm>
              <a:off x="304800" y="1576861"/>
              <a:ext cx="5928559" cy="3703333"/>
            </p:xfrm>
            <a:graphic>
              <a:graphicData uri="http://schemas.openxmlformats.org/drawingml/2006/table">
                <a:tbl>
                  <a:tblPr firstRow="1" firstCol="1" bandRow="1">
                    <a:tableStyleId>{5C22544A-7EE6-4342-B048-85BDC9FD1C3A}</a:tableStyleId>
                  </a:tblPr>
                  <a:tblGrid>
                    <a:gridCol w="1848831">
                      <a:extLst>
                        <a:ext uri="{9D8B030D-6E8A-4147-A177-3AD203B41FA5}">
                          <a16:colId xmlns:a16="http://schemas.microsoft.com/office/drawing/2014/main" val="204473679"/>
                        </a:ext>
                      </a:extLst>
                    </a:gridCol>
                    <a:gridCol w="2012387">
                      <a:extLst>
                        <a:ext uri="{9D8B030D-6E8A-4147-A177-3AD203B41FA5}">
                          <a16:colId xmlns:a16="http://schemas.microsoft.com/office/drawing/2014/main" val="1260176427"/>
                        </a:ext>
                      </a:extLst>
                    </a:gridCol>
                    <a:gridCol w="2067341">
                      <a:extLst>
                        <a:ext uri="{9D8B030D-6E8A-4147-A177-3AD203B41FA5}">
                          <a16:colId xmlns:a16="http://schemas.microsoft.com/office/drawing/2014/main" val="2788442674"/>
                        </a:ext>
                      </a:extLst>
                    </a:gridCol>
                  </a:tblGrid>
                  <a:tr h="1400921">
                    <a:tc>
                      <a:txBody>
                        <a:bodyPr/>
                        <a:lstStyle/>
                        <a:p>
                          <a:pPr indent="342900"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物理量</a:t>
                          </a:r>
                          <a:endParaRPr lang="zh-CN" sz="1800" dirty="0">
                            <a:effectLst/>
                            <a:latin typeface="华文仿宋" panose="02010600040101010101" pitchFamily="2" charset="-122"/>
                            <a:ea typeface="华文仿宋" panose="02010600040101010101" pitchFamily="2" charset="-122"/>
                          </a:endParaRPr>
                        </a:p>
                        <a:p>
                          <a:pPr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润滑物种类</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运动学粘度</a:t>
                          </a:r>
                          <a14:m>
                            <m:oMath xmlns:m="http://schemas.openxmlformats.org/officeDocument/2006/math">
                              <m:r>
                                <a:rPr lang="en-US" sz="1800" kern="100">
                                  <a:effectLst/>
                                  <a:latin typeface="Cambria Math" panose="02040503050406030204" pitchFamily="18" charset="0"/>
                                </a:rPr>
                                <m:t>𝜈</m:t>
                              </m:r>
                            </m:oMath>
                          </a14:m>
                          <a:endParaRPr lang="zh-CN" sz="1800" dirty="0">
                            <a:effectLst/>
                            <a:latin typeface="华文仿宋" panose="02010600040101010101" pitchFamily="2" charset="-122"/>
                            <a:ea typeface="华文仿宋" panose="02010600040101010101" pitchFamily="2" charset="-122"/>
                          </a:endParaRPr>
                        </a:p>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a:t>
                          </a:r>
                          <a14:m>
                            <m:oMath xmlns:m="http://schemas.openxmlformats.org/officeDocument/2006/math">
                              <m:r>
                                <a:rPr lang="en-US" sz="1800" kern="100">
                                  <a:effectLst/>
                                  <a:latin typeface="Cambria Math" panose="02040503050406030204" pitchFamily="18" charset="0"/>
                                </a:rPr>
                                <m:t>𝑚</m:t>
                              </m:r>
                              <m:sSup>
                                <m:sSupPr>
                                  <m:ctrlPr>
                                    <a:rPr lang="zh-CN" sz="1800" i="1" kern="100">
                                      <a:effectLst/>
                                      <a:latin typeface="Cambria Math" panose="02040503050406030204" pitchFamily="18" charset="0"/>
                                    </a:rPr>
                                  </m:ctrlPr>
                                </m:sSupPr>
                                <m:e>
                                  <m:r>
                                    <a:rPr lang="en-US" sz="1800" kern="100">
                                      <a:effectLst/>
                                      <a:latin typeface="Cambria Math" panose="02040503050406030204" pitchFamily="18" charset="0"/>
                                    </a:rPr>
                                    <m:t>𝑚</m:t>
                                  </m:r>
                                </m:e>
                                <m:sup>
                                  <m:r>
                                    <a:rPr lang="en-US" sz="1800" kern="100">
                                      <a:effectLst/>
                                      <a:latin typeface="Cambria Math" panose="02040503050406030204" pitchFamily="18" charset="0"/>
                                    </a:rPr>
                                    <m:t>2</m:t>
                                  </m:r>
                                </m:sup>
                              </m:sSup>
                              <m:r>
                                <m:rPr>
                                  <m:lit/>
                                </m:rPr>
                                <a:rPr lang="en-US" sz="1800" kern="100">
                                  <a:effectLst/>
                                  <a:latin typeface="Cambria Math" panose="02040503050406030204" pitchFamily="18" charset="0"/>
                                </a:rPr>
                                <m:t>/</m:t>
                              </m:r>
                              <m:r>
                                <a:rPr lang="en-US" sz="1800" kern="100">
                                  <a:effectLst/>
                                  <a:latin typeface="Cambria Math" panose="02040503050406030204" pitchFamily="18" charset="0"/>
                                </a:rPr>
                                <m:t>𝑠</m:t>
                              </m:r>
                            </m:oMath>
                          </a14:m>
                          <a:r>
                            <a:rPr lang="en-US" sz="1800" kern="100" dirty="0">
                              <a:effectLst/>
                              <a:latin typeface="华文仿宋" panose="02010600040101010101" pitchFamily="2" charset="-122"/>
                              <a:ea typeface="华文仿宋" panose="02010600040101010101" pitchFamily="2" charset="-122"/>
                            </a:rPr>
                            <a:t>]</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动力学粘度</a:t>
                          </a:r>
                          <a14:m>
                            <m:oMath xmlns:m="http://schemas.openxmlformats.org/officeDocument/2006/math">
                              <m:r>
                                <m:rPr>
                                  <m:sty m:val="p"/>
                                </m:rPr>
                                <a:rPr lang="en-US" sz="1800" kern="100">
                                  <a:effectLst/>
                                  <a:latin typeface="Cambria Math" panose="02040503050406030204" pitchFamily="18" charset="0"/>
                                </a:rPr>
                                <m:t>μ</m:t>
                              </m:r>
                            </m:oMath>
                          </a14:m>
                          <a:endParaRPr lang="zh-CN" sz="1800">
                            <a:effectLst/>
                            <a:latin typeface="华文仿宋" panose="02010600040101010101" pitchFamily="2" charset="-122"/>
                            <a:ea typeface="华文仿宋" panose="02010600040101010101" pitchFamily="2" charset="-122"/>
                          </a:endParaRPr>
                        </a:p>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a:t>
                          </a:r>
                          <a14:m>
                            <m:oMath xmlns:m="http://schemas.openxmlformats.org/officeDocument/2006/math">
                              <m:r>
                                <a:rPr lang="en-US" sz="1800" kern="100">
                                  <a:effectLst/>
                                  <a:latin typeface="Cambria Math" panose="02040503050406030204" pitchFamily="18" charset="0"/>
                                </a:rPr>
                                <m:t>𝑔</m:t>
                              </m:r>
                              <m:r>
                                <m:rPr>
                                  <m:lit/>
                                </m:rPr>
                                <a:rPr lang="en-US" sz="1800" kern="100">
                                  <a:effectLst/>
                                  <a:latin typeface="Cambria Math" panose="02040503050406030204" pitchFamily="18" charset="0"/>
                                </a:rPr>
                                <m:t>/</m:t>
                              </m:r>
                              <m:d>
                                <m:dPr>
                                  <m:ctrlPr>
                                    <a:rPr lang="zh-CN" sz="1800" i="1" kern="100">
                                      <a:effectLst/>
                                      <a:latin typeface="Cambria Math" panose="02040503050406030204" pitchFamily="18" charset="0"/>
                                    </a:rPr>
                                  </m:ctrlPr>
                                </m:dPr>
                                <m:e>
                                  <m:r>
                                    <a:rPr lang="en-US" sz="1800" kern="100">
                                      <a:effectLst/>
                                      <a:latin typeface="Cambria Math" panose="02040503050406030204" pitchFamily="18" charset="0"/>
                                    </a:rPr>
                                    <m:t>𝑠</m:t>
                                  </m:r>
                                  <m:r>
                                    <a:rPr lang="en-US" sz="1800" kern="100">
                                      <a:effectLst/>
                                      <a:latin typeface="Cambria Math" panose="02040503050406030204" pitchFamily="18" charset="0"/>
                                    </a:rPr>
                                    <m:t>⋅</m:t>
                                  </m:r>
                                  <m:r>
                                    <a:rPr lang="en-US" sz="1800" kern="100">
                                      <a:effectLst/>
                                      <a:latin typeface="Cambria Math" panose="02040503050406030204" pitchFamily="18" charset="0"/>
                                    </a:rPr>
                                    <m:t>𝑚𝑚</m:t>
                                  </m:r>
                                </m:e>
                              </m:d>
                            </m:oMath>
                          </a14:m>
                          <a:r>
                            <a:rPr lang="en-US" sz="1800" kern="100">
                              <a:effectLst/>
                              <a:latin typeface="华文仿宋" panose="02010600040101010101" pitchFamily="2" charset="-122"/>
                              <a:ea typeface="华文仿宋" panose="02010600040101010101" pitchFamily="2" charset="-122"/>
                            </a:rPr>
                            <a:t>]</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3214679"/>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纯净水</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2.07</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0.00207</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0214794"/>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人体润滑液</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1457</a:t>
                          </a:r>
                          <a:r>
                            <a:rPr lang="zh-CN" sz="1800" kern="100" dirty="0">
                              <a:effectLst/>
                              <a:latin typeface="华文仿宋" panose="02010600040101010101" pitchFamily="2" charset="-122"/>
                              <a:ea typeface="华文仿宋" panose="02010600040101010101" pitchFamily="2" charset="-122"/>
                            </a:rPr>
                            <a:t>．</a:t>
                          </a:r>
                          <a:r>
                            <a:rPr lang="en-US" sz="1800" kern="100" dirty="0">
                              <a:effectLst/>
                              <a:latin typeface="华文仿宋" panose="02010600040101010101" pitchFamily="2" charset="-122"/>
                              <a:ea typeface="华文仿宋" panose="02010600040101010101" pitchFamily="2" charset="-122"/>
                            </a:rPr>
                            <a:t>00</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1.52985</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8470161"/>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机械润滑油</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63.03</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0.0661815</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2911295"/>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机械润滑脂</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Infty</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err="1">
                              <a:effectLst/>
                              <a:latin typeface="华文仿宋" panose="02010600040101010101" pitchFamily="2" charset="-122"/>
                              <a:ea typeface="华文仿宋" panose="02010600040101010101" pitchFamily="2" charset="-122"/>
                            </a:rPr>
                            <a:t>Infty</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3259755"/>
                      </a:ext>
                    </a:extLst>
                  </a:tr>
                </a:tbl>
              </a:graphicData>
            </a:graphic>
          </p:graphicFrame>
        </mc:Choice>
        <mc:Fallback xmlns="">
          <p:graphicFrame>
            <p:nvGraphicFramePr>
              <p:cNvPr id="31" name="表格 30">
                <a:extLst>
                  <a:ext uri="{FF2B5EF4-FFF2-40B4-BE49-F238E27FC236}">
                    <a16:creationId xmlns:a16="http://schemas.microsoft.com/office/drawing/2014/main" id="{7416463B-39B4-215F-4500-5C4C471957FB}"/>
                  </a:ext>
                </a:extLst>
              </p:cNvPr>
              <p:cNvGraphicFramePr>
                <a:graphicFrameLocks noGrp="1"/>
              </p:cNvGraphicFramePr>
              <p:nvPr>
                <p:extLst>
                  <p:ext uri="{D42A27DB-BD31-4B8C-83A1-F6EECF244321}">
                    <p14:modId xmlns:p14="http://schemas.microsoft.com/office/powerpoint/2010/main" val="2892957116"/>
                  </p:ext>
                </p:extLst>
              </p:nvPr>
            </p:nvGraphicFramePr>
            <p:xfrm>
              <a:off x="304800" y="1576861"/>
              <a:ext cx="5928559" cy="3703333"/>
            </p:xfrm>
            <a:graphic>
              <a:graphicData uri="http://schemas.openxmlformats.org/drawingml/2006/table">
                <a:tbl>
                  <a:tblPr firstRow="1" firstCol="1" bandRow="1">
                    <a:tableStyleId>{5C22544A-7EE6-4342-B048-85BDC9FD1C3A}</a:tableStyleId>
                  </a:tblPr>
                  <a:tblGrid>
                    <a:gridCol w="1848831">
                      <a:extLst>
                        <a:ext uri="{9D8B030D-6E8A-4147-A177-3AD203B41FA5}">
                          <a16:colId xmlns:a16="http://schemas.microsoft.com/office/drawing/2014/main" val="204473679"/>
                        </a:ext>
                      </a:extLst>
                    </a:gridCol>
                    <a:gridCol w="2012387">
                      <a:extLst>
                        <a:ext uri="{9D8B030D-6E8A-4147-A177-3AD203B41FA5}">
                          <a16:colId xmlns:a16="http://schemas.microsoft.com/office/drawing/2014/main" val="1260176427"/>
                        </a:ext>
                      </a:extLst>
                    </a:gridCol>
                    <a:gridCol w="2067341">
                      <a:extLst>
                        <a:ext uri="{9D8B030D-6E8A-4147-A177-3AD203B41FA5}">
                          <a16:colId xmlns:a16="http://schemas.microsoft.com/office/drawing/2014/main" val="2788442674"/>
                        </a:ext>
                      </a:extLst>
                    </a:gridCol>
                  </a:tblGrid>
                  <a:tr h="1400921">
                    <a:tc>
                      <a:txBody>
                        <a:bodyPr/>
                        <a:lstStyle/>
                        <a:p>
                          <a:pPr indent="342900"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物理量</a:t>
                          </a:r>
                          <a:endParaRPr lang="zh-CN" sz="1800" dirty="0">
                            <a:effectLst/>
                            <a:latin typeface="华文仿宋" panose="02010600040101010101" pitchFamily="2" charset="-122"/>
                            <a:ea typeface="华文仿宋" panose="02010600040101010101" pitchFamily="2" charset="-122"/>
                          </a:endParaRPr>
                        </a:p>
                        <a:p>
                          <a:pPr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润滑物种类</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2145" t="-435" r="-103625" b="-165652"/>
                          </a:stretch>
                        </a:blipFill>
                      </a:tcPr>
                    </a:tc>
                    <a:tc>
                      <a:txBody>
                        <a:bodyPr/>
                        <a:lstStyle/>
                        <a:p>
                          <a:endParaRPr lang="zh-CN"/>
                        </a:p>
                      </a:txBody>
                      <a:tcPr marL="68580" marR="68580" marT="0" marB="0">
                        <a:blipFill>
                          <a:blip r:embed="rId3"/>
                          <a:stretch>
                            <a:fillRect l="-187611" t="-435" r="-1180" b="-165652"/>
                          </a:stretch>
                        </a:blipFill>
                      </a:tcPr>
                    </a:tc>
                    <a:extLst>
                      <a:ext uri="{0D108BD9-81ED-4DB2-BD59-A6C34878D82A}">
                        <a16:rowId xmlns:a16="http://schemas.microsoft.com/office/drawing/2014/main" val="3023214679"/>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纯净水</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2.07</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0.00207</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0214794"/>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人体润滑液</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1457</a:t>
                          </a:r>
                          <a:r>
                            <a:rPr lang="zh-CN" sz="1800" kern="100" dirty="0">
                              <a:effectLst/>
                              <a:latin typeface="华文仿宋" panose="02010600040101010101" pitchFamily="2" charset="-122"/>
                              <a:ea typeface="华文仿宋" panose="02010600040101010101" pitchFamily="2" charset="-122"/>
                            </a:rPr>
                            <a:t>．</a:t>
                          </a:r>
                          <a:r>
                            <a:rPr lang="en-US" sz="1800" kern="100" dirty="0">
                              <a:effectLst/>
                              <a:latin typeface="华文仿宋" panose="02010600040101010101" pitchFamily="2" charset="-122"/>
                              <a:ea typeface="华文仿宋" panose="02010600040101010101" pitchFamily="2" charset="-122"/>
                            </a:rPr>
                            <a:t>00</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1.52985</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8470161"/>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机械润滑油</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63.03</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0.0661815</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2911295"/>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机械润滑脂</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Infty</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err="1">
                              <a:effectLst/>
                              <a:latin typeface="华文仿宋" panose="02010600040101010101" pitchFamily="2" charset="-122"/>
                              <a:ea typeface="华文仿宋" panose="02010600040101010101" pitchFamily="2" charset="-122"/>
                            </a:rPr>
                            <a:t>Infty</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3259755"/>
                      </a:ext>
                    </a:extLst>
                  </a:tr>
                </a:tbl>
              </a:graphicData>
            </a:graphic>
          </p:graphicFrame>
        </mc:Fallback>
      </mc:AlternateContent>
      <p:sp>
        <p:nvSpPr>
          <p:cNvPr id="32" name="TextBox 7">
            <a:extLst>
              <a:ext uri="{FF2B5EF4-FFF2-40B4-BE49-F238E27FC236}">
                <a16:creationId xmlns:a16="http://schemas.microsoft.com/office/drawing/2014/main" id="{C98023B4-5C6D-2D8A-C516-E71F9F2FDA2D}"/>
              </a:ext>
            </a:extLst>
          </p:cNvPr>
          <p:cNvSpPr txBox="1"/>
          <p:nvPr/>
        </p:nvSpPr>
        <p:spPr>
          <a:xfrm>
            <a:off x="6513228" y="4553741"/>
            <a:ext cx="5064406" cy="1622772"/>
          </a:xfrm>
          <a:prstGeom prst="rect">
            <a:avLst/>
          </a:prstGeom>
          <a:noFill/>
          <a:ln/>
        </p:spPr>
        <p:txBody>
          <a:bodyPr vert="horz" wrap="square" lIns="91440" tIns="45720" rIns="91440" bIns="45720" rtlCol="0" anchor="t" anchorCtr="1">
            <a:noAutofit/>
          </a:bodyPr>
          <a:lstStyle/>
          <a:p>
            <a:pPr algn="just">
              <a:lnSpc>
                <a:spcPct val="150000"/>
              </a:lnSpc>
              <a:spcAft>
                <a:spcPts val="1000"/>
              </a:spcAft>
            </a:pPr>
            <a:r>
              <a:rPr lang="zh-CN" altLang="zh-CN" sz="1600" dirty="0">
                <a:solidFill>
                  <a:schemeClr val="dk1">
                    <a:alpha val="100000"/>
                  </a:schemeClr>
                </a:solidFill>
                <a:latin typeface="等线" panose="02010600030101010101" pitchFamily="2" charset="-122"/>
                <a:ea typeface="等线" panose="02010600030101010101" pitchFamily="2" charset="-122"/>
              </a:rPr>
              <a:t>有润滑物构成的油膜的作用下，运动的物体表面会受到正比于粘度与物体表面运动速度的力。但是只要控制润滑物的粘度范围，可以使得这样一个阻力低于干摩擦力，起到润滑的效应，而且能够提供一个向上的作用。</a:t>
            </a:r>
          </a:p>
        </p:txBody>
      </p:sp>
      <p:sp>
        <p:nvSpPr>
          <p:cNvPr id="33" name="TextBox 8">
            <a:extLst>
              <a:ext uri="{FF2B5EF4-FFF2-40B4-BE49-F238E27FC236}">
                <a16:creationId xmlns:a16="http://schemas.microsoft.com/office/drawing/2014/main" id="{3F018FEC-347B-54E3-C6BC-B1DE9F82904C}"/>
              </a:ext>
            </a:extLst>
          </p:cNvPr>
          <p:cNvSpPr txBox="1"/>
          <p:nvPr/>
        </p:nvSpPr>
        <p:spPr>
          <a:xfrm>
            <a:off x="5764658" y="4081411"/>
            <a:ext cx="3280773" cy="560841"/>
          </a:xfrm>
          <a:prstGeom prst="rect">
            <a:avLst/>
          </a:prstGeom>
          <a:noFill/>
          <a:ln/>
        </p:spPr>
        <p:txBody>
          <a:bodyPr vert="horz" wrap="square" lIns="91440" tIns="45720" rIns="91440" bIns="45720" rtlCol="0" anchor="ctr" anchorCtr="1">
            <a:normAutofit/>
          </a:bodyPr>
          <a:lstStyle/>
          <a:p>
            <a:pPr algn="ctr">
              <a:lnSpc>
                <a:spcPct val="120000"/>
              </a:lnSpc>
            </a:pPr>
            <a:r>
              <a:rPr lang="en-US" sz="2000" b="1" dirty="0" err="1">
                <a:solidFill>
                  <a:schemeClr val="accent1">
                    <a:alpha val="100000"/>
                  </a:schemeClr>
                </a:solidFill>
                <a:latin typeface="微软雅黑"/>
                <a:ea typeface="微软雅黑"/>
                <a:cs typeface="微软雅黑"/>
              </a:rPr>
              <a:t>液体粘度与升力</a:t>
            </a:r>
            <a:endParaRPr lang="en-US" sz="2000" b="1" dirty="0">
              <a:solidFill>
                <a:schemeClr val="accent1">
                  <a:alpha val="100000"/>
                </a:schemeClr>
              </a:solidFill>
              <a:latin typeface="微软雅黑"/>
              <a:ea typeface="微软雅黑"/>
              <a:cs typeface="微软雅黑"/>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5269578" y="3104315"/>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alpha val="100000"/>
            </a:schemeClr>
          </a:solidFill>
          <a:ln/>
        </p:spPr>
        <p:txBody>
          <a:bodyPr/>
          <a:lstStyle/>
          <a:p>
            <a:endParaRPr lang="zh-CN" altLang="en-US"/>
          </a:p>
        </p:txBody>
      </p:sp>
      <p:sp>
        <p:nvSpPr>
          <p:cNvPr id="3" name="Freeform 3"/>
          <p:cNvSpPr/>
          <p:nvPr/>
        </p:nvSpPr>
        <p:spPr>
          <a:xfrm>
            <a:off x="4406217" y="2240953"/>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lumMod val="75000"/>
              <a:alpha val="100000"/>
            </a:schemeClr>
          </a:solidFill>
          <a:ln/>
        </p:spPr>
      </p:sp>
      <p:sp>
        <p:nvSpPr>
          <p:cNvPr id="4" name="Freeform 4"/>
          <p:cNvSpPr/>
          <p:nvPr/>
        </p:nvSpPr>
        <p:spPr>
          <a:xfrm>
            <a:off x="6131145" y="3965882"/>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lumMod val="75000"/>
              <a:alpha val="100000"/>
            </a:schemeClr>
          </a:solidFill>
          <a:ln/>
        </p:spPr>
      </p:sp>
      <p:sp>
        <p:nvSpPr>
          <p:cNvPr id="5" name="Freeform 5"/>
          <p:cNvSpPr/>
          <p:nvPr/>
        </p:nvSpPr>
        <p:spPr>
          <a:xfrm>
            <a:off x="6131145" y="2240953"/>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alpha val="100000"/>
            </a:schemeClr>
          </a:solidFill>
          <a:ln/>
        </p:spPr>
      </p:sp>
      <p:sp>
        <p:nvSpPr>
          <p:cNvPr id="6" name="Freeform 6"/>
          <p:cNvSpPr/>
          <p:nvPr/>
        </p:nvSpPr>
        <p:spPr>
          <a:xfrm>
            <a:off x="4406217" y="3965882"/>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alpha val="100000"/>
            </a:schemeClr>
          </a:solidFill>
          <a:ln/>
        </p:spPr>
      </p:sp>
      <p:sp>
        <p:nvSpPr>
          <p:cNvPr id="8" name="TextBox 8"/>
          <p:cNvSpPr txBox="1"/>
          <p:nvPr/>
        </p:nvSpPr>
        <p:spPr>
          <a:xfrm>
            <a:off x="614117" y="1251592"/>
            <a:ext cx="3280773" cy="560841"/>
          </a:xfrm>
          <a:prstGeom prst="rect">
            <a:avLst/>
          </a:prstGeom>
          <a:noFill/>
          <a:ln/>
        </p:spPr>
        <p:txBody>
          <a:bodyPr vert="horz" wrap="square" lIns="91440" tIns="45720" rIns="91440" bIns="45720" rtlCol="0" anchor="ctr" anchorCtr="1">
            <a:normAutofit/>
          </a:bodyPr>
          <a:lstStyle/>
          <a:p>
            <a:pPr algn="ctr">
              <a:lnSpc>
                <a:spcPct val="120000"/>
              </a:lnSpc>
            </a:pPr>
            <a:r>
              <a:rPr lang="zh-CN" altLang="en-US" sz="2000" b="1" dirty="0">
                <a:solidFill>
                  <a:schemeClr val="accent1">
                    <a:alpha val="100000"/>
                  </a:schemeClr>
                </a:solidFill>
                <a:latin typeface="微软雅黑"/>
                <a:ea typeface="微软雅黑"/>
                <a:cs typeface="微软雅黑"/>
              </a:rPr>
              <a:t>实验原理</a:t>
            </a:r>
            <a:endParaRPr lang="en-US" sz="2000" b="1" dirty="0">
              <a:solidFill>
                <a:schemeClr val="accent1">
                  <a:alpha val="100000"/>
                </a:schemeClr>
              </a:solidFill>
              <a:latin typeface="微软雅黑"/>
              <a:ea typeface="微软雅黑"/>
              <a:cs typeface="微软雅黑"/>
            </a:endParaRPr>
          </a:p>
        </p:txBody>
      </p:sp>
      <p:sp>
        <p:nvSpPr>
          <p:cNvPr id="9" name="Freeform 9"/>
          <p:cNvSpPr/>
          <p:nvPr/>
        </p:nvSpPr>
        <p:spPr>
          <a:xfrm>
            <a:off x="4935056" y="4494721"/>
            <a:ext cx="539810" cy="539810"/>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DFCFC">
              <a:alpha val="100000"/>
            </a:srgbClr>
          </a:solidFill>
          <a:ln/>
        </p:spPr>
      </p:sp>
      <p:sp>
        <p:nvSpPr>
          <p:cNvPr id="10" name="Freeform 10"/>
          <p:cNvSpPr/>
          <p:nvPr/>
        </p:nvSpPr>
        <p:spPr>
          <a:xfrm>
            <a:off x="6659855" y="2769663"/>
            <a:ext cx="540068" cy="540068"/>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rgbClr val="FDFCFC">
              <a:alpha val="100000"/>
            </a:srgbClr>
          </a:solidFill>
          <a:ln/>
        </p:spPr>
      </p:sp>
      <p:sp>
        <p:nvSpPr>
          <p:cNvPr id="11" name="Freeform 11"/>
          <p:cNvSpPr/>
          <p:nvPr/>
        </p:nvSpPr>
        <p:spPr>
          <a:xfrm>
            <a:off x="4934927" y="2769663"/>
            <a:ext cx="540068" cy="540068"/>
          </a:xfrm>
          <a:custGeom>
            <a:avLst/>
            <a:gdLst/>
            <a:ahLst/>
            <a:cxnLst/>
            <a:rect l="l" t="t" r="r" b="b"/>
            <a:pathLst>
              <a:path w="304800" h="304800">
                <a:moveTo>
                  <a:pt x="152362" y="147228"/>
                </a:moveTo>
                <a:lnTo>
                  <a:pt x="304800" y="75419"/>
                </a:lnTo>
                <a:lnTo>
                  <a:pt x="304800" y="38100"/>
                </a:lnTo>
                <a:lnTo>
                  <a:pt x="0" y="38100"/>
                </a:lnTo>
                <a:lnTo>
                  <a:pt x="0" y="75305"/>
                </a:lnTo>
                <a:close/>
                <a:moveTo>
                  <a:pt x="152438" y="189347"/>
                </a:moveTo>
                <a:lnTo>
                  <a:pt x="0" y="117348"/>
                </a:lnTo>
                <a:lnTo>
                  <a:pt x="0" y="266700"/>
                </a:lnTo>
                <a:lnTo>
                  <a:pt x="304800" y="266700"/>
                </a:lnTo>
                <a:lnTo>
                  <a:pt x="304800" y="117577"/>
                </a:lnTo>
                <a:close/>
              </a:path>
            </a:pathLst>
          </a:custGeom>
          <a:solidFill>
            <a:srgbClr val="FDFCFC">
              <a:alpha val="100000"/>
            </a:srgbClr>
          </a:solidFill>
          <a:ln/>
        </p:spPr>
      </p:sp>
      <p:sp>
        <p:nvSpPr>
          <p:cNvPr id="12" name="Freeform 12"/>
          <p:cNvSpPr/>
          <p:nvPr/>
        </p:nvSpPr>
        <p:spPr>
          <a:xfrm>
            <a:off x="6659855" y="4494592"/>
            <a:ext cx="540068" cy="540068"/>
          </a:xfrm>
          <a:custGeom>
            <a:avLst/>
            <a:gdLst/>
            <a:ahLst/>
            <a:cxnLst/>
            <a:rect l="l" t="t" r="r" b="b"/>
            <a:pathLst>
              <a:path w="304800" h="304800">
                <a:moveTo>
                  <a:pt x="106680" y="259080"/>
                </a:moveTo>
                <a:lnTo>
                  <a:pt x="30480" y="259080"/>
                </a:lnTo>
                <a:cubicBezTo>
                  <a:pt x="13649" y="259080"/>
                  <a:pt x="0" y="245431"/>
                  <a:pt x="0" y="228600"/>
                </a:cubicBezTo>
                <a:lnTo>
                  <a:pt x="0" y="228600"/>
                </a:lnTo>
                <a:lnTo>
                  <a:pt x="0" y="30480"/>
                </a:lnTo>
                <a:cubicBezTo>
                  <a:pt x="0" y="13716"/>
                  <a:pt x="13716" y="0"/>
                  <a:pt x="30480" y="0"/>
                </a:cubicBezTo>
                <a:lnTo>
                  <a:pt x="274320" y="0"/>
                </a:lnTo>
                <a:cubicBezTo>
                  <a:pt x="291151" y="0"/>
                  <a:pt x="304800" y="13649"/>
                  <a:pt x="304800" y="30480"/>
                </a:cubicBezTo>
                <a:lnTo>
                  <a:pt x="304800" y="30480"/>
                </a:lnTo>
                <a:lnTo>
                  <a:pt x="304800" y="228600"/>
                </a:lnTo>
                <a:cubicBezTo>
                  <a:pt x="304800" y="245431"/>
                  <a:pt x="291151" y="259080"/>
                  <a:pt x="274320" y="259080"/>
                </a:cubicBezTo>
                <a:lnTo>
                  <a:pt x="274320" y="259080"/>
                </a:lnTo>
                <a:lnTo>
                  <a:pt x="198120" y="259080"/>
                </a:lnTo>
                <a:lnTo>
                  <a:pt x="259080" y="289560"/>
                </a:lnTo>
                <a:lnTo>
                  <a:pt x="259080" y="304800"/>
                </a:lnTo>
                <a:lnTo>
                  <a:pt x="45720" y="304800"/>
                </a:lnTo>
                <a:lnTo>
                  <a:pt x="45720" y="289560"/>
                </a:lnTo>
                <a:lnTo>
                  <a:pt x="106680" y="259080"/>
                </a:lnTo>
                <a:close/>
                <a:moveTo>
                  <a:pt x="30480" y="30480"/>
                </a:moveTo>
                <a:lnTo>
                  <a:pt x="30480" y="198120"/>
                </a:lnTo>
                <a:lnTo>
                  <a:pt x="274320" y="198120"/>
                </a:lnTo>
                <a:lnTo>
                  <a:pt x="274320" y="30480"/>
                </a:lnTo>
                <a:lnTo>
                  <a:pt x="30480" y="30480"/>
                </a:lnTo>
                <a:close/>
              </a:path>
            </a:pathLst>
          </a:custGeom>
          <a:solidFill>
            <a:srgbClr val="FDFCFC">
              <a:alpha val="100000"/>
            </a:srgbClr>
          </a:solidFill>
          <a:ln/>
        </p:spPr>
      </p:sp>
      <p:sp>
        <p:nvSpPr>
          <p:cNvPr id="19" name="Freeform 19"/>
          <p:cNvSpPr/>
          <p:nvPr/>
        </p:nvSpPr>
        <p:spPr>
          <a:xfrm>
            <a:off x="5797858" y="3605801"/>
            <a:ext cx="518508" cy="518508"/>
          </a:xfrm>
          <a:custGeom>
            <a:avLst/>
            <a:gdLst/>
            <a:ahLst/>
            <a:cxnLst/>
            <a:rect l="l" t="t" r="r" b="b"/>
            <a:pathLst>
              <a:path w="304800" h="304800">
                <a:moveTo>
                  <a:pt x="57150" y="114300"/>
                </a:moveTo>
                <a:lnTo>
                  <a:pt x="0" y="171450"/>
                </a:lnTo>
                <a:lnTo>
                  <a:pt x="114300" y="285750"/>
                </a:lnTo>
                <a:lnTo>
                  <a:pt x="304800" y="95250"/>
                </a:lnTo>
                <a:lnTo>
                  <a:pt x="247650" y="38100"/>
                </a:lnTo>
                <a:lnTo>
                  <a:pt x="114300" y="171450"/>
                </a:lnTo>
                <a:close/>
              </a:path>
            </a:pathLst>
          </a:custGeom>
          <a:solidFill>
            <a:srgbClr val="FFFFFF">
              <a:alpha val="100000"/>
            </a:srgbClr>
          </a:solidFill>
          <a:ln/>
        </p:spPr>
      </p:sp>
      <p:grpSp>
        <p:nvGrpSpPr>
          <p:cNvPr id="20" name="Group 20"/>
          <p:cNvGrpSpPr/>
          <p:nvPr/>
        </p:nvGrpSpPr>
        <p:grpSpPr>
          <a:xfrm>
            <a:off x="454963" y="93878"/>
            <a:ext cx="10641129" cy="914400"/>
            <a:chOff x="454963" y="93878"/>
            <a:chExt cx="10641129" cy="914400"/>
          </a:xfrm>
        </p:grpSpPr>
        <p:sp>
          <p:nvSpPr>
            <p:cNvPr id="21" name="AutoShape 21"/>
            <p:cNvSpPr/>
            <p:nvPr/>
          </p:nvSpPr>
          <p:spPr>
            <a:xfrm>
              <a:off x="454963" y="331168"/>
              <a:ext cx="84147" cy="84147"/>
            </a:xfrm>
            <a:prstGeom prst="ellipse">
              <a:avLst/>
            </a:prstGeom>
            <a:solidFill>
              <a:schemeClr val="accent1">
                <a:alpha val="100000"/>
              </a:schemeClr>
            </a:solidFill>
            <a:ln/>
          </p:spPr>
        </p:sp>
        <p:sp>
          <p:nvSpPr>
            <p:cNvPr id="22" name="AutoShape 22"/>
            <p:cNvSpPr/>
            <p:nvPr/>
          </p:nvSpPr>
          <p:spPr>
            <a:xfrm>
              <a:off x="575049" y="337743"/>
              <a:ext cx="78137" cy="78137"/>
            </a:xfrm>
            <a:prstGeom prst="ellipse">
              <a:avLst/>
            </a:prstGeom>
            <a:solidFill>
              <a:schemeClr val="accent1">
                <a:alpha val="80000"/>
              </a:schemeClr>
            </a:solidFill>
            <a:ln/>
          </p:spPr>
        </p:sp>
        <p:sp>
          <p:nvSpPr>
            <p:cNvPr id="23" name="AutoShape 23"/>
            <p:cNvSpPr/>
            <p:nvPr/>
          </p:nvSpPr>
          <p:spPr>
            <a:xfrm>
              <a:off x="689125" y="339460"/>
              <a:ext cx="74704" cy="74704"/>
            </a:xfrm>
            <a:prstGeom prst="ellipse">
              <a:avLst/>
            </a:prstGeom>
            <a:solidFill>
              <a:schemeClr val="accent1">
                <a:alpha val="60000"/>
              </a:schemeClr>
            </a:solidFill>
            <a:ln/>
          </p:spPr>
        </p:sp>
        <p:sp>
          <p:nvSpPr>
            <p:cNvPr id="24" name="AutoShape 24"/>
            <p:cNvSpPr/>
            <p:nvPr/>
          </p:nvSpPr>
          <p:spPr>
            <a:xfrm>
              <a:off x="799768" y="348430"/>
              <a:ext cx="69238" cy="69238"/>
            </a:xfrm>
            <a:prstGeom prst="ellipse">
              <a:avLst/>
            </a:prstGeom>
            <a:solidFill>
              <a:schemeClr val="accent1">
                <a:alpha val="40000"/>
              </a:schemeClr>
            </a:solidFill>
            <a:ln/>
          </p:spPr>
        </p:sp>
        <p:sp>
          <p:nvSpPr>
            <p:cNvPr id="25" name="AutoShape 25"/>
            <p:cNvSpPr/>
            <p:nvPr/>
          </p:nvSpPr>
          <p:spPr>
            <a:xfrm>
              <a:off x="904945" y="344297"/>
              <a:ext cx="65594" cy="65594"/>
            </a:xfrm>
            <a:prstGeom prst="ellipse">
              <a:avLst/>
            </a:prstGeom>
            <a:solidFill>
              <a:schemeClr val="accent1">
                <a:alpha val="20000"/>
              </a:schemeClr>
            </a:solidFill>
            <a:ln/>
          </p:spPr>
        </p:sp>
        <p:sp>
          <p:nvSpPr>
            <p:cNvPr id="26" name="AutoShape 26"/>
            <p:cNvSpPr/>
            <p:nvPr/>
          </p:nvSpPr>
          <p:spPr>
            <a:xfrm>
              <a:off x="454963" y="448942"/>
              <a:ext cx="84147" cy="84147"/>
            </a:xfrm>
            <a:prstGeom prst="ellipse">
              <a:avLst/>
            </a:prstGeom>
            <a:solidFill>
              <a:schemeClr val="accent1">
                <a:alpha val="100000"/>
              </a:schemeClr>
            </a:solidFill>
            <a:ln/>
          </p:spPr>
        </p:sp>
        <p:sp>
          <p:nvSpPr>
            <p:cNvPr id="27" name="AutoShape 27"/>
            <p:cNvSpPr/>
            <p:nvPr/>
          </p:nvSpPr>
          <p:spPr>
            <a:xfrm>
              <a:off x="575049" y="455517"/>
              <a:ext cx="78137" cy="78137"/>
            </a:xfrm>
            <a:prstGeom prst="ellipse">
              <a:avLst/>
            </a:prstGeom>
            <a:solidFill>
              <a:schemeClr val="accent1">
                <a:alpha val="80000"/>
              </a:schemeClr>
            </a:solidFill>
            <a:ln/>
          </p:spPr>
        </p:sp>
        <p:sp>
          <p:nvSpPr>
            <p:cNvPr id="28" name="AutoShape 28"/>
            <p:cNvSpPr/>
            <p:nvPr/>
          </p:nvSpPr>
          <p:spPr>
            <a:xfrm>
              <a:off x="689125" y="457233"/>
              <a:ext cx="74704" cy="74704"/>
            </a:xfrm>
            <a:prstGeom prst="ellipse">
              <a:avLst/>
            </a:prstGeom>
            <a:solidFill>
              <a:schemeClr val="accent1">
                <a:alpha val="60000"/>
              </a:schemeClr>
            </a:solidFill>
            <a:ln/>
          </p:spPr>
        </p:sp>
        <p:sp>
          <p:nvSpPr>
            <p:cNvPr id="29" name="AutoShape 29"/>
            <p:cNvSpPr/>
            <p:nvPr/>
          </p:nvSpPr>
          <p:spPr>
            <a:xfrm>
              <a:off x="799768" y="466203"/>
              <a:ext cx="69238" cy="69238"/>
            </a:xfrm>
            <a:prstGeom prst="ellipse">
              <a:avLst/>
            </a:prstGeom>
            <a:solidFill>
              <a:schemeClr val="accent1">
                <a:alpha val="40000"/>
              </a:schemeClr>
            </a:solidFill>
            <a:ln/>
          </p:spPr>
        </p:sp>
        <p:sp>
          <p:nvSpPr>
            <p:cNvPr id="30" name="AutoShape 30"/>
            <p:cNvSpPr/>
            <p:nvPr/>
          </p:nvSpPr>
          <p:spPr>
            <a:xfrm>
              <a:off x="904945" y="462070"/>
              <a:ext cx="65594" cy="65594"/>
            </a:xfrm>
            <a:prstGeom prst="ellipse">
              <a:avLst/>
            </a:prstGeom>
            <a:solidFill>
              <a:schemeClr val="accent1">
                <a:alpha val="20000"/>
              </a:schemeClr>
            </a:solidFill>
            <a:ln/>
          </p:spPr>
        </p:sp>
        <p:sp>
          <p:nvSpPr>
            <p:cNvPr id="31" name="AutoShape 31"/>
            <p:cNvSpPr/>
            <p:nvPr/>
          </p:nvSpPr>
          <p:spPr>
            <a:xfrm>
              <a:off x="454963" y="566715"/>
              <a:ext cx="84147" cy="84147"/>
            </a:xfrm>
            <a:prstGeom prst="ellipse">
              <a:avLst/>
            </a:prstGeom>
            <a:solidFill>
              <a:schemeClr val="accent1">
                <a:alpha val="100000"/>
              </a:schemeClr>
            </a:solidFill>
            <a:ln/>
          </p:spPr>
        </p:sp>
        <p:sp>
          <p:nvSpPr>
            <p:cNvPr id="32" name="AutoShape 32"/>
            <p:cNvSpPr/>
            <p:nvPr/>
          </p:nvSpPr>
          <p:spPr>
            <a:xfrm>
              <a:off x="575049" y="573291"/>
              <a:ext cx="78137" cy="78137"/>
            </a:xfrm>
            <a:prstGeom prst="ellipse">
              <a:avLst/>
            </a:prstGeom>
            <a:solidFill>
              <a:schemeClr val="accent1">
                <a:alpha val="80000"/>
              </a:schemeClr>
            </a:solidFill>
            <a:ln/>
          </p:spPr>
        </p:sp>
        <p:sp>
          <p:nvSpPr>
            <p:cNvPr id="33" name="AutoShape 33"/>
            <p:cNvSpPr/>
            <p:nvPr/>
          </p:nvSpPr>
          <p:spPr>
            <a:xfrm>
              <a:off x="689125" y="575007"/>
              <a:ext cx="74704" cy="74704"/>
            </a:xfrm>
            <a:prstGeom prst="ellipse">
              <a:avLst/>
            </a:prstGeom>
            <a:solidFill>
              <a:schemeClr val="accent1">
                <a:alpha val="60000"/>
              </a:schemeClr>
            </a:solidFill>
            <a:ln/>
          </p:spPr>
        </p:sp>
        <p:sp>
          <p:nvSpPr>
            <p:cNvPr id="34" name="AutoShape 34"/>
            <p:cNvSpPr/>
            <p:nvPr/>
          </p:nvSpPr>
          <p:spPr>
            <a:xfrm>
              <a:off x="799768" y="583977"/>
              <a:ext cx="69238" cy="69238"/>
            </a:xfrm>
            <a:prstGeom prst="ellipse">
              <a:avLst/>
            </a:prstGeom>
            <a:solidFill>
              <a:schemeClr val="accent1">
                <a:alpha val="40000"/>
              </a:schemeClr>
            </a:solidFill>
            <a:ln/>
          </p:spPr>
        </p:sp>
        <p:sp>
          <p:nvSpPr>
            <p:cNvPr id="35" name="AutoShape 35"/>
            <p:cNvSpPr/>
            <p:nvPr/>
          </p:nvSpPr>
          <p:spPr>
            <a:xfrm>
              <a:off x="904945" y="579844"/>
              <a:ext cx="65594" cy="65594"/>
            </a:xfrm>
            <a:prstGeom prst="ellipse">
              <a:avLst/>
            </a:prstGeom>
            <a:solidFill>
              <a:schemeClr val="accent1">
                <a:alpha val="20000"/>
              </a:schemeClr>
            </a:solidFill>
            <a:ln/>
          </p:spPr>
        </p:sp>
        <p:sp>
          <p:nvSpPr>
            <p:cNvPr id="36" name="AutoShape 36"/>
            <p:cNvSpPr/>
            <p:nvPr/>
          </p:nvSpPr>
          <p:spPr>
            <a:xfrm>
              <a:off x="454963" y="684489"/>
              <a:ext cx="84147" cy="84147"/>
            </a:xfrm>
            <a:prstGeom prst="ellipse">
              <a:avLst/>
            </a:prstGeom>
            <a:solidFill>
              <a:schemeClr val="accent1">
                <a:alpha val="100000"/>
              </a:schemeClr>
            </a:solidFill>
            <a:ln/>
          </p:spPr>
        </p:sp>
        <p:sp>
          <p:nvSpPr>
            <p:cNvPr id="37" name="AutoShape 37"/>
            <p:cNvSpPr/>
            <p:nvPr/>
          </p:nvSpPr>
          <p:spPr>
            <a:xfrm>
              <a:off x="575049" y="691064"/>
              <a:ext cx="78137" cy="78137"/>
            </a:xfrm>
            <a:prstGeom prst="ellipse">
              <a:avLst/>
            </a:prstGeom>
            <a:solidFill>
              <a:schemeClr val="accent1">
                <a:alpha val="80000"/>
              </a:schemeClr>
            </a:solidFill>
            <a:ln/>
          </p:spPr>
        </p:sp>
        <p:sp>
          <p:nvSpPr>
            <p:cNvPr id="38" name="AutoShape 38"/>
            <p:cNvSpPr/>
            <p:nvPr/>
          </p:nvSpPr>
          <p:spPr>
            <a:xfrm>
              <a:off x="689125" y="692781"/>
              <a:ext cx="74704" cy="74704"/>
            </a:xfrm>
            <a:prstGeom prst="ellipse">
              <a:avLst/>
            </a:prstGeom>
            <a:solidFill>
              <a:schemeClr val="accent1">
                <a:alpha val="60000"/>
              </a:schemeClr>
            </a:solidFill>
            <a:ln/>
          </p:spPr>
        </p:sp>
        <p:sp>
          <p:nvSpPr>
            <p:cNvPr id="39" name="AutoShape 39"/>
            <p:cNvSpPr/>
            <p:nvPr/>
          </p:nvSpPr>
          <p:spPr>
            <a:xfrm>
              <a:off x="799768" y="701751"/>
              <a:ext cx="69238" cy="69238"/>
            </a:xfrm>
            <a:prstGeom prst="ellipse">
              <a:avLst/>
            </a:prstGeom>
            <a:solidFill>
              <a:schemeClr val="accent1">
                <a:alpha val="40000"/>
              </a:schemeClr>
            </a:solidFill>
            <a:ln/>
          </p:spPr>
        </p:sp>
        <p:sp>
          <p:nvSpPr>
            <p:cNvPr id="40" name="AutoShape 40"/>
            <p:cNvSpPr/>
            <p:nvPr/>
          </p:nvSpPr>
          <p:spPr>
            <a:xfrm>
              <a:off x="904945" y="697618"/>
              <a:ext cx="65594" cy="65594"/>
            </a:xfrm>
            <a:prstGeom prst="ellipse">
              <a:avLst/>
            </a:prstGeom>
            <a:solidFill>
              <a:schemeClr val="accent1">
                <a:alpha val="20000"/>
              </a:schemeClr>
            </a:solidFill>
            <a:ln/>
          </p:spPr>
        </p:sp>
        <p:sp>
          <p:nvSpPr>
            <p:cNvPr id="41" name="TextBox 41"/>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润滑物的粘度与润滑阻力</a:t>
              </a:r>
            </a:p>
          </p:txBody>
        </p:sp>
      </p:grpSp>
      <p:sp>
        <p:nvSpPr>
          <p:cNvPr id="44" name="文本框 43">
            <a:extLst>
              <a:ext uri="{FF2B5EF4-FFF2-40B4-BE49-F238E27FC236}">
                <a16:creationId xmlns:a16="http://schemas.microsoft.com/office/drawing/2014/main" id="{5FD5E5A5-2E7A-4677-BEB3-89278EF298C1}"/>
              </a:ext>
            </a:extLst>
          </p:cNvPr>
          <p:cNvSpPr txBox="1"/>
          <p:nvPr/>
        </p:nvSpPr>
        <p:spPr>
          <a:xfrm>
            <a:off x="575049" y="1849979"/>
            <a:ext cx="3489749" cy="4456028"/>
          </a:xfrm>
          <a:prstGeom prst="rect">
            <a:avLst/>
          </a:prstGeom>
          <a:noFill/>
        </p:spPr>
        <p:txBody>
          <a:bodyPr wrap="square">
            <a:spAutoFit/>
          </a:bodyPr>
          <a:lstStyle/>
          <a:p>
            <a:pPr>
              <a:lnSpc>
                <a:spcPct val="200000"/>
              </a:lnSpc>
            </a:pPr>
            <a:r>
              <a:rPr lang="zh-CN" altLang="zh-CN" sz="1600" dirty="0">
                <a:solidFill>
                  <a:schemeClr val="dk1">
                    <a:alpha val="100000"/>
                  </a:schemeClr>
                </a:solidFill>
                <a:latin typeface="等线" panose="02010600030101010101" pitchFamily="2" charset="-122"/>
                <a:ea typeface="等线" panose="02010600030101010101" pitchFamily="2" charset="-122"/>
              </a:rPr>
              <a:t>选取一个较为光滑的实验平台，同时取面积较大的两面光滑薄板</a:t>
            </a:r>
            <a:r>
              <a:rPr lang="zh-CN" altLang="en-US" sz="1600" dirty="0">
                <a:solidFill>
                  <a:schemeClr val="dk1">
                    <a:alpha val="100000"/>
                  </a:schemeClr>
                </a:solidFill>
                <a:latin typeface="等线" panose="02010600030101010101" pitchFamily="2" charset="-122"/>
                <a:ea typeface="等线" panose="02010600030101010101" pitchFamily="2" charset="-122"/>
              </a:rPr>
              <a:t>和</a:t>
            </a:r>
            <a:r>
              <a:rPr lang="zh-CN" altLang="zh-CN" sz="1600" dirty="0">
                <a:solidFill>
                  <a:schemeClr val="dk1">
                    <a:alpha val="100000"/>
                  </a:schemeClr>
                </a:solidFill>
                <a:latin typeface="等线" panose="02010600030101010101" pitchFamily="2" charset="-122"/>
                <a:ea typeface="等线" panose="02010600030101010101" pitchFamily="2" charset="-122"/>
              </a:rPr>
              <a:t>两种不同的润滑物（水和人体润滑液），使得薄板和较为光滑的实验台表面之间形成一层厚度极小的薄膜，从理论上这个薄膜可以实现隔绝实验台干燥表面和薄板，使得干摩擦力不存在，确保拉动薄板物体时的阻力为由液体粘度导致的结果。</a:t>
            </a:r>
            <a:endParaRPr lang="zh-CN" altLang="en-US" sz="1600" dirty="0">
              <a:solidFill>
                <a:schemeClr val="dk1">
                  <a:alpha val="100000"/>
                </a:schemeClr>
              </a:solidFill>
              <a:latin typeface="等线" panose="02010600030101010101" pitchFamily="2" charset="-122"/>
              <a:ea typeface="等线" panose="02010600030101010101" pitchFamily="2" charset="-122"/>
            </a:endParaRPr>
          </a:p>
        </p:txBody>
      </p:sp>
      <p:sp>
        <p:nvSpPr>
          <p:cNvPr id="46" name="文本框 45">
            <a:extLst>
              <a:ext uri="{FF2B5EF4-FFF2-40B4-BE49-F238E27FC236}">
                <a16:creationId xmlns:a16="http://schemas.microsoft.com/office/drawing/2014/main" id="{4B70CA6E-C774-D43C-C15E-B1A6572BAE6F}"/>
              </a:ext>
            </a:extLst>
          </p:cNvPr>
          <p:cNvSpPr txBox="1"/>
          <p:nvPr/>
        </p:nvSpPr>
        <p:spPr>
          <a:xfrm>
            <a:off x="7956752" y="1812434"/>
            <a:ext cx="3690154" cy="4456028"/>
          </a:xfrm>
          <a:prstGeom prst="rect">
            <a:avLst/>
          </a:prstGeom>
          <a:noFill/>
        </p:spPr>
        <p:txBody>
          <a:bodyPr wrap="square">
            <a:spAutoFit/>
          </a:bodyPr>
          <a:lstStyle/>
          <a:p>
            <a:pPr algn="just">
              <a:lnSpc>
                <a:spcPct val="200000"/>
              </a:lnSpc>
              <a:spcAft>
                <a:spcPts val="1000"/>
              </a:spcAft>
            </a:pPr>
            <a:r>
              <a:rPr lang="zh-CN" altLang="zh-CN" sz="1600" dirty="0">
                <a:solidFill>
                  <a:schemeClr val="dk1">
                    <a:alpha val="100000"/>
                  </a:schemeClr>
                </a:solidFill>
                <a:latin typeface="等线" panose="02010600030101010101" pitchFamily="2" charset="-122"/>
                <a:ea typeface="等线" panose="02010600030101010101" pitchFamily="2" charset="-122"/>
              </a:rPr>
              <a:t>将电子测力计以及细线与薄板相连，随后使实验平面表面分别浸满</a:t>
            </a:r>
            <a:r>
              <a:rPr lang="zh-CN" altLang="en-US" sz="1600" dirty="0">
                <a:solidFill>
                  <a:schemeClr val="dk1">
                    <a:alpha val="100000"/>
                  </a:schemeClr>
                </a:solidFill>
                <a:latin typeface="等线" panose="02010600030101010101" pitchFamily="2" charset="-122"/>
                <a:ea typeface="等线" panose="02010600030101010101" pitchFamily="2" charset="-122"/>
              </a:rPr>
              <a:t>润滑物</a:t>
            </a:r>
            <a:r>
              <a:rPr lang="zh-CN" altLang="zh-CN" sz="1600" dirty="0">
                <a:solidFill>
                  <a:schemeClr val="dk1">
                    <a:alpha val="100000"/>
                  </a:schemeClr>
                </a:solidFill>
                <a:latin typeface="等线" panose="02010600030101010101" pitchFamily="2" charset="-122"/>
                <a:ea typeface="等线" panose="02010600030101010101" pitchFamily="2" charset="-122"/>
              </a:rPr>
              <a:t>，同时通过测量近乎匀速的拉动过程的总耗时，并且保证整个过程的位移恒定，所以得到匀速运动物体速度与时间的反比关系，暗示给定粘度后的拉力与整个过程的时间呈反比，随后我们进行多组不同速度的实验，观察是否和理论相符</a:t>
            </a:r>
            <a:r>
              <a:rPr lang="zh-CN" altLang="en-US" sz="1600" dirty="0">
                <a:solidFill>
                  <a:schemeClr val="dk1">
                    <a:alpha val="100000"/>
                  </a:schemeClr>
                </a:solidFill>
                <a:latin typeface="等线" panose="02010600030101010101" pitchFamily="2" charset="-122"/>
                <a:ea typeface="等线" panose="02010600030101010101" pitchFamily="2" charset="-122"/>
              </a:rPr>
              <a:t>，</a:t>
            </a:r>
            <a:r>
              <a:rPr lang="zh-CN" altLang="zh-CN" sz="1600" dirty="0">
                <a:solidFill>
                  <a:schemeClr val="dk1">
                    <a:alpha val="100000"/>
                  </a:schemeClr>
                </a:solidFill>
                <a:latin typeface="等线" panose="02010600030101010101" pitchFamily="2" charset="-122"/>
                <a:ea typeface="等线" panose="02010600030101010101" pitchFamily="2" charset="-122"/>
              </a:rPr>
              <a:t>得到</a:t>
            </a:r>
            <a:r>
              <a:rPr lang="zh-CN" altLang="en-US" sz="1600" dirty="0">
                <a:solidFill>
                  <a:schemeClr val="dk1">
                    <a:alpha val="100000"/>
                  </a:schemeClr>
                </a:solidFill>
                <a:latin typeface="等线" panose="02010600030101010101" pitchFamily="2" charset="-122"/>
                <a:ea typeface="等线" panose="02010600030101010101" pitchFamily="2" charset="-122"/>
              </a:rPr>
              <a:t>以下</a:t>
            </a:r>
            <a:r>
              <a:rPr lang="zh-CN" altLang="zh-CN" sz="1600" dirty="0">
                <a:solidFill>
                  <a:schemeClr val="dk1">
                    <a:alpha val="100000"/>
                  </a:schemeClr>
                </a:solidFill>
                <a:latin typeface="等线" panose="02010600030101010101" pitchFamily="2" charset="-122"/>
                <a:ea typeface="等线" panose="02010600030101010101" pitchFamily="2" charset="-122"/>
              </a:rPr>
              <a:t>两组数据</a:t>
            </a:r>
            <a:r>
              <a:rPr lang="zh-CN" altLang="en-US" sz="1600" dirty="0">
                <a:solidFill>
                  <a:schemeClr val="dk1">
                    <a:alpha val="100000"/>
                  </a:schemeClr>
                </a:solidFill>
                <a:latin typeface="等线" panose="02010600030101010101" pitchFamily="2" charset="-122"/>
                <a:ea typeface="等线" panose="02010600030101010101" pitchFamily="2" charset="-122"/>
              </a:rPr>
              <a:t>及图像。</a:t>
            </a:r>
            <a:endParaRPr lang="zh-CN" altLang="zh-CN" sz="1600" dirty="0">
              <a:solidFill>
                <a:schemeClr val="dk1">
                  <a:alpha val="100000"/>
                </a:schemeClr>
              </a:solidFill>
              <a:latin typeface="等线" panose="02010600030101010101" pitchFamily="2" charset="-122"/>
              <a:ea typeface="等线" panose="02010600030101010101" pitchFamily="2" charset="-122"/>
            </a:endParaRPr>
          </a:p>
        </p:txBody>
      </p:sp>
      <p:sp>
        <p:nvSpPr>
          <p:cNvPr id="47" name="TextBox 8">
            <a:extLst>
              <a:ext uri="{FF2B5EF4-FFF2-40B4-BE49-F238E27FC236}">
                <a16:creationId xmlns:a16="http://schemas.microsoft.com/office/drawing/2014/main" id="{3877C1B4-ECF0-AFF9-9A60-054A209A4FF4}"/>
              </a:ext>
            </a:extLst>
          </p:cNvPr>
          <p:cNvSpPr txBox="1"/>
          <p:nvPr/>
        </p:nvSpPr>
        <p:spPr>
          <a:xfrm>
            <a:off x="8161442" y="1251592"/>
            <a:ext cx="3280773" cy="560841"/>
          </a:xfrm>
          <a:prstGeom prst="rect">
            <a:avLst/>
          </a:prstGeom>
          <a:noFill/>
          <a:ln/>
        </p:spPr>
        <p:txBody>
          <a:bodyPr vert="horz" wrap="square" lIns="91440" tIns="45720" rIns="91440" bIns="45720" rtlCol="0" anchor="ctr" anchorCtr="1">
            <a:normAutofit/>
          </a:bodyPr>
          <a:lstStyle/>
          <a:p>
            <a:pPr algn="ctr">
              <a:lnSpc>
                <a:spcPct val="120000"/>
              </a:lnSpc>
            </a:pPr>
            <a:r>
              <a:rPr lang="zh-CN" altLang="en-US" sz="2000" b="1" dirty="0">
                <a:solidFill>
                  <a:schemeClr val="accent1">
                    <a:alpha val="100000"/>
                  </a:schemeClr>
                </a:solidFill>
                <a:latin typeface="微软雅黑"/>
                <a:ea typeface="微软雅黑"/>
                <a:cs typeface="微软雅黑"/>
              </a:rPr>
              <a:t>实验验证</a:t>
            </a:r>
            <a:endParaRPr lang="en-US" sz="2000" b="1" dirty="0">
              <a:solidFill>
                <a:schemeClr val="accent1">
                  <a:alpha val="100000"/>
                </a:schemeClr>
              </a:solidFill>
              <a:latin typeface="微软雅黑"/>
              <a:ea typeface="微软雅黑"/>
              <a:cs typeface="微软雅黑"/>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20" name="Group 20"/>
          <p:cNvGrpSpPr/>
          <p:nvPr/>
        </p:nvGrpSpPr>
        <p:grpSpPr>
          <a:xfrm>
            <a:off x="454963" y="93878"/>
            <a:ext cx="10641129" cy="914400"/>
            <a:chOff x="454963" y="93878"/>
            <a:chExt cx="10641129" cy="914400"/>
          </a:xfrm>
        </p:grpSpPr>
        <p:sp>
          <p:nvSpPr>
            <p:cNvPr id="21" name="AutoShape 21"/>
            <p:cNvSpPr/>
            <p:nvPr/>
          </p:nvSpPr>
          <p:spPr>
            <a:xfrm>
              <a:off x="454963" y="331168"/>
              <a:ext cx="84147" cy="84147"/>
            </a:xfrm>
            <a:prstGeom prst="ellipse">
              <a:avLst/>
            </a:prstGeom>
            <a:solidFill>
              <a:schemeClr val="accent1">
                <a:alpha val="100000"/>
              </a:schemeClr>
            </a:solidFill>
            <a:ln/>
          </p:spPr>
        </p:sp>
        <p:sp>
          <p:nvSpPr>
            <p:cNvPr id="22" name="AutoShape 22"/>
            <p:cNvSpPr/>
            <p:nvPr/>
          </p:nvSpPr>
          <p:spPr>
            <a:xfrm>
              <a:off x="575049" y="337743"/>
              <a:ext cx="78137" cy="78137"/>
            </a:xfrm>
            <a:prstGeom prst="ellipse">
              <a:avLst/>
            </a:prstGeom>
            <a:solidFill>
              <a:schemeClr val="accent1">
                <a:alpha val="80000"/>
              </a:schemeClr>
            </a:solidFill>
            <a:ln/>
          </p:spPr>
        </p:sp>
        <p:sp>
          <p:nvSpPr>
            <p:cNvPr id="23" name="AutoShape 23"/>
            <p:cNvSpPr/>
            <p:nvPr/>
          </p:nvSpPr>
          <p:spPr>
            <a:xfrm>
              <a:off x="689125" y="339460"/>
              <a:ext cx="74704" cy="74704"/>
            </a:xfrm>
            <a:prstGeom prst="ellipse">
              <a:avLst/>
            </a:prstGeom>
            <a:solidFill>
              <a:schemeClr val="accent1">
                <a:alpha val="60000"/>
              </a:schemeClr>
            </a:solidFill>
            <a:ln/>
          </p:spPr>
        </p:sp>
        <p:sp>
          <p:nvSpPr>
            <p:cNvPr id="24" name="AutoShape 24"/>
            <p:cNvSpPr/>
            <p:nvPr/>
          </p:nvSpPr>
          <p:spPr>
            <a:xfrm>
              <a:off x="799768" y="348430"/>
              <a:ext cx="69238" cy="69238"/>
            </a:xfrm>
            <a:prstGeom prst="ellipse">
              <a:avLst/>
            </a:prstGeom>
            <a:solidFill>
              <a:schemeClr val="accent1">
                <a:alpha val="40000"/>
              </a:schemeClr>
            </a:solidFill>
            <a:ln/>
          </p:spPr>
        </p:sp>
        <p:sp>
          <p:nvSpPr>
            <p:cNvPr id="25" name="AutoShape 25"/>
            <p:cNvSpPr/>
            <p:nvPr/>
          </p:nvSpPr>
          <p:spPr>
            <a:xfrm>
              <a:off x="904945" y="344297"/>
              <a:ext cx="65594" cy="65594"/>
            </a:xfrm>
            <a:prstGeom prst="ellipse">
              <a:avLst/>
            </a:prstGeom>
            <a:solidFill>
              <a:schemeClr val="accent1">
                <a:alpha val="20000"/>
              </a:schemeClr>
            </a:solidFill>
            <a:ln/>
          </p:spPr>
        </p:sp>
        <p:sp>
          <p:nvSpPr>
            <p:cNvPr id="26" name="AutoShape 26"/>
            <p:cNvSpPr/>
            <p:nvPr/>
          </p:nvSpPr>
          <p:spPr>
            <a:xfrm>
              <a:off x="454963" y="448942"/>
              <a:ext cx="84147" cy="84147"/>
            </a:xfrm>
            <a:prstGeom prst="ellipse">
              <a:avLst/>
            </a:prstGeom>
            <a:solidFill>
              <a:schemeClr val="accent1">
                <a:alpha val="100000"/>
              </a:schemeClr>
            </a:solidFill>
            <a:ln/>
          </p:spPr>
        </p:sp>
        <p:sp>
          <p:nvSpPr>
            <p:cNvPr id="27" name="AutoShape 27"/>
            <p:cNvSpPr/>
            <p:nvPr/>
          </p:nvSpPr>
          <p:spPr>
            <a:xfrm>
              <a:off x="575049" y="455517"/>
              <a:ext cx="78137" cy="78137"/>
            </a:xfrm>
            <a:prstGeom prst="ellipse">
              <a:avLst/>
            </a:prstGeom>
            <a:solidFill>
              <a:schemeClr val="accent1">
                <a:alpha val="80000"/>
              </a:schemeClr>
            </a:solidFill>
            <a:ln/>
          </p:spPr>
        </p:sp>
        <p:sp>
          <p:nvSpPr>
            <p:cNvPr id="28" name="AutoShape 28"/>
            <p:cNvSpPr/>
            <p:nvPr/>
          </p:nvSpPr>
          <p:spPr>
            <a:xfrm>
              <a:off x="689125" y="457233"/>
              <a:ext cx="74704" cy="74704"/>
            </a:xfrm>
            <a:prstGeom prst="ellipse">
              <a:avLst/>
            </a:prstGeom>
            <a:solidFill>
              <a:schemeClr val="accent1">
                <a:alpha val="60000"/>
              </a:schemeClr>
            </a:solidFill>
            <a:ln/>
          </p:spPr>
        </p:sp>
        <p:sp>
          <p:nvSpPr>
            <p:cNvPr id="29" name="AutoShape 29"/>
            <p:cNvSpPr/>
            <p:nvPr/>
          </p:nvSpPr>
          <p:spPr>
            <a:xfrm>
              <a:off x="799768" y="466203"/>
              <a:ext cx="69238" cy="69238"/>
            </a:xfrm>
            <a:prstGeom prst="ellipse">
              <a:avLst/>
            </a:prstGeom>
            <a:solidFill>
              <a:schemeClr val="accent1">
                <a:alpha val="40000"/>
              </a:schemeClr>
            </a:solidFill>
            <a:ln/>
          </p:spPr>
        </p:sp>
        <p:sp>
          <p:nvSpPr>
            <p:cNvPr id="30" name="AutoShape 30"/>
            <p:cNvSpPr/>
            <p:nvPr/>
          </p:nvSpPr>
          <p:spPr>
            <a:xfrm>
              <a:off x="904945" y="462070"/>
              <a:ext cx="65594" cy="65594"/>
            </a:xfrm>
            <a:prstGeom prst="ellipse">
              <a:avLst/>
            </a:prstGeom>
            <a:solidFill>
              <a:schemeClr val="accent1">
                <a:alpha val="20000"/>
              </a:schemeClr>
            </a:solidFill>
            <a:ln/>
          </p:spPr>
        </p:sp>
        <p:sp>
          <p:nvSpPr>
            <p:cNvPr id="31" name="AutoShape 31"/>
            <p:cNvSpPr/>
            <p:nvPr/>
          </p:nvSpPr>
          <p:spPr>
            <a:xfrm>
              <a:off x="454963" y="566715"/>
              <a:ext cx="84147" cy="84147"/>
            </a:xfrm>
            <a:prstGeom prst="ellipse">
              <a:avLst/>
            </a:prstGeom>
            <a:solidFill>
              <a:schemeClr val="accent1">
                <a:alpha val="100000"/>
              </a:schemeClr>
            </a:solidFill>
            <a:ln/>
          </p:spPr>
        </p:sp>
        <p:sp>
          <p:nvSpPr>
            <p:cNvPr id="32" name="AutoShape 32"/>
            <p:cNvSpPr/>
            <p:nvPr/>
          </p:nvSpPr>
          <p:spPr>
            <a:xfrm>
              <a:off x="575049" y="573291"/>
              <a:ext cx="78137" cy="78137"/>
            </a:xfrm>
            <a:prstGeom prst="ellipse">
              <a:avLst/>
            </a:prstGeom>
            <a:solidFill>
              <a:schemeClr val="accent1">
                <a:alpha val="80000"/>
              </a:schemeClr>
            </a:solidFill>
            <a:ln/>
          </p:spPr>
        </p:sp>
        <p:sp>
          <p:nvSpPr>
            <p:cNvPr id="33" name="AutoShape 33"/>
            <p:cNvSpPr/>
            <p:nvPr/>
          </p:nvSpPr>
          <p:spPr>
            <a:xfrm>
              <a:off x="689125" y="575007"/>
              <a:ext cx="74704" cy="74704"/>
            </a:xfrm>
            <a:prstGeom prst="ellipse">
              <a:avLst/>
            </a:prstGeom>
            <a:solidFill>
              <a:schemeClr val="accent1">
                <a:alpha val="60000"/>
              </a:schemeClr>
            </a:solidFill>
            <a:ln/>
          </p:spPr>
        </p:sp>
        <p:sp>
          <p:nvSpPr>
            <p:cNvPr id="34" name="AutoShape 34"/>
            <p:cNvSpPr/>
            <p:nvPr/>
          </p:nvSpPr>
          <p:spPr>
            <a:xfrm>
              <a:off x="799768" y="583977"/>
              <a:ext cx="69238" cy="69238"/>
            </a:xfrm>
            <a:prstGeom prst="ellipse">
              <a:avLst/>
            </a:prstGeom>
            <a:solidFill>
              <a:schemeClr val="accent1">
                <a:alpha val="40000"/>
              </a:schemeClr>
            </a:solidFill>
            <a:ln/>
          </p:spPr>
        </p:sp>
        <p:sp>
          <p:nvSpPr>
            <p:cNvPr id="35" name="AutoShape 35"/>
            <p:cNvSpPr/>
            <p:nvPr/>
          </p:nvSpPr>
          <p:spPr>
            <a:xfrm>
              <a:off x="904945" y="579844"/>
              <a:ext cx="65594" cy="65594"/>
            </a:xfrm>
            <a:prstGeom prst="ellipse">
              <a:avLst/>
            </a:prstGeom>
            <a:solidFill>
              <a:schemeClr val="accent1">
                <a:alpha val="20000"/>
              </a:schemeClr>
            </a:solidFill>
            <a:ln/>
          </p:spPr>
        </p:sp>
        <p:sp>
          <p:nvSpPr>
            <p:cNvPr id="36" name="AutoShape 36"/>
            <p:cNvSpPr/>
            <p:nvPr/>
          </p:nvSpPr>
          <p:spPr>
            <a:xfrm>
              <a:off x="454963" y="684489"/>
              <a:ext cx="84147" cy="84147"/>
            </a:xfrm>
            <a:prstGeom prst="ellipse">
              <a:avLst/>
            </a:prstGeom>
            <a:solidFill>
              <a:schemeClr val="accent1">
                <a:alpha val="100000"/>
              </a:schemeClr>
            </a:solidFill>
            <a:ln/>
          </p:spPr>
        </p:sp>
        <p:sp>
          <p:nvSpPr>
            <p:cNvPr id="37" name="AutoShape 37"/>
            <p:cNvSpPr/>
            <p:nvPr/>
          </p:nvSpPr>
          <p:spPr>
            <a:xfrm>
              <a:off x="575049" y="691064"/>
              <a:ext cx="78137" cy="78137"/>
            </a:xfrm>
            <a:prstGeom prst="ellipse">
              <a:avLst/>
            </a:prstGeom>
            <a:solidFill>
              <a:schemeClr val="accent1">
                <a:alpha val="80000"/>
              </a:schemeClr>
            </a:solidFill>
            <a:ln/>
          </p:spPr>
        </p:sp>
        <p:sp>
          <p:nvSpPr>
            <p:cNvPr id="38" name="AutoShape 38"/>
            <p:cNvSpPr/>
            <p:nvPr/>
          </p:nvSpPr>
          <p:spPr>
            <a:xfrm>
              <a:off x="689125" y="692781"/>
              <a:ext cx="74704" cy="74704"/>
            </a:xfrm>
            <a:prstGeom prst="ellipse">
              <a:avLst/>
            </a:prstGeom>
            <a:solidFill>
              <a:schemeClr val="accent1">
                <a:alpha val="60000"/>
              </a:schemeClr>
            </a:solidFill>
            <a:ln/>
          </p:spPr>
        </p:sp>
        <p:sp>
          <p:nvSpPr>
            <p:cNvPr id="39" name="AutoShape 39"/>
            <p:cNvSpPr/>
            <p:nvPr/>
          </p:nvSpPr>
          <p:spPr>
            <a:xfrm>
              <a:off x="799768" y="701751"/>
              <a:ext cx="69238" cy="69238"/>
            </a:xfrm>
            <a:prstGeom prst="ellipse">
              <a:avLst/>
            </a:prstGeom>
            <a:solidFill>
              <a:schemeClr val="accent1">
                <a:alpha val="40000"/>
              </a:schemeClr>
            </a:solidFill>
            <a:ln/>
          </p:spPr>
        </p:sp>
        <p:sp>
          <p:nvSpPr>
            <p:cNvPr id="40" name="AutoShape 40"/>
            <p:cNvSpPr/>
            <p:nvPr/>
          </p:nvSpPr>
          <p:spPr>
            <a:xfrm>
              <a:off x="904945" y="697618"/>
              <a:ext cx="65594" cy="65594"/>
            </a:xfrm>
            <a:prstGeom prst="ellipse">
              <a:avLst/>
            </a:prstGeom>
            <a:solidFill>
              <a:schemeClr val="accent1">
                <a:alpha val="20000"/>
              </a:schemeClr>
            </a:solidFill>
            <a:ln/>
          </p:spPr>
        </p:sp>
        <p:sp>
          <p:nvSpPr>
            <p:cNvPr id="41" name="TextBox 41"/>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润滑物的粘度与润滑阻力</a:t>
              </a:r>
            </a:p>
          </p:txBody>
        </p:sp>
      </p:grpSp>
      <p:pic>
        <p:nvPicPr>
          <p:cNvPr id="13" name="图片 12">
            <a:extLst>
              <a:ext uri="{FF2B5EF4-FFF2-40B4-BE49-F238E27FC236}">
                <a16:creationId xmlns:a16="http://schemas.microsoft.com/office/drawing/2014/main" id="{ACB544AE-5CEB-12F0-CD27-8FEFD7D209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843" y="1143001"/>
            <a:ext cx="3276599" cy="3276599"/>
          </a:xfrm>
          <a:prstGeom prst="rect">
            <a:avLst/>
          </a:prstGeom>
          <a:ln>
            <a:noFill/>
          </a:ln>
          <a:effectLst>
            <a:softEdge rad="112500"/>
          </a:effectLst>
        </p:spPr>
      </p:pic>
      <p:pic>
        <p:nvPicPr>
          <p:cNvPr id="14" name="图片 13">
            <a:extLst>
              <a:ext uri="{FF2B5EF4-FFF2-40B4-BE49-F238E27FC236}">
                <a16:creationId xmlns:a16="http://schemas.microsoft.com/office/drawing/2014/main" id="{7EC8F736-980C-2C7D-F208-8F3FF13F9D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3200" y="1143001"/>
            <a:ext cx="3276599" cy="3276599"/>
          </a:xfrm>
          <a:prstGeom prst="rect">
            <a:avLst/>
          </a:prstGeom>
          <a:ln>
            <a:noFill/>
          </a:ln>
          <a:effectLst>
            <a:softEdge rad="112500"/>
          </a:effectLst>
        </p:spPr>
      </p:pic>
      <p:sp>
        <p:nvSpPr>
          <p:cNvPr id="15" name="文本框 14">
            <a:extLst>
              <a:ext uri="{FF2B5EF4-FFF2-40B4-BE49-F238E27FC236}">
                <a16:creationId xmlns:a16="http://schemas.microsoft.com/office/drawing/2014/main" id="{88340C56-D3A8-55C9-FE01-EAE03467393D}"/>
              </a:ext>
            </a:extLst>
          </p:cNvPr>
          <p:cNvSpPr txBox="1"/>
          <p:nvPr/>
        </p:nvSpPr>
        <p:spPr>
          <a:xfrm>
            <a:off x="822754" y="4320313"/>
            <a:ext cx="3820775" cy="1206228"/>
          </a:xfrm>
          <a:prstGeom prst="rect">
            <a:avLst/>
          </a:prstGeom>
          <a:noFill/>
        </p:spPr>
        <p:txBody>
          <a:bodyPr wrap="square" rtlCol="0">
            <a:spAutoFit/>
          </a:bodyPr>
          <a:lstStyle/>
          <a:p>
            <a:pPr algn="ctr">
              <a:lnSpc>
                <a:spcPct val="150000"/>
              </a:lnSpc>
            </a:pPr>
            <a:r>
              <a:rPr lang="zh-CN" altLang="zh-CN" sz="1606" b="1" i="1" dirty="0">
                <a:solidFill>
                  <a:schemeClr val="accent1">
                    <a:alpha val="100000"/>
                  </a:schemeClr>
                </a:solidFill>
                <a:latin typeface="Microsoft Yahei"/>
                <a:ea typeface="Microsoft Yahei"/>
              </a:rPr>
              <a:t>润滑物为水的情况下拉力与时间关系的理论与实验结果图像</a:t>
            </a:r>
          </a:p>
          <a:p>
            <a:pPr algn="ctr">
              <a:lnSpc>
                <a:spcPct val="150000"/>
              </a:lnSpc>
            </a:pPr>
            <a:endParaRPr lang="zh-CN" altLang="en-US" dirty="0"/>
          </a:p>
        </p:txBody>
      </p:sp>
      <p:sp>
        <p:nvSpPr>
          <p:cNvPr id="16" name="文本框 15">
            <a:extLst>
              <a:ext uri="{FF2B5EF4-FFF2-40B4-BE49-F238E27FC236}">
                <a16:creationId xmlns:a16="http://schemas.microsoft.com/office/drawing/2014/main" id="{0B7CD1FB-A8C9-ABA1-9D92-34222EC7B9B8}"/>
              </a:ext>
            </a:extLst>
          </p:cNvPr>
          <p:cNvSpPr txBox="1"/>
          <p:nvPr/>
        </p:nvSpPr>
        <p:spPr>
          <a:xfrm>
            <a:off x="5943599" y="4325662"/>
            <a:ext cx="4495799" cy="1206228"/>
          </a:xfrm>
          <a:prstGeom prst="rect">
            <a:avLst/>
          </a:prstGeom>
          <a:noFill/>
        </p:spPr>
        <p:txBody>
          <a:bodyPr wrap="square" rtlCol="0">
            <a:spAutoFit/>
          </a:bodyPr>
          <a:lstStyle/>
          <a:p>
            <a:pPr algn="ctr">
              <a:lnSpc>
                <a:spcPct val="150000"/>
              </a:lnSpc>
            </a:pPr>
            <a:r>
              <a:rPr lang="zh-CN" altLang="zh-CN" sz="1606" b="1" i="1" dirty="0">
                <a:solidFill>
                  <a:schemeClr val="accent1">
                    <a:alpha val="100000"/>
                  </a:schemeClr>
                </a:solidFill>
                <a:latin typeface="Microsoft Yahei"/>
                <a:ea typeface="Microsoft Yahei"/>
              </a:rPr>
              <a:t>润滑物为人体润滑液的情况下拉力与时间关系的理论与实验结果图像</a:t>
            </a:r>
          </a:p>
          <a:p>
            <a:pPr algn="ctr">
              <a:lnSpc>
                <a:spcPct val="150000"/>
              </a:lnSpc>
            </a:pPr>
            <a:endParaRPr lang="zh-CN" altLang="en-US" dirty="0"/>
          </a:p>
        </p:txBody>
      </p:sp>
      <p:sp>
        <p:nvSpPr>
          <p:cNvPr id="18" name="文本框 17">
            <a:extLst>
              <a:ext uri="{FF2B5EF4-FFF2-40B4-BE49-F238E27FC236}">
                <a16:creationId xmlns:a16="http://schemas.microsoft.com/office/drawing/2014/main" id="{935E7CCA-C24A-0F2E-1305-764C49766432}"/>
              </a:ext>
            </a:extLst>
          </p:cNvPr>
          <p:cNvSpPr txBox="1"/>
          <p:nvPr/>
        </p:nvSpPr>
        <p:spPr>
          <a:xfrm>
            <a:off x="970538" y="5233111"/>
            <a:ext cx="9621261" cy="1162819"/>
          </a:xfrm>
          <a:prstGeom prst="rect">
            <a:avLst/>
          </a:prstGeom>
          <a:noFill/>
        </p:spPr>
        <p:txBody>
          <a:bodyPr wrap="square">
            <a:spAutoFit/>
          </a:bodyPr>
          <a:lstStyle/>
          <a:p>
            <a:pPr indent="266700" algn="just">
              <a:lnSpc>
                <a:spcPct val="150000"/>
              </a:lnSpc>
              <a:spcAft>
                <a:spcPts val="1000"/>
              </a:spcAft>
            </a:pPr>
            <a:r>
              <a:rPr lang="en-US" altLang="zh-CN" sz="1600" dirty="0">
                <a:solidFill>
                  <a:schemeClr val="dk1">
                    <a:alpha val="100000"/>
                  </a:schemeClr>
                </a:solidFill>
                <a:latin typeface="等线" panose="02010600030101010101" pitchFamily="2" charset="-122"/>
                <a:ea typeface="等线" panose="02010600030101010101" pitchFamily="2" charset="-122"/>
              </a:rPr>
              <a:t>   </a:t>
            </a:r>
            <a:r>
              <a:rPr lang="zh-CN" altLang="zh-CN" sz="1600" dirty="0">
                <a:solidFill>
                  <a:schemeClr val="dk1">
                    <a:alpha val="100000"/>
                  </a:schemeClr>
                </a:solidFill>
                <a:latin typeface="等线" panose="02010600030101010101" pitchFamily="2" charset="-122"/>
                <a:ea typeface="等线" panose="02010600030101010101" pitchFamily="2" charset="-122"/>
              </a:rPr>
              <a:t>可以发现无论润滑物为纯净水还是人体润滑液的情况，实验数据都没有明显得满足反比例关系。同时在实验的过程中，据进行实验的操作者与观察者，可知随着拉动速度的变大，有时候明显会出现平面与薄板之间拉拽力的变小，这与简单的润滑理论结果有明显的相悖。</a:t>
            </a:r>
          </a:p>
        </p:txBody>
      </p:sp>
    </p:spTree>
    <p:extLst>
      <p:ext uri="{BB962C8B-B14F-4D97-AF65-F5344CB8AC3E}">
        <p14:creationId xmlns:p14="http://schemas.microsoft.com/office/powerpoint/2010/main" val="6036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945725"/>
          </a:xfrm>
          <a:prstGeom prst="rect">
            <a:avLst/>
          </a:prstGeom>
          <a:ln/>
        </p:spPr>
        <p:txBody>
          <a:bodyPr vert="horz" wrap="square" lIns="114300" tIns="57150" rIns="114300" bIns="57150" rtlCol="0" anchor="t" anchorCtr="0">
            <a:spAutoFit/>
          </a:bodyPr>
          <a:lstStyle/>
          <a:p>
            <a:pPr algn="ctr">
              <a:lnSpc>
                <a:spcPct val="120000"/>
              </a:lnSpc>
            </a:pPr>
            <a:r>
              <a:rPr lang="en-US" sz="5175" b="1" dirty="0" err="1">
                <a:solidFill>
                  <a:schemeClr val="accent2">
                    <a:alpha val="100000"/>
                  </a:schemeClr>
                </a:solidFill>
                <a:latin typeface="Microsoft Yahei"/>
                <a:ea typeface="Microsoft Yahei"/>
                <a:cs typeface="Microsoft Yahei"/>
              </a:rPr>
              <a:t>润滑物水分离特性与</a:t>
            </a:r>
            <a:endParaRPr lang="en-US" sz="5175" b="1" dirty="0">
              <a:solidFill>
                <a:schemeClr val="accent2">
                  <a:alpha val="100000"/>
                </a:schemeClr>
              </a:solidFill>
              <a:latin typeface="Microsoft Yahei"/>
              <a:ea typeface="Microsoft Yahei"/>
              <a:cs typeface="Microsoft Yahei"/>
            </a:endParaRPr>
          </a:p>
          <a:p>
            <a:pPr algn="ctr">
              <a:lnSpc>
                <a:spcPct val="120000"/>
              </a:lnSpc>
            </a:pPr>
            <a:r>
              <a:rPr lang="en-US" sz="5175" b="1" dirty="0" err="1">
                <a:solidFill>
                  <a:schemeClr val="accent2">
                    <a:alpha val="100000"/>
                  </a:schemeClr>
                </a:solidFill>
                <a:latin typeface="Microsoft Yahei"/>
                <a:ea typeface="Microsoft Yahei"/>
                <a:cs typeface="Microsoft Yahei"/>
              </a:rPr>
              <a:t>水对润滑效果影响</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5155670" y="1593411"/>
            <a:ext cx="6097712" cy="1555234"/>
          </a:xfrm>
          <a:prstGeom prst="rect">
            <a:avLst/>
          </a:prstGeom>
          <a:ln/>
        </p:spPr>
        <p:txBody>
          <a:bodyPr vert="horz" wrap="square" lIns="114300" tIns="57150" rIns="114300" bIns="57150" rtlCol="0" anchor="t" anchorCtr="0">
            <a:spAutoFit/>
          </a:bodyPr>
          <a:lstStyle/>
          <a:p>
            <a:pPr>
              <a:lnSpc>
                <a:spcPct val="150000"/>
              </a:lnSpc>
            </a:pPr>
            <a:r>
              <a:rPr lang="zh-CN" altLang="en-US" sz="1600" dirty="0">
                <a:solidFill>
                  <a:schemeClr val="dk1">
                    <a:alpha val="100000"/>
                  </a:schemeClr>
                </a:solidFill>
                <a:latin typeface="等线" panose="02010600030101010101" pitchFamily="2" charset="-122"/>
                <a:ea typeface="等线" panose="02010600030101010101" pitchFamily="2" charset="-122"/>
              </a:rPr>
              <a:t>首先将机械润滑油与水混合，静置一段时间以后，虽然仍然存在明显分层，但是上方的润滑油分层从物理性质上已经与纯粹的机械润滑油产生明显不同。这是由于上部的润滑油在与与其互不相溶的纯净水的混合过程中，形成了油水混合物乳浊液。</a:t>
            </a:r>
            <a:endParaRPr lang="en-US" sz="1600" dirty="0">
              <a:solidFill>
                <a:schemeClr val="dk1">
                  <a:alpha val="100000"/>
                </a:schemeClr>
              </a:solidFill>
              <a:latin typeface="等线" panose="02010600030101010101" pitchFamily="2" charset="-122"/>
              <a:ea typeface="等线" panose="02010600030101010101" pitchFamily="2" charset="-122"/>
            </a:endParaRPr>
          </a:p>
        </p:txBody>
      </p:sp>
      <p:sp>
        <p:nvSpPr>
          <p:cNvPr id="4" name="TextBox 4"/>
          <p:cNvSpPr txBox="1"/>
          <p:nvPr/>
        </p:nvSpPr>
        <p:spPr>
          <a:xfrm>
            <a:off x="5153958" y="1281488"/>
            <a:ext cx="4169507" cy="367284"/>
          </a:xfrm>
          <a:prstGeom prst="rect">
            <a:avLst/>
          </a:prstGeom>
          <a:ln/>
        </p:spPr>
        <p:txBody>
          <a:bodyPr vert="horz" wrap="square" lIns="114300" tIns="57150" rIns="114300" bIns="57150" rtlCol="0" anchor="t" anchorCtr="0">
            <a:spAutoFit/>
          </a:bodyPr>
          <a:lstStyle/>
          <a:p>
            <a:pPr>
              <a:lnSpc>
                <a:spcPct val="77000"/>
              </a:lnSpc>
            </a:pPr>
            <a:r>
              <a:rPr lang="zh-CN" altLang="en-US" sz="2000" b="1" dirty="0">
                <a:solidFill>
                  <a:schemeClr val="accent1">
                    <a:alpha val="100000"/>
                  </a:schemeClr>
                </a:solidFill>
                <a:latin typeface="Microsoft Yahei"/>
                <a:ea typeface="Microsoft Yahei"/>
                <a:cs typeface="Microsoft Yahei"/>
              </a:rPr>
              <a:t>油水混合物乳浊液</a:t>
            </a:r>
            <a:endParaRPr lang="en-US" sz="2000" b="1" dirty="0">
              <a:solidFill>
                <a:schemeClr val="accent1">
                  <a:alpha val="100000"/>
                </a:schemeClr>
              </a:solidFill>
              <a:latin typeface="Microsoft Yahei"/>
              <a:ea typeface="Microsoft Yahei"/>
              <a:cs typeface="Microsoft Yahei"/>
            </a:endParaRPr>
          </a:p>
        </p:txBody>
      </p:sp>
      <mc:AlternateContent xmlns:mc="http://schemas.openxmlformats.org/markup-compatibility/2006">
        <mc:Choice xmlns:a14="http://schemas.microsoft.com/office/drawing/2010/main" Requires="a14">
          <p:sp>
            <p:nvSpPr>
              <p:cNvPr id="5" name="TextBox 5"/>
              <p:cNvSpPr txBox="1"/>
              <p:nvPr/>
            </p:nvSpPr>
            <p:spPr>
              <a:xfrm>
                <a:off x="5153957" y="3724750"/>
                <a:ext cx="6438019" cy="3683316"/>
              </a:xfrm>
              <a:prstGeom prst="rect">
                <a:avLst/>
              </a:prstGeom>
              <a:ln/>
            </p:spPr>
            <p:txBody>
              <a:bodyPr vert="horz" wrap="square" lIns="114300" tIns="57150" rIns="114300" bIns="57150" rtlCol="0" anchor="t" anchorCtr="0">
                <a:spAutoFit/>
              </a:bodyPr>
              <a:lstStyle/>
              <a:p>
                <a:pPr>
                  <a:lnSpc>
                    <a:spcPct val="150000"/>
                  </a:lnSpc>
                </a:pPr>
                <a:r>
                  <a:rPr lang="zh-CN" altLang="zh-CN" sz="1600" dirty="0">
                    <a:solidFill>
                      <a:schemeClr val="dk1">
                        <a:alpha val="100000"/>
                      </a:schemeClr>
                    </a:solidFill>
                    <a:latin typeface="等线" panose="02010600030101010101" pitchFamily="2" charset="-122"/>
                    <a:ea typeface="等线" panose="02010600030101010101" pitchFamily="2" charset="-122"/>
                  </a:rPr>
                  <a:t>静置足够长时间</a:t>
                </a:r>
                <a:r>
                  <a:rPr lang="zh-CN" altLang="en-US" sz="1600" dirty="0">
                    <a:solidFill>
                      <a:schemeClr val="dk1">
                        <a:alpha val="100000"/>
                      </a:schemeClr>
                    </a:solidFill>
                    <a:latin typeface="等线" panose="02010600030101010101" pitchFamily="2" charset="-122"/>
                    <a:ea typeface="等线" panose="02010600030101010101" pitchFamily="2" charset="-122"/>
                  </a:rPr>
                  <a:t>后</a:t>
                </a:r>
                <a:r>
                  <a:rPr lang="zh-CN" altLang="zh-CN" sz="1600" dirty="0">
                    <a:solidFill>
                      <a:schemeClr val="dk1">
                        <a:alpha val="100000"/>
                      </a:schemeClr>
                    </a:solidFill>
                    <a:latin typeface="等线" panose="02010600030101010101" pitchFamily="2" charset="-122"/>
                    <a:ea typeface="等线" panose="02010600030101010101" pitchFamily="2" charset="-122"/>
                  </a:rPr>
                  <a:t>分液得到乳化油和纯净水，通过测量水的体积</a:t>
                </a:r>
                <a14:m>
                  <m:oMath xmlns:m="http://schemas.openxmlformats.org/officeDocument/2006/math">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𝑡</m:t>
                        </m:r>
                      </m:sub>
                    </m:sSub>
                  </m:oMath>
                </a14:m>
                <a:r>
                  <a:rPr lang="zh-CN" altLang="zh-CN" sz="1600" dirty="0">
                    <a:solidFill>
                      <a:schemeClr val="dk1">
                        <a:alpha val="100000"/>
                      </a:schemeClr>
                    </a:solidFill>
                    <a:latin typeface="等线" panose="02010600030101010101" pitchFamily="2" charset="-122"/>
                    <a:ea typeface="等线" panose="02010600030101010101" pitchFamily="2" charset="-122"/>
                  </a:rPr>
                  <a:t>和原本体系中水的体积</a:t>
                </a:r>
                <a14:m>
                  <m:oMath xmlns:m="http://schemas.openxmlformats.org/officeDocument/2006/math">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0</m:t>
                        </m:r>
                      </m:sub>
                    </m:sSub>
                  </m:oMath>
                </a14:m>
                <a:r>
                  <a:rPr lang="zh-CN" altLang="zh-CN" sz="1600" dirty="0">
                    <a:solidFill>
                      <a:schemeClr val="dk1">
                        <a:alpha val="100000"/>
                      </a:schemeClr>
                    </a:solidFill>
                    <a:latin typeface="等线" panose="02010600030101010101" pitchFamily="2" charset="-122"/>
                    <a:ea typeface="等线" panose="02010600030101010101" pitchFamily="2" charset="-122"/>
                  </a:rPr>
                  <a:t>之间的比值，可以得到在</a:t>
                </a:r>
                <a:r>
                  <a:rPr lang="en-US" altLang="zh-CN" sz="1600" dirty="0">
                    <a:solidFill>
                      <a:schemeClr val="dk1">
                        <a:alpha val="100000"/>
                      </a:schemeClr>
                    </a:solidFill>
                    <a:latin typeface="等线" panose="02010600030101010101" pitchFamily="2" charset="-122"/>
                    <a:ea typeface="等线" panose="02010600030101010101" pitchFamily="2" charset="-122"/>
                  </a:rPr>
                  <a:t>1:1</a:t>
                </a:r>
                <a:r>
                  <a:rPr lang="zh-CN" altLang="zh-CN" sz="1600" dirty="0">
                    <a:solidFill>
                      <a:schemeClr val="dk1">
                        <a:alpha val="100000"/>
                      </a:schemeClr>
                    </a:solidFill>
                    <a:latin typeface="等线" panose="02010600030101010101" pitchFamily="2" charset="-122"/>
                    <a:ea typeface="等线" panose="02010600030101010101" pitchFamily="2" charset="-122"/>
                  </a:rPr>
                  <a:t>混合情况下机械润滑油和纯净水的分离程度，定义为分离度</a:t>
                </a:r>
                <a:endParaRPr lang="en-US" altLang="zh-CN" sz="1600" dirty="0">
                  <a:solidFill>
                    <a:schemeClr val="dk1">
                      <a:alpha val="100000"/>
                    </a:schemeClr>
                  </a:solidFill>
                  <a:latin typeface="等线" panose="02010600030101010101" pitchFamily="2" charset="-122"/>
                  <a:ea typeface="等线" panose="02010600030101010101" pitchFamily="2" charset="-122"/>
                </a:endParaRP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600" i="1">
                              <a:solidFill>
                                <a:schemeClr val="dk1">
                                  <a:alpha val="100000"/>
                                </a:schemeClr>
                              </a:solidFill>
                              <a:latin typeface="Cambria Math" panose="02040503050406030204" pitchFamily="18" charset="0"/>
                              <a:ea typeface="等线" panose="02010600030101010101" pitchFamily="2" charset="-122"/>
                            </a:rPr>
                          </m:ctrlPr>
                        </m:eqArrPr>
                        <m:e>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𝑄</m:t>
                              </m:r>
                            </m:e>
                            <m:sub>
                              <m:r>
                                <a:rPr lang="en-US" altLang="zh-CN" sz="1600">
                                  <a:solidFill>
                                    <a:schemeClr val="dk1">
                                      <a:alpha val="100000"/>
                                    </a:schemeClr>
                                  </a:solidFill>
                                  <a:latin typeface="Cambria Math" panose="02040503050406030204" pitchFamily="18" charset="0"/>
                                  <a:ea typeface="等线" panose="02010600030101010101" pitchFamily="2" charset="-122"/>
                                </a:rPr>
                                <m:t>𝑜𝑖𝑙</m:t>
                              </m:r>
                            </m:sub>
                          </m:sSub>
                          <m:r>
                            <a:rPr lang="en-US" altLang="zh-CN" sz="1600">
                              <a:solidFill>
                                <a:schemeClr val="dk1">
                                  <a:alpha val="100000"/>
                                </a:schemeClr>
                              </a:solidFill>
                              <a:latin typeface="Cambria Math" panose="02040503050406030204" pitchFamily="18" charset="0"/>
                              <a:ea typeface="等线" panose="02010600030101010101" pitchFamily="2" charset="-122"/>
                            </a:rPr>
                            <m:t>=</m:t>
                          </m:r>
                          <m:f>
                            <m:fPr>
                              <m:ctrlPr>
                                <a:rPr lang="zh-CN" altLang="zh-CN" sz="1600" i="1">
                                  <a:solidFill>
                                    <a:schemeClr val="dk1">
                                      <a:alpha val="100000"/>
                                    </a:schemeClr>
                                  </a:solidFill>
                                  <a:latin typeface="Cambria Math" panose="02040503050406030204" pitchFamily="18" charset="0"/>
                                  <a:ea typeface="等线" panose="02010600030101010101" pitchFamily="2" charset="-122"/>
                                </a:rPr>
                              </m:ctrlPr>
                            </m:fPr>
                            <m:num>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0</m:t>
                                  </m:r>
                                </m:sub>
                              </m:sSub>
                            </m:num>
                            <m:den>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0</m:t>
                                  </m:r>
                                </m:sub>
                              </m:sSub>
                              <m:r>
                                <a:rPr lang="en-US" altLang="zh-CN" sz="1600">
                                  <a:solidFill>
                                    <a:schemeClr val="dk1">
                                      <a:alpha val="100000"/>
                                    </a:schemeClr>
                                  </a:solidFill>
                                  <a:latin typeface="Cambria Math" panose="02040503050406030204" pitchFamily="18" charset="0"/>
                                  <a:ea typeface="等线" panose="02010600030101010101" pitchFamily="2" charset="-122"/>
                                </a:rPr>
                                <m:t>−</m:t>
                              </m:r>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𝑡</m:t>
                                  </m:r>
                                </m:sub>
                              </m:sSub>
                            </m:den>
                          </m:f>
                          <m:r>
                            <a:rPr lang="en-US" altLang="zh-CN" sz="1600">
                              <a:solidFill>
                                <a:schemeClr val="dk1">
                                  <a:alpha val="100000"/>
                                </a:schemeClr>
                              </a:solidFill>
                              <a:latin typeface="Cambria Math" panose="02040503050406030204" pitchFamily="18" charset="0"/>
                              <a:ea typeface="等线" panose="02010600030101010101" pitchFamily="2" charset="-122"/>
                            </a:rPr>
                            <m:t>=</m:t>
                          </m:r>
                          <m:f>
                            <m:fPr>
                              <m:ctrlPr>
                                <a:rPr lang="zh-CN" altLang="zh-CN" sz="1600" i="1">
                                  <a:solidFill>
                                    <a:schemeClr val="dk1">
                                      <a:alpha val="100000"/>
                                    </a:schemeClr>
                                  </a:solidFill>
                                  <a:latin typeface="Cambria Math" panose="02040503050406030204" pitchFamily="18" charset="0"/>
                                  <a:ea typeface="等线" panose="02010600030101010101" pitchFamily="2" charset="-122"/>
                                </a:rPr>
                              </m:ctrlPr>
                            </m:fPr>
                            <m:num>
                              <m:r>
                                <a:rPr lang="en-US" altLang="zh-CN" sz="1600">
                                  <a:solidFill>
                                    <a:schemeClr val="dk1">
                                      <a:alpha val="100000"/>
                                    </a:schemeClr>
                                  </a:solidFill>
                                  <a:latin typeface="Cambria Math" panose="02040503050406030204" pitchFamily="18" charset="0"/>
                                  <a:ea typeface="等线" panose="02010600030101010101" pitchFamily="2" charset="-122"/>
                                </a:rPr>
                                <m:t>50</m:t>
                              </m:r>
                            </m:num>
                            <m:den>
                              <m:r>
                                <a:rPr lang="en-US" altLang="zh-CN" sz="1600">
                                  <a:solidFill>
                                    <a:schemeClr val="dk1">
                                      <a:alpha val="100000"/>
                                    </a:schemeClr>
                                  </a:solidFill>
                                  <a:latin typeface="Cambria Math" panose="02040503050406030204" pitchFamily="18" charset="0"/>
                                  <a:ea typeface="等线" panose="02010600030101010101" pitchFamily="2" charset="-122"/>
                                </a:rPr>
                                <m:t>50−46.6</m:t>
                              </m:r>
                            </m:den>
                          </m:f>
                          <m:r>
                            <a:rPr lang="en-US" altLang="zh-CN" sz="1600">
                              <a:solidFill>
                                <a:schemeClr val="dk1">
                                  <a:alpha val="100000"/>
                                </a:schemeClr>
                              </a:solidFill>
                              <a:latin typeface="Cambria Math" panose="02040503050406030204" pitchFamily="18" charset="0"/>
                              <a:ea typeface="等线" panose="02010600030101010101" pitchFamily="2" charset="-122"/>
                            </a:rPr>
                            <m:t>=14.706#</m:t>
                          </m:r>
                        </m:e>
                      </m:eqArr>
                    </m:oMath>
                  </m:oMathPara>
                </a14:m>
                <a:endParaRPr lang="zh-CN" altLang="zh-CN" sz="1600" dirty="0">
                  <a:solidFill>
                    <a:schemeClr val="dk1">
                      <a:alpha val="100000"/>
                    </a:schemeClr>
                  </a:solidFill>
                  <a:latin typeface="等线" panose="02010600030101010101" pitchFamily="2" charset="-122"/>
                  <a:ea typeface="等线" panose="02010600030101010101" pitchFamily="2" charset="-122"/>
                </a:endParaRPr>
              </a:p>
              <a:p>
                <a:pPr algn="just">
                  <a:lnSpc>
                    <a:spcPct val="150000"/>
                  </a:lnSpc>
                  <a:spcAft>
                    <a:spcPts val="1000"/>
                  </a:spcAft>
                </a:pPr>
                <a:r>
                  <a:rPr lang="zh-CN" altLang="zh-CN" sz="1600" dirty="0">
                    <a:solidFill>
                      <a:schemeClr val="dk1">
                        <a:alpha val="100000"/>
                      </a:schemeClr>
                    </a:solidFill>
                    <a:latin typeface="等线" panose="02010600030101010101" pitchFamily="2" charset="-122"/>
                    <a:ea typeface="等线" panose="02010600030101010101" pitchFamily="2" charset="-122"/>
                  </a:rPr>
                  <a:t>可以看出，分离度最小值为</a:t>
                </a:r>
                <a:r>
                  <a:rPr lang="en-US" altLang="zh-CN" sz="1600" dirty="0">
                    <a:solidFill>
                      <a:schemeClr val="dk1">
                        <a:alpha val="100000"/>
                      </a:schemeClr>
                    </a:solidFill>
                    <a:latin typeface="等线" panose="02010600030101010101" pitchFamily="2" charset="-122"/>
                    <a:ea typeface="等线" panose="02010600030101010101" pitchFamily="2" charset="-122"/>
                  </a:rPr>
                  <a:t>1</a:t>
                </a:r>
                <a:r>
                  <a:rPr lang="zh-CN" altLang="zh-CN" sz="1600" dirty="0">
                    <a:solidFill>
                      <a:schemeClr val="dk1">
                        <a:alpha val="100000"/>
                      </a:schemeClr>
                    </a:solidFill>
                    <a:latin typeface="等线" panose="02010600030101010101" pitchFamily="2" charset="-122"/>
                    <a:ea typeface="等线" panose="02010600030101010101" pitchFamily="2" charset="-122"/>
                  </a:rPr>
                  <a:t>，理论上最大可以趋于无穷，而分离度越大说明一个润滑物的水分离特性越好</a:t>
                </a:r>
                <a:r>
                  <a:rPr lang="zh-CN" altLang="en-US" sz="1600" dirty="0">
                    <a:solidFill>
                      <a:schemeClr val="dk1">
                        <a:alpha val="100000"/>
                      </a:schemeClr>
                    </a:solidFill>
                    <a:latin typeface="等线" panose="02010600030101010101" pitchFamily="2" charset="-122"/>
                    <a:ea typeface="等线" panose="02010600030101010101" pitchFamily="2" charset="-122"/>
                  </a:rPr>
                  <a:t>，润滑作用更显著。</a:t>
                </a:r>
                <a:endParaRPr lang="zh-CN" altLang="zh-CN" sz="1600" dirty="0">
                  <a:solidFill>
                    <a:schemeClr val="dk1">
                      <a:alpha val="100000"/>
                    </a:schemeClr>
                  </a:solidFill>
                  <a:latin typeface="等线" panose="02010600030101010101" pitchFamily="2" charset="-122"/>
                  <a:ea typeface="等线" panose="02010600030101010101" pitchFamily="2" charset="-122"/>
                </a:endParaRPr>
              </a:p>
              <a:p>
                <a:pPr>
                  <a:lnSpc>
                    <a:spcPct val="150000"/>
                  </a:lnSpc>
                </a:pPr>
                <a:endParaRPr lang="zh-CN" altLang="zh-CN" sz="1600" dirty="0">
                  <a:solidFill>
                    <a:schemeClr val="dk1">
                      <a:alpha val="100000"/>
                    </a:schemeClr>
                  </a:solidFill>
                  <a:latin typeface="等线" panose="02010600030101010101" pitchFamily="2" charset="-122"/>
                  <a:ea typeface="等线" panose="02010600030101010101" pitchFamily="2" charset="-122"/>
                </a:endParaRPr>
              </a:p>
              <a:p>
                <a:pPr>
                  <a:lnSpc>
                    <a:spcPct val="150000"/>
                  </a:lnSpc>
                </a:pPr>
                <a:endParaRPr lang="en-US" sz="1600" dirty="0">
                  <a:solidFill>
                    <a:schemeClr val="dk1">
                      <a:alpha val="100000"/>
                    </a:schemeClr>
                  </a:solidFill>
                  <a:latin typeface="等线" panose="02010600030101010101" pitchFamily="2" charset="-122"/>
                  <a:ea typeface="等线" panose="02010600030101010101" pitchFamily="2" charset="-122"/>
                </a:endParaRPr>
              </a:p>
            </p:txBody>
          </p:sp>
        </mc:Choice>
        <mc:Fallback>
          <p:sp>
            <p:nvSpPr>
              <p:cNvPr id="5" name="TextBox 5"/>
              <p:cNvSpPr txBox="1">
                <a:spLocks noRot="1" noChangeAspect="1" noMove="1" noResize="1" noEditPoints="1" noAdjustHandles="1" noChangeArrowheads="1" noChangeShapeType="1" noTextEdit="1"/>
              </p:cNvSpPr>
              <p:nvPr/>
            </p:nvSpPr>
            <p:spPr>
              <a:xfrm>
                <a:off x="5153957" y="3724750"/>
                <a:ext cx="6438019" cy="3683316"/>
              </a:xfrm>
              <a:prstGeom prst="rect">
                <a:avLst/>
              </a:prstGeom>
              <a:blipFill>
                <a:blip r:embed="rId3"/>
                <a:stretch>
                  <a:fillRect l="-95" r="-95"/>
                </a:stretch>
              </a:blipFill>
              <a:ln/>
            </p:spPr>
            <p:txBody>
              <a:bodyPr/>
              <a:lstStyle/>
              <a:p>
                <a:r>
                  <a:rPr lang="zh-CN" altLang="en-US">
                    <a:noFill/>
                  </a:rPr>
                  <a:t> </a:t>
                </a:r>
              </a:p>
            </p:txBody>
          </p:sp>
        </mc:Fallback>
      </mc:AlternateContent>
      <p:sp>
        <p:nvSpPr>
          <p:cNvPr id="6" name="TextBox 6"/>
          <p:cNvSpPr txBox="1"/>
          <p:nvPr/>
        </p:nvSpPr>
        <p:spPr>
          <a:xfrm>
            <a:off x="5153957" y="3357466"/>
            <a:ext cx="4169507" cy="367284"/>
          </a:xfrm>
          <a:prstGeom prst="rect">
            <a:avLst/>
          </a:prstGeom>
          <a:ln/>
        </p:spPr>
        <p:txBody>
          <a:bodyPr vert="horz" wrap="square" lIns="114300" tIns="57150" rIns="114300" bIns="57150" rtlCol="0" anchor="t" anchorCtr="0">
            <a:spAutoFit/>
          </a:bodyPr>
          <a:lstStyle/>
          <a:p>
            <a:pPr>
              <a:lnSpc>
                <a:spcPct val="77000"/>
              </a:lnSpc>
            </a:pPr>
            <a:r>
              <a:rPr lang="zh-CN" altLang="en-US" sz="2000" b="1" dirty="0">
                <a:solidFill>
                  <a:schemeClr val="accent1">
                    <a:alpha val="100000"/>
                  </a:schemeClr>
                </a:solidFill>
                <a:latin typeface="Microsoft Yahei"/>
                <a:ea typeface="Microsoft Yahei"/>
                <a:cs typeface="Microsoft Yahei"/>
              </a:rPr>
              <a:t>油水分离度</a:t>
            </a:r>
            <a:r>
              <a:rPr lang="en-US" sz="2000" b="1" dirty="0" err="1">
                <a:solidFill>
                  <a:schemeClr val="accent1">
                    <a:alpha val="100000"/>
                  </a:schemeClr>
                </a:solidFill>
                <a:latin typeface="Microsoft Yahei"/>
                <a:ea typeface="Microsoft Yahei"/>
                <a:cs typeface="Microsoft Yahei"/>
              </a:rPr>
              <a:t>测量</a:t>
            </a:r>
            <a:endParaRPr lang="en-US" sz="2000" b="1" dirty="0">
              <a:solidFill>
                <a:schemeClr val="accent1">
                  <a:alpha val="100000"/>
                </a:schemeClr>
              </a:solidFill>
              <a:latin typeface="Microsoft Yahei"/>
              <a:ea typeface="Microsoft Yahei"/>
              <a:cs typeface="Microsoft Yahei"/>
            </a:endParaRPr>
          </a:p>
        </p:txBody>
      </p:sp>
      <p:sp>
        <p:nvSpPr>
          <p:cNvPr id="7" name="TextBox 7"/>
          <p:cNvSpPr txBox="1"/>
          <p:nvPr/>
        </p:nvSpPr>
        <p:spPr>
          <a:xfrm>
            <a:off x="6400801" y="4615408"/>
            <a:ext cx="5064406" cy="368947"/>
          </a:xfrm>
          <a:prstGeom prst="rect">
            <a:avLst/>
          </a:prstGeom>
          <a:ln/>
        </p:spPr>
        <p:txBody>
          <a:bodyPr vert="horz" wrap="square" lIns="114300" tIns="57150" rIns="114300" bIns="57150" rtlCol="0" anchor="t" anchorCtr="0">
            <a:spAutoFit/>
          </a:bodyPr>
          <a:lstStyle/>
          <a:p>
            <a:pPr>
              <a:lnSpc>
                <a:spcPct val="120000"/>
              </a:lnSpc>
            </a:pPr>
            <a:endParaRPr lang="en-US" sz="1500" dirty="0">
              <a:solidFill>
                <a:schemeClr val="dk1">
                  <a:alpha val="100000"/>
                </a:schemeClr>
              </a:solidFill>
              <a:latin typeface="Microsoft Yahei"/>
              <a:ea typeface="Microsoft Yahei"/>
              <a:cs typeface="Microsoft Yahei"/>
            </a:endParaRPr>
          </a:p>
        </p:txBody>
      </p:sp>
      <p:grpSp>
        <p:nvGrpSpPr>
          <p:cNvPr id="9" name="Group 9"/>
          <p:cNvGrpSpPr/>
          <p:nvPr/>
        </p:nvGrpSpPr>
        <p:grpSpPr>
          <a:xfrm>
            <a:off x="454963" y="93878"/>
            <a:ext cx="10641129" cy="826316"/>
            <a:chOff x="454963" y="93878"/>
            <a:chExt cx="10641129" cy="826316"/>
          </a:xfrm>
        </p:grpSpPr>
        <p:sp>
          <p:nvSpPr>
            <p:cNvPr id="10" name="AutoShape 10"/>
            <p:cNvSpPr/>
            <p:nvPr/>
          </p:nvSpPr>
          <p:spPr>
            <a:xfrm>
              <a:off x="454963" y="331168"/>
              <a:ext cx="84147" cy="84147"/>
            </a:xfrm>
            <a:prstGeom prst="ellipse">
              <a:avLst/>
            </a:prstGeom>
            <a:solidFill>
              <a:schemeClr val="accent1">
                <a:alpha val="100000"/>
              </a:schemeClr>
            </a:solidFill>
            <a:ln/>
          </p:spPr>
        </p:sp>
        <p:sp>
          <p:nvSpPr>
            <p:cNvPr id="11" name="AutoShape 11"/>
            <p:cNvSpPr/>
            <p:nvPr/>
          </p:nvSpPr>
          <p:spPr>
            <a:xfrm>
              <a:off x="575049" y="337743"/>
              <a:ext cx="78137" cy="78137"/>
            </a:xfrm>
            <a:prstGeom prst="ellipse">
              <a:avLst/>
            </a:prstGeom>
            <a:solidFill>
              <a:schemeClr val="accent1">
                <a:alpha val="80000"/>
              </a:schemeClr>
            </a:solidFill>
            <a:ln/>
          </p:spPr>
        </p:sp>
        <p:sp>
          <p:nvSpPr>
            <p:cNvPr id="12" name="AutoShape 12"/>
            <p:cNvSpPr/>
            <p:nvPr/>
          </p:nvSpPr>
          <p:spPr>
            <a:xfrm>
              <a:off x="689125" y="339460"/>
              <a:ext cx="74704" cy="74704"/>
            </a:xfrm>
            <a:prstGeom prst="ellipse">
              <a:avLst/>
            </a:prstGeom>
            <a:solidFill>
              <a:schemeClr val="accent1">
                <a:alpha val="60000"/>
              </a:schemeClr>
            </a:solidFill>
            <a:ln/>
          </p:spPr>
        </p:sp>
        <p:sp>
          <p:nvSpPr>
            <p:cNvPr id="13" name="AutoShape 13"/>
            <p:cNvSpPr/>
            <p:nvPr/>
          </p:nvSpPr>
          <p:spPr>
            <a:xfrm>
              <a:off x="799768" y="348430"/>
              <a:ext cx="69238" cy="69238"/>
            </a:xfrm>
            <a:prstGeom prst="ellipse">
              <a:avLst/>
            </a:prstGeom>
            <a:solidFill>
              <a:schemeClr val="accent1">
                <a:alpha val="40000"/>
              </a:schemeClr>
            </a:solidFill>
            <a:ln/>
          </p:spPr>
        </p:sp>
        <p:sp>
          <p:nvSpPr>
            <p:cNvPr id="14" name="AutoShape 14"/>
            <p:cNvSpPr/>
            <p:nvPr/>
          </p:nvSpPr>
          <p:spPr>
            <a:xfrm>
              <a:off x="904945" y="344297"/>
              <a:ext cx="65594" cy="65594"/>
            </a:xfrm>
            <a:prstGeom prst="ellipse">
              <a:avLst/>
            </a:prstGeom>
            <a:solidFill>
              <a:schemeClr val="accent1">
                <a:alpha val="20000"/>
              </a:schemeClr>
            </a:solidFill>
            <a:ln/>
          </p:spPr>
        </p:sp>
        <p:sp>
          <p:nvSpPr>
            <p:cNvPr id="15" name="AutoShape 15"/>
            <p:cNvSpPr/>
            <p:nvPr/>
          </p:nvSpPr>
          <p:spPr>
            <a:xfrm>
              <a:off x="454963" y="448942"/>
              <a:ext cx="84147" cy="84147"/>
            </a:xfrm>
            <a:prstGeom prst="ellipse">
              <a:avLst/>
            </a:prstGeom>
            <a:solidFill>
              <a:schemeClr val="accent1">
                <a:alpha val="100000"/>
              </a:schemeClr>
            </a:solidFill>
            <a:ln/>
          </p:spPr>
        </p:sp>
        <p:sp>
          <p:nvSpPr>
            <p:cNvPr id="16" name="AutoShape 16"/>
            <p:cNvSpPr/>
            <p:nvPr/>
          </p:nvSpPr>
          <p:spPr>
            <a:xfrm>
              <a:off x="575049" y="455517"/>
              <a:ext cx="78137" cy="78137"/>
            </a:xfrm>
            <a:prstGeom prst="ellipse">
              <a:avLst/>
            </a:prstGeom>
            <a:solidFill>
              <a:schemeClr val="accent1">
                <a:alpha val="80000"/>
              </a:schemeClr>
            </a:solidFill>
            <a:ln/>
          </p:spPr>
        </p:sp>
        <p:sp>
          <p:nvSpPr>
            <p:cNvPr id="17" name="AutoShape 17"/>
            <p:cNvSpPr/>
            <p:nvPr/>
          </p:nvSpPr>
          <p:spPr>
            <a:xfrm>
              <a:off x="689125" y="457233"/>
              <a:ext cx="74704" cy="74704"/>
            </a:xfrm>
            <a:prstGeom prst="ellipse">
              <a:avLst/>
            </a:prstGeom>
            <a:solidFill>
              <a:schemeClr val="accent1">
                <a:alpha val="60000"/>
              </a:schemeClr>
            </a:solidFill>
            <a:ln/>
          </p:spPr>
        </p:sp>
        <p:sp>
          <p:nvSpPr>
            <p:cNvPr id="18" name="AutoShape 18"/>
            <p:cNvSpPr/>
            <p:nvPr/>
          </p:nvSpPr>
          <p:spPr>
            <a:xfrm>
              <a:off x="799768" y="466203"/>
              <a:ext cx="69238" cy="69238"/>
            </a:xfrm>
            <a:prstGeom prst="ellipse">
              <a:avLst/>
            </a:prstGeom>
            <a:solidFill>
              <a:schemeClr val="accent1">
                <a:alpha val="40000"/>
              </a:schemeClr>
            </a:solidFill>
            <a:ln/>
          </p:spPr>
        </p:sp>
        <p:sp>
          <p:nvSpPr>
            <p:cNvPr id="19" name="AutoShape 19"/>
            <p:cNvSpPr/>
            <p:nvPr/>
          </p:nvSpPr>
          <p:spPr>
            <a:xfrm>
              <a:off x="904945" y="462070"/>
              <a:ext cx="65594" cy="65594"/>
            </a:xfrm>
            <a:prstGeom prst="ellipse">
              <a:avLst/>
            </a:prstGeom>
            <a:solidFill>
              <a:schemeClr val="accent1">
                <a:alpha val="20000"/>
              </a:schemeClr>
            </a:solidFill>
            <a:ln/>
          </p:spPr>
        </p:sp>
        <p:sp>
          <p:nvSpPr>
            <p:cNvPr id="20" name="AutoShape 20"/>
            <p:cNvSpPr/>
            <p:nvPr/>
          </p:nvSpPr>
          <p:spPr>
            <a:xfrm>
              <a:off x="454963" y="566715"/>
              <a:ext cx="84147" cy="84147"/>
            </a:xfrm>
            <a:prstGeom prst="ellipse">
              <a:avLst/>
            </a:prstGeom>
            <a:solidFill>
              <a:schemeClr val="accent1">
                <a:alpha val="100000"/>
              </a:schemeClr>
            </a:solidFill>
            <a:ln/>
          </p:spPr>
        </p:sp>
        <p:sp>
          <p:nvSpPr>
            <p:cNvPr id="21" name="AutoShape 21"/>
            <p:cNvSpPr/>
            <p:nvPr/>
          </p:nvSpPr>
          <p:spPr>
            <a:xfrm>
              <a:off x="575049" y="573291"/>
              <a:ext cx="78137" cy="78137"/>
            </a:xfrm>
            <a:prstGeom prst="ellipse">
              <a:avLst/>
            </a:prstGeom>
            <a:solidFill>
              <a:schemeClr val="accent1">
                <a:alpha val="80000"/>
              </a:schemeClr>
            </a:solidFill>
            <a:ln/>
          </p:spPr>
        </p:sp>
        <p:sp>
          <p:nvSpPr>
            <p:cNvPr id="22" name="AutoShape 22"/>
            <p:cNvSpPr/>
            <p:nvPr/>
          </p:nvSpPr>
          <p:spPr>
            <a:xfrm>
              <a:off x="689125" y="575007"/>
              <a:ext cx="74704" cy="74704"/>
            </a:xfrm>
            <a:prstGeom prst="ellipse">
              <a:avLst/>
            </a:prstGeom>
            <a:solidFill>
              <a:schemeClr val="accent1">
                <a:alpha val="60000"/>
              </a:schemeClr>
            </a:solidFill>
            <a:ln/>
          </p:spPr>
        </p:sp>
        <p:sp>
          <p:nvSpPr>
            <p:cNvPr id="23" name="AutoShape 23"/>
            <p:cNvSpPr/>
            <p:nvPr/>
          </p:nvSpPr>
          <p:spPr>
            <a:xfrm>
              <a:off x="799768" y="583977"/>
              <a:ext cx="69238" cy="69238"/>
            </a:xfrm>
            <a:prstGeom prst="ellipse">
              <a:avLst/>
            </a:prstGeom>
            <a:solidFill>
              <a:schemeClr val="accent1">
                <a:alpha val="40000"/>
              </a:schemeClr>
            </a:solidFill>
            <a:ln/>
          </p:spPr>
        </p:sp>
        <p:sp>
          <p:nvSpPr>
            <p:cNvPr id="24" name="AutoShape 24"/>
            <p:cNvSpPr/>
            <p:nvPr/>
          </p:nvSpPr>
          <p:spPr>
            <a:xfrm>
              <a:off x="904945" y="579844"/>
              <a:ext cx="65594" cy="65594"/>
            </a:xfrm>
            <a:prstGeom prst="ellipse">
              <a:avLst/>
            </a:prstGeom>
            <a:solidFill>
              <a:schemeClr val="accent1">
                <a:alpha val="20000"/>
              </a:schemeClr>
            </a:solidFill>
            <a:ln/>
          </p:spPr>
        </p:sp>
        <p:sp>
          <p:nvSpPr>
            <p:cNvPr id="25" name="AutoShape 25"/>
            <p:cNvSpPr/>
            <p:nvPr/>
          </p:nvSpPr>
          <p:spPr>
            <a:xfrm>
              <a:off x="454963" y="684489"/>
              <a:ext cx="84147" cy="84147"/>
            </a:xfrm>
            <a:prstGeom prst="ellipse">
              <a:avLst/>
            </a:prstGeom>
            <a:solidFill>
              <a:schemeClr val="accent1">
                <a:alpha val="100000"/>
              </a:schemeClr>
            </a:solidFill>
            <a:ln/>
          </p:spPr>
        </p:sp>
        <p:sp>
          <p:nvSpPr>
            <p:cNvPr id="26" name="AutoShape 26"/>
            <p:cNvSpPr/>
            <p:nvPr/>
          </p:nvSpPr>
          <p:spPr>
            <a:xfrm>
              <a:off x="575049" y="691064"/>
              <a:ext cx="78137" cy="78137"/>
            </a:xfrm>
            <a:prstGeom prst="ellipse">
              <a:avLst/>
            </a:prstGeom>
            <a:solidFill>
              <a:schemeClr val="accent1">
                <a:alpha val="80000"/>
              </a:schemeClr>
            </a:solidFill>
            <a:ln/>
          </p:spPr>
        </p:sp>
        <p:sp>
          <p:nvSpPr>
            <p:cNvPr id="27" name="AutoShape 27"/>
            <p:cNvSpPr/>
            <p:nvPr/>
          </p:nvSpPr>
          <p:spPr>
            <a:xfrm>
              <a:off x="689125" y="692781"/>
              <a:ext cx="74704" cy="74704"/>
            </a:xfrm>
            <a:prstGeom prst="ellipse">
              <a:avLst/>
            </a:prstGeom>
            <a:solidFill>
              <a:schemeClr val="accent1">
                <a:alpha val="60000"/>
              </a:schemeClr>
            </a:solidFill>
            <a:ln/>
          </p:spPr>
        </p:sp>
        <p:sp>
          <p:nvSpPr>
            <p:cNvPr id="28" name="AutoShape 28"/>
            <p:cNvSpPr/>
            <p:nvPr/>
          </p:nvSpPr>
          <p:spPr>
            <a:xfrm>
              <a:off x="799768" y="701751"/>
              <a:ext cx="69238" cy="69238"/>
            </a:xfrm>
            <a:prstGeom prst="ellipse">
              <a:avLst/>
            </a:prstGeom>
            <a:solidFill>
              <a:schemeClr val="accent1">
                <a:alpha val="40000"/>
              </a:schemeClr>
            </a:solidFill>
            <a:ln/>
          </p:spPr>
        </p:sp>
        <p:sp>
          <p:nvSpPr>
            <p:cNvPr id="29" name="AutoShape 29"/>
            <p:cNvSpPr/>
            <p:nvPr/>
          </p:nvSpPr>
          <p:spPr>
            <a:xfrm>
              <a:off x="904945" y="697618"/>
              <a:ext cx="65594" cy="65594"/>
            </a:xfrm>
            <a:prstGeom prst="ellipse">
              <a:avLst/>
            </a:prstGeom>
            <a:solidFill>
              <a:schemeClr val="accent1">
                <a:alpha val="20000"/>
              </a:schemeClr>
            </a:solidFill>
            <a:ln/>
          </p:spPr>
        </p:sp>
        <p:sp>
          <p:nvSpPr>
            <p:cNvPr id="30" name="TextBox 30"/>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en-US" altLang="zh-CN" sz="3000" b="1" dirty="0" err="1">
                  <a:solidFill>
                    <a:schemeClr val="accent1">
                      <a:alpha val="100000"/>
                    </a:schemeClr>
                  </a:solidFill>
                  <a:latin typeface="Microsoft Yahei"/>
                  <a:ea typeface="Microsoft Yahei"/>
                  <a:cs typeface="Microsoft Yahei"/>
                </a:rPr>
                <a:t>机械润滑油与水的混合实验</a:t>
              </a:r>
              <a:endParaRPr lang="en-US" altLang="zh-CN" sz="3000" b="1" dirty="0">
                <a:solidFill>
                  <a:schemeClr val="accent1">
                    <a:alpha val="100000"/>
                  </a:schemeClr>
                </a:solidFill>
                <a:latin typeface="Microsoft Yahei"/>
                <a:ea typeface="Microsoft Yahei"/>
                <a:cs typeface="Microsoft Yahei"/>
              </a:endParaRPr>
            </a:p>
          </p:txBody>
        </p:sp>
      </p:grpSp>
      <p:pic>
        <p:nvPicPr>
          <p:cNvPr id="2" name="图片 1">
            <a:extLst>
              <a:ext uri="{FF2B5EF4-FFF2-40B4-BE49-F238E27FC236}">
                <a16:creationId xmlns:a16="http://schemas.microsoft.com/office/drawing/2014/main" id="{C9C92CE2-049A-8B09-5AC3-53D152F852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332" y="1732860"/>
            <a:ext cx="4530152" cy="3399122"/>
          </a:xfrm>
          <a:prstGeom prst="rect">
            <a:avLst/>
          </a:prstGeom>
          <a:ln>
            <a:noFill/>
          </a:ln>
          <a:effectLst>
            <a:softEdge rad="112500"/>
          </a:effectLst>
        </p:spPr>
      </p:pic>
      <p:sp>
        <p:nvSpPr>
          <p:cNvPr id="35" name="文本框 34">
            <a:extLst>
              <a:ext uri="{FF2B5EF4-FFF2-40B4-BE49-F238E27FC236}">
                <a16:creationId xmlns:a16="http://schemas.microsoft.com/office/drawing/2014/main" id="{38F4F26E-74CC-CA65-050C-145FFA0198C3}"/>
              </a:ext>
            </a:extLst>
          </p:cNvPr>
          <p:cNvSpPr txBox="1"/>
          <p:nvPr/>
        </p:nvSpPr>
        <p:spPr>
          <a:xfrm>
            <a:off x="-361448" y="5223771"/>
            <a:ext cx="6097712" cy="419346"/>
          </a:xfrm>
          <a:prstGeom prst="rect">
            <a:avLst/>
          </a:prstGeom>
          <a:noFill/>
        </p:spPr>
        <p:txBody>
          <a:bodyPr wrap="square">
            <a:spAutoFit/>
          </a:bodyPr>
          <a:lstStyle/>
          <a:p>
            <a:pPr algn="ctr">
              <a:lnSpc>
                <a:spcPct val="150000"/>
              </a:lnSpc>
              <a:spcBef>
                <a:spcPts val="300"/>
              </a:spcBef>
              <a:spcAft>
                <a:spcPts val="300"/>
              </a:spcAft>
            </a:pPr>
            <a:r>
              <a:rPr lang="zh-CN" altLang="zh-CN" sz="1606" b="1" i="1" dirty="0">
                <a:solidFill>
                  <a:schemeClr val="accent1">
                    <a:alpha val="100000"/>
                  </a:schemeClr>
                </a:solidFill>
                <a:latin typeface="Microsoft Yahei"/>
                <a:ea typeface="Microsoft Yahei"/>
              </a:rPr>
              <a:t>混合前后的机械润滑油和乳化油</a:t>
            </a:r>
          </a:p>
        </p:txBody>
      </p:sp>
    </p:spTree>
    <p:extLst>
      <p:ext uri="{BB962C8B-B14F-4D97-AF65-F5344CB8AC3E}">
        <p14:creationId xmlns:p14="http://schemas.microsoft.com/office/powerpoint/2010/main" val="149983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3" name="AutoShape 3"/>
          <p:cNvSpPr/>
          <p:nvPr/>
        </p:nvSpPr>
        <p:spPr>
          <a:xfrm>
            <a:off x="4460727" y="1721964"/>
            <a:ext cx="3255153" cy="4795316"/>
          </a:xfrm>
          <a:prstGeom prst="rect">
            <a:avLst/>
          </a:prstGeom>
          <a:solidFill>
            <a:schemeClr val="accent2">
              <a:alpha val="79000"/>
            </a:schemeClr>
          </a:solidFill>
          <a:ln/>
        </p:spPr>
        <p:txBody>
          <a:bodyPr/>
          <a:lstStyle/>
          <a:p>
            <a:endParaRPr lang="zh-CN" altLang="en-US"/>
          </a:p>
        </p:txBody>
      </p:sp>
      <p:sp>
        <p:nvSpPr>
          <p:cNvPr id="4" name="AutoShape 4"/>
          <p:cNvSpPr/>
          <p:nvPr/>
        </p:nvSpPr>
        <p:spPr>
          <a:xfrm>
            <a:off x="4457885" y="1127620"/>
            <a:ext cx="3255153" cy="719328"/>
          </a:xfrm>
          <a:prstGeom prst="roundRect">
            <a:avLst/>
          </a:prstGeom>
          <a:solidFill>
            <a:schemeClr val="accent2">
              <a:alpha val="100000"/>
            </a:schemeClr>
          </a:solidFill>
          <a:ln/>
        </p:spPr>
        <p:txBody>
          <a:bodyPr/>
          <a:lstStyle/>
          <a:p>
            <a:endParaRPr lang="zh-CN" altLang="en-US"/>
          </a:p>
        </p:txBody>
      </p:sp>
      <mc:AlternateContent xmlns:mc="http://schemas.openxmlformats.org/markup-compatibility/2006" xmlns:a14="http://schemas.microsoft.com/office/drawing/2010/main">
        <mc:Choice Requires="a14">
          <p:sp>
            <p:nvSpPr>
              <p:cNvPr id="5" name="TextBox 5"/>
              <p:cNvSpPr txBox="1"/>
              <p:nvPr/>
            </p:nvSpPr>
            <p:spPr>
              <a:xfrm>
                <a:off x="4613806" y="1772447"/>
                <a:ext cx="2943310" cy="4644541"/>
              </a:xfrm>
              <a:prstGeom prst="rect">
                <a:avLst/>
              </a:prstGeom>
              <a:ln/>
            </p:spPr>
            <p:txBody>
              <a:bodyPr vert="horz" wrap="square" lIns="123825" tIns="123825" rIns="57150" bIns="123825" rtlCol="0" anchor="t" anchorCtr="0">
                <a:spAutoFit/>
              </a:bodyPr>
              <a:lstStyle/>
              <a:p>
                <a:pPr indent="266700" algn="just">
                  <a:lnSpc>
                    <a:spcPct val="150000"/>
                  </a:lnSpc>
                  <a:spcAft>
                    <a:spcPts val="1000"/>
                  </a:spcAft>
                </a:pPr>
                <a:r>
                  <a:rPr lang="zh-CN" altLang="zh-CN" sz="1600" dirty="0">
                    <a:solidFill>
                      <a:schemeClr val="bg2"/>
                    </a:solidFill>
                    <a:latin typeface="等线" panose="02010600030101010101" pitchFamily="2" charset="-122"/>
                    <a:ea typeface="等线" panose="02010600030101010101" pitchFamily="2" charset="-122"/>
                  </a:rPr>
                  <a:t>将水与人体润滑液按体积</a:t>
                </a:r>
                <a:r>
                  <a:rPr lang="en-US" altLang="zh-CN" sz="1600" dirty="0">
                    <a:solidFill>
                      <a:schemeClr val="bg2"/>
                    </a:solidFill>
                    <a:latin typeface="等线" panose="02010600030101010101" pitchFamily="2" charset="-122"/>
                    <a:ea typeface="等线" panose="02010600030101010101" pitchFamily="2" charset="-122"/>
                  </a:rPr>
                  <a:t>1:1</a:t>
                </a:r>
                <a:r>
                  <a:rPr lang="zh-CN" altLang="zh-CN" sz="1600" dirty="0">
                    <a:solidFill>
                      <a:schemeClr val="bg2"/>
                    </a:solidFill>
                    <a:latin typeface="等线" panose="02010600030101010101" pitchFamily="2" charset="-122"/>
                    <a:ea typeface="等线" panose="02010600030101010101" pitchFamily="2" charset="-122"/>
                  </a:rPr>
                  <a:t>混合。不搅拌时</a:t>
                </a:r>
                <a:r>
                  <a:rPr lang="zh-CN" altLang="en-US" sz="1600" dirty="0">
                    <a:solidFill>
                      <a:schemeClr val="bg2"/>
                    </a:solidFill>
                    <a:latin typeface="等线" panose="02010600030101010101" pitchFamily="2" charset="-122"/>
                    <a:ea typeface="等线" panose="02010600030101010101" pitchFamily="2" charset="-122"/>
                  </a:rPr>
                  <a:t>两者</a:t>
                </a:r>
                <a:r>
                  <a:rPr lang="zh-CN" altLang="zh-CN" sz="1600" dirty="0">
                    <a:solidFill>
                      <a:schemeClr val="bg2"/>
                    </a:solidFill>
                    <a:latin typeface="等线" panose="02010600030101010101" pitchFamily="2" charset="-122"/>
                    <a:ea typeface="等线" panose="02010600030101010101" pitchFamily="2" charset="-122"/>
                  </a:rPr>
                  <a:t>可以长期维持稳定的分层，其中润滑液</a:t>
                </a:r>
                <a:r>
                  <a:rPr lang="zh-CN" altLang="en-US" sz="1600" dirty="0">
                    <a:solidFill>
                      <a:schemeClr val="bg2"/>
                    </a:solidFill>
                    <a:latin typeface="等线" panose="02010600030101010101" pitchFamily="2" charset="-122"/>
                    <a:ea typeface="等线" panose="02010600030101010101" pitchFamily="2" charset="-122"/>
                  </a:rPr>
                  <a:t>位于</a:t>
                </a:r>
                <a:r>
                  <a:rPr lang="zh-CN" altLang="zh-CN" sz="1600" dirty="0">
                    <a:solidFill>
                      <a:schemeClr val="bg2"/>
                    </a:solidFill>
                    <a:latin typeface="等线" panose="02010600030101010101" pitchFamily="2" charset="-122"/>
                    <a:ea typeface="等线" panose="02010600030101010101" pitchFamily="2" charset="-122"/>
                  </a:rPr>
                  <a:t>分层底部。但是这种状态处于亚稳态或者非线性稳定状态</a:t>
                </a:r>
                <a:r>
                  <a:rPr lang="zh-CN" altLang="en-US" sz="1600" dirty="0">
                    <a:solidFill>
                      <a:schemeClr val="bg2"/>
                    </a:solidFill>
                    <a:latin typeface="等线" panose="02010600030101010101" pitchFamily="2" charset="-122"/>
                    <a:ea typeface="等线" panose="02010600030101010101" pitchFamily="2" charset="-122"/>
                  </a:rPr>
                  <a:t>，这</a:t>
                </a:r>
                <a:r>
                  <a:rPr lang="zh-CN" altLang="zh-CN" sz="1600" dirty="0">
                    <a:solidFill>
                      <a:schemeClr val="bg2"/>
                    </a:solidFill>
                    <a:latin typeface="等线" panose="02010600030101010101" pitchFamily="2" charset="-122"/>
                    <a:ea typeface="等线" panose="02010600030101010101" pitchFamily="2" charset="-122"/>
                  </a:rPr>
                  <a:t>是因为在较大扰动过程中</a:t>
                </a:r>
                <a:r>
                  <a:rPr lang="zh-CN" altLang="en-US" sz="1600" dirty="0">
                    <a:solidFill>
                      <a:schemeClr val="bg2"/>
                    </a:solidFill>
                    <a:latin typeface="等线" panose="02010600030101010101" pitchFamily="2" charset="-122"/>
                    <a:ea typeface="等线" panose="02010600030101010101" pitchFamily="2" charset="-122"/>
                  </a:rPr>
                  <a:t>，</a:t>
                </a:r>
                <a:r>
                  <a:rPr lang="zh-CN" altLang="zh-CN" sz="1600" dirty="0">
                    <a:solidFill>
                      <a:schemeClr val="bg2"/>
                    </a:solidFill>
                    <a:latin typeface="等线" panose="02010600030101010101" pitchFamily="2" charset="-122"/>
                    <a:ea typeface="等线" panose="02010600030101010101" pitchFamily="2" charset="-122"/>
                  </a:rPr>
                  <a:t>纯净水和润滑液完全相互溶解，并且在长时间静置后出现明显分层</a:t>
                </a:r>
                <a:r>
                  <a:rPr lang="zh-CN" altLang="en-US" sz="1600" dirty="0">
                    <a:solidFill>
                      <a:schemeClr val="bg2"/>
                    </a:solidFill>
                    <a:latin typeface="等线" panose="02010600030101010101" pitchFamily="2" charset="-122"/>
                    <a:ea typeface="等线" panose="02010600030101010101" pitchFamily="2" charset="-122"/>
                  </a:rPr>
                  <a:t>。</a:t>
                </a:r>
                <a:r>
                  <a:rPr lang="zh-CN" altLang="zh-CN" sz="1600" dirty="0">
                    <a:solidFill>
                      <a:schemeClr val="bg2"/>
                    </a:solidFill>
                    <a:latin typeface="等线" panose="02010600030101010101" pitchFamily="2" charset="-122"/>
                    <a:ea typeface="等线" panose="02010600030101010101" pitchFamily="2" charset="-122"/>
                  </a:rPr>
                  <a:t>根据前文标定的分离度</a:t>
                </a:r>
                <a:r>
                  <a:rPr lang="zh-CN" altLang="en-US" sz="1600" dirty="0">
                    <a:solidFill>
                      <a:schemeClr val="bg2"/>
                    </a:solidFill>
                    <a:latin typeface="等线" panose="02010600030101010101" pitchFamily="2" charset="-122"/>
                    <a:ea typeface="等线" panose="02010600030101010101" pitchFamily="2" charset="-122"/>
                  </a:rPr>
                  <a:t>定义</a:t>
                </a:r>
                <a:r>
                  <a:rPr lang="zh-CN" altLang="zh-CN" sz="1600" dirty="0">
                    <a:solidFill>
                      <a:schemeClr val="bg2"/>
                    </a:solidFill>
                    <a:latin typeface="等线" panose="02010600030101010101" pitchFamily="2" charset="-122"/>
                    <a:ea typeface="等线" panose="02010600030101010101" pitchFamily="2" charset="-122"/>
                  </a:rPr>
                  <a:t>，可知这种人体润滑液的分离度为 </a:t>
                </a:r>
                <a14:m>
                  <m:oMath xmlns:m="http://schemas.openxmlformats.org/officeDocument/2006/math">
                    <m:sSub>
                      <m:sSubPr>
                        <m:ctrlPr>
                          <a:rPr lang="zh-CN" altLang="zh-CN" sz="1600" i="1">
                            <a:solidFill>
                              <a:schemeClr val="bg2"/>
                            </a:solidFill>
                            <a:latin typeface="Cambria Math" panose="02040503050406030204" pitchFamily="18" charset="0"/>
                            <a:ea typeface="等线" panose="02010600030101010101" pitchFamily="2" charset="-122"/>
                          </a:rPr>
                        </m:ctrlPr>
                      </m:sSubPr>
                      <m:e>
                        <m:r>
                          <a:rPr lang="en-US" altLang="zh-CN" sz="1600">
                            <a:solidFill>
                              <a:schemeClr val="bg2"/>
                            </a:solidFill>
                            <a:latin typeface="Cambria Math" panose="02040503050406030204" pitchFamily="18" charset="0"/>
                            <a:ea typeface="等线" panose="02010600030101010101" pitchFamily="2" charset="-122"/>
                          </a:rPr>
                          <m:t>𝑄</m:t>
                        </m:r>
                      </m:e>
                      <m:sub>
                        <m:r>
                          <a:rPr lang="en-US" altLang="zh-CN" sz="1600">
                            <a:solidFill>
                              <a:schemeClr val="bg2"/>
                            </a:solidFill>
                            <a:latin typeface="Cambria Math" panose="02040503050406030204" pitchFamily="18" charset="0"/>
                            <a:ea typeface="等线" panose="02010600030101010101" pitchFamily="2" charset="-122"/>
                          </a:rPr>
                          <m:t>𝑙𝑢𝑏𝑟𝑖</m:t>
                        </m:r>
                      </m:sub>
                    </m:sSub>
                    <m:r>
                      <a:rPr lang="en-US" altLang="zh-CN" sz="1600">
                        <a:solidFill>
                          <a:schemeClr val="bg2"/>
                        </a:solidFill>
                        <a:latin typeface="Cambria Math" panose="02040503050406030204" pitchFamily="18" charset="0"/>
                        <a:ea typeface="等线" panose="02010600030101010101" pitchFamily="2" charset="-122"/>
                      </a:rPr>
                      <m:t>=1</m:t>
                    </m:r>
                  </m:oMath>
                </a14:m>
                <a:r>
                  <a:rPr lang="zh-CN" altLang="zh-CN" sz="1600" dirty="0">
                    <a:solidFill>
                      <a:schemeClr val="bg2"/>
                    </a:solidFill>
                    <a:latin typeface="等线" panose="02010600030101010101" pitchFamily="2" charset="-122"/>
                    <a:ea typeface="等线" panose="02010600030101010101" pitchFamily="2" charset="-122"/>
                  </a:rPr>
                  <a:t>，即人体润滑液的水分离程度很低。</a:t>
                </a:r>
              </a:p>
            </p:txBody>
          </p:sp>
        </mc:Choice>
        <mc:Fallback xmlns="">
          <p:sp>
            <p:nvSpPr>
              <p:cNvPr id="5" name="TextBox 5"/>
              <p:cNvSpPr txBox="1">
                <a:spLocks noRot="1" noChangeAspect="1" noMove="1" noResize="1" noEditPoints="1" noAdjustHandles="1" noChangeArrowheads="1" noChangeShapeType="1" noTextEdit="1"/>
              </p:cNvSpPr>
              <p:nvPr/>
            </p:nvSpPr>
            <p:spPr>
              <a:xfrm>
                <a:off x="4613806" y="1772447"/>
                <a:ext cx="2943310" cy="4644541"/>
              </a:xfrm>
              <a:prstGeom prst="rect">
                <a:avLst/>
              </a:prstGeom>
              <a:blipFill>
                <a:blip r:embed="rId3"/>
                <a:stretch>
                  <a:fillRect r="-8903"/>
                </a:stretch>
              </a:blipFill>
              <a:ln/>
            </p:spPr>
            <p:txBody>
              <a:bodyPr/>
              <a:lstStyle/>
              <a:p>
                <a:r>
                  <a:rPr lang="zh-CN" altLang="en-US">
                    <a:noFill/>
                  </a:rPr>
                  <a:t> </a:t>
                </a:r>
              </a:p>
            </p:txBody>
          </p:sp>
        </mc:Fallback>
      </mc:AlternateContent>
      <p:sp>
        <p:nvSpPr>
          <p:cNvPr id="6" name="TextBox 6"/>
          <p:cNvSpPr txBox="1"/>
          <p:nvPr/>
        </p:nvSpPr>
        <p:spPr>
          <a:xfrm>
            <a:off x="4803869" y="1193229"/>
            <a:ext cx="3375812" cy="588110"/>
          </a:xfrm>
          <a:prstGeom prst="rect">
            <a:avLst/>
          </a:prstGeom>
          <a:ln/>
        </p:spPr>
        <p:txBody>
          <a:bodyPr vert="horz" wrap="square" lIns="123825" tIns="123825" rIns="57150" bIns="123825" rtlCol="0" anchor="t" anchorCtr="0">
            <a:spAutoFit/>
          </a:bodyPr>
          <a:lstStyle/>
          <a:p>
            <a:pPr>
              <a:lnSpc>
                <a:spcPct val="120000"/>
              </a:lnSpc>
            </a:pPr>
            <a:r>
              <a:rPr lang="zh-CN" altLang="en-US" sz="2000" b="1" dirty="0">
                <a:solidFill>
                  <a:srgbClr val="FFFFFF">
                    <a:alpha val="100000"/>
                  </a:srgbClr>
                </a:solidFill>
                <a:latin typeface="Microsoft Yahei"/>
                <a:ea typeface="Microsoft Yahei"/>
                <a:cs typeface="Microsoft Yahei"/>
              </a:rPr>
              <a:t>人体润滑液</a:t>
            </a:r>
            <a:r>
              <a:rPr lang="en-US" sz="2000" b="1" dirty="0" err="1">
                <a:solidFill>
                  <a:srgbClr val="FFFFFF">
                    <a:alpha val="100000"/>
                  </a:srgbClr>
                </a:solidFill>
                <a:latin typeface="Microsoft Yahei"/>
                <a:ea typeface="Microsoft Yahei"/>
                <a:cs typeface="Microsoft Yahei"/>
              </a:rPr>
              <a:t>与水混合</a:t>
            </a:r>
            <a:endParaRPr lang="en-US" sz="2000" b="1" dirty="0">
              <a:solidFill>
                <a:srgbClr val="FFFFFF">
                  <a:alpha val="100000"/>
                </a:srgbClr>
              </a:solidFill>
              <a:latin typeface="Microsoft Yahei"/>
              <a:ea typeface="Microsoft Yahei"/>
              <a:cs typeface="Microsoft Yahei"/>
            </a:endParaRPr>
          </a:p>
        </p:txBody>
      </p:sp>
      <p:sp>
        <p:nvSpPr>
          <p:cNvPr id="7" name="AutoShape 7"/>
          <p:cNvSpPr/>
          <p:nvPr/>
        </p:nvSpPr>
        <p:spPr>
          <a:xfrm>
            <a:off x="8265178" y="1681746"/>
            <a:ext cx="3255153" cy="4795315"/>
          </a:xfrm>
          <a:prstGeom prst="rect">
            <a:avLst/>
          </a:prstGeom>
          <a:solidFill>
            <a:schemeClr val="accent2">
              <a:alpha val="79000"/>
            </a:schemeClr>
          </a:solidFill>
          <a:ln/>
        </p:spPr>
        <p:txBody>
          <a:bodyPr/>
          <a:lstStyle/>
          <a:p>
            <a:endParaRPr lang="zh-CN" altLang="en-US"/>
          </a:p>
        </p:txBody>
      </p:sp>
      <p:sp>
        <p:nvSpPr>
          <p:cNvPr id="8" name="AutoShape 8"/>
          <p:cNvSpPr/>
          <p:nvPr/>
        </p:nvSpPr>
        <p:spPr>
          <a:xfrm>
            <a:off x="8250349" y="1127620"/>
            <a:ext cx="3255153" cy="719328"/>
          </a:xfrm>
          <a:prstGeom prst="roundRect">
            <a:avLst/>
          </a:prstGeom>
          <a:solidFill>
            <a:schemeClr val="accent2">
              <a:alpha val="100000"/>
            </a:schemeClr>
          </a:solidFill>
          <a:ln/>
        </p:spPr>
        <p:txBody>
          <a:bodyPr/>
          <a:lstStyle/>
          <a:p>
            <a:endParaRPr lang="zh-CN" altLang="en-US"/>
          </a:p>
        </p:txBody>
      </p:sp>
      <p:sp>
        <p:nvSpPr>
          <p:cNvPr id="9" name="TextBox 9"/>
          <p:cNvSpPr txBox="1"/>
          <p:nvPr/>
        </p:nvSpPr>
        <p:spPr>
          <a:xfrm>
            <a:off x="8593401" y="1184337"/>
            <a:ext cx="3375812" cy="588110"/>
          </a:xfrm>
          <a:prstGeom prst="rect">
            <a:avLst/>
          </a:prstGeom>
          <a:ln/>
        </p:spPr>
        <p:txBody>
          <a:bodyPr vert="horz" wrap="square" lIns="123825" tIns="123825" rIns="57150" bIns="123825" rtlCol="0" anchor="t" anchorCtr="0">
            <a:spAutoFit/>
          </a:bodyPr>
          <a:lstStyle/>
          <a:p>
            <a:pPr>
              <a:lnSpc>
                <a:spcPct val="120000"/>
              </a:lnSpc>
            </a:pPr>
            <a:r>
              <a:rPr lang="zh-CN" altLang="en-US" sz="2000" b="1" dirty="0">
                <a:solidFill>
                  <a:srgbClr val="FFFFFF">
                    <a:alpha val="100000"/>
                  </a:srgbClr>
                </a:solidFill>
                <a:latin typeface="Microsoft Yahei"/>
                <a:ea typeface="Microsoft Yahei"/>
              </a:rPr>
              <a:t>人体润滑液作用指标</a:t>
            </a:r>
            <a:endParaRPr lang="en-US" sz="2000" b="1" dirty="0">
              <a:solidFill>
                <a:srgbClr val="FFFFFF">
                  <a:alpha val="100000"/>
                </a:srgbClr>
              </a:solidFill>
              <a:latin typeface="Microsoft Yahei"/>
              <a:ea typeface="Microsoft Yahei"/>
            </a:endParaRPr>
          </a:p>
        </p:txBody>
      </p:sp>
      <p:sp>
        <p:nvSpPr>
          <p:cNvPr id="16" name="TextBox 16"/>
          <p:cNvSpPr txBox="1"/>
          <p:nvPr/>
        </p:nvSpPr>
        <p:spPr>
          <a:xfrm>
            <a:off x="8406106" y="1797351"/>
            <a:ext cx="2943637" cy="4644541"/>
          </a:xfrm>
          <a:prstGeom prst="rect">
            <a:avLst/>
          </a:prstGeom>
          <a:ln/>
        </p:spPr>
        <p:txBody>
          <a:bodyPr vert="horz" wrap="square" lIns="123825" tIns="123825" rIns="57150" bIns="123825" rtlCol="0" anchor="t" anchorCtr="0">
            <a:spAutoFit/>
          </a:bodyPr>
          <a:lstStyle/>
          <a:p>
            <a:pPr>
              <a:lnSpc>
                <a:spcPct val="150000"/>
              </a:lnSpc>
            </a:pPr>
            <a:r>
              <a:rPr lang="zh-CN" altLang="zh-CN" sz="1600" dirty="0">
                <a:solidFill>
                  <a:schemeClr val="bg2"/>
                </a:solidFill>
                <a:latin typeface="等线" panose="02010600030101010101" pitchFamily="2" charset="-122"/>
                <a:ea typeface="等线" panose="02010600030101010101" pitchFamily="2" charset="-122"/>
              </a:rPr>
              <a:t>根据前文所述以及过去研究，润滑物的水分离特性反映了机械以及人体润滑液之间润滑能力的差异，可以看出人体润滑液虽然具有更大的粘度，但是最终机械润滑油具有更好的</a:t>
            </a:r>
            <a:r>
              <a:rPr lang="zh-CN" altLang="en-US" sz="1600" dirty="0">
                <a:solidFill>
                  <a:schemeClr val="bg2"/>
                </a:solidFill>
                <a:latin typeface="等线" panose="02010600030101010101" pitchFamily="2" charset="-122"/>
                <a:ea typeface="等线" panose="02010600030101010101" pitchFamily="2" charset="-122"/>
              </a:rPr>
              <a:t>润滑</a:t>
            </a:r>
            <a:r>
              <a:rPr lang="zh-CN" altLang="zh-CN" sz="1600" dirty="0">
                <a:solidFill>
                  <a:schemeClr val="bg2"/>
                </a:solidFill>
                <a:latin typeface="等线" panose="02010600030101010101" pitchFamily="2" charset="-122"/>
                <a:ea typeface="等线" panose="02010600030101010101" pitchFamily="2" charset="-122"/>
              </a:rPr>
              <a:t>结果，这也是符合常识的，而人体润滑液之所以能够得到使用，或许是因为人体润滑液需要满足的作用不只是润滑，更多的是保护人类肌肤之类，与减少摩擦的</a:t>
            </a:r>
            <a:r>
              <a:rPr lang="zh-CN" altLang="en-US" sz="1600" dirty="0">
                <a:solidFill>
                  <a:schemeClr val="bg2"/>
                </a:solidFill>
                <a:latin typeface="等线" panose="02010600030101010101" pitchFamily="2" charset="-122"/>
                <a:ea typeface="等线" panose="02010600030101010101" pitchFamily="2" charset="-122"/>
              </a:rPr>
              <a:t>目的不完全一致</a:t>
            </a:r>
            <a:endParaRPr lang="en-US" sz="1600" dirty="0">
              <a:solidFill>
                <a:schemeClr val="bg2"/>
              </a:solidFill>
              <a:latin typeface="等线" panose="02010600030101010101" pitchFamily="2" charset="-122"/>
              <a:ea typeface="等线" panose="02010600030101010101" pitchFamily="2" charset="-122"/>
            </a:endParaRPr>
          </a:p>
        </p:txBody>
      </p:sp>
      <p:grpSp>
        <p:nvGrpSpPr>
          <p:cNvPr id="19" name="Group 19"/>
          <p:cNvGrpSpPr/>
          <p:nvPr/>
        </p:nvGrpSpPr>
        <p:grpSpPr>
          <a:xfrm>
            <a:off x="454963" y="93878"/>
            <a:ext cx="10641129" cy="914400"/>
            <a:chOff x="454963" y="93878"/>
            <a:chExt cx="10641129" cy="914400"/>
          </a:xfrm>
        </p:grpSpPr>
        <p:sp>
          <p:nvSpPr>
            <p:cNvPr id="20" name="AutoShape 20"/>
            <p:cNvSpPr/>
            <p:nvPr/>
          </p:nvSpPr>
          <p:spPr>
            <a:xfrm>
              <a:off x="454963" y="331168"/>
              <a:ext cx="84147" cy="84147"/>
            </a:xfrm>
            <a:prstGeom prst="ellipse">
              <a:avLst/>
            </a:prstGeom>
            <a:solidFill>
              <a:schemeClr val="accent1">
                <a:alpha val="100000"/>
              </a:schemeClr>
            </a:solidFill>
            <a:ln/>
          </p:spPr>
        </p:sp>
        <p:sp>
          <p:nvSpPr>
            <p:cNvPr id="21" name="AutoShape 21"/>
            <p:cNvSpPr/>
            <p:nvPr/>
          </p:nvSpPr>
          <p:spPr>
            <a:xfrm>
              <a:off x="575049" y="337743"/>
              <a:ext cx="78137" cy="78137"/>
            </a:xfrm>
            <a:prstGeom prst="ellipse">
              <a:avLst/>
            </a:prstGeom>
            <a:solidFill>
              <a:schemeClr val="accent1">
                <a:alpha val="80000"/>
              </a:schemeClr>
            </a:solidFill>
            <a:ln/>
          </p:spPr>
        </p:sp>
        <p:sp>
          <p:nvSpPr>
            <p:cNvPr id="22" name="AutoShape 22"/>
            <p:cNvSpPr/>
            <p:nvPr/>
          </p:nvSpPr>
          <p:spPr>
            <a:xfrm>
              <a:off x="689125" y="339460"/>
              <a:ext cx="74704" cy="74704"/>
            </a:xfrm>
            <a:prstGeom prst="ellipse">
              <a:avLst/>
            </a:prstGeom>
            <a:solidFill>
              <a:schemeClr val="accent1">
                <a:alpha val="60000"/>
              </a:schemeClr>
            </a:solidFill>
            <a:ln/>
          </p:spPr>
        </p:sp>
        <p:sp>
          <p:nvSpPr>
            <p:cNvPr id="23" name="AutoShape 23"/>
            <p:cNvSpPr/>
            <p:nvPr/>
          </p:nvSpPr>
          <p:spPr>
            <a:xfrm>
              <a:off x="799768" y="348430"/>
              <a:ext cx="69238" cy="69238"/>
            </a:xfrm>
            <a:prstGeom prst="ellipse">
              <a:avLst/>
            </a:prstGeom>
            <a:solidFill>
              <a:schemeClr val="accent1">
                <a:alpha val="40000"/>
              </a:schemeClr>
            </a:solidFill>
            <a:ln/>
          </p:spPr>
        </p:sp>
        <p:sp>
          <p:nvSpPr>
            <p:cNvPr id="24" name="AutoShape 24"/>
            <p:cNvSpPr/>
            <p:nvPr/>
          </p:nvSpPr>
          <p:spPr>
            <a:xfrm>
              <a:off x="904945" y="344297"/>
              <a:ext cx="65594" cy="65594"/>
            </a:xfrm>
            <a:prstGeom prst="ellipse">
              <a:avLst/>
            </a:prstGeom>
            <a:solidFill>
              <a:schemeClr val="accent1">
                <a:alpha val="20000"/>
              </a:schemeClr>
            </a:solidFill>
            <a:ln/>
          </p:spPr>
        </p:sp>
        <p:sp>
          <p:nvSpPr>
            <p:cNvPr id="25" name="AutoShape 25"/>
            <p:cNvSpPr/>
            <p:nvPr/>
          </p:nvSpPr>
          <p:spPr>
            <a:xfrm>
              <a:off x="454963" y="448942"/>
              <a:ext cx="84147" cy="84147"/>
            </a:xfrm>
            <a:prstGeom prst="ellipse">
              <a:avLst/>
            </a:prstGeom>
            <a:solidFill>
              <a:schemeClr val="accent1">
                <a:alpha val="100000"/>
              </a:schemeClr>
            </a:solidFill>
            <a:ln/>
          </p:spPr>
        </p:sp>
        <p:sp>
          <p:nvSpPr>
            <p:cNvPr id="26" name="AutoShape 26"/>
            <p:cNvSpPr/>
            <p:nvPr/>
          </p:nvSpPr>
          <p:spPr>
            <a:xfrm>
              <a:off x="575049" y="455517"/>
              <a:ext cx="78137" cy="78137"/>
            </a:xfrm>
            <a:prstGeom prst="ellipse">
              <a:avLst/>
            </a:prstGeom>
            <a:solidFill>
              <a:schemeClr val="accent1">
                <a:alpha val="80000"/>
              </a:schemeClr>
            </a:solidFill>
            <a:ln/>
          </p:spPr>
        </p:sp>
        <p:sp>
          <p:nvSpPr>
            <p:cNvPr id="27" name="AutoShape 27"/>
            <p:cNvSpPr/>
            <p:nvPr/>
          </p:nvSpPr>
          <p:spPr>
            <a:xfrm>
              <a:off x="689125" y="457233"/>
              <a:ext cx="74704" cy="74704"/>
            </a:xfrm>
            <a:prstGeom prst="ellipse">
              <a:avLst/>
            </a:prstGeom>
            <a:solidFill>
              <a:schemeClr val="accent1">
                <a:alpha val="60000"/>
              </a:schemeClr>
            </a:solidFill>
            <a:ln/>
          </p:spPr>
        </p:sp>
        <p:sp>
          <p:nvSpPr>
            <p:cNvPr id="28" name="AutoShape 28"/>
            <p:cNvSpPr/>
            <p:nvPr/>
          </p:nvSpPr>
          <p:spPr>
            <a:xfrm>
              <a:off x="799768" y="466203"/>
              <a:ext cx="69238" cy="69238"/>
            </a:xfrm>
            <a:prstGeom prst="ellipse">
              <a:avLst/>
            </a:prstGeom>
            <a:solidFill>
              <a:schemeClr val="accent1">
                <a:alpha val="40000"/>
              </a:schemeClr>
            </a:solidFill>
            <a:ln/>
          </p:spPr>
        </p:sp>
        <p:sp>
          <p:nvSpPr>
            <p:cNvPr id="29" name="AutoShape 29"/>
            <p:cNvSpPr/>
            <p:nvPr/>
          </p:nvSpPr>
          <p:spPr>
            <a:xfrm>
              <a:off x="904945" y="462070"/>
              <a:ext cx="65594" cy="65594"/>
            </a:xfrm>
            <a:prstGeom prst="ellipse">
              <a:avLst/>
            </a:prstGeom>
            <a:solidFill>
              <a:schemeClr val="accent1">
                <a:alpha val="20000"/>
              </a:schemeClr>
            </a:solidFill>
            <a:ln/>
          </p:spPr>
        </p:sp>
        <p:sp>
          <p:nvSpPr>
            <p:cNvPr id="30" name="AutoShape 30"/>
            <p:cNvSpPr/>
            <p:nvPr/>
          </p:nvSpPr>
          <p:spPr>
            <a:xfrm>
              <a:off x="454963" y="566715"/>
              <a:ext cx="84147" cy="84147"/>
            </a:xfrm>
            <a:prstGeom prst="ellipse">
              <a:avLst/>
            </a:prstGeom>
            <a:solidFill>
              <a:schemeClr val="accent1">
                <a:alpha val="100000"/>
              </a:schemeClr>
            </a:solidFill>
            <a:ln/>
          </p:spPr>
        </p:sp>
        <p:sp>
          <p:nvSpPr>
            <p:cNvPr id="31" name="AutoShape 31"/>
            <p:cNvSpPr/>
            <p:nvPr/>
          </p:nvSpPr>
          <p:spPr>
            <a:xfrm>
              <a:off x="575049" y="573291"/>
              <a:ext cx="78137" cy="78137"/>
            </a:xfrm>
            <a:prstGeom prst="ellipse">
              <a:avLst/>
            </a:prstGeom>
            <a:solidFill>
              <a:schemeClr val="accent1">
                <a:alpha val="80000"/>
              </a:schemeClr>
            </a:solidFill>
            <a:ln/>
          </p:spPr>
        </p:sp>
        <p:sp>
          <p:nvSpPr>
            <p:cNvPr id="32" name="AutoShape 32"/>
            <p:cNvSpPr/>
            <p:nvPr/>
          </p:nvSpPr>
          <p:spPr>
            <a:xfrm>
              <a:off x="689125" y="575007"/>
              <a:ext cx="74704" cy="74704"/>
            </a:xfrm>
            <a:prstGeom prst="ellipse">
              <a:avLst/>
            </a:prstGeom>
            <a:solidFill>
              <a:schemeClr val="accent1">
                <a:alpha val="60000"/>
              </a:schemeClr>
            </a:solidFill>
            <a:ln/>
          </p:spPr>
        </p:sp>
        <p:sp>
          <p:nvSpPr>
            <p:cNvPr id="33" name="AutoShape 33"/>
            <p:cNvSpPr/>
            <p:nvPr/>
          </p:nvSpPr>
          <p:spPr>
            <a:xfrm>
              <a:off x="799768" y="583977"/>
              <a:ext cx="69238" cy="69238"/>
            </a:xfrm>
            <a:prstGeom prst="ellipse">
              <a:avLst/>
            </a:prstGeom>
            <a:solidFill>
              <a:schemeClr val="accent1">
                <a:alpha val="40000"/>
              </a:schemeClr>
            </a:solidFill>
            <a:ln/>
          </p:spPr>
        </p:sp>
        <p:sp>
          <p:nvSpPr>
            <p:cNvPr id="34" name="AutoShape 34"/>
            <p:cNvSpPr/>
            <p:nvPr/>
          </p:nvSpPr>
          <p:spPr>
            <a:xfrm>
              <a:off x="904945" y="579844"/>
              <a:ext cx="65594" cy="65594"/>
            </a:xfrm>
            <a:prstGeom prst="ellipse">
              <a:avLst/>
            </a:prstGeom>
            <a:solidFill>
              <a:schemeClr val="accent1">
                <a:alpha val="20000"/>
              </a:schemeClr>
            </a:solidFill>
            <a:ln/>
          </p:spPr>
        </p:sp>
        <p:sp>
          <p:nvSpPr>
            <p:cNvPr id="35" name="AutoShape 35"/>
            <p:cNvSpPr/>
            <p:nvPr/>
          </p:nvSpPr>
          <p:spPr>
            <a:xfrm>
              <a:off x="454963" y="684489"/>
              <a:ext cx="84147" cy="84147"/>
            </a:xfrm>
            <a:prstGeom prst="ellipse">
              <a:avLst/>
            </a:prstGeom>
            <a:solidFill>
              <a:schemeClr val="accent1">
                <a:alpha val="100000"/>
              </a:schemeClr>
            </a:solidFill>
            <a:ln/>
          </p:spPr>
        </p:sp>
        <p:sp>
          <p:nvSpPr>
            <p:cNvPr id="36" name="AutoShape 36"/>
            <p:cNvSpPr/>
            <p:nvPr/>
          </p:nvSpPr>
          <p:spPr>
            <a:xfrm>
              <a:off x="575049" y="691064"/>
              <a:ext cx="78137" cy="78137"/>
            </a:xfrm>
            <a:prstGeom prst="ellipse">
              <a:avLst/>
            </a:prstGeom>
            <a:solidFill>
              <a:schemeClr val="accent1">
                <a:alpha val="80000"/>
              </a:schemeClr>
            </a:solidFill>
            <a:ln/>
          </p:spPr>
        </p:sp>
        <p:sp>
          <p:nvSpPr>
            <p:cNvPr id="37" name="AutoShape 37"/>
            <p:cNvSpPr/>
            <p:nvPr/>
          </p:nvSpPr>
          <p:spPr>
            <a:xfrm>
              <a:off x="689125" y="692781"/>
              <a:ext cx="74704" cy="74704"/>
            </a:xfrm>
            <a:prstGeom prst="ellipse">
              <a:avLst/>
            </a:prstGeom>
            <a:solidFill>
              <a:schemeClr val="accent1">
                <a:alpha val="60000"/>
              </a:schemeClr>
            </a:solidFill>
            <a:ln/>
          </p:spPr>
        </p:sp>
        <p:sp>
          <p:nvSpPr>
            <p:cNvPr id="38" name="AutoShape 38"/>
            <p:cNvSpPr/>
            <p:nvPr/>
          </p:nvSpPr>
          <p:spPr>
            <a:xfrm>
              <a:off x="799768" y="701751"/>
              <a:ext cx="69238" cy="69238"/>
            </a:xfrm>
            <a:prstGeom prst="ellipse">
              <a:avLst/>
            </a:prstGeom>
            <a:solidFill>
              <a:schemeClr val="accent1">
                <a:alpha val="40000"/>
              </a:schemeClr>
            </a:solidFill>
            <a:ln/>
          </p:spPr>
        </p:sp>
        <p:sp>
          <p:nvSpPr>
            <p:cNvPr id="39" name="AutoShape 39"/>
            <p:cNvSpPr/>
            <p:nvPr/>
          </p:nvSpPr>
          <p:spPr>
            <a:xfrm>
              <a:off x="904945" y="697618"/>
              <a:ext cx="65594" cy="65594"/>
            </a:xfrm>
            <a:prstGeom prst="ellipse">
              <a:avLst/>
            </a:prstGeom>
            <a:solidFill>
              <a:schemeClr val="accent1">
                <a:alpha val="20000"/>
              </a:schemeClr>
            </a:solidFill>
            <a:ln/>
          </p:spPr>
        </p:sp>
        <p:sp>
          <p:nvSpPr>
            <p:cNvPr id="40" name="TextBox 40"/>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dirty="0" err="1">
                  <a:solidFill>
                    <a:schemeClr val="accent1">
                      <a:alpha val="100000"/>
                    </a:schemeClr>
                  </a:solidFill>
                  <a:latin typeface="Microsoft Yahei"/>
                  <a:ea typeface="Microsoft Yahei"/>
                  <a:cs typeface="Microsoft Yahei"/>
                </a:rPr>
                <a:t>机械润滑油与水的混合实验</a:t>
              </a:r>
              <a:endParaRPr lang="en-US" sz="3000" b="1" dirty="0">
                <a:solidFill>
                  <a:schemeClr val="accent1">
                    <a:alpha val="100000"/>
                  </a:schemeClr>
                </a:solidFill>
                <a:latin typeface="Microsoft Yahei"/>
                <a:ea typeface="Microsoft Yahei"/>
                <a:cs typeface="Microsoft Yahei"/>
              </a:endParaRPr>
            </a:p>
          </p:txBody>
        </p:sp>
      </p:grpSp>
      <p:pic>
        <p:nvPicPr>
          <p:cNvPr id="41" name="图片 40">
            <a:extLst>
              <a:ext uri="{FF2B5EF4-FFF2-40B4-BE49-F238E27FC236}">
                <a16:creationId xmlns:a16="http://schemas.microsoft.com/office/drawing/2014/main" id="{7814B565-FB7D-8E93-B85F-7AEE65BED5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607" y="1258740"/>
            <a:ext cx="3255153" cy="4340519"/>
          </a:xfrm>
          <a:prstGeom prst="rect">
            <a:avLst/>
          </a:prstGeom>
          <a:ln>
            <a:noFill/>
          </a:ln>
          <a:effectLst>
            <a:softEdge rad="112500"/>
          </a:effectLst>
        </p:spPr>
      </p:pic>
      <p:sp>
        <p:nvSpPr>
          <p:cNvPr id="43" name="文本框 42">
            <a:extLst>
              <a:ext uri="{FF2B5EF4-FFF2-40B4-BE49-F238E27FC236}">
                <a16:creationId xmlns:a16="http://schemas.microsoft.com/office/drawing/2014/main" id="{3502EDF3-7739-F291-532C-03183FB7B5F9}"/>
              </a:ext>
            </a:extLst>
          </p:cNvPr>
          <p:cNvSpPr txBox="1"/>
          <p:nvPr/>
        </p:nvSpPr>
        <p:spPr>
          <a:xfrm>
            <a:off x="-830978" y="5599259"/>
            <a:ext cx="6097712" cy="419346"/>
          </a:xfrm>
          <a:prstGeom prst="rect">
            <a:avLst/>
          </a:prstGeom>
          <a:noFill/>
        </p:spPr>
        <p:txBody>
          <a:bodyPr wrap="square">
            <a:spAutoFit/>
          </a:bodyPr>
          <a:lstStyle/>
          <a:p>
            <a:pPr algn="ctr">
              <a:lnSpc>
                <a:spcPct val="150000"/>
              </a:lnSpc>
              <a:spcBef>
                <a:spcPts val="300"/>
              </a:spcBef>
              <a:spcAft>
                <a:spcPts val="300"/>
              </a:spcAft>
            </a:pPr>
            <a:r>
              <a:rPr lang="zh-CN" altLang="zh-CN" sz="1606" b="1" i="1" dirty="0">
                <a:solidFill>
                  <a:schemeClr val="accent1">
                    <a:alpha val="100000"/>
                  </a:schemeClr>
                </a:solidFill>
                <a:latin typeface="Microsoft Yahei"/>
                <a:ea typeface="Microsoft Yahei"/>
              </a:rPr>
              <a:t>人体润滑液与纯净水的静置分层</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结论</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454963" y="1569535"/>
            <a:ext cx="4219249" cy="4219249"/>
          </a:xfrm>
          <a:prstGeom prst="ellipse">
            <a:avLst/>
          </a:prstGeom>
        </p:spPr>
      </p:pic>
      <p:grpSp>
        <p:nvGrpSpPr>
          <p:cNvPr id="3" name="Group 3"/>
          <p:cNvGrpSpPr/>
          <p:nvPr/>
        </p:nvGrpSpPr>
        <p:grpSpPr>
          <a:xfrm>
            <a:off x="5163133" y="1294832"/>
            <a:ext cx="6264882" cy="1468186"/>
            <a:chOff x="5163133" y="1294832"/>
            <a:chExt cx="6264882" cy="1468186"/>
          </a:xfrm>
        </p:grpSpPr>
        <p:sp>
          <p:nvSpPr>
            <p:cNvPr id="4" name="AutoShape 4"/>
            <p:cNvSpPr/>
            <p:nvPr/>
          </p:nvSpPr>
          <p:spPr>
            <a:xfrm>
              <a:off x="5328795" y="1294832"/>
              <a:ext cx="6099220" cy="1468186"/>
            </a:xfrm>
            <a:prstGeom prst="rect">
              <a:avLst/>
            </a:prstGeom>
            <a:solidFill>
              <a:schemeClr val="accent2">
                <a:alpha val="100000"/>
              </a:schemeClr>
            </a:solidFill>
            <a:ln/>
          </p:spPr>
        </p:sp>
        <p:sp>
          <p:nvSpPr>
            <p:cNvPr id="5" name="TextBox 5"/>
            <p:cNvSpPr txBox="1"/>
            <p:nvPr/>
          </p:nvSpPr>
          <p:spPr>
            <a:xfrm>
              <a:off x="5632910" y="1424361"/>
              <a:ext cx="3055242" cy="398526"/>
            </a:xfrm>
            <a:prstGeom prst="rect">
              <a:avLst/>
            </a:prstGeom>
            <a:ln/>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混合物分离</a:t>
              </a:r>
            </a:p>
          </p:txBody>
        </p:sp>
        <p:sp>
          <p:nvSpPr>
            <p:cNvPr id="6" name="TextBox 6"/>
            <p:cNvSpPr txBox="1"/>
            <p:nvPr/>
          </p:nvSpPr>
          <p:spPr>
            <a:xfrm>
              <a:off x="5632910" y="1859131"/>
              <a:ext cx="5568066" cy="767133"/>
            </a:xfrm>
            <a:prstGeom prst="rect">
              <a:avLst/>
            </a:prstGeom>
            <a:ln/>
          </p:spPr>
          <p:txBody>
            <a:bodyPr vert="horz" wrap="square" lIns="114300" tIns="57150" rIns="114300" bIns="57150" rtlCol="0" anchor="t" anchorCtr="0">
              <a:spAutoFit/>
            </a:bodyPr>
            <a:lstStyle/>
            <a:p>
              <a:pPr>
                <a:lnSpc>
                  <a:spcPct val="150000"/>
                </a:lnSpc>
              </a:pPr>
              <a:r>
                <a:rPr lang="en-US" sz="1500" dirty="0" err="1">
                  <a:solidFill>
                    <a:srgbClr val="FFFFFF">
                      <a:alpha val="100000"/>
                    </a:srgbClr>
                  </a:solidFill>
                  <a:latin typeface="Microsoft Yahei"/>
                  <a:ea typeface="Microsoft Yahei"/>
                  <a:cs typeface="Microsoft Yahei"/>
                </a:rPr>
                <a:t>混合后静置足够长时间，利用梨形分液漏斗将油水混合物进行分液，得到乳化油和纯净水</a:t>
              </a:r>
              <a:r>
                <a:rPr lang="en-US" sz="1500" dirty="0">
                  <a:solidFill>
                    <a:srgbClr val="FFFFFF">
                      <a:alpha val="100000"/>
                    </a:srgbClr>
                  </a:solidFill>
                  <a:latin typeface="Microsoft Yahei"/>
                  <a:ea typeface="Microsoft Yahei"/>
                  <a:cs typeface="Microsoft Yahei"/>
                </a:rPr>
                <a:t>。</a:t>
              </a:r>
            </a:p>
          </p:txBody>
        </p:sp>
        <p:sp>
          <p:nvSpPr>
            <p:cNvPr id="7" name="AutoShape 7"/>
            <p:cNvSpPr/>
            <p:nvPr/>
          </p:nvSpPr>
          <p:spPr>
            <a:xfrm>
              <a:off x="5163133" y="1294832"/>
              <a:ext cx="165663" cy="1468186"/>
            </a:xfrm>
            <a:prstGeom prst="rect">
              <a:avLst/>
            </a:prstGeom>
            <a:solidFill>
              <a:schemeClr val="accent1">
                <a:alpha val="100000"/>
              </a:schemeClr>
            </a:solidFill>
            <a:ln/>
          </p:spPr>
        </p:sp>
      </p:grpSp>
      <p:grpSp>
        <p:nvGrpSpPr>
          <p:cNvPr id="8" name="Group 8"/>
          <p:cNvGrpSpPr/>
          <p:nvPr/>
        </p:nvGrpSpPr>
        <p:grpSpPr>
          <a:xfrm>
            <a:off x="5163133" y="2945066"/>
            <a:ext cx="6264882" cy="1468186"/>
            <a:chOff x="5163133" y="2945066"/>
            <a:chExt cx="6264882" cy="1468186"/>
          </a:xfrm>
        </p:grpSpPr>
        <p:sp>
          <p:nvSpPr>
            <p:cNvPr id="9" name="AutoShape 9"/>
            <p:cNvSpPr/>
            <p:nvPr/>
          </p:nvSpPr>
          <p:spPr>
            <a:xfrm>
              <a:off x="5328795" y="2945066"/>
              <a:ext cx="6099220" cy="1468186"/>
            </a:xfrm>
            <a:prstGeom prst="rect">
              <a:avLst/>
            </a:prstGeom>
            <a:solidFill>
              <a:schemeClr val="accent2">
                <a:alpha val="100000"/>
              </a:schemeClr>
            </a:solidFill>
            <a:ln/>
          </p:spPr>
        </p:sp>
        <p:sp>
          <p:nvSpPr>
            <p:cNvPr id="10" name="TextBox 10"/>
            <p:cNvSpPr txBox="1"/>
            <p:nvPr/>
          </p:nvSpPr>
          <p:spPr>
            <a:xfrm>
              <a:off x="5632910" y="3074595"/>
              <a:ext cx="3055242" cy="398526"/>
            </a:xfrm>
            <a:prstGeom prst="rect">
              <a:avLst/>
            </a:prstGeom>
            <a:ln/>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分离度定义</a:t>
              </a:r>
            </a:p>
          </p:txBody>
        </p:sp>
        <p:sp>
          <p:nvSpPr>
            <p:cNvPr id="11" name="TextBox 11"/>
            <p:cNvSpPr txBox="1"/>
            <p:nvPr/>
          </p:nvSpPr>
          <p:spPr>
            <a:xfrm>
              <a:off x="5632910" y="3477883"/>
              <a:ext cx="5568066" cy="767133"/>
            </a:xfrm>
            <a:prstGeom prst="rect">
              <a:avLst/>
            </a:prstGeom>
            <a:ln/>
          </p:spPr>
          <p:txBody>
            <a:bodyPr vert="horz" wrap="square" lIns="114300" tIns="57150" rIns="114300" bIns="57150" rtlCol="0" anchor="t" anchorCtr="0">
              <a:spAutoFit/>
            </a:bodyPr>
            <a:lstStyle/>
            <a:p>
              <a:pPr>
                <a:lnSpc>
                  <a:spcPct val="150000"/>
                </a:lnSpc>
              </a:pPr>
              <a:r>
                <a:rPr lang="en-US" sz="1500" dirty="0" err="1">
                  <a:solidFill>
                    <a:srgbClr val="FFFFFF">
                      <a:alpha val="100000"/>
                    </a:srgbClr>
                  </a:solidFill>
                  <a:latin typeface="Microsoft Yahei"/>
                  <a:ea typeface="Microsoft Yahei"/>
                  <a:cs typeface="Microsoft Yahei"/>
                </a:rPr>
                <a:t>通过测量分液后水的体积和混合物中水的体积比值，可以得到机械润滑油和纯净水的分离程度</a:t>
              </a:r>
              <a:r>
                <a:rPr lang="en-US" sz="1500" dirty="0">
                  <a:solidFill>
                    <a:srgbClr val="FFFFFF">
                      <a:alpha val="100000"/>
                    </a:srgbClr>
                  </a:solidFill>
                  <a:latin typeface="Microsoft Yahei"/>
                  <a:ea typeface="Microsoft Yahei"/>
                  <a:cs typeface="Microsoft Yahei"/>
                </a:rPr>
                <a:t>。</a:t>
              </a:r>
            </a:p>
          </p:txBody>
        </p:sp>
        <p:sp>
          <p:nvSpPr>
            <p:cNvPr id="12" name="AutoShape 12"/>
            <p:cNvSpPr/>
            <p:nvPr/>
          </p:nvSpPr>
          <p:spPr>
            <a:xfrm>
              <a:off x="5163133" y="2945066"/>
              <a:ext cx="165663" cy="1468186"/>
            </a:xfrm>
            <a:prstGeom prst="rect">
              <a:avLst/>
            </a:prstGeom>
            <a:solidFill>
              <a:schemeClr val="accent1">
                <a:alpha val="100000"/>
              </a:schemeClr>
            </a:solidFill>
            <a:ln/>
          </p:spPr>
        </p:sp>
      </p:grpSp>
      <p:grpSp>
        <p:nvGrpSpPr>
          <p:cNvPr id="13" name="Group 13"/>
          <p:cNvGrpSpPr/>
          <p:nvPr/>
        </p:nvGrpSpPr>
        <p:grpSpPr>
          <a:xfrm>
            <a:off x="5163133" y="4595300"/>
            <a:ext cx="6264882" cy="1468186"/>
            <a:chOff x="5163133" y="4595300"/>
            <a:chExt cx="6264882" cy="1468186"/>
          </a:xfrm>
        </p:grpSpPr>
        <p:sp>
          <p:nvSpPr>
            <p:cNvPr id="14" name="AutoShape 14"/>
            <p:cNvSpPr/>
            <p:nvPr/>
          </p:nvSpPr>
          <p:spPr>
            <a:xfrm>
              <a:off x="5328795" y="4595300"/>
              <a:ext cx="6099220" cy="1468186"/>
            </a:xfrm>
            <a:prstGeom prst="rect">
              <a:avLst/>
            </a:prstGeom>
            <a:solidFill>
              <a:schemeClr val="accent2">
                <a:alpha val="100000"/>
              </a:schemeClr>
            </a:solidFill>
            <a:ln/>
          </p:spPr>
        </p:sp>
        <p:sp>
          <p:nvSpPr>
            <p:cNvPr id="15" name="TextBox 15"/>
            <p:cNvSpPr txBox="1"/>
            <p:nvPr/>
          </p:nvSpPr>
          <p:spPr>
            <a:xfrm>
              <a:off x="5632910" y="4724828"/>
              <a:ext cx="3055242" cy="398526"/>
            </a:xfrm>
            <a:prstGeom prst="rect">
              <a:avLst/>
            </a:prstGeom>
            <a:ln/>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分离度范围</a:t>
              </a:r>
            </a:p>
          </p:txBody>
        </p:sp>
        <p:sp>
          <p:nvSpPr>
            <p:cNvPr id="16" name="TextBox 16"/>
            <p:cNvSpPr txBox="1"/>
            <p:nvPr/>
          </p:nvSpPr>
          <p:spPr>
            <a:xfrm>
              <a:off x="5632910" y="5123354"/>
              <a:ext cx="5568066" cy="767133"/>
            </a:xfrm>
            <a:prstGeom prst="rect">
              <a:avLst/>
            </a:prstGeom>
            <a:ln/>
          </p:spPr>
          <p:txBody>
            <a:bodyPr vert="horz" wrap="square" lIns="114300" tIns="57150" rIns="114300" bIns="57150" rtlCol="0" anchor="t" anchorCtr="0">
              <a:spAutoFit/>
            </a:bodyPr>
            <a:lstStyle/>
            <a:p>
              <a:pPr>
                <a:lnSpc>
                  <a:spcPct val="150000"/>
                </a:lnSpc>
              </a:pPr>
              <a:r>
                <a:rPr lang="en-US" sz="1500" dirty="0">
                  <a:solidFill>
                    <a:srgbClr val="FFFFFF">
                      <a:alpha val="100000"/>
                    </a:srgbClr>
                  </a:solidFill>
                  <a:latin typeface="Microsoft Yahei"/>
                  <a:ea typeface="Microsoft Yahei"/>
                  <a:cs typeface="Microsoft Yahei"/>
                </a:rPr>
                <a:t>分离度最小值为1，理论上最大可以趋于无穷，分离度越大说明润滑物的水分离特性越好。</a:t>
              </a:r>
            </a:p>
          </p:txBody>
        </p:sp>
        <p:sp>
          <p:nvSpPr>
            <p:cNvPr id="17" name="AutoShape 17"/>
            <p:cNvSpPr/>
            <p:nvPr/>
          </p:nvSpPr>
          <p:spPr>
            <a:xfrm>
              <a:off x="5163133" y="4595300"/>
              <a:ext cx="165663" cy="1468186"/>
            </a:xfrm>
            <a:prstGeom prst="rect">
              <a:avLst/>
            </a:prstGeom>
            <a:solidFill>
              <a:schemeClr val="accent1">
                <a:alpha val="100000"/>
              </a:schemeClr>
            </a:solidFill>
            <a:ln/>
          </p:spPr>
        </p:sp>
      </p:grpSp>
      <p:grpSp>
        <p:nvGrpSpPr>
          <p:cNvPr id="18" name="Group 18"/>
          <p:cNvGrpSpPr/>
          <p:nvPr/>
        </p:nvGrpSpPr>
        <p:grpSpPr>
          <a:xfrm>
            <a:off x="454963" y="93878"/>
            <a:ext cx="10641129" cy="914400"/>
            <a:chOff x="454963" y="93878"/>
            <a:chExt cx="10641129" cy="914400"/>
          </a:xfrm>
        </p:grpSpPr>
        <p:sp>
          <p:nvSpPr>
            <p:cNvPr id="19" name="AutoShape 19"/>
            <p:cNvSpPr/>
            <p:nvPr/>
          </p:nvSpPr>
          <p:spPr>
            <a:xfrm>
              <a:off x="454963" y="331168"/>
              <a:ext cx="84147" cy="84147"/>
            </a:xfrm>
            <a:prstGeom prst="ellipse">
              <a:avLst/>
            </a:prstGeom>
            <a:solidFill>
              <a:schemeClr val="accent1">
                <a:alpha val="100000"/>
              </a:schemeClr>
            </a:solidFill>
            <a:ln/>
          </p:spPr>
        </p:sp>
        <p:sp>
          <p:nvSpPr>
            <p:cNvPr id="20" name="AutoShape 20"/>
            <p:cNvSpPr/>
            <p:nvPr/>
          </p:nvSpPr>
          <p:spPr>
            <a:xfrm>
              <a:off x="575049" y="337743"/>
              <a:ext cx="78137" cy="78137"/>
            </a:xfrm>
            <a:prstGeom prst="ellipse">
              <a:avLst/>
            </a:prstGeom>
            <a:solidFill>
              <a:schemeClr val="accent1">
                <a:alpha val="80000"/>
              </a:schemeClr>
            </a:solidFill>
            <a:ln/>
          </p:spPr>
        </p:sp>
        <p:sp>
          <p:nvSpPr>
            <p:cNvPr id="21" name="AutoShape 21"/>
            <p:cNvSpPr/>
            <p:nvPr/>
          </p:nvSpPr>
          <p:spPr>
            <a:xfrm>
              <a:off x="689125" y="339460"/>
              <a:ext cx="74704" cy="74704"/>
            </a:xfrm>
            <a:prstGeom prst="ellipse">
              <a:avLst/>
            </a:prstGeom>
            <a:solidFill>
              <a:schemeClr val="accent1">
                <a:alpha val="60000"/>
              </a:schemeClr>
            </a:solidFill>
            <a:ln/>
          </p:spPr>
        </p:sp>
        <p:sp>
          <p:nvSpPr>
            <p:cNvPr id="22" name="AutoShape 22"/>
            <p:cNvSpPr/>
            <p:nvPr/>
          </p:nvSpPr>
          <p:spPr>
            <a:xfrm>
              <a:off x="799768" y="348430"/>
              <a:ext cx="69238" cy="69238"/>
            </a:xfrm>
            <a:prstGeom prst="ellipse">
              <a:avLst/>
            </a:prstGeom>
            <a:solidFill>
              <a:schemeClr val="accent1">
                <a:alpha val="40000"/>
              </a:schemeClr>
            </a:solidFill>
            <a:ln/>
          </p:spPr>
        </p:sp>
        <p:sp>
          <p:nvSpPr>
            <p:cNvPr id="23" name="AutoShape 23"/>
            <p:cNvSpPr/>
            <p:nvPr/>
          </p:nvSpPr>
          <p:spPr>
            <a:xfrm>
              <a:off x="904945" y="344297"/>
              <a:ext cx="65594" cy="65594"/>
            </a:xfrm>
            <a:prstGeom prst="ellipse">
              <a:avLst/>
            </a:prstGeom>
            <a:solidFill>
              <a:schemeClr val="accent1">
                <a:alpha val="20000"/>
              </a:schemeClr>
            </a:solidFill>
            <a:ln/>
          </p:spPr>
        </p:sp>
        <p:sp>
          <p:nvSpPr>
            <p:cNvPr id="24" name="AutoShape 24"/>
            <p:cNvSpPr/>
            <p:nvPr/>
          </p:nvSpPr>
          <p:spPr>
            <a:xfrm>
              <a:off x="454963" y="448942"/>
              <a:ext cx="84147" cy="84147"/>
            </a:xfrm>
            <a:prstGeom prst="ellipse">
              <a:avLst/>
            </a:prstGeom>
            <a:solidFill>
              <a:schemeClr val="accent1">
                <a:alpha val="100000"/>
              </a:schemeClr>
            </a:solidFill>
            <a:ln/>
          </p:spPr>
        </p:sp>
        <p:sp>
          <p:nvSpPr>
            <p:cNvPr id="25" name="AutoShape 25"/>
            <p:cNvSpPr/>
            <p:nvPr/>
          </p:nvSpPr>
          <p:spPr>
            <a:xfrm>
              <a:off x="575049" y="455517"/>
              <a:ext cx="78137" cy="78137"/>
            </a:xfrm>
            <a:prstGeom prst="ellipse">
              <a:avLst/>
            </a:prstGeom>
            <a:solidFill>
              <a:schemeClr val="accent1">
                <a:alpha val="80000"/>
              </a:schemeClr>
            </a:solidFill>
            <a:ln/>
          </p:spPr>
        </p:sp>
        <p:sp>
          <p:nvSpPr>
            <p:cNvPr id="26" name="AutoShape 26"/>
            <p:cNvSpPr/>
            <p:nvPr/>
          </p:nvSpPr>
          <p:spPr>
            <a:xfrm>
              <a:off x="689125" y="457233"/>
              <a:ext cx="74704" cy="74704"/>
            </a:xfrm>
            <a:prstGeom prst="ellipse">
              <a:avLst/>
            </a:prstGeom>
            <a:solidFill>
              <a:schemeClr val="accent1">
                <a:alpha val="60000"/>
              </a:schemeClr>
            </a:solidFill>
            <a:ln/>
          </p:spPr>
        </p:sp>
        <p:sp>
          <p:nvSpPr>
            <p:cNvPr id="27" name="AutoShape 27"/>
            <p:cNvSpPr/>
            <p:nvPr/>
          </p:nvSpPr>
          <p:spPr>
            <a:xfrm>
              <a:off x="799768" y="466203"/>
              <a:ext cx="69238" cy="69238"/>
            </a:xfrm>
            <a:prstGeom prst="ellipse">
              <a:avLst/>
            </a:prstGeom>
            <a:solidFill>
              <a:schemeClr val="accent1">
                <a:alpha val="40000"/>
              </a:schemeClr>
            </a:solidFill>
            <a:ln/>
          </p:spPr>
        </p:sp>
        <p:sp>
          <p:nvSpPr>
            <p:cNvPr id="28" name="AutoShape 28"/>
            <p:cNvSpPr/>
            <p:nvPr/>
          </p:nvSpPr>
          <p:spPr>
            <a:xfrm>
              <a:off x="904945" y="462070"/>
              <a:ext cx="65594" cy="65594"/>
            </a:xfrm>
            <a:prstGeom prst="ellipse">
              <a:avLst/>
            </a:prstGeom>
            <a:solidFill>
              <a:schemeClr val="accent1">
                <a:alpha val="20000"/>
              </a:schemeClr>
            </a:solidFill>
            <a:ln/>
          </p:spPr>
        </p:sp>
        <p:sp>
          <p:nvSpPr>
            <p:cNvPr id="29" name="AutoShape 29"/>
            <p:cNvSpPr/>
            <p:nvPr/>
          </p:nvSpPr>
          <p:spPr>
            <a:xfrm>
              <a:off x="454963" y="566715"/>
              <a:ext cx="84147" cy="84147"/>
            </a:xfrm>
            <a:prstGeom prst="ellipse">
              <a:avLst/>
            </a:prstGeom>
            <a:solidFill>
              <a:schemeClr val="accent1">
                <a:alpha val="100000"/>
              </a:schemeClr>
            </a:solidFill>
            <a:ln/>
          </p:spPr>
        </p:sp>
        <p:sp>
          <p:nvSpPr>
            <p:cNvPr id="30" name="AutoShape 30"/>
            <p:cNvSpPr/>
            <p:nvPr/>
          </p:nvSpPr>
          <p:spPr>
            <a:xfrm>
              <a:off x="575049" y="573291"/>
              <a:ext cx="78137" cy="78137"/>
            </a:xfrm>
            <a:prstGeom prst="ellipse">
              <a:avLst/>
            </a:prstGeom>
            <a:solidFill>
              <a:schemeClr val="accent1">
                <a:alpha val="80000"/>
              </a:schemeClr>
            </a:solidFill>
            <a:ln/>
          </p:spPr>
        </p:sp>
        <p:sp>
          <p:nvSpPr>
            <p:cNvPr id="31" name="AutoShape 31"/>
            <p:cNvSpPr/>
            <p:nvPr/>
          </p:nvSpPr>
          <p:spPr>
            <a:xfrm>
              <a:off x="689125" y="575007"/>
              <a:ext cx="74704" cy="74704"/>
            </a:xfrm>
            <a:prstGeom prst="ellipse">
              <a:avLst/>
            </a:prstGeom>
            <a:solidFill>
              <a:schemeClr val="accent1">
                <a:alpha val="60000"/>
              </a:schemeClr>
            </a:solidFill>
            <a:ln/>
          </p:spPr>
        </p:sp>
        <p:sp>
          <p:nvSpPr>
            <p:cNvPr id="32" name="AutoShape 32"/>
            <p:cNvSpPr/>
            <p:nvPr/>
          </p:nvSpPr>
          <p:spPr>
            <a:xfrm>
              <a:off x="799768" y="583977"/>
              <a:ext cx="69238" cy="69238"/>
            </a:xfrm>
            <a:prstGeom prst="ellipse">
              <a:avLst/>
            </a:prstGeom>
            <a:solidFill>
              <a:schemeClr val="accent1">
                <a:alpha val="40000"/>
              </a:schemeClr>
            </a:solidFill>
            <a:ln/>
          </p:spPr>
        </p:sp>
        <p:sp>
          <p:nvSpPr>
            <p:cNvPr id="33" name="AutoShape 33"/>
            <p:cNvSpPr/>
            <p:nvPr/>
          </p:nvSpPr>
          <p:spPr>
            <a:xfrm>
              <a:off x="904945" y="579844"/>
              <a:ext cx="65594" cy="65594"/>
            </a:xfrm>
            <a:prstGeom prst="ellipse">
              <a:avLst/>
            </a:prstGeom>
            <a:solidFill>
              <a:schemeClr val="accent1">
                <a:alpha val="20000"/>
              </a:schemeClr>
            </a:solidFill>
            <a:ln/>
          </p:spPr>
        </p:sp>
        <p:sp>
          <p:nvSpPr>
            <p:cNvPr id="34" name="AutoShape 34"/>
            <p:cNvSpPr/>
            <p:nvPr/>
          </p:nvSpPr>
          <p:spPr>
            <a:xfrm>
              <a:off x="454963" y="684489"/>
              <a:ext cx="84147" cy="84147"/>
            </a:xfrm>
            <a:prstGeom prst="ellipse">
              <a:avLst/>
            </a:prstGeom>
            <a:solidFill>
              <a:schemeClr val="accent1">
                <a:alpha val="100000"/>
              </a:schemeClr>
            </a:solidFill>
            <a:ln/>
          </p:spPr>
        </p:sp>
        <p:sp>
          <p:nvSpPr>
            <p:cNvPr id="35" name="AutoShape 35"/>
            <p:cNvSpPr/>
            <p:nvPr/>
          </p:nvSpPr>
          <p:spPr>
            <a:xfrm>
              <a:off x="575049" y="691064"/>
              <a:ext cx="78137" cy="78137"/>
            </a:xfrm>
            <a:prstGeom prst="ellipse">
              <a:avLst/>
            </a:prstGeom>
            <a:solidFill>
              <a:schemeClr val="accent1">
                <a:alpha val="80000"/>
              </a:schemeClr>
            </a:solidFill>
            <a:ln/>
          </p:spPr>
        </p:sp>
        <p:sp>
          <p:nvSpPr>
            <p:cNvPr id="36" name="AutoShape 36"/>
            <p:cNvSpPr/>
            <p:nvPr/>
          </p:nvSpPr>
          <p:spPr>
            <a:xfrm>
              <a:off x="689125" y="692781"/>
              <a:ext cx="74704" cy="74704"/>
            </a:xfrm>
            <a:prstGeom prst="ellipse">
              <a:avLst/>
            </a:prstGeom>
            <a:solidFill>
              <a:schemeClr val="accent1">
                <a:alpha val="60000"/>
              </a:schemeClr>
            </a:solidFill>
            <a:ln/>
          </p:spPr>
        </p:sp>
        <p:sp>
          <p:nvSpPr>
            <p:cNvPr id="37" name="AutoShape 37"/>
            <p:cNvSpPr/>
            <p:nvPr/>
          </p:nvSpPr>
          <p:spPr>
            <a:xfrm>
              <a:off x="799768" y="701751"/>
              <a:ext cx="69238" cy="69238"/>
            </a:xfrm>
            <a:prstGeom prst="ellipse">
              <a:avLst/>
            </a:prstGeom>
            <a:solidFill>
              <a:schemeClr val="accent1">
                <a:alpha val="40000"/>
              </a:schemeClr>
            </a:solidFill>
            <a:ln/>
          </p:spPr>
        </p:sp>
        <p:sp>
          <p:nvSpPr>
            <p:cNvPr id="38" name="AutoShape 38"/>
            <p:cNvSpPr/>
            <p:nvPr/>
          </p:nvSpPr>
          <p:spPr>
            <a:xfrm>
              <a:off x="904945" y="697618"/>
              <a:ext cx="65594" cy="65594"/>
            </a:xfrm>
            <a:prstGeom prst="ellipse">
              <a:avLst/>
            </a:prstGeom>
            <a:solidFill>
              <a:schemeClr val="accent1">
                <a:alpha val="20000"/>
              </a:schemeClr>
            </a:solidFill>
            <a:ln/>
          </p:spPr>
        </p:sp>
        <p:sp>
          <p:nvSpPr>
            <p:cNvPr id="39" name="TextBox 39"/>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结论</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779391" y="1754944"/>
            <a:ext cx="638131" cy="638131"/>
          </a:xfrm>
          <a:prstGeom prst="ellipse">
            <a:avLst/>
          </a:prstGeom>
          <a:solidFill>
            <a:schemeClr val="accent1">
              <a:alpha val="20000"/>
            </a:schemeClr>
          </a:solidFill>
          <a:ln/>
        </p:spPr>
      </p:sp>
      <p:sp>
        <p:nvSpPr>
          <p:cNvPr id="3" name="AutoShape 3"/>
          <p:cNvSpPr/>
          <p:nvPr/>
        </p:nvSpPr>
        <p:spPr>
          <a:xfrm>
            <a:off x="914135" y="1889688"/>
            <a:ext cx="368642" cy="368642"/>
          </a:xfrm>
          <a:prstGeom prst="ellipse">
            <a:avLst/>
          </a:prstGeom>
          <a:solidFill>
            <a:schemeClr val="accent1">
              <a:alpha val="100000"/>
            </a:schemeClr>
          </a:solidFill>
          <a:ln/>
        </p:spPr>
      </p:sp>
      <p:cxnSp>
        <p:nvCxnSpPr>
          <p:cNvPr id="4" name="Connector 4"/>
          <p:cNvCxnSpPr/>
          <p:nvPr/>
        </p:nvCxnSpPr>
        <p:spPr>
          <a:xfrm>
            <a:off x="1098456" y="2393075"/>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5" name="AutoShape 5"/>
          <p:cNvSpPr/>
          <p:nvPr/>
        </p:nvSpPr>
        <p:spPr>
          <a:xfrm>
            <a:off x="779391" y="3803200"/>
            <a:ext cx="638131" cy="638131"/>
          </a:xfrm>
          <a:prstGeom prst="ellipse">
            <a:avLst/>
          </a:prstGeom>
          <a:solidFill>
            <a:schemeClr val="accent1">
              <a:alpha val="20000"/>
            </a:schemeClr>
          </a:solidFill>
          <a:ln/>
        </p:spPr>
      </p:sp>
      <p:sp>
        <p:nvSpPr>
          <p:cNvPr id="6" name="AutoShape 6"/>
          <p:cNvSpPr/>
          <p:nvPr/>
        </p:nvSpPr>
        <p:spPr>
          <a:xfrm>
            <a:off x="914135" y="3937944"/>
            <a:ext cx="368642" cy="368642"/>
          </a:xfrm>
          <a:prstGeom prst="ellipse">
            <a:avLst/>
          </a:prstGeom>
          <a:solidFill>
            <a:schemeClr val="accent1">
              <a:alpha val="100000"/>
            </a:schemeClr>
          </a:solidFill>
          <a:ln/>
        </p:spPr>
      </p:sp>
      <p:cxnSp>
        <p:nvCxnSpPr>
          <p:cNvPr id="7" name="Connector 7"/>
          <p:cNvCxnSpPr/>
          <p:nvPr/>
        </p:nvCxnSpPr>
        <p:spPr>
          <a:xfrm>
            <a:off x="1098456" y="4441331"/>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8" name="AutoShape 8"/>
          <p:cNvSpPr/>
          <p:nvPr/>
        </p:nvSpPr>
        <p:spPr>
          <a:xfrm>
            <a:off x="6360328" y="1754944"/>
            <a:ext cx="638131" cy="638131"/>
          </a:xfrm>
          <a:prstGeom prst="ellipse">
            <a:avLst/>
          </a:prstGeom>
          <a:solidFill>
            <a:schemeClr val="accent1">
              <a:alpha val="20000"/>
            </a:schemeClr>
          </a:solidFill>
          <a:ln/>
        </p:spPr>
      </p:sp>
      <p:sp>
        <p:nvSpPr>
          <p:cNvPr id="9" name="AutoShape 9"/>
          <p:cNvSpPr/>
          <p:nvPr/>
        </p:nvSpPr>
        <p:spPr>
          <a:xfrm>
            <a:off x="6495073" y="1889688"/>
            <a:ext cx="368642" cy="368642"/>
          </a:xfrm>
          <a:prstGeom prst="ellipse">
            <a:avLst/>
          </a:prstGeom>
          <a:solidFill>
            <a:schemeClr val="accent1">
              <a:alpha val="100000"/>
            </a:schemeClr>
          </a:solidFill>
          <a:ln/>
        </p:spPr>
      </p:sp>
      <p:cxnSp>
        <p:nvCxnSpPr>
          <p:cNvPr id="10" name="Connector 10"/>
          <p:cNvCxnSpPr/>
          <p:nvPr/>
        </p:nvCxnSpPr>
        <p:spPr>
          <a:xfrm>
            <a:off x="6679393" y="2393075"/>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11" name="AutoShape 11"/>
          <p:cNvSpPr/>
          <p:nvPr/>
        </p:nvSpPr>
        <p:spPr>
          <a:xfrm>
            <a:off x="6360328" y="3803200"/>
            <a:ext cx="638131" cy="638131"/>
          </a:xfrm>
          <a:prstGeom prst="ellipse">
            <a:avLst/>
          </a:prstGeom>
          <a:solidFill>
            <a:schemeClr val="accent1">
              <a:alpha val="20000"/>
            </a:schemeClr>
          </a:solidFill>
          <a:ln/>
        </p:spPr>
      </p:sp>
      <p:sp>
        <p:nvSpPr>
          <p:cNvPr id="12" name="AutoShape 12"/>
          <p:cNvSpPr/>
          <p:nvPr/>
        </p:nvSpPr>
        <p:spPr>
          <a:xfrm>
            <a:off x="6495073" y="3937944"/>
            <a:ext cx="368642" cy="368642"/>
          </a:xfrm>
          <a:prstGeom prst="ellipse">
            <a:avLst/>
          </a:prstGeom>
          <a:solidFill>
            <a:schemeClr val="accent1">
              <a:alpha val="100000"/>
            </a:schemeClr>
          </a:solidFill>
          <a:ln/>
        </p:spPr>
      </p:sp>
      <p:cxnSp>
        <p:nvCxnSpPr>
          <p:cNvPr id="13" name="Connector 13"/>
          <p:cNvCxnSpPr/>
          <p:nvPr/>
        </p:nvCxnSpPr>
        <p:spPr>
          <a:xfrm>
            <a:off x="6679393" y="4441331"/>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14" name="TextBox 14"/>
          <p:cNvSpPr txBox="1"/>
          <p:nvPr/>
        </p:nvSpPr>
        <p:spPr>
          <a:xfrm>
            <a:off x="1574907" y="1645216"/>
            <a:ext cx="4524375" cy="695325"/>
          </a:xfrm>
          <a:prstGeom prst="rect">
            <a:avLst/>
          </a:prstGeom>
          <a:ln/>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人体润滑液分离特性</a:t>
            </a:r>
          </a:p>
        </p:txBody>
      </p:sp>
      <p:sp>
        <p:nvSpPr>
          <p:cNvPr id="15" name="TextBox 15"/>
          <p:cNvSpPr txBox="1"/>
          <p:nvPr/>
        </p:nvSpPr>
        <p:spPr>
          <a:xfrm>
            <a:off x="1574907" y="2202253"/>
            <a:ext cx="3905250" cy="945259"/>
          </a:xfrm>
          <a:prstGeom prst="rect">
            <a:avLst/>
          </a:prstGeom>
          <a:ln/>
        </p:spPr>
        <p:txBody>
          <a:bodyPr vert="horz" wrap="square" lIns="123825" tIns="123825" rIns="57150" bIns="123825" rtlCol="0" anchor="t" anchorCtr="0">
            <a:spAutoFit/>
          </a:bodyPr>
          <a:lstStyle/>
          <a:p>
            <a:pPr>
              <a:lnSpc>
                <a:spcPct val="150000"/>
              </a:lnSpc>
            </a:pPr>
            <a:r>
              <a:rPr lang="en-US" sz="1600" dirty="0" err="1">
                <a:solidFill>
                  <a:schemeClr val="dk1">
                    <a:alpha val="100000"/>
                  </a:schemeClr>
                </a:solidFill>
                <a:latin typeface="Microsoft Yahei"/>
                <a:ea typeface="Microsoft Yahei"/>
                <a:cs typeface="Microsoft Yahei"/>
              </a:rPr>
              <a:t>人体润滑液与水混合后，不进行搅拌时，可以长期维持稳定的相互分层状况</a:t>
            </a:r>
            <a:r>
              <a:rPr lang="en-US" sz="1600" dirty="0">
                <a:solidFill>
                  <a:schemeClr val="dk1">
                    <a:alpha val="100000"/>
                  </a:schemeClr>
                </a:solidFill>
                <a:latin typeface="Microsoft Yahei"/>
                <a:ea typeface="Microsoft Yahei"/>
                <a:cs typeface="Microsoft Yahei"/>
              </a:rPr>
              <a:t>。</a:t>
            </a:r>
          </a:p>
        </p:txBody>
      </p:sp>
      <p:sp>
        <p:nvSpPr>
          <p:cNvPr id="16" name="TextBox 16"/>
          <p:cNvSpPr txBox="1"/>
          <p:nvPr/>
        </p:nvSpPr>
        <p:spPr>
          <a:xfrm>
            <a:off x="1574907" y="3693472"/>
            <a:ext cx="4781550" cy="695325"/>
          </a:xfrm>
          <a:prstGeom prst="rect">
            <a:avLst/>
          </a:prstGeom>
          <a:ln/>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人体润滑液用途</a:t>
            </a:r>
          </a:p>
        </p:txBody>
      </p:sp>
      <p:sp>
        <p:nvSpPr>
          <p:cNvPr id="17" name="TextBox 17"/>
          <p:cNvSpPr txBox="1"/>
          <p:nvPr/>
        </p:nvSpPr>
        <p:spPr>
          <a:xfrm>
            <a:off x="1574907" y="4250509"/>
            <a:ext cx="3905250" cy="1314591"/>
          </a:xfrm>
          <a:prstGeom prst="rect">
            <a:avLst/>
          </a:prstGeom>
          <a:ln/>
        </p:spPr>
        <p:txBody>
          <a:bodyPr vert="horz" wrap="square" lIns="123825" tIns="123825" rIns="57150" bIns="123825" rtlCol="0" anchor="t" anchorCtr="0">
            <a:spAutoFit/>
          </a:bodyPr>
          <a:lstStyle/>
          <a:p>
            <a:pPr>
              <a:lnSpc>
                <a:spcPct val="150000"/>
              </a:lnSpc>
            </a:pPr>
            <a:r>
              <a:rPr lang="en-US" sz="1600" dirty="0" err="1">
                <a:solidFill>
                  <a:schemeClr val="dk1">
                    <a:alpha val="100000"/>
                  </a:schemeClr>
                </a:solidFill>
                <a:latin typeface="Microsoft Yahei"/>
                <a:ea typeface="Microsoft Yahei"/>
              </a:rPr>
              <a:t>人体润滑液具有更大的粘度，但最终反映到润滑过程的性能中，机械润滑油具有更好的结果</a:t>
            </a:r>
            <a:r>
              <a:rPr lang="en-US" sz="1600" dirty="0">
                <a:solidFill>
                  <a:schemeClr val="dk1">
                    <a:alpha val="100000"/>
                  </a:schemeClr>
                </a:solidFill>
                <a:latin typeface="Microsoft Yahei"/>
                <a:ea typeface="Microsoft Yahei"/>
              </a:rPr>
              <a:t>。</a:t>
            </a:r>
          </a:p>
        </p:txBody>
      </p:sp>
      <p:sp>
        <p:nvSpPr>
          <p:cNvPr id="18" name="TextBox 18"/>
          <p:cNvSpPr txBox="1"/>
          <p:nvPr/>
        </p:nvSpPr>
        <p:spPr>
          <a:xfrm>
            <a:off x="7237966" y="3693472"/>
            <a:ext cx="4752975" cy="695325"/>
          </a:xfrm>
          <a:prstGeom prst="rect">
            <a:avLst/>
          </a:prstGeom>
          <a:ln/>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摩擦学原理</a:t>
            </a:r>
          </a:p>
        </p:txBody>
      </p:sp>
      <p:sp>
        <p:nvSpPr>
          <p:cNvPr id="19" name="TextBox 19"/>
          <p:cNvSpPr txBox="1"/>
          <p:nvPr/>
        </p:nvSpPr>
        <p:spPr>
          <a:xfrm>
            <a:off x="7237966" y="4250509"/>
            <a:ext cx="3905250" cy="1683923"/>
          </a:xfrm>
          <a:prstGeom prst="rect">
            <a:avLst/>
          </a:prstGeom>
          <a:ln/>
        </p:spPr>
        <p:txBody>
          <a:bodyPr vert="horz" wrap="square" lIns="123825" tIns="123825" rIns="57150" bIns="123825" rtlCol="0" anchor="t" anchorCtr="0">
            <a:spAutoFit/>
          </a:bodyPr>
          <a:lstStyle/>
          <a:p>
            <a:pPr>
              <a:lnSpc>
                <a:spcPct val="150000"/>
              </a:lnSpc>
            </a:pPr>
            <a:r>
              <a:rPr lang="en-US" sz="1600" dirty="0">
                <a:solidFill>
                  <a:schemeClr val="dk1">
                    <a:alpha val="100000"/>
                  </a:schemeClr>
                </a:solidFill>
                <a:latin typeface="Microsoft Yahei"/>
                <a:ea typeface="Microsoft Yahei"/>
              </a:rPr>
              <a:t>人体润滑液之所以能够得到使用，或许是因为人体润滑液需要满足的作用不只是润滑，更多的是保护人类肌肤之类的，与减少摩擦的目的并不完全一致。</a:t>
            </a:r>
          </a:p>
        </p:txBody>
      </p:sp>
      <p:sp>
        <p:nvSpPr>
          <p:cNvPr id="20" name="TextBox 20"/>
          <p:cNvSpPr txBox="1"/>
          <p:nvPr/>
        </p:nvSpPr>
        <p:spPr>
          <a:xfrm>
            <a:off x="7315079" y="1645216"/>
            <a:ext cx="4676775" cy="695325"/>
          </a:xfrm>
          <a:prstGeom prst="rect">
            <a:avLst/>
          </a:prstGeom>
          <a:ln/>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润滑性能差异</a:t>
            </a:r>
          </a:p>
        </p:txBody>
      </p:sp>
      <p:sp>
        <p:nvSpPr>
          <p:cNvPr id="21" name="TextBox 21"/>
          <p:cNvSpPr txBox="1"/>
          <p:nvPr/>
        </p:nvSpPr>
        <p:spPr>
          <a:xfrm>
            <a:off x="7315079" y="2202253"/>
            <a:ext cx="3905250" cy="1314591"/>
          </a:xfrm>
          <a:prstGeom prst="rect">
            <a:avLst/>
          </a:prstGeom>
          <a:ln/>
        </p:spPr>
        <p:txBody>
          <a:bodyPr vert="horz" wrap="square" lIns="123825" tIns="123825" rIns="57150" bIns="123825" rtlCol="0" anchor="t" anchorCtr="0">
            <a:spAutoFit/>
          </a:bodyPr>
          <a:lstStyle/>
          <a:p>
            <a:pPr>
              <a:lnSpc>
                <a:spcPct val="150000"/>
              </a:lnSpc>
            </a:pPr>
            <a:r>
              <a:rPr lang="en-US" sz="1600" dirty="0" err="1">
                <a:solidFill>
                  <a:schemeClr val="dk1">
                    <a:alpha val="100000"/>
                  </a:schemeClr>
                </a:solidFill>
                <a:latin typeface="Microsoft Yahei"/>
                <a:ea typeface="Microsoft Yahei"/>
              </a:rPr>
              <a:t>润滑物的水分离特性是衡量润滑物润滑性能的重要物理量，反映了机械润滑油与人体润滑液的润滑能力差异</a:t>
            </a:r>
            <a:r>
              <a:rPr lang="en-US" sz="1600" dirty="0">
                <a:solidFill>
                  <a:schemeClr val="dk1">
                    <a:alpha val="100000"/>
                  </a:schemeClr>
                </a:solidFill>
                <a:latin typeface="Microsoft Yahei"/>
                <a:ea typeface="Microsoft Yahei"/>
              </a:rPr>
              <a:t>。</a:t>
            </a:r>
          </a:p>
        </p:txBody>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a:ln/>
          </p:spPr>
        </p:sp>
        <p:sp>
          <p:nvSpPr>
            <p:cNvPr id="24" name="AutoShape 24"/>
            <p:cNvSpPr/>
            <p:nvPr/>
          </p:nvSpPr>
          <p:spPr>
            <a:xfrm>
              <a:off x="575049" y="337743"/>
              <a:ext cx="78137" cy="78137"/>
            </a:xfrm>
            <a:prstGeom prst="ellipse">
              <a:avLst/>
            </a:prstGeom>
            <a:solidFill>
              <a:schemeClr val="accent1">
                <a:alpha val="80000"/>
              </a:schemeClr>
            </a:solidFill>
            <a:ln/>
          </p:spPr>
        </p:sp>
        <p:sp>
          <p:nvSpPr>
            <p:cNvPr id="25" name="AutoShape 25"/>
            <p:cNvSpPr/>
            <p:nvPr/>
          </p:nvSpPr>
          <p:spPr>
            <a:xfrm>
              <a:off x="689125" y="339460"/>
              <a:ext cx="74704" cy="74704"/>
            </a:xfrm>
            <a:prstGeom prst="ellipse">
              <a:avLst/>
            </a:prstGeom>
            <a:solidFill>
              <a:schemeClr val="accent1">
                <a:alpha val="60000"/>
              </a:schemeClr>
            </a:solidFill>
            <a:ln/>
          </p:spPr>
        </p:sp>
        <p:sp>
          <p:nvSpPr>
            <p:cNvPr id="26" name="AutoShape 26"/>
            <p:cNvSpPr/>
            <p:nvPr/>
          </p:nvSpPr>
          <p:spPr>
            <a:xfrm>
              <a:off x="799768" y="348430"/>
              <a:ext cx="69238" cy="69238"/>
            </a:xfrm>
            <a:prstGeom prst="ellipse">
              <a:avLst/>
            </a:prstGeom>
            <a:solidFill>
              <a:schemeClr val="accent1">
                <a:alpha val="40000"/>
              </a:schemeClr>
            </a:solidFill>
            <a:ln/>
          </p:spPr>
        </p:sp>
        <p:sp>
          <p:nvSpPr>
            <p:cNvPr id="27" name="AutoShape 27"/>
            <p:cNvSpPr/>
            <p:nvPr/>
          </p:nvSpPr>
          <p:spPr>
            <a:xfrm>
              <a:off x="904945" y="344297"/>
              <a:ext cx="65594" cy="65594"/>
            </a:xfrm>
            <a:prstGeom prst="ellipse">
              <a:avLst/>
            </a:prstGeom>
            <a:solidFill>
              <a:schemeClr val="accent1">
                <a:alpha val="20000"/>
              </a:schemeClr>
            </a:solidFill>
            <a:ln/>
          </p:spPr>
        </p:sp>
        <p:sp>
          <p:nvSpPr>
            <p:cNvPr id="28" name="AutoShape 28"/>
            <p:cNvSpPr/>
            <p:nvPr/>
          </p:nvSpPr>
          <p:spPr>
            <a:xfrm>
              <a:off x="454963" y="448942"/>
              <a:ext cx="84147" cy="84147"/>
            </a:xfrm>
            <a:prstGeom prst="ellipse">
              <a:avLst/>
            </a:prstGeom>
            <a:solidFill>
              <a:schemeClr val="accent1">
                <a:alpha val="100000"/>
              </a:schemeClr>
            </a:solidFill>
            <a:ln/>
          </p:spPr>
        </p:sp>
        <p:sp>
          <p:nvSpPr>
            <p:cNvPr id="29" name="AutoShape 29"/>
            <p:cNvSpPr/>
            <p:nvPr/>
          </p:nvSpPr>
          <p:spPr>
            <a:xfrm>
              <a:off x="575049" y="455517"/>
              <a:ext cx="78137" cy="78137"/>
            </a:xfrm>
            <a:prstGeom prst="ellipse">
              <a:avLst/>
            </a:prstGeom>
            <a:solidFill>
              <a:schemeClr val="accent1">
                <a:alpha val="80000"/>
              </a:schemeClr>
            </a:solidFill>
            <a:ln/>
          </p:spPr>
        </p:sp>
        <p:sp>
          <p:nvSpPr>
            <p:cNvPr id="30" name="AutoShape 30"/>
            <p:cNvSpPr/>
            <p:nvPr/>
          </p:nvSpPr>
          <p:spPr>
            <a:xfrm>
              <a:off x="689125" y="457233"/>
              <a:ext cx="74704" cy="74704"/>
            </a:xfrm>
            <a:prstGeom prst="ellipse">
              <a:avLst/>
            </a:prstGeom>
            <a:solidFill>
              <a:schemeClr val="accent1">
                <a:alpha val="60000"/>
              </a:schemeClr>
            </a:solidFill>
            <a:ln/>
          </p:spPr>
        </p:sp>
        <p:sp>
          <p:nvSpPr>
            <p:cNvPr id="31" name="AutoShape 31"/>
            <p:cNvSpPr/>
            <p:nvPr/>
          </p:nvSpPr>
          <p:spPr>
            <a:xfrm>
              <a:off x="799768" y="466203"/>
              <a:ext cx="69238" cy="69238"/>
            </a:xfrm>
            <a:prstGeom prst="ellipse">
              <a:avLst/>
            </a:prstGeom>
            <a:solidFill>
              <a:schemeClr val="accent1">
                <a:alpha val="40000"/>
              </a:schemeClr>
            </a:solidFill>
            <a:ln/>
          </p:spPr>
        </p:sp>
        <p:sp>
          <p:nvSpPr>
            <p:cNvPr id="32" name="AutoShape 32"/>
            <p:cNvSpPr/>
            <p:nvPr/>
          </p:nvSpPr>
          <p:spPr>
            <a:xfrm>
              <a:off x="904945" y="462070"/>
              <a:ext cx="65594" cy="65594"/>
            </a:xfrm>
            <a:prstGeom prst="ellipse">
              <a:avLst/>
            </a:prstGeom>
            <a:solidFill>
              <a:schemeClr val="accent1">
                <a:alpha val="20000"/>
              </a:schemeClr>
            </a:solidFill>
            <a:ln/>
          </p:spPr>
        </p:sp>
        <p:sp>
          <p:nvSpPr>
            <p:cNvPr id="33" name="AutoShape 33"/>
            <p:cNvSpPr/>
            <p:nvPr/>
          </p:nvSpPr>
          <p:spPr>
            <a:xfrm>
              <a:off x="454963" y="566715"/>
              <a:ext cx="84147" cy="84147"/>
            </a:xfrm>
            <a:prstGeom prst="ellipse">
              <a:avLst/>
            </a:prstGeom>
            <a:solidFill>
              <a:schemeClr val="accent1">
                <a:alpha val="100000"/>
              </a:schemeClr>
            </a:solidFill>
            <a:ln/>
          </p:spPr>
        </p:sp>
        <p:sp>
          <p:nvSpPr>
            <p:cNvPr id="34" name="AutoShape 34"/>
            <p:cNvSpPr/>
            <p:nvPr/>
          </p:nvSpPr>
          <p:spPr>
            <a:xfrm>
              <a:off x="575049" y="573291"/>
              <a:ext cx="78137" cy="78137"/>
            </a:xfrm>
            <a:prstGeom prst="ellipse">
              <a:avLst/>
            </a:prstGeom>
            <a:solidFill>
              <a:schemeClr val="accent1">
                <a:alpha val="80000"/>
              </a:schemeClr>
            </a:solidFill>
            <a:ln/>
          </p:spPr>
        </p:sp>
        <p:sp>
          <p:nvSpPr>
            <p:cNvPr id="35" name="AutoShape 35"/>
            <p:cNvSpPr/>
            <p:nvPr/>
          </p:nvSpPr>
          <p:spPr>
            <a:xfrm>
              <a:off x="689125" y="575007"/>
              <a:ext cx="74704" cy="74704"/>
            </a:xfrm>
            <a:prstGeom prst="ellipse">
              <a:avLst/>
            </a:prstGeom>
            <a:solidFill>
              <a:schemeClr val="accent1">
                <a:alpha val="60000"/>
              </a:schemeClr>
            </a:solidFill>
            <a:ln/>
          </p:spPr>
        </p:sp>
        <p:sp>
          <p:nvSpPr>
            <p:cNvPr id="36" name="AutoShape 36"/>
            <p:cNvSpPr/>
            <p:nvPr/>
          </p:nvSpPr>
          <p:spPr>
            <a:xfrm>
              <a:off x="799768" y="583977"/>
              <a:ext cx="69238" cy="69238"/>
            </a:xfrm>
            <a:prstGeom prst="ellipse">
              <a:avLst/>
            </a:prstGeom>
            <a:solidFill>
              <a:schemeClr val="accent1">
                <a:alpha val="40000"/>
              </a:schemeClr>
            </a:solidFill>
            <a:ln/>
          </p:spPr>
        </p:sp>
        <p:sp>
          <p:nvSpPr>
            <p:cNvPr id="37" name="AutoShape 37"/>
            <p:cNvSpPr/>
            <p:nvPr/>
          </p:nvSpPr>
          <p:spPr>
            <a:xfrm>
              <a:off x="904945" y="579844"/>
              <a:ext cx="65594" cy="65594"/>
            </a:xfrm>
            <a:prstGeom prst="ellipse">
              <a:avLst/>
            </a:prstGeom>
            <a:solidFill>
              <a:schemeClr val="accent1">
                <a:alpha val="20000"/>
              </a:schemeClr>
            </a:solidFill>
            <a:ln/>
          </p:spPr>
        </p:sp>
        <p:sp>
          <p:nvSpPr>
            <p:cNvPr id="38" name="AutoShape 38"/>
            <p:cNvSpPr/>
            <p:nvPr/>
          </p:nvSpPr>
          <p:spPr>
            <a:xfrm>
              <a:off x="454963" y="684489"/>
              <a:ext cx="84147" cy="84147"/>
            </a:xfrm>
            <a:prstGeom prst="ellipse">
              <a:avLst/>
            </a:prstGeom>
            <a:solidFill>
              <a:schemeClr val="accent1">
                <a:alpha val="100000"/>
              </a:schemeClr>
            </a:solidFill>
            <a:ln/>
          </p:spPr>
        </p:sp>
        <p:sp>
          <p:nvSpPr>
            <p:cNvPr id="39" name="AutoShape 39"/>
            <p:cNvSpPr/>
            <p:nvPr/>
          </p:nvSpPr>
          <p:spPr>
            <a:xfrm>
              <a:off x="575049" y="691064"/>
              <a:ext cx="78137" cy="78137"/>
            </a:xfrm>
            <a:prstGeom prst="ellipse">
              <a:avLst/>
            </a:prstGeom>
            <a:solidFill>
              <a:schemeClr val="accent1">
                <a:alpha val="80000"/>
              </a:schemeClr>
            </a:solidFill>
            <a:ln/>
          </p:spPr>
        </p:sp>
        <p:sp>
          <p:nvSpPr>
            <p:cNvPr id="40" name="AutoShape 40"/>
            <p:cNvSpPr/>
            <p:nvPr/>
          </p:nvSpPr>
          <p:spPr>
            <a:xfrm>
              <a:off x="689125" y="692781"/>
              <a:ext cx="74704" cy="74704"/>
            </a:xfrm>
            <a:prstGeom prst="ellipse">
              <a:avLst/>
            </a:prstGeom>
            <a:solidFill>
              <a:schemeClr val="accent1">
                <a:alpha val="60000"/>
              </a:schemeClr>
            </a:solidFill>
            <a:ln/>
          </p:spPr>
        </p:sp>
        <p:sp>
          <p:nvSpPr>
            <p:cNvPr id="41" name="AutoShape 41"/>
            <p:cNvSpPr/>
            <p:nvPr/>
          </p:nvSpPr>
          <p:spPr>
            <a:xfrm>
              <a:off x="799768" y="701751"/>
              <a:ext cx="69238" cy="69238"/>
            </a:xfrm>
            <a:prstGeom prst="ellipse">
              <a:avLst/>
            </a:prstGeom>
            <a:solidFill>
              <a:schemeClr val="accent1">
                <a:alpha val="40000"/>
              </a:schemeClr>
            </a:solidFill>
            <a:ln/>
          </p:spPr>
        </p:sp>
        <p:sp>
          <p:nvSpPr>
            <p:cNvPr id="42" name="AutoShape 42"/>
            <p:cNvSpPr/>
            <p:nvPr/>
          </p:nvSpPr>
          <p:spPr>
            <a:xfrm>
              <a:off x="904945" y="697618"/>
              <a:ext cx="65594" cy="65594"/>
            </a:xfrm>
            <a:prstGeom prst="ellipse">
              <a:avLst/>
            </a:prstGeom>
            <a:solidFill>
              <a:schemeClr val="accent1">
                <a:alpha val="20000"/>
              </a:schemeClr>
            </a:solidFill>
            <a:ln/>
          </p:spPr>
        </p:sp>
        <p:sp>
          <p:nvSpPr>
            <p:cNvPr id="43" name="TextBox 43"/>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结论</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参考文献</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297491" y="810388"/>
            <a:ext cx="5298183" cy="5298183"/>
          </a:xfrm>
          <a:prstGeom prst="ellipse">
            <a:avLst/>
          </a:prstGeom>
          <a:solidFill>
            <a:schemeClr val="accent1">
              <a:alpha val="14000"/>
            </a:schemeClr>
          </a:solidFill>
          <a:ln/>
        </p:spPr>
      </p:sp>
      <p:sp>
        <p:nvSpPr>
          <p:cNvPr id="3" name="AutoShape 3"/>
          <p:cNvSpPr/>
          <p:nvPr/>
        </p:nvSpPr>
        <p:spPr>
          <a:xfrm>
            <a:off x="938400" y="1451298"/>
            <a:ext cx="4016365" cy="4016365"/>
          </a:xfrm>
          <a:prstGeom prst="ellipse">
            <a:avLst/>
          </a:prstGeom>
          <a:solidFill>
            <a:schemeClr val="accent1">
              <a:alpha val="100000"/>
            </a:schemeClr>
          </a:solidFill>
          <a:ln/>
        </p:spPr>
      </p:sp>
      <p:sp>
        <p:nvSpPr>
          <p:cNvPr id="4" name="TextBox 4"/>
          <p:cNvSpPr txBox="1"/>
          <p:nvPr/>
        </p:nvSpPr>
        <p:spPr>
          <a:xfrm>
            <a:off x="1231235" y="2407957"/>
            <a:ext cx="3626990" cy="2523744"/>
          </a:xfrm>
          <a:prstGeom prst="rect">
            <a:avLst/>
          </a:prstGeom>
          <a:ln/>
        </p:spPr>
        <p:txBody>
          <a:bodyPr vert="horz" wrap="square" lIns="123825" tIns="123825" rIns="57150" bIns="123825" rtlCol="0" anchor="t" anchorCtr="0">
            <a:spAutoFit/>
          </a:bodyPr>
          <a:lstStyle/>
          <a:p>
            <a:pPr algn="ctr">
              <a:lnSpc>
                <a:spcPct val="186000"/>
              </a:lnSpc>
            </a:pPr>
            <a:r>
              <a:rPr lang="en-US" sz="7650" b="1">
                <a:solidFill>
                  <a:srgbClr val="FFFFFF">
                    <a:alpha val="100000"/>
                  </a:srgbClr>
                </a:solidFill>
                <a:latin typeface="Microsoft Yahei"/>
                <a:ea typeface="Microsoft Yahei"/>
                <a:cs typeface="Microsoft Yahei"/>
              </a:rPr>
              <a:t>目录</a:t>
            </a:r>
          </a:p>
        </p:txBody>
      </p:sp>
      <p:sp>
        <p:nvSpPr>
          <p:cNvPr id="5" name="TextBox 5"/>
          <p:cNvSpPr txBox="1"/>
          <p:nvPr/>
        </p:nvSpPr>
        <p:spPr>
          <a:xfrm>
            <a:off x="1401923" y="2066581"/>
            <a:ext cx="3089320" cy="1041654"/>
          </a:xfrm>
          <a:prstGeom prst="rect">
            <a:avLst/>
          </a:prstGeom>
          <a:ln/>
        </p:spPr>
        <p:txBody>
          <a:bodyPr vert="horz" wrap="square" lIns="123825" tIns="123825" rIns="57150" bIns="123825" rtlCol="0" anchor="t" anchorCtr="0">
            <a:spAutoFit/>
          </a:bodyPr>
          <a:lstStyle/>
          <a:p>
            <a:pPr algn="ctr">
              <a:lnSpc>
                <a:spcPct val="186000"/>
              </a:lnSpc>
            </a:pPr>
            <a:r>
              <a:rPr lang="en-US" sz="2700">
                <a:solidFill>
                  <a:srgbClr val="FFFFFF">
                    <a:alpha val="100000"/>
                  </a:srgbClr>
                </a:solidFill>
                <a:latin typeface="Microsoft Yahei"/>
                <a:ea typeface="Microsoft Yahei"/>
                <a:cs typeface="Microsoft Yahei"/>
              </a:rPr>
              <a:t>contents</a:t>
            </a:r>
          </a:p>
        </p:txBody>
      </p:sp>
      <p:sp>
        <p:nvSpPr>
          <p:cNvPr id="6" name="TextBox 6"/>
          <p:cNvSpPr txBox="1"/>
          <p:nvPr/>
        </p:nvSpPr>
        <p:spPr>
          <a:xfrm>
            <a:off x="5922569" y="1951608"/>
            <a:ext cx="5810250" cy="2954783"/>
          </a:xfrm>
          <a:prstGeom prst="rect">
            <a:avLst/>
          </a:prstGeom>
          <a:ln/>
        </p:spPr>
        <p:txBody>
          <a:bodyPr vert="horz" wrap="square" lIns="123825" tIns="123825" rIns="57150" bIns="123825" rtlCol="0" anchor="ctr" anchorCtr="0">
            <a:spAutoFit/>
          </a:bodyPr>
          <a:lstStyle/>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引言</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润滑过程的一种简单理论</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润滑物的粘度与润滑阻力</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润滑物水分离特性与水对润滑效果影响</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结论</a:t>
            </a:r>
            <a:r>
              <a:rPr lang="zh-CN" altLang="en-US" sz="2400" b="1" dirty="0">
                <a:solidFill>
                  <a:schemeClr val="accent1">
                    <a:alpha val="100000"/>
                  </a:schemeClr>
                </a:solidFill>
                <a:latin typeface="Microsoft Yahei"/>
                <a:ea typeface="Microsoft Yahei"/>
                <a:cs typeface="Microsoft Yahei"/>
              </a:rPr>
              <a:t>及</a:t>
            </a:r>
            <a:r>
              <a:rPr lang="en-US" sz="2400" b="1" dirty="0" err="1">
                <a:solidFill>
                  <a:schemeClr val="accent1">
                    <a:alpha val="100000"/>
                  </a:schemeClr>
                </a:solidFill>
                <a:latin typeface="Microsoft Yahei"/>
                <a:ea typeface="Microsoft Yahei"/>
                <a:cs typeface="Microsoft Yahei"/>
              </a:rPr>
              <a:t>参考文献</a:t>
            </a:r>
            <a:endParaRPr lang="en-US" sz="2400" b="1" dirty="0">
              <a:solidFill>
                <a:schemeClr val="accent1">
                  <a:alpha val="100000"/>
                </a:schemeClr>
              </a:solidFill>
              <a:latin typeface="Microsoft Yahei"/>
              <a:ea typeface="Microsoft Yahei"/>
              <a:cs typeface="Microsoft Yahei"/>
            </a:endParaRPr>
          </a:p>
        </p:txBody>
      </p:sp>
      <p:sp>
        <p:nvSpPr>
          <p:cNvPr id="7" name="AutoShape 7"/>
          <p:cNvSpPr/>
          <p:nvPr/>
        </p:nvSpPr>
        <p:spPr>
          <a:xfrm>
            <a:off x="11307391" y="332232"/>
            <a:ext cx="89762" cy="86430"/>
          </a:xfrm>
          <a:prstGeom prst="ellipse">
            <a:avLst/>
          </a:prstGeom>
          <a:solidFill>
            <a:schemeClr val="accent2">
              <a:alpha val="100000"/>
            </a:schemeClr>
          </a:solidFill>
          <a:ln/>
        </p:spPr>
      </p:sp>
      <p:sp>
        <p:nvSpPr>
          <p:cNvPr id="8" name="AutoShape 8"/>
          <p:cNvSpPr/>
          <p:nvPr/>
        </p:nvSpPr>
        <p:spPr>
          <a:xfrm>
            <a:off x="11736478" y="332232"/>
            <a:ext cx="89762" cy="86430"/>
          </a:xfrm>
          <a:prstGeom prst="ellipse">
            <a:avLst/>
          </a:prstGeom>
          <a:solidFill>
            <a:schemeClr val="accent2">
              <a:alpha val="100000"/>
            </a:schemeClr>
          </a:solidFill>
          <a:ln/>
        </p:spPr>
      </p:sp>
      <p:sp>
        <p:nvSpPr>
          <p:cNvPr id="9" name="AutoShape 9"/>
          <p:cNvSpPr/>
          <p:nvPr/>
        </p:nvSpPr>
        <p:spPr>
          <a:xfrm>
            <a:off x="11346376" y="332232"/>
            <a:ext cx="436199" cy="86430"/>
          </a:xfrm>
          <a:prstGeom prst="rect">
            <a:avLst/>
          </a:prstGeom>
          <a:solidFill>
            <a:schemeClr val="accent2">
              <a:alpha val="100000"/>
            </a:schemeClr>
          </a:solidFill>
          <a:ln/>
        </p:spPr>
      </p:sp>
      <p:sp>
        <p:nvSpPr>
          <p:cNvPr id="10" name="AutoShape 10"/>
          <p:cNvSpPr/>
          <p:nvPr/>
        </p:nvSpPr>
        <p:spPr>
          <a:xfrm>
            <a:off x="11307391" y="508550"/>
            <a:ext cx="89762" cy="86430"/>
          </a:xfrm>
          <a:prstGeom prst="ellipse">
            <a:avLst/>
          </a:prstGeom>
          <a:solidFill>
            <a:schemeClr val="accent2">
              <a:alpha val="100000"/>
            </a:schemeClr>
          </a:solidFill>
          <a:ln/>
        </p:spPr>
      </p:sp>
      <p:sp>
        <p:nvSpPr>
          <p:cNvPr id="11" name="AutoShape 11"/>
          <p:cNvSpPr/>
          <p:nvPr/>
        </p:nvSpPr>
        <p:spPr>
          <a:xfrm>
            <a:off x="11736478" y="508550"/>
            <a:ext cx="89762" cy="86430"/>
          </a:xfrm>
          <a:prstGeom prst="ellipse">
            <a:avLst/>
          </a:prstGeom>
          <a:solidFill>
            <a:schemeClr val="accent2">
              <a:alpha val="100000"/>
            </a:schemeClr>
          </a:solidFill>
          <a:ln/>
        </p:spPr>
      </p:sp>
      <p:sp>
        <p:nvSpPr>
          <p:cNvPr id="12" name="AutoShape 12"/>
          <p:cNvSpPr/>
          <p:nvPr/>
        </p:nvSpPr>
        <p:spPr>
          <a:xfrm>
            <a:off x="11346376" y="508550"/>
            <a:ext cx="436199" cy="86430"/>
          </a:xfrm>
          <a:prstGeom prst="rect">
            <a:avLst/>
          </a:prstGeom>
          <a:solidFill>
            <a:schemeClr val="accent2">
              <a:alpha val="100000"/>
            </a:schemeClr>
          </a:solidFill>
          <a:ln/>
        </p:spPr>
      </p:sp>
      <p:sp>
        <p:nvSpPr>
          <p:cNvPr id="13" name="AutoShape 13"/>
          <p:cNvSpPr/>
          <p:nvPr/>
        </p:nvSpPr>
        <p:spPr>
          <a:xfrm>
            <a:off x="11307391" y="684869"/>
            <a:ext cx="89762" cy="86430"/>
          </a:xfrm>
          <a:prstGeom prst="ellipse">
            <a:avLst/>
          </a:prstGeom>
          <a:solidFill>
            <a:schemeClr val="accent2">
              <a:alpha val="100000"/>
            </a:schemeClr>
          </a:solidFill>
          <a:ln/>
        </p:spPr>
      </p:sp>
      <p:sp>
        <p:nvSpPr>
          <p:cNvPr id="14" name="AutoShape 14"/>
          <p:cNvSpPr/>
          <p:nvPr/>
        </p:nvSpPr>
        <p:spPr>
          <a:xfrm>
            <a:off x="11736478" y="684869"/>
            <a:ext cx="89762" cy="86430"/>
          </a:xfrm>
          <a:prstGeom prst="ellipse">
            <a:avLst/>
          </a:prstGeom>
          <a:solidFill>
            <a:schemeClr val="accent2">
              <a:alpha val="100000"/>
            </a:schemeClr>
          </a:solidFill>
          <a:ln/>
        </p:spPr>
      </p:sp>
      <p:sp>
        <p:nvSpPr>
          <p:cNvPr id="15" name="AutoShape 15"/>
          <p:cNvSpPr/>
          <p:nvPr/>
        </p:nvSpPr>
        <p:spPr>
          <a:xfrm>
            <a:off x="11346376" y="684869"/>
            <a:ext cx="436199" cy="86430"/>
          </a:xfrm>
          <a:prstGeom prst="rect">
            <a:avLst/>
          </a:prstGeom>
          <a:solidFill>
            <a:schemeClr val="accent2">
              <a:alpha val="100000"/>
            </a:schemeClr>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alphaModFix/>
          </a:blip>
          <a:srcRect l="18542" r="18542"/>
          <a:stretch>
            <a:fillRect/>
          </a:stretch>
        </p:blipFill>
        <p:spPr>
          <a:xfrm>
            <a:off x="7937571" y="1075296"/>
            <a:ext cx="3015942" cy="3015942"/>
          </a:xfrm>
          <a:prstGeom prst="snip2DiagRect">
            <a:avLst/>
          </a:prstGeom>
        </p:spPr>
      </p:pic>
      <p:sp>
        <p:nvSpPr>
          <p:cNvPr id="4" name="TextBox 4"/>
          <p:cNvSpPr txBox="1"/>
          <p:nvPr/>
        </p:nvSpPr>
        <p:spPr>
          <a:xfrm>
            <a:off x="529829" y="1200966"/>
            <a:ext cx="7166371" cy="2764603"/>
          </a:xfrm>
          <a:prstGeom prst="rect">
            <a:avLst/>
          </a:prstGeom>
          <a:ln/>
        </p:spPr>
        <p:txBody>
          <a:bodyPr vert="horz" wrap="square" lIns="123825" tIns="123825" rIns="57150" bIns="123825" rtlCol="0" anchor="t" anchorCtr="0">
            <a:spAutoFit/>
          </a:bodyPr>
          <a:lstStyle/>
          <a:p>
            <a:pPr marL="203200" lvl="0" indent="-203200">
              <a:lnSpc>
                <a:spcPct val="186000"/>
              </a:lnSpc>
              <a:buFont typeface="Arial"/>
              <a:buChar char="•"/>
            </a:pPr>
            <a:r>
              <a:rPr lang="en-US" sz="1500" dirty="0">
                <a:solidFill>
                  <a:schemeClr val="dk1">
                    <a:alpha val="100000"/>
                  </a:schemeClr>
                </a:solidFill>
                <a:latin typeface="Microsoft Yahei"/>
                <a:ea typeface="Microsoft Yahei"/>
                <a:cs typeface="Microsoft Yahei"/>
              </a:rPr>
              <a:t>[1]PERRY S </a:t>
            </a:r>
            <a:r>
              <a:rPr lang="en-US" sz="1500" dirty="0" err="1">
                <a:solidFill>
                  <a:schemeClr val="dk1">
                    <a:alpha val="100000"/>
                  </a:schemeClr>
                </a:solidFill>
                <a:latin typeface="Microsoft Yahei"/>
                <a:ea typeface="Microsoft Yahei"/>
                <a:cs typeface="Microsoft Yahei"/>
              </a:rPr>
              <a:t>S</a:t>
            </a:r>
            <a:r>
              <a:rPr lang="en-US" sz="1500" dirty="0">
                <a:solidFill>
                  <a:schemeClr val="dk1">
                    <a:alpha val="100000"/>
                  </a:schemeClr>
                </a:solidFill>
                <a:latin typeface="Microsoft Yahei"/>
                <a:ea typeface="Microsoft Yahei"/>
                <a:cs typeface="Microsoft Yahei"/>
              </a:rPr>
              <a:t>, TYSOE W T. Frontiers of fundamental tribological research[J/OL]. Tribology letters, 2005, 19(3): 151-161.</a:t>
            </a:r>
          </a:p>
          <a:p>
            <a:pPr marL="203200" lvl="0" indent="-203200">
              <a:lnSpc>
                <a:spcPct val="186000"/>
              </a:lnSpc>
              <a:buFont typeface="Arial"/>
              <a:buChar char="•"/>
            </a:pPr>
            <a:r>
              <a:rPr lang="en-US" sz="1500" dirty="0">
                <a:solidFill>
                  <a:schemeClr val="dk1">
                    <a:alpha val="100000"/>
                  </a:schemeClr>
                </a:solidFill>
                <a:latin typeface="Microsoft Yahei"/>
                <a:ea typeface="Microsoft Yahei"/>
                <a:cs typeface="Microsoft Yahei"/>
              </a:rPr>
              <a:t>[2]</a:t>
            </a:r>
            <a:r>
              <a:rPr lang="en-US" sz="1500" dirty="0" err="1">
                <a:solidFill>
                  <a:schemeClr val="dk1">
                    <a:alpha val="100000"/>
                  </a:schemeClr>
                </a:solidFill>
                <a:latin typeface="Microsoft Yahei"/>
                <a:ea typeface="Microsoft Yahei"/>
                <a:cs typeface="Microsoft Yahei"/>
              </a:rPr>
              <a:t>温诗铸</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摩擦学原理</a:t>
            </a:r>
            <a:r>
              <a:rPr lang="en-US" sz="1500" dirty="0">
                <a:solidFill>
                  <a:schemeClr val="dk1">
                    <a:alpha val="100000"/>
                  </a:schemeClr>
                </a:solidFill>
                <a:latin typeface="Microsoft Yahei"/>
                <a:ea typeface="Microsoft Yahei"/>
                <a:cs typeface="Microsoft Yahei"/>
              </a:rPr>
              <a:t>[M]. 第5版. 版. </a:t>
            </a:r>
            <a:r>
              <a:rPr lang="en-US" sz="1500" dirty="0" err="1">
                <a:solidFill>
                  <a:schemeClr val="dk1">
                    <a:alpha val="100000"/>
                  </a:schemeClr>
                </a:solidFill>
                <a:latin typeface="Microsoft Yahei"/>
                <a:ea typeface="Microsoft Yahei"/>
                <a:cs typeface="Microsoft Yahei"/>
              </a:rPr>
              <a:t>北京</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清华大学出版社</a:t>
            </a:r>
            <a:r>
              <a:rPr lang="en-US" sz="1500" dirty="0">
                <a:solidFill>
                  <a:schemeClr val="dk1">
                    <a:alpha val="100000"/>
                  </a:schemeClr>
                </a:solidFill>
                <a:latin typeface="Microsoft Yahei"/>
                <a:ea typeface="Microsoft Yahei"/>
                <a:cs typeface="Microsoft Yahei"/>
              </a:rPr>
              <a:t>, 2018.</a:t>
            </a:r>
          </a:p>
          <a:p>
            <a:pPr marL="203200" lvl="0" indent="-203200">
              <a:lnSpc>
                <a:spcPct val="186000"/>
              </a:lnSpc>
              <a:buFont typeface="Arial"/>
              <a:buChar char="•"/>
            </a:pPr>
            <a:r>
              <a:rPr lang="en-US" sz="1500" dirty="0">
                <a:solidFill>
                  <a:schemeClr val="dk1">
                    <a:alpha val="100000"/>
                  </a:schemeClr>
                </a:solidFill>
                <a:latin typeface="Microsoft Yahei"/>
                <a:ea typeface="Microsoft Yahei"/>
                <a:cs typeface="Microsoft Yahei"/>
              </a:rPr>
              <a:t>[3]</a:t>
            </a:r>
            <a:r>
              <a:rPr lang="en-US" sz="1500" dirty="0" err="1">
                <a:solidFill>
                  <a:schemeClr val="dk1">
                    <a:alpha val="100000"/>
                  </a:schemeClr>
                </a:solidFill>
                <a:latin typeface="Microsoft Yahei"/>
                <a:ea typeface="Microsoft Yahei"/>
                <a:cs typeface="Microsoft Yahei"/>
              </a:rPr>
              <a:t>谷炎琦</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雒建斌</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水基润滑体系水合作用的太赫兹光谱分析和润滑机理研究</a:t>
            </a:r>
            <a:r>
              <a:rPr lang="en-US" sz="1500" dirty="0">
                <a:solidFill>
                  <a:schemeClr val="dk1">
                    <a:alpha val="100000"/>
                  </a:schemeClr>
                </a:solidFill>
                <a:latin typeface="Microsoft Yahei"/>
                <a:ea typeface="Microsoft Yahei"/>
                <a:cs typeface="Microsoft Yahei"/>
              </a:rPr>
              <a:t>[D]. </a:t>
            </a:r>
            <a:r>
              <a:rPr lang="en-US" sz="1500" dirty="0" err="1">
                <a:solidFill>
                  <a:schemeClr val="dk1">
                    <a:alpha val="100000"/>
                  </a:schemeClr>
                </a:solidFill>
                <a:latin typeface="Microsoft Yahei"/>
                <a:ea typeface="Microsoft Yahei"/>
                <a:cs typeface="Microsoft Yahei"/>
              </a:rPr>
              <a:t>北京</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清华大学</a:t>
            </a:r>
            <a:r>
              <a:rPr lang="en-US" sz="1500" dirty="0">
                <a:solidFill>
                  <a:schemeClr val="dk1">
                    <a:alpha val="100000"/>
                  </a:schemeClr>
                </a:solidFill>
                <a:latin typeface="Microsoft Yahei"/>
                <a:ea typeface="Microsoft Yahei"/>
                <a:cs typeface="Microsoft Yahei"/>
              </a:rPr>
              <a:t>, 2021.</a:t>
            </a:r>
          </a:p>
          <a:p>
            <a:pPr marL="203200" lvl="0" indent="-203200">
              <a:lnSpc>
                <a:spcPct val="186000"/>
              </a:lnSpc>
              <a:buFont typeface="Arial"/>
              <a:buChar char="•"/>
            </a:pPr>
            <a:r>
              <a:rPr lang="en-US" sz="1500" dirty="0">
                <a:solidFill>
                  <a:schemeClr val="dk1">
                    <a:alpha val="100000"/>
                  </a:schemeClr>
                </a:solidFill>
                <a:latin typeface="Microsoft Yahei"/>
                <a:ea typeface="Microsoft Yahei"/>
                <a:cs typeface="Microsoft Yahei"/>
              </a:rPr>
              <a:t>[4]</a:t>
            </a:r>
            <a:r>
              <a:rPr lang="en-US" sz="1500" dirty="0" err="1">
                <a:solidFill>
                  <a:schemeClr val="dk1">
                    <a:alpha val="100000"/>
                  </a:schemeClr>
                </a:solidFill>
                <a:latin typeface="Microsoft Yahei"/>
                <a:ea typeface="Microsoft Yahei"/>
                <a:cs typeface="Microsoft Yahei"/>
              </a:rPr>
              <a:t>董勋</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润滑理论</a:t>
            </a:r>
            <a:r>
              <a:rPr lang="en-US" sz="1500" dirty="0">
                <a:solidFill>
                  <a:schemeClr val="dk1">
                    <a:alpha val="100000"/>
                  </a:schemeClr>
                </a:solidFill>
                <a:latin typeface="Microsoft Yahei"/>
                <a:ea typeface="Microsoft Yahei"/>
                <a:cs typeface="Microsoft Yahei"/>
              </a:rPr>
              <a:t>[M]. </a:t>
            </a:r>
            <a:r>
              <a:rPr lang="en-US" sz="1500" dirty="0" err="1">
                <a:solidFill>
                  <a:schemeClr val="dk1">
                    <a:alpha val="100000"/>
                  </a:schemeClr>
                </a:solidFill>
                <a:latin typeface="Microsoft Yahei"/>
                <a:ea typeface="Microsoft Yahei"/>
                <a:cs typeface="Microsoft Yahei"/>
              </a:rPr>
              <a:t>上海</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上海人民出版社</a:t>
            </a:r>
            <a:r>
              <a:rPr lang="en-US" sz="1500" dirty="0">
                <a:solidFill>
                  <a:schemeClr val="dk1">
                    <a:alpha val="100000"/>
                  </a:schemeClr>
                </a:solidFill>
                <a:latin typeface="Microsoft Yahei"/>
                <a:ea typeface="Microsoft Yahei"/>
                <a:cs typeface="Microsoft Yahei"/>
              </a:rPr>
              <a:t>, 1984.</a:t>
            </a:r>
          </a:p>
        </p:txBody>
      </p:sp>
      <p:sp>
        <p:nvSpPr>
          <p:cNvPr id="5" name="AutoShape 5"/>
          <p:cNvSpPr/>
          <p:nvPr/>
        </p:nvSpPr>
        <p:spPr>
          <a:xfrm>
            <a:off x="11222422" y="6100215"/>
            <a:ext cx="84147" cy="84147"/>
          </a:xfrm>
          <a:prstGeom prst="ellipse">
            <a:avLst/>
          </a:prstGeom>
          <a:solidFill>
            <a:schemeClr val="accent1">
              <a:alpha val="100000"/>
            </a:schemeClr>
          </a:solidFill>
          <a:ln/>
        </p:spPr>
      </p:sp>
      <p:sp>
        <p:nvSpPr>
          <p:cNvPr id="6" name="AutoShape 6"/>
          <p:cNvSpPr/>
          <p:nvPr/>
        </p:nvSpPr>
        <p:spPr>
          <a:xfrm>
            <a:off x="11342508" y="6097266"/>
            <a:ext cx="78137" cy="78137"/>
          </a:xfrm>
          <a:prstGeom prst="ellipse">
            <a:avLst/>
          </a:prstGeom>
          <a:solidFill>
            <a:schemeClr val="accent1">
              <a:alpha val="80000"/>
            </a:schemeClr>
          </a:solidFill>
          <a:ln/>
        </p:spPr>
      </p:sp>
      <p:sp>
        <p:nvSpPr>
          <p:cNvPr id="7" name="AutoShape 7"/>
          <p:cNvSpPr/>
          <p:nvPr/>
        </p:nvSpPr>
        <p:spPr>
          <a:xfrm>
            <a:off x="11456583" y="6098982"/>
            <a:ext cx="74704" cy="74704"/>
          </a:xfrm>
          <a:prstGeom prst="ellipse">
            <a:avLst/>
          </a:prstGeom>
          <a:solidFill>
            <a:schemeClr val="accent1">
              <a:alpha val="60000"/>
            </a:schemeClr>
          </a:solidFill>
          <a:ln/>
        </p:spPr>
      </p:sp>
      <p:sp>
        <p:nvSpPr>
          <p:cNvPr id="8" name="AutoShape 8"/>
          <p:cNvSpPr/>
          <p:nvPr/>
        </p:nvSpPr>
        <p:spPr>
          <a:xfrm>
            <a:off x="11567227" y="6107952"/>
            <a:ext cx="69238" cy="69238"/>
          </a:xfrm>
          <a:prstGeom prst="ellipse">
            <a:avLst/>
          </a:prstGeom>
          <a:solidFill>
            <a:schemeClr val="accent1">
              <a:alpha val="40000"/>
            </a:schemeClr>
          </a:solidFill>
          <a:ln/>
        </p:spPr>
      </p:sp>
      <p:sp>
        <p:nvSpPr>
          <p:cNvPr id="9" name="AutoShape 9"/>
          <p:cNvSpPr/>
          <p:nvPr/>
        </p:nvSpPr>
        <p:spPr>
          <a:xfrm>
            <a:off x="11672404" y="6103819"/>
            <a:ext cx="65594" cy="65594"/>
          </a:xfrm>
          <a:prstGeom prst="ellipse">
            <a:avLst/>
          </a:prstGeom>
          <a:solidFill>
            <a:schemeClr val="accent1">
              <a:alpha val="20000"/>
            </a:schemeClr>
          </a:solidFill>
          <a:ln/>
        </p:spPr>
      </p:sp>
      <p:sp>
        <p:nvSpPr>
          <p:cNvPr id="10" name="AutoShape 10"/>
          <p:cNvSpPr/>
          <p:nvPr/>
        </p:nvSpPr>
        <p:spPr>
          <a:xfrm>
            <a:off x="11222422" y="6217990"/>
            <a:ext cx="84147" cy="84147"/>
          </a:xfrm>
          <a:prstGeom prst="ellipse">
            <a:avLst/>
          </a:prstGeom>
          <a:solidFill>
            <a:schemeClr val="accent1">
              <a:alpha val="100000"/>
            </a:schemeClr>
          </a:solidFill>
          <a:ln/>
        </p:spPr>
      </p:sp>
      <p:sp>
        <p:nvSpPr>
          <p:cNvPr id="11" name="AutoShape 11"/>
          <p:cNvSpPr/>
          <p:nvPr/>
        </p:nvSpPr>
        <p:spPr>
          <a:xfrm>
            <a:off x="11342508" y="6215040"/>
            <a:ext cx="78137" cy="78137"/>
          </a:xfrm>
          <a:prstGeom prst="ellipse">
            <a:avLst/>
          </a:prstGeom>
          <a:solidFill>
            <a:schemeClr val="accent1">
              <a:alpha val="80000"/>
            </a:schemeClr>
          </a:solidFill>
          <a:ln/>
        </p:spPr>
      </p:sp>
      <p:sp>
        <p:nvSpPr>
          <p:cNvPr id="12" name="AutoShape 12"/>
          <p:cNvSpPr/>
          <p:nvPr/>
        </p:nvSpPr>
        <p:spPr>
          <a:xfrm>
            <a:off x="11456583" y="6216756"/>
            <a:ext cx="74704" cy="74704"/>
          </a:xfrm>
          <a:prstGeom prst="ellipse">
            <a:avLst/>
          </a:prstGeom>
          <a:solidFill>
            <a:schemeClr val="accent1">
              <a:alpha val="60000"/>
            </a:schemeClr>
          </a:solidFill>
          <a:ln/>
        </p:spPr>
      </p:sp>
      <p:sp>
        <p:nvSpPr>
          <p:cNvPr id="13" name="AutoShape 13"/>
          <p:cNvSpPr/>
          <p:nvPr/>
        </p:nvSpPr>
        <p:spPr>
          <a:xfrm>
            <a:off x="11567227" y="6225726"/>
            <a:ext cx="69238" cy="69238"/>
          </a:xfrm>
          <a:prstGeom prst="ellipse">
            <a:avLst/>
          </a:prstGeom>
          <a:solidFill>
            <a:schemeClr val="accent1">
              <a:alpha val="40000"/>
            </a:schemeClr>
          </a:solidFill>
          <a:ln/>
        </p:spPr>
      </p:sp>
      <p:sp>
        <p:nvSpPr>
          <p:cNvPr id="14" name="AutoShape 14"/>
          <p:cNvSpPr/>
          <p:nvPr/>
        </p:nvSpPr>
        <p:spPr>
          <a:xfrm>
            <a:off x="11672404" y="6221593"/>
            <a:ext cx="65594" cy="65594"/>
          </a:xfrm>
          <a:prstGeom prst="ellipse">
            <a:avLst/>
          </a:prstGeom>
          <a:solidFill>
            <a:schemeClr val="accent1">
              <a:alpha val="20000"/>
            </a:schemeClr>
          </a:solidFill>
          <a:ln/>
        </p:spPr>
      </p:sp>
      <p:sp>
        <p:nvSpPr>
          <p:cNvPr id="15" name="AutoShape 15"/>
          <p:cNvSpPr/>
          <p:nvPr/>
        </p:nvSpPr>
        <p:spPr>
          <a:xfrm>
            <a:off x="11222422" y="6335763"/>
            <a:ext cx="84147" cy="84147"/>
          </a:xfrm>
          <a:prstGeom prst="ellipse">
            <a:avLst/>
          </a:prstGeom>
          <a:solidFill>
            <a:schemeClr val="accent1">
              <a:alpha val="100000"/>
            </a:schemeClr>
          </a:solidFill>
          <a:ln/>
        </p:spPr>
      </p:sp>
      <p:sp>
        <p:nvSpPr>
          <p:cNvPr id="16" name="AutoShape 16"/>
          <p:cNvSpPr/>
          <p:nvPr/>
        </p:nvSpPr>
        <p:spPr>
          <a:xfrm>
            <a:off x="11342508" y="6332813"/>
            <a:ext cx="78137" cy="78137"/>
          </a:xfrm>
          <a:prstGeom prst="ellipse">
            <a:avLst/>
          </a:prstGeom>
          <a:solidFill>
            <a:schemeClr val="accent1">
              <a:alpha val="80000"/>
            </a:schemeClr>
          </a:solidFill>
          <a:ln/>
        </p:spPr>
      </p:sp>
      <p:sp>
        <p:nvSpPr>
          <p:cNvPr id="17" name="AutoShape 17"/>
          <p:cNvSpPr/>
          <p:nvPr/>
        </p:nvSpPr>
        <p:spPr>
          <a:xfrm>
            <a:off x="11456583" y="6334530"/>
            <a:ext cx="74704" cy="74704"/>
          </a:xfrm>
          <a:prstGeom prst="ellipse">
            <a:avLst/>
          </a:prstGeom>
          <a:solidFill>
            <a:schemeClr val="accent1">
              <a:alpha val="60000"/>
            </a:schemeClr>
          </a:solidFill>
          <a:ln/>
        </p:spPr>
      </p:sp>
      <p:sp>
        <p:nvSpPr>
          <p:cNvPr id="18" name="AutoShape 18"/>
          <p:cNvSpPr/>
          <p:nvPr/>
        </p:nvSpPr>
        <p:spPr>
          <a:xfrm>
            <a:off x="11567227" y="6343500"/>
            <a:ext cx="69238" cy="69238"/>
          </a:xfrm>
          <a:prstGeom prst="ellipse">
            <a:avLst/>
          </a:prstGeom>
          <a:solidFill>
            <a:schemeClr val="accent1">
              <a:alpha val="40000"/>
            </a:schemeClr>
          </a:solidFill>
          <a:ln/>
        </p:spPr>
      </p:sp>
      <p:sp>
        <p:nvSpPr>
          <p:cNvPr id="19" name="AutoShape 19"/>
          <p:cNvSpPr/>
          <p:nvPr/>
        </p:nvSpPr>
        <p:spPr>
          <a:xfrm>
            <a:off x="11672404" y="6339367"/>
            <a:ext cx="65594" cy="65594"/>
          </a:xfrm>
          <a:prstGeom prst="ellipse">
            <a:avLst/>
          </a:prstGeom>
          <a:solidFill>
            <a:schemeClr val="accent1">
              <a:alpha val="20000"/>
            </a:schemeClr>
          </a:solidFill>
          <a:ln/>
        </p:spPr>
      </p:sp>
      <p:sp>
        <p:nvSpPr>
          <p:cNvPr id="20" name="AutoShape 20"/>
          <p:cNvSpPr/>
          <p:nvPr/>
        </p:nvSpPr>
        <p:spPr>
          <a:xfrm>
            <a:off x="11222422" y="6453537"/>
            <a:ext cx="84147" cy="84147"/>
          </a:xfrm>
          <a:prstGeom prst="ellipse">
            <a:avLst/>
          </a:prstGeom>
          <a:solidFill>
            <a:schemeClr val="accent1">
              <a:alpha val="100000"/>
            </a:schemeClr>
          </a:solidFill>
          <a:ln/>
        </p:spPr>
      </p:sp>
      <p:sp>
        <p:nvSpPr>
          <p:cNvPr id="21" name="AutoShape 21"/>
          <p:cNvSpPr/>
          <p:nvPr/>
        </p:nvSpPr>
        <p:spPr>
          <a:xfrm>
            <a:off x="11342508" y="6450587"/>
            <a:ext cx="78137" cy="78137"/>
          </a:xfrm>
          <a:prstGeom prst="ellipse">
            <a:avLst/>
          </a:prstGeom>
          <a:solidFill>
            <a:schemeClr val="accent1">
              <a:alpha val="80000"/>
            </a:schemeClr>
          </a:solidFill>
          <a:ln/>
        </p:spPr>
      </p:sp>
      <p:sp>
        <p:nvSpPr>
          <p:cNvPr id="22" name="AutoShape 22"/>
          <p:cNvSpPr/>
          <p:nvPr/>
        </p:nvSpPr>
        <p:spPr>
          <a:xfrm>
            <a:off x="11456583" y="6452303"/>
            <a:ext cx="74704" cy="74704"/>
          </a:xfrm>
          <a:prstGeom prst="ellipse">
            <a:avLst/>
          </a:prstGeom>
          <a:solidFill>
            <a:schemeClr val="accent1">
              <a:alpha val="60000"/>
            </a:schemeClr>
          </a:solidFill>
          <a:ln/>
        </p:spPr>
      </p:sp>
      <p:sp>
        <p:nvSpPr>
          <p:cNvPr id="23" name="AutoShape 23"/>
          <p:cNvSpPr/>
          <p:nvPr/>
        </p:nvSpPr>
        <p:spPr>
          <a:xfrm>
            <a:off x="11567227" y="6461274"/>
            <a:ext cx="69238" cy="69238"/>
          </a:xfrm>
          <a:prstGeom prst="ellipse">
            <a:avLst/>
          </a:prstGeom>
          <a:solidFill>
            <a:schemeClr val="accent1">
              <a:alpha val="40000"/>
            </a:schemeClr>
          </a:solidFill>
          <a:ln/>
        </p:spPr>
      </p:sp>
      <p:sp>
        <p:nvSpPr>
          <p:cNvPr id="24" name="AutoShape 24"/>
          <p:cNvSpPr/>
          <p:nvPr/>
        </p:nvSpPr>
        <p:spPr>
          <a:xfrm>
            <a:off x="11672404" y="6457141"/>
            <a:ext cx="65594" cy="65594"/>
          </a:xfrm>
          <a:prstGeom prst="ellipse">
            <a:avLst/>
          </a:prstGeom>
          <a:solidFill>
            <a:schemeClr val="accent1">
              <a:alpha val="20000"/>
            </a:schemeClr>
          </a:solidFill>
          <a:ln/>
        </p:spPr>
      </p:sp>
      <p:grpSp>
        <p:nvGrpSpPr>
          <p:cNvPr id="25" name="Group 25"/>
          <p:cNvGrpSpPr/>
          <p:nvPr/>
        </p:nvGrpSpPr>
        <p:grpSpPr>
          <a:xfrm>
            <a:off x="454963" y="93878"/>
            <a:ext cx="10641129" cy="914400"/>
            <a:chOff x="454963" y="93878"/>
            <a:chExt cx="10641129" cy="914400"/>
          </a:xfrm>
        </p:grpSpPr>
        <p:sp>
          <p:nvSpPr>
            <p:cNvPr id="26" name="AutoShape 26"/>
            <p:cNvSpPr/>
            <p:nvPr/>
          </p:nvSpPr>
          <p:spPr>
            <a:xfrm>
              <a:off x="454963" y="331168"/>
              <a:ext cx="84147" cy="84147"/>
            </a:xfrm>
            <a:prstGeom prst="ellipse">
              <a:avLst/>
            </a:prstGeom>
            <a:solidFill>
              <a:schemeClr val="accent1">
                <a:alpha val="100000"/>
              </a:schemeClr>
            </a:solidFill>
            <a:ln/>
          </p:spPr>
        </p:sp>
        <p:sp>
          <p:nvSpPr>
            <p:cNvPr id="27" name="AutoShape 27"/>
            <p:cNvSpPr/>
            <p:nvPr/>
          </p:nvSpPr>
          <p:spPr>
            <a:xfrm>
              <a:off x="575049" y="337743"/>
              <a:ext cx="78137" cy="78137"/>
            </a:xfrm>
            <a:prstGeom prst="ellipse">
              <a:avLst/>
            </a:prstGeom>
            <a:solidFill>
              <a:schemeClr val="accent1">
                <a:alpha val="80000"/>
              </a:schemeClr>
            </a:solidFill>
            <a:ln/>
          </p:spPr>
        </p:sp>
        <p:sp>
          <p:nvSpPr>
            <p:cNvPr id="28" name="AutoShape 28"/>
            <p:cNvSpPr/>
            <p:nvPr/>
          </p:nvSpPr>
          <p:spPr>
            <a:xfrm>
              <a:off x="689125" y="339460"/>
              <a:ext cx="74704" cy="74704"/>
            </a:xfrm>
            <a:prstGeom prst="ellipse">
              <a:avLst/>
            </a:prstGeom>
            <a:solidFill>
              <a:schemeClr val="accent1">
                <a:alpha val="60000"/>
              </a:schemeClr>
            </a:solidFill>
            <a:ln/>
          </p:spPr>
        </p:sp>
        <p:sp>
          <p:nvSpPr>
            <p:cNvPr id="29" name="AutoShape 29"/>
            <p:cNvSpPr/>
            <p:nvPr/>
          </p:nvSpPr>
          <p:spPr>
            <a:xfrm>
              <a:off x="799768" y="348430"/>
              <a:ext cx="69238" cy="69238"/>
            </a:xfrm>
            <a:prstGeom prst="ellipse">
              <a:avLst/>
            </a:prstGeom>
            <a:solidFill>
              <a:schemeClr val="accent1">
                <a:alpha val="40000"/>
              </a:schemeClr>
            </a:solidFill>
            <a:ln/>
          </p:spPr>
        </p:sp>
        <p:sp>
          <p:nvSpPr>
            <p:cNvPr id="30" name="AutoShape 30"/>
            <p:cNvSpPr/>
            <p:nvPr/>
          </p:nvSpPr>
          <p:spPr>
            <a:xfrm>
              <a:off x="904945" y="344297"/>
              <a:ext cx="65594" cy="65594"/>
            </a:xfrm>
            <a:prstGeom prst="ellipse">
              <a:avLst/>
            </a:prstGeom>
            <a:solidFill>
              <a:schemeClr val="accent1">
                <a:alpha val="20000"/>
              </a:schemeClr>
            </a:solidFill>
            <a:ln/>
          </p:spPr>
        </p:sp>
        <p:sp>
          <p:nvSpPr>
            <p:cNvPr id="31" name="AutoShape 31"/>
            <p:cNvSpPr/>
            <p:nvPr/>
          </p:nvSpPr>
          <p:spPr>
            <a:xfrm>
              <a:off x="454963" y="448942"/>
              <a:ext cx="84147" cy="84147"/>
            </a:xfrm>
            <a:prstGeom prst="ellipse">
              <a:avLst/>
            </a:prstGeom>
            <a:solidFill>
              <a:schemeClr val="accent1">
                <a:alpha val="100000"/>
              </a:schemeClr>
            </a:solidFill>
            <a:ln/>
          </p:spPr>
        </p:sp>
        <p:sp>
          <p:nvSpPr>
            <p:cNvPr id="32" name="AutoShape 32"/>
            <p:cNvSpPr/>
            <p:nvPr/>
          </p:nvSpPr>
          <p:spPr>
            <a:xfrm>
              <a:off x="575049" y="455517"/>
              <a:ext cx="78137" cy="78137"/>
            </a:xfrm>
            <a:prstGeom prst="ellipse">
              <a:avLst/>
            </a:prstGeom>
            <a:solidFill>
              <a:schemeClr val="accent1">
                <a:alpha val="80000"/>
              </a:schemeClr>
            </a:solidFill>
            <a:ln/>
          </p:spPr>
        </p:sp>
        <p:sp>
          <p:nvSpPr>
            <p:cNvPr id="33" name="AutoShape 33"/>
            <p:cNvSpPr/>
            <p:nvPr/>
          </p:nvSpPr>
          <p:spPr>
            <a:xfrm>
              <a:off x="689125" y="457233"/>
              <a:ext cx="74704" cy="74704"/>
            </a:xfrm>
            <a:prstGeom prst="ellipse">
              <a:avLst/>
            </a:prstGeom>
            <a:solidFill>
              <a:schemeClr val="accent1">
                <a:alpha val="60000"/>
              </a:schemeClr>
            </a:solidFill>
            <a:ln/>
          </p:spPr>
        </p:sp>
        <p:sp>
          <p:nvSpPr>
            <p:cNvPr id="34" name="AutoShape 34"/>
            <p:cNvSpPr/>
            <p:nvPr/>
          </p:nvSpPr>
          <p:spPr>
            <a:xfrm>
              <a:off x="799768" y="466203"/>
              <a:ext cx="69238" cy="69238"/>
            </a:xfrm>
            <a:prstGeom prst="ellipse">
              <a:avLst/>
            </a:prstGeom>
            <a:solidFill>
              <a:schemeClr val="accent1">
                <a:alpha val="40000"/>
              </a:schemeClr>
            </a:solidFill>
            <a:ln/>
          </p:spPr>
        </p:sp>
        <p:sp>
          <p:nvSpPr>
            <p:cNvPr id="35" name="AutoShape 35"/>
            <p:cNvSpPr/>
            <p:nvPr/>
          </p:nvSpPr>
          <p:spPr>
            <a:xfrm>
              <a:off x="904945" y="462070"/>
              <a:ext cx="65594" cy="65594"/>
            </a:xfrm>
            <a:prstGeom prst="ellipse">
              <a:avLst/>
            </a:prstGeom>
            <a:solidFill>
              <a:schemeClr val="accent1">
                <a:alpha val="20000"/>
              </a:schemeClr>
            </a:solidFill>
            <a:ln/>
          </p:spPr>
        </p:sp>
        <p:sp>
          <p:nvSpPr>
            <p:cNvPr id="36" name="AutoShape 36"/>
            <p:cNvSpPr/>
            <p:nvPr/>
          </p:nvSpPr>
          <p:spPr>
            <a:xfrm>
              <a:off x="454963" y="566715"/>
              <a:ext cx="84147" cy="84147"/>
            </a:xfrm>
            <a:prstGeom prst="ellipse">
              <a:avLst/>
            </a:prstGeom>
            <a:solidFill>
              <a:schemeClr val="accent1">
                <a:alpha val="100000"/>
              </a:schemeClr>
            </a:solidFill>
            <a:ln/>
          </p:spPr>
        </p:sp>
        <p:sp>
          <p:nvSpPr>
            <p:cNvPr id="37" name="AutoShape 37"/>
            <p:cNvSpPr/>
            <p:nvPr/>
          </p:nvSpPr>
          <p:spPr>
            <a:xfrm>
              <a:off x="575049" y="573291"/>
              <a:ext cx="78137" cy="78137"/>
            </a:xfrm>
            <a:prstGeom prst="ellipse">
              <a:avLst/>
            </a:prstGeom>
            <a:solidFill>
              <a:schemeClr val="accent1">
                <a:alpha val="80000"/>
              </a:schemeClr>
            </a:solidFill>
            <a:ln/>
          </p:spPr>
        </p:sp>
        <p:sp>
          <p:nvSpPr>
            <p:cNvPr id="38" name="AutoShape 38"/>
            <p:cNvSpPr/>
            <p:nvPr/>
          </p:nvSpPr>
          <p:spPr>
            <a:xfrm>
              <a:off x="689125" y="575007"/>
              <a:ext cx="74704" cy="74704"/>
            </a:xfrm>
            <a:prstGeom prst="ellipse">
              <a:avLst/>
            </a:prstGeom>
            <a:solidFill>
              <a:schemeClr val="accent1">
                <a:alpha val="60000"/>
              </a:schemeClr>
            </a:solidFill>
            <a:ln/>
          </p:spPr>
        </p:sp>
        <p:sp>
          <p:nvSpPr>
            <p:cNvPr id="39" name="AutoShape 39"/>
            <p:cNvSpPr/>
            <p:nvPr/>
          </p:nvSpPr>
          <p:spPr>
            <a:xfrm>
              <a:off x="799768" y="583977"/>
              <a:ext cx="69238" cy="69238"/>
            </a:xfrm>
            <a:prstGeom prst="ellipse">
              <a:avLst/>
            </a:prstGeom>
            <a:solidFill>
              <a:schemeClr val="accent1">
                <a:alpha val="40000"/>
              </a:schemeClr>
            </a:solidFill>
            <a:ln/>
          </p:spPr>
        </p:sp>
        <p:sp>
          <p:nvSpPr>
            <p:cNvPr id="40" name="AutoShape 40"/>
            <p:cNvSpPr/>
            <p:nvPr/>
          </p:nvSpPr>
          <p:spPr>
            <a:xfrm>
              <a:off x="904945" y="579844"/>
              <a:ext cx="65594" cy="65594"/>
            </a:xfrm>
            <a:prstGeom prst="ellipse">
              <a:avLst/>
            </a:prstGeom>
            <a:solidFill>
              <a:schemeClr val="accent1">
                <a:alpha val="20000"/>
              </a:schemeClr>
            </a:solidFill>
            <a:ln/>
          </p:spPr>
        </p:sp>
        <p:sp>
          <p:nvSpPr>
            <p:cNvPr id="41" name="AutoShape 41"/>
            <p:cNvSpPr/>
            <p:nvPr/>
          </p:nvSpPr>
          <p:spPr>
            <a:xfrm>
              <a:off x="454963" y="684489"/>
              <a:ext cx="84147" cy="84147"/>
            </a:xfrm>
            <a:prstGeom prst="ellipse">
              <a:avLst/>
            </a:prstGeom>
            <a:solidFill>
              <a:schemeClr val="accent1">
                <a:alpha val="100000"/>
              </a:schemeClr>
            </a:solidFill>
            <a:ln/>
          </p:spPr>
        </p:sp>
        <p:sp>
          <p:nvSpPr>
            <p:cNvPr id="42" name="AutoShape 42"/>
            <p:cNvSpPr/>
            <p:nvPr/>
          </p:nvSpPr>
          <p:spPr>
            <a:xfrm>
              <a:off x="575049" y="691064"/>
              <a:ext cx="78137" cy="78137"/>
            </a:xfrm>
            <a:prstGeom prst="ellipse">
              <a:avLst/>
            </a:prstGeom>
            <a:solidFill>
              <a:schemeClr val="accent1">
                <a:alpha val="80000"/>
              </a:schemeClr>
            </a:solidFill>
            <a:ln/>
          </p:spPr>
        </p:sp>
        <p:sp>
          <p:nvSpPr>
            <p:cNvPr id="43" name="AutoShape 43"/>
            <p:cNvSpPr/>
            <p:nvPr/>
          </p:nvSpPr>
          <p:spPr>
            <a:xfrm>
              <a:off x="689125" y="692781"/>
              <a:ext cx="74704" cy="74704"/>
            </a:xfrm>
            <a:prstGeom prst="ellipse">
              <a:avLst/>
            </a:prstGeom>
            <a:solidFill>
              <a:schemeClr val="accent1">
                <a:alpha val="60000"/>
              </a:schemeClr>
            </a:solidFill>
            <a:ln/>
          </p:spPr>
        </p:sp>
        <p:sp>
          <p:nvSpPr>
            <p:cNvPr id="44" name="AutoShape 44"/>
            <p:cNvSpPr/>
            <p:nvPr/>
          </p:nvSpPr>
          <p:spPr>
            <a:xfrm>
              <a:off x="799768" y="701751"/>
              <a:ext cx="69238" cy="69238"/>
            </a:xfrm>
            <a:prstGeom prst="ellipse">
              <a:avLst/>
            </a:prstGeom>
            <a:solidFill>
              <a:schemeClr val="accent1">
                <a:alpha val="40000"/>
              </a:schemeClr>
            </a:solidFill>
            <a:ln/>
          </p:spPr>
        </p:sp>
        <p:sp>
          <p:nvSpPr>
            <p:cNvPr id="45" name="AutoShape 45"/>
            <p:cNvSpPr/>
            <p:nvPr/>
          </p:nvSpPr>
          <p:spPr>
            <a:xfrm>
              <a:off x="904945" y="697618"/>
              <a:ext cx="65594" cy="65594"/>
            </a:xfrm>
            <a:prstGeom prst="ellipse">
              <a:avLst/>
            </a:prstGeom>
            <a:solidFill>
              <a:schemeClr val="accent1">
                <a:alpha val="20000"/>
              </a:schemeClr>
            </a:solidFill>
            <a:ln/>
          </p:spPr>
        </p:sp>
        <p:sp>
          <p:nvSpPr>
            <p:cNvPr id="46" name="TextBox 46"/>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参考文献</a:t>
              </a:r>
            </a:p>
          </p:txBody>
        </p:sp>
      </p:grpSp>
      <p:sp>
        <p:nvSpPr>
          <p:cNvPr id="47" name="TextBox 6">
            <a:extLst>
              <a:ext uri="{FF2B5EF4-FFF2-40B4-BE49-F238E27FC236}">
                <a16:creationId xmlns:a16="http://schemas.microsoft.com/office/drawing/2014/main" id="{0A6CAED2-93B3-5BB3-9A12-138C2B219FB2}"/>
              </a:ext>
            </a:extLst>
          </p:cNvPr>
          <p:cNvSpPr txBox="1"/>
          <p:nvPr/>
        </p:nvSpPr>
        <p:spPr>
          <a:xfrm>
            <a:off x="536409" y="3734528"/>
            <a:ext cx="10658475" cy="2488758"/>
          </a:xfrm>
          <a:prstGeom prst="rect">
            <a:avLst/>
          </a:prstGeom>
          <a:ln/>
        </p:spPr>
        <p:txBody>
          <a:bodyPr vert="horz" wrap="square" lIns="123825" tIns="123825" rIns="57150" bIns="123825" rtlCol="0" anchor="t" anchorCtr="0">
            <a:spAutoFit/>
          </a:bodyPr>
          <a:lstStyle/>
          <a:p>
            <a:pPr marL="203200" lvl="0" indent="-203200">
              <a:lnSpc>
                <a:spcPct val="200000"/>
              </a:lnSpc>
              <a:buFont typeface="Arial"/>
              <a:buChar char="•"/>
            </a:pPr>
            <a:r>
              <a:rPr lang="en-US" sz="1500" dirty="0">
                <a:solidFill>
                  <a:schemeClr val="dk1">
                    <a:alpha val="100000"/>
                  </a:schemeClr>
                </a:solidFill>
                <a:latin typeface="Microsoft Yahei"/>
                <a:ea typeface="Microsoft Yahei"/>
                <a:cs typeface="Microsoft Yahei"/>
              </a:rPr>
              <a:t>[5]KUNDU P K, COHEN I M, DOWLING D R. Fluid Mechanics.[M]. 6th ed.. 2015.</a:t>
            </a:r>
          </a:p>
          <a:p>
            <a:pPr marL="203200" lvl="0" indent="-203200">
              <a:lnSpc>
                <a:spcPct val="200000"/>
              </a:lnSpc>
              <a:buFont typeface="Arial"/>
              <a:buChar char="•"/>
            </a:pPr>
            <a:r>
              <a:rPr lang="en-US" sz="1500" dirty="0">
                <a:solidFill>
                  <a:schemeClr val="dk1">
                    <a:alpha val="100000"/>
                  </a:schemeClr>
                </a:solidFill>
                <a:latin typeface="Microsoft Yahei"/>
                <a:ea typeface="Microsoft Yahei"/>
                <a:cs typeface="Microsoft Yahei"/>
              </a:rPr>
              <a:t>[6]</a:t>
            </a:r>
            <a:r>
              <a:rPr lang="en-US" sz="1500" dirty="0" err="1">
                <a:solidFill>
                  <a:schemeClr val="dk1">
                    <a:alpha val="100000"/>
                  </a:schemeClr>
                </a:solidFill>
                <a:latin typeface="Microsoft Yahei"/>
                <a:ea typeface="Microsoft Yahei"/>
                <a:cs typeface="Microsoft Yahei"/>
              </a:rPr>
              <a:t>禹涛</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张晓寒</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郭峰等</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微量第二润滑介质辅助的增强水润滑研究</a:t>
            </a:r>
            <a:r>
              <a:rPr lang="en-US" sz="1500" dirty="0">
                <a:solidFill>
                  <a:schemeClr val="dk1">
                    <a:alpha val="100000"/>
                  </a:schemeClr>
                </a:solidFill>
                <a:latin typeface="Microsoft Yahei"/>
                <a:ea typeface="Microsoft Yahei"/>
                <a:cs typeface="Microsoft Yahei"/>
              </a:rPr>
              <a:t>[J/OL]. </a:t>
            </a:r>
            <a:r>
              <a:rPr lang="en-US" sz="1500" dirty="0" err="1">
                <a:solidFill>
                  <a:schemeClr val="dk1">
                    <a:alpha val="100000"/>
                  </a:schemeClr>
                </a:solidFill>
                <a:latin typeface="Microsoft Yahei"/>
                <a:ea typeface="Microsoft Yahei"/>
                <a:cs typeface="Microsoft Yahei"/>
              </a:rPr>
              <a:t>摩擦学学报</a:t>
            </a:r>
            <a:r>
              <a:rPr lang="en-US" sz="1500" dirty="0">
                <a:solidFill>
                  <a:schemeClr val="dk1">
                    <a:alpha val="100000"/>
                  </a:schemeClr>
                </a:solidFill>
                <a:latin typeface="Microsoft Yahei"/>
                <a:ea typeface="Microsoft Yahei"/>
                <a:cs typeface="Microsoft Yahei"/>
              </a:rPr>
              <a:t>, 2022, 42(2): 358-365.</a:t>
            </a:r>
          </a:p>
          <a:p>
            <a:pPr marL="203200" lvl="0" indent="-203200">
              <a:lnSpc>
                <a:spcPct val="200000"/>
              </a:lnSpc>
              <a:buFont typeface="Arial"/>
              <a:buChar char="•"/>
            </a:pPr>
            <a:r>
              <a:rPr lang="en-US" sz="1500" dirty="0">
                <a:solidFill>
                  <a:schemeClr val="dk1">
                    <a:alpha val="100000"/>
                  </a:schemeClr>
                </a:solidFill>
                <a:latin typeface="Microsoft Yahei"/>
                <a:ea typeface="Microsoft Yahei"/>
                <a:cs typeface="Microsoft Yahei"/>
              </a:rPr>
              <a:t>[7]WILLIAM M. DAVIS. Friction and lubrication; a hand-book for engineers, mechanics, superintendents and managers[M]. Pittsburg, Pa., the Lubrication Publishing Co., 2017.</a:t>
            </a:r>
          </a:p>
          <a:p>
            <a:pPr marL="203200" lvl="0" indent="-203200">
              <a:lnSpc>
                <a:spcPct val="200000"/>
              </a:lnSpc>
              <a:buFont typeface="Arial"/>
              <a:buChar char="•"/>
            </a:pPr>
            <a:r>
              <a:rPr lang="en-US" sz="1500" dirty="0">
                <a:solidFill>
                  <a:schemeClr val="dk1">
                    <a:alpha val="100000"/>
                  </a:schemeClr>
                </a:solidFill>
                <a:latin typeface="Microsoft Yahei"/>
                <a:ea typeface="Microsoft Yahei"/>
                <a:cs typeface="Microsoft Yahei"/>
              </a:rPr>
              <a:t>[8]KUNDU P K, COHEN I M, DOWLING D R. Fluid Mechanics.[M]. 6th ed.. 2015.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434415" y="1433290"/>
            <a:ext cx="7166371" cy="4481996"/>
          </a:xfrm>
          <a:prstGeom prst="rect">
            <a:avLst/>
          </a:prstGeom>
          <a:ln/>
        </p:spPr>
        <p:txBody>
          <a:bodyPr vert="horz" wrap="square" lIns="123825" tIns="123825" rIns="57150" bIns="123825" rtlCol="0" anchor="t" anchorCtr="0">
            <a:spAutoFit/>
          </a:bodyPr>
          <a:lstStyle/>
          <a:p>
            <a:pPr marL="203200" indent="-203200">
              <a:lnSpc>
                <a:spcPct val="186000"/>
              </a:lnSpc>
              <a:buFont typeface="Arial"/>
              <a:buChar char="•"/>
            </a:pPr>
            <a:r>
              <a:rPr lang="zh-CN" altLang="en-US" sz="1500" dirty="0">
                <a:solidFill>
                  <a:schemeClr val="dk1">
                    <a:alpha val="100000"/>
                  </a:schemeClr>
                </a:solidFill>
                <a:latin typeface="Microsoft Yahei"/>
                <a:ea typeface="Microsoft Yahei"/>
                <a:cs typeface="Microsoft Yahei"/>
              </a:rPr>
              <a:t>机械润滑液 </a:t>
            </a:r>
            <a:r>
              <a:rPr lang="en-US" altLang="zh-CN" sz="1500" dirty="0">
                <a:solidFill>
                  <a:schemeClr val="dk1">
                    <a:alpha val="100000"/>
                  </a:schemeClr>
                </a:solidFill>
                <a:latin typeface="Microsoft Yahei"/>
                <a:ea typeface="Microsoft Yahei"/>
                <a:cs typeface="Microsoft Yahei"/>
              </a:rPr>
              <a:t>x2                   </a:t>
            </a:r>
            <a:r>
              <a:rPr lang="en-US" altLang="zh-CN" sz="1500" i="1" dirty="0">
                <a:solidFill>
                  <a:schemeClr val="dk1">
                    <a:alpha val="100000"/>
                  </a:schemeClr>
                </a:solidFill>
                <a:latin typeface="Microsoft Yahei"/>
                <a:ea typeface="Microsoft Yahei"/>
                <a:cs typeface="Microsoft Yahei"/>
              </a:rPr>
              <a:t>50</a:t>
            </a:r>
            <a:r>
              <a:rPr lang="zh-CN" altLang="en-US" sz="1500" i="1" dirty="0">
                <a:solidFill>
                  <a:schemeClr val="dk1">
                    <a:alpha val="100000"/>
                  </a:schemeClr>
                </a:solidFill>
                <a:latin typeface="Microsoft Yahei"/>
                <a:ea typeface="Microsoft Yahei"/>
              </a:rPr>
              <a:t>￥</a:t>
            </a:r>
            <a:r>
              <a:rPr lang="zh-CN" altLang="en-US" sz="1500" dirty="0">
                <a:solidFill>
                  <a:schemeClr val="dk1">
                    <a:alpha val="100000"/>
                  </a:schemeClr>
                </a:solidFill>
                <a:latin typeface="Microsoft Yahei"/>
                <a:ea typeface="Microsoft Yahei"/>
              </a:rPr>
              <a:t>          人体润滑液 </a:t>
            </a:r>
            <a:r>
              <a:rPr lang="en-US" altLang="zh-CN" sz="1500" dirty="0">
                <a:solidFill>
                  <a:schemeClr val="dk1">
                    <a:alpha val="100000"/>
                  </a:schemeClr>
                </a:solidFill>
                <a:latin typeface="Microsoft Yahei"/>
                <a:ea typeface="Microsoft Yahei"/>
              </a:rPr>
              <a:t>x1                       </a:t>
            </a:r>
            <a:r>
              <a:rPr lang="en-US" altLang="zh-CN" sz="1500" i="1" dirty="0">
                <a:solidFill>
                  <a:schemeClr val="dk1">
                    <a:alpha val="100000"/>
                  </a:schemeClr>
                </a:solidFill>
                <a:latin typeface="Microsoft Yahei"/>
                <a:ea typeface="Microsoft Yahei"/>
              </a:rPr>
              <a:t>14</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磁力搅拌器 </a:t>
            </a:r>
            <a:r>
              <a:rPr lang="en-US" altLang="zh-CN" sz="1500" dirty="0">
                <a:solidFill>
                  <a:schemeClr val="dk1">
                    <a:alpha val="100000"/>
                  </a:schemeClr>
                </a:solidFill>
                <a:latin typeface="Microsoft Yahei"/>
                <a:ea typeface="Microsoft Yahei"/>
              </a:rPr>
              <a:t>x1                 </a:t>
            </a:r>
            <a:r>
              <a:rPr lang="en-US" altLang="zh-CN" sz="1500" i="1" dirty="0">
                <a:solidFill>
                  <a:schemeClr val="dk1">
                    <a:alpha val="100000"/>
                  </a:schemeClr>
                </a:solidFill>
                <a:latin typeface="Microsoft Yahei"/>
                <a:ea typeface="Microsoft Yahei"/>
              </a:rPr>
              <a:t>112</a:t>
            </a:r>
            <a:r>
              <a:rPr lang="zh-CN" altLang="en-US" sz="1500" i="1" dirty="0">
                <a:solidFill>
                  <a:schemeClr val="dk1">
                    <a:alpha val="100000"/>
                  </a:schemeClr>
                </a:solidFill>
                <a:latin typeface="Microsoft Yahei"/>
                <a:ea typeface="Microsoft Yahei"/>
              </a:rPr>
              <a:t>￥          </a:t>
            </a:r>
            <a:r>
              <a:rPr lang="zh-CN" altLang="en-US" sz="1500" dirty="0">
                <a:solidFill>
                  <a:schemeClr val="dk1">
                    <a:alpha val="100000"/>
                  </a:schemeClr>
                </a:solidFill>
                <a:latin typeface="Microsoft Yahei"/>
                <a:ea typeface="Microsoft Yahei"/>
              </a:rPr>
              <a:t>磁力搅拌子（</a:t>
            </a:r>
            <a:r>
              <a:rPr lang="en-US" altLang="zh-CN" sz="1500" dirty="0">
                <a:solidFill>
                  <a:schemeClr val="dk1">
                    <a:alpha val="100000"/>
                  </a:schemeClr>
                </a:solidFill>
                <a:latin typeface="Microsoft Yahei"/>
                <a:ea typeface="Microsoft Yahei"/>
              </a:rPr>
              <a:t>20mm x5</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5</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定性滤纸 </a:t>
            </a:r>
            <a:r>
              <a:rPr lang="en-US" altLang="zh-CN" sz="1500" dirty="0">
                <a:solidFill>
                  <a:schemeClr val="dk1">
                    <a:alpha val="100000"/>
                  </a:schemeClr>
                </a:solidFill>
                <a:latin typeface="Microsoft Yahei"/>
                <a:ea typeface="Microsoft Yahei"/>
              </a:rPr>
              <a:t>x2                      </a:t>
            </a:r>
            <a:r>
              <a:rPr lang="en-US" altLang="zh-CN" sz="1500" i="1" dirty="0">
                <a:solidFill>
                  <a:schemeClr val="dk1">
                    <a:alpha val="100000"/>
                  </a:schemeClr>
                </a:solidFill>
                <a:latin typeface="Microsoft Yahei"/>
                <a:ea typeface="Microsoft Yahei"/>
              </a:rPr>
              <a:t>16</a:t>
            </a:r>
            <a:r>
              <a:rPr lang="zh-CN" altLang="en-US" sz="1500" i="1" dirty="0">
                <a:solidFill>
                  <a:schemeClr val="dk1">
                    <a:alpha val="100000"/>
                  </a:schemeClr>
                </a:solidFill>
                <a:latin typeface="Microsoft Yahei"/>
                <a:ea typeface="Microsoft Yahei"/>
              </a:rPr>
              <a:t>￥</a:t>
            </a:r>
            <a:r>
              <a:rPr lang="zh-CN" altLang="en-US" sz="1500" dirty="0">
                <a:solidFill>
                  <a:schemeClr val="dk1">
                    <a:alpha val="100000"/>
                  </a:schemeClr>
                </a:solidFill>
                <a:latin typeface="Microsoft Yahei"/>
                <a:ea typeface="Microsoft Yahei"/>
              </a:rPr>
              <a:t>          </a:t>
            </a:r>
            <a:r>
              <a:rPr lang="en-US" altLang="zh-CN" sz="1500" dirty="0">
                <a:solidFill>
                  <a:schemeClr val="dk1">
                    <a:alpha val="100000"/>
                  </a:schemeClr>
                </a:solidFill>
                <a:latin typeface="Microsoft Yahei"/>
                <a:ea typeface="Microsoft Yahei"/>
              </a:rPr>
              <a:t>pH</a:t>
            </a:r>
            <a:r>
              <a:rPr lang="zh-CN" altLang="en-US" sz="1500" dirty="0">
                <a:solidFill>
                  <a:schemeClr val="dk1">
                    <a:alpha val="100000"/>
                  </a:schemeClr>
                </a:solidFill>
                <a:latin typeface="Microsoft Yahei"/>
                <a:ea typeface="Microsoft Yahei"/>
              </a:rPr>
              <a:t>试纸 </a:t>
            </a:r>
            <a:r>
              <a:rPr lang="en-US" altLang="zh-CN" sz="1500" dirty="0">
                <a:solidFill>
                  <a:schemeClr val="dk1">
                    <a:alpha val="100000"/>
                  </a:schemeClr>
                </a:solidFill>
                <a:latin typeface="Microsoft Yahei"/>
                <a:ea typeface="Microsoft Yahei"/>
              </a:rPr>
              <a:t>x3                           </a:t>
            </a:r>
            <a:r>
              <a:rPr lang="en-US" altLang="zh-CN" sz="1500" i="1" dirty="0">
                <a:solidFill>
                  <a:schemeClr val="dk1">
                    <a:alpha val="100000"/>
                  </a:schemeClr>
                </a:solidFill>
                <a:latin typeface="Microsoft Yahei"/>
                <a:ea typeface="Microsoft Yahei"/>
              </a:rPr>
              <a:t>5.5</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玻璃量筒（</a:t>
            </a:r>
            <a:r>
              <a:rPr lang="en-US" altLang="zh-CN" sz="1500" dirty="0">
                <a:solidFill>
                  <a:schemeClr val="dk1">
                    <a:alpha val="100000"/>
                  </a:schemeClr>
                </a:solidFill>
                <a:latin typeface="Microsoft Yahei"/>
                <a:ea typeface="Microsoft Yahei"/>
              </a:rPr>
              <a:t>25ml x5</a:t>
            </a:r>
            <a:r>
              <a:rPr lang="zh-CN" altLang="en-US" sz="1500" dirty="0">
                <a:solidFill>
                  <a:schemeClr val="dk1">
                    <a:alpha val="100000"/>
                  </a:schemeClr>
                </a:solidFill>
                <a:latin typeface="Microsoft Yahei"/>
                <a:ea typeface="Microsoft Yahei"/>
              </a:rPr>
              <a:t>）</a:t>
            </a:r>
            <a:r>
              <a:rPr lang="en-US" altLang="zh-CN"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6.5</a:t>
            </a:r>
            <a:r>
              <a:rPr lang="zh-CN" altLang="en-US" sz="1500" i="1" dirty="0">
                <a:solidFill>
                  <a:schemeClr val="dk1">
                    <a:alpha val="100000"/>
                  </a:schemeClr>
                </a:solidFill>
                <a:latin typeface="Microsoft Yahei"/>
                <a:ea typeface="Microsoft Yahei"/>
              </a:rPr>
              <a:t>￥</a:t>
            </a:r>
            <a:r>
              <a:rPr lang="zh-CN" altLang="en-US" sz="1500" dirty="0">
                <a:solidFill>
                  <a:schemeClr val="dk1">
                    <a:alpha val="100000"/>
                  </a:schemeClr>
                </a:solidFill>
                <a:latin typeface="Microsoft Yahei"/>
                <a:ea typeface="Microsoft Yahei"/>
              </a:rPr>
              <a:t>         玻璃移液管（</a:t>
            </a:r>
            <a:r>
              <a:rPr lang="en-US" altLang="zh-CN" sz="1500" dirty="0">
                <a:solidFill>
                  <a:schemeClr val="dk1">
                    <a:alpha val="100000"/>
                  </a:schemeClr>
                </a:solidFill>
                <a:latin typeface="Microsoft Yahei"/>
                <a:ea typeface="Microsoft Yahei"/>
              </a:rPr>
              <a:t>20ml x5</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7</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玻璃漏斗（</a:t>
            </a:r>
            <a:r>
              <a:rPr lang="en-US" altLang="zh-CN" sz="1500" dirty="0">
                <a:solidFill>
                  <a:schemeClr val="dk1">
                    <a:alpha val="100000"/>
                  </a:schemeClr>
                </a:solidFill>
                <a:latin typeface="Microsoft Yahei"/>
                <a:ea typeface="Microsoft Yahei"/>
              </a:rPr>
              <a:t>50mm x3</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10</a:t>
            </a:r>
            <a:r>
              <a:rPr lang="zh-CN" altLang="en-US" sz="1500" i="1" dirty="0">
                <a:solidFill>
                  <a:schemeClr val="dk1">
                    <a:alpha val="100000"/>
                  </a:schemeClr>
                </a:solidFill>
                <a:latin typeface="Microsoft Yahei"/>
                <a:ea typeface="Microsoft Yahei"/>
              </a:rPr>
              <a:t>￥</a:t>
            </a:r>
            <a:r>
              <a:rPr lang="zh-CN" altLang="en-US" sz="1500" dirty="0">
                <a:solidFill>
                  <a:schemeClr val="dk1">
                    <a:alpha val="100000"/>
                  </a:schemeClr>
                </a:solidFill>
                <a:latin typeface="Microsoft Yahei"/>
                <a:ea typeface="Microsoft Yahei"/>
              </a:rPr>
              <a:t>          球形分液漏斗（</a:t>
            </a:r>
            <a:r>
              <a:rPr lang="en-US" altLang="zh-CN" sz="1500" dirty="0">
                <a:solidFill>
                  <a:schemeClr val="dk1">
                    <a:alpha val="100000"/>
                  </a:schemeClr>
                </a:solidFill>
                <a:latin typeface="Microsoft Yahei"/>
                <a:ea typeface="Microsoft Yahei"/>
              </a:rPr>
              <a:t>60ml</a:t>
            </a:r>
            <a:r>
              <a:rPr lang="zh-CN" altLang="en-US" sz="1500" dirty="0">
                <a:solidFill>
                  <a:schemeClr val="dk1">
                    <a:alpha val="100000"/>
                  </a:schemeClr>
                </a:solidFill>
                <a:latin typeface="Microsoft Yahei"/>
                <a:ea typeface="Microsoft Yahei"/>
              </a:rPr>
              <a:t> </a:t>
            </a:r>
            <a:r>
              <a:rPr lang="en-US" altLang="zh-CN" sz="1500" dirty="0">
                <a:solidFill>
                  <a:schemeClr val="dk1">
                    <a:alpha val="100000"/>
                  </a:schemeClr>
                </a:solidFill>
                <a:latin typeface="Microsoft Yahei"/>
                <a:ea typeface="Microsoft Yahei"/>
              </a:rPr>
              <a:t>x2</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56</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玻璃烧瓶（</a:t>
            </a:r>
            <a:r>
              <a:rPr lang="en-US" altLang="zh-CN" sz="1500" dirty="0">
                <a:solidFill>
                  <a:schemeClr val="dk1">
                    <a:alpha val="100000"/>
                  </a:schemeClr>
                </a:solidFill>
                <a:latin typeface="Microsoft Yahei"/>
                <a:ea typeface="Microsoft Yahei"/>
              </a:rPr>
              <a:t>150ml x4, 200ml x4,300ml x2</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95</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探针式电子温度计 </a:t>
            </a:r>
            <a:r>
              <a:rPr lang="en-US" altLang="zh-CN" sz="1500" dirty="0">
                <a:solidFill>
                  <a:schemeClr val="dk1">
                    <a:alpha val="100000"/>
                  </a:schemeClr>
                </a:solidFill>
                <a:latin typeface="Microsoft Yahei"/>
                <a:ea typeface="Microsoft Yahei"/>
              </a:rPr>
              <a:t>x2                                                                      </a:t>
            </a:r>
            <a:r>
              <a:rPr lang="en-US" altLang="zh-CN" sz="1500" i="1" dirty="0">
                <a:solidFill>
                  <a:schemeClr val="dk1">
                    <a:alpha val="100000"/>
                  </a:schemeClr>
                </a:solidFill>
                <a:latin typeface="Microsoft Yahei"/>
                <a:ea typeface="Microsoft Yahei"/>
              </a:rPr>
              <a:t>35</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娃哈哈纯净水（</a:t>
            </a:r>
            <a:r>
              <a:rPr lang="en-US" altLang="zh-CN" sz="1500" dirty="0">
                <a:solidFill>
                  <a:schemeClr val="dk1">
                    <a:alpha val="100000"/>
                  </a:schemeClr>
                </a:solidFill>
                <a:latin typeface="Microsoft Yahei"/>
                <a:ea typeface="Microsoft Yahei"/>
              </a:rPr>
              <a:t>596ml x24</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23</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a:lnSpc>
                <a:spcPct val="186000"/>
              </a:lnSpc>
            </a:pPr>
            <a:endParaRPr lang="en-US" altLang="zh-CN" sz="1500" dirty="0">
              <a:solidFill>
                <a:schemeClr val="dk1">
                  <a:alpha val="100000"/>
                </a:schemeClr>
              </a:solidFill>
              <a:latin typeface="Microsoft Yahei"/>
              <a:ea typeface="Microsoft Yahei"/>
            </a:endParaRPr>
          </a:p>
          <a:p>
            <a:pPr marL="203200" indent="-203200">
              <a:lnSpc>
                <a:spcPct val="186000"/>
              </a:lnSpc>
              <a:buFont typeface="Arial"/>
              <a:buChar char="•"/>
            </a:pPr>
            <a:endParaRPr lang="en-US" altLang="zh-CN" sz="1500" dirty="0">
              <a:solidFill>
                <a:schemeClr val="dk1">
                  <a:alpha val="100000"/>
                </a:schemeClr>
              </a:solidFill>
              <a:latin typeface="Microsoft Yahei"/>
              <a:ea typeface="Microsoft Yahei"/>
            </a:endParaRPr>
          </a:p>
        </p:txBody>
      </p:sp>
      <p:sp>
        <p:nvSpPr>
          <p:cNvPr id="5" name="AutoShape 5"/>
          <p:cNvSpPr/>
          <p:nvPr/>
        </p:nvSpPr>
        <p:spPr>
          <a:xfrm>
            <a:off x="11222422" y="6100215"/>
            <a:ext cx="84147" cy="84147"/>
          </a:xfrm>
          <a:prstGeom prst="ellipse">
            <a:avLst/>
          </a:prstGeom>
          <a:solidFill>
            <a:schemeClr val="accent1">
              <a:alpha val="100000"/>
            </a:schemeClr>
          </a:solidFill>
          <a:ln/>
        </p:spPr>
      </p:sp>
      <p:sp>
        <p:nvSpPr>
          <p:cNvPr id="6" name="AutoShape 6"/>
          <p:cNvSpPr/>
          <p:nvPr/>
        </p:nvSpPr>
        <p:spPr>
          <a:xfrm>
            <a:off x="11342508" y="6097266"/>
            <a:ext cx="78137" cy="78137"/>
          </a:xfrm>
          <a:prstGeom prst="ellipse">
            <a:avLst/>
          </a:prstGeom>
          <a:solidFill>
            <a:schemeClr val="accent1">
              <a:alpha val="80000"/>
            </a:schemeClr>
          </a:solidFill>
          <a:ln/>
        </p:spPr>
      </p:sp>
      <p:sp>
        <p:nvSpPr>
          <p:cNvPr id="7" name="AutoShape 7"/>
          <p:cNvSpPr/>
          <p:nvPr/>
        </p:nvSpPr>
        <p:spPr>
          <a:xfrm>
            <a:off x="11456583" y="6098982"/>
            <a:ext cx="74704" cy="74704"/>
          </a:xfrm>
          <a:prstGeom prst="ellipse">
            <a:avLst/>
          </a:prstGeom>
          <a:solidFill>
            <a:schemeClr val="accent1">
              <a:alpha val="60000"/>
            </a:schemeClr>
          </a:solidFill>
          <a:ln/>
        </p:spPr>
      </p:sp>
      <p:sp>
        <p:nvSpPr>
          <p:cNvPr id="8" name="AutoShape 8"/>
          <p:cNvSpPr/>
          <p:nvPr/>
        </p:nvSpPr>
        <p:spPr>
          <a:xfrm>
            <a:off x="11567227" y="6107952"/>
            <a:ext cx="69238" cy="69238"/>
          </a:xfrm>
          <a:prstGeom prst="ellipse">
            <a:avLst/>
          </a:prstGeom>
          <a:solidFill>
            <a:schemeClr val="accent1">
              <a:alpha val="40000"/>
            </a:schemeClr>
          </a:solidFill>
          <a:ln/>
        </p:spPr>
      </p:sp>
      <p:sp>
        <p:nvSpPr>
          <p:cNvPr id="9" name="AutoShape 9"/>
          <p:cNvSpPr/>
          <p:nvPr/>
        </p:nvSpPr>
        <p:spPr>
          <a:xfrm>
            <a:off x="11672404" y="6103819"/>
            <a:ext cx="65594" cy="65594"/>
          </a:xfrm>
          <a:prstGeom prst="ellipse">
            <a:avLst/>
          </a:prstGeom>
          <a:solidFill>
            <a:schemeClr val="accent1">
              <a:alpha val="20000"/>
            </a:schemeClr>
          </a:solidFill>
          <a:ln/>
        </p:spPr>
      </p:sp>
      <p:sp>
        <p:nvSpPr>
          <p:cNvPr id="10" name="AutoShape 10"/>
          <p:cNvSpPr/>
          <p:nvPr/>
        </p:nvSpPr>
        <p:spPr>
          <a:xfrm>
            <a:off x="11222422" y="6217990"/>
            <a:ext cx="84147" cy="84147"/>
          </a:xfrm>
          <a:prstGeom prst="ellipse">
            <a:avLst/>
          </a:prstGeom>
          <a:solidFill>
            <a:schemeClr val="accent1">
              <a:alpha val="100000"/>
            </a:schemeClr>
          </a:solidFill>
          <a:ln/>
        </p:spPr>
      </p:sp>
      <p:sp>
        <p:nvSpPr>
          <p:cNvPr id="11" name="AutoShape 11"/>
          <p:cNvSpPr/>
          <p:nvPr/>
        </p:nvSpPr>
        <p:spPr>
          <a:xfrm>
            <a:off x="11342508" y="6215040"/>
            <a:ext cx="78137" cy="78137"/>
          </a:xfrm>
          <a:prstGeom prst="ellipse">
            <a:avLst/>
          </a:prstGeom>
          <a:solidFill>
            <a:schemeClr val="accent1">
              <a:alpha val="80000"/>
            </a:schemeClr>
          </a:solidFill>
          <a:ln/>
        </p:spPr>
      </p:sp>
      <p:sp>
        <p:nvSpPr>
          <p:cNvPr id="12" name="AutoShape 12"/>
          <p:cNvSpPr/>
          <p:nvPr/>
        </p:nvSpPr>
        <p:spPr>
          <a:xfrm>
            <a:off x="11456583" y="6216756"/>
            <a:ext cx="74704" cy="74704"/>
          </a:xfrm>
          <a:prstGeom prst="ellipse">
            <a:avLst/>
          </a:prstGeom>
          <a:solidFill>
            <a:schemeClr val="accent1">
              <a:alpha val="60000"/>
            </a:schemeClr>
          </a:solidFill>
          <a:ln/>
        </p:spPr>
      </p:sp>
      <p:sp>
        <p:nvSpPr>
          <p:cNvPr id="13" name="AutoShape 13"/>
          <p:cNvSpPr/>
          <p:nvPr/>
        </p:nvSpPr>
        <p:spPr>
          <a:xfrm>
            <a:off x="11567227" y="6225726"/>
            <a:ext cx="69238" cy="69238"/>
          </a:xfrm>
          <a:prstGeom prst="ellipse">
            <a:avLst/>
          </a:prstGeom>
          <a:solidFill>
            <a:schemeClr val="accent1">
              <a:alpha val="40000"/>
            </a:schemeClr>
          </a:solidFill>
          <a:ln/>
        </p:spPr>
      </p:sp>
      <p:sp>
        <p:nvSpPr>
          <p:cNvPr id="14" name="AutoShape 14"/>
          <p:cNvSpPr/>
          <p:nvPr/>
        </p:nvSpPr>
        <p:spPr>
          <a:xfrm>
            <a:off x="11672404" y="6221593"/>
            <a:ext cx="65594" cy="65594"/>
          </a:xfrm>
          <a:prstGeom prst="ellipse">
            <a:avLst/>
          </a:prstGeom>
          <a:solidFill>
            <a:schemeClr val="accent1">
              <a:alpha val="20000"/>
            </a:schemeClr>
          </a:solidFill>
          <a:ln/>
        </p:spPr>
      </p:sp>
      <p:sp>
        <p:nvSpPr>
          <p:cNvPr id="15" name="AutoShape 15"/>
          <p:cNvSpPr/>
          <p:nvPr/>
        </p:nvSpPr>
        <p:spPr>
          <a:xfrm>
            <a:off x="11222422" y="6335763"/>
            <a:ext cx="84147" cy="84147"/>
          </a:xfrm>
          <a:prstGeom prst="ellipse">
            <a:avLst/>
          </a:prstGeom>
          <a:solidFill>
            <a:schemeClr val="accent1">
              <a:alpha val="100000"/>
            </a:schemeClr>
          </a:solidFill>
          <a:ln/>
        </p:spPr>
      </p:sp>
      <p:sp>
        <p:nvSpPr>
          <p:cNvPr id="16" name="AutoShape 16"/>
          <p:cNvSpPr/>
          <p:nvPr/>
        </p:nvSpPr>
        <p:spPr>
          <a:xfrm>
            <a:off x="11342508" y="6332813"/>
            <a:ext cx="78137" cy="78137"/>
          </a:xfrm>
          <a:prstGeom prst="ellipse">
            <a:avLst/>
          </a:prstGeom>
          <a:solidFill>
            <a:schemeClr val="accent1">
              <a:alpha val="80000"/>
            </a:schemeClr>
          </a:solidFill>
          <a:ln/>
        </p:spPr>
      </p:sp>
      <p:sp>
        <p:nvSpPr>
          <p:cNvPr id="17" name="AutoShape 17"/>
          <p:cNvSpPr/>
          <p:nvPr/>
        </p:nvSpPr>
        <p:spPr>
          <a:xfrm>
            <a:off x="11456583" y="6334530"/>
            <a:ext cx="74704" cy="74704"/>
          </a:xfrm>
          <a:prstGeom prst="ellipse">
            <a:avLst/>
          </a:prstGeom>
          <a:solidFill>
            <a:schemeClr val="accent1">
              <a:alpha val="60000"/>
            </a:schemeClr>
          </a:solidFill>
          <a:ln/>
        </p:spPr>
      </p:sp>
      <p:sp>
        <p:nvSpPr>
          <p:cNvPr id="18" name="AutoShape 18"/>
          <p:cNvSpPr/>
          <p:nvPr/>
        </p:nvSpPr>
        <p:spPr>
          <a:xfrm>
            <a:off x="11567227" y="6343500"/>
            <a:ext cx="69238" cy="69238"/>
          </a:xfrm>
          <a:prstGeom prst="ellipse">
            <a:avLst/>
          </a:prstGeom>
          <a:solidFill>
            <a:schemeClr val="accent1">
              <a:alpha val="40000"/>
            </a:schemeClr>
          </a:solidFill>
          <a:ln/>
        </p:spPr>
      </p:sp>
      <p:sp>
        <p:nvSpPr>
          <p:cNvPr id="19" name="AutoShape 19"/>
          <p:cNvSpPr/>
          <p:nvPr/>
        </p:nvSpPr>
        <p:spPr>
          <a:xfrm>
            <a:off x="11672404" y="6339367"/>
            <a:ext cx="65594" cy="65594"/>
          </a:xfrm>
          <a:prstGeom prst="ellipse">
            <a:avLst/>
          </a:prstGeom>
          <a:solidFill>
            <a:schemeClr val="accent1">
              <a:alpha val="20000"/>
            </a:schemeClr>
          </a:solidFill>
          <a:ln/>
        </p:spPr>
      </p:sp>
      <p:sp>
        <p:nvSpPr>
          <p:cNvPr id="20" name="AutoShape 20"/>
          <p:cNvSpPr/>
          <p:nvPr/>
        </p:nvSpPr>
        <p:spPr>
          <a:xfrm>
            <a:off x="11222422" y="6453537"/>
            <a:ext cx="84147" cy="84147"/>
          </a:xfrm>
          <a:prstGeom prst="ellipse">
            <a:avLst/>
          </a:prstGeom>
          <a:solidFill>
            <a:schemeClr val="accent1">
              <a:alpha val="100000"/>
            </a:schemeClr>
          </a:solidFill>
          <a:ln/>
        </p:spPr>
      </p:sp>
      <p:sp>
        <p:nvSpPr>
          <p:cNvPr id="21" name="AutoShape 21"/>
          <p:cNvSpPr/>
          <p:nvPr/>
        </p:nvSpPr>
        <p:spPr>
          <a:xfrm>
            <a:off x="11342508" y="6450587"/>
            <a:ext cx="78137" cy="78137"/>
          </a:xfrm>
          <a:prstGeom prst="ellipse">
            <a:avLst/>
          </a:prstGeom>
          <a:solidFill>
            <a:schemeClr val="accent1">
              <a:alpha val="80000"/>
            </a:schemeClr>
          </a:solidFill>
          <a:ln/>
        </p:spPr>
      </p:sp>
      <p:sp>
        <p:nvSpPr>
          <p:cNvPr id="22" name="AutoShape 22"/>
          <p:cNvSpPr/>
          <p:nvPr/>
        </p:nvSpPr>
        <p:spPr>
          <a:xfrm>
            <a:off x="11456583" y="6452303"/>
            <a:ext cx="74704" cy="74704"/>
          </a:xfrm>
          <a:prstGeom prst="ellipse">
            <a:avLst/>
          </a:prstGeom>
          <a:solidFill>
            <a:schemeClr val="accent1">
              <a:alpha val="60000"/>
            </a:schemeClr>
          </a:solidFill>
          <a:ln/>
        </p:spPr>
      </p:sp>
      <p:sp>
        <p:nvSpPr>
          <p:cNvPr id="23" name="AutoShape 23"/>
          <p:cNvSpPr/>
          <p:nvPr/>
        </p:nvSpPr>
        <p:spPr>
          <a:xfrm>
            <a:off x="11567227" y="6461274"/>
            <a:ext cx="69238" cy="69238"/>
          </a:xfrm>
          <a:prstGeom prst="ellipse">
            <a:avLst/>
          </a:prstGeom>
          <a:solidFill>
            <a:schemeClr val="accent1">
              <a:alpha val="40000"/>
            </a:schemeClr>
          </a:solidFill>
          <a:ln/>
        </p:spPr>
      </p:sp>
      <p:sp>
        <p:nvSpPr>
          <p:cNvPr id="24" name="AutoShape 24"/>
          <p:cNvSpPr/>
          <p:nvPr/>
        </p:nvSpPr>
        <p:spPr>
          <a:xfrm>
            <a:off x="11672404" y="6457141"/>
            <a:ext cx="65594" cy="65594"/>
          </a:xfrm>
          <a:prstGeom prst="ellipse">
            <a:avLst/>
          </a:prstGeom>
          <a:solidFill>
            <a:schemeClr val="accent1">
              <a:alpha val="20000"/>
            </a:schemeClr>
          </a:solidFill>
          <a:ln/>
        </p:spPr>
      </p:sp>
      <p:grpSp>
        <p:nvGrpSpPr>
          <p:cNvPr id="25" name="Group 25"/>
          <p:cNvGrpSpPr/>
          <p:nvPr/>
        </p:nvGrpSpPr>
        <p:grpSpPr>
          <a:xfrm>
            <a:off x="454963" y="93878"/>
            <a:ext cx="10641129" cy="826316"/>
            <a:chOff x="454963" y="93878"/>
            <a:chExt cx="10641129" cy="826316"/>
          </a:xfrm>
        </p:grpSpPr>
        <p:sp>
          <p:nvSpPr>
            <p:cNvPr id="26" name="AutoShape 26"/>
            <p:cNvSpPr/>
            <p:nvPr/>
          </p:nvSpPr>
          <p:spPr>
            <a:xfrm>
              <a:off x="454963" y="331168"/>
              <a:ext cx="84147" cy="84147"/>
            </a:xfrm>
            <a:prstGeom prst="ellipse">
              <a:avLst/>
            </a:prstGeom>
            <a:solidFill>
              <a:schemeClr val="accent1">
                <a:alpha val="100000"/>
              </a:schemeClr>
            </a:solidFill>
            <a:ln/>
          </p:spPr>
        </p:sp>
        <p:sp>
          <p:nvSpPr>
            <p:cNvPr id="27" name="AutoShape 27"/>
            <p:cNvSpPr/>
            <p:nvPr/>
          </p:nvSpPr>
          <p:spPr>
            <a:xfrm>
              <a:off x="575049" y="337743"/>
              <a:ext cx="78137" cy="78137"/>
            </a:xfrm>
            <a:prstGeom prst="ellipse">
              <a:avLst/>
            </a:prstGeom>
            <a:solidFill>
              <a:schemeClr val="accent1">
                <a:alpha val="80000"/>
              </a:schemeClr>
            </a:solidFill>
            <a:ln/>
          </p:spPr>
        </p:sp>
        <p:sp>
          <p:nvSpPr>
            <p:cNvPr id="28" name="AutoShape 28"/>
            <p:cNvSpPr/>
            <p:nvPr/>
          </p:nvSpPr>
          <p:spPr>
            <a:xfrm>
              <a:off x="689125" y="339460"/>
              <a:ext cx="74704" cy="74704"/>
            </a:xfrm>
            <a:prstGeom prst="ellipse">
              <a:avLst/>
            </a:prstGeom>
            <a:solidFill>
              <a:schemeClr val="accent1">
                <a:alpha val="60000"/>
              </a:schemeClr>
            </a:solidFill>
            <a:ln/>
          </p:spPr>
        </p:sp>
        <p:sp>
          <p:nvSpPr>
            <p:cNvPr id="29" name="AutoShape 29"/>
            <p:cNvSpPr/>
            <p:nvPr/>
          </p:nvSpPr>
          <p:spPr>
            <a:xfrm>
              <a:off x="799768" y="348430"/>
              <a:ext cx="69238" cy="69238"/>
            </a:xfrm>
            <a:prstGeom prst="ellipse">
              <a:avLst/>
            </a:prstGeom>
            <a:solidFill>
              <a:schemeClr val="accent1">
                <a:alpha val="40000"/>
              </a:schemeClr>
            </a:solidFill>
            <a:ln/>
          </p:spPr>
        </p:sp>
        <p:sp>
          <p:nvSpPr>
            <p:cNvPr id="30" name="AutoShape 30"/>
            <p:cNvSpPr/>
            <p:nvPr/>
          </p:nvSpPr>
          <p:spPr>
            <a:xfrm>
              <a:off x="904945" y="344297"/>
              <a:ext cx="65594" cy="65594"/>
            </a:xfrm>
            <a:prstGeom prst="ellipse">
              <a:avLst/>
            </a:prstGeom>
            <a:solidFill>
              <a:schemeClr val="accent1">
                <a:alpha val="20000"/>
              </a:schemeClr>
            </a:solidFill>
            <a:ln/>
          </p:spPr>
        </p:sp>
        <p:sp>
          <p:nvSpPr>
            <p:cNvPr id="31" name="AutoShape 31"/>
            <p:cNvSpPr/>
            <p:nvPr/>
          </p:nvSpPr>
          <p:spPr>
            <a:xfrm>
              <a:off x="454963" y="448942"/>
              <a:ext cx="84147" cy="84147"/>
            </a:xfrm>
            <a:prstGeom prst="ellipse">
              <a:avLst/>
            </a:prstGeom>
            <a:solidFill>
              <a:schemeClr val="accent1">
                <a:alpha val="100000"/>
              </a:schemeClr>
            </a:solidFill>
            <a:ln/>
          </p:spPr>
        </p:sp>
        <p:sp>
          <p:nvSpPr>
            <p:cNvPr id="32" name="AutoShape 32"/>
            <p:cNvSpPr/>
            <p:nvPr/>
          </p:nvSpPr>
          <p:spPr>
            <a:xfrm>
              <a:off x="575049" y="455517"/>
              <a:ext cx="78137" cy="78137"/>
            </a:xfrm>
            <a:prstGeom prst="ellipse">
              <a:avLst/>
            </a:prstGeom>
            <a:solidFill>
              <a:schemeClr val="accent1">
                <a:alpha val="80000"/>
              </a:schemeClr>
            </a:solidFill>
            <a:ln/>
          </p:spPr>
        </p:sp>
        <p:sp>
          <p:nvSpPr>
            <p:cNvPr id="33" name="AutoShape 33"/>
            <p:cNvSpPr/>
            <p:nvPr/>
          </p:nvSpPr>
          <p:spPr>
            <a:xfrm>
              <a:off x="689125" y="457233"/>
              <a:ext cx="74704" cy="74704"/>
            </a:xfrm>
            <a:prstGeom prst="ellipse">
              <a:avLst/>
            </a:prstGeom>
            <a:solidFill>
              <a:schemeClr val="accent1">
                <a:alpha val="60000"/>
              </a:schemeClr>
            </a:solidFill>
            <a:ln/>
          </p:spPr>
        </p:sp>
        <p:sp>
          <p:nvSpPr>
            <p:cNvPr id="34" name="AutoShape 34"/>
            <p:cNvSpPr/>
            <p:nvPr/>
          </p:nvSpPr>
          <p:spPr>
            <a:xfrm>
              <a:off x="799768" y="466203"/>
              <a:ext cx="69238" cy="69238"/>
            </a:xfrm>
            <a:prstGeom prst="ellipse">
              <a:avLst/>
            </a:prstGeom>
            <a:solidFill>
              <a:schemeClr val="accent1">
                <a:alpha val="40000"/>
              </a:schemeClr>
            </a:solidFill>
            <a:ln/>
          </p:spPr>
        </p:sp>
        <p:sp>
          <p:nvSpPr>
            <p:cNvPr id="35" name="AutoShape 35"/>
            <p:cNvSpPr/>
            <p:nvPr/>
          </p:nvSpPr>
          <p:spPr>
            <a:xfrm>
              <a:off x="904945" y="462070"/>
              <a:ext cx="65594" cy="65594"/>
            </a:xfrm>
            <a:prstGeom prst="ellipse">
              <a:avLst/>
            </a:prstGeom>
            <a:solidFill>
              <a:schemeClr val="accent1">
                <a:alpha val="20000"/>
              </a:schemeClr>
            </a:solidFill>
            <a:ln/>
          </p:spPr>
        </p:sp>
        <p:sp>
          <p:nvSpPr>
            <p:cNvPr id="36" name="AutoShape 36"/>
            <p:cNvSpPr/>
            <p:nvPr/>
          </p:nvSpPr>
          <p:spPr>
            <a:xfrm>
              <a:off x="454963" y="566715"/>
              <a:ext cx="84147" cy="84147"/>
            </a:xfrm>
            <a:prstGeom prst="ellipse">
              <a:avLst/>
            </a:prstGeom>
            <a:solidFill>
              <a:schemeClr val="accent1">
                <a:alpha val="100000"/>
              </a:schemeClr>
            </a:solidFill>
            <a:ln/>
          </p:spPr>
        </p:sp>
        <p:sp>
          <p:nvSpPr>
            <p:cNvPr id="37" name="AutoShape 37"/>
            <p:cNvSpPr/>
            <p:nvPr/>
          </p:nvSpPr>
          <p:spPr>
            <a:xfrm>
              <a:off x="575049" y="573291"/>
              <a:ext cx="78137" cy="78137"/>
            </a:xfrm>
            <a:prstGeom prst="ellipse">
              <a:avLst/>
            </a:prstGeom>
            <a:solidFill>
              <a:schemeClr val="accent1">
                <a:alpha val="80000"/>
              </a:schemeClr>
            </a:solidFill>
            <a:ln/>
          </p:spPr>
        </p:sp>
        <p:sp>
          <p:nvSpPr>
            <p:cNvPr id="38" name="AutoShape 38"/>
            <p:cNvSpPr/>
            <p:nvPr/>
          </p:nvSpPr>
          <p:spPr>
            <a:xfrm>
              <a:off x="689125" y="575007"/>
              <a:ext cx="74704" cy="74704"/>
            </a:xfrm>
            <a:prstGeom prst="ellipse">
              <a:avLst/>
            </a:prstGeom>
            <a:solidFill>
              <a:schemeClr val="accent1">
                <a:alpha val="60000"/>
              </a:schemeClr>
            </a:solidFill>
            <a:ln/>
          </p:spPr>
        </p:sp>
        <p:sp>
          <p:nvSpPr>
            <p:cNvPr id="39" name="AutoShape 39"/>
            <p:cNvSpPr/>
            <p:nvPr/>
          </p:nvSpPr>
          <p:spPr>
            <a:xfrm>
              <a:off x="799768" y="583977"/>
              <a:ext cx="69238" cy="69238"/>
            </a:xfrm>
            <a:prstGeom prst="ellipse">
              <a:avLst/>
            </a:prstGeom>
            <a:solidFill>
              <a:schemeClr val="accent1">
                <a:alpha val="40000"/>
              </a:schemeClr>
            </a:solidFill>
            <a:ln/>
          </p:spPr>
        </p:sp>
        <p:sp>
          <p:nvSpPr>
            <p:cNvPr id="40" name="AutoShape 40"/>
            <p:cNvSpPr/>
            <p:nvPr/>
          </p:nvSpPr>
          <p:spPr>
            <a:xfrm>
              <a:off x="904945" y="579844"/>
              <a:ext cx="65594" cy="65594"/>
            </a:xfrm>
            <a:prstGeom prst="ellipse">
              <a:avLst/>
            </a:prstGeom>
            <a:solidFill>
              <a:schemeClr val="accent1">
                <a:alpha val="20000"/>
              </a:schemeClr>
            </a:solidFill>
            <a:ln/>
          </p:spPr>
        </p:sp>
        <p:sp>
          <p:nvSpPr>
            <p:cNvPr id="41" name="AutoShape 41"/>
            <p:cNvSpPr/>
            <p:nvPr/>
          </p:nvSpPr>
          <p:spPr>
            <a:xfrm>
              <a:off x="454963" y="684489"/>
              <a:ext cx="84147" cy="84147"/>
            </a:xfrm>
            <a:prstGeom prst="ellipse">
              <a:avLst/>
            </a:prstGeom>
            <a:solidFill>
              <a:schemeClr val="accent1">
                <a:alpha val="100000"/>
              </a:schemeClr>
            </a:solidFill>
            <a:ln/>
          </p:spPr>
        </p:sp>
        <p:sp>
          <p:nvSpPr>
            <p:cNvPr id="42" name="AutoShape 42"/>
            <p:cNvSpPr/>
            <p:nvPr/>
          </p:nvSpPr>
          <p:spPr>
            <a:xfrm>
              <a:off x="575049" y="691064"/>
              <a:ext cx="78137" cy="78137"/>
            </a:xfrm>
            <a:prstGeom prst="ellipse">
              <a:avLst/>
            </a:prstGeom>
            <a:solidFill>
              <a:schemeClr val="accent1">
                <a:alpha val="80000"/>
              </a:schemeClr>
            </a:solidFill>
            <a:ln/>
          </p:spPr>
        </p:sp>
        <p:sp>
          <p:nvSpPr>
            <p:cNvPr id="43" name="AutoShape 43"/>
            <p:cNvSpPr/>
            <p:nvPr/>
          </p:nvSpPr>
          <p:spPr>
            <a:xfrm>
              <a:off x="689125" y="692781"/>
              <a:ext cx="74704" cy="74704"/>
            </a:xfrm>
            <a:prstGeom prst="ellipse">
              <a:avLst/>
            </a:prstGeom>
            <a:solidFill>
              <a:schemeClr val="accent1">
                <a:alpha val="60000"/>
              </a:schemeClr>
            </a:solidFill>
            <a:ln/>
          </p:spPr>
        </p:sp>
        <p:sp>
          <p:nvSpPr>
            <p:cNvPr id="44" name="AutoShape 44"/>
            <p:cNvSpPr/>
            <p:nvPr/>
          </p:nvSpPr>
          <p:spPr>
            <a:xfrm>
              <a:off x="799768" y="701751"/>
              <a:ext cx="69238" cy="69238"/>
            </a:xfrm>
            <a:prstGeom prst="ellipse">
              <a:avLst/>
            </a:prstGeom>
            <a:solidFill>
              <a:schemeClr val="accent1">
                <a:alpha val="40000"/>
              </a:schemeClr>
            </a:solidFill>
            <a:ln/>
          </p:spPr>
        </p:sp>
        <p:sp>
          <p:nvSpPr>
            <p:cNvPr id="45" name="AutoShape 45"/>
            <p:cNvSpPr/>
            <p:nvPr/>
          </p:nvSpPr>
          <p:spPr>
            <a:xfrm>
              <a:off x="904945" y="697618"/>
              <a:ext cx="65594" cy="65594"/>
            </a:xfrm>
            <a:prstGeom prst="ellipse">
              <a:avLst/>
            </a:prstGeom>
            <a:solidFill>
              <a:schemeClr val="accent1">
                <a:alpha val="20000"/>
              </a:schemeClr>
            </a:solidFill>
            <a:ln/>
          </p:spPr>
        </p:sp>
        <p:sp>
          <p:nvSpPr>
            <p:cNvPr id="46" name="TextBox 46"/>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设备采购</a:t>
              </a:r>
              <a:endParaRPr lang="en-US" sz="3000" b="1" dirty="0">
                <a:solidFill>
                  <a:schemeClr val="accent1">
                    <a:alpha val="100000"/>
                  </a:schemeClr>
                </a:solidFill>
                <a:latin typeface="Microsoft Yahei"/>
                <a:ea typeface="Microsoft Yahei"/>
                <a:cs typeface="Microsoft Yahei"/>
              </a:endParaRPr>
            </a:p>
          </p:txBody>
        </p:sp>
      </p:grpSp>
      <p:pic>
        <p:nvPicPr>
          <p:cNvPr id="48" name="图片 47">
            <a:extLst>
              <a:ext uri="{FF2B5EF4-FFF2-40B4-BE49-F238E27FC236}">
                <a16:creationId xmlns:a16="http://schemas.microsoft.com/office/drawing/2014/main" id="{A0536368-A9F7-6D43-6F49-1BCC6ACCBC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5297" y="1452022"/>
            <a:ext cx="3953956" cy="39539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3437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896207" y="1671764"/>
            <a:ext cx="7924800" cy="2162175"/>
          </a:xfrm>
          <a:prstGeom prst="rect">
            <a:avLst/>
          </a:prstGeom>
          <a:ln/>
        </p:spPr>
        <p:txBody>
          <a:bodyPr vert="horz" wrap="square" lIns="114300" tIns="57150" rIns="114300" bIns="57150" rtlCol="0" anchor="t" anchorCtr="0">
            <a:spAutoFit/>
          </a:bodyPr>
          <a:lstStyle/>
          <a:p>
            <a:pPr>
              <a:lnSpc>
                <a:spcPct val="120000"/>
              </a:lnSpc>
            </a:pPr>
            <a:r>
              <a:rPr lang="en-US" sz="10725" b="1">
                <a:solidFill>
                  <a:schemeClr val="accent2">
                    <a:alpha val="100000"/>
                  </a:schemeClr>
                </a:solidFill>
                <a:latin typeface="Microsoft Yahei"/>
                <a:ea typeface="Microsoft Yahei"/>
                <a:cs typeface="Microsoft Yahei"/>
              </a:rPr>
              <a:t>THANKS</a:t>
            </a:r>
          </a:p>
        </p:txBody>
      </p:sp>
      <p:sp>
        <p:nvSpPr>
          <p:cNvPr id="3" name="TextBox 3"/>
          <p:cNvSpPr txBox="1"/>
          <p:nvPr/>
        </p:nvSpPr>
        <p:spPr>
          <a:xfrm>
            <a:off x="3349468" y="3724145"/>
            <a:ext cx="4943475" cy="628650"/>
          </a:xfrm>
          <a:prstGeom prst="rect">
            <a:avLst/>
          </a:prstGeom>
          <a:ln/>
        </p:spPr>
        <p:txBody>
          <a:bodyPr vert="horz" wrap="square" lIns="114300" tIns="57150" rIns="114300" bIns="57150" rtlCol="0" anchor="t" anchorCtr="0">
            <a:spAutoFit/>
          </a:bodyPr>
          <a:lstStyle/>
          <a:p>
            <a:pPr algn="ctr">
              <a:lnSpc>
                <a:spcPct val="120000"/>
              </a:lnSpc>
            </a:pPr>
            <a:r>
              <a:rPr lang="en-US" sz="2700">
                <a:solidFill>
                  <a:schemeClr val="accent2">
                    <a:alpha val="100000"/>
                  </a:schemeClr>
                </a:solidFill>
                <a:latin typeface="Microsoft Yahei"/>
                <a:ea typeface="Microsoft Yahei"/>
                <a:cs typeface="Microsoft Yahei"/>
              </a:rPr>
              <a:t>感谢观看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引言</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l="16667" r="16667"/>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a:ln/>
        </p:spPr>
      </p:sp>
      <p:sp>
        <p:nvSpPr>
          <p:cNvPr id="4" name="TextBox 4"/>
          <p:cNvSpPr txBox="1"/>
          <p:nvPr/>
        </p:nvSpPr>
        <p:spPr>
          <a:xfrm>
            <a:off x="739477" y="1370655"/>
            <a:ext cx="1111026" cy="1615440"/>
          </a:xfrm>
          <a:prstGeom prst="rect">
            <a:avLst/>
          </a:prstGeom>
          <a:ln/>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a:ln/>
        </p:spPr>
      </p:sp>
      <p:sp>
        <p:nvSpPr>
          <p:cNvPr id="6" name="TextBox 6"/>
          <p:cNvSpPr txBox="1"/>
          <p:nvPr/>
        </p:nvSpPr>
        <p:spPr>
          <a:xfrm>
            <a:off x="739477" y="3088125"/>
            <a:ext cx="1111026" cy="1615440"/>
          </a:xfrm>
          <a:prstGeom prst="rect">
            <a:avLst/>
          </a:prstGeom>
          <a:ln/>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a:ln/>
        </p:spPr>
      </p:sp>
      <p:sp>
        <p:nvSpPr>
          <p:cNvPr id="8" name="TextBox 8"/>
          <p:cNvSpPr txBox="1"/>
          <p:nvPr/>
        </p:nvSpPr>
        <p:spPr>
          <a:xfrm>
            <a:off x="739477" y="4866556"/>
            <a:ext cx="1111026" cy="1615440"/>
          </a:xfrm>
          <a:prstGeom prst="rect">
            <a:avLst/>
          </a:prstGeom>
          <a:ln/>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235703" cy="1341120"/>
          </a:xfrm>
          <a:prstGeom prst="rect">
            <a:avLst/>
          </a:prstGeom>
          <a:ln/>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Microsoft Yahei"/>
                <a:ea typeface="Microsoft Yahei"/>
                <a:cs typeface="Microsoft Yahei"/>
              </a:rPr>
              <a:t>摩擦和损耗是造成能源损失的主要原因之一，润滑技术对于减少摩擦和损耗至关重要。</a:t>
            </a:r>
          </a:p>
        </p:txBody>
      </p:sp>
      <p:sp>
        <p:nvSpPr>
          <p:cNvPr id="10" name="TextBox 10"/>
          <p:cNvSpPr txBox="1"/>
          <p:nvPr/>
        </p:nvSpPr>
        <p:spPr>
          <a:xfrm>
            <a:off x="2248535" y="1250513"/>
            <a:ext cx="4219575" cy="628650"/>
          </a:xfrm>
          <a:prstGeom prst="rect">
            <a:avLst/>
          </a:prstGeom>
          <a:ln/>
        </p:spPr>
        <p:txBody>
          <a:bodyPr vert="horz" wrap="square" lIns="123825" tIns="123825" rIns="57150" bIns="123825" rtlCol="0" anchor="t" anchorCtr="0">
            <a:spAutoFit/>
          </a:bodyPr>
          <a:lstStyle/>
          <a:p>
            <a:pPr>
              <a:lnSpc>
                <a:spcPct val="150000"/>
              </a:lnSpc>
            </a:pPr>
            <a:r>
              <a:rPr lang="en-US" sz="1606" b="1">
                <a:solidFill>
                  <a:schemeClr val="accent1">
                    <a:alpha val="100000"/>
                  </a:schemeClr>
                </a:solidFill>
                <a:latin typeface="Microsoft Yahei"/>
                <a:ea typeface="Microsoft Yahei"/>
                <a:cs typeface="Microsoft Yahei"/>
              </a:rPr>
              <a:t>摩擦损耗</a:t>
            </a:r>
          </a:p>
        </p:txBody>
      </p:sp>
      <p:sp>
        <p:nvSpPr>
          <p:cNvPr id="11" name="TextBox 11"/>
          <p:cNvSpPr txBox="1"/>
          <p:nvPr/>
        </p:nvSpPr>
        <p:spPr>
          <a:xfrm>
            <a:off x="2248535" y="3368732"/>
            <a:ext cx="4235703" cy="1248034"/>
          </a:xfrm>
          <a:prstGeom prst="rect">
            <a:avLst/>
          </a:prstGeom>
          <a:ln/>
        </p:spPr>
        <p:txBody>
          <a:bodyPr vert="horz" wrap="square" lIns="123825" tIns="123825" rIns="57150" bIns="123825" rtlCol="0" anchor="t" anchorCtr="0">
            <a:spAutoFit/>
          </a:bodyPr>
          <a:lstStyle/>
          <a:p>
            <a:pPr>
              <a:lnSpc>
                <a:spcPct val="150000"/>
              </a:lnSpc>
            </a:pPr>
            <a:r>
              <a:rPr lang="en-US" sz="1500" dirty="0" err="1">
                <a:solidFill>
                  <a:schemeClr val="dk1">
                    <a:alpha val="100000"/>
                  </a:schemeClr>
                </a:solidFill>
                <a:latin typeface="Microsoft Yahei"/>
                <a:ea typeface="Microsoft Yahei"/>
              </a:rPr>
              <a:t>润滑的目的是在相互摩擦表面之间形成具有法向承载能力而切向剪切强度低的稳定的润滑膜</a:t>
            </a:r>
            <a:r>
              <a:rPr lang="zh-CN" altLang="en-US" sz="1500" dirty="0">
                <a:solidFill>
                  <a:schemeClr val="dk1">
                    <a:alpha val="100000"/>
                  </a:schemeClr>
                </a:solidFill>
                <a:latin typeface="Microsoft Yahei"/>
                <a:ea typeface="Microsoft Yahei"/>
              </a:rPr>
              <a:t>，</a:t>
            </a:r>
            <a:r>
              <a:rPr lang="zh-CN" altLang="zh-CN" sz="1500" dirty="0">
                <a:solidFill>
                  <a:schemeClr val="dk1">
                    <a:alpha val="100000"/>
                  </a:schemeClr>
                </a:solidFill>
                <a:latin typeface="Microsoft Yahei"/>
                <a:ea typeface="Microsoft Yahei"/>
              </a:rPr>
              <a:t>用它来减少摩擦力和降低材料损耗</a:t>
            </a:r>
            <a:endParaRPr lang="en-US" sz="1500" dirty="0">
              <a:solidFill>
                <a:schemeClr val="dk1">
                  <a:alpha val="100000"/>
                </a:schemeClr>
              </a:solidFill>
              <a:latin typeface="Microsoft Yahei"/>
              <a:ea typeface="Microsoft Yahei"/>
            </a:endParaRPr>
          </a:p>
        </p:txBody>
      </p:sp>
      <p:sp>
        <p:nvSpPr>
          <p:cNvPr id="12" name="TextBox 12"/>
          <p:cNvSpPr txBox="1"/>
          <p:nvPr/>
        </p:nvSpPr>
        <p:spPr>
          <a:xfrm>
            <a:off x="2248535" y="2928472"/>
            <a:ext cx="4219575" cy="628650"/>
          </a:xfrm>
          <a:prstGeom prst="rect">
            <a:avLst/>
          </a:prstGeom>
          <a:ln/>
        </p:spPr>
        <p:txBody>
          <a:bodyPr vert="horz" wrap="square" lIns="123825" tIns="123825" rIns="57150" bIns="123825" rtlCol="0" anchor="t" anchorCtr="0">
            <a:spAutoFit/>
          </a:bodyPr>
          <a:lstStyle/>
          <a:p>
            <a:pPr>
              <a:lnSpc>
                <a:spcPct val="150000"/>
              </a:lnSpc>
            </a:pPr>
            <a:r>
              <a:rPr lang="en-US" sz="1606" b="1">
                <a:solidFill>
                  <a:schemeClr val="accent1">
                    <a:alpha val="100000"/>
                  </a:schemeClr>
                </a:solidFill>
                <a:latin typeface="Microsoft Yahei"/>
                <a:ea typeface="Microsoft Yahei"/>
                <a:cs typeface="Microsoft Yahei"/>
              </a:rPr>
              <a:t>润滑膜</a:t>
            </a:r>
          </a:p>
        </p:txBody>
      </p:sp>
      <p:sp>
        <p:nvSpPr>
          <p:cNvPr id="13" name="TextBox 13"/>
          <p:cNvSpPr txBox="1"/>
          <p:nvPr/>
        </p:nvSpPr>
        <p:spPr>
          <a:xfrm>
            <a:off x="2248535" y="5134585"/>
            <a:ext cx="4235703" cy="1248034"/>
          </a:xfrm>
          <a:prstGeom prst="rect">
            <a:avLst/>
          </a:prstGeom>
          <a:ln/>
        </p:spPr>
        <p:txBody>
          <a:bodyPr vert="horz" wrap="square" lIns="123825" tIns="123825" rIns="57150" bIns="123825" rtlCol="0" anchor="t" anchorCtr="0">
            <a:spAutoFit/>
          </a:bodyPr>
          <a:lstStyle/>
          <a:p>
            <a:pPr>
              <a:lnSpc>
                <a:spcPct val="150000"/>
              </a:lnSpc>
            </a:pPr>
            <a:r>
              <a:rPr lang="en-US" sz="1500" dirty="0" err="1">
                <a:solidFill>
                  <a:schemeClr val="dk1">
                    <a:alpha val="100000"/>
                  </a:schemeClr>
                </a:solidFill>
                <a:latin typeface="Microsoft Yahei"/>
                <a:ea typeface="Microsoft Yahei"/>
              </a:rPr>
              <a:t>润滑物通过降低摩擦力和减少材料损耗来发挥润滑作用</a:t>
            </a:r>
            <a:r>
              <a:rPr lang="en-US" sz="1500" dirty="0">
                <a:solidFill>
                  <a:schemeClr val="dk1">
                    <a:alpha val="100000"/>
                  </a:schemeClr>
                </a:solidFill>
                <a:latin typeface="Microsoft Yahei"/>
                <a:ea typeface="Microsoft Yahei"/>
              </a:rPr>
              <a:t>，</a:t>
            </a:r>
            <a:r>
              <a:rPr lang="zh-CN" altLang="zh-CN" sz="1500" dirty="0">
                <a:solidFill>
                  <a:schemeClr val="dk1">
                    <a:alpha val="100000"/>
                  </a:schemeClr>
                </a:solidFill>
                <a:latin typeface="Microsoft Yahei"/>
                <a:ea typeface="Microsoft Yahei"/>
              </a:rPr>
              <a:t>比如自行车链条的润滑和修复、消防救援以及人类的性行为</a:t>
            </a:r>
            <a:r>
              <a:rPr lang="zh-CN" altLang="en-US" sz="1500" dirty="0">
                <a:solidFill>
                  <a:schemeClr val="dk1">
                    <a:alpha val="100000"/>
                  </a:schemeClr>
                </a:solidFill>
                <a:latin typeface="Microsoft Yahei"/>
                <a:ea typeface="Microsoft Yahei"/>
              </a:rPr>
              <a:t>等。</a:t>
            </a:r>
            <a:endParaRPr lang="en-US" sz="1500" dirty="0">
              <a:solidFill>
                <a:schemeClr val="dk1">
                  <a:alpha val="100000"/>
                </a:schemeClr>
              </a:solidFill>
              <a:latin typeface="Microsoft Yahei"/>
              <a:ea typeface="Microsoft Yahei"/>
            </a:endParaRPr>
          </a:p>
        </p:txBody>
      </p:sp>
      <p:sp>
        <p:nvSpPr>
          <p:cNvPr id="14" name="TextBox 14"/>
          <p:cNvSpPr txBox="1"/>
          <p:nvPr/>
        </p:nvSpPr>
        <p:spPr>
          <a:xfrm>
            <a:off x="2248535" y="4694325"/>
            <a:ext cx="4219575" cy="628650"/>
          </a:xfrm>
          <a:prstGeom prst="rect">
            <a:avLst/>
          </a:prstGeom>
          <a:ln/>
        </p:spPr>
        <p:txBody>
          <a:bodyPr vert="horz" wrap="square" lIns="123825" tIns="123825" rIns="57150" bIns="123825" rtlCol="0" anchor="t" anchorCtr="0">
            <a:spAutoFit/>
          </a:bodyPr>
          <a:lstStyle/>
          <a:p>
            <a:pPr>
              <a:lnSpc>
                <a:spcPct val="150000"/>
              </a:lnSpc>
            </a:pPr>
            <a:r>
              <a:rPr lang="en-US" sz="1606" b="1" dirty="0" err="1">
                <a:solidFill>
                  <a:schemeClr val="accent1">
                    <a:alpha val="100000"/>
                  </a:schemeClr>
                </a:solidFill>
                <a:latin typeface="Microsoft Yahei"/>
                <a:ea typeface="Microsoft Yahei"/>
                <a:cs typeface="Microsoft Yahei"/>
              </a:rPr>
              <a:t>润滑作用</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914400"/>
            <a:chOff x="454963" y="93878"/>
            <a:chExt cx="10641129" cy="914400"/>
          </a:xfrm>
        </p:grpSpPr>
        <p:sp>
          <p:nvSpPr>
            <p:cNvPr id="16" name="AutoShape 16"/>
            <p:cNvSpPr/>
            <p:nvPr/>
          </p:nvSpPr>
          <p:spPr>
            <a:xfrm>
              <a:off x="454963" y="331168"/>
              <a:ext cx="84147" cy="84147"/>
            </a:xfrm>
            <a:prstGeom prst="ellipse">
              <a:avLst/>
            </a:prstGeom>
            <a:solidFill>
              <a:schemeClr val="accent1">
                <a:alpha val="100000"/>
              </a:schemeClr>
            </a:solidFill>
            <a:ln/>
          </p:spPr>
        </p:sp>
        <p:sp>
          <p:nvSpPr>
            <p:cNvPr id="17" name="AutoShape 17"/>
            <p:cNvSpPr/>
            <p:nvPr/>
          </p:nvSpPr>
          <p:spPr>
            <a:xfrm>
              <a:off x="575049" y="337743"/>
              <a:ext cx="78137" cy="78137"/>
            </a:xfrm>
            <a:prstGeom prst="ellipse">
              <a:avLst/>
            </a:prstGeom>
            <a:solidFill>
              <a:schemeClr val="accent1">
                <a:alpha val="80000"/>
              </a:schemeClr>
            </a:solidFill>
            <a:ln/>
          </p:spPr>
        </p:sp>
        <p:sp>
          <p:nvSpPr>
            <p:cNvPr id="18" name="AutoShape 18"/>
            <p:cNvSpPr/>
            <p:nvPr/>
          </p:nvSpPr>
          <p:spPr>
            <a:xfrm>
              <a:off x="689125" y="339460"/>
              <a:ext cx="74704" cy="74704"/>
            </a:xfrm>
            <a:prstGeom prst="ellipse">
              <a:avLst/>
            </a:prstGeom>
            <a:solidFill>
              <a:schemeClr val="accent1">
                <a:alpha val="60000"/>
              </a:schemeClr>
            </a:solidFill>
            <a:ln/>
          </p:spPr>
        </p:sp>
        <p:sp>
          <p:nvSpPr>
            <p:cNvPr id="19" name="AutoShape 19"/>
            <p:cNvSpPr/>
            <p:nvPr/>
          </p:nvSpPr>
          <p:spPr>
            <a:xfrm>
              <a:off x="799768" y="348430"/>
              <a:ext cx="69238" cy="69238"/>
            </a:xfrm>
            <a:prstGeom prst="ellipse">
              <a:avLst/>
            </a:prstGeom>
            <a:solidFill>
              <a:schemeClr val="accent1">
                <a:alpha val="40000"/>
              </a:schemeClr>
            </a:solidFill>
            <a:ln/>
          </p:spPr>
        </p:sp>
        <p:sp>
          <p:nvSpPr>
            <p:cNvPr id="20" name="AutoShape 20"/>
            <p:cNvSpPr/>
            <p:nvPr/>
          </p:nvSpPr>
          <p:spPr>
            <a:xfrm>
              <a:off x="904945" y="344297"/>
              <a:ext cx="65594" cy="65594"/>
            </a:xfrm>
            <a:prstGeom prst="ellipse">
              <a:avLst/>
            </a:prstGeom>
            <a:solidFill>
              <a:schemeClr val="accent1">
                <a:alpha val="20000"/>
              </a:schemeClr>
            </a:solidFill>
            <a:ln/>
          </p:spPr>
        </p:sp>
        <p:sp>
          <p:nvSpPr>
            <p:cNvPr id="21" name="AutoShape 21"/>
            <p:cNvSpPr/>
            <p:nvPr/>
          </p:nvSpPr>
          <p:spPr>
            <a:xfrm>
              <a:off x="454963" y="448942"/>
              <a:ext cx="84147" cy="84147"/>
            </a:xfrm>
            <a:prstGeom prst="ellipse">
              <a:avLst/>
            </a:prstGeom>
            <a:solidFill>
              <a:schemeClr val="accent1">
                <a:alpha val="100000"/>
              </a:schemeClr>
            </a:solidFill>
            <a:ln/>
          </p:spPr>
        </p:sp>
        <p:sp>
          <p:nvSpPr>
            <p:cNvPr id="22" name="AutoShape 22"/>
            <p:cNvSpPr/>
            <p:nvPr/>
          </p:nvSpPr>
          <p:spPr>
            <a:xfrm>
              <a:off x="575049" y="455517"/>
              <a:ext cx="78137" cy="78137"/>
            </a:xfrm>
            <a:prstGeom prst="ellipse">
              <a:avLst/>
            </a:prstGeom>
            <a:solidFill>
              <a:schemeClr val="accent1">
                <a:alpha val="80000"/>
              </a:schemeClr>
            </a:solidFill>
            <a:ln/>
          </p:spPr>
        </p:sp>
        <p:sp>
          <p:nvSpPr>
            <p:cNvPr id="23" name="AutoShape 23"/>
            <p:cNvSpPr/>
            <p:nvPr/>
          </p:nvSpPr>
          <p:spPr>
            <a:xfrm>
              <a:off x="689125" y="457233"/>
              <a:ext cx="74704" cy="74704"/>
            </a:xfrm>
            <a:prstGeom prst="ellipse">
              <a:avLst/>
            </a:prstGeom>
            <a:solidFill>
              <a:schemeClr val="accent1">
                <a:alpha val="60000"/>
              </a:schemeClr>
            </a:solidFill>
            <a:ln/>
          </p:spPr>
        </p:sp>
        <p:sp>
          <p:nvSpPr>
            <p:cNvPr id="24" name="AutoShape 24"/>
            <p:cNvSpPr/>
            <p:nvPr/>
          </p:nvSpPr>
          <p:spPr>
            <a:xfrm>
              <a:off x="799768" y="466203"/>
              <a:ext cx="69238" cy="69238"/>
            </a:xfrm>
            <a:prstGeom prst="ellipse">
              <a:avLst/>
            </a:prstGeom>
            <a:solidFill>
              <a:schemeClr val="accent1">
                <a:alpha val="40000"/>
              </a:schemeClr>
            </a:solidFill>
            <a:ln/>
          </p:spPr>
        </p:sp>
        <p:sp>
          <p:nvSpPr>
            <p:cNvPr id="25" name="AutoShape 25"/>
            <p:cNvSpPr/>
            <p:nvPr/>
          </p:nvSpPr>
          <p:spPr>
            <a:xfrm>
              <a:off x="904945" y="462070"/>
              <a:ext cx="65594" cy="65594"/>
            </a:xfrm>
            <a:prstGeom prst="ellipse">
              <a:avLst/>
            </a:prstGeom>
            <a:solidFill>
              <a:schemeClr val="accent1">
                <a:alpha val="20000"/>
              </a:schemeClr>
            </a:solidFill>
            <a:ln/>
          </p:spPr>
        </p:sp>
        <p:sp>
          <p:nvSpPr>
            <p:cNvPr id="26" name="AutoShape 26"/>
            <p:cNvSpPr/>
            <p:nvPr/>
          </p:nvSpPr>
          <p:spPr>
            <a:xfrm>
              <a:off x="454963" y="566715"/>
              <a:ext cx="84147" cy="84147"/>
            </a:xfrm>
            <a:prstGeom prst="ellipse">
              <a:avLst/>
            </a:prstGeom>
            <a:solidFill>
              <a:schemeClr val="accent1">
                <a:alpha val="100000"/>
              </a:schemeClr>
            </a:solidFill>
            <a:ln/>
          </p:spPr>
        </p:sp>
        <p:sp>
          <p:nvSpPr>
            <p:cNvPr id="27" name="AutoShape 27"/>
            <p:cNvSpPr/>
            <p:nvPr/>
          </p:nvSpPr>
          <p:spPr>
            <a:xfrm>
              <a:off x="575049" y="573291"/>
              <a:ext cx="78137" cy="78137"/>
            </a:xfrm>
            <a:prstGeom prst="ellipse">
              <a:avLst/>
            </a:prstGeom>
            <a:solidFill>
              <a:schemeClr val="accent1">
                <a:alpha val="80000"/>
              </a:schemeClr>
            </a:solidFill>
            <a:ln/>
          </p:spPr>
        </p:sp>
        <p:sp>
          <p:nvSpPr>
            <p:cNvPr id="28" name="AutoShape 28"/>
            <p:cNvSpPr/>
            <p:nvPr/>
          </p:nvSpPr>
          <p:spPr>
            <a:xfrm>
              <a:off x="689125" y="575007"/>
              <a:ext cx="74704" cy="74704"/>
            </a:xfrm>
            <a:prstGeom prst="ellipse">
              <a:avLst/>
            </a:prstGeom>
            <a:solidFill>
              <a:schemeClr val="accent1">
                <a:alpha val="60000"/>
              </a:schemeClr>
            </a:solidFill>
            <a:ln/>
          </p:spPr>
        </p:sp>
        <p:sp>
          <p:nvSpPr>
            <p:cNvPr id="29" name="AutoShape 29"/>
            <p:cNvSpPr/>
            <p:nvPr/>
          </p:nvSpPr>
          <p:spPr>
            <a:xfrm>
              <a:off x="799768" y="583977"/>
              <a:ext cx="69238" cy="69238"/>
            </a:xfrm>
            <a:prstGeom prst="ellipse">
              <a:avLst/>
            </a:prstGeom>
            <a:solidFill>
              <a:schemeClr val="accent1">
                <a:alpha val="40000"/>
              </a:schemeClr>
            </a:solidFill>
            <a:ln/>
          </p:spPr>
        </p:sp>
        <p:sp>
          <p:nvSpPr>
            <p:cNvPr id="30" name="AutoShape 30"/>
            <p:cNvSpPr/>
            <p:nvPr/>
          </p:nvSpPr>
          <p:spPr>
            <a:xfrm>
              <a:off x="904945" y="579844"/>
              <a:ext cx="65594" cy="65594"/>
            </a:xfrm>
            <a:prstGeom prst="ellipse">
              <a:avLst/>
            </a:prstGeom>
            <a:solidFill>
              <a:schemeClr val="accent1">
                <a:alpha val="20000"/>
              </a:schemeClr>
            </a:solidFill>
            <a:ln/>
          </p:spPr>
        </p:sp>
        <p:sp>
          <p:nvSpPr>
            <p:cNvPr id="31" name="AutoShape 31"/>
            <p:cNvSpPr/>
            <p:nvPr/>
          </p:nvSpPr>
          <p:spPr>
            <a:xfrm>
              <a:off x="454963" y="684489"/>
              <a:ext cx="84147" cy="84147"/>
            </a:xfrm>
            <a:prstGeom prst="ellipse">
              <a:avLst/>
            </a:prstGeom>
            <a:solidFill>
              <a:schemeClr val="accent1">
                <a:alpha val="100000"/>
              </a:schemeClr>
            </a:solidFill>
            <a:ln/>
          </p:spPr>
        </p:sp>
        <p:sp>
          <p:nvSpPr>
            <p:cNvPr id="32" name="AutoShape 32"/>
            <p:cNvSpPr/>
            <p:nvPr/>
          </p:nvSpPr>
          <p:spPr>
            <a:xfrm>
              <a:off x="575049" y="691064"/>
              <a:ext cx="78137" cy="78137"/>
            </a:xfrm>
            <a:prstGeom prst="ellipse">
              <a:avLst/>
            </a:prstGeom>
            <a:solidFill>
              <a:schemeClr val="accent1">
                <a:alpha val="80000"/>
              </a:schemeClr>
            </a:solidFill>
            <a:ln/>
          </p:spPr>
        </p:sp>
        <p:sp>
          <p:nvSpPr>
            <p:cNvPr id="33" name="AutoShape 33"/>
            <p:cNvSpPr/>
            <p:nvPr/>
          </p:nvSpPr>
          <p:spPr>
            <a:xfrm>
              <a:off x="689125" y="692781"/>
              <a:ext cx="74704" cy="74704"/>
            </a:xfrm>
            <a:prstGeom prst="ellipse">
              <a:avLst/>
            </a:prstGeom>
            <a:solidFill>
              <a:schemeClr val="accent1">
                <a:alpha val="60000"/>
              </a:schemeClr>
            </a:solidFill>
            <a:ln/>
          </p:spPr>
        </p:sp>
        <p:sp>
          <p:nvSpPr>
            <p:cNvPr id="34" name="AutoShape 34"/>
            <p:cNvSpPr/>
            <p:nvPr/>
          </p:nvSpPr>
          <p:spPr>
            <a:xfrm>
              <a:off x="799768" y="701751"/>
              <a:ext cx="69238" cy="69238"/>
            </a:xfrm>
            <a:prstGeom prst="ellipse">
              <a:avLst/>
            </a:prstGeom>
            <a:solidFill>
              <a:schemeClr val="accent1">
                <a:alpha val="40000"/>
              </a:schemeClr>
            </a:solidFill>
            <a:ln/>
          </p:spPr>
        </p:sp>
        <p:sp>
          <p:nvSpPr>
            <p:cNvPr id="35" name="AutoShape 35"/>
            <p:cNvSpPr/>
            <p:nvPr/>
          </p:nvSpPr>
          <p:spPr>
            <a:xfrm>
              <a:off x="904945" y="697618"/>
              <a:ext cx="65594" cy="65594"/>
            </a:xfrm>
            <a:prstGeom prst="ellipse">
              <a:avLst/>
            </a:prstGeom>
            <a:solidFill>
              <a:schemeClr val="accent1">
                <a:alpha val="20000"/>
              </a:schemeClr>
            </a:solidFill>
            <a:ln/>
          </p:spPr>
        </p:sp>
        <p:sp>
          <p:nvSpPr>
            <p:cNvPr id="36" name="TextBox 36"/>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引言</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574882" y="1165346"/>
            <a:ext cx="5016408" cy="5733525"/>
          </a:xfrm>
          <a:prstGeom prst="parallelogram">
            <a:avLst/>
          </a:prstGeom>
          <a:solidFill>
            <a:schemeClr val="accent2">
              <a:alpha val="100000"/>
            </a:schemeClr>
          </a:solidFill>
          <a:ln/>
        </p:spPr>
      </p:sp>
      <p:pic>
        <p:nvPicPr>
          <p:cNvPr id="3" name="Picture 3"/>
          <p:cNvPicPr>
            <a:picLocks noChangeAspect="1"/>
          </p:cNvPicPr>
          <p:nvPr/>
        </p:nvPicPr>
        <p:blipFill>
          <a:blip r:embed="rId3">
            <a:alphaModFix amt="70000"/>
          </a:blip>
          <a:srcRect l="28750" r="28750"/>
          <a:stretch>
            <a:fillRect/>
          </a:stretch>
        </p:blipFill>
        <p:spPr>
          <a:xfrm>
            <a:off x="161995" y="1165346"/>
            <a:ext cx="4300143" cy="5733525"/>
          </a:xfrm>
          <a:prstGeom prst="parallelogram">
            <a:avLst/>
          </a:prstGeom>
        </p:spPr>
      </p:pic>
      <p:sp>
        <p:nvSpPr>
          <p:cNvPr id="5" name="AutoShape 5"/>
          <p:cNvSpPr/>
          <p:nvPr/>
        </p:nvSpPr>
        <p:spPr>
          <a:xfrm>
            <a:off x="3908867" y="1360418"/>
            <a:ext cx="701468" cy="550104"/>
          </a:xfrm>
          <a:prstGeom prst="rect">
            <a:avLst/>
          </a:prstGeom>
          <a:solidFill>
            <a:schemeClr val="accent2">
              <a:alpha val="100000"/>
            </a:schemeClr>
          </a:solidFill>
          <a:ln/>
        </p:spPr>
      </p:sp>
      <p:sp>
        <p:nvSpPr>
          <p:cNvPr id="6" name="AutoShape 6"/>
          <p:cNvSpPr/>
          <p:nvPr/>
        </p:nvSpPr>
        <p:spPr>
          <a:xfrm>
            <a:off x="4351619" y="1360418"/>
            <a:ext cx="550104" cy="550104"/>
          </a:xfrm>
          <a:prstGeom prst="ellipse">
            <a:avLst/>
          </a:prstGeom>
          <a:solidFill>
            <a:schemeClr val="accent2">
              <a:alpha val="100000"/>
            </a:schemeClr>
          </a:solidFill>
          <a:ln/>
        </p:spPr>
      </p:sp>
      <p:sp>
        <p:nvSpPr>
          <p:cNvPr id="7" name="AutoShape 7"/>
          <p:cNvSpPr/>
          <p:nvPr/>
        </p:nvSpPr>
        <p:spPr>
          <a:xfrm>
            <a:off x="3633815" y="1360418"/>
            <a:ext cx="550104" cy="550104"/>
          </a:xfrm>
          <a:prstGeom prst="ellipse">
            <a:avLst/>
          </a:prstGeom>
          <a:solidFill>
            <a:schemeClr val="accent2">
              <a:alpha val="100000"/>
            </a:schemeClr>
          </a:solidFill>
          <a:ln/>
        </p:spPr>
      </p:sp>
      <p:sp>
        <p:nvSpPr>
          <p:cNvPr id="8" name="TextBox 8"/>
          <p:cNvSpPr txBox="1"/>
          <p:nvPr/>
        </p:nvSpPr>
        <p:spPr>
          <a:xfrm>
            <a:off x="3810637" y="1233134"/>
            <a:ext cx="799698" cy="792480"/>
          </a:xfrm>
          <a:prstGeom prst="rect">
            <a:avLst/>
          </a:prstGeom>
          <a:ln/>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Microsoft Yahei"/>
                <a:ea typeface="Microsoft Yahei"/>
                <a:cs typeface="Microsoft Yahei"/>
              </a:rPr>
              <a:t>01</a:t>
            </a:r>
          </a:p>
        </p:txBody>
      </p:sp>
      <p:sp>
        <p:nvSpPr>
          <p:cNvPr id="10" name="TextBox 10"/>
          <p:cNvSpPr txBox="1"/>
          <p:nvPr/>
        </p:nvSpPr>
        <p:spPr>
          <a:xfrm>
            <a:off x="5077706" y="1233134"/>
            <a:ext cx="6288526" cy="696729"/>
          </a:xfrm>
          <a:prstGeom prst="rect">
            <a:avLst/>
          </a:prstGeom>
          <a:ln/>
        </p:spPr>
        <p:txBody>
          <a:bodyPr vert="horz" wrap="square" lIns="123825" tIns="123825" rIns="57150" bIns="123825" rtlCol="0" anchor="t" anchorCtr="0">
            <a:spAutoFit/>
          </a:bodyPr>
          <a:lstStyle/>
          <a:p>
            <a:pPr>
              <a:lnSpc>
                <a:spcPct val="140000"/>
              </a:lnSpc>
            </a:pPr>
            <a:r>
              <a:rPr lang="en-US" sz="2325" b="1" dirty="0" err="1">
                <a:solidFill>
                  <a:schemeClr val="accent1">
                    <a:alpha val="100000"/>
                  </a:schemeClr>
                </a:solidFill>
                <a:latin typeface="Microsoft Yahei"/>
                <a:ea typeface="Microsoft Yahei"/>
                <a:cs typeface="Microsoft Yahei"/>
              </a:rPr>
              <a:t>润滑理论</a:t>
            </a:r>
            <a:endParaRPr lang="en-US" sz="2325" b="1" dirty="0">
              <a:solidFill>
                <a:schemeClr val="accent1">
                  <a:alpha val="100000"/>
                </a:schemeClr>
              </a:solidFill>
              <a:latin typeface="Microsoft Yahei"/>
              <a:ea typeface="Microsoft Yahei"/>
              <a:cs typeface="Microsoft Yahei"/>
            </a:endParaRPr>
          </a:p>
        </p:txBody>
      </p:sp>
      <p:sp>
        <p:nvSpPr>
          <p:cNvPr id="11" name="AutoShape 11"/>
          <p:cNvSpPr/>
          <p:nvPr/>
        </p:nvSpPr>
        <p:spPr>
          <a:xfrm>
            <a:off x="3469283" y="3099207"/>
            <a:ext cx="701468" cy="550104"/>
          </a:xfrm>
          <a:prstGeom prst="rect">
            <a:avLst/>
          </a:prstGeom>
          <a:solidFill>
            <a:schemeClr val="accent2">
              <a:alpha val="100000"/>
            </a:schemeClr>
          </a:solidFill>
          <a:ln/>
        </p:spPr>
      </p:sp>
      <p:sp>
        <p:nvSpPr>
          <p:cNvPr id="12" name="AutoShape 12"/>
          <p:cNvSpPr/>
          <p:nvPr/>
        </p:nvSpPr>
        <p:spPr>
          <a:xfrm>
            <a:off x="3912035" y="3099207"/>
            <a:ext cx="550104" cy="550104"/>
          </a:xfrm>
          <a:prstGeom prst="ellipse">
            <a:avLst/>
          </a:prstGeom>
          <a:solidFill>
            <a:schemeClr val="accent2">
              <a:alpha val="100000"/>
            </a:schemeClr>
          </a:solidFill>
          <a:ln/>
        </p:spPr>
      </p:sp>
      <p:sp>
        <p:nvSpPr>
          <p:cNvPr id="13" name="AutoShape 13"/>
          <p:cNvSpPr/>
          <p:nvPr/>
        </p:nvSpPr>
        <p:spPr>
          <a:xfrm>
            <a:off x="3194231" y="3099207"/>
            <a:ext cx="550104" cy="550104"/>
          </a:xfrm>
          <a:prstGeom prst="ellipse">
            <a:avLst/>
          </a:prstGeom>
          <a:solidFill>
            <a:schemeClr val="accent2">
              <a:alpha val="100000"/>
            </a:schemeClr>
          </a:solidFill>
          <a:ln/>
        </p:spPr>
      </p:sp>
      <p:sp>
        <p:nvSpPr>
          <p:cNvPr id="14" name="TextBox 14"/>
          <p:cNvSpPr txBox="1"/>
          <p:nvPr/>
        </p:nvSpPr>
        <p:spPr>
          <a:xfrm>
            <a:off x="3249042" y="2971923"/>
            <a:ext cx="1102577" cy="792480"/>
          </a:xfrm>
          <a:prstGeom prst="rect">
            <a:avLst/>
          </a:prstGeom>
          <a:ln/>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Microsoft Yahei"/>
                <a:ea typeface="Microsoft Yahei"/>
                <a:cs typeface="Microsoft Yahei"/>
              </a:rPr>
              <a:t>02</a:t>
            </a:r>
          </a:p>
        </p:txBody>
      </p:sp>
      <p:sp>
        <p:nvSpPr>
          <p:cNvPr id="15" name="TextBox 15"/>
          <p:cNvSpPr txBox="1"/>
          <p:nvPr/>
        </p:nvSpPr>
        <p:spPr>
          <a:xfrm>
            <a:off x="5077706" y="1759902"/>
            <a:ext cx="6124237" cy="1103764"/>
          </a:xfrm>
          <a:prstGeom prst="rect">
            <a:avLst/>
          </a:prstGeom>
          <a:ln/>
        </p:spPr>
        <p:txBody>
          <a:bodyPr vert="horz" wrap="square" lIns="123825" tIns="123825" rIns="57150" bIns="123825" rtlCol="0" anchor="t" anchorCtr="0">
            <a:spAutoFit/>
          </a:bodyPr>
          <a:lstStyle/>
          <a:p>
            <a:pPr>
              <a:lnSpc>
                <a:spcPct val="200000"/>
              </a:lnSpc>
            </a:pPr>
            <a:r>
              <a:rPr lang="en-US" sz="1500" dirty="0" err="1">
                <a:solidFill>
                  <a:schemeClr val="dk1">
                    <a:alpha val="100000"/>
                  </a:schemeClr>
                </a:solidFill>
                <a:latin typeface="Microsoft Yahei"/>
                <a:ea typeface="Microsoft Yahei"/>
                <a:cs typeface="Microsoft Yahei"/>
              </a:rPr>
              <a:t>描述润滑过程的经典理论可以基于流体力学中的Navier-Stokes方程，并退化为更为简单的方程，如Reynolds方程等</a:t>
            </a:r>
            <a:r>
              <a:rPr lang="en-US" sz="1500" dirty="0">
                <a:solidFill>
                  <a:schemeClr val="dk1">
                    <a:alpha val="100000"/>
                  </a:schemeClr>
                </a:solidFill>
                <a:latin typeface="Microsoft Yahei"/>
                <a:ea typeface="Microsoft Yahei"/>
                <a:cs typeface="Microsoft Yahei"/>
              </a:rPr>
              <a:t>。</a:t>
            </a:r>
          </a:p>
        </p:txBody>
      </p:sp>
      <p:sp>
        <p:nvSpPr>
          <p:cNvPr id="16" name="TextBox 16"/>
          <p:cNvSpPr txBox="1"/>
          <p:nvPr/>
        </p:nvSpPr>
        <p:spPr>
          <a:xfrm>
            <a:off x="4676632" y="2971923"/>
            <a:ext cx="6288526" cy="696729"/>
          </a:xfrm>
          <a:prstGeom prst="rect">
            <a:avLst/>
          </a:prstGeom>
          <a:ln/>
        </p:spPr>
        <p:txBody>
          <a:bodyPr vert="horz" wrap="square" lIns="123825" tIns="123825" rIns="57150" bIns="123825" rtlCol="0" anchor="t" anchorCtr="0">
            <a:spAutoFit/>
          </a:bodyPr>
          <a:lstStyle/>
          <a:p>
            <a:pPr>
              <a:lnSpc>
                <a:spcPct val="140000"/>
              </a:lnSpc>
            </a:pPr>
            <a:r>
              <a:rPr lang="en-US" sz="2325" b="1" dirty="0" err="1">
                <a:solidFill>
                  <a:schemeClr val="accent1">
                    <a:alpha val="100000"/>
                  </a:schemeClr>
                </a:solidFill>
                <a:latin typeface="Microsoft Yahei"/>
                <a:ea typeface="Microsoft Yahei"/>
                <a:cs typeface="Microsoft Yahei"/>
              </a:rPr>
              <a:t>理论对照</a:t>
            </a:r>
            <a:endParaRPr lang="en-US" sz="2325" b="1" dirty="0">
              <a:solidFill>
                <a:schemeClr val="accent1">
                  <a:alpha val="100000"/>
                </a:schemeClr>
              </a:solidFill>
              <a:latin typeface="Microsoft Yahei"/>
              <a:ea typeface="Microsoft Yahei"/>
              <a:cs typeface="Microsoft Yahei"/>
            </a:endParaRPr>
          </a:p>
        </p:txBody>
      </p:sp>
      <p:sp>
        <p:nvSpPr>
          <p:cNvPr id="17" name="AutoShape 17"/>
          <p:cNvSpPr/>
          <p:nvPr/>
        </p:nvSpPr>
        <p:spPr>
          <a:xfrm>
            <a:off x="3068208" y="4837996"/>
            <a:ext cx="701468" cy="550104"/>
          </a:xfrm>
          <a:prstGeom prst="rect">
            <a:avLst/>
          </a:prstGeom>
          <a:solidFill>
            <a:schemeClr val="accent2">
              <a:alpha val="100000"/>
            </a:schemeClr>
          </a:solidFill>
          <a:ln/>
        </p:spPr>
      </p:sp>
      <p:sp>
        <p:nvSpPr>
          <p:cNvPr id="18" name="AutoShape 18"/>
          <p:cNvSpPr/>
          <p:nvPr/>
        </p:nvSpPr>
        <p:spPr>
          <a:xfrm>
            <a:off x="3510960" y="4837996"/>
            <a:ext cx="550104" cy="550104"/>
          </a:xfrm>
          <a:prstGeom prst="ellipse">
            <a:avLst/>
          </a:prstGeom>
          <a:solidFill>
            <a:schemeClr val="accent2">
              <a:alpha val="100000"/>
            </a:schemeClr>
          </a:solidFill>
          <a:ln/>
        </p:spPr>
      </p:sp>
      <p:sp>
        <p:nvSpPr>
          <p:cNvPr id="19" name="AutoShape 19"/>
          <p:cNvSpPr/>
          <p:nvPr/>
        </p:nvSpPr>
        <p:spPr>
          <a:xfrm>
            <a:off x="2793156" y="4837996"/>
            <a:ext cx="550104" cy="550104"/>
          </a:xfrm>
          <a:prstGeom prst="ellipse">
            <a:avLst/>
          </a:prstGeom>
          <a:solidFill>
            <a:schemeClr val="accent2">
              <a:alpha val="100000"/>
            </a:schemeClr>
          </a:solidFill>
          <a:ln/>
        </p:spPr>
      </p:sp>
      <p:sp>
        <p:nvSpPr>
          <p:cNvPr id="20" name="TextBox 20"/>
          <p:cNvSpPr txBox="1"/>
          <p:nvPr/>
        </p:nvSpPr>
        <p:spPr>
          <a:xfrm>
            <a:off x="2878500" y="4710712"/>
            <a:ext cx="1115711" cy="792480"/>
          </a:xfrm>
          <a:prstGeom prst="rect">
            <a:avLst/>
          </a:prstGeom>
          <a:ln/>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Microsoft Yahei"/>
                <a:ea typeface="Microsoft Yahei"/>
                <a:cs typeface="Microsoft Yahei"/>
              </a:rPr>
              <a:t>03</a:t>
            </a:r>
          </a:p>
        </p:txBody>
      </p:sp>
      <p:sp>
        <p:nvSpPr>
          <p:cNvPr id="21" name="TextBox 21"/>
          <p:cNvSpPr txBox="1"/>
          <p:nvPr/>
        </p:nvSpPr>
        <p:spPr>
          <a:xfrm>
            <a:off x="4676631" y="3498691"/>
            <a:ext cx="6525311" cy="1103764"/>
          </a:xfrm>
          <a:prstGeom prst="rect">
            <a:avLst/>
          </a:prstGeom>
          <a:ln/>
        </p:spPr>
        <p:txBody>
          <a:bodyPr vert="horz" wrap="square" lIns="123825" tIns="123825" rIns="57150" bIns="123825" rtlCol="0" anchor="t" anchorCtr="0">
            <a:spAutoFit/>
          </a:bodyPr>
          <a:lstStyle/>
          <a:p>
            <a:pPr>
              <a:lnSpc>
                <a:spcPct val="200000"/>
              </a:lnSpc>
            </a:pPr>
            <a:r>
              <a:rPr lang="en-US" sz="1500" dirty="0">
                <a:solidFill>
                  <a:schemeClr val="dk1">
                    <a:alpha val="100000"/>
                  </a:schemeClr>
                </a:solidFill>
                <a:latin typeface="Microsoft Yahei"/>
                <a:ea typeface="Microsoft Yahei"/>
                <a:cs typeface="Microsoft Yahei"/>
              </a:rPr>
              <a:t>通过测量和讨论三种常见润滑物的物理特性，并与水的润滑性能做对比，分析这三种常见润滑物的润滑性能和适用范围，同时与理论结果进行对照。</a:t>
            </a:r>
          </a:p>
        </p:txBody>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a:ln/>
          </p:spPr>
        </p:sp>
        <p:sp>
          <p:nvSpPr>
            <p:cNvPr id="24" name="AutoShape 24"/>
            <p:cNvSpPr/>
            <p:nvPr/>
          </p:nvSpPr>
          <p:spPr>
            <a:xfrm>
              <a:off x="575049" y="337743"/>
              <a:ext cx="78137" cy="78137"/>
            </a:xfrm>
            <a:prstGeom prst="ellipse">
              <a:avLst/>
            </a:prstGeom>
            <a:solidFill>
              <a:schemeClr val="accent1">
                <a:alpha val="80000"/>
              </a:schemeClr>
            </a:solidFill>
            <a:ln/>
          </p:spPr>
        </p:sp>
        <p:sp>
          <p:nvSpPr>
            <p:cNvPr id="25" name="AutoShape 25"/>
            <p:cNvSpPr/>
            <p:nvPr/>
          </p:nvSpPr>
          <p:spPr>
            <a:xfrm>
              <a:off x="689125" y="339460"/>
              <a:ext cx="74704" cy="74704"/>
            </a:xfrm>
            <a:prstGeom prst="ellipse">
              <a:avLst/>
            </a:prstGeom>
            <a:solidFill>
              <a:schemeClr val="accent1">
                <a:alpha val="60000"/>
              </a:schemeClr>
            </a:solidFill>
            <a:ln/>
          </p:spPr>
        </p:sp>
        <p:sp>
          <p:nvSpPr>
            <p:cNvPr id="26" name="AutoShape 26"/>
            <p:cNvSpPr/>
            <p:nvPr/>
          </p:nvSpPr>
          <p:spPr>
            <a:xfrm>
              <a:off x="799768" y="348430"/>
              <a:ext cx="69238" cy="69238"/>
            </a:xfrm>
            <a:prstGeom prst="ellipse">
              <a:avLst/>
            </a:prstGeom>
            <a:solidFill>
              <a:schemeClr val="accent1">
                <a:alpha val="40000"/>
              </a:schemeClr>
            </a:solidFill>
            <a:ln/>
          </p:spPr>
        </p:sp>
        <p:sp>
          <p:nvSpPr>
            <p:cNvPr id="27" name="AutoShape 27"/>
            <p:cNvSpPr/>
            <p:nvPr/>
          </p:nvSpPr>
          <p:spPr>
            <a:xfrm>
              <a:off x="904945" y="344297"/>
              <a:ext cx="65594" cy="65594"/>
            </a:xfrm>
            <a:prstGeom prst="ellipse">
              <a:avLst/>
            </a:prstGeom>
            <a:solidFill>
              <a:schemeClr val="accent1">
                <a:alpha val="20000"/>
              </a:schemeClr>
            </a:solidFill>
            <a:ln/>
          </p:spPr>
        </p:sp>
        <p:sp>
          <p:nvSpPr>
            <p:cNvPr id="28" name="AutoShape 28"/>
            <p:cNvSpPr/>
            <p:nvPr/>
          </p:nvSpPr>
          <p:spPr>
            <a:xfrm>
              <a:off x="454963" y="448942"/>
              <a:ext cx="84147" cy="84147"/>
            </a:xfrm>
            <a:prstGeom prst="ellipse">
              <a:avLst/>
            </a:prstGeom>
            <a:solidFill>
              <a:schemeClr val="accent1">
                <a:alpha val="100000"/>
              </a:schemeClr>
            </a:solidFill>
            <a:ln/>
          </p:spPr>
        </p:sp>
        <p:sp>
          <p:nvSpPr>
            <p:cNvPr id="29" name="AutoShape 29"/>
            <p:cNvSpPr/>
            <p:nvPr/>
          </p:nvSpPr>
          <p:spPr>
            <a:xfrm>
              <a:off x="575049" y="455517"/>
              <a:ext cx="78137" cy="78137"/>
            </a:xfrm>
            <a:prstGeom prst="ellipse">
              <a:avLst/>
            </a:prstGeom>
            <a:solidFill>
              <a:schemeClr val="accent1">
                <a:alpha val="80000"/>
              </a:schemeClr>
            </a:solidFill>
            <a:ln/>
          </p:spPr>
        </p:sp>
        <p:sp>
          <p:nvSpPr>
            <p:cNvPr id="30" name="AutoShape 30"/>
            <p:cNvSpPr/>
            <p:nvPr/>
          </p:nvSpPr>
          <p:spPr>
            <a:xfrm>
              <a:off x="689125" y="457233"/>
              <a:ext cx="74704" cy="74704"/>
            </a:xfrm>
            <a:prstGeom prst="ellipse">
              <a:avLst/>
            </a:prstGeom>
            <a:solidFill>
              <a:schemeClr val="accent1">
                <a:alpha val="60000"/>
              </a:schemeClr>
            </a:solidFill>
            <a:ln/>
          </p:spPr>
        </p:sp>
        <p:sp>
          <p:nvSpPr>
            <p:cNvPr id="31" name="AutoShape 31"/>
            <p:cNvSpPr/>
            <p:nvPr/>
          </p:nvSpPr>
          <p:spPr>
            <a:xfrm>
              <a:off x="799768" y="466203"/>
              <a:ext cx="69238" cy="69238"/>
            </a:xfrm>
            <a:prstGeom prst="ellipse">
              <a:avLst/>
            </a:prstGeom>
            <a:solidFill>
              <a:schemeClr val="accent1">
                <a:alpha val="40000"/>
              </a:schemeClr>
            </a:solidFill>
            <a:ln/>
          </p:spPr>
        </p:sp>
        <p:sp>
          <p:nvSpPr>
            <p:cNvPr id="32" name="AutoShape 32"/>
            <p:cNvSpPr/>
            <p:nvPr/>
          </p:nvSpPr>
          <p:spPr>
            <a:xfrm>
              <a:off x="904945" y="462070"/>
              <a:ext cx="65594" cy="65594"/>
            </a:xfrm>
            <a:prstGeom prst="ellipse">
              <a:avLst/>
            </a:prstGeom>
            <a:solidFill>
              <a:schemeClr val="accent1">
                <a:alpha val="20000"/>
              </a:schemeClr>
            </a:solidFill>
            <a:ln/>
          </p:spPr>
        </p:sp>
        <p:sp>
          <p:nvSpPr>
            <p:cNvPr id="33" name="AutoShape 33"/>
            <p:cNvSpPr/>
            <p:nvPr/>
          </p:nvSpPr>
          <p:spPr>
            <a:xfrm>
              <a:off x="454963" y="566715"/>
              <a:ext cx="84147" cy="84147"/>
            </a:xfrm>
            <a:prstGeom prst="ellipse">
              <a:avLst/>
            </a:prstGeom>
            <a:solidFill>
              <a:schemeClr val="accent1">
                <a:alpha val="100000"/>
              </a:schemeClr>
            </a:solidFill>
            <a:ln/>
          </p:spPr>
        </p:sp>
        <p:sp>
          <p:nvSpPr>
            <p:cNvPr id="34" name="AutoShape 34"/>
            <p:cNvSpPr/>
            <p:nvPr/>
          </p:nvSpPr>
          <p:spPr>
            <a:xfrm>
              <a:off x="575049" y="573291"/>
              <a:ext cx="78137" cy="78137"/>
            </a:xfrm>
            <a:prstGeom prst="ellipse">
              <a:avLst/>
            </a:prstGeom>
            <a:solidFill>
              <a:schemeClr val="accent1">
                <a:alpha val="80000"/>
              </a:schemeClr>
            </a:solidFill>
            <a:ln/>
          </p:spPr>
        </p:sp>
        <p:sp>
          <p:nvSpPr>
            <p:cNvPr id="35" name="AutoShape 35"/>
            <p:cNvSpPr/>
            <p:nvPr/>
          </p:nvSpPr>
          <p:spPr>
            <a:xfrm>
              <a:off x="689125" y="575007"/>
              <a:ext cx="74704" cy="74704"/>
            </a:xfrm>
            <a:prstGeom prst="ellipse">
              <a:avLst/>
            </a:prstGeom>
            <a:solidFill>
              <a:schemeClr val="accent1">
                <a:alpha val="60000"/>
              </a:schemeClr>
            </a:solidFill>
            <a:ln/>
          </p:spPr>
        </p:sp>
        <p:sp>
          <p:nvSpPr>
            <p:cNvPr id="36" name="AutoShape 36"/>
            <p:cNvSpPr/>
            <p:nvPr/>
          </p:nvSpPr>
          <p:spPr>
            <a:xfrm>
              <a:off x="799768" y="583977"/>
              <a:ext cx="69238" cy="69238"/>
            </a:xfrm>
            <a:prstGeom prst="ellipse">
              <a:avLst/>
            </a:prstGeom>
            <a:solidFill>
              <a:schemeClr val="accent1">
                <a:alpha val="40000"/>
              </a:schemeClr>
            </a:solidFill>
            <a:ln/>
          </p:spPr>
        </p:sp>
        <p:sp>
          <p:nvSpPr>
            <p:cNvPr id="37" name="AutoShape 37"/>
            <p:cNvSpPr/>
            <p:nvPr/>
          </p:nvSpPr>
          <p:spPr>
            <a:xfrm>
              <a:off x="904945" y="579844"/>
              <a:ext cx="65594" cy="65594"/>
            </a:xfrm>
            <a:prstGeom prst="ellipse">
              <a:avLst/>
            </a:prstGeom>
            <a:solidFill>
              <a:schemeClr val="accent1">
                <a:alpha val="20000"/>
              </a:schemeClr>
            </a:solidFill>
            <a:ln/>
          </p:spPr>
        </p:sp>
        <p:sp>
          <p:nvSpPr>
            <p:cNvPr id="38" name="AutoShape 38"/>
            <p:cNvSpPr/>
            <p:nvPr/>
          </p:nvSpPr>
          <p:spPr>
            <a:xfrm>
              <a:off x="454963" y="684489"/>
              <a:ext cx="84147" cy="84147"/>
            </a:xfrm>
            <a:prstGeom prst="ellipse">
              <a:avLst/>
            </a:prstGeom>
            <a:solidFill>
              <a:schemeClr val="accent1">
                <a:alpha val="100000"/>
              </a:schemeClr>
            </a:solidFill>
            <a:ln/>
          </p:spPr>
        </p:sp>
        <p:sp>
          <p:nvSpPr>
            <p:cNvPr id="39" name="AutoShape 39"/>
            <p:cNvSpPr/>
            <p:nvPr/>
          </p:nvSpPr>
          <p:spPr>
            <a:xfrm>
              <a:off x="575049" y="691064"/>
              <a:ext cx="78137" cy="78137"/>
            </a:xfrm>
            <a:prstGeom prst="ellipse">
              <a:avLst/>
            </a:prstGeom>
            <a:solidFill>
              <a:schemeClr val="accent1">
                <a:alpha val="80000"/>
              </a:schemeClr>
            </a:solidFill>
            <a:ln/>
          </p:spPr>
        </p:sp>
        <p:sp>
          <p:nvSpPr>
            <p:cNvPr id="40" name="AutoShape 40"/>
            <p:cNvSpPr/>
            <p:nvPr/>
          </p:nvSpPr>
          <p:spPr>
            <a:xfrm>
              <a:off x="689125" y="692781"/>
              <a:ext cx="74704" cy="74704"/>
            </a:xfrm>
            <a:prstGeom prst="ellipse">
              <a:avLst/>
            </a:prstGeom>
            <a:solidFill>
              <a:schemeClr val="accent1">
                <a:alpha val="60000"/>
              </a:schemeClr>
            </a:solidFill>
            <a:ln/>
          </p:spPr>
        </p:sp>
        <p:sp>
          <p:nvSpPr>
            <p:cNvPr id="41" name="AutoShape 41"/>
            <p:cNvSpPr/>
            <p:nvPr/>
          </p:nvSpPr>
          <p:spPr>
            <a:xfrm>
              <a:off x="799768" y="701751"/>
              <a:ext cx="69238" cy="69238"/>
            </a:xfrm>
            <a:prstGeom prst="ellipse">
              <a:avLst/>
            </a:prstGeom>
            <a:solidFill>
              <a:schemeClr val="accent1">
                <a:alpha val="40000"/>
              </a:schemeClr>
            </a:solidFill>
            <a:ln/>
          </p:spPr>
        </p:sp>
        <p:sp>
          <p:nvSpPr>
            <p:cNvPr id="42" name="AutoShape 42"/>
            <p:cNvSpPr/>
            <p:nvPr/>
          </p:nvSpPr>
          <p:spPr>
            <a:xfrm>
              <a:off x="904945" y="697618"/>
              <a:ext cx="65594" cy="65594"/>
            </a:xfrm>
            <a:prstGeom prst="ellipse">
              <a:avLst/>
            </a:prstGeom>
            <a:solidFill>
              <a:schemeClr val="accent1">
                <a:alpha val="20000"/>
              </a:schemeClr>
            </a:solidFill>
            <a:ln/>
          </p:spPr>
        </p:sp>
        <p:sp>
          <p:nvSpPr>
            <p:cNvPr id="43" name="TextBox 43"/>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引言</a:t>
              </a:r>
            </a:p>
          </p:txBody>
        </p:sp>
      </p:grpSp>
      <p:sp>
        <p:nvSpPr>
          <p:cNvPr id="44" name="TextBox 16">
            <a:extLst>
              <a:ext uri="{FF2B5EF4-FFF2-40B4-BE49-F238E27FC236}">
                <a16:creationId xmlns:a16="http://schemas.microsoft.com/office/drawing/2014/main" id="{3ED5DAC5-787A-3D0D-F1F5-0EB0C3691170}"/>
              </a:ext>
            </a:extLst>
          </p:cNvPr>
          <p:cNvSpPr txBox="1"/>
          <p:nvPr/>
        </p:nvSpPr>
        <p:spPr>
          <a:xfrm>
            <a:off x="4228764" y="4656224"/>
            <a:ext cx="6288526" cy="696729"/>
          </a:xfrm>
          <a:prstGeom prst="rect">
            <a:avLst/>
          </a:prstGeom>
          <a:ln/>
        </p:spPr>
        <p:txBody>
          <a:bodyPr vert="horz" wrap="square" lIns="123825" tIns="123825" rIns="57150" bIns="123825" rtlCol="0" anchor="t" anchorCtr="0">
            <a:spAutoFit/>
          </a:bodyPr>
          <a:lstStyle/>
          <a:p>
            <a:pPr>
              <a:lnSpc>
                <a:spcPct val="140000"/>
              </a:lnSpc>
            </a:pPr>
            <a:r>
              <a:rPr lang="zh-CN" altLang="en-US" sz="2325" b="1" dirty="0">
                <a:solidFill>
                  <a:schemeClr val="accent1">
                    <a:alpha val="100000"/>
                  </a:schemeClr>
                </a:solidFill>
                <a:latin typeface="Microsoft Yahei"/>
                <a:ea typeface="Microsoft Yahei"/>
                <a:cs typeface="Microsoft Yahei"/>
              </a:rPr>
              <a:t>其他性质</a:t>
            </a:r>
            <a:endParaRPr lang="en-US" sz="2325" b="1" dirty="0">
              <a:solidFill>
                <a:schemeClr val="accent1">
                  <a:alpha val="100000"/>
                </a:schemeClr>
              </a:solidFill>
              <a:latin typeface="Microsoft Yahei"/>
              <a:ea typeface="Microsoft Yahei"/>
              <a:cs typeface="Microsoft Yahei"/>
            </a:endParaRPr>
          </a:p>
        </p:txBody>
      </p:sp>
      <p:sp>
        <p:nvSpPr>
          <p:cNvPr id="45" name="TextBox 21">
            <a:extLst>
              <a:ext uri="{FF2B5EF4-FFF2-40B4-BE49-F238E27FC236}">
                <a16:creationId xmlns:a16="http://schemas.microsoft.com/office/drawing/2014/main" id="{E4B3A8DA-7069-5C9C-64B4-7D8146C74D04}"/>
              </a:ext>
            </a:extLst>
          </p:cNvPr>
          <p:cNvSpPr txBox="1"/>
          <p:nvPr/>
        </p:nvSpPr>
        <p:spPr>
          <a:xfrm>
            <a:off x="4228763" y="5182992"/>
            <a:ext cx="6736395" cy="1565429"/>
          </a:xfrm>
          <a:prstGeom prst="rect">
            <a:avLst/>
          </a:prstGeom>
          <a:ln/>
        </p:spPr>
        <p:txBody>
          <a:bodyPr vert="horz" wrap="square" lIns="123825" tIns="123825" rIns="57150" bIns="123825" rtlCol="0" anchor="t" anchorCtr="0">
            <a:spAutoFit/>
          </a:bodyPr>
          <a:lstStyle/>
          <a:p>
            <a:pPr>
              <a:lnSpc>
                <a:spcPct val="200000"/>
              </a:lnSpc>
            </a:pPr>
            <a:r>
              <a:rPr lang="zh-CN" altLang="en-US" sz="1500" dirty="0">
                <a:solidFill>
                  <a:schemeClr val="dk1">
                    <a:alpha val="100000"/>
                  </a:schemeClr>
                </a:solidFill>
                <a:latin typeface="Microsoft Yahei"/>
                <a:ea typeface="Microsoft Yahei"/>
                <a:cs typeface="Microsoft Yahei"/>
              </a:rPr>
              <a:t>实验发现表面张力起到很重要的作用，同时也说明其量级比简单的润滑理论的拉拽力</a:t>
            </a:r>
            <a:r>
              <a:rPr lang="en-US" altLang="zh-CN" sz="1500" dirty="0">
                <a:solidFill>
                  <a:schemeClr val="dk1">
                    <a:alpha val="100000"/>
                  </a:schemeClr>
                </a:solidFill>
                <a:latin typeface="Microsoft Yahei"/>
                <a:ea typeface="Microsoft Yahei"/>
                <a:cs typeface="Microsoft Yahei"/>
              </a:rPr>
              <a:t>(Drag Force)</a:t>
            </a:r>
            <a:r>
              <a:rPr lang="zh-CN" altLang="en-US" sz="1500" dirty="0">
                <a:solidFill>
                  <a:schemeClr val="dk1">
                    <a:alpha val="100000"/>
                  </a:schemeClr>
                </a:solidFill>
                <a:latin typeface="Microsoft Yahei"/>
                <a:ea typeface="Microsoft Yahei"/>
                <a:cs typeface="Microsoft Yahei"/>
              </a:rPr>
              <a:t>和抬升力</a:t>
            </a:r>
            <a:r>
              <a:rPr lang="en-US" altLang="zh-CN" sz="1500" dirty="0">
                <a:solidFill>
                  <a:schemeClr val="dk1">
                    <a:alpha val="100000"/>
                  </a:schemeClr>
                </a:solidFill>
                <a:latin typeface="Microsoft Yahei"/>
                <a:ea typeface="Microsoft Yahei"/>
                <a:cs typeface="Microsoft Yahei"/>
              </a:rPr>
              <a:t>(Lift Force)</a:t>
            </a:r>
            <a:r>
              <a:rPr lang="zh-CN" altLang="en-US" sz="1500" dirty="0">
                <a:solidFill>
                  <a:schemeClr val="dk1">
                    <a:alpha val="100000"/>
                  </a:schemeClr>
                </a:solidFill>
                <a:latin typeface="Microsoft Yahei"/>
                <a:ea typeface="Microsoft Yahei"/>
                <a:cs typeface="Microsoft Yahei"/>
              </a:rPr>
              <a:t>要大一些。而诸如润滑物质产生气泡能力以及水分离特性同样也是描述润滑物润滑性能的特征物理量。</a:t>
            </a:r>
            <a:endParaRPr lang="en-US" sz="1500" dirty="0">
              <a:solidFill>
                <a:schemeClr val="dk1">
                  <a:alpha val="100000"/>
                </a:schemeClr>
              </a:solidFill>
              <a:latin typeface="Microsoft Yahei"/>
              <a:ea typeface="Microsoft Yahei"/>
              <a:cs typeface="Microsoft Yahe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润滑过程的一种简单理论</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0" name="TextBox 10"/>
          <p:cNvSpPr txBox="1"/>
          <p:nvPr/>
        </p:nvSpPr>
        <p:spPr>
          <a:xfrm>
            <a:off x="1600200" y="4275513"/>
            <a:ext cx="5683179" cy="657359"/>
          </a:xfrm>
          <a:prstGeom prst="rect">
            <a:avLst/>
          </a:prstGeom>
          <a:ln/>
        </p:spPr>
        <p:txBody>
          <a:bodyPr vert="horz" wrap="square" lIns="123825" tIns="123825" rIns="57150" bIns="123825" rtlCol="0" anchor="t" anchorCtr="0">
            <a:spAutoFit/>
          </a:bodyPr>
          <a:lstStyle/>
          <a:p>
            <a:pPr>
              <a:lnSpc>
                <a:spcPct val="150000"/>
              </a:lnSpc>
            </a:pPr>
            <a:r>
              <a:rPr lang="en-US" sz="2000" b="1" dirty="0" err="1">
                <a:solidFill>
                  <a:schemeClr val="accent1">
                    <a:alpha val="100000"/>
                  </a:schemeClr>
                </a:solidFill>
                <a:latin typeface="Microsoft Yahei"/>
                <a:ea typeface="Microsoft Yahei"/>
                <a:cs typeface="Microsoft Yahei"/>
              </a:rPr>
              <a:t>润滑理论模型</a:t>
            </a:r>
            <a:endParaRPr lang="en-US" sz="2000" b="1" dirty="0">
              <a:solidFill>
                <a:schemeClr val="accent1">
                  <a:alpha val="100000"/>
                </a:schemeClr>
              </a:solidFill>
              <a:latin typeface="Microsoft Yahei"/>
              <a:ea typeface="Microsoft Yahei"/>
              <a:cs typeface="Microsoft Yahei"/>
            </a:endParaRPr>
          </a:p>
        </p:txBody>
      </p:sp>
      <mc:AlternateContent xmlns:mc="http://schemas.openxmlformats.org/markup-compatibility/2006" xmlns:a14="http://schemas.microsoft.com/office/drawing/2010/main">
        <mc:Choice Requires="a14">
          <p:sp>
            <p:nvSpPr>
              <p:cNvPr id="11" name="TextBox 11"/>
              <p:cNvSpPr txBox="1"/>
              <p:nvPr/>
            </p:nvSpPr>
            <p:spPr>
              <a:xfrm>
                <a:off x="4876800" y="1143000"/>
                <a:ext cx="6824407" cy="5804922"/>
              </a:xfrm>
              <a:prstGeom prst="rect">
                <a:avLst/>
              </a:prstGeom>
              <a:ln/>
            </p:spPr>
            <p:txBody>
              <a:bodyPr vert="horz" wrap="square" lIns="123825" tIns="123825" rIns="57150" bIns="123825" rtlCol="0" anchor="t" anchorCtr="0">
                <a:spAutoFit/>
              </a:bodyPr>
              <a:lstStyle/>
              <a:p>
                <a:pPr>
                  <a:lnSpc>
                    <a:spcPct val="150000"/>
                  </a:lnSpc>
                </a:pPr>
                <a:r>
                  <a:rPr lang="en-US" sz="1500" dirty="0">
                    <a:solidFill>
                      <a:schemeClr val="dk1">
                        <a:alpha val="100000"/>
                      </a:schemeClr>
                    </a:solidFill>
                    <a:latin typeface="Microsoft Yahei"/>
                    <a:ea typeface="Microsoft Yahei"/>
                    <a:cs typeface="Microsoft Yahei"/>
                  </a:rPr>
                  <a:t>对于粘度为</a:t>
                </a:r>
                <a:r>
                  <a:rPr lang="en-US" sz="1500" dirty="0" err="1">
                    <a:solidFill>
                      <a:schemeClr val="dk1">
                        <a:alpha val="100000"/>
                      </a:schemeClr>
                    </a:solidFill>
                    <a:latin typeface="Microsoft Yahei"/>
                    <a:ea typeface="Microsoft Yahei"/>
                    <a:cs typeface="Microsoft Yahei"/>
                  </a:rPr>
                  <a:t>μ、密度为ρ的线性流体</a:t>
                </a:r>
                <a:r>
                  <a:rPr lang="en-US" sz="1500" dirty="0">
                    <a:solidFill>
                      <a:schemeClr val="dk1">
                        <a:alpha val="100000"/>
                      </a:schemeClr>
                    </a:solidFill>
                    <a:latin typeface="Microsoft Yahei"/>
                    <a:ea typeface="Microsoft Yahei"/>
                    <a:cs typeface="Microsoft Yahei"/>
                  </a:rPr>
                  <a:t>，</a:t>
                </a:r>
                <a:r>
                  <a:rPr lang="zh-CN" altLang="en-US" sz="1500" dirty="0">
                    <a:solidFill>
                      <a:schemeClr val="dk1">
                        <a:alpha val="100000"/>
                      </a:schemeClr>
                    </a:solidFill>
                    <a:latin typeface="Microsoft Yahei"/>
                    <a:ea typeface="Microsoft Yahei"/>
                    <a:cs typeface="Microsoft Yahei"/>
                  </a:rPr>
                  <a:t>图中</a:t>
                </a:r>
                <a:r>
                  <a:rPr lang="en-US" sz="1500" dirty="0" err="1">
                    <a:solidFill>
                      <a:schemeClr val="dk1">
                        <a:alpha val="100000"/>
                      </a:schemeClr>
                    </a:solidFill>
                    <a:latin typeface="Microsoft Yahei"/>
                    <a:ea typeface="Microsoft Yahei"/>
                    <a:cs typeface="Microsoft Yahei"/>
                  </a:rPr>
                  <a:t>建立</a:t>
                </a:r>
                <a:r>
                  <a:rPr lang="zh-CN" altLang="en-US" sz="1500" dirty="0">
                    <a:solidFill>
                      <a:schemeClr val="dk1">
                        <a:alpha val="100000"/>
                      </a:schemeClr>
                    </a:solidFill>
                    <a:latin typeface="Microsoft Yahei"/>
                    <a:ea typeface="Microsoft Yahei"/>
                    <a:cs typeface="Microsoft Yahei"/>
                  </a:rPr>
                  <a:t>了</a:t>
                </a:r>
                <a:r>
                  <a:rPr lang="en-US" sz="1500" dirty="0" err="1">
                    <a:solidFill>
                      <a:schemeClr val="dk1">
                        <a:alpha val="100000"/>
                      </a:schemeClr>
                    </a:solidFill>
                    <a:latin typeface="Microsoft Yahei"/>
                    <a:ea typeface="Microsoft Yahei"/>
                    <a:cs typeface="Microsoft Yahei"/>
                  </a:rPr>
                  <a:t>二维润滑理论模型进行分析</a:t>
                </a:r>
                <a:r>
                  <a:rPr lang="zh-CN" altLang="en-US" sz="1500" dirty="0">
                    <a:solidFill>
                      <a:schemeClr val="dk1">
                        <a:alpha val="100000"/>
                      </a:schemeClr>
                    </a:solidFill>
                    <a:latin typeface="Microsoft Yahei"/>
                    <a:ea typeface="Microsoft Yahei"/>
                    <a:cs typeface="Microsoft Yahei"/>
                  </a:rPr>
                  <a:t>。</a:t>
                </a:r>
                <a:r>
                  <a:rPr lang="zh-CN" altLang="zh-CN" sz="1500" dirty="0">
                    <a:solidFill>
                      <a:schemeClr val="dk1">
                        <a:alpha val="100000"/>
                      </a:schemeClr>
                    </a:solidFill>
                    <a:latin typeface="Microsoft Yahei"/>
                    <a:ea typeface="Microsoft Yahei"/>
                    <a:cs typeface="Microsoft Yahei"/>
                  </a:rPr>
                  <a:t>其中</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z</m:t>
                    </m:r>
                  </m:oMath>
                </a14:m>
                <a:r>
                  <a:rPr lang="zh-CN" altLang="zh-CN" sz="1500" dirty="0">
                    <a:solidFill>
                      <a:schemeClr val="dk1">
                        <a:alpha val="100000"/>
                      </a:schemeClr>
                    </a:solidFill>
                    <a:latin typeface="Microsoft Yahei"/>
                    <a:ea typeface="Microsoft Yahei"/>
                    <a:cs typeface="Microsoft Yahei"/>
                  </a:rPr>
                  <a:t>方向为具有平移不变性的方向，</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x</m:t>
                    </m:r>
                  </m:oMath>
                </a14:m>
                <a:r>
                  <a:rPr lang="zh-CN" altLang="zh-CN" sz="1500" dirty="0">
                    <a:solidFill>
                      <a:schemeClr val="dk1">
                        <a:alpha val="100000"/>
                      </a:schemeClr>
                    </a:solidFill>
                    <a:latin typeface="Microsoft Yahei"/>
                    <a:ea typeface="Microsoft Yahei"/>
                    <a:cs typeface="Microsoft Yahei"/>
                  </a:rPr>
                  <a:t>轴和</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y</m:t>
                    </m:r>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h</m:t>
                    </m:r>
                    <m:d>
                      <m:dPr>
                        <m:ctrlPr>
                          <a:rPr lang="zh-CN" altLang="zh-CN" sz="1500" i="1">
                            <a:solidFill>
                              <a:schemeClr val="dk1">
                                <a:alpha val="100000"/>
                              </a:schemeClr>
                            </a:solidFill>
                            <a:latin typeface="Cambria Math" panose="02040503050406030204" pitchFamily="18" charset="0"/>
                            <a:ea typeface="Microsoft Yahei"/>
                            <a:cs typeface="Microsoft Yahei"/>
                          </a:rPr>
                        </m:ctrlPr>
                      </m:dPr>
                      <m:e>
                        <m:r>
                          <a:rPr lang="en-US" altLang="zh-CN" sz="1500">
                            <a:solidFill>
                              <a:schemeClr val="dk1">
                                <a:alpha val="100000"/>
                              </a:schemeClr>
                            </a:solidFill>
                            <a:latin typeface="Cambria Math" panose="02040503050406030204" pitchFamily="18" charset="0"/>
                            <a:ea typeface="Microsoft Yahei"/>
                            <a:cs typeface="Microsoft Yahei"/>
                          </a:rPr>
                          <m:t>𝑥</m:t>
                        </m:r>
                      </m:e>
                    </m:d>
                  </m:oMath>
                </a14:m>
                <a:r>
                  <a:rPr lang="zh-CN" altLang="zh-CN" sz="1500" dirty="0">
                    <a:solidFill>
                      <a:schemeClr val="dk1">
                        <a:alpha val="100000"/>
                      </a:schemeClr>
                    </a:solidFill>
                    <a:latin typeface="Microsoft Yahei"/>
                    <a:ea typeface="Microsoft Yahei"/>
                    <a:cs typeface="Microsoft Yahei"/>
                  </a:rPr>
                  <a:t>为液面和固体面的交界面，认为液面厚度的尺度</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H</m:t>
                    </m:r>
                  </m:oMath>
                </a14:m>
                <a:r>
                  <a:rPr lang="zh-CN" altLang="zh-CN" sz="1500" dirty="0">
                    <a:solidFill>
                      <a:schemeClr val="dk1">
                        <a:alpha val="100000"/>
                      </a:schemeClr>
                    </a:solidFill>
                    <a:latin typeface="Microsoft Yahei"/>
                    <a:ea typeface="Microsoft Yahei"/>
                    <a:cs typeface="Microsoft Yahei"/>
                  </a:rPr>
                  <a:t>和接触面长度的尺度</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L</m:t>
                    </m:r>
                  </m:oMath>
                </a14:m>
                <a:r>
                  <a:rPr lang="zh-CN" altLang="zh-CN" sz="1500" dirty="0">
                    <a:solidFill>
                      <a:schemeClr val="dk1">
                        <a:alpha val="100000"/>
                      </a:schemeClr>
                    </a:solidFill>
                    <a:latin typeface="Microsoft Yahei"/>
                    <a:ea typeface="Microsoft Yahei"/>
                    <a:cs typeface="Microsoft Yahei"/>
                  </a:rPr>
                  <a:t>之间存在关系</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h</m:t>
                    </m:r>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𝐿</m:t>
                    </m:r>
                  </m:oMath>
                </a14:m>
                <a:r>
                  <a:rPr lang="zh-CN" altLang="zh-CN" sz="1500" dirty="0">
                    <a:solidFill>
                      <a:schemeClr val="dk1">
                        <a:alpha val="100000"/>
                      </a:schemeClr>
                    </a:solidFill>
                    <a:latin typeface="Microsoft Yahei"/>
                    <a:ea typeface="Microsoft Yahei"/>
                    <a:cs typeface="Microsoft Yahei"/>
                  </a:rPr>
                  <a:t>，即</a:t>
                </a: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500" i="1">
                              <a:solidFill>
                                <a:schemeClr val="dk1">
                                  <a:alpha val="100000"/>
                                </a:schemeClr>
                              </a:solidFill>
                              <a:latin typeface="Cambria Math" panose="02040503050406030204" pitchFamily="18" charset="0"/>
                              <a:ea typeface="Microsoft Yahei"/>
                              <a:cs typeface="Microsoft Yahei"/>
                            </a:rPr>
                          </m:ctrlPr>
                        </m:eqArrPr>
                        <m:e>
                          <m:r>
                            <a:rPr lang="en-US" altLang="zh-CN" sz="1500">
                              <a:solidFill>
                                <a:schemeClr val="dk1">
                                  <a:alpha val="100000"/>
                                </a:schemeClr>
                              </a:solidFill>
                              <a:latin typeface="Cambria Math" panose="02040503050406030204" pitchFamily="18" charset="0"/>
                              <a:ea typeface="Microsoft Yahei"/>
                              <a:cs typeface="Microsoft Yahei"/>
                            </a:rPr>
                            <m:t>𝐻</m:t>
                          </m:r>
                          <m:r>
                            <a:rPr lang="en-US" altLang="zh-CN" sz="1500">
                              <a:solidFill>
                                <a:schemeClr val="dk1">
                                  <a:alpha val="100000"/>
                                </a:schemeClr>
                              </a:solidFill>
                              <a:latin typeface="Cambria Math" panose="02040503050406030204" pitchFamily="18" charset="0"/>
                              <a:ea typeface="Microsoft Yahei"/>
                              <a:cs typeface="Microsoft Yahei"/>
                            </a:rPr>
                            <m:t> =</m:t>
                          </m:r>
                          <m:r>
                            <m:rPr>
                              <m:sty m:val="p"/>
                            </m:rPr>
                            <a:rPr lang="en-US" altLang="zh-CN" sz="1500">
                              <a:solidFill>
                                <a:schemeClr val="dk1">
                                  <a:alpha val="100000"/>
                                </a:schemeClr>
                              </a:solidFill>
                              <a:latin typeface="Cambria Math" panose="02040503050406030204" pitchFamily="18" charset="0"/>
                              <a:ea typeface="Microsoft Yahei"/>
                              <a:cs typeface="Microsoft Yahei"/>
                            </a:rPr>
                            <m:t>ϵ</m:t>
                          </m:r>
                          <m:r>
                            <a:rPr lang="en-US" altLang="zh-CN" sz="1500">
                              <a:solidFill>
                                <a:schemeClr val="dk1">
                                  <a:alpha val="100000"/>
                                </a:schemeClr>
                              </a:solidFill>
                              <a:latin typeface="Cambria Math" panose="02040503050406030204" pitchFamily="18" charset="0"/>
                              <a:ea typeface="Microsoft Yahei"/>
                              <a:cs typeface="Microsoft Yahei"/>
                            </a:rPr>
                            <m:t>𝐿</m:t>
                          </m:r>
                        </m:e>
                      </m:eqArr>
                    </m:oMath>
                  </m:oMathPara>
                </a14:m>
                <a:endParaRPr lang="zh-CN" altLang="zh-CN" sz="1500" dirty="0">
                  <a:solidFill>
                    <a:schemeClr val="dk1">
                      <a:alpha val="100000"/>
                    </a:schemeClr>
                  </a:solidFill>
                  <a:latin typeface="Microsoft Yahei"/>
                  <a:ea typeface="Microsoft Yahei"/>
                  <a:cs typeface="Microsoft Yahei"/>
                </a:endParaRPr>
              </a:p>
              <a:p>
                <a:pPr algn="just">
                  <a:lnSpc>
                    <a:spcPct val="150000"/>
                  </a:lnSpc>
                  <a:spcAft>
                    <a:spcPts val="1000"/>
                  </a:spcAft>
                </a:pPr>
                <a:r>
                  <a:rPr lang="zh-CN" altLang="zh-CN" sz="1500" dirty="0">
                    <a:solidFill>
                      <a:schemeClr val="dk1">
                        <a:alpha val="100000"/>
                      </a:schemeClr>
                    </a:solidFill>
                    <a:latin typeface="Microsoft Yahei"/>
                    <a:ea typeface="Microsoft Yahei"/>
                    <a:cs typeface="Microsoft Yahei"/>
                  </a:rPr>
                  <a:t>其中</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ϵ</m:t>
                    </m:r>
                    <m:r>
                      <a:rPr lang="en-US" altLang="zh-CN" sz="1500">
                        <a:solidFill>
                          <a:schemeClr val="dk1">
                            <a:alpha val="100000"/>
                          </a:schemeClr>
                        </a:solidFill>
                        <a:latin typeface="Cambria Math" panose="02040503050406030204" pitchFamily="18" charset="0"/>
                        <a:ea typeface="Microsoft Yahei"/>
                        <a:cs typeface="Microsoft Yahei"/>
                      </a:rPr>
                      <m:t>≪1</m:t>
                    </m:r>
                  </m:oMath>
                </a14:m>
                <a:r>
                  <a:rPr lang="zh-CN" altLang="zh-CN" sz="1500" dirty="0">
                    <a:solidFill>
                      <a:schemeClr val="dk1">
                        <a:alpha val="100000"/>
                      </a:schemeClr>
                    </a:solidFill>
                    <a:latin typeface="Microsoft Yahei"/>
                    <a:ea typeface="Microsoft Yahei"/>
                    <a:cs typeface="Microsoft Yahei"/>
                  </a:rPr>
                  <a:t>，设速度场可以表示为</a:t>
                </a:r>
                <a14:m>
                  <m:oMath xmlns:m="http://schemas.openxmlformats.org/officeDocument/2006/math">
                    <m:acc>
                      <m:accPr>
                        <m:chr m:val="⃗"/>
                        <m:ctrlPr>
                          <a:rPr lang="zh-CN" altLang="zh-CN" sz="1500" i="1">
                            <a:solidFill>
                              <a:schemeClr val="dk1">
                                <a:alpha val="100000"/>
                              </a:schemeClr>
                            </a:solidFill>
                            <a:latin typeface="Cambria Math" panose="02040503050406030204" pitchFamily="18" charset="0"/>
                            <a:ea typeface="Microsoft Yahei"/>
                            <a:cs typeface="Microsoft Yahei"/>
                          </a:rPr>
                        </m:ctrlPr>
                      </m:accPr>
                      <m:e>
                        <m:r>
                          <a:rPr lang="en-US" altLang="zh-CN" sz="1500">
                            <a:solidFill>
                              <a:schemeClr val="dk1">
                                <a:alpha val="100000"/>
                              </a:schemeClr>
                            </a:solidFill>
                            <a:latin typeface="Cambria Math" panose="02040503050406030204" pitchFamily="18" charset="0"/>
                            <a:ea typeface="Microsoft Yahei"/>
                            <a:cs typeface="Microsoft Yahei"/>
                          </a:rPr>
                          <m:t>𝑣</m:t>
                        </m:r>
                      </m:e>
                    </m:acc>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u</m:t>
                    </m:r>
                    <m:acc>
                      <m:accPr>
                        <m:chr m:val="̂"/>
                        <m:ctrlPr>
                          <a:rPr lang="zh-CN" altLang="zh-CN" sz="1500" i="1">
                            <a:solidFill>
                              <a:schemeClr val="dk1">
                                <a:alpha val="100000"/>
                              </a:schemeClr>
                            </a:solidFill>
                            <a:latin typeface="Cambria Math" panose="02040503050406030204" pitchFamily="18" charset="0"/>
                            <a:ea typeface="Microsoft Yahei"/>
                            <a:cs typeface="Microsoft Yahei"/>
                          </a:rPr>
                        </m:ctrlPr>
                      </m:accPr>
                      <m:e>
                        <m:r>
                          <a:rPr lang="en-US" altLang="zh-CN" sz="1500">
                            <a:solidFill>
                              <a:schemeClr val="dk1">
                                <a:alpha val="100000"/>
                              </a:schemeClr>
                            </a:solidFill>
                            <a:latin typeface="Cambria Math" panose="02040503050406030204" pitchFamily="18" charset="0"/>
                            <a:ea typeface="Microsoft Yahei"/>
                            <a:cs typeface="Microsoft Yahei"/>
                          </a:rPr>
                          <m:t>𝑥</m:t>
                        </m:r>
                      </m:e>
                    </m:acc>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v</m:t>
                    </m:r>
                    <m:acc>
                      <m:accPr>
                        <m:chr m:val="̂"/>
                        <m:ctrlPr>
                          <a:rPr lang="zh-CN" altLang="zh-CN" sz="1500" i="1">
                            <a:solidFill>
                              <a:schemeClr val="dk1">
                                <a:alpha val="100000"/>
                              </a:schemeClr>
                            </a:solidFill>
                            <a:latin typeface="Cambria Math" panose="02040503050406030204" pitchFamily="18" charset="0"/>
                            <a:ea typeface="Microsoft Yahei"/>
                            <a:cs typeface="Microsoft Yahei"/>
                          </a:rPr>
                        </m:ctrlPr>
                      </m:accPr>
                      <m:e>
                        <m:r>
                          <a:rPr lang="en-US" altLang="zh-CN" sz="1500">
                            <a:solidFill>
                              <a:schemeClr val="dk1">
                                <a:alpha val="100000"/>
                              </a:schemeClr>
                            </a:solidFill>
                            <a:latin typeface="Cambria Math" panose="02040503050406030204" pitchFamily="18" charset="0"/>
                            <a:ea typeface="Microsoft Yahei"/>
                            <a:cs typeface="Microsoft Yahei"/>
                          </a:rPr>
                          <m:t>𝑦</m:t>
                        </m:r>
                      </m:e>
                    </m:acc>
                  </m:oMath>
                </a14:m>
                <a:r>
                  <a:rPr lang="zh-CN" altLang="zh-CN" sz="1500" dirty="0">
                    <a:solidFill>
                      <a:schemeClr val="dk1">
                        <a:alpha val="100000"/>
                      </a:schemeClr>
                    </a:solidFill>
                    <a:latin typeface="Microsoft Yahei"/>
                    <a:ea typeface="Microsoft Yahei"/>
                    <a:cs typeface="Microsoft Yahei"/>
                  </a:rPr>
                  <a:t>，认为润滑液体是不可压缩的，于是得到质量守恒方程</a:t>
                </a: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500" i="1">
                              <a:solidFill>
                                <a:schemeClr val="dk1">
                                  <a:alpha val="100000"/>
                                </a:schemeClr>
                              </a:solidFill>
                              <a:latin typeface="Cambria Math" panose="02040503050406030204" pitchFamily="18" charset="0"/>
                              <a:ea typeface="Microsoft Yahei"/>
                              <a:cs typeface="Microsoft Yahei"/>
                            </a:rPr>
                          </m:ctrlPr>
                        </m:eqArrPr>
                        <m:e>
                          <m:f>
                            <m:fPr>
                              <m:ctrlPr>
                                <a:rPr lang="zh-CN" altLang="zh-CN" sz="1500" i="1">
                                  <a:solidFill>
                                    <a:schemeClr val="dk1">
                                      <a:alpha val="100000"/>
                                    </a:schemeClr>
                                  </a:solidFill>
                                  <a:latin typeface="Cambria Math" panose="02040503050406030204" pitchFamily="18" charset="0"/>
                                  <a:ea typeface="Microsoft Yahei"/>
                                  <a:cs typeface="Microsoft Yahei"/>
                                </a:rPr>
                              </m:ctrlPr>
                            </m:fPr>
                            <m:num>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𝑢</m:t>
                              </m:r>
                            </m:num>
                            <m:den>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𝑥</m:t>
                              </m:r>
                            </m:den>
                          </m:f>
                          <m:r>
                            <a:rPr lang="en-US" altLang="zh-CN" sz="1500">
                              <a:solidFill>
                                <a:schemeClr val="dk1">
                                  <a:alpha val="100000"/>
                                </a:schemeClr>
                              </a:solidFill>
                              <a:latin typeface="Cambria Math" panose="02040503050406030204" pitchFamily="18" charset="0"/>
                              <a:ea typeface="Microsoft Yahei"/>
                              <a:cs typeface="Microsoft Yahei"/>
                            </a:rPr>
                            <m:t>+</m:t>
                          </m:r>
                          <m:f>
                            <m:fPr>
                              <m:ctrlPr>
                                <a:rPr lang="zh-CN" altLang="zh-CN" sz="1500" i="1">
                                  <a:solidFill>
                                    <a:schemeClr val="dk1">
                                      <a:alpha val="100000"/>
                                    </a:schemeClr>
                                  </a:solidFill>
                                  <a:latin typeface="Cambria Math" panose="02040503050406030204" pitchFamily="18" charset="0"/>
                                  <a:ea typeface="Microsoft Yahei"/>
                                  <a:cs typeface="Microsoft Yahei"/>
                                </a:rPr>
                              </m:ctrlPr>
                            </m:fPr>
                            <m:num>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𝑣</m:t>
                              </m:r>
                            </m:num>
                            <m:den>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𝑦</m:t>
                              </m:r>
                            </m:den>
                          </m:f>
                          <m:r>
                            <a:rPr lang="en-US" altLang="zh-CN" sz="1500">
                              <a:solidFill>
                                <a:schemeClr val="dk1">
                                  <a:alpha val="100000"/>
                                </a:schemeClr>
                              </a:solidFill>
                              <a:latin typeface="Cambria Math" panose="02040503050406030204" pitchFamily="18" charset="0"/>
                              <a:ea typeface="Microsoft Yahei"/>
                              <a:cs typeface="Microsoft Yahei"/>
                            </a:rPr>
                            <m:t>=0</m:t>
                          </m:r>
                        </m:e>
                      </m:eqArr>
                    </m:oMath>
                  </m:oMathPara>
                </a14:m>
                <a:endParaRPr lang="zh-CN" altLang="zh-CN" sz="1500" dirty="0">
                  <a:solidFill>
                    <a:schemeClr val="dk1">
                      <a:alpha val="100000"/>
                    </a:schemeClr>
                  </a:solidFill>
                  <a:latin typeface="Microsoft Yahei"/>
                  <a:ea typeface="Microsoft Yahei"/>
                  <a:cs typeface="Microsoft Yahei"/>
                </a:endParaRPr>
              </a:p>
              <a:p>
                <a:pPr algn="just">
                  <a:lnSpc>
                    <a:spcPct val="150000"/>
                  </a:lnSpc>
                  <a:spcAft>
                    <a:spcPts val="1000"/>
                  </a:spcAft>
                </a:pPr>
                <a:r>
                  <a:rPr lang="zh-CN" altLang="zh-CN" sz="1500" dirty="0">
                    <a:solidFill>
                      <a:schemeClr val="dk1">
                        <a:alpha val="100000"/>
                      </a:schemeClr>
                    </a:solidFill>
                    <a:latin typeface="Microsoft Yahei"/>
                    <a:ea typeface="Microsoft Yahei"/>
                    <a:cs typeface="Microsoft Yahei"/>
                  </a:rPr>
                  <a:t>设</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u</m:t>
                    </m:r>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v</m:t>
                    </m:r>
                  </m:oMath>
                </a14:m>
                <a:r>
                  <a:rPr lang="zh-CN" altLang="zh-CN" sz="1500" dirty="0">
                    <a:solidFill>
                      <a:schemeClr val="dk1">
                        <a:alpha val="100000"/>
                      </a:schemeClr>
                    </a:solidFill>
                    <a:latin typeface="Microsoft Yahei"/>
                    <a:ea typeface="Microsoft Yahei"/>
                    <a:cs typeface="Microsoft Yahei"/>
                  </a:rPr>
                  <a:t>的尺度分别为</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U</m:t>
                    </m:r>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V</m:t>
                    </m:r>
                  </m:oMath>
                </a14:m>
                <a:r>
                  <a:rPr lang="zh-CN" altLang="zh-CN" sz="1500" dirty="0">
                    <a:solidFill>
                      <a:schemeClr val="dk1">
                        <a:alpha val="100000"/>
                      </a:schemeClr>
                    </a:solidFill>
                    <a:latin typeface="Microsoft Yahei"/>
                    <a:ea typeface="Microsoft Yahei"/>
                    <a:cs typeface="Microsoft Yahei"/>
                  </a:rPr>
                  <a:t>，给出数量级上的关系</a:t>
                </a: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500" i="1">
                              <a:solidFill>
                                <a:schemeClr val="dk1">
                                  <a:alpha val="100000"/>
                                </a:schemeClr>
                              </a:solidFill>
                              <a:latin typeface="Cambria Math" panose="02040503050406030204" pitchFamily="18" charset="0"/>
                              <a:ea typeface="Microsoft Yahei"/>
                              <a:cs typeface="Microsoft Yahei"/>
                            </a:rPr>
                          </m:ctrlPr>
                        </m:eqArrPr>
                        <m:e>
                          <m:f>
                            <m:fPr>
                              <m:ctrlPr>
                                <a:rPr lang="zh-CN" altLang="zh-CN" sz="1500" i="1">
                                  <a:solidFill>
                                    <a:schemeClr val="dk1">
                                      <a:alpha val="100000"/>
                                    </a:schemeClr>
                                  </a:solidFill>
                                  <a:latin typeface="Cambria Math" panose="02040503050406030204" pitchFamily="18" charset="0"/>
                                  <a:ea typeface="Microsoft Yahei"/>
                                  <a:cs typeface="Microsoft Yahei"/>
                                </a:rPr>
                              </m:ctrlPr>
                            </m:fPr>
                            <m:num>
                              <m:r>
                                <a:rPr lang="en-US" altLang="zh-CN" sz="1500">
                                  <a:solidFill>
                                    <a:schemeClr val="dk1">
                                      <a:alpha val="100000"/>
                                    </a:schemeClr>
                                  </a:solidFill>
                                  <a:latin typeface="Cambria Math" panose="02040503050406030204" pitchFamily="18" charset="0"/>
                                  <a:ea typeface="Microsoft Yahei"/>
                                  <a:cs typeface="Microsoft Yahei"/>
                                </a:rPr>
                                <m:t>𝑈</m:t>
                              </m:r>
                            </m:num>
                            <m:den>
                              <m:r>
                                <a:rPr lang="en-US" altLang="zh-CN" sz="1500">
                                  <a:solidFill>
                                    <a:schemeClr val="dk1">
                                      <a:alpha val="100000"/>
                                    </a:schemeClr>
                                  </a:solidFill>
                                  <a:latin typeface="Cambria Math" panose="02040503050406030204" pitchFamily="18" charset="0"/>
                                  <a:ea typeface="Microsoft Yahei"/>
                                  <a:cs typeface="Microsoft Yahei"/>
                                </a:rPr>
                                <m:t>𝐿</m:t>
                              </m:r>
                            </m:den>
                          </m:f>
                          <m:r>
                            <a:rPr lang="en-US" altLang="zh-CN" sz="1500">
                              <a:solidFill>
                                <a:schemeClr val="dk1">
                                  <a:alpha val="100000"/>
                                </a:schemeClr>
                              </a:solidFill>
                              <a:latin typeface="Cambria Math" panose="02040503050406030204" pitchFamily="18" charset="0"/>
                              <a:ea typeface="Microsoft Yahei"/>
                              <a:cs typeface="Microsoft Yahei"/>
                            </a:rPr>
                            <m:t>=</m:t>
                          </m:r>
                          <m:f>
                            <m:fPr>
                              <m:ctrlPr>
                                <a:rPr lang="zh-CN" altLang="zh-CN" sz="1500" i="1">
                                  <a:solidFill>
                                    <a:schemeClr val="dk1">
                                      <a:alpha val="100000"/>
                                    </a:schemeClr>
                                  </a:solidFill>
                                  <a:latin typeface="Cambria Math" panose="02040503050406030204" pitchFamily="18" charset="0"/>
                                  <a:ea typeface="Microsoft Yahei"/>
                                  <a:cs typeface="Microsoft Yahei"/>
                                </a:rPr>
                              </m:ctrlPr>
                            </m:fPr>
                            <m:num>
                              <m:r>
                                <a:rPr lang="en-US" altLang="zh-CN" sz="1500">
                                  <a:solidFill>
                                    <a:schemeClr val="dk1">
                                      <a:alpha val="100000"/>
                                    </a:schemeClr>
                                  </a:solidFill>
                                  <a:latin typeface="Cambria Math" panose="02040503050406030204" pitchFamily="18" charset="0"/>
                                  <a:ea typeface="Microsoft Yahei"/>
                                  <a:cs typeface="Microsoft Yahei"/>
                                </a:rPr>
                                <m:t>𝑉</m:t>
                              </m:r>
                            </m:num>
                            <m:den>
                              <m:r>
                                <a:rPr lang="en-US" altLang="zh-CN" sz="1500">
                                  <a:solidFill>
                                    <a:schemeClr val="dk1">
                                      <a:alpha val="100000"/>
                                    </a:schemeClr>
                                  </a:solidFill>
                                  <a:latin typeface="Cambria Math" panose="02040503050406030204" pitchFamily="18" charset="0"/>
                                  <a:ea typeface="Microsoft Yahei"/>
                                  <a:cs typeface="Microsoft Yahei"/>
                                </a:rPr>
                                <m:t>𝐻</m:t>
                              </m:r>
                            </m:den>
                          </m:f>
                        </m:e>
                      </m:eqArr>
                    </m:oMath>
                  </m:oMathPara>
                </a14:m>
                <a:endParaRPr lang="zh-CN" altLang="zh-CN" sz="1500" dirty="0">
                  <a:solidFill>
                    <a:schemeClr val="dk1">
                      <a:alpha val="100000"/>
                    </a:schemeClr>
                  </a:solidFill>
                  <a:latin typeface="Microsoft Yahei"/>
                  <a:ea typeface="Microsoft Yahei"/>
                  <a:cs typeface="Microsoft Yahei"/>
                </a:endParaRPr>
              </a:p>
              <a:p>
                <a:pPr algn="just">
                  <a:lnSpc>
                    <a:spcPct val="150000"/>
                  </a:lnSpc>
                  <a:spcAft>
                    <a:spcPts val="1000"/>
                  </a:spcAft>
                </a:pPr>
                <a:r>
                  <a:rPr lang="zh-CN" altLang="zh-CN" sz="1500" dirty="0">
                    <a:solidFill>
                      <a:schemeClr val="dk1">
                        <a:alpha val="100000"/>
                      </a:schemeClr>
                    </a:solidFill>
                    <a:latin typeface="Microsoft Yahei"/>
                    <a:ea typeface="Microsoft Yahei"/>
                    <a:cs typeface="Microsoft Yahei"/>
                  </a:rPr>
                  <a:t>由</a:t>
                </a:r>
                <a:r>
                  <a:rPr lang="zh-CN" altLang="en-US" sz="1500" dirty="0">
                    <a:solidFill>
                      <a:schemeClr val="dk1">
                        <a:alpha val="100000"/>
                      </a:schemeClr>
                    </a:solidFill>
                    <a:latin typeface="Microsoft Yahei"/>
                    <a:ea typeface="Microsoft Yahei"/>
                    <a:cs typeface="Microsoft Yahei"/>
                  </a:rPr>
                  <a:t>此</a:t>
                </a:r>
                <a:r>
                  <a:rPr lang="zh-CN" altLang="zh-CN" sz="1500" dirty="0">
                    <a:solidFill>
                      <a:schemeClr val="dk1">
                        <a:alpha val="100000"/>
                      </a:schemeClr>
                    </a:solidFill>
                    <a:latin typeface="Microsoft Yahei"/>
                    <a:ea typeface="Microsoft Yahei"/>
                    <a:cs typeface="Microsoft Yahei"/>
                  </a:rPr>
                  <a:t>得到</a:t>
                </a: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500" i="1" smtClean="0">
                              <a:solidFill>
                                <a:schemeClr val="dk1">
                                  <a:alpha val="100000"/>
                                </a:schemeClr>
                              </a:solidFill>
                              <a:latin typeface="Cambria Math" panose="02040503050406030204" pitchFamily="18" charset="0"/>
                              <a:ea typeface="Microsoft Yahei"/>
                              <a:cs typeface="Microsoft Yahei"/>
                            </a:rPr>
                          </m:ctrlPr>
                        </m:eqArrPr>
                        <m:e>
                          <m:r>
                            <a:rPr lang="en-US" altLang="zh-CN" sz="1500">
                              <a:solidFill>
                                <a:schemeClr val="dk1">
                                  <a:alpha val="100000"/>
                                </a:schemeClr>
                              </a:solidFill>
                              <a:latin typeface="Cambria Math" panose="02040503050406030204" pitchFamily="18" charset="0"/>
                              <a:ea typeface="Microsoft Yahei"/>
                              <a:cs typeface="Microsoft Yahei"/>
                            </a:rPr>
                            <m:t>𝑉</m:t>
                          </m:r>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𝜖</m:t>
                          </m:r>
                          <m:r>
                            <a:rPr lang="en-US" altLang="zh-CN" sz="1500">
                              <a:solidFill>
                                <a:schemeClr val="dk1">
                                  <a:alpha val="100000"/>
                                </a:schemeClr>
                              </a:solidFill>
                              <a:latin typeface="Cambria Math" panose="02040503050406030204" pitchFamily="18" charset="0"/>
                              <a:ea typeface="Microsoft Yahei"/>
                              <a:cs typeface="Microsoft Yahei"/>
                            </a:rPr>
                            <m:t>𝑈</m:t>
                          </m:r>
                        </m:e>
                      </m:eqArr>
                    </m:oMath>
                  </m:oMathPara>
                </a14:m>
                <a:endParaRPr lang="zh-CN" altLang="zh-CN" sz="1500" dirty="0">
                  <a:solidFill>
                    <a:schemeClr val="dk1">
                      <a:alpha val="100000"/>
                    </a:schemeClr>
                  </a:solidFill>
                  <a:latin typeface="Microsoft Yahei"/>
                  <a:ea typeface="Microsoft Yahei"/>
                  <a:cs typeface="Microsoft Yahei"/>
                </a:endParaRPr>
              </a:p>
              <a:p>
                <a:pPr>
                  <a:lnSpc>
                    <a:spcPct val="150000"/>
                  </a:lnSpc>
                </a:pPr>
                <a:endParaRPr lang="en-US" sz="1500" dirty="0">
                  <a:solidFill>
                    <a:schemeClr val="dk1">
                      <a:alpha val="100000"/>
                    </a:schemeClr>
                  </a:solidFill>
                  <a:latin typeface="Microsoft Yahei"/>
                  <a:ea typeface="Microsoft Yahei"/>
                  <a:cs typeface="Microsoft Yahei"/>
                </a:endParaRPr>
              </a:p>
            </p:txBody>
          </p:sp>
        </mc:Choice>
        <mc:Fallback xmlns="">
          <p:sp>
            <p:nvSpPr>
              <p:cNvPr id="11" name="TextBox 11"/>
              <p:cNvSpPr txBox="1">
                <a:spLocks noRot="1" noChangeAspect="1" noMove="1" noResize="1" noEditPoints="1" noAdjustHandles="1" noChangeArrowheads="1" noChangeShapeType="1" noTextEdit="1"/>
              </p:cNvSpPr>
              <p:nvPr/>
            </p:nvSpPr>
            <p:spPr>
              <a:xfrm>
                <a:off x="4876800" y="1143000"/>
                <a:ext cx="6824407" cy="5804922"/>
              </a:xfrm>
              <a:prstGeom prst="rect">
                <a:avLst/>
              </a:prstGeom>
              <a:blipFill>
                <a:blip r:embed="rId3"/>
                <a:stretch>
                  <a:fillRect r="-894"/>
                </a:stretch>
              </a:blipFill>
              <a:ln/>
            </p:spPr>
            <p:txBody>
              <a:bodyPr/>
              <a:lstStyle/>
              <a:p>
                <a:r>
                  <a:rPr lang="zh-CN" altLang="en-US">
                    <a:noFill/>
                  </a:rPr>
                  <a:t> </a:t>
                </a:r>
              </a:p>
            </p:txBody>
          </p:sp>
        </mc:Fallback>
      </mc:AlternateContent>
      <p:grpSp>
        <p:nvGrpSpPr>
          <p:cNvPr id="16" name="Group 16"/>
          <p:cNvGrpSpPr/>
          <p:nvPr/>
        </p:nvGrpSpPr>
        <p:grpSpPr>
          <a:xfrm>
            <a:off x="454963" y="93878"/>
            <a:ext cx="10641129" cy="914400"/>
            <a:chOff x="454963" y="93878"/>
            <a:chExt cx="10641129" cy="914400"/>
          </a:xfrm>
        </p:grpSpPr>
        <p:sp>
          <p:nvSpPr>
            <p:cNvPr id="17" name="AutoShape 17"/>
            <p:cNvSpPr/>
            <p:nvPr/>
          </p:nvSpPr>
          <p:spPr>
            <a:xfrm>
              <a:off x="454963" y="331168"/>
              <a:ext cx="84147" cy="84147"/>
            </a:xfrm>
            <a:prstGeom prst="ellipse">
              <a:avLst/>
            </a:prstGeom>
            <a:solidFill>
              <a:schemeClr val="accent1">
                <a:alpha val="100000"/>
              </a:schemeClr>
            </a:solidFill>
            <a:ln/>
          </p:spPr>
        </p:sp>
        <p:sp>
          <p:nvSpPr>
            <p:cNvPr id="18" name="AutoShape 18"/>
            <p:cNvSpPr/>
            <p:nvPr/>
          </p:nvSpPr>
          <p:spPr>
            <a:xfrm>
              <a:off x="575049" y="337743"/>
              <a:ext cx="78137" cy="78137"/>
            </a:xfrm>
            <a:prstGeom prst="ellipse">
              <a:avLst/>
            </a:prstGeom>
            <a:solidFill>
              <a:schemeClr val="accent1">
                <a:alpha val="80000"/>
              </a:schemeClr>
            </a:solidFill>
            <a:ln/>
          </p:spPr>
        </p:sp>
        <p:sp>
          <p:nvSpPr>
            <p:cNvPr id="19" name="AutoShape 19"/>
            <p:cNvSpPr/>
            <p:nvPr/>
          </p:nvSpPr>
          <p:spPr>
            <a:xfrm>
              <a:off x="689125" y="339460"/>
              <a:ext cx="74704" cy="74704"/>
            </a:xfrm>
            <a:prstGeom prst="ellipse">
              <a:avLst/>
            </a:prstGeom>
            <a:solidFill>
              <a:schemeClr val="accent1">
                <a:alpha val="60000"/>
              </a:schemeClr>
            </a:solidFill>
            <a:ln/>
          </p:spPr>
        </p:sp>
        <p:sp>
          <p:nvSpPr>
            <p:cNvPr id="20" name="AutoShape 20"/>
            <p:cNvSpPr/>
            <p:nvPr/>
          </p:nvSpPr>
          <p:spPr>
            <a:xfrm>
              <a:off x="799768" y="348430"/>
              <a:ext cx="69238" cy="69238"/>
            </a:xfrm>
            <a:prstGeom prst="ellipse">
              <a:avLst/>
            </a:prstGeom>
            <a:solidFill>
              <a:schemeClr val="accent1">
                <a:alpha val="40000"/>
              </a:schemeClr>
            </a:solidFill>
            <a:ln/>
          </p:spPr>
        </p:sp>
        <p:sp>
          <p:nvSpPr>
            <p:cNvPr id="21" name="AutoShape 21"/>
            <p:cNvSpPr/>
            <p:nvPr/>
          </p:nvSpPr>
          <p:spPr>
            <a:xfrm>
              <a:off x="904945" y="344297"/>
              <a:ext cx="65594" cy="65594"/>
            </a:xfrm>
            <a:prstGeom prst="ellipse">
              <a:avLst/>
            </a:prstGeom>
            <a:solidFill>
              <a:schemeClr val="accent1">
                <a:alpha val="20000"/>
              </a:schemeClr>
            </a:solidFill>
            <a:ln/>
          </p:spPr>
        </p:sp>
        <p:sp>
          <p:nvSpPr>
            <p:cNvPr id="22" name="AutoShape 22"/>
            <p:cNvSpPr/>
            <p:nvPr/>
          </p:nvSpPr>
          <p:spPr>
            <a:xfrm>
              <a:off x="454963" y="448942"/>
              <a:ext cx="84147" cy="84147"/>
            </a:xfrm>
            <a:prstGeom prst="ellipse">
              <a:avLst/>
            </a:prstGeom>
            <a:solidFill>
              <a:schemeClr val="accent1">
                <a:alpha val="100000"/>
              </a:schemeClr>
            </a:solidFill>
            <a:ln/>
          </p:spPr>
        </p:sp>
        <p:sp>
          <p:nvSpPr>
            <p:cNvPr id="23" name="AutoShape 23"/>
            <p:cNvSpPr/>
            <p:nvPr/>
          </p:nvSpPr>
          <p:spPr>
            <a:xfrm>
              <a:off x="575049" y="455517"/>
              <a:ext cx="78137" cy="78137"/>
            </a:xfrm>
            <a:prstGeom prst="ellipse">
              <a:avLst/>
            </a:prstGeom>
            <a:solidFill>
              <a:schemeClr val="accent1">
                <a:alpha val="80000"/>
              </a:schemeClr>
            </a:solidFill>
            <a:ln/>
          </p:spPr>
        </p:sp>
        <p:sp>
          <p:nvSpPr>
            <p:cNvPr id="24" name="AutoShape 24"/>
            <p:cNvSpPr/>
            <p:nvPr/>
          </p:nvSpPr>
          <p:spPr>
            <a:xfrm>
              <a:off x="689125" y="457233"/>
              <a:ext cx="74704" cy="74704"/>
            </a:xfrm>
            <a:prstGeom prst="ellipse">
              <a:avLst/>
            </a:prstGeom>
            <a:solidFill>
              <a:schemeClr val="accent1">
                <a:alpha val="60000"/>
              </a:schemeClr>
            </a:solidFill>
            <a:ln/>
          </p:spPr>
        </p:sp>
        <p:sp>
          <p:nvSpPr>
            <p:cNvPr id="25" name="AutoShape 25"/>
            <p:cNvSpPr/>
            <p:nvPr/>
          </p:nvSpPr>
          <p:spPr>
            <a:xfrm>
              <a:off x="799768" y="466203"/>
              <a:ext cx="69238" cy="69238"/>
            </a:xfrm>
            <a:prstGeom prst="ellipse">
              <a:avLst/>
            </a:prstGeom>
            <a:solidFill>
              <a:schemeClr val="accent1">
                <a:alpha val="40000"/>
              </a:schemeClr>
            </a:solidFill>
            <a:ln/>
          </p:spPr>
        </p:sp>
        <p:sp>
          <p:nvSpPr>
            <p:cNvPr id="26" name="AutoShape 26"/>
            <p:cNvSpPr/>
            <p:nvPr/>
          </p:nvSpPr>
          <p:spPr>
            <a:xfrm>
              <a:off x="904945" y="462070"/>
              <a:ext cx="65594" cy="65594"/>
            </a:xfrm>
            <a:prstGeom prst="ellipse">
              <a:avLst/>
            </a:prstGeom>
            <a:solidFill>
              <a:schemeClr val="accent1">
                <a:alpha val="20000"/>
              </a:schemeClr>
            </a:solidFill>
            <a:ln/>
          </p:spPr>
        </p:sp>
        <p:sp>
          <p:nvSpPr>
            <p:cNvPr id="27" name="AutoShape 27"/>
            <p:cNvSpPr/>
            <p:nvPr/>
          </p:nvSpPr>
          <p:spPr>
            <a:xfrm>
              <a:off x="454963" y="566715"/>
              <a:ext cx="84147" cy="84147"/>
            </a:xfrm>
            <a:prstGeom prst="ellipse">
              <a:avLst/>
            </a:prstGeom>
            <a:solidFill>
              <a:schemeClr val="accent1">
                <a:alpha val="100000"/>
              </a:schemeClr>
            </a:solidFill>
            <a:ln/>
          </p:spPr>
        </p:sp>
        <p:sp>
          <p:nvSpPr>
            <p:cNvPr id="28" name="AutoShape 28"/>
            <p:cNvSpPr/>
            <p:nvPr/>
          </p:nvSpPr>
          <p:spPr>
            <a:xfrm>
              <a:off x="575049" y="573291"/>
              <a:ext cx="78137" cy="78137"/>
            </a:xfrm>
            <a:prstGeom prst="ellipse">
              <a:avLst/>
            </a:prstGeom>
            <a:solidFill>
              <a:schemeClr val="accent1">
                <a:alpha val="80000"/>
              </a:schemeClr>
            </a:solidFill>
            <a:ln/>
          </p:spPr>
        </p:sp>
        <p:sp>
          <p:nvSpPr>
            <p:cNvPr id="29" name="AutoShape 29"/>
            <p:cNvSpPr/>
            <p:nvPr/>
          </p:nvSpPr>
          <p:spPr>
            <a:xfrm>
              <a:off x="689125" y="575007"/>
              <a:ext cx="74704" cy="74704"/>
            </a:xfrm>
            <a:prstGeom prst="ellipse">
              <a:avLst/>
            </a:prstGeom>
            <a:solidFill>
              <a:schemeClr val="accent1">
                <a:alpha val="60000"/>
              </a:schemeClr>
            </a:solidFill>
            <a:ln/>
          </p:spPr>
        </p:sp>
        <p:sp>
          <p:nvSpPr>
            <p:cNvPr id="30" name="AutoShape 30"/>
            <p:cNvSpPr/>
            <p:nvPr/>
          </p:nvSpPr>
          <p:spPr>
            <a:xfrm>
              <a:off x="799768" y="583977"/>
              <a:ext cx="69238" cy="69238"/>
            </a:xfrm>
            <a:prstGeom prst="ellipse">
              <a:avLst/>
            </a:prstGeom>
            <a:solidFill>
              <a:schemeClr val="accent1">
                <a:alpha val="40000"/>
              </a:schemeClr>
            </a:solidFill>
            <a:ln/>
          </p:spPr>
        </p:sp>
        <p:sp>
          <p:nvSpPr>
            <p:cNvPr id="31" name="AutoShape 31"/>
            <p:cNvSpPr/>
            <p:nvPr/>
          </p:nvSpPr>
          <p:spPr>
            <a:xfrm>
              <a:off x="904945" y="579844"/>
              <a:ext cx="65594" cy="65594"/>
            </a:xfrm>
            <a:prstGeom prst="ellipse">
              <a:avLst/>
            </a:prstGeom>
            <a:solidFill>
              <a:schemeClr val="accent1">
                <a:alpha val="20000"/>
              </a:schemeClr>
            </a:solidFill>
            <a:ln/>
          </p:spPr>
        </p:sp>
        <p:sp>
          <p:nvSpPr>
            <p:cNvPr id="32" name="AutoShape 32"/>
            <p:cNvSpPr/>
            <p:nvPr/>
          </p:nvSpPr>
          <p:spPr>
            <a:xfrm>
              <a:off x="454963" y="684489"/>
              <a:ext cx="84147" cy="84147"/>
            </a:xfrm>
            <a:prstGeom prst="ellipse">
              <a:avLst/>
            </a:prstGeom>
            <a:solidFill>
              <a:schemeClr val="accent1">
                <a:alpha val="100000"/>
              </a:schemeClr>
            </a:solidFill>
            <a:ln/>
          </p:spPr>
        </p:sp>
        <p:sp>
          <p:nvSpPr>
            <p:cNvPr id="33" name="AutoShape 33"/>
            <p:cNvSpPr/>
            <p:nvPr/>
          </p:nvSpPr>
          <p:spPr>
            <a:xfrm>
              <a:off x="575049" y="691064"/>
              <a:ext cx="78137" cy="78137"/>
            </a:xfrm>
            <a:prstGeom prst="ellipse">
              <a:avLst/>
            </a:prstGeom>
            <a:solidFill>
              <a:schemeClr val="accent1">
                <a:alpha val="80000"/>
              </a:schemeClr>
            </a:solidFill>
            <a:ln/>
          </p:spPr>
        </p:sp>
        <p:sp>
          <p:nvSpPr>
            <p:cNvPr id="34" name="AutoShape 34"/>
            <p:cNvSpPr/>
            <p:nvPr/>
          </p:nvSpPr>
          <p:spPr>
            <a:xfrm>
              <a:off x="689125" y="692781"/>
              <a:ext cx="74704" cy="74704"/>
            </a:xfrm>
            <a:prstGeom prst="ellipse">
              <a:avLst/>
            </a:prstGeom>
            <a:solidFill>
              <a:schemeClr val="accent1">
                <a:alpha val="60000"/>
              </a:schemeClr>
            </a:solidFill>
            <a:ln/>
          </p:spPr>
        </p:sp>
        <p:sp>
          <p:nvSpPr>
            <p:cNvPr id="35" name="AutoShape 35"/>
            <p:cNvSpPr/>
            <p:nvPr/>
          </p:nvSpPr>
          <p:spPr>
            <a:xfrm>
              <a:off x="799768" y="701751"/>
              <a:ext cx="69238" cy="69238"/>
            </a:xfrm>
            <a:prstGeom prst="ellipse">
              <a:avLst/>
            </a:prstGeom>
            <a:solidFill>
              <a:schemeClr val="accent1">
                <a:alpha val="40000"/>
              </a:schemeClr>
            </a:solidFill>
            <a:ln/>
          </p:spPr>
        </p:sp>
        <p:sp>
          <p:nvSpPr>
            <p:cNvPr id="36" name="AutoShape 36"/>
            <p:cNvSpPr/>
            <p:nvPr/>
          </p:nvSpPr>
          <p:spPr>
            <a:xfrm>
              <a:off x="904945" y="697618"/>
              <a:ext cx="65594" cy="65594"/>
            </a:xfrm>
            <a:prstGeom prst="ellipse">
              <a:avLst/>
            </a:prstGeom>
            <a:solidFill>
              <a:schemeClr val="accent1">
                <a:alpha val="20000"/>
              </a:schemeClr>
            </a:solidFill>
            <a:ln/>
          </p:spPr>
        </p:sp>
        <p:sp>
          <p:nvSpPr>
            <p:cNvPr id="37" name="TextBox 37"/>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润滑过程的一种简单理论</a:t>
              </a:r>
            </a:p>
          </p:txBody>
        </p:sp>
      </p:grpSp>
      <p:pic>
        <p:nvPicPr>
          <p:cNvPr id="38" name="图片 37">
            <a:extLst>
              <a:ext uri="{FF2B5EF4-FFF2-40B4-BE49-F238E27FC236}">
                <a16:creationId xmlns:a16="http://schemas.microsoft.com/office/drawing/2014/main" id="{CABAB63D-B013-D875-B7B1-96F552917EC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232" y="1686329"/>
            <a:ext cx="4754568" cy="2500543"/>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5012267" y="3720618"/>
            <a:ext cx="2167467" cy="2120348"/>
          </a:xfrm>
          <a:custGeom>
            <a:avLst/>
            <a:gdLst/>
            <a:ahLst/>
            <a:cxnLst/>
            <a:rect l="l" t="t" r="r" b="b"/>
            <a:pathLst>
              <a:path w="1905000" h="1905000">
                <a:moveTo>
                  <a:pt x="0" y="0"/>
                </a:moveTo>
                <a:lnTo>
                  <a:pt x="952500" y="1647825"/>
                </a:lnTo>
                <a:lnTo>
                  <a:pt x="1905000" y="0"/>
                </a:lnTo>
                <a:close/>
              </a:path>
            </a:pathLst>
          </a:custGeom>
          <a:solidFill>
            <a:schemeClr val="accent1">
              <a:lumMod val="50000"/>
              <a:alpha val="100000"/>
            </a:schemeClr>
          </a:solidFill>
          <a:ln/>
        </p:spPr>
      </p:sp>
      <p:sp>
        <p:nvSpPr>
          <p:cNvPr id="3" name="AutoShape 3"/>
          <p:cNvSpPr/>
          <p:nvPr/>
        </p:nvSpPr>
        <p:spPr>
          <a:xfrm>
            <a:off x="6249697" y="3865013"/>
            <a:ext cx="2167467" cy="1826280"/>
          </a:xfrm>
          <a:prstGeom prst="triangle">
            <a:avLst/>
          </a:prstGeom>
          <a:solidFill>
            <a:schemeClr val="accent1">
              <a:alpha val="100000"/>
            </a:schemeClr>
          </a:solidFill>
          <a:ln/>
        </p:spPr>
      </p:sp>
      <p:sp>
        <p:nvSpPr>
          <p:cNvPr id="4" name="AutoShape 4"/>
          <p:cNvSpPr/>
          <p:nvPr/>
        </p:nvSpPr>
        <p:spPr>
          <a:xfrm>
            <a:off x="3776918" y="3865013"/>
            <a:ext cx="2167467" cy="1826280"/>
          </a:xfrm>
          <a:prstGeom prst="triangle">
            <a:avLst/>
          </a:prstGeom>
          <a:solidFill>
            <a:schemeClr val="accent1">
              <a:alpha val="100000"/>
            </a:schemeClr>
          </a:solidFill>
          <a:ln/>
        </p:spPr>
      </p:sp>
      <p:sp>
        <p:nvSpPr>
          <p:cNvPr id="5" name="AutoShape 5"/>
          <p:cNvSpPr/>
          <p:nvPr/>
        </p:nvSpPr>
        <p:spPr>
          <a:xfrm>
            <a:off x="5012267" y="1711093"/>
            <a:ext cx="2167467" cy="1826280"/>
          </a:xfrm>
          <a:prstGeom prst="triangle">
            <a:avLst/>
          </a:prstGeom>
          <a:solidFill>
            <a:schemeClr val="accent1">
              <a:alpha val="100000"/>
            </a:schemeClr>
          </a:solidFill>
          <a:ln/>
        </p:spPr>
      </p:sp>
      <p:sp>
        <p:nvSpPr>
          <p:cNvPr id="6" name="Freeform 6"/>
          <p:cNvSpPr/>
          <p:nvPr/>
        </p:nvSpPr>
        <p:spPr>
          <a:xfrm>
            <a:off x="5743787" y="3022600"/>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a:ln/>
        </p:spPr>
      </p:sp>
      <p:sp>
        <p:nvSpPr>
          <p:cNvPr id="7" name="Freeform 7"/>
          <p:cNvSpPr/>
          <p:nvPr/>
        </p:nvSpPr>
        <p:spPr>
          <a:xfrm rot="7259206">
            <a:off x="6589098" y="4674355"/>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a:ln/>
        </p:spPr>
      </p:sp>
      <p:sp>
        <p:nvSpPr>
          <p:cNvPr id="8" name="Freeform 8"/>
          <p:cNvSpPr/>
          <p:nvPr/>
        </p:nvSpPr>
        <p:spPr>
          <a:xfrm rot="-7221168">
            <a:off x="4910864" y="4658432"/>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a:ln/>
        </p:spPr>
      </p:sp>
      <p:cxnSp>
        <p:nvCxnSpPr>
          <p:cNvPr id="9" name="Connector 9"/>
          <p:cNvCxnSpPr/>
          <p:nvPr/>
        </p:nvCxnSpPr>
        <p:spPr>
          <a:xfrm>
            <a:off x="6818377" y="3284051"/>
            <a:ext cx="4107349" cy="0"/>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0" name="AutoShape 10"/>
          <p:cNvSpPr/>
          <p:nvPr/>
        </p:nvSpPr>
        <p:spPr>
          <a:xfrm>
            <a:off x="10897278" y="3216317"/>
            <a:ext cx="151723" cy="151723"/>
          </a:xfrm>
          <a:prstGeom prst="ellipse">
            <a:avLst/>
          </a:prstGeom>
          <a:solidFill>
            <a:schemeClr val="accent1">
              <a:alpha val="100000"/>
            </a:schemeClr>
          </a:solidFill>
          <a:ln/>
        </p:spPr>
      </p:sp>
      <p:sp>
        <p:nvSpPr>
          <p:cNvPr id="11" name="TextBox 11"/>
          <p:cNvSpPr txBox="1"/>
          <p:nvPr/>
        </p:nvSpPr>
        <p:spPr>
          <a:xfrm>
            <a:off x="7204555" y="1119699"/>
            <a:ext cx="3900955" cy="643061"/>
          </a:xfrm>
          <a:prstGeom prst="rect">
            <a:avLst/>
          </a:prstGeom>
          <a:ln/>
        </p:spPr>
        <p:txBody>
          <a:bodyPr vert="horz" wrap="square" lIns="123825" tIns="123825" rIns="57150" bIns="123825" rtlCol="0" anchor="t" anchorCtr="0">
            <a:spAutoFit/>
          </a:bodyPr>
          <a:lstStyle/>
          <a:p>
            <a:pPr>
              <a:lnSpc>
                <a:spcPct val="120000"/>
              </a:lnSpc>
            </a:pPr>
            <a:r>
              <a:rPr lang="zh-CN" altLang="zh-CN" sz="2325" b="1" dirty="0">
                <a:solidFill>
                  <a:schemeClr val="accent1">
                    <a:alpha val="100000"/>
                  </a:schemeClr>
                </a:solidFill>
                <a:latin typeface="Microsoft Yahei"/>
                <a:ea typeface="Microsoft Yahei"/>
              </a:rPr>
              <a:t>保留各方程</a:t>
            </a:r>
            <a:r>
              <a:rPr lang="zh-CN" altLang="en-US" sz="2325" b="1" dirty="0">
                <a:solidFill>
                  <a:schemeClr val="accent1">
                    <a:alpha val="100000"/>
                  </a:schemeClr>
                </a:solidFill>
                <a:latin typeface="Microsoft Yahei"/>
                <a:ea typeface="Microsoft Yahei"/>
              </a:rPr>
              <a:t>的</a:t>
            </a:r>
            <a:r>
              <a:rPr lang="zh-CN" altLang="zh-CN" sz="2325" b="1" dirty="0">
                <a:solidFill>
                  <a:schemeClr val="accent1">
                    <a:alpha val="100000"/>
                  </a:schemeClr>
                </a:solidFill>
                <a:latin typeface="Microsoft Yahei"/>
                <a:ea typeface="Microsoft Yahei"/>
              </a:rPr>
              <a:t>量级最大项</a:t>
            </a:r>
            <a:endParaRPr lang="en-US" sz="2325" b="1" dirty="0">
              <a:solidFill>
                <a:schemeClr val="accent1">
                  <a:alpha val="100000"/>
                </a:schemeClr>
              </a:solidFill>
              <a:latin typeface="Microsoft Yahei"/>
              <a:ea typeface="Microsoft Yahei"/>
            </a:endParaRPr>
          </a:p>
        </p:txBody>
      </p:sp>
      <mc:AlternateContent xmlns:mc="http://schemas.openxmlformats.org/markup-compatibility/2006" xmlns:a14="http://schemas.microsoft.com/office/drawing/2010/main">
        <mc:Choice Requires="a14">
          <p:sp>
            <p:nvSpPr>
              <p:cNvPr id="12" name="TextBox 12"/>
              <p:cNvSpPr txBox="1"/>
              <p:nvPr/>
            </p:nvSpPr>
            <p:spPr>
              <a:xfrm>
                <a:off x="5818401" y="1622185"/>
                <a:ext cx="4052677" cy="1838837"/>
              </a:xfrm>
              <a:prstGeom prst="rect">
                <a:avLst/>
              </a:prstGeom>
              <a:ln/>
            </p:spPr>
            <p:txBody>
              <a:bodyPr vert="horz" wrap="square" lIns="123825" tIns="123825" rIns="57150" bIns="123825" rtlCol="0" anchor="t" anchorCtr="0">
                <a:spAutoFit/>
              </a:bodyPr>
              <a:lstStyle/>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350" i="1" smtClean="0">
                              <a:solidFill>
                                <a:schemeClr val="dk1">
                                  <a:alpha val="100000"/>
                                </a:schemeClr>
                              </a:solidFill>
                              <a:latin typeface="Cambria Math" panose="02040503050406030204" pitchFamily="18" charset="0"/>
                              <a:ea typeface="Microsoft Yahei"/>
                              <a:cs typeface="Microsoft Yahei"/>
                            </a:rPr>
                          </m:ctrlPr>
                        </m:eqArrPr>
                        <m:e>
                          <m:r>
                            <a:rPr lang="en-US" altLang="zh-CN" sz="1350" b="0" i="0" smtClean="0">
                              <a:solidFill>
                                <a:schemeClr val="dk1">
                                  <a:alpha val="100000"/>
                                </a:schemeClr>
                              </a:solidFill>
                              <a:latin typeface="Cambria Math" panose="02040503050406030204" pitchFamily="18" charset="0"/>
                              <a:ea typeface="Microsoft Yahei"/>
                              <a:cs typeface="Microsoft Yahei"/>
                            </a:rPr>
                            <m:t>                      </m:t>
                          </m:r>
                          <m:r>
                            <a:rPr lang="en-US" altLang="zh-CN" sz="1350">
                              <a:solidFill>
                                <a:schemeClr val="dk1">
                                  <a:alpha val="100000"/>
                                </a:schemeClr>
                              </a:solidFill>
                              <a:latin typeface="Cambria Math" panose="02040503050406030204" pitchFamily="18" charset="0"/>
                              <a:ea typeface="Microsoft Yahei"/>
                              <a:cs typeface="Microsoft Yahei"/>
                            </a:rPr>
                            <m:t>0=−</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1</m:t>
                              </m:r>
                            </m:num>
                            <m:den>
                              <m:r>
                                <a:rPr lang="en-US" altLang="zh-CN" sz="1350">
                                  <a:solidFill>
                                    <a:schemeClr val="dk1">
                                      <a:alpha val="100000"/>
                                    </a:schemeClr>
                                  </a:solidFill>
                                  <a:latin typeface="Cambria Math" panose="02040503050406030204" pitchFamily="18" charset="0"/>
                                  <a:ea typeface="Microsoft Yahei"/>
                                  <a:cs typeface="Microsoft Yahei"/>
                                </a:rPr>
                                <m:t>𝜌</m:t>
                              </m:r>
                            </m:den>
                          </m:f>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𝑃</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𝑥</m:t>
                              </m:r>
                            </m:den>
                          </m:f>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𝜈</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𝑢</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𝑦</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e>
                      </m:eqArr>
                    </m:oMath>
                  </m:oMathPara>
                </a14:m>
                <a:endParaRPr lang="en-US" altLang="zh-CN" sz="1350" dirty="0">
                  <a:solidFill>
                    <a:schemeClr val="dk1">
                      <a:alpha val="100000"/>
                    </a:schemeClr>
                  </a:solidFill>
                  <a:latin typeface="Microsoft Yahei"/>
                  <a:ea typeface="Microsoft Yahei"/>
                  <a:cs typeface="Microsoft Yahei"/>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350" i="1" smtClean="0">
                              <a:solidFill>
                                <a:schemeClr val="dk1">
                                  <a:alpha val="100000"/>
                                </a:schemeClr>
                              </a:solidFill>
                              <a:latin typeface="Cambria Math" panose="02040503050406030204" pitchFamily="18" charset="0"/>
                              <a:ea typeface="Microsoft Yahei"/>
                              <a:cs typeface="Microsoft Yahei"/>
                            </a:rPr>
                          </m:ctrlPr>
                        </m:eqArrPr>
                        <m:e>
                          <m:r>
                            <a:rPr lang="en-US" altLang="zh-CN" sz="1350">
                              <a:solidFill>
                                <a:schemeClr val="dk1">
                                  <a:alpha val="100000"/>
                                </a:schemeClr>
                              </a:solidFill>
                              <a:latin typeface="Cambria Math" panose="02040503050406030204" pitchFamily="18" charset="0"/>
                              <a:ea typeface="Microsoft Yahei"/>
                              <a:cs typeface="Microsoft Yahei"/>
                            </a:rPr>
                            <m:t>0=−</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1</m:t>
                              </m:r>
                            </m:num>
                            <m:den>
                              <m:r>
                                <a:rPr lang="en-US" altLang="zh-CN" sz="1350">
                                  <a:solidFill>
                                    <a:schemeClr val="dk1">
                                      <a:alpha val="100000"/>
                                    </a:schemeClr>
                                  </a:solidFill>
                                  <a:latin typeface="Cambria Math" panose="02040503050406030204" pitchFamily="18" charset="0"/>
                                  <a:ea typeface="Microsoft Yahei"/>
                                  <a:cs typeface="Microsoft Yahei"/>
                                </a:rPr>
                                <m:t>𝜌</m:t>
                              </m:r>
                            </m:den>
                          </m:f>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𝑃</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𝑦</m:t>
                              </m:r>
                            </m:den>
                          </m:f>
                        </m:e>
                      </m:eqArr>
                    </m:oMath>
                  </m:oMathPara>
                </a14:m>
                <a:endParaRPr lang="zh-CN" altLang="zh-CN" sz="1350" dirty="0">
                  <a:solidFill>
                    <a:schemeClr val="dk1">
                      <a:alpha val="100000"/>
                    </a:schemeClr>
                  </a:solidFill>
                  <a:latin typeface="Microsoft Yahei"/>
                  <a:ea typeface="Microsoft Yahei"/>
                  <a:cs typeface="Microsoft Yahei"/>
                </a:endParaRPr>
              </a:p>
            </p:txBody>
          </p:sp>
        </mc:Choice>
        <mc:Fallback xmlns="">
          <p:sp>
            <p:nvSpPr>
              <p:cNvPr id="12" name="TextBox 12"/>
              <p:cNvSpPr txBox="1">
                <a:spLocks noRot="1" noChangeAspect="1" noMove="1" noResize="1" noEditPoints="1" noAdjustHandles="1" noChangeArrowheads="1" noChangeShapeType="1" noTextEdit="1"/>
              </p:cNvSpPr>
              <p:nvPr/>
            </p:nvSpPr>
            <p:spPr>
              <a:xfrm>
                <a:off x="5818401" y="1622185"/>
                <a:ext cx="4052677" cy="1838837"/>
              </a:xfrm>
              <a:prstGeom prst="rect">
                <a:avLst/>
              </a:prstGeom>
              <a:blipFill>
                <a:blip r:embed="rId3"/>
                <a:stretch>
                  <a:fillRect/>
                </a:stretch>
              </a:blipFill>
              <a:ln/>
            </p:spPr>
            <p:txBody>
              <a:bodyPr/>
              <a:lstStyle/>
              <a:p>
                <a:r>
                  <a:rPr lang="zh-CN" altLang="en-US">
                    <a:noFill/>
                  </a:rPr>
                  <a:t> </a:t>
                </a:r>
              </a:p>
            </p:txBody>
          </p:sp>
        </mc:Fallback>
      </mc:AlternateContent>
      <p:sp>
        <p:nvSpPr>
          <p:cNvPr id="13" name="TextBox 13"/>
          <p:cNvSpPr txBox="1"/>
          <p:nvPr/>
        </p:nvSpPr>
        <p:spPr>
          <a:xfrm>
            <a:off x="8505951" y="3595443"/>
            <a:ext cx="3483489" cy="1260281"/>
          </a:xfrm>
          <a:prstGeom prst="rect">
            <a:avLst/>
          </a:prstGeom>
          <a:ln/>
        </p:spPr>
        <p:txBody>
          <a:bodyPr vert="horz" wrap="square" lIns="123825" tIns="123825" rIns="57150" bIns="123825" rtlCol="0" anchor="t" anchorCtr="0">
            <a:spAutoFit/>
          </a:bodyPr>
          <a:lstStyle/>
          <a:p>
            <a:pPr>
              <a:lnSpc>
                <a:spcPct val="150000"/>
              </a:lnSpc>
            </a:pPr>
            <a:r>
              <a:rPr lang="zh-CN" altLang="zh-CN" sz="2325" b="1" dirty="0">
                <a:solidFill>
                  <a:schemeClr val="accent1">
                    <a:alpha val="100000"/>
                  </a:schemeClr>
                </a:solidFill>
                <a:latin typeface="Microsoft Yahei"/>
                <a:ea typeface="Microsoft Yahei"/>
              </a:rPr>
              <a:t>无滑移边界条件</a:t>
            </a:r>
            <a:r>
              <a:rPr lang="en-US" altLang="zh-CN" sz="2325" b="1" dirty="0">
                <a:solidFill>
                  <a:schemeClr val="accent1">
                    <a:alpha val="100000"/>
                  </a:schemeClr>
                </a:solidFill>
                <a:latin typeface="Microsoft Yahei"/>
                <a:ea typeface="Microsoft Yahei"/>
              </a:rPr>
              <a:t>+</a:t>
            </a:r>
          </a:p>
          <a:p>
            <a:pPr>
              <a:lnSpc>
                <a:spcPct val="150000"/>
              </a:lnSpc>
            </a:pPr>
            <a:r>
              <a:rPr lang="zh-CN" altLang="en-US" sz="2325" b="1" dirty="0">
                <a:solidFill>
                  <a:schemeClr val="accent1">
                    <a:alpha val="100000"/>
                  </a:schemeClr>
                </a:solidFill>
                <a:latin typeface="Microsoft Yahei"/>
                <a:ea typeface="Microsoft Yahei"/>
              </a:rPr>
              <a:t>流量守恒得到</a:t>
            </a:r>
            <a:endParaRPr lang="en-US" sz="2325" b="1" dirty="0">
              <a:solidFill>
                <a:schemeClr val="accent1">
                  <a:alpha val="100000"/>
                </a:schemeClr>
              </a:solidFill>
              <a:latin typeface="Microsoft Yahei"/>
              <a:ea typeface="Microsoft Yahei"/>
            </a:endParaRPr>
          </a:p>
        </p:txBody>
      </p:sp>
      <mc:AlternateContent xmlns:mc="http://schemas.openxmlformats.org/markup-compatibility/2006" xmlns:a14="http://schemas.microsoft.com/office/drawing/2010/main">
        <mc:Choice Requires="a14">
          <p:sp>
            <p:nvSpPr>
              <p:cNvPr id="14" name="TextBox 14"/>
              <p:cNvSpPr txBox="1"/>
              <p:nvPr/>
            </p:nvSpPr>
            <p:spPr>
              <a:xfrm>
                <a:off x="8071356" y="4418241"/>
                <a:ext cx="3483489" cy="1024639"/>
              </a:xfrm>
              <a:prstGeom prst="rect">
                <a:avLst/>
              </a:prstGeom>
              <a:ln/>
            </p:spPr>
            <p:txBody>
              <a:bodyPr vert="horz" wrap="square" lIns="123825" tIns="123825" rIns="57150" bIns="123825" rtlCol="0" anchor="t" anchorCtr="0">
                <a:spAutoFit/>
              </a:bodyPr>
              <a:lstStyle/>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2800" i="1" kern="100" baseline="-25000" smtClean="0">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800"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𝑥</m:t>
                              </m:r>
                            </m:sub>
                          </m:sSub>
                          <m:r>
                            <a:rPr lang="zh-CN"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𝜇</m:t>
                          </m:r>
                          <m:sSub>
                            <m:sSubPr>
                              <m:ctrlPr>
                                <a:rPr lang="zh-CN" altLang="zh-CN" sz="2800"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𝑦</m:t>
                              </m:r>
                            </m:sub>
                          </m:sSub>
                          <m:r>
                            <a:rPr lang="zh-CN"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𝜇</m:t>
                          </m:r>
                          <m:sSub>
                            <m:sSubPr>
                              <m:ctrlPr>
                                <a:rPr lang="zh-CN" altLang="zh-CN" sz="2800"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zh-CN" altLang="zh-CN" sz="2800" dirty="0">
                  <a:effectLst/>
                  <a:latin typeface="Tahoma" panose="020B0604030504040204" pitchFamily="34" charset="0"/>
                  <a:ea typeface="微软雅黑" panose="020B0503020204020204" pitchFamily="34" charset="-122"/>
                  <a:cs typeface="Times New Roman" panose="02020603050405020304" pitchFamily="18" charset="0"/>
                </a:endParaRPr>
              </a:p>
            </p:txBody>
          </p:sp>
        </mc:Choice>
        <mc:Fallback xmlns="">
          <p:sp>
            <p:nvSpPr>
              <p:cNvPr id="14" name="TextBox 14"/>
              <p:cNvSpPr txBox="1">
                <a:spLocks noRot="1" noChangeAspect="1" noMove="1" noResize="1" noEditPoints="1" noAdjustHandles="1" noChangeArrowheads="1" noChangeShapeType="1" noTextEdit="1"/>
              </p:cNvSpPr>
              <p:nvPr/>
            </p:nvSpPr>
            <p:spPr>
              <a:xfrm>
                <a:off x="8071356" y="4418241"/>
                <a:ext cx="3483489" cy="1024639"/>
              </a:xfrm>
              <a:prstGeom prst="rect">
                <a:avLst/>
              </a:prstGeom>
              <a:blipFill>
                <a:blip r:embed="rId4"/>
                <a:stretch>
                  <a:fillRect/>
                </a:stretch>
              </a:blipFill>
              <a:ln/>
            </p:spPr>
            <p:txBody>
              <a:bodyPr/>
              <a:lstStyle/>
              <a:p>
                <a:r>
                  <a:rPr lang="zh-CN" altLang="en-US">
                    <a:noFill/>
                  </a:rPr>
                  <a:t> </a:t>
                </a:r>
              </a:p>
            </p:txBody>
          </p:sp>
        </mc:Fallback>
      </mc:AlternateContent>
      <p:cxnSp>
        <p:nvCxnSpPr>
          <p:cNvPr id="15" name="Connector 15"/>
          <p:cNvCxnSpPr/>
          <p:nvPr/>
        </p:nvCxnSpPr>
        <p:spPr>
          <a:xfrm>
            <a:off x="7345623" y="5627624"/>
            <a:ext cx="4107349" cy="0"/>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6" name="AutoShape 16"/>
          <p:cNvSpPr/>
          <p:nvPr/>
        </p:nvSpPr>
        <p:spPr>
          <a:xfrm>
            <a:off x="11424524" y="5559891"/>
            <a:ext cx="151723" cy="151723"/>
          </a:xfrm>
          <a:prstGeom prst="ellipse">
            <a:avLst/>
          </a:prstGeom>
          <a:solidFill>
            <a:schemeClr val="accent1">
              <a:alpha val="100000"/>
            </a:schemeClr>
          </a:solidFill>
          <a:ln/>
        </p:spPr>
      </p:sp>
      <p:cxnSp>
        <p:nvCxnSpPr>
          <p:cNvPr id="17" name="Connector 17"/>
          <p:cNvCxnSpPr/>
          <p:nvPr/>
        </p:nvCxnSpPr>
        <p:spPr>
          <a:xfrm>
            <a:off x="904945" y="4589949"/>
            <a:ext cx="3793067" cy="0"/>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8" name="AutoShape 18"/>
          <p:cNvSpPr/>
          <p:nvPr/>
        </p:nvSpPr>
        <p:spPr>
          <a:xfrm>
            <a:off x="904945" y="4510024"/>
            <a:ext cx="151723" cy="151723"/>
          </a:xfrm>
          <a:prstGeom prst="ellipse">
            <a:avLst/>
          </a:prstGeom>
          <a:solidFill>
            <a:schemeClr val="accent1">
              <a:alpha val="100000"/>
            </a:schemeClr>
          </a:solidFill>
          <a:ln/>
        </p:spPr>
      </p:sp>
      <p:sp>
        <p:nvSpPr>
          <p:cNvPr id="19" name="TextBox 19"/>
          <p:cNvSpPr txBox="1"/>
          <p:nvPr/>
        </p:nvSpPr>
        <p:spPr>
          <a:xfrm>
            <a:off x="944854" y="2069434"/>
            <a:ext cx="3483489" cy="643061"/>
          </a:xfrm>
          <a:prstGeom prst="rect">
            <a:avLst/>
          </a:prstGeom>
          <a:ln/>
        </p:spPr>
        <p:txBody>
          <a:bodyPr vert="horz" wrap="square" lIns="123825" tIns="123825" rIns="57150" bIns="123825" rtlCol="0" anchor="t" anchorCtr="0">
            <a:spAutoFit/>
          </a:bodyPr>
          <a:lstStyle/>
          <a:p>
            <a:pPr>
              <a:lnSpc>
                <a:spcPct val="120000"/>
              </a:lnSpc>
            </a:pPr>
            <a:r>
              <a:rPr lang="zh-CN" altLang="en-US" sz="2325" b="1" dirty="0">
                <a:solidFill>
                  <a:schemeClr val="accent1">
                    <a:alpha val="100000"/>
                  </a:schemeClr>
                </a:solidFill>
                <a:latin typeface="Microsoft Yahei"/>
                <a:ea typeface="Microsoft Yahei"/>
              </a:rPr>
              <a:t>代</a:t>
            </a:r>
            <a:r>
              <a:rPr lang="zh-CN" altLang="zh-CN" sz="2325" b="1" dirty="0">
                <a:solidFill>
                  <a:schemeClr val="accent1">
                    <a:alpha val="100000"/>
                  </a:schemeClr>
                </a:solidFill>
                <a:latin typeface="Microsoft Yahei"/>
                <a:ea typeface="Microsoft Yahei"/>
              </a:rPr>
              <a:t>入</a:t>
            </a:r>
            <a:r>
              <a:rPr lang="en-US" altLang="zh-CN" sz="2325" b="1" dirty="0">
                <a:solidFill>
                  <a:schemeClr val="accent1">
                    <a:alpha val="100000"/>
                  </a:schemeClr>
                </a:solidFill>
                <a:latin typeface="Microsoft Yahei"/>
                <a:ea typeface="Microsoft Yahei"/>
              </a:rPr>
              <a:t>Navier-Stokes</a:t>
            </a:r>
            <a:r>
              <a:rPr lang="zh-CN" altLang="zh-CN" sz="2325" b="1" dirty="0">
                <a:solidFill>
                  <a:schemeClr val="accent1">
                    <a:alpha val="100000"/>
                  </a:schemeClr>
                </a:solidFill>
                <a:latin typeface="Microsoft Yahei"/>
                <a:ea typeface="Microsoft Yahei"/>
              </a:rPr>
              <a:t>方程</a:t>
            </a:r>
            <a:endParaRPr lang="en-US" sz="2325" b="1" dirty="0">
              <a:solidFill>
                <a:schemeClr val="accent1">
                  <a:alpha val="100000"/>
                </a:schemeClr>
              </a:solidFill>
              <a:latin typeface="Microsoft Yahei"/>
              <a:ea typeface="Microsoft Yahei"/>
            </a:endParaRPr>
          </a:p>
        </p:txBody>
      </p:sp>
      <mc:AlternateContent xmlns:mc="http://schemas.openxmlformats.org/markup-compatibility/2006" xmlns:a14="http://schemas.microsoft.com/office/drawing/2010/main">
        <mc:Choice Requires="a14">
          <p:sp>
            <p:nvSpPr>
              <p:cNvPr id="20" name="TextBox 20"/>
              <p:cNvSpPr txBox="1"/>
              <p:nvPr/>
            </p:nvSpPr>
            <p:spPr>
              <a:xfrm>
                <a:off x="942797" y="2670253"/>
                <a:ext cx="3483489" cy="1935402"/>
              </a:xfrm>
              <a:prstGeom prst="rect">
                <a:avLst/>
              </a:prstGeom>
              <a:ln/>
            </p:spPr>
            <p:txBody>
              <a:bodyPr vert="horz" wrap="square" lIns="123825" tIns="123825" rIns="57150" bIns="123825" rtlCol="0" anchor="t" anchorCtr="0">
                <a:spAutoFit/>
              </a:bodyPr>
              <a:lstStyle/>
              <a:p>
                <a:pPr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350" i="1">
                              <a:solidFill>
                                <a:schemeClr val="dk1">
                                  <a:alpha val="100000"/>
                                </a:schemeClr>
                              </a:solidFill>
                              <a:latin typeface="Cambria Math" panose="02040503050406030204" pitchFamily="18" charset="0"/>
                              <a:ea typeface="Microsoft Yahei"/>
                              <a:cs typeface="Microsoft Yahei"/>
                            </a:rPr>
                          </m:ctrlPr>
                        </m:eqArrPr>
                        <m:e>
                          <m:r>
                            <m:rPr>
                              <m:sty m:val="p"/>
                            </m:rPr>
                            <a:rPr lang="en-US" altLang="zh-CN" sz="1350">
                              <a:solidFill>
                                <a:schemeClr val="dk1">
                                  <a:alpha val="100000"/>
                                </a:schemeClr>
                              </a:solidFill>
                              <a:latin typeface="Cambria Math" panose="02040503050406030204" pitchFamily="18" charset="0"/>
                              <a:ea typeface="Microsoft Yahei"/>
                              <a:cs typeface="Microsoft Yahei"/>
                            </a:rPr>
                            <m:t>u</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u</m:t>
                              </m:r>
                            </m:num>
                            <m:den>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x</m:t>
                              </m:r>
                            </m:den>
                          </m:f>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v</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𝑢</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𝑦</m:t>
                              </m:r>
                            </m:den>
                          </m:f>
                          <m:r>
                            <a:rPr lang="en-US" altLang="zh-CN" sz="1350">
                              <a:solidFill>
                                <a:schemeClr val="dk1">
                                  <a:alpha val="100000"/>
                                </a:schemeClr>
                              </a:solidFill>
                              <a:latin typeface="Cambria Math" panose="02040503050406030204" pitchFamily="18" charset="0"/>
                              <a:ea typeface="Microsoft Yahei"/>
                              <a:cs typeface="Microsoft Yahei"/>
                            </a:rPr>
                            <m:t>=−</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1</m:t>
                              </m:r>
                            </m:num>
                            <m:den>
                              <m:r>
                                <m:rPr>
                                  <m:sty m:val="p"/>
                                </m:rPr>
                                <a:rPr lang="en-US" altLang="zh-CN" sz="1350">
                                  <a:solidFill>
                                    <a:schemeClr val="dk1">
                                      <a:alpha val="100000"/>
                                    </a:schemeClr>
                                  </a:solidFill>
                                  <a:latin typeface="Cambria Math" panose="02040503050406030204" pitchFamily="18" charset="0"/>
                                  <a:ea typeface="Microsoft Yahei"/>
                                  <a:cs typeface="Microsoft Yahei"/>
                                </a:rPr>
                                <m:t>ρ</m:t>
                              </m:r>
                            </m:den>
                          </m:f>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P</m:t>
                              </m:r>
                            </m:num>
                            <m:den>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x</m:t>
                              </m:r>
                            </m:den>
                          </m:f>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ν</m:t>
                          </m:r>
                          <m:d>
                            <m:dPr>
                              <m:ctrlPr>
                                <a:rPr lang="zh-CN" altLang="zh-CN" sz="1350" i="1">
                                  <a:solidFill>
                                    <a:schemeClr val="dk1">
                                      <a:alpha val="100000"/>
                                    </a:schemeClr>
                                  </a:solidFill>
                                  <a:latin typeface="Cambria Math" panose="02040503050406030204" pitchFamily="18" charset="0"/>
                                  <a:ea typeface="Microsoft Yahei"/>
                                  <a:cs typeface="Microsoft Yahei"/>
                                </a:rPr>
                              </m:ctrlPr>
                            </m:dPr>
                            <m:e>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𝑢</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𝑥</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r>
                                <a:rPr lang="en-US" altLang="zh-CN" sz="1350">
                                  <a:solidFill>
                                    <a:schemeClr val="dk1">
                                      <a:alpha val="100000"/>
                                    </a:schemeClr>
                                  </a:solidFill>
                                  <a:latin typeface="Cambria Math" panose="02040503050406030204" pitchFamily="18" charset="0"/>
                                  <a:ea typeface="Microsoft Yahei"/>
                                  <a:cs typeface="Microsoft Yahei"/>
                                </a:rPr>
                                <m:t>+</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𝑢</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𝑦</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e>
                          </m:d>
                        </m:e>
                      </m:eqArr>
                    </m:oMath>
                  </m:oMathPara>
                </a14:m>
                <a:endParaRPr lang="zh-CN" altLang="zh-CN" sz="1350" dirty="0">
                  <a:solidFill>
                    <a:schemeClr val="dk1">
                      <a:alpha val="100000"/>
                    </a:schemeClr>
                  </a:solidFill>
                  <a:latin typeface="Microsoft Yahei"/>
                  <a:ea typeface="Microsoft Yahei"/>
                  <a:cs typeface="Microsoft Yahei"/>
                </a:endParaRP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350" i="1">
                              <a:solidFill>
                                <a:schemeClr val="dk1">
                                  <a:alpha val="100000"/>
                                </a:schemeClr>
                              </a:solidFill>
                              <a:latin typeface="Cambria Math" panose="02040503050406030204" pitchFamily="18" charset="0"/>
                              <a:ea typeface="Microsoft Yahei"/>
                              <a:cs typeface="Microsoft Yahei"/>
                            </a:rPr>
                          </m:ctrlPr>
                        </m:eqArrPr>
                        <m:e>
                          <m:r>
                            <a:rPr lang="en-US" altLang="zh-CN" sz="1350">
                              <a:solidFill>
                                <a:schemeClr val="dk1">
                                  <a:alpha val="100000"/>
                                </a:schemeClr>
                              </a:solidFill>
                              <a:latin typeface="Cambria Math" panose="02040503050406030204" pitchFamily="18" charset="0"/>
                              <a:ea typeface="Microsoft Yahei"/>
                              <a:cs typeface="Microsoft Yahei"/>
                            </a:rPr>
                            <m:t>𝑢</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𝑣</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𝑥</m:t>
                              </m:r>
                            </m:den>
                          </m:f>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𝑣</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𝑣</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𝑦</m:t>
                              </m:r>
                            </m:den>
                          </m:f>
                          <m:r>
                            <a:rPr lang="en-US" altLang="zh-CN" sz="1350">
                              <a:solidFill>
                                <a:schemeClr val="dk1">
                                  <a:alpha val="100000"/>
                                </a:schemeClr>
                              </a:solidFill>
                              <a:latin typeface="Cambria Math" panose="02040503050406030204" pitchFamily="18" charset="0"/>
                              <a:ea typeface="Microsoft Yahei"/>
                              <a:cs typeface="Microsoft Yahei"/>
                            </a:rPr>
                            <m:t>=−</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1</m:t>
                              </m:r>
                            </m:num>
                            <m:den>
                              <m:r>
                                <a:rPr lang="en-US" altLang="zh-CN" sz="1350">
                                  <a:solidFill>
                                    <a:schemeClr val="dk1">
                                      <a:alpha val="100000"/>
                                    </a:schemeClr>
                                  </a:solidFill>
                                  <a:latin typeface="Cambria Math" panose="02040503050406030204" pitchFamily="18" charset="0"/>
                                  <a:ea typeface="Microsoft Yahei"/>
                                  <a:cs typeface="Microsoft Yahei"/>
                                </a:rPr>
                                <m:t>𝜌</m:t>
                              </m:r>
                            </m:den>
                          </m:f>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𝑃</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𝑦</m:t>
                              </m:r>
                            </m:den>
                          </m:f>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𝜈</m:t>
                          </m:r>
                          <m:d>
                            <m:dPr>
                              <m:ctrlPr>
                                <a:rPr lang="zh-CN" altLang="zh-CN" sz="1350" i="1">
                                  <a:solidFill>
                                    <a:schemeClr val="dk1">
                                      <a:alpha val="100000"/>
                                    </a:schemeClr>
                                  </a:solidFill>
                                  <a:latin typeface="Cambria Math" panose="02040503050406030204" pitchFamily="18" charset="0"/>
                                  <a:ea typeface="Microsoft Yahei"/>
                                  <a:cs typeface="Microsoft Yahei"/>
                                </a:rPr>
                              </m:ctrlPr>
                            </m:dPr>
                            <m:e>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𝑣</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𝑥</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r>
                                <a:rPr lang="en-US" altLang="zh-CN" sz="1350">
                                  <a:solidFill>
                                    <a:schemeClr val="dk1">
                                      <a:alpha val="100000"/>
                                    </a:schemeClr>
                                  </a:solidFill>
                                  <a:latin typeface="Cambria Math" panose="02040503050406030204" pitchFamily="18" charset="0"/>
                                  <a:ea typeface="Microsoft Yahei"/>
                                  <a:cs typeface="Microsoft Yahei"/>
                                </a:rPr>
                                <m:t>+</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𝑣</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𝑦</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e>
                          </m:d>
                        </m:e>
                      </m:eqArr>
                    </m:oMath>
                  </m:oMathPara>
                </a14:m>
                <a:endParaRPr lang="zh-CN" altLang="zh-CN" sz="1350" dirty="0">
                  <a:solidFill>
                    <a:schemeClr val="dk1">
                      <a:alpha val="100000"/>
                    </a:schemeClr>
                  </a:solidFill>
                  <a:latin typeface="Microsoft Yahei"/>
                  <a:ea typeface="Microsoft Yahei"/>
                  <a:cs typeface="Microsoft Yahei"/>
                </a:endParaRPr>
              </a:p>
            </p:txBody>
          </p:sp>
        </mc:Choice>
        <mc:Fallback xmlns="">
          <p:sp>
            <p:nvSpPr>
              <p:cNvPr id="20" name="TextBox 20"/>
              <p:cNvSpPr txBox="1">
                <a:spLocks noRot="1" noChangeAspect="1" noMove="1" noResize="1" noEditPoints="1" noAdjustHandles="1" noChangeArrowheads="1" noChangeShapeType="1" noTextEdit="1"/>
              </p:cNvSpPr>
              <p:nvPr/>
            </p:nvSpPr>
            <p:spPr>
              <a:xfrm>
                <a:off x="942797" y="2670253"/>
                <a:ext cx="3483489" cy="1935402"/>
              </a:xfrm>
              <a:prstGeom prst="rect">
                <a:avLst/>
              </a:prstGeom>
              <a:blipFill>
                <a:blip r:embed="rId5"/>
                <a:stretch>
                  <a:fillRect/>
                </a:stretch>
              </a:blipFill>
              <a:ln/>
            </p:spPr>
            <p:txBody>
              <a:bodyPr/>
              <a:lstStyle/>
              <a:p>
                <a:r>
                  <a:rPr lang="zh-CN" altLang="en-US">
                    <a:noFill/>
                  </a:rPr>
                  <a:t> </a:t>
                </a:r>
              </a:p>
            </p:txBody>
          </p:sp>
        </mc:Fallback>
      </mc:AlternateContent>
      <p:sp>
        <p:nvSpPr>
          <p:cNvPr id="21" name="Freeform 21"/>
          <p:cNvSpPr/>
          <p:nvPr/>
        </p:nvSpPr>
        <p:spPr>
          <a:xfrm>
            <a:off x="5786411" y="3999944"/>
            <a:ext cx="661803" cy="661803"/>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chemeClr val="accent1">
              <a:lumMod val="20000"/>
              <a:lumOff val="80000"/>
              <a:alpha val="100000"/>
            </a:schemeClr>
          </a:solidFill>
          <a:ln/>
        </p:spPr>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a:ln/>
          </p:spPr>
        </p:sp>
        <p:sp>
          <p:nvSpPr>
            <p:cNvPr id="24" name="AutoShape 24"/>
            <p:cNvSpPr/>
            <p:nvPr/>
          </p:nvSpPr>
          <p:spPr>
            <a:xfrm>
              <a:off x="575049" y="337743"/>
              <a:ext cx="78137" cy="78137"/>
            </a:xfrm>
            <a:prstGeom prst="ellipse">
              <a:avLst/>
            </a:prstGeom>
            <a:solidFill>
              <a:schemeClr val="accent1">
                <a:alpha val="80000"/>
              </a:schemeClr>
            </a:solidFill>
            <a:ln/>
          </p:spPr>
        </p:sp>
        <p:sp>
          <p:nvSpPr>
            <p:cNvPr id="25" name="AutoShape 25"/>
            <p:cNvSpPr/>
            <p:nvPr/>
          </p:nvSpPr>
          <p:spPr>
            <a:xfrm>
              <a:off x="689125" y="339460"/>
              <a:ext cx="74704" cy="74704"/>
            </a:xfrm>
            <a:prstGeom prst="ellipse">
              <a:avLst/>
            </a:prstGeom>
            <a:solidFill>
              <a:schemeClr val="accent1">
                <a:alpha val="60000"/>
              </a:schemeClr>
            </a:solidFill>
            <a:ln/>
          </p:spPr>
        </p:sp>
        <p:sp>
          <p:nvSpPr>
            <p:cNvPr id="26" name="AutoShape 26"/>
            <p:cNvSpPr/>
            <p:nvPr/>
          </p:nvSpPr>
          <p:spPr>
            <a:xfrm>
              <a:off x="799768" y="348430"/>
              <a:ext cx="69238" cy="69238"/>
            </a:xfrm>
            <a:prstGeom prst="ellipse">
              <a:avLst/>
            </a:prstGeom>
            <a:solidFill>
              <a:schemeClr val="accent1">
                <a:alpha val="40000"/>
              </a:schemeClr>
            </a:solidFill>
            <a:ln/>
          </p:spPr>
        </p:sp>
        <p:sp>
          <p:nvSpPr>
            <p:cNvPr id="27" name="AutoShape 27"/>
            <p:cNvSpPr/>
            <p:nvPr/>
          </p:nvSpPr>
          <p:spPr>
            <a:xfrm>
              <a:off x="904945" y="344297"/>
              <a:ext cx="65594" cy="65594"/>
            </a:xfrm>
            <a:prstGeom prst="ellipse">
              <a:avLst/>
            </a:prstGeom>
            <a:solidFill>
              <a:schemeClr val="accent1">
                <a:alpha val="20000"/>
              </a:schemeClr>
            </a:solidFill>
            <a:ln/>
          </p:spPr>
        </p:sp>
        <p:sp>
          <p:nvSpPr>
            <p:cNvPr id="28" name="AutoShape 28"/>
            <p:cNvSpPr/>
            <p:nvPr/>
          </p:nvSpPr>
          <p:spPr>
            <a:xfrm>
              <a:off x="454963" y="448942"/>
              <a:ext cx="84147" cy="84147"/>
            </a:xfrm>
            <a:prstGeom prst="ellipse">
              <a:avLst/>
            </a:prstGeom>
            <a:solidFill>
              <a:schemeClr val="accent1">
                <a:alpha val="100000"/>
              </a:schemeClr>
            </a:solidFill>
            <a:ln/>
          </p:spPr>
        </p:sp>
        <p:sp>
          <p:nvSpPr>
            <p:cNvPr id="29" name="AutoShape 29"/>
            <p:cNvSpPr/>
            <p:nvPr/>
          </p:nvSpPr>
          <p:spPr>
            <a:xfrm>
              <a:off x="575049" y="455517"/>
              <a:ext cx="78137" cy="78137"/>
            </a:xfrm>
            <a:prstGeom prst="ellipse">
              <a:avLst/>
            </a:prstGeom>
            <a:solidFill>
              <a:schemeClr val="accent1">
                <a:alpha val="80000"/>
              </a:schemeClr>
            </a:solidFill>
            <a:ln/>
          </p:spPr>
        </p:sp>
        <p:sp>
          <p:nvSpPr>
            <p:cNvPr id="30" name="AutoShape 30"/>
            <p:cNvSpPr/>
            <p:nvPr/>
          </p:nvSpPr>
          <p:spPr>
            <a:xfrm>
              <a:off x="689125" y="457233"/>
              <a:ext cx="74704" cy="74704"/>
            </a:xfrm>
            <a:prstGeom prst="ellipse">
              <a:avLst/>
            </a:prstGeom>
            <a:solidFill>
              <a:schemeClr val="accent1">
                <a:alpha val="60000"/>
              </a:schemeClr>
            </a:solidFill>
            <a:ln/>
          </p:spPr>
        </p:sp>
        <p:sp>
          <p:nvSpPr>
            <p:cNvPr id="31" name="AutoShape 31"/>
            <p:cNvSpPr/>
            <p:nvPr/>
          </p:nvSpPr>
          <p:spPr>
            <a:xfrm>
              <a:off x="799768" y="466203"/>
              <a:ext cx="69238" cy="69238"/>
            </a:xfrm>
            <a:prstGeom prst="ellipse">
              <a:avLst/>
            </a:prstGeom>
            <a:solidFill>
              <a:schemeClr val="accent1">
                <a:alpha val="40000"/>
              </a:schemeClr>
            </a:solidFill>
            <a:ln/>
          </p:spPr>
        </p:sp>
        <p:sp>
          <p:nvSpPr>
            <p:cNvPr id="32" name="AutoShape 32"/>
            <p:cNvSpPr/>
            <p:nvPr/>
          </p:nvSpPr>
          <p:spPr>
            <a:xfrm>
              <a:off x="904945" y="462070"/>
              <a:ext cx="65594" cy="65594"/>
            </a:xfrm>
            <a:prstGeom prst="ellipse">
              <a:avLst/>
            </a:prstGeom>
            <a:solidFill>
              <a:schemeClr val="accent1">
                <a:alpha val="20000"/>
              </a:schemeClr>
            </a:solidFill>
            <a:ln/>
          </p:spPr>
        </p:sp>
        <p:sp>
          <p:nvSpPr>
            <p:cNvPr id="33" name="AutoShape 33"/>
            <p:cNvSpPr/>
            <p:nvPr/>
          </p:nvSpPr>
          <p:spPr>
            <a:xfrm>
              <a:off x="454963" y="566715"/>
              <a:ext cx="84147" cy="84147"/>
            </a:xfrm>
            <a:prstGeom prst="ellipse">
              <a:avLst/>
            </a:prstGeom>
            <a:solidFill>
              <a:schemeClr val="accent1">
                <a:alpha val="100000"/>
              </a:schemeClr>
            </a:solidFill>
            <a:ln/>
          </p:spPr>
        </p:sp>
        <p:sp>
          <p:nvSpPr>
            <p:cNvPr id="34" name="AutoShape 34"/>
            <p:cNvSpPr/>
            <p:nvPr/>
          </p:nvSpPr>
          <p:spPr>
            <a:xfrm>
              <a:off x="575049" y="573291"/>
              <a:ext cx="78137" cy="78137"/>
            </a:xfrm>
            <a:prstGeom prst="ellipse">
              <a:avLst/>
            </a:prstGeom>
            <a:solidFill>
              <a:schemeClr val="accent1">
                <a:alpha val="80000"/>
              </a:schemeClr>
            </a:solidFill>
            <a:ln/>
          </p:spPr>
        </p:sp>
        <p:sp>
          <p:nvSpPr>
            <p:cNvPr id="35" name="AutoShape 35"/>
            <p:cNvSpPr/>
            <p:nvPr/>
          </p:nvSpPr>
          <p:spPr>
            <a:xfrm>
              <a:off x="689125" y="575007"/>
              <a:ext cx="74704" cy="74704"/>
            </a:xfrm>
            <a:prstGeom prst="ellipse">
              <a:avLst/>
            </a:prstGeom>
            <a:solidFill>
              <a:schemeClr val="accent1">
                <a:alpha val="60000"/>
              </a:schemeClr>
            </a:solidFill>
            <a:ln/>
          </p:spPr>
        </p:sp>
        <p:sp>
          <p:nvSpPr>
            <p:cNvPr id="36" name="AutoShape 36"/>
            <p:cNvSpPr/>
            <p:nvPr/>
          </p:nvSpPr>
          <p:spPr>
            <a:xfrm>
              <a:off x="799768" y="583977"/>
              <a:ext cx="69238" cy="69238"/>
            </a:xfrm>
            <a:prstGeom prst="ellipse">
              <a:avLst/>
            </a:prstGeom>
            <a:solidFill>
              <a:schemeClr val="accent1">
                <a:alpha val="40000"/>
              </a:schemeClr>
            </a:solidFill>
            <a:ln/>
          </p:spPr>
        </p:sp>
        <p:sp>
          <p:nvSpPr>
            <p:cNvPr id="37" name="AutoShape 37"/>
            <p:cNvSpPr/>
            <p:nvPr/>
          </p:nvSpPr>
          <p:spPr>
            <a:xfrm>
              <a:off x="904945" y="579844"/>
              <a:ext cx="65594" cy="65594"/>
            </a:xfrm>
            <a:prstGeom prst="ellipse">
              <a:avLst/>
            </a:prstGeom>
            <a:solidFill>
              <a:schemeClr val="accent1">
                <a:alpha val="20000"/>
              </a:schemeClr>
            </a:solidFill>
            <a:ln/>
          </p:spPr>
        </p:sp>
        <p:sp>
          <p:nvSpPr>
            <p:cNvPr id="38" name="AutoShape 38"/>
            <p:cNvSpPr/>
            <p:nvPr/>
          </p:nvSpPr>
          <p:spPr>
            <a:xfrm>
              <a:off x="454963" y="684489"/>
              <a:ext cx="84147" cy="84147"/>
            </a:xfrm>
            <a:prstGeom prst="ellipse">
              <a:avLst/>
            </a:prstGeom>
            <a:solidFill>
              <a:schemeClr val="accent1">
                <a:alpha val="100000"/>
              </a:schemeClr>
            </a:solidFill>
            <a:ln/>
          </p:spPr>
        </p:sp>
        <p:sp>
          <p:nvSpPr>
            <p:cNvPr id="39" name="AutoShape 39"/>
            <p:cNvSpPr/>
            <p:nvPr/>
          </p:nvSpPr>
          <p:spPr>
            <a:xfrm>
              <a:off x="575049" y="691064"/>
              <a:ext cx="78137" cy="78137"/>
            </a:xfrm>
            <a:prstGeom prst="ellipse">
              <a:avLst/>
            </a:prstGeom>
            <a:solidFill>
              <a:schemeClr val="accent1">
                <a:alpha val="80000"/>
              </a:schemeClr>
            </a:solidFill>
            <a:ln/>
          </p:spPr>
        </p:sp>
        <p:sp>
          <p:nvSpPr>
            <p:cNvPr id="40" name="AutoShape 40"/>
            <p:cNvSpPr/>
            <p:nvPr/>
          </p:nvSpPr>
          <p:spPr>
            <a:xfrm>
              <a:off x="689125" y="692781"/>
              <a:ext cx="74704" cy="74704"/>
            </a:xfrm>
            <a:prstGeom prst="ellipse">
              <a:avLst/>
            </a:prstGeom>
            <a:solidFill>
              <a:schemeClr val="accent1">
                <a:alpha val="60000"/>
              </a:schemeClr>
            </a:solidFill>
            <a:ln/>
          </p:spPr>
        </p:sp>
        <p:sp>
          <p:nvSpPr>
            <p:cNvPr id="41" name="AutoShape 41"/>
            <p:cNvSpPr/>
            <p:nvPr/>
          </p:nvSpPr>
          <p:spPr>
            <a:xfrm>
              <a:off x="799768" y="701751"/>
              <a:ext cx="69238" cy="69238"/>
            </a:xfrm>
            <a:prstGeom prst="ellipse">
              <a:avLst/>
            </a:prstGeom>
            <a:solidFill>
              <a:schemeClr val="accent1">
                <a:alpha val="40000"/>
              </a:schemeClr>
            </a:solidFill>
            <a:ln/>
          </p:spPr>
        </p:sp>
        <p:sp>
          <p:nvSpPr>
            <p:cNvPr id="42" name="AutoShape 42"/>
            <p:cNvSpPr/>
            <p:nvPr/>
          </p:nvSpPr>
          <p:spPr>
            <a:xfrm>
              <a:off x="904945" y="697618"/>
              <a:ext cx="65594" cy="65594"/>
            </a:xfrm>
            <a:prstGeom prst="ellipse">
              <a:avLst/>
            </a:prstGeom>
            <a:solidFill>
              <a:schemeClr val="accent1">
                <a:alpha val="20000"/>
              </a:schemeClr>
            </a:solidFill>
            <a:ln/>
          </p:spPr>
        </p:sp>
        <p:sp>
          <p:nvSpPr>
            <p:cNvPr id="43" name="TextBox 43"/>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润滑过程的一种简单理论</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润滑物的粘度与润滑阻力</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03</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EFFBFF"/>
      </a:lt1>
      <a:dk2>
        <a:srgbClr val="002F40"/>
      </a:dk2>
      <a:lt2>
        <a:srgbClr val="FFFFFF"/>
      </a:lt2>
      <a:accent1>
        <a:srgbClr val="3045FD"/>
      </a:accent1>
      <a:accent2>
        <a:srgbClr val="0085FF"/>
      </a:accent2>
      <a:accent3>
        <a:srgbClr val="2947E8"/>
      </a:accent3>
      <a:accent4>
        <a:srgbClr val="3CD6DF"/>
      </a:accent4>
      <a:accent5>
        <a:srgbClr val="73DDE3"/>
      </a:accent5>
      <a:accent6>
        <a:srgbClr val="FFC67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1523</Words>
  <Application>Microsoft Office PowerPoint</Application>
  <PresentationFormat>宽屏</PresentationFormat>
  <Paragraphs>155</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华文仿宋</vt:lpstr>
      <vt:lpstr>微软雅黑</vt:lpstr>
      <vt:lpstr>微软雅黑</vt:lpstr>
      <vt:lpstr>Arial</vt:lpstr>
      <vt:lpstr>Calibri</vt:lpstr>
      <vt:lpstr>Cambria Math</vt:lpstr>
      <vt:lpstr>Tahoma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刘锦坤</cp:lastModifiedBy>
  <cp:revision>18</cp:revision>
  <dcterms:created xsi:type="dcterms:W3CDTF">2006-08-16T00:00:00Z</dcterms:created>
  <dcterms:modified xsi:type="dcterms:W3CDTF">2024-05-30T09:53:20Z</dcterms:modified>
</cp:coreProperties>
</file>