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761" r:id="rId2"/>
    <p:sldId id="762" r:id="rId3"/>
    <p:sldId id="763" r:id="rId4"/>
    <p:sldId id="765" r:id="rId5"/>
    <p:sldId id="767" r:id="rId6"/>
    <p:sldId id="768" r:id="rId7"/>
    <p:sldId id="769" r:id="rId8"/>
    <p:sldId id="770" r:id="rId9"/>
    <p:sldId id="771" r:id="rId10"/>
    <p:sldId id="773" r:id="rId11"/>
    <p:sldId id="774" r:id="rId12"/>
    <p:sldId id="775" r:id="rId13"/>
    <p:sldId id="776" r:id="rId14"/>
    <p:sldId id="779" r:id="rId15"/>
    <p:sldId id="780" r:id="rId16"/>
    <p:sldId id="781" r:id="rId17"/>
    <p:sldId id="821" r:id="rId18"/>
    <p:sldId id="782" r:id="rId19"/>
    <p:sldId id="783" r:id="rId20"/>
    <p:sldId id="784" r:id="rId21"/>
    <p:sldId id="786" r:id="rId22"/>
    <p:sldId id="787" r:id="rId23"/>
    <p:sldId id="788" r:id="rId24"/>
    <p:sldId id="789" r:id="rId25"/>
    <p:sldId id="790" r:id="rId26"/>
    <p:sldId id="791" r:id="rId27"/>
    <p:sldId id="793" r:id="rId28"/>
    <p:sldId id="794" r:id="rId29"/>
    <p:sldId id="795" r:id="rId30"/>
    <p:sldId id="796" r:id="rId31"/>
    <p:sldId id="797" r:id="rId32"/>
    <p:sldId id="798" r:id="rId33"/>
    <p:sldId id="800" r:id="rId34"/>
    <p:sldId id="801" r:id="rId35"/>
    <p:sldId id="802" r:id="rId36"/>
    <p:sldId id="803" r:id="rId37"/>
    <p:sldId id="804" r:id="rId38"/>
    <p:sldId id="806" r:id="rId39"/>
    <p:sldId id="805" r:id="rId40"/>
    <p:sldId id="807" r:id="rId41"/>
    <p:sldId id="808" r:id="rId42"/>
    <p:sldId id="809" r:id="rId43"/>
    <p:sldId id="810" r:id="rId44"/>
    <p:sldId id="811" r:id="rId45"/>
    <p:sldId id="812" r:id="rId46"/>
    <p:sldId id="813" r:id="rId47"/>
    <p:sldId id="814" r:id="rId48"/>
    <p:sldId id="815" r:id="rId49"/>
    <p:sldId id="816" r:id="rId50"/>
    <p:sldId id="817" r:id="rId51"/>
    <p:sldId id="818" r:id="rId52"/>
    <p:sldId id="820" r:id="rId5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CCCC"/>
    <a:srgbClr val="FFFFCC"/>
    <a:srgbClr val="FF66FF"/>
    <a:srgbClr val="FFCC00"/>
    <a:srgbClr val="99CC00"/>
    <a:srgbClr val="FF0066"/>
    <a:srgbClr val="A88000"/>
    <a:srgbClr val="009242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2" autoAdjust="0"/>
    <p:restoredTop sz="81980" autoAdjust="0"/>
  </p:normalViewPr>
  <p:slideViewPr>
    <p:cSldViewPr>
      <p:cViewPr varScale="1">
        <p:scale>
          <a:sx n="90" d="100"/>
          <a:sy n="90" d="100"/>
        </p:scale>
        <p:origin x="122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0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590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3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73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499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611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674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34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04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09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275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79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712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125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43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609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005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087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479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067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44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049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47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589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543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00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619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555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959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330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607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65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053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8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0309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557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695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049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167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005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738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2697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97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173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952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155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67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90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52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35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8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8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1.emf"/><Relationship Id="rId4" Type="http://schemas.openxmlformats.org/officeDocument/2006/relationships/image" Target="../media/image81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第六讲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二叉搜索树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6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插入新元素前须搜索该元素是否已存在，若是则不再插入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若搜索不成功，把新节点加到搜索停止的地方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新元素的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插入总是作为叶子节点插入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插入总能保证二叉搜索树特性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676206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01" grpId="0"/>
      <p:bldP spid="101" grpId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二叉搜索树的插入实现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3" name="矩形 2"/>
          <p:cNvSpPr/>
          <p:nvPr/>
        </p:nvSpPr>
        <p:spPr>
          <a:xfrm>
            <a:off x="302598" y="164574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386213" y="6094477"/>
            <a:ext cx="748883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  <a:r>
              <a:rPr lang="zh-CN" altLang="en-US" sz="2400" dirty="0"/>
              <a:t>，利用插入可构建二叉搜索树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57361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323528" y="228340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3449" y="2283402"/>
            <a:ext cx="1494335" cy="1143000"/>
            <a:chOff x="1133449" y="2283402"/>
            <a:chExt cx="1494335" cy="1143000"/>
          </a:xfrm>
        </p:grpSpPr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2018184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13"/>
            <p:cNvSpPr>
              <a:spLocks noChangeArrowheads="1"/>
            </p:cNvSpPr>
            <p:nvPr/>
          </p:nvSpPr>
          <p:spPr bwMode="auto">
            <a:xfrm>
              <a:off x="1713384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5" name="Oval 14"/>
            <p:cNvSpPr>
              <a:spLocks noChangeArrowheads="1"/>
            </p:cNvSpPr>
            <p:nvPr/>
          </p:nvSpPr>
          <p:spPr bwMode="auto">
            <a:xfrm>
              <a:off x="2170584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71" name="右箭头 70"/>
            <p:cNvSpPr/>
            <p:nvPr/>
          </p:nvSpPr>
          <p:spPr bwMode="auto">
            <a:xfrm>
              <a:off x="113344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62329" y="2283402"/>
            <a:ext cx="1321639" cy="1905000"/>
            <a:chOff x="2962329" y="2283402"/>
            <a:chExt cx="1321639" cy="1905000"/>
          </a:xfrm>
        </p:grpSpPr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>
              <a:off x="367436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>
              <a:off x="367436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16"/>
            <p:cNvSpPr>
              <a:spLocks noChangeArrowheads="1"/>
            </p:cNvSpPr>
            <p:nvPr/>
          </p:nvSpPr>
          <p:spPr bwMode="auto">
            <a:xfrm>
              <a:off x="336956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8" name="Oval 17"/>
            <p:cNvSpPr>
              <a:spLocks noChangeArrowheads="1"/>
            </p:cNvSpPr>
            <p:nvPr/>
          </p:nvSpPr>
          <p:spPr bwMode="auto">
            <a:xfrm>
              <a:off x="382676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09" name="Oval 18"/>
            <p:cNvSpPr>
              <a:spLocks noChangeArrowheads="1"/>
            </p:cNvSpPr>
            <p:nvPr/>
          </p:nvSpPr>
          <p:spPr bwMode="auto">
            <a:xfrm>
              <a:off x="3445768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75" name="右箭头 74"/>
            <p:cNvSpPr/>
            <p:nvPr/>
          </p:nvSpPr>
          <p:spPr bwMode="auto">
            <a:xfrm>
              <a:off x="296232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6495" y="2283402"/>
            <a:ext cx="1937713" cy="1905000"/>
            <a:chOff x="4506495" y="2283402"/>
            <a:chExt cx="1937713" cy="1905000"/>
          </a:xfrm>
        </p:grpSpPr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5377408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9"/>
            <p:cNvSpPr>
              <a:spLocks noChangeShapeType="1"/>
            </p:cNvSpPr>
            <p:nvPr/>
          </p:nvSpPr>
          <p:spPr bwMode="auto">
            <a:xfrm flipH="1">
              <a:off x="583460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20"/>
            <p:cNvSpPr>
              <a:spLocks noChangeShapeType="1"/>
            </p:cNvSpPr>
            <p:nvPr/>
          </p:nvSpPr>
          <p:spPr bwMode="auto">
            <a:xfrm>
              <a:off x="583460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552980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98700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606008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5072608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4506495" y="2851634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0672" y="2283402"/>
            <a:ext cx="2209800" cy="1905000"/>
            <a:chOff x="6610672" y="2283402"/>
            <a:chExt cx="2209800" cy="1905000"/>
          </a:xfrm>
        </p:grpSpPr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82870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H="1">
              <a:off x="7372672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H="1">
              <a:off x="78298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7829872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28"/>
            <p:cNvSpPr>
              <a:spLocks noChangeArrowheads="1"/>
            </p:cNvSpPr>
            <p:nvPr/>
          </p:nvSpPr>
          <p:spPr bwMode="auto">
            <a:xfrm>
              <a:off x="7525072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0" name="Oval 29"/>
            <p:cNvSpPr>
              <a:spLocks noChangeArrowheads="1"/>
            </p:cNvSpPr>
            <p:nvPr/>
          </p:nvSpPr>
          <p:spPr bwMode="auto">
            <a:xfrm>
              <a:off x="79822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21" name="Oval 30"/>
            <p:cNvSpPr>
              <a:spLocks noChangeArrowheads="1"/>
            </p:cNvSpPr>
            <p:nvPr/>
          </p:nvSpPr>
          <p:spPr bwMode="auto">
            <a:xfrm>
              <a:off x="7601272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8363272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3" name="Oval 32"/>
            <p:cNvSpPr>
              <a:spLocks noChangeArrowheads="1"/>
            </p:cNvSpPr>
            <p:nvPr/>
          </p:nvSpPr>
          <p:spPr bwMode="auto">
            <a:xfrm>
              <a:off x="70678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7" name="右箭头 76"/>
            <p:cNvSpPr/>
            <p:nvPr/>
          </p:nvSpPr>
          <p:spPr bwMode="auto">
            <a:xfrm>
              <a:off x="6610672" y="2847541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06903" y="4002360"/>
            <a:ext cx="2629193" cy="2667000"/>
            <a:chOff x="2806903" y="4002360"/>
            <a:chExt cx="2629193" cy="2667000"/>
          </a:xfrm>
        </p:grpSpPr>
        <p:sp>
          <p:nvSpPr>
            <p:cNvPr id="69" name="Line 4"/>
            <p:cNvSpPr>
              <a:spLocks noChangeShapeType="1"/>
            </p:cNvSpPr>
            <p:nvPr/>
          </p:nvSpPr>
          <p:spPr bwMode="auto">
            <a:xfrm flipH="1">
              <a:off x="3607296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 flipH="1">
              <a:off x="4902696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>
              <a:off x="49026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39120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45"/>
            <p:cNvSpPr>
              <a:spLocks noChangeShapeType="1"/>
            </p:cNvSpPr>
            <p:nvPr/>
          </p:nvSpPr>
          <p:spPr bwMode="auto">
            <a:xfrm flipH="1">
              <a:off x="44454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46"/>
            <p:cNvSpPr>
              <a:spLocks noChangeShapeType="1"/>
            </p:cNvSpPr>
            <p:nvPr/>
          </p:nvSpPr>
          <p:spPr bwMode="auto">
            <a:xfrm>
              <a:off x="44454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47"/>
            <p:cNvSpPr>
              <a:spLocks noChangeArrowheads="1"/>
            </p:cNvSpPr>
            <p:nvPr/>
          </p:nvSpPr>
          <p:spPr bwMode="auto">
            <a:xfrm>
              <a:off x="4140696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39" name="Oval 48"/>
            <p:cNvSpPr>
              <a:spLocks noChangeArrowheads="1"/>
            </p:cNvSpPr>
            <p:nvPr/>
          </p:nvSpPr>
          <p:spPr bwMode="auto">
            <a:xfrm>
              <a:off x="45978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40" name="Oval 49"/>
            <p:cNvSpPr>
              <a:spLocks noChangeArrowheads="1"/>
            </p:cNvSpPr>
            <p:nvPr/>
          </p:nvSpPr>
          <p:spPr bwMode="auto">
            <a:xfrm>
              <a:off x="4216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41" name="Oval 50"/>
            <p:cNvSpPr>
              <a:spLocks noChangeArrowheads="1"/>
            </p:cNvSpPr>
            <p:nvPr/>
          </p:nvSpPr>
          <p:spPr bwMode="auto">
            <a:xfrm>
              <a:off x="4674096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142" name="Oval 51"/>
            <p:cNvSpPr>
              <a:spLocks noChangeArrowheads="1"/>
            </p:cNvSpPr>
            <p:nvPr/>
          </p:nvSpPr>
          <p:spPr bwMode="auto">
            <a:xfrm>
              <a:off x="36834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auto">
            <a:xfrm>
              <a:off x="4978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44" name="Oval 53"/>
            <p:cNvSpPr>
              <a:spLocks noChangeArrowheads="1"/>
            </p:cNvSpPr>
            <p:nvPr/>
          </p:nvSpPr>
          <p:spPr bwMode="auto">
            <a:xfrm>
              <a:off x="33024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78" name="右箭头 77"/>
            <p:cNvSpPr/>
            <p:nvPr/>
          </p:nvSpPr>
          <p:spPr bwMode="auto">
            <a:xfrm>
              <a:off x="2806903" y="468816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48515" y="4002360"/>
            <a:ext cx="2623885" cy="2667000"/>
            <a:chOff x="5548515" y="4002360"/>
            <a:chExt cx="2623885" cy="2667000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>
              <a:off x="6343600" y="5831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54"/>
            <p:cNvSpPr>
              <a:spLocks noChangeShapeType="1"/>
            </p:cNvSpPr>
            <p:nvPr/>
          </p:nvSpPr>
          <p:spPr bwMode="auto">
            <a:xfrm flipH="1">
              <a:off x="6343600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55"/>
            <p:cNvSpPr>
              <a:spLocks noChangeShapeType="1"/>
            </p:cNvSpPr>
            <p:nvPr/>
          </p:nvSpPr>
          <p:spPr bwMode="auto">
            <a:xfrm flipH="1">
              <a:off x="7639000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56"/>
            <p:cNvSpPr>
              <a:spLocks noChangeShapeType="1"/>
            </p:cNvSpPr>
            <p:nvPr/>
          </p:nvSpPr>
          <p:spPr bwMode="auto">
            <a:xfrm>
              <a:off x="76390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57"/>
            <p:cNvSpPr>
              <a:spLocks noChangeShapeType="1"/>
            </p:cNvSpPr>
            <p:nvPr/>
          </p:nvSpPr>
          <p:spPr bwMode="auto">
            <a:xfrm flipH="1">
              <a:off x="66484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58"/>
            <p:cNvSpPr>
              <a:spLocks noChangeShapeType="1"/>
            </p:cNvSpPr>
            <p:nvPr/>
          </p:nvSpPr>
          <p:spPr bwMode="auto">
            <a:xfrm flipH="1">
              <a:off x="71818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59"/>
            <p:cNvSpPr>
              <a:spLocks noChangeShapeType="1"/>
            </p:cNvSpPr>
            <p:nvPr/>
          </p:nvSpPr>
          <p:spPr bwMode="auto">
            <a:xfrm>
              <a:off x="71818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Oval 60"/>
            <p:cNvSpPr>
              <a:spLocks noChangeArrowheads="1"/>
            </p:cNvSpPr>
            <p:nvPr/>
          </p:nvSpPr>
          <p:spPr bwMode="auto">
            <a:xfrm>
              <a:off x="6877000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52" name="Oval 61"/>
            <p:cNvSpPr>
              <a:spLocks noChangeArrowheads="1"/>
            </p:cNvSpPr>
            <p:nvPr/>
          </p:nvSpPr>
          <p:spPr bwMode="auto">
            <a:xfrm>
              <a:off x="73342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53" name="Oval 62"/>
            <p:cNvSpPr>
              <a:spLocks noChangeArrowheads="1"/>
            </p:cNvSpPr>
            <p:nvPr/>
          </p:nvSpPr>
          <p:spPr bwMode="auto">
            <a:xfrm>
              <a:off x="6953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54" name="Oval 63"/>
            <p:cNvSpPr>
              <a:spLocks noChangeArrowheads="1"/>
            </p:cNvSpPr>
            <p:nvPr/>
          </p:nvSpPr>
          <p:spPr bwMode="auto">
            <a:xfrm>
              <a:off x="6419800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</a:t>
              </a: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64198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56" name="Oval 65"/>
            <p:cNvSpPr>
              <a:spLocks noChangeArrowheads="1"/>
            </p:cNvSpPr>
            <p:nvPr/>
          </p:nvSpPr>
          <p:spPr bwMode="auto">
            <a:xfrm>
              <a:off x="7715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60388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58" name="Oval 67"/>
            <p:cNvSpPr>
              <a:spLocks noChangeArrowheads="1"/>
            </p:cNvSpPr>
            <p:nvPr/>
          </p:nvSpPr>
          <p:spPr bwMode="auto">
            <a:xfrm>
              <a:off x="7410400" y="6212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5548515" y="471014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432" y="4002360"/>
            <a:ext cx="2506712" cy="1905000"/>
            <a:chOff x="94432" y="4002360"/>
            <a:chExt cx="2506712" cy="1905000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 flipH="1">
              <a:off x="6961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33"/>
            <p:cNvSpPr>
              <a:spLocks noChangeShapeType="1"/>
            </p:cNvSpPr>
            <p:nvPr/>
          </p:nvSpPr>
          <p:spPr bwMode="auto">
            <a:xfrm>
              <a:off x="20677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34"/>
            <p:cNvSpPr>
              <a:spLocks noChangeShapeType="1"/>
            </p:cNvSpPr>
            <p:nvPr/>
          </p:nvSpPr>
          <p:spPr bwMode="auto">
            <a:xfrm flipH="1">
              <a:off x="1077144" y="4383360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35"/>
            <p:cNvSpPr>
              <a:spLocks noChangeShapeType="1"/>
            </p:cNvSpPr>
            <p:nvPr/>
          </p:nvSpPr>
          <p:spPr bwMode="auto">
            <a:xfrm flipH="1">
              <a:off x="16105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6"/>
            <p:cNvSpPr>
              <a:spLocks noChangeShapeType="1"/>
            </p:cNvSpPr>
            <p:nvPr/>
          </p:nvSpPr>
          <p:spPr bwMode="auto">
            <a:xfrm>
              <a:off x="1610544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1305744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9" name="Oval 38"/>
            <p:cNvSpPr>
              <a:spLocks noChangeArrowheads="1"/>
            </p:cNvSpPr>
            <p:nvPr/>
          </p:nvSpPr>
          <p:spPr bwMode="auto">
            <a:xfrm>
              <a:off x="17629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30" name="Oval 39"/>
            <p:cNvSpPr>
              <a:spLocks noChangeArrowheads="1"/>
            </p:cNvSpPr>
            <p:nvPr/>
          </p:nvSpPr>
          <p:spPr bwMode="auto">
            <a:xfrm>
              <a:off x="1381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31" name="Oval 40"/>
            <p:cNvSpPr>
              <a:spLocks noChangeArrowheads="1"/>
            </p:cNvSpPr>
            <p:nvPr/>
          </p:nvSpPr>
          <p:spPr bwMode="auto">
            <a:xfrm>
              <a:off x="467544" y="5450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32" name="Oval 41"/>
            <p:cNvSpPr>
              <a:spLocks noChangeArrowheads="1"/>
            </p:cNvSpPr>
            <p:nvPr/>
          </p:nvSpPr>
          <p:spPr bwMode="auto">
            <a:xfrm>
              <a:off x="8485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143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80" name="右箭头 79"/>
            <p:cNvSpPr/>
            <p:nvPr/>
          </p:nvSpPr>
          <p:spPr bwMode="auto">
            <a:xfrm>
              <a:off x="94432" y="472271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2126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二叉搜索树构建的代码实现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>
            <a:off x="6660976" y="4479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4"/>
          <p:cNvSpPr>
            <a:spLocks noChangeShapeType="1"/>
          </p:cNvSpPr>
          <p:nvPr/>
        </p:nvSpPr>
        <p:spPr bwMode="auto">
          <a:xfrm flipH="1">
            <a:off x="6660976" y="3717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5"/>
          <p:cNvSpPr>
            <a:spLocks noChangeShapeType="1"/>
          </p:cNvSpPr>
          <p:nvPr/>
        </p:nvSpPr>
        <p:spPr bwMode="auto">
          <a:xfrm flipH="1">
            <a:off x="7956376" y="432663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6"/>
          <p:cNvSpPr>
            <a:spLocks noChangeShapeType="1"/>
          </p:cNvSpPr>
          <p:nvPr/>
        </p:nvSpPr>
        <p:spPr bwMode="auto">
          <a:xfrm>
            <a:off x="79563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7"/>
          <p:cNvSpPr>
            <a:spLocks noChangeShapeType="1"/>
          </p:cNvSpPr>
          <p:nvPr/>
        </p:nvSpPr>
        <p:spPr bwMode="auto">
          <a:xfrm flipH="1">
            <a:off x="69657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8"/>
          <p:cNvSpPr>
            <a:spLocks noChangeShapeType="1"/>
          </p:cNvSpPr>
          <p:nvPr/>
        </p:nvSpPr>
        <p:spPr bwMode="auto">
          <a:xfrm flipH="1">
            <a:off x="74991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74991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7194376" y="26502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76515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26</a:t>
            </a:r>
          </a:p>
        </p:txBody>
      </p:sp>
      <p:sp>
        <p:nvSpPr>
          <p:cNvPr id="153" name="Oval 62"/>
          <p:cNvSpPr>
            <a:spLocks noChangeArrowheads="1"/>
          </p:cNvSpPr>
          <p:nvPr/>
        </p:nvSpPr>
        <p:spPr bwMode="auto">
          <a:xfrm>
            <a:off x="7270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22</a:t>
            </a:r>
          </a:p>
        </p:txBody>
      </p:sp>
      <p:sp>
        <p:nvSpPr>
          <p:cNvPr id="154" name="Oval 63"/>
          <p:cNvSpPr>
            <a:spLocks noChangeArrowheads="1"/>
          </p:cNvSpPr>
          <p:nvPr/>
        </p:nvSpPr>
        <p:spPr bwMode="auto">
          <a:xfrm>
            <a:off x="6737176" y="48600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</a:t>
            </a:r>
          </a:p>
        </p:txBody>
      </p:sp>
      <p:sp>
        <p:nvSpPr>
          <p:cNvPr id="155" name="Oval 64"/>
          <p:cNvSpPr>
            <a:spLocks noChangeArrowheads="1"/>
          </p:cNvSpPr>
          <p:nvPr/>
        </p:nvSpPr>
        <p:spPr bwMode="auto">
          <a:xfrm>
            <a:off x="67371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56" name="Oval 65"/>
          <p:cNvSpPr>
            <a:spLocks noChangeArrowheads="1"/>
          </p:cNvSpPr>
          <p:nvPr/>
        </p:nvSpPr>
        <p:spPr bwMode="auto">
          <a:xfrm>
            <a:off x="8032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57" name="Oval 66"/>
          <p:cNvSpPr>
            <a:spLocks noChangeArrowheads="1"/>
          </p:cNvSpPr>
          <p:nvPr/>
        </p:nvSpPr>
        <p:spPr bwMode="auto">
          <a:xfrm>
            <a:off x="63561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8" name="Oval 67"/>
          <p:cNvSpPr>
            <a:spLocks noChangeArrowheads="1"/>
          </p:cNvSpPr>
          <p:nvPr/>
        </p:nvSpPr>
        <p:spPr bwMode="auto">
          <a:xfrm>
            <a:off x="7727776" y="4860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4" name="矩形 3"/>
          <p:cNvSpPr/>
          <p:nvPr/>
        </p:nvSpPr>
        <p:spPr>
          <a:xfrm>
            <a:off x="734551" y="2433806"/>
            <a:ext cx="50120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Construct()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root =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(x &gt;= 0)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Insert(x, root);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246890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6066786" y="2446911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Oval 61"/>
          <p:cNvSpPr>
            <a:spLocks noChangeArrowheads="1"/>
          </p:cNvSpPr>
          <p:nvPr/>
        </p:nvSpPr>
        <p:spPr bwMode="auto">
          <a:xfrm>
            <a:off x="6074070" y="277617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V="1">
            <a:off x="4625444" y="2418452"/>
            <a:ext cx="126300" cy="47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1"/>
          <p:cNvSpPr>
            <a:spLocks noChangeArrowheads="1"/>
          </p:cNvSpPr>
          <p:nvPr/>
        </p:nvSpPr>
        <p:spPr bwMode="auto">
          <a:xfrm>
            <a:off x="4384509" y="281448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理想平衡与适度平衡</a:t>
            </a:r>
          </a:p>
        </p:txBody>
      </p:sp>
      <p:sp>
        <p:nvSpPr>
          <p:cNvPr id="135" name="Line 59"/>
          <p:cNvSpPr>
            <a:spLocks noChangeShapeType="1"/>
          </p:cNvSpPr>
          <p:nvPr/>
        </p:nvSpPr>
        <p:spPr bwMode="auto">
          <a:xfrm>
            <a:off x="663919" y="176526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Oval 60"/>
          <p:cNvSpPr>
            <a:spLocks noChangeArrowheads="1"/>
          </p:cNvSpPr>
          <p:nvPr/>
        </p:nvSpPr>
        <p:spPr bwMode="auto">
          <a:xfrm>
            <a:off x="397219" y="139956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1" name="Oval 61"/>
          <p:cNvSpPr>
            <a:spLocks noChangeArrowheads="1"/>
          </p:cNvSpPr>
          <p:nvPr/>
        </p:nvSpPr>
        <p:spPr bwMode="auto">
          <a:xfrm>
            <a:off x="854419" y="20824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1252931" y="2494867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61"/>
          <p:cNvSpPr>
            <a:spLocks noChangeArrowheads="1"/>
          </p:cNvSpPr>
          <p:nvPr/>
        </p:nvSpPr>
        <p:spPr bwMode="auto">
          <a:xfrm>
            <a:off x="1260215" y="2824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 flipH="1">
            <a:off x="2881536" y="1676229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040400" y="14026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 flipV="1">
            <a:off x="2427638" y="2455736"/>
            <a:ext cx="252600" cy="51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61"/>
          <p:cNvSpPr>
            <a:spLocks noChangeArrowheads="1"/>
          </p:cNvSpPr>
          <p:nvPr/>
        </p:nvSpPr>
        <p:spPr bwMode="auto">
          <a:xfrm>
            <a:off x="2195736" y="281727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7" name="Oval 61"/>
          <p:cNvSpPr>
            <a:spLocks noChangeArrowheads="1"/>
          </p:cNvSpPr>
          <p:nvPr/>
        </p:nvSpPr>
        <p:spPr bwMode="auto">
          <a:xfrm>
            <a:off x="2553938" y="208554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4364873" y="1735539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4098173" y="136983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4555373" y="2052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 flipH="1">
            <a:off x="6070651" y="1630887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60"/>
          <p:cNvSpPr>
            <a:spLocks noChangeArrowheads="1"/>
          </p:cNvSpPr>
          <p:nvPr/>
        </p:nvSpPr>
        <p:spPr bwMode="auto">
          <a:xfrm>
            <a:off x="6229515" y="135729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7" name="Oval 61"/>
          <p:cNvSpPr>
            <a:spLocks noChangeArrowheads="1"/>
          </p:cNvSpPr>
          <p:nvPr/>
        </p:nvSpPr>
        <p:spPr bwMode="auto">
          <a:xfrm>
            <a:off x="5743053" y="204020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0" name="Line 57"/>
          <p:cNvSpPr>
            <a:spLocks noChangeShapeType="1"/>
          </p:cNvSpPr>
          <p:nvPr/>
        </p:nvSpPr>
        <p:spPr bwMode="auto">
          <a:xfrm flipH="1">
            <a:off x="76152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59"/>
          <p:cNvSpPr>
            <a:spLocks noChangeShapeType="1"/>
          </p:cNvSpPr>
          <p:nvPr/>
        </p:nvSpPr>
        <p:spPr bwMode="auto">
          <a:xfrm>
            <a:off x="81486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Oval 64"/>
          <p:cNvSpPr>
            <a:spLocks noChangeArrowheads="1"/>
          </p:cNvSpPr>
          <p:nvPr/>
        </p:nvSpPr>
        <p:spPr bwMode="auto">
          <a:xfrm>
            <a:off x="7386692" y="223865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3" name="Oval 61"/>
          <p:cNvSpPr>
            <a:spLocks noChangeArrowheads="1"/>
          </p:cNvSpPr>
          <p:nvPr/>
        </p:nvSpPr>
        <p:spPr bwMode="auto">
          <a:xfrm>
            <a:off x="8301092" y="223576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64" name="Oval 66"/>
          <p:cNvSpPr>
            <a:spLocks noChangeArrowheads="1"/>
          </p:cNvSpPr>
          <p:nvPr/>
        </p:nvSpPr>
        <p:spPr bwMode="auto">
          <a:xfrm>
            <a:off x="7847001" y="1556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32099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26590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{3,2,1}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399593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{1,3,2}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736195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{3,1,2}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7456034" y="314096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{2,1,3}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456034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{2,3,1}</a:t>
            </a:r>
            <a:endParaRPr lang="zh-CN" altLang="en-US" dirty="0"/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440122" y="4418028"/>
            <a:ext cx="849694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中序序列固定，有多少种可能的前序序列？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卡特兰数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等效于给定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个节点的二叉树形态数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6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7"/>
    </mc:Choice>
    <mc:Fallback xmlns="">
      <p:transition spd="slow" advTm="1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 flipH="1">
            <a:off x="7893010" y="3274423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 flipH="1">
            <a:off x="74358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  <p:sp>
        <p:nvSpPr>
          <p:cNvPr id="74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删除节点后要保持二叉搜索树特性难（请神容易送神难）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5914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" name="乘号 3"/>
          <p:cNvSpPr/>
          <p:nvPr/>
        </p:nvSpPr>
        <p:spPr bwMode="auto">
          <a:xfrm>
            <a:off x="5661329" y="4246039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乘号 129"/>
          <p:cNvSpPr/>
          <p:nvPr/>
        </p:nvSpPr>
        <p:spPr bwMode="auto">
          <a:xfrm>
            <a:off x="5940152" y="5036160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乘号 130"/>
          <p:cNvSpPr/>
          <p:nvPr/>
        </p:nvSpPr>
        <p:spPr bwMode="auto">
          <a:xfrm>
            <a:off x="6804248" y="5013176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乘号 131"/>
          <p:cNvSpPr/>
          <p:nvPr/>
        </p:nvSpPr>
        <p:spPr bwMode="auto">
          <a:xfrm>
            <a:off x="7013935" y="4219802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乘号 132"/>
          <p:cNvSpPr/>
          <p:nvPr/>
        </p:nvSpPr>
        <p:spPr bwMode="auto">
          <a:xfrm>
            <a:off x="7367914" y="2690508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乘号 133"/>
          <p:cNvSpPr/>
          <p:nvPr/>
        </p:nvSpPr>
        <p:spPr bwMode="auto">
          <a:xfrm>
            <a:off x="7797439" y="3419375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4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5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27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26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28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29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96107035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6" grpId="0" animBg="1"/>
      <p:bldP spid="114" grpId="0" animBg="1"/>
      <p:bldP spid="66" grpId="0" animBg="1"/>
      <p:bldP spid="69" grpId="0" animBg="1"/>
      <p:bldP spid="118" grpId="0" animBg="1"/>
      <p:bldP spid="121" grpId="0" animBg="1"/>
      <p:bldP spid="123" grpId="0" animBg="1"/>
      <p:bldP spid="115" grpId="0" animBg="1"/>
      <p:bldP spid="112" grpId="0" animBg="1"/>
      <p:bldP spid="107" grpId="0" animBg="1"/>
      <p:bldP spid="74" grpId="0" animBg="1"/>
      <p:bldP spid="4" grpId="0" animBg="1"/>
      <p:bldP spid="4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24" grpId="0" animBg="1"/>
      <p:bldP spid="124" grpId="1" animBg="1"/>
      <p:bldP spid="125" grpId="0" animBg="1"/>
      <p:bldP spid="125" grpId="1" animBg="1"/>
      <p:bldP spid="127" grpId="0" animBg="1"/>
      <p:bldP spid="127" grpId="1" animBg="1"/>
      <p:bldP spid="126" grpId="0" animBg="1"/>
      <p:bldP spid="126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135" name="Oval 65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38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664410" y="3045823"/>
            <a:ext cx="762000" cy="1216313"/>
            <a:chOff x="7664410" y="3045823"/>
            <a:chExt cx="762000" cy="1216313"/>
          </a:xfrm>
        </p:grpSpPr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H="1">
              <a:off x="7893010" y="327442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7969210" y="304582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99</a:t>
              </a:r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7664410" y="3804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93</a:t>
              </a:r>
            </a:p>
          </p:txBody>
        </p:sp>
      </p:grp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1264485" y="5116290"/>
            <a:ext cx="431562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左子树空，地址更新为右孩子地址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51980" y="2432240"/>
            <a:ext cx="775763" cy="420696"/>
            <a:chOff x="8051980" y="2432240"/>
            <a:chExt cx="775763" cy="420696"/>
          </a:xfrm>
        </p:grpSpPr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48296" y="1598023"/>
            <a:ext cx="879447" cy="685692"/>
            <a:chOff x="7948296" y="1598023"/>
            <a:chExt cx="879447" cy="685692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7948296" y="1921077"/>
              <a:ext cx="173314" cy="3626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8252233" y="1598023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temp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68237" y="3310927"/>
            <a:ext cx="775763" cy="420696"/>
            <a:chOff x="8051980" y="2432240"/>
            <a:chExt cx="775763" cy="420696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2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7414334" y="2046668"/>
            <a:ext cx="637646" cy="1026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818" y="4762629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702626" y="645789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521255" y="1127088"/>
            <a:ext cx="622422" cy="537890"/>
            <a:chOff x="8205321" y="2432240"/>
            <a:chExt cx="622422" cy="537890"/>
          </a:xfrm>
        </p:grpSpPr>
        <p:cxnSp>
          <p:nvCxnSpPr>
            <p:cNvPr id="54" name="直接箭头连接符 53"/>
            <p:cNvCxnSpPr>
              <a:endCxn id="72" idx="7"/>
            </p:cNvCxnSpPr>
            <p:nvPr/>
          </p:nvCxnSpPr>
          <p:spPr bwMode="auto">
            <a:xfrm flipH="1">
              <a:off x="8205321" y="2674575"/>
              <a:ext cx="134704" cy="295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hot</a:t>
              </a:r>
            </a:p>
          </p:txBody>
        </p:sp>
      </p:grp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321112" y="6252563"/>
            <a:ext cx="5678745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调用函数来自父节点</a:t>
            </a:r>
            <a:r>
              <a:rPr lang="en-US" altLang="zh-CN" sz="2000" dirty="0"/>
              <a:t>Remove(</a:t>
            </a:r>
            <a:r>
              <a:rPr lang="en-US" altLang="zh-CN" sz="2000" dirty="0" err="1"/>
              <a:t>x,p</a:t>
            </a:r>
            <a:r>
              <a:rPr lang="en-US" altLang="zh-CN" sz="2000" dirty="0"/>
              <a:t>-&gt;right)</a:t>
            </a:r>
          </a:p>
        </p:txBody>
      </p:sp>
    </p:spTree>
    <p:extLst>
      <p:ext uri="{BB962C8B-B14F-4D97-AF65-F5344CB8AC3E}">
        <p14:creationId xmlns:p14="http://schemas.microsoft.com/office/powerpoint/2010/main" val="229707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03333 -0.115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5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3" grpId="0" animBg="1"/>
      <p:bldP spid="114" grpId="0" animBg="1"/>
      <p:bldP spid="111" grpId="0" animBg="1"/>
      <p:bldP spid="135" grpId="0" animBg="1"/>
      <p:bldP spid="135" grpId="1" animBg="1"/>
      <p:bldP spid="138" grpId="0" animBg="1"/>
      <p:bldP spid="138" grpId="1" animBg="1"/>
      <p:bldP spid="115" grpId="0" animBg="1"/>
      <p:bldP spid="53" grpId="0" animBg="1"/>
      <p:bldP spid="14" grpId="0"/>
      <p:bldP spid="55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972108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为根节点的树中删除元素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若递归的各层子树不为空，说明顺利删除返回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递归进入左子树进行删除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递归进入右子树删除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||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若至多有一个孩子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若左子树空，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地址更新为其右孩子地址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地址更新为其左孩子地址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左右子树皆存在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递归调用删除右子树中的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p-&gt;data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树中无关键码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，删除失败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715844"/>
      </p:ext>
    </p:extLst>
  </p:cSld>
  <p:clrMapOvr>
    <a:masterClrMapping/>
  </p:clrMapOvr>
  <p:transition advTm="157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642770" y="2661936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被删节点右子树为空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，用被删节点左子树顶替，再释放它即可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8243920" y="3296278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8380094" y="37534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39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63090" y="3042936"/>
            <a:ext cx="2138029" cy="2847603"/>
            <a:chOff x="5563090" y="3042936"/>
            <a:chExt cx="2138029" cy="2847603"/>
          </a:xfrm>
        </p:grpSpPr>
        <p:sp>
          <p:nvSpPr>
            <p:cNvPr id="110" name="Line 58"/>
            <p:cNvSpPr>
              <a:spLocks noChangeShapeType="1"/>
            </p:cNvSpPr>
            <p:nvPr/>
          </p:nvSpPr>
          <p:spPr bwMode="auto">
            <a:xfrm flipH="1">
              <a:off x="6941175" y="4206069"/>
              <a:ext cx="134144" cy="517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6636158" y="3378118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63"/>
            <p:cNvSpPr>
              <a:spLocks noChangeArrowheads="1"/>
            </p:cNvSpPr>
            <p:nvPr/>
          </p:nvSpPr>
          <p:spPr bwMode="auto">
            <a:xfrm>
              <a:off x="6868064" y="38169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51</a:t>
              </a: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>
              <a:off x="7210964" y="4264301"/>
              <a:ext cx="263394" cy="554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65"/>
            <p:cNvSpPr>
              <a:spLocks noChangeArrowheads="1"/>
            </p:cNvSpPr>
            <p:nvPr/>
          </p:nvSpPr>
          <p:spPr bwMode="auto">
            <a:xfrm>
              <a:off x="7243919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56</a:t>
              </a: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6930654" y="5020398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65"/>
            <p:cNvSpPr>
              <a:spLocks noChangeArrowheads="1"/>
            </p:cNvSpPr>
            <p:nvPr/>
          </p:nvSpPr>
          <p:spPr bwMode="auto">
            <a:xfrm>
              <a:off x="6955874" y="543333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11" name="Oval 62"/>
            <p:cNvSpPr>
              <a:spLocks noChangeArrowheads="1"/>
            </p:cNvSpPr>
            <p:nvPr/>
          </p:nvSpPr>
          <p:spPr bwMode="auto">
            <a:xfrm>
              <a:off x="6645698" y="4644824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49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 flipH="1">
              <a:off x="6053245" y="488599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56"/>
            <p:cNvSpPr>
              <a:spLocks noChangeShapeType="1"/>
            </p:cNvSpPr>
            <p:nvPr/>
          </p:nvSpPr>
          <p:spPr bwMode="auto">
            <a:xfrm>
              <a:off x="6140769" y="4178919"/>
              <a:ext cx="197201" cy="5447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flipH="1">
              <a:off x="5835969" y="4178919"/>
              <a:ext cx="244429" cy="639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 flipH="1">
              <a:off x="6185570" y="3415866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61"/>
            <p:cNvSpPr>
              <a:spLocks noChangeArrowheads="1"/>
            </p:cNvSpPr>
            <p:nvPr/>
          </p:nvSpPr>
          <p:spPr bwMode="auto">
            <a:xfrm>
              <a:off x="5886637" y="380490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21" name="Oval 62"/>
            <p:cNvSpPr>
              <a:spLocks noChangeArrowheads="1"/>
            </p:cNvSpPr>
            <p:nvPr/>
          </p:nvSpPr>
          <p:spPr bwMode="auto">
            <a:xfrm>
              <a:off x="5563090" y="464149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6137518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37</a:t>
              </a:r>
            </a:p>
          </p:txBody>
        </p:sp>
        <p:sp>
          <p:nvSpPr>
            <p:cNvPr id="123" name="Oval 67"/>
            <p:cNvSpPr>
              <a:spLocks noChangeArrowheads="1"/>
            </p:cNvSpPr>
            <p:nvPr/>
          </p:nvSpPr>
          <p:spPr bwMode="auto">
            <a:xfrm>
              <a:off x="5824645" y="54165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337970" y="3042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7455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3629 -0.1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 bwMode="auto">
          <a:xfrm>
            <a:off x="6156176" y="3314912"/>
            <a:ext cx="1310795" cy="2448273"/>
          </a:xfrm>
          <a:custGeom>
            <a:avLst/>
            <a:gdLst>
              <a:gd name="connsiteX0" fmla="*/ 355298 w 1464837"/>
              <a:gd name="connsiteY0" fmla="*/ 139148 h 2723322"/>
              <a:gd name="connsiteX1" fmla="*/ 355298 w 1464837"/>
              <a:gd name="connsiteY1" fmla="*/ 139148 h 2723322"/>
              <a:gd name="connsiteX2" fmla="*/ 401681 w 1464837"/>
              <a:gd name="connsiteY2" fmla="*/ 66261 h 2723322"/>
              <a:gd name="connsiteX3" fmla="*/ 434811 w 1464837"/>
              <a:gd name="connsiteY3" fmla="*/ 53009 h 2723322"/>
              <a:gd name="connsiteX4" fmla="*/ 441437 w 1464837"/>
              <a:gd name="connsiteY4" fmla="*/ 33131 h 2723322"/>
              <a:gd name="connsiteX5" fmla="*/ 467942 w 1464837"/>
              <a:gd name="connsiteY5" fmla="*/ 26505 h 2723322"/>
              <a:gd name="connsiteX6" fmla="*/ 501072 w 1464837"/>
              <a:gd name="connsiteY6" fmla="*/ 19879 h 2723322"/>
              <a:gd name="connsiteX7" fmla="*/ 580585 w 1464837"/>
              <a:gd name="connsiteY7" fmla="*/ 0 h 2723322"/>
              <a:gd name="connsiteX8" fmla="*/ 746237 w 1464837"/>
              <a:gd name="connsiteY8" fmla="*/ 6626 h 2723322"/>
              <a:gd name="connsiteX9" fmla="*/ 772742 w 1464837"/>
              <a:gd name="connsiteY9" fmla="*/ 19879 h 2723322"/>
              <a:gd name="connsiteX10" fmla="*/ 805872 w 1464837"/>
              <a:gd name="connsiteY10" fmla="*/ 39757 h 2723322"/>
              <a:gd name="connsiteX11" fmla="*/ 832376 w 1464837"/>
              <a:gd name="connsiteY11" fmla="*/ 53009 h 2723322"/>
              <a:gd name="connsiteX12" fmla="*/ 878759 w 1464837"/>
              <a:gd name="connsiteY12" fmla="*/ 79513 h 2723322"/>
              <a:gd name="connsiteX13" fmla="*/ 905263 w 1464837"/>
              <a:gd name="connsiteY13" fmla="*/ 119270 h 2723322"/>
              <a:gd name="connsiteX14" fmla="*/ 925142 w 1464837"/>
              <a:gd name="connsiteY14" fmla="*/ 139148 h 2723322"/>
              <a:gd name="connsiteX15" fmla="*/ 964898 w 1464837"/>
              <a:gd name="connsiteY15" fmla="*/ 198783 h 2723322"/>
              <a:gd name="connsiteX16" fmla="*/ 978150 w 1464837"/>
              <a:gd name="connsiteY16" fmla="*/ 245166 h 2723322"/>
              <a:gd name="connsiteX17" fmla="*/ 998028 w 1464837"/>
              <a:gd name="connsiteY17" fmla="*/ 271670 h 2723322"/>
              <a:gd name="connsiteX18" fmla="*/ 1017907 w 1464837"/>
              <a:gd name="connsiteY18" fmla="*/ 318053 h 2723322"/>
              <a:gd name="connsiteX19" fmla="*/ 1024533 w 1464837"/>
              <a:gd name="connsiteY19" fmla="*/ 357809 h 2723322"/>
              <a:gd name="connsiteX20" fmla="*/ 1037785 w 1464837"/>
              <a:gd name="connsiteY20" fmla="*/ 397566 h 2723322"/>
              <a:gd name="connsiteX21" fmla="*/ 1057663 w 1464837"/>
              <a:gd name="connsiteY21" fmla="*/ 457200 h 2723322"/>
              <a:gd name="connsiteX22" fmla="*/ 1084168 w 1464837"/>
              <a:gd name="connsiteY22" fmla="*/ 523461 h 2723322"/>
              <a:gd name="connsiteX23" fmla="*/ 1130550 w 1464837"/>
              <a:gd name="connsiteY23" fmla="*/ 616226 h 2723322"/>
              <a:gd name="connsiteX24" fmla="*/ 1137176 w 1464837"/>
              <a:gd name="connsiteY24" fmla="*/ 642731 h 2723322"/>
              <a:gd name="connsiteX25" fmla="*/ 1143802 w 1464837"/>
              <a:gd name="connsiteY25" fmla="*/ 675861 h 2723322"/>
              <a:gd name="connsiteX26" fmla="*/ 1150428 w 1464837"/>
              <a:gd name="connsiteY26" fmla="*/ 695740 h 2723322"/>
              <a:gd name="connsiteX27" fmla="*/ 1170307 w 1464837"/>
              <a:gd name="connsiteY27" fmla="*/ 715618 h 2723322"/>
              <a:gd name="connsiteX28" fmla="*/ 1190185 w 1464837"/>
              <a:gd name="connsiteY28" fmla="*/ 768626 h 2723322"/>
              <a:gd name="connsiteX29" fmla="*/ 1210063 w 1464837"/>
              <a:gd name="connsiteY29" fmla="*/ 801757 h 2723322"/>
              <a:gd name="connsiteX30" fmla="*/ 1223315 w 1464837"/>
              <a:gd name="connsiteY30" fmla="*/ 848140 h 2723322"/>
              <a:gd name="connsiteX31" fmla="*/ 1249820 w 1464837"/>
              <a:gd name="connsiteY31" fmla="*/ 921026 h 2723322"/>
              <a:gd name="connsiteX32" fmla="*/ 1263072 w 1464837"/>
              <a:gd name="connsiteY32" fmla="*/ 1000540 h 2723322"/>
              <a:gd name="connsiteX33" fmla="*/ 1276324 w 1464837"/>
              <a:gd name="connsiteY33" fmla="*/ 1027044 h 2723322"/>
              <a:gd name="connsiteX34" fmla="*/ 1296202 w 1464837"/>
              <a:gd name="connsiteY34" fmla="*/ 1080053 h 2723322"/>
              <a:gd name="connsiteX35" fmla="*/ 1309455 w 1464837"/>
              <a:gd name="connsiteY35" fmla="*/ 1199322 h 2723322"/>
              <a:gd name="connsiteX36" fmla="*/ 1316081 w 1464837"/>
              <a:gd name="connsiteY36" fmla="*/ 1219200 h 2723322"/>
              <a:gd name="connsiteX37" fmla="*/ 1335959 w 1464837"/>
              <a:gd name="connsiteY37" fmla="*/ 1252331 h 2723322"/>
              <a:gd name="connsiteX38" fmla="*/ 1342585 w 1464837"/>
              <a:gd name="connsiteY38" fmla="*/ 1285461 h 2723322"/>
              <a:gd name="connsiteX39" fmla="*/ 1355837 w 1464837"/>
              <a:gd name="connsiteY39" fmla="*/ 1318592 h 2723322"/>
              <a:gd name="connsiteX40" fmla="*/ 1382342 w 1464837"/>
              <a:gd name="connsiteY40" fmla="*/ 1404731 h 2723322"/>
              <a:gd name="connsiteX41" fmla="*/ 1395594 w 1464837"/>
              <a:gd name="connsiteY41" fmla="*/ 1470992 h 2723322"/>
              <a:gd name="connsiteX42" fmla="*/ 1402220 w 1464837"/>
              <a:gd name="connsiteY42" fmla="*/ 1504122 h 2723322"/>
              <a:gd name="connsiteX43" fmla="*/ 1422098 w 1464837"/>
              <a:gd name="connsiteY43" fmla="*/ 1550505 h 2723322"/>
              <a:gd name="connsiteX44" fmla="*/ 1435350 w 1464837"/>
              <a:gd name="connsiteY44" fmla="*/ 1630018 h 2723322"/>
              <a:gd name="connsiteX45" fmla="*/ 1461855 w 1464837"/>
              <a:gd name="connsiteY45" fmla="*/ 1782418 h 2723322"/>
              <a:gd name="connsiteX46" fmla="*/ 1448602 w 1464837"/>
              <a:gd name="connsiteY46" fmla="*/ 2020957 h 2723322"/>
              <a:gd name="connsiteX47" fmla="*/ 1428724 w 1464837"/>
              <a:gd name="connsiteY47" fmla="*/ 2073966 h 2723322"/>
              <a:gd name="connsiteX48" fmla="*/ 1422098 w 1464837"/>
              <a:gd name="connsiteY48" fmla="*/ 2120348 h 2723322"/>
              <a:gd name="connsiteX49" fmla="*/ 1415472 w 1464837"/>
              <a:gd name="connsiteY49" fmla="*/ 2140226 h 2723322"/>
              <a:gd name="connsiteX50" fmla="*/ 1382342 w 1464837"/>
              <a:gd name="connsiteY50" fmla="*/ 2226366 h 2723322"/>
              <a:gd name="connsiteX51" fmla="*/ 1355837 w 1464837"/>
              <a:gd name="connsiteY51" fmla="*/ 2292626 h 2723322"/>
              <a:gd name="connsiteX52" fmla="*/ 1329333 w 1464837"/>
              <a:gd name="connsiteY52" fmla="*/ 2345635 h 2723322"/>
              <a:gd name="connsiteX53" fmla="*/ 1309455 w 1464837"/>
              <a:gd name="connsiteY53" fmla="*/ 2392018 h 2723322"/>
              <a:gd name="connsiteX54" fmla="*/ 1256446 w 1464837"/>
              <a:gd name="connsiteY54" fmla="*/ 2458279 h 2723322"/>
              <a:gd name="connsiteX55" fmla="*/ 1203437 w 1464837"/>
              <a:gd name="connsiteY55" fmla="*/ 2531166 h 2723322"/>
              <a:gd name="connsiteX56" fmla="*/ 1150428 w 1464837"/>
              <a:gd name="connsiteY56" fmla="*/ 2597426 h 2723322"/>
              <a:gd name="connsiteX57" fmla="*/ 1104046 w 1464837"/>
              <a:gd name="connsiteY57" fmla="*/ 2637183 h 2723322"/>
              <a:gd name="connsiteX58" fmla="*/ 1070915 w 1464837"/>
              <a:gd name="connsiteY58" fmla="*/ 2643809 h 2723322"/>
              <a:gd name="connsiteX59" fmla="*/ 1031159 w 1464837"/>
              <a:gd name="connsiteY59" fmla="*/ 2670313 h 2723322"/>
              <a:gd name="connsiteX60" fmla="*/ 978150 w 1464837"/>
              <a:gd name="connsiteY60" fmla="*/ 2703444 h 2723322"/>
              <a:gd name="connsiteX61" fmla="*/ 858881 w 1464837"/>
              <a:gd name="connsiteY61" fmla="*/ 2716696 h 2723322"/>
              <a:gd name="connsiteX62" fmla="*/ 812498 w 1464837"/>
              <a:gd name="connsiteY62" fmla="*/ 2723322 h 2723322"/>
              <a:gd name="connsiteX63" fmla="*/ 666724 w 1464837"/>
              <a:gd name="connsiteY63" fmla="*/ 2703444 h 2723322"/>
              <a:gd name="connsiteX64" fmla="*/ 640220 w 1464837"/>
              <a:gd name="connsiteY64" fmla="*/ 2683566 h 2723322"/>
              <a:gd name="connsiteX65" fmla="*/ 607089 w 1464837"/>
              <a:gd name="connsiteY65" fmla="*/ 2676940 h 2723322"/>
              <a:gd name="connsiteX66" fmla="*/ 567333 w 1464837"/>
              <a:gd name="connsiteY66" fmla="*/ 2650435 h 2723322"/>
              <a:gd name="connsiteX67" fmla="*/ 547455 w 1464837"/>
              <a:gd name="connsiteY67" fmla="*/ 2630557 h 2723322"/>
              <a:gd name="connsiteX68" fmla="*/ 520950 w 1464837"/>
              <a:gd name="connsiteY68" fmla="*/ 2597426 h 2723322"/>
              <a:gd name="connsiteX69" fmla="*/ 487820 w 1464837"/>
              <a:gd name="connsiteY69" fmla="*/ 2590800 h 2723322"/>
              <a:gd name="connsiteX70" fmla="*/ 414933 w 1464837"/>
              <a:gd name="connsiteY70" fmla="*/ 2524540 h 2723322"/>
              <a:gd name="connsiteX71" fmla="*/ 381802 w 1464837"/>
              <a:gd name="connsiteY71" fmla="*/ 2471531 h 2723322"/>
              <a:gd name="connsiteX72" fmla="*/ 375176 w 1464837"/>
              <a:gd name="connsiteY72" fmla="*/ 2438400 h 2723322"/>
              <a:gd name="connsiteX73" fmla="*/ 348672 w 1464837"/>
              <a:gd name="connsiteY73" fmla="*/ 2372140 h 2723322"/>
              <a:gd name="connsiteX74" fmla="*/ 342046 w 1464837"/>
              <a:gd name="connsiteY74" fmla="*/ 2345635 h 2723322"/>
              <a:gd name="connsiteX75" fmla="*/ 322168 w 1464837"/>
              <a:gd name="connsiteY75" fmla="*/ 2319131 h 2723322"/>
              <a:gd name="connsiteX76" fmla="*/ 315542 w 1464837"/>
              <a:gd name="connsiteY76" fmla="*/ 2286000 h 2723322"/>
              <a:gd name="connsiteX77" fmla="*/ 295663 w 1464837"/>
              <a:gd name="connsiteY77" fmla="*/ 2272748 h 2723322"/>
              <a:gd name="connsiteX78" fmla="*/ 289037 w 1464837"/>
              <a:gd name="connsiteY78" fmla="*/ 2246244 h 2723322"/>
              <a:gd name="connsiteX79" fmla="*/ 282411 w 1464837"/>
              <a:gd name="connsiteY79" fmla="*/ 2226366 h 2723322"/>
              <a:gd name="connsiteX80" fmla="*/ 275785 w 1464837"/>
              <a:gd name="connsiteY80" fmla="*/ 2186609 h 2723322"/>
              <a:gd name="connsiteX81" fmla="*/ 255907 w 1464837"/>
              <a:gd name="connsiteY81" fmla="*/ 2173357 h 2723322"/>
              <a:gd name="connsiteX82" fmla="*/ 249281 w 1464837"/>
              <a:gd name="connsiteY82" fmla="*/ 2140226 h 2723322"/>
              <a:gd name="connsiteX83" fmla="*/ 242655 w 1464837"/>
              <a:gd name="connsiteY83" fmla="*/ 2113722 h 2723322"/>
              <a:gd name="connsiteX84" fmla="*/ 209524 w 1464837"/>
              <a:gd name="connsiteY84" fmla="*/ 2067340 h 2723322"/>
              <a:gd name="connsiteX85" fmla="*/ 189646 w 1464837"/>
              <a:gd name="connsiteY85" fmla="*/ 2007705 h 2723322"/>
              <a:gd name="connsiteX86" fmla="*/ 169768 w 1464837"/>
              <a:gd name="connsiteY86" fmla="*/ 1967948 h 2723322"/>
              <a:gd name="connsiteX87" fmla="*/ 143263 w 1464837"/>
              <a:gd name="connsiteY87" fmla="*/ 1921566 h 2723322"/>
              <a:gd name="connsiteX88" fmla="*/ 130011 w 1464837"/>
              <a:gd name="connsiteY88" fmla="*/ 1868557 h 2723322"/>
              <a:gd name="connsiteX89" fmla="*/ 123385 w 1464837"/>
              <a:gd name="connsiteY89" fmla="*/ 1848679 h 2723322"/>
              <a:gd name="connsiteX90" fmla="*/ 96881 w 1464837"/>
              <a:gd name="connsiteY90" fmla="*/ 1789044 h 2723322"/>
              <a:gd name="connsiteX91" fmla="*/ 90255 w 1464837"/>
              <a:gd name="connsiteY91" fmla="*/ 1742661 h 2723322"/>
              <a:gd name="connsiteX92" fmla="*/ 83628 w 1464837"/>
              <a:gd name="connsiteY92" fmla="*/ 1676400 h 2723322"/>
              <a:gd name="connsiteX93" fmla="*/ 63750 w 1464837"/>
              <a:gd name="connsiteY93" fmla="*/ 1616766 h 2723322"/>
              <a:gd name="connsiteX94" fmla="*/ 50498 w 1464837"/>
              <a:gd name="connsiteY94" fmla="*/ 1557131 h 2723322"/>
              <a:gd name="connsiteX95" fmla="*/ 37246 w 1464837"/>
              <a:gd name="connsiteY95" fmla="*/ 1477618 h 2723322"/>
              <a:gd name="connsiteX96" fmla="*/ 23994 w 1464837"/>
              <a:gd name="connsiteY96" fmla="*/ 1444487 h 2723322"/>
              <a:gd name="connsiteX97" fmla="*/ 4115 w 1464837"/>
              <a:gd name="connsiteY97" fmla="*/ 854766 h 2723322"/>
              <a:gd name="connsiteX98" fmla="*/ 17368 w 1464837"/>
              <a:gd name="connsiteY98" fmla="*/ 609600 h 2723322"/>
              <a:gd name="connsiteX99" fmla="*/ 37246 w 1464837"/>
              <a:gd name="connsiteY99" fmla="*/ 530087 h 2723322"/>
              <a:gd name="connsiteX100" fmla="*/ 43872 w 1464837"/>
              <a:gd name="connsiteY100" fmla="*/ 490331 h 2723322"/>
              <a:gd name="connsiteX101" fmla="*/ 77002 w 1464837"/>
              <a:gd name="connsiteY101" fmla="*/ 417444 h 2723322"/>
              <a:gd name="connsiteX102" fmla="*/ 83628 w 1464837"/>
              <a:gd name="connsiteY102" fmla="*/ 371061 h 2723322"/>
              <a:gd name="connsiteX103" fmla="*/ 96881 w 1464837"/>
              <a:gd name="connsiteY103" fmla="*/ 357809 h 2723322"/>
              <a:gd name="connsiteX104" fmla="*/ 110133 w 1464837"/>
              <a:gd name="connsiteY104" fmla="*/ 324679 h 2723322"/>
              <a:gd name="connsiteX105" fmla="*/ 143263 w 1464837"/>
              <a:gd name="connsiteY105" fmla="*/ 271670 h 2723322"/>
              <a:gd name="connsiteX106" fmla="*/ 169768 w 1464837"/>
              <a:gd name="connsiteY106" fmla="*/ 212035 h 2723322"/>
              <a:gd name="connsiteX107" fmla="*/ 209524 w 1464837"/>
              <a:gd name="connsiteY107" fmla="*/ 165653 h 2723322"/>
              <a:gd name="connsiteX108" fmla="*/ 236028 w 1464837"/>
              <a:gd name="connsiteY108" fmla="*/ 159026 h 2723322"/>
              <a:gd name="connsiteX109" fmla="*/ 262533 w 1464837"/>
              <a:gd name="connsiteY109" fmla="*/ 139148 h 2723322"/>
              <a:gd name="connsiteX110" fmla="*/ 282411 w 1464837"/>
              <a:gd name="connsiteY110" fmla="*/ 119270 h 2723322"/>
              <a:gd name="connsiteX111" fmla="*/ 308915 w 1464837"/>
              <a:gd name="connsiteY111" fmla="*/ 106018 h 2723322"/>
              <a:gd name="connsiteX112" fmla="*/ 348672 w 1464837"/>
              <a:gd name="connsiteY112" fmla="*/ 72887 h 2723322"/>
              <a:gd name="connsiteX113" fmla="*/ 408307 w 1464837"/>
              <a:gd name="connsiteY113" fmla="*/ 39757 h 2723322"/>
              <a:gd name="connsiteX114" fmla="*/ 428185 w 1464837"/>
              <a:gd name="connsiteY114" fmla="*/ 39757 h 2723322"/>
              <a:gd name="connsiteX115" fmla="*/ 428185 w 1464837"/>
              <a:gd name="connsiteY115" fmla="*/ 39757 h 27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64837" h="2723322">
                <a:moveTo>
                  <a:pt x="355298" y="139148"/>
                </a:moveTo>
                <a:lnTo>
                  <a:pt x="355298" y="139148"/>
                </a:lnTo>
                <a:cubicBezTo>
                  <a:pt x="370759" y="114852"/>
                  <a:pt x="382148" y="87422"/>
                  <a:pt x="401681" y="66261"/>
                </a:cubicBezTo>
                <a:cubicBezTo>
                  <a:pt x="409748" y="57521"/>
                  <a:pt x="425674" y="60623"/>
                  <a:pt x="434811" y="53009"/>
                </a:cubicBezTo>
                <a:cubicBezTo>
                  <a:pt x="440177" y="48538"/>
                  <a:pt x="435983" y="37494"/>
                  <a:pt x="441437" y="33131"/>
                </a:cubicBezTo>
                <a:cubicBezTo>
                  <a:pt x="448548" y="27442"/>
                  <a:pt x="459052" y="28481"/>
                  <a:pt x="467942" y="26505"/>
                </a:cubicBezTo>
                <a:cubicBezTo>
                  <a:pt x="478936" y="24062"/>
                  <a:pt x="490109" y="22459"/>
                  <a:pt x="501072" y="19879"/>
                </a:cubicBezTo>
                <a:cubicBezTo>
                  <a:pt x="527666" y="13621"/>
                  <a:pt x="554081" y="6626"/>
                  <a:pt x="580585" y="0"/>
                </a:cubicBezTo>
                <a:cubicBezTo>
                  <a:pt x="635802" y="2209"/>
                  <a:pt x="691269" y="939"/>
                  <a:pt x="746237" y="6626"/>
                </a:cubicBezTo>
                <a:cubicBezTo>
                  <a:pt x="756062" y="7642"/>
                  <a:pt x="764107" y="15082"/>
                  <a:pt x="772742" y="19879"/>
                </a:cubicBezTo>
                <a:cubicBezTo>
                  <a:pt x="784000" y="26133"/>
                  <a:pt x="794614" y="33503"/>
                  <a:pt x="805872" y="39757"/>
                </a:cubicBezTo>
                <a:cubicBezTo>
                  <a:pt x="814506" y="44554"/>
                  <a:pt x="823705" y="48279"/>
                  <a:pt x="832376" y="53009"/>
                </a:cubicBezTo>
                <a:cubicBezTo>
                  <a:pt x="848009" y="61536"/>
                  <a:pt x="863298" y="70678"/>
                  <a:pt x="878759" y="79513"/>
                </a:cubicBezTo>
                <a:cubicBezTo>
                  <a:pt x="887594" y="92765"/>
                  <a:pt x="894000" y="108008"/>
                  <a:pt x="905263" y="119270"/>
                </a:cubicBezTo>
                <a:cubicBezTo>
                  <a:pt x="911889" y="125896"/>
                  <a:pt x="919519" y="131651"/>
                  <a:pt x="925142" y="139148"/>
                </a:cubicBezTo>
                <a:cubicBezTo>
                  <a:pt x="939476" y="158260"/>
                  <a:pt x="951646" y="178905"/>
                  <a:pt x="964898" y="198783"/>
                </a:cubicBezTo>
                <a:cubicBezTo>
                  <a:pt x="969315" y="214244"/>
                  <a:pt x="971496" y="230528"/>
                  <a:pt x="978150" y="245166"/>
                </a:cubicBezTo>
                <a:cubicBezTo>
                  <a:pt x="982720" y="255220"/>
                  <a:pt x="992740" y="261975"/>
                  <a:pt x="998028" y="271670"/>
                </a:cubicBezTo>
                <a:cubicBezTo>
                  <a:pt x="1006083" y="286437"/>
                  <a:pt x="1011281" y="302592"/>
                  <a:pt x="1017907" y="318053"/>
                </a:cubicBezTo>
                <a:cubicBezTo>
                  <a:pt x="1020116" y="331305"/>
                  <a:pt x="1021275" y="344775"/>
                  <a:pt x="1024533" y="357809"/>
                </a:cubicBezTo>
                <a:cubicBezTo>
                  <a:pt x="1027921" y="371361"/>
                  <a:pt x="1034397" y="384014"/>
                  <a:pt x="1037785" y="397566"/>
                </a:cubicBezTo>
                <a:cubicBezTo>
                  <a:pt x="1047296" y="435609"/>
                  <a:pt x="1041029" y="415615"/>
                  <a:pt x="1057663" y="457200"/>
                </a:cubicBezTo>
                <a:cubicBezTo>
                  <a:pt x="1069310" y="515435"/>
                  <a:pt x="1055641" y="466408"/>
                  <a:pt x="1084168" y="523461"/>
                </a:cubicBezTo>
                <a:cubicBezTo>
                  <a:pt x="1146928" y="648980"/>
                  <a:pt x="1057730" y="488791"/>
                  <a:pt x="1130550" y="616226"/>
                </a:cubicBezTo>
                <a:cubicBezTo>
                  <a:pt x="1132759" y="625061"/>
                  <a:pt x="1135200" y="633841"/>
                  <a:pt x="1137176" y="642731"/>
                </a:cubicBezTo>
                <a:cubicBezTo>
                  <a:pt x="1139619" y="653725"/>
                  <a:pt x="1141071" y="664935"/>
                  <a:pt x="1143802" y="675861"/>
                </a:cubicBezTo>
                <a:cubicBezTo>
                  <a:pt x="1145496" y="682637"/>
                  <a:pt x="1146554" y="689928"/>
                  <a:pt x="1150428" y="695740"/>
                </a:cubicBezTo>
                <a:cubicBezTo>
                  <a:pt x="1155626" y="703537"/>
                  <a:pt x="1163681" y="708992"/>
                  <a:pt x="1170307" y="715618"/>
                </a:cubicBezTo>
                <a:cubicBezTo>
                  <a:pt x="1176042" y="732823"/>
                  <a:pt x="1182262" y="752779"/>
                  <a:pt x="1190185" y="768626"/>
                </a:cubicBezTo>
                <a:cubicBezTo>
                  <a:pt x="1195945" y="780145"/>
                  <a:pt x="1204303" y="790238"/>
                  <a:pt x="1210063" y="801757"/>
                </a:cubicBezTo>
                <a:cubicBezTo>
                  <a:pt x="1215360" y="812350"/>
                  <a:pt x="1220483" y="838230"/>
                  <a:pt x="1223315" y="848140"/>
                </a:cubicBezTo>
                <a:cubicBezTo>
                  <a:pt x="1229987" y="871492"/>
                  <a:pt x="1243493" y="900461"/>
                  <a:pt x="1249820" y="921026"/>
                </a:cubicBezTo>
                <a:cubicBezTo>
                  <a:pt x="1266227" y="974351"/>
                  <a:pt x="1245536" y="936242"/>
                  <a:pt x="1263072" y="1000540"/>
                </a:cubicBezTo>
                <a:cubicBezTo>
                  <a:pt x="1265671" y="1010069"/>
                  <a:pt x="1272525" y="1017926"/>
                  <a:pt x="1276324" y="1027044"/>
                </a:cubicBezTo>
                <a:cubicBezTo>
                  <a:pt x="1283582" y="1044464"/>
                  <a:pt x="1289576" y="1062383"/>
                  <a:pt x="1296202" y="1080053"/>
                </a:cubicBezTo>
                <a:cubicBezTo>
                  <a:pt x="1300206" y="1132103"/>
                  <a:pt x="1298543" y="1155676"/>
                  <a:pt x="1309455" y="1199322"/>
                </a:cubicBezTo>
                <a:cubicBezTo>
                  <a:pt x="1311149" y="1206098"/>
                  <a:pt x="1312958" y="1212953"/>
                  <a:pt x="1316081" y="1219200"/>
                </a:cubicBezTo>
                <a:cubicBezTo>
                  <a:pt x="1321841" y="1230719"/>
                  <a:pt x="1329333" y="1241287"/>
                  <a:pt x="1335959" y="1252331"/>
                </a:cubicBezTo>
                <a:cubicBezTo>
                  <a:pt x="1338168" y="1263374"/>
                  <a:pt x="1339349" y="1274674"/>
                  <a:pt x="1342585" y="1285461"/>
                </a:cubicBezTo>
                <a:cubicBezTo>
                  <a:pt x="1346003" y="1296854"/>
                  <a:pt x="1353162" y="1307002"/>
                  <a:pt x="1355837" y="1318592"/>
                </a:cubicBezTo>
                <a:cubicBezTo>
                  <a:pt x="1375367" y="1403224"/>
                  <a:pt x="1345124" y="1342701"/>
                  <a:pt x="1382342" y="1404731"/>
                </a:cubicBezTo>
                <a:cubicBezTo>
                  <a:pt x="1395325" y="1482630"/>
                  <a:pt x="1382415" y="1411687"/>
                  <a:pt x="1395594" y="1470992"/>
                </a:cubicBezTo>
                <a:cubicBezTo>
                  <a:pt x="1398037" y="1481986"/>
                  <a:pt x="1398659" y="1493438"/>
                  <a:pt x="1402220" y="1504122"/>
                </a:cubicBezTo>
                <a:cubicBezTo>
                  <a:pt x="1407539" y="1520080"/>
                  <a:pt x="1415472" y="1535044"/>
                  <a:pt x="1422098" y="1550505"/>
                </a:cubicBezTo>
                <a:cubicBezTo>
                  <a:pt x="1441375" y="1704718"/>
                  <a:pt x="1418513" y="1539100"/>
                  <a:pt x="1435350" y="1630018"/>
                </a:cubicBezTo>
                <a:cubicBezTo>
                  <a:pt x="1444739" y="1680719"/>
                  <a:pt x="1461855" y="1782418"/>
                  <a:pt x="1461855" y="1782418"/>
                </a:cubicBezTo>
                <a:cubicBezTo>
                  <a:pt x="1457578" y="1923546"/>
                  <a:pt x="1478042" y="1939995"/>
                  <a:pt x="1448602" y="2020957"/>
                </a:cubicBezTo>
                <a:cubicBezTo>
                  <a:pt x="1442153" y="2038692"/>
                  <a:pt x="1435350" y="2056296"/>
                  <a:pt x="1428724" y="2073966"/>
                </a:cubicBezTo>
                <a:cubicBezTo>
                  <a:pt x="1426515" y="2089427"/>
                  <a:pt x="1425161" y="2105034"/>
                  <a:pt x="1422098" y="2120348"/>
                </a:cubicBezTo>
                <a:cubicBezTo>
                  <a:pt x="1420728" y="2127197"/>
                  <a:pt x="1417924" y="2133686"/>
                  <a:pt x="1415472" y="2140226"/>
                </a:cubicBezTo>
                <a:cubicBezTo>
                  <a:pt x="1404670" y="2169031"/>
                  <a:pt x="1392072" y="2197181"/>
                  <a:pt x="1382342" y="2226366"/>
                </a:cubicBezTo>
                <a:cubicBezTo>
                  <a:pt x="1372484" y="2255935"/>
                  <a:pt x="1373435" y="2254915"/>
                  <a:pt x="1355837" y="2292626"/>
                </a:cubicBezTo>
                <a:cubicBezTo>
                  <a:pt x="1347483" y="2310528"/>
                  <a:pt x="1337687" y="2327733"/>
                  <a:pt x="1329333" y="2345635"/>
                </a:cubicBezTo>
                <a:cubicBezTo>
                  <a:pt x="1322220" y="2360878"/>
                  <a:pt x="1318593" y="2377896"/>
                  <a:pt x="1309455" y="2392018"/>
                </a:cubicBezTo>
                <a:cubicBezTo>
                  <a:pt x="1294089" y="2415765"/>
                  <a:pt x="1273417" y="2435651"/>
                  <a:pt x="1256446" y="2458279"/>
                </a:cubicBezTo>
                <a:cubicBezTo>
                  <a:pt x="1153401" y="2595671"/>
                  <a:pt x="1300892" y="2409348"/>
                  <a:pt x="1203437" y="2531166"/>
                </a:cubicBezTo>
                <a:cubicBezTo>
                  <a:pt x="1189897" y="2571787"/>
                  <a:pt x="1201750" y="2546104"/>
                  <a:pt x="1150428" y="2597426"/>
                </a:cubicBezTo>
                <a:cubicBezTo>
                  <a:pt x="1140457" y="2607397"/>
                  <a:pt x="1120193" y="2631128"/>
                  <a:pt x="1104046" y="2637183"/>
                </a:cubicBezTo>
                <a:cubicBezTo>
                  <a:pt x="1093501" y="2641137"/>
                  <a:pt x="1081959" y="2641600"/>
                  <a:pt x="1070915" y="2643809"/>
                </a:cubicBezTo>
                <a:cubicBezTo>
                  <a:pt x="1045128" y="2682489"/>
                  <a:pt x="1073946" y="2648919"/>
                  <a:pt x="1031159" y="2670313"/>
                </a:cubicBezTo>
                <a:cubicBezTo>
                  <a:pt x="1012522" y="2679632"/>
                  <a:pt x="998271" y="2698027"/>
                  <a:pt x="978150" y="2703444"/>
                </a:cubicBezTo>
                <a:cubicBezTo>
                  <a:pt x="939524" y="2713843"/>
                  <a:pt x="898597" y="2711930"/>
                  <a:pt x="858881" y="2716696"/>
                </a:cubicBezTo>
                <a:cubicBezTo>
                  <a:pt x="843374" y="2718557"/>
                  <a:pt x="827959" y="2721113"/>
                  <a:pt x="812498" y="2723322"/>
                </a:cubicBezTo>
                <a:cubicBezTo>
                  <a:pt x="763907" y="2716696"/>
                  <a:pt x="714509" y="2714471"/>
                  <a:pt x="666724" y="2703444"/>
                </a:cubicBezTo>
                <a:cubicBezTo>
                  <a:pt x="655963" y="2700961"/>
                  <a:pt x="650312" y="2688051"/>
                  <a:pt x="640220" y="2683566"/>
                </a:cubicBezTo>
                <a:cubicBezTo>
                  <a:pt x="629928" y="2678992"/>
                  <a:pt x="618133" y="2679149"/>
                  <a:pt x="607089" y="2676940"/>
                </a:cubicBezTo>
                <a:cubicBezTo>
                  <a:pt x="543681" y="2613529"/>
                  <a:pt x="624865" y="2688789"/>
                  <a:pt x="567333" y="2650435"/>
                </a:cubicBezTo>
                <a:cubicBezTo>
                  <a:pt x="559536" y="2645237"/>
                  <a:pt x="553626" y="2637609"/>
                  <a:pt x="547455" y="2630557"/>
                </a:cubicBezTo>
                <a:cubicBezTo>
                  <a:pt x="538142" y="2619913"/>
                  <a:pt x="532718" y="2605271"/>
                  <a:pt x="520950" y="2597426"/>
                </a:cubicBezTo>
                <a:cubicBezTo>
                  <a:pt x="511579" y="2591179"/>
                  <a:pt x="498863" y="2593009"/>
                  <a:pt x="487820" y="2590800"/>
                </a:cubicBezTo>
                <a:cubicBezTo>
                  <a:pt x="429180" y="2532161"/>
                  <a:pt x="455603" y="2551653"/>
                  <a:pt x="414933" y="2524540"/>
                </a:cubicBezTo>
                <a:cubicBezTo>
                  <a:pt x="401334" y="2506407"/>
                  <a:pt x="389077" y="2493356"/>
                  <a:pt x="381802" y="2471531"/>
                </a:cubicBezTo>
                <a:cubicBezTo>
                  <a:pt x="378240" y="2460847"/>
                  <a:pt x="378737" y="2449084"/>
                  <a:pt x="375176" y="2438400"/>
                </a:cubicBezTo>
                <a:cubicBezTo>
                  <a:pt x="367654" y="2415833"/>
                  <a:pt x="356673" y="2394542"/>
                  <a:pt x="348672" y="2372140"/>
                </a:cubicBezTo>
                <a:cubicBezTo>
                  <a:pt x="345609" y="2363564"/>
                  <a:pt x="346119" y="2353780"/>
                  <a:pt x="342046" y="2345635"/>
                </a:cubicBezTo>
                <a:cubicBezTo>
                  <a:pt x="337107" y="2335758"/>
                  <a:pt x="328794" y="2327966"/>
                  <a:pt x="322168" y="2319131"/>
                </a:cubicBezTo>
                <a:cubicBezTo>
                  <a:pt x="319959" y="2308087"/>
                  <a:pt x="321130" y="2295778"/>
                  <a:pt x="315542" y="2286000"/>
                </a:cubicBezTo>
                <a:cubicBezTo>
                  <a:pt x="311591" y="2279086"/>
                  <a:pt x="300081" y="2279374"/>
                  <a:pt x="295663" y="2272748"/>
                </a:cubicBezTo>
                <a:cubicBezTo>
                  <a:pt x="290611" y="2265171"/>
                  <a:pt x="291539" y="2255000"/>
                  <a:pt x="289037" y="2246244"/>
                </a:cubicBezTo>
                <a:cubicBezTo>
                  <a:pt x="287118" y="2239528"/>
                  <a:pt x="284620" y="2232992"/>
                  <a:pt x="282411" y="2226366"/>
                </a:cubicBezTo>
                <a:cubicBezTo>
                  <a:pt x="280202" y="2213114"/>
                  <a:pt x="281793" y="2198626"/>
                  <a:pt x="275785" y="2186609"/>
                </a:cubicBezTo>
                <a:cubicBezTo>
                  <a:pt x="272224" y="2179486"/>
                  <a:pt x="259858" y="2180271"/>
                  <a:pt x="255907" y="2173357"/>
                </a:cubicBezTo>
                <a:cubicBezTo>
                  <a:pt x="250319" y="2163578"/>
                  <a:pt x="251724" y="2151220"/>
                  <a:pt x="249281" y="2140226"/>
                </a:cubicBezTo>
                <a:cubicBezTo>
                  <a:pt x="247306" y="2131336"/>
                  <a:pt x="246242" y="2122092"/>
                  <a:pt x="242655" y="2113722"/>
                </a:cubicBezTo>
                <a:cubicBezTo>
                  <a:pt x="239427" y="2106190"/>
                  <a:pt x="211783" y="2070352"/>
                  <a:pt x="209524" y="2067340"/>
                </a:cubicBezTo>
                <a:cubicBezTo>
                  <a:pt x="202136" y="2037786"/>
                  <a:pt x="203508" y="2038202"/>
                  <a:pt x="189646" y="2007705"/>
                </a:cubicBezTo>
                <a:cubicBezTo>
                  <a:pt x="183515" y="1994217"/>
                  <a:pt x="175271" y="1981705"/>
                  <a:pt x="169768" y="1967948"/>
                </a:cubicBezTo>
                <a:cubicBezTo>
                  <a:pt x="151971" y="1923455"/>
                  <a:pt x="178738" y="1957039"/>
                  <a:pt x="143263" y="1921566"/>
                </a:cubicBezTo>
                <a:cubicBezTo>
                  <a:pt x="128116" y="1876123"/>
                  <a:pt x="146004" y="1932528"/>
                  <a:pt x="130011" y="1868557"/>
                </a:cubicBezTo>
                <a:cubicBezTo>
                  <a:pt x="128317" y="1861781"/>
                  <a:pt x="125837" y="1855219"/>
                  <a:pt x="123385" y="1848679"/>
                </a:cubicBezTo>
                <a:cubicBezTo>
                  <a:pt x="110694" y="1814835"/>
                  <a:pt x="111940" y="1819163"/>
                  <a:pt x="96881" y="1789044"/>
                </a:cubicBezTo>
                <a:cubicBezTo>
                  <a:pt x="94672" y="1773583"/>
                  <a:pt x="92080" y="1758172"/>
                  <a:pt x="90255" y="1742661"/>
                </a:cubicBezTo>
                <a:cubicBezTo>
                  <a:pt x="87661" y="1720616"/>
                  <a:pt x="88201" y="1698121"/>
                  <a:pt x="83628" y="1676400"/>
                </a:cubicBezTo>
                <a:cubicBezTo>
                  <a:pt x="79311" y="1655896"/>
                  <a:pt x="69358" y="1636955"/>
                  <a:pt x="63750" y="1616766"/>
                </a:cubicBezTo>
                <a:cubicBezTo>
                  <a:pt x="58300" y="1597146"/>
                  <a:pt x="54251" y="1577145"/>
                  <a:pt x="50498" y="1557131"/>
                </a:cubicBezTo>
                <a:cubicBezTo>
                  <a:pt x="46627" y="1536484"/>
                  <a:pt x="43800" y="1499465"/>
                  <a:pt x="37246" y="1477618"/>
                </a:cubicBezTo>
                <a:cubicBezTo>
                  <a:pt x="33828" y="1466225"/>
                  <a:pt x="28411" y="1455531"/>
                  <a:pt x="23994" y="1444487"/>
                </a:cubicBezTo>
                <a:cubicBezTo>
                  <a:pt x="-8601" y="1200019"/>
                  <a:pt x="143" y="1295637"/>
                  <a:pt x="4115" y="854766"/>
                </a:cubicBezTo>
                <a:cubicBezTo>
                  <a:pt x="4852" y="772928"/>
                  <a:pt x="12155" y="691275"/>
                  <a:pt x="17368" y="609600"/>
                </a:cubicBezTo>
                <a:cubicBezTo>
                  <a:pt x="21816" y="539924"/>
                  <a:pt x="9087" y="558248"/>
                  <a:pt x="37246" y="530087"/>
                </a:cubicBezTo>
                <a:cubicBezTo>
                  <a:pt x="39455" y="516835"/>
                  <a:pt x="39921" y="503172"/>
                  <a:pt x="43872" y="490331"/>
                </a:cubicBezTo>
                <a:cubicBezTo>
                  <a:pt x="50211" y="469729"/>
                  <a:pt x="66462" y="438523"/>
                  <a:pt x="77002" y="417444"/>
                </a:cubicBezTo>
                <a:cubicBezTo>
                  <a:pt x="79211" y="401983"/>
                  <a:pt x="78689" y="385877"/>
                  <a:pt x="83628" y="371061"/>
                </a:cubicBezTo>
                <a:cubicBezTo>
                  <a:pt x="85604" y="365134"/>
                  <a:pt x="93781" y="363233"/>
                  <a:pt x="96881" y="357809"/>
                </a:cubicBezTo>
                <a:cubicBezTo>
                  <a:pt x="102782" y="347482"/>
                  <a:pt x="105716" y="335722"/>
                  <a:pt x="110133" y="324679"/>
                </a:cubicBezTo>
                <a:cubicBezTo>
                  <a:pt x="122861" y="261035"/>
                  <a:pt x="103889" y="317606"/>
                  <a:pt x="143263" y="271670"/>
                </a:cubicBezTo>
                <a:cubicBezTo>
                  <a:pt x="152927" y="260395"/>
                  <a:pt x="163572" y="223187"/>
                  <a:pt x="169768" y="212035"/>
                </a:cubicBezTo>
                <a:cubicBezTo>
                  <a:pt x="174200" y="204057"/>
                  <a:pt x="199714" y="171259"/>
                  <a:pt x="209524" y="165653"/>
                </a:cubicBezTo>
                <a:cubicBezTo>
                  <a:pt x="217431" y="161135"/>
                  <a:pt x="227193" y="161235"/>
                  <a:pt x="236028" y="159026"/>
                </a:cubicBezTo>
                <a:cubicBezTo>
                  <a:pt x="244863" y="152400"/>
                  <a:pt x="254148" y="146335"/>
                  <a:pt x="262533" y="139148"/>
                </a:cubicBezTo>
                <a:cubicBezTo>
                  <a:pt x="269648" y="133050"/>
                  <a:pt x="274786" y="124717"/>
                  <a:pt x="282411" y="119270"/>
                </a:cubicBezTo>
                <a:cubicBezTo>
                  <a:pt x="290449" y="113529"/>
                  <a:pt x="300080" y="110435"/>
                  <a:pt x="308915" y="106018"/>
                </a:cubicBezTo>
                <a:cubicBezTo>
                  <a:pt x="331520" y="72112"/>
                  <a:pt x="310241" y="96907"/>
                  <a:pt x="348672" y="72887"/>
                </a:cubicBezTo>
                <a:cubicBezTo>
                  <a:pt x="380585" y="52941"/>
                  <a:pt x="369345" y="49497"/>
                  <a:pt x="408307" y="39757"/>
                </a:cubicBezTo>
                <a:cubicBezTo>
                  <a:pt x="414735" y="38150"/>
                  <a:pt x="421559" y="39757"/>
                  <a:pt x="428185" y="39757"/>
                </a:cubicBezTo>
                <a:lnTo>
                  <a:pt x="428185" y="39757"/>
                </a:lnTo>
              </a:path>
            </a:pathLst>
          </a:custGeom>
          <a:solidFill>
            <a:srgbClr val="FF66FF">
              <a:alpha val="4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216731" y="233182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257661" y="1270955"/>
            <a:ext cx="470239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被删除节点左右子树都不为空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，可进行以下处理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以在它的右子树中寻找中序下的第一个结点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关键码最小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，用它的值填补到被删节点中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再递归处理该节点的删除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7817881" y="296616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466971" y="233471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4763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0097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6704971" y="12679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162171" y="1950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247771" y="1953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543171" y="2715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954055" y="342336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515136" y="387595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210119" y="304800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442025" y="348688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6784925" y="393419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6817880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504615" y="469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529835" y="51032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219659" y="431471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5627206" y="455588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5714730" y="384880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409930" y="384880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5759531" y="308575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460598" y="347479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137051" y="43113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5711479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398606" y="508647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3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4" name="Oval 66"/>
          <p:cNvSpPr>
            <a:spLocks noChangeArrowheads="1"/>
          </p:cNvSpPr>
          <p:nvPr/>
        </p:nvSpPr>
        <p:spPr bwMode="auto">
          <a:xfrm>
            <a:off x="6219659" y="4309287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5" name="Oval 66"/>
          <p:cNvSpPr>
            <a:spLocks noChangeArrowheads="1"/>
          </p:cNvSpPr>
          <p:nvPr/>
        </p:nvSpPr>
        <p:spPr bwMode="auto">
          <a:xfrm>
            <a:off x="5920839" y="2719969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6" name="矩形 5"/>
          <p:cNvSpPr/>
          <p:nvPr/>
        </p:nvSpPr>
        <p:spPr>
          <a:xfrm>
            <a:off x="7318587" y="4595431"/>
            <a:ext cx="1270935" cy="10151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递归删除右子树节点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5620" y="5544047"/>
            <a:ext cx="784887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399027" y="2336767"/>
            <a:ext cx="718199" cy="457348"/>
            <a:chOff x="8019025" y="2048113"/>
            <a:chExt cx="718199" cy="457348"/>
          </a:xfrm>
        </p:grpSpPr>
        <p:cxnSp>
          <p:nvCxnSpPr>
            <p:cNvPr id="38" name="直接箭头连接符 37"/>
            <p:cNvCxnSpPr>
              <a:stCxn id="39" idx="2"/>
            </p:cNvCxnSpPr>
            <p:nvPr/>
          </p:nvCxnSpPr>
          <p:spPr bwMode="auto">
            <a:xfrm flipH="1">
              <a:off x="8019025" y="2258461"/>
              <a:ext cx="350888" cy="247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Oval 67"/>
            <p:cNvSpPr>
              <a:spLocks noChangeArrowheads="1"/>
            </p:cNvSpPr>
            <p:nvPr/>
          </p:nvSpPr>
          <p:spPr bwMode="auto">
            <a:xfrm>
              <a:off x="8369913" y="2048113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p</a:t>
              </a:r>
              <a:endParaRPr kumimoji="1" lang="en-US" altLang="zh-CN" sz="24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03454" y="2946254"/>
            <a:ext cx="575510" cy="612280"/>
            <a:chOff x="7768616" y="1458520"/>
            <a:chExt cx="575510" cy="874450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H="1">
              <a:off x="7830021" y="1895790"/>
              <a:ext cx="83782" cy="4371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5" name="Oval 67"/>
            <p:cNvSpPr>
              <a:spLocks noChangeArrowheads="1"/>
            </p:cNvSpPr>
            <p:nvPr/>
          </p:nvSpPr>
          <p:spPr bwMode="auto">
            <a:xfrm>
              <a:off x="7768616" y="1458520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16490" y="4788187"/>
            <a:ext cx="575510" cy="654959"/>
            <a:chOff x="7762514" y="1300570"/>
            <a:chExt cx="575510" cy="935405"/>
          </a:xfrm>
        </p:grpSpPr>
        <p:cxnSp>
          <p:nvCxnSpPr>
            <p:cNvPr id="49" name="直接箭头连接符 48"/>
            <p:cNvCxnSpPr/>
            <p:nvPr/>
          </p:nvCxnSpPr>
          <p:spPr bwMode="auto">
            <a:xfrm flipV="1">
              <a:off x="8022275" y="1300570"/>
              <a:ext cx="163231" cy="546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0" name="Oval 67"/>
            <p:cNvSpPr>
              <a:spLocks noChangeArrowheads="1"/>
            </p:cNvSpPr>
            <p:nvPr/>
          </p:nvSpPr>
          <p:spPr bwMode="auto">
            <a:xfrm>
              <a:off x="7762514" y="1815279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42480" y="5192518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3398" y="64263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26426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6" grpId="0" animBg="1"/>
      <p:bldP spid="3" grpId="0"/>
      <p:bldP spid="1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56214" y="2865691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O(n/2)+ 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396375" y="2834924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501008"/>
            <a:ext cx="1529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437112"/>
            <a:ext cx="1529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)+O(n)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240692" y="2865691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13372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1844294" y="2577517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275856" y="2577517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176317" y="2591680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30060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41428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63586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182695" y="3559894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30060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842191" y="4519642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270103" y="4518299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92261" y="4521491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87486" y="4494370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514708" y="450234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685744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678636" y="356072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748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4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1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972108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为根节点的树中删除元素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若递归的各层子树不为空，说明顺利删除返回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递归进入左子树进行删除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递归进入右子树删除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||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若至多有一个孩子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若左子树空，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地址更新为其右孩子地址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地址更新为其左孩子地址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左右子树皆存在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递归调用删除右子树中的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p-&gt;data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树中无关键码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，删除失败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072471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75" y="156882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由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BinTree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派生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模板类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_hot;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命中”节点的父亲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基本接口：以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virtual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修饰，强制要求所有派生类（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变种）根据各自的规则对其重写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insert (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fr-FR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endParaRPr lang="fr-FR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86309" y="5789689"/>
            <a:ext cx="828092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400" dirty="0"/>
              <a:t>BST</a:t>
            </a:r>
            <a:r>
              <a:rPr lang="zh-CN" altLang="en-US" sz="2400" dirty="0"/>
              <a:t>类继承</a:t>
            </a:r>
            <a:r>
              <a:rPr lang="en-US" altLang="zh-CN" sz="2400" dirty="0" err="1"/>
              <a:t>BinTree</a:t>
            </a:r>
            <a:r>
              <a:rPr lang="zh-CN" altLang="en-US" sz="2400" dirty="0"/>
              <a:t>的同时，沿用二叉树节点类</a:t>
            </a:r>
            <a:r>
              <a:rPr lang="en-US" altLang="zh-CN" sz="2400" dirty="0" err="1"/>
              <a:t>BinNode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FF00"/>
                </a:solidFill>
              </a:rPr>
              <a:t>注意</a:t>
            </a:r>
            <a:r>
              <a:rPr lang="en-US" altLang="zh-CN" sz="2400" dirty="0">
                <a:solidFill>
                  <a:srgbClr val="FFFF00"/>
                </a:solidFill>
              </a:rPr>
              <a:t>_hot</a:t>
            </a:r>
            <a:r>
              <a:rPr lang="zh-CN" altLang="en-US" sz="2400" dirty="0">
                <a:solidFill>
                  <a:srgbClr val="FFFF00"/>
                </a:solidFill>
              </a:rPr>
              <a:t>的使用：命中节点的父亲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120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二叉搜索树的搜索（查找）、插入、删除复杂度皆为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O(h)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-36512" y="1716227"/>
            <a:ext cx="9144000" cy="2761240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4944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30948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6952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029567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38960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4964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10968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469727" y="20141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82541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8545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549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05532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6557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62561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698565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199966" y="2196871"/>
            <a:ext cx="1269761" cy="216024"/>
            <a:chOff x="3632014" y="4509120"/>
            <a:chExt cx="1269761" cy="216024"/>
          </a:xfrm>
        </p:grpSpPr>
        <p:cxnSp>
          <p:nvCxnSpPr>
            <p:cNvPr id="42" name="直接连接符 4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2483768" y="2588977"/>
            <a:ext cx="545799" cy="255965"/>
            <a:chOff x="3632014" y="4509120"/>
            <a:chExt cx="1269761" cy="21602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 flipH="1">
            <a:off x="2669525" y="3021026"/>
            <a:ext cx="174281" cy="327973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3024960" y="3529019"/>
            <a:ext cx="106880" cy="367706"/>
            <a:chOff x="3457008" y="5841268"/>
            <a:chExt cx="69966" cy="327973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53" name="圆角矩形 52"/>
          <p:cNvSpPr/>
          <p:nvPr/>
        </p:nvSpPr>
        <p:spPr bwMode="auto">
          <a:xfrm>
            <a:off x="2951820" y="38967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6662" y="1800291"/>
            <a:ext cx="1138474" cy="25545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60264" y="3837759"/>
            <a:ext cx="5680396" cy="511600"/>
            <a:chOff x="2267744" y="6085752"/>
            <a:chExt cx="5680396" cy="511600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4470191" y="6085752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4825412" y="2194842"/>
            <a:ext cx="1258756" cy="216024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5359733" y="2592915"/>
            <a:ext cx="545799" cy="255965"/>
            <a:chOff x="3632014" y="4509120"/>
            <a:chExt cx="1269761" cy="216024"/>
          </a:xfrm>
        </p:grpSpPr>
        <p:cxnSp>
          <p:nvCxnSpPr>
            <p:cNvPr id="64" name="直接连接符 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 flipH="1">
            <a:off x="6269549" y="2588977"/>
            <a:ext cx="552295" cy="255965"/>
            <a:chOff x="3632014" y="4509120"/>
            <a:chExt cx="1269761" cy="216024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 flipH="1">
            <a:off x="3391891" y="2585098"/>
            <a:ext cx="552295" cy="255965"/>
            <a:chOff x="3632014" y="4509120"/>
            <a:chExt cx="1269761" cy="216024"/>
          </a:xfrm>
        </p:grpSpPr>
        <p:cxnSp>
          <p:nvCxnSpPr>
            <p:cNvPr id="70" name="直接连接符 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 flipH="1">
            <a:off x="4107580" y="3021025"/>
            <a:ext cx="174281" cy="32797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5547088" y="3018890"/>
            <a:ext cx="174281" cy="327973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8" name="组合 77"/>
          <p:cNvGrpSpPr/>
          <p:nvPr/>
        </p:nvGrpSpPr>
        <p:grpSpPr>
          <a:xfrm flipH="1">
            <a:off x="6984753" y="3018889"/>
            <a:ext cx="174281" cy="327973"/>
            <a:chOff x="3632014" y="4509120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6449083" y="3014712"/>
            <a:ext cx="177658" cy="327973"/>
            <a:chOff x="3632014" y="4509120"/>
            <a:chExt cx="1269761" cy="216024"/>
          </a:xfrm>
        </p:grpSpPr>
        <p:cxnSp>
          <p:nvCxnSpPr>
            <p:cNvPr id="82" name="直接连接符 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006624" y="3031764"/>
            <a:ext cx="177658" cy="327973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3572926" y="3018889"/>
            <a:ext cx="177658" cy="327973"/>
            <a:chOff x="3632014" y="4509120"/>
            <a:chExt cx="1269761" cy="216024"/>
          </a:xfrm>
        </p:grpSpPr>
        <p:cxnSp>
          <p:nvCxnSpPr>
            <p:cNvPr id="88" name="直接连接符 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2134220" y="3024963"/>
            <a:ext cx="177658" cy="327973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3" name="文本框 92"/>
          <p:cNvSpPr txBox="1"/>
          <p:nvPr/>
        </p:nvSpPr>
        <p:spPr>
          <a:xfrm>
            <a:off x="8117228" y="2292081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4650605" y="175822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0"/>
              <p:cNvSpPr txBox="1">
                <a:spLocks noChangeArrowheads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但树高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是什么关系呢？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平均情况？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blipFill>
                <a:blip r:embed="rId3"/>
                <a:stretch>
                  <a:fillRect l="-1882" t="-2712" b="-71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512797" y="4595314"/>
            <a:ext cx="2263603" cy="2148776"/>
            <a:chOff x="6754008" y="4570890"/>
            <a:chExt cx="2263603" cy="2148776"/>
          </a:xfrm>
        </p:grpSpPr>
        <p:sp>
          <p:nvSpPr>
            <p:cNvPr id="97" name="Line 59"/>
            <p:cNvSpPr>
              <a:spLocks noChangeShapeType="1"/>
            </p:cNvSpPr>
            <p:nvPr/>
          </p:nvSpPr>
          <p:spPr bwMode="auto">
            <a:xfrm flipH="1">
              <a:off x="6876255" y="4712856"/>
              <a:ext cx="2002366" cy="1898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8706106" y="457089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00" name="Oval 61"/>
            <p:cNvSpPr>
              <a:spLocks noChangeArrowheads="1"/>
            </p:cNvSpPr>
            <p:nvPr/>
          </p:nvSpPr>
          <p:spPr bwMode="auto">
            <a:xfrm>
              <a:off x="8394601" y="484366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  <p:sp>
          <p:nvSpPr>
            <p:cNvPr id="103" name="Oval 61"/>
            <p:cNvSpPr>
              <a:spLocks noChangeArrowheads="1"/>
            </p:cNvSpPr>
            <p:nvPr/>
          </p:nvSpPr>
          <p:spPr bwMode="auto">
            <a:xfrm>
              <a:off x="8066332" y="515399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7754827" y="5464321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05" name="Oval 61"/>
            <p:cNvSpPr>
              <a:spLocks noChangeArrowheads="1"/>
            </p:cNvSpPr>
            <p:nvPr/>
          </p:nvSpPr>
          <p:spPr bwMode="auto">
            <a:xfrm>
              <a:off x="7416954" y="577465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06" name="Oval 61"/>
            <p:cNvSpPr>
              <a:spLocks noChangeArrowheads="1"/>
            </p:cNvSpPr>
            <p:nvPr/>
          </p:nvSpPr>
          <p:spPr bwMode="auto">
            <a:xfrm>
              <a:off x="7087282" y="609634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07" name="Oval 61"/>
            <p:cNvSpPr>
              <a:spLocks noChangeArrowheads="1"/>
            </p:cNvSpPr>
            <p:nvPr/>
          </p:nvSpPr>
          <p:spPr bwMode="auto">
            <a:xfrm>
              <a:off x="6754008" y="6409337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9992" y="4941168"/>
            <a:ext cx="1622150" cy="1078757"/>
            <a:chOff x="4499992" y="4941168"/>
            <a:chExt cx="1622150" cy="1078757"/>
          </a:xfrm>
        </p:grpSpPr>
        <p:sp>
          <p:nvSpPr>
            <p:cNvPr id="111" name="Oval 61"/>
            <p:cNvSpPr>
              <a:spLocks noChangeArrowheads="1"/>
            </p:cNvSpPr>
            <p:nvPr/>
          </p:nvSpPr>
          <p:spPr bwMode="auto">
            <a:xfrm>
              <a:off x="449999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13" name="Oval 61"/>
            <p:cNvSpPr>
              <a:spLocks noChangeArrowheads="1"/>
            </p:cNvSpPr>
            <p:nvPr/>
          </p:nvSpPr>
          <p:spPr bwMode="auto">
            <a:xfrm>
              <a:off x="494477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14" name="Oval 61"/>
            <p:cNvSpPr>
              <a:spLocks noChangeArrowheads="1"/>
            </p:cNvSpPr>
            <p:nvPr/>
          </p:nvSpPr>
          <p:spPr bwMode="auto">
            <a:xfrm>
              <a:off x="5151488" y="4941168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15" name="Oval 61"/>
            <p:cNvSpPr>
              <a:spLocks noChangeArrowheads="1"/>
            </p:cNvSpPr>
            <p:nvPr/>
          </p:nvSpPr>
          <p:spPr bwMode="auto">
            <a:xfrm>
              <a:off x="5382688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17" name="Oval 61"/>
            <p:cNvSpPr>
              <a:spLocks noChangeArrowheads="1"/>
            </p:cNvSpPr>
            <p:nvPr/>
          </p:nvSpPr>
          <p:spPr bwMode="auto">
            <a:xfrm>
              <a:off x="5810637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477127" y="5096333"/>
              <a:ext cx="243511" cy="225664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4892021" y="5096332"/>
              <a:ext cx="253742" cy="228330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4" name="组合 123"/>
            <p:cNvGrpSpPr/>
            <p:nvPr/>
          </p:nvGrpSpPr>
          <p:grpSpPr>
            <a:xfrm flipH="1">
              <a:off x="5889149" y="5447350"/>
              <a:ext cx="87772" cy="262246"/>
              <a:chOff x="3632014" y="4509120"/>
              <a:chExt cx="1269761" cy="216024"/>
            </a:xfrm>
          </p:grpSpPr>
          <p:cxnSp>
            <p:nvCxnSpPr>
              <p:cNvPr id="125" name="直接连接符 1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0" name="组合 129"/>
            <p:cNvGrpSpPr/>
            <p:nvPr/>
          </p:nvGrpSpPr>
          <p:grpSpPr>
            <a:xfrm flipH="1">
              <a:off x="5051536" y="5466920"/>
              <a:ext cx="58703" cy="262246"/>
              <a:chOff x="3632014" y="4509120"/>
              <a:chExt cx="1269761" cy="216024"/>
            </a:xfrm>
          </p:grpSpPr>
          <p:cxnSp>
            <p:nvCxnSpPr>
              <p:cNvPr id="131" name="直接连接符 13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2" name="直接连接符 13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3" name="组合 132"/>
            <p:cNvGrpSpPr/>
            <p:nvPr/>
          </p:nvGrpSpPr>
          <p:grpSpPr>
            <a:xfrm>
              <a:off x="4658648" y="5483878"/>
              <a:ext cx="106701" cy="228330"/>
              <a:chOff x="3632014" y="4509120"/>
              <a:chExt cx="1269761" cy="216024"/>
            </a:xfrm>
          </p:grpSpPr>
          <p:cxnSp>
            <p:nvCxnSpPr>
              <p:cNvPr id="134" name="直接连接符 1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5526389" y="5466920"/>
              <a:ext cx="119848" cy="228330"/>
              <a:chOff x="3632014" y="4509120"/>
              <a:chExt cx="1269761" cy="216024"/>
            </a:xfrm>
          </p:grpSpPr>
          <p:cxnSp>
            <p:nvCxnSpPr>
              <p:cNvPr id="138" name="直接连接符 1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6" name="Oval 61"/>
            <p:cNvSpPr>
              <a:spLocks noChangeArrowheads="1"/>
            </p:cNvSpPr>
            <p:nvPr/>
          </p:nvSpPr>
          <p:spPr bwMode="auto">
            <a:xfrm>
              <a:off x="5586679" y="532610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12" name="Oval 61"/>
            <p:cNvSpPr>
              <a:spLocks noChangeArrowheads="1"/>
            </p:cNvSpPr>
            <p:nvPr/>
          </p:nvSpPr>
          <p:spPr bwMode="auto">
            <a:xfrm>
              <a:off x="4730517" y="532610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115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树高与树的构建时关键码的输入次序相关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按关键码大小顺序输入构建二叉搜索树时，树高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按照完全二叉树的层次遍历输入时，树高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blipFill>
                <a:blip r:embed="rId3"/>
                <a:stretch>
                  <a:fillRect l="-1230" t="-4292" b="-85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个节点的关键码按照不同顺序有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种全排列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按照排列顺序输入构建二叉搜索树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假设各排列概率均等，可证明二叉搜索树平均高度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blipFill>
                <a:blip r:embed="rId4"/>
                <a:stretch>
                  <a:fillRect l="-1160" t="-3268" b="-6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随机组成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个节点的二叉搜索树形态共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!/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卡特兰数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假设各形态概率均等，可证明二叉搜索树平均高度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blipFill>
                <a:blip r:embed="rId5"/>
                <a:stretch>
                  <a:fillRect l="-1160" t="-4472" b="-239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0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 bwMode="auto">
          <a:xfrm>
            <a:off x="-57318" y="4002861"/>
            <a:ext cx="9361040" cy="2965323"/>
          </a:xfrm>
          <a:prstGeom prst="rect">
            <a:avLst/>
          </a:prstGeom>
          <a:solidFill>
            <a:schemeClr val="accent5">
              <a:alpha val="46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6066786" y="2446911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Oval 61"/>
          <p:cNvSpPr>
            <a:spLocks noChangeArrowheads="1"/>
          </p:cNvSpPr>
          <p:nvPr/>
        </p:nvSpPr>
        <p:spPr bwMode="auto">
          <a:xfrm>
            <a:off x="6074070" y="277617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V="1">
            <a:off x="4625444" y="2418452"/>
            <a:ext cx="126300" cy="47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1"/>
          <p:cNvSpPr>
            <a:spLocks noChangeArrowheads="1"/>
          </p:cNvSpPr>
          <p:nvPr/>
        </p:nvSpPr>
        <p:spPr bwMode="auto">
          <a:xfrm>
            <a:off x="4384509" y="281448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理想平衡与适度平衡</a:t>
            </a:r>
          </a:p>
        </p:txBody>
      </p:sp>
      <p:sp>
        <p:nvSpPr>
          <p:cNvPr id="135" name="Line 59"/>
          <p:cNvSpPr>
            <a:spLocks noChangeShapeType="1"/>
          </p:cNvSpPr>
          <p:nvPr/>
        </p:nvSpPr>
        <p:spPr bwMode="auto">
          <a:xfrm>
            <a:off x="663919" y="176526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Oval 60"/>
          <p:cNvSpPr>
            <a:spLocks noChangeArrowheads="1"/>
          </p:cNvSpPr>
          <p:nvPr/>
        </p:nvSpPr>
        <p:spPr bwMode="auto">
          <a:xfrm>
            <a:off x="397219" y="139956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1" name="Oval 61"/>
          <p:cNvSpPr>
            <a:spLocks noChangeArrowheads="1"/>
          </p:cNvSpPr>
          <p:nvPr/>
        </p:nvSpPr>
        <p:spPr bwMode="auto">
          <a:xfrm>
            <a:off x="854419" y="20824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1252931" y="2494867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61"/>
          <p:cNvSpPr>
            <a:spLocks noChangeArrowheads="1"/>
          </p:cNvSpPr>
          <p:nvPr/>
        </p:nvSpPr>
        <p:spPr bwMode="auto">
          <a:xfrm>
            <a:off x="1260215" y="2824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 flipH="1">
            <a:off x="2881536" y="1676229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040400" y="14026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 flipV="1">
            <a:off x="2427638" y="2455736"/>
            <a:ext cx="252600" cy="51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61"/>
          <p:cNvSpPr>
            <a:spLocks noChangeArrowheads="1"/>
          </p:cNvSpPr>
          <p:nvPr/>
        </p:nvSpPr>
        <p:spPr bwMode="auto">
          <a:xfrm>
            <a:off x="2195736" y="281727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7" name="Oval 61"/>
          <p:cNvSpPr>
            <a:spLocks noChangeArrowheads="1"/>
          </p:cNvSpPr>
          <p:nvPr/>
        </p:nvSpPr>
        <p:spPr bwMode="auto">
          <a:xfrm>
            <a:off x="2553938" y="208554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4364873" y="1735539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4098173" y="136983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4555373" y="2052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 flipH="1">
            <a:off x="6070651" y="1630887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60"/>
          <p:cNvSpPr>
            <a:spLocks noChangeArrowheads="1"/>
          </p:cNvSpPr>
          <p:nvPr/>
        </p:nvSpPr>
        <p:spPr bwMode="auto">
          <a:xfrm>
            <a:off x="6229515" y="135729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7" name="Oval 61"/>
          <p:cNvSpPr>
            <a:spLocks noChangeArrowheads="1"/>
          </p:cNvSpPr>
          <p:nvPr/>
        </p:nvSpPr>
        <p:spPr bwMode="auto">
          <a:xfrm>
            <a:off x="5743053" y="204020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0" name="Line 57"/>
          <p:cNvSpPr>
            <a:spLocks noChangeShapeType="1"/>
          </p:cNvSpPr>
          <p:nvPr/>
        </p:nvSpPr>
        <p:spPr bwMode="auto">
          <a:xfrm flipH="1">
            <a:off x="76152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59"/>
          <p:cNvSpPr>
            <a:spLocks noChangeShapeType="1"/>
          </p:cNvSpPr>
          <p:nvPr/>
        </p:nvSpPr>
        <p:spPr bwMode="auto">
          <a:xfrm>
            <a:off x="81486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Oval 64"/>
          <p:cNvSpPr>
            <a:spLocks noChangeArrowheads="1"/>
          </p:cNvSpPr>
          <p:nvPr/>
        </p:nvSpPr>
        <p:spPr bwMode="auto">
          <a:xfrm>
            <a:off x="7386692" y="223865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3" name="Oval 61"/>
          <p:cNvSpPr>
            <a:spLocks noChangeArrowheads="1"/>
          </p:cNvSpPr>
          <p:nvPr/>
        </p:nvSpPr>
        <p:spPr bwMode="auto">
          <a:xfrm>
            <a:off x="8301092" y="223576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64" name="Oval 66"/>
          <p:cNvSpPr>
            <a:spLocks noChangeArrowheads="1"/>
          </p:cNvSpPr>
          <p:nvPr/>
        </p:nvSpPr>
        <p:spPr bwMode="auto">
          <a:xfrm>
            <a:off x="7847001" y="1556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32099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26590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{3,2,1}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399593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{1,3,2}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736195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{3,1,2}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7456034" y="314096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{2,1,3}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456034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{2,3,1}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871238" y="4112064"/>
            <a:ext cx="4574498" cy="1944216"/>
          </a:xfrm>
          <a:prstGeom prst="ellipse">
            <a:avLst/>
          </a:prstGeom>
          <a:solidFill>
            <a:srgbClr val="92D05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799474" y="4450499"/>
            <a:ext cx="1854544" cy="1171392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4139952" y="4921158"/>
            <a:ext cx="126505" cy="164026"/>
          </a:xfrm>
          <a:prstGeom prst="ellipse">
            <a:avLst/>
          </a:prstGeom>
          <a:solidFill>
            <a:srgbClr val="C0000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 flipV="1">
            <a:off x="7080613" y="4659281"/>
            <a:ext cx="725179" cy="4248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886218" y="4087447"/>
            <a:ext cx="73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zh-CN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-108520" y="6211304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树、伸展树、红黑树、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（渐进不超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 flipH="1">
            <a:off x="3651222" y="5332557"/>
            <a:ext cx="713650" cy="759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9"/>
          <p:cNvSpPr>
            <a:spLocks noChangeShapeType="1"/>
          </p:cNvSpPr>
          <p:nvPr/>
        </p:nvSpPr>
        <p:spPr bwMode="auto">
          <a:xfrm flipH="1" flipV="1">
            <a:off x="2834154" y="4762855"/>
            <a:ext cx="1306268" cy="257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248406" y="4278231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理想平衡二叉搜索树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（树高恰好为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813600"/>
      </p:ext>
    </p:extLst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平衡二叉搜索树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Balanced Binary Searching Tree, BBST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也叫平衡二叉树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每个节点左子树和右子树高度差至多等于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左右子树高度差，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(v)=height(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(v))-height(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583966" y="5390727"/>
            <a:ext cx="380866" cy="700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1912640" y="4305755"/>
            <a:ext cx="1800200" cy="18426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>
            <a:off x="2539008" y="561932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6228184" y="4534355"/>
            <a:ext cx="1191413" cy="15570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1624608" y="40191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2234208" y="4628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B</a:t>
            </a: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2843808" y="52383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5625549" y="4704928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5320749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A</a:t>
            </a:r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694784" y="5843646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5930349" y="4247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C</a:t>
            </a:r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6563410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7149549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2342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34534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3" name="矩形 2"/>
          <p:cNvSpPr/>
          <p:nvPr/>
        </p:nvSpPr>
        <p:spPr>
          <a:xfrm>
            <a:off x="3347864" y="50748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12618" y="55696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67744" y="55069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27784" y="435478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51720" y="37787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52791" y="487663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29042" y="57239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4168" y="5661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144" y="49411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372200" y="40050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087" y="51356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06528" y="5107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197594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椭圆 229"/>
          <p:cNvSpPr/>
          <p:nvPr/>
        </p:nvSpPr>
        <p:spPr bwMode="auto">
          <a:xfrm>
            <a:off x="7307382" y="3229270"/>
            <a:ext cx="1758706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2840167" y="3256764"/>
            <a:ext cx="1811465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4261" y="1176208"/>
            <a:ext cx="9145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等价：两棵二叉搜索树的中序遍历序列相同，则称它们彼此等价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95536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49697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408003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882610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483768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87824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3792235" y="337692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1560" y="2737661"/>
            <a:ext cx="796443" cy="213996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763688" y="2735631"/>
            <a:ext cx="864096" cy="226275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2051720" y="3133705"/>
            <a:ext cx="432047" cy="26577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2847784" y="3129768"/>
            <a:ext cx="1163816" cy="268089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757858" y="3123859"/>
            <a:ext cx="373421" cy="26581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3162105" y="3555502"/>
            <a:ext cx="615880" cy="327973"/>
            <a:chOff x="3632014" y="4509120"/>
            <a:chExt cx="1269761" cy="216024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588881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0" name="圆角矩形 109"/>
          <p:cNvSpPr/>
          <p:nvPr/>
        </p:nvSpPr>
        <p:spPr bwMode="auto">
          <a:xfrm>
            <a:off x="3378129" y="439181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347864" y="4061706"/>
            <a:ext cx="174281" cy="327973"/>
            <a:chOff x="3632014" y="4509120"/>
            <a:chExt cx="1269761" cy="216024"/>
          </a:xfrm>
        </p:grpSpPr>
        <p:cxnSp>
          <p:nvCxnSpPr>
            <p:cNvPr id="112" name="直接连接符 11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3" name="圆角矩形 182"/>
          <p:cNvSpPr/>
          <p:nvPr/>
        </p:nvSpPr>
        <p:spPr bwMode="auto">
          <a:xfrm>
            <a:off x="39553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圆角矩形 183"/>
          <p:cNvSpPr/>
          <p:nvPr/>
        </p:nvSpPr>
        <p:spPr bwMode="auto">
          <a:xfrm>
            <a:off x="94969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1409950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圆角矩形 185"/>
          <p:cNvSpPr/>
          <p:nvPr/>
        </p:nvSpPr>
        <p:spPr bwMode="auto">
          <a:xfrm>
            <a:off x="188323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247891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圆角矩形 187"/>
          <p:cNvSpPr/>
          <p:nvPr/>
        </p:nvSpPr>
        <p:spPr bwMode="auto">
          <a:xfrm>
            <a:off x="298208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圆角矩形 188"/>
          <p:cNvSpPr/>
          <p:nvPr/>
        </p:nvSpPr>
        <p:spPr bwMode="auto">
          <a:xfrm>
            <a:off x="337093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圆角矩形 189"/>
          <p:cNvSpPr/>
          <p:nvPr/>
        </p:nvSpPr>
        <p:spPr bwMode="auto">
          <a:xfrm>
            <a:off x="3779912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5043864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5598025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圆角矩形 192"/>
          <p:cNvSpPr/>
          <p:nvPr/>
        </p:nvSpPr>
        <p:spPr bwMode="auto">
          <a:xfrm>
            <a:off x="6056331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530938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7132096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 bwMode="auto">
          <a:xfrm>
            <a:off x="7636152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 bwMode="auto">
          <a:xfrm>
            <a:off x="8388424" y="38816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5259888" y="2737661"/>
            <a:ext cx="796443" cy="213996"/>
            <a:chOff x="3632014" y="4509120"/>
            <a:chExt cx="1269761" cy="216024"/>
          </a:xfrm>
        </p:grpSpPr>
        <p:cxnSp>
          <p:nvCxnSpPr>
            <p:cNvPr id="199" name="直接连接符 19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6412016" y="2735631"/>
            <a:ext cx="864096" cy="226275"/>
            <a:chOff x="3632014" y="4509120"/>
            <a:chExt cx="1269761" cy="216024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4" name="组合 203"/>
          <p:cNvGrpSpPr/>
          <p:nvPr/>
        </p:nvGrpSpPr>
        <p:grpSpPr>
          <a:xfrm>
            <a:off x="6700048" y="3133705"/>
            <a:ext cx="432047" cy="265776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7" name="组合 206"/>
          <p:cNvGrpSpPr/>
          <p:nvPr/>
        </p:nvGrpSpPr>
        <p:grpSpPr>
          <a:xfrm flipH="1">
            <a:off x="7496112" y="3129768"/>
            <a:ext cx="673632" cy="268089"/>
            <a:chOff x="3632014" y="4509120"/>
            <a:chExt cx="1269761" cy="216024"/>
          </a:xfrm>
        </p:grpSpPr>
        <p:cxnSp>
          <p:nvCxnSpPr>
            <p:cNvPr id="208" name="直接连接符 2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0" name="组合 209"/>
          <p:cNvGrpSpPr/>
          <p:nvPr/>
        </p:nvGrpSpPr>
        <p:grpSpPr>
          <a:xfrm flipH="1">
            <a:off x="5406186" y="3123859"/>
            <a:ext cx="373421" cy="265811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7810433" y="3555502"/>
            <a:ext cx="615880" cy="327973"/>
            <a:chOff x="3632014" y="4509120"/>
            <a:chExt cx="1269761" cy="216024"/>
          </a:xfrm>
        </p:grpSpPr>
        <p:cxnSp>
          <p:nvCxnSpPr>
            <p:cNvPr id="214" name="直接连接符 2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16" name="直接连接符 215"/>
          <p:cNvCxnSpPr/>
          <p:nvPr/>
        </p:nvCxnSpPr>
        <p:spPr bwMode="auto">
          <a:xfrm flipH="1" flipV="1">
            <a:off x="6237209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17" name="圆角矩形 216"/>
          <p:cNvSpPr/>
          <p:nvPr/>
        </p:nvSpPr>
        <p:spPr bwMode="auto">
          <a:xfrm>
            <a:off x="7989869" y="338370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 flipH="1">
            <a:off x="8369559" y="3555501"/>
            <a:ext cx="174281" cy="327973"/>
            <a:chOff x="3632014" y="4509120"/>
            <a:chExt cx="1269761" cy="216024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21" name="圆角矩形 220"/>
          <p:cNvSpPr/>
          <p:nvPr/>
        </p:nvSpPr>
        <p:spPr bwMode="auto">
          <a:xfrm>
            <a:off x="504871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 bwMode="auto">
          <a:xfrm>
            <a:off x="5602878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圆角矩形 222"/>
          <p:cNvSpPr/>
          <p:nvPr/>
        </p:nvSpPr>
        <p:spPr bwMode="auto">
          <a:xfrm>
            <a:off x="6063131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>
            <a:off x="653641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圆角矩形 224"/>
          <p:cNvSpPr/>
          <p:nvPr/>
        </p:nvSpPr>
        <p:spPr bwMode="auto">
          <a:xfrm>
            <a:off x="713209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圆角矩形 225"/>
          <p:cNvSpPr/>
          <p:nvPr/>
        </p:nvSpPr>
        <p:spPr bwMode="auto">
          <a:xfrm>
            <a:off x="763526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圆角矩形 226"/>
          <p:cNvSpPr/>
          <p:nvPr/>
        </p:nvSpPr>
        <p:spPr bwMode="auto">
          <a:xfrm>
            <a:off x="802411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圆角矩形 227"/>
          <p:cNvSpPr/>
          <p:nvPr/>
        </p:nvSpPr>
        <p:spPr bwMode="auto">
          <a:xfrm>
            <a:off x="8433093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527257" y="551991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331640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22541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2113442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2504343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8952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3286145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3677046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40679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55" y="1790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 bwMode="auto">
          <a:xfrm>
            <a:off x="5810323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201224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6592125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6983026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73739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7764828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8155729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85466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69438" y="17728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55156" y="4571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4971545" y="45671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587583" y="6199766"/>
            <a:ext cx="357020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：倾斜的高廋身材</a:t>
            </a:r>
          </a:p>
        </p:txBody>
      </p:sp>
      <p:sp>
        <p:nvSpPr>
          <p:cNvPr id="124" name="矩形 123"/>
          <p:cNvSpPr/>
          <p:nvPr/>
        </p:nvSpPr>
        <p:spPr>
          <a:xfrm>
            <a:off x="5242275" y="6199766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矮胖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的身材</a:t>
            </a:r>
            <a:endParaRPr lang="zh-CN" altLang="en-US" sz="2400" dirty="0"/>
          </a:p>
        </p:txBody>
      </p:sp>
      <p:sp>
        <p:nvSpPr>
          <p:cNvPr id="125" name="TextBox 20"/>
          <p:cNvSpPr txBox="1">
            <a:spLocks noChangeArrowheads="1"/>
          </p:cNvSpPr>
          <p:nvPr/>
        </p:nvSpPr>
        <p:spPr bwMode="auto">
          <a:xfrm>
            <a:off x="1115616" y="5552144"/>
            <a:ext cx="7234293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如何动态调整保持好身材，实现平衡二叉？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46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00394"/>
            <a:ext cx="3775185" cy="2765409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9" y="4361892"/>
            <a:ext cx="3400477" cy="2914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29091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344868"/>
            <a:ext cx="296245" cy="1524292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699197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697166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103294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081338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26054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8" name="圆角矩形 87"/>
          <p:cNvSpPr/>
          <p:nvPr/>
        </p:nvSpPr>
        <p:spPr bwMode="auto">
          <a:xfrm>
            <a:off x="1036863" y="334486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298802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51614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715595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713563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27694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5325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293241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126576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104620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383259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393700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17236" y="3006456"/>
            <a:ext cx="291174" cy="147405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344869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743544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741512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30489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560491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296036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154525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132569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411208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4842" y="3418683"/>
            <a:ext cx="288032" cy="1473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026529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297547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411207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765536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763505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169633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147677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32688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411208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054366"/>
            <a:ext cx="294518" cy="14118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58248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38253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029" y="4596504"/>
            <a:ext cx="1510434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50986" y="4534256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021770" y="4563237"/>
            <a:ext cx="130035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669099" y="4534229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204185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0608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2051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069039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3021354000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569213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sz="2000" dirty="0"/>
              <a:t>经过单次动态修改操作后，至多只有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处局部不再满足平衡条件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可在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时间内，使这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处局部（以至全树）重新满足条件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1"/>
            <a:ext cx="291174" cy="1478081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4704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43984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478" y="466133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781802" y="4637918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4955514" y="4743326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2150041298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53102" y="1111218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失衡与重平衡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在每插入一个节点或删除一个节点时，检查平衡性，找到插入删除导致的最小失衡子树，并进行局部调整保持平衡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9031" y="2555793"/>
            <a:ext cx="2890181" cy="4238044"/>
            <a:chOff x="6259031" y="2555793"/>
            <a:chExt cx="2890181" cy="4238044"/>
          </a:xfrm>
        </p:grpSpPr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7042167" y="5757329"/>
              <a:ext cx="347005" cy="6756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7090420" y="3998995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6511624" y="3012735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7480105" y="3024306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7192073" y="273767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7755078" y="37202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6259031" y="46361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7259778" y="4642037"/>
              <a:ext cx="533400" cy="533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8288478" y="4657513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357120" y="542264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21878" y="45253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236117" y="360875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644144" y="2555793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6707219" y="37202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6823720" y="552261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754253" y="451671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72490" y="362966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31034" y="448562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Oval 23"/>
            <p:cNvSpPr>
              <a:spLocks noChangeArrowheads="1"/>
            </p:cNvSpPr>
            <p:nvPr/>
          </p:nvSpPr>
          <p:spPr bwMode="auto">
            <a:xfrm>
              <a:off x="7210889" y="626043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M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7694444" y="605601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Insert(M)</a:t>
            </a:r>
            <a:endParaRPr lang="zh-CN" altLang="en-US" b="1" dirty="0"/>
          </a:p>
        </p:txBody>
      </p:sp>
      <p:sp>
        <p:nvSpPr>
          <p:cNvPr id="69" name="右箭头 68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Remove(Y)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6076" y="2512717"/>
            <a:ext cx="2304420" cy="3500222"/>
            <a:chOff x="126076" y="2512717"/>
            <a:chExt cx="2304420" cy="3500222"/>
          </a:xfrm>
        </p:grpSpPr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H="1">
              <a:off x="957465" y="3955919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H="1">
              <a:off x="378669" y="2969659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1347150" y="2981230"/>
              <a:ext cx="598515" cy="1017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1059118" y="2694603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1622123" y="3677171"/>
              <a:ext cx="533400" cy="533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26076" y="459307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1126823" y="459896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1224165" y="537957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103162" y="356567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11189" y="251271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574264" y="367717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85" name="Oval 23"/>
            <p:cNvSpPr>
              <a:spLocks noChangeArrowheads="1"/>
            </p:cNvSpPr>
            <p:nvPr/>
          </p:nvSpPr>
          <p:spPr bwMode="auto">
            <a:xfrm>
              <a:off x="690765" y="547953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621298" y="447364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039535" y="358658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98079" y="444254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450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8" grpId="0"/>
      <p:bldP spid="69" grpId="0" animBg="1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如何规避移位？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为何非要用线性结构？把数据组织成树状结构如何？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8325576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68" grpId="0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53" grpId="0" animBg="1"/>
      <p:bldP spid="154" grpId="0"/>
      <p:bldP spid="155" grpId="0" animBg="1"/>
      <p:bldP spid="1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需从变动位置沿通向根的路径回溯，检查各结点的平衡因子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获得首次发生不平衡的节点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42167" y="5757329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Line 9"/>
          <p:cNvSpPr>
            <a:spLocks noChangeShapeType="1"/>
          </p:cNvSpPr>
          <p:nvPr/>
        </p:nvSpPr>
        <p:spPr bwMode="auto">
          <a:xfrm flipH="1">
            <a:off x="7090420" y="3998995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6511624" y="3012735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7480105" y="3024306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7192073" y="273767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7755078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6259031" y="46361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33" name="Oval 22"/>
          <p:cNvSpPr>
            <a:spLocks noChangeArrowheads="1"/>
          </p:cNvSpPr>
          <p:nvPr/>
        </p:nvSpPr>
        <p:spPr bwMode="auto">
          <a:xfrm>
            <a:off x="7259778" y="4642037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8288478" y="465751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35" name="矩形 34"/>
          <p:cNvSpPr/>
          <p:nvPr/>
        </p:nvSpPr>
        <p:spPr>
          <a:xfrm>
            <a:off x="7357120" y="54226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21878" y="452530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36117" y="360875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44144" y="255579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6707219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823720" y="5522615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42" name="矩形 41"/>
          <p:cNvSpPr/>
          <p:nvPr/>
        </p:nvSpPr>
        <p:spPr>
          <a:xfrm>
            <a:off x="7172490" y="36296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31034" y="44856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23"/>
          <p:cNvSpPr>
            <a:spLocks noChangeArrowheads="1"/>
          </p:cNvSpPr>
          <p:nvPr/>
        </p:nvSpPr>
        <p:spPr bwMode="auto">
          <a:xfrm>
            <a:off x="7210889" y="626043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45" name="矩形 44"/>
          <p:cNvSpPr/>
          <p:nvPr/>
        </p:nvSpPr>
        <p:spPr>
          <a:xfrm>
            <a:off x="7694444" y="605601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Insert(M)</a:t>
            </a:r>
            <a:endParaRPr lang="zh-CN" altLang="en-US" b="1" dirty="0"/>
          </a:p>
        </p:txBody>
      </p:sp>
      <p:sp>
        <p:nvSpPr>
          <p:cNvPr id="48" name="右箭头 47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Remove(Y)</a:t>
            </a:r>
            <a:endParaRPr lang="zh-CN" altLang="en-US" b="1" dirty="0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H="1">
            <a:off x="957465" y="3955919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378669" y="2969659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1347150" y="2981230"/>
            <a:ext cx="598515" cy="1017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1059118" y="269460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1622123" y="3677171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126076" y="45930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1126823" y="459896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</a:p>
        </p:txBody>
      </p:sp>
      <p:sp>
        <p:nvSpPr>
          <p:cNvPr id="57" name="矩形 56"/>
          <p:cNvSpPr/>
          <p:nvPr/>
        </p:nvSpPr>
        <p:spPr>
          <a:xfrm>
            <a:off x="1224165" y="53795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11189" y="251271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574264" y="36771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61" name="Oval 23"/>
          <p:cNvSpPr>
            <a:spLocks noChangeArrowheads="1"/>
          </p:cNvSpPr>
          <p:nvPr/>
        </p:nvSpPr>
        <p:spPr bwMode="auto">
          <a:xfrm>
            <a:off x="690765" y="547953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62" name="矩形 61"/>
          <p:cNvSpPr/>
          <p:nvPr/>
        </p:nvSpPr>
        <p:spPr>
          <a:xfrm>
            <a:off x="1621298" y="44736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39535" y="35865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8079" y="444254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162748" y="3446338"/>
            <a:ext cx="47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g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84458" y="4362238"/>
            <a:ext cx="47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g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1254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6" y="1268760"/>
            <a:ext cx="8605464" cy="9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沿刚才回溯的路径取直接下两层的节点（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最小失衡节点高度必大于等于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580159" y="2588471"/>
            <a:ext cx="8058239" cy="13542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最小失衡子树根节点记为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grandparent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，其下层节点记为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”(parent)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孙子节点记为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对插入来说为插入节点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216911" y="4293096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如何确定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BFD3DB2E-D568-4A2B-BB08-966618D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54" y="5157192"/>
            <a:ext cx="8265053" cy="115416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</a:t>
            </a:r>
            <a:r>
              <a: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6729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BFD3DB2E-D568-4A2B-BB08-966618D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4631"/>
            <a:ext cx="8784976" cy="90794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规律：找到失衡节点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后如何确定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3B3881-F2D2-442B-8278-BEBDC934CC12}"/>
              </a:ext>
            </a:extLst>
          </p:cNvPr>
          <p:cNvGrpSpPr/>
          <p:nvPr/>
        </p:nvGrpSpPr>
        <p:grpSpPr>
          <a:xfrm>
            <a:off x="221296" y="2430183"/>
            <a:ext cx="2114659" cy="1973560"/>
            <a:chOff x="2169309" y="2350285"/>
            <a:chExt cx="2114659" cy="1973560"/>
          </a:xfrm>
        </p:grpSpPr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275F4746-505E-4AAC-B755-EFCFA76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596" y="3245130"/>
              <a:ext cx="364758" cy="83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7C0D70A4-592B-429C-9844-19EC2619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1902" y="2625341"/>
              <a:ext cx="513068" cy="707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2425AEF3-4996-42CE-9B57-D645DC492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195" y="2636913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27837E55-FEE8-4B5D-81F9-F406FC51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163" y="235028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376444AC-91C1-44D0-AF2F-1048C1C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168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50" name="Oval 22">
              <a:extLst>
                <a:ext uri="{FF2B5EF4-FFF2-40B4-BE49-F238E27FC236}">
                  <a16:creationId xmlns:a16="http://schemas.microsoft.com/office/drawing/2014/main" id="{E6B4A5FE-719B-4BC9-857F-2F60BD7D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045" y="379044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51" name="Oval 23">
              <a:extLst>
                <a:ext uri="{FF2B5EF4-FFF2-40B4-BE49-F238E27FC236}">
                  <a16:creationId xmlns:a16="http://schemas.microsoft.com/office/drawing/2014/main" id="{F348CA04-1087-4329-91E8-85C246927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568" y="376110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37B4C245-C9A7-4204-9655-A6389534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309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</p:grpSp>
      <p:sp>
        <p:nvSpPr>
          <p:cNvPr id="70" name="右箭头 12">
            <a:extLst>
              <a:ext uri="{FF2B5EF4-FFF2-40B4-BE49-F238E27FC236}">
                <a16:creationId xmlns:a16="http://schemas.microsoft.com/office/drawing/2014/main" id="{8482C820-7779-4D53-8F82-766407F688E6}"/>
              </a:ext>
            </a:extLst>
          </p:cNvPr>
          <p:cNvSpPr/>
          <p:nvPr/>
        </p:nvSpPr>
        <p:spPr bwMode="auto">
          <a:xfrm>
            <a:off x="2140865" y="3226760"/>
            <a:ext cx="8517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9BCF61-B6FD-4D90-AC6C-91B52D078CD4}"/>
              </a:ext>
            </a:extLst>
          </p:cNvPr>
          <p:cNvSpPr/>
          <p:nvPr/>
        </p:nvSpPr>
        <p:spPr>
          <a:xfrm>
            <a:off x="2051720" y="277891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b="1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E95A6F5-67E6-4897-8627-311F7C85B399}"/>
              </a:ext>
            </a:extLst>
          </p:cNvPr>
          <p:cNvGrpSpPr/>
          <p:nvPr/>
        </p:nvGrpSpPr>
        <p:grpSpPr>
          <a:xfrm>
            <a:off x="5771293" y="2318579"/>
            <a:ext cx="2818921" cy="2621578"/>
            <a:chOff x="5771293" y="2318579"/>
            <a:chExt cx="2818921" cy="2621578"/>
          </a:xfrm>
        </p:grpSpPr>
        <p:sp>
          <p:nvSpPr>
            <p:cNvPr id="86" name="右箭头 12">
              <a:extLst>
                <a:ext uri="{FF2B5EF4-FFF2-40B4-BE49-F238E27FC236}">
                  <a16:creationId xmlns:a16="http://schemas.microsoft.com/office/drawing/2014/main" id="{44E49D7B-20B4-4DDE-A74A-58419B7F97CA}"/>
                </a:ext>
              </a:extLst>
            </p:cNvPr>
            <p:cNvSpPr/>
            <p:nvPr/>
          </p:nvSpPr>
          <p:spPr bwMode="auto">
            <a:xfrm>
              <a:off x="5771293" y="3226250"/>
              <a:ext cx="820090" cy="444932"/>
            </a:xfrm>
            <a:prstGeom prst="rightArrow">
              <a:avLst>
                <a:gd name="adj1" fmla="val 50000"/>
                <a:gd name="adj2" fmla="val 11637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0C491EFC-96F2-490C-A195-D5B004CAC7FF}"/>
                </a:ext>
              </a:extLst>
            </p:cNvPr>
            <p:cNvGrpSpPr/>
            <p:nvPr/>
          </p:nvGrpSpPr>
          <p:grpSpPr>
            <a:xfrm>
              <a:off x="6859290" y="2318579"/>
              <a:ext cx="1730924" cy="2621578"/>
              <a:chOff x="2459570" y="2690091"/>
              <a:chExt cx="1730924" cy="2621578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29D7CF3-11E2-462E-ACFD-0686011EE829}"/>
                  </a:ext>
                </a:extLst>
              </p:cNvPr>
              <p:cNvGrpSpPr/>
              <p:nvPr/>
            </p:nvGrpSpPr>
            <p:grpSpPr>
              <a:xfrm>
                <a:off x="2619362" y="3138745"/>
                <a:ext cx="224446" cy="299891"/>
                <a:chOff x="3632014" y="4509120"/>
                <a:chExt cx="1269761" cy="216024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4DA6390-9395-4FA9-8E6C-26EAB566F73D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847C7C83-37E9-4C38-BBB5-AD0E1A35C09C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0F9CA05C-6A56-4D2E-B3AD-671D29730270}"/>
                  </a:ext>
                </a:extLst>
              </p:cNvPr>
              <p:cNvGrpSpPr/>
              <p:nvPr/>
            </p:nvGrpSpPr>
            <p:grpSpPr>
              <a:xfrm flipH="1">
                <a:off x="3154733" y="3134920"/>
                <a:ext cx="212253" cy="236796"/>
                <a:chOff x="3632014" y="4509120"/>
                <a:chExt cx="1269761" cy="216024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7046ECC6-93DC-4A1C-8D7B-0470DD000360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7782E128-9FD3-42BE-87C7-31007B48986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0" name="圆角矩形 75">
                <a:extLst>
                  <a:ext uri="{FF2B5EF4-FFF2-40B4-BE49-F238E27FC236}">
                    <a16:creationId xmlns:a16="http://schemas.microsoft.com/office/drawing/2014/main" id="{5F6154C4-9826-4E7A-8BB3-48FBF5169F3D}"/>
                  </a:ext>
                </a:extLst>
              </p:cNvPr>
              <p:cNvSpPr/>
              <p:nvPr/>
            </p:nvSpPr>
            <p:spPr bwMode="auto">
              <a:xfrm>
                <a:off x="2813558" y="2938601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62E0A1B-FD8D-4838-8C5E-B9AA802DA9B1}"/>
                  </a:ext>
                </a:extLst>
              </p:cNvPr>
              <p:cNvGrpSpPr/>
              <p:nvPr/>
            </p:nvGrpSpPr>
            <p:grpSpPr>
              <a:xfrm>
                <a:off x="2964494" y="3540045"/>
                <a:ext cx="261371" cy="264210"/>
                <a:chOff x="3632014" y="4509120"/>
                <a:chExt cx="1269761" cy="216024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9C51EB7A-4807-4833-8190-B514890A6E59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8BEB70CF-52C4-4E22-B8BB-C0F9A8D099A2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3EB6CE3C-A8A9-45D6-A89E-BC5A7CAF05C9}"/>
                  </a:ext>
                </a:extLst>
              </p:cNvPr>
              <p:cNvGrpSpPr/>
              <p:nvPr/>
            </p:nvGrpSpPr>
            <p:grpSpPr>
              <a:xfrm flipH="1">
                <a:off x="3540030" y="3538014"/>
                <a:ext cx="167873" cy="237369"/>
                <a:chOff x="3632014" y="4509120"/>
                <a:chExt cx="1269761" cy="216024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B395069A-26F7-485C-BF20-7D647B5A4535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2DA04AF1-A4E5-4553-A7F5-26A9D0FA5D3F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3" name="圆角矩形 82">
                <a:extLst>
                  <a:ext uri="{FF2B5EF4-FFF2-40B4-BE49-F238E27FC236}">
                    <a16:creationId xmlns:a16="http://schemas.microsoft.com/office/drawing/2014/main" id="{53944B4F-BEDF-4764-BA46-018AA2801141}"/>
                  </a:ext>
                </a:extLst>
              </p:cNvPr>
              <p:cNvSpPr/>
              <p:nvPr/>
            </p:nvSpPr>
            <p:spPr bwMode="auto">
              <a:xfrm>
                <a:off x="3178327" y="3356992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圆角矩形 83">
                <a:extLst>
                  <a:ext uri="{FF2B5EF4-FFF2-40B4-BE49-F238E27FC236}">
                    <a16:creationId xmlns:a16="http://schemas.microsoft.com/office/drawing/2014/main" id="{851F8B70-104F-47A5-BFCD-B078B311DDD6}"/>
                  </a:ext>
                </a:extLst>
              </p:cNvPr>
              <p:cNvSpPr/>
              <p:nvPr/>
            </p:nvSpPr>
            <p:spPr bwMode="auto">
              <a:xfrm>
                <a:off x="3542450" y="3772994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DC95A775-07CB-48CE-B9A7-501EA28E5ACC}"/>
                  </a:ext>
                </a:extLst>
              </p:cNvPr>
              <p:cNvGrpSpPr/>
              <p:nvPr/>
            </p:nvGrpSpPr>
            <p:grpSpPr>
              <a:xfrm>
                <a:off x="3398034" y="3945197"/>
                <a:ext cx="135060" cy="279852"/>
                <a:chOff x="3632014" y="4509120"/>
                <a:chExt cx="1269761" cy="216024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49040A38-9DF3-4784-9E06-EC51D4E48ACA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0D21272-1152-4133-9DA3-771A631A672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C2F56EC-386C-4C89-A8A9-EFFBEDA5A19B}"/>
                  </a:ext>
                </a:extLst>
              </p:cNvPr>
              <p:cNvGrpSpPr/>
              <p:nvPr/>
            </p:nvGrpSpPr>
            <p:grpSpPr>
              <a:xfrm flipH="1">
                <a:off x="3904771" y="3945197"/>
                <a:ext cx="154041" cy="279851"/>
                <a:chOff x="3632014" y="4509120"/>
                <a:chExt cx="1269761" cy="216024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10676C4E-E7C8-42F8-99B2-35092D356BC1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D044EFDF-0B3E-4DBB-A312-7B45B6B3D5B7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7" name="圆角矩形 90">
                <a:extLst>
                  <a:ext uri="{FF2B5EF4-FFF2-40B4-BE49-F238E27FC236}">
                    <a16:creationId xmlns:a16="http://schemas.microsoft.com/office/drawing/2014/main" id="{C74B598E-0242-4890-B09E-6B7675FC252C}"/>
                  </a:ext>
                </a:extLst>
              </p:cNvPr>
              <p:cNvSpPr/>
              <p:nvPr/>
            </p:nvSpPr>
            <p:spPr bwMode="auto">
              <a:xfrm>
                <a:off x="3895976" y="4225048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圆角矩形 91">
                <a:extLst>
                  <a:ext uri="{FF2B5EF4-FFF2-40B4-BE49-F238E27FC236}">
                    <a16:creationId xmlns:a16="http://schemas.microsoft.com/office/drawing/2014/main" id="{9F760DE1-87D7-4E47-BCBE-DA108C130FD5}"/>
                  </a:ext>
                </a:extLst>
              </p:cNvPr>
              <p:cNvSpPr/>
              <p:nvPr/>
            </p:nvSpPr>
            <p:spPr bwMode="auto">
              <a:xfrm>
                <a:off x="3265303" y="4228664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圆角矩形 92">
                <a:extLst>
                  <a:ext uri="{FF2B5EF4-FFF2-40B4-BE49-F238E27FC236}">
                    <a16:creationId xmlns:a16="http://schemas.microsoft.com/office/drawing/2014/main" id="{357C3D2C-5AE6-488E-9837-E2EFBEF6A61E}"/>
                  </a:ext>
                </a:extLst>
              </p:cNvPr>
              <p:cNvSpPr/>
              <p:nvPr/>
            </p:nvSpPr>
            <p:spPr bwMode="auto">
              <a:xfrm>
                <a:off x="2848418" y="3795387"/>
                <a:ext cx="294777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圆角矩形 93">
                <a:extLst>
                  <a:ext uri="{FF2B5EF4-FFF2-40B4-BE49-F238E27FC236}">
                    <a16:creationId xmlns:a16="http://schemas.microsoft.com/office/drawing/2014/main" id="{75174B91-C9A9-4732-A3A1-A083A121111D}"/>
                  </a:ext>
                </a:extLst>
              </p:cNvPr>
              <p:cNvSpPr/>
              <p:nvPr/>
            </p:nvSpPr>
            <p:spPr bwMode="auto">
              <a:xfrm>
                <a:off x="2459570" y="3424048"/>
                <a:ext cx="296245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右弧形箭头 94">
                <a:extLst>
                  <a:ext uri="{FF2B5EF4-FFF2-40B4-BE49-F238E27FC236}">
                    <a16:creationId xmlns:a16="http://schemas.microsoft.com/office/drawing/2014/main" id="{D40B8FF2-BC9C-4590-B823-EEDFEF65C257}"/>
                  </a:ext>
                </a:extLst>
              </p:cNvPr>
              <p:cNvSpPr/>
              <p:nvPr/>
            </p:nvSpPr>
            <p:spPr bwMode="auto">
              <a:xfrm rot="16200000" flipV="1">
                <a:off x="2820115" y="2559953"/>
                <a:ext cx="331193" cy="626139"/>
              </a:xfrm>
              <a:prstGeom prst="curvedLeftArrow">
                <a:avLst>
                  <a:gd name="adj1" fmla="val 16019"/>
                  <a:gd name="adj2" fmla="val 50000"/>
                  <a:gd name="adj3" fmla="val 63301"/>
                </a:avLst>
              </a:prstGeom>
              <a:solidFill>
                <a:srgbClr val="FF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F1149E0-DA47-4F8D-B76E-A61962F67E6B}"/>
                  </a:ext>
                </a:extLst>
              </p:cNvPr>
              <p:cNvCxnSpPr/>
              <p:nvPr/>
            </p:nvCxnSpPr>
            <p:spPr bwMode="auto">
              <a:xfrm flipH="1" flipV="1">
                <a:off x="2993578" y="2690091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117" name="右箭头 12">
            <a:extLst>
              <a:ext uri="{FF2B5EF4-FFF2-40B4-BE49-F238E27FC236}">
                <a16:creationId xmlns:a16="http://schemas.microsoft.com/office/drawing/2014/main" id="{1F929356-3451-4D4C-9FAA-2C2DF8EFDFCE}"/>
              </a:ext>
            </a:extLst>
          </p:cNvPr>
          <p:cNvSpPr/>
          <p:nvPr/>
        </p:nvSpPr>
        <p:spPr bwMode="auto">
          <a:xfrm rot="8062416">
            <a:off x="4128986" y="4768610"/>
            <a:ext cx="697800" cy="446868"/>
          </a:xfrm>
          <a:prstGeom prst="rightArrow">
            <a:avLst>
              <a:gd name="adj1" fmla="val 50000"/>
              <a:gd name="adj2" fmla="val 7791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817799-1772-4DE1-B7B2-31AF71D62FCA}"/>
              </a:ext>
            </a:extLst>
          </p:cNvPr>
          <p:cNvGrpSpPr/>
          <p:nvPr/>
        </p:nvGrpSpPr>
        <p:grpSpPr>
          <a:xfrm>
            <a:off x="1755824" y="4450619"/>
            <a:ext cx="2648059" cy="1978256"/>
            <a:chOff x="1755824" y="4450619"/>
            <a:chExt cx="2648059" cy="1978256"/>
          </a:xfrm>
        </p:grpSpPr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0D125456-C464-432D-B050-76CE848CA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091" y="5386924"/>
              <a:ext cx="432550" cy="805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1FFCB20F-293C-4EBD-81EA-ED970BB0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559" y="4725674"/>
              <a:ext cx="997326" cy="1351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04C877D3-8508-4E7B-8043-6ABE51D29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110" y="4737247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3">
              <a:extLst>
                <a:ext uri="{FF2B5EF4-FFF2-40B4-BE49-F238E27FC236}">
                  <a16:creationId xmlns:a16="http://schemas.microsoft.com/office/drawing/2014/main" id="{9B870A99-DEB1-40DE-8CEE-67F408B7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078" y="445061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DB3AB470-983A-4727-B602-8677938D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083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13677F7B-A82C-450B-AF4C-98396B8A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483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60</a:t>
              </a:r>
            </a:p>
          </p:txBody>
        </p:sp>
        <p:sp>
          <p:nvSpPr>
            <p:cNvPr id="126" name="Oval 14">
              <a:extLst>
                <a:ext uri="{FF2B5EF4-FFF2-40B4-BE49-F238E27FC236}">
                  <a16:creationId xmlns:a16="http://schemas.microsoft.com/office/drawing/2014/main" id="{A335D65F-9787-40A6-9CEC-81CF3A75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224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27" name="Oval 22">
              <a:extLst>
                <a:ext uri="{FF2B5EF4-FFF2-40B4-BE49-F238E27FC236}">
                  <a16:creationId xmlns:a16="http://schemas.microsoft.com/office/drawing/2014/main" id="{FF52636A-6240-4D7B-A729-EE9265986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824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28" name="Oval 23">
              <a:extLst>
                <a:ext uri="{FF2B5EF4-FFF2-40B4-BE49-F238E27FC236}">
                  <a16:creationId xmlns:a16="http://schemas.microsoft.com/office/drawing/2014/main" id="{806DC729-88B7-40F2-B11B-929454AB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667" y="589547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86452" y="4253305"/>
            <a:ext cx="3775185" cy="2811598"/>
            <a:chOff x="5321222" y="4159924"/>
            <a:chExt cx="3775185" cy="2811598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22" y="4206113"/>
              <a:ext cx="3775185" cy="27654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5493480" y="4159924"/>
              <a:ext cx="972742" cy="704820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706273-C81E-4698-8ABB-478F46204E17}"/>
              </a:ext>
            </a:extLst>
          </p:cNvPr>
          <p:cNvGrpSpPr/>
          <p:nvPr/>
        </p:nvGrpSpPr>
        <p:grpSpPr>
          <a:xfrm>
            <a:off x="3223001" y="2298836"/>
            <a:ext cx="2648059" cy="2685183"/>
            <a:chOff x="3223001" y="2298836"/>
            <a:chExt cx="2648059" cy="268518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2F6BE6AD-0505-43DA-9F07-7DD8FE83D50B}"/>
                </a:ext>
              </a:extLst>
            </p:cNvPr>
            <p:cNvGrpSpPr/>
            <p:nvPr/>
          </p:nvGrpSpPr>
          <p:grpSpPr>
            <a:xfrm>
              <a:off x="3223001" y="2416883"/>
              <a:ext cx="2648059" cy="2567136"/>
              <a:chOff x="5337661" y="2331368"/>
              <a:chExt cx="2648059" cy="2567136"/>
            </a:xfrm>
          </p:grpSpPr>
          <p:sp>
            <p:nvSpPr>
              <p:cNvPr id="72" name="Line 9">
                <a:extLst>
                  <a:ext uri="{FF2B5EF4-FFF2-40B4-BE49-F238E27FC236}">
                    <a16:creationId xmlns:a16="http://schemas.microsoft.com/office/drawing/2014/main" id="{F7030886-230B-4BD1-8A95-5845AFD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8948" y="3226213"/>
                <a:ext cx="364758" cy="833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553C644C-E741-4924-B00F-C3D3C8A8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0254" y="2606424"/>
                <a:ext cx="513068" cy="707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CA064BD6-4CB2-4339-A504-9BDBABCC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0547" y="2617996"/>
                <a:ext cx="1552996" cy="1935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BD16414D-2B56-4B57-A5E6-79ED90F4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515" y="233136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20</a:t>
                </a:r>
              </a:p>
            </p:txBody>
          </p:sp>
          <p:sp>
            <p:nvSpPr>
              <p:cNvPr id="76" name="Oval 14">
                <a:extLst>
                  <a:ext uri="{FF2B5EF4-FFF2-40B4-BE49-F238E27FC236}">
                    <a16:creationId xmlns:a16="http://schemas.microsoft.com/office/drawing/2014/main" id="{9B854C89-733A-4C97-8600-D42AF06D2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5520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40</a:t>
                </a:r>
              </a:p>
            </p:txBody>
          </p:sp>
          <p:sp>
            <p:nvSpPr>
              <p:cNvPr id="77" name="Oval 22">
                <a:extLst>
                  <a:ext uri="{FF2B5EF4-FFF2-40B4-BE49-F238E27FC236}">
                    <a16:creationId xmlns:a16="http://schemas.microsoft.com/office/drawing/2014/main" id="{22DD400F-B0B4-444A-B89F-185AE3B9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64" y="3726533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30</a:t>
                </a:r>
              </a:p>
            </p:txBody>
          </p:sp>
          <p:sp>
            <p:nvSpPr>
              <p:cNvPr id="78" name="Oval 23">
                <a:extLst>
                  <a:ext uri="{FF2B5EF4-FFF2-40B4-BE49-F238E27FC236}">
                    <a16:creationId xmlns:a16="http://schemas.microsoft.com/office/drawing/2014/main" id="{2D0D2A25-FA25-43E8-AD51-3327174E4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077" y="370479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50</a:t>
                </a:r>
              </a:p>
            </p:txBody>
          </p:sp>
          <p:sp>
            <p:nvSpPr>
              <p:cNvPr id="79" name="Oval 14">
                <a:extLst>
                  <a:ext uri="{FF2B5EF4-FFF2-40B4-BE49-F238E27FC236}">
                    <a16:creationId xmlns:a16="http://schemas.microsoft.com/office/drawing/2014/main" id="{EF2F4CEF-A449-4894-BE1A-3D5E47154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661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10</a:t>
                </a:r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DAB4A807-AA61-437C-8556-08D700B2B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320" y="4365104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60</a:t>
                </a: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77716C5-0F11-4A20-849C-236CE80BEC58}"/>
                </a:ext>
              </a:extLst>
            </p:cNvPr>
            <p:cNvSpPr/>
            <p:nvPr/>
          </p:nvSpPr>
          <p:spPr>
            <a:xfrm>
              <a:off x="4213597" y="229883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39AE8B3-85F0-43AB-9BAD-3C49638EAC5C}"/>
                </a:ext>
              </a:extLst>
            </p:cNvPr>
            <p:cNvSpPr/>
            <p:nvPr/>
          </p:nvSpPr>
          <p:spPr>
            <a:xfrm>
              <a:off x="4750435" y="288486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C842CD-29CD-4BA4-8B72-20D3B171A97F}"/>
                </a:ext>
              </a:extLst>
            </p:cNvPr>
            <p:cNvSpPr/>
            <p:nvPr/>
          </p:nvSpPr>
          <p:spPr>
            <a:xfrm>
              <a:off x="5226297" y="357507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8913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2" grpId="0"/>
      <p:bldP spid="1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37" y="4218011"/>
            <a:ext cx="3283715" cy="32026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15270" y="1235158"/>
            <a:ext cx="8605464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平衡化旋转分类（四种情况）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旋转，逆时针旋转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右单旋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 ，顺时针旋转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先左后右双旋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先右后左双旋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646062" y="461158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646062" y="415438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6078375" y="46916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078375" y="40820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34042" y="4125186"/>
            <a:ext cx="1143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1205442" y="389658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838450" y="43444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2427608" y="47889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849775" y="44630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383175" y="39296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383175" y="4996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950862" y="44591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417462" y="39257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417462" y="49925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5" name="右弧形箭头 24"/>
          <p:cNvSpPr/>
          <p:nvPr/>
        </p:nvSpPr>
        <p:spPr bwMode="auto">
          <a:xfrm rot="16200000">
            <a:off x="4440319" y="3579545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0747" y="3634282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27" name="右弧形箭头 26"/>
          <p:cNvSpPr/>
          <p:nvPr/>
        </p:nvSpPr>
        <p:spPr bwMode="auto">
          <a:xfrm rot="16200000" flipV="1">
            <a:off x="1123235" y="3567556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62642" y="3597503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29" name="右弧形箭头 28"/>
          <p:cNvSpPr/>
          <p:nvPr/>
        </p:nvSpPr>
        <p:spPr bwMode="auto">
          <a:xfrm rot="16200000" flipV="1">
            <a:off x="5768134" y="416776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76550" y="415820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1" name="右弧形箭头 30"/>
          <p:cNvSpPr/>
          <p:nvPr/>
        </p:nvSpPr>
        <p:spPr bwMode="auto">
          <a:xfrm rot="16200000">
            <a:off x="6369979" y="3622336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332614" y="358559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3337" y="357603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7958990" y="415088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79029" y="403092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" name="矩形 35"/>
          <p:cNvSpPr/>
          <p:nvPr/>
        </p:nvSpPr>
        <p:spPr>
          <a:xfrm>
            <a:off x="8226022" y="4605861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7" name="矩形 36"/>
          <p:cNvSpPr/>
          <p:nvPr/>
        </p:nvSpPr>
        <p:spPr>
          <a:xfrm>
            <a:off x="7613384" y="3428264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8" name="矩形 37"/>
          <p:cNvSpPr/>
          <p:nvPr/>
        </p:nvSpPr>
        <p:spPr>
          <a:xfrm>
            <a:off x="6316946" y="447132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3474605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128" y="4405122"/>
            <a:ext cx="3652122" cy="27654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3478505" y="4517912"/>
            <a:ext cx="936104" cy="440913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-432859" y="4517912"/>
            <a:ext cx="1170730" cy="440913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119624" y="4415982"/>
            <a:ext cx="1170730" cy="440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右单旋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45407" y="4462613"/>
            <a:ext cx="1170730" cy="440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400747" y="4133181"/>
            <a:ext cx="1120038" cy="769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444585" y="3904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835499" y="434602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231124" y="47889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962135" y="19730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三个结点处于一条直线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951" y="2694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三个结点处于一条折线</a:t>
            </a:r>
          </a:p>
        </p:txBody>
      </p:sp>
      <p:sp>
        <p:nvSpPr>
          <p:cNvPr id="46" name="右大括号 45"/>
          <p:cNvSpPr/>
          <p:nvPr/>
        </p:nvSpPr>
        <p:spPr bwMode="auto">
          <a:xfrm>
            <a:off x="5580112" y="1923903"/>
            <a:ext cx="223413" cy="499342"/>
          </a:xfrm>
          <a:prstGeom prst="rightBrace">
            <a:avLst>
              <a:gd name="adj1" fmla="val 21902"/>
              <a:gd name="adj2" fmla="val 500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 bwMode="auto">
          <a:xfrm>
            <a:off x="5572723" y="2636912"/>
            <a:ext cx="223413" cy="499342"/>
          </a:xfrm>
          <a:prstGeom prst="rightBrace">
            <a:avLst>
              <a:gd name="adj1" fmla="val 21902"/>
              <a:gd name="adj2" fmla="val 500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0735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330654" y="4355656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330654" y="3746056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886240" y="4154479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724440" y="39258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191040" y="44592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657640" y="49926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03848" y="4998991"/>
            <a:ext cx="142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7102054" y="41270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635454" y="35936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7635454" y="46604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972193" y="4992679"/>
            <a:ext cx="18085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3720174" y="3600843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80602" y="365558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020413" y="3831810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8829" y="3822256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7622258" y="328638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42297" y="316642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34281" y="6224022"/>
            <a:ext cx="8784976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“旋转”只是称呼，实际进行的是节点位置的交换和拓扑的改变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32BB9-937C-4457-92C6-2CD03E47E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319453"/>
            <a:ext cx="2229645" cy="34829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8446155-EB2C-4C1A-BFEF-1203F47AA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41" y="1344561"/>
            <a:ext cx="2238732" cy="32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60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37951" y="1106086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805385" y="21381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805385" y="16809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378676" y="22672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378676" y="16576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87824" y="1814465"/>
            <a:ext cx="914400" cy="831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70748" y="1811847"/>
            <a:ext cx="1045860" cy="840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540408" y="158324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000421" y="206015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18348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59224" y="158586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73338" y="206242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20381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7156" y="5920824"/>
            <a:ext cx="162736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421536" y="5911199"/>
            <a:ext cx="1688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150076" y="20386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683476" y="15052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683476" y="2572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70845" y="5920773"/>
            <a:ext cx="207781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8110185" y="1985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576785" y="145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576785" y="25191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95553" y="5911199"/>
            <a:ext cx="204094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右左双旋转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536142" y="1258211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570" y="13129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677017" y="125683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6424" y="128678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5068435" y="1743363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6851" y="173380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5670280" y="11979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90319" y="1077976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7491937" y="111213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00353" y="110257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8118313" y="167742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38352" y="155746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3236873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3183686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3233354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3" name="圆角矩形 132"/>
          <p:cNvSpPr/>
          <p:nvPr/>
        </p:nvSpPr>
        <p:spPr bwMode="auto">
          <a:xfrm>
            <a:off x="7750145" y="43458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458548" y="4782737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931718" y="4065721"/>
            <a:ext cx="368864" cy="26975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 flipH="1">
            <a:off x="8588807" y="4079232"/>
            <a:ext cx="303673" cy="318663"/>
            <a:chOff x="3632014" y="4509120"/>
            <a:chExt cx="1269761" cy="216024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7612289" y="4514415"/>
            <a:ext cx="135060" cy="279852"/>
            <a:chOff x="3632014" y="4509120"/>
            <a:chExt cx="1269761" cy="216024"/>
          </a:xfrm>
        </p:grpSpPr>
        <p:cxnSp>
          <p:nvCxnSpPr>
            <p:cNvPr id="155" name="直接连接符 1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 flipH="1">
            <a:off x="8102484" y="4507597"/>
            <a:ext cx="154041" cy="279851"/>
            <a:chOff x="3632014" y="4509120"/>
            <a:chExt cx="1269761" cy="216024"/>
          </a:xfrm>
        </p:grpSpPr>
        <p:cxnSp>
          <p:nvCxnSpPr>
            <p:cNvPr id="153" name="直接连接符 15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8115197" y="478987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7019407" y="392588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8270541" y="39065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右弧形箭头 141"/>
          <p:cNvSpPr/>
          <p:nvPr/>
        </p:nvSpPr>
        <p:spPr bwMode="auto">
          <a:xfrm rot="16200000">
            <a:off x="8318704" y="3446370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150064" y="3673998"/>
            <a:ext cx="325182" cy="25823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 flipH="1">
            <a:off x="7781554" y="3670171"/>
            <a:ext cx="678877" cy="251491"/>
            <a:chOff x="3632014" y="4509120"/>
            <a:chExt cx="1269761" cy="216024"/>
          </a:xfrm>
        </p:grpSpPr>
        <p:cxnSp>
          <p:nvCxnSpPr>
            <p:cNvPr id="149" name="直接连接符 1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5" name="直接连接符 144"/>
          <p:cNvCxnSpPr/>
          <p:nvPr/>
        </p:nvCxnSpPr>
        <p:spPr bwMode="auto">
          <a:xfrm flipH="1" flipV="1">
            <a:off x="7641411" y="324713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7440083" y="347275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8706914" y="4384128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右弧形箭头 147"/>
          <p:cNvSpPr/>
          <p:nvPr/>
        </p:nvSpPr>
        <p:spPr bwMode="auto">
          <a:xfrm rot="16200000" flipV="1">
            <a:off x="7437611" y="30198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558356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4621872" y="4047150"/>
            <a:ext cx="1905861" cy="2640399"/>
            <a:chOff x="188802" y="2690092"/>
            <a:chExt cx="1905861" cy="2640399"/>
          </a:xfrm>
        </p:grpSpPr>
        <p:sp>
          <p:nvSpPr>
            <p:cNvPr id="219" name="圆角矩形 218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圆角矩形 219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244" name="直接连接符 2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2" name="组合 221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242" name="直接连接符 24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3" name="组合 222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240" name="直接连接符 2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1" name="直接连接符 2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4" name="组合 223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238" name="直接连接符 2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9" name="直接连接符 2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25" name="圆角矩形 224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圆角矩形 225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圆角矩形 226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右弧形箭头 227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236" name="直接连接符 23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7" name="直接连接符 23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30" name="组合 229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234" name="直接连接符 2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5" name="直接连接符 23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31" name="直接连接符 230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32" name="圆角矩形 231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圆角矩形 232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020272" y="4119790"/>
            <a:ext cx="1730924" cy="2621578"/>
            <a:chOff x="2459570" y="2690091"/>
            <a:chExt cx="1730924" cy="2621578"/>
          </a:xfrm>
        </p:grpSpPr>
        <p:grpSp>
          <p:nvGrpSpPr>
            <p:cNvPr id="247" name="组合 246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272" name="直接连接符 27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3" name="直接连接符 27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48" name="组合 247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270" name="直接连接符 26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1" name="直接连接符 27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49" name="圆角矩形 248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268" name="直接连接符 2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9" name="直接连接符 2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1" name="组合 250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266" name="直接连接符 2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7" name="直接连接符 2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2" name="圆角矩形 251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圆角矩形 252"/>
            <p:cNvSpPr/>
            <p:nvPr/>
          </p:nvSpPr>
          <p:spPr bwMode="auto">
            <a:xfrm>
              <a:off x="3529190" y="378001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264" name="直接连接符 26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5" name="直接连接符 26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5" name="组合 254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262" name="直接连接符 2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3" name="直接连接符 2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6" name="圆角矩形 255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" name="圆角矩形 256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圆角矩形 257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9" name="圆角矩形 258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右弧形箭头 259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499992" y="4150821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8028384" y="4149080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757065"/>
      </p:ext>
    </p:extLst>
  </p:cSld>
  <p:clrMapOvr>
    <a:masterClrMapping/>
  </p:clrMapOvr>
  <p:transition advTm="157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610355" y="4365104"/>
            <a:ext cx="1905861" cy="2275074"/>
            <a:chOff x="150607" y="4541187"/>
            <a:chExt cx="1905861" cy="2275074"/>
          </a:xfrm>
        </p:grpSpPr>
        <p:sp>
          <p:nvSpPr>
            <p:cNvPr id="275" name="圆角矩形 274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圆角矩形 275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99" name="直接连接符 2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00" name="直接连接符 2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8" name="组合 277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97" name="直接连接符 2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8" name="直接连接符 2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9" name="组合 278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95" name="直接连接符 2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6" name="直接连接符 2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0" name="组合 279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293" name="直接连接符 29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4" name="直接连接符 29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81" name="圆角矩形 280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2" name="圆角矩形 281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3" name="圆角矩形 282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291" name="直接连接符 29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2" name="直接连接符 29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5" name="组合 284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289" name="直接连接符 2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0" name="直接连接符 2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86" name="直接连接符 285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87" name="圆角矩形 286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8" name="圆角矩形 287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右箭头 300"/>
          <p:cNvSpPr/>
          <p:nvPr/>
        </p:nvSpPr>
        <p:spPr bwMode="auto">
          <a:xfrm rot="16200000" flipH="1">
            <a:off x="5017269" y="3986603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7009160" y="4365104"/>
            <a:ext cx="1905861" cy="2275074"/>
            <a:chOff x="150607" y="4541187"/>
            <a:chExt cx="1905861" cy="2275074"/>
          </a:xfrm>
        </p:grpSpPr>
        <p:sp>
          <p:nvSpPr>
            <p:cNvPr id="303" name="圆角矩形 302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圆角矩形 303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327" name="直接连接符 3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8" name="直接连接符 3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6" name="组合 305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325" name="直接连接符 3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6" name="直接连接符 3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7" name="组合 306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323" name="直接连接符 32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4" name="直接连接符 32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8" name="组合 307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321" name="直接连接符 32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2" name="直接连接符 32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309" name="圆角矩形 308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" name="圆角矩形 309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圆角矩形 310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2" name="组合 31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319" name="直接连接符 3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0" name="直接连接符 3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13" name="组合 31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317" name="直接连接符 3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18" name="直接连接符 31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14" name="直接连接符 31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315" name="圆角矩形 31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圆角矩形 31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9" name="右箭头 328"/>
          <p:cNvSpPr/>
          <p:nvPr/>
        </p:nvSpPr>
        <p:spPr bwMode="auto">
          <a:xfrm rot="16200000" flipH="1">
            <a:off x="7371519" y="4048041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5652120" y="4005064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161518" y="3981465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36572"/>
      </p:ext>
    </p:extLst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6949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双旋情况：两次不同方向的核心操作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2552905" y="5196974"/>
            <a:ext cx="6494521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进行左单旋操作，再对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进行右单旋操作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65514" y="1987079"/>
            <a:ext cx="1977907" cy="2632388"/>
            <a:chOff x="4484649" y="3225343"/>
            <a:chExt cx="1977907" cy="2632388"/>
          </a:xfrm>
        </p:grpSpPr>
        <p:sp>
          <p:nvSpPr>
            <p:cNvPr id="110" name="圆角矩形 109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0" name="组合 119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47" name="直接连接符 1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45" name="直接连接符 14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8" name="组合 127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右弧形箭头 131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41" name="直接连接符 1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2" name="直接连接符 1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39" name="直接连接符 13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35" name="直接连接符 134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36" name="圆角矩形 135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圆角矩形 136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右弧形箭头 137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643374" y="1972875"/>
            <a:ext cx="1905861" cy="2640399"/>
            <a:chOff x="188802" y="2690092"/>
            <a:chExt cx="1905861" cy="2640399"/>
          </a:xfrm>
        </p:grpSpPr>
        <p:sp>
          <p:nvSpPr>
            <p:cNvPr id="152" name="圆角矩形 151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5" name="组合 154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175" name="直接连接符 1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6" name="组合 155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173" name="直接连接符 17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7" name="组合 156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171" name="直接连接符 1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8" name="圆角矩形 157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右弧形箭头 160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169" name="直接连接符 1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3" name="组合 162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167" name="直接连接符 16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64" name="直接连接符 163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65" name="圆角矩形 164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圆角矩形 165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749059" y="1993734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右箭头 206"/>
          <p:cNvSpPr/>
          <p:nvPr/>
        </p:nvSpPr>
        <p:spPr bwMode="auto">
          <a:xfrm>
            <a:off x="2799303" y="303082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右箭头 207"/>
          <p:cNvSpPr/>
          <p:nvPr/>
        </p:nvSpPr>
        <p:spPr bwMode="auto">
          <a:xfrm>
            <a:off x="5860269" y="300675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378590" y="4751854"/>
            <a:ext cx="217431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0" name="TextBox 20"/>
          <p:cNvSpPr txBox="1">
            <a:spLocks noChangeArrowheads="1"/>
          </p:cNvSpPr>
          <p:nvPr/>
        </p:nvSpPr>
        <p:spPr bwMode="auto">
          <a:xfrm>
            <a:off x="4924656" y="4480814"/>
            <a:ext cx="3891779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代码实现繁琐，容易出错！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2822" y="204725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4" name="矩形 93"/>
          <p:cNvSpPr/>
          <p:nvPr/>
        </p:nvSpPr>
        <p:spPr>
          <a:xfrm>
            <a:off x="1916660" y="165487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" name="矩形 2"/>
          <p:cNvSpPr/>
          <p:nvPr/>
        </p:nvSpPr>
        <p:spPr>
          <a:xfrm>
            <a:off x="145159" y="5820097"/>
            <a:ext cx="809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试按照顺序插入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{30,20,10,40,50,60,70,100,90,80,65,63,25}</a:t>
            </a:r>
          </a:p>
        </p:txBody>
      </p:sp>
      <p:sp>
        <p:nvSpPr>
          <p:cNvPr id="4" name="矩形 3"/>
          <p:cNvSpPr/>
          <p:nvPr/>
        </p:nvSpPr>
        <p:spPr>
          <a:xfrm>
            <a:off x="185724" y="6144873"/>
            <a:ext cx="8274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动态插入可视化：</a:t>
            </a:r>
            <a:r>
              <a:rPr lang="zh-CN" altLang="en-US" dirty="0">
                <a:hlinkClick r:id="rId3"/>
              </a:rPr>
              <a:t>https://www.cs.usfca.edu/~galles/visualization/Algorithms.html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089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5725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核心操作：左单旋与右单旋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91439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79437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87" y="2389681"/>
            <a:ext cx="481383" cy="209938"/>
            <a:chOff x="3632014" y="4509120"/>
            <a:chExt cx="1269761" cy="216024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 flipH="1">
            <a:off x="1467436" y="2387650"/>
            <a:ext cx="213060" cy="290861"/>
            <a:chOff x="3632014" y="4509120"/>
            <a:chExt cx="1269761" cy="2160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27560" y="2793778"/>
            <a:ext cx="154523" cy="257896"/>
            <a:chOff x="3632014" y="4509120"/>
            <a:chExt cx="1269761" cy="216024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 flipH="1">
            <a:off x="853761" y="2771822"/>
            <a:ext cx="170632" cy="322989"/>
            <a:chOff x="3632014" y="4509120"/>
            <a:chExt cx="1269761" cy="21602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34" name="圆角矩形 33"/>
          <p:cNvSpPr/>
          <p:nvPr/>
        </p:nvSpPr>
        <p:spPr bwMode="auto">
          <a:xfrm>
            <a:off x="881663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547664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105732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60312" y="2292018"/>
            <a:ext cx="375679" cy="272432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8150155" y="2289986"/>
            <a:ext cx="385717" cy="25176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43" name="直接连接符 42"/>
          <p:cNvCxnSpPr/>
          <p:nvPr/>
        </p:nvCxnSpPr>
        <p:spPr bwMode="auto">
          <a:xfrm flipH="1" flipV="1">
            <a:off x="7985389" y="185336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4" name="圆角矩形 43"/>
          <p:cNvSpPr/>
          <p:nvPr/>
        </p:nvSpPr>
        <p:spPr bwMode="auto">
          <a:xfrm>
            <a:off x="7788453" y="210896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8341783" y="250884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77904" y="2702999"/>
            <a:ext cx="154523" cy="257896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8704105" y="2681043"/>
            <a:ext cx="195267" cy="279851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8011110" y="2959682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8751897" y="2970123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7308595" y="2575003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6878418" y="2921292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右弧形箭头 67"/>
          <p:cNvSpPr/>
          <p:nvPr/>
        </p:nvSpPr>
        <p:spPr bwMode="auto">
          <a:xfrm rot="16200000">
            <a:off x="1137770" y="1894792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59072" y="1723727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71" name="右箭头 70"/>
          <p:cNvSpPr/>
          <p:nvPr/>
        </p:nvSpPr>
        <p:spPr bwMode="auto">
          <a:xfrm>
            <a:off x="2056338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2772500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2460498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390589" y="2389680"/>
            <a:ext cx="202192" cy="66199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 flipH="1">
            <a:off x="3837214" y="2387650"/>
            <a:ext cx="213060" cy="290861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2608621" y="2793778"/>
            <a:ext cx="154523" cy="257896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 flipH="1">
            <a:off x="3134821" y="2771822"/>
            <a:ext cx="131943" cy="300967"/>
            <a:chOff x="3632014" y="4509120"/>
            <a:chExt cx="1269761" cy="216024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6" name="直接连接符 85"/>
          <p:cNvCxnSpPr>
            <a:cxnSpLocks/>
          </p:cNvCxnSpPr>
          <p:nvPr/>
        </p:nvCxnSpPr>
        <p:spPr bwMode="auto">
          <a:xfrm flipH="1" flipV="1">
            <a:off x="1280767" y="1886663"/>
            <a:ext cx="7257" cy="3145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7" name="圆角矩形 86"/>
          <p:cNvSpPr/>
          <p:nvPr/>
        </p:nvSpPr>
        <p:spPr bwMode="auto">
          <a:xfrm>
            <a:off x="3162724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3917442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3475510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右箭头 91"/>
          <p:cNvSpPr/>
          <p:nvPr/>
        </p:nvSpPr>
        <p:spPr bwMode="auto">
          <a:xfrm>
            <a:off x="4337399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959" y="161670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952520" y="17189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3374520" y="2061865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95" name="直接连接符 94"/>
          <p:cNvCxnSpPr>
            <a:cxnSpLocks/>
          </p:cNvCxnSpPr>
          <p:nvPr/>
        </p:nvCxnSpPr>
        <p:spPr bwMode="auto">
          <a:xfrm flipH="1" flipV="1">
            <a:off x="2956159" y="2315754"/>
            <a:ext cx="1" cy="2804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2454922" y="20835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2906" y="4256926"/>
            <a:ext cx="86890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(Node *&amp;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左子树比右子树高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旋转后新根在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Node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要右旋转的结点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转移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右边负载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成为新根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0;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的平衡因子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205147" y="261593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4893145" y="305167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823236" y="2406000"/>
            <a:ext cx="202192" cy="661993"/>
            <a:chOff x="3632014" y="4509120"/>
            <a:chExt cx="1269761" cy="216024"/>
          </a:xfrm>
        </p:grpSpPr>
        <p:cxnSp>
          <p:nvCxnSpPr>
            <p:cNvPr id="101" name="直接连接符 1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 flipH="1">
            <a:off x="6285486" y="2403970"/>
            <a:ext cx="213060" cy="290861"/>
            <a:chOff x="3632014" y="4509120"/>
            <a:chExt cx="1269761" cy="216024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6" name="组合 105"/>
          <p:cNvGrpSpPr/>
          <p:nvPr/>
        </p:nvGrpSpPr>
        <p:grpSpPr>
          <a:xfrm>
            <a:off x="5041268" y="2810098"/>
            <a:ext cx="154523" cy="257896"/>
            <a:chOff x="3632014" y="4509120"/>
            <a:chExt cx="1269761" cy="216024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2" name="圆角矩形 111"/>
          <p:cNvSpPr/>
          <p:nvPr/>
        </p:nvSpPr>
        <p:spPr bwMode="auto">
          <a:xfrm>
            <a:off x="5595371" y="305167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6365714" y="269483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5923782" y="222294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179607" y="177923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116" name="直接连接符 115"/>
          <p:cNvCxnSpPr/>
          <p:nvPr/>
        </p:nvCxnSpPr>
        <p:spPr bwMode="auto">
          <a:xfrm flipH="1" flipV="1">
            <a:off x="5823400" y="2098477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17" name="直接连接符 116"/>
          <p:cNvCxnSpPr>
            <a:cxnSpLocks/>
          </p:cNvCxnSpPr>
          <p:nvPr/>
        </p:nvCxnSpPr>
        <p:spPr bwMode="auto">
          <a:xfrm flipV="1">
            <a:off x="5385167" y="2362807"/>
            <a:ext cx="0" cy="248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8" name="矩形 117"/>
          <p:cNvSpPr/>
          <p:nvPr/>
        </p:nvSpPr>
        <p:spPr>
          <a:xfrm>
            <a:off x="4806560" y="213531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 rot="16200000" flipH="1">
            <a:off x="5560133" y="2237958"/>
            <a:ext cx="355715" cy="459772"/>
            <a:chOff x="3632014" y="4509120"/>
            <a:chExt cx="1269761" cy="216024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5" name="直接连接符 124"/>
          <p:cNvCxnSpPr/>
          <p:nvPr/>
        </p:nvCxnSpPr>
        <p:spPr bwMode="auto">
          <a:xfrm flipH="1" flipV="1">
            <a:off x="7648975" y="1910575"/>
            <a:ext cx="207999" cy="2254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7147755" y="161211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3769682" y="6294060"/>
            <a:ext cx="51920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左单旋操作完全对称，同理可进行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01935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二叉搜索树概念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352928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定义：空树，或者是满足以下条件的二叉树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每个节点都有一作为搜索依据的关键码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任意节点的左子树（若非空）的关键码都小于等于该节点关键码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任意节点的右子树（若非空）的关键码都大于等于该节点关键码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677428" y="4749318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3220228" y="4706456"/>
            <a:ext cx="354013" cy="4238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1848628" y="4673118"/>
            <a:ext cx="342900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1315228" y="4749318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839228" y="4139718"/>
            <a:ext cx="723900" cy="4349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848628" y="4139718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2496328" y="3868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2091516" y="5282718"/>
            <a:ext cx="1762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1391428" y="5358918"/>
            <a:ext cx="1381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1053291" y="5282718"/>
            <a:ext cx="261938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448297" y="380429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24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37512" y="4820877"/>
            <a:ext cx="3048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7180312" y="4778014"/>
            <a:ext cx="354013" cy="423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894312" y="5354277"/>
            <a:ext cx="30480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5275312" y="4820877"/>
            <a:ext cx="381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799312" y="4211277"/>
            <a:ext cx="723900" cy="4349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808712" y="4211277"/>
            <a:ext cx="762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6951712" y="53542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351512" y="5430477"/>
            <a:ext cx="138113" cy="4143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7789912" y="54304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486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7524633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44" name="Oval 75"/>
          <p:cNvSpPr>
            <a:spLocks noChangeArrowheads="1"/>
          </p:cNvSpPr>
          <p:nvPr/>
        </p:nvSpPr>
        <p:spPr bwMode="auto">
          <a:xfrm>
            <a:off x="15819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76"/>
          <p:cNvSpPr>
            <a:spLocks noChangeArrowheads="1"/>
          </p:cNvSpPr>
          <p:nvPr/>
        </p:nvSpPr>
        <p:spPr bwMode="auto">
          <a:xfrm>
            <a:off x="1124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77"/>
          <p:cNvSpPr>
            <a:spLocks noChangeArrowheads="1"/>
          </p:cNvSpPr>
          <p:nvPr/>
        </p:nvSpPr>
        <p:spPr bwMode="auto">
          <a:xfrm>
            <a:off x="742141" y="5692293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78"/>
          <p:cNvSpPr>
            <a:spLocks noChangeArrowheads="1"/>
          </p:cNvSpPr>
          <p:nvPr/>
        </p:nvSpPr>
        <p:spPr bwMode="auto">
          <a:xfrm>
            <a:off x="12771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79"/>
          <p:cNvSpPr>
            <a:spLocks noChangeArrowheads="1"/>
          </p:cNvSpPr>
          <p:nvPr/>
        </p:nvSpPr>
        <p:spPr bwMode="auto">
          <a:xfrm>
            <a:off x="18105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80"/>
          <p:cNvSpPr>
            <a:spLocks noChangeArrowheads="1"/>
          </p:cNvSpPr>
          <p:nvPr/>
        </p:nvSpPr>
        <p:spPr bwMode="auto">
          <a:xfrm>
            <a:off x="20391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81"/>
          <p:cNvSpPr txBox="1">
            <a:spLocks noChangeArrowheads="1"/>
          </p:cNvSpPr>
          <p:nvPr/>
        </p:nvSpPr>
        <p:spPr bwMode="auto">
          <a:xfrm>
            <a:off x="1523530" y="436831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19</a:t>
            </a:r>
          </a:p>
        </p:txBody>
      </p:sp>
      <p:sp>
        <p:nvSpPr>
          <p:cNvPr id="51" name="Text Box 82"/>
          <p:cNvSpPr txBox="1">
            <a:spLocks noChangeArrowheads="1"/>
          </p:cNvSpPr>
          <p:nvPr/>
        </p:nvSpPr>
        <p:spPr bwMode="auto">
          <a:xfrm>
            <a:off x="1172353" y="4949343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52" name="Text Box 83"/>
          <p:cNvSpPr txBox="1">
            <a:spLocks noChangeArrowheads="1"/>
          </p:cNvSpPr>
          <p:nvPr/>
        </p:nvSpPr>
        <p:spPr bwMode="auto">
          <a:xfrm>
            <a:off x="794888" y="5651285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53" name="Text Box 84"/>
          <p:cNvSpPr txBox="1">
            <a:spLocks noChangeArrowheads="1"/>
          </p:cNvSpPr>
          <p:nvPr/>
        </p:nvSpPr>
        <p:spPr bwMode="auto">
          <a:xfrm>
            <a:off x="1315228" y="5657368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</a:p>
        </p:txBody>
      </p:sp>
      <p:sp>
        <p:nvSpPr>
          <p:cNvPr id="54" name="Text Box 85"/>
          <p:cNvSpPr txBox="1">
            <a:spLocks noChangeArrowheads="1"/>
          </p:cNvSpPr>
          <p:nvPr/>
        </p:nvSpPr>
        <p:spPr bwMode="auto">
          <a:xfrm>
            <a:off x="1783950" y="5667460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18</a:t>
            </a: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1995089" y="497791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56" name="Oval 87"/>
          <p:cNvSpPr>
            <a:spLocks noChangeArrowheads="1"/>
          </p:cNvSpPr>
          <p:nvPr/>
        </p:nvSpPr>
        <p:spPr bwMode="auto">
          <a:xfrm>
            <a:off x="29535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Oval 88"/>
          <p:cNvSpPr>
            <a:spLocks noChangeArrowheads="1"/>
          </p:cNvSpPr>
          <p:nvPr/>
        </p:nvSpPr>
        <p:spPr bwMode="auto">
          <a:xfrm>
            <a:off x="34107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89"/>
          <p:cNvSpPr>
            <a:spLocks noChangeArrowheads="1"/>
          </p:cNvSpPr>
          <p:nvPr/>
        </p:nvSpPr>
        <p:spPr bwMode="auto">
          <a:xfrm>
            <a:off x="3791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90"/>
          <p:cNvSpPr txBox="1">
            <a:spLocks noChangeArrowheads="1"/>
          </p:cNvSpPr>
          <p:nvPr/>
        </p:nvSpPr>
        <p:spPr bwMode="auto">
          <a:xfrm>
            <a:off x="2923002" y="4966667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26</a:t>
            </a:r>
          </a:p>
        </p:txBody>
      </p:sp>
      <p:sp>
        <p:nvSpPr>
          <p:cNvPr id="60" name="Text Box 91"/>
          <p:cNvSpPr txBox="1">
            <a:spLocks noChangeArrowheads="1"/>
          </p:cNvSpPr>
          <p:nvPr/>
        </p:nvSpPr>
        <p:spPr bwMode="auto">
          <a:xfrm>
            <a:off x="3763924" y="4973156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37</a:t>
            </a:r>
          </a:p>
        </p:txBody>
      </p:sp>
      <p:sp>
        <p:nvSpPr>
          <p:cNvPr id="61" name="Text Box 92"/>
          <p:cNvSpPr txBox="1">
            <a:spLocks noChangeArrowheads="1"/>
          </p:cNvSpPr>
          <p:nvPr/>
        </p:nvSpPr>
        <p:spPr bwMode="auto">
          <a:xfrm>
            <a:off x="3392740" y="4356273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62" name="Oval 93"/>
          <p:cNvSpPr>
            <a:spLocks noChangeArrowheads="1"/>
          </p:cNvSpPr>
          <p:nvPr/>
        </p:nvSpPr>
        <p:spPr bwMode="auto">
          <a:xfrm>
            <a:off x="6494512" y="3906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94"/>
          <p:cNvSpPr>
            <a:spLocks noChangeArrowheads="1"/>
          </p:cNvSpPr>
          <p:nvPr/>
        </p:nvSpPr>
        <p:spPr bwMode="auto">
          <a:xfrm>
            <a:off x="55801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95"/>
          <p:cNvSpPr>
            <a:spLocks noChangeArrowheads="1"/>
          </p:cNvSpPr>
          <p:nvPr/>
        </p:nvSpPr>
        <p:spPr bwMode="auto">
          <a:xfrm>
            <a:off x="73327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96"/>
          <p:cNvSpPr txBox="1">
            <a:spLocks noChangeArrowheads="1"/>
          </p:cNvSpPr>
          <p:nvPr/>
        </p:nvSpPr>
        <p:spPr bwMode="auto">
          <a:xfrm>
            <a:off x="6432193" y="386128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539611" y="4408272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67" name="Text Box 98"/>
          <p:cNvSpPr txBox="1">
            <a:spLocks noChangeArrowheads="1"/>
          </p:cNvSpPr>
          <p:nvPr/>
        </p:nvSpPr>
        <p:spPr bwMode="auto">
          <a:xfrm>
            <a:off x="7332712" y="4473512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28</a:t>
            </a:r>
          </a:p>
        </p:txBody>
      </p:sp>
      <p:sp>
        <p:nvSpPr>
          <p:cNvPr id="68" name="Oval 99"/>
          <p:cNvSpPr>
            <a:spLocks noChangeArrowheads="1"/>
          </p:cNvSpPr>
          <p:nvPr/>
        </p:nvSpPr>
        <p:spPr bwMode="auto">
          <a:xfrm>
            <a:off x="6951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00"/>
          <p:cNvSpPr>
            <a:spLocks noChangeArrowheads="1"/>
          </p:cNvSpPr>
          <p:nvPr/>
        </p:nvSpPr>
        <p:spPr bwMode="auto">
          <a:xfrm>
            <a:off x="77899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01"/>
          <p:cNvSpPr txBox="1">
            <a:spLocks noChangeArrowheads="1"/>
          </p:cNvSpPr>
          <p:nvPr/>
        </p:nvSpPr>
        <p:spPr bwMode="auto">
          <a:xfrm>
            <a:off x="7777212" y="5011377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30</a:t>
            </a:r>
          </a:p>
        </p:txBody>
      </p: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6951712" y="5093411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26</a:t>
            </a:r>
          </a:p>
        </p:txBody>
      </p:sp>
      <p:sp>
        <p:nvSpPr>
          <p:cNvPr id="72" name="Oval 103"/>
          <p:cNvSpPr>
            <a:spLocks noChangeArrowheads="1"/>
          </p:cNvSpPr>
          <p:nvPr/>
        </p:nvSpPr>
        <p:spPr bwMode="auto">
          <a:xfrm>
            <a:off x="5046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104"/>
          <p:cNvSpPr txBox="1">
            <a:spLocks noChangeArrowheads="1"/>
          </p:cNvSpPr>
          <p:nvPr/>
        </p:nvSpPr>
        <p:spPr bwMode="auto">
          <a:xfrm>
            <a:off x="4989347" y="500204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</a:p>
        </p:txBody>
      </p:sp>
      <p:sp>
        <p:nvSpPr>
          <p:cNvPr id="74" name="Oval 105"/>
          <p:cNvSpPr>
            <a:spLocks noChangeArrowheads="1"/>
          </p:cNvSpPr>
          <p:nvPr/>
        </p:nvSpPr>
        <p:spPr bwMode="auto">
          <a:xfrm>
            <a:off x="46657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106"/>
          <p:cNvSpPr txBox="1">
            <a:spLocks noChangeArrowheads="1"/>
          </p:cNvSpPr>
          <p:nvPr/>
        </p:nvSpPr>
        <p:spPr bwMode="auto">
          <a:xfrm>
            <a:off x="4710817" y="5689506"/>
            <a:ext cx="36420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76" name="Oval 107"/>
          <p:cNvSpPr>
            <a:spLocks noChangeArrowheads="1"/>
          </p:cNvSpPr>
          <p:nvPr/>
        </p:nvSpPr>
        <p:spPr bwMode="auto">
          <a:xfrm>
            <a:off x="52753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108"/>
          <p:cNvSpPr txBox="1">
            <a:spLocks noChangeArrowheads="1"/>
          </p:cNvSpPr>
          <p:nvPr/>
        </p:nvSpPr>
        <p:spPr bwMode="auto">
          <a:xfrm>
            <a:off x="5215626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</a:p>
        </p:txBody>
      </p:sp>
      <p:sp>
        <p:nvSpPr>
          <p:cNvPr id="78" name="Oval 109"/>
          <p:cNvSpPr>
            <a:spLocks noChangeArrowheads="1"/>
          </p:cNvSpPr>
          <p:nvPr/>
        </p:nvSpPr>
        <p:spPr bwMode="auto">
          <a:xfrm>
            <a:off x="66342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110"/>
          <p:cNvSpPr txBox="1">
            <a:spLocks noChangeArrowheads="1"/>
          </p:cNvSpPr>
          <p:nvPr/>
        </p:nvSpPr>
        <p:spPr bwMode="auto">
          <a:xfrm>
            <a:off x="6588373" y="569036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19" name="乘号 18"/>
          <p:cNvSpPr/>
          <p:nvPr/>
        </p:nvSpPr>
        <p:spPr bwMode="auto">
          <a:xfrm>
            <a:off x="1810156" y="4308432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乘号 86"/>
          <p:cNvSpPr/>
          <p:nvPr/>
        </p:nvSpPr>
        <p:spPr bwMode="auto">
          <a:xfrm>
            <a:off x="2063340" y="5666327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85363" y="62209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22157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7"/>
    </mc:Choice>
    <mc:Fallback xmlns="">
      <p:transition spd="slow" advTm="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7" grpId="0" animBg="1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统一重平衡算法：四类情况最后都得到如下结果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910520" y="1929218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231669" y="4239282"/>
            <a:ext cx="33866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中序遍历为：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,a,T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,b,T</a:t>
            </a:r>
            <a:r>
              <a:rPr kumimoji="1" lang="en-US" altLang="zh-CN" sz="2000" b="1" baseline="-25000" dirty="0"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3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0" name="Picture 8" descr="http://img01.baimao.com/M01/1E/B1/wKgAFFIDMk6AHpHCAAClBSkX9Nw4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1838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44098" y="4114889"/>
            <a:ext cx="1980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旋转变换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繁琐，需记规则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5724128" y="2964539"/>
            <a:ext cx="816779" cy="424987"/>
          </a:xfrm>
          <a:prstGeom prst="leftRightArrow">
            <a:avLst>
              <a:gd name="adj1" fmla="val 50000"/>
              <a:gd name="adj2" fmla="val 5623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82" name="Picture 10" descr="http://www.ugsnx.com/data/attachment/forum/201408/16/195245xyf9yotu9b08xup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r="14846"/>
          <a:stretch/>
        </p:blipFill>
        <p:spPr bwMode="auto">
          <a:xfrm>
            <a:off x="6756931" y="2416041"/>
            <a:ext cx="1737457" cy="13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6770839" y="403922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直接拆分组装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947131"/>
      </p:ext>
    </p:extLst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975" y="1671533"/>
            <a:ext cx="853762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&gt;::connect34 (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在确定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a,b,c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节点及四棵子树情况下组装重构平衡子树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组装左子树并更新高度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组装右子树并更新高度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组装子树根节点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返回该子树新的根节点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89181" y="3356992"/>
            <a:ext cx="2376264" cy="2736304"/>
            <a:chOff x="150607" y="4541187"/>
            <a:chExt cx="1905861" cy="2275074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4" name="组合 4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47" name="圆角矩形 4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57" name="直接连接符 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3" name="圆角矩形 5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31053"/>
      </p:ext>
    </p:extLst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786" y="1648055"/>
            <a:ext cx="94087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为非空孙辈节点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-&gt;parent; 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p-&gt;parent;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视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相对位置分四种情况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*p ) )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*v )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zig-zig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p, g,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zig-zag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(p,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zag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… … … …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81320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确定失衡点集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新插入点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后，非平衡子树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UT(x)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的祖先，高度不低于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的父亲回溯，到达首个非平衡节点，记为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（祖父）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的高度必然大于等于其兄弟节点，因此可通过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tallerChild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找到孩子中高度大的作为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7007440" y="4313954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7055693" y="2555620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>
            <a:off x="6476897" y="1569360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7445378" y="1580931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7157346" y="1294304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720351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24304" y="31927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7225051" y="3198662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8253751" y="321413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48" name="矩形 47"/>
          <p:cNvSpPr/>
          <p:nvPr/>
        </p:nvSpPr>
        <p:spPr>
          <a:xfrm>
            <a:off x="7322393" y="397927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07491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01390" y="21653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09417" y="111241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6672492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6788993" y="4079240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54" name="矩形 53"/>
          <p:cNvSpPr/>
          <p:nvPr/>
        </p:nvSpPr>
        <p:spPr>
          <a:xfrm>
            <a:off x="7719526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37763" y="21862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96307" y="3042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7176162" y="481706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58" name="矩形 57"/>
          <p:cNvSpPr/>
          <p:nvPr/>
        </p:nvSpPr>
        <p:spPr>
          <a:xfrm>
            <a:off x="7555859" y="451678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93710" y="5036592"/>
            <a:ext cx="1342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为新插入节点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86" y="4588466"/>
            <a:ext cx="82558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(x) (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)&gt;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)&lt;sta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(*(x))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等高：与父亲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同侧者（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zIg-zIg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zAg-zAg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）优先*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44140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007" y="1647964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1" y="5510560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搜索，最多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回溯，调整次数最多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次，故总体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5139154"/>
      </p:ext>
    </p:extLst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736975" y="61197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树的初始状态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539769"/>
      </p:ext>
    </p:extLst>
  </p:cSld>
  <p:clrMapOvr>
    <a:masterClrMapping/>
  </p:clrMapOvr>
  <p:transition advTm="157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1399708" y="6367212"/>
            <a:ext cx="724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的中序直接前驱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替代，进而删除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" name="乘号 2"/>
          <p:cNvSpPr/>
          <p:nvPr/>
        </p:nvSpPr>
        <p:spPr bwMode="auto">
          <a:xfrm>
            <a:off x="6649734" y="2409458"/>
            <a:ext cx="669925" cy="642528"/>
          </a:xfrm>
          <a:prstGeom prst="mathMultiply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54707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71" grpId="0"/>
      <p:bldP spid="66" grpId="0" animBg="1"/>
      <p:bldP spid="3" grpId="0" animBg="1"/>
      <p:bldP spid="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2809287" y="5862081"/>
            <a:ext cx="649889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节点最小失衡子树根，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为其最大高度孩子，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的最大高度孩子，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构成做单旋转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87" name="右弧形箭头 86"/>
          <p:cNvSpPr/>
          <p:nvPr/>
        </p:nvSpPr>
        <p:spPr bwMode="auto">
          <a:xfrm rot="16200000" flipV="1">
            <a:off x="6221328" y="2856214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0524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椭圆 106"/>
          <p:cNvSpPr/>
          <p:nvPr/>
        </p:nvSpPr>
        <p:spPr bwMode="auto">
          <a:xfrm>
            <a:off x="4697861" y="2106319"/>
            <a:ext cx="3422754" cy="3230543"/>
          </a:xfrm>
          <a:prstGeom prst="ellipse">
            <a:avLst/>
          </a:prstGeom>
          <a:solidFill>
            <a:schemeClr val="accent1">
              <a:lumMod val="90000"/>
              <a:alpha val="35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椭圆 104"/>
          <p:cNvSpPr/>
          <p:nvPr/>
        </p:nvSpPr>
        <p:spPr bwMode="auto">
          <a:xfrm rot="20674970">
            <a:off x="3685720" y="3754706"/>
            <a:ext cx="1255396" cy="1933824"/>
          </a:xfrm>
          <a:prstGeom prst="ellipse">
            <a:avLst/>
          </a:prstGeom>
          <a:solidFill>
            <a:srgbClr val="FFFF00">
              <a:alpha val="35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椭圆 102"/>
          <p:cNvSpPr/>
          <p:nvPr/>
        </p:nvSpPr>
        <p:spPr bwMode="auto">
          <a:xfrm rot="1630403">
            <a:off x="2268148" y="3756148"/>
            <a:ext cx="1562610" cy="2890431"/>
          </a:xfrm>
          <a:prstGeom prst="ellipse">
            <a:avLst/>
          </a:prstGeom>
          <a:solidFill>
            <a:srgbClr val="FFCCCC">
              <a:alpha val="62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1512624">
            <a:off x="612227" y="2760123"/>
            <a:ext cx="1962128" cy="3260608"/>
          </a:xfrm>
          <a:prstGeom prst="ellipse">
            <a:avLst/>
          </a:prstGeom>
          <a:solidFill>
            <a:schemeClr val="bg2">
              <a:lumMod val="40000"/>
              <a:lumOff val="60000"/>
              <a:alpha val="62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51621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083209" y="5743961"/>
            <a:ext cx="578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的右子树高度减少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，与左子树高度变为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，需要继续调整节点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5585632" y="3645024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5128432" y="372122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4899832" y="41784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5814232" y="42004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95" name="Text Box 66"/>
          <p:cNvSpPr txBox="1">
            <a:spLocks noChangeArrowheads="1"/>
          </p:cNvSpPr>
          <p:nvPr/>
        </p:nvSpPr>
        <p:spPr bwMode="auto">
          <a:xfrm>
            <a:off x="4823632" y="37842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6" name="Text Box 68"/>
          <p:cNvSpPr txBox="1">
            <a:spLocks noChangeArrowheads="1"/>
          </p:cNvSpPr>
          <p:nvPr/>
        </p:nvSpPr>
        <p:spPr bwMode="auto">
          <a:xfrm>
            <a:off x="604486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4031708" y="142626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59585" y="2525995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99" name="Text Box 64"/>
          <p:cNvSpPr txBox="1">
            <a:spLocks noChangeArrowheads="1"/>
          </p:cNvSpPr>
          <p:nvPr/>
        </p:nvSpPr>
        <p:spPr bwMode="auto">
          <a:xfrm>
            <a:off x="4026366" y="3355067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00" name="右弧形箭头 99"/>
          <p:cNvSpPr/>
          <p:nvPr/>
        </p:nvSpPr>
        <p:spPr bwMode="auto">
          <a:xfrm rot="16200000" flipV="1">
            <a:off x="2566171" y="2841936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右弧形箭头 100"/>
          <p:cNvSpPr/>
          <p:nvPr/>
        </p:nvSpPr>
        <p:spPr bwMode="auto">
          <a:xfrm rot="16200000">
            <a:off x="4470922" y="1980426"/>
            <a:ext cx="420516" cy="939572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877433" y="5581579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Text Box 64"/>
          <p:cNvSpPr txBox="1">
            <a:spLocks noChangeArrowheads="1"/>
          </p:cNvSpPr>
          <p:nvPr/>
        </p:nvSpPr>
        <p:spPr bwMode="auto">
          <a:xfrm>
            <a:off x="2586619" y="6212845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6" name="Text Box 64"/>
          <p:cNvSpPr txBox="1">
            <a:spLocks noChangeArrowheads="1"/>
          </p:cNvSpPr>
          <p:nvPr/>
        </p:nvSpPr>
        <p:spPr bwMode="auto">
          <a:xfrm>
            <a:off x="3813175" y="527460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8" name="Text Box 64"/>
          <p:cNvSpPr txBox="1">
            <a:spLocks noChangeArrowheads="1"/>
          </p:cNvSpPr>
          <p:nvPr/>
        </p:nvSpPr>
        <p:spPr bwMode="auto">
          <a:xfrm>
            <a:off x="6720042" y="485504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61908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103" grpId="0" animBg="1"/>
      <p:bldP spid="32" grpId="0" animBg="1"/>
      <p:bldP spid="4" grpId="0"/>
      <p:bldP spid="97" grpId="0"/>
      <p:bldP spid="98" grpId="0"/>
      <p:bldP spid="99" grpId="0"/>
      <p:bldP spid="100" grpId="0" animBg="1"/>
      <p:bldP spid="101" grpId="0" animBg="1"/>
      <p:bldP spid="102" grpId="0"/>
      <p:bldP spid="104" grpId="0"/>
      <p:bldP spid="106" grpId="0"/>
      <p:bldP spid="1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56746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H="1" flipV="1">
            <a:off x="65890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857254" y="2183795"/>
            <a:ext cx="2917327" cy="3256024"/>
            <a:chOff x="4857254" y="2183795"/>
            <a:chExt cx="2917327" cy="3256024"/>
          </a:xfrm>
        </p:grpSpPr>
        <p:grpSp>
          <p:nvGrpSpPr>
            <p:cNvPr id="34" name="组合 33"/>
            <p:cNvGrpSpPr/>
            <p:nvPr/>
          </p:nvGrpSpPr>
          <p:grpSpPr>
            <a:xfrm>
              <a:off x="4857254" y="2183795"/>
              <a:ext cx="2917327" cy="2462056"/>
              <a:chOff x="4823632" y="2195572"/>
              <a:chExt cx="2917327" cy="2462056"/>
            </a:xfrm>
          </p:grpSpPr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6937375" y="37167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H="1" flipV="1">
                <a:off x="6632575" y="28785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5641975" y="28023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auto">
              <a:xfrm>
                <a:off x="67087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S</a:t>
                </a:r>
                <a:endParaRPr kumimoji="1" lang="zh-CN" altLang="en-US" sz="2400" b="1" dirty="0"/>
              </a:p>
            </p:txBody>
          </p:sp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71659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T</a:t>
                </a:r>
                <a:endParaRPr kumimoji="1" lang="zh-CN" altLang="en-US" sz="2400" b="1" dirty="0"/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P</a:t>
                </a:r>
                <a:endParaRPr kumimoji="1" lang="zh-CN" altLang="en-US" sz="2400" b="1" dirty="0"/>
              </a:p>
            </p:txBody>
          </p:sp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651621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2" name="Text Box 76"/>
              <p:cNvSpPr txBox="1">
                <a:spLocks noChangeArrowheads="1"/>
              </p:cNvSpPr>
              <p:nvPr/>
            </p:nvSpPr>
            <p:spPr bwMode="auto">
              <a:xfrm>
                <a:off x="5203825" y="29876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3" name="Text Box 77"/>
              <p:cNvSpPr txBox="1">
                <a:spLocks noChangeArrowheads="1"/>
              </p:cNvSpPr>
              <p:nvPr/>
            </p:nvSpPr>
            <p:spPr bwMode="auto">
              <a:xfrm>
                <a:off x="7413625" y="287853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4" name="Text Box 78"/>
              <p:cNvSpPr txBox="1">
                <a:spLocks noChangeArrowheads="1"/>
              </p:cNvSpPr>
              <p:nvPr/>
            </p:nvSpPr>
            <p:spPr bwMode="auto">
              <a:xfrm>
                <a:off x="6556375" y="219557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R</a:t>
                </a:r>
                <a:endParaRPr kumimoji="1" lang="zh-CN" altLang="en-US" sz="2400" b="1" dirty="0"/>
              </a:p>
            </p:txBody>
          </p:sp>
          <p:sp>
            <p:nvSpPr>
              <p:cNvPr id="91" name="Line 8"/>
              <p:cNvSpPr>
                <a:spLocks noChangeShapeType="1"/>
              </p:cNvSpPr>
              <p:nvPr/>
            </p:nvSpPr>
            <p:spPr bwMode="auto">
              <a:xfrm>
                <a:off x="5585632" y="3645024"/>
                <a:ext cx="38100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"/>
              <p:cNvSpPr>
                <a:spLocks noChangeShapeType="1"/>
              </p:cNvSpPr>
              <p:nvPr/>
            </p:nvSpPr>
            <p:spPr bwMode="auto">
              <a:xfrm flipV="1">
                <a:off x="5128432" y="3721224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27"/>
              <p:cNvSpPr>
                <a:spLocks noChangeArrowheads="1"/>
              </p:cNvSpPr>
              <p:nvPr/>
            </p:nvSpPr>
            <p:spPr bwMode="auto">
              <a:xfrm>
                <a:off x="4899832" y="4178424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N</a:t>
                </a:r>
                <a:endParaRPr kumimoji="1" lang="zh-CN" altLang="en-US" sz="2400" b="1" dirty="0"/>
              </a:p>
            </p:txBody>
          </p:sp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>
                <a:off x="5814232" y="4200428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Q</a:t>
                </a:r>
                <a:endParaRPr kumimoji="1" lang="zh-CN" altLang="en-US" sz="2400" b="1" dirty="0"/>
              </a:p>
            </p:txBody>
          </p:sp>
          <p:sp>
            <p:nvSpPr>
              <p:cNvPr id="95" name="Text Box 66"/>
              <p:cNvSpPr txBox="1">
                <a:spLocks noChangeArrowheads="1"/>
              </p:cNvSpPr>
              <p:nvPr/>
            </p:nvSpPr>
            <p:spPr bwMode="auto">
              <a:xfrm>
                <a:off x="4823632" y="37842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96" name="Text Box 68"/>
              <p:cNvSpPr txBox="1">
                <a:spLocks noChangeArrowheads="1"/>
              </p:cNvSpPr>
              <p:nvPr/>
            </p:nvSpPr>
            <p:spPr bwMode="auto">
              <a:xfrm>
                <a:off x="604486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53371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O</a:t>
                </a:r>
                <a:endParaRPr kumimoji="1" lang="zh-CN" altLang="en-US" sz="2400" b="1" dirty="0"/>
              </a:p>
            </p:txBody>
          </p:sp>
        </p:grp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6720042" y="4855044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8879" y="3045491"/>
            <a:ext cx="2021717" cy="3120863"/>
            <a:chOff x="578879" y="3045491"/>
            <a:chExt cx="2021717" cy="3120863"/>
          </a:xfrm>
        </p:grpSpPr>
        <p:grpSp>
          <p:nvGrpSpPr>
            <p:cNvPr id="7" name="组合 6"/>
            <p:cNvGrpSpPr/>
            <p:nvPr/>
          </p:nvGrpSpPr>
          <p:grpSpPr>
            <a:xfrm>
              <a:off x="578879" y="3045491"/>
              <a:ext cx="2021717" cy="2424113"/>
              <a:chOff x="572258" y="3045219"/>
              <a:chExt cx="2021717" cy="242411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72258" y="3045219"/>
                <a:ext cx="2021717" cy="2119313"/>
                <a:chOff x="572258" y="3045219"/>
                <a:chExt cx="2021717" cy="2119313"/>
              </a:xfrm>
            </p:grpSpPr>
            <p:sp>
              <p:nvSpPr>
                <p:cNvPr id="8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069975" y="4478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1908175" y="3640532"/>
                  <a:ext cx="381000" cy="609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Oval 16"/>
                <p:cNvSpPr>
                  <a:spLocks noChangeArrowheads="1"/>
                </p:cNvSpPr>
                <p:nvPr/>
              </p:nvSpPr>
              <p:spPr bwMode="auto">
                <a:xfrm>
                  <a:off x="21367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D</a:t>
                  </a:r>
                  <a:endParaRPr kumimoji="1" lang="zh-CN" altLang="en-US" sz="2400" b="1" dirty="0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50975" y="3716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22"/>
                <p:cNvSpPr>
                  <a:spLocks noChangeArrowheads="1"/>
                </p:cNvSpPr>
                <p:nvPr/>
              </p:nvSpPr>
              <p:spPr bwMode="auto">
                <a:xfrm>
                  <a:off x="12223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B</a:t>
                  </a:r>
                  <a:endParaRPr kumimoji="1" lang="zh-CN" altLang="en-US" sz="2400" b="1" dirty="0"/>
                </a:p>
              </p:txBody>
            </p:sp>
            <p:sp>
              <p:nvSpPr>
                <p:cNvPr id="41" name="Oval 35"/>
                <p:cNvSpPr>
                  <a:spLocks noChangeArrowheads="1"/>
                </p:cNvSpPr>
                <p:nvPr/>
              </p:nvSpPr>
              <p:spPr bwMode="auto">
                <a:xfrm>
                  <a:off x="1679575" y="33357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C</a:t>
                  </a:r>
                  <a:endParaRPr kumimoji="1" lang="zh-CN" altLang="en-US" sz="2400" b="1" dirty="0"/>
                </a:p>
              </p:txBody>
            </p:sp>
            <p:sp>
              <p:nvSpPr>
                <p:cNvPr id="6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72258" y="47216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64346" y="30452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03318" y="38834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28442" y="3851756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</p:grpSp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765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A</a:t>
                </a:r>
                <a:endParaRPr kumimoji="1" lang="zh-CN" altLang="en-US" sz="2400" b="1" dirty="0"/>
              </a:p>
            </p:txBody>
          </p:sp>
        </p:grp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877433" y="5581579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01243" y="3866586"/>
            <a:ext cx="2022820" cy="2931034"/>
            <a:chOff x="2001243" y="3866586"/>
            <a:chExt cx="2022820" cy="2931034"/>
          </a:xfrm>
        </p:grpSpPr>
        <p:grpSp>
          <p:nvGrpSpPr>
            <p:cNvPr id="12" name="组合 11"/>
            <p:cNvGrpSpPr/>
            <p:nvPr/>
          </p:nvGrpSpPr>
          <p:grpSpPr>
            <a:xfrm>
              <a:off x="2001243" y="3866586"/>
              <a:ext cx="2022820" cy="2455776"/>
              <a:chOff x="2012418" y="3851756"/>
              <a:chExt cx="2022820" cy="245577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32797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898775" y="4478732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517775" y="53169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212975" y="58503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F</a:t>
                </a:r>
                <a:endParaRPr kumimoji="1" lang="zh-CN" altLang="en-US" sz="2400" b="1" dirty="0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30511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H</a:t>
                </a:r>
                <a:endParaRPr kumimoji="1" lang="zh-CN" altLang="en-US" sz="2400" b="1" dirty="0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670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G</a:t>
                </a:r>
                <a:endParaRPr kumimoji="1" lang="zh-CN" altLang="en-US" sz="2400" b="1" dirty="0"/>
              </a:p>
            </p:txBody>
          </p:sp>
          <p:sp>
            <p:nvSpPr>
              <p:cNvPr id="38" name="Oval 32"/>
              <p:cNvSpPr>
                <a:spLocks noChangeArrowheads="1"/>
              </p:cNvSpPr>
              <p:nvPr/>
            </p:nvSpPr>
            <p:spPr bwMode="auto">
              <a:xfrm>
                <a:off x="33559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I</a:t>
                </a:r>
                <a:endParaRPr kumimoji="1" lang="zh-CN" altLang="en-US" sz="2400" b="1" dirty="0"/>
              </a:p>
            </p:txBody>
          </p:sp>
          <p:sp>
            <p:nvSpPr>
              <p:cNvPr id="68" name="Text Box 62"/>
              <p:cNvSpPr txBox="1">
                <a:spLocks noChangeArrowheads="1"/>
              </p:cNvSpPr>
              <p:nvPr/>
            </p:nvSpPr>
            <p:spPr bwMode="auto">
              <a:xfrm>
                <a:off x="2012418" y="55598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9" name="Text Box 63"/>
              <p:cNvSpPr txBox="1">
                <a:spLocks noChangeArrowheads="1"/>
              </p:cNvSpPr>
              <p:nvPr/>
            </p:nvSpPr>
            <p:spPr bwMode="auto">
              <a:xfrm>
                <a:off x="3707904" y="47878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2415486" y="47216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0" name="Text Box 74"/>
              <p:cNvSpPr txBox="1">
                <a:spLocks noChangeArrowheads="1"/>
              </p:cNvSpPr>
              <p:nvPr/>
            </p:nvSpPr>
            <p:spPr bwMode="auto">
              <a:xfrm>
                <a:off x="2919542" y="3851756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88" name="Text Box 64"/>
            <p:cNvSpPr txBox="1">
              <a:spLocks noChangeArrowheads="1"/>
            </p:cNvSpPr>
            <p:nvPr/>
          </p:nvSpPr>
          <p:spPr bwMode="auto">
            <a:xfrm>
              <a:off x="2586619" y="6212845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35778" y="3933054"/>
            <a:ext cx="1146831" cy="1897239"/>
            <a:chOff x="3835778" y="3933054"/>
            <a:chExt cx="1146831" cy="1897239"/>
          </a:xfrm>
        </p:grpSpPr>
        <p:grpSp>
          <p:nvGrpSpPr>
            <p:cNvPr id="13" name="组合 12"/>
            <p:cNvGrpSpPr/>
            <p:nvPr/>
          </p:nvGrpSpPr>
          <p:grpSpPr>
            <a:xfrm>
              <a:off x="3976842" y="3933054"/>
              <a:ext cx="1005767" cy="1545568"/>
              <a:chOff x="3965575" y="3923764"/>
              <a:chExt cx="1005767" cy="1545568"/>
            </a:xfrm>
          </p:grpSpPr>
          <p:sp>
            <p:nvSpPr>
              <p:cNvPr id="9" name="Line 3"/>
              <p:cNvSpPr>
                <a:spLocks noChangeShapeType="1"/>
              </p:cNvSpPr>
              <p:nvPr/>
            </p:nvSpPr>
            <p:spPr bwMode="auto">
              <a:xfrm>
                <a:off x="41941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auto">
              <a:xfrm>
                <a:off x="39655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K</a:t>
                </a:r>
                <a:endParaRPr kumimoji="1" lang="zh-CN" altLang="en-US" sz="2400" b="1" dirty="0"/>
              </a:p>
            </p:txBody>
          </p:sp>
          <p:sp>
            <p:nvSpPr>
              <p:cNvPr id="39" name="Oval 33"/>
              <p:cNvSpPr>
                <a:spLocks noChangeArrowheads="1"/>
              </p:cNvSpPr>
              <p:nvPr/>
            </p:nvSpPr>
            <p:spPr bwMode="auto">
              <a:xfrm>
                <a:off x="42703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L</a:t>
                </a:r>
                <a:endParaRPr kumimoji="1" lang="zh-CN" altLang="en-US" sz="2400" b="1" dirty="0"/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4644008" y="471585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264025" y="3923764"/>
                <a:ext cx="42832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</p:txBody>
          </p:sp>
        </p:grp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3835778" y="5245518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3516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6294722" y="248032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182073" y="1404300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959705" y="2133435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076454" y="2168934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10364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4514 0.1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82 -0.14491 L 0.38976 -0.40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625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6336 0.1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6 0.10602 L 1.94444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00393 L 0.05296 -0.1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6 -0.40325 L 0.14583 -0.1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4 0.19838 L 0.1007 0.1226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16" grpId="0" animBg="1"/>
      <p:bldP spid="17" grpId="0" animBg="1"/>
      <p:bldP spid="40" grpId="0" animBg="1"/>
      <p:bldP spid="75" grpId="0"/>
      <p:bldP spid="76" grpId="0"/>
      <p:bldP spid="85" grpId="0"/>
      <p:bldP spid="109" grpId="0" animBg="1"/>
      <p:bldP spid="110" grpId="0" animBg="1"/>
      <p:bldP spid="51" grpId="0"/>
      <p:bldP spid="114" grpId="0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二叉搜索树与中序遍历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1296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对一棵二叉搜索树进行中序遍历，可以按从小到大的顺序，将各结点关键码排列起来，所以也称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任意一棵二叉树是二叉搜索树，当且仅当其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序列单调非降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74385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103893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6393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8660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664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90668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6672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6311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98680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468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7068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06692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2696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1470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5070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108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4708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8309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9096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5510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9110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2710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9868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3468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70688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0669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42696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7870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71470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357008" y="3647053"/>
            <a:ext cx="12697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3362321" y="3647053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8" name="直接连接符 37"/>
          <p:cNvCxnSpPr>
            <a:endCxn id="7" idx="1"/>
          </p:cNvCxnSpPr>
          <p:nvPr/>
        </p:nvCxnSpPr>
        <p:spPr bwMode="auto">
          <a:xfrm>
            <a:off x="2278174" y="4039159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2280458" y="4039159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40" name="组合 39"/>
          <p:cNvGrpSpPr/>
          <p:nvPr/>
        </p:nvGrpSpPr>
        <p:grpSpPr>
          <a:xfrm flipH="1">
            <a:off x="2463931" y="4471208"/>
            <a:ext cx="174281" cy="32797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 flipH="1">
            <a:off x="4986809" y="3645024"/>
            <a:ext cx="1258756" cy="216024"/>
            <a:chOff x="3632014" y="4509120"/>
            <a:chExt cx="1269761" cy="216024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5521130" y="4043097"/>
            <a:ext cx="545799" cy="255965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7" name="直接连接符 56"/>
          <p:cNvCxnSpPr/>
          <p:nvPr/>
        </p:nvCxnSpPr>
        <p:spPr bwMode="auto">
          <a:xfrm flipH="1" flipV="1">
            <a:off x="6430947" y="4039160"/>
            <a:ext cx="892667" cy="3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 flipV="1">
            <a:off x="7327069" y="40430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59" name="组合 58"/>
          <p:cNvGrpSpPr/>
          <p:nvPr/>
        </p:nvGrpSpPr>
        <p:grpSpPr>
          <a:xfrm flipH="1">
            <a:off x="3548933" y="4035280"/>
            <a:ext cx="552295" cy="255965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 flipH="1">
            <a:off x="4264622" y="4471207"/>
            <a:ext cx="174281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 flipH="1">
            <a:off x="5708485" y="4469072"/>
            <a:ext cx="174281" cy="327973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 flipH="1">
            <a:off x="7506190" y="4469071"/>
            <a:ext cx="174281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2" name="直接连接符 71"/>
          <p:cNvCxnSpPr>
            <a:endCxn id="17" idx="1"/>
          </p:cNvCxnSpPr>
          <p:nvPr/>
        </p:nvCxnSpPr>
        <p:spPr bwMode="auto">
          <a:xfrm>
            <a:off x="6610480" y="4464895"/>
            <a:ext cx="536569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611223" y="4464894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74" name="组合 73"/>
          <p:cNvGrpSpPr/>
          <p:nvPr/>
        </p:nvGrpSpPr>
        <p:grpSpPr>
          <a:xfrm>
            <a:off x="5168021" y="4481946"/>
            <a:ext cx="177658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3729968" y="4469071"/>
            <a:ext cx="177658" cy="327973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928626" y="4475145"/>
            <a:ext cx="177658" cy="327973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4" name="直接连接符 83"/>
          <p:cNvCxnSpPr/>
          <p:nvPr/>
        </p:nvCxnSpPr>
        <p:spPr bwMode="auto">
          <a:xfrm flipH="1" flipV="1">
            <a:off x="4812002" y="320840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5" name="圆角矩形 84"/>
          <p:cNvSpPr/>
          <p:nvPr/>
        </p:nvSpPr>
        <p:spPr bwMode="auto">
          <a:xfrm>
            <a:off x="4624473" y="346436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17508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282656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 flipH="1">
            <a:off x="2826567" y="4973235"/>
            <a:ext cx="174281" cy="327973"/>
            <a:chOff x="3632014" y="4509120"/>
            <a:chExt cx="1269761" cy="216024"/>
          </a:xfrm>
        </p:grpSpPr>
        <p:cxnSp>
          <p:nvCxnSpPr>
            <p:cNvPr id="89" name="直接连接符 8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1" name="组合 90"/>
          <p:cNvGrpSpPr/>
          <p:nvPr/>
        </p:nvGrpSpPr>
        <p:grpSpPr>
          <a:xfrm flipH="1">
            <a:off x="6787009" y="4973235"/>
            <a:ext cx="174281" cy="327973"/>
            <a:chOff x="3632014" y="4509120"/>
            <a:chExt cx="1269761" cy="21602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4" name="圆角矩形 93"/>
          <p:cNvSpPr/>
          <p:nvPr/>
        </p:nvSpPr>
        <p:spPr bwMode="auto">
          <a:xfrm>
            <a:off x="678700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75136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-217513" y="5634930"/>
            <a:ext cx="190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中序遍历序列：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29666"/>
      </p:ext>
    </p:extLst>
  </p:cSld>
  <p:clrMapOvr>
    <a:masterClrMapping/>
  </p:clrMapOvr>
  <p:transition advTm="157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8790722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节点删除的特性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删除点的父节点就可能出现非平衡情况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由于删除后的调整导致最小非平衡子树根节点的高度降低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，因而可能会在更高的父节点产生新的不衡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在某子树调整完后，需要迭代地从下往上检查该子树的祖先，如发现新的非平衡子树，则迭代调整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2171"/>
      </p:ext>
    </p:extLst>
  </p:cSld>
  <p:clrMapOvr>
    <a:masterClrMapping/>
  </p:clrMapOvr>
  <p:transition advTm="157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2" y="5085184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重平衡节点都是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的祖先，因此最多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次重平衡，总体复杂度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16292" y="1647964"/>
            <a:ext cx="8819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确认目标存在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先按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规则删除之（此后，原节点之父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及其祖先均可能失衡）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 =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(*g)=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原父亲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未失衡，高度亦可能降低）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可能需做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Omega(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次调整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——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无论是否做过调整，全树高度均可能降低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若目标节点存在且被删除，返回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；否则返回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058582"/>
      </p:ext>
    </p:extLst>
  </p:cSld>
  <p:clrMapOvr>
    <a:masterClrMapping/>
  </p:clrMapOvr>
  <p:transition advTm="157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G.M.Adelson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E.M.Landis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平衡因子受限的二叉搜索树（各节点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树的适度平衡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𝒉𝒆𝒊𝒈𝒉𝒕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𝑨𝑽𝑳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等价于证明在高度给定下，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树的节点规模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不至于太少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=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𝒉𝒆𝒊𝒈𝒉𝒕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𝑨𝑽𝑳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blipFill>
                <a:blip r:embed="rId3"/>
                <a:stretch>
                  <a:fillRect l="-1638" t="-3367" r="-637" b="-67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6594630" y="2656986"/>
            <a:ext cx="2510167" cy="2282720"/>
            <a:chOff x="4643176" y="3280263"/>
            <a:chExt cx="2510167" cy="2282720"/>
          </a:xfrm>
        </p:grpSpPr>
        <p:sp>
          <p:nvSpPr>
            <p:cNvPr id="5" name="椭圆 4"/>
            <p:cNvSpPr/>
            <p:nvPr/>
          </p:nvSpPr>
          <p:spPr bwMode="auto">
            <a:xfrm>
              <a:off x="5604257" y="3532476"/>
              <a:ext cx="504056" cy="50597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5" idx="5"/>
            </p:cNvCxnSpPr>
            <p:nvPr/>
          </p:nvCxnSpPr>
          <p:spPr bwMode="auto">
            <a:xfrm>
              <a:off x="6034496" y="3964354"/>
              <a:ext cx="512169" cy="3035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5856285" y="3280263"/>
              <a:ext cx="1" cy="24783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5940152" y="4267870"/>
              <a:ext cx="1213191" cy="991597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h-2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294719" y="4123083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5" idx="3"/>
            </p:cNvCxnSpPr>
            <p:nvPr/>
          </p:nvCxnSpPr>
          <p:spPr bwMode="auto">
            <a:xfrm flipH="1">
              <a:off x="5249689" y="3964354"/>
              <a:ext cx="428385" cy="2673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" name="等腰三角形 9"/>
            <p:cNvSpPr/>
            <p:nvPr/>
          </p:nvSpPr>
          <p:spPr bwMode="auto">
            <a:xfrm>
              <a:off x="4643176" y="4231691"/>
              <a:ext cx="1213191" cy="1296144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h-1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997743" y="4086904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>
              <a:endCxn id="20" idx="2"/>
            </p:cNvCxnSpPr>
            <p:nvPr/>
          </p:nvCxnSpPr>
          <p:spPr bwMode="auto">
            <a:xfrm>
              <a:off x="5678074" y="5259467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678074" y="5527835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5712633" y="51936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b="1" baseline="-25000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90264" y="4712407"/>
            <a:ext cx="2735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归纳法证明：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13893" y="5670235"/>
                <a:ext cx="5642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3" y="5670235"/>
                <a:ext cx="5642186" cy="369332"/>
              </a:xfrm>
              <a:prstGeom prst="rect">
                <a:avLst/>
              </a:prstGeom>
              <a:blipFill>
                <a:blip r:embed="rId5"/>
                <a:stretch>
                  <a:fillRect r="-75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416000" y="5614895"/>
                <a:ext cx="2856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00" y="5614895"/>
                <a:ext cx="28563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36611" y="521673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1" y="5216738"/>
                <a:ext cx="4824536" cy="369332"/>
              </a:xfrm>
              <a:prstGeom prst="rect">
                <a:avLst/>
              </a:prstGeom>
              <a:blipFill>
                <a:blip r:embed="rId7"/>
                <a:stretch>
                  <a:fillRect r="-113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7117" y="6151009"/>
            <a:ext cx="533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边界条件：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h=0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|S(0)|=fib(3)-1=2-1=1;  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h=1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|S(1)|=fib(4)-1=3-1=2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BDFEC5F-17D6-46F6-9474-E3D694A0B8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206" y="6175388"/>
            <a:ext cx="1909759" cy="579748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C70D7D-5074-477E-97E1-E991BC69E203}"/>
              </a:ext>
            </a:extLst>
          </p:cNvPr>
          <p:cNvGrpSpPr/>
          <p:nvPr/>
        </p:nvGrpSpPr>
        <p:grpSpPr>
          <a:xfrm>
            <a:off x="7518439" y="6207843"/>
            <a:ext cx="1580882" cy="449751"/>
            <a:chOff x="7460717" y="6208374"/>
            <a:chExt cx="1580882" cy="449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9C2846-682E-4628-BB70-66FA259D1462}"/>
                    </a:ext>
                  </a:extLst>
                </p:cNvPr>
                <p:cNvSpPr/>
                <p:nvPr/>
              </p:nvSpPr>
              <p:spPr>
                <a:xfrm>
                  <a:off x="7460717" y="6283152"/>
                  <a:ext cx="1580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ea typeface="Consolas" charset="0"/>
                      <a:cs typeface="Times New Roman" panose="02020603050405020304" pitchFamily="18" charset="0"/>
                    </a:rPr>
                    <a:t>T(n) </a:t>
                  </a:r>
                  <a:r>
                    <a:rPr lang="en-US" altLang="zh-CN" dirty="0">
                      <a:latin typeface="Consolas" charset="0"/>
                      <a:ea typeface="Consolas" charset="0"/>
                      <a:cs typeface="Consolas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l-GR" altLang="zh-CN" b="1" i="1">
                          <a:latin typeface="Cambria Math" charset="0"/>
                          <a:ea typeface="Consolas" charset="0"/>
                          <a:cs typeface="Consolas" charset="0"/>
                        </a:rPr>
                        <m:t>𝜪</m:t>
                      </m:r>
                    </m:oMath>
                  </a14:m>
                  <a:r>
                    <a:rPr lang="en-US" altLang="zh-CN" dirty="0">
                      <a:latin typeface="Consolas" charset="0"/>
                      <a:ea typeface="Consolas" charset="0"/>
                      <a:cs typeface="Consolas" charset="0"/>
                    </a:rPr>
                    <a:t>(  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9C2846-682E-4628-BB70-66FA259D1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717" y="6283152"/>
                  <a:ext cx="158088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77" t="-10000" r="-2308"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A70C84C-8F6A-48E9-9242-74F8C9144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98119" y="6208374"/>
              <a:ext cx="349806" cy="449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573805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5100715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从根结点开始，逐层向下比较判断（递归或迭代均可）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若当前节点为空，返回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若当前节点大于目标关键码，继续搜索右子树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若当前节点小于目标关键码，继续搜索左子树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否则表示命中，返回该节点地址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32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34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135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137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H="1">
            <a:off x="6826399" y="5017839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090706" y="1254378"/>
            <a:ext cx="441147" cy="513348"/>
            <a:chOff x="8028383" y="5651956"/>
            <a:chExt cx="441147" cy="513348"/>
          </a:xfrm>
        </p:grpSpPr>
        <p:sp>
          <p:nvSpPr>
            <p:cNvPr id="14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053536" y="2036430"/>
            <a:ext cx="441147" cy="513348"/>
            <a:chOff x="8028383" y="5651956"/>
            <a:chExt cx="441147" cy="513348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sp>
        <p:nvSpPr>
          <p:cNvPr id="149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75070" y="2129649"/>
            <a:ext cx="626066" cy="486302"/>
            <a:chOff x="7296030" y="1960481"/>
            <a:chExt cx="626066" cy="486302"/>
          </a:xfrm>
        </p:grpSpPr>
        <p:sp>
          <p:nvSpPr>
            <p:cNvPr id="140" name="Line 24"/>
            <p:cNvSpPr>
              <a:spLocks noChangeShapeType="1"/>
            </p:cNvSpPr>
            <p:nvPr/>
          </p:nvSpPr>
          <p:spPr bwMode="auto">
            <a:xfrm>
              <a:off x="7464896" y="1960481"/>
              <a:ext cx="457200" cy="33226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>
              <a:off x="7296030" y="2041646"/>
              <a:ext cx="533400" cy="405137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04577" y="1254378"/>
            <a:ext cx="441147" cy="513348"/>
            <a:chOff x="8028383" y="5651956"/>
            <a:chExt cx="441147" cy="513348"/>
          </a:xfrm>
        </p:grpSpPr>
        <p:sp>
          <p:nvSpPr>
            <p:cNvPr id="151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141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142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143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160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16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300936" y="5010339"/>
            <a:ext cx="441146" cy="439300"/>
            <a:chOff x="7587383" y="5726004"/>
            <a:chExt cx="441146" cy="439300"/>
          </a:xfrm>
        </p:grpSpPr>
        <p:sp>
          <p:nvSpPr>
            <p:cNvPr id="16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74421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二叉搜索树的搜索实现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80112" y="1385292"/>
            <a:ext cx="3429000" cy="4069323"/>
            <a:chOff x="5623520" y="1248544"/>
            <a:chExt cx="3429000" cy="4069323"/>
          </a:xfrm>
        </p:grpSpPr>
        <p:sp>
          <p:nvSpPr>
            <p:cNvPr id="123" name="Line 7"/>
            <p:cNvSpPr>
              <a:spLocks noChangeShapeType="1"/>
            </p:cNvSpPr>
            <p:nvPr/>
          </p:nvSpPr>
          <p:spPr bwMode="auto">
            <a:xfrm flipH="1">
              <a:off x="78333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"/>
            <p:cNvSpPr>
              <a:spLocks noChangeShapeType="1"/>
            </p:cNvSpPr>
            <p:nvPr/>
          </p:nvSpPr>
          <p:spPr bwMode="auto">
            <a:xfrm>
              <a:off x="7071320" y="3382144"/>
              <a:ext cx="228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 flipH="1">
              <a:off x="6537920" y="3382144"/>
              <a:ext cx="304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0"/>
            <p:cNvSpPr>
              <a:spLocks noChangeShapeType="1"/>
            </p:cNvSpPr>
            <p:nvPr/>
          </p:nvSpPr>
          <p:spPr bwMode="auto">
            <a:xfrm flipH="1">
              <a:off x="60045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65379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12"/>
            <p:cNvSpPr>
              <a:spLocks noChangeArrowheads="1"/>
            </p:cNvSpPr>
            <p:nvPr/>
          </p:nvSpPr>
          <p:spPr bwMode="auto">
            <a:xfrm>
              <a:off x="7056595" y="1248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31" name="Oval 15"/>
            <p:cNvSpPr>
              <a:spLocks noChangeArrowheads="1"/>
            </p:cNvSpPr>
            <p:nvPr/>
          </p:nvSpPr>
          <p:spPr bwMode="auto">
            <a:xfrm>
              <a:off x="85191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32" name="Oval 16"/>
            <p:cNvSpPr>
              <a:spLocks noChangeArrowheads="1"/>
            </p:cNvSpPr>
            <p:nvPr/>
          </p:nvSpPr>
          <p:spPr bwMode="auto">
            <a:xfrm>
              <a:off x="7452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34" name="Oval 18"/>
            <p:cNvSpPr>
              <a:spLocks noChangeArrowheads="1"/>
            </p:cNvSpPr>
            <p:nvPr/>
          </p:nvSpPr>
          <p:spPr bwMode="auto">
            <a:xfrm>
              <a:off x="56235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35" name="Oval 19"/>
            <p:cNvSpPr>
              <a:spLocks noChangeArrowheads="1"/>
            </p:cNvSpPr>
            <p:nvPr/>
          </p:nvSpPr>
          <p:spPr bwMode="auto">
            <a:xfrm>
              <a:off x="61569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36" name="Oval 20"/>
            <p:cNvSpPr>
              <a:spLocks noChangeArrowheads="1"/>
            </p:cNvSpPr>
            <p:nvPr/>
          </p:nvSpPr>
          <p:spPr bwMode="auto">
            <a:xfrm>
              <a:off x="71475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 flipH="1">
              <a:off x="6614120" y="1705744"/>
              <a:ext cx="533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23"/>
            <p:cNvSpPr>
              <a:spLocks noChangeShapeType="1"/>
            </p:cNvSpPr>
            <p:nvPr/>
          </p:nvSpPr>
          <p:spPr bwMode="auto">
            <a:xfrm>
              <a:off x="8366720" y="2467744"/>
              <a:ext cx="304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28"/>
            <p:cNvSpPr>
              <a:spLocks noChangeShapeType="1"/>
            </p:cNvSpPr>
            <p:nvPr/>
          </p:nvSpPr>
          <p:spPr bwMode="auto">
            <a:xfrm flipH="1">
              <a:off x="7063383" y="4488631"/>
              <a:ext cx="192088" cy="431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4"/>
            <p:cNvSpPr>
              <a:spLocks noChangeArrowheads="1"/>
            </p:cNvSpPr>
            <p:nvPr/>
          </p:nvSpPr>
          <p:spPr bwMode="auto">
            <a:xfrm>
              <a:off x="79857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45</a:t>
              </a: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8290520" y="1507222"/>
              <a:ext cx="441147" cy="513348"/>
              <a:chOff x="8028383" y="5651956"/>
              <a:chExt cx="441147" cy="513348"/>
            </a:xfrm>
          </p:grpSpPr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8028384" y="5651956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45</a:t>
                </a:r>
              </a:p>
            </p:txBody>
          </p:sp>
        </p:grp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7530261" y="1687081"/>
              <a:ext cx="531659" cy="399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512054" y="1600441"/>
              <a:ext cx="626066" cy="486302"/>
              <a:chOff x="7296030" y="1960481"/>
              <a:chExt cx="626066" cy="486302"/>
            </a:xfrm>
          </p:grpSpPr>
          <p:sp>
            <p:nvSpPr>
              <p:cNvPr id="140" name="Line 24"/>
              <p:cNvSpPr>
                <a:spLocks noChangeShapeType="1"/>
              </p:cNvSpPr>
              <p:nvPr/>
            </p:nvSpPr>
            <p:spPr bwMode="auto">
              <a:xfrm>
                <a:off x="7464896" y="1960481"/>
                <a:ext cx="457200" cy="332261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22"/>
              <p:cNvSpPr>
                <a:spLocks noChangeShapeType="1"/>
              </p:cNvSpPr>
              <p:nvPr/>
            </p:nvSpPr>
            <p:spPr bwMode="auto">
              <a:xfrm>
                <a:off x="7296030" y="2041646"/>
                <a:ext cx="533400" cy="405137"/>
              </a:xfrm>
              <a:prstGeom prst="lin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95992" y="1612729"/>
              <a:ext cx="626066" cy="490830"/>
              <a:chOff x="6302720" y="1974211"/>
              <a:chExt cx="626066" cy="490830"/>
            </a:xfrm>
          </p:grpSpPr>
          <p:sp>
            <p:nvSpPr>
              <p:cNvPr id="141" name="Line 25"/>
              <p:cNvSpPr>
                <a:spLocks noChangeShapeType="1"/>
              </p:cNvSpPr>
              <p:nvPr/>
            </p:nvSpPr>
            <p:spPr bwMode="auto">
              <a:xfrm flipH="1">
                <a:off x="6302720" y="1974211"/>
                <a:ext cx="457200" cy="3048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 flipH="1">
                <a:off x="6395386" y="2084041"/>
                <a:ext cx="533400" cy="3810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61569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15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422809" y="2492700"/>
              <a:ext cx="445280" cy="533400"/>
              <a:chOff x="6206785" y="2852740"/>
              <a:chExt cx="445280" cy="533400"/>
            </a:xfrm>
          </p:grpSpPr>
          <p:sp>
            <p:nvSpPr>
              <p:cNvPr id="142" name="Line 26"/>
              <p:cNvSpPr>
                <a:spLocks noChangeShapeType="1"/>
              </p:cNvSpPr>
              <p:nvPr/>
            </p:nvSpPr>
            <p:spPr bwMode="auto">
              <a:xfrm>
                <a:off x="6206785" y="2963369"/>
                <a:ext cx="242141" cy="41463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11"/>
              <p:cNvSpPr>
                <a:spLocks noChangeShapeType="1"/>
              </p:cNvSpPr>
              <p:nvPr/>
            </p:nvSpPr>
            <p:spPr bwMode="auto">
              <a:xfrm>
                <a:off x="6347265" y="2852740"/>
                <a:ext cx="3048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" name="Oval 17"/>
            <p:cNvSpPr>
              <a:spLocks noChangeArrowheads="1"/>
            </p:cNvSpPr>
            <p:nvPr/>
          </p:nvSpPr>
          <p:spPr bwMode="auto">
            <a:xfrm>
              <a:off x="6690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25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984962" y="3415953"/>
              <a:ext cx="337406" cy="546134"/>
              <a:chOff x="6768938" y="3775993"/>
              <a:chExt cx="337406" cy="546134"/>
            </a:xfrm>
          </p:grpSpPr>
          <p:sp>
            <p:nvSpPr>
              <p:cNvPr id="143" name="Line 27"/>
              <p:cNvSpPr>
                <a:spLocks noChangeShapeType="1"/>
              </p:cNvSpPr>
              <p:nvPr/>
            </p:nvSpPr>
            <p:spPr bwMode="auto">
              <a:xfrm>
                <a:off x="6768938" y="3915825"/>
                <a:ext cx="172716" cy="406302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8"/>
              <p:cNvSpPr>
                <a:spLocks noChangeShapeType="1"/>
              </p:cNvSpPr>
              <p:nvPr/>
            </p:nvSpPr>
            <p:spPr bwMode="auto">
              <a:xfrm>
                <a:off x="6877744" y="3775993"/>
                <a:ext cx="2286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537920" y="4481131"/>
              <a:ext cx="441146" cy="439300"/>
              <a:chOff x="7587383" y="5726004"/>
              <a:chExt cx="441146" cy="439300"/>
            </a:xfrm>
          </p:grpSpPr>
          <p:sp>
            <p:nvSpPr>
              <p:cNvPr id="166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7587383" y="57591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27</a:t>
                </a: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598079" y="4948535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86909" y="5057802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8203" y="4601341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956" y="1529401"/>
            <a:ext cx="68098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temp-&gt;data)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temp-&gt;data)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temp = temp-&gt;left;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 = temp-&gt;right;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7272458" y="5614808"/>
            <a:ext cx="1644508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6676613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8510" y="3023086"/>
            <a:ext cx="77618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278138" y="3212976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插入</a:t>
            </a:r>
            <a:endParaRPr lang="en-US" altLang="zh-CN" sz="2400" dirty="0"/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1859516" y="5661248"/>
            <a:ext cx="7093296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</a:rPr>
              <a:t>二叉搜索树 </a:t>
            </a:r>
            <a:r>
              <a:rPr lang="zh-CN" altLang="en-US" dirty="0"/>
              <a:t>之于 </a:t>
            </a:r>
            <a:r>
              <a:rPr lang="zh-CN" altLang="en-US" dirty="0">
                <a:solidFill>
                  <a:srgbClr val="FFFF00"/>
                </a:solidFill>
              </a:rPr>
              <a:t>二叉树</a:t>
            </a:r>
            <a:r>
              <a:rPr lang="zh-CN" altLang="en-US" dirty="0"/>
              <a:t>的关系 等价于 </a:t>
            </a:r>
            <a:endParaRPr lang="en-US" altLang="zh-CN" dirty="0"/>
          </a:p>
          <a:p>
            <a:r>
              <a:rPr lang="en-US" altLang="zh-CN" dirty="0">
                <a:solidFill>
                  <a:srgbClr val="FFFF00"/>
                </a:solidFill>
              </a:rPr>
              <a:t>_______</a:t>
            </a:r>
            <a:r>
              <a:rPr lang="en-US" altLang="zh-CN" dirty="0"/>
              <a:t> </a:t>
            </a:r>
            <a:r>
              <a:rPr lang="zh-CN" altLang="en-US" dirty="0"/>
              <a:t>之于 </a:t>
            </a:r>
            <a:r>
              <a:rPr lang="zh-CN" altLang="en-US" dirty="0">
                <a:solidFill>
                  <a:srgbClr val="FFFF00"/>
                </a:solidFill>
              </a:rPr>
              <a:t>向量</a:t>
            </a:r>
            <a:r>
              <a:rPr lang="zh-CN" altLang="en-US" dirty="0"/>
              <a:t>的关系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196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16884</TotalTime>
  <Words>6280</Words>
  <Application>Microsoft Office PowerPoint</Application>
  <PresentationFormat>全屏显示(4:3)</PresentationFormat>
  <Paragraphs>1670</Paragraphs>
  <Slides>52</Slides>
  <Notes>52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黑体</vt:lpstr>
      <vt:lpstr>隶书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回顾：算法复杂度</vt:lpstr>
      <vt:lpstr>如何规避移位？</vt:lpstr>
      <vt:lpstr>二叉搜索树概念</vt:lpstr>
      <vt:lpstr>二叉搜索树与中序遍历</vt:lpstr>
      <vt:lpstr>二叉搜索树的递归实现</vt:lpstr>
      <vt:lpstr>二叉搜索树的搜索</vt:lpstr>
      <vt:lpstr>二叉搜索树的搜索实现</vt:lpstr>
      <vt:lpstr>二叉搜索树的递归实现</vt:lpstr>
      <vt:lpstr>二叉搜索树的插入</vt:lpstr>
      <vt:lpstr>二叉搜索树的插入实现</vt:lpstr>
      <vt:lpstr>二叉搜索树的构建</vt:lpstr>
      <vt:lpstr>二叉搜索树的构建</vt:lpstr>
      <vt:lpstr>理想平衡与适度平衡</vt:lpstr>
      <vt:lpstr>二叉搜索树的删除</vt:lpstr>
      <vt:lpstr>二叉搜索树的删除</vt:lpstr>
      <vt:lpstr>二叉搜索树的删除</vt:lpstr>
      <vt:lpstr>二叉搜索树的删除</vt:lpstr>
      <vt:lpstr>二叉搜索树的删除</vt:lpstr>
      <vt:lpstr>二叉搜索树的删除</vt:lpstr>
      <vt:lpstr>二叉搜索树（教材实现）</vt:lpstr>
      <vt:lpstr>树高与性能</vt:lpstr>
      <vt:lpstr>树高与性能</vt:lpstr>
      <vt:lpstr>理想平衡与适度平衡</vt:lpstr>
      <vt:lpstr>平衡二叉搜索树</vt:lpstr>
      <vt:lpstr>等价变换与局部调整</vt:lpstr>
      <vt:lpstr>等价变换与局部调整</vt:lpstr>
      <vt:lpstr>等价变换与局部调整</vt:lpstr>
      <vt:lpstr>AVL树</vt:lpstr>
      <vt:lpstr>平衡化旋转（1）</vt:lpstr>
      <vt:lpstr>平衡化旋转（1）</vt:lpstr>
      <vt:lpstr>平衡化旋转（2）</vt:lpstr>
      <vt:lpstr>平衡化旋转（3）</vt:lpstr>
      <vt:lpstr>平衡化旋转（3）</vt:lpstr>
      <vt:lpstr>平衡化旋转（4）</vt:lpstr>
      <vt:lpstr>平衡化旋转（5）</vt:lpstr>
      <vt:lpstr>平衡化旋转（6）</vt:lpstr>
      <vt:lpstr>平衡化旋转核心操作</vt:lpstr>
      <vt:lpstr>平衡化旋转核心操作</vt:lpstr>
      <vt:lpstr>3+4 组装</vt:lpstr>
      <vt:lpstr>3+4 组装</vt:lpstr>
      <vt:lpstr>3+4 组装</vt:lpstr>
      <vt:lpstr>插 入</vt:lpstr>
      <vt:lpstr>插 入</vt:lpstr>
      <vt:lpstr>删 除</vt:lpstr>
      <vt:lpstr>删 除</vt:lpstr>
      <vt:lpstr>删 除</vt:lpstr>
      <vt:lpstr>删 除</vt:lpstr>
      <vt:lpstr>删 除</vt:lpstr>
      <vt:lpstr>删 除</vt:lpstr>
      <vt:lpstr>删 除</vt:lpstr>
      <vt:lpstr>AVL树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Yebin Liu</cp:lastModifiedBy>
  <cp:revision>1802</cp:revision>
  <dcterms:created xsi:type="dcterms:W3CDTF">2011-01-31T10:16:12Z</dcterms:created>
  <dcterms:modified xsi:type="dcterms:W3CDTF">2024-04-24T01:56:11Z</dcterms:modified>
</cp:coreProperties>
</file>