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779" r:id="rId3"/>
    <p:sldId id="780" r:id="rId4"/>
    <p:sldId id="781" r:id="rId5"/>
    <p:sldId id="823" r:id="rId6"/>
    <p:sldId id="824" r:id="rId7"/>
    <p:sldId id="825" r:id="rId8"/>
    <p:sldId id="826" r:id="rId9"/>
    <p:sldId id="782" r:id="rId10"/>
    <p:sldId id="787" r:id="rId11"/>
    <p:sldId id="790" r:id="rId12"/>
    <p:sldId id="827" r:id="rId13"/>
    <p:sldId id="791" r:id="rId14"/>
    <p:sldId id="921" r:id="rId15"/>
    <p:sldId id="816" r:id="rId16"/>
    <p:sldId id="796" r:id="rId17"/>
    <p:sldId id="828" r:id="rId18"/>
    <p:sldId id="830" r:id="rId19"/>
    <p:sldId id="797" r:id="rId20"/>
    <p:sldId id="922" r:id="rId21"/>
    <p:sldId id="923" r:id="rId22"/>
    <p:sldId id="821" r:id="rId23"/>
    <p:sldId id="919" r:id="rId24"/>
    <p:sldId id="817" r:id="rId25"/>
    <p:sldId id="818" r:id="rId26"/>
    <p:sldId id="924" r:id="rId27"/>
    <p:sldId id="925" r:id="rId28"/>
    <p:sldId id="926" r:id="rId29"/>
    <p:sldId id="918" r:id="rId30"/>
    <p:sldId id="799" r:id="rId31"/>
    <p:sldId id="800" r:id="rId32"/>
    <p:sldId id="801" r:id="rId33"/>
    <p:sldId id="822" r:id="rId34"/>
    <p:sldId id="813" r:id="rId3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99CC00"/>
    <a:srgbClr val="FF66FF"/>
    <a:srgbClr val="00823B"/>
    <a:srgbClr val="FFCC00"/>
    <a:srgbClr val="99FF33"/>
    <a:srgbClr val="FF0066"/>
    <a:srgbClr val="A88000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81650" autoAdjust="0"/>
  </p:normalViewPr>
  <p:slideViewPr>
    <p:cSldViewPr>
      <p:cViewPr varScale="1">
        <p:scale>
          <a:sx n="90" d="100"/>
          <a:sy n="90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2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6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3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48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86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26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83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808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021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112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249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26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736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483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666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91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560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522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105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0587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063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59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5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65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6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76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87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77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86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黑体" pitchFamily="49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itchFamily="34" charset="0"/>
                <a:ea typeface="宋体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5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5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7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5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2" Type="http://schemas.openxmlformats.org/officeDocument/2006/relationships/tags" Target="../tags/tag53.xml"/><Relationship Id="rId16" Type="http://schemas.openxmlformats.org/officeDocument/2006/relationships/image" Target="../media/image5.tmp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8.png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image" Target="../media/image5.tmp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image" Target="../media/image9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image" Target="../media/image5.tmp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None/>
              <a:defRPr sz="3200" baseline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数据结构 第七讲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                                      KD</a:t>
            </a:r>
            <a:r>
              <a:rPr lang="zh-CN" altLang="en-US" sz="4800" b="1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树</a:t>
            </a:r>
            <a:endParaRPr lang="en-US" altLang="zh-CN" sz="4800" b="1" dirty="0">
              <a:solidFill>
                <a:srgbClr val="0000CC"/>
              </a:solidFill>
              <a:latin typeface="微软雅黑"/>
              <a:ea typeface="微软雅黑"/>
              <a:cs typeface="微软雅黑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itchFamily="2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ourier New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Courier New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Courier New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刘烨斌</a:t>
            </a:r>
            <a:endParaRPr lang="en-US" altLang="zh-CN" sz="3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689647" cy="256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树的构造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核心思想：每次选取一个维度进行划分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点深度为偶（奇）时，则沿垂直（水平）方向切分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如何保证每次划分尽量居中？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每次切分都在中位点（对应坐标居中点），保证全树不高于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578420"/>
      </p:ext>
    </p:extLst>
  </p:cSld>
  <p:clrMapOvr>
    <a:masterClrMapping/>
  </p:clrMapOvr>
  <p:transition advTm="157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9121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445" y="3663463"/>
            <a:ext cx="52934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m_dimesion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0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x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方向划分，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1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为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y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方向划分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m_pLeftChild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左孩子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m_pRightChild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右孩子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886" y="2499344"/>
            <a:ext cx="4638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Coordinate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m_data;  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点数据的类型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5301144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KdTree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m_pRoot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7944" y="5269955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RecArea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存放矩形区域左下和右上坐标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Coordinate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m_minCoor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Coordinate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m_maxCoor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232" y="1666049"/>
            <a:ext cx="4749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Coordinate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double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m_coor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[2];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点的坐标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21032" y="3355686"/>
            <a:ext cx="1872208" cy="1012737"/>
            <a:chOff x="6660232" y="2485896"/>
            <a:chExt cx="1872208" cy="1012737"/>
          </a:xfrm>
        </p:grpSpPr>
        <p:grpSp>
          <p:nvGrpSpPr>
            <p:cNvPr id="4" name="组合 3"/>
            <p:cNvGrpSpPr/>
            <p:nvPr/>
          </p:nvGrpSpPr>
          <p:grpSpPr>
            <a:xfrm>
              <a:off x="6660232" y="2485896"/>
              <a:ext cx="1872208" cy="655072"/>
              <a:chOff x="6660232" y="2485896"/>
              <a:chExt cx="1872208" cy="655072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660232" y="2485897"/>
                <a:ext cx="864096" cy="3077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m_data</a:t>
                </a:r>
                <a:endParaRPr lang="zh-CN" altLang="en-US" sz="14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596336" y="2485896"/>
                <a:ext cx="936104" cy="30777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/>
                  <a:t>m_</a:t>
                </a:r>
                <a:r>
                  <a:rPr lang="en-US" altLang="zh-CN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coor</a:t>
                </a:r>
                <a:endParaRPr lang="zh-CN" altLang="en-US" sz="1400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660232" y="2833191"/>
                <a:ext cx="1872208" cy="307777"/>
              </a:xfrm>
              <a:prstGeom prst="rect">
                <a:avLst/>
              </a:prstGeom>
              <a:solidFill>
                <a:srgbClr val="99CC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/>
                  <a:t>m_dimension</a:t>
                </a:r>
                <a:endParaRPr lang="zh-CN" altLang="en-US" sz="1400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6660232" y="3190856"/>
              <a:ext cx="864096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m_pLeft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589254" y="3190856"/>
              <a:ext cx="94318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m_pRight</a:t>
              </a:r>
              <a:endParaRPr lang="zh-CN" altLang="en-US" sz="1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93990" y="3355686"/>
            <a:ext cx="1872208" cy="1012737"/>
            <a:chOff x="6660232" y="2485896"/>
            <a:chExt cx="1872208" cy="1012737"/>
          </a:xfrm>
        </p:grpSpPr>
        <p:grpSp>
          <p:nvGrpSpPr>
            <p:cNvPr id="17" name="组合 16"/>
            <p:cNvGrpSpPr/>
            <p:nvPr/>
          </p:nvGrpSpPr>
          <p:grpSpPr>
            <a:xfrm>
              <a:off x="6660232" y="2485896"/>
              <a:ext cx="1872208" cy="655072"/>
              <a:chOff x="6660232" y="2485896"/>
              <a:chExt cx="1872208" cy="655072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660232" y="2485897"/>
                <a:ext cx="864096" cy="3077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m_data</a:t>
                </a:r>
                <a:endParaRPr lang="zh-CN" altLang="en-US" sz="14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596336" y="2485896"/>
                <a:ext cx="936104" cy="30777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/>
                  <a:t>m_</a:t>
                </a:r>
                <a:r>
                  <a:rPr lang="en-US" altLang="zh-CN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coor</a:t>
                </a:r>
                <a:endParaRPr lang="zh-CN" altLang="en-US" sz="14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660232" y="2833191"/>
                <a:ext cx="1872208" cy="307777"/>
              </a:xfrm>
              <a:prstGeom prst="rect">
                <a:avLst/>
              </a:prstGeom>
              <a:solidFill>
                <a:srgbClr val="99CC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/>
                  <a:t>m_dimension</a:t>
                </a:r>
                <a:endParaRPr lang="zh-CN" altLang="en-US" sz="1400" dirty="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660232" y="3190856"/>
              <a:ext cx="864096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m_pLeft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589254" y="3190856"/>
              <a:ext cx="94318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m_pRight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09337" y="1924148"/>
            <a:ext cx="1872208" cy="1012737"/>
            <a:chOff x="6660232" y="2485896"/>
            <a:chExt cx="1872208" cy="1012737"/>
          </a:xfrm>
        </p:grpSpPr>
        <p:grpSp>
          <p:nvGrpSpPr>
            <p:cNvPr id="24" name="组合 23"/>
            <p:cNvGrpSpPr/>
            <p:nvPr/>
          </p:nvGrpSpPr>
          <p:grpSpPr>
            <a:xfrm>
              <a:off x="6660232" y="2485896"/>
              <a:ext cx="1872208" cy="655072"/>
              <a:chOff x="6660232" y="2485896"/>
              <a:chExt cx="1872208" cy="65507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6660232" y="2485897"/>
                <a:ext cx="864096" cy="3077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m_data</a:t>
                </a:r>
                <a:endParaRPr lang="zh-CN" altLang="en-US" sz="1400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596336" y="2485896"/>
                <a:ext cx="936104" cy="30777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/>
                  <a:t>m_</a:t>
                </a:r>
                <a:r>
                  <a:rPr lang="en-US" altLang="zh-CN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coor</a:t>
                </a:r>
                <a:endParaRPr lang="zh-CN" altLang="en-US" sz="1400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660232" y="2833191"/>
                <a:ext cx="1872208" cy="307777"/>
              </a:xfrm>
              <a:prstGeom prst="rect">
                <a:avLst/>
              </a:prstGeom>
              <a:solidFill>
                <a:srgbClr val="99CC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/>
                  <a:t>m_dimension</a:t>
                </a:r>
                <a:endParaRPr lang="zh-CN" altLang="en-US" sz="1400" dirty="0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660232" y="3190856"/>
              <a:ext cx="864096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m_pLeft</a:t>
              </a:r>
              <a:endParaRPr lang="zh-CN" altLang="en-US" sz="14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89254" y="3190856"/>
              <a:ext cx="943186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m_pRight</a:t>
              </a:r>
              <a:endParaRPr lang="zh-CN" altLang="en-US" sz="1400" dirty="0"/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5775671" y="1883158"/>
            <a:ext cx="1939540" cy="1090938"/>
          </a:xfrm>
          <a:prstGeom prst="rect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692687" y="3311400"/>
            <a:ext cx="1939540" cy="1090938"/>
          </a:xfrm>
          <a:prstGeom prst="rect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3242" y="3313708"/>
            <a:ext cx="1939540" cy="1090938"/>
          </a:xfrm>
          <a:prstGeom prst="rect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3" name="直接箭头连接符 32"/>
          <p:cNvCxnSpPr>
            <a:endCxn id="15" idx="0"/>
          </p:cNvCxnSpPr>
          <p:nvPr/>
        </p:nvCxnSpPr>
        <p:spPr bwMode="auto">
          <a:xfrm>
            <a:off x="6745441" y="1419662"/>
            <a:ext cx="0" cy="4634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39" name="直接箭头连接符 38"/>
          <p:cNvCxnSpPr>
            <a:endCxn id="31" idx="0"/>
          </p:cNvCxnSpPr>
          <p:nvPr/>
        </p:nvCxnSpPr>
        <p:spPr bwMode="auto">
          <a:xfrm flipH="1">
            <a:off x="5662457" y="2974096"/>
            <a:ext cx="113214" cy="3373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箭头连接符 41"/>
          <p:cNvCxnSpPr>
            <a:endCxn id="32" idx="0"/>
          </p:cNvCxnSpPr>
          <p:nvPr/>
        </p:nvCxnSpPr>
        <p:spPr bwMode="auto">
          <a:xfrm>
            <a:off x="7715211" y="2968493"/>
            <a:ext cx="107801" cy="345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5492595" y="132936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m_pRoot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 bwMode="auto">
          <a:xfrm flipH="1">
            <a:off x="4579473" y="4411647"/>
            <a:ext cx="113214" cy="3373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6632227" y="4406044"/>
            <a:ext cx="33297" cy="332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>
            <a:off x="6853242" y="4411647"/>
            <a:ext cx="0" cy="3326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8792782" y="4406044"/>
            <a:ext cx="107801" cy="345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07638847"/>
      </p:ext>
    </p:extLst>
  </p:cSld>
  <p:clrMapOvr>
    <a:masterClrMapping/>
  </p:clrMapOvr>
  <p:transition advTm="157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2434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树构造实例（示例代码方法）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59333" y="2030550"/>
            <a:ext cx="7842654" cy="2232248"/>
          </a:xfrm>
          <a:prstGeom prst="rect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27" name="直接连接符 526"/>
          <p:cNvCxnSpPr/>
          <p:nvPr/>
        </p:nvCxnSpPr>
        <p:spPr bwMode="auto">
          <a:xfrm>
            <a:off x="4375757" y="2030550"/>
            <a:ext cx="0" cy="22322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5" name="圆角矩形 524"/>
          <p:cNvSpPr/>
          <p:nvPr/>
        </p:nvSpPr>
        <p:spPr bwMode="auto">
          <a:xfrm>
            <a:off x="4179924" y="296665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8" name="直接连接符 527"/>
          <p:cNvCxnSpPr/>
          <p:nvPr/>
        </p:nvCxnSpPr>
        <p:spPr bwMode="auto">
          <a:xfrm flipH="1">
            <a:off x="559333" y="3541301"/>
            <a:ext cx="3816424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1" name="圆角矩形 520"/>
          <p:cNvSpPr/>
          <p:nvPr/>
        </p:nvSpPr>
        <p:spPr bwMode="auto">
          <a:xfrm>
            <a:off x="1822802" y="334641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9" name="直接连接符 528"/>
          <p:cNvCxnSpPr/>
          <p:nvPr/>
        </p:nvCxnSpPr>
        <p:spPr bwMode="auto">
          <a:xfrm flipH="1">
            <a:off x="4375759" y="2793637"/>
            <a:ext cx="4026228" cy="109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4" name="圆角矩形 523"/>
          <p:cNvSpPr/>
          <p:nvPr/>
        </p:nvSpPr>
        <p:spPr bwMode="auto">
          <a:xfrm>
            <a:off x="5097512" y="259285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0" name="直接连接符 529"/>
          <p:cNvCxnSpPr/>
          <p:nvPr/>
        </p:nvCxnSpPr>
        <p:spPr bwMode="auto">
          <a:xfrm>
            <a:off x="6823333" y="2793637"/>
            <a:ext cx="8480" cy="14691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1" name="直接连接符 530"/>
          <p:cNvCxnSpPr/>
          <p:nvPr/>
        </p:nvCxnSpPr>
        <p:spPr bwMode="auto">
          <a:xfrm>
            <a:off x="2920307" y="2057426"/>
            <a:ext cx="14443" cy="1483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0" name="圆角矩形 519"/>
          <p:cNvSpPr/>
          <p:nvPr/>
        </p:nvSpPr>
        <p:spPr bwMode="auto">
          <a:xfrm>
            <a:off x="2754730" y="22468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2" name="直接连接符 531"/>
          <p:cNvCxnSpPr/>
          <p:nvPr/>
        </p:nvCxnSpPr>
        <p:spPr bwMode="auto">
          <a:xfrm>
            <a:off x="1357008" y="3560313"/>
            <a:ext cx="10905" cy="7265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2" name="圆角矩形 521"/>
          <p:cNvSpPr/>
          <p:nvPr/>
        </p:nvSpPr>
        <p:spPr bwMode="auto">
          <a:xfrm>
            <a:off x="1179932" y="378247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90061" y="4635293"/>
            <a:ext cx="4404259" cy="954662"/>
            <a:chOff x="2479781" y="4490238"/>
            <a:chExt cx="4404259" cy="954662"/>
          </a:xfrm>
        </p:grpSpPr>
        <p:grpSp>
          <p:nvGrpSpPr>
            <p:cNvPr id="21" name="组合 20"/>
            <p:cNvGrpSpPr/>
            <p:nvPr/>
          </p:nvGrpSpPr>
          <p:grpSpPr>
            <a:xfrm>
              <a:off x="4502025" y="4490238"/>
              <a:ext cx="360040" cy="954662"/>
              <a:chOff x="4502025" y="4490238"/>
              <a:chExt cx="360040" cy="954662"/>
            </a:xfrm>
          </p:grpSpPr>
          <p:sp>
            <p:nvSpPr>
              <p:cNvPr id="200" name="圆角矩形 199"/>
              <p:cNvSpPr/>
              <p:nvPr/>
            </p:nvSpPr>
            <p:spPr bwMode="auto">
              <a:xfrm>
                <a:off x="4502025" y="4734899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0" tIns="91446" rIns="0" bIns="91446" rtlCol="0" anchor="ctr"/>
              <a:lstStyle/>
              <a:p>
                <a:pPr algn="ctr"/>
                <a:r>
                  <a:rPr lang="en-US" altLang="zh-CN" sz="5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|</a:t>
                </a:r>
                <a:endParaRPr lang="zh-CN" alt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直接连接符 198"/>
              <p:cNvCxnSpPr/>
              <p:nvPr/>
            </p:nvCxnSpPr>
            <p:spPr bwMode="auto">
              <a:xfrm flipH="1" flipV="1">
                <a:off x="4689420" y="4490238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  <p:sp>
            <p:nvSpPr>
              <p:cNvPr id="19" name="矩形 18"/>
              <p:cNvSpPr/>
              <p:nvPr/>
            </p:nvSpPr>
            <p:spPr>
              <a:xfrm>
                <a:off x="4508018" y="5075568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dirty="0"/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2479781" y="4914919"/>
              <a:ext cx="2090599" cy="226056"/>
              <a:chOff x="3340664" y="3236395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340664" y="3236395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345977" y="3236395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8" name="组合 157"/>
            <p:cNvGrpSpPr/>
            <p:nvPr/>
          </p:nvGrpSpPr>
          <p:grpSpPr>
            <a:xfrm flipH="1">
              <a:off x="4857338" y="4908075"/>
              <a:ext cx="2026702" cy="240357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grpSp>
        <p:nvGrpSpPr>
          <p:cNvPr id="9" name="组合 8"/>
          <p:cNvGrpSpPr/>
          <p:nvPr/>
        </p:nvGrpSpPr>
        <p:grpSpPr>
          <a:xfrm>
            <a:off x="1305257" y="5293487"/>
            <a:ext cx="2129974" cy="678632"/>
            <a:chOff x="1394977" y="5148432"/>
            <a:chExt cx="2129974" cy="678632"/>
          </a:xfrm>
        </p:grpSpPr>
        <p:sp>
          <p:nvSpPr>
            <p:cNvPr id="139" name="圆角矩形 138"/>
            <p:cNvSpPr/>
            <p:nvPr/>
          </p:nvSpPr>
          <p:spPr bwMode="auto">
            <a:xfrm>
              <a:off x="2303412" y="514843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0" rIns="0" bIns="144000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—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" name="矩形 532"/>
            <p:cNvSpPr/>
            <p:nvPr/>
          </p:nvSpPr>
          <p:spPr>
            <a:xfrm>
              <a:off x="2299547" y="5457732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/>
            </a:p>
          </p:txBody>
        </p:sp>
        <p:cxnSp>
          <p:nvCxnSpPr>
            <p:cNvPr id="154" name="直接连接符 153"/>
            <p:cNvCxnSpPr/>
            <p:nvPr/>
          </p:nvCxnSpPr>
          <p:spPr bwMode="auto">
            <a:xfrm flipV="1">
              <a:off x="1397261" y="5324514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53" name="直接连接符 152"/>
            <p:cNvCxnSpPr>
              <a:endCxn id="139" idx="1"/>
            </p:cNvCxnSpPr>
            <p:nvPr/>
          </p:nvCxnSpPr>
          <p:spPr bwMode="auto">
            <a:xfrm>
              <a:off x="1394977" y="5324514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grpSp>
          <p:nvGrpSpPr>
            <p:cNvPr id="167" name="组合 166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68" name="直接连接符 16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9" name="直接连接符 16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sp>
        <p:nvSpPr>
          <p:cNvPr id="538" name="圆角矩形 537"/>
          <p:cNvSpPr/>
          <p:nvPr/>
        </p:nvSpPr>
        <p:spPr bwMode="auto">
          <a:xfrm>
            <a:off x="4179924" y="296665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5" name="圆角矩形 544"/>
          <p:cNvSpPr/>
          <p:nvPr/>
        </p:nvSpPr>
        <p:spPr bwMode="auto">
          <a:xfrm>
            <a:off x="1822802" y="334819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00823B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1179931" y="378208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圆角矩形 96"/>
          <p:cNvSpPr/>
          <p:nvPr/>
        </p:nvSpPr>
        <p:spPr bwMode="auto">
          <a:xfrm>
            <a:off x="2754730" y="224430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097512" y="259285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99FF3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65180" y="5744315"/>
            <a:ext cx="1903519" cy="700950"/>
            <a:chOff x="2554900" y="5599260"/>
            <a:chExt cx="1903519" cy="700950"/>
          </a:xfrm>
        </p:grpSpPr>
        <p:sp>
          <p:nvSpPr>
            <p:cNvPr id="518" name="圆角矩形 51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6" name="矩形 535"/>
            <p:cNvSpPr/>
            <p:nvPr/>
          </p:nvSpPr>
          <p:spPr>
            <a:xfrm>
              <a:off x="3363167" y="593087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/>
            </a:p>
          </p:txBody>
        </p:sp>
        <p:grpSp>
          <p:nvGrpSpPr>
            <p:cNvPr id="101" name="组合 100"/>
            <p:cNvGrpSpPr/>
            <p:nvPr/>
          </p:nvGrpSpPr>
          <p:grpSpPr>
            <a:xfrm flipH="1">
              <a:off x="3700435" y="5750215"/>
              <a:ext cx="403471" cy="209101"/>
              <a:chOff x="3632014" y="4509120"/>
              <a:chExt cx="1269761" cy="137727"/>
            </a:xfrm>
          </p:grpSpPr>
          <p:cxnSp>
            <p:nvCxnSpPr>
              <p:cNvPr id="102" name="直接连接符 10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3" name="直接连接符 102"/>
              <p:cNvCxnSpPr/>
              <p:nvPr/>
            </p:nvCxnSpPr>
            <p:spPr bwMode="auto">
              <a:xfrm flipV="1">
                <a:off x="3632014" y="4509121"/>
                <a:ext cx="5312" cy="13772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>
              <a:off x="2894723" y="5754144"/>
              <a:ext cx="448066" cy="205164"/>
              <a:chOff x="3632014" y="4509120"/>
              <a:chExt cx="1269761" cy="135134"/>
            </a:xfrm>
          </p:grpSpPr>
          <p:cxnSp>
            <p:nvCxnSpPr>
              <p:cNvPr id="105" name="直接连接符 1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 flipV="1">
                <a:off x="3632014" y="4509121"/>
                <a:ext cx="5314" cy="13513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8" name="矩形 107"/>
            <p:cNvSpPr/>
            <p:nvPr/>
          </p:nvSpPr>
          <p:spPr>
            <a:xfrm>
              <a:off x="3786440" y="5976299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554900" y="5982661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1" name="直接连接符 110"/>
          <p:cNvCxnSpPr/>
          <p:nvPr/>
        </p:nvCxnSpPr>
        <p:spPr bwMode="auto">
          <a:xfrm>
            <a:off x="7499786" y="2030550"/>
            <a:ext cx="0" cy="7740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4762803" y="5734295"/>
            <a:ext cx="1868914" cy="698215"/>
            <a:chOff x="4852523" y="5589240"/>
            <a:chExt cx="1868914" cy="698215"/>
          </a:xfrm>
        </p:grpSpPr>
        <p:grpSp>
          <p:nvGrpSpPr>
            <p:cNvPr id="173" name="组合 172"/>
            <p:cNvGrpSpPr/>
            <p:nvPr/>
          </p:nvGrpSpPr>
          <p:grpSpPr>
            <a:xfrm flipH="1">
              <a:off x="5975535" y="5731929"/>
              <a:ext cx="394145" cy="227363"/>
              <a:chOff x="3632014" y="4509120"/>
              <a:chExt cx="1269761" cy="149756"/>
            </a:xfrm>
          </p:grpSpPr>
          <p:cxnSp>
            <p:nvCxnSpPr>
              <p:cNvPr id="174" name="直接连接符 1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2014" y="4509121"/>
                <a:ext cx="5312" cy="14975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>
              <a:off x="5171225" y="5744815"/>
              <a:ext cx="441506" cy="225622"/>
              <a:chOff x="3632014" y="4509120"/>
              <a:chExt cx="1269761" cy="148609"/>
            </a:xfrm>
          </p:grpSpPr>
          <p:cxnSp>
            <p:nvCxnSpPr>
              <p:cNvPr id="186" name="直接连接符 1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7" name="直接连接符 186"/>
              <p:cNvCxnSpPr/>
              <p:nvPr/>
            </p:nvCxnSpPr>
            <p:spPr bwMode="auto">
              <a:xfrm flipV="1">
                <a:off x="3632014" y="4509121"/>
                <a:ext cx="5312" cy="14860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19" name="圆角矩形 518"/>
            <p:cNvSpPr/>
            <p:nvPr/>
          </p:nvSpPr>
          <p:spPr bwMode="auto">
            <a:xfrm>
              <a:off x="5599397" y="558924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7" name="矩形 536"/>
            <p:cNvSpPr/>
            <p:nvPr/>
          </p:nvSpPr>
          <p:spPr>
            <a:xfrm>
              <a:off x="5636385" y="5918123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dirty="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6049458" y="5970433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852523" y="5968285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20168" y="5747552"/>
            <a:ext cx="1884174" cy="698215"/>
            <a:chOff x="7209888" y="5602497"/>
            <a:chExt cx="1884174" cy="698215"/>
          </a:xfrm>
        </p:grpSpPr>
        <p:grpSp>
          <p:nvGrpSpPr>
            <p:cNvPr id="116" name="组合 115"/>
            <p:cNvGrpSpPr/>
            <p:nvPr/>
          </p:nvGrpSpPr>
          <p:grpSpPr>
            <a:xfrm flipH="1">
              <a:off x="8345999" y="5745194"/>
              <a:ext cx="394145" cy="223091"/>
              <a:chOff x="3632014" y="4509120"/>
              <a:chExt cx="1269761" cy="146942"/>
            </a:xfrm>
          </p:grpSpPr>
          <p:cxnSp>
            <p:nvCxnSpPr>
              <p:cNvPr id="117" name="直接连接符 11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8" name="直接连接符 117"/>
              <p:cNvCxnSpPr/>
              <p:nvPr/>
            </p:nvCxnSpPr>
            <p:spPr bwMode="auto">
              <a:xfrm flipV="1">
                <a:off x="3632014" y="4509121"/>
                <a:ext cx="5312" cy="14694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7541689" y="5758063"/>
              <a:ext cx="441506" cy="218231"/>
              <a:chOff x="3632014" y="4509120"/>
              <a:chExt cx="1269761" cy="143741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H="1" flipV="1">
                <a:off x="3637326" y="4509121"/>
                <a:ext cx="24380" cy="14374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6" name="圆角矩形 125"/>
            <p:cNvSpPr/>
            <p:nvPr/>
          </p:nvSpPr>
          <p:spPr bwMode="auto">
            <a:xfrm>
              <a:off x="7969861" y="5602497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8006849" y="5931380"/>
              <a:ext cx="367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8422083" y="5948900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7209888" y="5970433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4614" y="5734295"/>
            <a:ext cx="1914654" cy="710970"/>
            <a:chOff x="434334" y="5589240"/>
            <a:chExt cx="1914654" cy="710970"/>
          </a:xfrm>
        </p:grpSpPr>
        <p:grpSp>
          <p:nvGrpSpPr>
            <p:cNvPr id="11" name="组合 10"/>
            <p:cNvGrpSpPr/>
            <p:nvPr/>
          </p:nvGrpSpPr>
          <p:grpSpPr>
            <a:xfrm>
              <a:off x="434334" y="5589240"/>
              <a:ext cx="1914654" cy="696419"/>
              <a:chOff x="434334" y="5589240"/>
              <a:chExt cx="1914654" cy="696419"/>
            </a:xfrm>
          </p:grpSpPr>
          <p:grpSp>
            <p:nvGrpSpPr>
              <p:cNvPr id="155" name="组合 154"/>
              <p:cNvGrpSpPr/>
              <p:nvPr/>
            </p:nvGrpSpPr>
            <p:grpSpPr>
              <a:xfrm flipH="1">
                <a:off x="1580733" y="5756575"/>
                <a:ext cx="403471" cy="226099"/>
                <a:chOff x="3632014" y="4509120"/>
                <a:chExt cx="1269761" cy="148923"/>
              </a:xfrm>
            </p:grpSpPr>
            <p:cxnSp>
              <p:nvCxnSpPr>
                <p:cNvPr id="156" name="直接连接符 155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57" name="直接连接符 156"/>
                <p:cNvCxnSpPr/>
                <p:nvPr/>
              </p:nvCxnSpPr>
              <p:spPr bwMode="auto">
                <a:xfrm flipV="1">
                  <a:off x="3632014" y="4509121"/>
                  <a:ext cx="5312" cy="148922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191" name="组合 190"/>
              <p:cNvGrpSpPr/>
              <p:nvPr/>
            </p:nvGrpSpPr>
            <p:grpSpPr>
              <a:xfrm>
                <a:off x="775021" y="5760491"/>
                <a:ext cx="448066" cy="222157"/>
                <a:chOff x="3632014" y="4509120"/>
                <a:chExt cx="1269761" cy="146327"/>
              </a:xfrm>
            </p:grpSpPr>
            <p:cxnSp>
              <p:nvCxnSpPr>
                <p:cNvPr id="193" name="直接连接符 192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95" name="直接连接符 194"/>
                <p:cNvCxnSpPr/>
                <p:nvPr/>
              </p:nvCxnSpPr>
              <p:spPr bwMode="auto">
                <a:xfrm flipV="1">
                  <a:off x="3632014" y="4509122"/>
                  <a:ext cx="5314" cy="146325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517" name="圆角矩形 516"/>
              <p:cNvSpPr/>
              <p:nvPr/>
            </p:nvSpPr>
            <p:spPr bwMode="auto">
              <a:xfrm>
                <a:off x="1213857" y="5589240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36000" tIns="91446" rIns="0" bIns="91446" rtlCol="0" anchor="ctr"/>
              <a:lstStyle/>
              <a:p>
                <a:pPr algn="ctr"/>
                <a:r>
                  <a:rPr lang="en-US" altLang="zh-CN" sz="5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|</a:t>
                </a:r>
                <a:endParaRPr lang="zh-CN" alt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677009" y="5977882"/>
                <a:ext cx="6719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NULL</a:t>
                </a:r>
                <a:endPara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34334" y="5970433"/>
                <a:ext cx="6719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NULL</a:t>
                </a:r>
                <a:endPara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5" name="矩形 534"/>
            <p:cNvSpPr/>
            <p:nvPr/>
          </p:nvSpPr>
          <p:spPr>
            <a:xfrm>
              <a:off x="1204219" y="5930878"/>
              <a:ext cx="360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809" y="5284825"/>
            <a:ext cx="2375777" cy="704511"/>
            <a:chOff x="5780529" y="5139770"/>
            <a:chExt cx="2375777" cy="704511"/>
          </a:xfrm>
        </p:grpSpPr>
        <p:sp>
          <p:nvSpPr>
            <p:cNvPr id="516" name="圆角矩形 515"/>
            <p:cNvSpPr/>
            <p:nvPr/>
          </p:nvSpPr>
          <p:spPr bwMode="auto">
            <a:xfrm>
              <a:off x="6690367" y="513977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0" rIns="0" bIns="144000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—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4" name="矩形 533"/>
            <p:cNvSpPr/>
            <p:nvPr/>
          </p:nvSpPr>
          <p:spPr>
            <a:xfrm>
              <a:off x="6462519" y="5474949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F</a:t>
              </a:r>
              <a:endParaRPr lang="zh-CN" altLang="en-US" dirty="0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7044645" y="5319790"/>
              <a:ext cx="1111661" cy="269450"/>
              <a:chOff x="6986605" y="3644733"/>
              <a:chExt cx="896122" cy="259901"/>
            </a:xfrm>
          </p:grpSpPr>
          <p:cxnSp>
            <p:nvCxnSpPr>
              <p:cNvPr id="165" name="直接连接符 164"/>
              <p:cNvCxnSpPr/>
              <p:nvPr/>
            </p:nvCxnSpPr>
            <p:spPr bwMode="auto">
              <a:xfrm flipH="1" flipV="1">
                <a:off x="6986605" y="3644733"/>
                <a:ext cx="892667" cy="39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6" name="直接连接符 165"/>
              <p:cNvCxnSpPr/>
              <p:nvPr/>
            </p:nvCxnSpPr>
            <p:spPr bwMode="auto">
              <a:xfrm flipH="1" flipV="1">
                <a:off x="7882727" y="3648669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1" name="组合 160"/>
            <p:cNvGrpSpPr/>
            <p:nvPr/>
          </p:nvGrpSpPr>
          <p:grpSpPr>
            <a:xfrm>
              <a:off x="5780529" y="5323728"/>
              <a:ext cx="900100" cy="252028"/>
              <a:chOff x="3632014" y="4509120"/>
              <a:chExt cx="1269761" cy="216024"/>
            </a:xfrm>
          </p:grpSpPr>
          <p:cxnSp>
            <p:nvCxnSpPr>
              <p:cNvPr id="162" name="直接连接符 1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3" name="直接连接符 1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sp>
        <p:nvSpPr>
          <p:cNvPr id="523" name="圆角矩形 522"/>
          <p:cNvSpPr/>
          <p:nvPr/>
        </p:nvSpPr>
        <p:spPr bwMode="auto">
          <a:xfrm>
            <a:off x="7319766" y="231797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7" name="圆角矩形 546"/>
          <p:cNvSpPr/>
          <p:nvPr/>
        </p:nvSpPr>
        <p:spPr bwMode="auto">
          <a:xfrm>
            <a:off x="7319766" y="231797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645283" y="351382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44" name="圆角矩形 543"/>
          <p:cNvSpPr/>
          <p:nvPr/>
        </p:nvSpPr>
        <p:spPr bwMode="auto">
          <a:xfrm>
            <a:off x="6644204" y="351382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1687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/>
      <p:bldP spid="545" grpId="0" animBg="1"/>
      <p:bldP spid="96" grpId="0" animBg="1"/>
      <p:bldP spid="97" grpId="0" animBg="1"/>
      <p:bldP spid="98" grpId="0" animBg="1"/>
      <p:bldP spid="547" grpId="0" animBg="1"/>
      <p:bldP spid="5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树构造实现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610272"/>
            <a:ext cx="92890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KdTree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&gt;&amp;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在深度为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的层次，构造一棵对应于（子）集合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pointList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（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pL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的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(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子）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2d-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树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dimension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% 2;   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确定划分方向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medianP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findMedialPoint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   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确定中位点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pListLeft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pListRight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左右子树的点集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medianP.isBigger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点的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dimension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轴坐标小于中位点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pListLeft.push_back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归入左子树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medianP.isSmaller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 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轴坐标小于中位点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pListRight.push_back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归入右子树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medianP.isEqual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多个点落在中位线的情况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pListRight.push_back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除了中位点外其它归入右子树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medianP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创建子树根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,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复制节点数据为</a:t>
            </a:r>
            <a:r>
              <a:rPr lang="en-US" altLang="zh-CN" sz="16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mediaP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m_pLeft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pListLeft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+ 1);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d+1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构建左子树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   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buildTree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pListRight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+ 1);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//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深度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d+1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构建右子树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m_dimesion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dimension;            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设置节点的分割轴方向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pTreeNode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69340"/>
      </p:ext>
    </p:extLst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若寻找中值点的复杂度为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O(N)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，则上述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2D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树构造代码的时间复杂度大概为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O(N)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NlogN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O(N</a:t>
            </a:r>
            <a:r>
              <a:rPr lang="en-US" altLang="zh-CN" sz="26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 baseline="30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O(N</a:t>
            </a:r>
            <a:r>
              <a:rPr lang="en-US" altLang="zh-CN" sz="26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600" baseline="30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7092280" y="580358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251268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548868" y="3727405"/>
            <a:ext cx="7842654" cy="2552477"/>
          </a:xfrm>
          <a:prstGeom prst="rect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57948" y="5578785"/>
            <a:ext cx="4692505" cy="722619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7953" y="3720820"/>
            <a:ext cx="3821389" cy="1830838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01985" y="4457008"/>
            <a:ext cx="1586439" cy="1824121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617640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树的范围查询（代码方法）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给定目标搜索区域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与节点矩形区域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是否与节点所对应的元素形成的分割线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无限长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是否相交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若不相交，则可对应减枝相应的左子树或右子树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若相交，则根据相交线划分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，递归进入左右子树判断，并判断该节点元素是否在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内（若是输出）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47240" y="4327667"/>
            <a:ext cx="1615241" cy="1182498"/>
          </a:xfrm>
          <a:prstGeom prst="rect">
            <a:avLst/>
          </a:prstGeom>
          <a:solidFill>
            <a:srgbClr val="99FF33">
              <a:alpha val="27000"/>
            </a:srgbClr>
          </a:solidFill>
          <a:ln w="25400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21613" y="3727405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H="1" flipV="1">
            <a:off x="548868" y="5560953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H="1" flipV="1">
            <a:off x="5229390" y="4446464"/>
            <a:ext cx="3162132" cy="7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6798983" y="4446464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4364264" y="3727405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2598152" y="5563710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H="1">
            <a:off x="548867" y="5770183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H="1" flipV="1">
            <a:off x="5229389" y="4678591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5877460" y="3727405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圆角矩形 38"/>
          <p:cNvSpPr/>
          <p:nvPr/>
        </p:nvSpPr>
        <p:spPr bwMode="auto">
          <a:xfrm>
            <a:off x="7497641" y="426684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634818" y="567162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4185272" y="481348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853124" y="536349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2421076" y="579956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1339282" y="558169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5044178" y="509436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6165492" y="447968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5697440" y="381424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4184244" y="481214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6165492" y="44792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5041593" y="508920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 flipH="1" flipV="1">
            <a:off x="551834" y="4153353"/>
            <a:ext cx="3812430" cy="64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" name="圆角矩形 51"/>
          <p:cNvSpPr/>
          <p:nvPr/>
        </p:nvSpPr>
        <p:spPr bwMode="auto">
          <a:xfrm>
            <a:off x="3309756" y="396762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60291" y="5060399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367926" y="561845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41670" y="451476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28560" y="506039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68540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3" grpId="0" animBg="1"/>
      <p:bldP spid="3" grpId="0"/>
      <p:bldP spid="54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611560" y="1700808"/>
            <a:ext cx="7842654" cy="2552477"/>
          </a:xfrm>
          <a:prstGeom prst="rect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017412" y="2295842"/>
            <a:ext cx="1692188" cy="1182498"/>
          </a:xfrm>
          <a:prstGeom prst="rect">
            <a:avLst/>
          </a:prstGeom>
          <a:solidFill>
            <a:srgbClr val="99FF33">
              <a:alpha val="27000"/>
            </a:srgbClr>
          </a:solidFill>
          <a:ln w="25400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284305" y="1700808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611560" y="3534356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5292082" y="2419867"/>
            <a:ext cx="3162132" cy="7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861675" y="2419867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426956" y="1700808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660844" y="3537113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611559" y="3743586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5292081" y="2651994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940152" y="1700808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树的范围查询（代码方法）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106870" y="306777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6228184" y="24530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760132" y="178764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580732" y="5559421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952664" y="5556025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5171225" y="5547669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4493705" y="4293096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1600" dirty="0"/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2303412" y="495129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479781" y="4717777"/>
            <a:ext cx="2090599" cy="226056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2217228" y="5291343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</a:t>
            </a:r>
            <a:endParaRPr lang="zh-CN" altLang="en-US" sz="16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4857338" y="4710933"/>
            <a:ext cx="2209555" cy="918964"/>
            <a:chOff x="4857338" y="4908075"/>
            <a:chExt cx="2209555" cy="918964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6690367" y="513977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0" rIns="0" bIns="144000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—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 flipH="1">
              <a:off x="4857338" y="4908075"/>
              <a:ext cx="2026702" cy="240357"/>
              <a:chOff x="3632014" y="4509120"/>
              <a:chExt cx="1269761" cy="216024"/>
            </a:xfrm>
          </p:grpSpPr>
          <p:cxnSp>
            <p:nvCxnSpPr>
              <p:cNvPr id="85" name="直接连接符 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6" name="直接连接符 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4" name="矩形 83"/>
            <p:cNvSpPr/>
            <p:nvPr/>
          </p:nvSpPr>
          <p:spPr>
            <a:xfrm>
              <a:off x="6720323" y="5488485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665735" y="5123493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599397" y="5126586"/>
            <a:ext cx="1081232" cy="955454"/>
            <a:chOff x="5599397" y="5323728"/>
            <a:chExt cx="1081232" cy="955454"/>
          </a:xfrm>
        </p:grpSpPr>
        <p:sp>
          <p:nvSpPr>
            <p:cNvPr id="111" name="圆角矩形 110"/>
            <p:cNvSpPr/>
            <p:nvPr/>
          </p:nvSpPr>
          <p:spPr bwMode="auto">
            <a:xfrm>
              <a:off x="5599397" y="558924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780529" y="5323728"/>
              <a:ext cx="900100" cy="252028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13" name="矩形 112"/>
            <p:cNvSpPr/>
            <p:nvPr/>
          </p:nvSpPr>
          <p:spPr>
            <a:xfrm>
              <a:off x="5661483" y="5940628"/>
              <a:ext cx="3626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 </a:t>
              </a:r>
              <a:endParaRPr lang="zh-CN" altLang="en-US" sz="1600" dirty="0"/>
            </a:p>
          </p:txBody>
        </p:sp>
      </p:grpSp>
      <p:sp>
        <p:nvSpPr>
          <p:cNvPr id="128" name="圆角矩形 127"/>
          <p:cNvSpPr/>
          <p:nvPr/>
        </p:nvSpPr>
        <p:spPr bwMode="auto">
          <a:xfrm>
            <a:off x="7963398" y="537369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017406" y="5721903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6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7044645" y="5122648"/>
            <a:ext cx="1111661" cy="26945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1081090" y="5108970"/>
            <a:ext cx="1226670" cy="926916"/>
            <a:chOff x="1076742" y="5324514"/>
            <a:chExt cx="1226670" cy="926916"/>
          </a:xfrm>
        </p:grpSpPr>
        <p:sp>
          <p:nvSpPr>
            <p:cNvPr id="134" name="圆角矩形 133"/>
            <p:cNvSpPr/>
            <p:nvPr/>
          </p:nvSpPr>
          <p:spPr bwMode="auto">
            <a:xfrm>
              <a:off x="1213857" y="558924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flipV="1">
              <a:off x="1397261" y="5324514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394977" y="5324514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137" name="矩形 136"/>
            <p:cNvSpPr/>
            <p:nvPr/>
          </p:nvSpPr>
          <p:spPr>
            <a:xfrm>
              <a:off x="1076742" y="5912876"/>
              <a:ext cx="3417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sz="1600" dirty="0"/>
            </a:p>
          </p:txBody>
        </p:sp>
      </p:grpSp>
      <p:sp>
        <p:nvSpPr>
          <p:cNvPr id="157" name="圆角矩形 156"/>
          <p:cNvSpPr/>
          <p:nvPr/>
        </p:nvSpPr>
        <p:spPr bwMode="auto">
          <a:xfrm>
            <a:off x="4988251" y="588142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4748605" y="6077481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5341717" y="6068074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9" name="圆角矩形 138"/>
          <p:cNvSpPr/>
          <p:nvPr/>
        </p:nvSpPr>
        <p:spPr bwMode="auto">
          <a:xfrm>
            <a:off x="6228184" y="245268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5106822" y="306777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H="1" flipV="1">
            <a:off x="614526" y="2126756"/>
            <a:ext cx="3812430" cy="64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654902" y="58867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68718" y="6226770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J</a:t>
            </a:r>
            <a:endParaRPr lang="zh-CN" altLang="en-US" sz="1600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839432" y="5563207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549291" y="588340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703314" y="5592962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962014" y="5596748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687355" y="589267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1015327" y="6038418"/>
            <a:ext cx="342195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84034" y="6048846"/>
            <a:ext cx="369715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57467" y="63655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971600" y="637019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035415" y="621757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endParaRPr lang="zh-CN" altLang="en-US" sz="1600" dirty="0"/>
          </a:p>
        </p:txBody>
      </p:sp>
      <p:sp>
        <p:nvSpPr>
          <p:cNvPr id="184" name="矩形 183"/>
          <p:cNvSpPr/>
          <p:nvPr/>
        </p:nvSpPr>
        <p:spPr>
          <a:xfrm>
            <a:off x="4225894" y="637243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254961" y="637704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965921" y="582364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8308814" y="5555980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7586661" y="5559766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7138009" y="585108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8292855" y="5855691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783942" y="59209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669573" y="624890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endParaRPr lang="zh-CN" altLang="en-US" sz="1600" dirty="0"/>
          </a:p>
        </p:txBody>
      </p:sp>
      <p:grpSp>
        <p:nvGrpSpPr>
          <p:cNvPr id="197" name="组合 196"/>
          <p:cNvGrpSpPr/>
          <p:nvPr/>
        </p:nvGrpSpPr>
        <p:grpSpPr>
          <a:xfrm flipH="1">
            <a:off x="3145362" y="6077480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2413302" y="6084179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2074214" y="639155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3103281" y="6396161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608340" y="3549560"/>
            <a:ext cx="4692505" cy="722619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565" y="5088227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8" y="546255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03" y="5823640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77" y="5418682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41" y="5911574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56" y="6331898"/>
            <a:ext cx="599661" cy="4504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739" y="5871244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矩形 139"/>
          <p:cNvSpPr/>
          <p:nvPr/>
        </p:nvSpPr>
        <p:spPr>
          <a:xfrm>
            <a:off x="5790898" y="2988005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/>
          </a:p>
        </p:txBody>
      </p:sp>
      <p:sp>
        <p:nvSpPr>
          <p:cNvPr id="141" name="矩形 140"/>
          <p:cNvSpPr/>
          <p:nvPr/>
        </p:nvSpPr>
        <p:spPr bwMode="auto">
          <a:xfrm>
            <a:off x="605567" y="1673454"/>
            <a:ext cx="3821389" cy="1882863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4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90" y="6124490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" name="圆角矩形 521"/>
          <p:cNvSpPr/>
          <p:nvPr/>
        </p:nvSpPr>
        <p:spPr bwMode="auto">
          <a:xfrm>
            <a:off x="2483768" y="37729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915816" y="333690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1401974" y="35551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3372448" y="19410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247964" y="27868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6852910" y="2419867"/>
            <a:ext cx="1586439" cy="1824121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697510" y="36450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7560333" y="224024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367926" y="359658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641670" y="249289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028560" y="303852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53" name="圆角矩形 152"/>
          <p:cNvSpPr/>
          <p:nvPr/>
        </p:nvSpPr>
        <p:spPr bwMode="auto">
          <a:xfrm>
            <a:off x="659205" y="5883408"/>
            <a:ext cx="360040" cy="36004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圆角矩形 154"/>
          <p:cNvSpPr/>
          <p:nvPr/>
        </p:nvSpPr>
        <p:spPr bwMode="auto">
          <a:xfrm>
            <a:off x="1219029" y="537369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圆角矩形 155"/>
          <p:cNvSpPr/>
          <p:nvPr/>
        </p:nvSpPr>
        <p:spPr bwMode="auto">
          <a:xfrm>
            <a:off x="2781534" y="5920934"/>
            <a:ext cx="360040" cy="36004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959437" y="581735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6085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9" grpId="0" animBg="1"/>
      <p:bldP spid="142" grpId="0" animBg="1"/>
      <p:bldP spid="208" grpId="0" animBg="1"/>
      <p:bldP spid="140" grpId="0"/>
      <p:bldP spid="141" grpId="0" animBg="1"/>
      <p:bldP spid="145" grpId="0" animBg="1"/>
      <p:bldP spid="149" grpId="0"/>
      <p:bldP spid="150" grpId="0"/>
      <p:bldP spid="151" grpId="0"/>
      <p:bldP spid="153" grpId="0" animBg="1"/>
      <p:bldP spid="155" grpId="0" animBg="1"/>
      <p:bldP spid="156" grpId="0" animBg="1"/>
      <p:bldP spid="1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611560" y="1700808"/>
            <a:ext cx="7842654" cy="2552477"/>
          </a:xfrm>
          <a:prstGeom prst="rect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5301576" y="1698729"/>
            <a:ext cx="3152638" cy="2545260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34221" y="2644020"/>
            <a:ext cx="1371879" cy="1182498"/>
          </a:xfrm>
          <a:prstGeom prst="rect">
            <a:avLst/>
          </a:prstGeom>
          <a:solidFill>
            <a:srgbClr val="99FF33">
              <a:alpha val="27000"/>
            </a:srgbClr>
          </a:solidFill>
          <a:ln w="25400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284305" y="1700808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611560" y="3534356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5292082" y="2419867"/>
            <a:ext cx="3162132" cy="7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861675" y="2419867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426956" y="1700808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660844" y="3537113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611559" y="3743586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5292081" y="2651994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940152" y="1700808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树的范围查询（代码方法）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106870" y="306777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6228184" y="24530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760132" y="178764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6228184" y="245268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5106822" y="306777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H="1" flipV="1">
            <a:off x="614526" y="2126756"/>
            <a:ext cx="3812430" cy="64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0" name="矩形 139"/>
          <p:cNvSpPr/>
          <p:nvPr/>
        </p:nvSpPr>
        <p:spPr>
          <a:xfrm>
            <a:off x="3596666" y="2602303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/>
          </a:p>
        </p:txBody>
      </p:sp>
      <p:sp>
        <p:nvSpPr>
          <p:cNvPr id="522" name="圆角矩形 521"/>
          <p:cNvSpPr/>
          <p:nvPr/>
        </p:nvSpPr>
        <p:spPr bwMode="auto">
          <a:xfrm>
            <a:off x="2483768" y="37729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915816" y="333690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1401974" y="35551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3372448" y="19410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247964" y="27868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697510" y="36450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7560333" y="224024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17422" y="280095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11557" y="3544897"/>
            <a:ext cx="2060192" cy="708388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74914" y="381123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621672" y="1705822"/>
            <a:ext cx="3795788" cy="423651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55576" y="169274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3450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37" grpId="0" animBg="1"/>
      <p:bldP spid="140" grpId="0"/>
      <p:bldP spid="150" grpId="0"/>
      <p:bldP spid="150" grpId="1"/>
      <p:bldP spid="150" grpId="2"/>
      <p:bldP spid="154" grpId="0" animBg="1"/>
      <p:bldP spid="154" grpId="1" animBg="1"/>
      <p:bldP spid="151" grpId="0"/>
      <p:bldP spid="165" grpId="0" animBg="1"/>
      <p:bldP spid="165" grpId="1" animBg="1"/>
      <p:bldP spid="1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在如图所示的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2d-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树（根节点为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）中进行范围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的查询，则哪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节点因为减枝而没有访问到？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2" name="图片 21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759851"/>
            <a:ext cx="5657825" cy="2943578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5120181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树范围查询实现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KdTree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Search_R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RecArea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result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递归搜索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范围内的点，返回于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result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节点为空返回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dimension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% 2;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获得当前分割轴方向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flag =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.intersect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 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判断节点与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交叠情况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(flag &lt; 0)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只有左子树相交的情况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Search_R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m_pLeft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result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(flag &gt; 0)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只有右子树相交的情况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Search_R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result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左右子树都相交的情况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RecArea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smallerR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biggerR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.split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 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smallerR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biggerR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划分区域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Search_R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m_pLeft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smallerR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result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Search_R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m_pRight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biggerR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result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分别在左右子树搜索，搜索区域划分为小区域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R.include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result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.push_back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 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判断节点是否属于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itchFamily="49" charset="-122"/>
              </a:rPr>
              <a:t>R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83959"/>
      </p:ext>
    </p:extLst>
  </p:cSld>
  <p:clrMapOvr>
    <a:masterClrMapping/>
  </p:clrMapOvr>
  <p:transition advTm="157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计算机科学中的各种树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9512" y="1196752"/>
          <a:ext cx="8712968" cy="54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219679934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1306479141"/>
                    </a:ext>
                  </a:extLst>
                </a:gridCol>
              </a:tblGrid>
              <a:tr h="57606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计算机科学中的树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5914"/>
                  </a:ext>
                </a:extLst>
              </a:tr>
              <a:tr h="267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二叉树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二叉搜索树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(BST)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、笛卡尔树、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MVP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Top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24169"/>
                  </a:ext>
                </a:extLst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自平衡二叉搜索树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AA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AVL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树、左倾红黑树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(LLRB tree)</a:t>
                      </a:r>
                      <a:r>
                        <a:rPr lang="zh-CN" altLang="en-US" sz="1700" b="1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红黑树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(Red-black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、替罪羊树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(Scapegoat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、伸展树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(Splay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、树堆 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Treap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450989"/>
                  </a:ext>
                </a:extLst>
              </a:tr>
              <a:tr h="267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B+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B*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Bx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UB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2-3-4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a,b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)-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Dancing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92446"/>
                  </a:ext>
                </a:extLst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Trie</a:t>
                      </a:r>
                      <a:endParaRPr lang="zh-CN" altLang="en-US" sz="17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后缀树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(Suffix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、基数树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(Radix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、三叉查找树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(Ternary search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X-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快速前缀树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(X-fast 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trie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Y-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快速前缀树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(Y-fast 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trie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554035"/>
                  </a:ext>
                </a:extLst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二叉空间分割</a:t>
                      </a:r>
                      <a:r>
                        <a:rPr lang="en-US" altLang="zh-CN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(BSP)</a:t>
                      </a:r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四叉树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Quadtree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、八叉树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(Octree)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kd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树、隐式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KD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(implicit 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kd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VP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356609"/>
                  </a:ext>
                </a:extLst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非二叉树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指数树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(Exponential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、融合树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(Fusion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、区间树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(Interval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PQ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Range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SPQR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Van 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Emde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Boas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107030"/>
                  </a:ext>
                </a:extLst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空间数据</a:t>
                      </a:r>
                      <a:endParaRPr lang="en-US" altLang="zh-CN" sz="1700" b="1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分割树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(R-tree)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R*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R+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树、线段树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(Segment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、希尔伯特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(Hilbert R-tree)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、优先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(Priority R-tree)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882758"/>
                  </a:ext>
                </a:extLst>
              </a:tr>
              <a:tr h="6563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堆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(Heap)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、散列日历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(Hash calendar)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、散列树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(Hash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Finger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Order statistic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Metric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Cover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BK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Doubly chained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iDistance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Link-cut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Fenwick tree 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67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448939"/>
      </p:ext>
    </p:extLst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如果将判断节点是否在实际区域内当成节点访问，则上述遍历属于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层次遍历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前序遍历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中序遍历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后序遍历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990305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25672" y="1266759"/>
            <a:ext cx="8563260" cy="13538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上面代码，可否在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Search_R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内的第三个参数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smallerR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biggerR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，替换为原始的搜索目标框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628454" y="509181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628454" y="594906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不可以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914079" y="5156107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914079" y="6013357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0306" y="3012982"/>
            <a:ext cx="8296132" cy="1445177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291826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206065" y="1680446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878810" y="1680446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206065" y="3513994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886587" y="2399505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456180" y="2399505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273489" y="1680446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255349" y="3516751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206064" y="3723224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886586" y="2631632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534657" y="1680446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66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树的最近邻搜索：查询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的最近邻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777838" y="2223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92015" y="36246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93469" y="243798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2078273" y="375260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96479" y="353474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822689" y="243272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354637" y="176728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H="1">
            <a:off x="209031" y="2100174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圆角矩形 107"/>
          <p:cNvSpPr/>
          <p:nvPr/>
        </p:nvSpPr>
        <p:spPr bwMode="auto">
          <a:xfrm>
            <a:off x="4701375" y="304740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510321" y="331653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563015" y="226040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2966953" y="192066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20"/>
          <p:cNvSpPr txBox="1">
            <a:spLocks noChangeArrowheads="1"/>
          </p:cNvSpPr>
          <p:nvPr/>
        </p:nvSpPr>
        <p:spPr bwMode="auto">
          <a:xfrm>
            <a:off x="234664" y="4326344"/>
            <a:ext cx="6569584" cy="707886"/>
          </a:xfrm>
          <a:prstGeom prst="rect">
            <a:avLst/>
          </a:prstGeom>
          <a:solidFill>
            <a:schemeClr val="bg2">
              <a:lumMod val="40000"/>
              <a:lumOff val="60000"/>
              <a:alpha val="69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对于树某节点，若目标点位于树的左子树，则最近点更有可能位于左子树；但不能排除最近点在右子树的可能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26002" y="3633847"/>
            <a:ext cx="1523413" cy="1400383"/>
          </a:xfrm>
          <a:prstGeom prst="rect">
            <a:avLst/>
          </a:prstGeom>
          <a:solidFill>
            <a:schemeClr val="bg2">
              <a:lumMod val="40000"/>
              <a:lumOff val="60000"/>
              <a:alpha val="69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左右子树都可能需遍历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先进入更近的子树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6882633" y="4543790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" name="TextBox 20"/>
          <p:cNvSpPr txBox="1">
            <a:spLocks noChangeArrowheads="1"/>
          </p:cNvSpPr>
          <p:nvPr/>
        </p:nvSpPr>
        <p:spPr bwMode="auto">
          <a:xfrm>
            <a:off x="243317" y="5175562"/>
            <a:ext cx="6560931" cy="707886"/>
          </a:xfrm>
          <a:prstGeom prst="rect">
            <a:avLst/>
          </a:prstGeom>
          <a:solidFill>
            <a:srgbClr val="FFCCCC">
              <a:alpha val="69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buClr>
                <a:srgbClr val="C00000"/>
              </a:buCl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但如果当前已知的最短距离已经小于目标点离右子树的距离</a:t>
            </a:r>
            <a:endParaRPr lang="en-US" altLang="zh-CN" dirty="0"/>
          </a:p>
        </p:txBody>
      </p:sp>
      <p:sp>
        <p:nvSpPr>
          <p:cNvPr id="155" name="矩形 154"/>
          <p:cNvSpPr/>
          <p:nvPr/>
        </p:nvSpPr>
        <p:spPr>
          <a:xfrm>
            <a:off x="7510025" y="5187904"/>
            <a:ext cx="1526471" cy="707886"/>
          </a:xfrm>
          <a:prstGeom prst="rect">
            <a:avLst/>
          </a:prstGeom>
          <a:solidFill>
            <a:srgbClr val="FFCCCC">
              <a:alpha val="69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可对较远子树剪枝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右箭头 155"/>
          <p:cNvSpPr/>
          <p:nvPr/>
        </p:nvSpPr>
        <p:spPr bwMode="auto">
          <a:xfrm>
            <a:off x="6882633" y="5277767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右箭头 163"/>
          <p:cNvSpPr/>
          <p:nvPr/>
        </p:nvSpPr>
        <p:spPr bwMode="auto">
          <a:xfrm rot="5400000">
            <a:off x="4464011" y="5645142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TextBox 20"/>
          <p:cNvSpPr txBox="1">
            <a:spLocks noChangeArrowheads="1"/>
          </p:cNvSpPr>
          <p:nvPr/>
        </p:nvSpPr>
        <p:spPr bwMode="auto">
          <a:xfrm>
            <a:off x="224764" y="5975423"/>
            <a:ext cx="8811732" cy="707886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buClr>
                <a:srgbClr val="C00000"/>
              </a:buCl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遍历到某节点时，及早判断并更新最短距离（先序遍历）；之后进入更可能的子树，另一侧子树视乎是否可能小于最短距离（可能则进入，反之不进入）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2047195"/>
      </p:ext>
    </p:extLst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95537" y="407707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068282" y="4091527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flipH="1" flipV="1">
            <a:off x="395537" y="5925075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H="1" flipV="1">
            <a:off x="5076059" y="4810586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flipH="1">
            <a:off x="6645652" y="4810586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4462961" y="4091527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2444821" y="5927832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flipH="1">
            <a:off x="395536" y="6134305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 flipV="1">
            <a:off x="5076058" y="5042713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724129" y="4091527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7" name="圆角矩形 16"/>
          <p:cNvSpPr/>
          <p:nvPr/>
        </p:nvSpPr>
        <p:spPr bwMode="auto">
          <a:xfrm>
            <a:off x="4282941" y="48490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267745" y="61636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185951" y="594582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398503" y="4511255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6" name="圆角矩形 25"/>
          <p:cNvSpPr/>
          <p:nvPr/>
        </p:nvSpPr>
        <p:spPr bwMode="auto">
          <a:xfrm>
            <a:off x="6041241" y="44304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30196" y="4144296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544109" y="417836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697353" y="4117233"/>
            <a:ext cx="1034887" cy="967951"/>
          </a:xfrm>
          <a:prstGeom prst="ellipse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746586" y="4355994"/>
            <a:ext cx="468210" cy="2666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4890847" y="545849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481487" y="603574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012161" y="484380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967310" y="463411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077078" y="4810587"/>
            <a:ext cx="2537841" cy="1824121"/>
          </a:xfrm>
          <a:prstGeom prst="rect">
            <a:avLst/>
          </a:prstGeom>
          <a:solidFill>
            <a:srgbClr val="FFFF00">
              <a:alpha val="71000"/>
            </a:srgb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68964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树最近邻查询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将查询数据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从根开始，根据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所在的子树区域，沿节点的对应子树向下遍历到叶子节点，一旦此过程有新的节点与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距离降低，更新最小距离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回溯未访问过的，可能更小距离的分支。如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点在查询后落到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叶子节点，产生最小距离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Min=Dis(IP)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，但在其它未访问子树，如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的左子树内的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节点，存在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D(FP)&lt;Min</a:t>
            </a:r>
          </a:p>
        </p:txBody>
      </p:sp>
      <p:sp>
        <p:nvSpPr>
          <p:cNvPr id="33" name="矩形 32"/>
          <p:cNvSpPr/>
          <p:nvPr/>
        </p:nvSpPr>
        <p:spPr>
          <a:xfrm>
            <a:off x="7695667" y="4391545"/>
            <a:ext cx="14157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图中判断跳进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节点分支的条件为：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Min&gt;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Dis_y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(PD)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6237252" y="4617415"/>
            <a:ext cx="0" cy="1931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5462820" y="5309407"/>
            <a:ext cx="909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不可减枝！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23309" y="5447298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2384385" y="4810586"/>
            <a:ext cx="1170055" cy="1154730"/>
          </a:xfrm>
          <a:prstGeom prst="ellipse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 flipV="1">
            <a:off x="2881027" y="5381776"/>
            <a:ext cx="112041" cy="540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8" name="圆角矩形 17"/>
          <p:cNvSpPr/>
          <p:nvPr/>
        </p:nvSpPr>
        <p:spPr bwMode="auto">
          <a:xfrm>
            <a:off x="2699793" y="572762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/>
          <p:cNvCxnSpPr/>
          <p:nvPr/>
        </p:nvCxnSpPr>
        <p:spPr bwMode="auto">
          <a:xfrm flipH="1">
            <a:off x="2987824" y="4511255"/>
            <a:ext cx="5244" cy="8619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圆角矩形 47"/>
          <p:cNvSpPr/>
          <p:nvPr/>
        </p:nvSpPr>
        <p:spPr bwMode="auto">
          <a:xfrm>
            <a:off x="2813048" y="520175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94516" y="4062263"/>
            <a:ext cx="4068445" cy="463802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44315" y="398799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156425" y="433174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970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46" grpId="0" animBg="1"/>
      <p:bldP spid="33" grpId="0"/>
      <p:bldP spid="47" grpId="0"/>
      <p:bldP spid="52" grpId="0"/>
      <p:bldP spid="53" grpId="0" animBg="1"/>
      <p:bldP spid="59" grpId="0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119027" y="170094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942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66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树的最近邻搜索：查询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的最近邻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1600" dirty="0"/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</a:t>
            </a:r>
            <a:endParaRPr lang="zh-CN" altLang="en-US" sz="1600" dirty="0"/>
          </a:p>
        </p:txBody>
      </p:sp>
      <p:sp>
        <p:nvSpPr>
          <p:cNvPr id="82" name="圆角矩形 81"/>
          <p:cNvSpPr/>
          <p:nvPr/>
        </p:nvSpPr>
        <p:spPr bwMode="auto">
          <a:xfrm>
            <a:off x="5663938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dirty="0"/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860221" y="58238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endParaRPr lang="zh-CN" altLang="en-US" sz="1600" dirty="0"/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588067" y="5818154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6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978765" y="5745301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600" dirty="0"/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J</a:t>
            </a:r>
            <a:endParaRPr lang="zh-CN" altLang="en-US" sz="1600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endParaRPr lang="zh-CN" altLang="en-US" sz="1600" dirty="0"/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endParaRPr lang="zh-CN" altLang="en-US" sz="1600" dirty="0"/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2103" y="1124744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当前最近距离：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7339903" y="1524068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Dis(PH)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68" y="4646329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直接连接符 132"/>
          <p:cNvCxnSpPr/>
          <p:nvPr/>
        </p:nvCxnSpPr>
        <p:spPr bwMode="auto">
          <a:xfrm>
            <a:off x="2655997" y="2458477"/>
            <a:ext cx="2130578" cy="8174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190778" y="2800879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7346176" y="2095438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</a:p>
        </p:txBody>
      </p:sp>
      <p:pic>
        <p:nvPicPr>
          <p:cNvPr id="140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20" y="5095289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文本框 140"/>
          <p:cNvSpPr txBox="1"/>
          <p:nvPr/>
        </p:nvSpPr>
        <p:spPr>
          <a:xfrm>
            <a:off x="7339903" y="2860739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Dis(PB)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Dis(PB)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298743" y="3631233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By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</a:p>
        </p:txBody>
      </p:sp>
      <p:pic>
        <p:nvPicPr>
          <p:cNvPr id="150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19" y="5567658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文本框 172"/>
          <p:cNvSpPr txBox="1"/>
          <p:nvPr/>
        </p:nvSpPr>
        <p:spPr>
          <a:xfrm>
            <a:off x="7314155" y="4329993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Dis(PC)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H="1">
            <a:off x="2618175" y="2451076"/>
            <a:ext cx="46071" cy="11268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0" name="矩形 209"/>
          <p:cNvSpPr/>
          <p:nvPr/>
        </p:nvSpPr>
        <p:spPr>
          <a:xfrm>
            <a:off x="2022458" y="2791391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7314155" y="4794876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</a:p>
        </p:txBody>
      </p:sp>
      <p:pic>
        <p:nvPicPr>
          <p:cNvPr id="212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5" y="6075446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文本框 212"/>
          <p:cNvSpPr txBox="1"/>
          <p:nvPr/>
        </p:nvSpPr>
        <p:spPr>
          <a:xfrm>
            <a:off x="7323296" y="5451155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Dis(PA)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Dis(PA)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5" name="直接连接符 214"/>
          <p:cNvCxnSpPr/>
          <p:nvPr/>
        </p:nvCxnSpPr>
        <p:spPr bwMode="auto">
          <a:xfrm flipH="1">
            <a:off x="2685109" y="2111754"/>
            <a:ext cx="385218" cy="3683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>
          <a:xfrm>
            <a:off x="2882034" y="228169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475977" y="22809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圆角矩形 148"/>
          <p:cNvSpPr/>
          <p:nvPr/>
        </p:nvSpPr>
        <p:spPr bwMode="auto">
          <a:xfrm>
            <a:off x="1057215" y="544570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494155" y="595354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40103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5" grpId="0"/>
      <p:bldP spid="138" grpId="0"/>
      <p:bldP spid="138" grpId="1"/>
      <p:bldP spid="139" grpId="0"/>
      <p:bldP spid="141" grpId="0"/>
      <p:bldP spid="142" grpId="0"/>
      <p:bldP spid="173" grpId="0"/>
      <p:bldP spid="210" grpId="0"/>
      <p:bldP spid="210" grpId="1"/>
      <p:bldP spid="211" grpId="0"/>
      <p:bldP spid="213" grpId="0"/>
      <p:bldP spid="2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 bwMode="auto">
          <a:xfrm>
            <a:off x="4804799" y="1698947"/>
            <a:ext cx="2516048" cy="2545176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129749" y="3539236"/>
            <a:ext cx="4652796" cy="736331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4183730" y="1702025"/>
            <a:ext cx="598815" cy="1841654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12125" y="1700941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942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66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树的最近邻搜索：查询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的最近邻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1600" dirty="0"/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</a:t>
            </a:r>
            <a:endParaRPr lang="zh-CN" altLang="en-US" sz="1600" dirty="0"/>
          </a:p>
        </p:txBody>
      </p:sp>
      <p:sp>
        <p:nvSpPr>
          <p:cNvPr id="82" name="圆角矩形 81"/>
          <p:cNvSpPr/>
          <p:nvPr/>
        </p:nvSpPr>
        <p:spPr bwMode="auto">
          <a:xfrm>
            <a:off x="5663938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dirty="0"/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710999" y="580287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endParaRPr lang="zh-CN" altLang="en-US" sz="1600" dirty="0"/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489786" y="5818699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6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969722" y="5757497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600" dirty="0"/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J</a:t>
            </a:r>
            <a:endParaRPr lang="zh-CN" altLang="en-US" sz="1600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endParaRPr lang="zh-CN" altLang="en-US" sz="1600" dirty="0"/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endParaRPr lang="zh-CN" altLang="en-US" sz="1600" dirty="0"/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3627" y="1653453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当前最近距离：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7351427" y="2052777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Dis(PA)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2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5" y="6075446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" name="直接连接符 214"/>
          <p:cNvCxnSpPr/>
          <p:nvPr/>
        </p:nvCxnSpPr>
        <p:spPr bwMode="auto">
          <a:xfrm flipH="1">
            <a:off x="2685109" y="2111754"/>
            <a:ext cx="385218" cy="3683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>
          <a:xfrm>
            <a:off x="2882034" y="228169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475977" y="22809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330327" y="2640942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Dis_x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7344014" y="3408355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Dis_y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(PB)</a:t>
            </a: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7330327" y="4258969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Dis_x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(PH)</a:t>
            </a: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</a:p>
        </p:txBody>
      </p:sp>
      <p:pic>
        <p:nvPicPr>
          <p:cNvPr id="15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65" y="5485773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1" y="502831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15" y="4621412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文本框 163"/>
          <p:cNvSpPr txBox="1"/>
          <p:nvPr/>
        </p:nvSpPr>
        <p:spPr>
          <a:xfrm>
            <a:off x="7320846" y="5121405"/>
            <a:ext cx="186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节点终结</a:t>
            </a:r>
          </a:p>
        </p:txBody>
      </p:sp>
      <p:sp>
        <p:nvSpPr>
          <p:cNvPr id="132" name="椭圆 131"/>
          <p:cNvSpPr/>
          <p:nvPr/>
        </p:nvSpPr>
        <p:spPr bwMode="auto">
          <a:xfrm>
            <a:off x="2051720" y="1900003"/>
            <a:ext cx="1173749" cy="1108439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233264" y="1725235"/>
            <a:ext cx="4835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796989" y="361580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994248" y="309612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681135" y="501761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圆角矩形 164"/>
          <p:cNvSpPr/>
          <p:nvPr/>
        </p:nvSpPr>
        <p:spPr bwMode="auto">
          <a:xfrm>
            <a:off x="4801194" y="547887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圆角矩形 172"/>
          <p:cNvSpPr/>
          <p:nvPr/>
        </p:nvSpPr>
        <p:spPr bwMode="auto">
          <a:xfrm>
            <a:off x="6537118" y="54516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圆角矩形 204"/>
          <p:cNvSpPr/>
          <p:nvPr/>
        </p:nvSpPr>
        <p:spPr bwMode="auto">
          <a:xfrm>
            <a:off x="1059426" y="544868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圆角矩形 205"/>
          <p:cNvSpPr/>
          <p:nvPr/>
        </p:nvSpPr>
        <p:spPr bwMode="auto">
          <a:xfrm>
            <a:off x="4190048" y="596820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7" name="圆角矩形 206"/>
          <p:cNvSpPr/>
          <p:nvPr/>
        </p:nvSpPr>
        <p:spPr bwMode="auto">
          <a:xfrm>
            <a:off x="496123" y="596170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274808" y="59564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3359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39" grpId="0" animBg="1"/>
      <p:bldP spid="133" grpId="0" animBg="1"/>
      <p:bldP spid="149" grpId="0"/>
      <p:bldP spid="151" grpId="0"/>
      <p:bldP spid="153" grpId="0"/>
      <p:bldP spid="164" grpId="0"/>
      <p:bldP spid="138" grpId="0"/>
      <p:bldP spid="140" grpId="0"/>
      <p:bldP spid="150" grpId="0"/>
      <p:bldP spid="141" grpId="0" animBg="1"/>
      <p:bldP spid="165" grpId="0" animBg="1"/>
      <p:bldP spid="173" grpId="0" animBg="1"/>
      <p:bldP spid="205" grpId="0" animBg="1"/>
      <p:bldP spid="206" grpId="0" animBg="1"/>
      <p:bldP spid="207" grpId="0" animBg="1"/>
      <p:bldP spid="20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5536" y="1124744"/>
            <a:ext cx="8496944" cy="140432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树最近邻搜索，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A-J 10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个点建立的二维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树如下图所示，现需搜索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点的最近邻。请画出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树搜索过程中，被减枝的搜索区域，在图中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没有被剪枝的区域个数为（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个矩形为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区域）：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68375" y="2867497"/>
            <a:ext cx="51886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68375" y="3724747"/>
            <a:ext cx="51095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68375" y="4581997"/>
            <a:ext cx="58296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968375" y="5439247"/>
            <a:ext cx="58296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54000" y="2931790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54000" y="3789040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54000" y="4646290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254000" y="5503540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1" name="图片 2" descr="C:\Users\liuyebin\AppData\Local\Temp\1561450834(1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91" y="2931790"/>
            <a:ext cx="7563709" cy="299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72772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树最近邻查询实现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67986"/>
            <a:ext cx="94685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KdTree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Coordinate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dimension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% 2;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&lt;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.isSmaller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 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m_pLChild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&gt;=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&gt;=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m_pLChild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35542"/>
      </p:ext>
    </p:extLst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上述代码，如果将判断更新节点最短距离当成节点访问，则上述遍历属于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层次遍历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先序遍历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中序遍历</a:t>
            </a: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后序遍历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3175" algn="ctr">
              <a:noFill/>
              <a:miter lim="800000"/>
              <a:headEnd/>
              <a:tailEnd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620773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树最近邻查询实现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348" y="6269245"/>
            <a:ext cx="8740148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先序遍历，必进入其中一棵子树分支，另一个分支进入与否依垂直距离判断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67986"/>
            <a:ext cx="94685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KdTree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Coordinate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dimension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% 2;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&lt;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.isSmaller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 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m_pLChild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&gt;=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m_pRChild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&gt;=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.distance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(dimension,*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recurSearch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pNode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m_pLChild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depth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+ 1,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nearest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4934" y="3031450"/>
            <a:ext cx="5780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查询过程，即递归中的先序遍历，先访问根节点数据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9552" y="2843584"/>
            <a:ext cx="8496944" cy="51340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774" y="4412178"/>
            <a:ext cx="8710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//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分情况进行左右子树的查询与回溯，目标位于左子树则左子树必进入，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右子树视回溯过程的垂直距离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9552" y="3400782"/>
            <a:ext cx="8496944" cy="1036330"/>
          </a:xfrm>
          <a:prstGeom prst="rect">
            <a:avLst/>
          </a:prstGeom>
          <a:noFill/>
          <a:ln w="28575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038287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err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-tree</a:t>
            </a:r>
            <a:endParaRPr lang="zh-CN" altLang="en-US" sz="3600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3528" y="1196752"/>
            <a:ext cx="864096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-tree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：一种平衡二叉树、一种二叉空间分割树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(BSP)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 一种高维几何搜索的数据结构（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J.L.Bentley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1975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年发明）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目的：范围查询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080652" y="2123202"/>
            <a:ext cx="3965966" cy="3706026"/>
            <a:chOff x="4729471" y="2083930"/>
            <a:chExt cx="4193650" cy="396447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471" y="2083930"/>
              <a:ext cx="3566418" cy="396447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 bwMode="auto">
            <a:xfrm>
              <a:off x="6228184" y="3063210"/>
              <a:ext cx="936104" cy="90236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38986" y="2773436"/>
              <a:ext cx="784135" cy="3144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号楼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150</a:t>
              </a: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米以内有哪些食堂</a:t>
              </a:r>
              <a:endPara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0032" y="4417184"/>
              <a:ext cx="1012158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距离中央主楼最近的食堂是哪个？</a:t>
              </a:r>
            </a:p>
          </p:txBody>
        </p:sp>
        <p:sp>
          <p:nvSpPr>
            <p:cNvPr id="11" name="乘号 10"/>
            <p:cNvSpPr/>
            <p:nvPr/>
          </p:nvSpPr>
          <p:spPr bwMode="auto">
            <a:xfrm rot="2606340">
              <a:off x="7168729" y="4310932"/>
              <a:ext cx="360040" cy="365790"/>
            </a:xfrm>
            <a:prstGeom prst="mathMultiply">
              <a:avLst>
                <a:gd name="adj1" fmla="val 11054"/>
              </a:avLst>
            </a:prstGeom>
            <a:solidFill>
              <a:srgbClr val="FF0000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294098" y="2699966"/>
            <a:ext cx="911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找出身高在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区间，年龄在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区间，工资在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e,f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区间的员工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323528" y="6025763"/>
            <a:ext cx="841753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高维数据的两类查找问题：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）与某个点最近的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个点；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）在某个范围区间内的所有点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176629" y="2605484"/>
            <a:ext cx="3544704" cy="3307390"/>
            <a:chOff x="1176629" y="2605484"/>
            <a:chExt cx="3544704" cy="3307390"/>
          </a:xfrm>
        </p:grpSpPr>
        <p:grpSp>
          <p:nvGrpSpPr>
            <p:cNvPr id="76" name="组合 75"/>
            <p:cNvGrpSpPr/>
            <p:nvPr/>
          </p:nvGrpSpPr>
          <p:grpSpPr>
            <a:xfrm>
              <a:off x="1176629" y="2605484"/>
              <a:ext cx="3544704" cy="3307390"/>
              <a:chOff x="476842" y="2602647"/>
              <a:chExt cx="3832247" cy="363466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49195" y="2698252"/>
                <a:ext cx="3759894" cy="3356315"/>
                <a:chOff x="388949" y="2713604"/>
                <a:chExt cx="3759894" cy="3356315"/>
              </a:xfrm>
            </p:grpSpPr>
            <p:cxnSp>
              <p:nvCxnSpPr>
                <p:cNvPr id="8" name="直接箭头连接符 7"/>
                <p:cNvCxnSpPr/>
                <p:nvPr/>
              </p:nvCxnSpPr>
              <p:spPr bwMode="auto">
                <a:xfrm>
                  <a:off x="388949" y="5853895"/>
                  <a:ext cx="345638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9" name="直接箭头连接符 8"/>
                <p:cNvCxnSpPr/>
                <p:nvPr/>
              </p:nvCxnSpPr>
              <p:spPr bwMode="auto">
                <a:xfrm flipV="1">
                  <a:off x="604973" y="3034589"/>
                  <a:ext cx="0" cy="303533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16" name="直接箭头连接符 15"/>
                <p:cNvCxnSpPr/>
                <p:nvPr/>
              </p:nvCxnSpPr>
              <p:spPr bwMode="auto">
                <a:xfrm flipV="1">
                  <a:off x="604973" y="3514392"/>
                  <a:ext cx="1873080" cy="23441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20" name="直接箭头连接符 19"/>
                <p:cNvCxnSpPr/>
                <p:nvPr/>
              </p:nvCxnSpPr>
              <p:spPr bwMode="auto">
                <a:xfrm flipV="1">
                  <a:off x="1870969" y="422374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2" name="直接箭头连接符 21"/>
                <p:cNvCxnSpPr/>
                <p:nvPr/>
              </p:nvCxnSpPr>
              <p:spPr bwMode="auto">
                <a:xfrm flipH="1" flipV="1">
                  <a:off x="1309290" y="3477731"/>
                  <a:ext cx="15765" cy="148315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5" name="直接箭头连接符 24"/>
                <p:cNvCxnSpPr/>
                <p:nvPr/>
              </p:nvCxnSpPr>
              <p:spPr bwMode="auto">
                <a:xfrm flipH="1" flipV="1">
                  <a:off x="1890851" y="2713604"/>
                  <a:ext cx="2" cy="152825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7" name="直接箭头连接符 26"/>
                <p:cNvCxnSpPr/>
                <p:nvPr/>
              </p:nvCxnSpPr>
              <p:spPr bwMode="auto">
                <a:xfrm flipV="1">
                  <a:off x="1325053" y="4917791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3" name="直接箭头连接符 32"/>
                <p:cNvCxnSpPr/>
                <p:nvPr/>
              </p:nvCxnSpPr>
              <p:spPr bwMode="auto">
                <a:xfrm flipV="1">
                  <a:off x="1899093" y="4223744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6" name="直接箭头连接符 35"/>
                <p:cNvCxnSpPr/>
                <p:nvPr/>
              </p:nvCxnSpPr>
              <p:spPr bwMode="auto">
                <a:xfrm flipV="1">
                  <a:off x="2825446" y="423306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7" name="直接箭头连接符 36"/>
                <p:cNvCxnSpPr/>
                <p:nvPr/>
              </p:nvCxnSpPr>
              <p:spPr bwMode="auto">
                <a:xfrm flipV="1">
                  <a:off x="607775" y="327837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8" name="直接箭头连接符 37"/>
                <p:cNvCxnSpPr/>
                <p:nvPr/>
              </p:nvCxnSpPr>
              <p:spPr bwMode="auto">
                <a:xfrm flipV="1">
                  <a:off x="597839" y="278475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0" name="直接箭头连接符 39"/>
                <p:cNvCxnSpPr/>
                <p:nvPr/>
              </p:nvCxnSpPr>
              <p:spPr bwMode="auto">
                <a:xfrm flipV="1">
                  <a:off x="1325809" y="3986208"/>
                  <a:ext cx="1278211" cy="1601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1" name="直接箭头连接符 40"/>
                <p:cNvCxnSpPr/>
                <p:nvPr/>
              </p:nvCxnSpPr>
              <p:spPr bwMode="auto">
                <a:xfrm flipV="1">
                  <a:off x="1289566" y="3487005"/>
                  <a:ext cx="1314454" cy="699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2" name="直接箭头连接符 41"/>
                <p:cNvCxnSpPr/>
                <p:nvPr/>
              </p:nvCxnSpPr>
              <p:spPr bwMode="auto">
                <a:xfrm flipV="1">
                  <a:off x="3159234" y="3310413"/>
                  <a:ext cx="4284" cy="92683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3" name="直接箭头连接符 42"/>
                <p:cNvCxnSpPr/>
                <p:nvPr/>
              </p:nvCxnSpPr>
              <p:spPr bwMode="auto">
                <a:xfrm flipH="1" flipV="1">
                  <a:off x="4111448" y="3278375"/>
                  <a:ext cx="3419" cy="93135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4" name="直接箭头连接符 43"/>
                <p:cNvCxnSpPr/>
                <p:nvPr/>
              </p:nvCxnSpPr>
              <p:spPr bwMode="auto">
                <a:xfrm flipH="1" flipV="1">
                  <a:off x="2609207" y="3974248"/>
                  <a:ext cx="6776" cy="975581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5" name="直接箭头连接符 44"/>
                <p:cNvCxnSpPr/>
                <p:nvPr/>
              </p:nvCxnSpPr>
              <p:spPr bwMode="auto">
                <a:xfrm flipH="1" flipV="1">
                  <a:off x="3559651" y="3965574"/>
                  <a:ext cx="4809" cy="94272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sp>
              <p:nvSpPr>
                <p:cNvPr id="47" name="平行四边形 46"/>
                <p:cNvSpPr/>
                <p:nvPr/>
              </p:nvSpPr>
              <p:spPr bwMode="auto">
                <a:xfrm rot="5400000" flipV="1">
                  <a:off x="3212870" y="3118226"/>
                  <a:ext cx="1242755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49" name="平行四边形 48"/>
                <p:cNvSpPr/>
                <p:nvPr/>
              </p:nvSpPr>
              <p:spPr bwMode="auto">
                <a:xfrm rot="5400000" flipV="1">
                  <a:off x="2269930" y="3088595"/>
                  <a:ext cx="1215758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50" name="平行四边形 49"/>
                <p:cNvSpPr/>
                <p:nvPr/>
              </p:nvSpPr>
              <p:spPr bwMode="auto">
                <a:xfrm flipH="1" flipV="1">
                  <a:off x="2577830" y="2765977"/>
                  <a:ext cx="1530205" cy="711754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sp>
              <p:nvSpPr>
                <p:cNvPr id="51" name="平行四边形 50"/>
                <p:cNvSpPr/>
                <p:nvPr/>
              </p:nvSpPr>
              <p:spPr bwMode="auto">
                <a:xfrm flipH="1" flipV="1">
                  <a:off x="2586781" y="3305754"/>
                  <a:ext cx="1528084" cy="679316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algn="ctr"/>
                  <a:endParaRPr lang="zh-CN" altLang="en-US" sz="28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endParaRPr>
                </a:p>
              </p:txBody>
            </p:sp>
            <p:cxnSp>
              <p:nvCxnSpPr>
                <p:cNvPr id="52" name="直接箭头连接符 51"/>
                <p:cNvCxnSpPr/>
                <p:nvPr/>
              </p:nvCxnSpPr>
              <p:spPr bwMode="auto">
                <a:xfrm flipV="1">
                  <a:off x="1883772" y="2769962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54" name="直接箭头连接符 53"/>
                <p:cNvCxnSpPr/>
                <p:nvPr/>
              </p:nvCxnSpPr>
              <p:spPr bwMode="auto">
                <a:xfrm flipV="1">
                  <a:off x="1885189" y="3301726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</p:grpSp>
          <p:sp>
            <p:nvSpPr>
              <p:cNvPr id="66" name="矩形 65"/>
              <p:cNvSpPr/>
              <p:nvPr/>
            </p:nvSpPr>
            <p:spPr>
              <a:xfrm>
                <a:off x="3557684" y="5378920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身高</a:t>
                </a:r>
                <a:endParaRPr lang="zh-CN" altLang="en-US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10873" y="2602647"/>
                <a:ext cx="421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工资</a:t>
                </a:r>
                <a:endParaRPr lang="zh-CN" alt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136983" y="2928605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年龄</a:t>
                </a:r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78020" y="5852695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93286" y="586798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dirty="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115616" y="4725144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661996" y="3995772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76842" y="4671122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93298" y="4201627"/>
                <a:ext cx="277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zh-CN" altLang="en-US" dirty="0"/>
              </a:p>
            </p:txBody>
          </p:sp>
        </p:grpSp>
        <p:cxnSp>
          <p:nvCxnSpPr>
            <p:cNvPr id="79" name="直接连接符 78"/>
            <p:cNvCxnSpPr/>
            <p:nvPr/>
          </p:nvCxnSpPr>
          <p:spPr bwMode="auto">
            <a:xfrm>
              <a:off x="2643377" y="5536687"/>
              <a:ext cx="858068" cy="6003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450340" y="4213941"/>
              <a:ext cx="9935" cy="43789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H="1">
              <a:off x="2125812" y="4086752"/>
              <a:ext cx="505152" cy="61815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9716127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119027" y="170094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942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393504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树的最近邻搜索：查询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的最近邻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1600" dirty="0"/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</a:t>
            </a:r>
            <a:endParaRPr lang="zh-CN" altLang="en-US" sz="1600" dirty="0"/>
          </a:p>
        </p:txBody>
      </p:sp>
      <p:sp>
        <p:nvSpPr>
          <p:cNvPr id="82" name="圆角矩形 81"/>
          <p:cNvSpPr/>
          <p:nvPr/>
        </p:nvSpPr>
        <p:spPr bwMode="auto">
          <a:xfrm>
            <a:off x="5678076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dirty="0"/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860221" y="58238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endParaRPr lang="zh-CN" altLang="en-US" sz="1600" dirty="0"/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588067" y="5818154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6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1069011" y="5760570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600" dirty="0"/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J</a:t>
            </a:r>
            <a:endParaRPr lang="zh-CN" altLang="en-US" sz="1600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endParaRPr lang="zh-CN" altLang="en-US" sz="1600" dirty="0"/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endParaRPr lang="zh-CN" altLang="en-US" sz="1600" dirty="0"/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98" y="4984996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412103" y="1124744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当前最近距离：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7339903" y="1524068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Dis(PH)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363814" y="1986908"/>
            <a:ext cx="171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Hx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7370216" y="2773210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&lt;Dis(PD)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415438" y="3232799"/>
            <a:ext cx="154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</a:p>
        </p:txBody>
      </p:sp>
      <p:pic>
        <p:nvPicPr>
          <p:cNvPr id="15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35" y="5519053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文本框 154"/>
          <p:cNvSpPr txBox="1"/>
          <p:nvPr/>
        </p:nvSpPr>
        <p:spPr>
          <a:xfrm>
            <a:off x="7396885" y="4069623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&lt;Dis(PE)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7354185" y="4587837"/>
            <a:ext cx="16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&lt;Ex</a:t>
            </a: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</a:p>
        </p:txBody>
      </p:sp>
      <p:pic>
        <p:nvPicPr>
          <p:cNvPr id="16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32" y="6073491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本框 164"/>
          <p:cNvSpPr txBox="1"/>
          <p:nvPr/>
        </p:nvSpPr>
        <p:spPr>
          <a:xfrm>
            <a:off x="7412103" y="5505918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&lt;Dis(PF)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68" y="4646329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文本框 227"/>
          <p:cNvSpPr txBox="1"/>
          <p:nvPr/>
        </p:nvSpPr>
        <p:spPr>
          <a:xfrm>
            <a:off x="7412102" y="6084214"/>
            <a:ext cx="175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左右子树空，回溯</a:t>
            </a:r>
          </a:p>
        </p:txBody>
      </p:sp>
      <p:cxnSp>
        <p:nvCxnSpPr>
          <p:cNvPr id="133" name="直接连接符 132"/>
          <p:cNvCxnSpPr/>
          <p:nvPr/>
        </p:nvCxnSpPr>
        <p:spPr bwMode="auto">
          <a:xfrm flipH="1">
            <a:off x="4786575" y="2516506"/>
            <a:ext cx="84348" cy="7594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4" name="圆角矩形 143"/>
          <p:cNvSpPr/>
          <p:nvPr/>
        </p:nvSpPr>
        <p:spPr bwMode="auto">
          <a:xfrm>
            <a:off x="4682351" y="235237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852888" y="2743618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084406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5" grpId="0"/>
      <p:bldP spid="149" grpId="0"/>
      <p:bldP spid="151" grpId="0"/>
      <p:bldP spid="153" grpId="0"/>
      <p:bldP spid="155" grpId="0"/>
      <p:bldP spid="156" grpId="0"/>
      <p:bldP spid="165" grpId="0"/>
      <p:bldP spid="228" grpId="0"/>
      <p:bldP spid="1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 bwMode="auto">
          <a:xfrm>
            <a:off x="6376703" y="2424307"/>
            <a:ext cx="929607" cy="1819816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86722" y="1686390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4087824" y="1766337"/>
            <a:ext cx="1508238" cy="1502347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808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46551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树的最近邻搜索：查询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的最近邻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1600" dirty="0"/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</a:t>
            </a:r>
            <a:endParaRPr lang="zh-CN" altLang="en-US" sz="1600" dirty="0"/>
          </a:p>
        </p:txBody>
      </p:sp>
      <p:sp>
        <p:nvSpPr>
          <p:cNvPr id="82" name="圆角矩形 81"/>
          <p:cNvSpPr/>
          <p:nvPr/>
        </p:nvSpPr>
        <p:spPr bwMode="auto">
          <a:xfrm>
            <a:off x="5663938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dirty="0"/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860221" y="58238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endParaRPr lang="zh-CN" altLang="en-US" sz="1600" dirty="0"/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588067" y="5818154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6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1069011" y="5760570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600" dirty="0"/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J</a:t>
            </a:r>
            <a:endParaRPr lang="zh-CN" altLang="en-US" sz="1600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endParaRPr lang="zh-CN" altLang="en-US" sz="1600" dirty="0"/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endParaRPr lang="zh-CN" altLang="en-US" sz="1600" dirty="0"/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2103" y="1475492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当前最近距离：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7346176" y="1238528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Dis(PH)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32" y="6073491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文本框 172"/>
          <p:cNvSpPr txBox="1"/>
          <p:nvPr/>
        </p:nvSpPr>
        <p:spPr>
          <a:xfrm>
            <a:off x="7468354" y="1898388"/>
            <a:ext cx="9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回溯：</a:t>
            </a:r>
          </a:p>
        </p:txBody>
      </p:sp>
      <p:sp>
        <p:nvSpPr>
          <p:cNvPr id="206" name="文本框 205"/>
          <p:cNvSpPr txBox="1"/>
          <p:nvPr/>
        </p:nvSpPr>
        <p:spPr>
          <a:xfrm>
            <a:off x="7306310" y="2230382"/>
            <a:ext cx="19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Dis_x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(PE)</a:t>
            </a:r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的右子树</a:t>
            </a:r>
          </a:p>
        </p:txBody>
      </p:sp>
      <p:sp>
        <p:nvSpPr>
          <p:cNvPr id="222" name="文本框 221"/>
          <p:cNvSpPr txBox="1"/>
          <p:nvPr/>
        </p:nvSpPr>
        <p:spPr>
          <a:xfrm>
            <a:off x="7299809" y="2884456"/>
            <a:ext cx="19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Dis_y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(PD)</a:t>
            </a:r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的右子树</a:t>
            </a:r>
          </a:p>
        </p:txBody>
      </p:sp>
      <p:pic>
        <p:nvPicPr>
          <p:cNvPr id="223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7" y="5494823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文本框 223"/>
          <p:cNvSpPr txBox="1"/>
          <p:nvPr/>
        </p:nvSpPr>
        <p:spPr>
          <a:xfrm>
            <a:off x="7430521" y="3568622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&lt;Dis(PI)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7298743" y="3988801"/>
            <a:ext cx="192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Dis_x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(PH)</a:t>
            </a:r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的左子树</a:t>
            </a:r>
          </a:p>
        </p:txBody>
      </p:sp>
      <p:pic>
        <p:nvPicPr>
          <p:cNvPr id="227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66820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文本框 138"/>
          <p:cNvSpPr txBox="1"/>
          <p:nvPr/>
        </p:nvSpPr>
        <p:spPr>
          <a:xfrm>
            <a:off x="7430842" y="4706794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&lt;Dis(PB)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338256" y="5089368"/>
            <a:ext cx="181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By</a:t>
            </a: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的右子树</a:t>
            </a:r>
          </a:p>
        </p:txBody>
      </p:sp>
      <p:pic>
        <p:nvPicPr>
          <p:cNvPr id="141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98" y="553013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文本框 141"/>
          <p:cNvSpPr txBox="1"/>
          <p:nvPr/>
        </p:nvSpPr>
        <p:spPr>
          <a:xfrm>
            <a:off x="7430520" y="5816217"/>
            <a:ext cx="175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&gt;Dis(PC)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=Dis(PC)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flipH="1">
            <a:off x="4786575" y="2516506"/>
            <a:ext cx="84348" cy="7594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连接符 148"/>
          <p:cNvCxnSpPr/>
          <p:nvPr/>
        </p:nvCxnSpPr>
        <p:spPr bwMode="auto">
          <a:xfrm flipH="1">
            <a:off x="4193875" y="2539874"/>
            <a:ext cx="666346" cy="1075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4682351" y="235237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2888" y="2743618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173144" y="210936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1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18" y="553013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74" y="4980629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13" y="4596533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矩形 155"/>
          <p:cNvSpPr/>
          <p:nvPr/>
        </p:nvSpPr>
        <p:spPr>
          <a:xfrm>
            <a:off x="6479796" y="2834527"/>
            <a:ext cx="8189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127516" y="5957397"/>
            <a:ext cx="6719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66412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73" grpId="0"/>
      <p:bldP spid="206" grpId="0"/>
      <p:bldP spid="222" grpId="0"/>
      <p:bldP spid="224" grpId="0"/>
      <p:bldP spid="226" grpId="0"/>
      <p:bldP spid="139" grpId="0"/>
      <p:bldP spid="140" grpId="0"/>
      <p:bldP spid="142" grpId="0"/>
      <p:bldP spid="6" grpId="0"/>
      <p:bldP spid="150" grpId="0"/>
      <p:bldP spid="156" grpId="0"/>
      <p:bldP spid="16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 bwMode="auto">
          <a:xfrm>
            <a:off x="125430" y="3543525"/>
            <a:ext cx="4672705" cy="664217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376703" y="2424307"/>
            <a:ext cx="929607" cy="1819816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99094" y="167885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60619" y="1716664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465512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树的最近邻搜索：查询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的最近邻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endParaRPr lang="zh-CN" altLang="en-US" sz="1600" dirty="0"/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</a:t>
            </a:r>
            <a:endParaRPr lang="zh-CN" altLang="en-US" sz="1600" dirty="0"/>
          </a:p>
        </p:txBody>
      </p:sp>
      <p:sp>
        <p:nvSpPr>
          <p:cNvPr id="82" name="圆角矩形 81"/>
          <p:cNvSpPr/>
          <p:nvPr/>
        </p:nvSpPr>
        <p:spPr bwMode="auto">
          <a:xfrm>
            <a:off x="5663938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36000" tIns="91446" rIns="0" bIns="91446" rtlCol="0" anchor="ctr"/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|</a:t>
              </a:r>
              <a:endPara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dirty="0"/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860221" y="58238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endParaRPr lang="zh-CN" altLang="en-US" sz="1600" dirty="0"/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588067" y="5818154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6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941212" y="5742882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600" dirty="0"/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J</a:t>
            </a:r>
            <a:endParaRPr lang="zh-CN" altLang="en-US" sz="1600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endParaRPr lang="zh-CN" altLang="en-US" sz="1600" dirty="0"/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</a:t>
            </a:r>
            <a:endParaRPr lang="zh-CN" altLang="en-US" sz="1600" dirty="0"/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2103" y="1323820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当前最近距离：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7339903" y="1723144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Dis(PC)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1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98" y="553013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文本框 137"/>
          <p:cNvSpPr txBox="1"/>
          <p:nvPr/>
        </p:nvSpPr>
        <p:spPr>
          <a:xfrm>
            <a:off x="7346176" y="2076194"/>
            <a:ext cx="1762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Cx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为空，返回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7331716" y="4823616"/>
            <a:ext cx="18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Dis_y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(PB)</a:t>
            </a: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</a:p>
        </p:txBody>
      </p:sp>
      <p:cxnSp>
        <p:nvCxnSpPr>
          <p:cNvPr id="126" name="直接连接符 125"/>
          <p:cNvCxnSpPr/>
          <p:nvPr/>
        </p:nvCxnSpPr>
        <p:spPr bwMode="auto">
          <a:xfrm flipH="1">
            <a:off x="4193875" y="2539874"/>
            <a:ext cx="666346" cy="1075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7" name="矩形 126"/>
          <p:cNvSpPr/>
          <p:nvPr/>
        </p:nvSpPr>
        <p:spPr>
          <a:xfrm>
            <a:off x="4173144" y="210936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4682351" y="235237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326362" y="3160344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Dis_x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</a:p>
        </p:txBody>
      </p:sp>
      <p:pic>
        <p:nvPicPr>
          <p:cNvPr id="131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59" y="6049146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文本框 131"/>
          <p:cNvSpPr txBox="1"/>
          <p:nvPr/>
        </p:nvSpPr>
        <p:spPr>
          <a:xfrm>
            <a:off x="7276167" y="4014943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&lt;Dis(PA)</a:t>
            </a:r>
          </a:p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回溯到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7330055" y="5678215"/>
            <a:ext cx="186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节点终结</a:t>
            </a:r>
          </a:p>
        </p:txBody>
      </p:sp>
      <p:pic>
        <p:nvPicPr>
          <p:cNvPr id="139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69" y="5013188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25" y="4637050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椭圆 141"/>
          <p:cNvSpPr/>
          <p:nvPr/>
        </p:nvSpPr>
        <p:spPr bwMode="auto">
          <a:xfrm>
            <a:off x="4139952" y="1916832"/>
            <a:ext cx="1326232" cy="1227416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479796" y="2834527"/>
            <a:ext cx="8189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975578" y="354616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127516" y="5957397"/>
            <a:ext cx="6719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 bwMode="auto">
          <a:xfrm>
            <a:off x="1047309" y="545111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36000" tIns="91446" rIns="0" bIns="91446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圆角矩形 164"/>
          <p:cNvSpPr/>
          <p:nvPr/>
        </p:nvSpPr>
        <p:spPr bwMode="auto">
          <a:xfrm>
            <a:off x="505597" y="595825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144000"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—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629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4" grpId="0"/>
      <p:bldP spid="145" grpId="0"/>
      <p:bldP spid="138" grpId="0"/>
      <p:bldP spid="149" grpId="0"/>
      <p:bldP spid="129" grpId="0"/>
      <p:bldP spid="132" grpId="0"/>
      <p:bldP spid="133" grpId="0"/>
      <p:bldP spid="156" grpId="0"/>
      <p:bldP spid="164" grpId="0" animBg="1"/>
      <p:bldP spid="1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119027" y="170094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942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66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树的最近邻搜索：查询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的最近邻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475977" y="22809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20"/>
          <p:cNvSpPr txBox="1">
            <a:spLocks noChangeArrowheads="1"/>
          </p:cNvSpPr>
          <p:nvPr/>
        </p:nvSpPr>
        <p:spPr bwMode="auto">
          <a:xfrm>
            <a:off x="234664" y="4326344"/>
            <a:ext cx="6339006" cy="707886"/>
          </a:xfrm>
          <a:prstGeom prst="rect">
            <a:avLst/>
          </a:prstGeom>
          <a:solidFill>
            <a:srgbClr val="FFCCCC">
              <a:alpha val="69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对于树某节点，若目标点位于树的左子数，则最近点更有可能位于左子树；但不能排除最近点在右子树的可能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86948" y="4369867"/>
            <a:ext cx="1406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左右子树都需遍历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6882633" y="4543790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" name="TextBox 20"/>
          <p:cNvSpPr txBox="1">
            <a:spLocks noChangeArrowheads="1"/>
          </p:cNvSpPr>
          <p:nvPr/>
        </p:nvSpPr>
        <p:spPr bwMode="auto">
          <a:xfrm>
            <a:off x="243317" y="5175562"/>
            <a:ext cx="6330353" cy="707886"/>
          </a:xfrm>
          <a:prstGeom prst="rect">
            <a:avLst/>
          </a:prstGeom>
          <a:solidFill>
            <a:srgbClr val="FFCCCC">
              <a:alpha val="69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buClr>
                <a:srgbClr val="C00000"/>
              </a:buCl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但如果当前已知的最短距离已经小于目标点离右子树的距离</a:t>
            </a:r>
            <a:endParaRPr lang="en-US" altLang="zh-CN" dirty="0"/>
          </a:p>
        </p:txBody>
      </p:sp>
      <p:sp>
        <p:nvSpPr>
          <p:cNvPr id="155" name="矩形 154"/>
          <p:cNvSpPr/>
          <p:nvPr/>
        </p:nvSpPr>
        <p:spPr>
          <a:xfrm>
            <a:off x="7586948" y="5103844"/>
            <a:ext cx="1406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可对右子树剪枝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右箭头 155"/>
          <p:cNvSpPr/>
          <p:nvPr/>
        </p:nvSpPr>
        <p:spPr bwMode="auto">
          <a:xfrm>
            <a:off x="6882633" y="5277767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4" name="右箭头 163"/>
          <p:cNvSpPr/>
          <p:nvPr/>
        </p:nvSpPr>
        <p:spPr bwMode="auto">
          <a:xfrm rot="5400000">
            <a:off x="4464011" y="5645142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  <a:headEnd/>
            <a:tailEnd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5" name="TextBox 20"/>
          <p:cNvSpPr txBox="1">
            <a:spLocks noChangeArrowheads="1"/>
          </p:cNvSpPr>
          <p:nvPr/>
        </p:nvSpPr>
        <p:spPr bwMode="auto">
          <a:xfrm>
            <a:off x="234664" y="6049463"/>
            <a:ext cx="8801832" cy="707886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buClr>
                <a:srgbClr val="C00000"/>
              </a:buCl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遍历到某节点时，及早判断并更新最短距离（先序遍历）；之后进入更可能的子树，另一侧子树视乎是否可能小于最短距离（可能则进入，反之不进入）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8295595"/>
      </p:ext>
    </p:extLst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err="1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树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545632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树：多维空间数据划分和搜索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维度越高时，搜索效率越差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BBF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Best-Bin-First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，优先级队列）优化搜索速度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树应用于多维数据处理，如图像的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特征匹配（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维特征）、计算机图形学中的光线跟踪、数据挖掘分类与检索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img.my.csdn.net/uploads/201211/20/1353404255_246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39975"/>
            <a:ext cx="2160240" cy="205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860050" y="6309320"/>
            <a:ext cx="2309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3d-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树（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x,y,z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划分）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28419"/>
      </p:ext>
    </p:extLst>
  </p:cSld>
  <p:clrMapOvr>
    <a:masterClrMapping/>
  </p:clrMapOvr>
  <p:transition advTm="157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2987824" y="1556792"/>
            <a:ext cx="3456384" cy="792088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2492896"/>
                <a:ext cx="9145016" cy="14157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无序搜索（蛮力搜索）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复杂度：查询最坏情况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，输出结果最坏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在命中点规模占比小时，效率低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8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492896"/>
                <a:ext cx="9145016" cy="1415772"/>
              </a:xfrm>
              <a:prstGeom prst="rect">
                <a:avLst/>
              </a:prstGeom>
              <a:blipFill>
                <a:blip r:embed="rId3"/>
                <a:stretch>
                  <a:fillRect l="-1133" t="-4741" b="-90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一维范围查询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15706" y="1957619"/>
            <a:ext cx="7848872" cy="8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810026" y="1713253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508402" y="1704631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206778" y="1713253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3207994" y="1689556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163252" y="1704631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4273027" y="1704631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5725165" y="1713253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6570387" y="1713333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7672490" y="1699848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n-1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2703938" y="1052736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baseline="-25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192180" y="1069960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baseline="-25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79512" y="3933056"/>
            <a:ext cx="8784976" cy="22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有序向量搜索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组织有序向量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时间找到不大于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的最大点，然后依次向左遍历，整体复杂度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r+logn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为命中点数目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多次查询、命中占比小时效率高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159" y="1113541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查询范围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</a:t>
            </a:r>
            <a:r>
              <a:rPr lang="en-US" altLang="zh-CN" b="1" baseline="-25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,x</a:t>
            </a:r>
            <a:r>
              <a:rPr lang="en-US" altLang="zh-CN" b="1" baseline="-25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20909" y="6237312"/>
            <a:ext cx="5616624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复杂度与目标规模有关，为输出敏感算法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371702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一维范围查询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平衡二叉搜索树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时间组织以下平衡二叉搜索树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内部节点为其左子树的最大值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关键码可重复，要求查找终止于叶子节点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每个节点处只需做一次比较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3964" y="3935032"/>
            <a:ext cx="8859842" cy="2431455"/>
            <a:chOff x="175314" y="1618678"/>
            <a:chExt cx="8859842" cy="2431455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467048" y="3212976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1070759" y="270892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643963" y="3212976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153475" y="227687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642577" y="32091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180954" y="270892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53994" y="320701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4838314" y="3187207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5463964" y="268643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6049121" y="318689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22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6530691" y="2272147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24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7184263" y="3204537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7792472" y="270419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27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8388071" y="320611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29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329844" y="2043359"/>
              <a:ext cx="2090599" cy="226056"/>
              <a:chOff x="3340664" y="3236395"/>
              <a:chExt cx="1269761" cy="216024"/>
            </a:xfrm>
          </p:grpSpPr>
          <p:cxnSp>
            <p:nvCxnSpPr>
              <p:cNvPr id="33" name="直接连接符 32"/>
              <p:cNvCxnSpPr/>
              <p:nvPr/>
            </p:nvCxnSpPr>
            <p:spPr bwMode="auto">
              <a:xfrm>
                <a:off x="3340664" y="3236395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 flipV="1">
                <a:off x="3345977" y="3236395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35" name="直接连接符 34"/>
            <p:cNvCxnSpPr>
              <a:endCxn id="22" idx="1"/>
            </p:cNvCxnSpPr>
            <p:nvPr/>
          </p:nvCxnSpPr>
          <p:spPr bwMode="auto">
            <a:xfrm>
              <a:off x="1245040" y="2452954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1247324" y="2452954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grpSp>
          <p:nvGrpSpPr>
            <p:cNvPr id="37" name="组合 36"/>
            <p:cNvGrpSpPr/>
            <p:nvPr/>
          </p:nvGrpSpPr>
          <p:grpSpPr>
            <a:xfrm flipH="1">
              <a:off x="1430796" y="2885003"/>
              <a:ext cx="403471" cy="327973"/>
              <a:chOff x="3632014" y="4509120"/>
              <a:chExt cx="1269761" cy="216024"/>
            </a:xfrm>
          </p:grpSpPr>
          <p:cxnSp>
            <p:nvCxnSpPr>
              <p:cNvPr id="38" name="直接连接符 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0" name="组合 39"/>
            <p:cNvGrpSpPr/>
            <p:nvPr/>
          </p:nvGrpSpPr>
          <p:grpSpPr>
            <a:xfrm flipH="1">
              <a:off x="4707401" y="2036515"/>
              <a:ext cx="2026702" cy="240357"/>
              <a:chOff x="3632014" y="4509120"/>
              <a:chExt cx="1269761" cy="216024"/>
            </a:xfrm>
          </p:grpSpPr>
          <p:cxnSp>
            <p:nvCxnSpPr>
              <p:cNvPr id="41" name="直接连接符 4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2" name="直接连接符 4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3" name="组合 42"/>
            <p:cNvGrpSpPr/>
            <p:nvPr/>
          </p:nvGrpSpPr>
          <p:grpSpPr>
            <a:xfrm>
              <a:off x="5630592" y="2452168"/>
              <a:ext cx="900100" cy="252028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9" name="组合 8"/>
            <p:cNvGrpSpPr/>
            <p:nvPr/>
          </p:nvGrpSpPr>
          <p:grpSpPr>
            <a:xfrm>
              <a:off x="6894708" y="2448230"/>
              <a:ext cx="1111661" cy="269450"/>
              <a:chOff x="6986605" y="3644733"/>
              <a:chExt cx="896122" cy="259901"/>
            </a:xfrm>
          </p:grpSpPr>
          <p:cxnSp>
            <p:nvCxnSpPr>
              <p:cNvPr id="46" name="直接连接符 45"/>
              <p:cNvCxnSpPr/>
              <p:nvPr/>
            </p:nvCxnSpPr>
            <p:spPr bwMode="auto">
              <a:xfrm flipH="1" flipV="1">
                <a:off x="6986605" y="3644733"/>
                <a:ext cx="892667" cy="39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 flipH="1" flipV="1">
                <a:off x="7882727" y="3648669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8" name="组合 47"/>
            <p:cNvGrpSpPr/>
            <p:nvPr/>
          </p:nvGrpSpPr>
          <p:grpSpPr>
            <a:xfrm flipH="1">
              <a:off x="2515798" y="2449075"/>
              <a:ext cx="859216" cy="257708"/>
              <a:chOff x="3632014" y="4509120"/>
              <a:chExt cx="1269761" cy="216024"/>
            </a:xfrm>
          </p:grpSpPr>
          <p:cxnSp>
            <p:nvCxnSpPr>
              <p:cNvPr id="49" name="直接连接符 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1" name="组合 50"/>
            <p:cNvGrpSpPr/>
            <p:nvPr/>
          </p:nvGrpSpPr>
          <p:grpSpPr>
            <a:xfrm flipH="1">
              <a:off x="3538884" y="2885002"/>
              <a:ext cx="393823" cy="327973"/>
              <a:chOff x="3632014" y="4509120"/>
              <a:chExt cx="1269761" cy="216024"/>
            </a:xfrm>
          </p:grpSpPr>
          <p:cxnSp>
            <p:nvCxnSpPr>
              <p:cNvPr id="52" name="直接连接符 5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4" name="组合 53"/>
            <p:cNvGrpSpPr/>
            <p:nvPr/>
          </p:nvGrpSpPr>
          <p:grpSpPr>
            <a:xfrm flipH="1">
              <a:off x="5825598" y="2860377"/>
              <a:ext cx="394145" cy="327973"/>
              <a:chOff x="3632014" y="4509120"/>
              <a:chExt cx="1269761" cy="216024"/>
            </a:xfrm>
          </p:grpSpPr>
          <p:cxnSp>
            <p:nvCxnSpPr>
              <p:cNvPr id="55" name="直接连接符 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7" name="组合 56"/>
            <p:cNvGrpSpPr/>
            <p:nvPr/>
          </p:nvGrpSpPr>
          <p:grpSpPr>
            <a:xfrm flipH="1">
              <a:off x="8151612" y="2878141"/>
              <a:ext cx="415993" cy="327973"/>
              <a:chOff x="3632014" y="4509120"/>
              <a:chExt cx="1269761" cy="216024"/>
            </a:xfrm>
          </p:grpSpPr>
          <p:cxnSp>
            <p:nvCxnSpPr>
              <p:cNvPr id="58" name="直接连接符 5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0" name="直接连接符 59"/>
            <p:cNvCxnSpPr/>
            <p:nvPr/>
          </p:nvCxnSpPr>
          <p:spPr bwMode="auto">
            <a:xfrm>
              <a:off x="7378444" y="2875066"/>
              <a:ext cx="415670" cy="10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7394014" y="2868784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grpSp>
          <p:nvGrpSpPr>
            <p:cNvPr id="62" name="组合 61"/>
            <p:cNvGrpSpPr/>
            <p:nvPr/>
          </p:nvGrpSpPr>
          <p:grpSpPr>
            <a:xfrm>
              <a:off x="5021288" y="2873251"/>
              <a:ext cx="441506" cy="327973"/>
              <a:chOff x="3632014" y="4509120"/>
              <a:chExt cx="1269761" cy="216024"/>
            </a:xfrm>
          </p:grpSpPr>
          <p:cxnSp>
            <p:nvCxnSpPr>
              <p:cNvPr id="63" name="直接连接符 6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5" name="组合 64"/>
            <p:cNvGrpSpPr/>
            <p:nvPr/>
          </p:nvGrpSpPr>
          <p:grpSpPr>
            <a:xfrm>
              <a:off x="2837040" y="2882867"/>
              <a:ext cx="344851" cy="317360"/>
              <a:chOff x="3632014" y="4509120"/>
              <a:chExt cx="1269761" cy="216024"/>
            </a:xfrm>
          </p:grpSpPr>
          <p:cxnSp>
            <p:nvCxnSpPr>
              <p:cNvPr id="66" name="直接连接符 6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7" name="直接连接符 6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8" name="组合 67"/>
            <p:cNvGrpSpPr/>
            <p:nvPr/>
          </p:nvGrpSpPr>
          <p:grpSpPr>
            <a:xfrm>
              <a:off x="625084" y="2888940"/>
              <a:ext cx="448066" cy="327973"/>
              <a:chOff x="3632014" y="4509120"/>
              <a:chExt cx="1269761" cy="216024"/>
            </a:xfrm>
          </p:grpSpPr>
          <p:cxnSp>
            <p:nvCxnSpPr>
              <p:cNvPr id="69" name="直接连接符 6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0" name="直接连接符 6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71" name="直接连接符 70"/>
            <p:cNvCxnSpPr/>
            <p:nvPr/>
          </p:nvCxnSpPr>
          <p:spPr bwMode="auto">
            <a:xfrm flipH="1" flipV="1">
              <a:off x="4539483" y="161867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2" name="圆角矩形 71"/>
            <p:cNvSpPr/>
            <p:nvPr/>
          </p:nvSpPr>
          <p:spPr bwMode="auto">
            <a:xfrm>
              <a:off x="4351954" y="187464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圆角矩形 72"/>
            <p:cNvSpPr/>
            <p:nvPr/>
          </p:nvSpPr>
          <p:spPr bwMode="auto">
            <a:xfrm>
              <a:off x="1907208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 flipH="1">
              <a:off x="2006595" y="3387030"/>
              <a:ext cx="106319" cy="327973"/>
              <a:chOff x="3632014" y="4509120"/>
              <a:chExt cx="1269761" cy="216024"/>
            </a:xfrm>
          </p:grpSpPr>
          <p:cxnSp>
            <p:nvCxnSpPr>
              <p:cNvPr id="75" name="直接连接符 7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6" name="直接连接符 7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94" name="组合 93"/>
            <p:cNvGrpSpPr/>
            <p:nvPr/>
          </p:nvGrpSpPr>
          <p:grpSpPr>
            <a:xfrm>
              <a:off x="1524288" y="3397620"/>
              <a:ext cx="108459" cy="327973"/>
              <a:chOff x="3632014" y="4509120"/>
              <a:chExt cx="1269761" cy="216024"/>
            </a:xfrm>
          </p:grpSpPr>
          <p:cxnSp>
            <p:nvCxnSpPr>
              <p:cNvPr id="95" name="直接连接符 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6" name="直接连接符 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7" name="圆角矩形 96"/>
            <p:cNvSpPr/>
            <p:nvPr/>
          </p:nvSpPr>
          <p:spPr bwMode="auto">
            <a:xfrm>
              <a:off x="1327442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圆角矩形 97"/>
            <p:cNvSpPr/>
            <p:nvPr/>
          </p:nvSpPr>
          <p:spPr bwMode="auto">
            <a:xfrm>
              <a:off x="751378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 flipH="1">
              <a:off x="850765" y="3386852"/>
              <a:ext cx="106319" cy="327973"/>
              <a:chOff x="3632014" y="4509120"/>
              <a:chExt cx="1269761" cy="216024"/>
            </a:xfrm>
          </p:grpSpPr>
          <p:cxnSp>
            <p:nvCxnSpPr>
              <p:cNvPr id="100" name="直接连接符 9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1" name="直接连接符 10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>
              <a:off x="368458" y="3397442"/>
              <a:ext cx="108459" cy="327973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175314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2915320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 flipH="1">
              <a:off x="3014707" y="3372464"/>
              <a:ext cx="106319" cy="327973"/>
              <a:chOff x="3632014" y="4509120"/>
              <a:chExt cx="1269761" cy="216024"/>
            </a:xfrm>
          </p:grpSpPr>
          <p:cxnSp>
            <p:nvCxnSpPr>
              <p:cNvPr id="108" name="直接连接符 10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9" name="直接连接符 10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>
              <a:off x="2532400" y="3383054"/>
              <a:ext cx="108459" cy="327973"/>
              <a:chOff x="3632014" y="4509120"/>
              <a:chExt cx="1269761" cy="216024"/>
            </a:xfrm>
          </p:grpSpPr>
          <p:cxnSp>
            <p:nvCxnSpPr>
              <p:cNvPr id="111" name="直接连接符 11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2" name="直接连接符 11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13" name="圆角矩形 112"/>
            <p:cNvSpPr/>
            <p:nvPr/>
          </p:nvSpPr>
          <p:spPr bwMode="auto">
            <a:xfrm>
              <a:off x="2335554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圆角矩形 113"/>
            <p:cNvSpPr/>
            <p:nvPr/>
          </p:nvSpPr>
          <p:spPr bwMode="auto">
            <a:xfrm>
              <a:off x="4036307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15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 flipH="1">
              <a:off x="4110453" y="3370941"/>
              <a:ext cx="106319" cy="327973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8" name="组合 117"/>
            <p:cNvGrpSpPr/>
            <p:nvPr/>
          </p:nvGrpSpPr>
          <p:grpSpPr>
            <a:xfrm>
              <a:off x="3628146" y="3381531"/>
              <a:ext cx="108459" cy="327973"/>
              <a:chOff x="3632014" y="4509120"/>
              <a:chExt cx="1269761" cy="216024"/>
            </a:xfrm>
          </p:grpSpPr>
          <p:cxnSp>
            <p:nvCxnSpPr>
              <p:cNvPr id="119" name="直接连接符 1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0" name="直接连接符 1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1" name="圆角矩形 120"/>
            <p:cNvSpPr/>
            <p:nvPr/>
          </p:nvSpPr>
          <p:spPr bwMode="auto">
            <a:xfrm>
              <a:off x="3415674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圆角矩形 121"/>
            <p:cNvSpPr/>
            <p:nvPr/>
          </p:nvSpPr>
          <p:spPr bwMode="auto">
            <a:xfrm>
              <a:off x="5132609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" name="组合 122"/>
            <p:cNvGrpSpPr/>
            <p:nvPr/>
          </p:nvGrpSpPr>
          <p:grpSpPr>
            <a:xfrm flipH="1">
              <a:off x="5206755" y="3364086"/>
              <a:ext cx="106319" cy="327973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6" name="组合 125"/>
            <p:cNvGrpSpPr/>
            <p:nvPr/>
          </p:nvGrpSpPr>
          <p:grpSpPr>
            <a:xfrm>
              <a:off x="4724448" y="3374676"/>
              <a:ext cx="108459" cy="327973"/>
              <a:chOff x="3632014" y="4509120"/>
              <a:chExt cx="1269761" cy="216024"/>
            </a:xfrm>
          </p:grpSpPr>
          <p:cxnSp>
            <p:nvCxnSpPr>
              <p:cNvPr id="127" name="直接连接符 12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8" name="直接连接符 12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9" name="圆角矩形 128"/>
            <p:cNvSpPr/>
            <p:nvPr/>
          </p:nvSpPr>
          <p:spPr bwMode="auto">
            <a:xfrm>
              <a:off x="4511976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17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圆角矩形 129"/>
            <p:cNvSpPr/>
            <p:nvPr/>
          </p:nvSpPr>
          <p:spPr bwMode="auto">
            <a:xfrm>
              <a:off x="6340563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24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1" name="组合 130"/>
            <p:cNvGrpSpPr/>
            <p:nvPr/>
          </p:nvGrpSpPr>
          <p:grpSpPr>
            <a:xfrm flipH="1">
              <a:off x="6414709" y="3367586"/>
              <a:ext cx="106319" cy="327973"/>
              <a:chOff x="3632014" y="4509120"/>
              <a:chExt cx="1269761" cy="216024"/>
            </a:xfrm>
          </p:grpSpPr>
          <p:cxnSp>
            <p:nvCxnSpPr>
              <p:cNvPr id="132" name="直接连接符 13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3" name="直接连接符 13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4" name="组合 133"/>
            <p:cNvGrpSpPr/>
            <p:nvPr/>
          </p:nvGrpSpPr>
          <p:grpSpPr>
            <a:xfrm>
              <a:off x="5932402" y="3378176"/>
              <a:ext cx="108459" cy="327973"/>
              <a:chOff x="3632014" y="4509120"/>
              <a:chExt cx="1269761" cy="216024"/>
            </a:xfrm>
          </p:grpSpPr>
          <p:cxnSp>
            <p:nvCxnSpPr>
              <p:cNvPr id="135" name="直接连接符 13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6" name="直接连接符 13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7" name="圆角矩形 136"/>
            <p:cNvSpPr/>
            <p:nvPr/>
          </p:nvSpPr>
          <p:spPr bwMode="auto">
            <a:xfrm>
              <a:off x="5719930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22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圆角矩形 137"/>
            <p:cNvSpPr/>
            <p:nvPr/>
          </p:nvSpPr>
          <p:spPr bwMode="auto">
            <a:xfrm>
              <a:off x="7488673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27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flipH="1">
              <a:off x="7562819" y="3367227"/>
              <a:ext cx="106319" cy="327973"/>
              <a:chOff x="3632014" y="4509120"/>
              <a:chExt cx="1269761" cy="216024"/>
            </a:xfrm>
          </p:grpSpPr>
          <p:cxnSp>
            <p:nvCxnSpPr>
              <p:cNvPr id="140" name="直接连接符 13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1" name="直接连接符 14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2" name="组合 141"/>
            <p:cNvGrpSpPr/>
            <p:nvPr/>
          </p:nvGrpSpPr>
          <p:grpSpPr>
            <a:xfrm>
              <a:off x="7080512" y="3377817"/>
              <a:ext cx="108459" cy="327973"/>
              <a:chOff x="3632014" y="4509120"/>
              <a:chExt cx="1269761" cy="216024"/>
            </a:xfrm>
          </p:grpSpPr>
          <p:cxnSp>
            <p:nvCxnSpPr>
              <p:cNvPr id="143" name="直接连接符 14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4" name="直接连接符 14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45" name="圆角矩形 144"/>
            <p:cNvSpPr/>
            <p:nvPr/>
          </p:nvSpPr>
          <p:spPr bwMode="auto">
            <a:xfrm>
              <a:off x="6868040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25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圆角矩形 145"/>
            <p:cNvSpPr/>
            <p:nvPr/>
          </p:nvSpPr>
          <p:spPr bwMode="auto">
            <a:xfrm>
              <a:off x="8675116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 flipH="1">
              <a:off x="8749262" y="3339006"/>
              <a:ext cx="106319" cy="327973"/>
              <a:chOff x="3632014" y="4509120"/>
              <a:chExt cx="1269761" cy="216024"/>
            </a:xfrm>
          </p:grpSpPr>
          <p:cxnSp>
            <p:nvCxnSpPr>
              <p:cNvPr id="148" name="直接连接符 14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9" name="直接连接符 14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0" name="组合 149"/>
            <p:cNvGrpSpPr/>
            <p:nvPr/>
          </p:nvGrpSpPr>
          <p:grpSpPr>
            <a:xfrm>
              <a:off x="8266955" y="3349596"/>
              <a:ext cx="108459" cy="32797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53" name="圆角矩形 152"/>
            <p:cNvSpPr/>
            <p:nvPr/>
          </p:nvSpPr>
          <p:spPr bwMode="auto">
            <a:xfrm>
              <a:off x="8054483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91446" rIns="0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29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椭圆 153"/>
          <p:cNvSpPr/>
          <p:nvPr/>
        </p:nvSpPr>
        <p:spPr bwMode="auto">
          <a:xfrm>
            <a:off x="4340604" y="371703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91446" rIns="36000" bIns="91446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4353098" y="371703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91446" rIns="36000" bIns="91446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31</a:t>
            </a:r>
            <a:endParaRPr lang="zh-CN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4531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23976 0.075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7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76 0.07546 L -0.12812 0.131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13148 L -0.06684 0.2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0.20208 L -0.0342 0.331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23594 0.069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6944 L 0.37448 0.1277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48 0.12777 L 0.43976 0.202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76 0.20254 L 0.47153 0.3310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4" grpId="2" animBg="1"/>
      <p:bldP spid="154" grpId="3" animBg="1"/>
      <p:bldP spid="154" grpId="4" animBg="1"/>
      <p:bldP spid="155" grpId="0" animBg="1"/>
      <p:bldP spid="155" grpId="1" animBg="1"/>
      <p:bldP spid="155" grpId="2" animBg="1"/>
      <p:bldP spid="155" grpId="3" animBg="1"/>
      <p:bldP spid="155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一维范围查询</a:t>
            </a: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39307"/>
            <a:ext cx="866285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假设查询范围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[1,23]</a:t>
            </a: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第一步：分别查找区间的两端节点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，获得两条路径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第二步：找到两条路径的最低共同祖先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LCA(3,24)=15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99238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002949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76153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085665" y="430321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2574767" y="5235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113144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686184" y="523335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770504" y="521355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396154" y="471277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981311" y="52132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462881" y="429849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116453" y="523088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724662" y="47305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8320261" y="523246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62034" y="4069705"/>
            <a:ext cx="2090599" cy="226056"/>
            <a:chOff x="3340664" y="3236395"/>
            <a:chExt cx="1269761" cy="216024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35" name="直接连接符 34"/>
          <p:cNvCxnSpPr>
            <a:endCxn id="22" idx="1"/>
          </p:cNvCxnSpPr>
          <p:nvPr/>
        </p:nvCxnSpPr>
        <p:spPr bwMode="auto">
          <a:xfrm>
            <a:off x="1177230" y="4479300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1179514" y="4479300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37" name="组合 36"/>
          <p:cNvGrpSpPr/>
          <p:nvPr/>
        </p:nvGrpSpPr>
        <p:grpSpPr>
          <a:xfrm flipH="1">
            <a:off x="1362986" y="4911349"/>
            <a:ext cx="403471" cy="327973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4639591" y="4062861"/>
            <a:ext cx="2026702" cy="240357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5562782" y="4478514"/>
            <a:ext cx="900100" cy="252028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6826898" y="4474576"/>
            <a:ext cx="1111661" cy="269450"/>
            <a:chOff x="6986605" y="3644733"/>
            <a:chExt cx="896122" cy="259901"/>
          </a:xfrm>
        </p:grpSpPr>
        <p:cxnSp>
          <p:nvCxnSpPr>
            <p:cNvPr id="46" name="直接连接符 45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 flipH="1">
            <a:off x="2447988" y="4475421"/>
            <a:ext cx="859216" cy="257708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3471074" y="4911348"/>
            <a:ext cx="393823" cy="327973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5757788" y="4886723"/>
            <a:ext cx="394145" cy="327973"/>
            <a:chOff x="3632014" y="4509120"/>
            <a:chExt cx="1269761" cy="216024"/>
          </a:xfrm>
        </p:grpSpPr>
        <p:cxnSp>
          <p:nvCxnSpPr>
            <p:cNvPr id="55" name="直接连接符 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7" name="组合 56"/>
          <p:cNvGrpSpPr/>
          <p:nvPr/>
        </p:nvGrpSpPr>
        <p:grpSpPr>
          <a:xfrm flipH="1">
            <a:off x="8083802" y="4904487"/>
            <a:ext cx="415993" cy="32797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60" name="直接连接符 59"/>
          <p:cNvCxnSpPr/>
          <p:nvPr/>
        </p:nvCxnSpPr>
        <p:spPr bwMode="auto">
          <a:xfrm>
            <a:off x="7310634" y="4901412"/>
            <a:ext cx="415670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V="1">
            <a:off x="7326204" y="4895130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4953478" y="4899597"/>
            <a:ext cx="441506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2769230" y="4909213"/>
            <a:ext cx="344851" cy="317360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57274" y="4915286"/>
            <a:ext cx="448066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1" name="直接连接符 70"/>
          <p:cNvCxnSpPr/>
          <p:nvPr/>
        </p:nvCxnSpPr>
        <p:spPr bwMode="auto">
          <a:xfrm flipH="1" flipV="1">
            <a:off x="4471673" y="3645024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72" name="圆角矩形 71"/>
          <p:cNvSpPr/>
          <p:nvPr/>
        </p:nvSpPr>
        <p:spPr bwMode="auto">
          <a:xfrm>
            <a:off x="4283968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83939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 flipH="1">
            <a:off x="1938785" y="5413376"/>
            <a:ext cx="106319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1456478" y="5423966"/>
            <a:ext cx="108459" cy="327973"/>
            <a:chOff x="3632014" y="4509120"/>
            <a:chExt cx="1269761" cy="216024"/>
          </a:xfrm>
        </p:grpSpPr>
        <p:cxnSp>
          <p:nvCxnSpPr>
            <p:cNvPr id="95" name="直接连接符 9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7" name="圆角矩形 96"/>
          <p:cNvSpPr/>
          <p:nvPr/>
        </p:nvSpPr>
        <p:spPr bwMode="auto">
          <a:xfrm>
            <a:off x="1259632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68356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 flipH="1">
            <a:off x="782955" y="5413198"/>
            <a:ext cx="106319" cy="327973"/>
            <a:chOff x="3632014" y="4509120"/>
            <a:chExt cx="1269761" cy="216024"/>
          </a:xfrm>
        </p:grpSpPr>
        <p:cxnSp>
          <p:nvCxnSpPr>
            <p:cNvPr id="100" name="直接连接符 9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300648" y="5423788"/>
            <a:ext cx="108459" cy="327973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5" name="圆角矩形 104"/>
          <p:cNvSpPr/>
          <p:nvPr/>
        </p:nvSpPr>
        <p:spPr bwMode="auto">
          <a:xfrm>
            <a:off x="10750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284751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7" name="组合 106"/>
          <p:cNvGrpSpPr/>
          <p:nvPr/>
        </p:nvGrpSpPr>
        <p:grpSpPr>
          <a:xfrm flipH="1">
            <a:off x="2946897" y="5398810"/>
            <a:ext cx="106319" cy="327973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>
            <a:off x="2464590" y="5409400"/>
            <a:ext cx="108459" cy="327973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226774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3968497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 flipH="1">
            <a:off x="4042643" y="5397287"/>
            <a:ext cx="106319" cy="32797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>
            <a:off x="3560336" y="5407877"/>
            <a:ext cx="108459" cy="327973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334786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064799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 flipH="1">
            <a:off x="5138945" y="5390432"/>
            <a:ext cx="106319" cy="327973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4656638" y="5401022"/>
            <a:ext cx="108459" cy="327973"/>
            <a:chOff x="3632014" y="4509120"/>
            <a:chExt cx="1269761" cy="216024"/>
          </a:xfrm>
        </p:grpSpPr>
        <p:cxnSp>
          <p:nvCxnSpPr>
            <p:cNvPr id="127" name="直接连接符 12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9" name="圆角矩形 128"/>
          <p:cNvSpPr/>
          <p:nvPr/>
        </p:nvSpPr>
        <p:spPr bwMode="auto">
          <a:xfrm>
            <a:off x="444416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627275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24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1" name="组合 130"/>
          <p:cNvGrpSpPr/>
          <p:nvPr/>
        </p:nvGrpSpPr>
        <p:grpSpPr>
          <a:xfrm flipH="1">
            <a:off x="6346899" y="5393932"/>
            <a:ext cx="106319" cy="327973"/>
            <a:chOff x="3632014" y="4509120"/>
            <a:chExt cx="1269761" cy="216024"/>
          </a:xfrm>
        </p:grpSpPr>
        <p:cxnSp>
          <p:nvCxnSpPr>
            <p:cNvPr id="132" name="直接连接符 13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4" name="组合 133"/>
          <p:cNvGrpSpPr/>
          <p:nvPr/>
        </p:nvGrpSpPr>
        <p:grpSpPr>
          <a:xfrm>
            <a:off x="5864592" y="5404522"/>
            <a:ext cx="108459" cy="327973"/>
            <a:chOff x="3632014" y="4509120"/>
            <a:chExt cx="1269761" cy="216024"/>
          </a:xfrm>
        </p:grpSpPr>
        <p:cxnSp>
          <p:nvCxnSpPr>
            <p:cNvPr id="135" name="直接连接符 13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7" name="圆角矩形 136"/>
          <p:cNvSpPr/>
          <p:nvPr/>
        </p:nvSpPr>
        <p:spPr bwMode="auto">
          <a:xfrm>
            <a:off x="565212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742086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27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flipH="1">
            <a:off x="7495009" y="5393573"/>
            <a:ext cx="106319" cy="327973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012702" y="5404163"/>
            <a:ext cx="108459" cy="327973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45" name="圆角矩形 144"/>
          <p:cNvSpPr/>
          <p:nvPr/>
        </p:nvSpPr>
        <p:spPr bwMode="auto">
          <a:xfrm>
            <a:off x="680023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860730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31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7" name="组合 146"/>
          <p:cNvGrpSpPr/>
          <p:nvPr/>
        </p:nvGrpSpPr>
        <p:grpSpPr>
          <a:xfrm flipH="1">
            <a:off x="8681452" y="5365352"/>
            <a:ext cx="106319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50" name="组合 149"/>
          <p:cNvGrpSpPr/>
          <p:nvPr/>
        </p:nvGrpSpPr>
        <p:grpSpPr>
          <a:xfrm>
            <a:off x="8199145" y="5375942"/>
            <a:ext cx="108459" cy="32797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798667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29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4284144" y="3427024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4279591" y="3428828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2262303" y="4059739"/>
            <a:ext cx="2013362" cy="226056"/>
            <a:chOff x="2270782" y="4069705"/>
            <a:chExt cx="2013362" cy="226056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>
            <a:off x="1179514" y="4475421"/>
            <a:ext cx="910438" cy="226056"/>
            <a:chOff x="2270782" y="4069705"/>
            <a:chExt cx="2013362" cy="226056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567743" y="4911348"/>
            <a:ext cx="443004" cy="307044"/>
            <a:chOff x="946885" y="3361069"/>
            <a:chExt cx="384755" cy="226056"/>
          </a:xfrm>
        </p:grpSpPr>
        <p:cxnSp>
          <p:nvCxnSpPr>
            <p:cNvPr id="167" name="直接连接符 166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759372" y="5414627"/>
            <a:ext cx="124295" cy="307044"/>
            <a:chOff x="946885" y="3361069"/>
            <a:chExt cx="384755" cy="226056"/>
          </a:xfrm>
        </p:grpSpPr>
        <p:cxnSp>
          <p:nvCxnSpPr>
            <p:cNvPr id="170" name="直接连接符 16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6" name="组合 155"/>
          <p:cNvGrpSpPr/>
          <p:nvPr/>
        </p:nvGrpSpPr>
        <p:grpSpPr>
          <a:xfrm flipH="1">
            <a:off x="4651090" y="4057879"/>
            <a:ext cx="2015201" cy="248066"/>
            <a:chOff x="2270782" y="4069705"/>
            <a:chExt cx="2013362" cy="226056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9" name="组合 158"/>
          <p:cNvGrpSpPr/>
          <p:nvPr/>
        </p:nvGrpSpPr>
        <p:grpSpPr>
          <a:xfrm>
            <a:off x="5588714" y="4469139"/>
            <a:ext cx="864059" cy="238236"/>
            <a:chOff x="2270782" y="4069705"/>
            <a:chExt cx="2013362" cy="226056"/>
          </a:xfrm>
        </p:grpSpPr>
        <p:cxnSp>
          <p:nvCxnSpPr>
            <p:cNvPr id="166" name="直接连接符 165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79" name="组合 178"/>
          <p:cNvGrpSpPr/>
          <p:nvPr/>
        </p:nvGrpSpPr>
        <p:grpSpPr>
          <a:xfrm flipH="1">
            <a:off x="5743944" y="4904487"/>
            <a:ext cx="404599" cy="307044"/>
            <a:chOff x="946885" y="3361069"/>
            <a:chExt cx="384755" cy="226056"/>
          </a:xfrm>
        </p:grpSpPr>
        <p:cxnSp>
          <p:nvCxnSpPr>
            <p:cNvPr id="180" name="直接连接符 17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82" name="组合 181"/>
          <p:cNvGrpSpPr/>
          <p:nvPr/>
        </p:nvGrpSpPr>
        <p:grpSpPr>
          <a:xfrm flipH="1">
            <a:off x="6348520" y="5404163"/>
            <a:ext cx="113492" cy="307044"/>
            <a:chOff x="946885" y="3361069"/>
            <a:chExt cx="384755" cy="226056"/>
          </a:xfrm>
        </p:grpSpPr>
        <p:cxnSp>
          <p:nvCxnSpPr>
            <p:cNvPr id="183" name="直接连接符 182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sp>
        <p:nvSpPr>
          <p:cNvPr id="173" name="圆角矩形 172"/>
          <p:cNvSpPr/>
          <p:nvPr/>
        </p:nvSpPr>
        <p:spPr bwMode="auto">
          <a:xfrm>
            <a:off x="4284645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53591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24028 0.067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27 0.06759 L -0.35816 0.1344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16 0.13449 L -0.42395 0.208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395 0.20879 L -0.39409 0.3939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3768 0.0731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68 0.07315 L 0.12066 0.133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0.13379 L 0.1849 0.2090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9 0.20903 L 0.21719 0.3937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4" grpId="2" animBg="1"/>
      <p:bldP spid="154" grpId="3" animBg="1"/>
      <p:bldP spid="154" grpId="4" animBg="1"/>
      <p:bldP spid="155" grpId="0" animBg="1"/>
      <p:bldP spid="155" grpId="1" animBg="1"/>
      <p:bldP spid="155" grpId="2" animBg="1"/>
      <p:bldP spid="155" grpId="3" animBg="1"/>
      <p:bldP spid="155" grpId="4" animBg="1"/>
      <p:bldP spid="1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39307"/>
            <a:ext cx="8662853" cy="256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假设查询范围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[1,23]</a:t>
            </a: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第一步：分别查找区间的两端节点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，获得两条路径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第二步：找到两条路径的最低共同祖先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LCA(3,24)=15</a:t>
            </a: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开始重走两条路径，左边路径对所有左转过程，遍历输出对应的右子树；右边路径对所有右转过程，遍历输出对应的左子树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同侧圆角矩形 194"/>
          <p:cNvSpPr/>
          <p:nvPr/>
        </p:nvSpPr>
        <p:spPr bwMode="auto">
          <a:xfrm>
            <a:off x="5580093" y="5582597"/>
            <a:ext cx="511127" cy="5920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3" name="同侧圆角矩形 192"/>
          <p:cNvSpPr/>
          <p:nvPr/>
        </p:nvSpPr>
        <p:spPr bwMode="auto">
          <a:xfrm>
            <a:off x="4388422" y="5072816"/>
            <a:ext cx="1098183" cy="11018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4279591" y="3428828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同侧圆角矩形 189"/>
          <p:cNvSpPr/>
          <p:nvPr/>
        </p:nvSpPr>
        <p:spPr bwMode="auto">
          <a:xfrm>
            <a:off x="611121" y="5573281"/>
            <a:ext cx="511127" cy="5920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同侧圆角矩形 185"/>
          <p:cNvSpPr/>
          <p:nvPr/>
        </p:nvSpPr>
        <p:spPr bwMode="auto">
          <a:xfrm>
            <a:off x="1234920" y="5072816"/>
            <a:ext cx="997377" cy="11018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同侧圆角矩形 3"/>
          <p:cNvSpPr/>
          <p:nvPr/>
        </p:nvSpPr>
        <p:spPr bwMode="auto">
          <a:xfrm>
            <a:off x="2264749" y="4578646"/>
            <a:ext cx="2053180" cy="15866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一维范围查询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99238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002949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76153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085665" y="430321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2574767" y="5235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113144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686184" y="523335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770504" y="521355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396154" y="471277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981311" y="52132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462881" y="429849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116453" y="523088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724662" y="47305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8320261" y="523246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62034" y="4069705"/>
            <a:ext cx="2090599" cy="226056"/>
            <a:chOff x="3340664" y="3236395"/>
            <a:chExt cx="1269761" cy="216024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35" name="直接连接符 34"/>
          <p:cNvCxnSpPr>
            <a:endCxn id="22" idx="1"/>
          </p:cNvCxnSpPr>
          <p:nvPr/>
        </p:nvCxnSpPr>
        <p:spPr bwMode="auto">
          <a:xfrm>
            <a:off x="1177230" y="4479300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1179514" y="4479300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37" name="组合 36"/>
          <p:cNvGrpSpPr/>
          <p:nvPr/>
        </p:nvGrpSpPr>
        <p:grpSpPr>
          <a:xfrm flipH="1">
            <a:off x="1362986" y="4911349"/>
            <a:ext cx="403471" cy="327973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4639591" y="4062861"/>
            <a:ext cx="2026702" cy="240357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5562782" y="4478514"/>
            <a:ext cx="900100" cy="252028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6826898" y="4474576"/>
            <a:ext cx="1111661" cy="269450"/>
            <a:chOff x="6986605" y="3644733"/>
            <a:chExt cx="896122" cy="259901"/>
          </a:xfrm>
        </p:grpSpPr>
        <p:cxnSp>
          <p:nvCxnSpPr>
            <p:cNvPr id="46" name="直接连接符 45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 flipH="1">
            <a:off x="2447988" y="4475421"/>
            <a:ext cx="859216" cy="257708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3471074" y="4911348"/>
            <a:ext cx="393823" cy="327973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5757788" y="4886723"/>
            <a:ext cx="394145" cy="327973"/>
            <a:chOff x="3632014" y="4509120"/>
            <a:chExt cx="1269761" cy="216024"/>
          </a:xfrm>
        </p:grpSpPr>
        <p:cxnSp>
          <p:nvCxnSpPr>
            <p:cNvPr id="55" name="直接连接符 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7" name="组合 56"/>
          <p:cNvGrpSpPr/>
          <p:nvPr/>
        </p:nvGrpSpPr>
        <p:grpSpPr>
          <a:xfrm flipH="1">
            <a:off x="8083802" y="4904487"/>
            <a:ext cx="415993" cy="32797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60" name="直接连接符 59"/>
          <p:cNvCxnSpPr/>
          <p:nvPr/>
        </p:nvCxnSpPr>
        <p:spPr bwMode="auto">
          <a:xfrm>
            <a:off x="7310634" y="4901412"/>
            <a:ext cx="415670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V="1">
            <a:off x="7326204" y="4895130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4953478" y="4899597"/>
            <a:ext cx="441506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2769230" y="4909213"/>
            <a:ext cx="344851" cy="317360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57274" y="4915286"/>
            <a:ext cx="448066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1" name="直接连接符 70"/>
          <p:cNvCxnSpPr/>
          <p:nvPr/>
        </p:nvCxnSpPr>
        <p:spPr bwMode="auto">
          <a:xfrm flipH="1" flipV="1">
            <a:off x="4471673" y="3645024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72" name="圆角矩形 71"/>
          <p:cNvSpPr/>
          <p:nvPr/>
        </p:nvSpPr>
        <p:spPr bwMode="auto">
          <a:xfrm>
            <a:off x="4283968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83939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 flipH="1">
            <a:off x="1938785" y="5413376"/>
            <a:ext cx="106319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1456478" y="5423966"/>
            <a:ext cx="108459" cy="327973"/>
            <a:chOff x="3632014" y="4509120"/>
            <a:chExt cx="1269761" cy="216024"/>
          </a:xfrm>
        </p:grpSpPr>
        <p:cxnSp>
          <p:nvCxnSpPr>
            <p:cNvPr id="95" name="直接连接符 9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7" name="圆角矩形 96"/>
          <p:cNvSpPr/>
          <p:nvPr/>
        </p:nvSpPr>
        <p:spPr bwMode="auto">
          <a:xfrm>
            <a:off x="1259632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68356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 flipH="1">
            <a:off x="782955" y="5413198"/>
            <a:ext cx="106319" cy="327973"/>
            <a:chOff x="3632014" y="4509120"/>
            <a:chExt cx="1269761" cy="216024"/>
          </a:xfrm>
        </p:grpSpPr>
        <p:cxnSp>
          <p:nvCxnSpPr>
            <p:cNvPr id="100" name="直接连接符 9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300648" y="5423788"/>
            <a:ext cx="108459" cy="327973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5" name="圆角矩形 104"/>
          <p:cNvSpPr/>
          <p:nvPr/>
        </p:nvSpPr>
        <p:spPr bwMode="auto">
          <a:xfrm>
            <a:off x="10750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284751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7" name="组合 106"/>
          <p:cNvGrpSpPr/>
          <p:nvPr/>
        </p:nvGrpSpPr>
        <p:grpSpPr>
          <a:xfrm flipH="1">
            <a:off x="2946897" y="5398810"/>
            <a:ext cx="106319" cy="327973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>
            <a:off x="2464590" y="5409400"/>
            <a:ext cx="108459" cy="327973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226774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3968497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 flipH="1">
            <a:off x="4042643" y="5397287"/>
            <a:ext cx="106319" cy="32797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>
            <a:off x="3560336" y="5407877"/>
            <a:ext cx="108459" cy="327973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334786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064799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 flipH="1">
            <a:off x="5138945" y="5390432"/>
            <a:ext cx="106319" cy="327973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4656638" y="5401022"/>
            <a:ext cx="108459" cy="327973"/>
            <a:chOff x="3632014" y="4509120"/>
            <a:chExt cx="1269761" cy="216024"/>
          </a:xfrm>
        </p:grpSpPr>
        <p:cxnSp>
          <p:nvCxnSpPr>
            <p:cNvPr id="127" name="直接连接符 12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9" name="圆角矩形 128"/>
          <p:cNvSpPr/>
          <p:nvPr/>
        </p:nvSpPr>
        <p:spPr bwMode="auto">
          <a:xfrm>
            <a:off x="444416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627275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24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1" name="组合 130"/>
          <p:cNvGrpSpPr/>
          <p:nvPr/>
        </p:nvGrpSpPr>
        <p:grpSpPr>
          <a:xfrm flipH="1">
            <a:off x="6346899" y="5393932"/>
            <a:ext cx="106319" cy="327973"/>
            <a:chOff x="3632014" y="4509120"/>
            <a:chExt cx="1269761" cy="216024"/>
          </a:xfrm>
        </p:grpSpPr>
        <p:cxnSp>
          <p:nvCxnSpPr>
            <p:cNvPr id="132" name="直接连接符 13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4" name="组合 133"/>
          <p:cNvGrpSpPr/>
          <p:nvPr/>
        </p:nvGrpSpPr>
        <p:grpSpPr>
          <a:xfrm>
            <a:off x="5864592" y="5404522"/>
            <a:ext cx="108459" cy="327973"/>
            <a:chOff x="3632014" y="4509120"/>
            <a:chExt cx="1269761" cy="216024"/>
          </a:xfrm>
        </p:grpSpPr>
        <p:cxnSp>
          <p:nvCxnSpPr>
            <p:cNvPr id="135" name="直接连接符 13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7" name="圆角矩形 136"/>
          <p:cNvSpPr/>
          <p:nvPr/>
        </p:nvSpPr>
        <p:spPr bwMode="auto">
          <a:xfrm>
            <a:off x="565212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742086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27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flipH="1">
            <a:off x="7495009" y="5393573"/>
            <a:ext cx="106319" cy="327973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012702" y="5404163"/>
            <a:ext cx="108459" cy="327973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45" name="圆角矩形 144"/>
          <p:cNvSpPr/>
          <p:nvPr/>
        </p:nvSpPr>
        <p:spPr bwMode="auto">
          <a:xfrm>
            <a:off x="680023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860730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31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7" name="组合 146"/>
          <p:cNvGrpSpPr/>
          <p:nvPr/>
        </p:nvGrpSpPr>
        <p:grpSpPr>
          <a:xfrm flipH="1">
            <a:off x="8681452" y="5365352"/>
            <a:ext cx="106319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50" name="组合 149"/>
          <p:cNvGrpSpPr/>
          <p:nvPr/>
        </p:nvGrpSpPr>
        <p:grpSpPr>
          <a:xfrm>
            <a:off x="8199145" y="5375942"/>
            <a:ext cx="108459" cy="32797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798667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29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4284144" y="3427024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2262303" y="4059739"/>
            <a:ext cx="2013362" cy="226056"/>
            <a:chOff x="2270782" y="4069705"/>
            <a:chExt cx="2013362" cy="226056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>
            <a:off x="1179514" y="4475421"/>
            <a:ext cx="910438" cy="226056"/>
            <a:chOff x="2270782" y="4069705"/>
            <a:chExt cx="2013362" cy="226056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567743" y="4911348"/>
            <a:ext cx="443004" cy="307044"/>
            <a:chOff x="946885" y="3361069"/>
            <a:chExt cx="384755" cy="226056"/>
          </a:xfrm>
        </p:grpSpPr>
        <p:cxnSp>
          <p:nvCxnSpPr>
            <p:cNvPr id="167" name="直接连接符 166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6" name="组合 155"/>
          <p:cNvGrpSpPr/>
          <p:nvPr/>
        </p:nvGrpSpPr>
        <p:grpSpPr>
          <a:xfrm flipH="1">
            <a:off x="4651090" y="4057879"/>
            <a:ext cx="2015201" cy="248066"/>
            <a:chOff x="2270782" y="4069705"/>
            <a:chExt cx="2013362" cy="226056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9" name="组合 158"/>
          <p:cNvGrpSpPr/>
          <p:nvPr/>
        </p:nvGrpSpPr>
        <p:grpSpPr>
          <a:xfrm>
            <a:off x="5588714" y="4469139"/>
            <a:ext cx="864059" cy="238236"/>
            <a:chOff x="2270782" y="4069705"/>
            <a:chExt cx="2013362" cy="226056"/>
          </a:xfrm>
        </p:grpSpPr>
        <p:cxnSp>
          <p:nvCxnSpPr>
            <p:cNvPr id="166" name="直接连接符 165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79" name="组合 178"/>
          <p:cNvGrpSpPr/>
          <p:nvPr/>
        </p:nvGrpSpPr>
        <p:grpSpPr>
          <a:xfrm flipH="1">
            <a:off x="5743944" y="4904487"/>
            <a:ext cx="404599" cy="307044"/>
            <a:chOff x="946885" y="3361069"/>
            <a:chExt cx="384755" cy="226056"/>
          </a:xfrm>
        </p:grpSpPr>
        <p:cxnSp>
          <p:nvCxnSpPr>
            <p:cNvPr id="180" name="直接连接符 17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82" name="组合 181"/>
          <p:cNvGrpSpPr/>
          <p:nvPr/>
        </p:nvGrpSpPr>
        <p:grpSpPr>
          <a:xfrm flipH="1">
            <a:off x="6348520" y="5404163"/>
            <a:ext cx="113492" cy="307044"/>
            <a:chOff x="946885" y="3361069"/>
            <a:chExt cx="384755" cy="226056"/>
          </a:xfrm>
        </p:grpSpPr>
        <p:cxnSp>
          <p:nvCxnSpPr>
            <p:cNvPr id="183" name="直接连接符 182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sp>
        <p:nvSpPr>
          <p:cNvPr id="191" name="圆角矩形 190"/>
          <p:cNvSpPr/>
          <p:nvPr/>
        </p:nvSpPr>
        <p:spPr bwMode="auto">
          <a:xfrm>
            <a:off x="4284645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8748" y="162002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499992" y="1620028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9,12,14,15,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5940152" y="162002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4,7,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442743" y="1620028"/>
            <a:ext cx="417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6699572" y="1620028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17,20,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7596336" y="1620028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19425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24028 0.067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27 0.06759 L -0.35816 0.1344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16 0.13449 L -0.42395 0.2087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395 0.20879 L -0.39409 0.3939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3768 0.0731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68 0.07315 L 0.12066 0.1337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0.13379 L 0.1849 0.2090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9 0.20903 L 0.21719 0.3937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3" grpId="0" animBg="1"/>
      <p:bldP spid="155" grpId="0" animBg="1"/>
      <p:bldP spid="155" grpId="1" animBg="1"/>
      <p:bldP spid="155" grpId="2" animBg="1"/>
      <p:bldP spid="155" grpId="3" animBg="1"/>
      <p:bldP spid="155" grpId="4" animBg="1"/>
      <p:bldP spid="190" grpId="0" animBg="1"/>
      <p:bldP spid="186" grpId="0" animBg="1"/>
      <p:bldP spid="4" grpId="0" animBg="1"/>
      <p:bldP spid="154" grpId="0" animBg="1"/>
      <p:bldP spid="154" grpId="1" animBg="1"/>
      <p:bldP spid="154" grpId="2" animBg="1"/>
      <p:bldP spid="154" grpId="3" animBg="1"/>
      <p:bldP spid="154" grpId="4" animBg="1"/>
      <p:bldP spid="202" grpId="0"/>
      <p:bldP spid="203" grpId="0"/>
      <p:bldP spid="204" grpId="0"/>
      <p:bldP spid="205" grpId="0"/>
      <p:bldP spid="2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39307"/>
            <a:ext cx="8662853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查询算法复杂度分析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假设查询范围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[1,23]</a:t>
            </a: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第一步：两条路径查找各自不会超过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log(n)</a:t>
            </a: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第二步：不超过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log(n)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，可结合步骤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第三步：重走不超过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log(n)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，输出复杂度取决于命中数量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r+logn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95" name="同侧圆角矩形 194"/>
          <p:cNvSpPr/>
          <p:nvPr/>
        </p:nvSpPr>
        <p:spPr bwMode="auto">
          <a:xfrm>
            <a:off x="5580093" y="5582597"/>
            <a:ext cx="511127" cy="5920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3" name="同侧圆角矩形 192"/>
          <p:cNvSpPr/>
          <p:nvPr/>
        </p:nvSpPr>
        <p:spPr bwMode="auto">
          <a:xfrm>
            <a:off x="4388422" y="5072816"/>
            <a:ext cx="1098183" cy="11018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6300232" y="623731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23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同侧圆角矩形 189"/>
          <p:cNvSpPr/>
          <p:nvPr/>
        </p:nvSpPr>
        <p:spPr bwMode="auto">
          <a:xfrm>
            <a:off x="611121" y="5573281"/>
            <a:ext cx="511127" cy="5920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6" name="同侧圆角矩形 185"/>
          <p:cNvSpPr/>
          <p:nvPr/>
        </p:nvSpPr>
        <p:spPr bwMode="auto">
          <a:xfrm>
            <a:off x="1234920" y="5072816"/>
            <a:ext cx="997377" cy="11018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同侧圆角矩形 3"/>
          <p:cNvSpPr/>
          <p:nvPr/>
        </p:nvSpPr>
        <p:spPr bwMode="auto">
          <a:xfrm>
            <a:off x="2264749" y="4578646"/>
            <a:ext cx="2053180" cy="15866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一维范围查询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399238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002949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76153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085665" y="430321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2574767" y="5235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113144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686184" y="523335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770504" y="521355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396154" y="471277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981311" y="52132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462881" y="429849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116453" y="523088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724662" y="47305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8320261" y="523246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62034" y="4069705"/>
            <a:ext cx="2090599" cy="226056"/>
            <a:chOff x="3340664" y="3236395"/>
            <a:chExt cx="1269761" cy="216024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35" name="直接连接符 34"/>
          <p:cNvCxnSpPr>
            <a:endCxn id="22" idx="1"/>
          </p:cNvCxnSpPr>
          <p:nvPr/>
        </p:nvCxnSpPr>
        <p:spPr bwMode="auto">
          <a:xfrm>
            <a:off x="1177230" y="4479300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1179514" y="4479300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37" name="组合 36"/>
          <p:cNvGrpSpPr/>
          <p:nvPr/>
        </p:nvGrpSpPr>
        <p:grpSpPr>
          <a:xfrm flipH="1">
            <a:off x="1362986" y="4911349"/>
            <a:ext cx="403471" cy="327973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4639591" y="4062861"/>
            <a:ext cx="2026702" cy="240357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5562782" y="4478514"/>
            <a:ext cx="900100" cy="252028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6826898" y="4474576"/>
            <a:ext cx="1111661" cy="269450"/>
            <a:chOff x="6986605" y="3644733"/>
            <a:chExt cx="896122" cy="259901"/>
          </a:xfrm>
        </p:grpSpPr>
        <p:cxnSp>
          <p:nvCxnSpPr>
            <p:cNvPr id="46" name="直接连接符 45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 flipH="1">
            <a:off x="2447988" y="4475421"/>
            <a:ext cx="859216" cy="257708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3471074" y="4911348"/>
            <a:ext cx="393823" cy="327973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5757788" y="4886723"/>
            <a:ext cx="394145" cy="327973"/>
            <a:chOff x="3632014" y="4509120"/>
            <a:chExt cx="1269761" cy="216024"/>
          </a:xfrm>
        </p:grpSpPr>
        <p:cxnSp>
          <p:nvCxnSpPr>
            <p:cNvPr id="55" name="直接连接符 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7" name="组合 56"/>
          <p:cNvGrpSpPr/>
          <p:nvPr/>
        </p:nvGrpSpPr>
        <p:grpSpPr>
          <a:xfrm flipH="1">
            <a:off x="8083802" y="4904487"/>
            <a:ext cx="415993" cy="32797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60" name="直接连接符 59"/>
          <p:cNvCxnSpPr/>
          <p:nvPr/>
        </p:nvCxnSpPr>
        <p:spPr bwMode="auto">
          <a:xfrm>
            <a:off x="7310634" y="4901412"/>
            <a:ext cx="415670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V="1">
            <a:off x="7326204" y="4895130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4953478" y="4899597"/>
            <a:ext cx="441506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2769230" y="4909213"/>
            <a:ext cx="344851" cy="317360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57274" y="4915286"/>
            <a:ext cx="448066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1" name="直接连接符 70"/>
          <p:cNvCxnSpPr/>
          <p:nvPr/>
        </p:nvCxnSpPr>
        <p:spPr bwMode="auto">
          <a:xfrm flipH="1" flipV="1">
            <a:off x="4471673" y="3645024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72" name="圆角矩形 71"/>
          <p:cNvSpPr/>
          <p:nvPr/>
        </p:nvSpPr>
        <p:spPr bwMode="auto">
          <a:xfrm>
            <a:off x="4283968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83939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 flipH="1">
            <a:off x="1938785" y="5413376"/>
            <a:ext cx="106319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1456478" y="5423966"/>
            <a:ext cx="108459" cy="327973"/>
            <a:chOff x="3632014" y="4509120"/>
            <a:chExt cx="1269761" cy="216024"/>
          </a:xfrm>
        </p:grpSpPr>
        <p:cxnSp>
          <p:nvCxnSpPr>
            <p:cNvPr id="95" name="直接连接符 9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7" name="圆角矩形 96"/>
          <p:cNvSpPr/>
          <p:nvPr/>
        </p:nvSpPr>
        <p:spPr bwMode="auto">
          <a:xfrm>
            <a:off x="1259632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68356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 flipH="1">
            <a:off x="782955" y="5413198"/>
            <a:ext cx="106319" cy="327973"/>
            <a:chOff x="3632014" y="4509120"/>
            <a:chExt cx="1269761" cy="216024"/>
          </a:xfrm>
        </p:grpSpPr>
        <p:cxnSp>
          <p:nvCxnSpPr>
            <p:cNvPr id="100" name="直接连接符 9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300648" y="5423788"/>
            <a:ext cx="108459" cy="327973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5" name="圆角矩形 104"/>
          <p:cNvSpPr/>
          <p:nvPr/>
        </p:nvSpPr>
        <p:spPr bwMode="auto">
          <a:xfrm>
            <a:off x="10750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284751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7" name="组合 106"/>
          <p:cNvGrpSpPr/>
          <p:nvPr/>
        </p:nvGrpSpPr>
        <p:grpSpPr>
          <a:xfrm flipH="1">
            <a:off x="2946897" y="5398810"/>
            <a:ext cx="106319" cy="327973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>
            <a:off x="2464590" y="5409400"/>
            <a:ext cx="108459" cy="327973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226774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3968497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 flipH="1">
            <a:off x="4042643" y="5397287"/>
            <a:ext cx="106319" cy="32797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>
            <a:off x="3560336" y="5407877"/>
            <a:ext cx="108459" cy="327973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334786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064799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20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 flipH="1">
            <a:off x="5138945" y="5390432"/>
            <a:ext cx="106319" cy="327973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4656638" y="5401022"/>
            <a:ext cx="108459" cy="327973"/>
            <a:chOff x="3632014" y="4509120"/>
            <a:chExt cx="1269761" cy="216024"/>
          </a:xfrm>
        </p:grpSpPr>
        <p:cxnSp>
          <p:nvCxnSpPr>
            <p:cNvPr id="127" name="直接连接符 12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9" name="圆角矩形 128"/>
          <p:cNvSpPr/>
          <p:nvPr/>
        </p:nvSpPr>
        <p:spPr bwMode="auto">
          <a:xfrm>
            <a:off x="444416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627275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24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1" name="组合 130"/>
          <p:cNvGrpSpPr/>
          <p:nvPr/>
        </p:nvGrpSpPr>
        <p:grpSpPr>
          <a:xfrm flipH="1">
            <a:off x="6346899" y="5393932"/>
            <a:ext cx="106319" cy="327973"/>
            <a:chOff x="3632014" y="4509120"/>
            <a:chExt cx="1269761" cy="216024"/>
          </a:xfrm>
        </p:grpSpPr>
        <p:cxnSp>
          <p:nvCxnSpPr>
            <p:cNvPr id="132" name="直接连接符 13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4" name="组合 133"/>
          <p:cNvGrpSpPr/>
          <p:nvPr/>
        </p:nvGrpSpPr>
        <p:grpSpPr>
          <a:xfrm>
            <a:off x="5864592" y="5404522"/>
            <a:ext cx="108459" cy="327973"/>
            <a:chOff x="3632014" y="4509120"/>
            <a:chExt cx="1269761" cy="216024"/>
          </a:xfrm>
        </p:grpSpPr>
        <p:cxnSp>
          <p:nvCxnSpPr>
            <p:cNvPr id="135" name="直接连接符 13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7" name="圆角矩形 136"/>
          <p:cNvSpPr/>
          <p:nvPr/>
        </p:nvSpPr>
        <p:spPr bwMode="auto">
          <a:xfrm>
            <a:off x="565212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22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742086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27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flipH="1">
            <a:off x="7495009" y="5393573"/>
            <a:ext cx="106319" cy="327973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012702" y="5404163"/>
            <a:ext cx="108459" cy="327973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45" name="圆角矩形 144"/>
          <p:cNvSpPr/>
          <p:nvPr/>
        </p:nvSpPr>
        <p:spPr bwMode="auto">
          <a:xfrm>
            <a:off x="680023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860730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31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7" name="组合 146"/>
          <p:cNvGrpSpPr/>
          <p:nvPr/>
        </p:nvGrpSpPr>
        <p:grpSpPr>
          <a:xfrm flipH="1">
            <a:off x="8681452" y="5365352"/>
            <a:ext cx="106319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50" name="组合 149"/>
          <p:cNvGrpSpPr/>
          <p:nvPr/>
        </p:nvGrpSpPr>
        <p:grpSpPr>
          <a:xfrm>
            <a:off x="8199145" y="5375942"/>
            <a:ext cx="108459" cy="32797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798667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29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2262303" y="4059739"/>
            <a:ext cx="2013362" cy="226056"/>
            <a:chOff x="2270782" y="4069705"/>
            <a:chExt cx="2013362" cy="226056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>
            <a:off x="1179514" y="4475421"/>
            <a:ext cx="910438" cy="226056"/>
            <a:chOff x="2270782" y="4069705"/>
            <a:chExt cx="2013362" cy="226056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567743" y="4911348"/>
            <a:ext cx="443004" cy="307044"/>
            <a:chOff x="946885" y="3361069"/>
            <a:chExt cx="384755" cy="226056"/>
          </a:xfrm>
        </p:grpSpPr>
        <p:cxnSp>
          <p:nvCxnSpPr>
            <p:cNvPr id="167" name="直接连接符 166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759372" y="5414627"/>
            <a:ext cx="124295" cy="307044"/>
            <a:chOff x="946885" y="3361069"/>
            <a:chExt cx="384755" cy="226056"/>
          </a:xfrm>
        </p:grpSpPr>
        <p:cxnSp>
          <p:nvCxnSpPr>
            <p:cNvPr id="170" name="直接连接符 16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6" name="组合 155"/>
          <p:cNvGrpSpPr/>
          <p:nvPr/>
        </p:nvGrpSpPr>
        <p:grpSpPr>
          <a:xfrm flipH="1">
            <a:off x="4651090" y="4057879"/>
            <a:ext cx="2015201" cy="248066"/>
            <a:chOff x="2270782" y="4069705"/>
            <a:chExt cx="2013362" cy="226056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9" name="组合 158"/>
          <p:cNvGrpSpPr/>
          <p:nvPr/>
        </p:nvGrpSpPr>
        <p:grpSpPr>
          <a:xfrm>
            <a:off x="5558496" y="4469139"/>
            <a:ext cx="894277" cy="238236"/>
            <a:chOff x="2270782" y="4069705"/>
            <a:chExt cx="2013362" cy="226056"/>
          </a:xfrm>
        </p:grpSpPr>
        <p:cxnSp>
          <p:nvCxnSpPr>
            <p:cNvPr id="166" name="直接连接符 165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79" name="组合 178"/>
          <p:cNvGrpSpPr/>
          <p:nvPr/>
        </p:nvGrpSpPr>
        <p:grpSpPr>
          <a:xfrm flipH="1">
            <a:off x="5743944" y="4904487"/>
            <a:ext cx="404599" cy="307044"/>
            <a:chOff x="946885" y="3361069"/>
            <a:chExt cx="384755" cy="226056"/>
          </a:xfrm>
        </p:grpSpPr>
        <p:cxnSp>
          <p:nvCxnSpPr>
            <p:cNvPr id="180" name="直接连接符 17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82" name="组合 181"/>
          <p:cNvGrpSpPr/>
          <p:nvPr/>
        </p:nvGrpSpPr>
        <p:grpSpPr>
          <a:xfrm flipH="1">
            <a:off x="6348520" y="5404163"/>
            <a:ext cx="113492" cy="307044"/>
            <a:chOff x="946885" y="3361069"/>
            <a:chExt cx="384755" cy="226056"/>
          </a:xfrm>
        </p:grpSpPr>
        <p:cxnSp>
          <p:nvCxnSpPr>
            <p:cNvPr id="183" name="直接连接符 182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586916" y="5906888"/>
            <a:ext cx="86044" cy="771297"/>
            <a:chOff x="946885" y="3361069"/>
            <a:chExt cx="384755" cy="226056"/>
          </a:xfrm>
        </p:grpSpPr>
        <p:cxnSp>
          <p:nvCxnSpPr>
            <p:cNvPr id="188" name="直接连接符 187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sp>
        <p:nvSpPr>
          <p:cNvPr id="191" name="圆角矩形 190"/>
          <p:cNvSpPr/>
          <p:nvPr/>
        </p:nvSpPr>
        <p:spPr bwMode="auto">
          <a:xfrm>
            <a:off x="4284645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6178920" y="5922957"/>
            <a:ext cx="118070" cy="755228"/>
            <a:chOff x="946885" y="3361069"/>
            <a:chExt cx="384755" cy="226056"/>
          </a:xfrm>
        </p:grpSpPr>
        <p:cxnSp>
          <p:nvCxnSpPr>
            <p:cNvPr id="200" name="直接连接符 19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sp>
        <p:nvSpPr>
          <p:cNvPr id="5" name="矩形 4"/>
          <p:cNvSpPr/>
          <p:nvPr/>
        </p:nvSpPr>
        <p:spPr>
          <a:xfrm>
            <a:off x="3618748" y="162002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499992" y="1620028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9,12,14,15,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5940152" y="162002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4,7,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442743" y="1620028"/>
            <a:ext cx="417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6699572" y="1620028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17,20,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7596336" y="1620028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73" name="椭圆 172"/>
          <p:cNvSpPr/>
          <p:nvPr/>
        </p:nvSpPr>
        <p:spPr bwMode="auto">
          <a:xfrm>
            <a:off x="683568" y="623731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884439" y="3104701"/>
            <a:ext cx="4928162" cy="4308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如何推广到二维及高维范围查询？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492845" y="3477782"/>
            <a:ext cx="2319756" cy="4308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能否建两棵树？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359364"/>
      </p:ext>
    </p:extLst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二维范围查询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985901" y="4573683"/>
            <a:ext cx="31970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flipV="1">
            <a:off x="3185716" y="2008236"/>
            <a:ext cx="0" cy="27620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5879816" y="45928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53415" y="1902977"/>
            <a:ext cx="103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3857328" y="2728526"/>
            <a:ext cx="1840522" cy="1171524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3959752" y="3384123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36000" rIns="0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4446769" y="279942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72000" rIns="0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5249976" y="3470653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72000" rIns="0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5111693" y="2909787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72000" rIns="0" bIns="91446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4052036" y="22762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72000" rIns="0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633144" y="401245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72000" rIns="0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340803" y="32370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72000" rIns="0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5453788" y="230281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36000" rIns="0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4928909" y="404653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72000" rIns="0" bIns="91446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3737421" y="445616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baseline="-25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5375760" y="445616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baseline="-25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2647396" y="2408762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baseline="-25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2685724" y="352371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baseline="-25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95398" y="5266923"/>
            <a:ext cx="75449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有序向量的二分查找对该问题无能为力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20"/>
              <p:cNvSpPr txBox="1">
                <a:spLocks noChangeArrowheads="1"/>
              </p:cNvSpPr>
              <p:nvPr/>
            </p:nvSpPr>
            <p:spPr bwMode="auto">
              <a:xfrm>
                <a:off x="235738" y="1221942"/>
                <a:ext cx="764863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二维查找范围描述为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738" y="1221942"/>
                <a:ext cx="7648630" cy="523220"/>
              </a:xfrm>
              <a:prstGeom prst="rect">
                <a:avLst/>
              </a:prstGeom>
              <a:blipFill>
                <a:blip r:embed="rId3"/>
                <a:stretch>
                  <a:fillRect l="-1435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914875"/>
      </p:ext>
    </p:extLst>
  </p:cSld>
  <p:clrMapOvr>
    <a:masterClrMapping/>
  </p:clrMapOvr>
  <p:transition advTm="157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  <a:effectLst/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18004</TotalTime>
  <Words>4037</Words>
  <Application>Microsoft Office PowerPoint</Application>
  <PresentationFormat>全屏显示(4:3)</PresentationFormat>
  <Paragraphs>978</Paragraphs>
  <Slides>34</Slides>
  <Notes>29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黑体</vt:lpstr>
      <vt:lpstr>隶书</vt:lpstr>
      <vt:lpstr>微软雅黑</vt:lpstr>
      <vt:lpstr>微软雅黑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计算机科学中的各种树</vt:lpstr>
      <vt:lpstr>kd-tree</vt:lpstr>
      <vt:lpstr>一维范围查询</vt:lpstr>
      <vt:lpstr>一维范围查询</vt:lpstr>
      <vt:lpstr>一维范围查询</vt:lpstr>
      <vt:lpstr>一维范围查询</vt:lpstr>
      <vt:lpstr>一维范围查询</vt:lpstr>
      <vt:lpstr>二维范围查询</vt:lpstr>
      <vt:lpstr>2d-树</vt:lpstr>
      <vt:lpstr>2d-树</vt:lpstr>
      <vt:lpstr>2d-树</vt:lpstr>
      <vt:lpstr>2d-树</vt:lpstr>
      <vt:lpstr>PowerPoint 演示文稿</vt:lpstr>
      <vt:lpstr>2d-树</vt:lpstr>
      <vt:lpstr>2d-树</vt:lpstr>
      <vt:lpstr>2d-树</vt:lpstr>
      <vt:lpstr>PowerPoint 演示文稿</vt:lpstr>
      <vt:lpstr>2d-树</vt:lpstr>
      <vt:lpstr>PowerPoint 演示文稿</vt:lpstr>
      <vt:lpstr>PowerPoint 演示文稿</vt:lpstr>
      <vt:lpstr>2d-树</vt:lpstr>
      <vt:lpstr>2d-树</vt:lpstr>
      <vt:lpstr>2d-树</vt:lpstr>
      <vt:lpstr>2d-树</vt:lpstr>
      <vt:lpstr>PowerPoint 演示文稿</vt:lpstr>
      <vt:lpstr>2d-树</vt:lpstr>
      <vt:lpstr>PowerPoint 演示文稿</vt:lpstr>
      <vt:lpstr>2d-树</vt:lpstr>
      <vt:lpstr>2d-树</vt:lpstr>
      <vt:lpstr>2d-树</vt:lpstr>
      <vt:lpstr>2d-树</vt:lpstr>
      <vt:lpstr>2d-树</vt:lpstr>
      <vt:lpstr>kd-树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Yebin Liu</cp:lastModifiedBy>
  <cp:revision>2085</cp:revision>
  <dcterms:created xsi:type="dcterms:W3CDTF">2011-01-31T10:16:12Z</dcterms:created>
  <dcterms:modified xsi:type="dcterms:W3CDTF">2024-05-07T01:05:44Z</dcterms:modified>
</cp:coreProperties>
</file>