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Ex3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Ex4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handoutMasterIdLst>
    <p:handoutMasterId r:id="rId52"/>
  </p:handoutMasterIdLst>
  <p:sldIdLst>
    <p:sldId id="256" r:id="rId2"/>
    <p:sldId id="707" r:id="rId3"/>
    <p:sldId id="729" r:id="rId4"/>
    <p:sldId id="730" r:id="rId5"/>
    <p:sldId id="753" r:id="rId6"/>
    <p:sldId id="752" r:id="rId7"/>
    <p:sldId id="687" r:id="rId8"/>
    <p:sldId id="762" r:id="rId9"/>
    <p:sldId id="697" r:id="rId10"/>
    <p:sldId id="695" r:id="rId11"/>
    <p:sldId id="750" r:id="rId12"/>
    <p:sldId id="688" r:id="rId13"/>
    <p:sldId id="699" r:id="rId14"/>
    <p:sldId id="700" r:id="rId15"/>
    <p:sldId id="701" r:id="rId16"/>
    <p:sldId id="689" r:id="rId17"/>
    <p:sldId id="702" r:id="rId18"/>
    <p:sldId id="703" r:id="rId19"/>
    <p:sldId id="704" r:id="rId20"/>
    <p:sldId id="705" r:id="rId21"/>
    <p:sldId id="744" r:id="rId22"/>
    <p:sldId id="708" r:id="rId23"/>
    <p:sldId id="706" r:id="rId24"/>
    <p:sldId id="709" r:id="rId25"/>
    <p:sldId id="710" r:id="rId26"/>
    <p:sldId id="711" r:id="rId27"/>
    <p:sldId id="754" r:id="rId28"/>
    <p:sldId id="755" r:id="rId29"/>
    <p:sldId id="756" r:id="rId30"/>
    <p:sldId id="757" r:id="rId31"/>
    <p:sldId id="758" r:id="rId32"/>
    <p:sldId id="751" r:id="rId33"/>
    <p:sldId id="696" r:id="rId34"/>
    <p:sldId id="716" r:id="rId35"/>
    <p:sldId id="719" r:id="rId36"/>
    <p:sldId id="720" r:id="rId37"/>
    <p:sldId id="721" r:id="rId38"/>
    <p:sldId id="763" r:id="rId39"/>
    <p:sldId id="764" r:id="rId40"/>
    <p:sldId id="765" r:id="rId41"/>
    <p:sldId id="766" r:id="rId42"/>
    <p:sldId id="767" r:id="rId43"/>
    <p:sldId id="722" r:id="rId44"/>
    <p:sldId id="723" r:id="rId45"/>
    <p:sldId id="724" r:id="rId46"/>
    <p:sldId id="725" r:id="rId47"/>
    <p:sldId id="726" r:id="rId48"/>
    <p:sldId id="738" r:id="rId49"/>
    <p:sldId id="728" r:id="rId50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3B"/>
    <a:srgbClr val="FF9900"/>
    <a:srgbClr val="009242"/>
    <a:srgbClr val="FFFFCC"/>
    <a:srgbClr val="CCFF99"/>
    <a:srgbClr val="99FF33"/>
    <a:srgbClr val="CCFF66"/>
    <a:srgbClr val="99FF66"/>
    <a:srgbClr val="CCCC00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73" autoAdjust="0"/>
    <p:restoredTop sz="84290" autoAdjust="0"/>
  </p:normalViewPr>
  <p:slideViewPr>
    <p:cSldViewPr>
      <p:cViewPr varScale="1">
        <p:scale>
          <a:sx n="110" d="100"/>
          <a:sy n="110" d="100"/>
        </p:scale>
        <p:origin x="86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Microsoft_Excel_Worksheet3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Sheet1!$A$2:$A$21</cx:f>
        <cx:lvl ptCount="20" formatCode="G/通用格式">
          <cx:pt idx="0">2012010518</cx:pt>
          <cx:pt idx="1">2012011477</cx:pt>
          <cx:pt idx="2">2012011494</cx:pt>
          <cx:pt idx="3">2012011494</cx:pt>
          <cx:pt idx="4">2012012118</cx:pt>
          <cx:pt idx="5">2012012374</cx:pt>
          <cx:pt idx="6">2013010340</cx:pt>
          <cx:pt idx="7">2013011635</cx:pt>
          <cx:pt idx="8">2013012197</cx:pt>
          <cx:pt idx="9">2013012217</cx:pt>
          <cx:pt idx="10">2013012235</cx:pt>
          <cx:pt idx="11">2013012620</cx:pt>
          <cx:pt idx="12">2013013305</cx:pt>
          <cx:pt idx="13">2014010513</cx:pt>
          <cx:pt idx="14">2014010525</cx:pt>
          <cx:pt idx="15">2014010533</cx:pt>
          <cx:pt idx="16">2014011971</cx:pt>
          <cx:pt idx="17">2014012474</cx:pt>
          <cx:pt idx="18">2014013392</cx:pt>
          <cx:pt idx="19">2016110057</cx:pt>
        </cx:lvl>
      </cx:numDim>
    </cx:data>
  </cx:chartData>
  <cx:chart>
    <cx:title pos="t" align="ctr" overlay="0">
      <cx:tx>
        <cx:rich>
          <a:bodyPr spcFirstLastPara="1" vertOverflow="ellipsis" wrap="square" lIns="0" tIns="0" rIns="0" bIns="0" anchor="ctr" anchorCtr="1"/>
          <a:lstStyle/>
          <a:p>
            <a:pPr algn="ctr">
              <a:defRPr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学号分布（散列表）</a:t>
            </a:r>
            <a:endParaRPr 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cx:rich>
      </cx:tx>
    </cx:title>
    <cx:plotArea>
      <cx:plotAreaRegion>
        <cx:series layoutId="clusteredColumn" uniqueId="{1AA84D04-93D2-4000-81D9-367829754E6B}">
          <cx:tx>
            <cx:txData>
              <cx:f>Sheet1!$A$1</cx:f>
              <cx:v>系列 1</cx:v>
            </cx:txData>
          </cx:tx>
          <cx:spPr>
            <a:solidFill>
              <a:srgbClr val="92D050"/>
            </a:solidFill>
          </cx:spPr>
          <cx:dataId val="0"/>
          <cx:layoutPr>
            <cx:binning intervalClosed="r" underflow="2011999999.9999995">
              <cx:binSize val="240000"/>
            </cx:binning>
          </cx:layoutPr>
        </cx:series>
      </cx:plotAreaRegion>
      <cx:axis id="0">
        <cx:catScaling gapWidth="0"/>
        <cx:tickLabels/>
        <cx:numFmt formatCode="0%" sourceLinked="0"/>
      </cx:axis>
      <cx:axis id="1">
        <cx:valScaling/>
        <cx:majorGridlines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Sheet1!$A$2:$A$21</cx:f>
        <cx:lvl ptCount="20" formatCode="G/通用格式">
          <cx:pt idx="0">11</cx:pt>
          <cx:pt idx="1">27</cx:pt>
          <cx:pt idx="2">3</cx:pt>
          <cx:pt idx="3">12</cx:pt>
          <cx:pt idx="4">22</cx:pt>
          <cx:pt idx="5">7</cx:pt>
          <cx:pt idx="6">31</cx:pt>
          <cx:pt idx="7">19</cx:pt>
          <cx:pt idx="8">39</cx:pt>
          <cx:pt idx="9">16</cx:pt>
          <cx:pt idx="10">32</cx:pt>
          <cx:pt idx="11">20</cx:pt>
          <cx:pt idx="12">26</cx:pt>
          <cx:pt idx="13">38</cx:pt>
          <cx:pt idx="14">5</cx:pt>
          <cx:pt idx="15">8</cx:pt>
          <cx:pt idx="16">31</cx:pt>
          <cx:pt idx="17">19</cx:pt>
          <cx:pt idx="18">35</cx:pt>
          <cx:pt idx="19">1</cx:pt>
        </cx:lvl>
      </cx:numDim>
    </cx:data>
  </cx:chartData>
  <cx:chart>
    <cx:title pos="t" align="ctr" overlay="0">
      <cx:tx>
        <cx:rich>
          <a:bodyPr spcFirstLastPara="1" vertOverflow="ellipsis" wrap="square" lIns="0" tIns="0" rIns="0" bIns="0" anchor="ctr" anchorCtr="1"/>
          <a:lstStyle/>
          <a:p>
            <a:pPr algn="ctr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学号除余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(mod 41)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</a:t>
            </a:r>
            <a:endParaRPr 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cx:rich>
      </cx:tx>
    </cx:title>
    <cx:plotArea>
      <cx:plotAreaRegion>
        <cx:series layoutId="clusteredColumn" uniqueId="{1AA84D04-93D2-4000-81D9-367829754E6B}">
          <cx:tx>
            <cx:txData>
              <cx:f>Sheet1!$A$1</cx:f>
              <cx:v>系列 1</cx:v>
            </cx:txData>
          </cx:tx>
          <cx:spPr>
            <a:solidFill>
              <a:srgbClr val="92D050"/>
            </a:solidFill>
          </cx:spPr>
          <cx:dataId val="0"/>
          <cx:layoutPr>
            <cx:binning intervalClosed="r" underflow="auto" overflow="auto">
              <cx:binSize val="1"/>
            </cx:binning>
          </cx:layoutPr>
        </cx:series>
      </cx:plotAreaRegion>
      <cx:axis id="0">
        <cx:catScaling gapWidth="0"/>
        <cx:tickLabels/>
        <cx:numFmt formatCode="0_);[红色](0)" sourceLinked="0"/>
      </cx:axis>
      <cx:axis id="1">
        <cx:valScaling max="2"/>
        <cx:majorGridlines/>
        <cx:tickLabels/>
        <cx:numFmt formatCode="@" sourceLinked="0"/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Sheet1!$A$2:$A$21</cx:f>
        <cx:lvl ptCount="20" formatCode="G/通用格式">
          <cx:pt idx="0">4</cx:pt>
          <cx:pt idx="1">20</cx:pt>
          <cx:pt idx="2">14</cx:pt>
          <cx:pt idx="3">17</cx:pt>
          <cx:pt idx="4">20</cx:pt>
          <cx:pt idx="5">16</cx:pt>
          <cx:pt idx="6">0</cx:pt>
          <cx:pt idx="7">10</cx:pt>
          <cx:pt idx="8">7</cx:pt>
          <cx:pt idx="9">2</cx:pt>
          <cx:pt idx="10">19</cx:pt>
          <cx:pt idx="11">14</cx:pt>
          <cx:pt idx="12">11</cx:pt>
          <cx:pt idx="13">0</cx:pt>
          <cx:pt idx="14">8</cx:pt>
          <cx:pt idx="15">20</cx:pt>
          <cx:pt idx="16">18</cx:pt>
          <cx:pt idx="17">17</cx:pt>
          <cx:pt idx="18">15</cx:pt>
          <cx:pt idx="19">0</cx:pt>
        </cx:lvl>
      </cx:numDim>
    </cx:data>
  </cx:chartData>
  <cx:chart>
    <cx:title pos="t" align="ctr" overlay="0">
      <cx:tx>
        <cx:rich>
          <a:bodyPr spcFirstLastPara="1" vertOverflow="ellipsis" wrap="square" lIns="0" tIns="0" rIns="0" bIns="0" anchor="ctr" anchorCtr="1"/>
          <a:lstStyle/>
          <a:p>
            <a:pPr algn="ctr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学号除余（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 23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）分布</a:t>
            </a:r>
            <a:endParaRPr 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cx:rich>
      </cx:tx>
    </cx:title>
    <cx:plotArea>
      <cx:plotAreaRegion>
        <cx:series layoutId="clusteredColumn" uniqueId="{1AA84D04-93D2-4000-81D9-367829754E6B}">
          <cx:tx>
            <cx:txData>
              <cx:f>Sheet1!$A$1</cx:f>
              <cx:v>系列 1</cx:v>
            </cx:txData>
          </cx:tx>
          <cx:spPr>
            <a:solidFill>
              <a:srgbClr val="FF9900"/>
            </a:solidFill>
          </cx:spPr>
          <cx:dataId val="0"/>
          <cx:layoutPr>
            <cx:binning intervalClosed="r">
              <cx:binSize val="1"/>
            </cx:binning>
          </cx:layoutPr>
        </cx:series>
      </cx:plotAreaRegion>
      <cx:axis id="0">
        <cx:catScaling gapWidth="0"/>
        <cx:tickLabels/>
        <cx:numFmt formatCode="0_);[红色](0)" sourceLinked="0"/>
      </cx:axis>
      <cx:axis id="1">
        <cx:valScaling max="3"/>
        <cx:majorGridlines/>
        <cx:tickLabels/>
        <cx:numFmt formatCode="@" sourceLinked="0"/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Sheet1!$A$2:$A$21</cx:f>
        <cx:lvl ptCount="20" formatCode="G/通用格式">
          <cx:pt idx="0">4</cx:pt>
          <cx:pt idx="1">20</cx:pt>
          <cx:pt idx="2">14</cx:pt>
          <cx:pt idx="3">17</cx:pt>
          <cx:pt idx="4">20</cx:pt>
          <cx:pt idx="5">16</cx:pt>
          <cx:pt idx="6">0</cx:pt>
          <cx:pt idx="7">10</cx:pt>
          <cx:pt idx="8">7</cx:pt>
          <cx:pt idx="9">2</cx:pt>
          <cx:pt idx="10">19</cx:pt>
          <cx:pt idx="11">14</cx:pt>
          <cx:pt idx="12">11</cx:pt>
          <cx:pt idx="13">0</cx:pt>
          <cx:pt idx="14">8</cx:pt>
          <cx:pt idx="15">20</cx:pt>
          <cx:pt idx="16">18</cx:pt>
          <cx:pt idx="17">17</cx:pt>
          <cx:pt idx="18">15</cx:pt>
          <cx:pt idx="19">0</cx:pt>
        </cx:lvl>
      </cx:numDim>
    </cx:data>
  </cx:chartData>
  <cx:chart>
    <cx:title pos="t" align="ctr" overlay="0">
      <cx:tx>
        <cx:rich>
          <a:bodyPr spcFirstLastPara="1" vertOverflow="ellipsis" wrap="square" lIns="0" tIns="0" rIns="0" bIns="0" anchor="ctr" anchorCtr="1"/>
          <a:lstStyle/>
          <a:p>
            <a:pPr algn="ctr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学号除余（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 23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）分布</a:t>
            </a:r>
            <a:endParaRPr 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cx:rich>
      </cx:tx>
    </cx:title>
    <cx:plotArea>
      <cx:plotAreaRegion>
        <cx:series layoutId="clusteredColumn" uniqueId="{1AA84D04-93D2-4000-81D9-367829754E6B}">
          <cx:tx>
            <cx:txData>
              <cx:f>Sheet1!$A$1</cx:f>
              <cx:v>系列 1</cx:v>
            </cx:txData>
          </cx:tx>
          <cx:spPr>
            <a:solidFill>
              <a:srgbClr val="FF9900"/>
            </a:solidFill>
          </cx:spPr>
          <cx:dataId val="0"/>
          <cx:layoutPr>
            <cx:binning intervalClosed="r">
              <cx:binSize val="1"/>
            </cx:binning>
          </cx:layoutPr>
        </cx:series>
      </cx:plotAreaRegion>
      <cx:axis id="0">
        <cx:catScaling gapWidth="0"/>
        <cx:tickLabels/>
        <cx:numFmt formatCode="0_);[红色](0)" sourceLinked="0"/>
      </cx:axis>
      <cx:axis id="1">
        <cx:valScaling max="3"/>
        <cx:majorGridlines/>
        <cx:tickLabels/>
        <cx:numFmt formatCode="@" sourceLinked="0"/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294" y="1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r">
              <a:defRPr sz="1200"/>
            </a:lvl1pPr>
          </a:lstStyle>
          <a:p>
            <a:fld id="{4523BF5F-1E37-4708-B5F9-FC9328F09BE4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813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430813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r">
              <a:defRPr sz="1200"/>
            </a:lvl1pPr>
          </a:lstStyle>
          <a:p>
            <a:fld id="{ADF84BE1-498E-4881-B9B2-116C26D197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38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>
              <a:defRPr sz="1300"/>
            </a:lvl1pPr>
          </a:lstStyle>
          <a:p>
            <a:fld id="{92112A11-B874-47A7-8515-B50CC98B5C7E}" type="datetimeFigureOut">
              <a:rPr lang="zh-CN" altLang="en-US" smtClean="0"/>
              <a:pPr/>
              <a:t>2024/6/6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1" tIns="47786" rIns="95571" bIns="47786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5571" tIns="47786" rIns="95571" bIns="47786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r">
              <a:defRPr sz="1300"/>
            </a:lvl1pPr>
          </a:lstStyle>
          <a:p>
            <a:fld id="{B267870B-A8BC-4B7C-94AB-E17DF4DCC1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524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664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6978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53990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831761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62070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26501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47886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15441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20936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50489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5945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833459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55500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57568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049523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396970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072034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837863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88594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25909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85597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5229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7497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12633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507953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70477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05324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5926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01919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43172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98588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93027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9799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003162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69442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78840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505554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51358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750257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857904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268951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686624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2113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3706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58454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35868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4920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6145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382000" y="1158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  <a:fld id="{2CC637B9-159B-42F5-B10C-40EC1698F571}" type="slidenum">
              <a:rPr lang="en-US" altLang="zh-CN" sz="180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</a:p>
        </p:txBody>
      </p:sp>
      <p:pic>
        <p:nvPicPr>
          <p:cNvPr id="7" name="Picture 11" descr="02_02"/>
          <p:cNvPicPr>
            <a:picLocks noChangeAspect="1" noChangeArrowheads="1"/>
          </p:cNvPicPr>
          <p:nvPr/>
        </p:nvPicPr>
        <p:blipFill>
          <a:blip r:embed="rId2" cstate="print"/>
          <a:srcRect l="7144"/>
          <a:stretch>
            <a:fillRect/>
          </a:stretch>
        </p:blipFill>
        <p:spPr bwMode="auto">
          <a:xfrm>
            <a:off x="0" y="1"/>
            <a:ext cx="3419872" cy="110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屏幕快照 2015-05-26 上午10.28.1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30286"/>
            <a:ext cx="9144000" cy="274778"/>
          </a:xfrm>
          <a:prstGeom prst="rect">
            <a:avLst/>
          </a:prstGeom>
        </p:spPr>
      </p:pic>
      <p:sp>
        <p:nvSpPr>
          <p:cNvPr id="12" name="Rectangle 6"/>
          <p:cNvSpPr txBox="1">
            <a:spLocks noChangeArrowheads="1"/>
          </p:cNvSpPr>
          <p:nvPr userDrawn="1"/>
        </p:nvSpPr>
        <p:spPr bwMode="auto">
          <a:xfrm>
            <a:off x="323527" y="1844336"/>
            <a:ext cx="8353425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endParaRPr lang="zh-CN" altLang="en-US" kern="0" dirty="0"/>
          </a:p>
        </p:txBody>
      </p:sp>
      <p:sp>
        <p:nvSpPr>
          <p:cNvPr id="13" name="Rectangle 7"/>
          <p:cNvSpPr txBox="1">
            <a:spLocks noChangeArrowheads="1"/>
          </p:cNvSpPr>
          <p:nvPr userDrawn="1"/>
        </p:nvSpPr>
        <p:spPr bwMode="auto">
          <a:xfrm>
            <a:off x="1299840" y="3933056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None/>
              <a:defRPr sz="3200" baseline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urier New" pitchFamily="49" charset="0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Courier New" pitchFamily="49" charset="0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CN" altLang="en-US" kern="0" dirty="0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2024/6/6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28600"/>
            <a:ext cx="1981200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91200" cy="5791200"/>
          </a:xfrm>
        </p:spPr>
        <p:txBody>
          <a:bodyPr vert="eaVert"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2024/6/6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428604"/>
            <a:ext cx="7599362" cy="7143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1pPr>
            <a:lvl2pPr>
              <a:buClr>
                <a:srgbClr val="C00000"/>
              </a:buClr>
              <a:buSzPct val="8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2024/6/6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228600"/>
            <a:ext cx="7599362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3886200" cy="2133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3886200" cy="2133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2024/6/6</a:t>
            </a:fld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1070" y="66328"/>
            <a:ext cx="7599362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2024/6/6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2024/6/6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>
                <a:latin typeface="黑体" pitchFamily="49" charset="-122"/>
                <a:ea typeface="黑体" pitchFamily="49" charset="-122"/>
              </a:defRPr>
            </a:lvl1pPr>
            <a:lvl2pPr>
              <a:defRPr sz="2400">
                <a:latin typeface="黑体" pitchFamily="49" charset="-122"/>
                <a:ea typeface="黑体" pitchFamily="49" charset="-122"/>
              </a:defRPr>
            </a:lvl2pPr>
            <a:lvl3pPr>
              <a:defRPr sz="2000">
                <a:latin typeface="黑体" pitchFamily="49" charset="-122"/>
                <a:ea typeface="黑体" pitchFamily="49" charset="-122"/>
              </a:defRPr>
            </a:lvl3pPr>
            <a:lvl4pPr>
              <a:defRPr sz="1800">
                <a:latin typeface="黑体" pitchFamily="49" charset="-122"/>
                <a:ea typeface="黑体" pitchFamily="49" charset="-122"/>
              </a:defRPr>
            </a:lvl4pPr>
            <a:lvl5pPr>
              <a:defRPr sz="1800">
                <a:latin typeface="黑体" pitchFamily="49" charset="-122"/>
                <a:ea typeface="黑体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>
                <a:latin typeface="黑体" pitchFamily="49" charset="-122"/>
                <a:ea typeface="黑体" pitchFamily="49" charset="-122"/>
              </a:defRPr>
            </a:lvl1pPr>
            <a:lvl2pPr>
              <a:defRPr sz="2400">
                <a:latin typeface="黑体" pitchFamily="49" charset="-122"/>
                <a:ea typeface="黑体" pitchFamily="49" charset="-122"/>
              </a:defRPr>
            </a:lvl2pPr>
            <a:lvl3pPr>
              <a:defRPr sz="2000">
                <a:latin typeface="黑体" pitchFamily="49" charset="-122"/>
                <a:ea typeface="黑体" pitchFamily="49" charset="-122"/>
              </a:defRPr>
            </a:lvl3pPr>
            <a:lvl4pPr>
              <a:defRPr sz="1800">
                <a:latin typeface="黑体" pitchFamily="49" charset="-122"/>
                <a:ea typeface="黑体" pitchFamily="49" charset="-122"/>
              </a:defRPr>
            </a:lvl4pPr>
            <a:lvl5pPr>
              <a:defRPr sz="1800">
                <a:latin typeface="黑体" pitchFamily="49" charset="-122"/>
                <a:ea typeface="黑体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2024/6/6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2024/6/6</a:t>
            </a:fld>
            <a:endParaRPr lang="zh-CN" alt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2024/6/6</a:t>
            </a:fld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2024/6/6</a:t>
            </a:fld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黑体" pitchFamily="49" charset="-122"/>
                <a:ea typeface="黑体" pitchFamily="49" charset="-122"/>
              </a:defRPr>
            </a:lvl1pPr>
            <a:lvl2pPr>
              <a:defRPr sz="2800">
                <a:latin typeface="黑体" pitchFamily="49" charset="-122"/>
                <a:ea typeface="黑体" pitchFamily="49" charset="-122"/>
              </a:defRPr>
            </a:lvl2pPr>
            <a:lvl3pPr>
              <a:defRPr sz="2400">
                <a:latin typeface="黑体" pitchFamily="49" charset="-122"/>
                <a:ea typeface="黑体" pitchFamily="49" charset="-122"/>
              </a:defRPr>
            </a:lvl3pPr>
            <a:lvl4pPr>
              <a:defRPr sz="2000">
                <a:latin typeface="黑体" pitchFamily="49" charset="-122"/>
                <a:ea typeface="黑体" pitchFamily="49" charset="-122"/>
              </a:defRPr>
            </a:lvl4pPr>
            <a:lvl5pPr>
              <a:defRPr sz="2000">
                <a:latin typeface="黑体" pitchFamily="49" charset="-122"/>
                <a:ea typeface="黑体" pitchFamily="49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2024/6/6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dirty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2024/6/6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188913"/>
            <a:ext cx="705802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196975"/>
            <a:ext cx="79248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 b="0">
                <a:latin typeface="Arial" charset="0"/>
                <a:ea typeface="宋体" pitchFamily="2" charset="-122"/>
              </a:defRPr>
            </a:lvl1pPr>
          </a:lstStyle>
          <a:p>
            <a:fld id="{C7746BA2-C982-429C-BD07-93D1DCED6268}" type="datetimeFigureOut">
              <a:rPr lang="zh-CN" altLang="en-US" smtClean="0"/>
              <a:pPr/>
              <a:t>2024/6/6</a:t>
            </a:fld>
            <a:endParaRPr lang="zh-CN" alt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defRPr sz="1200" b="0">
                <a:latin typeface="Arial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latin typeface="Arial Black" pitchFamily="34" charset="0"/>
                <a:ea typeface="宋体" pitchFamily="2" charset="-122"/>
              </a:defRPr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250825" y="1052513"/>
            <a:ext cx="8610600" cy="0"/>
          </a:xfrm>
          <a:prstGeom prst="line">
            <a:avLst/>
          </a:prstGeom>
          <a:noFill/>
          <a:ln w="762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 sz="1800" b="1">
              <a:ea typeface="宋体" pitchFamily="2" charset="-122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8382000" y="1158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  <a:fld id="{2DA611CA-1120-4AFF-89CB-0A6D969AB097}" type="slidenum">
              <a:rPr lang="en-US" altLang="zh-CN" sz="180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</a:p>
        </p:txBody>
      </p:sp>
      <p:pic>
        <p:nvPicPr>
          <p:cNvPr id="1033" name="图片 6" descr="THBell.gif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755650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zoom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黑体" pitchFamily="49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SzPct val="90000"/>
        <a:buFont typeface="Wingdings" pitchFamily="2" charset="2"/>
        <a:buChar char="p"/>
        <a:defRPr sz="3200">
          <a:solidFill>
            <a:schemeClr val="tx1"/>
          </a:solidFill>
          <a:latin typeface="Courier New" pitchFamily="49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SzPct val="80000"/>
        <a:buFont typeface="Wingdings" pitchFamily="2" charset="2"/>
        <a:buChar char="n"/>
        <a:defRPr sz="2800">
          <a:solidFill>
            <a:schemeClr val="tx1"/>
          </a:solidFill>
          <a:latin typeface="Courier New" pitchFamily="49" charset="0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90099"/>
        </a:buClr>
        <a:buSzPct val="65000"/>
        <a:buFont typeface="Wingdings" pitchFamily="2" charset="2"/>
        <a:buChar char="p"/>
        <a:defRPr sz="2400">
          <a:solidFill>
            <a:schemeClr val="tx1"/>
          </a:solidFill>
          <a:latin typeface="Courier New" pitchFamily="49" charset="0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Courier New" pitchFamily="49" charset="0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Courier New" pitchFamily="49" charset="0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14/relationships/chartEx" Target="../charts/chartEx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microsoft.com/office/2014/relationships/chartEx" Target="../charts/chartEx3.xml"/><Relationship Id="rId5" Type="http://schemas.openxmlformats.org/officeDocument/2006/relationships/image" Target="../media/image7.png"/><Relationship Id="rId4" Type="http://schemas.microsoft.com/office/2014/relationships/chartEx" Target="../charts/chartEx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microsoft.com/office/2014/relationships/chartEx" Target="../charts/chartEx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5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6.gif"/><Relationship Id="rId9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 bwMode="auto">
          <a:xfrm>
            <a:off x="179512" y="1732899"/>
            <a:ext cx="8712968" cy="2272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None/>
              <a:defRPr sz="3200" baseline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r"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zh-CN" altLang="en-US" sz="5400" b="1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数据结构 第十二讲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zh-CN" altLang="en-US" sz="4800" b="1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                                        散列</a:t>
            </a:r>
            <a:endParaRPr lang="en-US" altLang="zh-CN" sz="4800" b="1" dirty="0">
              <a:solidFill>
                <a:srgbClr val="0000CC"/>
              </a:solidFill>
              <a:latin typeface="微软雅黑"/>
              <a:ea typeface="微软雅黑"/>
              <a:cs typeface="微软雅黑"/>
            </a:endParaRPr>
          </a:p>
          <a:p>
            <a:pPr eaLnBrk="1" hangingPunct="1">
              <a:defRPr/>
            </a:pPr>
            <a:endParaRPr lang="en-US" altLang="zh-CN" sz="3600" b="1" dirty="0">
              <a:solidFill>
                <a:srgbClr val="002060"/>
              </a:solidFill>
              <a:latin typeface="黑体" pitchFamily="2" charset="-122"/>
            </a:endParaRPr>
          </a:p>
        </p:txBody>
      </p:sp>
      <p:sp>
        <p:nvSpPr>
          <p:cNvPr id="8" name="副标题 2"/>
          <p:cNvSpPr txBox="1">
            <a:spLocks/>
          </p:cNvSpPr>
          <p:nvPr/>
        </p:nvSpPr>
        <p:spPr>
          <a:xfrm>
            <a:off x="1331640" y="4221088"/>
            <a:ext cx="6400800" cy="230425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 sz="3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urier New" pitchFamily="49" charset="0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Courier New" pitchFamily="49" charset="0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  <a:defRPr/>
            </a:pPr>
            <a:r>
              <a:rPr lang="zh-CN" altLang="en-US" sz="3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Baoli SC" charset="-122"/>
              </a:rPr>
              <a:t>刘烨斌</a:t>
            </a:r>
            <a:endParaRPr lang="en-US" altLang="zh-CN" sz="3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Baoli SC" charset="-122"/>
            </a:endParaRPr>
          </a:p>
          <a:p>
            <a:pPr marL="0" indent="0" algn="ctr">
              <a:buNone/>
              <a:defRPr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Baoli SC" charset="-122"/>
              </a:rPr>
              <a:t>清华大学自动化系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Baoli SC" charset="-122"/>
            </a:endParaRPr>
          </a:p>
          <a:p>
            <a:pPr algn="ctr">
              <a:defRPr/>
            </a:pPr>
            <a:endParaRPr lang="en-US" altLang="zh-CN" kern="0" dirty="0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  <a:p>
            <a:pPr marL="0" indent="0" algn="ctr"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</a:t>
            </a:r>
            <a:r>
              <a:rPr lang="zh-CN" altLang="en-US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000" ker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ker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20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5737338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散列（哈希）表方法</a:t>
            </a:r>
          </a:p>
        </p:txBody>
      </p:sp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195834" y="1124744"/>
            <a:ext cx="8208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无需比较，直接定位目标记录的存储地址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 bwMode="auto">
              <a:xfrm>
                <a:off x="1907704" y="1689595"/>
                <a:ext cx="5222602" cy="587277"/>
              </a:xfrm>
              <a:prstGeom prst="rect">
                <a:avLst/>
              </a:prstGeom>
              <a:solidFill>
                <a:srgbClr val="C00000"/>
              </a:solidFill>
              <a:ln w="317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400" b="1" dirty="0">
                    <a:solidFill>
                      <a:schemeClr val="tx2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 </a:t>
                </a:r>
                <a:r>
                  <a:rPr kumimoji="1" lang="zh-CN" altLang="en-US" sz="3200" b="1" dirty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存储位置</a:t>
                </a:r>
                <a:r>
                  <a:rPr kumimoji="1" lang="en-US" altLang="zh-CN" sz="3200" b="1" dirty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=</a:t>
                </a:r>
                <a14:m>
                  <m:oMath xmlns:m="http://schemas.openxmlformats.org/officeDocument/2006/math">
                    <m:r>
                      <a:rPr kumimoji="1" lang="en-US" altLang="zh-CN" sz="32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𝒇</m:t>
                    </m:r>
                  </m:oMath>
                </a14:m>
                <a:r>
                  <a:rPr kumimoji="1" lang="zh-CN" altLang="en-US" sz="3200" b="1" dirty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（关键码）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7704" y="1689595"/>
                <a:ext cx="5222602" cy="587277"/>
              </a:xfrm>
              <a:prstGeom prst="rect">
                <a:avLst/>
              </a:prstGeom>
              <a:blipFill>
                <a:blip r:embed="rId3"/>
                <a:stretch>
                  <a:fillRect t="-13402" b="-31959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20"/>
          <p:cNvSpPr txBox="1">
            <a:spLocks noChangeArrowheads="1"/>
          </p:cNvSpPr>
          <p:nvPr/>
        </p:nvSpPr>
        <p:spPr bwMode="auto">
          <a:xfrm>
            <a:off x="195834" y="2564904"/>
            <a:ext cx="876865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散列技术在记录的存储位置和关键码之间建立一确定的对应关系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，使得每个关键码对应一个存储位置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TextBox 20"/>
          <p:cNvSpPr txBox="1">
            <a:spLocks noChangeArrowheads="1"/>
          </p:cNvSpPr>
          <p:nvPr/>
        </p:nvSpPr>
        <p:spPr bwMode="auto">
          <a:xfrm>
            <a:off x="195834" y="3783177"/>
            <a:ext cx="56723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称为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散列函数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（哈希函数）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827088" y="4705980"/>
            <a:ext cx="7200800" cy="1200329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000" b="1" dirty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zh-CN" altLang="en-US" sz="72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俗称：</a:t>
            </a:r>
            <a:r>
              <a:rPr kumimoji="1" lang="en-US" altLang="zh-CN" sz="72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”</a:t>
            </a:r>
            <a:r>
              <a:rPr kumimoji="1" lang="zh-CN" altLang="en-US" sz="72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桶查找</a:t>
            </a:r>
            <a:r>
              <a:rPr kumimoji="1" lang="en-US" altLang="zh-CN" sz="72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”</a:t>
            </a:r>
            <a:endParaRPr kumimoji="1" lang="zh-CN" altLang="en-US" sz="72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593012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散列（哈希）表方法</a:t>
            </a:r>
          </a:p>
        </p:txBody>
      </p:sp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195834" y="1124744"/>
            <a:ext cx="8208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无需比较，直接定位目标记录的存储地址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 bwMode="auto">
              <a:xfrm>
                <a:off x="1907704" y="1689595"/>
                <a:ext cx="5222602" cy="587277"/>
              </a:xfrm>
              <a:prstGeom prst="rect">
                <a:avLst/>
              </a:prstGeom>
              <a:solidFill>
                <a:srgbClr val="C00000"/>
              </a:solidFill>
              <a:ln w="317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400" b="1" dirty="0">
                    <a:solidFill>
                      <a:schemeClr val="tx2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 </a:t>
                </a:r>
                <a:r>
                  <a:rPr kumimoji="1" lang="zh-CN" altLang="en-US" sz="3200" b="1" dirty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存储位置</a:t>
                </a:r>
                <a:r>
                  <a:rPr kumimoji="1" lang="en-US" altLang="zh-CN" sz="3200" b="1" dirty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=</a:t>
                </a:r>
                <a14:m>
                  <m:oMath xmlns:m="http://schemas.openxmlformats.org/officeDocument/2006/math">
                    <m:r>
                      <a:rPr kumimoji="1" lang="en-US" altLang="zh-CN" sz="32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𝒇</m:t>
                    </m:r>
                  </m:oMath>
                </a14:m>
                <a:r>
                  <a:rPr kumimoji="1" lang="zh-CN" altLang="en-US" sz="3200" b="1" dirty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（关键码）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7704" y="1689595"/>
                <a:ext cx="5222602" cy="587277"/>
              </a:xfrm>
              <a:prstGeom prst="rect">
                <a:avLst/>
              </a:prstGeom>
              <a:blipFill>
                <a:blip r:embed="rId3"/>
                <a:stretch>
                  <a:fillRect t="-13402" b="-31959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20"/>
          <p:cNvSpPr txBox="1">
            <a:spLocks noChangeArrowheads="1"/>
          </p:cNvSpPr>
          <p:nvPr/>
        </p:nvSpPr>
        <p:spPr bwMode="auto">
          <a:xfrm>
            <a:off x="195834" y="2564904"/>
            <a:ext cx="905668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散列技术将所有记录存储在一片连续空间（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使用向量作为支撑结构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），这块连续空间称为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散列表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（哈希表）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Box 20"/>
          <p:cNvSpPr txBox="1">
            <a:spLocks noChangeArrowheads="1"/>
          </p:cNvSpPr>
          <p:nvPr/>
        </p:nvSpPr>
        <p:spPr bwMode="auto">
          <a:xfrm>
            <a:off x="195834" y="3789040"/>
            <a:ext cx="876865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散列技术既是一种存储技术，也是一种查找技术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Box 20"/>
          <p:cNvSpPr txBox="1">
            <a:spLocks noChangeArrowheads="1"/>
          </p:cNvSpPr>
          <p:nvPr/>
        </p:nvSpPr>
        <p:spPr bwMode="auto">
          <a:xfrm>
            <a:off x="195834" y="4563125"/>
            <a:ext cx="876865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与线性表、树、图不同，元素之间不存在逻辑关系，只与关键码关联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TextBox 20"/>
          <p:cNvSpPr txBox="1">
            <a:spLocks noChangeArrowheads="1"/>
          </p:cNvSpPr>
          <p:nvPr/>
        </p:nvSpPr>
        <p:spPr bwMode="auto">
          <a:xfrm>
            <a:off x="173563" y="5805264"/>
            <a:ext cx="876865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存储结构只面向查找（无遍历、排序等考虑）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0721596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/>
      <p:bldP spid="5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散列函数</a:t>
            </a:r>
          </a:p>
        </p:txBody>
      </p:sp>
      <p:sp>
        <p:nvSpPr>
          <p:cNvPr id="54" name="TextBox 20"/>
          <p:cNvSpPr txBox="1">
            <a:spLocks noChangeArrowheads="1"/>
          </p:cNvSpPr>
          <p:nvPr/>
        </p:nvSpPr>
        <p:spPr bwMode="auto">
          <a:xfrm>
            <a:off x="178595" y="1171698"/>
            <a:ext cx="444817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直接定址方法</a:t>
            </a:r>
            <a:endParaRPr lang="en-US" altLang="zh-CN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 bwMode="auto">
              <a:xfrm>
                <a:off x="395536" y="1822717"/>
                <a:ext cx="3888432" cy="461665"/>
              </a:xfrm>
              <a:prstGeom prst="rect">
                <a:avLst/>
              </a:prstGeom>
              <a:solidFill>
                <a:srgbClr val="7030A0"/>
              </a:solidFill>
              <a:ln w="317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𝐡𝐚𝐬𝐡</m:t>
                      </m:r>
                      <m:r>
                        <a:rPr kumimoji="1" lang="en-US" altLang="zh-CN" sz="24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 =</m:t>
                      </m:r>
                      <m:r>
                        <a:rPr kumimoji="1" lang="en-US" altLang="zh-CN" sz="24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zh-CN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YaHei" charset="0"/>
                              <a:cs typeface="Microsoft YaHei" charset="0"/>
                            </a:rPr>
                          </m:ctrlPr>
                        </m:dPr>
                        <m:e>
                          <m:r>
                            <a:rPr kumimoji="1" lang="en-US" altLang="zh-CN" sz="24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YaHei" charset="0"/>
                              <a:cs typeface="Microsoft YaHei" charset="0"/>
                            </a:rPr>
                            <m:t>𝐤𝐞𝐲</m:t>
                          </m:r>
                        </m:e>
                      </m:d>
                      <m:r>
                        <a:rPr kumimoji="1" lang="en-US" altLang="zh-CN" sz="24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=</m:t>
                      </m:r>
                      <m:r>
                        <a:rPr kumimoji="1" lang="en-US" altLang="zh-CN" sz="24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𝐤𝐞𝐲</m:t>
                      </m:r>
                    </m:oMath>
                  </m:oMathPara>
                </a14:m>
                <a:endParaRPr kumimoji="1" lang="zh-CN" altLang="en-US" sz="2400" b="1" dirty="0">
                  <a:solidFill>
                    <a:schemeClr val="bg1"/>
                  </a:solidFill>
                  <a:latin typeface="Cambria Math" panose="02040503050406030204" pitchFamily="18" charset="0"/>
                  <a:ea typeface="Microsoft YaHei" charset="0"/>
                  <a:cs typeface="Microsoft YaHei" charset="0"/>
                </a:endParaRPr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1822717"/>
                <a:ext cx="3888432" cy="461665"/>
              </a:xfrm>
              <a:prstGeom prst="rect">
                <a:avLst/>
              </a:prstGeom>
              <a:blipFill>
                <a:blip r:embed="rId3"/>
                <a:stretch>
                  <a:fillRect b="-19737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20"/>
          <p:cNvSpPr txBox="1">
            <a:spLocks noChangeArrowheads="1"/>
          </p:cNvSpPr>
          <p:nvPr/>
        </p:nvSpPr>
        <p:spPr bwMode="auto">
          <a:xfrm>
            <a:off x="208592" y="5117714"/>
            <a:ext cx="438817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使用年龄作为关键码直接得到地址和相关记录信息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所有记录信息分布均匀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80004"/>
              </p:ext>
            </p:extLst>
          </p:nvPr>
        </p:nvGraphicFramePr>
        <p:xfrm>
          <a:off x="535338" y="2420888"/>
          <a:ext cx="368148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182">
                  <a:extLst>
                    <a:ext uri="{9D8B030D-6E8A-4147-A177-3AD203B41FA5}">
                      <a16:colId xmlns:a16="http://schemas.microsoft.com/office/drawing/2014/main" val="328126984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24919309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3776456947"/>
                    </a:ext>
                  </a:extLst>
                </a:gridCol>
              </a:tblGrid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地址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人数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442026939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881921670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600</a:t>
                      </a:r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162435119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450</a:t>
                      </a:r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268969322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…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…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…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9158737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1500</a:t>
                      </a:r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8434159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…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…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…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86417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/>
              <p:cNvSpPr/>
              <p:nvPr/>
            </p:nvSpPr>
            <p:spPr bwMode="auto">
              <a:xfrm>
                <a:off x="4756559" y="1473313"/>
                <a:ext cx="3888432" cy="830997"/>
              </a:xfrm>
              <a:prstGeom prst="rect">
                <a:avLst/>
              </a:prstGeom>
              <a:solidFill>
                <a:srgbClr val="7030A0"/>
              </a:solidFill>
              <a:ln w="317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𝐡𝐚𝐬𝐡</m:t>
                      </m:r>
                      <m:r>
                        <a:rPr kumimoji="1" lang="en-US" altLang="zh-CN" sz="24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=</m:t>
                      </m:r>
                    </m:oMath>
                  </m:oMathPara>
                </a14:m>
                <a:endParaRPr kumimoji="1" lang="en-US" altLang="zh-CN" sz="2400" b="1" i="0" dirty="0">
                  <a:solidFill>
                    <a:schemeClr val="bg1"/>
                  </a:solidFill>
                  <a:latin typeface="Cambria Math" panose="02040503050406030204" pitchFamily="18" charset="0"/>
                  <a:ea typeface="Microsoft YaHei" charset="0"/>
                  <a:cs typeface="Microsoft YaHei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YaHei" charset="0"/>
                              <a:cs typeface="Microsoft YaHei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YaHei" charset="0"/>
                              <a:cs typeface="Microsoft YaHei" charset="0"/>
                            </a:rPr>
                            <m:t>𝐤𝐞𝐲</m:t>
                          </m:r>
                        </m:e>
                      </m:d>
                      <m:r>
                        <a:rPr kumimoji="1" lang="en-US" altLang="zh-CN" sz="24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=</m:t>
                      </m:r>
                      <m:r>
                        <a:rPr kumimoji="1" lang="en-US" altLang="zh-CN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𝒂</m:t>
                      </m:r>
                      <m:r>
                        <a:rPr kumimoji="1" lang="en-US" altLang="zh-CN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∗</m:t>
                      </m:r>
                      <m:r>
                        <a:rPr kumimoji="1" lang="en-US" altLang="zh-CN" sz="24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𝐤𝐞𝐲</m:t>
                      </m:r>
                      <m:r>
                        <a:rPr kumimoji="1" lang="en-US" altLang="zh-CN" sz="24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+</m:t>
                      </m:r>
                      <m:r>
                        <a:rPr kumimoji="1" lang="en-US" altLang="zh-CN" sz="24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𝐛</m:t>
                      </m:r>
                    </m:oMath>
                  </m:oMathPara>
                </a14:m>
                <a:endParaRPr kumimoji="1" lang="zh-CN" altLang="en-US" sz="24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mc:Choice>
        <mc:Fallback xmlns=""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56559" y="1473313"/>
                <a:ext cx="3888432" cy="830997"/>
              </a:xfrm>
              <a:prstGeom prst="rect">
                <a:avLst/>
              </a:prstGeom>
              <a:blipFill>
                <a:blip r:embed="rId4"/>
                <a:stretch>
                  <a:fillRect b="-10294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93431"/>
              </p:ext>
            </p:extLst>
          </p:nvPr>
        </p:nvGraphicFramePr>
        <p:xfrm>
          <a:off x="4860032" y="2420888"/>
          <a:ext cx="368148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182">
                  <a:extLst>
                    <a:ext uri="{9D8B030D-6E8A-4147-A177-3AD203B41FA5}">
                      <a16:colId xmlns:a16="http://schemas.microsoft.com/office/drawing/2014/main" val="328126984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24919309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3776456947"/>
                    </a:ext>
                  </a:extLst>
                </a:gridCol>
              </a:tblGrid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地址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年份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人数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442026939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1980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1500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881921670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1981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1600</a:t>
                      </a:r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162435119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1982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1400</a:t>
                      </a:r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268969322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…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…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…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9158737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2000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800</a:t>
                      </a:r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8434159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…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…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…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8641709"/>
                  </a:ext>
                </a:extLst>
              </a:tr>
            </a:tbl>
          </a:graphicData>
        </a:graphic>
      </p:graphicFrame>
      <p:sp>
        <p:nvSpPr>
          <p:cNvPr id="47" name="TextBox 20"/>
          <p:cNvSpPr txBox="1">
            <a:spLocks noChangeArrowheads="1"/>
          </p:cNvSpPr>
          <p:nvPr/>
        </p:nvSpPr>
        <p:spPr bwMode="auto">
          <a:xfrm>
            <a:off x="4572000" y="5126650"/>
            <a:ext cx="432139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使用出生年份作为关键码由年份减去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1980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得到地址即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f(key)=key-1980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3528" y="5825600"/>
            <a:ext cx="8424936" cy="923330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对于学生信息查询问题，使用</a:t>
            </a:r>
            <a:r>
              <a:rPr kumimoji="1" lang="en-US" altLang="zh-CN" b="1" dirty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f(key)=key-2012000000</a:t>
            </a:r>
          </a:p>
          <a:p>
            <a:pPr algn="ctr"/>
            <a:r>
              <a:rPr kumimoji="1" lang="zh-CN" altLang="en-US" b="1" dirty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需建立</a:t>
            </a:r>
            <a:r>
              <a:rPr kumimoji="1" lang="en-US" altLang="zh-CN" b="1" dirty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2017000000-2012000000=5000000</a:t>
            </a:r>
            <a:r>
              <a:rPr kumimoji="1" lang="zh-CN" altLang="en-US" b="1" dirty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个存储单元记录可能信息</a:t>
            </a:r>
            <a:endParaRPr kumimoji="1" lang="en-US" altLang="zh-CN" b="1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kumimoji="1" lang="zh-CN" altLang="en-US" b="1" dirty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（实际仅</a:t>
            </a:r>
            <a:r>
              <a:rPr kumimoji="1" lang="en-US" altLang="zh-CN" b="1" dirty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20</a:t>
            </a:r>
            <a:r>
              <a:rPr kumimoji="1" lang="zh-CN" altLang="en-US" b="1" dirty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个），空间利用率极低</a:t>
            </a:r>
            <a:endParaRPr kumimoji="1" lang="en-US" altLang="zh-CN" b="1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653623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7" grpId="0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散列函数</a:t>
            </a:r>
          </a:p>
        </p:txBody>
      </p:sp>
      <p:sp>
        <p:nvSpPr>
          <p:cNvPr id="54" name="TextBox 20"/>
          <p:cNvSpPr txBox="1">
            <a:spLocks noChangeArrowheads="1"/>
          </p:cNvSpPr>
          <p:nvPr/>
        </p:nvSpPr>
        <p:spPr bwMode="auto">
          <a:xfrm>
            <a:off x="178595" y="1171698"/>
            <a:ext cx="444817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直接定址方法</a:t>
            </a:r>
            <a:endParaRPr lang="en-US" altLang="zh-CN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3675" y="5963054"/>
            <a:ext cx="7892775" cy="707886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b="1" dirty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对于学生信息查询问题，直接定址方法（</a:t>
            </a:r>
            <a:r>
              <a:rPr kumimoji="1" lang="zh-CN" altLang="en-US" sz="2000" b="1" dirty="0">
                <a:solidFill>
                  <a:srgbClr val="99FF33"/>
                </a:solidFill>
                <a:latin typeface="Microsoft YaHei" charset="0"/>
                <a:ea typeface="Microsoft YaHei" charset="0"/>
                <a:cs typeface="Microsoft YaHei" charset="0"/>
              </a:rPr>
              <a:t>优点：计算简单</a:t>
            </a:r>
            <a:r>
              <a:rPr kumimoji="1" lang="zh-CN" altLang="en-US" sz="2000" b="1" dirty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）</a:t>
            </a:r>
            <a:endParaRPr kumimoji="1" lang="en-US" altLang="zh-CN" sz="2000" b="1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kumimoji="1" lang="zh-CN" altLang="en-US" sz="2000" b="1" dirty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设计的散列函数难以做到兼顾</a:t>
            </a:r>
            <a:r>
              <a:rPr kumimoji="1" lang="zh-CN" altLang="en-US" sz="2000" b="1" dirty="0">
                <a:solidFill>
                  <a:srgbClr val="FFFF00"/>
                </a:solidFill>
                <a:latin typeface="Microsoft YaHei" charset="0"/>
                <a:ea typeface="Microsoft YaHei" charset="0"/>
                <a:cs typeface="Microsoft YaHei" charset="0"/>
              </a:rPr>
              <a:t>均匀性、高空间利用率、无冲突</a:t>
            </a:r>
            <a:endParaRPr kumimoji="1" lang="en-US" altLang="zh-CN" sz="2000" b="1" dirty="0">
              <a:solidFill>
                <a:srgbClr val="FFFF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 bwMode="auto">
              <a:xfrm>
                <a:off x="392367" y="1786280"/>
                <a:ext cx="8038222" cy="461665"/>
              </a:xfrm>
              <a:prstGeom prst="rect">
                <a:avLst/>
              </a:prstGeom>
              <a:solidFill>
                <a:srgbClr val="7030A0"/>
              </a:solidFill>
              <a:ln w="317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𝒉𝒂𝒔𝒉</m:t>
                      </m:r>
                      <m:r>
                        <a:rPr kumimoji="1" lang="en-US" altLang="zh-CN" sz="24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 =</m:t>
                      </m:r>
                      <m:r>
                        <a:rPr kumimoji="1" lang="en-US" altLang="zh-CN" sz="24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YaHei" charset="0"/>
                              <a:cs typeface="Microsoft YaHei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YaHei" charset="0"/>
                              <a:cs typeface="Microsoft YaHei" charset="0"/>
                            </a:rPr>
                            <m:t>𝐤𝐞𝐲</m:t>
                          </m:r>
                        </m:e>
                      </m:d>
                      <m:r>
                        <a:rPr kumimoji="1" lang="en-US" altLang="zh-CN" sz="24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=</m:t>
                      </m:r>
                      <m:r>
                        <a:rPr kumimoji="1" lang="en-US" altLang="zh-CN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𝟎</m:t>
                      </m:r>
                      <m:r>
                        <a:rPr kumimoji="1" lang="en-US" altLang="zh-CN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.</m:t>
                      </m:r>
                      <m:r>
                        <a:rPr kumimoji="1" lang="en-US" altLang="zh-CN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𝟎𝟓</m:t>
                      </m:r>
                      <m:r>
                        <a:rPr kumimoji="1" lang="en-US" altLang="zh-CN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∗(</m:t>
                      </m:r>
                      <m:r>
                        <a:rPr kumimoji="1" lang="en-US" altLang="zh-CN" sz="24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𝐤𝐞𝐲</m:t>
                      </m:r>
                      <m:r>
                        <a:rPr kumimoji="1" lang="en-US" altLang="zh-CN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icrosoft YaHei" charset="0"/>
                        </a:rPr>
                        <m:t>−</m:t>
                      </m:r>
                      <m:r>
                        <a:rPr kumimoji="1" lang="en-US" altLang="zh-CN" sz="24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icrosoft YaHei" charset="0"/>
                        </a:rPr>
                        <m:t>𝟐𝟎𝟏𝟐𝟎𝟎𝟎𝟎𝟎𝟎</m:t>
                      </m:r>
                      <m:r>
                        <a:rPr kumimoji="1" lang="en-US" altLang="zh-CN" sz="24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icrosoft YaHei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2367" y="1786280"/>
                <a:ext cx="8038222" cy="461665"/>
              </a:xfrm>
              <a:prstGeom prst="rect">
                <a:avLst/>
              </a:prstGeom>
              <a:blipFill>
                <a:blip r:embed="rId3"/>
                <a:stretch>
                  <a:fillRect b="-18421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02401"/>
              </p:ext>
            </p:extLst>
          </p:nvPr>
        </p:nvGraphicFramePr>
        <p:xfrm>
          <a:off x="160745" y="2509832"/>
          <a:ext cx="1368152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4132370575"/>
                    </a:ext>
                  </a:extLst>
                </a:gridCol>
              </a:tblGrid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2012010518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258984140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2012011477</a:t>
                      </a:r>
                      <a:endParaRPr lang="zh-CN" altLang="en-US" sz="14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762091268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2012011494</a:t>
                      </a:r>
                      <a:endParaRPr lang="zh-CN" altLang="en-US" sz="14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070180674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2012012118</a:t>
                      </a:r>
                      <a:endParaRPr lang="zh-CN" altLang="en-US" sz="14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599193429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2012012374</a:t>
                      </a:r>
                      <a:endParaRPr lang="zh-CN" altLang="en-US" sz="14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943657506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2013010340</a:t>
                      </a:r>
                      <a:endParaRPr lang="zh-CN" altLang="en-US" sz="14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814132769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2013011635</a:t>
                      </a:r>
                      <a:endParaRPr lang="zh-CN" altLang="en-US" sz="14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179890295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2013012197</a:t>
                      </a:r>
                      <a:endParaRPr lang="zh-CN" altLang="en-US" sz="14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226349368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2013012217</a:t>
                      </a:r>
                      <a:endParaRPr lang="zh-CN" altLang="en-US" sz="14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572186276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2013012235</a:t>
                      </a:r>
                      <a:endParaRPr lang="zh-CN" altLang="en-US" sz="14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893441408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587158"/>
              </p:ext>
            </p:extLst>
          </p:nvPr>
        </p:nvGraphicFramePr>
        <p:xfrm>
          <a:off x="1564899" y="2509832"/>
          <a:ext cx="1584176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335917037"/>
                    </a:ext>
                  </a:extLst>
                </a:gridCol>
              </a:tblGrid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2013012620</a:t>
                      </a:r>
                      <a:endParaRPr lang="zh-CN" altLang="en-US" sz="14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905104968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2013013305</a:t>
                      </a:r>
                      <a:endParaRPr lang="zh-CN" altLang="en-US" sz="14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155974250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2014010513</a:t>
                      </a:r>
                      <a:endParaRPr lang="zh-CN" altLang="en-US" sz="14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129054775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2014010525</a:t>
                      </a:r>
                      <a:endParaRPr lang="zh-CN" altLang="en-US" sz="14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365870719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2014010533</a:t>
                      </a:r>
                      <a:endParaRPr lang="zh-CN" altLang="en-US" sz="14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741633553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2014011971</a:t>
                      </a:r>
                      <a:endParaRPr lang="zh-CN" altLang="en-US" sz="14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984619746"/>
                  </a:ext>
                </a:extLst>
              </a:tr>
              <a:tr h="1444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2014012199</a:t>
                      </a:r>
                      <a:endParaRPr lang="zh-CN" altLang="en-US" sz="14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4098090220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2014012474</a:t>
                      </a:r>
                      <a:endParaRPr lang="zh-CN" altLang="en-US" sz="14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863903873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2014013392</a:t>
                      </a:r>
                      <a:endParaRPr lang="zh-CN" altLang="en-US" sz="14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583608725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2016110057</a:t>
                      </a:r>
                      <a:endParaRPr lang="zh-CN" altLang="en-US" sz="14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803415733"/>
                  </a:ext>
                </a:extLst>
              </a:tr>
            </a:tbl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7" name="图表 6"/>
              <p:cNvGraphicFramePr/>
              <p:nvPr>
                <p:extLst>
                  <p:ext uri="{D42A27DB-BD31-4B8C-83A1-F6EECF244321}">
                    <p14:modId xmlns:p14="http://schemas.microsoft.com/office/powerpoint/2010/main" val="2475889478"/>
                  </p:ext>
                </p:extLst>
              </p:nvPr>
            </p:nvGraphicFramePr>
            <p:xfrm>
              <a:off x="3419872" y="2602795"/>
              <a:ext cx="5068665" cy="272142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7" name="图表 6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19872" y="2602795"/>
                <a:ext cx="5068665" cy="2721420"/>
              </a:xfrm>
              <a:prstGeom prst="rect">
                <a:avLst/>
              </a:prstGeom>
            </p:spPr>
          </p:pic>
        </mc:Fallback>
      </mc:AlternateContent>
      <p:cxnSp>
        <p:nvCxnSpPr>
          <p:cNvPr id="9" name="直接箭头连接符 8"/>
          <p:cNvCxnSpPr/>
          <p:nvPr/>
        </p:nvCxnSpPr>
        <p:spPr bwMode="auto">
          <a:xfrm flipH="1">
            <a:off x="3512555" y="4258979"/>
            <a:ext cx="339366" cy="526307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92D050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12" name="矩形 11"/>
          <p:cNvSpPr/>
          <p:nvPr/>
        </p:nvSpPr>
        <p:spPr>
          <a:xfrm>
            <a:off x="3270868" y="4779084"/>
            <a:ext cx="4113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桶单元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左大括号 22"/>
          <p:cNvSpPr/>
          <p:nvPr/>
        </p:nvSpPr>
        <p:spPr bwMode="auto">
          <a:xfrm rot="5400000" flipH="1">
            <a:off x="5981438" y="3060990"/>
            <a:ext cx="250793" cy="4509830"/>
          </a:xfrm>
          <a:prstGeom prst="leftBrace">
            <a:avLst>
              <a:gd name="adj1" fmla="val 31802"/>
              <a:gd name="adj2" fmla="val 50000"/>
            </a:avLst>
          </a:prstGeom>
          <a:noFill/>
          <a:ln w="25400" cap="flat" cmpd="sng" algn="ctr">
            <a:solidFill>
              <a:srgbClr val="92D05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292080" y="5432428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桶数组（向量）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 bwMode="auto">
          <a:xfrm flipV="1">
            <a:off x="5954204" y="2903556"/>
            <a:ext cx="1210084" cy="72960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92D050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30" name="矩形 29"/>
          <p:cNvSpPr/>
          <p:nvPr/>
        </p:nvSpPr>
        <p:spPr>
          <a:xfrm>
            <a:off x="7092573" y="2479560"/>
            <a:ext cx="20284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多个元素处于同一桶单元（</a:t>
            </a:r>
            <a:r>
              <a:rPr lang="zh-CN" altLang="en-US" sz="1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散列冲突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07194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20"/>
          <p:cNvSpPr txBox="1">
            <a:spLocks noChangeArrowheads="1"/>
          </p:cNvSpPr>
          <p:nvPr/>
        </p:nvSpPr>
        <p:spPr bwMode="auto">
          <a:xfrm>
            <a:off x="179512" y="3933056"/>
            <a:ext cx="8734570" cy="2739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设计准则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确定性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快速可计算性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高空间利用率（装填因子）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随机性（均匀性），关键码映射到各桶的概率尽可能为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1/M,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最大限度地避免冲突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散列函数</a:t>
            </a:r>
          </a:p>
        </p:txBody>
      </p:sp>
      <p:sp>
        <p:nvSpPr>
          <p:cNvPr id="15" name="TextBox 20"/>
          <p:cNvSpPr txBox="1">
            <a:spLocks noChangeArrowheads="1"/>
          </p:cNvSpPr>
          <p:nvPr/>
        </p:nvSpPr>
        <p:spPr bwMode="auto">
          <a:xfrm>
            <a:off x="179512" y="1196752"/>
            <a:ext cx="4032448" cy="2662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散列函数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关键码到整数的转换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假设关键码为整数，范围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[0,R)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散列地址空间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[0,M)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 &gt;&gt; M</a:t>
            </a:r>
          </a:p>
        </p:txBody>
      </p:sp>
      <p:sp>
        <p:nvSpPr>
          <p:cNvPr id="5" name="流程图: 资料带 4"/>
          <p:cNvSpPr/>
          <p:nvPr/>
        </p:nvSpPr>
        <p:spPr bwMode="auto">
          <a:xfrm>
            <a:off x="5076056" y="2420888"/>
            <a:ext cx="1224136" cy="765274"/>
          </a:xfrm>
          <a:prstGeom prst="flowChartPunchedTape">
            <a:avLst/>
          </a:prstGeom>
          <a:solidFill>
            <a:srgbClr val="7030A0"/>
          </a:solidFill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zh-CN" altLang="en-US" sz="2400" b="1">
              <a:solidFill>
                <a:schemeClr val="bg1"/>
              </a:solidFill>
              <a:latin typeface="Cambria Math" panose="02040503050406030204" pitchFamily="18" charset="0"/>
              <a:ea typeface="Microsoft YaHei" charset="0"/>
              <a:cs typeface="Microsoft YaHei" charset="0"/>
            </a:endParaRPr>
          </a:p>
        </p:txBody>
      </p:sp>
      <p:sp>
        <p:nvSpPr>
          <p:cNvPr id="17" name="流程图: 资料带 16"/>
          <p:cNvSpPr/>
          <p:nvPr/>
        </p:nvSpPr>
        <p:spPr bwMode="auto">
          <a:xfrm>
            <a:off x="5076056" y="1557300"/>
            <a:ext cx="1224136" cy="765274"/>
          </a:xfrm>
          <a:prstGeom prst="flowChartPunchedTape">
            <a:avLst/>
          </a:prstGeom>
          <a:solidFill>
            <a:srgbClr val="7030A0"/>
          </a:solidFill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zh-CN" altLang="en-US" sz="2400" b="1">
              <a:solidFill>
                <a:schemeClr val="bg1"/>
              </a:solidFill>
              <a:latin typeface="Cambria Math" panose="02040503050406030204" pitchFamily="18" charset="0"/>
              <a:ea typeface="Microsoft YaHei" charset="0"/>
              <a:cs typeface="Microsoft YaHei" charset="0"/>
            </a:endParaRPr>
          </a:p>
        </p:txBody>
      </p:sp>
      <p:sp>
        <p:nvSpPr>
          <p:cNvPr id="18" name="流程图: 资料带 17"/>
          <p:cNvSpPr/>
          <p:nvPr/>
        </p:nvSpPr>
        <p:spPr bwMode="auto">
          <a:xfrm>
            <a:off x="5076056" y="3276020"/>
            <a:ext cx="1224136" cy="765274"/>
          </a:xfrm>
          <a:prstGeom prst="flowChartPunchedTape">
            <a:avLst/>
          </a:prstGeom>
          <a:solidFill>
            <a:srgbClr val="7030A0"/>
          </a:solidFill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zh-CN" altLang="en-US" sz="2400" b="1">
              <a:solidFill>
                <a:schemeClr val="bg1"/>
              </a:solidFill>
              <a:latin typeface="Cambria Math" panose="02040503050406030204" pitchFamily="18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076056" y="1484784"/>
            <a:ext cx="1224136" cy="461665"/>
          </a:xfrm>
          <a:prstGeom prst="rect">
            <a:avLst/>
          </a:prstGeom>
          <a:solidFill>
            <a:schemeClr val="tx2"/>
          </a:solidFill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latin typeface="Cambria Math" panose="02040503050406030204" pitchFamily="18" charset="0"/>
                <a:ea typeface="Microsoft YaHei" charset="0"/>
                <a:cs typeface="Microsoft YaHei" charset="0"/>
              </a:rPr>
              <a:t>0</a:t>
            </a:r>
            <a:endParaRPr kumimoji="1" lang="zh-CN" altLang="en-US" sz="2400" b="1" dirty="0">
              <a:latin typeface="Cambria Math" panose="02040503050406030204" pitchFamily="18" charset="0"/>
              <a:ea typeface="Microsoft YaHei" charset="0"/>
              <a:cs typeface="Microsoft YaHei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076056" y="3699182"/>
            <a:ext cx="1224136" cy="461665"/>
          </a:xfrm>
          <a:prstGeom prst="rect">
            <a:avLst/>
          </a:prstGeom>
          <a:solidFill>
            <a:schemeClr val="tx2"/>
          </a:solidFill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latin typeface="Cambria Math" panose="02040503050406030204" pitchFamily="18" charset="0"/>
                <a:ea typeface="Microsoft YaHei" charset="0"/>
                <a:cs typeface="Microsoft YaHei" charset="0"/>
              </a:rPr>
              <a:t>R-1</a:t>
            </a:r>
            <a:endParaRPr kumimoji="1" lang="zh-CN" altLang="en-US" sz="2400" b="1" dirty="0">
              <a:latin typeface="Cambria Math" panose="02040503050406030204" pitchFamily="18" charset="0"/>
              <a:ea typeface="Microsoft YaHei" charset="0"/>
              <a:cs typeface="Microsoft YaHei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5076056" y="2575124"/>
            <a:ext cx="1224136" cy="461665"/>
          </a:xfrm>
          <a:prstGeom prst="rect">
            <a:avLst/>
          </a:prstGeom>
          <a:solidFill>
            <a:schemeClr val="tx2"/>
          </a:solidFill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latin typeface="Cambria Math" panose="02040503050406030204" pitchFamily="18" charset="0"/>
                <a:ea typeface="Microsoft YaHei" charset="0"/>
                <a:cs typeface="Microsoft YaHei" charset="0"/>
              </a:rPr>
              <a:t>key</a:t>
            </a:r>
            <a:endParaRPr kumimoji="1" lang="zh-CN" altLang="en-US" sz="2400" b="1" dirty="0">
              <a:latin typeface="Cambria Math" panose="02040503050406030204" pitchFamily="18" charset="0"/>
              <a:ea typeface="Microsoft YaHei" charset="0"/>
              <a:cs typeface="Microsoft YaHei" charset="0"/>
            </a:endParaRPr>
          </a:p>
        </p:txBody>
      </p:sp>
      <p:sp>
        <p:nvSpPr>
          <p:cNvPr id="22" name="流程图: 资料带 21"/>
          <p:cNvSpPr/>
          <p:nvPr/>
        </p:nvSpPr>
        <p:spPr bwMode="auto">
          <a:xfrm>
            <a:off x="7259698" y="2428393"/>
            <a:ext cx="1224136" cy="765274"/>
          </a:xfrm>
          <a:prstGeom prst="flowChartPunchedTape">
            <a:avLst/>
          </a:prstGeom>
          <a:solidFill>
            <a:srgbClr val="009242"/>
          </a:solidFill>
          <a:ln w="38100">
            <a:solidFill>
              <a:srgbClr val="00924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zh-CN" altLang="en-US" sz="2400" b="1">
              <a:solidFill>
                <a:schemeClr val="bg1"/>
              </a:solidFill>
              <a:latin typeface="Cambria Math" panose="02040503050406030204" pitchFamily="18" charset="0"/>
              <a:ea typeface="Microsoft YaHei" charset="0"/>
              <a:cs typeface="Microsoft YaHei" charset="0"/>
            </a:endParaRPr>
          </a:p>
        </p:txBody>
      </p:sp>
      <p:sp>
        <p:nvSpPr>
          <p:cNvPr id="25" name="流程图: 资料带 24"/>
          <p:cNvSpPr/>
          <p:nvPr/>
        </p:nvSpPr>
        <p:spPr bwMode="auto">
          <a:xfrm>
            <a:off x="7259698" y="1564805"/>
            <a:ext cx="1224136" cy="765274"/>
          </a:xfrm>
          <a:prstGeom prst="flowChartPunchedTape">
            <a:avLst/>
          </a:prstGeom>
          <a:solidFill>
            <a:srgbClr val="009242"/>
          </a:solidFill>
          <a:ln w="38100">
            <a:solidFill>
              <a:srgbClr val="00924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zh-CN" altLang="en-US" sz="2400" b="1">
              <a:solidFill>
                <a:schemeClr val="bg1"/>
              </a:solidFill>
              <a:latin typeface="Cambria Math" panose="02040503050406030204" pitchFamily="18" charset="0"/>
              <a:ea typeface="Microsoft YaHei" charset="0"/>
              <a:cs typeface="Microsoft YaHei" charset="0"/>
            </a:endParaRPr>
          </a:p>
        </p:txBody>
      </p:sp>
      <p:sp>
        <p:nvSpPr>
          <p:cNvPr id="27" name="流程图: 资料带 26"/>
          <p:cNvSpPr/>
          <p:nvPr/>
        </p:nvSpPr>
        <p:spPr bwMode="auto">
          <a:xfrm>
            <a:off x="7259698" y="3283525"/>
            <a:ext cx="1224136" cy="765274"/>
          </a:xfrm>
          <a:prstGeom prst="flowChartPunchedTape">
            <a:avLst/>
          </a:prstGeom>
          <a:solidFill>
            <a:srgbClr val="009242"/>
          </a:solidFill>
          <a:ln w="38100">
            <a:solidFill>
              <a:srgbClr val="00924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zh-CN" altLang="en-US" sz="2400" b="1">
              <a:solidFill>
                <a:schemeClr val="bg1"/>
              </a:solidFill>
              <a:latin typeface="Cambria Math" panose="02040503050406030204" pitchFamily="18" charset="0"/>
              <a:ea typeface="Microsoft YaHei" charset="0"/>
              <a:cs typeface="Microsoft YaHei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7259698" y="1492289"/>
            <a:ext cx="1224136" cy="461665"/>
          </a:xfrm>
          <a:prstGeom prst="rect">
            <a:avLst/>
          </a:prstGeom>
          <a:solidFill>
            <a:schemeClr val="tx2"/>
          </a:solidFill>
          <a:ln w="38100">
            <a:solidFill>
              <a:srgbClr val="00924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latin typeface="Cambria Math" panose="02040503050406030204" pitchFamily="18" charset="0"/>
                <a:ea typeface="Microsoft YaHei" charset="0"/>
                <a:cs typeface="Microsoft YaHei" charset="0"/>
              </a:rPr>
              <a:t>0</a:t>
            </a:r>
            <a:endParaRPr kumimoji="1" lang="zh-CN" altLang="en-US" sz="2400" b="1" dirty="0">
              <a:latin typeface="Cambria Math" panose="02040503050406030204" pitchFamily="18" charset="0"/>
              <a:ea typeface="Microsoft YaHei" charset="0"/>
              <a:cs typeface="Microsoft YaHei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7259698" y="3706687"/>
            <a:ext cx="1224136" cy="461665"/>
          </a:xfrm>
          <a:prstGeom prst="rect">
            <a:avLst/>
          </a:prstGeom>
          <a:solidFill>
            <a:schemeClr val="tx2"/>
          </a:solidFill>
          <a:ln w="38100">
            <a:solidFill>
              <a:srgbClr val="00924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latin typeface="Cambria Math" panose="02040503050406030204" pitchFamily="18" charset="0"/>
                <a:ea typeface="Microsoft YaHei" charset="0"/>
                <a:cs typeface="Microsoft YaHei" charset="0"/>
              </a:rPr>
              <a:t>M-1</a:t>
            </a:r>
            <a:endParaRPr kumimoji="1" lang="zh-CN" altLang="en-US" sz="2400" b="1" dirty="0">
              <a:latin typeface="Cambria Math" panose="02040503050406030204" pitchFamily="18" charset="0"/>
              <a:ea typeface="Microsoft YaHei" charset="0"/>
              <a:cs typeface="Microsoft YaHei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7259698" y="2582629"/>
            <a:ext cx="1224136" cy="461665"/>
          </a:xfrm>
          <a:prstGeom prst="rect">
            <a:avLst/>
          </a:prstGeom>
          <a:solidFill>
            <a:schemeClr val="tx2"/>
          </a:solidFill>
          <a:ln w="38100">
            <a:solidFill>
              <a:srgbClr val="00924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latin typeface="Cambria Math" panose="02040503050406030204" pitchFamily="18" charset="0"/>
                <a:ea typeface="Microsoft YaHei" charset="0"/>
                <a:cs typeface="Microsoft YaHei" charset="0"/>
              </a:rPr>
              <a:t>&amp;entry</a:t>
            </a:r>
            <a:endParaRPr kumimoji="1" lang="zh-CN" altLang="en-US" sz="2400" b="1" dirty="0">
              <a:latin typeface="Cambria Math" panose="02040503050406030204" pitchFamily="18" charset="0"/>
              <a:ea typeface="Microsoft YaHei" charset="0"/>
              <a:cs typeface="Microsoft YaHei" charset="0"/>
            </a:endParaRPr>
          </a:p>
        </p:txBody>
      </p:sp>
      <p:cxnSp>
        <p:nvCxnSpPr>
          <p:cNvPr id="32" name="直接箭头连接符 31"/>
          <p:cNvCxnSpPr>
            <a:stCxn id="21" idx="3"/>
            <a:endCxn id="31" idx="1"/>
          </p:cNvCxnSpPr>
          <p:nvPr/>
        </p:nvCxnSpPr>
        <p:spPr bwMode="auto">
          <a:xfrm>
            <a:off x="6300192" y="2805957"/>
            <a:ext cx="959506" cy="7505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16" name="矩形 15"/>
          <p:cNvSpPr/>
          <p:nvPr/>
        </p:nvSpPr>
        <p:spPr>
          <a:xfrm>
            <a:off x="4932040" y="4245638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关键码空间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080774" y="4242389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散列地址空间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6172016"/>
      </p:ext>
    </p:extLst>
  </p:cSld>
  <p:clrMapOvr>
    <a:masterClrMapping/>
  </p:clrMapOvr>
  <p:transition advTm="157"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散列函数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(1)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20"/>
          <p:cNvSpPr txBox="1">
            <a:spLocks noChangeArrowheads="1"/>
          </p:cNvSpPr>
          <p:nvPr/>
        </p:nvSpPr>
        <p:spPr bwMode="auto">
          <a:xfrm>
            <a:off x="179512" y="1196752"/>
            <a:ext cx="734481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除余法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为散列表表长，一般取质数以减小散列冲突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个学号取模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，分别得到以下分布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 bwMode="auto">
              <a:xfrm>
                <a:off x="2987824" y="1196752"/>
                <a:ext cx="4536504" cy="461665"/>
              </a:xfrm>
              <a:prstGeom prst="rect">
                <a:avLst/>
              </a:prstGeom>
              <a:solidFill>
                <a:srgbClr val="7030A0"/>
              </a:solidFill>
              <a:ln w="317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𝐡𝐚𝐬𝐡</m:t>
                      </m:r>
                      <m:r>
                        <a:rPr kumimoji="1" lang="en-US" altLang="zh-CN" sz="24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 =</m:t>
                      </m:r>
                      <m:r>
                        <a:rPr kumimoji="1" lang="en-US" altLang="zh-CN" sz="24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YaHei" charset="0"/>
                              <a:cs typeface="Microsoft YaHei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YaHei" charset="0"/>
                              <a:cs typeface="Microsoft YaHei" charset="0"/>
                            </a:rPr>
                            <m:t>𝐤𝐞𝐲</m:t>
                          </m:r>
                        </m:e>
                      </m:d>
                      <m:r>
                        <a:rPr kumimoji="1" lang="en-US" altLang="zh-CN" sz="24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=</m:t>
                      </m:r>
                      <m:r>
                        <a:rPr kumimoji="1" lang="en-US" altLang="zh-CN" sz="24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𝐤𝐞𝐲</m:t>
                      </m:r>
                      <m:r>
                        <a:rPr kumimoji="1" lang="en-US" altLang="zh-CN" sz="24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 % </m:t>
                      </m:r>
                      <m:r>
                        <a:rPr kumimoji="1" lang="en-US" altLang="zh-CN" sz="24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𝐌</m:t>
                      </m:r>
                    </m:oMath>
                  </m:oMathPara>
                </a14:m>
                <a:endParaRPr kumimoji="1" lang="zh-CN" altLang="en-US" sz="24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87824" y="1196752"/>
                <a:ext cx="4536504" cy="461665"/>
              </a:xfrm>
              <a:prstGeom prst="rect">
                <a:avLst/>
              </a:prstGeom>
              <a:blipFill>
                <a:blip r:embed="rId3"/>
                <a:stretch>
                  <a:fillRect b="-18421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图表 4"/>
              <p:cNvGraphicFramePr/>
              <p:nvPr>
                <p:extLst>
                  <p:ext uri="{D42A27DB-BD31-4B8C-83A1-F6EECF244321}">
                    <p14:modId xmlns:p14="http://schemas.microsoft.com/office/powerpoint/2010/main" val="792197129"/>
                  </p:ext>
                </p:extLst>
              </p:nvPr>
            </p:nvGraphicFramePr>
            <p:xfrm>
              <a:off x="3458078" y="2768472"/>
              <a:ext cx="5685942" cy="161901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5" name="图表 4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58078" y="2768472"/>
                <a:ext cx="5685942" cy="1619015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511673"/>
              </p:ext>
            </p:extLst>
          </p:nvPr>
        </p:nvGraphicFramePr>
        <p:xfrm>
          <a:off x="1811440" y="2825812"/>
          <a:ext cx="1656185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4">
                  <a:extLst>
                    <a:ext uri="{9D8B030D-6E8A-4147-A177-3AD203B41FA5}">
                      <a16:colId xmlns:a16="http://schemas.microsoft.com/office/drawing/2014/main" val="2335917037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077227217"/>
                    </a:ext>
                  </a:extLst>
                </a:gridCol>
                <a:gridCol w="360043">
                  <a:extLst>
                    <a:ext uri="{9D8B030D-6E8A-4147-A177-3AD203B41FA5}">
                      <a16:colId xmlns:a16="http://schemas.microsoft.com/office/drawing/2014/main" val="2528067823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学号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Mod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41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Mod23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90510496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2013012620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32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220293238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2013013305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155974250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2014010513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26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129054775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2014010525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38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365870719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2014010533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741633553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2014011971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984619746"/>
                  </a:ext>
                </a:extLst>
              </a:tr>
              <a:tr h="1444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2014012199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31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4098090220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2014012474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17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863903873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2014013392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35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583608725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2016110057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803415733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99581"/>
              </p:ext>
            </p:extLst>
          </p:nvPr>
        </p:nvGraphicFramePr>
        <p:xfrm>
          <a:off x="171680" y="2825812"/>
          <a:ext cx="1656184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5">
                  <a:extLst>
                    <a:ext uri="{9D8B030D-6E8A-4147-A177-3AD203B41FA5}">
                      <a16:colId xmlns:a16="http://schemas.microsoft.com/office/drawing/2014/main" val="2335917037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077227217"/>
                    </a:ext>
                  </a:extLst>
                </a:gridCol>
                <a:gridCol w="360041">
                  <a:extLst>
                    <a:ext uri="{9D8B030D-6E8A-4147-A177-3AD203B41FA5}">
                      <a16:colId xmlns:a16="http://schemas.microsoft.com/office/drawing/2014/main" val="1200060861"/>
                    </a:ext>
                  </a:extLst>
                </a:gridCol>
              </a:tblGrid>
              <a:tr h="22349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学号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Mod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41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Mod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23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90510496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2012010518</a:t>
                      </a:r>
                      <a:endParaRPr lang="zh-CN" altLang="en-US" sz="11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220293238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2012011477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27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155974250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2012011494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129054775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2012012118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17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365870719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2012012374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22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741633553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2013010340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984619746"/>
                  </a:ext>
                </a:extLst>
              </a:tr>
              <a:tr h="1444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2013011635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31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4098090220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2013012197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863903873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2013012217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39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583608725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2013012235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803415733"/>
                  </a:ext>
                </a:extLst>
              </a:tr>
            </a:tbl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0" name="图表 9"/>
              <p:cNvGraphicFramePr/>
              <p:nvPr>
                <p:extLst>
                  <p:ext uri="{D42A27DB-BD31-4B8C-83A1-F6EECF244321}">
                    <p14:modId xmlns:p14="http://schemas.microsoft.com/office/powerpoint/2010/main" val="1097009619"/>
                  </p:ext>
                </p:extLst>
              </p:nvPr>
            </p:nvGraphicFramePr>
            <p:xfrm>
              <a:off x="3493594" y="4268086"/>
              <a:ext cx="5685942" cy="160918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6"/>
              </a:graphicData>
            </a:graphic>
          </p:graphicFrame>
        </mc:Choice>
        <mc:Fallback xmlns="">
          <p:pic>
            <p:nvPicPr>
              <p:cNvPr id="10" name="图表 9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93594" y="4268086"/>
                <a:ext cx="5685942" cy="1609186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矩形 10"/>
          <p:cNvSpPr/>
          <p:nvPr/>
        </p:nvSpPr>
        <p:spPr>
          <a:xfrm>
            <a:off x="159334" y="5995064"/>
            <a:ext cx="8934869" cy="707886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b="1" dirty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使用除余法各桶被映射的概率相对均匀，选取合适的表长</a:t>
            </a:r>
            <a:r>
              <a:rPr kumimoji="1" lang="en-US" altLang="zh-CN" sz="2000" b="1" dirty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M</a:t>
            </a:r>
            <a:r>
              <a:rPr kumimoji="1" lang="zh-CN" altLang="en-US" sz="2000" b="1" dirty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下空间利用率高，并且散列冲突情况小</a:t>
            </a:r>
            <a:endParaRPr kumimoji="1" lang="en-US" altLang="zh-CN" sz="2000" b="1" dirty="0">
              <a:solidFill>
                <a:srgbClr val="FFFF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23311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215265" y="1177587"/>
            <a:ext cx="8658959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为何取质数？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假设关键码之间常具有周期性增长的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的最大公约数为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时，关键码的周期性增长进行除余操作，可覆盖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[0,M-1]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的所有桶单元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散列函数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(1)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-100898" y="3197112"/>
            <a:ext cx="9455334" cy="1652026"/>
            <a:chOff x="-370056" y="1930625"/>
            <a:chExt cx="9455334" cy="1652026"/>
          </a:xfrm>
        </p:grpSpPr>
        <p:sp>
          <p:nvSpPr>
            <p:cNvPr id="9" name="弧形 8"/>
            <p:cNvSpPr/>
            <p:nvPr/>
          </p:nvSpPr>
          <p:spPr bwMode="auto">
            <a:xfrm>
              <a:off x="1259632" y="2348880"/>
              <a:ext cx="1296144" cy="864096"/>
            </a:xfrm>
            <a:prstGeom prst="arc">
              <a:avLst>
                <a:gd name="adj1" fmla="val 10836305"/>
                <a:gd name="adj2" fmla="val 0"/>
              </a:avLst>
            </a:prstGeom>
            <a:noFill/>
            <a:ln w="25400" cap="flat" cmpd="sng" algn="ctr">
              <a:solidFill>
                <a:srgbClr val="00823B"/>
              </a:solidFill>
              <a:prstDash val="solid"/>
              <a:round/>
              <a:headEnd type="none"/>
              <a:tailEnd type="stealth" w="lg" len="lg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弧形 37"/>
            <p:cNvSpPr/>
            <p:nvPr/>
          </p:nvSpPr>
          <p:spPr bwMode="auto">
            <a:xfrm>
              <a:off x="2542490" y="2348880"/>
              <a:ext cx="1296144" cy="864096"/>
            </a:xfrm>
            <a:prstGeom prst="arc">
              <a:avLst>
                <a:gd name="adj1" fmla="val 10836305"/>
                <a:gd name="adj2" fmla="val 0"/>
              </a:avLst>
            </a:prstGeom>
            <a:noFill/>
            <a:ln w="25400" cap="flat" cmpd="sng" algn="ctr">
              <a:solidFill>
                <a:srgbClr val="00823B"/>
              </a:solidFill>
              <a:prstDash val="solid"/>
              <a:round/>
              <a:headEnd type="none"/>
              <a:tailEnd type="stealth" w="lg" len="lg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弧形 38"/>
            <p:cNvSpPr/>
            <p:nvPr/>
          </p:nvSpPr>
          <p:spPr bwMode="auto">
            <a:xfrm>
              <a:off x="3838634" y="2348880"/>
              <a:ext cx="1296144" cy="864096"/>
            </a:xfrm>
            <a:prstGeom prst="arc">
              <a:avLst>
                <a:gd name="adj1" fmla="val 10836305"/>
                <a:gd name="adj2" fmla="val 0"/>
              </a:avLst>
            </a:prstGeom>
            <a:noFill/>
            <a:ln w="25400" cap="flat" cmpd="sng" algn="ctr">
              <a:solidFill>
                <a:srgbClr val="00823B"/>
              </a:solidFill>
              <a:prstDash val="solid"/>
              <a:round/>
              <a:headEnd type="none"/>
              <a:tailEnd type="stealth" w="lg" len="lg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弧形 39"/>
            <p:cNvSpPr/>
            <p:nvPr/>
          </p:nvSpPr>
          <p:spPr bwMode="auto">
            <a:xfrm>
              <a:off x="5149788" y="2348880"/>
              <a:ext cx="1296144" cy="864096"/>
            </a:xfrm>
            <a:prstGeom prst="arc">
              <a:avLst>
                <a:gd name="adj1" fmla="val 10836305"/>
                <a:gd name="adj2" fmla="val 0"/>
              </a:avLst>
            </a:prstGeom>
            <a:noFill/>
            <a:ln w="25400" cap="flat" cmpd="sng" algn="ctr">
              <a:solidFill>
                <a:srgbClr val="00823B"/>
              </a:solidFill>
              <a:prstDash val="solid"/>
              <a:round/>
              <a:headEnd type="none"/>
              <a:tailEnd type="stealth" w="lg" len="lg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弧形 40"/>
            <p:cNvSpPr/>
            <p:nvPr/>
          </p:nvSpPr>
          <p:spPr bwMode="auto">
            <a:xfrm>
              <a:off x="6461956" y="2349488"/>
              <a:ext cx="1296144" cy="864096"/>
            </a:xfrm>
            <a:prstGeom prst="arc">
              <a:avLst>
                <a:gd name="adj1" fmla="val 10836305"/>
                <a:gd name="adj2" fmla="val 0"/>
              </a:avLst>
            </a:prstGeom>
            <a:noFill/>
            <a:ln w="25400" cap="flat" cmpd="sng" algn="ctr">
              <a:solidFill>
                <a:srgbClr val="00823B"/>
              </a:solidFill>
              <a:prstDash val="solid"/>
              <a:round/>
              <a:headEnd type="none"/>
              <a:tailEnd type="stealth" w="lg" len="lg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弧形 43"/>
            <p:cNvSpPr/>
            <p:nvPr/>
          </p:nvSpPr>
          <p:spPr bwMode="auto">
            <a:xfrm flipV="1">
              <a:off x="1043608" y="2384884"/>
              <a:ext cx="1296144" cy="792088"/>
            </a:xfrm>
            <a:prstGeom prst="arc">
              <a:avLst>
                <a:gd name="adj1" fmla="val 10836305"/>
                <a:gd name="adj2" fmla="val 0"/>
              </a:avLst>
            </a:prstGeom>
            <a:noFill/>
            <a:ln w="25400" cap="flat" cmpd="sng" algn="ctr">
              <a:solidFill>
                <a:srgbClr val="00823B"/>
              </a:solidFill>
              <a:prstDash val="solid"/>
              <a:round/>
              <a:headEnd type="none"/>
              <a:tailEnd type="stealth" w="lg" len="lg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弧形 44"/>
            <p:cNvSpPr/>
            <p:nvPr/>
          </p:nvSpPr>
          <p:spPr bwMode="auto">
            <a:xfrm flipV="1">
              <a:off x="2354762" y="2384884"/>
              <a:ext cx="1296144" cy="792088"/>
            </a:xfrm>
            <a:prstGeom prst="arc">
              <a:avLst>
                <a:gd name="adj1" fmla="val 10836305"/>
                <a:gd name="adj2" fmla="val 0"/>
              </a:avLst>
            </a:prstGeom>
            <a:noFill/>
            <a:ln w="25400" cap="flat" cmpd="sng" algn="ctr">
              <a:solidFill>
                <a:srgbClr val="00823B"/>
              </a:solidFill>
              <a:prstDash val="solid"/>
              <a:round/>
              <a:headEnd type="none"/>
              <a:tailEnd type="stealth" w="lg" len="lg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弧形 45"/>
            <p:cNvSpPr/>
            <p:nvPr/>
          </p:nvSpPr>
          <p:spPr bwMode="auto">
            <a:xfrm flipV="1">
              <a:off x="3655520" y="2388738"/>
              <a:ext cx="1296144" cy="792088"/>
            </a:xfrm>
            <a:prstGeom prst="arc">
              <a:avLst>
                <a:gd name="adj1" fmla="val 10836305"/>
                <a:gd name="adj2" fmla="val 0"/>
              </a:avLst>
            </a:prstGeom>
            <a:noFill/>
            <a:ln w="25400" cap="flat" cmpd="sng" algn="ctr">
              <a:solidFill>
                <a:srgbClr val="00823B"/>
              </a:solidFill>
              <a:prstDash val="solid"/>
              <a:round/>
              <a:headEnd type="none"/>
              <a:tailEnd type="stealth" w="lg" len="lg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弧形 46"/>
            <p:cNvSpPr/>
            <p:nvPr/>
          </p:nvSpPr>
          <p:spPr bwMode="auto">
            <a:xfrm flipV="1">
              <a:off x="4953438" y="2398677"/>
              <a:ext cx="1296144" cy="792088"/>
            </a:xfrm>
            <a:prstGeom prst="arc">
              <a:avLst>
                <a:gd name="adj1" fmla="val 10836305"/>
                <a:gd name="adj2" fmla="val 0"/>
              </a:avLst>
            </a:prstGeom>
            <a:noFill/>
            <a:ln w="25400" cap="flat" cmpd="sng" algn="ctr">
              <a:solidFill>
                <a:srgbClr val="00823B"/>
              </a:solidFill>
              <a:prstDash val="solid"/>
              <a:round/>
              <a:headEnd type="none"/>
              <a:tailEnd type="stealth" w="lg" len="lg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弧形 47"/>
            <p:cNvSpPr/>
            <p:nvPr/>
          </p:nvSpPr>
          <p:spPr bwMode="auto">
            <a:xfrm flipV="1">
              <a:off x="6248417" y="2398677"/>
              <a:ext cx="1296144" cy="792088"/>
            </a:xfrm>
            <a:prstGeom prst="arc">
              <a:avLst>
                <a:gd name="adj1" fmla="val 10836305"/>
                <a:gd name="adj2" fmla="val 0"/>
              </a:avLst>
            </a:prstGeom>
            <a:noFill/>
            <a:ln w="25400" cap="flat" cmpd="sng" algn="ctr">
              <a:solidFill>
                <a:srgbClr val="00823B"/>
              </a:solidFill>
              <a:prstDash val="solid"/>
              <a:round/>
              <a:headEnd type="none"/>
              <a:tailEnd type="stealth" w="lg" len="lg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9" name="直接箭头连接符 48"/>
            <p:cNvCxnSpPr/>
            <p:nvPr/>
          </p:nvCxnSpPr>
          <p:spPr bwMode="auto">
            <a:xfrm flipV="1">
              <a:off x="641681" y="2577573"/>
              <a:ext cx="0" cy="189654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none" w="lg" len="lg"/>
            </a:ln>
            <a:effectLst/>
          </p:spPr>
        </p:cxnSp>
        <p:sp>
          <p:nvSpPr>
            <p:cNvPr id="52" name="弧形 51"/>
            <p:cNvSpPr/>
            <p:nvPr/>
          </p:nvSpPr>
          <p:spPr bwMode="auto">
            <a:xfrm>
              <a:off x="7756934" y="2348880"/>
              <a:ext cx="1296144" cy="864096"/>
            </a:xfrm>
            <a:prstGeom prst="arc">
              <a:avLst>
                <a:gd name="adj1" fmla="val 10836305"/>
                <a:gd name="adj2" fmla="val 0"/>
              </a:avLst>
            </a:prstGeom>
            <a:noFill/>
            <a:ln w="25400" cap="flat" cmpd="sng" algn="ctr">
              <a:solidFill>
                <a:srgbClr val="00823B"/>
              </a:solidFill>
              <a:prstDash val="solid"/>
              <a:round/>
              <a:headEnd type="none"/>
              <a:tailEnd type="stealth" w="lg" len="lg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8389591" y="2276872"/>
              <a:ext cx="695687" cy="57606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cxnSp>
          <p:nvCxnSpPr>
            <p:cNvPr id="32" name="直接箭头连接符 31"/>
            <p:cNvCxnSpPr/>
            <p:nvPr/>
          </p:nvCxnSpPr>
          <p:spPr bwMode="auto">
            <a:xfrm>
              <a:off x="630578" y="2766379"/>
              <a:ext cx="7992888" cy="4301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63" name="弧形 62"/>
            <p:cNvSpPr/>
            <p:nvPr/>
          </p:nvSpPr>
          <p:spPr bwMode="auto">
            <a:xfrm flipV="1">
              <a:off x="-268053" y="2375249"/>
              <a:ext cx="1296144" cy="792088"/>
            </a:xfrm>
            <a:prstGeom prst="arc">
              <a:avLst>
                <a:gd name="adj1" fmla="val 10836305"/>
                <a:gd name="adj2" fmla="val 0"/>
              </a:avLst>
            </a:prstGeom>
            <a:noFill/>
            <a:ln w="25400" cap="flat" cmpd="sng" algn="ctr">
              <a:solidFill>
                <a:srgbClr val="00823B"/>
              </a:solidFill>
              <a:prstDash val="solid"/>
              <a:round/>
              <a:headEnd type="none"/>
              <a:tailEnd type="stealth" w="lg" len="lg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 bwMode="auto">
            <a:xfrm>
              <a:off x="-370056" y="2780928"/>
              <a:ext cx="915108" cy="57606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41875" y="1966772"/>
              <a:ext cx="33855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endParaRPr lang="zh-CN" altLang="en-US" sz="2000" dirty="0"/>
            </a:p>
          </p:txBody>
        </p:sp>
        <p:sp>
          <p:nvSpPr>
            <p:cNvPr id="67" name="矩形 66"/>
            <p:cNvSpPr/>
            <p:nvPr/>
          </p:nvSpPr>
          <p:spPr>
            <a:xfrm>
              <a:off x="1521896" y="3182541"/>
              <a:ext cx="33855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endParaRPr lang="zh-CN" altLang="en-US" sz="2000" dirty="0"/>
            </a:p>
          </p:txBody>
        </p:sp>
        <p:sp>
          <p:nvSpPr>
            <p:cNvPr id="68" name="矩形 67"/>
            <p:cNvSpPr/>
            <p:nvPr/>
          </p:nvSpPr>
          <p:spPr>
            <a:xfrm>
              <a:off x="6948264" y="1930625"/>
              <a:ext cx="33855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endParaRPr lang="zh-CN" altLang="en-US" sz="2000" dirty="0"/>
            </a:p>
          </p:txBody>
        </p:sp>
        <p:sp>
          <p:nvSpPr>
            <p:cNvPr id="69" name="矩形 68"/>
            <p:cNvSpPr/>
            <p:nvPr/>
          </p:nvSpPr>
          <p:spPr>
            <a:xfrm>
              <a:off x="459123" y="2184723"/>
              <a:ext cx="34336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70" name="直接箭头连接符 69"/>
            <p:cNvCxnSpPr/>
            <p:nvPr/>
          </p:nvCxnSpPr>
          <p:spPr bwMode="auto">
            <a:xfrm flipV="1">
              <a:off x="8389591" y="2591274"/>
              <a:ext cx="0" cy="189654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none" w="lg" len="lg"/>
            </a:ln>
            <a:effectLst/>
          </p:spPr>
        </p:cxnSp>
        <p:sp>
          <p:nvSpPr>
            <p:cNvPr id="71" name="矩形 70"/>
            <p:cNvSpPr/>
            <p:nvPr/>
          </p:nvSpPr>
          <p:spPr>
            <a:xfrm>
              <a:off x="8100392" y="2802021"/>
              <a:ext cx="44916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413387" y="5002048"/>
            <a:ext cx="84792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Greatest Common Divisor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最大公约数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gcd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(M,S)=1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77600" y="5985691"/>
            <a:ext cx="8928992" cy="461665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考虑各种不同可能的</a:t>
            </a:r>
            <a:r>
              <a:rPr kumimoji="1" lang="en-US" altLang="zh-CN" sz="2400" b="1" dirty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S</a:t>
            </a:r>
            <a:r>
              <a:rPr kumimoji="1" lang="zh-CN" altLang="en-US" sz="2400" b="1" dirty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取值，为此</a:t>
            </a:r>
            <a:r>
              <a:rPr kumimoji="1" lang="en-US" altLang="zh-CN" sz="2400" b="1" dirty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M</a:t>
            </a:r>
            <a:r>
              <a:rPr kumimoji="1" lang="zh-CN" altLang="en-US" sz="2400" b="1" dirty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取素数，可使得</a:t>
            </a:r>
            <a:r>
              <a:rPr kumimoji="1" lang="en-US" altLang="zh-CN" sz="2400" b="1" dirty="0" err="1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gcd</a:t>
            </a:r>
            <a:r>
              <a:rPr kumimoji="1" lang="en-US" altLang="zh-CN" sz="2400" b="1" dirty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(M,S)=1</a:t>
            </a:r>
            <a:endParaRPr kumimoji="1" lang="en-US" altLang="zh-CN" sz="2400" b="1" dirty="0">
              <a:solidFill>
                <a:srgbClr val="FFFF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638719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215265" y="1177587"/>
            <a:ext cx="8658959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冲突的普遍性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学生生日例子：按生日日期检索学生，同一月日出生认为相同的生日，构建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365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个桶对应长度为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365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的散列表，只要学生人数大于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，则发生至少一次以上冲突的大于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，此时的空间利用率仅为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23/365=6.3%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散列函数设计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散列冲突排解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是散列的两大核心问题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散列冲突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467544" y="1772817"/>
            <a:ext cx="8208912" cy="129614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2" algn="ctr"/>
            <a:r>
              <a:rPr lang="zh-CN" altLang="en-US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散列表的基本构思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：开辟物理地址连续的桶数组</a:t>
            </a:r>
            <a:r>
              <a:rPr lang="en-US" altLang="zh-CN" sz="24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，借助散列函数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 ()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，将词条关键码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映射到桶地址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 (key)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，从而快速确定待操作词条的物理位置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2128942"/>
      </p:ext>
    </p:extLst>
  </p:cSld>
  <p:clrMapOvr>
    <a:masterClrMapping/>
  </p:clrMapOvr>
  <p:transition advTm="157"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215265" y="1177587"/>
            <a:ext cx="8749223" cy="297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多槽位法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将各桶分解为更细小的槽位单元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(slot)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，每一槽位可组织成向量或列表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put(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key,value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操作，可先通过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hashaddress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定位桶单元，然后查询该桶内槽位单元是否有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。若无，则创建词条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key,value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，并将其插入到桶单元内的空闲槽位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get(key)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remove(key)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操作类似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散列冲突排解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(1)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46847" y="5805839"/>
            <a:ext cx="8406680" cy="904107"/>
          </a:xfrm>
          <a:prstGeom prst="rect">
            <a:avLst/>
          </a:prstGeom>
          <a:solidFill>
            <a:srgbClr val="C00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2" algn="ctr"/>
            <a:r>
              <a:rPr lang="zh-CN" altLang="en-US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若每个桶细分为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个槽位，则空间利用率为原来的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1/k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难以预测并设定合适的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85023" y="504965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2013011635</a:t>
            </a:r>
            <a:endParaRPr lang="zh-CN" altLang="en-US" sz="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485023" y="46790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2014010525</a:t>
            </a:r>
            <a:endParaRPr lang="zh-CN" altLang="en-US" sz="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485023" y="4305316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2016110057</a:t>
            </a:r>
          </a:p>
        </p:txBody>
      </p:sp>
      <p:sp>
        <p:nvSpPr>
          <p:cNvPr id="60" name="矩形 59"/>
          <p:cNvSpPr/>
          <p:nvPr/>
        </p:nvSpPr>
        <p:spPr bwMode="auto">
          <a:xfrm>
            <a:off x="845063" y="504965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845063" y="46790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845063" y="4305316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1205103" y="504965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2013012235</a:t>
            </a:r>
            <a:endParaRPr lang="zh-CN" altLang="en-US" sz="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1205103" y="46790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1205103" y="4305316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1565143" y="504965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1565143" y="46790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1565143" y="4305316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1925183" y="504965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2012010518</a:t>
            </a:r>
          </a:p>
        </p:txBody>
      </p:sp>
      <p:sp>
        <p:nvSpPr>
          <p:cNvPr id="70" name="矩形 69"/>
          <p:cNvSpPr/>
          <p:nvPr/>
        </p:nvSpPr>
        <p:spPr bwMode="auto">
          <a:xfrm>
            <a:off x="1925183" y="46790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1925183" y="4305316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2285223" y="504965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2285223" y="46790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2285223" y="4305316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2645263" y="504965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77" name="矩形 76"/>
          <p:cNvSpPr/>
          <p:nvPr/>
        </p:nvSpPr>
        <p:spPr bwMode="auto">
          <a:xfrm>
            <a:off x="2645263" y="46790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2645263" y="4305316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3005303" y="504965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2013012217</a:t>
            </a:r>
            <a:endParaRPr lang="zh-CN" altLang="en-US" sz="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3005303" y="46790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3005303" y="4305316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3365343" y="504965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2014010533</a:t>
            </a:r>
            <a:endParaRPr lang="zh-CN" altLang="en-US" sz="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3365343" y="46790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3365343" y="4305316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3725383" y="504965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 bwMode="auto">
          <a:xfrm>
            <a:off x="3725383" y="46790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3725383" y="4305316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4085423" y="504965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2013012197</a:t>
            </a:r>
            <a:endParaRPr lang="zh-CN" altLang="en-US" sz="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4085423" y="46790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4085423" y="4305316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4445463" y="504965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2014010513</a:t>
            </a:r>
            <a:endParaRPr lang="zh-CN" altLang="en-US" sz="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4445463" y="46790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4445463" y="4305316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 bwMode="auto">
          <a:xfrm>
            <a:off x="4805503" y="504965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 bwMode="auto">
          <a:xfrm>
            <a:off x="4805503" y="46790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 bwMode="auto">
          <a:xfrm>
            <a:off x="4805503" y="4305316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5165543" y="504965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5165543" y="46790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5165543" y="4305316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5525583" y="504965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2012011494</a:t>
            </a:r>
            <a:endParaRPr lang="zh-CN" altLang="en-US" sz="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5525583" y="46790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2013013305</a:t>
            </a:r>
            <a:endParaRPr lang="zh-CN" altLang="en-US" sz="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5525583" y="4305316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102"/>
          <p:cNvSpPr/>
          <p:nvPr/>
        </p:nvSpPr>
        <p:spPr bwMode="auto">
          <a:xfrm>
            <a:off x="5885623" y="504965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2014013392</a:t>
            </a:r>
            <a:endParaRPr lang="zh-CN" altLang="en-US" sz="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5885623" y="46790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 bwMode="auto">
          <a:xfrm>
            <a:off x="5885623" y="4305316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6233247" y="504965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2013010340</a:t>
            </a:r>
            <a:endParaRPr lang="zh-CN" altLang="en-US" sz="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6233247" y="46790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6233247" y="4305316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108"/>
          <p:cNvSpPr/>
          <p:nvPr/>
        </p:nvSpPr>
        <p:spPr bwMode="auto">
          <a:xfrm>
            <a:off x="6593287" y="504965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2012012118</a:t>
            </a:r>
            <a:endParaRPr lang="zh-CN" altLang="en-US" sz="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 bwMode="auto">
          <a:xfrm>
            <a:off x="6593287" y="46790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2014012474</a:t>
            </a:r>
            <a:endParaRPr lang="zh-CN" altLang="en-US" sz="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 110"/>
          <p:cNvSpPr/>
          <p:nvPr/>
        </p:nvSpPr>
        <p:spPr bwMode="auto">
          <a:xfrm>
            <a:off x="6593287" y="4305316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6953327" y="504965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2014012199</a:t>
            </a:r>
            <a:endParaRPr lang="zh-CN" altLang="en-US" sz="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6953327" y="46790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6953327" y="4305316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矩形 114"/>
          <p:cNvSpPr/>
          <p:nvPr/>
        </p:nvSpPr>
        <p:spPr bwMode="auto">
          <a:xfrm>
            <a:off x="7313367" y="504965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2013012620</a:t>
            </a:r>
            <a:endParaRPr lang="zh-CN" altLang="en-US" sz="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115"/>
          <p:cNvSpPr/>
          <p:nvPr/>
        </p:nvSpPr>
        <p:spPr bwMode="auto">
          <a:xfrm>
            <a:off x="7313367" y="46790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矩形 116"/>
          <p:cNvSpPr/>
          <p:nvPr/>
        </p:nvSpPr>
        <p:spPr bwMode="auto">
          <a:xfrm>
            <a:off x="7313367" y="4305316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7673407" y="504965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2012012374</a:t>
            </a:r>
            <a:endParaRPr lang="zh-CN" altLang="en-US" sz="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7673407" y="46790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2012012374</a:t>
            </a:r>
            <a:endParaRPr lang="zh-CN" altLang="en-US" sz="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 119"/>
          <p:cNvSpPr/>
          <p:nvPr/>
        </p:nvSpPr>
        <p:spPr bwMode="auto">
          <a:xfrm>
            <a:off x="7673407" y="4305316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2014011971</a:t>
            </a:r>
            <a:endParaRPr lang="zh-CN" altLang="en-US" sz="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 120"/>
          <p:cNvSpPr/>
          <p:nvPr/>
        </p:nvSpPr>
        <p:spPr bwMode="auto">
          <a:xfrm>
            <a:off x="8033447" y="504965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 121"/>
          <p:cNvSpPr/>
          <p:nvPr/>
        </p:nvSpPr>
        <p:spPr bwMode="auto">
          <a:xfrm>
            <a:off x="8033447" y="46790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8033447" y="4305316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 123"/>
          <p:cNvSpPr/>
          <p:nvPr/>
        </p:nvSpPr>
        <p:spPr bwMode="auto">
          <a:xfrm>
            <a:off x="8393487" y="504965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矩形 124"/>
          <p:cNvSpPr/>
          <p:nvPr/>
        </p:nvSpPr>
        <p:spPr bwMode="auto">
          <a:xfrm>
            <a:off x="8393487" y="46790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 125"/>
          <p:cNvSpPr/>
          <p:nvPr/>
        </p:nvSpPr>
        <p:spPr bwMode="auto">
          <a:xfrm>
            <a:off x="8393487" y="4305316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4780" y="5415923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/>
          </a:p>
        </p:txBody>
      </p:sp>
      <p:sp>
        <p:nvSpPr>
          <p:cNvPr id="130" name="矩形 129"/>
          <p:cNvSpPr/>
          <p:nvPr/>
        </p:nvSpPr>
        <p:spPr>
          <a:xfrm>
            <a:off x="1202016" y="5415923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/>
          </a:p>
        </p:txBody>
      </p:sp>
      <p:sp>
        <p:nvSpPr>
          <p:cNvPr id="131" name="矩形 130"/>
          <p:cNvSpPr/>
          <p:nvPr/>
        </p:nvSpPr>
        <p:spPr>
          <a:xfrm>
            <a:off x="1569252" y="5415923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/>
          </a:p>
        </p:txBody>
      </p:sp>
      <p:sp>
        <p:nvSpPr>
          <p:cNvPr id="132" name="矩形 131"/>
          <p:cNvSpPr/>
          <p:nvPr/>
        </p:nvSpPr>
        <p:spPr>
          <a:xfrm>
            <a:off x="1936488" y="5415923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/>
          </a:p>
        </p:txBody>
      </p:sp>
      <p:sp>
        <p:nvSpPr>
          <p:cNvPr id="133" name="矩形 132"/>
          <p:cNvSpPr/>
          <p:nvPr/>
        </p:nvSpPr>
        <p:spPr>
          <a:xfrm>
            <a:off x="2303724" y="5415923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400" dirty="0"/>
          </a:p>
        </p:txBody>
      </p:sp>
      <p:sp>
        <p:nvSpPr>
          <p:cNvPr id="134" name="矩形 133"/>
          <p:cNvSpPr/>
          <p:nvPr/>
        </p:nvSpPr>
        <p:spPr>
          <a:xfrm>
            <a:off x="2670960" y="5415923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400" dirty="0"/>
          </a:p>
        </p:txBody>
      </p:sp>
      <p:sp>
        <p:nvSpPr>
          <p:cNvPr id="135" name="矩形 134"/>
          <p:cNvSpPr/>
          <p:nvPr/>
        </p:nvSpPr>
        <p:spPr>
          <a:xfrm>
            <a:off x="3038196" y="5415923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400" dirty="0"/>
          </a:p>
        </p:txBody>
      </p:sp>
      <p:sp>
        <p:nvSpPr>
          <p:cNvPr id="136" name="矩形 135"/>
          <p:cNvSpPr/>
          <p:nvPr/>
        </p:nvSpPr>
        <p:spPr>
          <a:xfrm>
            <a:off x="3405432" y="5415923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1400" dirty="0"/>
          </a:p>
        </p:txBody>
      </p:sp>
      <p:sp>
        <p:nvSpPr>
          <p:cNvPr id="137" name="矩形 136"/>
          <p:cNvSpPr/>
          <p:nvPr/>
        </p:nvSpPr>
        <p:spPr>
          <a:xfrm>
            <a:off x="3772670" y="5415923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1400" dirty="0"/>
          </a:p>
        </p:txBody>
      </p:sp>
      <p:sp>
        <p:nvSpPr>
          <p:cNvPr id="138" name="矩形 137"/>
          <p:cNvSpPr/>
          <p:nvPr/>
        </p:nvSpPr>
        <p:spPr>
          <a:xfrm>
            <a:off x="4094112" y="5415923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1400" dirty="0"/>
          </a:p>
        </p:txBody>
      </p:sp>
      <p:sp>
        <p:nvSpPr>
          <p:cNvPr id="139" name="矩形 138"/>
          <p:cNvSpPr/>
          <p:nvPr/>
        </p:nvSpPr>
        <p:spPr>
          <a:xfrm>
            <a:off x="4454152" y="5415923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1400" dirty="0"/>
          </a:p>
        </p:txBody>
      </p:sp>
      <p:sp>
        <p:nvSpPr>
          <p:cNvPr id="140" name="矩形 139"/>
          <p:cNvSpPr/>
          <p:nvPr/>
        </p:nvSpPr>
        <p:spPr>
          <a:xfrm>
            <a:off x="4814192" y="5415923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1400" dirty="0"/>
          </a:p>
        </p:txBody>
      </p:sp>
      <p:sp>
        <p:nvSpPr>
          <p:cNvPr id="141" name="矩形 140"/>
          <p:cNvSpPr/>
          <p:nvPr/>
        </p:nvSpPr>
        <p:spPr>
          <a:xfrm>
            <a:off x="5174232" y="5415923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1400" dirty="0"/>
          </a:p>
        </p:txBody>
      </p:sp>
      <p:sp>
        <p:nvSpPr>
          <p:cNvPr id="142" name="矩形 141"/>
          <p:cNvSpPr/>
          <p:nvPr/>
        </p:nvSpPr>
        <p:spPr>
          <a:xfrm>
            <a:off x="5534272" y="5415923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1400" dirty="0"/>
          </a:p>
        </p:txBody>
      </p:sp>
      <p:sp>
        <p:nvSpPr>
          <p:cNvPr id="143" name="矩形 142"/>
          <p:cNvSpPr/>
          <p:nvPr/>
        </p:nvSpPr>
        <p:spPr>
          <a:xfrm>
            <a:off x="5894312" y="5415923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1400" dirty="0"/>
          </a:p>
        </p:txBody>
      </p:sp>
      <p:sp>
        <p:nvSpPr>
          <p:cNvPr id="144" name="矩形 143"/>
          <p:cNvSpPr/>
          <p:nvPr/>
        </p:nvSpPr>
        <p:spPr>
          <a:xfrm>
            <a:off x="6254352" y="5415923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1400" dirty="0"/>
          </a:p>
        </p:txBody>
      </p:sp>
      <p:sp>
        <p:nvSpPr>
          <p:cNvPr id="145" name="矩形 144"/>
          <p:cNvSpPr/>
          <p:nvPr/>
        </p:nvSpPr>
        <p:spPr>
          <a:xfrm>
            <a:off x="467544" y="5415923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400" dirty="0"/>
          </a:p>
        </p:txBody>
      </p:sp>
      <p:sp>
        <p:nvSpPr>
          <p:cNvPr id="146" name="矩形 145"/>
          <p:cNvSpPr/>
          <p:nvPr/>
        </p:nvSpPr>
        <p:spPr>
          <a:xfrm>
            <a:off x="6614392" y="5415923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endParaRPr lang="zh-CN" altLang="en-US" sz="1400" dirty="0"/>
          </a:p>
        </p:txBody>
      </p:sp>
      <p:sp>
        <p:nvSpPr>
          <p:cNvPr id="147" name="矩形 146"/>
          <p:cNvSpPr/>
          <p:nvPr/>
        </p:nvSpPr>
        <p:spPr>
          <a:xfrm>
            <a:off x="6974432" y="5415923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endParaRPr lang="zh-CN" altLang="en-US" sz="1400" dirty="0"/>
          </a:p>
        </p:txBody>
      </p:sp>
      <p:sp>
        <p:nvSpPr>
          <p:cNvPr id="148" name="矩形 147"/>
          <p:cNvSpPr/>
          <p:nvPr/>
        </p:nvSpPr>
        <p:spPr>
          <a:xfrm>
            <a:off x="7334472" y="5415923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endParaRPr lang="zh-CN" altLang="en-US" sz="1400" dirty="0"/>
          </a:p>
        </p:txBody>
      </p:sp>
      <p:sp>
        <p:nvSpPr>
          <p:cNvPr id="149" name="矩形 148"/>
          <p:cNvSpPr/>
          <p:nvPr/>
        </p:nvSpPr>
        <p:spPr>
          <a:xfrm>
            <a:off x="7694512" y="5415923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1400" dirty="0"/>
          </a:p>
        </p:txBody>
      </p:sp>
      <p:sp>
        <p:nvSpPr>
          <p:cNvPr id="150" name="矩形 149"/>
          <p:cNvSpPr/>
          <p:nvPr/>
        </p:nvSpPr>
        <p:spPr>
          <a:xfrm>
            <a:off x="8054552" y="5415923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endParaRPr lang="zh-CN" altLang="en-US" sz="1400" dirty="0"/>
          </a:p>
        </p:txBody>
      </p:sp>
      <p:sp>
        <p:nvSpPr>
          <p:cNvPr id="151" name="矩形 150"/>
          <p:cNvSpPr/>
          <p:nvPr/>
        </p:nvSpPr>
        <p:spPr>
          <a:xfrm>
            <a:off x="8414592" y="5415923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51573886"/>
      </p:ext>
    </p:extLst>
  </p:cSld>
  <p:clrMapOvr>
    <a:masterClrMapping/>
  </p:clrMapOvr>
  <p:transition advTm="157"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179512" y="1196752"/>
            <a:ext cx="8749223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独立链法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将各桶相互冲突的词条串成一个列表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相比于多槽位法，空间利用率高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查询类似多槽位法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对于学生学号查询问题，使用模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的除余法及散列冲突排解方法，平均每个学号的查询复杂度为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(1+2+3+1+1+1+1+1+1+1+2+1+1+1+2+1+1+1+2+3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/20 = 1.4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，接近常数复杂度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散列冲突排解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(2)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50305" y="4797152"/>
            <a:ext cx="8352928" cy="1638401"/>
            <a:chOff x="467544" y="3806823"/>
            <a:chExt cx="8352928" cy="1638401"/>
          </a:xfrm>
        </p:grpSpPr>
        <p:sp>
          <p:nvSpPr>
            <p:cNvPr id="5" name="矩形 4"/>
            <p:cNvSpPr/>
            <p:nvPr/>
          </p:nvSpPr>
          <p:spPr bwMode="auto">
            <a:xfrm>
              <a:off x="485023" y="4398421"/>
              <a:ext cx="360040" cy="288421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2013011635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485023" y="4130668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2014010525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矩形 58"/>
            <p:cNvSpPr/>
            <p:nvPr/>
          </p:nvSpPr>
          <p:spPr bwMode="auto">
            <a:xfrm>
              <a:off x="485023" y="3842668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2016110057</a:t>
              </a:r>
            </a:p>
          </p:txBody>
        </p:sp>
        <p:sp>
          <p:nvSpPr>
            <p:cNvPr id="63" name="矩形 62"/>
            <p:cNvSpPr/>
            <p:nvPr/>
          </p:nvSpPr>
          <p:spPr bwMode="auto">
            <a:xfrm>
              <a:off x="1205103" y="4400411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2013012235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68"/>
            <p:cNvSpPr/>
            <p:nvPr/>
          </p:nvSpPr>
          <p:spPr bwMode="auto">
            <a:xfrm>
              <a:off x="1925183" y="4397649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2012010518</a:t>
              </a:r>
            </a:p>
          </p:txBody>
        </p:sp>
        <p:sp>
          <p:nvSpPr>
            <p:cNvPr id="79" name="矩形 78"/>
            <p:cNvSpPr/>
            <p:nvPr/>
          </p:nvSpPr>
          <p:spPr bwMode="auto">
            <a:xfrm>
              <a:off x="3005303" y="4397757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2013012217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矩形 81"/>
            <p:cNvSpPr/>
            <p:nvPr/>
          </p:nvSpPr>
          <p:spPr bwMode="auto">
            <a:xfrm>
              <a:off x="3365342" y="4401270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2014010533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矩形 87"/>
            <p:cNvSpPr/>
            <p:nvPr/>
          </p:nvSpPr>
          <p:spPr bwMode="auto">
            <a:xfrm>
              <a:off x="4086062" y="4397649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2013012197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矩形 90"/>
            <p:cNvSpPr/>
            <p:nvPr/>
          </p:nvSpPr>
          <p:spPr bwMode="auto">
            <a:xfrm>
              <a:off x="4439894" y="4397053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2014010513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矩形 99"/>
            <p:cNvSpPr/>
            <p:nvPr/>
          </p:nvSpPr>
          <p:spPr bwMode="auto">
            <a:xfrm>
              <a:off x="5525583" y="4385879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2012011494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矩形 100"/>
            <p:cNvSpPr/>
            <p:nvPr/>
          </p:nvSpPr>
          <p:spPr bwMode="auto">
            <a:xfrm>
              <a:off x="5525583" y="4096090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2013013305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矩形 102"/>
            <p:cNvSpPr/>
            <p:nvPr/>
          </p:nvSpPr>
          <p:spPr bwMode="auto">
            <a:xfrm>
              <a:off x="5885623" y="4385880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2014013392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" name="矩形 105"/>
            <p:cNvSpPr/>
            <p:nvPr/>
          </p:nvSpPr>
          <p:spPr bwMode="auto">
            <a:xfrm>
              <a:off x="6233247" y="4385880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2013010340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6593287" y="4385880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2012012118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6593287" y="4096090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2014012474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" name="矩形 111"/>
            <p:cNvSpPr/>
            <p:nvPr/>
          </p:nvSpPr>
          <p:spPr bwMode="auto">
            <a:xfrm>
              <a:off x="6953327" y="4385880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2014012199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5" name="矩形 114"/>
            <p:cNvSpPr/>
            <p:nvPr/>
          </p:nvSpPr>
          <p:spPr bwMode="auto">
            <a:xfrm>
              <a:off x="7313367" y="4385880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2013012620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8" name="矩形 117"/>
            <p:cNvSpPr/>
            <p:nvPr/>
          </p:nvSpPr>
          <p:spPr bwMode="auto">
            <a:xfrm>
              <a:off x="7673407" y="4385880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2012012374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9" name="矩形 118"/>
            <p:cNvSpPr/>
            <p:nvPr/>
          </p:nvSpPr>
          <p:spPr bwMode="auto">
            <a:xfrm>
              <a:off x="7673407" y="4096291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2012012374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矩形 119"/>
            <p:cNvSpPr/>
            <p:nvPr/>
          </p:nvSpPr>
          <p:spPr bwMode="auto">
            <a:xfrm>
              <a:off x="7673407" y="3806823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2014011971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834780" y="5137447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400" dirty="0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1202016" y="5137447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 dirty="0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1569252" y="5137447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400" dirty="0"/>
            </a:p>
          </p:txBody>
        </p:sp>
        <p:sp>
          <p:nvSpPr>
            <p:cNvPr id="132" name="矩形 131"/>
            <p:cNvSpPr/>
            <p:nvPr/>
          </p:nvSpPr>
          <p:spPr>
            <a:xfrm>
              <a:off x="1936488" y="5137447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400" dirty="0"/>
            </a:p>
          </p:txBody>
        </p:sp>
        <p:sp>
          <p:nvSpPr>
            <p:cNvPr id="133" name="矩形 132"/>
            <p:cNvSpPr/>
            <p:nvPr/>
          </p:nvSpPr>
          <p:spPr>
            <a:xfrm>
              <a:off x="2303724" y="5137447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1400" dirty="0"/>
            </a:p>
          </p:txBody>
        </p:sp>
        <p:sp>
          <p:nvSpPr>
            <p:cNvPr id="134" name="矩形 133"/>
            <p:cNvSpPr/>
            <p:nvPr/>
          </p:nvSpPr>
          <p:spPr>
            <a:xfrm>
              <a:off x="2670960" y="5137447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1400" dirty="0"/>
            </a:p>
          </p:txBody>
        </p:sp>
        <p:sp>
          <p:nvSpPr>
            <p:cNvPr id="135" name="矩形 134"/>
            <p:cNvSpPr/>
            <p:nvPr/>
          </p:nvSpPr>
          <p:spPr>
            <a:xfrm>
              <a:off x="3038196" y="5137447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sz="1400" dirty="0"/>
            </a:p>
          </p:txBody>
        </p:sp>
        <p:sp>
          <p:nvSpPr>
            <p:cNvPr id="136" name="矩形 135"/>
            <p:cNvSpPr/>
            <p:nvPr/>
          </p:nvSpPr>
          <p:spPr>
            <a:xfrm>
              <a:off x="3405432" y="5137447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1400" dirty="0"/>
            </a:p>
          </p:txBody>
        </p:sp>
        <p:sp>
          <p:nvSpPr>
            <p:cNvPr id="137" name="矩形 136"/>
            <p:cNvSpPr/>
            <p:nvPr/>
          </p:nvSpPr>
          <p:spPr>
            <a:xfrm>
              <a:off x="3772670" y="5137447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zh-CN" altLang="en-US" sz="1400" dirty="0"/>
            </a:p>
          </p:txBody>
        </p:sp>
        <p:sp>
          <p:nvSpPr>
            <p:cNvPr id="138" name="矩形 137"/>
            <p:cNvSpPr/>
            <p:nvPr/>
          </p:nvSpPr>
          <p:spPr>
            <a:xfrm>
              <a:off x="409411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zh-CN" altLang="en-US" sz="1400" dirty="0"/>
            </a:p>
          </p:txBody>
        </p:sp>
        <p:sp>
          <p:nvSpPr>
            <p:cNvPr id="139" name="矩形 138"/>
            <p:cNvSpPr/>
            <p:nvPr/>
          </p:nvSpPr>
          <p:spPr>
            <a:xfrm>
              <a:off x="445415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endParaRPr lang="zh-CN" altLang="en-US" sz="1400" dirty="0"/>
            </a:p>
          </p:txBody>
        </p:sp>
        <p:sp>
          <p:nvSpPr>
            <p:cNvPr id="140" name="矩形 139"/>
            <p:cNvSpPr/>
            <p:nvPr/>
          </p:nvSpPr>
          <p:spPr>
            <a:xfrm>
              <a:off x="481419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  <a:endParaRPr lang="zh-CN" altLang="en-US" sz="1400" dirty="0"/>
            </a:p>
          </p:txBody>
        </p:sp>
        <p:sp>
          <p:nvSpPr>
            <p:cNvPr id="141" name="矩形 140"/>
            <p:cNvSpPr/>
            <p:nvPr/>
          </p:nvSpPr>
          <p:spPr>
            <a:xfrm>
              <a:off x="517423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13</a:t>
              </a:r>
              <a:endParaRPr lang="zh-CN" altLang="en-US" sz="1400" dirty="0"/>
            </a:p>
          </p:txBody>
        </p:sp>
        <p:sp>
          <p:nvSpPr>
            <p:cNvPr id="142" name="矩形 141"/>
            <p:cNvSpPr/>
            <p:nvPr/>
          </p:nvSpPr>
          <p:spPr>
            <a:xfrm>
              <a:off x="553427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14</a:t>
              </a:r>
              <a:endParaRPr lang="zh-CN" altLang="en-US" sz="1400" dirty="0"/>
            </a:p>
          </p:txBody>
        </p:sp>
        <p:sp>
          <p:nvSpPr>
            <p:cNvPr id="143" name="矩形 142"/>
            <p:cNvSpPr/>
            <p:nvPr/>
          </p:nvSpPr>
          <p:spPr>
            <a:xfrm>
              <a:off x="589431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endParaRPr lang="zh-CN" altLang="en-US" sz="1400" dirty="0"/>
            </a:p>
          </p:txBody>
        </p:sp>
        <p:sp>
          <p:nvSpPr>
            <p:cNvPr id="144" name="矩形 143"/>
            <p:cNvSpPr/>
            <p:nvPr/>
          </p:nvSpPr>
          <p:spPr>
            <a:xfrm>
              <a:off x="625435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16</a:t>
              </a:r>
              <a:endParaRPr lang="zh-CN" altLang="en-US" sz="1400" dirty="0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467544" y="5137447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sz="1400" dirty="0"/>
            </a:p>
          </p:txBody>
        </p:sp>
        <p:sp>
          <p:nvSpPr>
            <p:cNvPr id="146" name="矩形 145"/>
            <p:cNvSpPr/>
            <p:nvPr/>
          </p:nvSpPr>
          <p:spPr>
            <a:xfrm>
              <a:off x="661439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17</a:t>
              </a:r>
              <a:endParaRPr lang="zh-CN" altLang="en-US" sz="1400" dirty="0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697443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18</a:t>
              </a:r>
              <a:endParaRPr lang="zh-CN" altLang="en-US" sz="1400" dirty="0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733447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19</a:t>
              </a:r>
              <a:endParaRPr lang="zh-CN" altLang="en-US" sz="1400" dirty="0"/>
            </a:p>
          </p:txBody>
        </p:sp>
        <p:sp>
          <p:nvSpPr>
            <p:cNvPr id="149" name="矩形 148"/>
            <p:cNvSpPr/>
            <p:nvPr/>
          </p:nvSpPr>
          <p:spPr>
            <a:xfrm>
              <a:off x="769451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endParaRPr lang="zh-CN" altLang="en-US" sz="1400" dirty="0"/>
            </a:p>
          </p:txBody>
        </p:sp>
        <p:sp>
          <p:nvSpPr>
            <p:cNvPr id="150" name="矩形 149"/>
            <p:cNvSpPr/>
            <p:nvPr/>
          </p:nvSpPr>
          <p:spPr>
            <a:xfrm>
              <a:off x="805455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21</a:t>
              </a:r>
              <a:endParaRPr lang="zh-CN" altLang="en-US" sz="1400" dirty="0"/>
            </a:p>
          </p:txBody>
        </p:sp>
        <p:sp>
          <p:nvSpPr>
            <p:cNvPr id="151" name="矩形 150"/>
            <p:cNvSpPr/>
            <p:nvPr/>
          </p:nvSpPr>
          <p:spPr>
            <a:xfrm>
              <a:off x="841459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22</a:t>
              </a:r>
              <a:endParaRPr lang="zh-CN" altLang="en-US" sz="1400" dirty="0"/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539043" y="4907502"/>
              <a:ext cx="252000" cy="159603"/>
              <a:chOff x="539043" y="5047847"/>
              <a:chExt cx="252000" cy="159603"/>
            </a:xfrm>
          </p:grpSpPr>
          <p:sp>
            <p:nvSpPr>
              <p:cNvPr id="127" name="矩形 126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algn="ctr"/>
                <a:endParaRPr lang="zh-CN" altLang="en-US" sz="1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" name="椭圆 2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sp>
          <p:nvSpPr>
            <p:cNvPr id="175" name="矩形 174"/>
            <p:cNvSpPr/>
            <p:nvPr/>
          </p:nvSpPr>
          <p:spPr bwMode="auto">
            <a:xfrm>
              <a:off x="899628" y="4907502"/>
              <a:ext cx="252000" cy="159603"/>
            </a:xfrm>
            <a:prstGeom prst="rect">
              <a:avLst/>
            </a:prstGeom>
            <a:solidFill>
              <a:srgbClr val="C0000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72000" rIns="36000" bIns="0" rtlCol="0" anchor="ctr" anchorCtr="1"/>
            <a:lstStyle/>
            <a:p>
              <a:pPr algn="ctr"/>
              <a:r>
                <a:rPr lang="en-US" altLang="zh-CN" sz="1400" b="1" dirty="0">
                  <a:solidFill>
                    <a:srgbClr val="99F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^</a:t>
              </a:r>
              <a:endParaRPr lang="zh-CN" altLang="en-US" sz="1200" b="1" dirty="0">
                <a:solidFill>
                  <a:srgbClr val="99FF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77" name="组合 176"/>
            <p:cNvGrpSpPr/>
            <p:nvPr/>
          </p:nvGrpSpPr>
          <p:grpSpPr>
            <a:xfrm>
              <a:off x="1260213" y="4907502"/>
              <a:ext cx="252000" cy="159603"/>
              <a:chOff x="539043" y="5047847"/>
              <a:chExt cx="252000" cy="159603"/>
            </a:xfrm>
          </p:grpSpPr>
          <p:sp>
            <p:nvSpPr>
              <p:cNvPr id="178" name="矩形 177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algn="ctr"/>
                <a:endParaRPr lang="zh-CN" altLang="en-US" sz="1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9" name="椭圆 178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sp>
          <p:nvSpPr>
            <p:cNvPr id="180" name="矩形 179"/>
            <p:cNvSpPr/>
            <p:nvPr/>
          </p:nvSpPr>
          <p:spPr bwMode="auto">
            <a:xfrm>
              <a:off x="1620798" y="4907502"/>
              <a:ext cx="252000" cy="159603"/>
            </a:xfrm>
            <a:prstGeom prst="rect">
              <a:avLst/>
            </a:prstGeom>
            <a:solidFill>
              <a:srgbClr val="C0000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72000" rIns="36000" bIns="0" rtlCol="0" anchor="ctr" anchorCtr="1"/>
            <a:lstStyle/>
            <a:p>
              <a:pPr algn="ctr"/>
              <a:r>
                <a:rPr lang="en-US" altLang="zh-CN" sz="1400" b="1" dirty="0">
                  <a:solidFill>
                    <a:srgbClr val="99F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^</a:t>
              </a:r>
              <a:endParaRPr lang="zh-CN" altLang="en-US" sz="1200" b="1" dirty="0">
                <a:solidFill>
                  <a:srgbClr val="99FF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81" name="组合 180"/>
            <p:cNvGrpSpPr/>
            <p:nvPr/>
          </p:nvGrpSpPr>
          <p:grpSpPr>
            <a:xfrm>
              <a:off x="1981383" y="4907502"/>
              <a:ext cx="252000" cy="159603"/>
              <a:chOff x="539043" y="5047847"/>
              <a:chExt cx="252000" cy="159603"/>
            </a:xfrm>
          </p:grpSpPr>
          <p:sp>
            <p:nvSpPr>
              <p:cNvPr id="182" name="矩形 181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algn="ctr"/>
                <a:endParaRPr lang="zh-CN" altLang="en-US" sz="1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3" name="椭圆 182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sp>
          <p:nvSpPr>
            <p:cNvPr id="184" name="矩形 183"/>
            <p:cNvSpPr/>
            <p:nvPr/>
          </p:nvSpPr>
          <p:spPr bwMode="auto">
            <a:xfrm>
              <a:off x="2341968" y="4907502"/>
              <a:ext cx="252000" cy="159603"/>
            </a:xfrm>
            <a:prstGeom prst="rect">
              <a:avLst/>
            </a:prstGeom>
            <a:solidFill>
              <a:srgbClr val="C0000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72000" rIns="36000" bIns="0" rtlCol="0" anchor="ctr" anchorCtr="1"/>
            <a:lstStyle/>
            <a:p>
              <a:pPr algn="ctr"/>
              <a:r>
                <a:rPr lang="en-US" altLang="zh-CN" sz="1400" b="1" dirty="0">
                  <a:solidFill>
                    <a:srgbClr val="99F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^</a:t>
              </a:r>
              <a:endParaRPr lang="zh-CN" altLang="en-US" sz="1200" b="1" dirty="0">
                <a:solidFill>
                  <a:srgbClr val="99FF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5" name="矩形 184"/>
            <p:cNvSpPr/>
            <p:nvPr/>
          </p:nvSpPr>
          <p:spPr bwMode="auto">
            <a:xfrm>
              <a:off x="2702553" y="4907502"/>
              <a:ext cx="252000" cy="159603"/>
            </a:xfrm>
            <a:prstGeom prst="rect">
              <a:avLst/>
            </a:prstGeom>
            <a:solidFill>
              <a:srgbClr val="C0000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72000" rIns="36000" bIns="0" rtlCol="0" anchor="ctr" anchorCtr="1"/>
            <a:lstStyle/>
            <a:p>
              <a:pPr algn="ctr"/>
              <a:r>
                <a:rPr lang="en-US" altLang="zh-CN" sz="1400" b="1" dirty="0">
                  <a:solidFill>
                    <a:srgbClr val="99F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^</a:t>
              </a:r>
              <a:endParaRPr lang="zh-CN" altLang="en-US" sz="1200" b="1" dirty="0">
                <a:solidFill>
                  <a:srgbClr val="99FF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86" name="组合 185"/>
            <p:cNvGrpSpPr/>
            <p:nvPr/>
          </p:nvGrpSpPr>
          <p:grpSpPr>
            <a:xfrm>
              <a:off x="3063138" y="4907502"/>
              <a:ext cx="252000" cy="159603"/>
              <a:chOff x="539043" y="5047847"/>
              <a:chExt cx="252000" cy="159603"/>
            </a:xfrm>
          </p:grpSpPr>
          <p:sp>
            <p:nvSpPr>
              <p:cNvPr id="187" name="矩形 186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algn="ctr"/>
                <a:endParaRPr lang="zh-CN" altLang="en-US" sz="1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8" name="椭圆 187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grpSp>
          <p:nvGrpSpPr>
            <p:cNvPr id="189" name="组合 188"/>
            <p:cNvGrpSpPr/>
            <p:nvPr/>
          </p:nvGrpSpPr>
          <p:grpSpPr>
            <a:xfrm>
              <a:off x="3423723" y="4907502"/>
              <a:ext cx="252000" cy="159603"/>
              <a:chOff x="539043" y="5047847"/>
              <a:chExt cx="252000" cy="159603"/>
            </a:xfrm>
          </p:grpSpPr>
          <p:sp>
            <p:nvSpPr>
              <p:cNvPr id="190" name="矩形 189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algn="ctr"/>
                <a:endParaRPr lang="zh-CN" altLang="en-US" sz="1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1" name="椭圆 190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grpSp>
          <p:nvGrpSpPr>
            <p:cNvPr id="192" name="组合 191"/>
            <p:cNvGrpSpPr/>
            <p:nvPr/>
          </p:nvGrpSpPr>
          <p:grpSpPr>
            <a:xfrm>
              <a:off x="4144893" y="4907502"/>
              <a:ext cx="252000" cy="159603"/>
              <a:chOff x="539043" y="5047847"/>
              <a:chExt cx="252000" cy="159603"/>
            </a:xfrm>
          </p:grpSpPr>
          <p:sp>
            <p:nvSpPr>
              <p:cNvPr id="193" name="矩形 192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algn="ctr"/>
                <a:endParaRPr lang="zh-CN" altLang="en-US" sz="1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4" name="椭圆 193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grpSp>
          <p:nvGrpSpPr>
            <p:cNvPr id="195" name="组合 194"/>
            <p:cNvGrpSpPr/>
            <p:nvPr/>
          </p:nvGrpSpPr>
          <p:grpSpPr>
            <a:xfrm>
              <a:off x="4505478" y="4907502"/>
              <a:ext cx="252000" cy="159603"/>
              <a:chOff x="539043" y="5047847"/>
              <a:chExt cx="252000" cy="159603"/>
            </a:xfrm>
          </p:grpSpPr>
          <p:sp>
            <p:nvSpPr>
              <p:cNvPr id="196" name="矩形 195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algn="ctr"/>
                <a:endParaRPr lang="zh-CN" altLang="en-US" sz="1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7" name="椭圆 196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grpSp>
          <p:nvGrpSpPr>
            <p:cNvPr id="198" name="组合 197"/>
            <p:cNvGrpSpPr/>
            <p:nvPr/>
          </p:nvGrpSpPr>
          <p:grpSpPr>
            <a:xfrm>
              <a:off x="5587233" y="4907502"/>
              <a:ext cx="252000" cy="159603"/>
              <a:chOff x="539043" y="5047847"/>
              <a:chExt cx="252000" cy="159603"/>
            </a:xfrm>
          </p:grpSpPr>
          <p:sp>
            <p:nvSpPr>
              <p:cNvPr id="199" name="矩形 198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algn="ctr"/>
                <a:endParaRPr lang="zh-CN" altLang="en-US" sz="1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0" name="椭圆 199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grpSp>
          <p:nvGrpSpPr>
            <p:cNvPr id="201" name="组合 200"/>
            <p:cNvGrpSpPr/>
            <p:nvPr/>
          </p:nvGrpSpPr>
          <p:grpSpPr>
            <a:xfrm>
              <a:off x="5947818" y="4907502"/>
              <a:ext cx="252000" cy="159603"/>
              <a:chOff x="539043" y="5047847"/>
              <a:chExt cx="252000" cy="159603"/>
            </a:xfrm>
          </p:grpSpPr>
          <p:sp>
            <p:nvSpPr>
              <p:cNvPr id="202" name="矩形 201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algn="ctr"/>
                <a:endParaRPr lang="zh-CN" altLang="en-US" sz="1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3" name="椭圆 202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grpSp>
          <p:nvGrpSpPr>
            <p:cNvPr id="204" name="组合 203"/>
            <p:cNvGrpSpPr/>
            <p:nvPr/>
          </p:nvGrpSpPr>
          <p:grpSpPr>
            <a:xfrm>
              <a:off x="6308403" y="4907502"/>
              <a:ext cx="252000" cy="159603"/>
              <a:chOff x="539043" y="5047847"/>
              <a:chExt cx="252000" cy="159603"/>
            </a:xfrm>
          </p:grpSpPr>
          <p:sp>
            <p:nvSpPr>
              <p:cNvPr id="205" name="矩形 204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algn="ctr"/>
                <a:endParaRPr lang="zh-CN" altLang="en-US" sz="1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6" name="椭圆 205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grpSp>
          <p:nvGrpSpPr>
            <p:cNvPr id="207" name="组合 206"/>
            <p:cNvGrpSpPr/>
            <p:nvPr/>
          </p:nvGrpSpPr>
          <p:grpSpPr>
            <a:xfrm>
              <a:off x="6668988" y="4907502"/>
              <a:ext cx="252000" cy="159603"/>
              <a:chOff x="539043" y="5047847"/>
              <a:chExt cx="252000" cy="159603"/>
            </a:xfrm>
          </p:grpSpPr>
          <p:sp>
            <p:nvSpPr>
              <p:cNvPr id="208" name="矩形 207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algn="ctr"/>
                <a:endParaRPr lang="zh-CN" altLang="en-US" sz="1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9" name="椭圆 208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grpSp>
          <p:nvGrpSpPr>
            <p:cNvPr id="210" name="组合 209"/>
            <p:cNvGrpSpPr/>
            <p:nvPr/>
          </p:nvGrpSpPr>
          <p:grpSpPr>
            <a:xfrm>
              <a:off x="7029573" y="4907502"/>
              <a:ext cx="252000" cy="159603"/>
              <a:chOff x="539043" y="5047847"/>
              <a:chExt cx="252000" cy="159603"/>
            </a:xfrm>
          </p:grpSpPr>
          <p:sp>
            <p:nvSpPr>
              <p:cNvPr id="211" name="矩形 210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algn="ctr"/>
                <a:endParaRPr lang="zh-CN" altLang="en-US" sz="1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2" name="椭圆 211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grpSp>
          <p:nvGrpSpPr>
            <p:cNvPr id="213" name="组合 212"/>
            <p:cNvGrpSpPr/>
            <p:nvPr/>
          </p:nvGrpSpPr>
          <p:grpSpPr>
            <a:xfrm>
              <a:off x="7390158" y="4907502"/>
              <a:ext cx="252000" cy="159603"/>
              <a:chOff x="539043" y="5047847"/>
              <a:chExt cx="252000" cy="159603"/>
            </a:xfrm>
          </p:grpSpPr>
          <p:sp>
            <p:nvSpPr>
              <p:cNvPr id="214" name="矩形 213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algn="ctr"/>
                <a:endParaRPr lang="zh-CN" altLang="en-US" sz="1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5" name="椭圆 214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grpSp>
          <p:nvGrpSpPr>
            <p:cNvPr id="216" name="组合 215"/>
            <p:cNvGrpSpPr/>
            <p:nvPr/>
          </p:nvGrpSpPr>
          <p:grpSpPr>
            <a:xfrm>
              <a:off x="7750743" y="4907502"/>
              <a:ext cx="252000" cy="159603"/>
              <a:chOff x="539043" y="5047847"/>
              <a:chExt cx="252000" cy="159603"/>
            </a:xfrm>
          </p:grpSpPr>
          <p:sp>
            <p:nvSpPr>
              <p:cNvPr id="217" name="矩形 216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algn="ctr"/>
                <a:endParaRPr lang="zh-CN" altLang="en-US" sz="1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8" name="椭圆 217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sp>
          <p:nvSpPr>
            <p:cNvPr id="219" name="矩形 218"/>
            <p:cNvSpPr/>
            <p:nvPr/>
          </p:nvSpPr>
          <p:spPr bwMode="auto">
            <a:xfrm>
              <a:off x="3784308" y="4907502"/>
              <a:ext cx="252000" cy="159603"/>
            </a:xfrm>
            <a:prstGeom prst="rect">
              <a:avLst/>
            </a:prstGeom>
            <a:solidFill>
              <a:srgbClr val="C0000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72000" rIns="36000" bIns="0" rtlCol="0" anchor="ctr" anchorCtr="1"/>
            <a:lstStyle/>
            <a:p>
              <a:pPr algn="ctr"/>
              <a:r>
                <a:rPr lang="en-US" altLang="zh-CN" sz="1400" b="1" dirty="0">
                  <a:solidFill>
                    <a:srgbClr val="99F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^</a:t>
              </a:r>
              <a:endParaRPr lang="zh-CN" altLang="en-US" sz="1200" b="1" dirty="0">
                <a:solidFill>
                  <a:srgbClr val="99FF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0" name="矩形 219"/>
            <p:cNvSpPr/>
            <p:nvPr/>
          </p:nvSpPr>
          <p:spPr bwMode="auto">
            <a:xfrm>
              <a:off x="4866063" y="4907502"/>
              <a:ext cx="252000" cy="159603"/>
            </a:xfrm>
            <a:prstGeom prst="rect">
              <a:avLst/>
            </a:prstGeom>
            <a:solidFill>
              <a:srgbClr val="C0000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72000" rIns="36000" bIns="0" rtlCol="0" anchor="ctr" anchorCtr="1"/>
            <a:lstStyle/>
            <a:p>
              <a:pPr algn="ctr"/>
              <a:r>
                <a:rPr lang="en-US" altLang="zh-CN" sz="1400" b="1" dirty="0">
                  <a:solidFill>
                    <a:srgbClr val="99F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^</a:t>
              </a:r>
              <a:endParaRPr lang="zh-CN" altLang="en-US" sz="1200" b="1" dirty="0">
                <a:solidFill>
                  <a:srgbClr val="99FF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1" name="矩形 220"/>
            <p:cNvSpPr/>
            <p:nvPr/>
          </p:nvSpPr>
          <p:spPr bwMode="auto">
            <a:xfrm>
              <a:off x="5226648" y="4907502"/>
              <a:ext cx="252000" cy="159603"/>
            </a:xfrm>
            <a:prstGeom prst="rect">
              <a:avLst/>
            </a:prstGeom>
            <a:solidFill>
              <a:srgbClr val="C0000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72000" rIns="36000" bIns="0" rtlCol="0" anchor="ctr" anchorCtr="1"/>
            <a:lstStyle/>
            <a:p>
              <a:pPr algn="ctr"/>
              <a:r>
                <a:rPr lang="en-US" altLang="zh-CN" sz="1400" b="1" dirty="0">
                  <a:solidFill>
                    <a:srgbClr val="99F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^</a:t>
              </a:r>
              <a:endParaRPr lang="zh-CN" altLang="en-US" sz="1200" b="1" dirty="0">
                <a:solidFill>
                  <a:srgbClr val="99FF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2" name="矩形 221"/>
            <p:cNvSpPr/>
            <p:nvPr/>
          </p:nvSpPr>
          <p:spPr bwMode="auto">
            <a:xfrm>
              <a:off x="8111328" y="4907502"/>
              <a:ext cx="252000" cy="159603"/>
            </a:xfrm>
            <a:prstGeom prst="rect">
              <a:avLst/>
            </a:prstGeom>
            <a:solidFill>
              <a:srgbClr val="C0000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72000" rIns="36000" bIns="0" rtlCol="0" anchor="ctr" anchorCtr="1"/>
            <a:lstStyle/>
            <a:p>
              <a:pPr algn="ctr"/>
              <a:r>
                <a:rPr lang="en-US" altLang="zh-CN" sz="1400" b="1" dirty="0">
                  <a:solidFill>
                    <a:srgbClr val="99F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^</a:t>
              </a:r>
              <a:endParaRPr lang="zh-CN" altLang="en-US" sz="1200" b="1" dirty="0">
                <a:solidFill>
                  <a:srgbClr val="99FF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3" name="矩形 222"/>
            <p:cNvSpPr/>
            <p:nvPr/>
          </p:nvSpPr>
          <p:spPr bwMode="auto">
            <a:xfrm>
              <a:off x="8471909" y="4907502"/>
              <a:ext cx="252000" cy="159603"/>
            </a:xfrm>
            <a:prstGeom prst="rect">
              <a:avLst/>
            </a:prstGeom>
            <a:solidFill>
              <a:srgbClr val="C0000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72000" rIns="36000" bIns="0" rtlCol="0" anchor="ctr" anchorCtr="1"/>
            <a:lstStyle/>
            <a:p>
              <a:pPr algn="ctr"/>
              <a:r>
                <a:rPr lang="en-US" altLang="zh-CN" sz="1400" b="1" dirty="0">
                  <a:solidFill>
                    <a:srgbClr val="99F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^</a:t>
              </a:r>
              <a:endParaRPr lang="zh-CN" altLang="en-US" sz="1200" b="1" dirty="0">
                <a:solidFill>
                  <a:srgbClr val="99FF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24" name="直接箭头连接符 223"/>
            <p:cNvCxnSpPr>
              <a:stCxn id="127" idx="0"/>
              <a:endCxn id="5" idx="2"/>
            </p:cNvCxnSpPr>
            <p:nvPr/>
          </p:nvCxnSpPr>
          <p:spPr bwMode="auto">
            <a:xfrm flipV="1">
              <a:off x="665043" y="4686842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225" name="直接箭头连接符 224"/>
            <p:cNvCxnSpPr/>
            <p:nvPr/>
          </p:nvCxnSpPr>
          <p:spPr bwMode="auto">
            <a:xfrm flipV="1">
              <a:off x="1385123" y="4686842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226" name="直接箭头连接符 225"/>
            <p:cNvCxnSpPr/>
            <p:nvPr/>
          </p:nvCxnSpPr>
          <p:spPr bwMode="auto">
            <a:xfrm flipV="1">
              <a:off x="2105203" y="4686842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227" name="直接箭头连接符 226"/>
            <p:cNvCxnSpPr/>
            <p:nvPr/>
          </p:nvCxnSpPr>
          <p:spPr bwMode="auto">
            <a:xfrm flipV="1">
              <a:off x="3185323" y="4685649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228" name="直接箭头连接符 227"/>
            <p:cNvCxnSpPr/>
            <p:nvPr/>
          </p:nvCxnSpPr>
          <p:spPr bwMode="auto">
            <a:xfrm flipV="1">
              <a:off x="3545362" y="4685649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229" name="直接箭头连接符 228"/>
            <p:cNvCxnSpPr/>
            <p:nvPr/>
          </p:nvCxnSpPr>
          <p:spPr bwMode="auto">
            <a:xfrm flipV="1">
              <a:off x="4625483" y="4685649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230" name="直接箭头连接符 229"/>
            <p:cNvCxnSpPr/>
            <p:nvPr/>
          </p:nvCxnSpPr>
          <p:spPr bwMode="auto">
            <a:xfrm flipV="1">
              <a:off x="4265443" y="4685649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231" name="直接箭头连接符 230"/>
            <p:cNvCxnSpPr/>
            <p:nvPr/>
          </p:nvCxnSpPr>
          <p:spPr bwMode="auto">
            <a:xfrm flipV="1">
              <a:off x="5705603" y="4685053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232" name="直接箭头连接符 231"/>
            <p:cNvCxnSpPr/>
            <p:nvPr/>
          </p:nvCxnSpPr>
          <p:spPr bwMode="auto">
            <a:xfrm flipV="1">
              <a:off x="6073818" y="4685053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233" name="直接箭头连接符 232"/>
            <p:cNvCxnSpPr/>
            <p:nvPr/>
          </p:nvCxnSpPr>
          <p:spPr bwMode="auto">
            <a:xfrm flipV="1">
              <a:off x="6434403" y="4685053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234" name="直接箭头连接符 233"/>
            <p:cNvCxnSpPr/>
            <p:nvPr/>
          </p:nvCxnSpPr>
          <p:spPr bwMode="auto">
            <a:xfrm flipV="1">
              <a:off x="6794988" y="4685053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235" name="直接箭头连接符 234"/>
            <p:cNvCxnSpPr/>
            <p:nvPr/>
          </p:nvCxnSpPr>
          <p:spPr bwMode="auto">
            <a:xfrm flipV="1">
              <a:off x="7155573" y="4685053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236" name="直接箭头连接符 235"/>
            <p:cNvCxnSpPr/>
            <p:nvPr/>
          </p:nvCxnSpPr>
          <p:spPr bwMode="auto">
            <a:xfrm flipV="1">
              <a:off x="7516158" y="4685053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237" name="直接箭头连接符 236"/>
            <p:cNvCxnSpPr/>
            <p:nvPr/>
          </p:nvCxnSpPr>
          <p:spPr bwMode="auto">
            <a:xfrm flipV="1">
              <a:off x="7873931" y="4685053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483994261"/>
      </p:ext>
    </p:extLst>
  </p:cSld>
  <p:clrMapOvr>
    <a:masterClrMapping/>
  </p:clrMapOvr>
  <p:transition advTm="157"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问题的提出</a:t>
            </a: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79512" y="1103996"/>
            <a:ext cx="3024336" cy="1031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学生信息查询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035553"/>
              </p:ext>
            </p:extLst>
          </p:nvPr>
        </p:nvGraphicFramePr>
        <p:xfrm>
          <a:off x="211752" y="1812188"/>
          <a:ext cx="4320479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328126984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24919309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776456947"/>
                    </a:ext>
                  </a:extLst>
                </a:gridCol>
                <a:gridCol w="1008111">
                  <a:extLst>
                    <a:ext uri="{9D8B030D-6E8A-4147-A177-3AD203B41FA5}">
                      <a16:colId xmlns:a16="http://schemas.microsoft.com/office/drawing/2014/main" val="1258680632"/>
                    </a:ext>
                  </a:extLst>
                </a:gridCol>
              </a:tblGrid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学号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姓名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性别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班级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442026939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2012010518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陈柏桦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男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生</a:t>
                      </a:r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881921670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2012011477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吴迪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女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自</a:t>
                      </a:r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162435119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2012011494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高澍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男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自</a:t>
                      </a:r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36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268969322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2012012118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肖定坤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男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</a:t>
                      </a:r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23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915873743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2012012374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陈静远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女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生</a:t>
                      </a:r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43415915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2013010340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梁加炀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男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水工</a:t>
                      </a:r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33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989465048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2013011635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高炜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男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力</a:t>
                      </a:r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76223719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2013012197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宋盛雨央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男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物理</a:t>
                      </a:r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31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578008512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2013012217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傅笛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男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基科</a:t>
                      </a:r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31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429672433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2013012235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苏肇祺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男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物理</a:t>
                      </a:r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76321615"/>
                  </a:ext>
                </a:extLst>
              </a:tr>
            </a:tbl>
          </a:graphicData>
        </a:graphic>
      </p:graphicFrame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620750"/>
              </p:ext>
            </p:extLst>
          </p:nvPr>
        </p:nvGraphicFramePr>
        <p:xfrm>
          <a:off x="4676248" y="1812188"/>
          <a:ext cx="4320479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328126984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24919309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776456947"/>
                    </a:ext>
                  </a:extLst>
                </a:gridCol>
                <a:gridCol w="1008111">
                  <a:extLst>
                    <a:ext uri="{9D8B030D-6E8A-4147-A177-3AD203B41FA5}">
                      <a16:colId xmlns:a16="http://schemas.microsoft.com/office/drawing/2014/main" val="1258680632"/>
                    </a:ext>
                  </a:extLst>
                </a:gridCol>
              </a:tblGrid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学号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姓名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性别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班级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442026939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2013012620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薛宇书豪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女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经</a:t>
                      </a:r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36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881921670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2013013305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李君诚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男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计科</a:t>
                      </a:r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30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162435119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2014010513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刘晓明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男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机械</a:t>
                      </a:r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43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268969322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2014010525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崔文岩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男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机械</a:t>
                      </a:r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43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915873743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2014010533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张文哲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男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机械</a:t>
                      </a:r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43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43415915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2014011971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梁睿琦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女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材</a:t>
                      </a:r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41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989465048"/>
                  </a:ext>
                </a:extLst>
              </a:tr>
              <a:tr h="1444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2014012199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王立祯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男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物理</a:t>
                      </a:r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41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76223719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2014012474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巨严严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女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生</a:t>
                      </a:r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47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578008512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2014013392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刘定坤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男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生医</a:t>
                      </a:r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429672433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2016110057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贾松昊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男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电</a:t>
                      </a:r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76321615"/>
                  </a:ext>
                </a:extLst>
              </a:tr>
            </a:tbl>
          </a:graphicData>
        </a:graphic>
      </p:graphicFrame>
      <p:sp>
        <p:nvSpPr>
          <p:cNvPr id="45" name="矩形 44"/>
          <p:cNvSpPr/>
          <p:nvPr/>
        </p:nvSpPr>
        <p:spPr>
          <a:xfrm>
            <a:off x="3059832" y="1211718"/>
            <a:ext cx="5832648" cy="46166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rgbClr val="FFFF00"/>
                </a:solidFill>
                <a:latin typeface="Microsoft YaHei" charset="0"/>
                <a:ea typeface="Microsoft YaHei" charset="0"/>
                <a:cs typeface="Microsoft YaHei" charset="0"/>
              </a:rPr>
              <a:t>给定学号，查询学生信息</a:t>
            </a:r>
          </a:p>
        </p:txBody>
      </p:sp>
    </p:spTree>
    <p:extLst>
      <p:ext uri="{BB962C8B-B14F-4D97-AF65-F5344CB8AC3E}">
        <p14:creationId xmlns:p14="http://schemas.microsoft.com/office/powerpoint/2010/main" val="3802591003"/>
      </p:ext>
    </p:extLst>
  </p:cSld>
  <p:clrMapOvr>
    <a:masterClrMapping/>
  </p:clrMapOvr>
  <p:transition advTm="157"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179512" y="1196752"/>
            <a:ext cx="8749223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公共溢出区法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在原散列表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之外另设一词典结构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作为公共溢出区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凡冲突的词条进入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(b)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查找时，若在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中查找不成功，可在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中顺序查找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适合冲突数据很少的情况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散列冲突排解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(3)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4651" y="3861048"/>
            <a:ext cx="8831748" cy="1489567"/>
            <a:chOff x="191086" y="3065125"/>
            <a:chExt cx="8831748" cy="1489567"/>
          </a:xfrm>
        </p:grpSpPr>
        <p:sp>
          <p:nvSpPr>
            <p:cNvPr id="113" name="矩形 112"/>
            <p:cNvSpPr/>
            <p:nvPr/>
          </p:nvSpPr>
          <p:spPr bwMode="auto">
            <a:xfrm>
              <a:off x="687385" y="3065125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2013011635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4" name="矩形 113"/>
            <p:cNvSpPr/>
            <p:nvPr/>
          </p:nvSpPr>
          <p:spPr bwMode="auto">
            <a:xfrm>
              <a:off x="681981" y="3792871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2014010525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6" name="矩形 115"/>
            <p:cNvSpPr/>
            <p:nvPr/>
          </p:nvSpPr>
          <p:spPr bwMode="auto">
            <a:xfrm>
              <a:off x="1401237" y="3792871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2016110057</a:t>
              </a:r>
            </a:p>
          </p:txBody>
        </p:sp>
        <p:sp>
          <p:nvSpPr>
            <p:cNvPr id="117" name="矩形 116"/>
            <p:cNvSpPr/>
            <p:nvPr/>
          </p:nvSpPr>
          <p:spPr bwMode="auto">
            <a:xfrm>
              <a:off x="1047425" y="3065125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" name="矩形 121"/>
            <p:cNvSpPr/>
            <p:nvPr/>
          </p:nvSpPr>
          <p:spPr bwMode="auto">
            <a:xfrm>
              <a:off x="2839749" y="3792871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" name="矩形 122"/>
            <p:cNvSpPr/>
            <p:nvPr/>
          </p:nvSpPr>
          <p:spPr bwMode="auto">
            <a:xfrm>
              <a:off x="1407465" y="3065125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2013012235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5" name="矩形 124"/>
            <p:cNvSpPr/>
            <p:nvPr/>
          </p:nvSpPr>
          <p:spPr bwMode="auto">
            <a:xfrm>
              <a:off x="3199377" y="3792871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6" name="矩形 125"/>
            <p:cNvSpPr/>
            <p:nvPr/>
          </p:nvSpPr>
          <p:spPr bwMode="auto">
            <a:xfrm>
              <a:off x="1767505" y="3065125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9" name="矩形 128"/>
            <p:cNvSpPr/>
            <p:nvPr/>
          </p:nvSpPr>
          <p:spPr bwMode="auto">
            <a:xfrm>
              <a:off x="3559005" y="3792871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2" name="矩形 151"/>
            <p:cNvSpPr/>
            <p:nvPr/>
          </p:nvSpPr>
          <p:spPr bwMode="auto">
            <a:xfrm>
              <a:off x="2127545" y="3065125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2012010518</a:t>
              </a:r>
            </a:p>
          </p:txBody>
        </p:sp>
        <p:sp>
          <p:nvSpPr>
            <p:cNvPr id="154" name="矩形 153"/>
            <p:cNvSpPr/>
            <p:nvPr/>
          </p:nvSpPr>
          <p:spPr bwMode="auto">
            <a:xfrm>
              <a:off x="3918633" y="3792871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5" name="矩形 154"/>
            <p:cNvSpPr/>
            <p:nvPr/>
          </p:nvSpPr>
          <p:spPr bwMode="auto">
            <a:xfrm>
              <a:off x="2487585" y="3065125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7" name="矩形 156"/>
            <p:cNvSpPr/>
            <p:nvPr/>
          </p:nvSpPr>
          <p:spPr bwMode="auto">
            <a:xfrm>
              <a:off x="4278261" y="3792871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8" name="矩形 157"/>
            <p:cNvSpPr/>
            <p:nvPr/>
          </p:nvSpPr>
          <p:spPr bwMode="auto">
            <a:xfrm>
              <a:off x="2847625" y="3065125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160" name="矩形 159"/>
            <p:cNvSpPr/>
            <p:nvPr/>
          </p:nvSpPr>
          <p:spPr bwMode="auto">
            <a:xfrm>
              <a:off x="4637889" y="3792871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1" name="矩形 160"/>
            <p:cNvSpPr/>
            <p:nvPr/>
          </p:nvSpPr>
          <p:spPr bwMode="auto">
            <a:xfrm>
              <a:off x="3207665" y="3065125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2013012217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3" name="矩形 162"/>
            <p:cNvSpPr/>
            <p:nvPr/>
          </p:nvSpPr>
          <p:spPr bwMode="auto">
            <a:xfrm>
              <a:off x="4997517" y="3792871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" name="矩形 163"/>
            <p:cNvSpPr/>
            <p:nvPr/>
          </p:nvSpPr>
          <p:spPr bwMode="auto">
            <a:xfrm>
              <a:off x="3567705" y="3065125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2014010533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6" name="矩形 165"/>
            <p:cNvSpPr/>
            <p:nvPr/>
          </p:nvSpPr>
          <p:spPr bwMode="auto">
            <a:xfrm>
              <a:off x="5357145" y="3792871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7" name="矩形 166"/>
            <p:cNvSpPr/>
            <p:nvPr/>
          </p:nvSpPr>
          <p:spPr bwMode="auto">
            <a:xfrm>
              <a:off x="3927745" y="3065125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9" name="矩形 168"/>
            <p:cNvSpPr/>
            <p:nvPr/>
          </p:nvSpPr>
          <p:spPr bwMode="auto">
            <a:xfrm>
              <a:off x="5716773" y="3792871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0" name="矩形 169"/>
            <p:cNvSpPr/>
            <p:nvPr/>
          </p:nvSpPr>
          <p:spPr bwMode="auto">
            <a:xfrm>
              <a:off x="4287785" y="3065125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2013012197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2" name="矩形 171"/>
            <p:cNvSpPr/>
            <p:nvPr/>
          </p:nvSpPr>
          <p:spPr bwMode="auto">
            <a:xfrm>
              <a:off x="6076401" y="3792871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3" name="矩形 172"/>
            <p:cNvSpPr/>
            <p:nvPr/>
          </p:nvSpPr>
          <p:spPr bwMode="auto">
            <a:xfrm>
              <a:off x="4647825" y="3065125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2014010513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6" name="矩形 175"/>
            <p:cNvSpPr/>
            <p:nvPr/>
          </p:nvSpPr>
          <p:spPr bwMode="auto">
            <a:xfrm>
              <a:off x="6436029" y="3792871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8" name="矩形 237"/>
            <p:cNvSpPr/>
            <p:nvPr/>
          </p:nvSpPr>
          <p:spPr bwMode="auto">
            <a:xfrm>
              <a:off x="5007865" y="3065125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0" name="矩形 239"/>
            <p:cNvSpPr/>
            <p:nvPr/>
          </p:nvSpPr>
          <p:spPr bwMode="auto">
            <a:xfrm>
              <a:off x="6795649" y="3792871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1" name="矩形 240"/>
            <p:cNvSpPr/>
            <p:nvPr/>
          </p:nvSpPr>
          <p:spPr bwMode="auto">
            <a:xfrm>
              <a:off x="5367905" y="3065125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4" name="矩形 243"/>
            <p:cNvSpPr/>
            <p:nvPr/>
          </p:nvSpPr>
          <p:spPr bwMode="auto">
            <a:xfrm>
              <a:off x="5727945" y="3065125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2012011494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5" name="矩形 244"/>
            <p:cNvSpPr/>
            <p:nvPr/>
          </p:nvSpPr>
          <p:spPr bwMode="auto">
            <a:xfrm>
              <a:off x="1041609" y="3792871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2013013305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7" name="矩形 246"/>
            <p:cNvSpPr/>
            <p:nvPr/>
          </p:nvSpPr>
          <p:spPr bwMode="auto">
            <a:xfrm>
              <a:off x="6087985" y="3065125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2014013392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0" name="矩形 249"/>
            <p:cNvSpPr/>
            <p:nvPr/>
          </p:nvSpPr>
          <p:spPr bwMode="auto">
            <a:xfrm>
              <a:off x="6435609" y="3065125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2013010340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3" name="矩形 252"/>
            <p:cNvSpPr/>
            <p:nvPr/>
          </p:nvSpPr>
          <p:spPr bwMode="auto">
            <a:xfrm>
              <a:off x="6795649" y="3065125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2012012118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4" name="矩形 253"/>
            <p:cNvSpPr/>
            <p:nvPr/>
          </p:nvSpPr>
          <p:spPr bwMode="auto">
            <a:xfrm>
              <a:off x="1760865" y="3792871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2014012474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" name="矩形 255"/>
            <p:cNvSpPr/>
            <p:nvPr/>
          </p:nvSpPr>
          <p:spPr bwMode="auto">
            <a:xfrm>
              <a:off x="7155689" y="3065125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2014012199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9" name="矩形 258"/>
            <p:cNvSpPr/>
            <p:nvPr/>
          </p:nvSpPr>
          <p:spPr bwMode="auto">
            <a:xfrm>
              <a:off x="7515729" y="3065125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2013012620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2" name="矩形 261"/>
            <p:cNvSpPr/>
            <p:nvPr/>
          </p:nvSpPr>
          <p:spPr bwMode="auto">
            <a:xfrm>
              <a:off x="7875769" y="3065125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2012012374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3" name="矩形 262"/>
            <p:cNvSpPr/>
            <p:nvPr/>
          </p:nvSpPr>
          <p:spPr bwMode="auto">
            <a:xfrm>
              <a:off x="2120493" y="3792871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2012012374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4" name="矩形 263"/>
            <p:cNvSpPr/>
            <p:nvPr/>
          </p:nvSpPr>
          <p:spPr bwMode="auto">
            <a:xfrm>
              <a:off x="2480121" y="3792871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2014011971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5" name="矩形 264"/>
            <p:cNvSpPr/>
            <p:nvPr/>
          </p:nvSpPr>
          <p:spPr bwMode="auto">
            <a:xfrm>
              <a:off x="8235809" y="3065125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8" name="矩形 267"/>
            <p:cNvSpPr/>
            <p:nvPr/>
          </p:nvSpPr>
          <p:spPr bwMode="auto">
            <a:xfrm>
              <a:off x="8595849" y="3065125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1" name="矩形 270"/>
            <p:cNvSpPr/>
            <p:nvPr/>
          </p:nvSpPr>
          <p:spPr>
            <a:xfrm>
              <a:off x="1037142" y="3431393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400" dirty="0"/>
            </a:p>
          </p:txBody>
        </p:sp>
        <p:sp>
          <p:nvSpPr>
            <p:cNvPr id="272" name="矩形 271"/>
            <p:cNvSpPr/>
            <p:nvPr/>
          </p:nvSpPr>
          <p:spPr>
            <a:xfrm>
              <a:off x="1404378" y="3431393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 dirty="0"/>
            </a:p>
          </p:txBody>
        </p:sp>
        <p:sp>
          <p:nvSpPr>
            <p:cNvPr id="273" name="矩形 272"/>
            <p:cNvSpPr/>
            <p:nvPr/>
          </p:nvSpPr>
          <p:spPr>
            <a:xfrm>
              <a:off x="1771614" y="3431393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400" dirty="0"/>
            </a:p>
          </p:txBody>
        </p:sp>
        <p:sp>
          <p:nvSpPr>
            <p:cNvPr id="274" name="矩形 273"/>
            <p:cNvSpPr/>
            <p:nvPr/>
          </p:nvSpPr>
          <p:spPr>
            <a:xfrm>
              <a:off x="2138850" y="3431393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400" dirty="0"/>
            </a:p>
          </p:txBody>
        </p:sp>
        <p:sp>
          <p:nvSpPr>
            <p:cNvPr id="275" name="矩形 274"/>
            <p:cNvSpPr/>
            <p:nvPr/>
          </p:nvSpPr>
          <p:spPr>
            <a:xfrm>
              <a:off x="2506086" y="3431393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1400" dirty="0"/>
            </a:p>
          </p:txBody>
        </p:sp>
        <p:sp>
          <p:nvSpPr>
            <p:cNvPr id="276" name="矩形 275"/>
            <p:cNvSpPr/>
            <p:nvPr/>
          </p:nvSpPr>
          <p:spPr>
            <a:xfrm>
              <a:off x="2873322" y="3431393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1400" dirty="0"/>
            </a:p>
          </p:txBody>
        </p:sp>
        <p:sp>
          <p:nvSpPr>
            <p:cNvPr id="277" name="矩形 276"/>
            <p:cNvSpPr/>
            <p:nvPr/>
          </p:nvSpPr>
          <p:spPr>
            <a:xfrm>
              <a:off x="3240558" y="3431393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sz="1400" dirty="0"/>
            </a:p>
          </p:txBody>
        </p:sp>
        <p:sp>
          <p:nvSpPr>
            <p:cNvPr id="278" name="矩形 277"/>
            <p:cNvSpPr/>
            <p:nvPr/>
          </p:nvSpPr>
          <p:spPr>
            <a:xfrm>
              <a:off x="3607794" y="3431393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1400" dirty="0"/>
            </a:p>
          </p:txBody>
        </p:sp>
        <p:sp>
          <p:nvSpPr>
            <p:cNvPr id="279" name="矩形 278"/>
            <p:cNvSpPr/>
            <p:nvPr/>
          </p:nvSpPr>
          <p:spPr>
            <a:xfrm>
              <a:off x="3975032" y="3431393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zh-CN" altLang="en-US" sz="1400" dirty="0"/>
            </a:p>
          </p:txBody>
        </p:sp>
        <p:sp>
          <p:nvSpPr>
            <p:cNvPr id="280" name="矩形 279"/>
            <p:cNvSpPr/>
            <p:nvPr/>
          </p:nvSpPr>
          <p:spPr>
            <a:xfrm>
              <a:off x="4296474" y="3431393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zh-CN" altLang="en-US" sz="1400" dirty="0"/>
            </a:p>
          </p:txBody>
        </p:sp>
        <p:sp>
          <p:nvSpPr>
            <p:cNvPr id="281" name="矩形 280"/>
            <p:cNvSpPr/>
            <p:nvPr/>
          </p:nvSpPr>
          <p:spPr>
            <a:xfrm>
              <a:off x="4656514" y="3431393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endParaRPr lang="zh-CN" altLang="en-US" sz="1400" dirty="0"/>
            </a:p>
          </p:txBody>
        </p:sp>
        <p:sp>
          <p:nvSpPr>
            <p:cNvPr id="282" name="矩形 281"/>
            <p:cNvSpPr/>
            <p:nvPr/>
          </p:nvSpPr>
          <p:spPr>
            <a:xfrm>
              <a:off x="5016554" y="3431393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  <a:endParaRPr lang="zh-CN" altLang="en-US" sz="1400" dirty="0"/>
            </a:p>
          </p:txBody>
        </p:sp>
        <p:sp>
          <p:nvSpPr>
            <p:cNvPr id="283" name="矩形 282"/>
            <p:cNvSpPr/>
            <p:nvPr/>
          </p:nvSpPr>
          <p:spPr>
            <a:xfrm>
              <a:off x="5376594" y="3431393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13</a:t>
              </a:r>
              <a:endParaRPr lang="zh-CN" altLang="en-US" sz="1400" dirty="0"/>
            </a:p>
          </p:txBody>
        </p:sp>
        <p:sp>
          <p:nvSpPr>
            <p:cNvPr id="284" name="矩形 283"/>
            <p:cNvSpPr/>
            <p:nvPr/>
          </p:nvSpPr>
          <p:spPr>
            <a:xfrm>
              <a:off x="5736634" y="3431393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14</a:t>
              </a:r>
              <a:endParaRPr lang="zh-CN" altLang="en-US" sz="1400" dirty="0"/>
            </a:p>
          </p:txBody>
        </p:sp>
        <p:sp>
          <p:nvSpPr>
            <p:cNvPr id="285" name="矩形 284"/>
            <p:cNvSpPr/>
            <p:nvPr/>
          </p:nvSpPr>
          <p:spPr>
            <a:xfrm>
              <a:off x="6096674" y="3431393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endParaRPr lang="zh-CN" altLang="en-US" sz="1400" dirty="0"/>
            </a:p>
          </p:txBody>
        </p:sp>
        <p:sp>
          <p:nvSpPr>
            <p:cNvPr id="286" name="矩形 285"/>
            <p:cNvSpPr/>
            <p:nvPr/>
          </p:nvSpPr>
          <p:spPr>
            <a:xfrm>
              <a:off x="6456714" y="3431393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16</a:t>
              </a:r>
              <a:endParaRPr lang="zh-CN" altLang="en-US" sz="1400" dirty="0"/>
            </a:p>
          </p:txBody>
        </p:sp>
        <p:sp>
          <p:nvSpPr>
            <p:cNvPr id="287" name="矩形 286"/>
            <p:cNvSpPr/>
            <p:nvPr/>
          </p:nvSpPr>
          <p:spPr>
            <a:xfrm>
              <a:off x="669906" y="3431393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sz="1400" dirty="0"/>
            </a:p>
          </p:txBody>
        </p:sp>
        <p:sp>
          <p:nvSpPr>
            <p:cNvPr id="288" name="矩形 287"/>
            <p:cNvSpPr/>
            <p:nvPr/>
          </p:nvSpPr>
          <p:spPr>
            <a:xfrm>
              <a:off x="6816754" y="3431393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17</a:t>
              </a:r>
              <a:endParaRPr lang="zh-CN" altLang="en-US" sz="1400" dirty="0"/>
            </a:p>
          </p:txBody>
        </p:sp>
        <p:sp>
          <p:nvSpPr>
            <p:cNvPr id="289" name="矩形 288"/>
            <p:cNvSpPr/>
            <p:nvPr/>
          </p:nvSpPr>
          <p:spPr>
            <a:xfrm>
              <a:off x="7176794" y="3431393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18</a:t>
              </a:r>
              <a:endParaRPr lang="zh-CN" altLang="en-US" sz="1400" dirty="0"/>
            </a:p>
          </p:txBody>
        </p:sp>
        <p:sp>
          <p:nvSpPr>
            <p:cNvPr id="290" name="矩形 289"/>
            <p:cNvSpPr/>
            <p:nvPr/>
          </p:nvSpPr>
          <p:spPr>
            <a:xfrm>
              <a:off x="7536834" y="3431393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19</a:t>
              </a:r>
              <a:endParaRPr lang="zh-CN" altLang="en-US" sz="1400" dirty="0"/>
            </a:p>
          </p:txBody>
        </p:sp>
        <p:sp>
          <p:nvSpPr>
            <p:cNvPr id="291" name="矩形 290"/>
            <p:cNvSpPr/>
            <p:nvPr/>
          </p:nvSpPr>
          <p:spPr>
            <a:xfrm>
              <a:off x="7896874" y="3431393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endParaRPr lang="zh-CN" altLang="en-US" sz="1400" dirty="0"/>
            </a:p>
          </p:txBody>
        </p:sp>
        <p:sp>
          <p:nvSpPr>
            <p:cNvPr id="292" name="矩形 291"/>
            <p:cNvSpPr/>
            <p:nvPr/>
          </p:nvSpPr>
          <p:spPr>
            <a:xfrm>
              <a:off x="8256914" y="3431393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21</a:t>
              </a:r>
              <a:endParaRPr lang="zh-CN" altLang="en-US" sz="1400" dirty="0"/>
            </a:p>
          </p:txBody>
        </p:sp>
        <p:sp>
          <p:nvSpPr>
            <p:cNvPr id="293" name="矩形 292"/>
            <p:cNvSpPr/>
            <p:nvPr/>
          </p:nvSpPr>
          <p:spPr>
            <a:xfrm>
              <a:off x="8616954" y="3431393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22</a:t>
              </a:r>
              <a:endParaRPr lang="zh-CN" altLang="en-US" sz="1400" dirty="0"/>
            </a:p>
          </p:txBody>
        </p:sp>
        <p:sp>
          <p:nvSpPr>
            <p:cNvPr id="294" name="矩形 293"/>
            <p:cNvSpPr/>
            <p:nvPr/>
          </p:nvSpPr>
          <p:spPr>
            <a:xfrm>
              <a:off x="1063222" y="424691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400" dirty="0"/>
            </a:p>
          </p:txBody>
        </p:sp>
        <p:sp>
          <p:nvSpPr>
            <p:cNvPr id="295" name="矩形 294"/>
            <p:cNvSpPr/>
            <p:nvPr/>
          </p:nvSpPr>
          <p:spPr>
            <a:xfrm>
              <a:off x="1430458" y="424691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 dirty="0"/>
            </a:p>
          </p:txBody>
        </p:sp>
        <p:sp>
          <p:nvSpPr>
            <p:cNvPr id="296" name="矩形 295"/>
            <p:cNvSpPr/>
            <p:nvPr/>
          </p:nvSpPr>
          <p:spPr>
            <a:xfrm>
              <a:off x="1797694" y="424691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400" dirty="0"/>
            </a:p>
          </p:txBody>
        </p:sp>
        <p:sp>
          <p:nvSpPr>
            <p:cNvPr id="297" name="矩形 296"/>
            <p:cNvSpPr/>
            <p:nvPr/>
          </p:nvSpPr>
          <p:spPr>
            <a:xfrm>
              <a:off x="2164930" y="424691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400" dirty="0"/>
            </a:p>
          </p:txBody>
        </p:sp>
        <p:sp>
          <p:nvSpPr>
            <p:cNvPr id="298" name="矩形 297"/>
            <p:cNvSpPr/>
            <p:nvPr/>
          </p:nvSpPr>
          <p:spPr>
            <a:xfrm>
              <a:off x="2532166" y="424691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1400" dirty="0"/>
            </a:p>
          </p:txBody>
        </p:sp>
        <p:sp>
          <p:nvSpPr>
            <p:cNvPr id="299" name="矩形 298"/>
            <p:cNvSpPr/>
            <p:nvPr/>
          </p:nvSpPr>
          <p:spPr>
            <a:xfrm>
              <a:off x="2899402" y="424691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1400" dirty="0"/>
            </a:p>
          </p:txBody>
        </p:sp>
        <p:sp>
          <p:nvSpPr>
            <p:cNvPr id="300" name="矩形 299"/>
            <p:cNvSpPr/>
            <p:nvPr/>
          </p:nvSpPr>
          <p:spPr>
            <a:xfrm>
              <a:off x="3266638" y="424691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sz="1400" dirty="0"/>
            </a:p>
          </p:txBody>
        </p:sp>
        <p:sp>
          <p:nvSpPr>
            <p:cNvPr id="301" name="矩形 300"/>
            <p:cNvSpPr/>
            <p:nvPr/>
          </p:nvSpPr>
          <p:spPr>
            <a:xfrm>
              <a:off x="3633874" y="424691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1400" dirty="0"/>
            </a:p>
          </p:txBody>
        </p:sp>
        <p:sp>
          <p:nvSpPr>
            <p:cNvPr id="302" name="矩形 301"/>
            <p:cNvSpPr/>
            <p:nvPr/>
          </p:nvSpPr>
          <p:spPr>
            <a:xfrm>
              <a:off x="4001112" y="424691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zh-CN" altLang="en-US" sz="1400" dirty="0"/>
            </a:p>
          </p:txBody>
        </p:sp>
        <p:sp>
          <p:nvSpPr>
            <p:cNvPr id="303" name="矩形 302"/>
            <p:cNvSpPr/>
            <p:nvPr/>
          </p:nvSpPr>
          <p:spPr>
            <a:xfrm>
              <a:off x="4322554" y="4246915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zh-CN" altLang="en-US" sz="1400" dirty="0"/>
            </a:p>
          </p:txBody>
        </p:sp>
        <p:sp>
          <p:nvSpPr>
            <p:cNvPr id="304" name="矩形 303"/>
            <p:cNvSpPr/>
            <p:nvPr/>
          </p:nvSpPr>
          <p:spPr>
            <a:xfrm>
              <a:off x="4682594" y="4246915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endParaRPr lang="zh-CN" altLang="en-US" sz="1400" dirty="0"/>
            </a:p>
          </p:txBody>
        </p:sp>
        <p:sp>
          <p:nvSpPr>
            <p:cNvPr id="305" name="矩形 304"/>
            <p:cNvSpPr/>
            <p:nvPr/>
          </p:nvSpPr>
          <p:spPr>
            <a:xfrm>
              <a:off x="5042634" y="4246915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  <a:endParaRPr lang="zh-CN" altLang="en-US" sz="1400" dirty="0"/>
            </a:p>
          </p:txBody>
        </p:sp>
        <p:sp>
          <p:nvSpPr>
            <p:cNvPr id="306" name="矩形 305"/>
            <p:cNvSpPr/>
            <p:nvPr/>
          </p:nvSpPr>
          <p:spPr>
            <a:xfrm>
              <a:off x="5402674" y="4246915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13</a:t>
              </a:r>
              <a:endParaRPr lang="zh-CN" altLang="en-US" sz="1400" dirty="0"/>
            </a:p>
          </p:txBody>
        </p:sp>
        <p:sp>
          <p:nvSpPr>
            <p:cNvPr id="307" name="矩形 306"/>
            <p:cNvSpPr/>
            <p:nvPr/>
          </p:nvSpPr>
          <p:spPr>
            <a:xfrm>
              <a:off x="5762714" y="4246915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14</a:t>
              </a:r>
              <a:endParaRPr lang="zh-CN" altLang="en-US" sz="1400" dirty="0"/>
            </a:p>
          </p:txBody>
        </p:sp>
        <p:sp>
          <p:nvSpPr>
            <p:cNvPr id="308" name="矩形 307"/>
            <p:cNvSpPr/>
            <p:nvPr/>
          </p:nvSpPr>
          <p:spPr>
            <a:xfrm>
              <a:off x="6122754" y="4246915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endParaRPr lang="zh-CN" altLang="en-US" sz="1400" dirty="0"/>
            </a:p>
          </p:txBody>
        </p:sp>
        <p:sp>
          <p:nvSpPr>
            <p:cNvPr id="309" name="矩形 308"/>
            <p:cNvSpPr/>
            <p:nvPr/>
          </p:nvSpPr>
          <p:spPr>
            <a:xfrm>
              <a:off x="6482794" y="4246915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16</a:t>
              </a:r>
              <a:endParaRPr lang="zh-CN" altLang="en-US" sz="1400" dirty="0"/>
            </a:p>
          </p:txBody>
        </p:sp>
        <p:sp>
          <p:nvSpPr>
            <p:cNvPr id="310" name="矩形 309"/>
            <p:cNvSpPr/>
            <p:nvPr/>
          </p:nvSpPr>
          <p:spPr>
            <a:xfrm>
              <a:off x="695986" y="424691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sz="1400" dirty="0"/>
            </a:p>
          </p:txBody>
        </p:sp>
        <p:sp>
          <p:nvSpPr>
            <p:cNvPr id="311" name="矩形 310"/>
            <p:cNvSpPr/>
            <p:nvPr/>
          </p:nvSpPr>
          <p:spPr>
            <a:xfrm>
              <a:off x="6842834" y="4246915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17</a:t>
              </a:r>
              <a:endParaRPr lang="zh-CN" altLang="en-US" sz="1400" dirty="0"/>
            </a:p>
          </p:txBody>
        </p:sp>
        <p:sp>
          <p:nvSpPr>
            <p:cNvPr id="312" name="矩形 311"/>
            <p:cNvSpPr/>
            <p:nvPr/>
          </p:nvSpPr>
          <p:spPr>
            <a:xfrm>
              <a:off x="210565" y="3141570"/>
              <a:ext cx="42992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(a)</a:t>
              </a:r>
              <a:endParaRPr lang="zh-CN" altLang="en-US" sz="1400" dirty="0"/>
            </a:p>
          </p:txBody>
        </p:sp>
        <p:sp>
          <p:nvSpPr>
            <p:cNvPr id="313" name="矩形 312"/>
            <p:cNvSpPr/>
            <p:nvPr/>
          </p:nvSpPr>
          <p:spPr>
            <a:xfrm>
              <a:off x="191086" y="3804811"/>
              <a:ext cx="4459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(b)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780592411"/>
      </p:ext>
    </p:extLst>
  </p:cSld>
  <p:clrMapOvr>
    <a:masterClrMapping/>
  </p:clrMapOvr>
  <p:transition advTm="157"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：学生学号查询</a:t>
            </a:r>
          </a:p>
        </p:txBody>
      </p:sp>
      <p:sp>
        <p:nvSpPr>
          <p:cNvPr id="15" name="TextBox 20"/>
          <p:cNvSpPr txBox="1">
            <a:spLocks noChangeArrowheads="1"/>
          </p:cNvSpPr>
          <p:nvPr/>
        </p:nvSpPr>
        <p:spPr bwMode="auto">
          <a:xfrm>
            <a:off x="183832" y="1253850"/>
            <a:ext cx="5521188" cy="190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除余法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为散列表表长，一般取质数以减小散列冲突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个学号取模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，分别得到以下分布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 bwMode="auto">
              <a:xfrm>
                <a:off x="2699792" y="1223718"/>
                <a:ext cx="4346648" cy="461665"/>
              </a:xfrm>
              <a:prstGeom prst="rect">
                <a:avLst/>
              </a:prstGeom>
              <a:solidFill>
                <a:srgbClr val="7030A0"/>
              </a:solidFill>
              <a:ln w="317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𝐡𝐚𝐬𝐡</m:t>
                      </m:r>
                      <m:r>
                        <a:rPr kumimoji="1" lang="en-US" altLang="zh-CN" sz="24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 =</m:t>
                      </m:r>
                      <m:r>
                        <a:rPr kumimoji="1" lang="en-US" altLang="zh-CN" sz="24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YaHei" charset="0"/>
                              <a:cs typeface="Microsoft YaHei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YaHei" charset="0"/>
                              <a:cs typeface="Microsoft YaHei" charset="0"/>
                            </a:rPr>
                            <m:t>𝐤𝐞𝐲</m:t>
                          </m:r>
                        </m:e>
                      </m:d>
                      <m:r>
                        <a:rPr kumimoji="1" lang="en-US" altLang="zh-CN" sz="24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=</m:t>
                      </m:r>
                      <m:r>
                        <a:rPr kumimoji="1" lang="en-US" altLang="zh-CN" sz="24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𝐤𝐞𝐲</m:t>
                      </m:r>
                      <m:r>
                        <a:rPr kumimoji="1" lang="en-US" altLang="zh-CN" sz="24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 % </m:t>
                      </m:r>
                      <m:r>
                        <a:rPr kumimoji="1" lang="en-US" altLang="zh-CN" sz="24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𝐌</m:t>
                      </m:r>
                    </m:oMath>
                  </m:oMathPara>
                </a14:m>
                <a:endParaRPr kumimoji="1" lang="zh-CN" altLang="en-US" sz="24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99792" y="1223718"/>
                <a:ext cx="4346648" cy="461665"/>
              </a:xfrm>
              <a:prstGeom prst="rect">
                <a:avLst/>
              </a:prstGeom>
              <a:blipFill>
                <a:blip r:embed="rId3"/>
                <a:stretch>
                  <a:fillRect b="-20000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0043"/>
              </p:ext>
            </p:extLst>
          </p:nvPr>
        </p:nvGraphicFramePr>
        <p:xfrm>
          <a:off x="7391252" y="1976440"/>
          <a:ext cx="1656185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4">
                  <a:extLst>
                    <a:ext uri="{9D8B030D-6E8A-4147-A177-3AD203B41FA5}">
                      <a16:colId xmlns:a16="http://schemas.microsoft.com/office/drawing/2014/main" val="2335917037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077227217"/>
                    </a:ext>
                  </a:extLst>
                </a:gridCol>
                <a:gridCol w="360043">
                  <a:extLst>
                    <a:ext uri="{9D8B030D-6E8A-4147-A177-3AD203B41FA5}">
                      <a16:colId xmlns:a16="http://schemas.microsoft.com/office/drawing/2014/main" val="2528067823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学号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Mod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41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Mod23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90510496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2013012620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32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220293238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2013013305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155974250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2014010513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26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129054775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2014010525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38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365870719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2014010533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741633553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2014011971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984619746"/>
                  </a:ext>
                </a:extLst>
              </a:tr>
              <a:tr h="1444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2014012199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31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4098090220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2014012474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17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863903873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2014013392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35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583608725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2016110057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803415733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271904"/>
              </p:ext>
            </p:extLst>
          </p:nvPr>
        </p:nvGraphicFramePr>
        <p:xfrm>
          <a:off x="5751492" y="1976440"/>
          <a:ext cx="1656184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5">
                  <a:extLst>
                    <a:ext uri="{9D8B030D-6E8A-4147-A177-3AD203B41FA5}">
                      <a16:colId xmlns:a16="http://schemas.microsoft.com/office/drawing/2014/main" val="2335917037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077227217"/>
                    </a:ext>
                  </a:extLst>
                </a:gridCol>
                <a:gridCol w="360041">
                  <a:extLst>
                    <a:ext uri="{9D8B030D-6E8A-4147-A177-3AD203B41FA5}">
                      <a16:colId xmlns:a16="http://schemas.microsoft.com/office/drawing/2014/main" val="1200060861"/>
                    </a:ext>
                  </a:extLst>
                </a:gridCol>
              </a:tblGrid>
              <a:tr h="22349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学号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Mod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41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Mod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23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90510496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2012010518</a:t>
                      </a:r>
                      <a:endParaRPr lang="zh-CN" altLang="en-US" sz="11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220293238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2012011477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27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155974250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2012011494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129054775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2012012118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17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365870719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2012012374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22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741633553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2013010340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984619746"/>
                  </a:ext>
                </a:extLst>
              </a:tr>
              <a:tr h="1444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2013011635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31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4098090220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2013012197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863903873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2013012217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39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583608725"/>
                  </a:ext>
                </a:extLst>
              </a:tr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2013012235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803415733"/>
                  </a:ext>
                </a:extLst>
              </a:tr>
            </a:tbl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0" name="图表 9"/>
              <p:cNvGraphicFramePr/>
              <p:nvPr>
                <p:extLst>
                  <p:ext uri="{D42A27DB-BD31-4B8C-83A1-F6EECF244321}">
                    <p14:modId xmlns:p14="http://schemas.microsoft.com/office/powerpoint/2010/main" val="3962010823"/>
                  </p:ext>
                </p:extLst>
              </p:nvPr>
            </p:nvGraphicFramePr>
            <p:xfrm>
              <a:off x="70394" y="3242263"/>
              <a:ext cx="5535886" cy="162478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10" name="图表 9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394" y="3242263"/>
                <a:ext cx="5535886" cy="1624789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组合 11"/>
          <p:cNvGrpSpPr/>
          <p:nvPr/>
        </p:nvGrpSpPr>
        <p:grpSpPr>
          <a:xfrm>
            <a:off x="539552" y="5207841"/>
            <a:ext cx="8352928" cy="1638401"/>
            <a:chOff x="467544" y="3806823"/>
            <a:chExt cx="8352928" cy="1638401"/>
          </a:xfrm>
        </p:grpSpPr>
        <p:sp>
          <p:nvSpPr>
            <p:cNvPr id="13" name="矩形 12"/>
            <p:cNvSpPr/>
            <p:nvPr/>
          </p:nvSpPr>
          <p:spPr bwMode="auto">
            <a:xfrm>
              <a:off x="485023" y="4398421"/>
              <a:ext cx="360040" cy="288421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2013011635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485023" y="4130668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2014010525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485023" y="3842668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2016110057</a:t>
              </a: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1205103" y="4400411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2013012235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1925183" y="4397649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2012010518</a:t>
              </a: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3005303" y="4397757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2013012217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3365342" y="4401270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2014010533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4086062" y="4397649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2013012197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4439894" y="4397053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2014010513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5525583" y="4385879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2012011494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5525583" y="4096090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2013013305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5885623" y="4385880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2014013392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6233247" y="4385880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2013010340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6593287" y="4385880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2012012118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6593287" y="4096090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2014012474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6953327" y="4385880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2014012199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7313367" y="4385880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2013012620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7673407" y="4385880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2012012374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7673407" y="4096291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2012012374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7673407" y="3806823"/>
              <a:ext cx="360040" cy="288000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2014011971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834780" y="5137447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400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1202016" y="5137447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1569252" y="5137447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400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1936488" y="5137447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400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2303724" y="5137447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1400" dirty="0"/>
            </a:p>
          </p:txBody>
        </p:sp>
        <p:sp>
          <p:nvSpPr>
            <p:cNvPr id="39" name="矩形 38"/>
            <p:cNvSpPr/>
            <p:nvPr/>
          </p:nvSpPr>
          <p:spPr>
            <a:xfrm>
              <a:off x="2670960" y="5137447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1400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3038196" y="5137447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sz="1400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3405432" y="5137447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1400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3772670" y="5137447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zh-CN" altLang="en-US" sz="1400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409411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zh-CN" altLang="en-US" sz="1400" dirty="0"/>
            </a:p>
          </p:txBody>
        </p:sp>
        <p:sp>
          <p:nvSpPr>
            <p:cNvPr id="44" name="矩形 43"/>
            <p:cNvSpPr/>
            <p:nvPr/>
          </p:nvSpPr>
          <p:spPr>
            <a:xfrm>
              <a:off x="445415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endParaRPr lang="zh-CN" altLang="en-US" sz="1400" dirty="0"/>
            </a:p>
          </p:txBody>
        </p:sp>
        <p:sp>
          <p:nvSpPr>
            <p:cNvPr id="45" name="矩形 44"/>
            <p:cNvSpPr/>
            <p:nvPr/>
          </p:nvSpPr>
          <p:spPr>
            <a:xfrm>
              <a:off x="481419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  <a:endParaRPr lang="zh-CN" altLang="en-US" sz="1400" dirty="0"/>
            </a:p>
          </p:txBody>
        </p:sp>
        <p:sp>
          <p:nvSpPr>
            <p:cNvPr id="46" name="矩形 45"/>
            <p:cNvSpPr/>
            <p:nvPr/>
          </p:nvSpPr>
          <p:spPr>
            <a:xfrm>
              <a:off x="517423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13</a:t>
              </a:r>
              <a:endParaRPr lang="zh-CN" altLang="en-US" sz="1400" dirty="0"/>
            </a:p>
          </p:txBody>
        </p:sp>
        <p:sp>
          <p:nvSpPr>
            <p:cNvPr id="47" name="矩形 46"/>
            <p:cNvSpPr/>
            <p:nvPr/>
          </p:nvSpPr>
          <p:spPr>
            <a:xfrm>
              <a:off x="553427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14</a:t>
              </a:r>
              <a:endParaRPr lang="zh-CN" altLang="en-US" sz="1400" dirty="0"/>
            </a:p>
          </p:txBody>
        </p:sp>
        <p:sp>
          <p:nvSpPr>
            <p:cNvPr id="48" name="矩形 47"/>
            <p:cNvSpPr/>
            <p:nvPr/>
          </p:nvSpPr>
          <p:spPr>
            <a:xfrm>
              <a:off x="589431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endParaRPr lang="zh-CN" altLang="en-US" sz="1400" dirty="0"/>
            </a:p>
          </p:txBody>
        </p:sp>
        <p:sp>
          <p:nvSpPr>
            <p:cNvPr id="49" name="矩形 48"/>
            <p:cNvSpPr/>
            <p:nvPr/>
          </p:nvSpPr>
          <p:spPr>
            <a:xfrm>
              <a:off x="625435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16</a:t>
              </a:r>
              <a:endParaRPr lang="zh-CN" altLang="en-US" sz="1400" dirty="0"/>
            </a:p>
          </p:txBody>
        </p:sp>
        <p:sp>
          <p:nvSpPr>
            <p:cNvPr id="50" name="矩形 49"/>
            <p:cNvSpPr/>
            <p:nvPr/>
          </p:nvSpPr>
          <p:spPr>
            <a:xfrm>
              <a:off x="467544" y="5137447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sz="1400" dirty="0"/>
            </a:p>
          </p:txBody>
        </p:sp>
        <p:sp>
          <p:nvSpPr>
            <p:cNvPr id="51" name="矩形 50"/>
            <p:cNvSpPr/>
            <p:nvPr/>
          </p:nvSpPr>
          <p:spPr>
            <a:xfrm>
              <a:off x="661439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17</a:t>
              </a:r>
              <a:endParaRPr lang="zh-CN" altLang="en-US" sz="1400" dirty="0"/>
            </a:p>
          </p:txBody>
        </p:sp>
        <p:sp>
          <p:nvSpPr>
            <p:cNvPr id="52" name="矩形 51"/>
            <p:cNvSpPr/>
            <p:nvPr/>
          </p:nvSpPr>
          <p:spPr>
            <a:xfrm>
              <a:off x="697443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18</a:t>
              </a:r>
              <a:endParaRPr lang="zh-CN" altLang="en-US" sz="1400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733447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19</a:t>
              </a:r>
              <a:endParaRPr lang="zh-CN" altLang="en-US" sz="1400" dirty="0"/>
            </a:p>
          </p:txBody>
        </p:sp>
        <p:sp>
          <p:nvSpPr>
            <p:cNvPr id="54" name="矩形 53"/>
            <p:cNvSpPr/>
            <p:nvPr/>
          </p:nvSpPr>
          <p:spPr>
            <a:xfrm>
              <a:off x="769451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endParaRPr lang="zh-CN" altLang="en-US" sz="1400" dirty="0"/>
            </a:p>
          </p:txBody>
        </p:sp>
        <p:sp>
          <p:nvSpPr>
            <p:cNvPr id="55" name="矩形 54"/>
            <p:cNvSpPr/>
            <p:nvPr/>
          </p:nvSpPr>
          <p:spPr>
            <a:xfrm>
              <a:off x="805455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21</a:t>
              </a:r>
              <a:endParaRPr lang="zh-CN" altLang="en-US" sz="1400" dirty="0"/>
            </a:p>
          </p:txBody>
        </p:sp>
        <p:sp>
          <p:nvSpPr>
            <p:cNvPr id="56" name="矩形 55"/>
            <p:cNvSpPr/>
            <p:nvPr/>
          </p:nvSpPr>
          <p:spPr>
            <a:xfrm>
              <a:off x="8414592" y="5137447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22</a:t>
              </a:r>
              <a:endParaRPr lang="zh-CN" altLang="en-US" sz="1400" dirty="0"/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539043" y="4907502"/>
              <a:ext cx="252000" cy="159603"/>
              <a:chOff x="539043" y="5047847"/>
              <a:chExt cx="252000" cy="159603"/>
            </a:xfrm>
          </p:grpSpPr>
          <p:sp>
            <p:nvSpPr>
              <p:cNvPr id="120" name="矩形 119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algn="ctr"/>
                <a:endParaRPr lang="zh-CN" altLang="en-US" sz="1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1" name="椭圆 120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sp>
          <p:nvSpPr>
            <p:cNvPr id="58" name="矩形 57"/>
            <p:cNvSpPr/>
            <p:nvPr/>
          </p:nvSpPr>
          <p:spPr bwMode="auto">
            <a:xfrm>
              <a:off x="899628" y="4907502"/>
              <a:ext cx="252000" cy="159603"/>
            </a:xfrm>
            <a:prstGeom prst="rect">
              <a:avLst/>
            </a:prstGeom>
            <a:solidFill>
              <a:srgbClr val="C0000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72000" rIns="36000" bIns="0" rtlCol="0" anchor="ctr" anchorCtr="1"/>
            <a:lstStyle/>
            <a:p>
              <a:pPr algn="ctr"/>
              <a:r>
                <a:rPr lang="en-US" altLang="zh-CN" sz="1400" b="1" dirty="0">
                  <a:solidFill>
                    <a:srgbClr val="99F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^</a:t>
              </a:r>
              <a:endParaRPr lang="zh-CN" altLang="en-US" sz="1200" b="1" dirty="0">
                <a:solidFill>
                  <a:srgbClr val="99FF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1260213" y="4907502"/>
              <a:ext cx="252000" cy="159603"/>
              <a:chOff x="539043" y="5047847"/>
              <a:chExt cx="252000" cy="159603"/>
            </a:xfrm>
          </p:grpSpPr>
          <p:sp>
            <p:nvSpPr>
              <p:cNvPr id="118" name="矩形 117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algn="ctr"/>
                <a:endParaRPr lang="zh-CN" altLang="en-US" sz="1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9" name="椭圆 118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sp>
          <p:nvSpPr>
            <p:cNvPr id="60" name="矩形 59"/>
            <p:cNvSpPr/>
            <p:nvPr/>
          </p:nvSpPr>
          <p:spPr bwMode="auto">
            <a:xfrm>
              <a:off x="1620798" y="4907502"/>
              <a:ext cx="252000" cy="159603"/>
            </a:xfrm>
            <a:prstGeom prst="rect">
              <a:avLst/>
            </a:prstGeom>
            <a:solidFill>
              <a:srgbClr val="C0000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72000" rIns="36000" bIns="0" rtlCol="0" anchor="ctr" anchorCtr="1"/>
            <a:lstStyle/>
            <a:p>
              <a:pPr algn="ctr"/>
              <a:r>
                <a:rPr lang="en-US" altLang="zh-CN" sz="1400" b="1" dirty="0">
                  <a:solidFill>
                    <a:srgbClr val="99F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^</a:t>
              </a:r>
              <a:endParaRPr lang="zh-CN" altLang="en-US" sz="1200" b="1" dirty="0">
                <a:solidFill>
                  <a:srgbClr val="99FF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1981383" y="4907502"/>
              <a:ext cx="252000" cy="159603"/>
              <a:chOff x="539043" y="5047847"/>
              <a:chExt cx="252000" cy="159603"/>
            </a:xfrm>
          </p:grpSpPr>
          <p:sp>
            <p:nvSpPr>
              <p:cNvPr id="116" name="矩形 115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algn="ctr"/>
                <a:endParaRPr lang="zh-CN" altLang="en-US" sz="1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7" name="椭圆 116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sp>
          <p:nvSpPr>
            <p:cNvPr id="62" name="矩形 61"/>
            <p:cNvSpPr/>
            <p:nvPr/>
          </p:nvSpPr>
          <p:spPr bwMode="auto">
            <a:xfrm>
              <a:off x="2341968" y="4907502"/>
              <a:ext cx="252000" cy="159603"/>
            </a:xfrm>
            <a:prstGeom prst="rect">
              <a:avLst/>
            </a:prstGeom>
            <a:solidFill>
              <a:srgbClr val="C0000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72000" rIns="36000" bIns="0" rtlCol="0" anchor="ctr" anchorCtr="1"/>
            <a:lstStyle/>
            <a:p>
              <a:pPr algn="ctr"/>
              <a:r>
                <a:rPr lang="en-US" altLang="zh-CN" sz="1400" b="1" dirty="0">
                  <a:solidFill>
                    <a:srgbClr val="99F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^</a:t>
              </a:r>
              <a:endParaRPr lang="zh-CN" altLang="en-US" sz="1200" b="1" dirty="0">
                <a:solidFill>
                  <a:srgbClr val="99FF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矩形 62"/>
            <p:cNvSpPr/>
            <p:nvPr/>
          </p:nvSpPr>
          <p:spPr bwMode="auto">
            <a:xfrm>
              <a:off x="2702553" y="4907502"/>
              <a:ext cx="252000" cy="159603"/>
            </a:xfrm>
            <a:prstGeom prst="rect">
              <a:avLst/>
            </a:prstGeom>
            <a:solidFill>
              <a:srgbClr val="C0000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72000" rIns="36000" bIns="0" rtlCol="0" anchor="ctr" anchorCtr="1"/>
            <a:lstStyle/>
            <a:p>
              <a:pPr algn="ctr"/>
              <a:r>
                <a:rPr lang="en-US" altLang="zh-CN" sz="1400" b="1" dirty="0">
                  <a:solidFill>
                    <a:srgbClr val="99F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^</a:t>
              </a:r>
              <a:endParaRPr lang="zh-CN" altLang="en-US" sz="1200" b="1" dirty="0">
                <a:solidFill>
                  <a:srgbClr val="99FF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3063138" y="4907502"/>
              <a:ext cx="252000" cy="159603"/>
              <a:chOff x="539043" y="5047847"/>
              <a:chExt cx="252000" cy="159603"/>
            </a:xfrm>
          </p:grpSpPr>
          <p:sp>
            <p:nvSpPr>
              <p:cNvPr id="114" name="矩形 113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algn="ctr"/>
                <a:endParaRPr lang="zh-CN" altLang="en-US" sz="1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5" name="椭圆 114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>
              <a:off x="3423723" y="4907502"/>
              <a:ext cx="252000" cy="159603"/>
              <a:chOff x="539043" y="5047847"/>
              <a:chExt cx="252000" cy="159603"/>
            </a:xfrm>
          </p:grpSpPr>
          <p:sp>
            <p:nvSpPr>
              <p:cNvPr id="112" name="矩形 111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algn="ctr"/>
                <a:endParaRPr lang="zh-CN" altLang="en-US" sz="1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3" name="椭圆 112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>
              <a:off x="4144893" y="4907502"/>
              <a:ext cx="252000" cy="159603"/>
              <a:chOff x="539043" y="5047847"/>
              <a:chExt cx="252000" cy="159603"/>
            </a:xfrm>
          </p:grpSpPr>
          <p:sp>
            <p:nvSpPr>
              <p:cNvPr id="110" name="矩形 109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algn="ctr"/>
                <a:endParaRPr lang="zh-CN" altLang="en-US" sz="1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1" name="椭圆 110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4505478" y="4907502"/>
              <a:ext cx="252000" cy="159603"/>
              <a:chOff x="539043" y="5047847"/>
              <a:chExt cx="252000" cy="159603"/>
            </a:xfrm>
          </p:grpSpPr>
          <p:sp>
            <p:nvSpPr>
              <p:cNvPr id="108" name="矩形 107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algn="ctr"/>
                <a:endParaRPr lang="zh-CN" altLang="en-US" sz="1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9" name="椭圆 108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5587233" y="4907502"/>
              <a:ext cx="252000" cy="159603"/>
              <a:chOff x="539043" y="5047847"/>
              <a:chExt cx="252000" cy="159603"/>
            </a:xfrm>
          </p:grpSpPr>
          <p:sp>
            <p:nvSpPr>
              <p:cNvPr id="106" name="矩形 105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algn="ctr"/>
                <a:endParaRPr lang="zh-CN" altLang="en-US" sz="1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7" name="椭圆 106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5947818" y="4907502"/>
              <a:ext cx="252000" cy="159603"/>
              <a:chOff x="539043" y="5047847"/>
              <a:chExt cx="252000" cy="159603"/>
            </a:xfrm>
          </p:grpSpPr>
          <p:sp>
            <p:nvSpPr>
              <p:cNvPr id="104" name="矩形 103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algn="ctr"/>
                <a:endParaRPr lang="zh-CN" altLang="en-US" sz="1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5" name="椭圆 104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grpSp>
          <p:nvGrpSpPr>
            <p:cNvPr id="70" name="组合 69"/>
            <p:cNvGrpSpPr/>
            <p:nvPr/>
          </p:nvGrpSpPr>
          <p:grpSpPr>
            <a:xfrm>
              <a:off x="6308403" y="4907502"/>
              <a:ext cx="252000" cy="159603"/>
              <a:chOff x="539043" y="5047847"/>
              <a:chExt cx="252000" cy="159603"/>
            </a:xfrm>
          </p:grpSpPr>
          <p:sp>
            <p:nvSpPr>
              <p:cNvPr id="102" name="矩形 101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algn="ctr"/>
                <a:endParaRPr lang="zh-CN" altLang="en-US" sz="1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3" name="椭圆 102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6668988" y="4907502"/>
              <a:ext cx="252000" cy="159603"/>
              <a:chOff x="539043" y="5047847"/>
              <a:chExt cx="252000" cy="159603"/>
            </a:xfrm>
          </p:grpSpPr>
          <p:sp>
            <p:nvSpPr>
              <p:cNvPr id="100" name="矩形 99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algn="ctr"/>
                <a:endParaRPr lang="zh-CN" altLang="en-US" sz="1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1" name="椭圆 100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grpSp>
          <p:nvGrpSpPr>
            <p:cNvPr id="72" name="组合 71"/>
            <p:cNvGrpSpPr/>
            <p:nvPr/>
          </p:nvGrpSpPr>
          <p:grpSpPr>
            <a:xfrm>
              <a:off x="7029573" y="4907502"/>
              <a:ext cx="252000" cy="159603"/>
              <a:chOff x="539043" y="5047847"/>
              <a:chExt cx="252000" cy="159603"/>
            </a:xfrm>
          </p:grpSpPr>
          <p:sp>
            <p:nvSpPr>
              <p:cNvPr id="98" name="矩形 97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algn="ctr"/>
                <a:endParaRPr lang="zh-CN" altLang="en-US" sz="1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9" name="椭圆 98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>
              <a:off x="7390158" y="4907502"/>
              <a:ext cx="252000" cy="159603"/>
              <a:chOff x="539043" y="5047847"/>
              <a:chExt cx="252000" cy="159603"/>
            </a:xfrm>
          </p:grpSpPr>
          <p:sp>
            <p:nvSpPr>
              <p:cNvPr id="96" name="矩形 95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algn="ctr"/>
                <a:endParaRPr lang="zh-CN" altLang="en-US" sz="1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7" name="椭圆 96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7750743" y="4907502"/>
              <a:ext cx="252000" cy="159603"/>
              <a:chOff x="539043" y="5047847"/>
              <a:chExt cx="252000" cy="159603"/>
            </a:xfrm>
          </p:grpSpPr>
          <p:sp>
            <p:nvSpPr>
              <p:cNvPr id="94" name="矩形 93"/>
              <p:cNvSpPr/>
              <p:nvPr/>
            </p:nvSpPr>
            <p:spPr bwMode="auto">
              <a:xfrm>
                <a:off x="539043" y="5047847"/>
                <a:ext cx="252000" cy="159603"/>
              </a:xfrm>
              <a:prstGeom prst="rect">
                <a:avLst/>
              </a:prstGeom>
              <a:solidFill>
                <a:srgbClr val="C00000"/>
              </a:solidFill>
              <a:ln w="127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36000" tIns="0" rIns="36000" bIns="0" rtlCol="0" anchor="ctr"/>
              <a:lstStyle/>
              <a:p>
                <a:pPr algn="ctr"/>
                <a:endParaRPr lang="zh-CN" altLang="en-US" sz="1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5" name="椭圆 94"/>
              <p:cNvSpPr/>
              <p:nvPr/>
            </p:nvSpPr>
            <p:spPr bwMode="auto">
              <a:xfrm>
                <a:off x="611043" y="5080817"/>
                <a:ext cx="108000" cy="108000"/>
              </a:xfrm>
              <a:prstGeom prst="ellipse">
                <a:avLst/>
              </a:prstGeom>
              <a:solidFill>
                <a:srgbClr val="99FF33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sp>
          <p:nvSpPr>
            <p:cNvPr id="75" name="矩形 74"/>
            <p:cNvSpPr/>
            <p:nvPr/>
          </p:nvSpPr>
          <p:spPr bwMode="auto">
            <a:xfrm>
              <a:off x="3784308" y="4907502"/>
              <a:ext cx="252000" cy="159603"/>
            </a:xfrm>
            <a:prstGeom prst="rect">
              <a:avLst/>
            </a:prstGeom>
            <a:solidFill>
              <a:srgbClr val="C0000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72000" rIns="36000" bIns="0" rtlCol="0" anchor="ctr" anchorCtr="1"/>
            <a:lstStyle/>
            <a:p>
              <a:pPr algn="ctr"/>
              <a:r>
                <a:rPr lang="en-US" altLang="zh-CN" sz="1400" b="1" dirty="0">
                  <a:solidFill>
                    <a:srgbClr val="99F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^</a:t>
              </a:r>
              <a:endParaRPr lang="zh-CN" altLang="en-US" sz="1200" b="1" dirty="0">
                <a:solidFill>
                  <a:srgbClr val="99FF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矩形 75"/>
            <p:cNvSpPr/>
            <p:nvPr/>
          </p:nvSpPr>
          <p:spPr bwMode="auto">
            <a:xfrm>
              <a:off x="4866063" y="4907502"/>
              <a:ext cx="252000" cy="159603"/>
            </a:xfrm>
            <a:prstGeom prst="rect">
              <a:avLst/>
            </a:prstGeom>
            <a:solidFill>
              <a:srgbClr val="C0000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72000" rIns="36000" bIns="0" rtlCol="0" anchor="ctr" anchorCtr="1"/>
            <a:lstStyle/>
            <a:p>
              <a:pPr algn="ctr"/>
              <a:r>
                <a:rPr lang="en-US" altLang="zh-CN" sz="1400" b="1" dirty="0">
                  <a:solidFill>
                    <a:srgbClr val="99F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^</a:t>
              </a:r>
              <a:endParaRPr lang="zh-CN" altLang="en-US" sz="1200" b="1" dirty="0">
                <a:solidFill>
                  <a:srgbClr val="99FF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矩形 76"/>
            <p:cNvSpPr/>
            <p:nvPr/>
          </p:nvSpPr>
          <p:spPr bwMode="auto">
            <a:xfrm>
              <a:off x="5226648" y="4907502"/>
              <a:ext cx="252000" cy="159603"/>
            </a:xfrm>
            <a:prstGeom prst="rect">
              <a:avLst/>
            </a:prstGeom>
            <a:solidFill>
              <a:srgbClr val="C0000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72000" rIns="36000" bIns="0" rtlCol="0" anchor="ctr" anchorCtr="1"/>
            <a:lstStyle/>
            <a:p>
              <a:pPr algn="ctr"/>
              <a:r>
                <a:rPr lang="en-US" altLang="zh-CN" sz="1400" b="1" dirty="0">
                  <a:solidFill>
                    <a:srgbClr val="99F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^</a:t>
              </a:r>
              <a:endParaRPr lang="zh-CN" altLang="en-US" sz="1200" b="1" dirty="0">
                <a:solidFill>
                  <a:srgbClr val="99FF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矩形 77"/>
            <p:cNvSpPr/>
            <p:nvPr/>
          </p:nvSpPr>
          <p:spPr bwMode="auto">
            <a:xfrm>
              <a:off x="8111328" y="4907502"/>
              <a:ext cx="252000" cy="159603"/>
            </a:xfrm>
            <a:prstGeom prst="rect">
              <a:avLst/>
            </a:prstGeom>
            <a:solidFill>
              <a:srgbClr val="C0000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72000" rIns="36000" bIns="0" rtlCol="0" anchor="ctr" anchorCtr="1"/>
            <a:lstStyle/>
            <a:p>
              <a:pPr algn="ctr"/>
              <a:r>
                <a:rPr lang="en-US" altLang="zh-CN" sz="1400" b="1" dirty="0">
                  <a:solidFill>
                    <a:srgbClr val="99F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^</a:t>
              </a:r>
              <a:endParaRPr lang="zh-CN" altLang="en-US" sz="1200" b="1" dirty="0">
                <a:solidFill>
                  <a:srgbClr val="99FF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矩形 78"/>
            <p:cNvSpPr/>
            <p:nvPr/>
          </p:nvSpPr>
          <p:spPr bwMode="auto">
            <a:xfrm>
              <a:off x="8471909" y="4907502"/>
              <a:ext cx="252000" cy="159603"/>
            </a:xfrm>
            <a:prstGeom prst="rect">
              <a:avLst/>
            </a:prstGeom>
            <a:solidFill>
              <a:srgbClr val="C0000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72000" rIns="36000" bIns="0" rtlCol="0" anchor="ctr" anchorCtr="1"/>
            <a:lstStyle/>
            <a:p>
              <a:pPr algn="ctr"/>
              <a:r>
                <a:rPr lang="en-US" altLang="zh-CN" sz="1400" b="1" dirty="0">
                  <a:solidFill>
                    <a:srgbClr val="99F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^</a:t>
              </a:r>
              <a:endParaRPr lang="zh-CN" altLang="en-US" sz="1200" b="1" dirty="0">
                <a:solidFill>
                  <a:srgbClr val="99FF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0" name="直接箭头连接符 79"/>
            <p:cNvCxnSpPr>
              <a:stCxn id="120" idx="0"/>
              <a:endCxn id="13" idx="2"/>
            </p:cNvCxnSpPr>
            <p:nvPr/>
          </p:nvCxnSpPr>
          <p:spPr bwMode="auto">
            <a:xfrm flipV="1">
              <a:off x="665043" y="4686842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81" name="直接箭头连接符 80"/>
            <p:cNvCxnSpPr/>
            <p:nvPr/>
          </p:nvCxnSpPr>
          <p:spPr bwMode="auto">
            <a:xfrm flipV="1">
              <a:off x="1385123" y="4686842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82" name="直接箭头连接符 81"/>
            <p:cNvCxnSpPr/>
            <p:nvPr/>
          </p:nvCxnSpPr>
          <p:spPr bwMode="auto">
            <a:xfrm flipV="1">
              <a:off x="2105203" y="4686842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83" name="直接箭头连接符 82"/>
            <p:cNvCxnSpPr/>
            <p:nvPr/>
          </p:nvCxnSpPr>
          <p:spPr bwMode="auto">
            <a:xfrm flipV="1">
              <a:off x="3185323" y="4685649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84" name="直接箭头连接符 83"/>
            <p:cNvCxnSpPr/>
            <p:nvPr/>
          </p:nvCxnSpPr>
          <p:spPr bwMode="auto">
            <a:xfrm flipV="1">
              <a:off x="3545362" y="4685649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85" name="直接箭头连接符 84"/>
            <p:cNvCxnSpPr/>
            <p:nvPr/>
          </p:nvCxnSpPr>
          <p:spPr bwMode="auto">
            <a:xfrm flipV="1">
              <a:off x="4625483" y="4685649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86" name="直接箭头连接符 85"/>
            <p:cNvCxnSpPr/>
            <p:nvPr/>
          </p:nvCxnSpPr>
          <p:spPr bwMode="auto">
            <a:xfrm flipV="1">
              <a:off x="4265443" y="4685649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87" name="直接箭头连接符 86"/>
            <p:cNvCxnSpPr/>
            <p:nvPr/>
          </p:nvCxnSpPr>
          <p:spPr bwMode="auto">
            <a:xfrm flipV="1">
              <a:off x="5705603" y="4685053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88" name="直接箭头连接符 87"/>
            <p:cNvCxnSpPr/>
            <p:nvPr/>
          </p:nvCxnSpPr>
          <p:spPr bwMode="auto">
            <a:xfrm flipV="1">
              <a:off x="6073818" y="4685053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89" name="直接箭头连接符 88"/>
            <p:cNvCxnSpPr/>
            <p:nvPr/>
          </p:nvCxnSpPr>
          <p:spPr bwMode="auto">
            <a:xfrm flipV="1">
              <a:off x="6434403" y="4685053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90" name="直接箭头连接符 89"/>
            <p:cNvCxnSpPr/>
            <p:nvPr/>
          </p:nvCxnSpPr>
          <p:spPr bwMode="auto">
            <a:xfrm flipV="1">
              <a:off x="6794988" y="4685053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91" name="直接箭头连接符 90"/>
            <p:cNvCxnSpPr/>
            <p:nvPr/>
          </p:nvCxnSpPr>
          <p:spPr bwMode="auto">
            <a:xfrm flipV="1">
              <a:off x="7155573" y="4685053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92" name="直接箭头连接符 91"/>
            <p:cNvCxnSpPr/>
            <p:nvPr/>
          </p:nvCxnSpPr>
          <p:spPr bwMode="auto">
            <a:xfrm flipV="1">
              <a:off x="7516158" y="4685053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93" name="直接箭头连接符 92"/>
            <p:cNvCxnSpPr/>
            <p:nvPr/>
          </p:nvCxnSpPr>
          <p:spPr bwMode="auto">
            <a:xfrm flipV="1">
              <a:off x="7873931" y="4685053"/>
              <a:ext cx="0" cy="22066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</p:grpSp>
      <p:sp>
        <p:nvSpPr>
          <p:cNvPr id="122" name="TextBox 20"/>
          <p:cNvSpPr txBox="1">
            <a:spLocks noChangeArrowheads="1"/>
          </p:cNvSpPr>
          <p:nvPr/>
        </p:nvSpPr>
        <p:spPr bwMode="auto">
          <a:xfrm>
            <a:off x="1024070" y="4821085"/>
            <a:ext cx="55211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独立链法解决冲突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3782814"/>
      </p:ext>
    </p:extLst>
  </p:cSld>
  <p:clrMapOvr>
    <a:masterClrMapping/>
  </p:clrMapOvr>
  <p:transition advTm="157"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问题的提出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79512" y="1103996"/>
            <a:ext cx="8712968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正方形个数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给定平面上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个点的二维坐标（整数坐标），求可构成正方形的个数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采用普通遍历法需进行四层循环，遍历所有可能的四点组合判断是否构成正方形，复杂度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</a:t>
            </a:r>
            <a:r>
              <a:rPr lang="en-US" altLang="zh-CN" sz="2400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使用散列查找方法，可将复杂度降低为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</a:t>
            </a:r>
            <a:r>
              <a:rPr lang="en-US" altLang="zh-CN" sz="2400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核心思想：遍历两点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,y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,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,y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组合，其对应的有向线段是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,y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-y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，确定另外两顶点坐标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,y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 (x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,y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进行散列查找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95536" y="4661178"/>
            <a:ext cx="5624448" cy="1871747"/>
            <a:chOff x="2999394" y="4659583"/>
            <a:chExt cx="5624448" cy="1871747"/>
          </a:xfrm>
        </p:grpSpPr>
        <p:cxnSp>
          <p:nvCxnSpPr>
            <p:cNvPr id="18" name="直接箭头连接符 17"/>
            <p:cNvCxnSpPr/>
            <p:nvPr/>
          </p:nvCxnSpPr>
          <p:spPr bwMode="auto">
            <a:xfrm>
              <a:off x="3923928" y="6088042"/>
              <a:ext cx="1072345" cy="258622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ysDash"/>
              <a:round/>
              <a:headEnd type="none"/>
              <a:tailEnd type="none" w="lg" len="lg"/>
            </a:ln>
            <a:effectLst/>
          </p:spPr>
        </p:cxnSp>
        <p:cxnSp>
          <p:nvCxnSpPr>
            <p:cNvPr id="15" name="直接箭头连接符 14"/>
            <p:cNvCxnSpPr/>
            <p:nvPr/>
          </p:nvCxnSpPr>
          <p:spPr bwMode="auto">
            <a:xfrm>
              <a:off x="4219735" y="4998667"/>
              <a:ext cx="1072345" cy="258622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ysDash"/>
              <a:round/>
              <a:headEnd type="none"/>
              <a:tailEnd type="none" w="lg" len="lg"/>
            </a:ln>
            <a:effectLst/>
          </p:spPr>
        </p:cxnSp>
        <p:cxnSp>
          <p:nvCxnSpPr>
            <p:cNvPr id="11" name="直接箭头连接符 10"/>
            <p:cNvCxnSpPr/>
            <p:nvPr/>
          </p:nvCxnSpPr>
          <p:spPr bwMode="auto">
            <a:xfrm flipH="1">
              <a:off x="3923928" y="4993519"/>
              <a:ext cx="295807" cy="1094523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none" w="lg" len="lg"/>
            </a:ln>
            <a:effectLst/>
          </p:spPr>
        </p:cxnSp>
        <p:sp>
          <p:nvSpPr>
            <p:cNvPr id="5" name="椭圆 4"/>
            <p:cNvSpPr/>
            <p:nvPr/>
          </p:nvSpPr>
          <p:spPr bwMode="auto">
            <a:xfrm>
              <a:off x="4165735" y="4932173"/>
              <a:ext cx="108000" cy="108000"/>
            </a:xfrm>
            <a:prstGeom prst="ellipse">
              <a:avLst/>
            </a:prstGeom>
            <a:solidFill>
              <a:srgbClr val="C0000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6" name="椭圆 5"/>
            <p:cNvSpPr/>
            <p:nvPr/>
          </p:nvSpPr>
          <p:spPr bwMode="auto">
            <a:xfrm>
              <a:off x="3869928" y="6034042"/>
              <a:ext cx="108000" cy="108000"/>
            </a:xfrm>
            <a:prstGeom prst="ellipse">
              <a:avLst/>
            </a:prstGeom>
            <a:solidFill>
              <a:srgbClr val="C0000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324071" y="4659583"/>
              <a:ext cx="9557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(x</a:t>
              </a:r>
              <a:r>
                <a:rPr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,y</a:t>
              </a:r>
              <a:r>
                <a:rPr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 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2999394" y="6006510"/>
              <a:ext cx="9557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(x</a:t>
              </a:r>
              <a:r>
                <a:rPr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,y</a:t>
              </a:r>
              <a:r>
                <a:rPr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 </a:t>
              </a:r>
              <a:endParaRPr lang="zh-CN" altLang="en-US" dirty="0"/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5271956" y="5203289"/>
              <a:ext cx="108000" cy="108000"/>
            </a:xfrm>
            <a:prstGeom prst="ellipse">
              <a:avLst/>
            </a:prstGeom>
            <a:solidFill>
              <a:srgbClr val="C0000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5004048" y="6321842"/>
              <a:ext cx="108000" cy="108000"/>
            </a:xfrm>
            <a:prstGeom prst="ellipse">
              <a:avLst/>
            </a:prstGeom>
            <a:solidFill>
              <a:srgbClr val="C0000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204316" y="4844249"/>
              <a:ext cx="34195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(x</a:t>
              </a:r>
              <a:r>
                <a:rPr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,y</a:t>
              </a:r>
              <a:r>
                <a:rPr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)=(x</a:t>
              </a:r>
              <a:r>
                <a:rPr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,y</a:t>
              </a:r>
              <a:r>
                <a:rPr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)+(y</a:t>
              </a:r>
              <a:r>
                <a:rPr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-y</a:t>
              </a:r>
              <a:r>
                <a:rPr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,x</a:t>
              </a:r>
              <a:r>
                <a:rPr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-x</a:t>
              </a:r>
              <a:r>
                <a:rPr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 </a:t>
              </a:r>
              <a:endParaRPr lang="zh-CN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5108558" y="6161998"/>
              <a:ext cx="34403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(x</a:t>
              </a:r>
              <a:r>
                <a:rPr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,y</a:t>
              </a:r>
              <a:r>
                <a:rPr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 =(x</a:t>
              </a:r>
              <a:r>
                <a:rPr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,y</a:t>
              </a:r>
              <a:r>
                <a:rPr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)+(y</a:t>
              </a:r>
              <a:r>
                <a:rPr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-y</a:t>
              </a:r>
              <a:r>
                <a:rPr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,x</a:t>
              </a:r>
              <a:r>
                <a:rPr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-x</a:t>
              </a:r>
              <a:r>
                <a:rPr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 </a:t>
              </a:r>
              <a:endParaRPr lang="zh-CN" altLang="en-US" dirty="0"/>
            </a:p>
          </p:txBody>
        </p:sp>
      </p:grpSp>
      <p:sp>
        <p:nvSpPr>
          <p:cNvPr id="16" name="矩形 15"/>
          <p:cNvSpPr/>
          <p:nvPr/>
        </p:nvSpPr>
        <p:spPr bwMode="auto">
          <a:xfrm>
            <a:off x="6228184" y="4799567"/>
            <a:ext cx="2626342" cy="1733358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2" algn="ctr"/>
            <a:r>
              <a:rPr lang="zh-CN" altLang="en-US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在求解问题之前，我们介绍更多的散列函数及冲突解决方法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4141984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散列函数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(2)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79511" y="1103996"/>
            <a:ext cx="8659725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MAD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法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(multiply-add-divide method)</a:t>
            </a:r>
          </a:p>
          <a:p>
            <a:pPr lvl="2" indent="-457200" algn="just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相邻关键码在除余法中依然相邻，连续性导致局部聚集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法可克服原有方法连续性问题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3238" y="4005064"/>
            <a:ext cx="8812269" cy="1572612"/>
            <a:chOff x="126983" y="1772816"/>
            <a:chExt cx="8812269" cy="1572612"/>
          </a:xfrm>
        </p:grpSpPr>
        <p:sp>
          <p:nvSpPr>
            <p:cNvPr id="9" name="矩形 8"/>
            <p:cNvSpPr/>
            <p:nvPr/>
          </p:nvSpPr>
          <p:spPr bwMode="auto">
            <a:xfrm>
              <a:off x="603803" y="1772816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963843" y="1772816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1323883" y="1772816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1683923" y="1772816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2043963" y="1772816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2404003" y="1772816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2764043" y="1772816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3124083" y="1772816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2011</a:t>
              </a:r>
              <a:endPara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3484123" y="1772816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2102</a:t>
              </a:r>
              <a:endPara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3844163" y="1772816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2013</a:t>
              </a:r>
              <a:endPara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4204203" y="1772816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2014</a:t>
              </a:r>
              <a:endPara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4564243" y="1772816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2015</a:t>
              </a:r>
              <a:endPara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 bwMode="auto">
            <a:xfrm>
              <a:off x="4924283" y="1772816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2016</a:t>
              </a:r>
              <a:endPara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5284323" y="1772816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2017</a:t>
              </a:r>
              <a:endPara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5644363" y="1772816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2018</a:t>
              </a:r>
              <a:endPara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6004403" y="1772816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40" name="矩形 39"/>
            <p:cNvSpPr/>
            <p:nvPr/>
          </p:nvSpPr>
          <p:spPr bwMode="auto">
            <a:xfrm>
              <a:off x="6352027" y="1772816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6712067" y="1772816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7072107" y="1772816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48" name="矩形 47"/>
            <p:cNvSpPr/>
            <p:nvPr/>
          </p:nvSpPr>
          <p:spPr bwMode="auto">
            <a:xfrm>
              <a:off x="7432147" y="1772816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49" name="矩形 48"/>
            <p:cNvSpPr/>
            <p:nvPr/>
          </p:nvSpPr>
          <p:spPr bwMode="auto">
            <a:xfrm>
              <a:off x="7792187" y="1772816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8152227" y="1772816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8512267" y="1772816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953560" y="2139084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400" dirty="0"/>
            </a:p>
          </p:txBody>
        </p:sp>
        <p:sp>
          <p:nvSpPr>
            <p:cNvPr id="55" name="矩形 54"/>
            <p:cNvSpPr/>
            <p:nvPr/>
          </p:nvSpPr>
          <p:spPr>
            <a:xfrm>
              <a:off x="1320796" y="2139084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 dirty="0"/>
            </a:p>
          </p:txBody>
        </p:sp>
        <p:sp>
          <p:nvSpPr>
            <p:cNvPr id="56" name="矩形 55"/>
            <p:cNvSpPr/>
            <p:nvPr/>
          </p:nvSpPr>
          <p:spPr>
            <a:xfrm>
              <a:off x="1688032" y="2139084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400" dirty="0"/>
            </a:p>
          </p:txBody>
        </p:sp>
        <p:sp>
          <p:nvSpPr>
            <p:cNvPr id="57" name="矩形 56"/>
            <p:cNvSpPr/>
            <p:nvPr/>
          </p:nvSpPr>
          <p:spPr>
            <a:xfrm>
              <a:off x="2055268" y="2139084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400" dirty="0"/>
            </a:p>
          </p:txBody>
        </p:sp>
        <p:sp>
          <p:nvSpPr>
            <p:cNvPr id="58" name="矩形 57"/>
            <p:cNvSpPr/>
            <p:nvPr/>
          </p:nvSpPr>
          <p:spPr>
            <a:xfrm>
              <a:off x="2422504" y="2139084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1400" dirty="0"/>
            </a:p>
          </p:txBody>
        </p:sp>
        <p:sp>
          <p:nvSpPr>
            <p:cNvPr id="59" name="矩形 58"/>
            <p:cNvSpPr/>
            <p:nvPr/>
          </p:nvSpPr>
          <p:spPr>
            <a:xfrm>
              <a:off x="2789740" y="2139084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1400" dirty="0"/>
            </a:p>
          </p:txBody>
        </p:sp>
        <p:sp>
          <p:nvSpPr>
            <p:cNvPr id="60" name="矩形 59"/>
            <p:cNvSpPr/>
            <p:nvPr/>
          </p:nvSpPr>
          <p:spPr>
            <a:xfrm>
              <a:off x="3156976" y="2139084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sz="1400" dirty="0"/>
            </a:p>
          </p:txBody>
        </p:sp>
        <p:sp>
          <p:nvSpPr>
            <p:cNvPr id="61" name="矩形 60"/>
            <p:cNvSpPr/>
            <p:nvPr/>
          </p:nvSpPr>
          <p:spPr>
            <a:xfrm>
              <a:off x="3524212" y="2139084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1400" dirty="0"/>
            </a:p>
          </p:txBody>
        </p:sp>
        <p:sp>
          <p:nvSpPr>
            <p:cNvPr id="62" name="矩形 61"/>
            <p:cNvSpPr/>
            <p:nvPr/>
          </p:nvSpPr>
          <p:spPr>
            <a:xfrm>
              <a:off x="3891450" y="2139084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zh-CN" altLang="en-US" sz="1400" dirty="0"/>
            </a:p>
          </p:txBody>
        </p:sp>
        <p:sp>
          <p:nvSpPr>
            <p:cNvPr id="63" name="矩形 62"/>
            <p:cNvSpPr/>
            <p:nvPr/>
          </p:nvSpPr>
          <p:spPr>
            <a:xfrm>
              <a:off x="4212892" y="2139084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zh-CN" altLang="en-US" sz="1400" dirty="0"/>
            </a:p>
          </p:txBody>
        </p:sp>
        <p:sp>
          <p:nvSpPr>
            <p:cNvPr id="64" name="矩形 63"/>
            <p:cNvSpPr/>
            <p:nvPr/>
          </p:nvSpPr>
          <p:spPr>
            <a:xfrm>
              <a:off x="4572932" y="2139084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endParaRPr lang="zh-CN" altLang="en-US" sz="1400" dirty="0"/>
            </a:p>
          </p:txBody>
        </p:sp>
        <p:sp>
          <p:nvSpPr>
            <p:cNvPr id="65" name="矩形 64"/>
            <p:cNvSpPr/>
            <p:nvPr/>
          </p:nvSpPr>
          <p:spPr>
            <a:xfrm>
              <a:off x="4932972" y="2139084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  <a:endParaRPr lang="zh-CN" altLang="en-US" sz="1400" dirty="0"/>
            </a:p>
          </p:txBody>
        </p:sp>
        <p:sp>
          <p:nvSpPr>
            <p:cNvPr id="66" name="矩形 65"/>
            <p:cNvSpPr/>
            <p:nvPr/>
          </p:nvSpPr>
          <p:spPr>
            <a:xfrm>
              <a:off x="5293012" y="2139084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13</a:t>
              </a:r>
              <a:endParaRPr lang="zh-CN" altLang="en-US" sz="1400" dirty="0"/>
            </a:p>
          </p:txBody>
        </p:sp>
        <p:sp>
          <p:nvSpPr>
            <p:cNvPr id="67" name="矩形 66"/>
            <p:cNvSpPr/>
            <p:nvPr/>
          </p:nvSpPr>
          <p:spPr>
            <a:xfrm>
              <a:off x="5653052" y="2139084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14</a:t>
              </a:r>
              <a:endParaRPr lang="zh-CN" altLang="en-US" sz="1400" dirty="0"/>
            </a:p>
          </p:txBody>
        </p:sp>
        <p:sp>
          <p:nvSpPr>
            <p:cNvPr id="68" name="矩形 67"/>
            <p:cNvSpPr/>
            <p:nvPr/>
          </p:nvSpPr>
          <p:spPr>
            <a:xfrm>
              <a:off x="6013092" y="2139084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endParaRPr lang="zh-CN" altLang="en-US" sz="1400" dirty="0"/>
            </a:p>
          </p:txBody>
        </p:sp>
        <p:sp>
          <p:nvSpPr>
            <p:cNvPr id="70" name="矩形 69"/>
            <p:cNvSpPr/>
            <p:nvPr/>
          </p:nvSpPr>
          <p:spPr>
            <a:xfrm>
              <a:off x="6373132" y="2139084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16</a:t>
              </a:r>
              <a:endParaRPr lang="zh-CN" altLang="en-US" sz="1400" dirty="0"/>
            </a:p>
          </p:txBody>
        </p:sp>
        <p:sp>
          <p:nvSpPr>
            <p:cNvPr id="71" name="矩形 70"/>
            <p:cNvSpPr/>
            <p:nvPr/>
          </p:nvSpPr>
          <p:spPr>
            <a:xfrm>
              <a:off x="586324" y="2139084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sz="1400" dirty="0"/>
            </a:p>
          </p:txBody>
        </p:sp>
        <p:sp>
          <p:nvSpPr>
            <p:cNvPr id="72" name="矩形 71"/>
            <p:cNvSpPr/>
            <p:nvPr/>
          </p:nvSpPr>
          <p:spPr>
            <a:xfrm>
              <a:off x="6733172" y="2139084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17</a:t>
              </a:r>
              <a:endParaRPr lang="zh-CN" altLang="en-US" sz="1400" dirty="0"/>
            </a:p>
          </p:txBody>
        </p:sp>
        <p:sp>
          <p:nvSpPr>
            <p:cNvPr id="73" name="矩形 72"/>
            <p:cNvSpPr/>
            <p:nvPr/>
          </p:nvSpPr>
          <p:spPr>
            <a:xfrm>
              <a:off x="7093212" y="2139084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18</a:t>
              </a:r>
              <a:endParaRPr lang="zh-CN" altLang="en-US" sz="1400" dirty="0"/>
            </a:p>
          </p:txBody>
        </p:sp>
        <p:sp>
          <p:nvSpPr>
            <p:cNvPr id="74" name="矩形 73"/>
            <p:cNvSpPr/>
            <p:nvPr/>
          </p:nvSpPr>
          <p:spPr>
            <a:xfrm>
              <a:off x="7453252" y="2139084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19</a:t>
              </a:r>
              <a:endParaRPr lang="zh-CN" altLang="en-US" sz="1400" dirty="0"/>
            </a:p>
          </p:txBody>
        </p:sp>
        <p:sp>
          <p:nvSpPr>
            <p:cNvPr id="75" name="矩形 74"/>
            <p:cNvSpPr/>
            <p:nvPr/>
          </p:nvSpPr>
          <p:spPr>
            <a:xfrm>
              <a:off x="7813292" y="2139084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endParaRPr lang="zh-CN" altLang="en-US" sz="1400" dirty="0"/>
            </a:p>
          </p:txBody>
        </p:sp>
        <p:sp>
          <p:nvSpPr>
            <p:cNvPr id="76" name="矩形 75"/>
            <p:cNvSpPr/>
            <p:nvPr/>
          </p:nvSpPr>
          <p:spPr>
            <a:xfrm>
              <a:off x="8173332" y="2139084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21</a:t>
              </a:r>
              <a:endParaRPr lang="zh-CN" altLang="en-US" sz="1400" dirty="0"/>
            </a:p>
          </p:txBody>
        </p:sp>
        <p:sp>
          <p:nvSpPr>
            <p:cNvPr id="77" name="矩形 76"/>
            <p:cNvSpPr/>
            <p:nvPr/>
          </p:nvSpPr>
          <p:spPr>
            <a:xfrm>
              <a:off x="8533372" y="2139084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22</a:t>
              </a:r>
              <a:endParaRPr lang="zh-CN" altLang="en-US" sz="1400" dirty="0"/>
            </a:p>
          </p:txBody>
        </p:sp>
        <p:sp>
          <p:nvSpPr>
            <p:cNvPr id="96" name="矩形 95"/>
            <p:cNvSpPr/>
            <p:nvPr/>
          </p:nvSpPr>
          <p:spPr>
            <a:xfrm>
              <a:off x="126983" y="1849261"/>
              <a:ext cx="42992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(a)</a:t>
              </a:r>
              <a:endParaRPr lang="zh-CN" altLang="en-US" sz="1400" dirty="0"/>
            </a:p>
          </p:txBody>
        </p:sp>
        <p:sp>
          <p:nvSpPr>
            <p:cNvPr id="98" name="矩形 97"/>
            <p:cNvSpPr/>
            <p:nvPr/>
          </p:nvSpPr>
          <p:spPr bwMode="auto">
            <a:xfrm>
              <a:off x="603803" y="2671383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2012</a:t>
              </a:r>
            </a:p>
          </p:txBody>
        </p:sp>
        <p:sp>
          <p:nvSpPr>
            <p:cNvPr id="99" name="矩形 98"/>
            <p:cNvSpPr/>
            <p:nvPr/>
          </p:nvSpPr>
          <p:spPr bwMode="auto">
            <a:xfrm>
              <a:off x="963843" y="2671383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矩形 99"/>
            <p:cNvSpPr/>
            <p:nvPr/>
          </p:nvSpPr>
          <p:spPr bwMode="auto">
            <a:xfrm>
              <a:off x="1323883" y="2671383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101" name="矩形 100"/>
            <p:cNvSpPr/>
            <p:nvPr/>
          </p:nvSpPr>
          <p:spPr bwMode="auto">
            <a:xfrm>
              <a:off x="1683923" y="2671383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2011</a:t>
              </a:r>
              <a:endPara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矩形 101"/>
            <p:cNvSpPr/>
            <p:nvPr/>
          </p:nvSpPr>
          <p:spPr bwMode="auto">
            <a:xfrm>
              <a:off x="2043963" y="2671383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103" name="矩形 102"/>
            <p:cNvSpPr/>
            <p:nvPr/>
          </p:nvSpPr>
          <p:spPr bwMode="auto">
            <a:xfrm>
              <a:off x="2404003" y="2671383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矩形 103"/>
            <p:cNvSpPr/>
            <p:nvPr/>
          </p:nvSpPr>
          <p:spPr bwMode="auto">
            <a:xfrm>
              <a:off x="2764043" y="2671383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105" name="矩形 104"/>
            <p:cNvSpPr/>
            <p:nvPr/>
          </p:nvSpPr>
          <p:spPr bwMode="auto">
            <a:xfrm>
              <a:off x="3124083" y="2671383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2016</a:t>
              </a:r>
              <a:endPara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" name="矩形 105"/>
            <p:cNvSpPr/>
            <p:nvPr/>
          </p:nvSpPr>
          <p:spPr bwMode="auto">
            <a:xfrm>
              <a:off x="3484123" y="2671383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107" name="矩形 106"/>
            <p:cNvSpPr/>
            <p:nvPr/>
          </p:nvSpPr>
          <p:spPr bwMode="auto">
            <a:xfrm>
              <a:off x="3844163" y="2671383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108" name="矩形 107"/>
            <p:cNvSpPr/>
            <p:nvPr/>
          </p:nvSpPr>
          <p:spPr bwMode="auto">
            <a:xfrm>
              <a:off x="4204203" y="2671383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2014</a:t>
              </a:r>
              <a:endPara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4564243" y="2671383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4924283" y="2671383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2013</a:t>
              </a:r>
            </a:p>
          </p:txBody>
        </p:sp>
        <p:sp>
          <p:nvSpPr>
            <p:cNvPr id="111" name="矩形 110"/>
            <p:cNvSpPr/>
            <p:nvPr/>
          </p:nvSpPr>
          <p:spPr bwMode="auto">
            <a:xfrm>
              <a:off x="5284323" y="2671383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112" name="矩形 111"/>
            <p:cNvSpPr/>
            <p:nvPr/>
          </p:nvSpPr>
          <p:spPr bwMode="auto">
            <a:xfrm>
              <a:off x="5644363" y="2671383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2018</a:t>
              </a:r>
              <a:endPara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" name="矩形 112"/>
            <p:cNvSpPr/>
            <p:nvPr/>
          </p:nvSpPr>
          <p:spPr bwMode="auto">
            <a:xfrm>
              <a:off x="6004403" y="2671383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114" name="矩形 113"/>
            <p:cNvSpPr/>
            <p:nvPr/>
          </p:nvSpPr>
          <p:spPr bwMode="auto">
            <a:xfrm>
              <a:off x="6352027" y="2671383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115" name="矩形 114"/>
            <p:cNvSpPr/>
            <p:nvPr/>
          </p:nvSpPr>
          <p:spPr bwMode="auto">
            <a:xfrm>
              <a:off x="6712067" y="2671383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2017</a:t>
              </a:r>
            </a:p>
          </p:txBody>
        </p:sp>
        <p:sp>
          <p:nvSpPr>
            <p:cNvPr id="116" name="矩形 115"/>
            <p:cNvSpPr/>
            <p:nvPr/>
          </p:nvSpPr>
          <p:spPr bwMode="auto">
            <a:xfrm>
              <a:off x="7072107" y="2671383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117" name="矩形 116"/>
            <p:cNvSpPr/>
            <p:nvPr/>
          </p:nvSpPr>
          <p:spPr bwMode="auto">
            <a:xfrm>
              <a:off x="7432147" y="2671383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118" name="矩形 117"/>
            <p:cNvSpPr/>
            <p:nvPr/>
          </p:nvSpPr>
          <p:spPr bwMode="auto">
            <a:xfrm>
              <a:off x="7792187" y="2671383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2015</a:t>
              </a:r>
            </a:p>
          </p:txBody>
        </p:sp>
        <p:sp>
          <p:nvSpPr>
            <p:cNvPr id="119" name="矩形 118"/>
            <p:cNvSpPr/>
            <p:nvPr/>
          </p:nvSpPr>
          <p:spPr bwMode="auto">
            <a:xfrm>
              <a:off x="8152227" y="2671383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矩形 119"/>
            <p:cNvSpPr/>
            <p:nvPr/>
          </p:nvSpPr>
          <p:spPr bwMode="auto">
            <a:xfrm>
              <a:off x="8512267" y="2671383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953560" y="3037651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400" dirty="0"/>
            </a:p>
          </p:txBody>
        </p:sp>
        <p:sp>
          <p:nvSpPr>
            <p:cNvPr id="122" name="矩形 121"/>
            <p:cNvSpPr/>
            <p:nvPr/>
          </p:nvSpPr>
          <p:spPr>
            <a:xfrm>
              <a:off x="1320796" y="3037651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 dirty="0"/>
            </a:p>
          </p:txBody>
        </p:sp>
        <p:sp>
          <p:nvSpPr>
            <p:cNvPr id="123" name="矩形 122"/>
            <p:cNvSpPr/>
            <p:nvPr/>
          </p:nvSpPr>
          <p:spPr>
            <a:xfrm>
              <a:off x="1688032" y="3037651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400" dirty="0"/>
            </a:p>
          </p:txBody>
        </p:sp>
        <p:sp>
          <p:nvSpPr>
            <p:cNvPr id="124" name="矩形 123"/>
            <p:cNvSpPr/>
            <p:nvPr/>
          </p:nvSpPr>
          <p:spPr>
            <a:xfrm>
              <a:off x="2055268" y="3037651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400" dirty="0"/>
            </a:p>
          </p:txBody>
        </p:sp>
        <p:sp>
          <p:nvSpPr>
            <p:cNvPr id="125" name="矩形 124"/>
            <p:cNvSpPr/>
            <p:nvPr/>
          </p:nvSpPr>
          <p:spPr>
            <a:xfrm>
              <a:off x="2422504" y="3037651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1400" dirty="0"/>
            </a:p>
          </p:txBody>
        </p:sp>
        <p:sp>
          <p:nvSpPr>
            <p:cNvPr id="126" name="矩形 125"/>
            <p:cNvSpPr/>
            <p:nvPr/>
          </p:nvSpPr>
          <p:spPr>
            <a:xfrm>
              <a:off x="2789740" y="3037651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1400" dirty="0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3156976" y="3037651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sz="1400" dirty="0"/>
            </a:p>
          </p:txBody>
        </p:sp>
        <p:sp>
          <p:nvSpPr>
            <p:cNvPr id="128" name="矩形 127"/>
            <p:cNvSpPr/>
            <p:nvPr/>
          </p:nvSpPr>
          <p:spPr>
            <a:xfrm>
              <a:off x="3524212" y="3037651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1400" dirty="0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3891450" y="3037651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zh-CN" altLang="en-US" sz="1400" dirty="0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4212892" y="3037651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zh-CN" altLang="en-US" sz="1400" dirty="0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4572932" y="3037651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endParaRPr lang="zh-CN" altLang="en-US" sz="1400" dirty="0"/>
            </a:p>
          </p:txBody>
        </p:sp>
        <p:sp>
          <p:nvSpPr>
            <p:cNvPr id="132" name="矩形 131"/>
            <p:cNvSpPr/>
            <p:nvPr/>
          </p:nvSpPr>
          <p:spPr>
            <a:xfrm>
              <a:off x="4932972" y="3037651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  <a:endParaRPr lang="zh-CN" altLang="en-US" sz="1400" dirty="0"/>
            </a:p>
          </p:txBody>
        </p:sp>
        <p:sp>
          <p:nvSpPr>
            <p:cNvPr id="133" name="矩形 132"/>
            <p:cNvSpPr/>
            <p:nvPr/>
          </p:nvSpPr>
          <p:spPr>
            <a:xfrm>
              <a:off x="5293012" y="3037651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13</a:t>
              </a:r>
              <a:endParaRPr lang="zh-CN" altLang="en-US" sz="1400" dirty="0"/>
            </a:p>
          </p:txBody>
        </p:sp>
        <p:sp>
          <p:nvSpPr>
            <p:cNvPr id="134" name="矩形 133"/>
            <p:cNvSpPr/>
            <p:nvPr/>
          </p:nvSpPr>
          <p:spPr>
            <a:xfrm>
              <a:off x="5653052" y="3037651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14</a:t>
              </a:r>
              <a:endParaRPr lang="zh-CN" altLang="en-US" sz="1400" dirty="0"/>
            </a:p>
          </p:txBody>
        </p:sp>
        <p:sp>
          <p:nvSpPr>
            <p:cNvPr id="135" name="矩形 134"/>
            <p:cNvSpPr/>
            <p:nvPr/>
          </p:nvSpPr>
          <p:spPr>
            <a:xfrm>
              <a:off x="6013092" y="3037651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endParaRPr lang="zh-CN" altLang="en-US" sz="1400" dirty="0"/>
            </a:p>
          </p:txBody>
        </p:sp>
        <p:sp>
          <p:nvSpPr>
            <p:cNvPr id="136" name="矩形 135"/>
            <p:cNvSpPr/>
            <p:nvPr/>
          </p:nvSpPr>
          <p:spPr>
            <a:xfrm>
              <a:off x="6373132" y="3037651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16</a:t>
              </a:r>
              <a:endParaRPr lang="zh-CN" altLang="en-US" sz="1400" dirty="0"/>
            </a:p>
          </p:txBody>
        </p:sp>
        <p:sp>
          <p:nvSpPr>
            <p:cNvPr id="137" name="矩形 136"/>
            <p:cNvSpPr/>
            <p:nvPr/>
          </p:nvSpPr>
          <p:spPr>
            <a:xfrm>
              <a:off x="586324" y="3037651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sz="1400" dirty="0"/>
            </a:p>
          </p:txBody>
        </p:sp>
        <p:sp>
          <p:nvSpPr>
            <p:cNvPr id="138" name="矩形 137"/>
            <p:cNvSpPr/>
            <p:nvPr/>
          </p:nvSpPr>
          <p:spPr>
            <a:xfrm>
              <a:off x="6733172" y="3037651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17</a:t>
              </a:r>
              <a:endParaRPr lang="zh-CN" altLang="en-US" sz="1400" dirty="0"/>
            </a:p>
          </p:txBody>
        </p:sp>
        <p:sp>
          <p:nvSpPr>
            <p:cNvPr id="139" name="矩形 138"/>
            <p:cNvSpPr/>
            <p:nvPr/>
          </p:nvSpPr>
          <p:spPr>
            <a:xfrm>
              <a:off x="7093212" y="3037651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18</a:t>
              </a:r>
              <a:endParaRPr lang="zh-CN" altLang="en-US" sz="1400" dirty="0"/>
            </a:p>
          </p:txBody>
        </p:sp>
        <p:sp>
          <p:nvSpPr>
            <p:cNvPr id="140" name="矩形 139"/>
            <p:cNvSpPr/>
            <p:nvPr/>
          </p:nvSpPr>
          <p:spPr>
            <a:xfrm>
              <a:off x="7453252" y="3037651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19</a:t>
              </a:r>
              <a:endParaRPr lang="zh-CN" altLang="en-US" sz="1400" dirty="0"/>
            </a:p>
          </p:txBody>
        </p:sp>
        <p:sp>
          <p:nvSpPr>
            <p:cNvPr id="141" name="矩形 140"/>
            <p:cNvSpPr/>
            <p:nvPr/>
          </p:nvSpPr>
          <p:spPr>
            <a:xfrm>
              <a:off x="7813292" y="3037651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endParaRPr lang="zh-CN" altLang="en-US" sz="1400" dirty="0"/>
            </a:p>
          </p:txBody>
        </p:sp>
        <p:sp>
          <p:nvSpPr>
            <p:cNvPr id="142" name="矩形 141"/>
            <p:cNvSpPr/>
            <p:nvPr/>
          </p:nvSpPr>
          <p:spPr>
            <a:xfrm>
              <a:off x="8173332" y="3037651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21</a:t>
              </a:r>
              <a:endParaRPr lang="zh-CN" altLang="en-US" sz="1400" dirty="0"/>
            </a:p>
          </p:txBody>
        </p:sp>
        <p:sp>
          <p:nvSpPr>
            <p:cNvPr id="143" name="矩形 142"/>
            <p:cNvSpPr/>
            <p:nvPr/>
          </p:nvSpPr>
          <p:spPr>
            <a:xfrm>
              <a:off x="8533372" y="3037651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22</a:t>
              </a:r>
              <a:endParaRPr lang="zh-CN" altLang="en-US" sz="1400" dirty="0"/>
            </a:p>
          </p:txBody>
        </p:sp>
        <p:sp>
          <p:nvSpPr>
            <p:cNvPr id="144" name="矩形 143"/>
            <p:cNvSpPr/>
            <p:nvPr/>
          </p:nvSpPr>
          <p:spPr>
            <a:xfrm>
              <a:off x="126983" y="2747828"/>
              <a:ext cx="4459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(b)</a:t>
              </a:r>
              <a:endParaRPr lang="zh-CN" altLang="en-US" sz="1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矩形 144"/>
              <p:cNvSpPr/>
              <p:nvPr/>
            </p:nvSpPr>
            <p:spPr bwMode="auto">
              <a:xfrm>
                <a:off x="1181831" y="2859284"/>
                <a:ext cx="6406591" cy="461665"/>
              </a:xfrm>
              <a:prstGeom prst="rect">
                <a:avLst/>
              </a:prstGeom>
              <a:solidFill>
                <a:srgbClr val="7030A0"/>
              </a:solidFill>
              <a:ln w="317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24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𝐡𝐚𝐬𝐡</m:t>
                    </m:r>
                    <m:r>
                      <a:rPr kumimoji="1" lang="en-US" altLang="zh-CN" sz="24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=</m:t>
                    </m:r>
                    <m:r>
                      <a:rPr kumimoji="1" lang="en-US" altLang="zh-CN" sz="24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𝒇</m:t>
                    </m:r>
                    <m:d>
                      <m:dPr>
                        <m:ctrlPr>
                          <a:rPr kumimoji="1" lang="en-US" altLang="zh-CN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YaHei" charset="0"/>
                            <a:cs typeface="Microsoft YaHei" charset="0"/>
                          </a:rPr>
                        </m:ctrlPr>
                      </m:dPr>
                      <m:e>
                        <m:r>
                          <a:rPr kumimoji="1" lang="en-US" altLang="zh-CN" sz="24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YaHei" charset="0"/>
                            <a:cs typeface="Microsoft YaHei" charset="0"/>
                          </a:rPr>
                          <m:t>𝐤𝐞𝐲</m:t>
                        </m:r>
                      </m:e>
                    </m:d>
                    <m:r>
                      <a:rPr kumimoji="1" lang="en-US" altLang="zh-CN" sz="24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=(</m:t>
                    </m:r>
                    <m:r>
                      <a:rPr kumimoji="1" lang="en-US" altLang="zh-CN" sz="24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𝐚</m:t>
                    </m:r>
                  </m:oMath>
                </a14:m>
                <a:r>
                  <a:rPr kumimoji="1" lang="en-US" altLang="zh-CN" sz="2400" b="1" dirty="0">
                    <a:solidFill>
                      <a:schemeClr val="bg1"/>
                    </a:solidFill>
                    <a:ea typeface="Cambria Math" panose="02040503050406030204" pitchFamily="18" charset="0"/>
                    <a:cs typeface="Microsoft YaHei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icrosoft YaHei" charset="0"/>
                      </a:rPr>
                      <m:t>× </m:t>
                    </m:r>
                    <m:r>
                      <a:rPr kumimoji="1" lang="en-US" altLang="zh-CN" sz="24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𝐤𝐞𝐲</m:t>
                    </m:r>
                    <m:r>
                      <a:rPr kumimoji="1" lang="en-US" altLang="zh-CN" sz="24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 </m:t>
                    </m:r>
                    <m:r>
                      <a:rPr kumimoji="1" lang="en-US" altLang="zh-CN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+</m:t>
                    </m:r>
                    <m:r>
                      <a:rPr kumimoji="1" lang="en-US" altLang="zh-CN" sz="24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𝐛</m:t>
                    </m:r>
                    <m:r>
                      <a:rPr kumimoji="1" lang="en-US" altLang="zh-CN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) </m:t>
                    </m:r>
                    <m:r>
                      <a:rPr kumimoji="1" lang="en-US" altLang="zh-CN" sz="24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% </m:t>
                    </m:r>
                    <m:r>
                      <a:rPr kumimoji="1" lang="en-US" altLang="zh-CN" sz="24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charset="0"/>
                        <a:cs typeface="Microsoft YaHei" charset="0"/>
                      </a:rPr>
                      <m:t>𝐌</m:t>
                    </m:r>
                  </m:oMath>
                </a14:m>
                <a:endParaRPr kumimoji="1" lang="zh-CN" altLang="en-US" sz="24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mc:Choice>
        <mc:Fallback xmlns="">
          <p:sp>
            <p:nvSpPr>
              <p:cNvPr id="145" name="矩形 1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1831" y="2859284"/>
                <a:ext cx="6406591" cy="461665"/>
              </a:xfrm>
              <a:prstGeom prst="rect">
                <a:avLst/>
              </a:prstGeom>
              <a:blipFill>
                <a:blip r:embed="rId3"/>
                <a:stretch>
                  <a:fillRect b="-18421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2885671"/>
      </p:ext>
    </p:extLst>
  </p:cSld>
  <p:clrMapOvr>
    <a:masterClrMapping/>
  </p:clrMapOvr>
  <p:transition advTm="157"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散列函数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(3)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79511" y="1103996"/>
            <a:ext cx="5328593" cy="5339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数字分析法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抽取关键码的若干位作为散列函数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位的手机号码，前面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位对应运营商，中间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位对应归属地，后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位才是真正的用户号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位作为散列地址是不错的选择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还可进一步对抽取数字反转、移位等操作增加随机性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适用于关键码位数比较多，并且事先知道关键码若干位分布比较均匀的情况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226210"/>
              </p:ext>
            </p:extLst>
          </p:nvPr>
        </p:nvGraphicFramePr>
        <p:xfrm>
          <a:off x="6084168" y="1742215"/>
          <a:ext cx="208823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4132370575"/>
                    </a:ext>
                  </a:extLst>
                </a:gridCol>
              </a:tblGrid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130xxxx1234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25898414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496282"/>
              </p:ext>
            </p:extLst>
          </p:nvPr>
        </p:nvGraphicFramePr>
        <p:xfrm>
          <a:off x="6084168" y="2136458"/>
          <a:ext cx="208823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4132370575"/>
                    </a:ext>
                  </a:extLst>
                </a:gridCol>
              </a:tblGrid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130xxxx2345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25898414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798803"/>
              </p:ext>
            </p:extLst>
          </p:nvPr>
        </p:nvGraphicFramePr>
        <p:xfrm>
          <a:off x="6084168" y="2924944"/>
          <a:ext cx="208632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6327">
                  <a:extLst>
                    <a:ext uri="{9D8B030D-6E8A-4147-A177-3AD203B41FA5}">
                      <a16:colId xmlns:a16="http://schemas.microsoft.com/office/drawing/2014/main" val="4132370575"/>
                    </a:ext>
                  </a:extLst>
                </a:gridCol>
              </a:tblGrid>
              <a:tr h="2476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139xxxx9840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25898414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189961"/>
              </p:ext>
            </p:extLst>
          </p:nvPr>
        </p:nvGraphicFramePr>
        <p:xfrm>
          <a:off x="6084168" y="3319188"/>
          <a:ext cx="20882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0">
                  <a:extLst>
                    <a:ext uri="{9D8B030D-6E8A-4147-A177-3AD203B41FA5}">
                      <a16:colId xmlns:a16="http://schemas.microsoft.com/office/drawing/2014/main" val="4132370575"/>
                    </a:ext>
                  </a:extLst>
                </a:gridCol>
              </a:tblGrid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139xxxx7765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258984140"/>
                  </a:ext>
                </a:extLst>
              </a:tr>
            </a:tbl>
          </a:graphicData>
        </a:graphic>
      </p:graphicFrame>
      <p:sp>
        <p:nvSpPr>
          <p:cNvPr id="11" name="左大括号 10"/>
          <p:cNvSpPr/>
          <p:nvPr/>
        </p:nvSpPr>
        <p:spPr bwMode="auto">
          <a:xfrm rot="5400000" flipH="1">
            <a:off x="6644240" y="3448797"/>
            <a:ext cx="318041" cy="847307"/>
          </a:xfrm>
          <a:prstGeom prst="leftBrace">
            <a:avLst>
              <a:gd name="adj1" fmla="val 31802"/>
              <a:gd name="adj2" fmla="val 5000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左大括号 11"/>
          <p:cNvSpPr/>
          <p:nvPr/>
        </p:nvSpPr>
        <p:spPr bwMode="auto">
          <a:xfrm rot="5400000" flipH="1">
            <a:off x="7581205" y="3514258"/>
            <a:ext cx="318041" cy="716383"/>
          </a:xfrm>
          <a:prstGeom prst="leftBrace">
            <a:avLst>
              <a:gd name="adj1" fmla="val 31802"/>
              <a:gd name="adj2" fmla="val 5000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581404"/>
              </p:ext>
            </p:extLst>
          </p:nvPr>
        </p:nvGraphicFramePr>
        <p:xfrm>
          <a:off x="6084168" y="2530701"/>
          <a:ext cx="208823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4132370575"/>
                    </a:ext>
                  </a:extLst>
                </a:gridCol>
              </a:tblGrid>
              <a:tr h="24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136xxxx4721</a:t>
                      </a:r>
                      <a:endParaRPr lang="zh-CN" altLang="en-US" sz="1800" b="1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258984140"/>
                  </a:ext>
                </a:extLst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 bwMode="auto">
          <a:xfrm>
            <a:off x="7315711" y="1737469"/>
            <a:ext cx="0" cy="207797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/>
            <a:tailEnd type="none"/>
          </a:ln>
          <a:effectLst/>
        </p:spPr>
      </p:cxnSp>
      <p:sp>
        <p:nvSpPr>
          <p:cNvPr id="14" name="文本框 13"/>
          <p:cNvSpPr txBox="1"/>
          <p:nvPr/>
        </p:nvSpPr>
        <p:spPr>
          <a:xfrm>
            <a:off x="5984585" y="4107675"/>
            <a:ext cx="1142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易重复分布太集中某几个数字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345554" y="4110056"/>
            <a:ext cx="12944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分布均匀，可用作散列地址</a:t>
            </a:r>
          </a:p>
        </p:txBody>
      </p:sp>
    </p:spTree>
    <p:extLst>
      <p:ext uri="{BB962C8B-B14F-4D97-AF65-F5344CB8AC3E}">
        <p14:creationId xmlns:p14="http://schemas.microsoft.com/office/powerpoint/2010/main" val="2842969542"/>
      </p:ext>
    </p:extLst>
  </p:cSld>
  <p:clrMapOvr>
    <a:masterClrMapping/>
  </p:clrMapOvr>
  <p:transition advTm="157"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散列函数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(4)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79511" y="1103996"/>
            <a:ext cx="8424937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平方取中法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hashaddress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f(123) = 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512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512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hashaddress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f(1234) = 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227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56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227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适用于关键码位数不大，但不明分布的情况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4788024" y="1844824"/>
            <a:ext cx="21602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" name="直接连接符 17"/>
          <p:cNvCxnSpPr/>
          <p:nvPr/>
        </p:nvCxnSpPr>
        <p:spPr bwMode="auto">
          <a:xfrm>
            <a:off x="5580112" y="1844824"/>
            <a:ext cx="21602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" name="直接连接符 18"/>
          <p:cNvCxnSpPr/>
          <p:nvPr/>
        </p:nvCxnSpPr>
        <p:spPr bwMode="auto">
          <a:xfrm>
            <a:off x="5004048" y="2276872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2" name="直接连接符 21"/>
          <p:cNvCxnSpPr/>
          <p:nvPr/>
        </p:nvCxnSpPr>
        <p:spPr bwMode="auto">
          <a:xfrm>
            <a:off x="5940152" y="2276872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8" name="TextBox 20"/>
          <p:cNvSpPr txBox="1">
            <a:spLocks noChangeArrowheads="1"/>
          </p:cNvSpPr>
          <p:nvPr/>
        </p:nvSpPr>
        <p:spPr bwMode="auto">
          <a:xfrm>
            <a:off x="148904" y="3140968"/>
            <a:ext cx="8424937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折叠法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将关键码从左至右分为位数相等的几部分，然后将几部分叠加求和，并按照散列表表长取后几位作为地址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hashaddress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f(9876543210) = 987+654+321+0 = 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962 = 962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可回折提高随机性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789+654+123+0=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566=566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适用于关键码位数较大，但不明分布的情况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4139952" y="5013176"/>
            <a:ext cx="21602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0" name="直接连接符 9"/>
          <p:cNvCxnSpPr/>
          <p:nvPr/>
        </p:nvCxnSpPr>
        <p:spPr bwMode="auto">
          <a:xfrm>
            <a:off x="6804248" y="5517232"/>
            <a:ext cx="21602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696304809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散列函数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(5)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79511" y="1103996"/>
            <a:ext cx="8856985" cy="312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（伪）随机数法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散列函数追求随机，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f(key)=random(key) 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C/C++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rand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函数再将其映射到桶地址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当关键码长度不等时，采用该方法比较合适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需注意不同计算环境的伪随机数发生器各不相同，代码在不同平台间移植需要格外小心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 bwMode="auto">
              <a:xfrm>
                <a:off x="1763688" y="2492896"/>
                <a:ext cx="5405372" cy="400110"/>
              </a:xfrm>
              <a:prstGeom prst="rect">
                <a:avLst/>
              </a:prstGeom>
              <a:solidFill>
                <a:srgbClr val="7030A0"/>
              </a:solidFill>
              <a:ln w="317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𝐡𝐚𝐬𝐡</m:t>
                      </m:r>
                      <m:r>
                        <a:rPr kumimoji="1" lang="en-US" altLang="zh-CN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=</m:t>
                      </m:r>
                      <m:r>
                        <a:rPr kumimoji="1" lang="en-US" altLang="zh-CN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zh-CN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YaHei" charset="0"/>
                              <a:cs typeface="Microsoft YaHei" charset="0"/>
                            </a:rPr>
                          </m:ctrlPr>
                        </m:dPr>
                        <m:e>
                          <m:r>
                            <a:rPr kumimoji="1" lang="en-US" altLang="zh-CN" sz="20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YaHei" charset="0"/>
                              <a:cs typeface="Microsoft YaHei" charset="0"/>
                            </a:rPr>
                            <m:t>𝐤𝐞𝐲</m:t>
                          </m:r>
                        </m:e>
                      </m:d>
                      <m:r>
                        <a:rPr kumimoji="1" lang="en-US" altLang="zh-CN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=</m:t>
                      </m:r>
                      <m:r>
                        <a:rPr kumimoji="1" lang="en-US" altLang="zh-CN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𝐫𝐚𝐧𝐝</m:t>
                      </m:r>
                      <m:r>
                        <a:rPr kumimoji="1" lang="en-US" altLang="zh-CN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(</m:t>
                      </m:r>
                      <m:r>
                        <a:rPr kumimoji="1" lang="en-US" altLang="zh-CN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𝐤𝐞𝐲</m:t>
                      </m:r>
                      <m:r>
                        <a:rPr kumimoji="1" lang="en-US" altLang="zh-CN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) </m:t>
                      </m:r>
                      <m:r>
                        <a:rPr kumimoji="1" lang="en-US" altLang="zh-CN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% </m:t>
                      </m:r>
                      <m:r>
                        <a:rPr kumimoji="1" lang="en-US" altLang="zh-CN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𝐌</m:t>
                      </m:r>
                    </m:oMath>
                  </m:oMathPara>
                </a14:m>
                <a:endParaRPr kumimoji="1" lang="zh-CN" altLang="en-US" sz="20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63688" y="2492896"/>
                <a:ext cx="5405372" cy="400110"/>
              </a:xfrm>
              <a:prstGeom prst="rect">
                <a:avLst/>
              </a:prstGeom>
              <a:blipFill>
                <a:blip r:embed="rId3"/>
                <a:stretch>
                  <a:fillRect b="-15152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圆角矩形 3"/>
          <p:cNvSpPr/>
          <p:nvPr/>
        </p:nvSpPr>
        <p:spPr bwMode="auto">
          <a:xfrm>
            <a:off x="3491880" y="4331799"/>
            <a:ext cx="1728192" cy="936104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kumimoji="1" lang="zh-CN" altLang="en-US" sz="20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计算散列地址时间</a:t>
            </a:r>
          </a:p>
        </p:txBody>
      </p:sp>
      <p:sp>
        <p:nvSpPr>
          <p:cNvPr id="15" name="圆角矩形 14"/>
          <p:cNvSpPr/>
          <p:nvPr/>
        </p:nvSpPr>
        <p:spPr bwMode="auto">
          <a:xfrm>
            <a:off x="4896036" y="5062629"/>
            <a:ext cx="1728192" cy="742635"/>
          </a:xfrm>
          <a:prstGeom prst="roundRect">
            <a:avLst/>
          </a:prstGeom>
          <a:solidFill>
            <a:schemeClr val="accent4">
              <a:lumMod val="75000"/>
              <a:lumOff val="2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kumimoji="1" lang="zh-CN" altLang="en-US" sz="20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关键码长度</a:t>
            </a:r>
          </a:p>
        </p:txBody>
      </p:sp>
      <p:sp>
        <p:nvSpPr>
          <p:cNvPr id="16" name="圆角矩形 15"/>
          <p:cNvSpPr/>
          <p:nvPr/>
        </p:nvSpPr>
        <p:spPr bwMode="auto">
          <a:xfrm>
            <a:off x="6412976" y="4376163"/>
            <a:ext cx="1728192" cy="936104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kumimoji="1" lang="zh-CN" altLang="en-US" sz="20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散列表大小</a:t>
            </a:r>
          </a:p>
        </p:txBody>
      </p:sp>
      <p:sp>
        <p:nvSpPr>
          <p:cNvPr id="17" name="圆角矩形 16"/>
          <p:cNvSpPr/>
          <p:nvPr/>
        </p:nvSpPr>
        <p:spPr bwMode="auto">
          <a:xfrm>
            <a:off x="791580" y="4313036"/>
            <a:ext cx="1728192" cy="936104"/>
          </a:xfrm>
          <a:prstGeom prst="roundRect">
            <a:avLst/>
          </a:prstGeom>
          <a:solidFill>
            <a:schemeClr val="accent5">
              <a:lumMod val="2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kumimoji="1" lang="zh-CN" altLang="en-US" sz="20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关键码分布情况</a:t>
            </a:r>
          </a:p>
        </p:txBody>
      </p:sp>
      <p:sp>
        <p:nvSpPr>
          <p:cNvPr id="20" name="圆角矩形 19"/>
          <p:cNvSpPr/>
          <p:nvPr/>
        </p:nvSpPr>
        <p:spPr bwMode="auto">
          <a:xfrm>
            <a:off x="2087724" y="5067092"/>
            <a:ext cx="1728192" cy="738172"/>
          </a:xfrm>
          <a:prstGeom prst="roundRect">
            <a:avLst/>
          </a:prstGeom>
          <a:solidFill>
            <a:srgbClr val="00823B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kumimoji="1" lang="zh-CN" altLang="en-US" sz="20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查找频率</a:t>
            </a:r>
          </a:p>
        </p:txBody>
      </p:sp>
      <p:sp>
        <p:nvSpPr>
          <p:cNvPr id="7" name="矩形 6"/>
          <p:cNvSpPr/>
          <p:nvPr/>
        </p:nvSpPr>
        <p:spPr>
          <a:xfrm>
            <a:off x="2987824" y="5917938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散列函数设计需考虑的因素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 bwMode="auto">
          <a:xfrm>
            <a:off x="323528" y="6324756"/>
            <a:ext cx="8406680" cy="422676"/>
          </a:xfrm>
          <a:prstGeom prst="rect">
            <a:avLst/>
          </a:prstGeom>
          <a:solidFill>
            <a:srgbClr val="C00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2" algn="ctr"/>
            <a:r>
              <a:rPr lang="zh-CN" altLang="en-US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若关键码为字符串，可将其转化为数字进行处理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8004687"/>
      </p:ext>
    </p:extLst>
  </p:cSld>
  <p:clrMapOvr>
    <a:masterClrMapping/>
  </p:clrMapOvr>
  <p:transition advTm="157"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179512" y="1196752"/>
            <a:ext cx="8749223" cy="443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开放定址：线性试探法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独立链等结构需要额外的内存空间，并且物理内存不连续，在散列表教大情况下，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处理消耗大量时间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就地排解散列冲突，为每个冲突码在散列表内部选择空的桶（即使不是散列函数计算出的地址）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因此，每个词条均有可能落到任意的散列地址，称作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开放定址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 addressing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）同时，因可用的散列地址仅限于散列表所覆盖的范围内，所以称为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闭散列策略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(closed hashing)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在插入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时，若发现桶单元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ht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[hash(key)]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已经被占用，则转而试探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ht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[hash(key)+1]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；若也被占用，则试探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ht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[hash(key)+2]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次试探的桶单元为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ht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[hash(key)+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% M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散列冲突排解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(4)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95536" y="5886723"/>
            <a:ext cx="8352928" cy="720858"/>
            <a:chOff x="395536" y="5805264"/>
            <a:chExt cx="8352928" cy="720858"/>
          </a:xfrm>
        </p:grpSpPr>
        <p:sp>
          <p:nvSpPr>
            <p:cNvPr id="89" name="矩形 88"/>
            <p:cNvSpPr/>
            <p:nvPr/>
          </p:nvSpPr>
          <p:spPr bwMode="auto">
            <a:xfrm>
              <a:off x="395536" y="5805264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2013011635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矩形 89"/>
            <p:cNvSpPr/>
            <p:nvPr/>
          </p:nvSpPr>
          <p:spPr bwMode="auto">
            <a:xfrm>
              <a:off x="755576" y="5805264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矩形 90"/>
            <p:cNvSpPr/>
            <p:nvPr/>
          </p:nvSpPr>
          <p:spPr bwMode="auto">
            <a:xfrm>
              <a:off x="1115616" y="5805264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2013012235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矩形 91"/>
            <p:cNvSpPr/>
            <p:nvPr/>
          </p:nvSpPr>
          <p:spPr bwMode="auto">
            <a:xfrm>
              <a:off x="1475656" y="5805264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矩形 92"/>
            <p:cNvSpPr/>
            <p:nvPr/>
          </p:nvSpPr>
          <p:spPr bwMode="auto">
            <a:xfrm>
              <a:off x="1835696" y="5805264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2012010518</a:t>
              </a:r>
            </a:p>
          </p:txBody>
        </p:sp>
        <p:sp>
          <p:nvSpPr>
            <p:cNvPr id="94" name="矩形 93"/>
            <p:cNvSpPr/>
            <p:nvPr/>
          </p:nvSpPr>
          <p:spPr bwMode="auto">
            <a:xfrm>
              <a:off x="2195736" y="5805264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矩形 94"/>
            <p:cNvSpPr/>
            <p:nvPr/>
          </p:nvSpPr>
          <p:spPr bwMode="auto">
            <a:xfrm>
              <a:off x="2555776" y="5805264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96" name="矩形 95"/>
            <p:cNvSpPr/>
            <p:nvPr/>
          </p:nvSpPr>
          <p:spPr bwMode="auto">
            <a:xfrm>
              <a:off x="2915816" y="5805264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2013012217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矩形 96"/>
            <p:cNvSpPr/>
            <p:nvPr/>
          </p:nvSpPr>
          <p:spPr bwMode="auto">
            <a:xfrm>
              <a:off x="3275856" y="5805264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2014010533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矩形 97"/>
            <p:cNvSpPr/>
            <p:nvPr/>
          </p:nvSpPr>
          <p:spPr bwMode="auto">
            <a:xfrm>
              <a:off x="3635896" y="5805264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矩形 98"/>
            <p:cNvSpPr/>
            <p:nvPr/>
          </p:nvSpPr>
          <p:spPr bwMode="auto">
            <a:xfrm>
              <a:off x="3995936" y="5805264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2013012197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矩形 99"/>
            <p:cNvSpPr/>
            <p:nvPr/>
          </p:nvSpPr>
          <p:spPr bwMode="auto">
            <a:xfrm>
              <a:off x="4355976" y="5805264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2014010513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矩形 100"/>
            <p:cNvSpPr/>
            <p:nvPr/>
          </p:nvSpPr>
          <p:spPr bwMode="auto">
            <a:xfrm>
              <a:off x="4716016" y="5805264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矩形 101"/>
            <p:cNvSpPr/>
            <p:nvPr/>
          </p:nvSpPr>
          <p:spPr bwMode="auto">
            <a:xfrm>
              <a:off x="5076056" y="5805264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矩形 102"/>
            <p:cNvSpPr/>
            <p:nvPr/>
          </p:nvSpPr>
          <p:spPr bwMode="auto">
            <a:xfrm>
              <a:off x="5436096" y="5805264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2012011494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矩形 103"/>
            <p:cNvSpPr/>
            <p:nvPr/>
          </p:nvSpPr>
          <p:spPr bwMode="auto">
            <a:xfrm>
              <a:off x="5796136" y="5805264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2014013392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矩形 104"/>
            <p:cNvSpPr/>
            <p:nvPr/>
          </p:nvSpPr>
          <p:spPr bwMode="auto">
            <a:xfrm>
              <a:off x="6143760" y="5805264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2013010340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" name="矩形 105"/>
            <p:cNvSpPr/>
            <p:nvPr/>
          </p:nvSpPr>
          <p:spPr bwMode="auto">
            <a:xfrm>
              <a:off x="6503800" y="5805264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2012012118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7" name="矩形 106"/>
            <p:cNvSpPr/>
            <p:nvPr/>
          </p:nvSpPr>
          <p:spPr bwMode="auto">
            <a:xfrm>
              <a:off x="6863840" y="5805264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2014012199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" name="矩形 107"/>
            <p:cNvSpPr/>
            <p:nvPr/>
          </p:nvSpPr>
          <p:spPr bwMode="auto">
            <a:xfrm>
              <a:off x="7223880" y="5805264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2013012620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7583920" y="5805264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2012012374</a:t>
              </a:r>
              <a:endParaRPr lang="zh-CN" altLang="en-US"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7943960" y="5805264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" name="矩形 110"/>
            <p:cNvSpPr/>
            <p:nvPr/>
          </p:nvSpPr>
          <p:spPr bwMode="auto">
            <a:xfrm>
              <a:off x="8304000" y="5805264"/>
              <a:ext cx="360040" cy="3694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762772" y="621834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400" dirty="0"/>
            </a:p>
          </p:txBody>
        </p:sp>
        <p:sp>
          <p:nvSpPr>
            <p:cNvPr id="115" name="矩形 114"/>
            <p:cNvSpPr/>
            <p:nvPr/>
          </p:nvSpPr>
          <p:spPr>
            <a:xfrm>
              <a:off x="1130008" y="621834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 dirty="0"/>
            </a:p>
          </p:txBody>
        </p:sp>
        <p:sp>
          <p:nvSpPr>
            <p:cNvPr id="118" name="矩形 117"/>
            <p:cNvSpPr/>
            <p:nvPr/>
          </p:nvSpPr>
          <p:spPr>
            <a:xfrm>
              <a:off x="1497244" y="621834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400" dirty="0"/>
            </a:p>
          </p:txBody>
        </p:sp>
        <p:sp>
          <p:nvSpPr>
            <p:cNvPr id="119" name="矩形 118"/>
            <p:cNvSpPr/>
            <p:nvPr/>
          </p:nvSpPr>
          <p:spPr>
            <a:xfrm>
              <a:off x="1864480" y="621834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400" dirty="0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2231716" y="621834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1400" dirty="0"/>
            </a:p>
          </p:txBody>
        </p:sp>
        <p:sp>
          <p:nvSpPr>
            <p:cNvPr id="121" name="矩形 120"/>
            <p:cNvSpPr/>
            <p:nvPr/>
          </p:nvSpPr>
          <p:spPr>
            <a:xfrm>
              <a:off x="2598952" y="621834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1400" dirty="0"/>
            </a:p>
          </p:txBody>
        </p:sp>
        <p:sp>
          <p:nvSpPr>
            <p:cNvPr id="124" name="矩形 123"/>
            <p:cNvSpPr/>
            <p:nvPr/>
          </p:nvSpPr>
          <p:spPr>
            <a:xfrm>
              <a:off x="2966188" y="621834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sz="1400" dirty="0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3333424" y="621834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1400" dirty="0"/>
            </a:p>
          </p:txBody>
        </p:sp>
        <p:sp>
          <p:nvSpPr>
            <p:cNvPr id="128" name="矩形 127"/>
            <p:cNvSpPr/>
            <p:nvPr/>
          </p:nvSpPr>
          <p:spPr>
            <a:xfrm>
              <a:off x="3700662" y="621834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zh-CN" altLang="en-US" sz="1400" dirty="0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4022104" y="6218345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zh-CN" altLang="en-US" sz="1400" dirty="0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4382144" y="6218345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endParaRPr lang="zh-CN" altLang="en-US" sz="1400" dirty="0"/>
            </a:p>
          </p:txBody>
        </p:sp>
        <p:sp>
          <p:nvSpPr>
            <p:cNvPr id="132" name="矩形 131"/>
            <p:cNvSpPr/>
            <p:nvPr/>
          </p:nvSpPr>
          <p:spPr>
            <a:xfrm>
              <a:off x="4742184" y="6218345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  <a:endParaRPr lang="zh-CN" altLang="en-US" sz="1400" dirty="0"/>
            </a:p>
          </p:txBody>
        </p:sp>
        <p:sp>
          <p:nvSpPr>
            <p:cNvPr id="133" name="矩形 132"/>
            <p:cNvSpPr/>
            <p:nvPr/>
          </p:nvSpPr>
          <p:spPr>
            <a:xfrm>
              <a:off x="5102224" y="6218345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13</a:t>
              </a:r>
              <a:endParaRPr lang="zh-CN" altLang="en-US" sz="1400" dirty="0"/>
            </a:p>
          </p:txBody>
        </p:sp>
        <p:sp>
          <p:nvSpPr>
            <p:cNvPr id="134" name="矩形 133"/>
            <p:cNvSpPr/>
            <p:nvPr/>
          </p:nvSpPr>
          <p:spPr>
            <a:xfrm>
              <a:off x="5462264" y="6218345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14</a:t>
              </a:r>
              <a:endParaRPr lang="zh-CN" altLang="en-US" sz="1400" dirty="0"/>
            </a:p>
          </p:txBody>
        </p:sp>
        <p:sp>
          <p:nvSpPr>
            <p:cNvPr id="135" name="矩形 134"/>
            <p:cNvSpPr/>
            <p:nvPr/>
          </p:nvSpPr>
          <p:spPr>
            <a:xfrm>
              <a:off x="5822304" y="6218345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endParaRPr lang="zh-CN" altLang="en-US" sz="1400" dirty="0"/>
            </a:p>
          </p:txBody>
        </p:sp>
        <p:sp>
          <p:nvSpPr>
            <p:cNvPr id="136" name="矩形 135"/>
            <p:cNvSpPr/>
            <p:nvPr/>
          </p:nvSpPr>
          <p:spPr>
            <a:xfrm>
              <a:off x="6182344" y="6218345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16</a:t>
              </a:r>
              <a:endParaRPr lang="zh-CN" altLang="en-US" sz="1400" dirty="0"/>
            </a:p>
          </p:txBody>
        </p:sp>
        <p:sp>
          <p:nvSpPr>
            <p:cNvPr id="137" name="矩形 136"/>
            <p:cNvSpPr/>
            <p:nvPr/>
          </p:nvSpPr>
          <p:spPr>
            <a:xfrm>
              <a:off x="395536" y="621834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sz="1400" dirty="0"/>
            </a:p>
          </p:txBody>
        </p:sp>
        <p:sp>
          <p:nvSpPr>
            <p:cNvPr id="138" name="矩形 137"/>
            <p:cNvSpPr/>
            <p:nvPr/>
          </p:nvSpPr>
          <p:spPr>
            <a:xfrm>
              <a:off x="6542384" y="6218345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17</a:t>
              </a:r>
              <a:endParaRPr lang="zh-CN" altLang="en-US" sz="1400" dirty="0"/>
            </a:p>
          </p:txBody>
        </p:sp>
        <p:sp>
          <p:nvSpPr>
            <p:cNvPr id="139" name="矩形 138"/>
            <p:cNvSpPr/>
            <p:nvPr/>
          </p:nvSpPr>
          <p:spPr>
            <a:xfrm>
              <a:off x="6902424" y="6218345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18</a:t>
              </a:r>
              <a:endParaRPr lang="zh-CN" altLang="en-US" sz="1400" dirty="0"/>
            </a:p>
          </p:txBody>
        </p:sp>
        <p:sp>
          <p:nvSpPr>
            <p:cNvPr id="140" name="矩形 139"/>
            <p:cNvSpPr/>
            <p:nvPr/>
          </p:nvSpPr>
          <p:spPr>
            <a:xfrm>
              <a:off x="7262464" y="6218345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19</a:t>
              </a:r>
              <a:endParaRPr lang="zh-CN" altLang="en-US" sz="1400" dirty="0"/>
            </a:p>
          </p:txBody>
        </p:sp>
        <p:sp>
          <p:nvSpPr>
            <p:cNvPr id="141" name="矩形 140"/>
            <p:cNvSpPr/>
            <p:nvPr/>
          </p:nvSpPr>
          <p:spPr>
            <a:xfrm>
              <a:off x="7622504" y="6218345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endParaRPr lang="zh-CN" altLang="en-US" sz="1400" dirty="0"/>
            </a:p>
          </p:txBody>
        </p:sp>
        <p:sp>
          <p:nvSpPr>
            <p:cNvPr id="142" name="矩形 141"/>
            <p:cNvSpPr/>
            <p:nvPr/>
          </p:nvSpPr>
          <p:spPr>
            <a:xfrm>
              <a:off x="7982544" y="6218345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21</a:t>
              </a:r>
              <a:endParaRPr lang="zh-CN" altLang="en-US" sz="1400" dirty="0"/>
            </a:p>
          </p:txBody>
        </p:sp>
        <p:sp>
          <p:nvSpPr>
            <p:cNvPr id="143" name="矩形 142"/>
            <p:cNvSpPr/>
            <p:nvPr/>
          </p:nvSpPr>
          <p:spPr>
            <a:xfrm>
              <a:off x="8342584" y="6218345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22</a:t>
              </a:r>
              <a:endParaRPr lang="zh-CN" altLang="en-US" sz="1400" dirty="0"/>
            </a:p>
          </p:txBody>
        </p:sp>
      </p:grpSp>
      <p:sp>
        <p:nvSpPr>
          <p:cNvPr id="146" name="矩形 145"/>
          <p:cNvSpPr/>
          <p:nvPr/>
        </p:nvSpPr>
        <p:spPr bwMode="auto">
          <a:xfrm>
            <a:off x="5436096" y="5517236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2013013305</a:t>
            </a:r>
            <a:endParaRPr lang="zh-CN" altLang="en-US" sz="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矩形 146"/>
          <p:cNvSpPr/>
          <p:nvPr/>
        </p:nvSpPr>
        <p:spPr bwMode="auto">
          <a:xfrm>
            <a:off x="5796136" y="551723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2013013305</a:t>
            </a:r>
            <a:endParaRPr lang="zh-CN" altLang="en-US" sz="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矩形 147"/>
          <p:cNvSpPr/>
          <p:nvPr/>
        </p:nvSpPr>
        <p:spPr bwMode="auto">
          <a:xfrm>
            <a:off x="6143760" y="551723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2013013305</a:t>
            </a:r>
            <a:endParaRPr lang="zh-CN" altLang="en-US" sz="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矩形 148"/>
          <p:cNvSpPr/>
          <p:nvPr/>
        </p:nvSpPr>
        <p:spPr bwMode="auto">
          <a:xfrm>
            <a:off x="6503800" y="551723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2013013305</a:t>
            </a:r>
            <a:endParaRPr lang="zh-CN" altLang="en-US" sz="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矩形 149"/>
          <p:cNvSpPr/>
          <p:nvPr/>
        </p:nvSpPr>
        <p:spPr bwMode="auto">
          <a:xfrm>
            <a:off x="6863840" y="551723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2013013305</a:t>
            </a:r>
            <a:endParaRPr lang="zh-CN" altLang="en-US" sz="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矩形 150"/>
          <p:cNvSpPr/>
          <p:nvPr/>
        </p:nvSpPr>
        <p:spPr bwMode="auto">
          <a:xfrm>
            <a:off x="7223880" y="551723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2013013305</a:t>
            </a:r>
            <a:endParaRPr lang="zh-CN" altLang="en-US" sz="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" name="矩形 152"/>
          <p:cNvSpPr/>
          <p:nvPr/>
        </p:nvSpPr>
        <p:spPr bwMode="auto">
          <a:xfrm>
            <a:off x="7586622" y="5517232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2013013305</a:t>
            </a:r>
            <a:endParaRPr lang="zh-CN" altLang="en-US" sz="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矩形 155"/>
          <p:cNvSpPr/>
          <p:nvPr/>
        </p:nvSpPr>
        <p:spPr bwMode="auto">
          <a:xfrm>
            <a:off x="7943960" y="5886719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2013013305</a:t>
            </a:r>
            <a:endParaRPr lang="zh-CN" altLang="en-US" sz="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5712029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animBg="1"/>
      <p:bldP spid="146" grpId="1" animBg="1"/>
      <p:bldP spid="147" grpId="0" animBg="1"/>
      <p:bldP spid="147" grpId="1" animBg="1"/>
      <p:bldP spid="148" grpId="0" animBg="1"/>
      <p:bldP spid="148" grpId="1" animBg="1"/>
      <p:bldP spid="149" grpId="0" animBg="1"/>
      <p:bldP spid="149" grpId="1" animBg="1"/>
      <p:bldP spid="150" grpId="0" animBg="1"/>
      <p:bldP spid="150" grpId="1" animBg="1"/>
      <p:bldP spid="151" grpId="0" animBg="1"/>
      <p:bldP spid="151" grpId="1" animBg="1"/>
      <p:bldP spid="153" grpId="0" animBg="1"/>
      <p:bldP spid="153" grpId="1" animBg="1"/>
      <p:bldP spid="15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171879" y="1196752"/>
            <a:ext cx="8749223" cy="5370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开放定址：线性试探法：查找链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采用除余法散列函数，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M=17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散列表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(a)(b)(c),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线性试探法排解冲突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查找过程可能终止于以下三种情况：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2">
              <a:spcAft>
                <a:spcPts val="3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1.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当前桶单元命中目标关键码，则成功返回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2">
              <a:spcAft>
                <a:spcPts val="3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2.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当前桶单元非空，但其关键码与目标关键码不等，则转入下一桶  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2">
              <a:spcAft>
                <a:spcPts val="3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单元试探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2">
              <a:spcAft>
                <a:spcPts val="3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3.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当前桶单元为空，则返回查找失败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散列冲突排解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(4)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1565143" y="2276872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61" name="矩形 60"/>
          <p:cNvSpPr/>
          <p:nvPr/>
        </p:nvSpPr>
        <p:spPr bwMode="auto">
          <a:xfrm>
            <a:off x="1924407" y="2276872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2283671" y="2276872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63" name="矩形 62"/>
          <p:cNvSpPr/>
          <p:nvPr/>
        </p:nvSpPr>
        <p:spPr bwMode="auto">
          <a:xfrm>
            <a:off x="2642935" y="2276872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3002199" y="2276872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65" name="矩形 64"/>
          <p:cNvSpPr/>
          <p:nvPr/>
        </p:nvSpPr>
        <p:spPr bwMode="auto">
          <a:xfrm>
            <a:off x="3361463" y="2276872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2011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3720727" y="2276872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2028</a:t>
            </a:r>
          </a:p>
        </p:txBody>
      </p:sp>
      <p:sp>
        <p:nvSpPr>
          <p:cNvPr id="67" name="矩形 66"/>
          <p:cNvSpPr/>
          <p:nvPr/>
        </p:nvSpPr>
        <p:spPr bwMode="auto">
          <a:xfrm>
            <a:off x="4079991" y="2276872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2045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4439255" y="2276872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2062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6256372" y="3867678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2079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5157783" y="2276872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71" name="矩形 70"/>
          <p:cNvSpPr/>
          <p:nvPr/>
        </p:nvSpPr>
        <p:spPr bwMode="auto">
          <a:xfrm>
            <a:off x="5517047" y="2276872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72" name="矩形 71"/>
          <p:cNvSpPr/>
          <p:nvPr/>
        </p:nvSpPr>
        <p:spPr bwMode="auto">
          <a:xfrm>
            <a:off x="5876311" y="2276872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74" name="矩形 73"/>
          <p:cNvSpPr/>
          <p:nvPr/>
        </p:nvSpPr>
        <p:spPr bwMode="auto">
          <a:xfrm>
            <a:off x="6235575" y="2276872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75" name="矩形 74"/>
          <p:cNvSpPr/>
          <p:nvPr/>
        </p:nvSpPr>
        <p:spPr bwMode="auto">
          <a:xfrm>
            <a:off x="6594839" y="2276872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76" name="矩形 75"/>
          <p:cNvSpPr/>
          <p:nvPr/>
        </p:nvSpPr>
        <p:spPr bwMode="auto">
          <a:xfrm>
            <a:off x="6954103" y="2276872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77" name="矩形 76"/>
          <p:cNvSpPr/>
          <p:nvPr/>
        </p:nvSpPr>
        <p:spPr bwMode="auto">
          <a:xfrm>
            <a:off x="7313367" y="2276872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84" name="矩形 83"/>
          <p:cNvSpPr/>
          <p:nvPr/>
        </p:nvSpPr>
        <p:spPr>
          <a:xfrm>
            <a:off x="1914900" y="2643140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/>
          </a:p>
        </p:txBody>
      </p:sp>
      <p:sp>
        <p:nvSpPr>
          <p:cNvPr id="85" name="矩形 84"/>
          <p:cNvSpPr/>
          <p:nvPr/>
        </p:nvSpPr>
        <p:spPr>
          <a:xfrm>
            <a:off x="2282136" y="2643140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/>
          </a:p>
        </p:txBody>
      </p:sp>
      <p:sp>
        <p:nvSpPr>
          <p:cNvPr id="86" name="矩形 85"/>
          <p:cNvSpPr/>
          <p:nvPr/>
        </p:nvSpPr>
        <p:spPr>
          <a:xfrm>
            <a:off x="2649372" y="2643140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/>
          </a:p>
        </p:txBody>
      </p:sp>
      <p:sp>
        <p:nvSpPr>
          <p:cNvPr id="87" name="矩形 86"/>
          <p:cNvSpPr/>
          <p:nvPr/>
        </p:nvSpPr>
        <p:spPr>
          <a:xfrm>
            <a:off x="3016608" y="2643140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/>
          </a:p>
        </p:txBody>
      </p:sp>
      <p:sp>
        <p:nvSpPr>
          <p:cNvPr id="88" name="矩形 87"/>
          <p:cNvSpPr/>
          <p:nvPr/>
        </p:nvSpPr>
        <p:spPr>
          <a:xfrm>
            <a:off x="3383844" y="2643140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400" dirty="0"/>
          </a:p>
        </p:txBody>
      </p:sp>
      <p:sp>
        <p:nvSpPr>
          <p:cNvPr id="113" name="矩形 112"/>
          <p:cNvSpPr/>
          <p:nvPr/>
        </p:nvSpPr>
        <p:spPr>
          <a:xfrm>
            <a:off x="3751080" y="2643140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400" dirty="0"/>
          </a:p>
        </p:txBody>
      </p:sp>
      <p:sp>
        <p:nvSpPr>
          <p:cNvPr id="114" name="矩形 113"/>
          <p:cNvSpPr/>
          <p:nvPr/>
        </p:nvSpPr>
        <p:spPr>
          <a:xfrm>
            <a:off x="4118316" y="2643140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400" dirty="0"/>
          </a:p>
        </p:txBody>
      </p:sp>
      <p:sp>
        <p:nvSpPr>
          <p:cNvPr id="116" name="矩形 115"/>
          <p:cNvSpPr/>
          <p:nvPr/>
        </p:nvSpPr>
        <p:spPr>
          <a:xfrm>
            <a:off x="4485552" y="2643140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1400" dirty="0"/>
          </a:p>
        </p:txBody>
      </p:sp>
      <p:sp>
        <p:nvSpPr>
          <p:cNvPr id="117" name="矩形 116"/>
          <p:cNvSpPr/>
          <p:nvPr/>
        </p:nvSpPr>
        <p:spPr>
          <a:xfrm>
            <a:off x="4852790" y="2643140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1400" dirty="0"/>
          </a:p>
        </p:txBody>
      </p:sp>
      <p:sp>
        <p:nvSpPr>
          <p:cNvPr id="122" name="矩形 121"/>
          <p:cNvSpPr/>
          <p:nvPr/>
        </p:nvSpPr>
        <p:spPr>
          <a:xfrm>
            <a:off x="5174232" y="2643140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1400" dirty="0"/>
          </a:p>
        </p:txBody>
      </p:sp>
      <p:sp>
        <p:nvSpPr>
          <p:cNvPr id="123" name="矩形 122"/>
          <p:cNvSpPr/>
          <p:nvPr/>
        </p:nvSpPr>
        <p:spPr>
          <a:xfrm>
            <a:off x="5534272" y="2643140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1400" dirty="0"/>
          </a:p>
        </p:txBody>
      </p:sp>
      <p:sp>
        <p:nvSpPr>
          <p:cNvPr id="125" name="矩形 124"/>
          <p:cNvSpPr/>
          <p:nvPr/>
        </p:nvSpPr>
        <p:spPr>
          <a:xfrm>
            <a:off x="5894312" y="2643140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1400" dirty="0"/>
          </a:p>
        </p:txBody>
      </p:sp>
      <p:sp>
        <p:nvSpPr>
          <p:cNvPr id="126" name="矩形 125"/>
          <p:cNvSpPr/>
          <p:nvPr/>
        </p:nvSpPr>
        <p:spPr>
          <a:xfrm>
            <a:off x="6254352" y="2643140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1400" dirty="0"/>
          </a:p>
        </p:txBody>
      </p:sp>
      <p:sp>
        <p:nvSpPr>
          <p:cNvPr id="129" name="矩形 128"/>
          <p:cNvSpPr/>
          <p:nvPr/>
        </p:nvSpPr>
        <p:spPr>
          <a:xfrm>
            <a:off x="6614392" y="2643140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1400" dirty="0"/>
          </a:p>
        </p:txBody>
      </p:sp>
      <p:sp>
        <p:nvSpPr>
          <p:cNvPr id="144" name="矩形 143"/>
          <p:cNvSpPr/>
          <p:nvPr/>
        </p:nvSpPr>
        <p:spPr>
          <a:xfrm>
            <a:off x="6974432" y="2643140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1400" dirty="0"/>
          </a:p>
        </p:txBody>
      </p:sp>
      <p:sp>
        <p:nvSpPr>
          <p:cNvPr id="145" name="矩形 144"/>
          <p:cNvSpPr/>
          <p:nvPr/>
        </p:nvSpPr>
        <p:spPr>
          <a:xfrm>
            <a:off x="7334472" y="2643140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1400" dirty="0"/>
          </a:p>
        </p:txBody>
      </p:sp>
      <p:sp>
        <p:nvSpPr>
          <p:cNvPr id="152" name="矩形 151"/>
          <p:cNvSpPr/>
          <p:nvPr/>
        </p:nvSpPr>
        <p:spPr>
          <a:xfrm>
            <a:off x="1547664" y="2643140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400" dirty="0"/>
          </a:p>
        </p:txBody>
      </p:sp>
      <p:sp>
        <p:nvSpPr>
          <p:cNvPr id="161" name="矩形 160"/>
          <p:cNvSpPr/>
          <p:nvPr/>
        </p:nvSpPr>
        <p:spPr>
          <a:xfrm>
            <a:off x="1088323" y="2353317"/>
            <a:ext cx="4299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(a)</a:t>
            </a:r>
            <a:endParaRPr lang="zh-CN" altLang="en-US" sz="1400" dirty="0"/>
          </a:p>
        </p:txBody>
      </p:sp>
      <p:sp>
        <p:nvSpPr>
          <p:cNvPr id="209" name="矩形 208"/>
          <p:cNvSpPr/>
          <p:nvPr/>
        </p:nvSpPr>
        <p:spPr bwMode="auto">
          <a:xfrm>
            <a:off x="1565143" y="306183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10" name="矩形 209"/>
          <p:cNvSpPr/>
          <p:nvPr/>
        </p:nvSpPr>
        <p:spPr bwMode="auto">
          <a:xfrm>
            <a:off x="1925183" y="306183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1" name="矩形 210"/>
          <p:cNvSpPr/>
          <p:nvPr/>
        </p:nvSpPr>
        <p:spPr bwMode="auto">
          <a:xfrm>
            <a:off x="2285223" y="306183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12" name="矩形 211"/>
          <p:cNvSpPr/>
          <p:nvPr/>
        </p:nvSpPr>
        <p:spPr bwMode="auto">
          <a:xfrm>
            <a:off x="2645263" y="306183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3" name="矩形 212"/>
          <p:cNvSpPr/>
          <p:nvPr/>
        </p:nvSpPr>
        <p:spPr bwMode="auto">
          <a:xfrm>
            <a:off x="3005303" y="306183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14" name="矩形 213"/>
          <p:cNvSpPr/>
          <p:nvPr/>
        </p:nvSpPr>
        <p:spPr bwMode="auto">
          <a:xfrm>
            <a:off x="3365343" y="306183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15" name="矩形 214"/>
          <p:cNvSpPr/>
          <p:nvPr/>
        </p:nvSpPr>
        <p:spPr bwMode="auto">
          <a:xfrm>
            <a:off x="3725383" y="306183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16" name="矩形 215"/>
          <p:cNvSpPr/>
          <p:nvPr/>
        </p:nvSpPr>
        <p:spPr bwMode="auto">
          <a:xfrm>
            <a:off x="4085423" y="306183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17" name="矩形 216"/>
          <p:cNvSpPr/>
          <p:nvPr/>
        </p:nvSpPr>
        <p:spPr bwMode="auto">
          <a:xfrm>
            <a:off x="4445463" y="3061834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8" name="矩形 217"/>
          <p:cNvSpPr/>
          <p:nvPr/>
        </p:nvSpPr>
        <p:spPr bwMode="auto">
          <a:xfrm>
            <a:off x="4805503" y="3061834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2031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9" name="矩形 218"/>
          <p:cNvSpPr/>
          <p:nvPr/>
        </p:nvSpPr>
        <p:spPr bwMode="auto">
          <a:xfrm>
            <a:off x="5165543" y="3061834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2048</a:t>
            </a:r>
          </a:p>
        </p:txBody>
      </p:sp>
      <p:sp>
        <p:nvSpPr>
          <p:cNvPr id="220" name="矩形 219"/>
          <p:cNvSpPr/>
          <p:nvPr/>
        </p:nvSpPr>
        <p:spPr bwMode="auto">
          <a:xfrm>
            <a:off x="5525583" y="3061834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2065</a:t>
            </a:r>
          </a:p>
        </p:txBody>
      </p:sp>
      <p:sp>
        <p:nvSpPr>
          <p:cNvPr id="221" name="矩形 220"/>
          <p:cNvSpPr/>
          <p:nvPr/>
        </p:nvSpPr>
        <p:spPr bwMode="auto">
          <a:xfrm>
            <a:off x="5885623" y="3061834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2082</a:t>
            </a:r>
          </a:p>
        </p:txBody>
      </p:sp>
      <p:sp>
        <p:nvSpPr>
          <p:cNvPr id="222" name="矩形 221"/>
          <p:cNvSpPr/>
          <p:nvPr/>
        </p:nvSpPr>
        <p:spPr bwMode="auto">
          <a:xfrm>
            <a:off x="6245663" y="306183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23" name="矩形 222"/>
          <p:cNvSpPr/>
          <p:nvPr/>
        </p:nvSpPr>
        <p:spPr bwMode="auto">
          <a:xfrm>
            <a:off x="6605703" y="306183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24" name="矩形 223"/>
          <p:cNvSpPr/>
          <p:nvPr/>
        </p:nvSpPr>
        <p:spPr bwMode="auto">
          <a:xfrm>
            <a:off x="6965743" y="306183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25" name="矩形 224"/>
          <p:cNvSpPr/>
          <p:nvPr/>
        </p:nvSpPr>
        <p:spPr bwMode="auto">
          <a:xfrm>
            <a:off x="7313367" y="306183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26" name="矩形 225"/>
          <p:cNvSpPr/>
          <p:nvPr/>
        </p:nvSpPr>
        <p:spPr>
          <a:xfrm>
            <a:off x="1914900" y="342810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/>
          </a:p>
        </p:txBody>
      </p:sp>
      <p:sp>
        <p:nvSpPr>
          <p:cNvPr id="227" name="矩形 226"/>
          <p:cNvSpPr/>
          <p:nvPr/>
        </p:nvSpPr>
        <p:spPr>
          <a:xfrm>
            <a:off x="2282136" y="342810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/>
          </a:p>
        </p:txBody>
      </p:sp>
      <p:sp>
        <p:nvSpPr>
          <p:cNvPr id="228" name="矩形 227"/>
          <p:cNvSpPr/>
          <p:nvPr/>
        </p:nvSpPr>
        <p:spPr>
          <a:xfrm>
            <a:off x="2649372" y="342810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/>
          </a:p>
        </p:txBody>
      </p:sp>
      <p:sp>
        <p:nvSpPr>
          <p:cNvPr id="229" name="矩形 228"/>
          <p:cNvSpPr/>
          <p:nvPr/>
        </p:nvSpPr>
        <p:spPr>
          <a:xfrm>
            <a:off x="3016608" y="342810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/>
          </a:p>
        </p:txBody>
      </p:sp>
      <p:sp>
        <p:nvSpPr>
          <p:cNvPr id="230" name="矩形 229"/>
          <p:cNvSpPr/>
          <p:nvPr/>
        </p:nvSpPr>
        <p:spPr>
          <a:xfrm>
            <a:off x="3383844" y="342810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400" dirty="0"/>
          </a:p>
        </p:txBody>
      </p:sp>
      <p:sp>
        <p:nvSpPr>
          <p:cNvPr id="231" name="矩形 230"/>
          <p:cNvSpPr/>
          <p:nvPr/>
        </p:nvSpPr>
        <p:spPr>
          <a:xfrm>
            <a:off x="3751080" y="342810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400" dirty="0"/>
          </a:p>
        </p:txBody>
      </p:sp>
      <p:sp>
        <p:nvSpPr>
          <p:cNvPr id="232" name="矩形 231"/>
          <p:cNvSpPr/>
          <p:nvPr/>
        </p:nvSpPr>
        <p:spPr>
          <a:xfrm>
            <a:off x="4118316" y="342810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400" dirty="0"/>
          </a:p>
        </p:txBody>
      </p:sp>
      <p:sp>
        <p:nvSpPr>
          <p:cNvPr id="233" name="矩形 232"/>
          <p:cNvSpPr/>
          <p:nvPr/>
        </p:nvSpPr>
        <p:spPr>
          <a:xfrm>
            <a:off x="4485552" y="342810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1400" dirty="0"/>
          </a:p>
        </p:txBody>
      </p:sp>
      <p:sp>
        <p:nvSpPr>
          <p:cNvPr id="234" name="矩形 233"/>
          <p:cNvSpPr/>
          <p:nvPr/>
        </p:nvSpPr>
        <p:spPr>
          <a:xfrm>
            <a:off x="4852790" y="342810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1400" dirty="0"/>
          </a:p>
        </p:txBody>
      </p:sp>
      <p:sp>
        <p:nvSpPr>
          <p:cNvPr id="235" name="矩形 234"/>
          <p:cNvSpPr/>
          <p:nvPr/>
        </p:nvSpPr>
        <p:spPr>
          <a:xfrm>
            <a:off x="5174232" y="3428102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1400" dirty="0"/>
          </a:p>
        </p:txBody>
      </p:sp>
      <p:sp>
        <p:nvSpPr>
          <p:cNvPr id="236" name="矩形 235"/>
          <p:cNvSpPr/>
          <p:nvPr/>
        </p:nvSpPr>
        <p:spPr>
          <a:xfrm>
            <a:off x="5534272" y="3428102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1400" dirty="0"/>
          </a:p>
        </p:txBody>
      </p:sp>
      <p:sp>
        <p:nvSpPr>
          <p:cNvPr id="237" name="矩形 236"/>
          <p:cNvSpPr/>
          <p:nvPr/>
        </p:nvSpPr>
        <p:spPr>
          <a:xfrm>
            <a:off x="5894312" y="3428102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1400" dirty="0"/>
          </a:p>
        </p:txBody>
      </p:sp>
      <p:sp>
        <p:nvSpPr>
          <p:cNvPr id="238" name="矩形 237"/>
          <p:cNvSpPr/>
          <p:nvPr/>
        </p:nvSpPr>
        <p:spPr>
          <a:xfrm>
            <a:off x="6254352" y="3428102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1400" dirty="0"/>
          </a:p>
        </p:txBody>
      </p:sp>
      <p:sp>
        <p:nvSpPr>
          <p:cNvPr id="239" name="矩形 238"/>
          <p:cNvSpPr/>
          <p:nvPr/>
        </p:nvSpPr>
        <p:spPr>
          <a:xfrm>
            <a:off x="6614392" y="3428102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1400" dirty="0"/>
          </a:p>
        </p:txBody>
      </p:sp>
      <p:sp>
        <p:nvSpPr>
          <p:cNvPr id="240" name="矩形 239"/>
          <p:cNvSpPr/>
          <p:nvPr/>
        </p:nvSpPr>
        <p:spPr>
          <a:xfrm>
            <a:off x="6974432" y="3428102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1400" dirty="0"/>
          </a:p>
        </p:txBody>
      </p:sp>
      <p:sp>
        <p:nvSpPr>
          <p:cNvPr id="241" name="矩形 240"/>
          <p:cNvSpPr/>
          <p:nvPr/>
        </p:nvSpPr>
        <p:spPr>
          <a:xfrm>
            <a:off x="7334472" y="3428102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1400" dirty="0"/>
          </a:p>
        </p:txBody>
      </p:sp>
      <p:sp>
        <p:nvSpPr>
          <p:cNvPr id="242" name="矩形 241"/>
          <p:cNvSpPr/>
          <p:nvPr/>
        </p:nvSpPr>
        <p:spPr>
          <a:xfrm>
            <a:off x="1547664" y="342810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400" dirty="0"/>
          </a:p>
        </p:txBody>
      </p:sp>
      <p:sp>
        <p:nvSpPr>
          <p:cNvPr id="243" name="矩形 242"/>
          <p:cNvSpPr/>
          <p:nvPr/>
        </p:nvSpPr>
        <p:spPr>
          <a:xfrm>
            <a:off x="1088323" y="3138279"/>
            <a:ext cx="4459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(b)</a:t>
            </a:r>
            <a:endParaRPr lang="zh-CN" altLang="en-US" sz="1400" dirty="0"/>
          </a:p>
        </p:txBody>
      </p:sp>
      <p:sp>
        <p:nvSpPr>
          <p:cNvPr id="244" name="矩形 243"/>
          <p:cNvSpPr/>
          <p:nvPr/>
        </p:nvSpPr>
        <p:spPr bwMode="auto">
          <a:xfrm>
            <a:off x="1585940" y="386767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45" name="矩形 244"/>
          <p:cNvSpPr/>
          <p:nvPr/>
        </p:nvSpPr>
        <p:spPr bwMode="auto">
          <a:xfrm>
            <a:off x="1945204" y="386767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" name="矩形 245"/>
          <p:cNvSpPr/>
          <p:nvPr/>
        </p:nvSpPr>
        <p:spPr bwMode="auto">
          <a:xfrm>
            <a:off x="2304468" y="386767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47" name="矩形 246"/>
          <p:cNvSpPr/>
          <p:nvPr/>
        </p:nvSpPr>
        <p:spPr bwMode="auto">
          <a:xfrm>
            <a:off x="2663732" y="386767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8" name="矩形 247"/>
          <p:cNvSpPr/>
          <p:nvPr/>
        </p:nvSpPr>
        <p:spPr bwMode="auto">
          <a:xfrm>
            <a:off x="3022996" y="386767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52" name="矩形 251"/>
          <p:cNvSpPr/>
          <p:nvPr/>
        </p:nvSpPr>
        <p:spPr bwMode="auto">
          <a:xfrm>
            <a:off x="4460052" y="3867678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3" name="矩形 252"/>
          <p:cNvSpPr/>
          <p:nvPr/>
        </p:nvSpPr>
        <p:spPr bwMode="auto">
          <a:xfrm>
            <a:off x="4819316" y="3867678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2031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4" name="矩形 253"/>
          <p:cNvSpPr/>
          <p:nvPr/>
        </p:nvSpPr>
        <p:spPr bwMode="auto">
          <a:xfrm>
            <a:off x="5178580" y="3867678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2048</a:t>
            </a:r>
          </a:p>
        </p:txBody>
      </p:sp>
      <p:sp>
        <p:nvSpPr>
          <p:cNvPr id="256" name="矩形 255"/>
          <p:cNvSpPr/>
          <p:nvPr/>
        </p:nvSpPr>
        <p:spPr bwMode="auto">
          <a:xfrm>
            <a:off x="5897108" y="3867678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2065</a:t>
            </a:r>
          </a:p>
        </p:txBody>
      </p:sp>
      <p:sp>
        <p:nvSpPr>
          <p:cNvPr id="259" name="矩形 258"/>
          <p:cNvSpPr/>
          <p:nvPr/>
        </p:nvSpPr>
        <p:spPr bwMode="auto">
          <a:xfrm>
            <a:off x="6974900" y="386767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60" name="矩形 259"/>
          <p:cNvSpPr/>
          <p:nvPr/>
        </p:nvSpPr>
        <p:spPr bwMode="auto">
          <a:xfrm>
            <a:off x="7334164" y="386767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61" name="矩形 260"/>
          <p:cNvSpPr/>
          <p:nvPr/>
        </p:nvSpPr>
        <p:spPr>
          <a:xfrm>
            <a:off x="1914900" y="4221088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/>
          </a:p>
        </p:txBody>
      </p:sp>
      <p:sp>
        <p:nvSpPr>
          <p:cNvPr id="262" name="矩形 261"/>
          <p:cNvSpPr/>
          <p:nvPr/>
        </p:nvSpPr>
        <p:spPr>
          <a:xfrm>
            <a:off x="2282136" y="4221088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/>
          </a:p>
        </p:txBody>
      </p:sp>
      <p:sp>
        <p:nvSpPr>
          <p:cNvPr id="263" name="矩形 262"/>
          <p:cNvSpPr/>
          <p:nvPr/>
        </p:nvSpPr>
        <p:spPr>
          <a:xfrm>
            <a:off x="2649372" y="4221088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/>
          </a:p>
        </p:txBody>
      </p:sp>
      <p:sp>
        <p:nvSpPr>
          <p:cNvPr id="264" name="矩形 263"/>
          <p:cNvSpPr/>
          <p:nvPr/>
        </p:nvSpPr>
        <p:spPr>
          <a:xfrm>
            <a:off x="3016608" y="4221088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/>
          </a:p>
        </p:txBody>
      </p:sp>
      <p:sp>
        <p:nvSpPr>
          <p:cNvPr id="265" name="矩形 264"/>
          <p:cNvSpPr/>
          <p:nvPr/>
        </p:nvSpPr>
        <p:spPr>
          <a:xfrm>
            <a:off x="3383844" y="4221088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400" dirty="0"/>
          </a:p>
        </p:txBody>
      </p:sp>
      <p:sp>
        <p:nvSpPr>
          <p:cNvPr id="266" name="矩形 265"/>
          <p:cNvSpPr/>
          <p:nvPr/>
        </p:nvSpPr>
        <p:spPr>
          <a:xfrm>
            <a:off x="3751080" y="4221088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400" dirty="0"/>
          </a:p>
        </p:txBody>
      </p:sp>
      <p:sp>
        <p:nvSpPr>
          <p:cNvPr id="267" name="矩形 266"/>
          <p:cNvSpPr/>
          <p:nvPr/>
        </p:nvSpPr>
        <p:spPr>
          <a:xfrm>
            <a:off x="4118316" y="4221088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400" dirty="0"/>
          </a:p>
        </p:txBody>
      </p:sp>
      <p:sp>
        <p:nvSpPr>
          <p:cNvPr id="268" name="矩形 267"/>
          <p:cNvSpPr/>
          <p:nvPr/>
        </p:nvSpPr>
        <p:spPr>
          <a:xfrm>
            <a:off x="4485552" y="4221088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1400" dirty="0"/>
          </a:p>
        </p:txBody>
      </p:sp>
      <p:sp>
        <p:nvSpPr>
          <p:cNvPr id="269" name="矩形 268"/>
          <p:cNvSpPr/>
          <p:nvPr/>
        </p:nvSpPr>
        <p:spPr>
          <a:xfrm>
            <a:off x="4852790" y="4221088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1400" dirty="0"/>
          </a:p>
        </p:txBody>
      </p:sp>
      <p:sp>
        <p:nvSpPr>
          <p:cNvPr id="270" name="矩形 269"/>
          <p:cNvSpPr/>
          <p:nvPr/>
        </p:nvSpPr>
        <p:spPr>
          <a:xfrm>
            <a:off x="5174232" y="4221088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1400" dirty="0"/>
          </a:p>
        </p:txBody>
      </p:sp>
      <p:sp>
        <p:nvSpPr>
          <p:cNvPr id="271" name="矩形 270"/>
          <p:cNvSpPr/>
          <p:nvPr/>
        </p:nvSpPr>
        <p:spPr>
          <a:xfrm>
            <a:off x="5534272" y="4221088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1400" dirty="0"/>
          </a:p>
        </p:txBody>
      </p:sp>
      <p:sp>
        <p:nvSpPr>
          <p:cNvPr id="272" name="矩形 271"/>
          <p:cNvSpPr/>
          <p:nvPr/>
        </p:nvSpPr>
        <p:spPr>
          <a:xfrm>
            <a:off x="5894312" y="4221088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1400" dirty="0"/>
          </a:p>
        </p:txBody>
      </p:sp>
      <p:sp>
        <p:nvSpPr>
          <p:cNvPr id="273" name="矩形 272"/>
          <p:cNvSpPr/>
          <p:nvPr/>
        </p:nvSpPr>
        <p:spPr>
          <a:xfrm>
            <a:off x="6254352" y="4221088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1400" dirty="0"/>
          </a:p>
        </p:txBody>
      </p:sp>
      <p:sp>
        <p:nvSpPr>
          <p:cNvPr id="274" name="矩形 273"/>
          <p:cNvSpPr/>
          <p:nvPr/>
        </p:nvSpPr>
        <p:spPr>
          <a:xfrm>
            <a:off x="6614392" y="4221088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1400" dirty="0"/>
          </a:p>
        </p:txBody>
      </p:sp>
      <p:sp>
        <p:nvSpPr>
          <p:cNvPr id="275" name="矩形 274"/>
          <p:cNvSpPr/>
          <p:nvPr/>
        </p:nvSpPr>
        <p:spPr>
          <a:xfrm>
            <a:off x="6974432" y="4221088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1400" dirty="0"/>
          </a:p>
        </p:txBody>
      </p:sp>
      <p:sp>
        <p:nvSpPr>
          <p:cNvPr id="276" name="矩形 275"/>
          <p:cNvSpPr/>
          <p:nvPr/>
        </p:nvSpPr>
        <p:spPr>
          <a:xfrm>
            <a:off x="7334472" y="4221088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1400" dirty="0"/>
          </a:p>
        </p:txBody>
      </p:sp>
      <p:sp>
        <p:nvSpPr>
          <p:cNvPr id="277" name="矩形 276"/>
          <p:cNvSpPr/>
          <p:nvPr/>
        </p:nvSpPr>
        <p:spPr>
          <a:xfrm>
            <a:off x="1547664" y="4221088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400" dirty="0"/>
          </a:p>
        </p:txBody>
      </p:sp>
      <p:sp>
        <p:nvSpPr>
          <p:cNvPr id="278" name="矩形 277"/>
          <p:cNvSpPr/>
          <p:nvPr/>
        </p:nvSpPr>
        <p:spPr>
          <a:xfrm>
            <a:off x="1109120" y="3950561"/>
            <a:ext cx="4187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(c)</a:t>
            </a:r>
            <a:endParaRPr lang="zh-CN" altLang="en-US" sz="1400" dirty="0"/>
          </a:p>
        </p:txBody>
      </p:sp>
      <p:sp>
        <p:nvSpPr>
          <p:cNvPr id="279" name="矩形 278"/>
          <p:cNvSpPr/>
          <p:nvPr/>
        </p:nvSpPr>
        <p:spPr bwMode="auto">
          <a:xfrm>
            <a:off x="3382260" y="3867678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2011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0" name="矩形 279"/>
          <p:cNvSpPr/>
          <p:nvPr/>
        </p:nvSpPr>
        <p:spPr bwMode="auto">
          <a:xfrm>
            <a:off x="3741524" y="3867678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2028</a:t>
            </a:r>
          </a:p>
        </p:txBody>
      </p:sp>
      <p:sp>
        <p:nvSpPr>
          <p:cNvPr id="281" name="矩形 280"/>
          <p:cNvSpPr/>
          <p:nvPr/>
        </p:nvSpPr>
        <p:spPr bwMode="auto">
          <a:xfrm>
            <a:off x="4100788" y="3867678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2045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2" name="矩形 281"/>
          <p:cNvSpPr/>
          <p:nvPr/>
        </p:nvSpPr>
        <p:spPr bwMode="auto">
          <a:xfrm>
            <a:off x="5537844" y="3867678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2062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3" name="矩形 282"/>
          <p:cNvSpPr/>
          <p:nvPr/>
        </p:nvSpPr>
        <p:spPr bwMode="auto">
          <a:xfrm>
            <a:off x="6615636" y="3867678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2082</a:t>
            </a:r>
          </a:p>
        </p:txBody>
      </p:sp>
      <p:sp>
        <p:nvSpPr>
          <p:cNvPr id="284" name="矩形 283"/>
          <p:cNvSpPr/>
          <p:nvPr/>
        </p:nvSpPr>
        <p:spPr bwMode="auto">
          <a:xfrm>
            <a:off x="4798519" y="2276872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2079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0970538"/>
      </p:ext>
    </p:extLst>
  </p:cSld>
  <p:clrMapOvr>
    <a:masterClrMapping/>
  </p:clrMapOvr>
  <p:transition advTm="157"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171879" y="1196752"/>
            <a:ext cx="8936625" cy="606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开放定址：线性试探法：查找链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采用除余法散列函数，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M=17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散列表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(a)(b)(c),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线性试探法排解冲突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依次插入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个冲突关键码构成长度为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的查找链，针对任一关键码的查找都将从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ht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[5]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开始，平均查找长度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依次插入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个冲突关键码构成长度为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的查找链，针对任一关键码的查找都将从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ht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[8]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开始，平均查找长度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多组各自冲突的关键码所对应的查找链，有可能相互交织和重叠，平均查找长度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((1+2+3+7+9)+(1+2+3+5+7))/10=4</a:t>
            </a: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zh-CN" alt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散列冲突排解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(4)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1565143" y="2276872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61" name="矩形 60"/>
          <p:cNvSpPr/>
          <p:nvPr/>
        </p:nvSpPr>
        <p:spPr bwMode="auto">
          <a:xfrm>
            <a:off x="1924407" y="2276872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2283671" y="2276872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63" name="矩形 62"/>
          <p:cNvSpPr/>
          <p:nvPr/>
        </p:nvSpPr>
        <p:spPr bwMode="auto">
          <a:xfrm>
            <a:off x="2642935" y="2276872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3002199" y="2276872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65" name="矩形 64"/>
          <p:cNvSpPr/>
          <p:nvPr/>
        </p:nvSpPr>
        <p:spPr bwMode="auto">
          <a:xfrm>
            <a:off x="3361463" y="2276872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2011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3720727" y="2276872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2028</a:t>
            </a:r>
          </a:p>
        </p:txBody>
      </p:sp>
      <p:sp>
        <p:nvSpPr>
          <p:cNvPr id="67" name="矩形 66"/>
          <p:cNvSpPr/>
          <p:nvPr/>
        </p:nvSpPr>
        <p:spPr bwMode="auto">
          <a:xfrm>
            <a:off x="4079991" y="2276872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2045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4439255" y="2276872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2062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6256372" y="3867678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2079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5157783" y="2276872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71" name="矩形 70"/>
          <p:cNvSpPr/>
          <p:nvPr/>
        </p:nvSpPr>
        <p:spPr bwMode="auto">
          <a:xfrm>
            <a:off x="5517047" y="2276872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72" name="矩形 71"/>
          <p:cNvSpPr/>
          <p:nvPr/>
        </p:nvSpPr>
        <p:spPr bwMode="auto">
          <a:xfrm>
            <a:off x="5876311" y="2276872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74" name="矩形 73"/>
          <p:cNvSpPr/>
          <p:nvPr/>
        </p:nvSpPr>
        <p:spPr bwMode="auto">
          <a:xfrm>
            <a:off x="6235575" y="2276872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75" name="矩形 74"/>
          <p:cNvSpPr/>
          <p:nvPr/>
        </p:nvSpPr>
        <p:spPr bwMode="auto">
          <a:xfrm>
            <a:off x="6594839" y="2276872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76" name="矩形 75"/>
          <p:cNvSpPr/>
          <p:nvPr/>
        </p:nvSpPr>
        <p:spPr bwMode="auto">
          <a:xfrm>
            <a:off x="6954103" y="2276872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77" name="矩形 76"/>
          <p:cNvSpPr/>
          <p:nvPr/>
        </p:nvSpPr>
        <p:spPr bwMode="auto">
          <a:xfrm>
            <a:off x="7313367" y="2276872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84" name="矩形 83"/>
          <p:cNvSpPr/>
          <p:nvPr/>
        </p:nvSpPr>
        <p:spPr>
          <a:xfrm>
            <a:off x="1914900" y="2643140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/>
          </a:p>
        </p:txBody>
      </p:sp>
      <p:sp>
        <p:nvSpPr>
          <p:cNvPr id="85" name="矩形 84"/>
          <p:cNvSpPr/>
          <p:nvPr/>
        </p:nvSpPr>
        <p:spPr>
          <a:xfrm>
            <a:off x="2282136" y="2643140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/>
          </a:p>
        </p:txBody>
      </p:sp>
      <p:sp>
        <p:nvSpPr>
          <p:cNvPr id="86" name="矩形 85"/>
          <p:cNvSpPr/>
          <p:nvPr/>
        </p:nvSpPr>
        <p:spPr>
          <a:xfrm>
            <a:off x="2649372" y="2643140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/>
          </a:p>
        </p:txBody>
      </p:sp>
      <p:sp>
        <p:nvSpPr>
          <p:cNvPr id="87" name="矩形 86"/>
          <p:cNvSpPr/>
          <p:nvPr/>
        </p:nvSpPr>
        <p:spPr>
          <a:xfrm>
            <a:off x="3016608" y="2643140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/>
          </a:p>
        </p:txBody>
      </p:sp>
      <p:sp>
        <p:nvSpPr>
          <p:cNvPr id="88" name="矩形 87"/>
          <p:cNvSpPr/>
          <p:nvPr/>
        </p:nvSpPr>
        <p:spPr>
          <a:xfrm>
            <a:off x="3383844" y="2643140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400" dirty="0"/>
          </a:p>
        </p:txBody>
      </p:sp>
      <p:sp>
        <p:nvSpPr>
          <p:cNvPr id="113" name="矩形 112"/>
          <p:cNvSpPr/>
          <p:nvPr/>
        </p:nvSpPr>
        <p:spPr>
          <a:xfrm>
            <a:off x="3751080" y="2643140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400" dirty="0"/>
          </a:p>
        </p:txBody>
      </p:sp>
      <p:sp>
        <p:nvSpPr>
          <p:cNvPr id="114" name="矩形 113"/>
          <p:cNvSpPr/>
          <p:nvPr/>
        </p:nvSpPr>
        <p:spPr>
          <a:xfrm>
            <a:off x="4118316" y="2643140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400" dirty="0"/>
          </a:p>
        </p:txBody>
      </p:sp>
      <p:sp>
        <p:nvSpPr>
          <p:cNvPr id="116" name="矩形 115"/>
          <p:cNvSpPr/>
          <p:nvPr/>
        </p:nvSpPr>
        <p:spPr>
          <a:xfrm>
            <a:off x="4485552" y="2643140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1400" dirty="0"/>
          </a:p>
        </p:txBody>
      </p:sp>
      <p:sp>
        <p:nvSpPr>
          <p:cNvPr id="117" name="矩形 116"/>
          <p:cNvSpPr/>
          <p:nvPr/>
        </p:nvSpPr>
        <p:spPr>
          <a:xfrm>
            <a:off x="4852790" y="2643140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1400" dirty="0"/>
          </a:p>
        </p:txBody>
      </p:sp>
      <p:sp>
        <p:nvSpPr>
          <p:cNvPr id="122" name="矩形 121"/>
          <p:cNvSpPr/>
          <p:nvPr/>
        </p:nvSpPr>
        <p:spPr>
          <a:xfrm>
            <a:off x="5174232" y="2643140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1400" dirty="0"/>
          </a:p>
        </p:txBody>
      </p:sp>
      <p:sp>
        <p:nvSpPr>
          <p:cNvPr id="123" name="矩形 122"/>
          <p:cNvSpPr/>
          <p:nvPr/>
        </p:nvSpPr>
        <p:spPr>
          <a:xfrm>
            <a:off x="5534272" y="2643140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1400" dirty="0"/>
          </a:p>
        </p:txBody>
      </p:sp>
      <p:sp>
        <p:nvSpPr>
          <p:cNvPr id="125" name="矩形 124"/>
          <p:cNvSpPr/>
          <p:nvPr/>
        </p:nvSpPr>
        <p:spPr>
          <a:xfrm>
            <a:off x="5894312" y="2643140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1400" dirty="0"/>
          </a:p>
        </p:txBody>
      </p:sp>
      <p:sp>
        <p:nvSpPr>
          <p:cNvPr id="126" name="矩形 125"/>
          <p:cNvSpPr/>
          <p:nvPr/>
        </p:nvSpPr>
        <p:spPr>
          <a:xfrm>
            <a:off x="6254352" y="2643140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1400" dirty="0"/>
          </a:p>
        </p:txBody>
      </p:sp>
      <p:sp>
        <p:nvSpPr>
          <p:cNvPr id="129" name="矩形 128"/>
          <p:cNvSpPr/>
          <p:nvPr/>
        </p:nvSpPr>
        <p:spPr>
          <a:xfrm>
            <a:off x="6614392" y="2643140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1400" dirty="0"/>
          </a:p>
        </p:txBody>
      </p:sp>
      <p:sp>
        <p:nvSpPr>
          <p:cNvPr id="144" name="矩形 143"/>
          <p:cNvSpPr/>
          <p:nvPr/>
        </p:nvSpPr>
        <p:spPr>
          <a:xfrm>
            <a:off x="6974432" y="2643140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1400" dirty="0"/>
          </a:p>
        </p:txBody>
      </p:sp>
      <p:sp>
        <p:nvSpPr>
          <p:cNvPr id="145" name="矩形 144"/>
          <p:cNvSpPr/>
          <p:nvPr/>
        </p:nvSpPr>
        <p:spPr>
          <a:xfrm>
            <a:off x="7334472" y="2643140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1400" dirty="0"/>
          </a:p>
        </p:txBody>
      </p:sp>
      <p:sp>
        <p:nvSpPr>
          <p:cNvPr id="152" name="矩形 151"/>
          <p:cNvSpPr/>
          <p:nvPr/>
        </p:nvSpPr>
        <p:spPr>
          <a:xfrm>
            <a:off x="1547664" y="2643140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400" dirty="0"/>
          </a:p>
        </p:txBody>
      </p:sp>
      <p:sp>
        <p:nvSpPr>
          <p:cNvPr id="161" name="矩形 160"/>
          <p:cNvSpPr/>
          <p:nvPr/>
        </p:nvSpPr>
        <p:spPr>
          <a:xfrm>
            <a:off x="1088323" y="2353317"/>
            <a:ext cx="4299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(a)</a:t>
            </a:r>
            <a:endParaRPr lang="zh-CN" altLang="en-US" sz="1400" dirty="0"/>
          </a:p>
        </p:txBody>
      </p:sp>
      <p:sp>
        <p:nvSpPr>
          <p:cNvPr id="209" name="矩形 208"/>
          <p:cNvSpPr/>
          <p:nvPr/>
        </p:nvSpPr>
        <p:spPr bwMode="auto">
          <a:xfrm>
            <a:off x="1565143" y="306183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10" name="矩形 209"/>
          <p:cNvSpPr/>
          <p:nvPr/>
        </p:nvSpPr>
        <p:spPr bwMode="auto">
          <a:xfrm>
            <a:off x="1925183" y="306183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1" name="矩形 210"/>
          <p:cNvSpPr/>
          <p:nvPr/>
        </p:nvSpPr>
        <p:spPr bwMode="auto">
          <a:xfrm>
            <a:off x="2285223" y="306183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12" name="矩形 211"/>
          <p:cNvSpPr/>
          <p:nvPr/>
        </p:nvSpPr>
        <p:spPr bwMode="auto">
          <a:xfrm>
            <a:off x="2645263" y="306183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3" name="矩形 212"/>
          <p:cNvSpPr/>
          <p:nvPr/>
        </p:nvSpPr>
        <p:spPr bwMode="auto">
          <a:xfrm>
            <a:off x="3005303" y="306183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14" name="矩形 213"/>
          <p:cNvSpPr/>
          <p:nvPr/>
        </p:nvSpPr>
        <p:spPr bwMode="auto">
          <a:xfrm>
            <a:off x="3365343" y="306183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15" name="矩形 214"/>
          <p:cNvSpPr/>
          <p:nvPr/>
        </p:nvSpPr>
        <p:spPr bwMode="auto">
          <a:xfrm>
            <a:off x="3725383" y="306183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16" name="矩形 215"/>
          <p:cNvSpPr/>
          <p:nvPr/>
        </p:nvSpPr>
        <p:spPr bwMode="auto">
          <a:xfrm>
            <a:off x="4085423" y="306183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17" name="矩形 216"/>
          <p:cNvSpPr/>
          <p:nvPr/>
        </p:nvSpPr>
        <p:spPr bwMode="auto">
          <a:xfrm>
            <a:off x="4445463" y="3061834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8" name="矩形 217"/>
          <p:cNvSpPr/>
          <p:nvPr/>
        </p:nvSpPr>
        <p:spPr bwMode="auto">
          <a:xfrm>
            <a:off x="4805503" y="3061834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2031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9" name="矩形 218"/>
          <p:cNvSpPr/>
          <p:nvPr/>
        </p:nvSpPr>
        <p:spPr bwMode="auto">
          <a:xfrm>
            <a:off x="5165543" y="3061834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2048</a:t>
            </a:r>
          </a:p>
        </p:txBody>
      </p:sp>
      <p:sp>
        <p:nvSpPr>
          <p:cNvPr id="220" name="矩形 219"/>
          <p:cNvSpPr/>
          <p:nvPr/>
        </p:nvSpPr>
        <p:spPr bwMode="auto">
          <a:xfrm>
            <a:off x="5525583" y="3061834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2065</a:t>
            </a:r>
          </a:p>
        </p:txBody>
      </p:sp>
      <p:sp>
        <p:nvSpPr>
          <p:cNvPr id="221" name="矩形 220"/>
          <p:cNvSpPr/>
          <p:nvPr/>
        </p:nvSpPr>
        <p:spPr bwMode="auto">
          <a:xfrm>
            <a:off x="5885623" y="3061834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2082</a:t>
            </a:r>
          </a:p>
        </p:txBody>
      </p:sp>
      <p:sp>
        <p:nvSpPr>
          <p:cNvPr id="222" name="矩形 221"/>
          <p:cNvSpPr/>
          <p:nvPr/>
        </p:nvSpPr>
        <p:spPr bwMode="auto">
          <a:xfrm>
            <a:off x="6245663" y="306183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23" name="矩形 222"/>
          <p:cNvSpPr/>
          <p:nvPr/>
        </p:nvSpPr>
        <p:spPr bwMode="auto">
          <a:xfrm>
            <a:off x="6605703" y="306183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24" name="矩形 223"/>
          <p:cNvSpPr/>
          <p:nvPr/>
        </p:nvSpPr>
        <p:spPr bwMode="auto">
          <a:xfrm>
            <a:off x="6965743" y="306183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25" name="矩形 224"/>
          <p:cNvSpPr/>
          <p:nvPr/>
        </p:nvSpPr>
        <p:spPr bwMode="auto">
          <a:xfrm>
            <a:off x="7313367" y="306183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26" name="矩形 225"/>
          <p:cNvSpPr/>
          <p:nvPr/>
        </p:nvSpPr>
        <p:spPr>
          <a:xfrm>
            <a:off x="1914900" y="342810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/>
          </a:p>
        </p:txBody>
      </p:sp>
      <p:sp>
        <p:nvSpPr>
          <p:cNvPr id="227" name="矩形 226"/>
          <p:cNvSpPr/>
          <p:nvPr/>
        </p:nvSpPr>
        <p:spPr>
          <a:xfrm>
            <a:off x="2282136" y="342810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/>
          </a:p>
        </p:txBody>
      </p:sp>
      <p:sp>
        <p:nvSpPr>
          <p:cNvPr id="228" name="矩形 227"/>
          <p:cNvSpPr/>
          <p:nvPr/>
        </p:nvSpPr>
        <p:spPr>
          <a:xfrm>
            <a:off x="2649372" y="342810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/>
          </a:p>
        </p:txBody>
      </p:sp>
      <p:sp>
        <p:nvSpPr>
          <p:cNvPr id="229" name="矩形 228"/>
          <p:cNvSpPr/>
          <p:nvPr/>
        </p:nvSpPr>
        <p:spPr>
          <a:xfrm>
            <a:off x="3016608" y="342810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/>
          </a:p>
        </p:txBody>
      </p:sp>
      <p:sp>
        <p:nvSpPr>
          <p:cNvPr id="230" name="矩形 229"/>
          <p:cNvSpPr/>
          <p:nvPr/>
        </p:nvSpPr>
        <p:spPr>
          <a:xfrm>
            <a:off x="3383844" y="342810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400" dirty="0"/>
          </a:p>
        </p:txBody>
      </p:sp>
      <p:sp>
        <p:nvSpPr>
          <p:cNvPr id="231" name="矩形 230"/>
          <p:cNvSpPr/>
          <p:nvPr/>
        </p:nvSpPr>
        <p:spPr>
          <a:xfrm>
            <a:off x="3751080" y="342810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400" dirty="0"/>
          </a:p>
        </p:txBody>
      </p:sp>
      <p:sp>
        <p:nvSpPr>
          <p:cNvPr id="232" name="矩形 231"/>
          <p:cNvSpPr/>
          <p:nvPr/>
        </p:nvSpPr>
        <p:spPr>
          <a:xfrm>
            <a:off x="4118316" y="342810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400" dirty="0"/>
          </a:p>
        </p:txBody>
      </p:sp>
      <p:sp>
        <p:nvSpPr>
          <p:cNvPr id="233" name="矩形 232"/>
          <p:cNvSpPr/>
          <p:nvPr/>
        </p:nvSpPr>
        <p:spPr>
          <a:xfrm>
            <a:off x="4485552" y="342810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1400" dirty="0"/>
          </a:p>
        </p:txBody>
      </p:sp>
      <p:sp>
        <p:nvSpPr>
          <p:cNvPr id="234" name="矩形 233"/>
          <p:cNvSpPr/>
          <p:nvPr/>
        </p:nvSpPr>
        <p:spPr>
          <a:xfrm>
            <a:off x="4852790" y="342810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1400" dirty="0"/>
          </a:p>
        </p:txBody>
      </p:sp>
      <p:sp>
        <p:nvSpPr>
          <p:cNvPr id="235" name="矩形 234"/>
          <p:cNvSpPr/>
          <p:nvPr/>
        </p:nvSpPr>
        <p:spPr>
          <a:xfrm>
            <a:off x="5174232" y="3428102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1400" dirty="0"/>
          </a:p>
        </p:txBody>
      </p:sp>
      <p:sp>
        <p:nvSpPr>
          <p:cNvPr id="236" name="矩形 235"/>
          <p:cNvSpPr/>
          <p:nvPr/>
        </p:nvSpPr>
        <p:spPr>
          <a:xfrm>
            <a:off x="5534272" y="3428102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1400" dirty="0"/>
          </a:p>
        </p:txBody>
      </p:sp>
      <p:sp>
        <p:nvSpPr>
          <p:cNvPr id="237" name="矩形 236"/>
          <p:cNvSpPr/>
          <p:nvPr/>
        </p:nvSpPr>
        <p:spPr>
          <a:xfrm>
            <a:off x="5894312" y="3428102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1400" dirty="0"/>
          </a:p>
        </p:txBody>
      </p:sp>
      <p:sp>
        <p:nvSpPr>
          <p:cNvPr id="238" name="矩形 237"/>
          <p:cNvSpPr/>
          <p:nvPr/>
        </p:nvSpPr>
        <p:spPr>
          <a:xfrm>
            <a:off x="6254352" y="3428102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1400" dirty="0"/>
          </a:p>
        </p:txBody>
      </p:sp>
      <p:sp>
        <p:nvSpPr>
          <p:cNvPr id="239" name="矩形 238"/>
          <p:cNvSpPr/>
          <p:nvPr/>
        </p:nvSpPr>
        <p:spPr>
          <a:xfrm>
            <a:off x="6614392" y="3428102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1400" dirty="0"/>
          </a:p>
        </p:txBody>
      </p:sp>
      <p:sp>
        <p:nvSpPr>
          <p:cNvPr id="240" name="矩形 239"/>
          <p:cNvSpPr/>
          <p:nvPr/>
        </p:nvSpPr>
        <p:spPr>
          <a:xfrm>
            <a:off x="6974432" y="3428102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1400" dirty="0"/>
          </a:p>
        </p:txBody>
      </p:sp>
      <p:sp>
        <p:nvSpPr>
          <p:cNvPr id="241" name="矩形 240"/>
          <p:cNvSpPr/>
          <p:nvPr/>
        </p:nvSpPr>
        <p:spPr>
          <a:xfrm>
            <a:off x="7334472" y="3428102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1400" dirty="0"/>
          </a:p>
        </p:txBody>
      </p:sp>
      <p:sp>
        <p:nvSpPr>
          <p:cNvPr id="242" name="矩形 241"/>
          <p:cNvSpPr/>
          <p:nvPr/>
        </p:nvSpPr>
        <p:spPr>
          <a:xfrm>
            <a:off x="1547664" y="342810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400" dirty="0"/>
          </a:p>
        </p:txBody>
      </p:sp>
      <p:sp>
        <p:nvSpPr>
          <p:cNvPr id="243" name="矩形 242"/>
          <p:cNvSpPr/>
          <p:nvPr/>
        </p:nvSpPr>
        <p:spPr>
          <a:xfrm>
            <a:off x="1088323" y="3138279"/>
            <a:ext cx="4459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(b)</a:t>
            </a:r>
            <a:endParaRPr lang="zh-CN" altLang="en-US" sz="1400" dirty="0"/>
          </a:p>
        </p:txBody>
      </p:sp>
      <p:sp>
        <p:nvSpPr>
          <p:cNvPr id="244" name="矩形 243"/>
          <p:cNvSpPr/>
          <p:nvPr/>
        </p:nvSpPr>
        <p:spPr bwMode="auto">
          <a:xfrm>
            <a:off x="1585940" y="386767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45" name="矩形 244"/>
          <p:cNvSpPr/>
          <p:nvPr/>
        </p:nvSpPr>
        <p:spPr bwMode="auto">
          <a:xfrm>
            <a:off x="1945204" y="386767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" name="矩形 245"/>
          <p:cNvSpPr/>
          <p:nvPr/>
        </p:nvSpPr>
        <p:spPr bwMode="auto">
          <a:xfrm>
            <a:off x="2304468" y="386767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47" name="矩形 246"/>
          <p:cNvSpPr/>
          <p:nvPr/>
        </p:nvSpPr>
        <p:spPr bwMode="auto">
          <a:xfrm>
            <a:off x="2663732" y="386767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8" name="矩形 247"/>
          <p:cNvSpPr/>
          <p:nvPr/>
        </p:nvSpPr>
        <p:spPr bwMode="auto">
          <a:xfrm>
            <a:off x="3022996" y="386767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52" name="矩形 251"/>
          <p:cNvSpPr/>
          <p:nvPr/>
        </p:nvSpPr>
        <p:spPr bwMode="auto">
          <a:xfrm>
            <a:off x="4460052" y="3867678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3" name="矩形 252"/>
          <p:cNvSpPr/>
          <p:nvPr/>
        </p:nvSpPr>
        <p:spPr bwMode="auto">
          <a:xfrm>
            <a:off x="4819316" y="3867678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2031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4" name="矩形 253"/>
          <p:cNvSpPr/>
          <p:nvPr/>
        </p:nvSpPr>
        <p:spPr bwMode="auto">
          <a:xfrm>
            <a:off x="5178580" y="3867678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2048</a:t>
            </a:r>
          </a:p>
        </p:txBody>
      </p:sp>
      <p:sp>
        <p:nvSpPr>
          <p:cNvPr id="256" name="矩形 255"/>
          <p:cNvSpPr/>
          <p:nvPr/>
        </p:nvSpPr>
        <p:spPr bwMode="auto">
          <a:xfrm>
            <a:off x="5897108" y="3867678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2065</a:t>
            </a:r>
          </a:p>
        </p:txBody>
      </p:sp>
      <p:sp>
        <p:nvSpPr>
          <p:cNvPr id="259" name="矩形 258"/>
          <p:cNvSpPr/>
          <p:nvPr/>
        </p:nvSpPr>
        <p:spPr bwMode="auto">
          <a:xfrm>
            <a:off x="6974900" y="386767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60" name="矩形 259"/>
          <p:cNvSpPr/>
          <p:nvPr/>
        </p:nvSpPr>
        <p:spPr bwMode="auto">
          <a:xfrm>
            <a:off x="7334164" y="386767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61" name="矩形 260"/>
          <p:cNvSpPr/>
          <p:nvPr/>
        </p:nvSpPr>
        <p:spPr>
          <a:xfrm>
            <a:off x="1914900" y="4221088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/>
          </a:p>
        </p:txBody>
      </p:sp>
      <p:sp>
        <p:nvSpPr>
          <p:cNvPr id="262" name="矩形 261"/>
          <p:cNvSpPr/>
          <p:nvPr/>
        </p:nvSpPr>
        <p:spPr>
          <a:xfrm>
            <a:off x="2282136" y="4221088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/>
          </a:p>
        </p:txBody>
      </p:sp>
      <p:sp>
        <p:nvSpPr>
          <p:cNvPr id="263" name="矩形 262"/>
          <p:cNvSpPr/>
          <p:nvPr/>
        </p:nvSpPr>
        <p:spPr>
          <a:xfrm>
            <a:off x="2649372" y="4221088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/>
          </a:p>
        </p:txBody>
      </p:sp>
      <p:sp>
        <p:nvSpPr>
          <p:cNvPr id="264" name="矩形 263"/>
          <p:cNvSpPr/>
          <p:nvPr/>
        </p:nvSpPr>
        <p:spPr>
          <a:xfrm>
            <a:off x="3016608" y="4221088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/>
          </a:p>
        </p:txBody>
      </p:sp>
      <p:sp>
        <p:nvSpPr>
          <p:cNvPr id="265" name="矩形 264"/>
          <p:cNvSpPr/>
          <p:nvPr/>
        </p:nvSpPr>
        <p:spPr>
          <a:xfrm>
            <a:off x="3383844" y="4221088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400" dirty="0"/>
          </a:p>
        </p:txBody>
      </p:sp>
      <p:sp>
        <p:nvSpPr>
          <p:cNvPr id="266" name="矩形 265"/>
          <p:cNvSpPr/>
          <p:nvPr/>
        </p:nvSpPr>
        <p:spPr>
          <a:xfrm>
            <a:off x="3751080" y="4221088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400" dirty="0"/>
          </a:p>
        </p:txBody>
      </p:sp>
      <p:sp>
        <p:nvSpPr>
          <p:cNvPr id="267" name="矩形 266"/>
          <p:cNvSpPr/>
          <p:nvPr/>
        </p:nvSpPr>
        <p:spPr>
          <a:xfrm>
            <a:off x="4118316" y="4221088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400" dirty="0"/>
          </a:p>
        </p:txBody>
      </p:sp>
      <p:sp>
        <p:nvSpPr>
          <p:cNvPr id="268" name="矩形 267"/>
          <p:cNvSpPr/>
          <p:nvPr/>
        </p:nvSpPr>
        <p:spPr>
          <a:xfrm>
            <a:off x="4485552" y="4221088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1400" dirty="0"/>
          </a:p>
        </p:txBody>
      </p:sp>
      <p:sp>
        <p:nvSpPr>
          <p:cNvPr id="269" name="矩形 268"/>
          <p:cNvSpPr/>
          <p:nvPr/>
        </p:nvSpPr>
        <p:spPr>
          <a:xfrm>
            <a:off x="4852790" y="4221088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1400" dirty="0"/>
          </a:p>
        </p:txBody>
      </p:sp>
      <p:sp>
        <p:nvSpPr>
          <p:cNvPr id="270" name="矩形 269"/>
          <p:cNvSpPr/>
          <p:nvPr/>
        </p:nvSpPr>
        <p:spPr>
          <a:xfrm>
            <a:off x="5174232" y="4221088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1400" dirty="0"/>
          </a:p>
        </p:txBody>
      </p:sp>
      <p:sp>
        <p:nvSpPr>
          <p:cNvPr id="271" name="矩形 270"/>
          <p:cNvSpPr/>
          <p:nvPr/>
        </p:nvSpPr>
        <p:spPr>
          <a:xfrm>
            <a:off x="5534272" y="4221088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1400" dirty="0"/>
          </a:p>
        </p:txBody>
      </p:sp>
      <p:sp>
        <p:nvSpPr>
          <p:cNvPr id="272" name="矩形 271"/>
          <p:cNvSpPr/>
          <p:nvPr/>
        </p:nvSpPr>
        <p:spPr>
          <a:xfrm>
            <a:off x="5894312" y="4221088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1400" dirty="0"/>
          </a:p>
        </p:txBody>
      </p:sp>
      <p:sp>
        <p:nvSpPr>
          <p:cNvPr id="273" name="矩形 272"/>
          <p:cNvSpPr/>
          <p:nvPr/>
        </p:nvSpPr>
        <p:spPr>
          <a:xfrm>
            <a:off x="6254352" y="4221088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1400" dirty="0"/>
          </a:p>
        </p:txBody>
      </p:sp>
      <p:sp>
        <p:nvSpPr>
          <p:cNvPr id="274" name="矩形 273"/>
          <p:cNvSpPr/>
          <p:nvPr/>
        </p:nvSpPr>
        <p:spPr>
          <a:xfrm>
            <a:off x="6614392" y="4221088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1400" dirty="0"/>
          </a:p>
        </p:txBody>
      </p:sp>
      <p:sp>
        <p:nvSpPr>
          <p:cNvPr id="275" name="矩形 274"/>
          <p:cNvSpPr/>
          <p:nvPr/>
        </p:nvSpPr>
        <p:spPr>
          <a:xfrm>
            <a:off x="6974432" y="4221088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1400" dirty="0"/>
          </a:p>
        </p:txBody>
      </p:sp>
      <p:sp>
        <p:nvSpPr>
          <p:cNvPr id="276" name="矩形 275"/>
          <p:cNvSpPr/>
          <p:nvPr/>
        </p:nvSpPr>
        <p:spPr>
          <a:xfrm>
            <a:off x="7334472" y="4221088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1400" dirty="0"/>
          </a:p>
        </p:txBody>
      </p:sp>
      <p:sp>
        <p:nvSpPr>
          <p:cNvPr id="277" name="矩形 276"/>
          <p:cNvSpPr/>
          <p:nvPr/>
        </p:nvSpPr>
        <p:spPr>
          <a:xfrm>
            <a:off x="1547664" y="4221088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400" dirty="0"/>
          </a:p>
        </p:txBody>
      </p:sp>
      <p:sp>
        <p:nvSpPr>
          <p:cNvPr id="278" name="矩形 277"/>
          <p:cNvSpPr/>
          <p:nvPr/>
        </p:nvSpPr>
        <p:spPr>
          <a:xfrm>
            <a:off x="1109120" y="3950561"/>
            <a:ext cx="4187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(c)</a:t>
            </a:r>
            <a:endParaRPr lang="zh-CN" altLang="en-US" sz="1400" dirty="0"/>
          </a:p>
        </p:txBody>
      </p:sp>
      <p:sp>
        <p:nvSpPr>
          <p:cNvPr id="279" name="矩形 278"/>
          <p:cNvSpPr/>
          <p:nvPr/>
        </p:nvSpPr>
        <p:spPr bwMode="auto">
          <a:xfrm>
            <a:off x="3382260" y="3867678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2011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0" name="矩形 279"/>
          <p:cNvSpPr/>
          <p:nvPr/>
        </p:nvSpPr>
        <p:spPr bwMode="auto">
          <a:xfrm>
            <a:off x="3741524" y="3867678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2028</a:t>
            </a:r>
          </a:p>
        </p:txBody>
      </p:sp>
      <p:sp>
        <p:nvSpPr>
          <p:cNvPr id="281" name="矩形 280"/>
          <p:cNvSpPr/>
          <p:nvPr/>
        </p:nvSpPr>
        <p:spPr bwMode="auto">
          <a:xfrm>
            <a:off x="4100788" y="3867678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2045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2" name="矩形 281"/>
          <p:cNvSpPr/>
          <p:nvPr/>
        </p:nvSpPr>
        <p:spPr bwMode="auto">
          <a:xfrm>
            <a:off x="5537844" y="3867678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2062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3" name="矩形 282"/>
          <p:cNvSpPr/>
          <p:nvPr/>
        </p:nvSpPr>
        <p:spPr bwMode="auto">
          <a:xfrm>
            <a:off x="6615636" y="3867678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2082</a:t>
            </a:r>
          </a:p>
        </p:txBody>
      </p:sp>
      <p:sp>
        <p:nvSpPr>
          <p:cNvPr id="284" name="矩形 283"/>
          <p:cNvSpPr/>
          <p:nvPr/>
        </p:nvSpPr>
        <p:spPr bwMode="auto">
          <a:xfrm>
            <a:off x="4798519" y="2276872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2079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460435"/>
      </p:ext>
    </p:extLst>
  </p:cSld>
  <p:clrMapOvr>
    <a:masterClrMapping/>
  </p:clrMapOvr>
  <p:transition advTm="157"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回顾：常规向量（无序）查找</a:t>
            </a:r>
          </a:p>
        </p:txBody>
      </p:sp>
      <p:sp>
        <p:nvSpPr>
          <p:cNvPr id="8" name="圆角矩形 7"/>
          <p:cNvSpPr/>
          <p:nvPr/>
        </p:nvSpPr>
        <p:spPr bwMode="auto">
          <a:xfrm>
            <a:off x="1865884" y="5373216"/>
            <a:ext cx="2016224" cy="28803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3894459" y="5373216"/>
            <a:ext cx="401860" cy="288032"/>
          </a:xfrm>
          <a:prstGeom prst="roundRect">
            <a:avLst/>
          </a:prstGeom>
          <a:solidFill>
            <a:srgbClr val="FFCCCC"/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4283968" y="5373216"/>
            <a:ext cx="2694484" cy="288032"/>
          </a:xfrm>
          <a:prstGeom prst="roundRect">
            <a:avLst/>
          </a:prstGeom>
          <a:solidFill>
            <a:srgbClr val="92D050"/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compared &amp; failed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7018026" y="5115710"/>
            <a:ext cx="491704" cy="267681"/>
          </a:xfrm>
          <a:prstGeom prst="roundRect">
            <a:avLst/>
          </a:prstGeom>
          <a:solidFill>
            <a:srgbClr val="FFFF00"/>
          </a:solidFill>
          <a:ln>
            <a:prstDash val="sysDash"/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hi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1349477" y="5373216"/>
            <a:ext cx="504056" cy="288032"/>
          </a:xfrm>
          <a:prstGeom prst="roundRect">
            <a:avLst/>
          </a:prstGeom>
          <a:solidFill>
            <a:srgbClr val="FFCCCC"/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lo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3" name="直接连接符 2"/>
          <p:cNvCxnSpPr>
            <a:stCxn id="9" idx="1"/>
          </p:cNvCxnSpPr>
          <p:nvPr/>
        </p:nvCxnSpPr>
        <p:spPr bwMode="auto">
          <a:xfrm flipV="1">
            <a:off x="3894459" y="5068509"/>
            <a:ext cx="0" cy="4487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/>
          <p:nvPr/>
        </p:nvCxnSpPr>
        <p:spPr bwMode="auto">
          <a:xfrm flipV="1">
            <a:off x="6978452" y="5105535"/>
            <a:ext cx="0" cy="5197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箭头连接符 15"/>
          <p:cNvCxnSpPr/>
          <p:nvPr/>
        </p:nvCxnSpPr>
        <p:spPr bwMode="auto">
          <a:xfrm>
            <a:off x="3882108" y="5249551"/>
            <a:ext cx="3096344" cy="36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stealth" w="lg" len="lg"/>
            <a:tailEnd type="stealth" w="lg" len="lg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4962228" y="4883843"/>
            <a:ext cx="120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scan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7296" y="2760185"/>
            <a:ext cx="842415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template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kern="0" dirty="0" err="1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typename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T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&gt;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</a:p>
          <a:p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Rank Vector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T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&gt;::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find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T </a:t>
            </a:r>
            <a:r>
              <a:rPr lang="en-US" altLang="zh-CN" kern="0" dirty="0" err="1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const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&amp;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e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Rank lo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Rank hi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kern="0" dirty="0" err="1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const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</a:p>
          <a:p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 </a:t>
            </a:r>
            <a:r>
              <a:rPr lang="zh-CN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无序向量的顺序查找：返回最后一个元素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e</a:t>
            </a:r>
            <a:r>
              <a:rPr lang="zh-CN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的位置；失败时，返回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lo - 1</a:t>
            </a:r>
            <a:endParaRPr lang="zh-CN" altLang="zh-CN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{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//assert: 0 &lt;= lo &lt; hi &lt;= _size</a:t>
            </a:r>
            <a:endParaRPr lang="zh-CN" altLang="zh-CN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</a:t>
            </a:r>
            <a:r>
              <a:rPr lang="en-US" altLang="zh-CN" b="1" kern="0" dirty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while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lo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hi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--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&amp;&amp;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e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!=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_</a:t>
            </a:r>
            <a:r>
              <a:rPr lang="en-US" altLang="zh-CN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elem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[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hi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]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);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</a:p>
          <a:p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从后向前，顺序查找</a:t>
            </a:r>
          </a:p>
          <a:p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</a:t>
            </a:r>
            <a:r>
              <a:rPr lang="en-US" altLang="zh-CN" b="1" kern="0" dirty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hi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;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若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hi &lt; lo</a:t>
            </a:r>
            <a:r>
              <a:rPr lang="zh-CN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，则意味着失败；否则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hi</a:t>
            </a:r>
            <a:r>
              <a:rPr lang="zh-CN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即命中元素的秩</a:t>
            </a: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}</a:t>
            </a:r>
            <a:endParaRPr lang="zh-CN" altLang="zh-CN" sz="2000" kern="100" dirty="0">
              <a:effectLst/>
              <a:latin typeface="Calibri"/>
              <a:ea typeface="宋体"/>
              <a:cs typeface="Times New Roman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31540" y="1203097"/>
            <a:ext cx="8208912" cy="830997"/>
          </a:xfrm>
          <a:prstGeom prst="rect">
            <a:avLst/>
          </a:prstGeom>
          <a:solidFill>
            <a:srgbClr val="FFFF99">
              <a:alpha val="37000"/>
            </a:srgbClr>
          </a:solidFill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简单操作：</a:t>
            </a:r>
            <a:r>
              <a:rPr lang="zh-CN" altLang="en-US" sz="2400" b="1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构造、析构、求长、判空、判满、获取、更新</a:t>
            </a: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重点关注：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、插入、删除、去重、遍历、判序、排序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971600" y="6165304"/>
            <a:ext cx="6984776" cy="369332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时间复杂度：最坏</a:t>
            </a:r>
            <a:r>
              <a:rPr kumimoji="1" lang="en-US" altLang="zh-CN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O(n)</a:t>
            </a:r>
            <a:r>
              <a:rPr kumimoji="1" lang="zh-CN" altLang="en-US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，最好</a:t>
            </a:r>
            <a:r>
              <a:rPr kumimoji="1" lang="en-US" altLang="zh-CN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O(1)</a:t>
            </a:r>
            <a:r>
              <a:rPr kumimoji="1" lang="zh-CN" altLang="en-US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，平均</a:t>
            </a:r>
            <a:r>
              <a:rPr kumimoji="1" lang="en-US" altLang="zh-CN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O(n)</a:t>
            </a:r>
            <a:endParaRPr kumimoji="1" lang="zh-CN" altLang="en-US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0" name="TextBox 3"/>
          <p:cNvSpPr txBox="1"/>
          <p:nvPr/>
        </p:nvSpPr>
        <p:spPr>
          <a:xfrm>
            <a:off x="107504" y="2197084"/>
            <a:ext cx="20882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None/>
              <a:defRPr sz="2000" kern="0">
                <a:solidFill>
                  <a:srgbClr val="9966FF"/>
                </a:solidFill>
                <a:latin typeface="Consolas" panose="020B0609020204030204" pitchFamily="49" charset="0"/>
                <a:ea typeface="黑体" pitchFamily="49" charset="-122"/>
              </a:defRPr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latin typeface="黑体" pitchFamily="49" charset="-122"/>
                <a:ea typeface="黑体" pitchFamily="49" charset="-122"/>
              </a:defRPr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latin typeface="黑体" pitchFamily="49" charset="-122"/>
                <a:ea typeface="黑体" pitchFamily="49" charset="-122"/>
              </a:defRPr>
            </a:lvl3pPr>
            <a:lvl4pPr marL="1600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latin typeface="黑体" pitchFamily="49" charset="-122"/>
                <a:ea typeface="黑体" pitchFamily="49" charset="-122"/>
              </a:defRPr>
            </a:lvl4pPr>
            <a:lvl5pPr marL="20574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latin typeface="黑体" pitchFamily="49" charset="-122"/>
                <a:ea typeface="黑体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9pPr>
          </a:lstStyle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b="1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顺序查找</a:t>
            </a:r>
            <a:endParaRPr lang="zh-CN" altLang="en-US" sz="2800" b="1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9641432"/>
      </p:ext>
    </p:extLst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171879" y="1196752"/>
            <a:ext cx="8936625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开放定址：线性试探法：动态删除词条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删除词条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ht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[9]=2031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，桶的内容缺失导致查找链断裂，后继词条查找失败（如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2048,2065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等，尽管它们真实存在）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将后继词条悉数取出重新插入，复杂度过高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只需简单地设置一标记位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lazyRemoval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，如图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，表示该桶仍位于查找链中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后续插入可进入该桶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散列冲突排解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(4)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6256372" y="2644925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2079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4" name="矩形 243"/>
          <p:cNvSpPr/>
          <p:nvPr/>
        </p:nvSpPr>
        <p:spPr bwMode="auto">
          <a:xfrm>
            <a:off x="1585940" y="264492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45" name="矩形 244"/>
          <p:cNvSpPr/>
          <p:nvPr/>
        </p:nvSpPr>
        <p:spPr bwMode="auto">
          <a:xfrm>
            <a:off x="1945204" y="264492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" name="矩形 245"/>
          <p:cNvSpPr/>
          <p:nvPr/>
        </p:nvSpPr>
        <p:spPr bwMode="auto">
          <a:xfrm>
            <a:off x="2304468" y="264492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47" name="矩形 246"/>
          <p:cNvSpPr/>
          <p:nvPr/>
        </p:nvSpPr>
        <p:spPr bwMode="auto">
          <a:xfrm>
            <a:off x="2663732" y="264492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8" name="矩形 247"/>
          <p:cNvSpPr/>
          <p:nvPr/>
        </p:nvSpPr>
        <p:spPr bwMode="auto">
          <a:xfrm>
            <a:off x="3022996" y="264492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52" name="矩形 251"/>
          <p:cNvSpPr/>
          <p:nvPr/>
        </p:nvSpPr>
        <p:spPr bwMode="auto">
          <a:xfrm>
            <a:off x="4460052" y="2644925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3" name="矩形 252"/>
          <p:cNvSpPr/>
          <p:nvPr/>
        </p:nvSpPr>
        <p:spPr bwMode="auto">
          <a:xfrm>
            <a:off x="4819316" y="2644925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2031</a:t>
            </a:r>
            <a:endParaRPr lang="zh-CN" altLang="en-US" sz="9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4" name="矩形 253"/>
          <p:cNvSpPr/>
          <p:nvPr/>
        </p:nvSpPr>
        <p:spPr bwMode="auto">
          <a:xfrm>
            <a:off x="5178580" y="2644925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2048</a:t>
            </a:r>
          </a:p>
        </p:txBody>
      </p:sp>
      <p:sp>
        <p:nvSpPr>
          <p:cNvPr id="256" name="矩形 255"/>
          <p:cNvSpPr/>
          <p:nvPr/>
        </p:nvSpPr>
        <p:spPr bwMode="auto">
          <a:xfrm>
            <a:off x="5897108" y="2644925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2065</a:t>
            </a:r>
          </a:p>
        </p:txBody>
      </p:sp>
      <p:sp>
        <p:nvSpPr>
          <p:cNvPr id="259" name="矩形 258"/>
          <p:cNvSpPr/>
          <p:nvPr/>
        </p:nvSpPr>
        <p:spPr bwMode="auto">
          <a:xfrm>
            <a:off x="6974900" y="264492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60" name="矩形 259"/>
          <p:cNvSpPr/>
          <p:nvPr/>
        </p:nvSpPr>
        <p:spPr bwMode="auto">
          <a:xfrm>
            <a:off x="7334164" y="264492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61" name="矩形 260"/>
          <p:cNvSpPr/>
          <p:nvPr/>
        </p:nvSpPr>
        <p:spPr>
          <a:xfrm>
            <a:off x="1914900" y="299833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/>
          </a:p>
        </p:txBody>
      </p:sp>
      <p:sp>
        <p:nvSpPr>
          <p:cNvPr id="262" name="矩形 261"/>
          <p:cNvSpPr/>
          <p:nvPr/>
        </p:nvSpPr>
        <p:spPr>
          <a:xfrm>
            <a:off x="2282136" y="299833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/>
          </a:p>
        </p:txBody>
      </p:sp>
      <p:sp>
        <p:nvSpPr>
          <p:cNvPr id="263" name="矩形 262"/>
          <p:cNvSpPr/>
          <p:nvPr/>
        </p:nvSpPr>
        <p:spPr>
          <a:xfrm>
            <a:off x="2649372" y="299833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/>
          </a:p>
        </p:txBody>
      </p:sp>
      <p:sp>
        <p:nvSpPr>
          <p:cNvPr id="264" name="矩形 263"/>
          <p:cNvSpPr/>
          <p:nvPr/>
        </p:nvSpPr>
        <p:spPr>
          <a:xfrm>
            <a:off x="3016608" y="299833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/>
          </a:p>
        </p:txBody>
      </p:sp>
      <p:sp>
        <p:nvSpPr>
          <p:cNvPr id="265" name="矩形 264"/>
          <p:cNvSpPr/>
          <p:nvPr/>
        </p:nvSpPr>
        <p:spPr>
          <a:xfrm>
            <a:off x="3383844" y="299833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400" dirty="0"/>
          </a:p>
        </p:txBody>
      </p:sp>
      <p:sp>
        <p:nvSpPr>
          <p:cNvPr id="266" name="矩形 265"/>
          <p:cNvSpPr/>
          <p:nvPr/>
        </p:nvSpPr>
        <p:spPr>
          <a:xfrm>
            <a:off x="3751080" y="299833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400" dirty="0"/>
          </a:p>
        </p:txBody>
      </p:sp>
      <p:sp>
        <p:nvSpPr>
          <p:cNvPr id="267" name="矩形 266"/>
          <p:cNvSpPr/>
          <p:nvPr/>
        </p:nvSpPr>
        <p:spPr>
          <a:xfrm>
            <a:off x="4118316" y="299833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400" dirty="0"/>
          </a:p>
        </p:txBody>
      </p:sp>
      <p:sp>
        <p:nvSpPr>
          <p:cNvPr id="268" name="矩形 267"/>
          <p:cNvSpPr/>
          <p:nvPr/>
        </p:nvSpPr>
        <p:spPr>
          <a:xfrm>
            <a:off x="4485552" y="299833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1400" dirty="0"/>
          </a:p>
        </p:txBody>
      </p:sp>
      <p:sp>
        <p:nvSpPr>
          <p:cNvPr id="269" name="矩形 268"/>
          <p:cNvSpPr/>
          <p:nvPr/>
        </p:nvSpPr>
        <p:spPr>
          <a:xfrm>
            <a:off x="4852790" y="299833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1400" dirty="0"/>
          </a:p>
        </p:txBody>
      </p:sp>
      <p:sp>
        <p:nvSpPr>
          <p:cNvPr id="270" name="矩形 269"/>
          <p:cNvSpPr/>
          <p:nvPr/>
        </p:nvSpPr>
        <p:spPr>
          <a:xfrm>
            <a:off x="5174232" y="2998335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1400" dirty="0"/>
          </a:p>
        </p:txBody>
      </p:sp>
      <p:sp>
        <p:nvSpPr>
          <p:cNvPr id="271" name="矩形 270"/>
          <p:cNvSpPr/>
          <p:nvPr/>
        </p:nvSpPr>
        <p:spPr>
          <a:xfrm>
            <a:off x="5534272" y="2998335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1400" dirty="0"/>
          </a:p>
        </p:txBody>
      </p:sp>
      <p:sp>
        <p:nvSpPr>
          <p:cNvPr id="272" name="矩形 271"/>
          <p:cNvSpPr/>
          <p:nvPr/>
        </p:nvSpPr>
        <p:spPr>
          <a:xfrm>
            <a:off x="5894312" y="2998335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1400" dirty="0"/>
          </a:p>
        </p:txBody>
      </p:sp>
      <p:sp>
        <p:nvSpPr>
          <p:cNvPr id="273" name="矩形 272"/>
          <p:cNvSpPr/>
          <p:nvPr/>
        </p:nvSpPr>
        <p:spPr>
          <a:xfrm>
            <a:off x="6254352" y="2998335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1400" dirty="0"/>
          </a:p>
        </p:txBody>
      </p:sp>
      <p:sp>
        <p:nvSpPr>
          <p:cNvPr id="274" name="矩形 273"/>
          <p:cNvSpPr/>
          <p:nvPr/>
        </p:nvSpPr>
        <p:spPr>
          <a:xfrm>
            <a:off x="6614392" y="2998335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1400" dirty="0"/>
          </a:p>
        </p:txBody>
      </p:sp>
      <p:sp>
        <p:nvSpPr>
          <p:cNvPr id="275" name="矩形 274"/>
          <p:cNvSpPr/>
          <p:nvPr/>
        </p:nvSpPr>
        <p:spPr>
          <a:xfrm>
            <a:off x="6974432" y="2998335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1400" dirty="0"/>
          </a:p>
        </p:txBody>
      </p:sp>
      <p:sp>
        <p:nvSpPr>
          <p:cNvPr id="276" name="矩形 275"/>
          <p:cNvSpPr/>
          <p:nvPr/>
        </p:nvSpPr>
        <p:spPr>
          <a:xfrm>
            <a:off x="7334472" y="2998335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1400" dirty="0"/>
          </a:p>
        </p:txBody>
      </p:sp>
      <p:sp>
        <p:nvSpPr>
          <p:cNvPr id="277" name="矩形 276"/>
          <p:cNvSpPr/>
          <p:nvPr/>
        </p:nvSpPr>
        <p:spPr>
          <a:xfrm>
            <a:off x="1547664" y="299833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400" dirty="0"/>
          </a:p>
        </p:txBody>
      </p:sp>
      <p:sp>
        <p:nvSpPr>
          <p:cNvPr id="278" name="矩形 277"/>
          <p:cNvSpPr/>
          <p:nvPr/>
        </p:nvSpPr>
        <p:spPr>
          <a:xfrm>
            <a:off x="1109120" y="2727808"/>
            <a:ext cx="4299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(a)</a:t>
            </a:r>
            <a:endParaRPr lang="zh-CN" altLang="en-US" sz="1400" dirty="0"/>
          </a:p>
        </p:txBody>
      </p:sp>
      <p:sp>
        <p:nvSpPr>
          <p:cNvPr id="279" name="矩形 278"/>
          <p:cNvSpPr/>
          <p:nvPr/>
        </p:nvSpPr>
        <p:spPr bwMode="auto">
          <a:xfrm>
            <a:off x="3382260" y="2644925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2011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0" name="矩形 279"/>
          <p:cNvSpPr/>
          <p:nvPr/>
        </p:nvSpPr>
        <p:spPr bwMode="auto">
          <a:xfrm>
            <a:off x="3741524" y="2644925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2028</a:t>
            </a:r>
          </a:p>
        </p:txBody>
      </p:sp>
      <p:sp>
        <p:nvSpPr>
          <p:cNvPr id="281" name="矩形 280"/>
          <p:cNvSpPr/>
          <p:nvPr/>
        </p:nvSpPr>
        <p:spPr bwMode="auto">
          <a:xfrm>
            <a:off x="4100788" y="2644925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2045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2" name="矩形 281"/>
          <p:cNvSpPr/>
          <p:nvPr/>
        </p:nvSpPr>
        <p:spPr bwMode="auto">
          <a:xfrm>
            <a:off x="5537844" y="2644925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2062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3" name="矩形 282"/>
          <p:cNvSpPr/>
          <p:nvPr/>
        </p:nvSpPr>
        <p:spPr bwMode="auto">
          <a:xfrm>
            <a:off x="6615636" y="2644925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2082</a:t>
            </a:r>
          </a:p>
        </p:txBody>
      </p:sp>
      <p:sp>
        <p:nvSpPr>
          <p:cNvPr id="109" name="矩形 108"/>
          <p:cNvSpPr/>
          <p:nvPr/>
        </p:nvSpPr>
        <p:spPr bwMode="auto">
          <a:xfrm>
            <a:off x="6256372" y="3388995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2079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 bwMode="auto">
          <a:xfrm>
            <a:off x="1585940" y="33889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111" name="矩形 110"/>
          <p:cNvSpPr/>
          <p:nvPr/>
        </p:nvSpPr>
        <p:spPr bwMode="auto">
          <a:xfrm>
            <a:off x="1945204" y="33889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2304468" y="33889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115" name="矩形 114"/>
          <p:cNvSpPr/>
          <p:nvPr/>
        </p:nvSpPr>
        <p:spPr bwMode="auto">
          <a:xfrm>
            <a:off x="2663732" y="33889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3022996" y="33889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119" name="矩形 118"/>
          <p:cNvSpPr/>
          <p:nvPr/>
        </p:nvSpPr>
        <p:spPr bwMode="auto">
          <a:xfrm>
            <a:off x="4460052" y="3388995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 119"/>
          <p:cNvSpPr/>
          <p:nvPr/>
        </p:nvSpPr>
        <p:spPr bwMode="auto">
          <a:xfrm>
            <a:off x="4819316" y="3388995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lang="zh-CN" altLang="en-US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 120"/>
          <p:cNvSpPr/>
          <p:nvPr/>
        </p:nvSpPr>
        <p:spPr bwMode="auto">
          <a:xfrm>
            <a:off x="5178580" y="3388995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2048</a:t>
            </a:r>
          </a:p>
        </p:txBody>
      </p:sp>
      <p:sp>
        <p:nvSpPr>
          <p:cNvPr id="124" name="矩形 123"/>
          <p:cNvSpPr/>
          <p:nvPr/>
        </p:nvSpPr>
        <p:spPr bwMode="auto">
          <a:xfrm>
            <a:off x="5897108" y="3388995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2065</a:t>
            </a:r>
          </a:p>
        </p:txBody>
      </p:sp>
      <p:sp>
        <p:nvSpPr>
          <p:cNvPr id="127" name="矩形 126"/>
          <p:cNvSpPr/>
          <p:nvPr/>
        </p:nvSpPr>
        <p:spPr bwMode="auto">
          <a:xfrm>
            <a:off x="6974900" y="33889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128" name="矩形 127"/>
          <p:cNvSpPr/>
          <p:nvPr/>
        </p:nvSpPr>
        <p:spPr bwMode="auto">
          <a:xfrm>
            <a:off x="7334164" y="338899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130" name="矩形 129"/>
          <p:cNvSpPr/>
          <p:nvPr/>
        </p:nvSpPr>
        <p:spPr>
          <a:xfrm>
            <a:off x="1914900" y="374240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/>
          </a:p>
        </p:txBody>
      </p:sp>
      <p:sp>
        <p:nvSpPr>
          <p:cNvPr id="131" name="矩形 130"/>
          <p:cNvSpPr/>
          <p:nvPr/>
        </p:nvSpPr>
        <p:spPr>
          <a:xfrm>
            <a:off x="2282136" y="374240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/>
          </a:p>
        </p:txBody>
      </p:sp>
      <p:sp>
        <p:nvSpPr>
          <p:cNvPr id="132" name="矩形 131"/>
          <p:cNvSpPr/>
          <p:nvPr/>
        </p:nvSpPr>
        <p:spPr>
          <a:xfrm>
            <a:off x="2649372" y="374240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/>
          </a:p>
        </p:txBody>
      </p:sp>
      <p:sp>
        <p:nvSpPr>
          <p:cNvPr id="133" name="矩形 132"/>
          <p:cNvSpPr/>
          <p:nvPr/>
        </p:nvSpPr>
        <p:spPr>
          <a:xfrm>
            <a:off x="3016608" y="374240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/>
          </a:p>
        </p:txBody>
      </p:sp>
      <p:sp>
        <p:nvSpPr>
          <p:cNvPr id="134" name="矩形 133"/>
          <p:cNvSpPr/>
          <p:nvPr/>
        </p:nvSpPr>
        <p:spPr>
          <a:xfrm>
            <a:off x="3383844" y="374240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400" dirty="0"/>
          </a:p>
        </p:txBody>
      </p:sp>
      <p:sp>
        <p:nvSpPr>
          <p:cNvPr id="135" name="矩形 134"/>
          <p:cNvSpPr/>
          <p:nvPr/>
        </p:nvSpPr>
        <p:spPr>
          <a:xfrm>
            <a:off x="3751080" y="374240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400" dirty="0"/>
          </a:p>
        </p:txBody>
      </p:sp>
      <p:sp>
        <p:nvSpPr>
          <p:cNvPr id="136" name="矩形 135"/>
          <p:cNvSpPr/>
          <p:nvPr/>
        </p:nvSpPr>
        <p:spPr>
          <a:xfrm>
            <a:off x="4118316" y="374240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400" dirty="0"/>
          </a:p>
        </p:txBody>
      </p:sp>
      <p:sp>
        <p:nvSpPr>
          <p:cNvPr id="137" name="矩形 136"/>
          <p:cNvSpPr/>
          <p:nvPr/>
        </p:nvSpPr>
        <p:spPr>
          <a:xfrm>
            <a:off x="4485552" y="374240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1400" dirty="0"/>
          </a:p>
        </p:txBody>
      </p:sp>
      <p:sp>
        <p:nvSpPr>
          <p:cNvPr id="138" name="矩形 137"/>
          <p:cNvSpPr/>
          <p:nvPr/>
        </p:nvSpPr>
        <p:spPr>
          <a:xfrm>
            <a:off x="4852790" y="374240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1400" dirty="0"/>
          </a:p>
        </p:txBody>
      </p:sp>
      <p:sp>
        <p:nvSpPr>
          <p:cNvPr id="139" name="矩形 138"/>
          <p:cNvSpPr/>
          <p:nvPr/>
        </p:nvSpPr>
        <p:spPr>
          <a:xfrm>
            <a:off x="5174232" y="3742405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1400" dirty="0"/>
          </a:p>
        </p:txBody>
      </p:sp>
      <p:sp>
        <p:nvSpPr>
          <p:cNvPr id="140" name="矩形 139"/>
          <p:cNvSpPr/>
          <p:nvPr/>
        </p:nvSpPr>
        <p:spPr>
          <a:xfrm>
            <a:off x="5534272" y="3742405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1400" dirty="0"/>
          </a:p>
        </p:txBody>
      </p:sp>
      <p:sp>
        <p:nvSpPr>
          <p:cNvPr id="141" name="矩形 140"/>
          <p:cNvSpPr/>
          <p:nvPr/>
        </p:nvSpPr>
        <p:spPr>
          <a:xfrm>
            <a:off x="5894312" y="3742405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1400" dirty="0"/>
          </a:p>
        </p:txBody>
      </p:sp>
      <p:sp>
        <p:nvSpPr>
          <p:cNvPr id="142" name="矩形 141"/>
          <p:cNvSpPr/>
          <p:nvPr/>
        </p:nvSpPr>
        <p:spPr>
          <a:xfrm>
            <a:off x="6254352" y="3742405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1400" dirty="0"/>
          </a:p>
        </p:txBody>
      </p:sp>
      <p:sp>
        <p:nvSpPr>
          <p:cNvPr id="143" name="矩形 142"/>
          <p:cNvSpPr/>
          <p:nvPr/>
        </p:nvSpPr>
        <p:spPr>
          <a:xfrm>
            <a:off x="6614392" y="3742405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1400" dirty="0"/>
          </a:p>
        </p:txBody>
      </p:sp>
      <p:sp>
        <p:nvSpPr>
          <p:cNvPr id="146" name="矩形 145"/>
          <p:cNvSpPr/>
          <p:nvPr/>
        </p:nvSpPr>
        <p:spPr>
          <a:xfrm>
            <a:off x="6974432" y="3742405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1400" dirty="0"/>
          </a:p>
        </p:txBody>
      </p:sp>
      <p:sp>
        <p:nvSpPr>
          <p:cNvPr id="147" name="矩形 146"/>
          <p:cNvSpPr/>
          <p:nvPr/>
        </p:nvSpPr>
        <p:spPr>
          <a:xfrm>
            <a:off x="7334472" y="3742405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1400" dirty="0"/>
          </a:p>
        </p:txBody>
      </p:sp>
      <p:sp>
        <p:nvSpPr>
          <p:cNvPr id="148" name="矩形 147"/>
          <p:cNvSpPr/>
          <p:nvPr/>
        </p:nvSpPr>
        <p:spPr>
          <a:xfrm>
            <a:off x="1547664" y="374240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400" dirty="0"/>
          </a:p>
        </p:txBody>
      </p:sp>
      <p:sp>
        <p:nvSpPr>
          <p:cNvPr id="149" name="矩形 148"/>
          <p:cNvSpPr/>
          <p:nvPr/>
        </p:nvSpPr>
        <p:spPr>
          <a:xfrm>
            <a:off x="1109120" y="3471878"/>
            <a:ext cx="4459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(b)</a:t>
            </a:r>
            <a:endParaRPr lang="zh-CN" altLang="en-US" sz="1400" dirty="0"/>
          </a:p>
        </p:txBody>
      </p:sp>
      <p:sp>
        <p:nvSpPr>
          <p:cNvPr id="150" name="矩形 149"/>
          <p:cNvSpPr/>
          <p:nvPr/>
        </p:nvSpPr>
        <p:spPr bwMode="auto">
          <a:xfrm>
            <a:off x="3382260" y="3388995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2011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矩形 150"/>
          <p:cNvSpPr/>
          <p:nvPr/>
        </p:nvSpPr>
        <p:spPr bwMode="auto">
          <a:xfrm>
            <a:off x="3741524" y="3388995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2028</a:t>
            </a:r>
          </a:p>
        </p:txBody>
      </p:sp>
      <p:sp>
        <p:nvSpPr>
          <p:cNvPr id="153" name="矩形 152"/>
          <p:cNvSpPr/>
          <p:nvPr/>
        </p:nvSpPr>
        <p:spPr bwMode="auto">
          <a:xfrm>
            <a:off x="4100788" y="3388995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2045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矩形 153"/>
          <p:cNvSpPr/>
          <p:nvPr/>
        </p:nvSpPr>
        <p:spPr bwMode="auto">
          <a:xfrm>
            <a:off x="5537844" y="3388995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2062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矩形 154"/>
          <p:cNvSpPr/>
          <p:nvPr/>
        </p:nvSpPr>
        <p:spPr bwMode="auto">
          <a:xfrm>
            <a:off x="6615636" y="3388995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2082</a:t>
            </a:r>
          </a:p>
        </p:txBody>
      </p:sp>
      <p:sp>
        <p:nvSpPr>
          <p:cNvPr id="156" name="矩形 155"/>
          <p:cNvSpPr/>
          <p:nvPr/>
        </p:nvSpPr>
        <p:spPr bwMode="auto">
          <a:xfrm>
            <a:off x="6249322" y="4135965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2079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矩形 156"/>
          <p:cNvSpPr/>
          <p:nvPr/>
        </p:nvSpPr>
        <p:spPr bwMode="auto">
          <a:xfrm>
            <a:off x="1578890" y="413596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158" name="矩形 157"/>
          <p:cNvSpPr/>
          <p:nvPr/>
        </p:nvSpPr>
        <p:spPr bwMode="auto">
          <a:xfrm>
            <a:off x="1938154" y="413596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矩形 158"/>
          <p:cNvSpPr/>
          <p:nvPr/>
        </p:nvSpPr>
        <p:spPr bwMode="auto">
          <a:xfrm>
            <a:off x="2297418" y="413596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160" name="矩形 159"/>
          <p:cNvSpPr/>
          <p:nvPr/>
        </p:nvSpPr>
        <p:spPr bwMode="auto">
          <a:xfrm>
            <a:off x="2656682" y="413596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" name="矩形 161"/>
          <p:cNvSpPr/>
          <p:nvPr/>
        </p:nvSpPr>
        <p:spPr bwMode="auto">
          <a:xfrm>
            <a:off x="3015946" y="413596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163" name="矩形 162"/>
          <p:cNvSpPr/>
          <p:nvPr/>
        </p:nvSpPr>
        <p:spPr bwMode="auto">
          <a:xfrm>
            <a:off x="4453002" y="4135965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endParaRPr lang="zh-CN" altLang="en-US" sz="9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矩形 163"/>
          <p:cNvSpPr/>
          <p:nvPr/>
        </p:nvSpPr>
        <p:spPr bwMode="auto">
          <a:xfrm>
            <a:off x="4812266" y="4135965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2096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矩形 164"/>
          <p:cNvSpPr/>
          <p:nvPr/>
        </p:nvSpPr>
        <p:spPr bwMode="auto">
          <a:xfrm>
            <a:off x="5171530" y="4135965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2048</a:t>
            </a:r>
          </a:p>
        </p:txBody>
      </p:sp>
      <p:sp>
        <p:nvSpPr>
          <p:cNvPr id="166" name="矩形 165"/>
          <p:cNvSpPr/>
          <p:nvPr/>
        </p:nvSpPr>
        <p:spPr bwMode="auto">
          <a:xfrm>
            <a:off x="5890058" y="4135965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2065</a:t>
            </a:r>
          </a:p>
        </p:txBody>
      </p:sp>
      <p:sp>
        <p:nvSpPr>
          <p:cNvPr id="167" name="矩形 166"/>
          <p:cNvSpPr/>
          <p:nvPr/>
        </p:nvSpPr>
        <p:spPr bwMode="auto">
          <a:xfrm>
            <a:off x="6967850" y="413596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168" name="矩形 167"/>
          <p:cNvSpPr/>
          <p:nvPr/>
        </p:nvSpPr>
        <p:spPr bwMode="auto">
          <a:xfrm>
            <a:off x="7327114" y="4135965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169" name="矩形 168"/>
          <p:cNvSpPr/>
          <p:nvPr/>
        </p:nvSpPr>
        <p:spPr>
          <a:xfrm>
            <a:off x="1907850" y="448937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/>
          </a:p>
        </p:txBody>
      </p:sp>
      <p:sp>
        <p:nvSpPr>
          <p:cNvPr id="170" name="矩形 169"/>
          <p:cNvSpPr/>
          <p:nvPr/>
        </p:nvSpPr>
        <p:spPr>
          <a:xfrm>
            <a:off x="2275086" y="448937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/>
          </a:p>
        </p:txBody>
      </p:sp>
      <p:sp>
        <p:nvSpPr>
          <p:cNvPr id="171" name="矩形 170"/>
          <p:cNvSpPr/>
          <p:nvPr/>
        </p:nvSpPr>
        <p:spPr>
          <a:xfrm>
            <a:off x="2642322" y="448937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/>
          </a:p>
        </p:txBody>
      </p:sp>
      <p:sp>
        <p:nvSpPr>
          <p:cNvPr id="172" name="矩形 171"/>
          <p:cNvSpPr/>
          <p:nvPr/>
        </p:nvSpPr>
        <p:spPr>
          <a:xfrm>
            <a:off x="3009558" y="448937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/>
          </a:p>
        </p:txBody>
      </p:sp>
      <p:sp>
        <p:nvSpPr>
          <p:cNvPr id="173" name="矩形 172"/>
          <p:cNvSpPr/>
          <p:nvPr/>
        </p:nvSpPr>
        <p:spPr>
          <a:xfrm>
            <a:off x="3376794" y="448937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400" dirty="0"/>
          </a:p>
        </p:txBody>
      </p:sp>
      <p:sp>
        <p:nvSpPr>
          <p:cNvPr id="174" name="矩形 173"/>
          <p:cNvSpPr/>
          <p:nvPr/>
        </p:nvSpPr>
        <p:spPr>
          <a:xfrm>
            <a:off x="3744030" y="448937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400" dirty="0"/>
          </a:p>
        </p:txBody>
      </p:sp>
      <p:sp>
        <p:nvSpPr>
          <p:cNvPr id="175" name="矩形 174"/>
          <p:cNvSpPr/>
          <p:nvPr/>
        </p:nvSpPr>
        <p:spPr>
          <a:xfrm>
            <a:off x="4111266" y="448937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400" dirty="0"/>
          </a:p>
        </p:txBody>
      </p:sp>
      <p:sp>
        <p:nvSpPr>
          <p:cNvPr id="176" name="矩形 175"/>
          <p:cNvSpPr/>
          <p:nvPr/>
        </p:nvSpPr>
        <p:spPr>
          <a:xfrm>
            <a:off x="4478502" y="448937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1400" dirty="0"/>
          </a:p>
        </p:txBody>
      </p:sp>
      <p:sp>
        <p:nvSpPr>
          <p:cNvPr id="177" name="矩形 176"/>
          <p:cNvSpPr/>
          <p:nvPr/>
        </p:nvSpPr>
        <p:spPr>
          <a:xfrm>
            <a:off x="4845740" y="448937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1400" dirty="0"/>
          </a:p>
        </p:txBody>
      </p:sp>
      <p:sp>
        <p:nvSpPr>
          <p:cNvPr id="178" name="矩形 177"/>
          <p:cNvSpPr/>
          <p:nvPr/>
        </p:nvSpPr>
        <p:spPr>
          <a:xfrm>
            <a:off x="5167182" y="4489375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1400" dirty="0"/>
          </a:p>
        </p:txBody>
      </p:sp>
      <p:sp>
        <p:nvSpPr>
          <p:cNvPr id="179" name="矩形 178"/>
          <p:cNvSpPr/>
          <p:nvPr/>
        </p:nvSpPr>
        <p:spPr>
          <a:xfrm>
            <a:off x="5527222" y="4489375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1400" dirty="0"/>
          </a:p>
        </p:txBody>
      </p:sp>
      <p:sp>
        <p:nvSpPr>
          <p:cNvPr id="180" name="矩形 179"/>
          <p:cNvSpPr/>
          <p:nvPr/>
        </p:nvSpPr>
        <p:spPr>
          <a:xfrm>
            <a:off x="5887262" y="4489375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1400" dirty="0"/>
          </a:p>
        </p:txBody>
      </p:sp>
      <p:sp>
        <p:nvSpPr>
          <p:cNvPr id="181" name="矩形 180"/>
          <p:cNvSpPr/>
          <p:nvPr/>
        </p:nvSpPr>
        <p:spPr>
          <a:xfrm>
            <a:off x="6247302" y="4489375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1400" dirty="0"/>
          </a:p>
        </p:txBody>
      </p:sp>
      <p:sp>
        <p:nvSpPr>
          <p:cNvPr id="182" name="矩形 181"/>
          <p:cNvSpPr/>
          <p:nvPr/>
        </p:nvSpPr>
        <p:spPr>
          <a:xfrm>
            <a:off x="6607342" y="4489375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1400" dirty="0"/>
          </a:p>
        </p:txBody>
      </p:sp>
      <p:sp>
        <p:nvSpPr>
          <p:cNvPr id="183" name="矩形 182"/>
          <p:cNvSpPr/>
          <p:nvPr/>
        </p:nvSpPr>
        <p:spPr>
          <a:xfrm>
            <a:off x="6967382" y="4489375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1400" dirty="0"/>
          </a:p>
        </p:txBody>
      </p:sp>
      <p:sp>
        <p:nvSpPr>
          <p:cNvPr id="184" name="矩形 183"/>
          <p:cNvSpPr/>
          <p:nvPr/>
        </p:nvSpPr>
        <p:spPr>
          <a:xfrm>
            <a:off x="7327422" y="4489375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1400" dirty="0"/>
          </a:p>
        </p:txBody>
      </p:sp>
      <p:sp>
        <p:nvSpPr>
          <p:cNvPr id="185" name="矩形 184"/>
          <p:cNvSpPr/>
          <p:nvPr/>
        </p:nvSpPr>
        <p:spPr>
          <a:xfrm>
            <a:off x="1540614" y="4489375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400" dirty="0"/>
          </a:p>
        </p:txBody>
      </p:sp>
      <p:sp>
        <p:nvSpPr>
          <p:cNvPr id="186" name="矩形 185"/>
          <p:cNvSpPr/>
          <p:nvPr/>
        </p:nvSpPr>
        <p:spPr>
          <a:xfrm>
            <a:off x="1102070" y="4218848"/>
            <a:ext cx="4187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(c)</a:t>
            </a:r>
            <a:endParaRPr lang="zh-CN" altLang="en-US" sz="1400" dirty="0"/>
          </a:p>
        </p:txBody>
      </p:sp>
      <p:sp>
        <p:nvSpPr>
          <p:cNvPr id="187" name="矩形 186"/>
          <p:cNvSpPr/>
          <p:nvPr/>
        </p:nvSpPr>
        <p:spPr bwMode="auto">
          <a:xfrm>
            <a:off x="3375210" y="4135965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2011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8" name="矩形 187"/>
          <p:cNvSpPr/>
          <p:nvPr/>
        </p:nvSpPr>
        <p:spPr bwMode="auto">
          <a:xfrm>
            <a:off x="3734474" y="4135965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2028</a:t>
            </a:r>
          </a:p>
        </p:txBody>
      </p:sp>
      <p:sp>
        <p:nvSpPr>
          <p:cNvPr id="189" name="矩形 188"/>
          <p:cNvSpPr/>
          <p:nvPr/>
        </p:nvSpPr>
        <p:spPr bwMode="auto">
          <a:xfrm>
            <a:off x="4093738" y="4135965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2045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0" name="矩形 189"/>
          <p:cNvSpPr/>
          <p:nvPr/>
        </p:nvSpPr>
        <p:spPr bwMode="auto">
          <a:xfrm>
            <a:off x="5530794" y="4135965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2062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1" name="矩形 190"/>
          <p:cNvSpPr/>
          <p:nvPr/>
        </p:nvSpPr>
        <p:spPr bwMode="auto">
          <a:xfrm>
            <a:off x="6608586" y="4135965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2082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936373" y="2837488"/>
            <a:ext cx="125926" cy="160847"/>
            <a:chOff x="9466992" y="2935819"/>
            <a:chExt cx="125926" cy="160847"/>
          </a:xfrm>
        </p:grpSpPr>
        <p:cxnSp>
          <p:nvCxnSpPr>
            <p:cNvPr id="192" name="直接连接符 191"/>
            <p:cNvCxnSpPr/>
            <p:nvPr/>
          </p:nvCxnSpPr>
          <p:spPr bwMode="auto">
            <a:xfrm>
              <a:off x="9466992" y="2940738"/>
              <a:ext cx="125926" cy="15592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93" name="直接连接符 192"/>
            <p:cNvCxnSpPr/>
            <p:nvPr/>
          </p:nvCxnSpPr>
          <p:spPr bwMode="auto">
            <a:xfrm flipH="1">
              <a:off x="9466992" y="2935819"/>
              <a:ext cx="125926" cy="16084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88732745"/>
      </p:ext>
    </p:extLst>
  </p:cSld>
  <p:clrMapOvr>
    <a:masterClrMapping/>
  </p:clrMapOvr>
  <p:transition advTm="157"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20"/>
              <p:cNvSpPr txBox="1">
                <a:spLocks noChangeArrowheads="1"/>
              </p:cNvSpPr>
              <p:nvPr/>
            </p:nvSpPr>
            <p:spPr bwMode="auto">
              <a:xfrm>
                <a:off x="171879" y="1196752"/>
                <a:ext cx="8576585" cy="34932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lvl="1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开放定址：线性试探法：性能与优缺点</a:t>
                </a:r>
                <a:endPara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 indent="-457200">
                  <a:spcAft>
                    <a:spcPts val="12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理论分析和实验表明，对于闭散列策略而言，散列表的空间利用率（填装因子）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𝝀</m:t>
                    </m:r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保持在</a:t>
                </a:r>
                <a14:m>
                  <m:oMath xmlns:m="http://schemas.openxmlformats.org/officeDocument/2006/math">
                    <m:r>
                      <a:rPr lang="zh-CN" altLang="en-US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𝝀</m:t>
                    </m:r>
                  </m:oMath>
                </a14:m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&lt;0.5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，会获得较理想的水平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 indent="-457200">
                  <a:spcAft>
                    <a:spcPts val="12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当填装因子过大时，采用重散列方法，即扩容策略，将原散列整体搬迁到新的容量扩充散列中（详见教材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9.3.8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 indent="-457200">
                  <a:spcAft>
                    <a:spcPts val="12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闭散列策略保持连续的物理存储空间，查找操作几乎不涉及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I/O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处理</a:t>
                </a:r>
                <a:endPara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3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1879" y="1196752"/>
                <a:ext cx="8576585" cy="3493264"/>
              </a:xfrm>
              <a:prstGeom prst="rect">
                <a:avLst/>
              </a:prstGeom>
              <a:blipFill>
                <a:blip r:embed="rId3"/>
                <a:stretch>
                  <a:fillRect l="-1208" t="-1745" r="-4264" b="-314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散列冲突排解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(4)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806983"/>
      </p:ext>
    </p:extLst>
  </p:cSld>
  <p:clrMapOvr>
    <a:masterClrMapping/>
  </p:clrMapOvr>
  <p:transition advTm="157"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问题的提出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79512" y="1103996"/>
            <a:ext cx="8712968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正方形个数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给定平面上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个点的二维坐标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整数坐标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，求可构成正方形的个数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采用普通遍历法需进行四层循环，遍历所有可能的四点组合判断是否构成正方形，复杂度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</a:t>
            </a:r>
            <a:r>
              <a:rPr lang="en-US" altLang="zh-CN" sz="2400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使用散列查找方法，可将复杂度降低为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</a:t>
            </a:r>
            <a:r>
              <a:rPr lang="en-US" altLang="zh-CN" sz="2400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核心思想：遍历两点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,y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,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,y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组合，其对应的有向线段是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,y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-y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，确定另外两顶点坐标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,y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 (x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,y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进行散列查找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484056" y="4941629"/>
            <a:ext cx="5624448" cy="1871747"/>
            <a:chOff x="2999394" y="4659583"/>
            <a:chExt cx="5624448" cy="1871747"/>
          </a:xfrm>
        </p:grpSpPr>
        <p:cxnSp>
          <p:nvCxnSpPr>
            <p:cNvPr id="18" name="直接箭头连接符 17"/>
            <p:cNvCxnSpPr/>
            <p:nvPr/>
          </p:nvCxnSpPr>
          <p:spPr bwMode="auto">
            <a:xfrm>
              <a:off x="3923928" y="6088042"/>
              <a:ext cx="1072345" cy="258622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ysDash"/>
              <a:round/>
              <a:headEnd type="none"/>
              <a:tailEnd type="none" w="lg" len="lg"/>
            </a:ln>
            <a:effectLst/>
          </p:spPr>
        </p:cxnSp>
        <p:cxnSp>
          <p:nvCxnSpPr>
            <p:cNvPr id="15" name="直接箭头连接符 14"/>
            <p:cNvCxnSpPr/>
            <p:nvPr/>
          </p:nvCxnSpPr>
          <p:spPr bwMode="auto">
            <a:xfrm>
              <a:off x="4219735" y="4998667"/>
              <a:ext cx="1072345" cy="258622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ysDash"/>
              <a:round/>
              <a:headEnd type="none"/>
              <a:tailEnd type="none" w="lg" len="lg"/>
            </a:ln>
            <a:effectLst/>
          </p:spPr>
        </p:cxnSp>
        <p:cxnSp>
          <p:nvCxnSpPr>
            <p:cNvPr id="11" name="直接箭头连接符 10"/>
            <p:cNvCxnSpPr/>
            <p:nvPr/>
          </p:nvCxnSpPr>
          <p:spPr bwMode="auto">
            <a:xfrm flipH="1">
              <a:off x="3923928" y="4993519"/>
              <a:ext cx="295807" cy="1094523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none" w="lg" len="lg"/>
            </a:ln>
            <a:effectLst/>
          </p:spPr>
        </p:cxnSp>
        <p:sp>
          <p:nvSpPr>
            <p:cNvPr id="5" name="椭圆 4"/>
            <p:cNvSpPr/>
            <p:nvPr/>
          </p:nvSpPr>
          <p:spPr bwMode="auto">
            <a:xfrm>
              <a:off x="4165735" y="4932173"/>
              <a:ext cx="108000" cy="108000"/>
            </a:xfrm>
            <a:prstGeom prst="ellipse">
              <a:avLst/>
            </a:prstGeom>
            <a:solidFill>
              <a:srgbClr val="C0000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6" name="椭圆 5"/>
            <p:cNvSpPr/>
            <p:nvPr/>
          </p:nvSpPr>
          <p:spPr bwMode="auto">
            <a:xfrm>
              <a:off x="3869928" y="6034042"/>
              <a:ext cx="108000" cy="108000"/>
            </a:xfrm>
            <a:prstGeom prst="ellipse">
              <a:avLst/>
            </a:prstGeom>
            <a:solidFill>
              <a:srgbClr val="C0000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324071" y="4659583"/>
              <a:ext cx="9557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(x</a:t>
              </a:r>
              <a:r>
                <a:rPr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,y</a:t>
              </a:r>
              <a:r>
                <a:rPr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 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2999394" y="6006510"/>
              <a:ext cx="9557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(x</a:t>
              </a:r>
              <a:r>
                <a:rPr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,y</a:t>
              </a:r>
              <a:r>
                <a:rPr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 </a:t>
              </a:r>
              <a:endParaRPr lang="zh-CN" altLang="en-US" dirty="0"/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5271956" y="5203289"/>
              <a:ext cx="108000" cy="108000"/>
            </a:xfrm>
            <a:prstGeom prst="ellipse">
              <a:avLst/>
            </a:prstGeom>
            <a:solidFill>
              <a:srgbClr val="C0000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5004048" y="6321842"/>
              <a:ext cx="108000" cy="108000"/>
            </a:xfrm>
            <a:prstGeom prst="ellipse">
              <a:avLst/>
            </a:prstGeom>
            <a:solidFill>
              <a:srgbClr val="C0000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204316" y="4844249"/>
              <a:ext cx="34195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(x</a:t>
              </a:r>
              <a:r>
                <a:rPr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,y</a:t>
              </a:r>
              <a:r>
                <a:rPr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)=(x</a:t>
              </a:r>
              <a:r>
                <a:rPr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,y</a:t>
              </a:r>
              <a:r>
                <a:rPr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)+(y</a:t>
              </a:r>
              <a:r>
                <a:rPr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-y</a:t>
              </a:r>
              <a:r>
                <a:rPr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,x</a:t>
              </a:r>
              <a:r>
                <a:rPr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-x</a:t>
              </a:r>
              <a:r>
                <a:rPr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 </a:t>
              </a:r>
              <a:endParaRPr lang="zh-CN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5108558" y="6161998"/>
              <a:ext cx="34403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(x</a:t>
              </a:r>
              <a:r>
                <a:rPr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,y</a:t>
              </a:r>
              <a:r>
                <a:rPr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 =(x</a:t>
              </a:r>
              <a:r>
                <a:rPr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,y</a:t>
              </a:r>
              <a:r>
                <a:rPr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)+(y</a:t>
              </a:r>
              <a:r>
                <a:rPr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-y</a:t>
              </a:r>
              <a:r>
                <a:rPr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,x</a:t>
              </a:r>
              <a:r>
                <a:rPr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-x</a:t>
              </a:r>
              <a:r>
                <a:rPr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 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64936318"/>
      </p:ext>
    </p:extLst>
  </p:cSld>
  <p:clrMapOvr>
    <a:masterClrMapping/>
  </p:clrMapOvr>
  <p:transition advTm="157"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213705" y="1093864"/>
            <a:ext cx="86589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主程序实现：散列查找框架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的求解实现</a:t>
            </a:r>
          </a:p>
        </p:txBody>
      </p:sp>
      <p:sp>
        <p:nvSpPr>
          <p:cNvPr id="3" name="矩形 2"/>
          <p:cNvSpPr/>
          <p:nvPr/>
        </p:nvSpPr>
        <p:spPr>
          <a:xfrm>
            <a:off x="182721" y="1595021"/>
            <a:ext cx="907532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main(){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n;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while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scanf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"%d"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&amp;n) != EOF) {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(!n)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memset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(hash, -1,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sizeof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(hash));</a:t>
            </a:r>
          </a:p>
          <a:p>
            <a:r>
              <a:rPr lang="nn-NO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for</a:t>
            </a:r>
            <a:r>
              <a:rPr lang="nn-NO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nn-NO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nn-NO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i = 0; i&lt;n; i++) {</a:t>
            </a:r>
          </a:p>
          <a:p>
            <a:r>
              <a:rPr lang="nn-NO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scanf(</a:t>
            </a:r>
            <a:r>
              <a:rPr lang="nn-NO" altLang="zh-CN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“%d%d”</a:t>
            </a:r>
            <a:r>
              <a:rPr lang="nn-NO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&amp;p[i].x, &amp;p[i].y); 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hashing(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 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建立散列表</a:t>
            </a:r>
            <a:endParaRPr lang="en-US" altLang="zh-CN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}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sum = 0; POINT p1, p2, dr1, dr2;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ok1, ok2;</a:t>
            </a:r>
          </a:p>
          <a:p>
            <a:r>
              <a:rPr lang="nn-NO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for</a:t>
            </a:r>
            <a:r>
              <a:rPr lang="nn-NO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nn-NO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nn-NO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i = 0; i&lt;n; i++) {                               </a:t>
            </a:r>
          </a:p>
          <a:p>
            <a:r>
              <a:rPr lang="nb-NO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for</a:t>
            </a:r>
            <a:r>
              <a:rPr lang="nb-NO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nb-NO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nb-NO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j = i + 1; j&lt;n; j++) {          </a:t>
            </a:r>
            <a:r>
              <a:rPr lang="nn-NO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任意两点可能产生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2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个正方形</a:t>
            </a:r>
            <a:endParaRPr lang="nb-NO" altLang="zh-CN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s-E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dr1.x = p[i].y - p[j].y; dr1.y = p[j].x - p[i].x;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从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j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到</a:t>
            </a:r>
            <a:r>
              <a:rPr lang="en-US" altLang="zh-CN" sz="1400" b="1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i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方向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p1.x = p[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].x + dr1.x; p1.y = p[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].y + dr1.y;    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第一个点坐标</a:t>
            </a:r>
            <a:endParaRPr lang="en-US" altLang="zh-CN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p2.x = p[j].x + dr1.x; p2.y = p[j].y + dr1.y;    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第二个点坐标</a:t>
            </a:r>
            <a:endParaRPr lang="en-US" altLang="zh-CN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ok1 = searching(p1); ok2 = searching (p2);       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散列查找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(ok1 &amp; ok2) sum++;                            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找到正方形，计数器加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1</a:t>
            </a:r>
          </a:p>
          <a:p>
            <a:r>
              <a:rPr lang="es-ES" altLang="zh-CN" sz="1400" dirty="0">
                <a:latin typeface="Consolas" panose="020B0609020204030204" pitchFamily="49" charset="0"/>
              </a:rPr>
              <a:t>                dr2.x = p[j].y - p[i].y; dr2.y = p[i].x - p[j].x;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从</a:t>
            </a:r>
            <a:r>
              <a:rPr lang="en-US" altLang="zh-CN" sz="1400" b="1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i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到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j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方向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p1.x = p[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].x + dr2.x; p1.y = p[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].y + dr2.y;    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第一个点坐标</a:t>
            </a:r>
            <a:endParaRPr lang="en-US" altLang="zh-CN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p2.x = p[j].x + dr2.x; p2.y = p[j].y + dr2.y;    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第二个点坐标</a:t>
            </a:r>
            <a:endParaRPr lang="en-US" altLang="zh-CN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ok1 = searching(p1); ok2 = searching (p2);       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散列查找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(ok1 &amp; ok2) sum++;                            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找到正方形，计数器加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1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} 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698480"/>
      </p:ext>
    </p:extLst>
  </p:cSld>
  <p:clrMapOvr>
    <a:masterClrMapping/>
  </p:clrMapOvr>
  <p:transition advTm="157"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213705" y="1093864"/>
            <a:ext cx="86589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散列表建立与查找程序实现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的求解实现</a:t>
            </a:r>
          </a:p>
        </p:txBody>
      </p:sp>
      <p:sp>
        <p:nvSpPr>
          <p:cNvPr id="4" name="矩形 3"/>
          <p:cNvSpPr/>
          <p:nvPr/>
        </p:nvSpPr>
        <p:spPr>
          <a:xfrm>
            <a:off x="395536" y="1617084"/>
            <a:ext cx="695503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#define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NL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1001</a:t>
            </a:r>
          </a:p>
          <a:p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#define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199997</a:t>
            </a:r>
          </a:p>
          <a:p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#define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ADD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20010</a:t>
            </a:r>
          </a:p>
          <a:p>
            <a:endParaRPr lang="zh-CN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hash[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POINT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x, y;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}p[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NL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</a:t>
            </a:r>
          </a:p>
          <a:p>
            <a:endParaRPr lang="zh-CN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hashing(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k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            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线性试探法</a:t>
            </a:r>
            <a:endParaRPr lang="en-US" altLang="zh-CN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key = ((p[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k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].x + 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ADD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* 1000 + (p[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k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].y + 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ADD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)) % 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while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(hash[key] &gt;= 0) key = (key + 1) % 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hash[key] =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k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endParaRPr lang="zh-CN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searching(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POINT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po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        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线性试探法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key = ((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po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.x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+ 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ADD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* 1000 + (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po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.y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+ 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ADD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)) % 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(hash[key] &gt;= 0) {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t = hash[key];</a:t>
            </a:r>
          </a:p>
          <a:p>
            <a:r>
              <a:rPr lang="fr-FR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if</a:t>
            </a:r>
            <a:r>
              <a:rPr lang="fr-FR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(p[t].x == </a:t>
            </a:r>
            <a:r>
              <a:rPr lang="fr-FR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po</a:t>
            </a:r>
            <a:r>
              <a:rPr lang="fr-FR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.x &amp;&amp; p[t].y == </a:t>
            </a:r>
            <a:r>
              <a:rPr lang="fr-FR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po</a:t>
            </a:r>
            <a:r>
              <a:rPr lang="fr-FR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.y)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1;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key = (key + 1) % 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}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return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 bwMode="auto">
              <a:xfrm>
                <a:off x="2771800" y="1789919"/>
                <a:ext cx="6028856" cy="700769"/>
              </a:xfrm>
              <a:prstGeom prst="rect">
                <a:avLst/>
              </a:prstGeom>
              <a:solidFill>
                <a:srgbClr val="7030A0"/>
              </a:solidFill>
              <a:ln w="317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zh-CN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𝐡𝐚𝐬𝐡</m:t>
                      </m:r>
                      <m:r>
                        <a:rPr kumimoji="1" lang="en-US" altLang="zh-CN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 =</m:t>
                      </m:r>
                      <m:r>
                        <a:rPr kumimoji="1" lang="en-US" altLang="zh-CN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zh-CN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YaHei" charset="0"/>
                              <a:cs typeface="Microsoft YaHei" charset="0"/>
                            </a:rPr>
                          </m:ctrlPr>
                        </m:dPr>
                        <m:e>
                          <m:r>
                            <a:rPr kumimoji="1" lang="en-US" altLang="zh-CN" sz="20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YaHei" charset="0"/>
                              <a:cs typeface="Microsoft YaHei" charset="0"/>
                            </a:rPr>
                            <m:t>𝐤𝐞𝐲</m:t>
                          </m:r>
                        </m:e>
                      </m:d>
                      <m:r>
                        <a:rPr kumimoji="1" lang="en-US" altLang="zh-CN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=(</m:t>
                      </m:r>
                      <m:d>
                        <m:dPr>
                          <m:ctrlPr>
                            <a:rPr kumimoji="1" lang="en-US" altLang="zh-CN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YaHei" charset="0"/>
                              <a:cs typeface="Microsoft YaHei" charset="0"/>
                            </a:rPr>
                          </m:ctrlPr>
                        </m:dPr>
                        <m:e>
                          <m:r>
                            <a:rPr kumimoji="1" lang="en-US" altLang="zh-CN" sz="20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YaHei" charset="0"/>
                              <a:cs typeface="Microsoft YaHei" charset="0"/>
                            </a:rPr>
                            <m:t>𝐤𝐞𝐲</m:t>
                          </m:r>
                          <m:r>
                            <a:rPr kumimoji="1" lang="en-US" altLang="zh-CN" sz="20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YaHei" charset="0"/>
                              <a:cs typeface="Microsoft YaHei" charset="0"/>
                            </a:rPr>
                            <m:t>.</m:t>
                          </m:r>
                          <m:r>
                            <a:rPr kumimoji="1" lang="en-US" altLang="zh-CN" sz="20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YaHei" charset="0"/>
                              <a:cs typeface="Microsoft YaHei" charset="0"/>
                            </a:rPr>
                            <m:t>𝐱</m:t>
                          </m:r>
                          <m:r>
                            <a:rPr kumimoji="1" lang="en-US" altLang="zh-CN" sz="20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YaHei" charset="0"/>
                              <a:cs typeface="Microsoft YaHei" charset="0"/>
                            </a:rPr>
                            <m:t>+</m:t>
                          </m:r>
                          <m:r>
                            <a:rPr kumimoji="1" lang="en-US" altLang="zh-CN" sz="20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YaHei" charset="0"/>
                              <a:cs typeface="Microsoft YaHei" charset="0"/>
                            </a:rPr>
                            <m:t>𝐀𝐃𝐃</m:t>
                          </m:r>
                        </m:e>
                      </m:d>
                      <m:r>
                        <a:rPr kumimoji="1" lang="en-US" altLang="zh-CN" sz="20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icrosoft YaHei" charset="0"/>
                        </a:rPr>
                        <m:t>×</m:t>
                      </m:r>
                      <m:r>
                        <a:rPr kumimoji="1" lang="en-US" altLang="zh-CN" sz="2000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icrosoft YaHei" charset="0"/>
                        </a:rPr>
                        <m:t>𝟏𝟎𝟎𝟎</m:t>
                      </m:r>
                      <m:r>
                        <a:rPr kumimoji="1" lang="en-US" altLang="zh-CN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+</m:t>
                      </m:r>
                      <m:r>
                        <a:rPr kumimoji="1" lang="en-US" altLang="zh-CN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(</m:t>
                      </m:r>
                      <m:r>
                        <a:rPr kumimoji="1" lang="en-US" altLang="zh-CN" sz="2000" b="1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𝐤𝐞𝐲</m:t>
                      </m:r>
                      <m:r>
                        <a:rPr kumimoji="1" lang="en-US" altLang="zh-CN" sz="2000" b="1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.</m:t>
                      </m:r>
                      <m:r>
                        <a:rPr kumimoji="1" lang="en-US" altLang="zh-CN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𝐲</m:t>
                      </m:r>
                      <m:r>
                        <a:rPr kumimoji="1" lang="en-US" altLang="zh-CN" sz="2000" b="1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+</m:t>
                      </m:r>
                      <m:r>
                        <a:rPr kumimoji="1" lang="en-US" altLang="zh-CN" sz="2000" b="1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𝐀𝐃𝐃</m:t>
                      </m:r>
                      <m:r>
                        <a:rPr kumimoji="1" lang="en-US" altLang="zh-CN" sz="2000" b="1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))% </m:t>
                      </m:r>
                      <m:r>
                        <a:rPr kumimoji="1" lang="en-US" altLang="zh-CN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charset="0"/>
                          <a:cs typeface="Microsoft YaHei" charset="0"/>
                        </a:rPr>
                        <m:t>𝐌</m:t>
                      </m:r>
                    </m:oMath>
                  </m:oMathPara>
                </a14:m>
                <a:endParaRPr kumimoji="1" lang="zh-CN" altLang="en-US" sz="20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71800" y="1789919"/>
                <a:ext cx="6028856" cy="700769"/>
              </a:xfrm>
              <a:prstGeom prst="rect">
                <a:avLst/>
              </a:prstGeom>
              <a:blipFill>
                <a:blip r:embed="rId3"/>
                <a:stretch>
                  <a:fillRect b="-8696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 bwMode="auto">
              <a:xfrm>
                <a:off x="6588224" y="3645024"/>
                <a:ext cx="2376264" cy="2304256"/>
              </a:xfrm>
              <a:prstGeom prst="rect">
                <a:avLst/>
              </a:prstGeom>
              <a:solidFill>
                <a:srgbClr val="C00000"/>
              </a:solidFill>
              <a:ln w="31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marL="0" lvl="2" algn="ctr"/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若点的坐标为浮点形式，容忍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𝜺</m:t>
                    </m:r>
                  </m:oMath>
                </a14:m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的形状误差，能否用散列方式查找？如何解决？</a:t>
                </a:r>
                <a:endPara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88224" y="3645024"/>
                <a:ext cx="2376264" cy="2304256"/>
              </a:xfrm>
              <a:prstGeom prst="rect">
                <a:avLst/>
              </a:prstGeom>
              <a:blipFill>
                <a:blip r:embed="rId4"/>
                <a:stretch>
                  <a:fillRect l="-2813" r="-2302"/>
                </a:stretch>
              </a:blipFill>
              <a:ln w="31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8862378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171879" y="1196752"/>
            <a:ext cx="8576585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开放定址：平方试探法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线性试探的聚集现象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平方试探法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散列冲突排解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(5)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945850" y="228399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1305114" y="228399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664378" y="228399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2023642" y="228399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382906" y="228399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2742170" y="2283998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2011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101434" y="2283998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2012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3460698" y="2283998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819962" y="2283998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5257018" y="228399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17" name="矩形 16"/>
          <p:cNvSpPr/>
          <p:nvPr/>
        </p:nvSpPr>
        <p:spPr bwMode="auto">
          <a:xfrm>
            <a:off x="5616282" y="228399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18" name="矩形 17"/>
          <p:cNvSpPr/>
          <p:nvPr/>
        </p:nvSpPr>
        <p:spPr bwMode="auto">
          <a:xfrm>
            <a:off x="5975546" y="228399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19" name="矩形 18"/>
          <p:cNvSpPr/>
          <p:nvPr/>
        </p:nvSpPr>
        <p:spPr bwMode="auto">
          <a:xfrm>
            <a:off x="6334810" y="228399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0" name="矩形 19"/>
          <p:cNvSpPr/>
          <p:nvPr/>
        </p:nvSpPr>
        <p:spPr bwMode="auto">
          <a:xfrm>
            <a:off x="6694074" y="228399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1" name="矩形 20"/>
          <p:cNvSpPr/>
          <p:nvPr/>
        </p:nvSpPr>
        <p:spPr>
          <a:xfrm>
            <a:off x="1295607" y="2650266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/>
          </a:p>
        </p:txBody>
      </p:sp>
      <p:sp>
        <p:nvSpPr>
          <p:cNvPr id="22" name="矩形 21"/>
          <p:cNvSpPr/>
          <p:nvPr/>
        </p:nvSpPr>
        <p:spPr>
          <a:xfrm>
            <a:off x="1662843" y="2650266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/>
          </a:p>
        </p:txBody>
      </p:sp>
      <p:sp>
        <p:nvSpPr>
          <p:cNvPr id="23" name="矩形 22"/>
          <p:cNvSpPr/>
          <p:nvPr/>
        </p:nvSpPr>
        <p:spPr>
          <a:xfrm>
            <a:off x="2030079" y="2650266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/>
          </a:p>
        </p:txBody>
      </p:sp>
      <p:sp>
        <p:nvSpPr>
          <p:cNvPr id="24" name="矩形 23"/>
          <p:cNvSpPr/>
          <p:nvPr/>
        </p:nvSpPr>
        <p:spPr>
          <a:xfrm>
            <a:off x="2397315" y="2650266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/>
          </a:p>
        </p:txBody>
      </p:sp>
      <p:sp>
        <p:nvSpPr>
          <p:cNvPr id="25" name="矩形 24"/>
          <p:cNvSpPr/>
          <p:nvPr/>
        </p:nvSpPr>
        <p:spPr>
          <a:xfrm>
            <a:off x="2764551" y="2650266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400" dirty="0"/>
          </a:p>
        </p:txBody>
      </p:sp>
      <p:sp>
        <p:nvSpPr>
          <p:cNvPr id="26" name="矩形 25"/>
          <p:cNvSpPr/>
          <p:nvPr/>
        </p:nvSpPr>
        <p:spPr>
          <a:xfrm>
            <a:off x="3131787" y="2650266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400" dirty="0"/>
          </a:p>
        </p:txBody>
      </p:sp>
      <p:sp>
        <p:nvSpPr>
          <p:cNvPr id="27" name="矩形 26"/>
          <p:cNvSpPr/>
          <p:nvPr/>
        </p:nvSpPr>
        <p:spPr>
          <a:xfrm>
            <a:off x="3499023" y="2650266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400" dirty="0"/>
          </a:p>
        </p:txBody>
      </p:sp>
      <p:sp>
        <p:nvSpPr>
          <p:cNvPr id="28" name="矩形 27"/>
          <p:cNvSpPr/>
          <p:nvPr/>
        </p:nvSpPr>
        <p:spPr>
          <a:xfrm>
            <a:off x="3866259" y="2650266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1400" dirty="0"/>
          </a:p>
        </p:txBody>
      </p:sp>
      <p:sp>
        <p:nvSpPr>
          <p:cNvPr id="29" name="矩形 28"/>
          <p:cNvSpPr/>
          <p:nvPr/>
        </p:nvSpPr>
        <p:spPr>
          <a:xfrm>
            <a:off x="4233497" y="2650266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1400" dirty="0"/>
          </a:p>
        </p:txBody>
      </p:sp>
      <p:sp>
        <p:nvSpPr>
          <p:cNvPr id="30" name="矩形 29"/>
          <p:cNvSpPr/>
          <p:nvPr/>
        </p:nvSpPr>
        <p:spPr>
          <a:xfrm>
            <a:off x="4554939" y="2650266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1400" dirty="0"/>
          </a:p>
        </p:txBody>
      </p:sp>
      <p:sp>
        <p:nvSpPr>
          <p:cNvPr id="31" name="矩形 30"/>
          <p:cNvSpPr/>
          <p:nvPr/>
        </p:nvSpPr>
        <p:spPr>
          <a:xfrm>
            <a:off x="4914979" y="2650266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5275019" y="2650266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1400" dirty="0"/>
          </a:p>
        </p:txBody>
      </p:sp>
      <p:sp>
        <p:nvSpPr>
          <p:cNvPr id="33" name="矩形 32"/>
          <p:cNvSpPr/>
          <p:nvPr/>
        </p:nvSpPr>
        <p:spPr>
          <a:xfrm>
            <a:off x="5635059" y="2650266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1400" dirty="0"/>
          </a:p>
        </p:txBody>
      </p:sp>
      <p:sp>
        <p:nvSpPr>
          <p:cNvPr id="34" name="矩形 33"/>
          <p:cNvSpPr/>
          <p:nvPr/>
        </p:nvSpPr>
        <p:spPr>
          <a:xfrm>
            <a:off x="5995099" y="2650266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1400" dirty="0"/>
          </a:p>
        </p:txBody>
      </p:sp>
      <p:sp>
        <p:nvSpPr>
          <p:cNvPr id="35" name="矩形 34"/>
          <p:cNvSpPr/>
          <p:nvPr/>
        </p:nvSpPr>
        <p:spPr>
          <a:xfrm>
            <a:off x="6355139" y="2650266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1400" dirty="0"/>
          </a:p>
        </p:txBody>
      </p:sp>
      <p:sp>
        <p:nvSpPr>
          <p:cNvPr id="36" name="矩形 35"/>
          <p:cNvSpPr/>
          <p:nvPr/>
        </p:nvSpPr>
        <p:spPr>
          <a:xfrm>
            <a:off x="6715179" y="2650266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1400" dirty="0"/>
          </a:p>
        </p:txBody>
      </p:sp>
      <p:sp>
        <p:nvSpPr>
          <p:cNvPr id="37" name="矩形 36"/>
          <p:cNvSpPr/>
          <p:nvPr/>
        </p:nvSpPr>
        <p:spPr>
          <a:xfrm>
            <a:off x="928371" y="2650266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400" dirty="0"/>
          </a:p>
        </p:txBody>
      </p:sp>
      <p:sp>
        <p:nvSpPr>
          <p:cNvPr id="38" name="矩形 37"/>
          <p:cNvSpPr/>
          <p:nvPr/>
        </p:nvSpPr>
        <p:spPr>
          <a:xfrm>
            <a:off x="469030" y="2360443"/>
            <a:ext cx="4299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(a)</a:t>
            </a:r>
            <a:endParaRPr lang="zh-CN" altLang="en-US" sz="1400" dirty="0"/>
          </a:p>
        </p:txBody>
      </p:sp>
      <p:sp>
        <p:nvSpPr>
          <p:cNvPr id="74" name="矩形 73"/>
          <p:cNvSpPr/>
          <p:nvPr/>
        </p:nvSpPr>
        <p:spPr>
          <a:xfrm>
            <a:off x="469030" y="3253599"/>
            <a:ext cx="4459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(b)</a:t>
            </a:r>
            <a:endParaRPr lang="zh-CN" altLang="en-US" sz="1400" dirty="0"/>
          </a:p>
        </p:txBody>
      </p:sp>
      <p:sp>
        <p:nvSpPr>
          <p:cNvPr id="103" name="矩形 102"/>
          <p:cNvSpPr/>
          <p:nvPr/>
        </p:nvSpPr>
        <p:spPr>
          <a:xfrm>
            <a:off x="474691" y="4401965"/>
            <a:ext cx="4187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(c)</a:t>
            </a:r>
            <a:endParaRPr lang="zh-CN" altLang="en-US" sz="1400" dirty="0"/>
          </a:p>
        </p:txBody>
      </p:sp>
      <p:sp>
        <p:nvSpPr>
          <p:cNvPr id="109" name="矩形 108"/>
          <p:cNvSpPr/>
          <p:nvPr/>
        </p:nvSpPr>
        <p:spPr bwMode="auto">
          <a:xfrm>
            <a:off x="4179226" y="2283998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 bwMode="auto">
          <a:xfrm>
            <a:off x="4538490" y="2283998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 110"/>
          <p:cNvSpPr/>
          <p:nvPr/>
        </p:nvSpPr>
        <p:spPr bwMode="auto">
          <a:xfrm>
            <a:off x="4897754" y="2283998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963329" y="317715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113" name="矩形 112"/>
          <p:cNvSpPr/>
          <p:nvPr/>
        </p:nvSpPr>
        <p:spPr bwMode="auto">
          <a:xfrm>
            <a:off x="1322593" y="317715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1681857" y="317715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115" name="矩形 114"/>
          <p:cNvSpPr/>
          <p:nvPr/>
        </p:nvSpPr>
        <p:spPr bwMode="auto">
          <a:xfrm>
            <a:off x="2041121" y="317715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115"/>
          <p:cNvSpPr/>
          <p:nvPr/>
        </p:nvSpPr>
        <p:spPr bwMode="auto">
          <a:xfrm>
            <a:off x="2400385" y="317715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117" name="矩形 116"/>
          <p:cNvSpPr/>
          <p:nvPr/>
        </p:nvSpPr>
        <p:spPr bwMode="auto">
          <a:xfrm>
            <a:off x="2759649" y="3177154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2011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3118913" y="3177154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2012</a:t>
            </a:r>
          </a:p>
        </p:txBody>
      </p:sp>
      <p:sp>
        <p:nvSpPr>
          <p:cNvPr id="119" name="矩形 118"/>
          <p:cNvSpPr/>
          <p:nvPr/>
        </p:nvSpPr>
        <p:spPr bwMode="auto">
          <a:xfrm>
            <a:off x="3478177" y="3177154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 119"/>
          <p:cNvSpPr/>
          <p:nvPr/>
        </p:nvSpPr>
        <p:spPr bwMode="auto">
          <a:xfrm>
            <a:off x="3837441" y="3177154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 120"/>
          <p:cNvSpPr/>
          <p:nvPr/>
        </p:nvSpPr>
        <p:spPr bwMode="auto">
          <a:xfrm>
            <a:off x="5274497" y="3177154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3456</a:t>
            </a:r>
          </a:p>
        </p:txBody>
      </p:sp>
      <p:sp>
        <p:nvSpPr>
          <p:cNvPr id="122" name="矩形 121"/>
          <p:cNvSpPr/>
          <p:nvPr/>
        </p:nvSpPr>
        <p:spPr bwMode="auto">
          <a:xfrm>
            <a:off x="5633761" y="3177154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4000</a:t>
            </a:r>
          </a:p>
        </p:txBody>
      </p:sp>
      <p:sp>
        <p:nvSpPr>
          <p:cNvPr id="123" name="矩形 122"/>
          <p:cNvSpPr/>
          <p:nvPr/>
        </p:nvSpPr>
        <p:spPr bwMode="auto">
          <a:xfrm>
            <a:off x="5993025" y="317715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124" name="矩形 123"/>
          <p:cNvSpPr/>
          <p:nvPr/>
        </p:nvSpPr>
        <p:spPr bwMode="auto">
          <a:xfrm>
            <a:off x="6352289" y="317715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125" name="矩形 124"/>
          <p:cNvSpPr/>
          <p:nvPr/>
        </p:nvSpPr>
        <p:spPr bwMode="auto">
          <a:xfrm>
            <a:off x="6711553" y="3177154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126" name="矩形 125"/>
          <p:cNvSpPr/>
          <p:nvPr/>
        </p:nvSpPr>
        <p:spPr>
          <a:xfrm>
            <a:off x="1313086" y="354342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/>
          </a:p>
        </p:txBody>
      </p:sp>
      <p:sp>
        <p:nvSpPr>
          <p:cNvPr id="127" name="矩形 126"/>
          <p:cNvSpPr/>
          <p:nvPr/>
        </p:nvSpPr>
        <p:spPr>
          <a:xfrm>
            <a:off x="1680322" y="354342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/>
          </a:p>
        </p:txBody>
      </p:sp>
      <p:sp>
        <p:nvSpPr>
          <p:cNvPr id="128" name="矩形 127"/>
          <p:cNvSpPr/>
          <p:nvPr/>
        </p:nvSpPr>
        <p:spPr>
          <a:xfrm>
            <a:off x="2047558" y="354342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/>
          </a:p>
        </p:txBody>
      </p:sp>
      <p:sp>
        <p:nvSpPr>
          <p:cNvPr id="129" name="矩形 128"/>
          <p:cNvSpPr/>
          <p:nvPr/>
        </p:nvSpPr>
        <p:spPr>
          <a:xfrm>
            <a:off x="2414794" y="354342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/>
          </a:p>
        </p:txBody>
      </p:sp>
      <p:sp>
        <p:nvSpPr>
          <p:cNvPr id="130" name="矩形 129"/>
          <p:cNvSpPr/>
          <p:nvPr/>
        </p:nvSpPr>
        <p:spPr>
          <a:xfrm>
            <a:off x="2782030" y="354342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400" dirty="0"/>
          </a:p>
        </p:txBody>
      </p:sp>
      <p:sp>
        <p:nvSpPr>
          <p:cNvPr id="131" name="矩形 130"/>
          <p:cNvSpPr/>
          <p:nvPr/>
        </p:nvSpPr>
        <p:spPr>
          <a:xfrm>
            <a:off x="3149266" y="354342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400" dirty="0"/>
          </a:p>
        </p:txBody>
      </p:sp>
      <p:sp>
        <p:nvSpPr>
          <p:cNvPr id="132" name="矩形 131"/>
          <p:cNvSpPr/>
          <p:nvPr/>
        </p:nvSpPr>
        <p:spPr>
          <a:xfrm>
            <a:off x="3516502" y="354342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400" dirty="0"/>
          </a:p>
        </p:txBody>
      </p:sp>
      <p:sp>
        <p:nvSpPr>
          <p:cNvPr id="133" name="矩形 132"/>
          <p:cNvSpPr/>
          <p:nvPr/>
        </p:nvSpPr>
        <p:spPr>
          <a:xfrm>
            <a:off x="3883738" y="354342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1400" dirty="0"/>
          </a:p>
        </p:txBody>
      </p:sp>
      <p:sp>
        <p:nvSpPr>
          <p:cNvPr id="134" name="矩形 133"/>
          <p:cNvSpPr/>
          <p:nvPr/>
        </p:nvSpPr>
        <p:spPr>
          <a:xfrm>
            <a:off x="4250976" y="354342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1400" dirty="0"/>
          </a:p>
        </p:txBody>
      </p:sp>
      <p:sp>
        <p:nvSpPr>
          <p:cNvPr id="135" name="矩形 134"/>
          <p:cNvSpPr/>
          <p:nvPr/>
        </p:nvSpPr>
        <p:spPr>
          <a:xfrm>
            <a:off x="4572418" y="3543422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1400" dirty="0"/>
          </a:p>
        </p:txBody>
      </p:sp>
      <p:sp>
        <p:nvSpPr>
          <p:cNvPr id="136" name="矩形 135"/>
          <p:cNvSpPr/>
          <p:nvPr/>
        </p:nvSpPr>
        <p:spPr>
          <a:xfrm>
            <a:off x="4932458" y="3543422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1400" dirty="0"/>
          </a:p>
        </p:txBody>
      </p:sp>
      <p:sp>
        <p:nvSpPr>
          <p:cNvPr id="137" name="矩形 136"/>
          <p:cNvSpPr/>
          <p:nvPr/>
        </p:nvSpPr>
        <p:spPr>
          <a:xfrm>
            <a:off x="5292498" y="3543422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1400" dirty="0"/>
          </a:p>
        </p:txBody>
      </p:sp>
      <p:sp>
        <p:nvSpPr>
          <p:cNvPr id="138" name="矩形 137"/>
          <p:cNvSpPr/>
          <p:nvPr/>
        </p:nvSpPr>
        <p:spPr>
          <a:xfrm>
            <a:off x="5652538" y="3543422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1400" dirty="0"/>
          </a:p>
        </p:txBody>
      </p:sp>
      <p:sp>
        <p:nvSpPr>
          <p:cNvPr id="139" name="矩形 138"/>
          <p:cNvSpPr/>
          <p:nvPr/>
        </p:nvSpPr>
        <p:spPr>
          <a:xfrm>
            <a:off x="6012578" y="3543422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1400" dirty="0"/>
          </a:p>
        </p:txBody>
      </p:sp>
      <p:sp>
        <p:nvSpPr>
          <p:cNvPr id="140" name="矩形 139"/>
          <p:cNvSpPr/>
          <p:nvPr/>
        </p:nvSpPr>
        <p:spPr>
          <a:xfrm>
            <a:off x="6372618" y="3543422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1400" dirty="0"/>
          </a:p>
        </p:txBody>
      </p:sp>
      <p:sp>
        <p:nvSpPr>
          <p:cNvPr id="141" name="矩形 140"/>
          <p:cNvSpPr/>
          <p:nvPr/>
        </p:nvSpPr>
        <p:spPr>
          <a:xfrm>
            <a:off x="6732658" y="3543422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1400" dirty="0"/>
          </a:p>
        </p:txBody>
      </p:sp>
      <p:sp>
        <p:nvSpPr>
          <p:cNvPr id="142" name="矩形 141"/>
          <p:cNvSpPr/>
          <p:nvPr/>
        </p:nvSpPr>
        <p:spPr>
          <a:xfrm>
            <a:off x="945850" y="354342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400" dirty="0"/>
          </a:p>
        </p:txBody>
      </p:sp>
      <p:sp>
        <p:nvSpPr>
          <p:cNvPr id="143" name="矩形 142"/>
          <p:cNvSpPr/>
          <p:nvPr/>
        </p:nvSpPr>
        <p:spPr bwMode="auto">
          <a:xfrm>
            <a:off x="4196705" y="3177154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矩形 143"/>
          <p:cNvSpPr/>
          <p:nvPr/>
        </p:nvSpPr>
        <p:spPr bwMode="auto">
          <a:xfrm>
            <a:off x="4555969" y="3177154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矩形 144"/>
          <p:cNvSpPr/>
          <p:nvPr/>
        </p:nvSpPr>
        <p:spPr bwMode="auto">
          <a:xfrm>
            <a:off x="4915233" y="3177154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弧形 151"/>
          <p:cNvSpPr/>
          <p:nvPr/>
        </p:nvSpPr>
        <p:spPr bwMode="auto">
          <a:xfrm rot="18673340">
            <a:off x="2929037" y="3071258"/>
            <a:ext cx="416017" cy="506921"/>
          </a:xfrm>
          <a:prstGeom prst="arc">
            <a:avLst/>
          </a:prstGeom>
          <a:noFill/>
          <a:ln w="22225" cap="flat" cmpd="sng" algn="ctr">
            <a:solidFill>
              <a:srgbClr val="C00000"/>
            </a:solidFill>
            <a:prstDash val="solid"/>
            <a:round/>
            <a:headEnd type="none"/>
            <a:tailEnd type="arrow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弧形 159"/>
          <p:cNvSpPr/>
          <p:nvPr/>
        </p:nvSpPr>
        <p:spPr bwMode="auto">
          <a:xfrm rot="18673340">
            <a:off x="3297691" y="3073697"/>
            <a:ext cx="416017" cy="506921"/>
          </a:xfrm>
          <a:prstGeom prst="arc">
            <a:avLst/>
          </a:prstGeom>
          <a:noFill/>
          <a:ln w="22225" cap="flat" cmpd="sng" algn="ctr">
            <a:solidFill>
              <a:srgbClr val="C00000"/>
            </a:solidFill>
            <a:prstDash val="solid"/>
            <a:round/>
            <a:headEnd type="none"/>
            <a:tailEnd type="arrow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弧形 160"/>
          <p:cNvSpPr/>
          <p:nvPr/>
        </p:nvSpPr>
        <p:spPr bwMode="auto">
          <a:xfrm rot="18673340">
            <a:off x="3655507" y="3069116"/>
            <a:ext cx="416017" cy="506921"/>
          </a:xfrm>
          <a:prstGeom prst="arc">
            <a:avLst/>
          </a:prstGeom>
          <a:noFill/>
          <a:ln w="22225" cap="flat" cmpd="sng" algn="ctr">
            <a:solidFill>
              <a:srgbClr val="C00000"/>
            </a:solidFill>
            <a:prstDash val="solid"/>
            <a:round/>
            <a:headEnd type="none"/>
            <a:tailEnd type="arrow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弧形 161"/>
          <p:cNvSpPr/>
          <p:nvPr/>
        </p:nvSpPr>
        <p:spPr bwMode="auto">
          <a:xfrm rot="18673340">
            <a:off x="4024161" y="3071555"/>
            <a:ext cx="416017" cy="506921"/>
          </a:xfrm>
          <a:prstGeom prst="arc">
            <a:avLst/>
          </a:prstGeom>
          <a:noFill/>
          <a:ln w="22225" cap="flat" cmpd="sng" algn="ctr">
            <a:solidFill>
              <a:srgbClr val="C00000"/>
            </a:solidFill>
            <a:prstDash val="solid"/>
            <a:round/>
            <a:headEnd type="none"/>
            <a:tailEnd type="arrow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弧形 162"/>
          <p:cNvSpPr/>
          <p:nvPr/>
        </p:nvSpPr>
        <p:spPr bwMode="auto">
          <a:xfrm rot="18673340">
            <a:off x="4388225" y="3069115"/>
            <a:ext cx="416017" cy="506921"/>
          </a:xfrm>
          <a:prstGeom prst="arc">
            <a:avLst/>
          </a:prstGeom>
          <a:noFill/>
          <a:ln w="22225" cap="flat" cmpd="sng" algn="ctr">
            <a:solidFill>
              <a:srgbClr val="C00000"/>
            </a:solidFill>
            <a:prstDash val="solid"/>
            <a:round/>
            <a:headEnd type="none"/>
            <a:tailEnd type="arrow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弧形 163"/>
          <p:cNvSpPr/>
          <p:nvPr/>
        </p:nvSpPr>
        <p:spPr bwMode="auto">
          <a:xfrm rot="18673340">
            <a:off x="4756879" y="3071554"/>
            <a:ext cx="416017" cy="506921"/>
          </a:xfrm>
          <a:prstGeom prst="arc">
            <a:avLst/>
          </a:prstGeom>
          <a:noFill/>
          <a:ln w="22225" cap="flat" cmpd="sng" algn="ctr">
            <a:solidFill>
              <a:srgbClr val="C00000"/>
            </a:solidFill>
            <a:prstDash val="solid"/>
            <a:round/>
            <a:headEnd type="none"/>
            <a:tailEnd type="arrow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弧形 164"/>
          <p:cNvSpPr/>
          <p:nvPr/>
        </p:nvSpPr>
        <p:spPr bwMode="auto">
          <a:xfrm rot="18673340">
            <a:off x="5114695" y="3066973"/>
            <a:ext cx="416017" cy="506921"/>
          </a:xfrm>
          <a:prstGeom prst="arc">
            <a:avLst/>
          </a:prstGeom>
          <a:noFill/>
          <a:ln w="22225" cap="flat" cmpd="sng" algn="ctr">
            <a:solidFill>
              <a:srgbClr val="C00000"/>
            </a:solidFill>
            <a:prstDash val="solid"/>
            <a:round/>
            <a:headEnd type="none"/>
            <a:tailEnd type="arrow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弧形 165"/>
          <p:cNvSpPr/>
          <p:nvPr/>
        </p:nvSpPr>
        <p:spPr bwMode="auto">
          <a:xfrm rot="18673340">
            <a:off x="5483349" y="3069412"/>
            <a:ext cx="416017" cy="506921"/>
          </a:xfrm>
          <a:prstGeom prst="arc">
            <a:avLst/>
          </a:prstGeom>
          <a:noFill/>
          <a:ln w="22225" cap="flat" cmpd="sng" algn="ctr">
            <a:solidFill>
              <a:srgbClr val="C00000"/>
            </a:solidFill>
            <a:prstDash val="solid"/>
            <a:round/>
            <a:headEnd type="none"/>
            <a:tailEnd type="arrow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矩形 167"/>
          <p:cNvSpPr/>
          <p:nvPr/>
        </p:nvSpPr>
        <p:spPr>
          <a:xfrm>
            <a:off x="3877163" y="1861387"/>
            <a:ext cx="5471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除余法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个关键码以此插入形成聚集区段</a:t>
            </a:r>
            <a:r>
              <a:rPr lang="en-US" altLang="zh-CN" b="1" dirty="0" err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[5,12)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7175772" y="2681811"/>
            <a:ext cx="19802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3456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，因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hash(3456)=5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，需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次试探后方可插入，同理插入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4000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次试探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70" name="矩形 169"/>
          <p:cNvSpPr/>
          <p:nvPr/>
        </p:nvSpPr>
        <p:spPr bwMode="auto">
          <a:xfrm>
            <a:off x="963329" y="435802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171" name="矩形 170"/>
          <p:cNvSpPr/>
          <p:nvPr/>
        </p:nvSpPr>
        <p:spPr bwMode="auto">
          <a:xfrm>
            <a:off x="1322593" y="435802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2" name="矩形 171"/>
          <p:cNvSpPr/>
          <p:nvPr/>
        </p:nvSpPr>
        <p:spPr bwMode="auto">
          <a:xfrm>
            <a:off x="1681857" y="435802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173" name="矩形 172"/>
          <p:cNvSpPr/>
          <p:nvPr/>
        </p:nvSpPr>
        <p:spPr bwMode="auto">
          <a:xfrm>
            <a:off x="2041121" y="435802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5" name="矩形 174"/>
          <p:cNvSpPr/>
          <p:nvPr/>
        </p:nvSpPr>
        <p:spPr bwMode="auto">
          <a:xfrm>
            <a:off x="2759649" y="4358028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2011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6" name="矩形 175"/>
          <p:cNvSpPr/>
          <p:nvPr/>
        </p:nvSpPr>
        <p:spPr bwMode="auto">
          <a:xfrm>
            <a:off x="3118913" y="4358028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2012</a:t>
            </a:r>
          </a:p>
        </p:txBody>
      </p:sp>
      <p:sp>
        <p:nvSpPr>
          <p:cNvPr id="177" name="矩形 176"/>
          <p:cNvSpPr/>
          <p:nvPr/>
        </p:nvSpPr>
        <p:spPr bwMode="auto">
          <a:xfrm>
            <a:off x="3478177" y="4358028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8" name="矩形 177"/>
          <p:cNvSpPr/>
          <p:nvPr/>
        </p:nvSpPr>
        <p:spPr bwMode="auto">
          <a:xfrm>
            <a:off x="3837441" y="4358028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9" name="矩形 178"/>
          <p:cNvSpPr/>
          <p:nvPr/>
        </p:nvSpPr>
        <p:spPr bwMode="auto">
          <a:xfrm>
            <a:off x="5989318" y="4358027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3456</a:t>
            </a:r>
          </a:p>
        </p:txBody>
      </p:sp>
      <p:sp>
        <p:nvSpPr>
          <p:cNvPr id="180" name="矩形 179"/>
          <p:cNvSpPr/>
          <p:nvPr/>
        </p:nvSpPr>
        <p:spPr bwMode="auto">
          <a:xfrm>
            <a:off x="2404548" y="4358027"/>
            <a:ext cx="360040" cy="369487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4000</a:t>
            </a:r>
          </a:p>
        </p:txBody>
      </p:sp>
      <p:sp>
        <p:nvSpPr>
          <p:cNvPr id="182" name="矩形 181"/>
          <p:cNvSpPr/>
          <p:nvPr/>
        </p:nvSpPr>
        <p:spPr bwMode="auto">
          <a:xfrm>
            <a:off x="6352289" y="435802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183" name="矩形 182"/>
          <p:cNvSpPr/>
          <p:nvPr/>
        </p:nvSpPr>
        <p:spPr bwMode="auto">
          <a:xfrm>
            <a:off x="6711553" y="4358028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01" name="矩形 200"/>
          <p:cNvSpPr/>
          <p:nvPr/>
        </p:nvSpPr>
        <p:spPr bwMode="auto">
          <a:xfrm>
            <a:off x="4196705" y="4358028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2" name="矩形 201"/>
          <p:cNvSpPr/>
          <p:nvPr/>
        </p:nvSpPr>
        <p:spPr bwMode="auto">
          <a:xfrm>
            <a:off x="4555969" y="4358028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3" name="矩形 202"/>
          <p:cNvSpPr/>
          <p:nvPr/>
        </p:nvSpPr>
        <p:spPr bwMode="auto">
          <a:xfrm>
            <a:off x="4915233" y="4358028"/>
            <a:ext cx="360040" cy="369487"/>
          </a:xfrm>
          <a:prstGeom prst="rect">
            <a:avLst/>
          </a:prstGeom>
          <a:solidFill>
            <a:srgbClr val="CCFF99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" name="弧形 203"/>
          <p:cNvSpPr/>
          <p:nvPr/>
        </p:nvSpPr>
        <p:spPr bwMode="auto">
          <a:xfrm rot="18673340">
            <a:off x="2929037" y="4252132"/>
            <a:ext cx="416017" cy="506921"/>
          </a:xfrm>
          <a:prstGeom prst="arc">
            <a:avLst/>
          </a:prstGeom>
          <a:noFill/>
          <a:ln w="22225" cap="flat" cmpd="sng" algn="ctr">
            <a:solidFill>
              <a:srgbClr val="C00000"/>
            </a:solidFill>
            <a:prstDash val="solid"/>
            <a:round/>
            <a:headEnd type="none"/>
            <a:tailEnd type="arrow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弧形 204"/>
          <p:cNvSpPr/>
          <p:nvPr/>
        </p:nvSpPr>
        <p:spPr bwMode="auto">
          <a:xfrm rot="18950992">
            <a:off x="3057933" y="4127817"/>
            <a:ext cx="1544693" cy="1563103"/>
          </a:xfrm>
          <a:prstGeom prst="arc">
            <a:avLst/>
          </a:prstGeom>
          <a:noFill/>
          <a:ln w="22225" cap="flat" cmpd="sng" algn="ctr">
            <a:solidFill>
              <a:srgbClr val="C00000"/>
            </a:solidFill>
            <a:prstDash val="solid"/>
            <a:round/>
            <a:headEnd type="none"/>
            <a:tailEnd type="arrow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弧形 211"/>
          <p:cNvSpPr/>
          <p:nvPr/>
        </p:nvSpPr>
        <p:spPr bwMode="auto">
          <a:xfrm rot="19016820">
            <a:off x="3909595" y="4008773"/>
            <a:ext cx="2630558" cy="2459891"/>
          </a:xfrm>
          <a:prstGeom prst="arc">
            <a:avLst/>
          </a:prstGeom>
          <a:noFill/>
          <a:ln w="22225" cap="flat" cmpd="sng" algn="ctr">
            <a:solidFill>
              <a:srgbClr val="C00000"/>
            </a:solidFill>
            <a:prstDash val="solid"/>
            <a:round/>
            <a:headEnd type="none"/>
            <a:tailEnd type="arrow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矩形 212"/>
          <p:cNvSpPr/>
          <p:nvPr/>
        </p:nvSpPr>
        <p:spPr bwMode="auto">
          <a:xfrm>
            <a:off x="5268098" y="4358027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14" name="矩形 213"/>
          <p:cNvSpPr/>
          <p:nvPr/>
        </p:nvSpPr>
        <p:spPr bwMode="auto">
          <a:xfrm>
            <a:off x="5627362" y="4358027"/>
            <a:ext cx="360040" cy="3694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15" name="弧形 214"/>
          <p:cNvSpPr/>
          <p:nvPr/>
        </p:nvSpPr>
        <p:spPr bwMode="auto">
          <a:xfrm rot="16200000" flipH="1" flipV="1">
            <a:off x="702101" y="3127555"/>
            <a:ext cx="570566" cy="3199919"/>
          </a:xfrm>
          <a:prstGeom prst="arc">
            <a:avLst/>
          </a:prstGeom>
          <a:noFill/>
          <a:ln w="22225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矩形 215"/>
          <p:cNvSpPr/>
          <p:nvPr/>
        </p:nvSpPr>
        <p:spPr>
          <a:xfrm>
            <a:off x="3769190" y="4762155"/>
            <a:ext cx="46644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采用平方试探，可尽快跳离聚集区域的试探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-3564906" y="5157192"/>
            <a:ext cx="11720551" cy="1152128"/>
            <a:chOff x="-3564906" y="5157192"/>
            <a:chExt cx="11720551" cy="1152128"/>
          </a:xfrm>
        </p:grpSpPr>
        <p:sp>
          <p:nvSpPr>
            <p:cNvPr id="146" name="矩形 145"/>
            <p:cNvSpPr/>
            <p:nvPr/>
          </p:nvSpPr>
          <p:spPr bwMode="auto">
            <a:xfrm>
              <a:off x="959483" y="5757695"/>
              <a:ext cx="360040" cy="36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147" name="矩形 146"/>
            <p:cNvSpPr/>
            <p:nvPr/>
          </p:nvSpPr>
          <p:spPr bwMode="auto">
            <a:xfrm>
              <a:off x="1318747" y="5757695"/>
              <a:ext cx="360040" cy="36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8" name="矩形 147"/>
            <p:cNvSpPr/>
            <p:nvPr/>
          </p:nvSpPr>
          <p:spPr bwMode="auto">
            <a:xfrm>
              <a:off x="1678011" y="5757695"/>
              <a:ext cx="360040" cy="36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149" name="矩形 148"/>
            <p:cNvSpPr/>
            <p:nvPr/>
          </p:nvSpPr>
          <p:spPr bwMode="auto">
            <a:xfrm>
              <a:off x="2037275" y="5757695"/>
              <a:ext cx="360040" cy="36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0" name="矩形 149"/>
            <p:cNvSpPr/>
            <p:nvPr/>
          </p:nvSpPr>
          <p:spPr bwMode="auto">
            <a:xfrm>
              <a:off x="2755803" y="5757695"/>
              <a:ext cx="360040" cy="36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151" name="矩形 150"/>
            <p:cNvSpPr/>
            <p:nvPr/>
          </p:nvSpPr>
          <p:spPr bwMode="auto">
            <a:xfrm>
              <a:off x="3115067" y="5757695"/>
              <a:ext cx="360040" cy="36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153" name="矩形 152"/>
            <p:cNvSpPr/>
            <p:nvPr/>
          </p:nvSpPr>
          <p:spPr bwMode="auto">
            <a:xfrm>
              <a:off x="3474331" y="5757695"/>
              <a:ext cx="360040" cy="36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4" name="矩形 153"/>
            <p:cNvSpPr/>
            <p:nvPr/>
          </p:nvSpPr>
          <p:spPr bwMode="auto">
            <a:xfrm>
              <a:off x="3833595" y="5757695"/>
              <a:ext cx="360040" cy="36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155" name="矩形 154"/>
            <p:cNvSpPr/>
            <p:nvPr/>
          </p:nvSpPr>
          <p:spPr bwMode="auto">
            <a:xfrm>
              <a:off x="5985472" y="5757694"/>
              <a:ext cx="360040" cy="36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156" name="矩形 155"/>
            <p:cNvSpPr/>
            <p:nvPr/>
          </p:nvSpPr>
          <p:spPr bwMode="auto">
            <a:xfrm>
              <a:off x="2400702" y="5757694"/>
              <a:ext cx="360040" cy="36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157" name="矩形 156"/>
            <p:cNvSpPr/>
            <p:nvPr/>
          </p:nvSpPr>
          <p:spPr bwMode="auto">
            <a:xfrm>
              <a:off x="6348443" y="5757695"/>
              <a:ext cx="360040" cy="36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158" name="矩形 157"/>
            <p:cNvSpPr/>
            <p:nvPr/>
          </p:nvSpPr>
          <p:spPr bwMode="auto">
            <a:xfrm>
              <a:off x="6707707" y="5757695"/>
              <a:ext cx="360040" cy="36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159" name="矩形 158"/>
            <p:cNvSpPr/>
            <p:nvPr/>
          </p:nvSpPr>
          <p:spPr bwMode="auto">
            <a:xfrm>
              <a:off x="4192859" y="5757695"/>
              <a:ext cx="360040" cy="36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167" name="矩形 166"/>
            <p:cNvSpPr/>
            <p:nvPr/>
          </p:nvSpPr>
          <p:spPr bwMode="auto">
            <a:xfrm>
              <a:off x="4552123" y="5757695"/>
              <a:ext cx="360040" cy="36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174" name="矩形 173"/>
            <p:cNvSpPr/>
            <p:nvPr/>
          </p:nvSpPr>
          <p:spPr bwMode="auto">
            <a:xfrm>
              <a:off x="4911387" y="5757695"/>
              <a:ext cx="360040" cy="36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181" name="矩形 180"/>
            <p:cNvSpPr/>
            <p:nvPr/>
          </p:nvSpPr>
          <p:spPr bwMode="auto">
            <a:xfrm>
              <a:off x="5264252" y="5757694"/>
              <a:ext cx="360040" cy="36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</a:p>
          </p:txBody>
        </p:sp>
        <p:sp>
          <p:nvSpPr>
            <p:cNvPr id="184" name="矩形 183"/>
            <p:cNvSpPr/>
            <p:nvPr/>
          </p:nvSpPr>
          <p:spPr bwMode="auto">
            <a:xfrm>
              <a:off x="5623516" y="5757694"/>
              <a:ext cx="360040" cy="36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185" name="矩形 184"/>
            <p:cNvSpPr/>
            <p:nvPr/>
          </p:nvSpPr>
          <p:spPr bwMode="auto">
            <a:xfrm>
              <a:off x="7432634" y="5757694"/>
              <a:ext cx="360040" cy="36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186" name="矩形 185"/>
            <p:cNvSpPr/>
            <p:nvPr/>
          </p:nvSpPr>
          <p:spPr bwMode="auto">
            <a:xfrm>
              <a:off x="7795605" y="5757695"/>
              <a:ext cx="360040" cy="36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16</a:t>
              </a:r>
            </a:p>
          </p:txBody>
        </p:sp>
        <p:sp>
          <p:nvSpPr>
            <p:cNvPr id="188" name="矩形 187"/>
            <p:cNvSpPr/>
            <p:nvPr/>
          </p:nvSpPr>
          <p:spPr bwMode="auto">
            <a:xfrm>
              <a:off x="7070678" y="5757694"/>
              <a:ext cx="360040" cy="36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cxnSp>
          <p:nvCxnSpPr>
            <p:cNvPr id="13" name="直接连接符 12"/>
            <p:cNvCxnSpPr>
              <a:endCxn id="149" idx="0"/>
            </p:cNvCxnSpPr>
            <p:nvPr/>
          </p:nvCxnSpPr>
          <p:spPr bwMode="auto">
            <a:xfrm>
              <a:off x="2216492" y="5157192"/>
              <a:ext cx="803" cy="600503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ysDash"/>
              <a:round/>
              <a:headEnd type="none"/>
              <a:tailEnd type="none"/>
            </a:ln>
            <a:effectLst/>
          </p:spPr>
        </p:cxnSp>
        <p:sp>
          <p:nvSpPr>
            <p:cNvPr id="189" name="弧形 188"/>
            <p:cNvSpPr/>
            <p:nvPr/>
          </p:nvSpPr>
          <p:spPr bwMode="auto">
            <a:xfrm rot="16200000" flipV="1">
              <a:off x="2052715" y="5386811"/>
              <a:ext cx="307214" cy="741251"/>
            </a:xfrm>
            <a:prstGeom prst="arc">
              <a:avLst/>
            </a:prstGeom>
            <a:noFill/>
            <a:ln w="22225" cap="flat" cmpd="sng" algn="ctr">
              <a:solidFill>
                <a:srgbClr val="C00000"/>
              </a:solidFill>
              <a:prstDash val="solid"/>
              <a:round/>
              <a:headEnd type="stealth" w="lg" len="lg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弧形 189"/>
            <p:cNvSpPr/>
            <p:nvPr/>
          </p:nvSpPr>
          <p:spPr bwMode="auto">
            <a:xfrm rot="16200000" flipV="1">
              <a:off x="1954473" y="4304463"/>
              <a:ext cx="505413" cy="2900417"/>
            </a:xfrm>
            <a:prstGeom prst="arc">
              <a:avLst/>
            </a:prstGeom>
            <a:noFill/>
            <a:ln w="22225" cap="flat" cmpd="sng" algn="ctr">
              <a:solidFill>
                <a:srgbClr val="C00000"/>
              </a:solidFill>
              <a:prstDash val="solid"/>
              <a:round/>
              <a:headEnd type="stealth" w="lg" len="lg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弧形 190"/>
            <p:cNvSpPr/>
            <p:nvPr/>
          </p:nvSpPr>
          <p:spPr bwMode="auto">
            <a:xfrm rot="16200000" flipV="1">
              <a:off x="1805380" y="2496465"/>
              <a:ext cx="780709" cy="6480721"/>
            </a:xfrm>
            <a:prstGeom prst="arc">
              <a:avLst/>
            </a:prstGeom>
            <a:noFill/>
            <a:ln w="22225" cap="flat" cmpd="sng" algn="ctr">
              <a:solidFill>
                <a:srgbClr val="C00000"/>
              </a:solidFill>
              <a:prstDash val="solid"/>
              <a:round/>
              <a:headEnd type="stealth" w="lg" len="lg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弧形 191"/>
            <p:cNvSpPr/>
            <p:nvPr/>
          </p:nvSpPr>
          <p:spPr bwMode="auto">
            <a:xfrm rot="16200000" flipV="1">
              <a:off x="1638690" y="-8368"/>
              <a:ext cx="1114092" cy="11521283"/>
            </a:xfrm>
            <a:prstGeom prst="arc">
              <a:avLst/>
            </a:prstGeom>
            <a:noFill/>
            <a:ln w="22225" cap="flat" cmpd="sng" algn="ctr">
              <a:solidFill>
                <a:srgbClr val="C00000"/>
              </a:solidFill>
              <a:prstDash val="solid"/>
              <a:round/>
              <a:headEnd type="stealth" w="lg" len="lg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3" name="矩形 192"/>
          <p:cNvSpPr/>
          <p:nvPr/>
        </p:nvSpPr>
        <p:spPr>
          <a:xfrm>
            <a:off x="1900573" y="5502836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1896949" y="5341761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95" name="矩形 194"/>
          <p:cNvSpPr/>
          <p:nvPr/>
        </p:nvSpPr>
        <p:spPr>
          <a:xfrm>
            <a:off x="1900573" y="5193096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96" name="矩形 195"/>
          <p:cNvSpPr/>
          <p:nvPr/>
        </p:nvSpPr>
        <p:spPr>
          <a:xfrm>
            <a:off x="1901014" y="5033318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</a:t>
            </a:r>
          </a:p>
        </p:txBody>
      </p:sp>
      <p:sp>
        <p:nvSpPr>
          <p:cNvPr id="197" name="矩形 196"/>
          <p:cNvSpPr/>
          <p:nvPr/>
        </p:nvSpPr>
        <p:spPr>
          <a:xfrm>
            <a:off x="529523" y="5094529"/>
            <a:ext cx="14379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平方试探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各次的位置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345006" y="6310923"/>
            <a:ext cx="8367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次试探地址：（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hash(key)+k</a:t>
            </a:r>
            <a:r>
              <a:rPr lang="en-US" altLang="zh-CN" b="1" baseline="300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mod M,  k=0,1,2….</a:t>
            </a:r>
            <a:endParaRPr lang="zh-CN" altLang="en-US" baseline="30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831818"/>
      </p:ext>
    </p:extLst>
  </p:cSld>
  <p:clrMapOvr>
    <a:masterClrMapping/>
  </p:clrMapOvr>
  <p:transition advTm="157"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171879" y="1196752"/>
            <a:ext cx="8576585" cy="27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开放定址：双向平方试探方法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平方试探无法遍历散列表所有空桶（即使表长为素数）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2">
              <a:spcAft>
                <a:spcPts val="600"/>
              </a:spcAft>
              <a:buClr>
                <a:srgbClr val="C00000"/>
              </a:buClr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双向平方试探法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散列冲突排解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(5)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7" name="矩形 186"/>
          <p:cNvSpPr/>
          <p:nvPr/>
        </p:nvSpPr>
        <p:spPr bwMode="auto">
          <a:xfrm>
            <a:off x="2056376" y="2620574"/>
            <a:ext cx="360040" cy="369487"/>
          </a:xfrm>
          <a:prstGeom prst="rect">
            <a:avLst/>
          </a:prstGeom>
          <a:solidFill>
            <a:srgbClr val="00B05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+0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9" name="矩形 198"/>
          <p:cNvSpPr/>
          <p:nvPr/>
        </p:nvSpPr>
        <p:spPr bwMode="auto">
          <a:xfrm>
            <a:off x="2774904" y="2620574"/>
            <a:ext cx="360040" cy="3694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00" name="矩形 199"/>
          <p:cNvSpPr/>
          <p:nvPr/>
        </p:nvSpPr>
        <p:spPr bwMode="auto">
          <a:xfrm>
            <a:off x="3134168" y="2620574"/>
            <a:ext cx="360040" cy="369487"/>
          </a:xfrm>
          <a:prstGeom prst="rect">
            <a:avLst/>
          </a:prstGeom>
          <a:solidFill>
            <a:srgbClr val="00B05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+25</a:t>
            </a:r>
          </a:p>
        </p:txBody>
      </p:sp>
      <p:sp>
        <p:nvSpPr>
          <p:cNvPr id="206" name="矩形 205"/>
          <p:cNvSpPr/>
          <p:nvPr/>
        </p:nvSpPr>
        <p:spPr bwMode="auto">
          <a:xfrm>
            <a:off x="3493432" y="2620574"/>
            <a:ext cx="360040" cy="369487"/>
          </a:xfrm>
          <a:prstGeom prst="rect">
            <a:avLst/>
          </a:prstGeom>
          <a:solidFill>
            <a:srgbClr val="00B05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+4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7" name="矩形 206"/>
          <p:cNvSpPr/>
          <p:nvPr/>
        </p:nvSpPr>
        <p:spPr bwMode="auto">
          <a:xfrm>
            <a:off x="3852696" y="2620574"/>
            <a:ext cx="360040" cy="369487"/>
          </a:xfrm>
          <a:prstGeom prst="rect">
            <a:avLst/>
          </a:prstGeom>
          <a:solidFill>
            <a:srgbClr val="00B05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+16</a:t>
            </a:r>
          </a:p>
        </p:txBody>
      </p:sp>
      <p:sp>
        <p:nvSpPr>
          <p:cNvPr id="209" name="矩形 208"/>
          <p:cNvSpPr/>
          <p:nvPr/>
        </p:nvSpPr>
        <p:spPr bwMode="auto">
          <a:xfrm>
            <a:off x="2419803" y="2620573"/>
            <a:ext cx="360040" cy="369487"/>
          </a:xfrm>
          <a:prstGeom prst="rect">
            <a:avLst/>
          </a:prstGeom>
          <a:solidFill>
            <a:srgbClr val="00B05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</a:p>
        </p:txBody>
      </p:sp>
      <p:sp>
        <p:nvSpPr>
          <p:cNvPr id="210" name="矩形 209"/>
          <p:cNvSpPr/>
          <p:nvPr/>
        </p:nvSpPr>
        <p:spPr bwMode="auto">
          <a:xfrm>
            <a:off x="4211960" y="2620574"/>
            <a:ext cx="360040" cy="3694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11" name="矩形 210"/>
          <p:cNvSpPr/>
          <p:nvPr/>
        </p:nvSpPr>
        <p:spPr bwMode="auto">
          <a:xfrm>
            <a:off x="4571224" y="2620574"/>
            <a:ext cx="360040" cy="3694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17" name="矩形 216"/>
          <p:cNvSpPr/>
          <p:nvPr/>
        </p:nvSpPr>
        <p:spPr bwMode="auto">
          <a:xfrm>
            <a:off x="4930488" y="2620574"/>
            <a:ext cx="360040" cy="3694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18" name="矩形 217"/>
          <p:cNvSpPr/>
          <p:nvPr/>
        </p:nvSpPr>
        <p:spPr bwMode="auto">
          <a:xfrm>
            <a:off x="5283353" y="2620573"/>
            <a:ext cx="360040" cy="369487"/>
          </a:xfrm>
          <a:prstGeom prst="rect">
            <a:avLst/>
          </a:prstGeom>
          <a:solidFill>
            <a:srgbClr val="00B05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+9</a:t>
            </a:r>
          </a:p>
        </p:txBody>
      </p:sp>
      <p:sp>
        <p:nvSpPr>
          <p:cNvPr id="219" name="矩形 218"/>
          <p:cNvSpPr/>
          <p:nvPr/>
        </p:nvSpPr>
        <p:spPr bwMode="auto">
          <a:xfrm>
            <a:off x="5642617" y="2620573"/>
            <a:ext cx="360040" cy="3694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20" name="矩形 219"/>
          <p:cNvSpPr/>
          <p:nvPr/>
        </p:nvSpPr>
        <p:spPr>
          <a:xfrm>
            <a:off x="2436636" y="2986304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/>
          </a:p>
        </p:txBody>
      </p:sp>
      <p:sp>
        <p:nvSpPr>
          <p:cNvPr id="221" name="矩形 220"/>
          <p:cNvSpPr/>
          <p:nvPr/>
        </p:nvSpPr>
        <p:spPr>
          <a:xfrm>
            <a:off x="2801468" y="2986304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/>
          </a:p>
        </p:txBody>
      </p:sp>
      <p:sp>
        <p:nvSpPr>
          <p:cNvPr id="222" name="矩形 221"/>
          <p:cNvSpPr/>
          <p:nvPr/>
        </p:nvSpPr>
        <p:spPr>
          <a:xfrm>
            <a:off x="3166300" y="2986304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/>
          </a:p>
        </p:txBody>
      </p:sp>
      <p:sp>
        <p:nvSpPr>
          <p:cNvPr id="223" name="矩形 222"/>
          <p:cNvSpPr/>
          <p:nvPr/>
        </p:nvSpPr>
        <p:spPr>
          <a:xfrm>
            <a:off x="3531132" y="2986304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/>
          </a:p>
        </p:txBody>
      </p:sp>
      <p:sp>
        <p:nvSpPr>
          <p:cNvPr id="224" name="矩形 223"/>
          <p:cNvSpPr/>
          <p:nvPr/>
        </p:nvSpPr>
        <p:spPr>
          <a:xfrm>
            <a:off x="3895964" y="2986304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400" dirty="0"/>
          </a:p>
        </p:txBody>
      </p:sp>
      <p:sp>
        <p:nvSpPr>
          <p:cNvPr id="225" name="矩形 224"/>
          <p:cNvSpPr/>
          <p:nvPr/>
        </p:nvSpPr>
        <p:spPr>
          <a:xfrm>
            <a:off x="4260796" y="2986304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400" dirty="0"/>
          </a:p>
        </p:txBody>
      </p:sp>
      <p:sp>
        <p:nvSpPr>
          <p:cNvPr id="226" name="矩形 225"/>
          <p:cNvSpPr/>
          <p:nvPr/>
        </p:nvSpPr>
        <p:spPr>
          <a:xfrm>
            <a:off x="4625628" y="2986304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400" dirty="0"/>
          </a:p>
        </p:txBody>
      </p:sp>
      <p:sp>
        <p:nvSpPr>
          <p:cNvPr id="227" name="矩形 226"/>
          <p:cNvSpPr/>
          <p:nvPr/>
        </p:nvSpPr>
        <p:spPr>
          <a:xfrm>
            <a:off x="4990460" y="2986304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1400" dirty="0"/>
          </a:p>
        </p:txBody>
      </p:sp>
      <p:sp>
        <p:nvSpPr>
          <p:cNvPr id="228" name="矩形 227"/>
          <p:cNvSpPr/>
          <p:nvPr/>
        </p:nvSpPr>
        <p:spPr>
          <a:xfrm>
            <a:off x="5355294" y="2986304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1400" dirty="0"/>
          </a:p>
        </p:txBody>
      </p:sp>
      <p:sp>
        <p:nvSpPr>
          <p:cNvPr id="229" name="矩形 228"/>
          <p:cNvSpPr/>
          <p:nvPr/>
        </p:nvSpPr>
        <p:spPr>
          <a:xfrm>
            <a:off x="5604728" y="2986304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1400" dirty="0"/>
          </a:p>
        </p:txBody>
      </p:sp>
      <p:sp>
        <p:nvSpPr>
          <p:cNvPr id="230" name="矩形 229"/>
          <p:cNvSpPr/>
          <p:nvPr/>
        </p:nvSpPr>
        <p:spPr>
          <a:xfrm>
            <a:off x="2071804" y="2986304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400" dirty="0"/>
          </a:p>
        </p:txBody>
      </p:sp>
      <p:sp>
        <p:nvSpPr>
          <p:cNvPr id="231" name="矩形 230"/>
          <p:cNvSpPr/>
          <p:nvPr/>
        </p:nvSpPr>
        <p:spPr>
          <a:xfrm>
            <a:off x="4191238" y="3253384"/>
            <a:ext cx="5471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即使表长为素数，仍只能遍历约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的桶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32" name="矩形 231"/>
          <p:cNvSpPr/>
          <p:nvPr/>
        </p:nvSpPr>
        <p:spPr bwMode="auto">
          <a:xfrm>
            <a:off x="3134270" y="2251085"/>
            <a:ext cx="360040" cy="369487"/>
          </a:xfrm>
          <a:prstGeom prst="rect">
            <a:avLst/>
          </a:prstGeom>
          <a:solidFill>
            <a:srgbClr val="00B05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+36</a:t>
            </a:r>
          </a:p>
        </p:txBody>
      </p:sp>
      <p:sp>
        <p:nvSpPr>
          <p:cNvPr id="233" name="矩形 232"/>
          <p:cNvSpPr/>
          <p:nvPr/>
        </p:nvSpPr>
        <p:spPr bwMode="auto">
          <a:xfrm>
            <a:off x="3851880" y="2249460"/>
            <a:ext cx="360040" cy="369487"/>
          </a:xfrm>
          <a:prstGeom prst="rect">
            <a:avLst/>
          </a:prstGeom>
          <a:solidFill>
            <a:srgbClr val="00B05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+49</a:t>
            </a:r>
          </a:p>
        </p:txBody>
      </p:sp>
      <p:sp>
        <p:nvSpPr>
          <p:cNvPr id="234" name="矩形 233"/>
          <p:cNvSpPr/>
          <p:nvPr/>
        </p:nvSpPr>
        <p:spPr bwMode="auto">
          <a:xfrm>
            <a:off x="5284573" y="2249460"/>
            <a:ext cx="360040" cy="369487"/>
          </a:xfrm>
          <a:prstGeom prst="rect">
            <a:avLst/>
          </a:prstGeom>
          <a:solidFill>
            <a:srgbClr val="00B05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+64</a:t>
            </a:r>
          </a:p>
        </p:txBody>
      </p:sp>
      <p:sp>
        <p:nvSpPr>
          <p:cNvPr id="235" name="矩形 234"/>
          <p:cNvSpPr/>
          <p:nvPr/>
        </p:nvSpPr>
        <p:spPr bwMode="auto">
          <a:xfrm>
            <a:off x="3493432" y="2251083"/>
            <a:ext cx="360040" cy="369487"/>
          </a:xfrm>
          <a:prstGeom prst="rect">
            <a:avLst/>
          </a:prstGeom>
          <a:solidFill>
            <a:srgbClr val="00B05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+81</a:t>
            </a:r>
          </a:p>
        </p:txBody>
      </p:sp>
      <p:sp>
        <p:nvSpPr>
          <p:cNvPr id="236" name="矩形 235"/>
          <p:cNvSpPr/>
          <p:nvPr/>
        </p:nvSpPr>
        <p:spPr bwMode="auto">
          <a:xfrm>
            <a:off x="2420145" y="2251085"/>
            <a:ext cx="360040" cy="369487"/>
          </a:xfrm>
          <a:prstGeom prst="rect">
            <a:avLst/>
          </a:prstGeom>
          <a:solidFill>
            <a:srgbClr val="00B05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+100</a:t>
            </a:r>
          </a:p>
        </p:txBody>
      </p:sp>
      <p:sp>
        <p:nvSpPr>
          <p:cNvPr id="237" name="矩形 236"/>
          <p:cNvSpPr/>
          <p:nvPr/>
        </p:nvSpPr>
        <p:spPr bwMode="auto">
          <a:xfrm>
            <a:off x="687072" y="4224064"/>
            <a:ext cx="360040" cy="3694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38" name="矩形 237"/>
          <p:cNvSpPr/>
          <p:nvPr/>
        </p:nvSpPr>
        <p:spPr bwMode="auto">
          <a:xfrm>
            <a:off x="1046336" y="4224064"/>
            <a:ext cx="360040" cy="3694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-9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9" name="矩形 238"/>
          <p:cNvSpPr/>
          <p:nvPr/>
        </p:nvSpPr>
        <p:spPr bwMode="auto">
          <a:xfrm>
            <a:off x="1405600" y="4224064"/>
            <a:ext cx="360040" cy="3694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40" name="矩形 239"/>
          <p:cNvSpPr/>
          <p:nvPr/>
        </p:nvSpPr>
        <p:spPr bwMode="auto">
          <a:xfrm>
            <a:off x="1764864" y="4224064"/>
            <a:ext cx="360040" cy="3694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41" name="矩形 240"/>
          <p:cNvSpPr/>
          <p:nvPr/>
        </p:nvSpPr>
        <p:spPr bwMode="auto">
          <a:xfrm>
            <a:off x="2483392" y="4224064"/>
            <a:ext cx="360040" cy="3694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42" name="矩形 241"/>
          <p:cNvSpPr/>
          <p:nvPr/>
        </p:nvSpPr>
        <p:spPr bwMode="auto">
          <a:xfrm>
            <a:off x="2842656" y="4224064"/>
            <a:ext cx="360040" cy="3694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-4</a:t>
            </a:r>
          </a:p>
        </p:txBody>
      </p:sp>
      <p:sp>
        <p:nvSpPr>
          <p:cNvPr id="243" name="矩形 242"/>
          <p:cNvSpPr/>
          <p:nvPr/>
        </p:nvSpPr>
        <p:spPr bwMode="auto">
          <a:xfrm>
            <a:off x="3201920" y="4224064"/>
            <a:ext cx="360040" cy="3694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44" name="矩形 243"/>
          <p:cNvSpPr/>
          <p:nvPr/>
        </p:nvSpPr>
        <p:spPr bwMode="auto">
          <a:xfrm>
            <a:off x="3561184" y="4224064"/>
            <a:ext cx="360040" cy="3694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45" name="矩形 244"/>
          <p:cNvSpPr/>
          <p:nvPr/>
        </p:nvSpPr>
        <p:spPr bwMode="auto">
          <a:xfrm>
            <a:off x="5713061" y="4224063"/>
            <a:ext cx="360040" cy="3694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246" name="矩形 245"/>
          <p:cNvSpPr/>
          <p:nvPr/>
        </p:nvSpPr>
        <p:spPr bwMode="auto">
          <a:xfrm>
            <a:off x="2128291" y="4224063"/>
            <a:ext cx="360040" cy="3694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47" name="矩形 246"/>
          <p:cNvSpPr/>
          <p:nvPr/>
        </p:nvSpPr>
        <p:spPr bwMode="auto">
          <a:xfrm>
            <a:off x="6076032" y="4224064"/>
            <a:ext cx="360040" cy="3694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48" name="矩形 247"/>
          <p:cNvSpPr/>
          <p:nvPr/>
        </p:nvSpPr>
        <p:spPr bwMode="auto">
          <a:xfrm>
            <a:off x="6435296" y="4224064"/>
            <a:ext cx="360040" cy="3694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49" name="矩形 248"/>
          <p:cNvSpPr/>
          <p:nvPr/>
        </p:nvSpPr>
        <p:spPr bwMode="auto">
          <a:xfrm>
            <a:off x="3920448" y="4224064"/>
            <a:ext cx="360040" cy="3694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</a:p>
        </p:txBody>
      </p:sp>
      <p:sp>
        <p:nvSpPr>
          <p:cNvPr id="250" name="矩形 249"/>
          <p:cNvSpPr/>
          <p:nvPr/>
        </p:nvSpPr>
        <p:spPr bwMode="auto">
          <a:xfrm>
            <a:off x="4279712" y="4224064"/>
            <a:ext cx="360040" cy="3694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251" name="矩形 250"/>
          <p:cNvSpPr/>
          <p:nvPr/>
        </p:nvSpPr>
        <p:spPr bwMode="auto">
          <a:xfrm>
            <a:off x="4638976" y="4224064"/>
            <a:ext cx="360040" cy="3694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252" name="矩形 251"/>
          <p:cNvSpPr/>
          <p:nvPr/>
        </p:nvSpPr>
        <p:spPr bwMode="auto">
          <a:xfrm>
            <a:off x="4991841" y="4224063"/>
            <a:ext cx="360040" cy="3694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53" name="矩形 252"/>
          <p:cNvSpPr/>
          <p:nvPr/>
        </p:nvSpPr>
        <p:spPr bwMode="auto">
          <a:xfrm>
            <a:off x="5351105" y="4224063"/>
            <a:ext cx="360040" cy="3694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54" name="矩形 253"/>
          <p:cNvSpPr/>
          <p:nvPr/>
        </p:nvSpPr>
        <p:spPr bwMode="auto">
          <a:xfrm>
            <a:off x="7160223" y="4224063"/>
            <a:ext cx="360040" cy="3694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255" name="矩形 254"/>
          <p:cNvSpPr/>
          <p:nvPr/>
        </p:nvSpPr>
        <p:spPr bwMode="auto">
          <a:xfrm>
            <a:off x="7523194" y="4224064"/>
            <a:ext cx="360040" cy="3694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</p:txBody>
      </p:sp>
      <p:sp>
        <p:nvSpPr>
          <p:cNvPr id="256" name="矩形 255"/>
          <p:cNvSpPr/>
          <p:nvPr/>
        </p:nvSpPr>
        <p:spPr bwMode="auto">
          <a:xfrm>
            <a:off x="6798267" y="4224063"/>
            <a:ext cx="360040" cy="3694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209806" y="3717032"/>
            <a:ext cx="6480721" cy="987415"/>
            <a:chOff x="1210673" y="3926090"/>
            <a:chExt cx="6480721" cy="780709"/>
          </a:xfrm>
        </p:grpSpPr>
        <p:sp>
          <p:nvSpPr>
            <p:cNvPr id="257" name="弧形 256"/>
            <p:cNvSpPr/>
            <p:nvPr/>
          </p:nvSpPr>
          <p:spPr bwMode="auto">
            <a:xfrm rot="16200000" flipV="1">
              <a:off x="4297427" y="3934325"/>
              <a:ext cx="307214" cy="741251"/>
            </a:xfrm>
            <a:prstGeom prst="arc">
              <a:avLst/>
            </a:prstGeom>
            <a:noFill/>
            <a:ln w="22225" cap="flat" cmpd="sng" algn="ctr">
              <a:solidFill>
                <a:srgbClr val="C00000"/>
              </a:solidFill>
              <a:prstDash val="solid"/>
              <a:round/>
              <a:headEnd type="stealth" w="lg" len="lg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弧形 257"/>
            <p:cNvSpPr/>
            <p:nvPr/>
          </p:nvSpPr>
          <p:spPr bwMode="auto">
            <a:xfrm rot="16200000" flipV="1">
              <a:off x="4199185" y="2851977"/>
              <a:ext cx="505413" cy="2900417"/>
            </a:xfrm>
            <a:prstGeom prst="arc">
              <a:avLst/>
            </a:prstGeom>
            <a:noFill/>
            <a:ln w="22225" cap="flat" cmpd="sng" algn="ctr">
              <a:solidFill>
                <a:srgbClr val="C00000"/>
              </a:solidFill>
              <a:prstDash val="solid"/>
              <a:round/>
              <a:headEnd type="stealth" w="lg" len="lg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弧形 258"/>
            <p:cNvSpPr/>
            <p:nvPr/>
          </p:nvSpPr>
          <p:spPr bwMode="auto">
            <a:xfrm rot="16200000" flipV="1">
              <a:off x="4060679" y="1076084"/>
              <a:ext cx="780709" cy="6480721"/>
            </a:xfrm>
            <a:prstGeom prst="arc">
              <a:avLst/>
            </a:prstGeom>
            <a:noFill/>
            <a:ln w="22225" cap="flat" cmpd="sng" algn="ctr">
              <a:solidFill>
                <a:srgbClr val="C00000"/>
              </a:solidFill>
              <a:prstDash val="solid"/>
              <a:round/>
              <a:headEnd type="stealth" w="lg" len="lg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 flipH="1" flipV="1">
            <a:off x="1178926" y="3910469"/>
            <a:ext cx="6544215" cy="1360657"/>
            <a:chOff x="1851087" y="5417404"/>
            <a:chExt cx="6480721" cy="780709"/>
          </a:xfrm>
        </p:grpSpPr>
        <p:sp>
          <p:nvSpPr>
            <p:cNvPr id="260" name="弧形 259"/>
            <p:cNvSpPr/>
            <p:nvPr/>
          </p:nvSpPr>
          <p:spPr bwMode="auto">
            <a:xfrm rot="16200000" flipV="1">
              <a:off x="4937841" y="5425639"/>
              <a:ext cx="307214" cy="741251"/>
            </a:xfrm>
            <a:prstGeom prst="arc">
              <a:avLst/>
            </a:prstGeom>
            <a:noFill/>
            <a:ln w="22225" cap="flat" cmpd="sng" algn="ctr">
              <a:solidFill>
                <a:srgbClr val="C00000"/>
              </a:solidFill>
              <a:prstDash val="solid"/>
              <a:round/>
              <a:headEnd type="stealth" w="lg" len="lg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弧形 260"/>
            <p:cNvSpPr/>
            <p:nvPr/>
          </p:nvSpPr>
          <p:spPr bwMode="auto">
            <a:xfrm rot="16200000" flipV="1">
              <a:off x="4839599" y="4343291"/>
              <a:ext cx="505413" cy="2900417"/>
            </a:xfrm>
            <a:prstGeom prst="arc">
              <a:avLst/>
            </a:prstGeom>
            <a:noFill/>
            <a:ln w="22225" cap="flat" cmpd="sng" algn="ctr">
              <a:solidFill>
                <a:srgbClr val="C00000"/>
              </a:solidFill>
              <a:prstDash val="solid"/>
              <a:round/>
              <a:headEnd type="stealth" w="lg" len="lg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2" name="弧形 261"/>
            <p:cNvSpPr/>
            <p:nvPr/>
          </p:nvSpPr>
          <p:spPr bwMode="auto">
            <a:xfrm rot="16200000" flipV="1">
              <a:off x="4701093" y="2567398"/>
              <a:ext cx="780709" cy="6480721"/>
            </a:xfrm>
            <a:prstGeom prst="arc">
              <a:avLst/>
            </a:prstGeom>
            <a:noFill/>
            <a:ln w="22225" cap="flat" cmpd="sng" algn="ctr">
              <a:solidFill>
                <a:srgbClr val="C00000"/>
              </a:solidFill>
              <a:prstDash val="solid"/>
              <a:round/>
              <a:headEnd type="stealth" w="lg" len="lg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3" name="矩形 262"/>
          <p:cNvSpPr/>
          <p:nvPr/>
        </p:nvSpPr>
        <p:spPr>
          <a:xfrm>
            <a:off x="4639752" y="4632762"/>
            <a:ext cx="47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次试探地址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(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hash(key)+1</a:t>
            </a:r>
            <a:r>
              <a:rPr lang="en-US" altLang="zh-CN" b="1" baseline="300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mod M</a:t>
            </a:r>
            <a:endParaRPr lang="zh-CN" altLang="en-US" baseline="30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64" name="矩形 263"/>
          <p:cNvSpPr/>
          <p:nvPr/>
        </p:nvSpPr>
        <p:spPr>
          <a:xfrm>
            <a:off x="4639752" y="4943889"/>
            <a:ext cx="47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次试探地址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(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hash(key) -1</a:t>
            </a:r>
            <a:r>
              <a:rPr lang="en-US" altLang="zh-CN" b="1" baseline="300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mod M</a:t>
            </a:r>
            <a:endParaRPr lang="zh-CN" altLang="en-US" baseline="30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65" name="矩形 264"/>
          <p:cNvSpPr/>
          <p:nvPr/>
        </p:nvSpPr>
        <p:spPr>
          <a:xfrm>
            <a:off x="4639752" y="5255016"/>
            <a:ext cx="47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次试探地址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(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hash(key)+2</a:t>
            </a:r>
            <a:r>
              <a:rPr lang="en-US" altLang="zh-CN" b="1" baseline="300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mod M</a:t>
            </a:r>
            <a:endParaRPr lang="zh-CN" altLang="en-US" baseline="30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66" name="矩形 265"/>
          <p:cNvSpPr/>
          <p:nvPr/>
        </p:nvSpPr>
        <p:spPr>
          <a:xfrm>
            <a:off x="4639752" y="5566143"/>
            <a:ext cx="47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次试探地址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(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hash(key) -2</a:t>
            </a:r>
            <a:r>
              <a:rPr lang="en-US" altLang="zh-CN" b="1" baseline="300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mod M</a:t>
            </a:r>
            <a:endParaRPr lang="zh-CN" altLang="en-US" baseline="30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67" name="矩形 266"/>
          <p:cNvSpPr/>
          <p:nvPr/>
        </p:nvSpPr>
        <p:spPr>
          <a:xfrm>
            <a:off x="4639752" y="5877272"/>
            <a:ext cx="47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次试探地址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(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hash(key)+3</a:t>
            </a:r>
            <a:r>
              <a:rPr lang="en-US" altLang="zh-CN" b="1" baseline="300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mod M</a:t>
            </a:r>
            <a:endParaRPr lang="zh-CN" altLang="en-US" baseline="30000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389962" y="5600141"/>
            <a:ext cx="3954232" cy="673508"/>
            <a:chOff x="327808" y="5537254"/>
            <a:chExt cx="3954232" cy="673508"/>
          </a:xfrm>
        </p:grpSpPr>
        <p:sp>
          <p:nvSpPr>
            <p:cNvPr id="268" name="矩形 267"/>
            <p:cNvSpPr/>
            <p:nvPr/>
          </p:nvSpPr>
          <p:spPr bwMode="auto">
            <a:xfrm>
              <a:off x="327808" y="5537255"/>
              <a:ext cx="360040" cy="369487"/>
            </a:xfrm>
            <a:prstGeom prst="rect">
              <a:avLst/>
            </a:prstGeom>
            <a:solidFill>
              <a:srgbClr val="00B05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+0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9" name="矩形 268"/>
            <p:cNvSpPr/>
            <p:nvPr/>
          </p:nvSpPr>
          <p:spPr bwMode="auto">
            <a:xfrm>
              <a:off x="1046336" y="5537255"/>
              <a:ext cx="360040" cy="369487"/>
            </a:xfrm>
            <a:prstGeom prst="rect">
              <a:avLst/>
            </a:prstGeom>
            <a:solidFill>
              <a:srgbClr val="00B05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-9</a:t>
              </a:r>
            </a:p>
          </p:txBody>
        </p:sp>
        <p:sp>
          <p:nvSpPr>
            <p:cNvPr id="270" name="矩形 269"/>
            <p:cNvSpPr/>
            <p:nvPr/>
          </p:nvSpPr>
          <p:spPr bwMode="auto">
            <a:xfrm>
              <a:off x="1405600" y="5537255"/>
              <a:ext cx="360040" cy="369487"/>
            </a:xfrm>
            <a:prstGeom prst="rect">
              <a:avLst/>
            </a:prstGeom>
            <a:solidFill>
              <a:srgbClr val="00B05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+25</a:t>
              </a:r>
            </a:p>
          </p:txBody>
        </p:sp>
        <p:sp>
          <p:nvSpPr>
            <p:cNvPr id="271" name="矩形 270"/>
            <p:cNvSpPr/>
            <p:nvPr/>
          </p:nvSpPr>
          <p:spPr bwMode="auto">
            <a:xfrm>
              <a:off x="1764864" y="5537255"/>
              <a:ext cx="360040" cy="369487"/>
            </a:xfrm>
            <a:prstGeom prst="rect">
              <a:avLst/>
            </a:prstGeom>
            <a:solidFill>
              <a:srgbClr val="00B05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+4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2" name="矩形 271"/>
            <p:cNvSpPr/>
            <p:nvPr/>
          </p:nvSpPr>
          <p:spPr bwMode="auto">
            <a:xfrm>
              <a:off x="2124128" y="5537255"/>
              <a:ext cx="360040" cy="369487"/>
            </a:xfrm>
            <a:prstGeom prst="rect">
              <a:avLst/>
            </a:prstGeom>
            <a:solidFill>
              <a:srgbClr val="00B05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+16</a:t>
              </a:r>
            </a:p>
          </p:txBody>
        </p:sp>
        <p:sp>
          <p:nvSpPr>
            <p:cNvPr id="273" name="矩形 272"/>
            <p:cNvSpPr/>
            <p:nvPr/>
          </p:nvSpPr>
          <p:spPr bwMode="auto">
            <a:xfrm>
              <a:off x="691235" y="5537254"/>
              <a:ext cx="360040" cy="369487"/>
            </a:xfrm>
            <a:prstGeom prst="rect">
              <a:avLst/>
            </a:prstGeom>
            <a:solidFill>
              <a:srgbClr val="00B05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+1</a:t>
              </a:r>
            </a:p>
          </p:txBody>
        </p:sp>
        <p:sp>
          <p:nvSpPr>
            <p:cNvPr id="274" name="矩形 273"/>
            <p:cNvSpPr/>
            <p:nvPr/>
          </p:nvSpPr>
          <p:spPr bwMode="auto">
            <a:xfrm>
              <a:off x="2483392" y="5537255"/>
              <a:ext cx="360040" cy="369487"/>
            </a:xfrm>
            <a:prstGeom prst="rect">
              <a:avLst/>
            </a:prstGeom>
            <a:solidFill>
              <a:srgbClr val="00B05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-16</a:t>
              </a:r>
            </a:p>
          </p:txBody>
        </p:sp>
        <p:sp>
          <p:nvSpPr>
            <p:cNvPr id="275" name="矩形 274"/>
            <p:cNvSpPr/>
            <p:nvPr/>
          </p:nvSpPr>
          <p:spPr bwMode="auto">
            <a:xfrm>
              <a:off x="2842656" y="5537255"/>
              <a:ext cx="360040" cy="369487"/>
            </a:xfrm>
            <a:prstGeom prst="rect">
              <a:avLst/>
            </a:prstGeom>
            <a:solidFill>
              <a:srgbClr val="00B05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-4</a:t>
              </a:r>
            </a:p>
          </p:txBody>
        </p:sp>
        <p:sp>
          <p:nvSpPr>
            <p:cNvPr id="276" name="矩形 275"/>
            <p:cNvSpPr/>
            <p:nvPr/>
          </p:nvSpPr>
          <p:spPr bwMode="auto">
            <a:xfrm>
              <a:off x="3201920" y="5537255"/>
              <a:ext cx="360040" cy="369487"/>
            </a:xfrm>
            <a:prstGeom prst="rect">
              <a:avLst/>
            </a:prstGeom>
            <a:solidFill>
              <a:srgbClr val="00B05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-25</a:t>
              </a:r>
            </a:p>
          </p:txBody>
        </p:sp>
        <p:sp>
          <p:nvSpPr>
            <p:cNvPr id="277" name="矩形 276"/>
            <p:cNvSpPr/>
            <p:nvPr/>
          </p:nvSpPr>
          <p:spPr bwMode="auto">
            <a:xfrm>
              <a:off x="3554785" y="5537254"/>
              <a:ext cx="360040" cy="369487"/>
            </a:xfrm>
            <a:prstGeom prst="rect">
              <a:avLst/>
            </a:prstGeom>
            <a:solidFill>
              <a:srgbClr val="00B05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+9</a:t>
              </a:r>
            </a:p>
          </p:txBody>
        </p:sp>
        <p:sp>
          <p:nvSpPr>
            <p:cNvPr id="278" name="矩形 277"/>
            <p:cNvSpPr/>
            <p:nvPr/>
          </p:nvSpPr>
          <p:spPr bwMode="auto">
            <a:xfrm>
              <a:off x="3914049" y="5537254"/>
              <a:ext cx="360040" cy="369487"/>
            </a:xfrm>
            <a:prstGeom prst="rect">
              <a:avLst/>
            </a:prstGeom>
            <a:solidFill>
              <a:srgbClr val="00B05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-1</a:t>
              </a:r>
            </a:p>
          </p:txBody>
        </p:sp>
        <p:sp>
          <p:nvSpPr>
            <p:cNvPr id="279" name="矩形 278"/>
            <p:cNvSpPr/>
            <p:nvPr/>
          </p:nvSpPr>
          <p:spPr>
            <a:xfrm>
              <a:off x="708068" y="590298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400" dirty="0"/>
            </a:p>
          </p:txBody>
        </p:sp>
        <p:sp>
          <p:nvSpPr>
            <p:cNvPr id="280" name="矩形 279"/>
            <p:cNvSpPr/>
            <p:nvPr/>
          </p:nvSpPr>
          <p:spPr>
            <a:xfrm>
              <a:off x="1072900" y="590298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 dirty="0"/>
            </a:p>
          </p:txBody>
        </p:sp>
        <p:sp>
          <p:nvSpPr>
            <p:cNvPr id="281" name="矩形 280"/>
            <p:cNvSpPr/>
            <p:nvPr/>
          </p:nvSpPr>
          <p:spPr>
            <a:xfrm>
              <a:off x="1437732" y="590298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400" dirty="0"/>
            </a:p>
          </p:txBody>
        </p:sp>
        <p:sp>
          <p:nvSpPr>
            <p:cNvPr id="282" name="矩形 281"/>
            <p:cNvSpPr/>
            <p:nvPr/>
          </p:nvSpPr>
          <p:spPr>
            <a:xfrm>
              <a:off x="1802564" y="590298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400" dirty="0"/>
            </a:p>
          </p:txBody>
        </p:sp>
        <p:sp>
          <p:nvSpPr>
            <p:cNvPr id="283" name="矩形 282"/>
            <p:cNvSpPr/>
            <p:nvPr/>
          </p:nvSpPr>
          <p:spPr>
            <a:xfrm>
              <a:off x="2167396" y="590298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1400" dirty="0"/>
            </a:p>
          </p:txBody>
        </p:sp>
        <p:sp>
          <p:nvSpPr>
            <p:cNvPr id="284" name="矩形 283"/>
            <p:cNvSpPr/>
            <p:nvPr/>
          </p:nvSpPr>
          <p:spPr>
            <a:xfrm>
              <a:off x="2532228" y="590298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1400" dirty="0"/>
            </a:p>
          </p:txBody>
        </p:sp>
        <p:sp>
          <p:nvSpPr>
            <p:cNvPr id="285" name="矩形 284"/>
            <p:cNvSpPr/>
            <p:nvPr/>
          </p:nvSpPr>
          <p:spPr>
            <a:xfrm>
              <a:off x="2897060" y="590298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sz="1400" dirty="0"/>
            </a:p>
          </p:txBody>
        </p:sp>
        <p:sp>
          <p:nvSpPr>
            <p:cNvPr id="286" name="矩形 285"/>
            <p:cNvSpPr/>
            <p:nvPr/>
          </p:nvSpPr>
          <p:spPr>
            <a:xfrm>
              <a:off x="3261892" y="590298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1400" dirty="0"/>
            </a:p>
          </p:txBody>
        </p:sp>
        <p:sp>
          <p:nvSpPr>
            <p:cNvPr id="287" name="矩形 286"/>
            <p:cNvSpPr/>
            <p:nvPr/>
          </p:nvSpPr>
          <p:spPr>
            <a:xfrm>
              <a:off x="3626726" y="590298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zh-CN" altLang="en-US" sz="1400" dirty="0"/>
            </a:p>
          </p:txBody>
        </p:sp>
        <p:sp>
          <p:nvSpPr>
            <p:cNvPr id="288" name="矩形 287"/>
            <p:cNvSpPr/>
            <p:nvPr/>
          </p:nvSpPr>
          <p:spPr>
            <a:xfrm>
              <a:off x="3876160" y="5902985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zh-CN" altLang="en-US" sz="1400" dirty="0"/>
            </a:p>
          </p:txBody>
        </p:sp>
        <p:sp>
          <p:nvSpPr>
            <p:cNvPr id="289" name="矩形 288"/>
            <p:cNvSpPr/>
            <p:nvPr/>
          </p:nvSpPr>
          <p:spPr>
            <a:xfrm>
              <a:off x="343236" y="5902985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sz="1400" dirty="0"/>
            </a:p>
          </p:txBody>
        </p:sp>
      </p:grpSp>
      <p:sp>
        <p:nvSpPr>
          <p:cNvPr id="290" name="矩形 289"/>
          <p:cNvSpPr/>
          <p:nvPr/>
        </p:nvSpPr>
        <p:spPr bwMode="auto">
          <a:xfrm>
            <a:off x="389962" y="6352873"/>
            <a:ext cx="8462541" cy="438237"/>
          </a:xfrm>
          <a:prstGeom prst="rect">
            <a:avLst/>
          </a:prstGeom>
          <a:solidFill>
            <a:srgbClr val="C00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2"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数论证明：若表长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取模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余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，则在前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次试探必可遍历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中的所有桶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2" name="矩形 291"/>
          <p:cNvSpPr/>
          <p:nvPr/>
        </p:nvSpPr>
        <p:spPr>
          <a:xfrm>
            <a:off x="4394642" y="4678918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93" name="矩形 292"/>
          <p:cNvSpPr/>
          <p:nvPr/>
        </p:nvSpPr>
        <p:spPr>
          <a:xfrm>
            <a:off x="4394642" y="4889602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</a:t>
            </a:r>
          </a:p>
        </p:txBody>
      </p:sp>
      <p:sp>
        <p:nvSpPr>
          <p:cNvPr id="294" name="矩形 293"/>
          <p:cNvSpPr/>
          <p:nvPr/>
        </p:nvSpPr>
        <p:spPr>
          <a:xfrm>
            <a:off x="4156223" y="3902114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95" name="矩形 294"/>
          <p:cNvSpPr/>
          <p:nvPr/>
        </p:nvSpPr>
        <p:spPr>
          <a:xfrm>
            <a:off x="4156223" y="3719288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96" name="矩形 295"/>
          <p:cNvSpPr/>
          <p:nvPr/>
        </p:nvSpPr>
        <p:spPr>
          <a:xfrm>
            <a:off x="4141750" y="3525456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⑤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97" name="矩形 296"/>
          <p:cNvSpPr/>
          <p:nvPr/>
        </p:nvSpPr>
        <p:spPr>
          <a:xfrm>
            <a:off x="4394642" y="5123527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⑥</a:t>
            </a:r>
          </a:p>
        </p:txBody>
      </p:sp>
    </p:spTree>
    <p:extLst>
      <p:ext uri="{BB962C8B-B14F-4D97-AF65-F5344CB8AC3E}">
        <p14:creationId xmlns:p14="http://schemas.microsoft.com/office/powerpoint/2010/main" val="1416601788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20"/>
              <p:cNvSpPr txBox="1">
                <a:spLocks noChangeArrowheads="1"/>
              </p:cNvSpPr>
              <p:nvPr/>
            </p:nvSpPr>
            <p:spPr bwMode="auto">
              <a:xfrm>
                <a:off x="35496" y="1196752"/>
                <a:ext cx="8972121" cy="45326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lvl="1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散列码转换：针对不同类型关键码进行散列函数计算的预处理</a:t>
                </a:r>
                <a:endPara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 indent="-4572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强制转换为整数：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byte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short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sz="2400" b="1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char 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不超过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32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位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 indent="-4572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成员对象求和：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long </a:t>
                </a:r>
                <a:r>
                  <a:rPr lang="en-US" altLang="zh-CN" sz="2400" b="1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long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double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，可分多个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32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位相加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 indent="-4572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字符串多项式转换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2">
                  <a:spcAft>
                    <a:spcPts val="600"/>
                  </a:spcAft>
                  <a:buClr>
                    <a:srgbClr val="C00000"/>
                  </a:buClr>
                  <a:defRPr/>
                </a:pP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例如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”data structure”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，可先将各字母对应整数   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2">
                  <a:spcAft>
                    <a:spcPts val="600"/>
                  </a:spcAft>
                  <a:buClr>
                    <a:srgbClr val="C00000"/>
                  </a:buClr>
                  <a:defRPr/>
                </a:pP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(x</a:t>
                </a:r>
                <a:r>
                  <a:rPr lang="en-US" altLang="zh-CN" sz="2400" b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=1,2,3…26)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2">
                  <a:spcAft>
                    <a:spcPts val="600"/>
                  </a:spcAft>
                  <a:buClr>
                    <a:srgbClr val="C00000"/>
                  </a:buClr>
                  <a:defRPr/>
                </a:pP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进而使用多项式转换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2">
                  <a:spcAft>
                    <a:spcPts val="600"/>
                  </a:spcAft>
                  <a:buClr>
                    <a:srgbClr val="C00000"/>
                  </a:buClr>
                  <a:defRPr/>
                </a:pP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𝟎</m:t>
                        </m:r>
                      </m:sub>
                    </m:sSub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𝒂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</m:sSub>
                    <m:sSup>
                      <m:sSupPr>
                        <m:ctrl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𝒂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+…+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sub>
                    </m:sSub>
                    <m:sSup>
                      <m:sSupPr>
                        <m:ctrl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𝒂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p>
                    </m:sSup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sSup>
                      <m:sSupPr>
                        <m:ctrl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𝒂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𝟎</m:t>
                        </m:r>
                      </m:sup>
                    </m:sSup>
                  </m:oMath>
                </a14:m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2">
                  <a:spcAft>
                    <a:spcPts val="600"/>
                  </a:spcAft>
                  <a:buClr>
                    <a:srgbClr val="C00000"/>
                  </a:buClr>
                  <a:defRPr/>
                </a:pP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实验证明对于英文字符串，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取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33,37,39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或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41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较合适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3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1196752"/>
                <a:ext cx="8972121" cy="4532651"/>
              </a:xfrm>
              <a:prstGeom prst="rect">
                <a:avLst/>
              </a:prstGeom>
              <a:blipFill>
                <a:blip r:embed="rId3"/>
                <a:stretch>
                  <a:fillRect l="-1223" t="-1344" r="-68" b="-201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散列码转换</a:t>
            </a:r>
          </a:p>
        </p:txBody>
      </p:sp>
    </p:spTree>
    <p:extLst>
      <p:ext uri="{BB962C8B-B14F-4D97-AF65-F5344CB8AC3E}">
        <p14:creationId xmlns:p14="http://schemas.microsoft.com/office/powerpoint/2010/main" val="2112747925"/>
      </p:ext>
    </p:extLst>
  </p:cSld>
  <p:clrMapOvr>
    <a:masterClrMapping/>
  </p:clrMapOvr>
  <p:transition advTm="157"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串匹配散列方法：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Karp-Rabin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20"/>
              <p:cNvSpPr txBox="1">
                <a:spLocks noChangeArrowheads="1"/>
              </p:cNvSpPr>
              <p:nvPr/>
            </p:nvSpPr>
            <p:spPr bwMode="auto">
              <a:xfrm>
                <a:off x="135444" y="1134333"/>
                <a:ext cx="8731733" cy="47320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lvl="1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任一有限长度的字符向量都可视为整数</a:t>
                </a:r>
                <a:endPara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 indent="-457200">
                  <a:spcAft>
                    <a:spcPts val="3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若字母表规模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|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𝚺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|=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𝒅</m:t>
                    </m:r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，则任意字符串都可以对应“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d+1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”进制的整数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 indent="-457200">
                  <a:spcAft>
                    <a:spcPts val="3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如由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{0,1,2,3,4,5,6,7,8,9,a,b,c,d,e,f}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这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16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个字符组成任意串可转化为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17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进制数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 indent="-457200">
                  <a:spcAft>
                    <a:spcPts val="3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”01a”=&lt;1,2,11&gt;</a:t>
                </a:r>
                <a:r>
                  <a:rPr lang="en-US" altLang="zh-CN" sz="2400" b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17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=334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（如若使用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16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进制则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”01a”=“1a”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 indent="-457200">
                  <a:spcAft>
                    <a:spcPts val="3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这样，任意整数都将唯一对应一字符串，转化的整数成为散列码（也称为该字符串的“指纹”）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 indent="-457200">
                  <a:spcAft>
                    <a:spcPts val="3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以下考虑由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26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个大写字母组成的字符串匹配问题，使整数转换进制为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27</a:t>
                </a:r>
              </a:p>
              <a:p>
                <a:pPr marL="457200" lvl="2">
                  <a:spcAft>
                    <a:spcPts val="300"/>
                  </a:spcAft>
                  <a:buClr>
                    <a:srgbClr val="C00000"/>
                  </a:buClr>
                  <a:defRPr/>
                </a:pPr>
                <a:endParaRPr lang="en-US" altLang="zh-CN" sz="24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35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5444" y="1134333"/>
                <a:ext cx="8731733" cy="4732065"/>
              </a:xfrm>
              <a:prstGeom prst="rect">
                <a:avLst/>
              </a:prstGeom>
              <a:blipFill>
                <a:blip r:embed="rId3"/>
                <a:stretch>
                  <a:fillRect l="-1186" t="-1289" r="-453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4517708"/>
      </p:ext>
    </p:extLst>
  </p:cSld>
  <p:clrMapOvr>
    <a:masterClrMapping/>
  </p:clrMapOvr>
  <p:transition advTm="157"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Box 20"/>
          <p:cNvSpPr txBox="1">
            <a:spLocks noChangeArrowheads="1"/>
          </p:cNvSpPr>
          <p:nvPr/>
        </p:nvSpPr>
        <p:spPr bwMode="auto">
          <a:xfrm>
            <a:off x="135444" y="1134333"/>
            <a:ext cx="8762838" cy="315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散列压缩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直接计算指纹十分耗时，并且指纹长度过长，比对慢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“HASHING”=&lt;8,1,19,8,9,14,7&gt;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(27)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=3,123,974,608</a:t>
            </a: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KARPRABIN”=&lt;11,1,18,16,18,1,2,9,14&gt;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(27)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=3,124,397,993,144</a:t>
            </a: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d=128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ASCII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码）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模式串长度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m&gt;10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，则散列码长度将达到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位长，比对无法在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时间内完成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为此需进行散列压缩 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Hash(key)=</a:t>
            </a:r>
            <a:r>
              <a:rPr lang="en-US" altLang="zh-CN" sz="24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key%M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串匹配散列方法：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Karp-Rabin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971600" y="4365104"/>
            <a:ext cx="6532964" cy="2262773"/>
            <a:chOff x="709129" y="4259817"/>
            <a:chExt cx="6532964" cy="2262773"/>
          </a:xfrm>
        </p:grpSpPr>
        <p:sp>
          <p:nvSpPr>
            <p:cNvPr id="4" name="矩形 3"/>
            <p:cNvSpPr/>
            <p:nvPr/>
          </p:nvSpPr>
          <p:spPr bwMode="auto">
            <a:xfrm>
              <a:off x="1256292" y="4696135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 bwMode="auto">
            <a:xfrm>
              <a:off x="1761183" y="4696135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2266074" y="4696135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2770965" y="4696135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3275856" y="4696135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3780747" y="4696135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4285638" y="4696135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4790529" y="4696135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5295420" y="4696135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5800311" y="4696135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6305202" y="4696135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6810093" y="4696135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1256292" y="4352932"/>
              <a:ext cx="432000" cy="216024"/>
            </a:xfrm>
            <a:prstGeom prst="rect">
              <a:avLst/>
            </a:prstGeom>
            <a:solidFill>
              <a:srgbClr val="FF99FF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1761183" y="4352932"/>
              <a:ext cx="432000" cy="216024"/>
            </a:xfrm>
            <a:prstGeom prst="rect">
              <a:avLst/>
            </a:prstGeom>
            <a:solidFill>
              <a:srgbClr val="FF99FF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2266074" y="4352932"/>
              <a:ext cx="432000" cy="216024"/>
            </a:xfrm>
            <a:prstGeom prst="rect">
              <a:avLst/>
            </a:prstGeom>
            <a:solidFill>
              <a:srgbClr val="FF99FF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2770965" y="4352932"/>
              <a:ext cx="432000" cy="216024"/>
            </a:xfrm>
            <a:prstGeom prst="rect">
              <a:avLst/>
            </a:prstGeom>
            <a:solidFill>
              <a:srgbClr val="FF99FF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3275856" y="4345069"/>
              <a:ext cx="432000" cy="216024"/>
            </a:xfrm>
            <a:prstGeom prst="rect">
              <a:avLst/>
            </a:prstGeom>
            <a:solidFill>
              <a:srgbClr val="FF99FF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746159" y="4589428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 :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746159" y="4277012"/>
              <a:ext cx="432000" cy="352137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 :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1256292" y="5028082"/>
              <a:ext cx="2451564" cy="273125"/>
            </a:xfrm>
            <a:prstGeom prst="rect">
              <a:avLst/>
            </a:prstGeom>
            <a:solidFill>
              <a:srgbClr val="CCFF99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hash(“27182”)=22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712871" y="4941989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(a)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771951" y="4259817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hash(P)=77</a:t>
              </a:r>
              <a:endParaRPr lang="zh-CN" altLang="en-US" dirty="0"/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1761183" y="5408958"/>
              <a:ext cx="2451564" cy="273125"/>
            </a:xfrm>
            <a:prstGeom prst="rect">
              <a:avLst/>
            </a:prstGeom>
            <a:solidFill>
              <a:srgbClr val="CCFF99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hash(“71828”)=48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712871" y="5323230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(b)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2266074" y="5789834"/>
              <a:ext cx="2451564" cy="273125"/>
            </a:xfrm>
            <a:prstGeom prst="rect">
              <a:avLst/>
            </a:prstGeom>
            <a:solidFill>
              <a:srgbClr val="CCFF99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hash(“18281”)=45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 bwMode="auto">
            <a:xfrm>
              <a:off x="711879" y="5697131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(c)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2770965" y="6178421"/>
              <a:ext cx="2451564" cy="273125"/>
            </a:xfrm>
            <a:prstGeom prst="rect">
              <a:avLst/>
            </a:prstGeom>
            <a:solidFill>
              <a:srgbClr val="CCFF99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hash(“82818”)=77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 bwMode="auto">
            <a:xfrm>
              <a:off x="709129" y="6078007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(d)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2" name="直接连接符 41"/>
          <p:cNvCxnSpPr/>
          <p:nvPr/>
        </p:nvCxnSpPr>
        <p:spPr bwMode="auto">
          <a:xfrm>
            <a:off x="4475218" y="5032593"/>
            <a:ext cx="0" cy="7698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823B"/>
            </a:solidFill>
            <a:prstDash val="dash"/>
            <a:round/>
            <a:headEnd type="none"/>
            <a:tailEnd type="none"/>
          </a:ln>
          <a:effectLst/>
        </p:spPr>
      </p:cxnSp>
      <p:cxnSp>
        <p:nvCxnSpPr>
          <p:cNvPr id="46" name="直接连接符 45"/>
          <p:cNvCxnSpPr/>
          <p:nvPr/>
        </p:nvCxnSpPr>
        <p:spPr bwMode="auto">
          <a:xfrm>
            <a:off x="3970327" y="5021581"/>
            <a:ext cx="0" cy="3849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823B"/>
            </a:solidFill>
            <a:prstDash val="dash"/>
            <a:round/>
            <a:headEnd type="none"/>
            <a:tailEnd type="none"/>
          </a:ln>
          <a:effectLst/>
        </p:spPr>
      </p:cxnSp>
      <p:cxnSp>
        <p:nvCxnSpPr>
          <p:cNvPr id="48" name="直接连接符 47"/>
          <p:cNvCxnSpPr/>
          <p:nvPr/>
        </p:nvCxnSpPr>
        <p:spPr bwMode="auto">
          <a:xfrm>
            <a:off x="4980109" y="5032593"/>
            <a:ext cx="0" cy="113565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823B"/>
            </a:solidFill>
            <a:prstDash val="dash"/>
            <a:round/>
            <a:headEnd type="none"/>
            <a:tailEnd type="none"/>
          </a:ln>
          <a:effectLst/>
        </p:spPr>
      </p:cxnSp>
      <p:cxnSp>
        <p:nvCxnSpPr>
          <p:cNvPr id="50" name="直接连接符 49"/>
          <p:cNvCxnSpPr/>
          <p:nvPr/>
        </p:nvCxnSpPr>
        <p:spPr bwMode="auto">
          <a:xfrm>
            <a:off x="5481744" y="5032593"/>
            <a:ext cx="3256" cy="15242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823B"/>
            </a:solidFill>
            <a:prstDash val="dash"/>
            <a:round/>
            <a:headEnd type="none"/>
            <a:tailEnd type="none"/>
          </a:ln>
          <a:effectLst/>
        </p:spPr>
      </p:cxnSp>
      <p:sp>
        <p:nvSpPr>
          <p:cNvPr id="52" name="矩形 51"/>
          <p:cNvSpPr/>
          <p:nvPr/>
        </p:nvSpPr>
        <p:spPr bwMode="auto">
          <a:xfrm>
            <a:off x="5796136" y="5491859"/>
            <a:ext cx="3149345" cy="796864"/>
          </a:xfrm>
          <a:prstGeom prst="rect">
            <a:avLst/>
          </a:prstGeom>
          <a:solidFill>
            <a:srgbClr val="FFFFCC"/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200" b="1" kern="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本例中以十进制数字串为例，</a:t>
            </a:r>
            <a:r>
              <a:rPr lang="en-US" altLang="zh-CN" sz="2200" b="1" kern="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d=10</a:t>
            </a:r>
            <a:r>
              <a:rPr lang="zh-CN" altLang="en-US" sz="2200" b="1" kern="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200" b="1" kern="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M=97</a:t>
            </a:r>
            <a:endParaRPr lang="zh-CN" altLang="en-US" sz="2200" b="1" kern="0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334578"/>
      </p:ext>
    </p:extLst>
  </p:cSld>
  <p:clrMapOvr>
    <a:masterClrMapping/>
  </p:clrMapOvr>
  <p:transition advTm="157"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 bwMode="auto">
          <a:xfrm>
            <a:off x="690633" y="2035412"/>
            <a:ext cx="4536504" cy="504056"/>
          </a:xfrm>
          <a:prstGeom prst="roundRect">
            <a:avLst/>
          </a:prstGeom>
          <a:solidFill>
            <a:schemeClr val="accent2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回顾：有序向量查找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2682" y="5319840"/>
            <a:ext cx="6948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成功元素：红框，失败元素：白框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平均查找长度：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成功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=(4 + 3 + 5 + 2 + 5 + 4 + 6) / 7 = 4.14</a:t>
            </a: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失败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=(3 + 4 + 4 + 5 + 4 + 5 + 5 + 6) / 8 = 4.50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727" y="2135629"/>
            <a:ext cx="27593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理论证明（参考教材）：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平均查找长度为：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O(1.5*log</a:t>
            </a:r>
            <a:r>
              <a:rPr lang="en-US" altLang="zh-CN" sz="24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n)</a:t>
            </a:r>
          </a:p>
          <a:p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1.5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的常数系数有改进空间</a:t>
            </a:r>
          </a:p>
        </p:txBody>
      </p:sp>
      <p:sp>
        <p:nvSpPr>
          <p:cNvPr id="3" name="圆角矩形 2"/>
          <p:cNvSpPr/>
          <p:nvPr/>
        </p:nvSpPr>
        <p:spPr bwMode="auto">
          <a:xfrm>
            <a:off x="834649" y="2107420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1482721" y="2107420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2130793" y="2107420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3426937" y="2107420"/>
            <a:ext cx="360040" cy="360040"/>
          </a:xfrm>
          <a:prstGeom prst="round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endParaRPr lang="zh-CN" altLang="en-US" sz="2000" b="1" i="1">
              <a:solidFill>
                <a:schemeClr val="dk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4075009" y="2107420"/>
            <a:ext cx="360040" cy="360040"/>
          </a:xfrm>
          <a:prstGeom prst="round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endParaRPr lang="zh-CN" altLang="en-US" sz="2000" b="1" i="1">
              <a:solidFill>
                <a:schemeClr val="dk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4723081" y="2107420"/>
            <a:ext cx="360040" cy="360040"/>
          </a:xfrm>
          <a:prstGeom prst="round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endParaRPr lang="zh-CN" altLang="en-US" sz="2000" b="1" i="1">
              <a:solidFill>
                <a:schemeClr val="dk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2778865" y="2107420"/>
            <a:ext cx="360040" cy="360040"/>
          </a:xfrm>
          <a:prstGeom prst="roundRect">
            <a:avLst/>
          </a:prstGeom>
          <a:solidFill>
            <a:srgbClr val="C00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2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690633" y="2971516"/>
            <a:ext cx="1944216" cy="529897"/>
          </a:xfrm>
          <a:prstGeom prst="roundRect">
            <a:avLst/>
          </a:prstGeom>
          <a:solidFill>
            <a:schemeClr val="accent2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834649" y="3043524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2130793" y="3043524"/>
            <a:ext cx="360040" cy="360040"/>
          </a:xfrm>
          <a:prstGeom prst="round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endParaRPr lang="zh-CN" altLang="en-US" sz="2000" b="1" i="1">
              <a:solidFill>
                <a:schemeClr val="dk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4" name="圆角矩形 23"/>
          <p:cNvSpPr/>
          <p:nvPr/>
        </p:nvSpPr>
        <p:spPr bwMode="auto">
          <a:xfrm>
            <a:off x="3282921" y="2971516"/>
            <a:ext cx="1944216" cy="529897"/>
          </a:xfrm>
          <a:prstGeom prst="roundRect">
            <a:avLst/>
          </a:prstGeom>
          <a:solidFill>
            <a:schemeClr val="accent2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" name="圆角矩形 24"/>
          <p:cNvSpPr/>
          <p:nvPr/>
        </p:nvSpPr>
        <p:spPr bwMode="auto">
          <a:xfrm>
            <a:off x="3426937" y="3043524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" name="圆角矩形 25"/>
          <p:cNvSpPr/>
          <p:nvPr/>
        </p:nvSpPr>
        <p:spPr bwMode="auto">
          <a:xfrm>
            <a:off x="4075009" y="3043524"/>
            <a:ext cx="360040" cy="360040"/>
          </a:xfrm>
          <a:prstGeom prst="roundRect">
            <a:avLst/>
          </a:prstGeom>
          <a:solidFill>
            <a:srgbClr val="C00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4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" name="圆角矩形 26"/>
          <p:cNvSpPr/>
          <p:nvPr/>
        </p:nvSpPr>
        <p:spPr bwMode="auto">
          <a:xfrm>
            <a:off x="4723081" y="3043524"/>
            <a:ext cx="360040" cy="360040"/>
          </a:xfrm>
          <a:prstGeom prst="round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endParaRPr lang="zh-CN" altLang="en-US" sz="2000" b="1" i="1">
              <a:solidFill>
                <a:schemeClr val="dk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8" name="圆角矩形 27"/>
          <p:cNvSpPr/>
          <p:nvPr/>
        </p:nvSpPr>
        <p:spPr bwMode="auto">
          <a:xfrm>
            <a:off x="690633" y="3907620"/>
            <a:ext cx="648072" cy="504056"/>
          </a:xfrm>
          <a:prstGeom prst="roundRect">
            <a:avLst/>
          </a:prstGeom>
          <a:solidFill>
            <a:schemeClr val="accent2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0" name="圆角矩形 29"/>
          <p:cNvSpPr/>
          <p:nvPr/>
        </p:nvSpPr>
        <p:spPr bwMode="auto">
          <a:xfrm>
            <a:off x="834649" y="3979628"/>
            <a:ext cx="360040" cy="360040"/>
          </a:xfrm>
          <a:prstGeom prst="roundRect">
            <a:avLst/>
          </a:prstGeom>
          <a:solidFill>
            <a:srgbClr val="C00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4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1" name="圆角矩形 30"/>
          <p:cNvSpPr/>
          <p:nvPr/>
        </p:nvSpPr>
        <p:spPr bwMode="auto">
          <a:xfrm>
            <a:off x="1986777" y="3907620"/>
            <a:ext cx="648072" cy="504056"/>
          </a:xfrm>
          <a:prstGeom prst="roundRect">
            <a:avLst/>
          </a:prstGeom>
          <a:solidFill>
            <a:schemeClr val="accent2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2" name="圆角矩形 31"/>
          <p:cNvSpPr/>
          <p:nvPr/>
        </p:nvSpPr>
        <p:spPr bwMode="auto">
          <a:xfrm>
            <a:off x="2130793" y="3979628"/>
            <a:ext cx="360040" cy="360040"/>
          </a:xfrm>
          <a:prstGeom prst="roundRect">
            <a:avLst/>
          </a:prstGeom>
          <a:solidFill>
            <a:srgbClr val="C00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5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3" name="圆角矩形 32"/>
          <p:cNvSpPr/>
          <p:nvPr/>
        </p:nvSpPr>
        <p:spPr bwMode="auto">
          <a:xfrm>
            <a:off x="3282921" y="3907620"/>
            <a:ext cx="648072" cy="504056"/>
          </a:xfrm>
          <a:prstGeom prst="roundRect">
            <a:avLst/>
          </a:prstGeom>
          <a:solidFill>
            <a:schemeClr val="accent2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4" name="圆角矩形 33"/>
          <p:cNvSpPr/>
          <p:nvPr/>
        </p:nvSpPr>
        <p:spPr bwMode="auto">
          <a:xfrm>
            <a:off x="3426937" y="3979628"/>
            <a:ext cx="360040" cy="360040"/>
          </a:xfrm>
          <a:prstGeom prst="roundRect">
            <a:avLst/>
          </a:prstGeom>
          <a:solidFill>
            <a:srgbClr val="C00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5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5" name="圆角矩形 34"/>
          <p:cNvSpPr/>
          <p:nvPr/>
        </p:nvSpPr>
        <p:spPr bwMode="auto">
          <a:xfrm>
            <a:off x="4579065" y="3907620"/>
            <a:ext cx="648072" cy="504056"/>
          </a:xfrm>
          <a:prstGeom prst="roundRect">
            <a:avLst/>
          </a:prstGeom>
          <a:solidFill>
            <a:schemeClr val="accent2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6" name="圆角矩形 35"/>
          <p:cNvSpPr/>
          <p:nvPr/>
        </p:nvSpPr>
        <p:spPr bwMode="auto">
          <a:xfrm>
            <a:off x="4723081" y="3979628"/>
            <a:ext cx="360040" cy="360040"/>
          </a:xfrm>
          <a:prstGeom prst="roundRect">
            <a:avLst/>
          </a:prstGeom>
          <a:solidFill>
            <a:srgbClr val="C00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6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7" name="圆角矩形 36"/>
          <p:cNvSpPr/>
          <p:nvPr/>
        </p:nvSpPr>
        <p:spPr bwMode="auto">
          <a:xfrm>
            <a:off x="1482721" y="3043524"/>
            <a:ext cx="360040" cy="360040"/>
          </a:xfrm>
          <a:prstGeom prst="roundRect">
            <a:avLst/>
          </a:prstGeom>
          <a:solidFill>
            <a:srgbClr val="C00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3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8" name="圆角矩形 37"/>
          <p:cNvSpPr/>
          <p:nvPr/>
        </p:nvSpPr>
        <p:spPr bwMode="auto">
          <a:xfrm>
            <a:off x="546617" y="4771716"/>
            <a:ext cx="360040" cy="360040"/>
          </a:xfrm>
          <a:prstGeom prst="round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3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9" name="圆角矩形 38"/>
          <p:cNvSpPr/>
          <p:nvPr/>
        </p:nvSpPr>
        <p:spPr bwMode="auto">
          <a:xfrm>
            <a:off x="1122681" y="4771716"/>
            <a:ext cx="360040" cy="360040"/>
          </a:xfrm>
          <a:prstGeom prst="round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4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0" name="圆角矩形 39"/>
          <p:cNvSpPr/>
          <p:nvPr/>
        </p:nvSpPr>
        <p:spPr bwMode="auto">
          <a:xfrm>
            <a:off x="1842761" y="4771716"/>
            <a:ext cx="360040" cy="360040"/>
          </a:xfrm>
          <a:prstGeom prst="round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4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1" name="圆角矩形 40"/>
          <p:cNvSpPr/>
          <p:nvPr/>
        </p:nvSpPr>
        <p:spPr bwMode="auto">
          <a:xfrm>
            <a:off x="2418825" y="4771716"/>
            <a:ext cx="360040" cy="360040"/>
          </a:xfrm>
          <a:prstGeom prst="round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5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2" name="圆角矩形 41"/>
          <p:cNvSpPr/>
          <p:nvPr/>
        </p:nvSpPr>
        <p:spPr bwMode="auto">
          <a:xfrm>
            <a:off x="3138905" y="4771716"/>
            <a:ext cx="360040" cy="360040"/>
          </a:xfrm>
          <a:prstGeom prst="round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4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3" name="圆角矩形 42"/>
          <p:cNvSpPr/>
          <p:nvPr/>
        </p:nvSpPr>
        <p:spPr bwMode="auto">
          <a:xfrm>
            <a:off x="3714969" y="4771716"/>
            <a:ext cx="360040" cy="360040"/>
          </a:xfrm>
          <a:prstGeom prst="round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5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4" name="圆角矩形 43"/>
          <p:cNvSpPr/>
          <p:nvPr/>
        </p:nvSpPr>
        <p:spPr bwMode="auto">
          <a:xfrm>
            <a:off x="4435049" y="4771716"/>
            <a:ext cx="360040" cy="360040"/>
          </a:xfrm>
          <a:prstGeom prst="round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5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5" name="圆角矩形 44"/>
          <p:cNvSpPr/>
          <p:nvPr/>
        </p:nvSpPr>
        <p:spPr bwMode="auto">
          <a:xfrm>
            <a:off x="5011113" y="4771716"/>
            <a:ext cx="360040" cy="360040"/>
          </a:xfrm>
          <a:prstGeom prst="round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6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23552" name="直接箭头连接符 23551"/>
          <p:cNvCxnSpPr>
            <a:endCxn id="15" idx="0"/>
          </p:cNvCxnSpPr>
          <p:nvPr/>
        </p:nvCxnSpPr>
        <p:spPr bwMode="auto">
          <a:xfrm>
            <a:off x="2958885" y="1756672"/>
            <a:ext cx="0" cy="350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cxnSp>
        <p:nvCxnSpPr>
          <p:cNvPr id="23555" name="曲线连接符 23554"/>
          <p:cNvCxnSpPr>
            <a:stCxn id="15" idx="2"/>
            <a:endCxn id="37" idx="0"/>
          </p:cNvCxnSpPr>
          <p:nvPr/>
        </p:nvCxnSpPr>
        <p:spPr bwMode="auto">
          <a:xfrm rot="5400000">
            <a:off x="2022781" y="2107420"/>
            <a:ext cx="576064" cy="1296144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cxnSp>
        <p:nvCxnSpPr>
          <p:cNvPr id="23557" name="曲线连接符 23556"/>
          <p:cNvCxnSpPr>
            <a:stCxn id="15" idx="2"/>
            <a:endCxn id="26" idx="0"/>
          </p:cNvCxnSpPr>
          <p:nvPr/>
        </p:nvCxnSpPr>
        <p:spPr bwMode="auto">
          <a:xfrm rot="16200000" flipH="1">
            <a:off x="3318925" y="2107420"/>
            <a:ext cx="576064" cy="1296144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cxnSp>
        <p:nvCxnSpPr>
          <p:cNvPr id="23559" name="曲线连接符 23558"/>
          <p:cNvCxnSpPr>
            <a:stCxn id="37" idx="2"/>
            <a:endCxn id="28" idx="0"/>
          </p:cNvCxnSpPr>
          <p:nvPr/>
        </p:nvCxnSpPr>
        <p:spPr bwMode="auto">
          <a:xfrm rot="5400000">
            <a:off x="1086677" y="3331556"/>
            <a:ext cx="504056" cy="648072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cxnSp>
        <p:nvCxnSpPr>
          <p:cNvPr id="23561" name="曲线连接符 23560"/>
          <p:cNvCxnSpPr>
            <a:stCxn id="37" idx="2"/>
            <a:endCxn id="31" idx="0"/>
          </p:cNvCxnSpPr>
          <p:nvPr/>
        </p:nvCxnSpPr>
        <p:spPr bwMode="auto">
          <a:xfrm rot="16200000" flipH="1">
            <a:off x="1734749" y="3331556"/>
            <a:ext cx="504056" cy="648072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cxnSp>
        <p:nvCxnSpPr>
          <p:cNvPr id="23563" name="曲线连接符 23562"/>
          <p:cNvCxnSpPr>
            <a:stCxn id="26" idx="2"/>
            <a:endCxn id="33" idx="0"/>
          </p:cNvCxnSpPr>
          <p:nvPr/>
        </p:nvCxnSpPr>
        <p:spPr bwMode="auto">
          <a:xfrm rot="5400000">
            <a:off x="3678965" y="3331556"/>
            <a:ext cx="504056" cy="648072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cxnSp>
        <p:nvCxnSpPr>
          <p:cNvPr id="23565" name="曲线连接符 23564"/>
          <p:cNvCxnSpPr>
            <a:stCxn id="26" idx="2"/>
            <a:endCxn id="35" idx="0"/>
          </p:cNvCxnSpPr>
          <p:nvPr/>
        </p:nvCxnSpPr>
        <p:spPr bwMode="auto">
          <a:xfrm rot="16200000" flipH="1">
            <a:off x="4327037" y="3331556"/>
            <a:ext cx="504056" cy="648072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cxnSp>
        <p:nvCxnSpPr>
          <p:cNvPr id="23567" name="曲线连接符 23566"/>
          <p:cNvCxnSpPr>
            <a:stCxn id="30" idx="2"/>
            <a:endCxn id="38" idx="0"/>
          </p:cNvCxnSpPr>
          <p:nvPr/>
        </p:nvCxnSpPr>
        <p:spPr bwMode="auto">
          <a:xfrm rot="5400000">
            <a:off x="654629" y="4411676"/>
            <a:ext cx="432048" cy="288032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cxnSp>
        <p:nvCxnSpPr>
          <p:cNvPr id="23569" name="曲线连接符 23568"/>
          <p:cNvCxnSpPr>
            <a:stCxn id="30" idx="2"/>
            <a:endCxn id="39" idx="0"/>
          </p:cNvCxnSpPr>
          <p:nvPr/>
        </p:nvCxnSpPr>
        <p:spPr bwMode="auto">
          <a:xfrm rot="16200000" flipH="1">
            <a:off x="942661" y="4411676"/>
            <a:ext cx="432048" cy="288032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cxnSp>
        <p:nvCxnSpPr>
          <p:cNvPr id="23571" name="曲线连接符 23570"/>
          <p:cNvCxnSpPr>
            <a:stCxn id="32" idx="2"/>
            <a:endCxn id="40" idx="0"/>
          </p:cNvCxnSpPr>
          <p:nvPr/>
        </p:nvCxnSpPr>
        <p:spPr bwMode="auto">
          <a:xfrm rot="5400000">
            <a:off x="1950773" y="4411676"/>
            <a:ext cx="432048" cy="288032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cxnSp>
        <p:nvCxnSpPr>
          <p:cNvPr id="23573" name="曲线连接符 23572"/>
          <p:cNvCxnSpPr>
            <a:stCxn id="32" idx="2"/>
            <a:endCxn id="41" idx="0"/>
          </p:cNvCxnSpPr>
          <p:nvPr/>
        </p:nvCxnSpPr>
        <p:spPr bwMode="auto">
          <a:xfrm rot="16200000" flipH="1">
            <a:off x="2238805" y="4411676"/>
            <a:ext cx="432048" cy="288032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cxnSp>
        <p:nvCxnSpPr>
          <p:cNvPr id="23575" name="曲线连接符 23574"/>
          <p:cNvCxnSpPr>
            <a:stCxn id="34" idx="2"/>
            <a:endCxn id="42" idx="0"/>
          </p:cNvCxnSpPr>
          <p:nvPr/>
        </p:nvCxnSpPr>
        <p:spPr bwMode="auto">
          <a:xfrm rot="5400000">
            <a:off x="3246917" y="4411676"/>
            <a:ext cx="432048" cy="288032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cxnSp>
        <p:nvCxnSpPr>
          <p:cNvPr id="23577" name="曲线连接符 23576"/>
          <p:cNvCxnSpPr>
            <a:stCxn id="34" idx="2"/>
            <a:endCxn id="43" idx="0"/>
          </p:cNvCxnSpPr>
          <p:nvPr/>
        </p:nvCxnSpPr>
        <p:spPr bwMode="auto">
          <a:xfrm rot="16200000" flipH="1">
            <a:off x="3534949" y="4411676"/>
            <a:ext cx="432048" cy="288032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cxnSp>
        <p:nvCxnSpPr>
          <p:cNvPr id="23579" name="曲线连接符 23578"/>
          <p:cNvCxnSpPr>
            <a:stCxn id="36" idx="2"/>
            <a:endCxn id="44" idx="0"/>
          </p:cNvCxnSpPr>
          <p:nvPr/>
        </p:nvCxnSpPr>
        <p:spPr bwMode="auto">
          <a:xfrm rot="5400000">
            <a:off x="4543061" y="4411676"/>
            <a:ext cx="432048" cy="288032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cxnSp>
        <p:nvCxnSpPr>
          <p:cNvPr id="23581" name="曲线连接符 23580"/>
          <p:cNvCxnSpPr>
            <a:stCxn id="36" idx="2"/>
            <a:endCxn id="45" idx="0"/>
          </p:cNvCxnSpPr>
          <p:nvPr/>
        </p:nvCxnSpPr>
        <p:spPr bwMode="auto">
          <a:xfrm rot="16200000" flipH="1">
            <a:off x="4831093" y="4411676"/>
            <a:ext cx="432048" cy="288032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sp>
        <p:nvSpPr>
          <p:cNvPr id="76" name="TextBox 75"/>
          <p:cNvSpPr txBox="1"/>
          <p:nvPr/>
        </p:nvSpPr>
        <p:spPr>
          <a:xfrm>
            <a:off x="1447225" y="2602184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+1</a:t>
            </a:r>
            <a:endParaRPr lang="zh-CN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147017" y="2611476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+2</a:t>
            </a:r>
            <a:endParaRPr lang="zh-CN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655137" y="3610296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+1</a:t>
            </a:r>
            <a:endParaRPr lang="zh-CN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2274809" y="361958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+2</a:t>
            </a:r>
            <a:endParaRPr lang="zh-CN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3210913" y="361958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+1</a:t>
            </a:r>
            <a:endParaRPr lang="zh-CN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867097" y="361958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+2</a:t>
            </a:r>
            <a:endParaRPr lang="zh-CN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30593" y="4474392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+1</a:t>
            </a:r>
            <a:endParaRPr lang="zh-CN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266697" y="4483684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+2</a:t>
            </a:r>
            <a:endParaRPr lang="zh-CN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1626737" y="4483684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+1</a:t>
            </a:r>
            <a:endParaRPr lang="zh-CN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2562841" y="4483684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+2</a:t>
            </a:r>
            <a:endParaRPr lang="zh-CN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2959393" y="4483684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+1</a:t>
            </a:r>
            <a:endParaRPr lang="zh-CN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3858985" y="4483684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+2</a:t>
            </a:r>
            <a:endParaRPr lang="zh-CN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4219025" y="4483684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+1</a:t>
            </a:r>
            <a:endParaRPr lang="zh-CN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5191641" y="4483684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+2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207792" y="1160347"/>
            <a:ext cx="2131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二分查找</a:t>
            </a:r>
          </a:p>
        </p:txBody>
      </p:sp>
      <p:sp>
        <p:nvSpPr>
          <p:cNvPr id="68" name="TextBox 5"/>
          <p:cNvSpPr txBox="1"/>
          <p:nvPr/>
        </p:nvSpPr>
        <p:spPr>
          <a:xfrm>
            <a:off x="2406349" y="1215954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查找长度：元素大小比较操作的次数</a:t>
            </a:r>
          </a:p>
        </p:txBody>
      </p:sp>
    </p:spTree>
    <p:extLst>
      <p:ext uri="{BB962C8B-B14F-4D97-AF65-F5344CB8AC3E}">
        <p14:creationId xmlns:p14="http://schemas.microsoft.com/office/powerpoint/2010/main" val="1710820725"/>
      </p:ext>
    </p:extLst>
  </p:cSld>
  <p:clrMapOvr>
    <a:masterClrMapping/>
  </p:clrMapOvr>
  <p:transition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串匹配散列方法：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Karp-Rabin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</a:p>
        </p:txBody>
      </p:sp>
      <p:sp>
        <p:nvSpPr>
          <p:cNvPr id="135" name="TextBox 20"/>
          <p:cNvSpPr txBox="1">
            <a:spLocks noChangeArrowheads="1"/>
          </p:cNvSpPr>
          <p:nvPr/>
        </p:nvSpPr>
        <p:spPr bwMode="auto">
          <a:xfrm>
            <a:off x="135444" y="1134333"/>
            <a:ext cx="8731733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散列冲突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散列压缩无可避免存在冲突可能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hash(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71828”)= hash(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18284”)=48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，散列冲突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发生正确比对后，仅需严格比对各个字符，即可避免冲突</a:t>
            </a:r>
            <a:endParaRPr lang="en-US" altLang="zh-CN" sz="2000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1043608" y="2728814"/>
            <a:ext cx="6536577" cy="3011020"/>
            <a:chOff x="811829" y="2734771"/>
            <a:chExt cx="6536577" cy="3011020"/>
          </a:xfrm>
        </p:grpSpPr>
        <p:sp>
          <p:nvSpPr>
            <p:cNvPr id="31" name="矩形 30"/>
            <p:cNvSpPr/>
            <p:nvPr/>
          </p:nvSpPr>
          <p:spPr bwMode="auto">
            <a:xfrm>
              <a:off x="1362605" y="3171089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1867496" y="3171089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2372387" y="3171089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 bwMode="auto">
            <a:xfrm>
              <a:off x="2877278" y="3171089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3382169" y="3171089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3887060" y="3171089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4391951" y="3171089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 bwMode="auto">
            <a:xfrm>
              <a:off x="4896842" y="3171089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5401733" y="3171089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 bwMode="auto">
            <a:xfrm>
              <a:off x="5906624" y="3171089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6411515" y="3171089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6916406" y="3171089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1362605" y="2827886"/>
              <a:ext cx="432000" cy="216024"/>
            </a:xfrm>
            <a:prstGeom prst="rect">
              <a:avLst/>
            </a:prstGeom>
            <a:solidFill>
              <a:srgbClr val="FF99FF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1867496" y="2827886"/>
              <a:ext cx="432000" cy="216024"/>
            </a:xfrm>
            <a:prstGeom prst="rect">
              <a:avLst/>
            </a:prstGeom>
            <a:solidFill>
              <a:srgbClr val="FF99FF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2372387" y="2827886"/>
              <a:ext cx="432000" cy="216024"/>
            </a:xfrm>
            <a:prstGeom prst="rect">
              <a:avLst/>
            </a:prstGeom>
            <a:solidFill>
              <a:srgbClr val="FF99FF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2877278" y="2827886"/>
              <a:ext cx="432000" cy="216024"/>
            </a:xfrm>
            <a:prstGeom prst="rect">
              <a:avLst/>
            </a:prstGeom>
            <a:solidFill>
              <a:srgbClr val="FF99FF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3382169" y="2820023"/>
              <a:ext cx="432000" cy="216024"/>
            </a:xfrm>
            <a:prstGeom prst="rect">
              <a:avLst/>
            </a:prstGeom>
            <a:solidFill>
              <a:srgbClr val="FF99FF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矩形 47"/>
            <p:cNvSpPr/>
            <p:nvPr/>
          </p:nvSpPr>
          <p:spPr bwMode="auto">
            <a:xfrm>
              <a:off x="852472" y="3064382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 :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矩形 48"/>
            <p:cNvSpPr/>
            <p:nvPr/>
          </p:nvSpPr>
          <p:spPr bwMode="auto">
            <a:xfrm>
              <a:off x="852472" y="2751966"/>
              <a:ext cx="432000" cy="352137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 :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1362605" y="3503036"/>
              <a:ext cx="2451564" cy="273125"/>
            </a:xfrm>
            <a:prstGeom prst="rect">
              <a:avLst/>
            </a:prstGeom>
            <a:solidFill>
              <a:srgbClr val="CCFF99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hash(“27182”)=22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 bwMode="auto">
            <a:xfrm>
              <a:off x="819184" y="3416943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(a)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878264" y="2734771"/>
              <a:ext cx="15231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hash(P)=48</a:t>
              </a:r>
              <a:endParaRPr lang="zh-CN" altLang="en-US" dirty="0"/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1867496" y="3829218"/>
              <a:ext cx="2451564" cy="273125"/>
            </a:xfrm>
            <a:prstGeom prst="rect">
              <a:avLst/>
            </a:prstGeom>
            <a:solidFill>
              <a:srgbClr val="CCFF99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hash(“71828”)=48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 53"/>
            <p:cNvSpPr/>
            <p:nvPr/>
          </p:nvSpPr>
          <p:spPr bwMode="auto">
            <a:xfrm>
              <a:off x="817959" y="3730987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(b)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矩形 54"/>
            <p:cNvSpPr/>
            <p:nvPr/>
          </p:nvSpPr>
          <p:spPr bwMode="auto">
            <a:xfrm>
              <a:off x="2372387" y="4155400"/>
              <a:ext cx="2451564" cy="273125"/>
            </a:xfrm>
            <a:prstGeom prst="rect">
              <a:avLst/>
            </a:prstGeom>
            <a:solidFill>
              <a:srgbClr val="CCFF99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hash(“18281”)=45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816733" y="4045031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(c)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2877278" y="4481582"/>
              <a:ext cx="2451564" cy="273125"/>
            </a:xfrm>
            <a:prstGeom prst="rect">
              <a:avLst/>
            </a:prstGeom>
            <a:solidFill>
              <a:srgbClr val="CCFF99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hash(“82818”)=77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814281" y="4359075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(d)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9" name="直接连接符 58"/>
            <p:cNvCxnSpPr>
              <a:endCxn id="53" idx="3"/>
            </p:cNvCxnSpPr>
            <p:nvPr/>
          </p:nvCxnSpPr>
          <p:spPr bwMode="auto">
            <a:xfrm>
              <a:off x="4319060" y="3399887"/>
              <a:ext cx="0" cy="56589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823B"/>
              </a:solidFill>
              <a:prstDash val="dash"/>
              <a:round/>
              <a:headEnd type="none"/>
              <a:tailEnd type="none"/>
            </a:ln>
            <a:effectLst/>
          </p:spPr>
        </p:cxnSp>
        <p:cxnSp>
          <p:nvCxnSpPr>
            <p:cNvPr id="60" name="直接连接符 59"/>
            <p:cNvCxnSpPr>
              <a:endCxn id="50" idx="3"/>
            </p:cNvCxnSpPr>
            <p:nvPr/>
          </p:nvCxnSpPr>
          <p:spPr bwMode="auto">
            <a:xfrm>
              <a:off x="3814169" y="3388875"/>
              <a:ext cx="0" cy="25072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823B"/>
              </a:solidFill>
              <a:prstDash val="dash"/>
              <a:round/>
              <a:headEnd type="none"/>
              <a:tailEnd type="none"/>
            </a:ln>
            <a:effectLst/>
          </p:spPr>
        </p:cxnSp>
        <p:cxnSp>
          <p:nvCxnSpPr>
            <p:cNvPr id="61" name="直接连接符 60"/>
            <p:cNvCxnSpPr>
              <a:endCxn id="55" idx="3"/>
            </p:cNvCxnSpPr>
            <p:nvPr/>
          </p:nvCxnSpPr>
          <p:spPr bwMode="auto">
            <a:xfrm>
              <a:off x="4823951" y="3399887"/>
              <a:ext cx="0" cy="89207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823B"/>
              </a:solidFill>
              <a:prstDash val="dash"/>
              <a:round/>
              <a:headEnd type="none"/>
              <a:tailEnd type="none"/>
            </a:ln>
            <a:effectLst/>
          </p:spPr>
        </p:cxnSp>
        <p:cxnSp>
          <p:nvCxnSpPr>
            <p:cNvPr id="62" name="直接连接符 61"/>
            <p:cNvCxnSpPr>
              <a:endCxn id="57" idx="3"/>
            </p:cNvCxnSpPr>
            <p:nvPr/>
          </p:nvCxnSpPr>
          <p:spPr bwMode="auto">
            <a:xfrm>
              <a:off x="5325586" y="3399887"/>
              <a:ext cx="3256" cy="121825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823B"/>
              </a:solidFill>
              <a:prstDash val="dash"/>
              <a:round/>
              <a:headEnd type="none"/>
              <a:tailEnd type="none"/>
            </a:ln>
            <a:effectLst/>
          </p:spPr>
        </p:cxnSp>
        <p:sp>
          <p:nvSpPr>
            <p:cNvPr id="63" name="矩形 62"/>
            <p:cNvSpPr/>
            <p:nvPr/>
          </p:nvSpPr>
          <p:spPr bwMode="auto">
            <a:xfrm>
              <a:off x="3382169" y="4807764"/>
              <a:ext cx="2451564" cy="273125"/>
            </a:xfrm>
            <a:prstGeom prst="rect">
              <a:avLst/>
            </a:prstGeom>
            <a:solidFill>
              <a:srgbClr val="CCFF99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hash(“28182”)=52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矩形 63"/>
            <p:cNvSpPr/>
            <p:nvPr/>
          </p:nvSpPr>
          <p:spPr bwMode="auto">
            <a:xfrm>
              <a:off x="3887060" y="5133946"/>
              <a:ext cx="2451564" cy="273125"/>
            </a:xfrm>
            <a:prstGeom prst="rect">
              <a:avLst/>
            </a:prstGeom>
            <a:solidFill>
              <a:srgbClr val="CCFF99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hash(“81828”)=57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矩形 64"/>
            <p:cNvSpPr/>
            <p:nvPr/>
          </p:nvSpPr>
          <p:spPr bwMode="auto">
            <a:xfrm>
              <a:off x="4391951" y="5460131"/>
              <a:ext cx="2451564" cy="273125"/>
            </a:xfrm>
            <a:prstGeom prst="rect">
              <a:avLst/>
            </a:prstGeom>
            <a:solidFill>
              <a:srgbClr val="CCFF99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hash(“18284”)=48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9" name="直接连接符 68"/>
            <p:cNvCxnSpPr>
              <a:endCxn id="63" idx="3"/>
            </p:cNvCxnSpPr>
            <p:nvPr/>
          </p:nvCxnSpPr>
          <p:spPr bwMode="auto">
            <a:xfrm>
              <a:off x="5827220" y="3399887"/>
              <a:ext cx="6513" cy="154444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823B"/>
              </a:solidFill>
              <a:prstDash val="dash"/>
              <a:round/>
              <a:headEnd type="none"/>
              <a:tailEnd type="none"/>
            </a:ln>
            <a:effectLst/>
          </p:spPr>
        </p:cxnSp>
        <p:cxnSp>
          <p:nvCxnSpPr>
            <p:cNvPr id="71" name="直接连接符 70"/>
            <p:cNvCxnSpPr>
              <a:endCxn id="64" idx="3"/>
            </p:cNvCxnSpPr>
            <p:nvPr/>
          </p:nvCxnSpPr>
          <p:spPr bwMode="auto">
            <a:xfrm flipH="1">
              <a:off x="6338624" y="3399887"/>
              <a:ext cx="3614" cy="187062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823B"/>
              </a:solidFill>
              <a:prstDash val="dash"/>
              <a:round/>
              <a:headEnd type="none"/>
              <a:tailEnd type="none"/>
            </a:ln>
            <a:effectLst/>
          </p:spPr>
        </p:cxnSp>
        <p:cxnSp>
          <p:nvCxnSpPr>
            <p:cNvPr id="73" name="直接连接符 72"/>
            <p:cNvCxnSpPr>
              <a:endCxn id="65" idx="3"/>
            </p:cNvCxnSpPr>
            <p:nvPr/>
          </p:nvCxnSpPr>
          <p:spPr bwMode="auto">
            <a:xfrm>
              <a:off x="6840616" y="3244927"/>
              <a:ext cx="2899" cy="235176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823B"/>
              </a:solidFill>
              <a:prstDash val="dash"/>
              <a:round/>
              <a:headEnd type="none"/>
              <a:tailEnd type="none"/>
            </a:ln>
            <a:effectLst/>
          </p:spPr>
        </p:cxnSp>
        <p:sp>
          <p:nvSpPr>
            <p:cNvPr id="80" name="矩形 79"/>
            <p:cNvSpPr/>
            <p:nvPr/>
          </p:nvSpPr>
          <p:spPr bwMode="auto">
            <a:xfrm>
              <a:off x="815507" y="4673119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(e)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矩形 80"/>
            <p:cNvSpPr/>
            <p:nvPr/>
          </p:nvSpPr>
          <p:spPr bwMode="auto">
            <a:xfrm>
              <a:off x="811829" y="4987163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(f)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矩形 81"/>
            <p:cNvSpPr/>
            <p:nvPr/>
          </p:nvSpPr>
          <p:spPr bwMode="auto">
            <a:xfrm>
              <a:off x="813055" y="5301208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(g)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3" name="矩形 82"/>
          <p:cNvSpPr/>
          <p:nvPr/>
        </p:nvSpPr>
        <p:spPr>
          <a:xfrm>
            <a:off x="158351" y="5768266"/>
            <a:ext cx="878497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bool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check1by1 (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size_t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指纹相同时，逐位比对以确认是否真正匹配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size_t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m =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strlen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), j = 0; j &lt; m;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j++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 )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尽管需要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O(m)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时间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!=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)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false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但只要散列得当，调用本例程并返回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false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的概率将极低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true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595426"/>
      </p:ext>
    </p:extLst>
  </p:cSld>
  <p:clrMapOvr>
    <a:masterClrMapping/>
  </p:clrMapOvr>
  <p:transition advTm="157"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串匹配散列方法：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Karp-Rabin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</a:p>
        </p:txBody>
      </p:sp>
      <p:sp>
        <p:nvSpPr>
          <p:cNvPr id="135" name="TextBox 20"/>
          <p:cNvSpPr txBox="1">
            <a:spLocks noChangeArrowheads="1"/>
          </p:cNvSpPr>
          <p:nvPr/>
        </p:nvSpPr>
        <p:spPr bwMode="auto">
          <a:xfrm>
            <a:off x="135444" y="1134333"/>
            <a:ext cx="8731733" cy="215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快速指纹更新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普通方法下，指纹的计算时间正比于模式串长度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整个算法时间复杂度高达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O(m*n)</a:t>
            </a: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应充分利用相邻字符字串之间的关系，简化计算，实现常数时间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获取任意字串的指纹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5444" y="5301208"/>
            <a:ext cx="92170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updateHash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HashCode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size_t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size_t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HashCode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( 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- 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DIGIT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- 1 ) * 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% 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前一指纹基础上去除首位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T[k-1]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( 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* 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+ 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DIGIT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+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- 1 ) ) % 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添加末位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T[k + m - 1]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( 0 &gt; 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+= 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                 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确保散列码落在合法区间内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2125" y="4077072"/>
            <a:ext cx="905450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HashCode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prepareDm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size_t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预处理：计算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R^(m - 1) % M 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（仅需调用一次）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HashCode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1;</a:t>
            </a:r>
          </a:p>
          <a:p>
            <a:r>
              <a:rPr lang="da-DK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da-DK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da-DK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da-DK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size_t</a:t>
            </a:r>
            <a:r>
              <a:rPr lang="da-DK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i = 1; i &lt; </a:t>
            </a:r>
            <a:r>
              <a:rPr lang="da-DK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</a:t>
            </a:r>
            <a:r>
              <a:rPr lang="da-DK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i++ ) Dm = ( </a:t>
            </a:r>
            <a:r>
              <a:rPr lang="da-DK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</a:t>
            </a:r>
            <a:r>
              <a:rPr lang="da-DK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* Dm ) % </a:t>
            </a:r>
            <a:r>
              <a:rPr lang="da-DK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</a:t>
            </a:r>
            <a:r>
              <a:rPr lang="da-DK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da-DK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da-DK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直接累乘</a:t>
            </a:r>
            <a:r>
              <a:rPr lang="da-DK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m-1</a:t>
            </a:r>
            <a:r>
              <a:rPr lang="zh-CN" altLang="da-DK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次，并取模</a:t>
            </a:r>
            <a:endParaRPr lang="da-DK" altLang="zh-CN" sz="16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1792" y="3326594"/>
            <a:ext cx="88924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#define</a:t>
            </a:r>
            <a:r>
              <a:rPr lang="zh-CN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</a:t>
            </a:r>
            <a:r>
              <a:rPr lang="zh-CN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97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散列表长度：既然这里并不需要真地存储散列表，不妨取更大的素数，以降低误判的可能</a:t>
            </a:r>
          </a:p>
          <a:p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#define</a:t>
            </a:r>
            <a:r>
              <a:rPr lang="zh-CN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</a:t>
            </a:r>
            <a:r>
              <a:rPr lang="zh-CN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10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基数：对于二进制串，取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2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；对于十进制串，取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10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；对于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ASCII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字符串，取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128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或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256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#define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DIGIT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(S,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( (S)[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- </a:t>
            </a:r>
            <a:r>
              <a:rPr lang="en-US" altLang="zh-CN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'0'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取十进制串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S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的第</a:t>
            </a:r>
            <a:r>
              <a:rPr lang="en-US" altLang="zh-CN" sz="1400" b="1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i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位数字值（假定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S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合法）</a:t>
            </a:r>
          </a:p>
        </p:txBody>
      </p:sp>
      <p:sp>
        <p:nvSpPr>
          <p:cNvPr id="7" name="椭圆 6"/>
          <p:cNvSpPr/>
          <p:nvPr/>
        </p:nvSpPr>
        <p:spPr bwMode="auto">
          <a:xfrm>
            <a:off x="1259632" y="4805615"/>
            <a:ext cx="504056" cy="415343"/>
          </a:xfrm>
          <a:prstGeom prst="ellipse">
            <a:avLst/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8" name="直接箭头连接符 7"/>
          <p:cNvCxnSpPr>
            <a:endCxn id="11" idx="1"/>
          </p:cNvCxnSpPr>
          <p:nvPr/>
        </p:nvCxnSpPr>
        <p:spPr bwMode="auto">
          <a:xfrm>
            <a:off x="1835696" y="5013176"/>
            <a:ext cx="5586625" cy="30159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C00000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11" name="椭圆 10"/>
          <p:cNvSpPr/>
          <p:nvPr/>
        </p:nvSpPr>
        <p:spPr bwMode="auto">
          <a:xfrm>
            <a:off x="7206142" y="5253943"/>
            <a:ext cx="1476164" cy="415343"/>
          </a:xfrm>
          <a:prstGeom prst="ellipse">
            <a:avLst/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1830224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串匹配散列方法：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Karp-Rabin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</a:p>
        </p:txBody>
      </p:sp>
      <p:sp>
        <p:nvSpPr>
          <p:cNvPr id="6" name="矩形 5"/>
          <p:cNvSpPr/>
          <p:nvPr/>
        </p:nvSpPr>
        <p:spPr>
          <a:xfrm>
            <a:off x="179512" y="1700808"/>
            <a:ext cx="914501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match (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串匹配算法（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Karp-Rabin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）</a:t>
            </a:r>
            <a:endParaRPr lang="en-US" altLang="zh-CN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de-DE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de-DE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size_t</a:t>
            </a:r>
            <a:r>
              <a:rPr lang="de-DE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m = strlen ( </a:t>
            </a:r>
            <a:r>
              <a:rPr lang="de-DE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de-DE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), n = strlen ( </a:t>
            </a:r>
            <a:r>
              <a:rPr lang="de-DE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de-DE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</a:t>
            </a:r>
            <a:r>
              <a:rPr lang="de-DE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//assert: m &lt;= n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HashCode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prepareDm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m ),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0,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0;</a:t>
            </a:r>
          </a:p>
          <a:p>
            <a:r>
              <a:rPr lang="nn-NO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nn-NO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nn-NO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nn-NO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size_t</a:t>
            </a:r>
            <a:r>
              <a:rPr lang="nn-NO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i = 0; i &lt; m; i++ ) { </a:t>
            </a:r>
            <a:r>
              <a:rPr lang="nn-NO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nn-NO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初始化</a:t>
            </a:r>
            <a:endParaRPr lang="nn-NO" altLang="zh-CN" sz="16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(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* 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+ 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DIGIT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) % 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计算模式串对应的散列值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(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* 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+ 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DIGIT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) % 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计算文本串（前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m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位）初始散列值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}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size_t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k = 0; ; ) {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查找</a:t>
            </a:r>
            <a:endParaRPr lang="en-US" altLang="zh-CN" sz="16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check1by1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k ) )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k;</a:t>
            </a: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++k &gt; n - m )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k;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//assert: k &gt; n - m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，表示无匹配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updateHash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m, k,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否则，更新子串散列码，继续查找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12" name="TextBox 20"/>
          <p:cNvSpPr txBox="1">
            <a:spLocks noChangeArrowheads="1"/>
          </p:cNvSpPr>
          <p:nvPr/>
        </p:nvSpPr>
        <p:spPr bwMode="auto">
          <a:xfrm>
            <a:off x="135444" y="1134333"/>
            <a:ext cx="873173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主程序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6354950"/>
      </p:ext>
    </p:extLst>
  </p:cSld>
  <p:clrMapOvr>
    <a:masterClrMapping/>
  </p:clrMapOvr>
  <p:transition advTm="157"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155021" y="1340768"/>
            <a:ext cx="317598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散列查找</a:t>
            </a: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散列应用</a:t>
            </a:r>
          </a:p>
        </p:txBody>
      </p:sp>
      <p:sp>
        <p:nvSpPr>
          <p:cNvPr id="4" name="TextBox 20"/>
          <p:cNvSpPr txBox="1">
            <a:spLocks noChangeArrowheads="1"/>
          </p:cNvSpPr>
          <p:nvPr/>
        </p:nvSpPr>
        <p:spPr bwMode="auto">
          <a:xfrm>
            <a:off x="155021" y="3632631"/>
            <a:ext cx="477701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桶排序</a:t>
            </a: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0"/>
          <p:cNvSpPr txBox="1">
            <a:spLocks noChangeArrowheads="1"/>
          </p:cNvSpPr>
          <p:nvPr/>
        </p:nvSpPr>
        <p:spPr bwMode="auto">
          <a:xfrm>
            <a:off x="2829754" y="4233282"/>
            <a:ext cx="355288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求解最大间隙</a:t>
            </a: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左大括号 5"/>
          <p:cNvSpPr/>
          <p:nvPr/>
        </p:nvSpPr>
        <p:spPr bwMode="auto">
          <a:xfrm>
            <a:off x="2411760" y="3385923"/>
            <a:ext cx="373036" cy="1217176"/>
          </a:xfrm>
          <a:prstGeom prst="leftBrace">
            <a:avLst>
              <a:gd name="adj1" fmla="val 31802"/>
              <a:gd name="adj2" fmla="val 50000"/>
            </a:avLst>
          </a:prstGeom>
          <a:solidFill>
            <a:schemeClr val="bg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20"/>
          <p:cNvSpPr txBox="1">
            <a:spLocks noChangeArrowheads="1"/>
          </p:cNvSpPr>
          <p:nvPr/>
        </p:nvSpPr>
        <p:spPr bwMode="auto">
          <a:xfrm>
            <a:off x="2829754" y="3031980"/>
            <a:ext cx="236326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基数排序</a:t>
            </a: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0426873"/>
      </p:ext>
    </p:extLst>
  </p:cSld>
  <p:clrMapOvr>
    <a:masterClrMapping/>
  </p:clrMapOvr>
  <p:transition advTm="157">
    <p:zo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回顾：排 序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48072" y="4818762"/>
            <a:ext cx="8640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</a:p>
        </p:txBody>
      </p:sp>
      <p:sp>
        <p:nvSpPr>
          <p:cNvPr id="20" name="左大括号 19"/>
          <p:cNvSpPr/>
          <p:nvPr/>
        </p:nvSpPr>
        <p:spPr bwMode="auto">
          <a:xfrm>
            <a:off x="1152624" y="3996552"/>
            <a:ext cx="355845" cy="2672807"/>
          </a:xfrm>
          <a:prstGeom prst="leftBrace">
            <a:avLst>
              <a:gd name="adj1" fmla="val 37037"/>
              <a:gd name="adj2" fmla="val 50000"/>
            </a:avLst>
          </a:prstGeom>
          <a:solidFill>
            <a:schemeClr val="bg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1449193" y="2981270"/>
            <a:ext cx="8640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内部排序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475656" y="6382489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外部排序</a:t>
            </a:r>
          </a:p>
        </p:txBody>
      </p:sp>
      <p:sp>
        <p:nvSpPr>
          <p:cNvPr id="38" name="左大括号 37"/>
          <p:cNvSpPr/>
          <p:nvPr/>
        </p:nvSpPr>
        <p:spPr bwMode="auto">
          <a:xfrm>
            <a:off x="1907704" y="1700808"/>
            <a:ext cx="373036" cy="4320479"/>
          </a:xfrm>
          <a:prstGeom prst="leftBrace">
            <a:avLst>
              <a:gd name="adj1" fmla="val 46145"/>
              <a:gd name="adj2" fmla="val 50000"/>
            </a:avLst>
          </a:prstGeom>
          <a:solidFill>
            <a:schemeClr val="bg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2232896" y="1412976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插入排序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2232896" y="2835714"/>
            <a:ext cx="1908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选择排序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2232896" y="413185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交换排序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2226893" y="5076673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归并排序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2242626" y="5716034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基数排序</a:t>
            </a:r>
          </a:p>
        </p:txBody>
      </p:sp>
      <p:sp>
        <p:nvSpPr>
          <p:cNvPr id="44" name="左大括号 43"/>
          <p:cNvSpPr/>
          <p:nvPr/>
        </p:nvSpPr>
        <p:spPr bwMode="auto">
          <a:xfrm>
            <a:off x="3856669" y="1304676"/>
            <a:ext cx="316197" cy="789395"/>
          </a:xfrm>
          <a:prstGeom prst="leftBrace">
            <a:avLst>
              <a:gd name="adj1" fmla="val 36021"/>
              <a:gd name="adj2" fmla="val 50000"/>
            </a:avLst>
          </a:prstGeom>
          <a:solidFill>
            <a:schemeClr val="bg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4143940" y="1149256"/>
            <a:ext cx="1938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插入排序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4133109" y="1801653"/>
            <a:ext cx="194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希尔排序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4111689" y="2454050"/>
            <a:ext cx="1442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选择排序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4100858" y="3758844"/>
            <a:ext cx="1437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dirty="0"/>
              <a:t>冒泡排序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4116516" y="4411241"/>
            <a:ext cx="1421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快速排序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4387133" y="3106447"/>
            <a:ext cx="1150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堆排序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2928917" y="6438526"/>
            <a:ext cx="2983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内外存结合使用</a:t>
            </a:r>
            <a:r>
              <a:rPr lang="en-US" altLang="zh-CN" sz="24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117241" y="2196327"/>
            <a:ext cx="916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使用内存</a:t>
            </a:r>
            <a:r>
              <a:rPr lang="en-US" altLang="zh-CN" sz="24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800" y="1200468"/>
            <a:ext cx="1053985" cy="564741"/>
          </a:xfrm>
          <a:prstGeom prst="rect">
            <a:avLst/>
          </a:prstGeom>
        </p:spPr>
      </p:pic>
      <p:sp>
        <p:nvSpPr>
          <p:cNvPr id="57" name="文本框 56"/>
          <p:cNvSpPr txBox="1"/>
          <p:nvPr/>
        </p:nvSpPr>
        <p:spPr>
          <a:xfrm>
            <a:off x="4100858" y="5085184"/>
            <a:ext cx="1437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归并排序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4111689" y="5751957"/>
            <a:ext cx="1531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基数排序</a:t>
            </a:r>
          </a:p>
        </p:txBody>
      </p:sp>
      <p:cxnSp>
        <p:nvCxnSpPr>
          <p:cNvPr id="31" name="直接箭头连接符 30"/>
          <p:cNvCxnSpPr/>
          <p:nvPr/>
        </p:nvCxnSpPr>
        <p:spPr bwMode="auto">
          <a:xfrm flipV="1">
            <a:off x="3851920" y="5315086"/>
            <a:ext cx="294737" cy="11940"/>
          </a:xfrm>
          <a:prstGeom prst="straightConnector1">
            <a:avLst/>
          </a:prstGeom>
          <a:solidFill>
            <a:schemeClr val="bg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65" name="直接箭头连接符 64"/>
          <p:cNvCxnSpPr/>
          <p:nvPr/>
        </p:nvCxnSpPr>
        <p:spPr bwMode="auto">
          <a:xfrm flipV="1">
            <a:off x="3851920" y="5949280"/>
            <a:ext cx="294737" cy="11940"/>
          </a:xfrm>
          <a:prstGeom prst="straightConnector1">
            <a:avLst/>
          </a:prstGeom>
          <a:solidFill>
            <a:schemeClr val="bg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pic>
        <p:nvPicPr>
          <p:cNvPr id="67" name="图片 6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269" y="1835825"/>
            <a:ext cx="1063049" cy="551555"/>
          </a:xfrm>
          <a:prstGeom prst="rect">
            <a:avLst/>
          </a:prstGeom>
        </p:spPr>
      </p:pic>
      <p:pic>
        <p:nvPicPr>
          <p:cNvPr id="68" name="图片 6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274" y="3121785"/>
            <a:ext cx="1041046" cy="553005"/>
          </a:xfrm>
          <a:prstGeom prst="rect">
            <a:avLst/>
          </a:prstGeom>
        </p:spPr>
      </p:pic>
      <p:sp>
        <p:nvSpPr>
          <p:cNvPr id="70" name="文本框 69"/>
          <p:cNvSpPr txBox="1"/>
          <p:nvPr/>
        </p:nvSpPr>
        <p:spPr>
          <a:xfrm>
            <a:off x="6551017" y="1297134"/>
            <a:ext cx="1305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2000" dirty="0"/>
              <a:t>O(n</a:t>
            </a:r>
            <a:r>
              <a:rPr lang="en-US" altLang="zh-CN" sz="2000" baseline="30000" dirty="0"/>
              <a:t>2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746" y="3745406"/>
            <a:ext cx="1046076" cy="58494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259" y="5001243"/>
            <a:ext cx="1063049" cy="622378"/>
          </a:xfrm>
          <a:prstGeom prst="rect">
            <a:avLst/>
          </a:prstGeom>
        </p:spPr>
      </p:pic>
      <p:sp>
        <p:nvSpPr>
          <p:cNvPr id="78" name="左大括号 77"/>
          <p:cNvSpPr/>
          <p:nvPr/>
        </p:nvSpPr>
        <p:spPr bwMode="auto">
          <a:xfrm>
            <a:off x="3820455" y="2681079"/>
            <a:ext cx="316197" cy="789395"/>
          </a:xfrm>
          <a:prstGeom prst="leftBrace">
            <a:avLst>
              <a:gd name="adj1" fmla="val 36021"/>
              <a:gd name="adj2" fmla="val 50000"/>
            </a:avLst>
          </a:prstGeom>
          <a:solidFill>
            <a:schemeClr val="bg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左大括号 78"/>
          <p:cNvSpPr/>
          <p:nvPr/>
        </p:nvSpPr>
        <p:spPr bwMode="auto">
          <a:xfrm>
            <a:off x="3806297" y="3958473"/>
            <a:ext cx="316197" cy="789395"/>
          </a:xfrm>
          <a:prstGeom prst="leftBrace">
            <a:avLst>
              <a:gd name="adj1" fmla="val 36021"/>
              <a:gd name="adj2" fmla="val 50000"/>
            </a:avLst>
          </a:prstGeom>
          <a:solidFill>
            <a:schemeClr val="bg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33" b="20469"/>
          <a:stretch/>
        </p:blipFill>
        <p:spPr>
          <a:xfrm>
            <a:off x="5628745" y="4364358"/>
            <a:ext cx="1041039" cy="54512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324" y="5688374"/>
            <a:ext cx="1071426" cy="65968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324" y="2433148"/>
            <a:ext cx="1063460" cy="633441"/>
          </a:xfrm>
          <a:prstGeom prst="rect">
            <a:avLst/>
          </a:prstGeom>
        </p:spPr>
      </p:pic>
      <p:sp>
        <p:nvSpPr>
          <p:cNvPr id="52" name="文本框 51"/>
          <p:cNvSpPr txBox="1"/>
          <p:nvPr/>
        </p:nvSpPr>
        <p:spPr>
          <a:xfrm>
            <a:off x="6727901" y="3877922"/>
            <a:ext cx="1305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000" dirty="0"/>
              <a:t>O(n</a:t>
            </a:r>
            <a:r>
              <a:rPr lang="en-US" altLang="zh-CN" sz="2000" baseline="30000" dirty="0"/>
              <a:t>2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  <p:sp>
        <p:nvSpPr>
          <p:cNvPr id="53" name="文本框 52"/>
          <p:cNvSpPr txBox="1"/>
          <p:nvPr/>
        </p:nvSpPr>
        <p:spPr>
          <a:xfrm>
            <a:off x="6727901" y="5168315"/>
            <a:ext cx="1419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6727901" y="2587528"/>
            <a:ext cx="1305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000" dirty="0"/>
              <a:t>O(n</a:t>
            </a:r>
            <a:r>
              <a:rPr lang="en-US" altLang="zh-CN" sz="2000" baseline="30000" dirty="0"/>
              <a:t>2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  <p:sp>
        <p:nvSpPr>
          <p:cNvPr id="5" name="椭圆 4"/>
          <p:cNvSpPr/>
          <p:nvPr/>
        </p:nvSpPr>
        <p:spPr bwMode="auto">
          <a:xfrm>
            <a:off x="1911403" y="5623621"/>
            <a:ext cx="3812725" cy="694115"/>
          </a:xfrm>
          <a:prstGeom prst="ellipse">
            <a:avLst/>
          </a:prstGeom>
          <a:noFill/>
          <a:ln w="41275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9" name="左大括号 68"/>
          <p:cNvSpPr/>
          <p:nvPr/>
        </p:nvSpPr>
        <p:spPr bwMode="auto">
          <a:xfrm flipH="1">
            <a:off x="8043838" y="1359753"/>
            <a:ext cx="449257" cy="4021029"/>
          </a:xfrm>
          <a:prstGeom prst="leftBrace">
            <a:avLst>
              <a:gd name="adj1" fmla="val 46145"/>
              <a:gd name="adj2" fmla="val 50000"/>
            </a:avLst>
          </a:prstGeom>
          <a:solidFill>
            <a:schemeClr val="bg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588891" y="1690127"/>
            <a:ext cx="66482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基于关键码间的比较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6734923" y="3198232"/>
            <a:ext cx="1419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8936433"/>
      </p:ext>
    </p:extLst>
  </p:cSld>
  <p:clrMapOvr>
    <a:masterClrMapping/>
  </p:clrMapOvr>
  <p:transition advTm="157">
    <p:zo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散列应用：桶排序</a:t>
            </a:r>
          </a:p>
        </p:txBody>
      </p:sp>
      <p:sp>
        <p:nvSpPr>
          <p:cNvPr id="5" name="TextBox 20"/>
          <p:cNvSpPr txBox="1">
            <a:spLocks noChangeArrowheads="1"/>
          </p:cNvSpPr>
          <p:nvPr/>
        </p:nvSpPr>
        <p:spPr bwMode="auto">
          <a:xfrm>
            <a:off x="171879" y="1196752"/>
            <a:ext cx="8864617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给定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[0,M)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范围内的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个整数，如何排序？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不需要进行关键字比较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复杂度为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M+n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，适合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比较小的情况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引入长度为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的散列表，以下为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M=11,n=5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的实例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使用散列函数对每个待排序整数进行散列映射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算法占用空间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O(M)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算法创建散列表时间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O(M)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，关键码插入耗时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，依次读取关键码耗时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O(max(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M,n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，整体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O(max(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M,n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))</a:t>
            </a:r>
          </a:p>
        </p:txBody>
      </p:sp>
      <p:grpSp>
        <p:nvGrpSpPr>
          <p:cNvPr id="76" name="组合 75"/>
          <p:cNvGrpSpPr/>
          <p:nvPr/>
        </p:nvGrpSpPr>
        <p:grpSpPr>
          <a:xfrm>
            <a:off x="2051720" y="3170742"/>
            <a:ext cx="4896544" cy="1406047"/>
            <a:chOff x="2051720" y="3170742"/>
            <a:chExt cx="4896544" cy="1406047"/>
          </a:xfrm>
        </p:grpSpPr>
        <p:sp>
          <p:nvSpPr>
            <p:cNvPr id="3" name="圆角矩形 2"/>
            <p:cNvSpPr/>
            <p:nvPr/>
          </p:nvSpPr>
          <p:spPr bwMode="auto">
            <a:xfrm>
              <a:off x="2051720" y="3717032"/>
              <a:ext cx="4896544" cy="859757"/>
            </a:xfrm>
            <a:prstGeom prst="roundRect">
              <a:avLst/>
            </a:prstGeom>
            <a:solidFill>
              <a:srgbClr val="FFFFCC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0" name="椭圆 29"/>
            <p:cNvSpPr/>
            <p:nvPr/>
          </p:nvSpPr>
          <p:spPr bwMode="auto">
            <a:xfrm>
              <a:off x="2964727" y="3170742"/>
              <a:ext cx="360040" cy="360040"/>
            </a:xfrm>
            <a:prstGeom prst="ellipse">
              <a:avLst/>
            </a:prstGeom>
            <a:solidFill>
              <a:schemeClr val="accent5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椭圆 31"/>
            <p:cNvSpPr/>
            <p:nvPr/>
          </p:nvSpPr>
          <p:spPr bwMode="auto">
            <a:xfrm>
              <a:off x="3619811" y="3170742"/>
              <a:ext cx="360040" cy="360040"/>
            </a:xfrm>
            <a:prstGeom prst="ellipse">
              <a:avLst/>
            </a:prstGeom>
            <a:solidFill>
              <a:schemeClr val="accent5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4274895" y="3170742"/>
              <a:ext cx="360040" cy="360040"/>
            </a:xfrm>
            <a:prstGeom prst="ellipse">
              <a:avLst/>
            </a:prstGeom>
            <a:solidFill>
              <a:schemeClr val="accent5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椭圆 33"/>
            <p:cNvSpPr/>
            <p:nvPr/>
          </p:nvSpPr>
          <p:spPr bwMode="auto">
            <a:xfrm>
              <a:off x="4929979" y="3170742"/>
              <a:ext cx="360040" cy="360040"/>
            </a:xfrm>
            <a:prstGeom prst="ellipse">
              <a:avLst/>
            </a:prstGeom>
            <a:solidFill>
              <a:schemeClr val="accent5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椭圆 34"/>
            <p:cNvSpPr/>
            <p:nvPr/>
          </p:nvSpPr>
          <p:spPr bwMode="auto">
            <a:xfrm>
              <a:off x="5585064" y="3170742"/>
              <a:ext cx="360040" cy="360040"/>
            </a:xfrm>
            <a:prstGeom prst="ellipse">
              <a:avLst/>
            </a:prstGeom>
            <a:solidFill>
              <a:schemeClr val="accent5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2477799" y="3903282"/>
              <a:ext cx="360040" cy="36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 bwMode="auto">
            <a:xfrm>
              <a:off x="3196327" y="3903282"/>
              <a:ext cx="360040" cy="369487"/>
            </a:xfrm>
            <a:prstGeom prst="rect">
              <a:avLst/>
            </a:prstGeom>
            <a:solidFill>
              <a:srgbClr val="00B05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3555591" y="3903282"/>
              <a:ext cx="360040" cy="369487"/>
            </a:xfrm>
            <a:prstGeom prst="rect">
              <a:avLst/>
            </a:prstGeom>
            <a:solidFill>
              <a:srgbClr val="00B05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40" name="矩形 39"/>
            <p:cNvSpPr/>
            <p:nvPr/>
          </p:nvSpPr>
          <p:spPr bwMode="auto">
            <a:xfrm>
              <a:off x="3914855" y="3903282"/>
              <a:ext cx="360040" cy="36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4274119" y="3903282"/>
              <a:ext cx="360040" cy="369487"/>
            </a:xfrm>
            <a:prstGeom prst="rect">
              <a:avLst/>
            </a:prstGeom>
            <a:solidFill>
              <a:srgbClr val="00B05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2841226" y="3903281"/>
              <a:ext cx="360040" cy="36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4633383" y="3903282"/>
              <a:ext cx="360040" cy="36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4992647" y="3903282"/>
              <a:ext cx="360040" cy="36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5351911" y="3903282"/>
              <a:ext cx="360040" cy="369487"/>
            </a:xfrm>
            <a:prstGeom prst="rect">
              <a:avLst/>
            </a:prstGeom>
            <a:solidFill>
              <a:srgbClr val="00B05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5704776" y="3903281"/>
              <a:ext cx="360040" cy="369487"/>
            </a:xfrm>
            <a:prstGeom prst="rect">
              <a:avLst/>
            </a:prstGeom>
            <a:solidFill>
              <a:srgbClr val="00B05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6064040" y="3903281"/>
              <a:ext cx="360040" cy="36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36000" tIns="0" rIns="36000" bIns="0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2858059" y="4269012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400" dirty="0"/>
            </a:p>
          </p:txBody>
        </p:sp>
        <p:sp>
          <p:nvSpPr>
            <p:cNvPr id="49" name="矩形 48"/>
            <p:cNvSpPr/>
            <p:nvPr/>
          </p:nvSpPr>
          <p:spPr>
            <a:xfrm>
              <a:off x="3222891" y="4269012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 dirty="0"/>
            </a:p>
          </p:txBody>
        </p:sp>
        <p:sp>
          <p:nvSpPr>
            <p:cNvPr id="50" name="矩形 49"/>
            <p:cNvSpPr/>
            <p:nvPr/>
          </p:nvSpPr>
          <p:spPr>
            <a:xfrm>
              <a:off x="3587723" y="4269012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400" dirty="0"/>
            </a:p>
          </p:txBody>
        </p:sp>
        <p:sp>
          <p:nvSpPr>
            <p:cNvPr id="51" name="矩形 50"/>
            <p:cNvSpPr/>
            <p:nvPr/>
          </p:nvSpPr>
          <p:spPr>
            <a:xfrm>
              <a:off x="3952555" y="4269012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400" dirty="0"/>
            </a:p>
          </p:txBody>
        </p:sp>
        <p:sp>
          <p:nvSpPr>
            <p:cNvPr id="52" name="矩形 51"/>
            <p:cNvSpPr/>
            <p:nvPr/>
          </p:nvSpPr>
          <p:spPr>
            <a:xfrm>
              <a:off x="4317387" y="4269012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1400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4682219" y="4269012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1400" dirty="0"/>
            </a:p>
          </p:txBody>
        </p:sp>
        <p:sp>
          <p:nvSpPr>
            <p:cNvPr id="54" name="矩形 53"/>
            <p:cNvSpPr/>
            <p:nvPr/>
          </p:nvSpPr>
          <p:spPr>
            <a:xfrm>
              <a:off x="5047051" y="4269012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sz="1400" dirty="0"/>
            </a:p>
          </p:txBody>
        </p:sp>
        <p:sp>
          <p:nvSpPr>
            <p:cNvPr id="55" name="矩形 54"/>
            <p:cNvSpPr/>
            <p:nvPr/>
          </p:nvSpPr>
          <p:spPr>
            <a:xfrm>
              <a:off x="5411883" y="4269012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1400" dirty="0"/>
            </a:p>
          </p:txBody>
        </p:sp>
        <p:sp>
          <p:nvSpPr>
            <p:cNvPr id="56" name="矩形 55"/>
            <p:cNvSpPr/>
            <p:nvPr/>
          </p:nvSpPr>
          <p:spPr>
            <a:xfrm>
              <a:off x="5776717" y="4269012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zh-CN" altLang="en-US" sz="1400" dirty="0"/>
            </a:p>
          </p:txBody>
        </p:sp>
        <p:sp>
          <p:nvSpPr>
            <p:cNvPr id="57" name="矩形 56"/>
            <p:cNvSpPr/>
            <p:nvPr/>
          </p:nvSpPr>
          <p:spPr>
            <a:xfrm>
              <a:off x="6026151" y="4269012"/>
              <a:ext cx="4058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zh-CN" altLang="en-US" sz="1400" dirty="0"/>
            </a:p>
          </p:txBody>
        </p:sp>
        <p:sp>
          <p:nvSpPr>
            <p:cNvPr id="58" name="矩形 57"/>
            <p:cNvSpPr/>
            <p:nvPr/>
          </p:nvSpPr>
          <p:spPr>
            <a:xfrm>
              <a:off x="2493227" y="4269012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sz="1400" dirty="0"/>
            </a:p>
          </p:txBody>
        </p:sp>
        <p:cxnSp>
          <p:nvCxnSpPr>
            <p:cNvPr id="59" name="直接箭头连接符 58"/>
            <p:cNvCxnSpPr>
              <a:stCxn id="30" idx="5"/>
              <a:endCxn id="39" idx="0"/>
            </p:cNvCxnSpPr>
            <p:nvPr/>
          </p:nvCxnSpPr>
          <p:spPr bwMode="auto">
            <a:xfrm>
              <a:off x="3272040" y="3478055"/>
              <a:ext cx="463571" cy="42522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63" name="直接箭头连接符 62"/>
            <p:cNvCxnSpPr>
              <a:stCxn id="32" idx="5"/>
            </p:cNvCxnSpPr>
            <p:nvPr/>
          </p:nvCxnSpPr>
          <p:spPr bwMode="auto">
            <a:xfrm>
              <a:off x="3927124" y="3478055"/>
              <a:ext cx="1997230" cy="40866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66" name="直接箭头连接符 65"/>
            <p:cNvCxnSpPr>
              <a:stCxn id="33" idx="4"/>
              <a:endCxn id="41" idx="0"/>
            </p:cNvCxnSpPr>
            <p:nvPr/>
          </p:nvCxnSpPr>
          <p:spPr bwMode="auto">
            <a:xfrm flipH="1">
              <a:off x="4454139" y="3530782"/>
              <a:ext cx="776" cy="3725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69" name="直接箭头连接符 68"/>
            <p:cNvCxnSpPr>
              <a:stCxn id="34" idx="5"/>
              <a:endCxn id="45" idx="0"/>
            </p:cNvCxnSpPr>
            <p:nvPr/>
          </p:nvCxnSpPr>
          <p:spPr bwMode="auto">
            <a:xfrm>
              <a:off x="5237292" y="3478055"/>
              <a:ext cx="294639" cy="42522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72" name="直接箭头连接符 71"/>
            <p:cNvCxnSpPr>
              <a:stCxn id="35" idx="3"/>
            </p:cNvCxnSpPr>
            <p:nvPr/>
          </p:nvCxnSpPr>
          <p:spPr bwMode="auto">
            <a:xfrm flipH="1">
              <a:off x="3362194" y="3478055"/>
              <a:ext cx="2275597" cy="40866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931610619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0"/>
          <p:cNvSpPr txBox="1">
            <a:spLocks noChangeArrowheads="1"/>
          </p:cNvSpPr>
          <p:nvPr/>
        </p:nvSpPr>
        <p:spPr bwMode="auto">
          <a:xfrm>
            <a:off x="171879" y="1196752"/>
            <a:ext cx="8864617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给定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[0,M)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范围内的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个整数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，如何排序？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若允许输入整数重复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可采用独立链方法排解冲突，读取排序时按每独立链读取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散列应用：桶排序</a:t>
            </a:r>
          </a:p>
        </p:txBody>
      </p:sp>
      <p:sp>
        <p:nvSpPr>
          <p:cNvPr id="3" name="圆角矩形 2"/>
          <p:cNvSpPr/>
          <p:nvPr/>
        </p:nvSpPr>
        <p:spPr bwMode="auto">
          <a:xfrm>
            <a:off x="755576" y="3356992"/>
            <a:ext cx="4896544" cy="859757"/>
          </a:xfrm>
          <a:prstGeom prst="roundRect">
            <a:avLst/>
          </a:prstGeom>
          <a:solidFill>
            <a:srgbClr val="FFFFC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1932101" y="2746456"/>
            <a:ext cx="360040" cy="360040"/>
          </a:xfrm>
          <a:prstGeom prst="ellipse">
            <a:avLst/>
          </a:prstGeom>
          <a:solidFill>
            <a:schemeClr val="accent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 bwMode="auto">
          <a:xfrm>
            <a:off x="2946847" y="2746456"/>
            <a:ext cx="360040" cy="360040"/>
          </a:xfrm>
          <a:prstGeom prst="ellipse">
            <a:avLst/>
          </a:prstGeom>
          <a:solidFill>
            <a:schemeClr val="accent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9a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/>
        </p:nvSpPr>
        <p:spPr bwMode="auto">
          <a:xfrm>
            <a:off x="3454220" y="2746456"/>
            <a:ext cx="360040" cy="360040"/>
          </a:xfrm>
          <a:prstGeom prst="ellipse">
            <a:avLst/>
          </a:prstGeom>
          <a:solidFill>
            <a:schemeClr val="accent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5b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椭圆 33"/>
          <p:cNvSpPr/>
          <p:nvPr/>
        </p:nvSpPr>
        <p:spPr bwMode="auto">
          <a:xfrm>
            <a:off x="4468966" y="2746456"/>
            <a:ext cx="360040" cy="360040"/>
          </a:xfrm>
          <a:prstGeom prst="ellipse">
            <a:avLst/>
          </a:prstGeom>
          <a:solidFill>
            <a:schemeClr val="accent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 bwMode="auto">
          <a:xfrm>
            <a:off x="4976336" y="2746456"/>
            <a:ext cx="360040" cy="360040"/>
          </a:xfrm>
          <a:prstGeom prst="ellipse">
            <a:avLst/>
          </a:prstGeom>
          <a:solidFill>
            <a:schemeClr val="accent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2c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1181655" y="3543242"/>
            <a:ext cx="360040" cy="3694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1900183" y="3543242"/>
            <a:ext cx="360040" cy="369487"/>
          </a:xfrm>
          <a:prstGeom prst="rect">
            <a:avLst/>
          </a:prstGeom>
          <a:solidFill>
            <a:srgbClr val="00B05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39" name="矩形 38"/>
          <p:cNvSpPr/>
          <p:nvPr/>
        </p:nvSpPr>
        <p:spPr bwMode="auto">
          <a:xfrm>
            <a:off x="2259447" y="3543242"/>
            <a:ext cx="360040" cy="369487"/>
          </a:xfrm>
          <a:prstGeom prst="rect">
            <a:avLst/>
          </a:prstGeom>
          <a:solidFill>
            <a:srgbClr val="00B05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40" name="矩形 39"/>
          <p:cNvSpPr/>
          <p:nvPr/>
        </p:nvSpPr>
        <p:spPr bwMode="auto">
          <a:xfrm>
            <a:off x="2618711" y="3543242"/>
            <a:ext cx="360040" cy="3694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2977975" y="3543242"/>
            <a:ext cx="360040" cy="369487"/>
          </a:xfrm>
          <a:prstGeom prst="rect">
            <a:avLst/>
          </a:prstGeom>
          <a:solidFill>
            <a:srgbClr val="00B05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42" name="矩形 41"/>
          <p:cNvSpPr/>
          <p:nvPr/>
        </p:nvSpPr>
        <p:spPr bwMode="auto">
          <a:xfrm>
            <a:off x="1545082" y="3543241"/>
            <a:ext cx="360040" cy="3694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43" name="矩形 42"/>
          <p:cNvSpPr/>
          <p:nvPr/>
        </p:nvSpPr>
        <p:spPr bwMode="auto">
          <a:xfrm>
            <a:off x="3337239" y="3543242"/>
            <a:ext cx="360040" cy="3694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44" name="矩形 43"/>
          <p:cNvSpPr/>
          <p:nvPr/>
        </p:nvSpPr>
        <p:spPr bwMode="auto">
          <a:xfrm>
            <a:off x="3696503" y="3543242"/>
            <a:ext cx="360040" cy="3694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45" name="矩形 44"/>
          <p:cNvSpPr/>
          <p:nvPr/>
        </p:nvSpPr>
        <p:spPr bwMode="auto">
          <a:xfrm>
            <a:off x="4055767" y="3543242"/>
            <a:ext cx="360040" cy="369487"/>
          </a:xfrm>
          <a:prstGeom prst="rect">
            <a:avLst/>
          </a:prstGeom>
          <a:solidFill>
            <a:srgbClr val="00B05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46" name="矩形 45"/>
          <p:cNvSpPr/>
          <p:nvPr/>
        </p:nvSpPr>
        <p:spPr bwMode="auto">
          <a:xfrm>
            <a:off x="4408632" y="3543241"/>
            <a:ext cx="360040" cy="369487"/>
          </a:xfrm>
          <a:prstGeom prst="rect">
            <a:avLst/>
          </a:prstGeom>
          <a:solidFill>
            <a:srgbClr val="00B05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47" name="矩形 46"/>
          <p:cNvSpPr/>
          <p:nvPr/>
        </p:nvSpPr>
        <p:spPr bwMode="auto">
          <a:xfrm>
            <a:off x="4767896" y="3543241"/>
            <a:ext cx="360040" cy="3694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48" name="矩形 47"/>
          <p:cNvSpPr/>
          <p:nvPr/>
        </p:nvSpPr>
        <p:spPr>
          <a:xfrm>
            <a:off x="1561915" y="390897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/>
          </a:p>
        </p:txBody>
      </p:sp>
      <p:sp>
        <p:nvSpPr>
          <p:cNvPr id="49" name="矩形 48"/>
          <p:cNvSpPr/>
          <p:nvPr/>
        </p:nvSpPr>
        <p:spPr>
          <a:xfrm>
            <a:off x="1926747" y="390897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/>
          </a:p>
        </p:txBody>
      </p:sp>
      <p:sp>
        <p:nvSpPr>
          <p:cNvPr id="50" name="矩形 49"/>
          <p:cNvSpPr/>
          <p:nvPr/>
        </p:nvSpPr>
        <p:spPr>
          <a:xfrm>
            <a:off x="2291579" y="390897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/>
          </a:p>
        </p:txBody>
      </p:sp>
      <p:sp>
        <p:nvSpPr>
          <p:cNvPr id="51" name="矩形 50"/>
          <p:cNvSpPr/>
          <p:nvPr/>
        </p:nvSpPr>
        <p:spPr>
          <a:xfrm>
            <a:off x="2656411" y="390897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/>
          </a:p>
        </p:txBody>
      </p:sp>
      <p:sp>
        <p:nvSpPr>
          <p:cNvPr id="52" name="矩形 51"/>
          <p:cNvSpPr/>
          <p:nvPr/>
        </p:nvSpPr>
        <p:spPr>
          <a:xfrm>
            <a:off x="3021243" y="390897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3386075" y="390897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400" dirty="0"/>
          </a:p>
        </p:txBody>
      </p:sp>
      <p:sp>
        <p:nvSpPr>
          <p:cNvPr id="54" name="矩形 53"/>
          <p:cNvSpPr/>
          <p:nvPr/>
        </p:nvSpPr>
        <p:spPr>
          <a:xfrm>
            <a:off x="3750907" y="390897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400" dirty="0"/>
          </a:p>
        </p:txBody>
      </p:sp>
      <p:sp>
        <p:nvSpPr>
          <p:cNvPr id="55" name="矩形 54"/>
          <p:cNvSpPr/>
          <p:nvPr/>
        </p:nvSpPr>
        <p:spPr>
          <a:xfrm>
            <a:off x="4115739" y="390897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1400" dirty="0"/>
          </a:p>
        </p:txBody>
      </p:sp>
      <p:sp>
        <p:nvSpPr>
          <p:cNvPr id="56" name="矩形 55"/>
          <p:cNvSpPr/>
          <p:nvPr/>
        </p:nvSpPr>
        <p:spPr>
          <a:xfrm>
            <a:off x="4480573" y="390897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1400" dirty="0"/>
          </a:p>
        </p:txBody>
      </p:sp>
      <p:sp>
        <p:nvSpPr>
          <p:cNvPr id="57" name="矩形 56"/>
          <p:cNvSpPr/>
          <p:nvPr/>
        </p:nvSpPr>
        <p:spPr>
          <a:xfrm>
            <a:off x="4730007" y="3908972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1400" dirty="0"/>
          </a:p>
        </p:txBody>
      </p:sp>
      <p:sp>
        <p:nvSpPr>
          <p:cNvPr id="58" name="矩形 57"/>
          <p:cNvSpPr/>
          <p:nvPr/>
        </p:nvSpPr>
        <p:spPr>
          <a:xfrm>
            <a:off x="1197083" y="3908972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400" dirty="0"/>
          </a:p>
        </p:txBody>
      </p:sp>
      <p:cxnSp>
        <p:nvCxnSpPr>
          <p:cNvPr id="59" name="直接箭头连接符 58"/>
          <p:cNvCxnSpPr>
            <a:stCxn id="60" idx="5"/>
          </p:cNvCxnSpPr>
          <p:nvPr/>
        </p:nvCxnSpPr>
        <p:spPr bwMode="auto">
          <a:xfrm>
            <a:off x="1224668" y="3053769"/>
            <a:ext cx="1933327" cy="45972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63" name="直接箭头连接符 62"/>
          <p:cNvCxnSpPr>
            <a:stCxn id="62" idx="4"/>
            <a:endCxn id="38" idx="0"/>
          </p:cNvCxnSpPr>
          <p:nvPr/>
        </p:nvCxnSpPr>
        <p:spPr bwMode="auto">
          <a:xfrm flipH="1">
            <a:off x="2080203" y="3106496"/>
            <a:ext cx="539291" cy="4367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66" name="直接箭头连接符 65"/>
          <p:cNvCxnSpPr>
            <a:stCxn id="33" idx="3"/>
            <a:endCxn id="41" idx="0"/>
          </p:cNvCxnSpPr>
          <p:nvPr/>
        </p:nvCxnSpPr>
        <p:spPr bwMode="auto">
          <a:xfrm flipH="1">
            <a:off x="3157995" y="3053769"/>
            <a:ext cx="348952" cy="48947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69" name="直接箭头连接符 68"/>
          <p:cNvCxnSpPr>
            <a:stCxn id="64" idx="5"/>
          </p:cNvCxnSpPr>
          <p:nvPr/>
        </p:nvCxnSpPr>
        <p:spPr bwMode="auto">
          <a:xfrm>
            <a:off x="4268906" y="3053769"/>
            <a:ext cx="340850" cy="4852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60" name="椭圆 59"/>
          <p:cNvSpPr/>
          <p:nvPr/>
        </p:nvSpPr>
        <p:spPr bwMode="auto">
          <a:xfrm>
            <a:off x="917355" y="2746456"/>
            <a:ext cx="360040" cy="360040"/>
          </a:xfrm>
          <a:prstGeom prst="ellipse">
            <a:avLst/>
          </a:prstGeom>
          <a:solidFill>
            <a:schemeClr val="accent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5a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椭圆 60"/>
          <p:cNvSpPr/>
          <p:nvPr/>
        </p:nvSpPr>
        <p:spPr bwMode="auto">
          <a:xfrm>
            <a:off x="1424728" y="2746456"/>
            <a:ext cx="360040" cy="360040"/>
          </a:xfrm>
          <a:prstGeom prst="ellipse">
            <a:avLst/>
          </a:prstGeom>
          <a:solidFill>
            <a:schemeClr val="accent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2a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椭圆 61"/>
          <p:cNvSpPr/>
          <p:nvPr/>
        </p:nvSpPr>
        <p:spPr bwMode="auto">
          <a:xfrm>
            <a:off x="2439474" y="2746456"/>
            <a:ext cx="360040" cy="360040"/>
          </a:xfrm>
          <a:prstGeom prst="ellipse">
            <a:avLst/>
          </a:prstGeom>
          <a:solidFill>
            <a:schemeClr val="accent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2b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椭圆 63"/>
          <p:cNvSpPr/>
          <p:nvPr/>
        </p:nvSpPr>
        <p:spPr bwMode="auto">
          <a:xfrm>
            <a:off x="3961593" y="2746456"/>
            <a:ext cx="360040" cy="360040"/>
          </a:xfrm>
          <a:prstGeom prst="ellipse">
            <a:avLst/>
          </a:prstGeom>
          <a:solidFill>
            <a:schemeClr val="accent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9b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5" name="直接箭头连接符 64"/>
          <p:cNvCxnSpPr>
            <a:stCxn id="61" idx="5"/>
            <a:endCxn id="38" idx="0"/>
          </p:cNvCxnSpPr>
          <p:nvPr/>
        </p:nvCxnSpPr>
        <p:spPr bwMode="auto">
          <a:xfrm>
            <a:off x="1732041" y="3053769"/>
            <a:ext cx="348162" cy="48947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67" name="直接箭头连接符 66"/>
          <p:cNvCxnSpPr>
            <a:stCxn id="30" idx="4"/>
            <a:endCxn id="39" idx="0"/>
          </p:cNvCxnSpPr>
          <p:nvPr/>
        </p:nvCxnSpPr>
        <p:spPr bwMode="auto">
          <a:xfrm>
            <a:off x="2112121" y="3106496"/>
            <a:ext cx="327346" cy="4367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68" name="直接箭头连接符 67"/>
          <p:cNvCxnSpPr>
            <a:stCxn id="32" idx="4"/>
            <a:endCxn id="46" idx="0"/>
          </p:cNvCxnSpPr>
          <p:nvPr/>
        </p:nvCxnSpPr>
        <p:spPr bwMode="auto">
          <a:xfrm>
            <a:off x="3126867" y="3106496"/>
            <a:ext cx="1461785" cy="43674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70" name="直接箭头连接符 69"/>
          <p:cNvCxnSpPr>
            <a:stCxn id="34" idx="4"/>
            <a:endCxn id="45" idx="0"/>
          </p:cNvCxnSpPr>
          <p:nvPr/>
        </p:nvCxnSpPr>
        <p:spPr bwMode="auto">
          <a:xfrm flipH="1">
            <a:off x="4235787" y="3106496"/>
            <a:ext cx="413199" cy="4367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71" name="直接箭头连接符 70"/>
          <p:cNvCxnSpPr>
            <a:stCxn id="35" idx="4"/>
            <a:endCxn id="38" idx="0"/>
          </p:cNvCxnSpPr>
          <p:nvPr/>
        </p:nvCxnSpPr>
        <p:spPr bwMode="auto">
          <a:xfrm flipH="1">
            <a:off x="2080203" y="3106496"/>
            <a:ext cx="3076153" cy="4367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73" name="直接箭头连接符 72"/>
          <p:cNvCxnSpPr>
            <a:endCxn id="74" idx="0"/>
          </p:cNvCxnSpPr>
          <p:nvPr/>
        </p:nvCxnSpPr>
        <p:spPr bwMode="auto">
          <a:xfrm flipH="1">
            <a:off x="2049942" y="4216749"/>
            <a:ext cx="4656" cy="19662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74" name="椭圆 73"/>
          <p:cNvSpPr/>
          <p:nvPr/>
        </p:nvSpPr>
        <p:spPr bwMode="auto">
          <a:xfrm>
            <a:off x="1869922" y="4413376"/>
            <a:ext cx="360040" cy="360040"/>
          </a:xfrm>
          <a:prstGeom prst="ellipse">
            <a:avLst/>
          </a:prstGeom>
          <a:solidFill>
            <a:schemeClr val="accent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2a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5" name="直接箭头连接符 74"/>
          <p:cNvCxnSpPr>
            <a:endCxn id="77" idx="0"/>
          </p:cNvCxnSpPr>
          <p:nvPr/>
        </p:nvCxnSpPr>
        <p:spPr bwMode="auto">
          <a:xfrm flipH="1">
            <a:off x="2037991" y="4773416"/>
            <a:ext cx="4656" cy="19662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77" name="椭圆 76"/>
          <p:cNvSpPr/>
          <p:nvPr/>
        </p:nvSpPr>
        <p:spPr bwMode="auto">
          <a:xfrm>
            <a:off x="1857971" y="4970043"/>
            <a:ext cx="360040" cy="360040"/>
          </a:xfrm>
          <a:prstGeom prst="ellipse">
            <a:avLst/>
          </a:prstGeom>
          <a:solidFill>
            <a:schemeClr val="accent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2b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8" name="直接箭头连接符 77"/>
          <p:cNvCxnSpPr>
            <a:endCxn id="79" idx="0"/>
          </p:cNvCxnSpPr>
          <p:nvPr/>
        </p:nvCxnSpPr>
        <p:spPr bwMode="auto">
          <a:xfrm flipH="1">
            <a:off x="2037209" y="5330083"/>
            <a:ext cx="4656" cy="19662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79" name="椭圆 78"/>
          <p:cNvSpPr/>
          <p:nvPr/>
        </p:nvSpPr>
        <p:spPr bwMode="auto">
          <a:xfrm>
            <a:off x="1857189" y="5526710"/>
            <a:ext cx="360040" cy="360040"/>
          </a:xfrm>
          <a:prstGeom prst="ellipse">
            <a:avLst/>
          </a:prstGeom>
          <a:solidFill>
            <a:schemeClr val="accent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2c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椭圆 79"/>
          <p:cNvSpPr/>
          <p:nvPr/>
        </p:nvSpPr>
        <p:spPr bwMode="auto">
          <a:xfrm>
            <a:off x="2238109" y="4427040"/>
            <a:ext cx="360040" cy="360040"/>
          </a:xfrm>
          <a:prstGeom prst="ellipse">
            <a:avLst/>
          </a:prstGeom>
          <a:solidFill>
            <a:schemeClr val="accent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1" name="直接箭头连接符 80"/>
          <p:cNvCxnSpPr/>
          <p:nvPr/>
        </p:nvCxnSpPr>
        <p:spPr bwMode="auto">
          <a:xfrm flipH="1">
            <a:off x="2431865" y="4233912"/>
            <a:ext cx="4656" cy="19662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82" name="直接箭头连接符 81"/>
          <p:cNvCxnSpPr/>
          <p:nvPr/>
        </p:nvCxnSpPr>
        <p:spPr bwMode="auto">
          <a:xfrm flipH="1">
            <a:off x="3162244" y="4218673"/>
            <a:ext cx="2328" cy="20991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83" name="椭圆 82"/>
          <p:cNvSpPr/>
          <p:nvPr/>
        </p:nvSpPr>
        <p:spPr bwMode="auto">
          <a:xfrm>
            <a:off x="2978419" y="4430540"/>
            <a:ext cx="360040" cy="360040"/>
          </a:xfrm>
          <a:prstGeom prst="ellipse">
            <a:avLst/>
          </a:prstGeom>
          <a:solidFill>
            <a:schemeClr val="accent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5a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4" name="直接箭头连接符 83"/>
          <p:cNvCxnSpPr>
            <a:endCxn id="85" idx="0"/>
          </p:cNvCxnSpPr>
          <p:nvPr/>
        </p:nvCxnSpPr>
        <p:spPr bwMode="auto">
          <a:xfrm flipH="1">
            <a:off x="3146488" y="4790580"/>
            <a:ext cx="4656" cy="19662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85" name="椭圆 84"/>
          <p:cNvSpPr/>
          <p:nvPr/>
        </p:nvSpPr>
        <p:spPr bwMode="auto">
          <a:xfrm>
            <a:off x="2966468" y="4987207"/>
            <a:ext cx="360040" cy="360040"/>
          </a:xfrm>
          <a:prstGeom prst="ellipse">
            <a:avLst/>
          </a:prstGeom>
          <a:solidFill>
            <a:schemeClr val="accent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5b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椭圆 85"/>
          <p:cNvSpPr/>
          <p:nvPr/>
        </p:nvSpPr>
        <p:spPr bwMode="auto">
          <a:xfrm>
            <a:off x="4066048" y="4417659"/>
            <a:ext cx="360040" cy="360040"/>
          </a:xfrm>
          <a:prstGeom prst="ellipse">
            <a:avLst/>
          </a:prstGeom>
          <a:solidFill>
            <a:schemeClr val="accent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91446" rIns="0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8" name="直接箭头连接符 87"/>
          <p:cNvCxnSpPr>
            <a:endCxn id="89" idx="0"/>
          </p:cNvCxnSpPr>
          <p:nvPr/>
        </p:nvCxnSpPr>
        <p:spPr bwMode="auto">
          <a:xfrm flipH="1">
            <a:off x="4614461" y="4225315"/>
            <a:ext cx="4656" cy="19662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89" name="椭圆 88"/>
          <p:cNvSpPr/>
          <p:nvPr/>
        </p:nvSpPr>
        <p:spPr bwMode="auto">
          <a:xfrm>
            <a:off x="4434441" y="4421942"/>
            <a:ext cx="360040" cy="360040"/>
          </a:xfrm>
          <a:prstGeom prst="ellipse">
            <a:avLst/>
          </a:prstGeom>
          <a:solidFill>
            <a:schemeClr val="accent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9a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0" name="直接箭头连接符 89"/>
          <p:cNvCxnSpPr>
            <a:endCxn id="91" idx="0"/>
          </p:cNvCxnSpPr>
          <p:nvPr/>
        </p:nvCxnSpPr>
        <p:spPr bwMode="auto">
          <a:xfrm flipH="1">
            <a:off x="4602510" y="4781982"/>
            <a:ext cx="4656" cy="19662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91" name="椭圆 90"/>
          <p:cNvSpPr/>
          <p:nvPr/>
        </p:nvSpPr>
        <p:spPr bwMode="auto">
          <a:xfrm>
            <a:off x="4422490" y="4978609"/>
            <a:ext cx="360040" cy="360040"/>
          </a:xfrm>
          <a:prstGeom prst="ellipse">
            <a:avLst/>
          </a:prstGeom>
          <a:solidFill>
            <a:schemeClr val="accent5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9b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2" name="直接箭头连接符 91"/>
          <p:cNvCxnSpPr/>
          <p:nvPr/>
        </p:nvCxnSpPr>
        <p:spPr bwMode="auto">
          <a:xfrm flipH="1">
            <a:off x="4246068" y="4218673"/>
            <a:ext cx="2328" cy="20991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94" name="TextBox 20"/>
          <p:cNvSpPr txBox="1">
            <a:spLocks noChangeArrowheads="1"/>
          </p:cNvSpPr>
          <p:nvPr/>
        </p:nvSpPr>
        <p:spPr bwMode="auto">
          <a:xfrm>
            <a:off x="171879" y="5986524"/>
            <a:ext cx="886461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应用：如对全校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n=30000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人按生日排序，则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M=365</a:t>
            </a:r>
          </a:p>
        </p:txBody>
      </p:sp>
      <p:sp>
        <p:nvSpPr>
          <p:cNvPr id="95" name="矩形 94"/>
          <p:cNvSpPr/>
          <p:nvPr/>
        </p:nvSpPr>
        <p:spPr bwMode="auto">
          <a:xfrm>
            <a:off x="5999076" y="2820541"/>
            <a:ext cx="2751750" cy="896491"/>
          </a:xfrm>
          <a:prstGeom prst="rect">
            <a:avLst/>
          </a:prstGeom>
          <a:solidFill>
            <a:srgbClr val="C00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2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突破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4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nlogn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复杂度，为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</a:p>
        </p:txBody>
      </p:sp>
      <p:sp>
        <p:nvSpPr>
          <p:cNvPr id="72" name="矩形 71"/>
          <p:cNvSpPr/>
          <p:nvPr/>
        </p:nvSpPr>
        <p:spPr bwMode="auto">
          <a:xfrm>
            <a:off x="6039898" y="4948113"/>
            <a:ext cx="2743164" cy="947006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2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散列函数的选择，可否使用除余法？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6017485" y="3861048"/>
            <a:ext cx="2743164" cy="947006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2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可否用开放定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2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址策略？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9323969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5" grpId="0" animBg="1"/>
      <p:bldP spid="72" grpId="0" animBg="1"/>
      <p:bldP spid="7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0"/>
          <p:cNvSpPr txBox="1">
            <a:spLocks noChangeArrowheads="1"/>
          </p:cNvSpPr>
          <p:nvPr/>
        </p:nvSpPr>
        <p:spPr bwMode="auto">
          <a:xfrm>
            <a:off x="171879" y="1196752"/>
            <a:ext cx="8864617" cy="4916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关键码由多个域（字段）组成，可按照优先级从低到高进行桶排序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日期型关键码：年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日，优先级从高到低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扑克牌：花色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点数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整数：千位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百位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十位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个位，优先级从高到低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散列应用：基数排序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774436"/>
              </p:ext>
            </p:extLst>
          </p:nvPr>
        </p:nvGraphicFramePr>
        <p:xfrm>
          <a:off x="251520" y="3989388"/>
          <a:ext cx="78148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321428863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958478279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63618749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8251957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02664909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794905916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833471865"/>
                    </a:ext>
                  </a:extLst>
                </a:gridCol>
                <a:gridCol w="830112">
                  <a:extLst>
                    <a:ext uri="{9D8B030D-6E8A-4147-A177-3AD203B41FA5}">
                      <a16:colId xmlns:a16="http://schemas.microsoft.com/office/drawing/2014/main" val="991026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输入序列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441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276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320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214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698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280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112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56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以个位排序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320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280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441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112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214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276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698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91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以十位排序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112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214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320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441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276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280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698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98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以百位排序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112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214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276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280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320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441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698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479473"/>
                  </a:ext>
                </a:extLst>
              </a:tr>
            </a:tbl>
          </a:graphicData>
        </a:graphic>
      </p:graphicFrame>
      <p:sp>
        <p:nvSpPr>
          <p:cNvPr id="93" name="矩形 92"/>
          <p:cNvSpPr/>
          <p:nvPr/>
        </p:nvSpPr>
        <p:spPr bwMode="auto">
          <a:xfrm>
            <a:off x="7702327" y="4363578"/>
            <a:ext cx="182040" cy="360040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6" name="矩形 95"/>
          <p:cNvSpPr/>
          <p:nvPr/>
        </p:nvSpPr>
        <p:spPr bwMode="auto">
          <a:xfrm>
            <a:off x="6772282" y="4363578"/>
            <a:ext cx="182040" cy="360040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5842237" y="4343821"/>
            <a:ext cx="182040" cy="360040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4937998" y="4371028"/>
            <a:ext cx="182040" cy="360040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4033759" y="4371028"/>
            <a:ext cx="182040" cy="360040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3103714" y="4371028"/>
            <a:ext cx="182040" cy="360040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2195736" y="4371028"/>
            <a:ext cx="182040" cy="360040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7558311" y="4702018"/>
            <a:ext cx="182040" cy="360040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3" name="矩形 102"/>
          <p:cNvSpPr/>
          <p:nvPr/>
        </p:nvSpPr>
        <p:spPr bwMode="auto">
          <a:xfrm>
            <a:off x="6628266" y="4702018"/>
            <a:ext cx="182040" cy="360040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5698221" y="4682261"/>
            <a:ext cx="182040" cy="360040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5" name="矩形 104"/>
          <p:cNvSpPr/>
          <p:nvPr/>
        </p:nvSpPr>
        <p:spPr bwMode="auto">
          <a:xfrm>
            <a:off x="4793982" y="4709468"/>
            <a:ext cx="182040" cy="360040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3889743" y="4709468"/>
            <a:ext cx="182040" cy="360040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2959698" y="4709468"/>
            <a:ext cx="182040" cy="360040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2051720" y="4709468"/>
            <a:ext cx="182040" cy="360040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9" name="矩形 108"/>
          <p:cNvSpPr/>
          <p:nvPr/>
        </p:nvSpPr>
        <p:spPr bwMode="auto">
          <a:xfrm>
            <a:off x="7414295" y="5062058"/>
            <a:ext cx="182040" cy="360040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0" name="矩形 109"/>
          <p:cNvSpPr/>
          <p:nvPr/>
        </p:nvSpPr>
        <p:spPr bwMode="auto">
          <a:xfrm>
            <a:off x="6484250" y="5062058"/>
            <a:ext cx="182040" cy="360040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1" name="矩形 110"/>
          <p:cNvSpPr/>
          <p:nvPr/>
        </p:nvSpPr>
        <p:spPr bwMode="auto">
          <a:xfrm>
            <a:off x="5554205" y="5042301"/>
            <a:ext cx="182040" cy="360040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4649966" y="5069508"/>
            <a:ext cx="182040" cy="360040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3745727" y="5069508"/>
            <a:ext cx="182040" cy="360040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2815682" y="5069508"/>
            <a:ext cx="182040" cy="360040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5" name="矩形 114"/>
          <p:cNvSpPr/>
          <p:nvPr/>
        </p:nvSpPr>
        <p:spPr bwMode="auto">
          <a:xfrm>
            <a:off x="1907704" y="5069508"/>
            <a:ext cx="182040" cy="360040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6" name="TextBox 20"/>
          <p:cNvSpPr txBox="1">
            <a:spLocks noChangeArrowheads="1"/>
          </p:cNvSpPr>
          <p:nvPr/>
        </p:nvSpPr>
        <p:spPr bwMode="auto">
          <a:xfrm>
            <a:off x="86695" y="5653593"/>
            <a:ext cx="9309841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复杂度：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各字段取值范围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[0,M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&lt;=t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，若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M=max(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400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O(n+M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)+ O(n+M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)+ … + O(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n+M</a:t>
            </a:r>
            <a:r>
              <a:rPr lang="en-US" altLang="zh-CN" sz="2400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= O(t*(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n+M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))</a:t>
            </a:r>
          </a:p>
        </p:txBody>
      </p:sp>
      <p:cxnSp>
        <p:nvCxnSpPr>
          <p:cNvPr id="6" name="直接箭头连接符 5"/>
          <p:cNvCxnSpPr/>
          <p:nvPr/>
        </p:nvCxnSpPr>
        <p:spPr bwMode="auto">
          <a:xfrm>
            <a:off x="8316416" y="4013497"/>
            <a:ext cx="0" cy="144016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00823B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7" name="矩形 6"/>
          <p:cNvSpPr/>
          <p:nvPr/>
        </p:nvSpPr>
        <p:spPr>
          <a:xfrm>
            <a:off x="8406283" y="4082096"/>
            <a:ext cx="4661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先低后高</a:t>
            </a:r>
            <a:endParaRPr lang="zh-CN" altLang="en-US" dirty="0">
              <a:solidFill>
                <a:srgbClr val="0082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038130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0"/>
          <p:cNvSpPr txBox="1">
            <a:spLocks noChangeArrowheads="1"/>
          </p:cNvSpPr>
          <p:nvPr/>
        </p:nvSpPr>
        <p:spPr bwMode="auto">
          <a:xfrm>
            <a:off x="179512" y="1196752"/>
            <a:ext cx="3096344" cy="364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散列函数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直接定址法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除余法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法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数字分析法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平方取中法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折叠法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伪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随机法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本章总结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3563888" y="1196752"/>
            <a:ext cx="4464496" cy="27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函数冲突排解及散列查找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多槽位法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独立链法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公共溢出区法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开放定址法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2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（闭散列策略）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左大括号 6"/>
          <p:cNvSpPr/>
          <p:nvPr/>
        </p:nvSpPr>
        <p:spPr bwMode="auto">
          <a:xfrm>
            <a:off x="6532212" y="2574052"/>
            <a:ext cx="373036" cy="1558920"/>
          </a:xfrm>
          <a:prstGeom prst="leftBrace">
            <a:avLst>
              <a:gd name="adj1" fmla="val 31802"/>
              <a:gd name="adj2" fmla="val 50000"/>
            </a:avLst>
          </a:prstGeom>
          <a:solidFill>
            <a:schemeClr val="bg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20"/>
          <p:cNvSpPr txBox="1">
            <a:spLocks noChangeArrowheads="1"/>
          </p:cNvSpPr>
          <p:nvPr/>
        </p:nvSpPr>
        <p:spPr bwMode="auto">
          <a:xfrm>
            <a:off x="3635896" y="4606931"/>
            <a:ext cx="4896544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散列应用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散列查找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桶排序（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散列的特例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基数排序（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散列的特例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20"/>
          <p:cNvSpPr txBox="1">
            <a:spLocks noChangeArrowheads="1"/>
          </p:cNvSpPr>
          <p:nvPr/>
        </p:nvSpPr>
        <p:spPr bwMode="auto">
          <a:xfrm>
            <a:off x="6930358" y="2273965"/>
            <a:ext cx="20752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线性试探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20"/>
          <p:cNvSpPr txBox="1">
            <a:spLocks noChangeArrowheads="1"/>
          </p:cNvSpPr>
          <p:nvPr/>
        </p:nvSpPr>
        <p:spPr bwMode="auto">
          <a:xfrm>
            <a:off x="6930358" y="2708920"/>
            <a:ext cx="20752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平方试探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20"/>
          <p:cNvSpPr txBox="1">
            <a:spLocks noChangeArrowheads="1"/>
          </p:cNvSpPr>
          <p:nvPr/>
        </p:nvSpPr>
        <p:spPr bwMode="auto">
          <a:xfrm>
            <a:off x="6930358" y="3155229"/>
            <a:ext cx="20752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双向平方试探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20"/>
          <p:cNvSpPr txBox="1">
            <a:spLocks noChangeArrowheads="1"/>
          </p:cNvSpPr>
          <p:nvPr/>
        </p:nvSpPr>
        <p:spPr bwMode="auto">
          <a:xfrm>
            <a:off x="6930358" y="3590184"/>
            <a:ext cx="20752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伪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随机试探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20"/>
          <p:cNvSpPr txBox="1">
            <a:spLocks noChangeArrowheads="1"/>
          </p:cNvSpPr>
          <p:nvPr/>
        </p:nvSpPr>
        <p:spPr bwMode="auto">
          <a:xfrm>
            <a:off x="6930358" y="4036493"/>
            <a:ext cx="20752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再散列法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7354422"/>
      </p:ext>
    </p:extLst>
  </p:cSld>
  <p:clrMapOvr>
    <a:masterClrMapping/>
  </p:clrMapOvr>
  <p:transition advTm="157">
    <p:zo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0"/>
          <p:cNvSpPr txBox="1">
            <a:spLocks noChangeArrowheads="1"/>
          </p:cNvSpPr>
          <p:nvPr/>
        </p:nvSpPr>
        <p:spPr bwMode="auto">
          <a:xfrm>
            <a:off x="179512" y="1196752"/>
            <a:ext cx="8640960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相比于其他查找方法，散列查找回避了关键码之间的反复比较的繁琐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降低至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排序：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nlogn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降低至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，必须采用线性散列映射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总 结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179512" y="3356992"/>
            <a:ext cx="864096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缺点：基于数组实现，数组创建后难于扩展；散列表被基本填满时性能下降严重，需要扩容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4797152"/>
            <a:ext cx="828092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缺点：记录或词条之间没有任何关联与关系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无法实现有序遍历（桶排序为散列特例）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2853294"/>
      </p:ext>
    </p:extLst>
  </p:cSld>
  <p:clrMapOvr>
    <a:masterClrMapping/>
  </p:clrMapOvr>
  <p:transition advTm="157"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 bwMode="auto">
          <a:xfrm>
            <a:off x="0" y="3923128"/>
            <a:ext cx="9144000" cy="2924944"/>
          </a:xfrm>
          <a:prstGeom prst="rect">
            <a:avLst/>
          </a:prstGeom>
          <a:solidFill>
            <a:srgbClr val="FF66FF">
              <a:alpha val="6000"/>
            </a:srgbClr>
          </a:solidFill>
          <a:ln w="3175" algn="ctr">
            <a:noFill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回顾：平衡二叉搜索树查找</a:t>
            </a:r>
          </a:p>
        </p:txBody>
      </p:sp>
      <p:sp>
        <p:nvSpPr>
          <p:cNvPr id="20" name="TextBox 20"/>
          <p:cNvSpPr txBox="1">
            <a:spLocks noChangeArrowheads="1"/>
          </p:cNvSpPr>
          <p:nvPr/>
        </p:nvSpPr>
        <p:spPr bwMode="auto">
          <a:xfrm>
            <a:off x="110674" y="1124744"/>
            <a:ext cx="90333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二叉搜索树查找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2357540" y="2271963"/>
            <a:ext cx="5396245" cy="360040"/>
            <a:chOff x="2357540" y="2437746"/>
            <a:chExt cx="5396245" cy="360040"/>
          </a:xfrm>
        </p:grpSpPr>
        <p:sp>
          <p:nvSpPr>
            <p:cNvPr id="30" name="圆角矩形 29"/>
            <p:cNvSpPr/>
            <p:nvPr/>
          </p:nvSpPr>
          <p:spPr bwMode="auto">
            <a:xfrm>
              <a:off x="2357540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圆角矩形 36"/>
            <p:cNvSpPr/>
            <p:nvPr/>
          </p:nvSpPr>
          <p:spPr bwMode="auto">
            <a:xfrm>
              <a:off x="2717580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圆角矩形 40"/>
            <p:cNvSpPr/>
            <p:nvPr/>
          </p:nvSpPr>
          <p:spPr bwMode="auto">
            <a:xfrm>
              <a:off x="3077620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圆角矩形 42"/>
            <p:cNvSpPr/>
            <p:nvPr/>
          </p:nvSpPr>
          <p:spPr bwMode="auto">
            <a:xfrm>
              <a:off x="3437660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5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圆角矩形 44"/>
            <p:cNvSpPr/>
            <p:nvPr/>
          </p:nvSpPr>
          <p:spPr bwMode="auto">
            <a:xfrm>
              <a:off x="3797700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6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圆角矩形 47"/>
            <p:cNvSpPr/>
            <p:nvPr/>
          </p:nvSpPr>
          <p:spPr bwMode="auto">
            <a:xfrm>
              <a:off x="4157740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7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圆角矩形 48"/>
            <p:cNvSpPr/>
            <p:nvPr/>
          </p:nvSpPr>
          <p:spPr bwMode="auto">
            <a:xfrm>
              <a:off x="4517780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8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" name="圆角矩形 50"/>
            <p:cNvSpPr/>
            <p:nvPr/>
          </p:nvSpPr>
          <p:spPr bwMode="auto">
            <a:xfrm>
              <a:off x="4877820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9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圆角矩形 51"/>
            <p:cNvSpPr/>
            <p:nvPr/>
          </p:nvSpPr>
          <p:spPr bwMode="auto">
            <a:xfrm>
              <a:off x="5233505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10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圆角矩形 52"/>
            <p:cNvSpPr/>
            <p:nvPr/>
          </p:nvSpPr>
          <p:spPr bwMode="auto">
            <a:xfrm>
              <a:off x="5593545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11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圆角矩形 53"/>
            <p:cNvSpPr/>
            <p:nvPr/>
          </p:nvSpPr>
          <p:spPr bwMode="auto">
            <a:xfrm>
              <a:off x="5953585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13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圆角矩形 54"/>
            <p:cNvSpPr/>
            <p:nvPr/>
          </p:nvSpPr>
          <p:spPr bwMode="auto">
            <a:xfrm>
              <a:off x="6313625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14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圆角矩形 55"/>
            <p:cNvSpPr/>
            <p:nvPr/>
          </p:nvSpPr>
          <p:spPr bwMode="auto">
            <a:xfrm>
              <a:off x="6673665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15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圆角矩形 56"/>
            <p:cNvSpPr/>
            <p:nvPr/>
          </p:nvSpPr>
          <p:spPr bwMode="auto">
            <a:xfrm>
              <a:off x="7033705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17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圆角矩形 57"/>
            <p:cNvSpPr/>
            <p:nvPr/>
          </p:nvSpPr>
          <p:spPr bwMode="auto">
            <a:xfrm>
              <a:off x="7393745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18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10470" y="2267317"/>
            <a:ext cx="1244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search(3)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5029895" y="1717430"/>
            <a:ext cx="388442" cy="538721"/>
            <a:chOff x="5025083" y="1733242"/>
            <a:chExt cx="388442" cy="538721"/>
          </a:xfrm>
        </p:grpSpPr>
        <p:cxnSp>
          <p:nvCxnSpPr>
            <p:cNvPr id="5" name="直接箭头连接符 4"/>
            <p:cNvCxnSpPr>
              <a:endCxn id="51" idx="0"/>
            </p:cNvCxnSpPr>
            <p:nvPr/>
          </p:nvCxnSpPr>
          <p:spPr bwMode="auto">
            <a:xfrm>
              <a:off x="5057839" y="1752125"/>
              <a:ext cx="1" cy="519838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61" name="矩形 60"/>
            <p:cNvSpPr/>
            <p:nvPr/>
          </p:nvSpPr>
          <p:spPr>
            <a:xfrm flipH="1">
              <a:off x="5025083" y="1733242"/>
              <a:ext cx="3884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3582513" y="1567459"/>
            <a:ext cx="388442" cy="699858"/>
            <a:chOff x="3582513" y="1733242"/>
            <a:chExt cx="388442" cy="699858"/>
          </a:xfrm>
        </p:grpSpPr>
        <p:cxnSp>
          <p:nvCxnSpPr>
            <p:cNvPr id="62" name="直接箭头连接符 61"/>
            <p:cNvCxnSpPr/>
            <p:nvPr/>
          </p:nvCxnSpPr>
          <p:spPr bwMode="auto">
            <a:xfrm flipH="1">
              <a:off x="3624843" y="2066885"/>
              <a:ext cx="1618" cy="366215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63" name="矩形 62"/>
            <p:cNvSpPr/>
            <p:nvPr/>
          </p:nvSpPr>
          <p:spPr>
            <a:xfrm flipH="1">
              <a:off x="3582513" y="1733242"/>
              <a:ext cx="3884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2713410" y="1556792"/>
            <a:ext cx="388442" cy="710525"/>
            <a:chOff x="2713410" y="1722575"/>
            <a:chExt cx="388442" cy="710525"/>
          </a:xfrm>
        </p:grpSpPr>
        <p:cxnSp>
          <p:nvCxnSpPr>
            <p:cNvPr id="64" name="直接箭头连接符 63"/>
            <p:cNvCxnSpPr/>
            <p:nvPr/>
          </p:nvCxnSpPr>
          <p:spPr bwMode="auto">
            <a:xfrm>
              <a:off x="2897600" y="2073060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65" name="矩形 64"/>
            <p:cNvSpPr/>
            <p:nvPr/>
          </p:nvSpPr>
          <p:spPr>
            <a:xfrm flipH="1">
              <a:off x="2713410" y="1722575"/>
              <a:ext cx="3884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3066075" y="1556792"/>
            <a:ext cx="388442" cy="710525"/>
            <a:chOff x="3066075" y="1722575"/>
            <a:chExt cx="388442" cy="710525"/>
          </a:xfrm>
        </p:grpSpPr>
        <p:cxnSp>
          <p:nvCxnSpPr>
            <p:cNvPr id="66" name="直接箭头连接符 65"/>
            <p:cNvCxnSpPr/>
            <p:nvPr/>
          </p:nvCxnSpPr>
          <p:spPr bwMode="auto">
            <a:xfrm>
              <a:off x="3253297" y="2183552"/>
              <a:ext cx="0" cy="249548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67" name="矩形 66"/>
            <p:cNvSpPr/>
            <p:nvPr/>
          </p:nvSpPr>
          <p:spPr>
            <a:xfrm flipH="1">
              <a:off x="3066075" y="1722575"/>
              <a:ext cx="3884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8" name="矩形 67"/>
          <p:cNvSpPr/>
          <p:nvPr/>
        </p:nvSpPr>
        <p:spPr>
          <a:xfrm>
            <a:off x="310470" y="3352177"/>
            <a:ext cx="1174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insert(4)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圆角矩形 68"/>
          <p:cNvSpPr/>
          <p:nvPr/>
        </p:nvSpPr>
        <p:spPr bwMode="auto">
          <a:xfrm>
            <a:off x="237187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圆角矩形 69"/>
          <p:cNvSpPr/>
          <p:nvPr/>
        </p:nvSpPr>
        <p:spPr bwMode="auto">
          <a:xfrm>
            <a:off x="273191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圆角矩形 70"/>
          <p:cNvSpPr/>
          <p:nvPr/>
        </p:nvSpPr>
        <p:spPr bwMode="auto">
          <a:xfrm>
            <a:off x="309195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2" name="圆角矩形 71"/>
          <p:cNvSpPr/>
          <p:nvPr/>
        </p:nvSpPr>
        <p:spPr bwMode="auto">
          <a:xfrm>
            <a:off x="345199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圆角矩形 72"/>
          <p:cNvSpPr/>
          <p:nvPr/>
        </p:nvSpPr>
        <p:spPr bwMode="auto">
          <a:xfrm>
            <a:off x="381203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圆角矩形 73"/>
          <p:cNvSpPr/>
          <p:nvPr/>
        </p:nvSpPr>
        <p:spPr bwMode="auto">
          <a:xfrm>
            <a:off x="417207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圆角矩形 74"/>
          <p:cNvSpPr/>
          <p:nvPr/>
        </p:nvSpPr>
        <p:spPr bwMode="auto">
          <a:xfrm>
            <a:off x="453211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圆角矩形 75"/>
          <p:cNvSpPr/>
          <p:nvPr/>
        </p:nvSpPr>
        <p:spPr bwMode="auto">
          <a:xfrm>
            <a:off x="489215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7" name="圆角矩形 76"/>
          <p:cNvSpPr/>
          <p:nvPr/>
        </p:nvSpPr>
        <p:spPr bwMode="auto">
          <a:xfrm>
            <a:off x="524784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8" name="圆角矩形 77"/>
          <p:cNvSpPr/>
          <p:nvPr/>
        </p:nvSpPr>
        <p:spPr bwMode="auto">
          <a:xfrm>
            <a:off x="560788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9" name="圆角矩形 78"/>
          <p:cNvSpPr/>
          <p:nvPr/>
        </p:nvSpPr>
        <p:spPr bwMode="auto">
          <a:xfrm>
            <a:off x="596792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0" name="圆角矩形 79"/>
          <p:cNvSpPr/>
          <p:nvPr/>
        </p:nvSpPr>
        <p:spPr bwMode="auto">
          <a:xfrm>
            <a:off x="632796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1" name="圆角矩形 80"/>
          <p:cNvSpPr/>
          <p:nvPr/>
        </p:nvSpPr>
        <p:spPr bwMode="auto">
          <a:xfrm>
            <a:off x="668800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15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圆角矩形 81"/>
          <p:cNvSpPr/>
          <p:nvPr/>
        </p:nvSpPr>
        <p:spPr bwMode="auto">
          <a:xfrm>
            <a:off x="704804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17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圆角矩形 82"/>
          <p:cNvSpPr/>
          <p:nvPr/>
        </p:nvSpPr>
        <p:spPr bwMode="auto">
          <a:xfrm>
            <a:off x="740808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18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8" name="组合 97"/>
          <p:cNvGrpSpPr/>
          <p:nvPr/>
        </p:nvGrpSpPr>
        <p:grpSpPr>
          <a:xfrm>
            <a:off x="5029895" y="2686384"/>
            <a:ext cx="388442" cy="662775"/>
            <a:chOff x="5036209" y="2683000"/>
            <a:chExt cx="388442" cy="662775"/>
          </a:xfrm>
        </p:grpSpPr>
        <p:cxnSp>
          <p:nvCxnSpPr>
            <p:cNvPr id="84" name="直接箭头连接符 83"/>
            <p:cNvCxnSpPr>
              <a:endCxn id="76" idx="0"/>
            </p:cNvCxnSpPr>
            <p:nvPr/>
          </p:nvCxnSpPr>
          <p:spPr bwMode="auto">
            <a:xfrm>
              <a:off x="5065410" y="2758890"/>
              <a:ext cx="6765" cy="586885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85" name="矩形 84"/>
            <p:cNvSpPr/>
            <p:nvPr/>
          </p:nvSpPr>
          <p:spPr>
            <a:xfrm flipH="1">
              <a:off x="5036209" y="2683000"/>
              <a:ext cx="3884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3595843" y="2688411"/>
            <a:ext cx="388442" cy="651954"/>
            <a:chOff x="3596014" y="2907148"/>
            <a:chExt cx="388442" cy="651954"/>
          </a:xfrm>
        </p:grpSpPr>
        <p:cxnSp>
          <p:nvCxnSpPr>
            <p:cNvPr id="86" name="直接箭头连接符 85"/>
            <p:cNvCxnSpPr/>
            <p:nvPr/>
          </p:nvCxnSpPr>
          <p:spPr bwMode="auto">
            <a:xfrm>
              <a:off x="3632014" y="3117499"/>
              <a:ext cx="7163" cy="441603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87" name="矩形 86"/>
            <p:cNvSpPr/>
            <p:nvPr/>
          </p:nvSpPr>
          <p:spPr>
            <a:xfrm flipH="1">
              <a:off x="3596014" y="2907148"/>
              <a:ext cx="3884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2731915" y="2673903"/>
            <a:ext cx="388442" cy="669323"/>
            <a:chOff x="2724359" y="2889779"/>
            <a:chExt cx="388442" cy="669323"/>
          </a:xfrm>
        </p:grpSpPr>
        <p:cxnSp>
          <p:nvCxnSpPr>
            <p:cNvPr id="88" name="直接箭头连接符 87"/>
            <p:cNvCxnSpPr/>
            <p:nvPr/>
          </p:nvCxnSpPr>
          <p:spPr bwMode="auto">
            <a:xfrm>
              <a:off x="2911935" y="3199062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89" name="矩形 88"/>
            <p:cNvSpPr/>
            <p:nvPr/>
          </p:nvSpPr>
          <p:spPr>
            <a:xfrm flipH="1">
              <a:off x="2724359" y="2889779"/>
              <a:ext cx="3884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3080968" y="2700571"/>
            <a:ext cx="388442" cy="638214"/>
            <a:chOff x="3078474" y="2920888"/>
            <a:chExt cx="388442" cy="638214"/>
          </a:xfrm>
        </p:grpSpPr>
        <p:cxnSp>
          <p:nvCxnSpPr>
            <p:cNvPr id="90" name="直接箭头连接符 89"/>
            <p:cNvCxnSpPr/>
            <p:nvPr/>
          </p:nvCxnSpPr>
          <p:spPr bwMode="auto">
            <a:xfrm>
              <a:off x="3267632" y="3309554"/>
              <a:ext cx="0" cy="249548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91" name="矩形 90"/>
            <p:cNvSpPr/>
            <p:nvPr/>
          </p:nvSpPr>
          <p:spPr>
            <a:xfrm flipH="1">
              <a:off x="3078474" y="2920888"/>
              <a:ext cx="3884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2" name="圆角矩形 91"/>
          <p:cNvSpPr/>
          <p:nvPr/>
        </p:nvSpPr>
        <p:spPr bwMode="auto">
          <a:xfrm>
            <a:off x="776812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18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" name="圆角矩形 101"/>
          <p:cNvSpPr/>
          <p:nvPr/>
        </p:nvSpPr>
        <p:spPr bwMode="auto">
          <a:xfrm>
            <a:off x="381203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3" name="圆角矩形 102"/>
          <p:cNvSpPr/>
          <p:nvPr/>
        </p:nvSpPr>
        <p:spPr bwMode="auto">
          <a:xfrm>
            <a:off x="417207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4" name="圆角矩形 103"/>
          <p:cNvSpPr/>
          <p:nvPr/>
        </p:nvSpPr>
        <p:spPr bwMode="auto">
          <a:xfrm>
            <a:off x="453211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5" name="圆角矩形 104"/>
          <p:cNvSpPr/>
          <p:nvPr/>
        </p:nvSpPr>
        <p:spPr bwMode="auto">
          <a:xfrm>
            <a:off x="489215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6" name="圆角矩形 105"/>
          <p:cNvSpPr/>
          <p:nvPr/>
        </p:nvSpPr>
        <p:spPr bwMode="auto">
          <a:xfrm>
            <a:off x="525219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7" name="圆角矩形 106"/>
          <p:cNvSpPr/>
          <p:nvPr/>
        </p:nvSpPr>
        <p:spPr bwMode="auto">
          <a:xfrm>
            <a:off x="560788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8" name="圆角矩形 107"/>
          <p:cNvSpPr/>
          <p:nvPr/>
        </p:nvSpPr>
        <p:spPr bwMode="auto">
          <a:xfrm>
            <a:off x="596792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9" name="圆角矩形 108"/>
          <p:cNvSpPr/>
          <p:nvPr/>
        </p:nvSpPr>
        <p:spPr bwMode="auto">
          <a:xfrm>
            <a:off x="632796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0" name="圆角矩形 109"/>
          <p:cNvSpPr/>
          <p:nvPr/>
        </p:nvSpPr>
        <p:spPr bwMode="auto">
          <a:xfrm>
            <a:off x="668800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1" name="圆角矩形 110"/>
          <p:cNvSpPr/>
          <p:nvPr/>
        </p:nvSpPr>
        <p:spPr bwMode="auto">
          <a:xfrm>
            <a:off x="704804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15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" name="圆角矩形 111"/>
          <p:cNvSpPr/>
          <p:nvPr/>
        </p:nvSpPr>
        <p:spPr bwMode="auto">
          <a:xfrm>
            <a:off x="740808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17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3" name="圆角矩形 112"/>
          <p:cNvSpPr/>
          <p:nvPr/>
        </p:nvSpPr>
        <p:spPr bwMode="auto">
          <a:xfrm>
            <a:off x="3451994" y="3348117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5" name="圆角矩形 114"/>
          <p:cNvSpPr/>
          <p:nvPr/>
        </p:nvSpPr>
        <p:spPr bwMode="auto">
          <a:xfrm>
            <a:off x="2381495" y="5555901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6" name="圆角矩形 115"/>
          <p:cNvSpPr/>
          <p:nvPr/>
        </p:nvSpPr>
        <p:spPr bwMode="auto">
          <a:xfrm>
            <a:off x="2741535" y="505184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7" name="圆角矩形 116"/>
          <p:cNvSpPr/>
          <p:nvPr/>
        </p:nvSpPr>
        <p:spPr bwMode="auto">
          <a:xfrm>
            <a:off x="3101575" y="5555901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8" name="圆角矩形 117"/>
          <p:cNvSpPr/>
          <p:nvPr/>
        </p:nvSpPr>
        <p:spPr bwMode="auto">
          <a:xfrm>
            <a:off x="3461615" y="4619797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9" name="圆角矩形 118"/>
          <p:cNvSpPr/>
          <p:nvPr/>
        </p:nvSpPr>
        <p:spPr bwMode="auto">
          <a:xfrm>
            <a:off x="3821655" y="5555901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0" name="圆角矩形 119"/>
          <p:cNvSpPr/>
          <p:nvPr/>
        </p:nvSpPr>
        <p:spPr bwMode="auto">
          <a:xfrm>
            <a:off x="4181695" y="505184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1" name="圆角矩形 120"/>
          <p:cNvSpPr/>
          <p:nvPr/>
        </p:nvSpPr>
        <p:spPr bwMode="auto">
          <a:xfrm>
            <a:off x="4541735" y="5555901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2" name="圆角矩形 121"/>
          <p:cNvSpPr/>
          <p:nvPr/>
        </p:nvSpPr>
        <p:spPr bwMode="auto">
          <a:xfrm>
            <a:off x="4901775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3" name="圆角矩形 122"/>
          <p:cNvSpPr/>
          <p:nvPr/>
        </p:nvSpPr>
        <p:spPr bwMode="auto">
          <a:xfrm>
            <a:off x="5257460" y="5555901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4" name="圆角矩形 123"/>
          <p:cNvSpPr/>
          <p:nvPr/>
        </p:nvSpPr>
        <p:spPr bwMode="auto">
          <a:xfrm>
            <a:off x="5617500" y="505184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5" name="圆角矩形 124"/>
          <p:cNvSpPr/>
          <p:nvPr/>
        </p:nvSpPr>
        <p:spPr bwMode="auto">
          <a:xfrm>
            <a:off x="5977540" y="5555901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6" name="圆角矩形 125"/>
          <p:cNvSpPr/>
          <p:nvPr/>
        </p:nvSpPr>
        <p:spPr bwMode="auto">
          <a:xfrm>
            <a:off x="6337580" y="4619797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7" name="圆角矩形 126"/>
          <p:cNvSpPr/>
          <p:nvPr/>
        </p:nvSpPr>
        <p:spPr bwMode="auto">
          <a:xfrm>
            <a:off x="6697620" y="5555901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15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8" name="圆角矩形 127"/>
          <p:cNvSpPr/>
          <p:nvPr/>
        </p:nvSpPr>
        <p:spPr bwMode="auto">
          <a:xfrm>
            <a:off x="7057660" y="505184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17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9" name="圆角矩形 128"/>
          <p:cNvSpPr/>
          <p:nvPr/>
        </p:nvSpPr>
        <p:spPr bwMode="auto">
          <a:xfrm>
            <a:off x="7417700" y="5555901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18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1" name="圆角矩形 130"/>
          <p:cNvSpPr/>
          <p:nvPr/>
        </p:nvSpPr>
        <p:spPr bwMode="auto">
          <a:xfrm>
            <a:off x="2381495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2" name="圆角矩形 131"/>
          <p:cNvSpPr/>
          <p:nvPr/>
        </p:nvSpPr>
        <p:spPr bwMode="auto">
          <a:xfrm>
            <a:off x="2741535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" name="圆角矩形 132"/>
          <p:cNvSpPr/>
          <p:nvPr/>
        </p:nvSpPr>
        <p:spPr bwMode="auto">
          <a:xfrm>
            <a:off x="3101575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" name="圆角矩形 133"/>
          <p:cNvSpPr/>
          <p:nvPr/>
        </p:nvSpPr>
        <p:spPr bwMode="auto">
          <a:xfrm>
            <a:off x="3461615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5" name="圆角矩形 134"/>
          <p:cNvSpPr/>
          <p:nvPr/>
        </p:nvSpPr>
        <p:spPr bwMode="auto">
          <a:xfrm>
            <a:off x="3821655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6" name="圆角矩形 135"/>
          <p:cNvSpPr/>
          <p:nvPr/>
        </p:nvSpPr>
        <p:spPr bwMode="auto">
          <a:xfrm>
            <a:off x="4181695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7" name="圆角矩形 136"/>
          <p:cNvSpPr/>
          <p:nvPr/>
        </p:nvSpPr>
        <p:spPr bwMode="auto">
          <a:xfrm>
            <a:off x="4541735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9" name="圆角矩形 138"/>
          <p:cNvSpPr/>
          <p:nvPr/>
        </p:nvSpPr>
        <p:spPr bwMode="auto">
          <a:xfrm>
            <a:off x="5257460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0" name="圆角矩形 139"/>
          <p:cNvSpPr/>
          <p:nvPr/>
        </p:nvSpPr>
        <p:spPr bwMode="auto">
          <a:xfrm>
            <a:off x="5617500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1" name="圆角矩形 140"/>
          <p:cNvSpPr/>
          <p:nvPr/>
        </p:nvSpPr>
        <p:spPr bwMode="auto">
          <a:xfrm>
            <a:off x="5977540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2" name="圆角矩形 141"/>
          <p:cNvSpPr/>
          <p:nvPr/>
        </p:nvSpPr>
        <p:spPr bwMode="auto">
          <a:xfrm>
            <a:off x="6337580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3" name="圆角矩形 142"/>
          <p:cNvSpPr/>
          <p:nvPr/>
        </p:nvSpPr>
        <p:spPr bwMode="auto">
          <a:xfrm>
            <a:off x="6697620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15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4" name="圆角矩形 143"/>
          <p:cNvSpPr/>
          <p:nvPr/>
        </p:nvSpPr>
        <p:spPr bwMode="auto">
          <a:xfrm>
            <a:off x="7057660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17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5" name="圆角矩形 144"/>
          <p:cNvSpPr/>
          <p:nvPr/>
        </p:nvSpPr>
        <p:spPr bwMode="auto">
          <a:xfrm>
            <a:off x="7417700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18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632014" y="4403773"/>
            <a:ext cx="1269761" cy="216024"/>
            <a:chOff x="3632014" y="4509120"/>
            <a:chExt cx="1269761" cy="216024"/>
          </a:xfrm>
        </p:grpSpPr>
        <p:cxnSp>
          <p:nvCxnSpPr>
            <p:cNvPr id="6" name="直接连接符 5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14" name="直接连接符 113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30" name="组合 129"/>
          <p:cNvGrpSpPr/>
          <p:nvPr/>
        </p:nvGrpSpPr>
        <p:grpSpPr>
          <a:xfrm>
            <a:off x="2915816" y="4795879"/>
            <a:ext cx="545799" cy="255965"/>
            <a:chOff x="3632014" y="4509120"/>
            <a:chExt cx="1269761" cy="216024"/>
          </a:xfrm>
        </p:grpSpPr>
        <p:cxnSp>
          <p:nvCxnSpPr>
            <p:cNvPr id="138" name="直接连接符 13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46" name="直接连接符 14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47" name="组合 146"/>
          <p:cNvGrpSpPr/>
          <p:nvPr/>
        </p:nvGrpSpPr>
        <p:grpSpPr>
          <a:xfrm flipH="1">
            <a:off x="3101573" y="5227928"/>
            <a:ext cx="174281" cy="327973"/>
            <a:chOff x="3632014" y="4509120"/>
            <a:chExt cx="1269761" cy="216024"/>
          </a:xfrm>
        </p:grpSpPr>
        <p:cxnSp>
          <p:nvCxnSpPr>
            <p:cNvPr id="148" name="直接连接符 14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49" name="直接连接符 14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6" name="组合 15"/>
          <p:cNvGrpSpPr/>
          <p:nvPr/>
        </p:nvGrpSpPr>
        <p:grpSpPr>
          <a:xfrm>
            <a:off x="3457008" y="5735921"/>
            <a:ext cx="106880" cy="367706"/>
            <a:chOff x="3457008" y="5841268"/>
            <a:chExt cx="69966" cy="327973"/>
          </a:xfrm>
        </p:grpSpPr>
        <p:cxnSp>
          <p:nvCxnSpPr>
            <p:cNvPr id="151" name="直接连接符 150"/>
            <p:cNvCxnSpPr/>
            <p:nvPr/>
          </p:nvCxnSpPr>
          <p:spPr bwMode="auto">
            <a:xfrm flipH="1">
              <a:off x="3457008" y="5841268"/>
              <a:ext cx="6996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52" name="直接连接符 151"/>
            <p:cNvCxnSpPr/>
            <p:nvPr/>
          </p:nvCxnSpPr>
          <p:spPr bwMode="auto">
            <a:xfrm flipH="1" flipV="1">
              <a:off x="3526974" y="5841268"/>
              <a:ext cx="0" cy="3279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53" name="圆角矩形 152"/>
          <p:cNvSpPr/>
          <p:nvPr/>
        </p:nvSpPr>
        <p:spPr bwMode="auto">
          <a:xfrm>
            <a:off x="3383868" y="6103627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335660" y="4221088"/>
            <a:ext cx="1174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insert(4)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225610" y="4911813"/>
            <a:ext cx="1668638" cy="163121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从一维空间拓展至二维空间，动态插入删除无需移位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267744" y="6161628"/>
            <a:ext cx="5680396" cy="435724"/>
            <a:chOff x="2267744" y="6161628"/>
            <a:chExt cx="5680396" cy="435724"/>
          </a:xfrm>
        </p:grpSpPr>
        <p:cxnSp>
          <p:nvCxnSpPr>
            <p:cNvPr id="26" name="直接箭头连接符 25"/>
            <p:cNvCxnSpPr/>
            <p:nvPr/>
          </p:nvCxnSpPr>
          <p:spPr bwMode="auto">
            <a:xfrm>
              <a:off x="2267744" y="6597352"/>
              <a:ext cx="5680396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00823B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156" name="文本框 155"/>
            <p:cNvSpPr txBox="1"/>
            <p:nvPr/>
          </p:nvSpPr>
          <p:spPr>
            <a:xfrm>
              <a:off x="4420599" y="6161628"/>
              <a:ext cx="28332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00823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从左往右保持有序性</a:t>
              </a:r>
              <a:endParaRPr lang="en-US" altLang="zh-CN" sz="20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7" name="组合 156"/>
          <p:cNvGrpSpPr/>
          <p:nvPr/>
        </p:nvGrpSpPr>
        <p:grpSpPr>
          <a:xfrm flipH="1">
            <a:off x="5257460" y="4401744"/>
            <a:ext cx="1258756" cy="216024"/>
            <a:chOff x="3632014" y="4509120"/>
            <a:chExt cx="1269761" cy="216024"/>
          </a:xfrm>
        </p:grpSpPr>
        <p:cxnSp>
          <p:nvCxnSpPr>
            <p:cNvPr id="158" name="直接连接符 15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59" name="直接连接符 15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60" name="组合 159"/>
          <p:cNvGrpSpPr/>
          <p:nvPr/>
        </p:nvGrpSpPr>
        <p:grpSpPr>
          <a:xfrm>
            <a:off x="5791781" y="4799817"/>
            <a:ext cx="545799" cy="255965"/>
            <a:chOff x="3632014" y="4509120"/>
            <a:chExt cx="1269761" cy="216024"/>
          </a:xfrm>
        </p:grpSpPr>
        <p:cxnSp>
          <p:nvCxnSpPr>
            <p:cNvPr id="161" name="直接连接符 16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62" name="直接连接符 16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63" name="组合 162"/>
          <p:cNvGrpSpPr/>
          <p:nvPr/>
        </p:nvGrpSpPr>
        <p:grpSpPr>
          <a:xfrm flipH="1">
            <a:off x="6701597" y="4795879"/>
            <a:ext cx="552295" cy="255965"/>
            <a:chOff x="3632014" y="4509120"/>
            <a:chExt cx="1269761" cy="216024"/>
          </a:xfrm>
        </p:grpSpPr>
        <p:cxnSp>
          <p:nvCxnSpPr>
            <p:cNvPr id="164" name="直接连接符 163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65" name="直接连接符 164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66" name="组合 165"/>
          <p:cNvGrpSpPr/>
          <p:nvPr/>
        </p:nvGrpSpPr>
        <p:grpSpPr>
          <a:xfrm flipH="1">
            <a:off x="3823939" y="4792000"/>
            <a:ext cx="552295" cy="255965"/>
            <a:chOff x="3632014" y="4509120"/>
            <a:chExt cx="1269761" cy="216024"/>
          </a:xfrm>
        </p:grpSpPr>
        <p:cxnSp>
          <p:nvCxnSpPr>
            <p:cNvPr id="167" name="直接连接符 166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68" name="直接连接符 167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69" name="组合 168"/>
          <p:cNvGrpSpPr/>
          <p:nvPr/>
        </p:nvGrpSpPr>
        <p:grpSpPr>
          <a:xfrm flipH="1">
            <a:off x="4539628" y="5227927"/>
            <a:ext cx="174281" cy="327973"/>
            <a:chOff x="3632014" y="4509120"/>
            <a:chExt cx="1269761" cy="216024"/>
          </a:xfrm>
        </p:grpSpPr>
        <p:cxnSp>
          <p:nvCxnSpPr>
            <p:cNvPr id="170" name="直接连接符 169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71" name="直接连接符 170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72" name="组合 171"/>
          <p:cNvGrpSpPr/>
          <p:nvPr/>
        </p:nvGrpSpPr>
        <p:grpSpPr>
          <a:xfrm flipH="1">
            <a:off x="5979136" y="5225792"/>
            <a:ext cx="174281" cy="327973"/>
            <a:chOff x="3632014" y="4509120"/>
            <a:chExt cx="1269761" cy="216024"/>
          </a:xfrm>
        </p:grpSpPr>
        <p:cxnSp>
          <p:nvCxnSpPr>
            <p:cNvPr id="173" name="直接连接符 172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74" name="直接连接符 173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75" name="组合 174"/>
          <p:cNvGrpSpPr/>
          <p:nvPr/>
        </p:nvGrpSpPr>
        <p:grpSpPr>
          <a:xfrm flipH="1">
            <a:off x="7416801" y="5225791"/>
            <a:ext cx="174281" cy="327973"/>
            <a:chOff x="3632014" y="4509120"/>
            <a:chExt cx="1269761" cy="216024"/>
          </a:xfrm>
        </p:grpSpPr>
        <p:cxnSp>
          <p:nvCxnSpPr>
            <p:cNvPr id="176" name="直接连接符 175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77" name="直接连接符 176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78" name="组合 177"/>
          <p:cNvGrpSpPr/>
          <p:nvPr/>
        </p:nvGrpSpPr>
        <p:grpSpPr>
          <a:xfrm>
            <a:off x="6881131" y="5221614"/>
            <a:ext cx="177658" cy="327973"/>
            <a:chOff x="3632014" y="4509120"/>
            <a:chExt cx="1269761" cy="216024"/>
          </a:xfrm>
        </p:grpSpPr>
        <p:cxnSp>
          <p:nvCxnSpPr>
            <p:cNvPr id="179" name="直接连接符 17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80" name="直接连接符 17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81" name="组合 180"/>
          <p:cNvGrpSpPr/>
          <p:nvPr/>
        </p:nvGrpSpPr>
        <p:grpSpPr>
          <a:xfrm>
            <a:off x="5438672" y="5238666"/>
            <a:ext cx="177658" cy="327973"/>
            <a:chOff x="3632014" y="4509120"/>
            <a:chExt cx="1269761" cy="216024"/>
          </a:xfrm>
        </p:grpSpPr>
        <p:cxnSp>
          <p:nvCxnSpPr>
            <p:cNvPr id="182" name="直接连接符 181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83" name="直接连接符 182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84" name="组合 183"/>
          <p:cNvGrpSpPr/>
          <p:nvPr/>
        </p:nvGrpSpPr>
        <p:grpSpPr>
          <a:xfrm>
            <a:off x="4004974" y="5225791"/>
            <a:ext cx="177658" cy="327973"/>
            <a:chOff x="3632014" y="4509120"/>
            <a:chExt cx="1269761" cy="216024"/>
          </a:xfrm>
        </p:grpSpPr>
        <p:cxnSp>
          <p:nvCxnSpPr>
            <p:cNvPr id="185" name="直接连接符 184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86" name="直接连接符 18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87" name="组合 186"/>
          <p:cNvGrpSpPr/>
          <p:nvPr/>
        </p:nvGrpSpPr>
        <p:grpSpPr>
          <a:xfrm>
            <a:off x="2566268" y="5231865"/>
            <a:ext cx="177658" cy="327973"/>
            <a:chOff x="3632014" y="4509120"/>
            <a:chExt cx="1269761" cy="216024"/>
          </a:xfrm>
        </p:grpSpPr>
        <p:cxnSp>
          <p:nvCxnSpPr>
            <p:cNvPr id="188" name="直接连接符 18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89" name="直接连接符 18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90" name="文本框 189"/>
          <p:cNvSpPr txBox="1"/>
          <p:nvPr/>
        </p:nvSpPr>
        <p:spPr>
          <a:xfrm>
            <a:off x="8449255" y="4530412"/>
            <a:ext cx="406109" cy="163121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二叉搜索树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3" name="直接连接符 192"/>
          <p:cNvCxnSpPr/>
          <p:nvPr/>
        </p:nvCxnSpPr>
        <p:spPr bwMode="auto">
          <a:xfrm flipH="1" flipV="1">
            <a:off x="5082653" y="3965123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708216361"/>
      </p:ext>
    </p:extLst>
  </p:cSld>
  <p:clrMapOvr>
    <a:masterClrMapping/>
  </p:clrMapOvr>
  <p:transition advTm="157"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</a:t>
            </a:r>
            <a:r>
              <a:rPr lang="en-US" altLang="zh-CN" sz="3600" dirty="0" err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kd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-tree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查找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323528" y="1196752"/>
            <a:ext cx="8640960" cy="127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kd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-tree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：一种平衡二叉树、一种二叉空间分割树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(BSP)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  一种高维几何搜索的数据结构（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J.L.Bentley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1975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年发明）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目的：范围查询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5080652" y="2123202"/>
            <a:ext cx="3965966" cy="3706026"/>
            <a:chOff x="4729471" y="2083930"/>
            <a:chExt cx="4193650" cy="396447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9471" y="2083930"/>
              <a:ext cx="3566418" cy="3964470"/>
            </a:xfrm>
            <a:prstGeom prst="rect">
              <a:avLst/>
            </a:prstGeom>
          </p:spPr>
        </p:pic>
        <p:sp>
          <p:nvSpPr>
            <p:cNvPr id="4" name="椭圆 3"/>
            <p:cNvSpPr/>
            <p:nvPr/>
          </p:nvSpPr>
          <p:spPr bwMode="auto">
            <a:xfrm>
              <a:off x="6228184" y="3063210"/>
              <a:ext cx="936104" cy="902364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138986" y="2773436"/>
              <a:ext cx="784135" cy="3144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  <a:buClr>
                  <a:srgbClr val="C00000"/>
                </a:buClr>
                <a:defRPr/>
              </a:pPr>
              <a:r>
                <a:rPr lang="zh-CN" altLang="en-US" sz="20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距离</a:t>
              </a:r>
              <a:r>
                <a:rPr lang="en-US" altLang="zh-CN" sz="20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r>
                <a:rPr lang="zh-CN" altLang="en-US" sz="20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号楼</a:t>
              </a:r>
              <a:r>
                <a:rPr lang="en-US" altLang="zh-CN" sz="20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150</a:t>
              </a:r>
              <a:r>
                <a:rPr lang="zh-CN" altLang="en-US" sz="20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米以内有哪些食堂</a:t>
              </a:r>
              <a:endParaRPr lang="en-US" altLang="zh-CN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spcAft>
                  <a:spcPts val="600"/>
                </a:spcAft>
                <a:buClr>
                  <a:srgbClr val="C00000"/>
                </a:buClr>
                <a:defRPr/>
              </a:pPr>
              <a:r>
                <a:rPr lang="zh-CN" altLang="en-US" sz="20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860032" y="4417184"/>
              <a:ext cx="1012158" cy="16312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  <a:buClr>
                  <a:srgbClr val="C00000"/>
                </a:buClr>
                <a:defRPr/>
              </a:pPr>
              <a:r>
                <a:rPr lang="zh-CN" altLang="en-US" sz="20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距离中央主楼最近的食堂是哪个？</a:t>
              </a:r>
            </a:p>
          </p:txBody>
        </p:sp>
        <p:sp>
          <p:nvSpPr>
            <p:cNvPr id="11" name="乘号 10"/>
            <p:cNvSpPr/>
            <p:nvPr/>
          </p:nvSpPr>
          <p:spPr bwMode="auto">
            <a:xfrm rot="2606340">
              <a:off x="7168729" y="4310932"/>
              <a:ext cx="360040" cy="365790"/>
            </a:xfrm>
            <a:prstGeom prst="mathMultiply">
              <a:avLst>
                <a:gd name="adj1" fmla="val 11054"/>
              </a:avLst>
            </a:prstGeom>
            <a:solidFill>
              <a:srgbClr val="FF000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75" name="文本框 74"/>
          <p:cNvSpPr txBox="1"/>
          <p:nvPr/>
        </p:nvSpPr>
        <p:spPr>
          <a:xfrm>
            <a:off x="294098" y="2699966"/>
            <a:ext cx="9116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找出身高在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b="1" dirty="0" err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区间，年龄在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b="1" dirty="0" err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c,d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区间，工资在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b="1" dirty="0" err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e,f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区间的员工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323528" y="6025763"/>
            <a:ext cx="8417532" cy="70788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高维数据的两类查找问题：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）与某个点最近的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个点；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）在某个范围区间内的所有点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1176629" y="2605484"/>
            <a:ext cx="3544704" cy="3307390"/>
            <a:chOff x="1176629" y="2605484"/>
            <a:chExt cx="3544704" cy="3307390"/>
          </a:xfrm>
        </p:grpSpPr>
        <p:grpSp>
          <p:nvGrpSpPr>
            <p:cNvPr id="76" name="组合 75"/>
            <p:cNvGrpSpPr/>
            <p:nvPr/>
          </p:nvGrpSpPr>
          <p:grpSpPr>
            <a:xfrm>
              <a:off x="1176629" y="2605484"/>
              <a:ext cx="3544704" cy="3307390"/>
              <a:chOff x="476842" y="2602647"/>
              <a:chExt cx="3832247" cy="3634665"/>
            </a:xfrm>
          </p:grpSpPr>
          <p:grpSp>
            <p:nvGrpSpPr>
              <p:cNvPr id="63" name="组合 62"/>
              <p:cNvGrpSpPr/>
              <p:nvPr/>
            </p:nvGrpSpPr>
            <p:grpSpPr>
              <a:xfrm>
                <a:off x="549195" y="2698252"/>
                <a:ext cx="3759894" cy="3356315"/>
                <a:chOff x="388949" y="2713604"/>
                <a:chExt cx="3759894" cy="3356315"/>
              </a:xfrm>
            </p:grpSpPr>
            <p:cxnSp>
              <p:nvCxnSpPr>
                <p:cNvPr id="8" name="直接箭头连接符 7"/>
                <p:cNvCxnSpPr/>
                <p:nvPr/>
              </p:nvCxnSpPr>
              <p:spPr bwMode="auto">
                <a:xfrm>
                  <a:off x="388949" y="5853895"/>
                  <a:ext cx="3456384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/>
                  <a:tailEnd type="stealth" w="lg" len="lg"/>
                </a:ln>
                <a:effectLst/>
              </p:spPr>
            </p:cxnSp>
            <p:cxnSp>
              <p:nvCxnSpPr>
                <p:cNvPr id="9" name="直接箭头连接符 8"/>
                <p:cNvCxnSpPr/>
                <p:nvPr/>
              </p:nvCxnSpPr>
              <p:spPr bwMode="auto">
                <a:xfrm flipV="1">
                  <a:off x="604973" y="3034589"/>
                  <a:ext cx="0" cy="303533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/>
                  <a:tailEnd type="stealth" w="lg" len="lg"/>
                </a:ln>
                <a:effectLst/>
              </p:spPr>
            </p:cxnSp>
            <p:cxnSp>
              <p:nvCxnSpPr>
                <p:cNvPr id="16" name="直接箭头连接符 15"/>
                <p:cNvCxnSpPr/>
                <p:nvPr/>
              </p:nvCxnSpPr>
              <p:spPr bwMode="auto">
                <a:xfrm flipV="1">
                  <a:off x="604973" y="3514392"/>
                  <a:ext cx="1873080" cy="23441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/>
                  <a:tailEnd type="stealth" w="lg" len="lg"/>
                </a:ln>
                <a:effectLst/>
              </p:spPr>
            </p:cxnSp>
            <p:cxnSp>
              <p:nvCxnSpPr>
                <p:cNvPr id="20" name="直接箭头连接符 19"/>
                <p:cNvCxnSpPr/>
                <p:nvPr/>
              </p:nvCxnSpPr>
              <p:spPr bwMode="auto">
                <a:xfrm flipV="1">
                  <a:off x="1870969" y="4223744"/>
                  <a:ext cx="1288265" cy="1625492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dash"/>
                  <a:round/>
                  <a:headEnd type="none"/>
                  <a:tailEnd type="none" w="lg" len="lg"/>
                </a:ln>
                <a:effectLst/>
              </p:spPr>
            </p:cxnSp>
            <p:cxnSp>
              <p:nvCxnSpPr>
                <p:cNvPr id="22" name="直接箭头连接符 21"/>
                <p:cNvCxnSpPr/>
                <p:nvPr/>
              </p:nvCxnSpPr>
              <p:spPr bwMode="auto">
                <a:xfrm flipH="1" flipV="1">
                  <a:off x="1309290" y="3477731"/>
                  <a:ext cx="15765" cy="1483150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dash"/>
                  <a:round/>
                  <a:headEnd type="none"/>
                  <a:tailEnd type="none" w="lg" len="lg"/>
                </a:ln>
                <a:effectLst/>
              </p:spPr>
            </p:cxnSp>
            <p:cxnSp>
              <p:nvCxnSpPr>
                <p:cNvPr id="25" name="直接箭头连接符 24"/>
                <p:cNvCxnSpPr/>
                <p:nvPr/>
              </p:nvCxnSpPr>
              <p:spPr bwMode="auto">
                <a:xfrm flipH="1" flipV="1">
                  <a:off x="1890851" y="2713604"/>
                  <a:ext cx="2" cy="1528254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dash"/>
                  <a:round/>
                  <a:headEnd type="none"/>
                  <a:tailEnd type="none" w="lg" len="lg"/>
                </a:ln>
                <a:effectLst/>
              </p:spPr>
            </p:cxnSp>
            <p:cxnSp>
              <p:nvCxnSpPr>
                <p:cNvPr id="27" name="直接箭头连接符 26"/>
                <p:cNvCxnSpPr/>
                <p:nvPr/>
              </p:nvCxnSpPr>
              <p:spPr bwMode="auto">
                <a:xfrm flipV="1">
                  <a:off x="1325053" y="4917791"/>
                  <a:ext cx="2249750" cy="18114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dash"/>
                  <a:round/>
                  <a:headEnd type="none"/>
                  <a:tailEnd type="none" w="lg" len="lg"/>
                </a:ln>
                <a:effectLst/>
              </p:spPr>
            </p:cxnSp>
            <p:cxnSp>
              <p:nvCxnSpPr>
                <p:cNvPr id="33" name="直接箭头连接符 32"/>
                <p:cNvCxnSpPr/>
                <p:nvPr/>
              </p:nvCxnSpPr>
              <p:spPr bwMode="auto">
                <a:xfrm flipV="1">
                  <a:off x="1899093" y="4223744"/>
                  <a:ext cx="2249750" cy="18114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dash"/>
                  <a:round/>
                  <a:headEnd type="none"/>
                  <a:tailEnd type="none" w="lg" len="lg"/>
                </a:ln>
                <a:effectLst/>
              </p:spPr>
            </p:cxnSp>
            <p:cxnSp>
              <p:nvCxnSpPr>
                <p:cNvPr id="36" name="直接箭头连接符 35"/>
                <p:cNvCxnSpPr/>
                <p:nvPr/>
              </p:nvCxnSpPr>
              <p:spPr bwMode="auto">
                <a:xfrm flipV="1">
                  <a:off x="2825446" y="4233064"/>
                  <a:ext cx="1288265" cy="1625492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dash"/>
                  <a:round/>
                  <a:headEnd type="none"/>
                  <a:tailEnd type="none" w="lg" len="lg"/>
                </a:ln>
                <a:effectLst/>
              </p:spPr>
            </p:cxnSp>
            <p:cxnSp>
              <p:nvCxnSpPr>
                <p:cNvPr id="37" name="直接箭头连接符 36"/>
                <p:cNvCxnSpPr/>
                <p:nvPr/>
              </p:nvCxnSpPr>
              <p:spPr bwMode="auto">
                <a:xfrm flipV="1">
                  <a:off x="607775" y="3278375"/>
                  <a:ext cx="1288265" cy="1625492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dash"/>
                  <a:round/>
                  <a:headEnd type="none"/>
                  <a:tailEnd type="none" w="lg" len="lg"/>
                </a:ln>
                <a:effectLst/>
              </p:spPr>
            </p:cxnSp>
            <p:cxnSp>
              <p:nvCxnSpPr>
                <p:cNvPr id="38" name="直接箭头连接符 37"/>
                <p:cNvCxnSpPr/>
                <p:nvPr/>
              </p:nvCxnSpPr>
              <p:spPr bwMode="auto">
                <a:xfrm flipV="1">
                  <a:off x="597839" y="2784755"/>
                  <a:ext cx="1288265" cy="1625492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dash"/>
                  <a:round/>
                  <a:headEnd type="none"/>
                  <a:tailEnd type="none" w="lg" len="lg"/>
                </a:ln>
                <a:effectLst/>
              </p:spPr>
            </p:cxnSp>
            <p:cxnSp>
              <p:nvCxnSpPr>
                <p:cNvPr id="40" name="直接箭头连接符 39"/>
                <p:cNvCxnSpPr/>
                <p:nvPr/>
              </p:nvCxnSpPr>
              <p:spPr bwMode="auto">
                <a:xfrm flipV="1">
                  <a:off x="1325809" y="3986208"/>
                  <a:ext cx="1278211" cy="16012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dash"/>
                  <a:round/>
                  <a:headEnd type="none"/>
                  <a:tailEnd type="none" w="lg" len="lg"/>
                </a:ln>
                <a:effectLst/>
              </p:spPr>
            </p:cxnSp>
            <p:cxnSp>
              <p:nvCxnSpPr>
                <p:cNvPr id="41" name="直接箭头连接符 40"/>
                <p:cNvCxnSpPr/>
                <p:nvPr/>
              </p:nvCxnSpPr>
              <p:spPr bwMode="auto">
                <a:xfrm flipV="1">
                  <a:off x="1289566" y="3487005"/>
                  <a:ext cx="1314454" cy="6996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dash"/>
                  <a:round/>
                  <a:headEnd type="none"/>
                  <a:tailEnd type="none" w="lg" len="lg"/>
                </a:ln>
                <a:effectLst/>
              </p:spPr>
            </p:cxnSp>
            <p:cxnSp>
              <p:nvCxnSpPr>
                <p:cNvPr id="42" name="直接箭头连接符 41"/>
                <p:cNvCxnSpPr/>
                <p:nvPr/>
              </p:nvCxnSpPr>
              <p:spPr bwMode="auto">
                <a:xfrm flipV="1">
                  <a:off x="3159234" y="3310413"/>
                  <a:ext cx="4284" cy="926834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dash"/>
                  <a:round/>
                  <a:headEnd type="none"/>
                  <a:tailEnd type="none" w="lg" len="lg"/>
                </a:ln>
                <a:effectLst/>
              </p:spPr>
            </p:cxnSp>
            <p:cxnSp>
              <p:nvCxnSpPr>
                <p:cNvPr id="43" name="直接箭头连接符 42"/>
                <p:cNvCxnSpPr/>
                <p:nvPr/>
              </p:nvCxnSpPr>
              <p:spPr bwMode="auto">
                <a:xfrm flipH="1" flipV="1">
                  <a:off x="4111448" y="3278375"/>
                  <a:ext cx="3419" cy="931356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dash"/>
                  <a:round/>
                  <a:headEnd type="none"/>
                  <a:tailEnd type="none" w="lg" len="lg"/>
                </a:ln>
                <a:effectLst/>
              </p:spPr>
            </p:cxnSp>
            <p:cxnSp>
              <p:nvCxnSpPr>
                <p:cNvPr id="44" name="直接箭头连接符 43"/>
                <p:cNvCxnSpPr/>
                <p:nvPr/>
              </p:nvCxnSpPr>
              <p:spPr bwMode="auto">
                <a:xfrm flipH="1" flipV="1">
                  <a:off x="2609207" y="3974248"/>
                  <a:ext cx="6776" cy="975581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dash"/>
                  <a:round/>
                  <a:headEnd type="none"/>
                  <a:tailEnd type="none" w="lg" len="lg"/>
                </a:ln>
                <a:effectLst/>
              </p:spPr>
            </p:cxnSp>
            <p:cxnSp>
              <p:nvCxnSpPr>
                <p:cNvPr id="45" name="直接箭头连接符 44"/>
                <p:cNvCxnSpPr/>
                <p:nvPr/>
              </p:nvCxnSpPr>
              <p:spPr bwMode="auto">
                <a:xfrm flipH="1" flipV="1">
                  <a:off x="3559651" y="3965574"/>
                  <a:ext cx="4809" cy="942726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dash"/>
                  <a:round/>
                  <a:headEnd type="none"/>
                  <a:tailEnd type="none" w="lg" len="lg"/>
                </a:ln>
                <a:effectLst/>
              </p:spPr>
            </p:cxnSp>
            <p:sp>
              <p:nvSpPr>
                <p:cNvPr id="47" name="平行四边形 46"/>
                <p:cNvSpPr/>
                <p:nvPr/>
              </p:nvSpPr>
              <p:spPr bwMode="auto">
                <a:xfrm rot="5400000" flipV="1">
                  <a:off x="3212870" y="3118226"/>
                  <a:ext cx="1242755" cy="547578"/>
                </a:xfrm>
                <a:prstGeom prst="parallelogram">
                  <a:avLst>
                    <a:gd name="adj" fmla="val 125974"/>
                  </a:avLst>
                </a:prstGeom>
                <a:solidFill>
                  <a:schemeClr val="bg1">
                    <a:lumMod val="65000"/>
                    <a:alpha val="40000"/>
                  </a:schemeClr>
                </a:solidFill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lIns="91446" tIns="91446" rIns="91446" bIns="91446" rtlCol="0" anchor="ctr"/>
                <a:lstStyle/>
                <a:p>
                  <a:pPr algn="ctr"/>
                  <a:endParaRPr lang="zh-CN" altLang="en-US" sz="28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itchFamily="2" charset="-122"/>
                    <a:ea typeface="黑体" pitchFamily="2" charset="-122"/>
                  </a:endParaRPr>
                </a:p>
              </p:txBody>
            </p:sp>
            <p:sp>
              <p:nvSpPr>
                <p:cNvPr id="49" name="平行四边形 48"/>
                <p:cNvSpPr/>
                <p:nvPr/>
              </p:nvSpPr>
              <p:spPr bwMode="auto">
                <a:xfrm rot="5400000" flipV="1">
                  <a:off x="2269930" y="3088595"/>
                  <a:ext cx="1215758" cy="547578"/>
                </a:xfrm>
                <a:prstGeom prst="parallelogram">
                  <a:avLst>
                    <a:gd name="adj" fmla="val 125974"/>
                  </a:avLst>
                </a:prstGeom>
                <a:solidFill>
                  <a:schemeClr val="bg1">
                    <a:lumMod val="65000"/>
                    <a:alpha val="40000"/>
                  </a:schemeClr>
                </a:solidFill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lIns="91446" tIns="91446" rIns="91446" bIns="91446" rtlCol="0" anchor="ctr"/>
                <a:lstStyle/>
                <a:p>
                  <a:pPr algn="ctr"/>
                  <a:endParaRPr lang="zh-CN" altLang="en-US" sz="28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itchFamily="2" charset="-122"/>
                    <a:ea typeface="黑体" pitchFamily="2" charset="-122"/>
                  </a:endParaRPr>
                </a:p>
              </p:txBody>
            </p:sp>
            <p:sp>
              <p:nvSpPr>
                <p:cNvPr id="50" name="平行四边形 49"/>
                <p:cNvSpPr/>
                <p:nvPr/>
              </p:nvSpPr>
              <p:spPr bwMode="auto">
                <a:xfrm flipH="1" flipV="1">
                  <a:off x="2577830" y="2765977"/>
                  <a:ext cx="1530205" cy="711754"/>
                </a:xfrm>
                <a:prstGeom prst="parallelogram">
                  <a:avLst>
                    <a:gd name="adj" fmla="val 79353"/>
                  </a:avLst>
                </a:prstGeom>
                <a:solidFill>
                  <a:schemeClr val="bg1">
                    <a:lumMod val="65000"/>
                    <a:alpha val="40000"/>
                  </a:schemeClr>
                </a:solidFill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lIns="91446" tIns="91446" rIns="91446" bIns="91446" rtlCol="0" anchor="ctr"/>
                <a:lstStyle/>
                <a:p>
                  <a:pPr algn="ctr"/>
                  <a:endParaRPr lang="zh-CN" altLang="en-US" sz="28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itchFamily="2" charset="-122"/>
                    <a:ea typeface="黑体" pitchFamily="2" charset="-122"/>
                  </a:endParaRPr>
                </a:p>
              </p:txBody>
            </p:sp>
            <p:sp>
              <p:nvSpPr>
                <p:cNvPr id="51" name="平行四边形 50"/>
                <p:cNvSpPr/>
                <p:nvPr/>
              </p:nvSpPr>
              <p:spPr bwMode="auto">
                <a:xfrm flipH="1" flipV="1">
                  <a:off x="2586781" y="3305754"/>
                  <a:ext cx="1528084" cy="679316"/>
                </a:xfrm>
                <a:prstGeom prst="parallelogram">
                  <a:avLst>
                    <a:gd name="adj" fmla="val 79353"/>
                  </a:avLst>
                </a:prstGeom>
                <a:solidFill>
                  <a:schemeClr val="bg1">
                    <a:lumMod val="65000"/>
                    <a:alpha val="40000"/>
                  </a:schemeClr>
                </a:solidFill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lIns="91446" tIns="91446" rIns="91446" bIns="91446" rtlCol="0" anchor="ctr"/>
                <a:lstStyle/>
                <a:p>
                  <a:pPr algn="ctr"/>
                  <a:endParaRPr lang="zh-CN" altLang="en-US" sz="28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itchFamily="2" charset="-122"/>
                    <a:ea typeface="黑体" pitchFamily="2" charset="-122"/>
                  </a:endParaRPr>
                </a:p>
              </p:txBody>
            </p:sp>
            <p:cxnSp>
              <p:nvCxnSpPr>
                <p:cNvPr id="52" name="直接箭头连接符 51"/>
                <p:cNvCxnSpPr/>
                <p:nvPr/>
              </p:nvCxnSpPr>
              <p:spPr bwMode="auto">
                <a:xfrm flipV="1">
                  <a:off x="1883772" y="2769962"/>
                  <a:ext cx="1267826" cy="9602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dash"/>
                  <a:round/>
                  <a:headEnd type="none"/>
                  <a:tailEnd type="none" w="lg" len="lg"/>
                </a:ln>
                <a:effectLst/>
              </p:spPr>
            </p:cxnSp>
            <p:cxnSp>
              <p:nvCxnSpPr>
                <p:cNvPr id="54" name="直接箭头连接符 53"/>
                <p:cNvCxnSpPr/>
                <p:nvPr/>
              </p:nvCxnSpPr>
              <p:spPr bwMode="auto">
                <a:xfrm flipV="1">
                  <a:off x="1885189" y="3301726"/>
                  <a:ext cx="1267826" cy="9602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dash"/>
                  <a:round/>
                  <a:headEnd type="none"/>
                  <a:tailEnd type="none" w="lg" len="lg"/>
                </a:ln>
                <a:effectLst/>
              </p:spPr>
            </p:cxnSp>
          </p:grpSp>
          <p:sp>
            <p:nvSpPr>
              <p:cNvPr id="66" name="矩形 65"/>
              <p:cNvSpPr/>
              <p:nvPr/>
            </p:nvSpPr>
            <p:spPr>
              <a:xfrm>
                <a:off x="3557684" y="5378920"/>
                <a:ext cx="6463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身高</a:t>
                </a:r>
                <a:endParaRPr lang="zh-CN" altLang="en-US" dirty="0"/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810873" y="2602647"/>
                <a:ext cx="42155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工资</a:t>
                </a:r>
                <a:endParaRPr lang="zh-CN" altLang="en-US" dirty="0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2136983" y="2928605"/>
                <a:ext cx="6463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年龄</a:t>
                </a:r>
                <a:endParaRPr lang="zh-CN" altLang="en-US" dirty="0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878020" y="5852695"/>
                <a:ext cx="3177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dirty="0"/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2793286" y="5867980"/>
                <a:ext cx="3385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endParaRPr lang="zh-CN" altLang="en-US" dirty="0"/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1115616" y="4725144"/>
                <a:ext cx="3032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endParaRPr lang="zh-CN" altLang="en-US" dirty="0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1661996" y="3995772"/>
                <a:ext cx="3385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endParaRPr lang="zh-CN" altLang="en-US" dirty="0"/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476842" y="4671122"/>
                <a:ext cx="3177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</a:t>
                </a:r>
                <a:endParaRPr lang="zh-CN" altLang="en-US" dirty="0"/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493298" y="4201627"/>
                <a:ext cx="2776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</a:t>
                </a:r>
                <a:endParaRPr lang="zh-CN" altLang="en-US" dirty="0"/>
              </a:p>
            </p:txBody>
          </p:sp>
        </p:grpSp>
        <p:cxnSp>
          <p:nvCxnSpPr>
            <p:cNvPr id="79" name="直接连接符 78"/>
            <p:cNvCxnSpPr/>
            <p:nvPr/>
          </p:nvCxnSpPr>
          <p:spPr bwMode="auto">
            <a:xfrm>
              <a:off x="2643377" y="5536687"/>
              <a:ext cx="858068" cy="6003"/>
            </a:xfrm>
            <a:prstGeom prst="line">
              <a:avLst/>
            </a:prstGeom>
            <a:solidFill>
              <a:schemeClr val="accent1"/>
            </a:solidFill>
            <a:ln w="47625" cap="flat" cmpd="sng" algn="ctr">
              <a:solidFill>
                <a:srgbClr val="C00000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8" name="直接连接符 87"/>
            <p:cNvCxnSpPr/>
            <p:nvPr/>
          </p:nvCxnSpPr>
          <p:spPr bwMode="auto">
            <a:xfrm>
              <a:off x="1450340" y="4213941"/>
              <a:ext cx="9935" cy="437892"/>
            </a:xfrm>
            <a:prstGeom prst="line">
              <a:avLst/>
            </a:prstGeom>
            <a:solidFill>
              <a:schemeClr val="accent1"/>
            </a:solidFill>
            <a:ln w="47625" cap="flat" cmpd="sng" algn="ctr">
              <a:solidFill>
                <a:srgbClr val="C00000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92" name="直接连接符 91"/>
            <p:cNvCxnSpPr/>
            <p:nvPr/>
          </p:nvCxnSpPr>
          <p:spPr bwMode="auto">
            <a:xfrm flipH="1">
              <a:off x="2125812" y="4086752"/>
              <a:ext cx="505152" cy="618152"/>
            </a:xfrm>
            <a:prstGeom prst="line">
              <a:avLst/>
            </a:prstGeom>
            <a:solidFill>
              <a:schemeClr val="accent1"/>
            </a:solidFill>
            <a:ln w="47625" cap="flat" cmpd="sng" algn="ctr">
              <a:solidFill>
                <a:srgbClr val="C00000"/>
              </a:solidFill>
              <a:prstDash val="solid"/>
              <a:round/>
              <a:headEnd type="none"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5059031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回顾：平衡二叉搜索树查找</a:t>
            </a: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79512" y="1103996"/>
            <a:ext cx="47525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对于学生信息查询问题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83168" y="5268733"/>
            <a:ext cx="8424936" cy="1200329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使用学号作为关键码，建立二叉搜索树，复杂度</a:t>
            </a:r>
            <a:r>
              <a:rPr kumimoji="1" lang="en-US" altLang="zh-CN" sz="2400" b="1" dirty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O(</a:t>
            </a:r>
            <a:r>
              <a:rPr kumimoji="1" lang="en-US" altLang="zh-CN" sz="2400" b="1" dirty="0" err="1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logn</a:t>
            </a:r>
            <a:r>
              <a:rPr kumimoji="1" lang="en-US" altLang="zh-CN" sz="2400" b="1" dirty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kumimoji="1" lang="zh-CN" altLang="en-US" sz="2400" b="1" dirty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；</a:t>
            </a:r>
            <a:endParaRPr kumimoji="1" lang="en-US" altLang="zh-CN" sz="2400" b="1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kumimoji="1" lang="zh-CN" altLang="en-US" sz="2400" b="1" dirty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建立过程及维护平衡性难度大</a:t>
            </a:r>
            <a:endParaRPr kumimoji="1" lang="en-US" altLang="zh-CN" sz="2400" b="1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kumimoji="1" lang="zh-CN" altLang="en-US" sz="2400" b="1" dirty="0">
                <a:solidFill>
                  <a:srgbClr val="FFFF00"/>
                </a:solidFill>
                <a:latin typeface="Microsoft YaHei" charset="0"/>
                <a:ea typeface="Microsoft YaHei" charset="0"/>
                <a:cs typeface="Microsoft YaHei" charset="0"/>
              </a:rPr>
              <a:t>有没有复杂度更低的查找算法？</a:t>
            </a:r>
          </a:p>
        </p:txBody>
      </p:sp>
      <p:sp>
        <p:nvSpPr>
          <p:cNvPr id="47" name="圆角矩形 46"/>
          <p:cNvSpPr/>
          <p:nvPr/>
        </p:nvSpPr>
        <p:spPr bwMode="auto">
          <a:xfrm>
            <a:off x="3816774" y="2043772"/>
            <a:ext cx="1008112" cy="371126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2013012235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2195735" y="2226457"/>
            <a:ext cx="1621039" cy="469496"/>
            <a:chOff x="3632014" y="4509120"/>
            <a:chExt cx="1269761" cy="216024"/>
          </a:xfrm>
        </p:grpSpPr>
        <p:cxnSp>
          <p:nvCxnSpPr>
            <p:cNvPr id="49" name="直接连接符 4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50" name="直接连接符 4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51" name="组合 50"/>
          <p:cNvGrpSpPr/>
          <p:nvPr/>
        </p:nvGrpSpPr>
        <p:grpSpPr>
          <a:xfrm flipH="1">
            <a:off x="4824886" y="2224427"/>
            <a:ext cx="1763338" cy="471526"/>
            <a:chOff x="3632014" y="4509120"/>
            <a:chExt cx="1269761" cy="216024"/>
          </a:xfrm>
        </p:grpSpPr>
        <p:cxnSp>
          <p:nvCxnSpPr>
            <p:cNvPr id="52" name="直接连接符 51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54" name="直接连接符 53"/>
          <p:cNvCxnSpPr/>
          <p:nvPr/>
        </p:nvCxnSpPr>
        <p:spPr bwMode="auto">
          <a:xfrm flipH="1" flipV="1">
            <a:off x="4320830" y="1787807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56" name="圆角矩形 55"/>
          <p:cNvSpPr/>
          <p:nvPr/>
        </p:nvSpPr>
        <p:spPr bwMode="auto">
          <a:xfrm>
            <a:off x="1691679" y="2695953"/>
            <a:ext cx="1008112" cy="371126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2012012118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1115616" y="2892261"/>
            <a:ext cx="576063" cy="459983"/>
            <a:chOff x="3632014" y="4509120"/>
            <a:chExt cx="1269761" cy="216024"/>
          </a:xfrm>
        </p:grpSpPr>
        <p:cxnSp>
          <p:nvCxnSpPr>
            <p:cNvPr id="58" name="直接连接符 5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60" name="组合 59"/>
          <p:cNvGrpSpPr/>
          <p:nvPr/>
        </p:nvGrpSpPr>
        <p:grpSpPr>
          <a:xfrm flipH="1">
            <a:off x="2699789" y="2872732"/>
            <a:ext cx="645359" cy="479512"/>
            <a:chOff x="3632014" y="4509120"/>
            <a:chExt cx="1269761" cy="216024"/>
          </a:xfrm>
        </p:grpSpPr>
        <p:cxnSp>
          <p:nvCxnSpPr>
            <p:cNvPr id="61" name="直接连接符 6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62" name="直接连接符 6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63" name="圆角矩形 62"/>
          <p:cNvSpPr/>
          <p:nvPr/>
        </p:nvSpPr>
        <p:spPr bwMode="auto">
          <a:xfrm>
            <a:off x="6084168" y="2706698"/>
            <a:ext cx="1008112" cy="371126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2014011971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5402562" y="2903007"/>
            <a:ext cx="681606" cy="449238"/>
            <a:chOff x="3632014" y="4509120"/>
            <a:chExt cx="1269761" cy="216024"/>
          </a:xfrm>
        </p:grpSpPr>
        <p:cxnSp>
          <p:nvCxnSpPr>
            <p:cNvPr id="65" name="直接连接符 64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66" name="直接连接符 6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67" name="组合 66"/>
          <p:cNvGrpSpPr/>
          <p:nvPr/>
        </p:nvGrpSpPr>
        <p:grpSpPr>
          <a:xfrm flipH="1">
            <a:off x="7092276" y="2883477"/>
            <a:ext cx="792089" cy="425535"/>
            <a:chOff x="3632014" y="4509120"/>
            <a:chExt cx="1269761" cy="216024"/>
          </a:xfrm>
        </p:grpSpPr>
        <p:cxnSp>
          <p:nvCxnSpPr>
            <p:cNvPr id="68" name="直接连接符 6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70" name="直接连接符 6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71" name="圆角矩形 70"/>
          <p:cNvSpPr/>
          <p:nvPr/>
        </p:nvSpPr>
        <p:spPr bwMode="auto">
          <a:xfrm>
            <a:off x="515115" y="3359071"/>
            <a:ext cx="1008112" cy="371126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2012011477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354007" y="3544634"/>
            <a:ext cx="152755" cy="459983"/>
            <a:chOff x="3632014" y="4509120"/>
            <a:chExt cx="1269761" cy="216024"/>
          </a:xfrm>
        </p:grpSpPr>
        <p:cxnSp>
          <p:nvCxnSpPr>
            <p:cNvPr id="73" name="直接连接符 72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74" name="直接连接符 73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75" name="组合 74"/>
          <p:cNvGrpSpPr/>
          <p:nvPr/>
        </p:nvGrpSpPr>
        <p:grpSpPr>
          <a:xfrm flipH="1">
            <a:off x="1523227" y="3520510"/>
            <a:ext cx="224762" cy="479512"/>
            <a:chOff x="3632014" y="4509120"/>
            <a:chExt cx="1269761" cy="216024"/>
          </a:xfrm>
        </p:grpSpPr>
        <p:cxnSp>
          <p:nvCxnSpPr>
            <p:cNvPr id="76" name="直接连接符 75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77" name="直接连接符 76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78" name="圆角矩形 77"/>
          <p:cNvSpPr/>
          <p:nvPr/>
        </p:nvSpPr>
        <p:spPr bwMode="auto">
          <a:xfrm>
            <a:off x="2822275" y="3352244"/>
            <a:ext cx="1008112" cy="371126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2013012197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2654054" y="3532515"/>
            <a:ext cx="177233" cy="459983"/>
            <a:chOff x="3632014" y="4509120"/>
            <a:chExt cx="1269761" cy="216024"/>
          </a:xfrm>
        </p:grpSpPr>
        <p:cxnSp>
          <p:nvCxnSpPr>
            <p:cNvPr id="80" name="直接连接符 79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1" name="直接连接符 80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82" name="组合 81"/>
          <p:cNvGrpSpPr/>
          <p:nvPr/>
        </p:nvGrpSpPr>
        <p:grpSpPr>
          <a:xfrm flipH="1">
            <a:off x="3830387" y="3513683"/>
            <a:ext cx="224762" cy="479512"/>
            <a:chOff x="3632014" y="4509120"/>
            <a:chExt cx="1269761" cy="216024"/>
          </a:xfrm>
        </p:grpSpPr>
        <p:cxnSp>
          <p:nvCxnSpPr>
            <p:cNvPr id="83" name="直接连接符 82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4" name="直接连接符 83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85" name="圆角矩形 84"/>
          <p:cNvSpPr/>
          <p:nvPr/>
        </p:nvSpPr>
        <p:spPr bwMode="auto">
          <a:xfrm>
            <a:off x="4914624" y="3345049"/>
            <a:ext cx="1008112" cy="371126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2013013305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4753516" y="3530612"/>
            <a:ext cx="160169" cy="459983"/>
            <a:chOff x="3632014" y="4509120"/>
            <a:chExt cx="1269761" cy="216024"/>
          </a:xfrm>
        </p:grpSpPr>
        <p:cxnSp>
          <p:nvCxnSpPr>
            <p:cNvPr id="87" name="直接连接符 86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8" name="直接连接符 87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89" name="组合 88"/>
          <p:cNvGrpSpPr/>
          <p:nvPr/>
        </p:nvGrpSpPr>
        <p:grpSpPr>
          <a:xfrm flipH="1">
            <a:off x="5922736" y="3506488"/>
            <a:ext cx="224762" cy="479512"/>
            <a:chOff x="3632014" y="4509120"/>
            <a:chExt cx="1269761" cy="216024"/>
          </a:xfrm>
        </p:grpSpPr>
        <p:cxnSp>
          <p:nvCxnSpPr>
            <p:cNvPr id="90" name="直接连接符 89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91" name="直接连接符 90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92" name="圆角矩形 91"/>
          <p:cNvSpPr/>
          <p:nvPr/>
        </p:nvSpPr>
        <p:spPr bwMode="auto">
          <a:xfrm>
            <a:off x="7418338" y="3320925"/>
            <a:ext cx="1008112" cy="371126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2014012474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7265583" y="3501893"/>
            <a:ext cx="152755" cy="459983"/>
            <a:chOff x="3632014" y="4509120"/>
            <a:chExt cx="1269761" cy="216024"/>
          </a:xfrm>
        </p:grpSpPr>
        <p:cxnSp>
          <p:nvCxnSpPr>
            <p:cNvPr id="94" name="直接连接符 93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95" name="直接连接符 94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96" name="组合 95"/>
          <p:cNvGrpSpPr/>
          <p:nvPr/>
        </p:nvGrpSpPr>
        <p:grpSpPr>
          <a:xfrm flipH="1">
            <a:off x="8426450" y="3482364"/>
            <a:ext cx="224762" cy="479512"/>
            <a:chOff x="3632014" y="4509120"/>
            <a:chExt cx="1269761" cy="216024"/>
          </a:xfrm>
        </p:grpSpPr>
        <p:cxnSp>
          <p:nvCxnSpPr>
            <p:cNvPr id="97" name="直接连接符 96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98" name="直接连接符 97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99" name="圆角矩形 98"/>
          <p:cNvSpPr/>
          <p:nvPr/>
        </p:nvSpPr>
        <p:spPr bwMode="auto">
          <a:xfrm>
            <a:off x="65402" y="4000022"/>
            <a:ext cx="1008112" cy="371126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2012010518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圆角矩形 99"/>
          <p:cNvSpPr/>
          <p:nvPr/>
        </p:nvSpPr>
        <p:spPr bwMode="auto">
          <a:xfrm>
            <a:off x="1187624" y="3988109"/>
            <a:ext cx="1008112" cy="371126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2012011494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圆角矩形 100"/>
          <p:cNvSpPr/>
          <p:nvPr/>
        </p:nvSpPr>
        <p:spPr bwMode="auto">
          <a:xfrm>
            <a:off x="2317935" y="3998475"/>
            <a:ext cx="1008112" cy="371126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2013010340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圆角矩形 101"/>
          <p:cNvSpPr/>
          <p:nvPr/>
        </p:nvSpPr>
        <p:spPr bwMode="auto">
          <a:xfrm>
            <a:off x="3487524" y="3986562"/>
            <a:ext cx="1008112" cy="371126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2013012217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圆角矩形 102"/>
          <p:cNvSpPr/>
          <p:nvPr/>
        </p:nvSpPr>
        <p:spPr bwMode="auto">
          <a:xfrm>
            <a:off x="4570468" y="3992214"/>
            <a:ext cx="1008112" cy="371126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2013012620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圆角矩形 103"/>
          <p:cNvSpPr/>
          <p:nvPr/>
        </p:nvSpPr>
        <p:spPr bwMode="auto">
          <a:xfrm>
            <a:off x="5740057" y="3980301"/>
            <a:ext cx="1008112" cy="371126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2014010525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圆角矩形 104"/>
          <p:cNvSpPr/>
          <p:nvPr/>
        </p:nvSpPr>
        <p:spPr bwMode="auto">
          <a:xfrm>
            <a:off x="6904390" y="3973789"/>
            <a:ext cx="1008112" cy="371126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2014012199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圆角矩形 105"/>
          <p:cNvSpPr/>
          <p:nvPr/>
        </p:nvSpPr>
        <p:spPr bwMode="auto">
          <a:xfrm>
            <a:off x="8073979" y="3961876"/>
            <a:ext cx="1008112" cy="371126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2016110057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7" name="组合 106"/>
          <p:cNvGrpSpPr/>
          <p:nvPr/>
        </p:nvGrpSpPr>
        <p:grpSpPr>
          <a:xfrm>
            <a:off x="2243103" y="4198793"/>
            <a:ext cx="108854" cy="427226"/>
            <a:chOff x="3632014" y="4509120"/>
            <a:chExt cx="1269761" cy="216024"/>
          </a:xfrm>
        </p:grpSpPr>
        <p:cxnSp>
          <p:nvCxnSpPr>
            <p:cNvPr id="108" name="直接连接符 10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09" name="直接连接符 10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10" name="组合 109"/>
          <p:cNvGrpSpPr/>
          <p:nvPr/>
        </p:nvGrpSpPr>
        <p:grpSpPr>
          <a:xfrm flipH="1">
            <a:off x="3331302" y="4198792"/>
            <a:ext cx="69285" cy="427226"/>
            <a:chOff x="3632014" y="4509120"/>
            <a:chExt cx="1269761" cy="216024"/>
          </a:xfrm>
        </p:grpSpPr>
        <p:cxnSp>
          <p:nvCxnSpPr>
            <p:cNvPr id="111" name="直接连接符 11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12" name="直接连接符 11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13" name="圆角矩形 112"/>
          <p:cNvSpPr/>
          <p:nvPr/>
        </p:nvSpPr>
        <p:spPr bwMode="auto">
          <a:xfrm>
            <a:off x="1747049" y="4626018"/>
            <a:ext cx="1008112" cy="371126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2012012374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圆角矩形 113"/>
          <p:cNvSpPr/>
          <p:nvPr/>
        </p:nvSpPr>
        <p:spPr bwMode="auto">
          <a:xfrm>
            <a:off x="2934656" y="4632792"/>
            <a:ext cx="1008112" cy="371126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2013011635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5" name="组合 114"/>
          <p:cNvGrpSpPr/>
          <p:nvPr/>
        </p:nvGrpSpPr>
        <p:grpSpPr>
          <a:xfrm>
            <a:off x="5673256" y="4181321"/>
            <a:ext cx="69415" cy="459983"/>
            <a:chOff x="3632014" y="4509120"/>
            <a:chExt cx="1269761" cy="216024"/>
          </a:xfrm>
        </p:grpSpPr>
        <p:cxnSp>
          <p:nvCxnSpPr>
            <p:cNvPr id="116" name="直接连接符 115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17" name="直接连接符 116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18" name="组合 117"/>
          <p:cNvGrpSpPr/>
          <p:nvPr/>
        </p:nvGrpSpPr>
        <p:grpSpPr>
          <a:xfrm flipH="1">
            <a:off x="6748471" y="4173704"/>
            <a:ext cx="52323" cy="479512"/>
            <a:chOff x="3632014" y="4509120"/>
            <a:chExt cx="1269761" cy="216024"/>
          </a:xfrm>
        </p:grpSpPr>
        <p:cxnSp>
          <p:nvCxnSpPr>
            <p:cNvPr id="119" name="直接连接符 11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20" name="直接连接符 11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21" name="圆角矩形 120"/>
          <p:cNvSpPr/>
          <p:nvPr/>
        </p:nvSpPr>
        <p:spPr bwMode="auto">
          <a:xfrm>
            <a:off x="5172017" y="4626018"/>
            <a:ext cx="1008112" cy="371126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2014010513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圆角矩形 121"/>
          <p:cNvSpPr/>
          <p:nvPr/>
        </p:nvSpPr>
        <p:spPr bwMode="auto">
          <a:xfrm>
            <a:off x="6359624" y="4632792"/>
            <a:ext cx="1008112" cy="371126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2014010533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3" name="组合 122"/>
          <p:cNvGrpSpPr/>
          <p:nvPr/>
        </p:nvGrpSpPr>
        <p:grpSpPr>
          <a:xfrm>
            <a:off x="7989167" y="4167050"/>
            <a:ext cx="79556" cy="479512"/>
            <a:chOff x="3632014" y="4509120"/>
            <a:chExt cx="1269761" cy="216024"/>
          </a:xfrm>
        </p:grpSpPr>
        <p:cxnSp>
          <p:nvCxnSpPr>
            <p:cNvPr id="124" name="直接连接符 123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25" name="直接连接符 124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26" name="圆角矩形 125"/>
          <p:cNvSpPr/>
          <p:nvPr/>
        </p:nvSpPr>
        <p:spPr bwMode="auto">
          <a:xfrm>
            <a:off x="7588873" y="4642050"/>
            <a:ext cx="1008112" cy="371126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2014013392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0023896"/>
      </p:ext>
    </p:extLst>
  </p:cSld>
  <p:clrMapOvr>
    <a:masterClrMapping/>
  </p:clrMapOvr>
  <p:transition advTm="157"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回顾：平衡二叉搜索树查找</a:t>
            </a:r>
          </a:p>
        </p:txBody>
      </p:sp>
      <p:sp>
        <p:nvSpPr>
          <p:cNvPr id="127" name="矩形 126"/>
          <p:cNvSpPr/>
          <p:nvPr/>
        </p:nvSpPr>
        <p:spPr>
          <a:xfrm>
            <a:off x="3419872" y="5733256"/>
            <a:ext cx="2539107" cy="707886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b="1" dirty="0">
                <a:solidFill>
                  <a:srgbClr val="FFFF00"/>
                </a:solidFill>
                <a:latin typeface="Microsoft YaHei" charset="0"/>
                <a:ea typeface="Microsoft YaHei" charset="0"/>
                <a:cs typeface="Microsoft YaHei" charset="0"/>
              </a:rPr>
              <a:t>散列！</a:t>
            </a:r>
            <a:endParaRPr kumimoji="1" lang="zh-CN" altLang="en-US" sz="4000" b="1" dirty="0">
              <a:solidFill>
                <a:schemeClr val="tx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14959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查 找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-73106" y="3495118"/>
            <a:ext cx="1578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左大括号 37"/>
          <p:cNvSpPr/>
          <p:nvPr/>
        </p:nvSpPr>
        <p:spPr bwMode="auto">
          <a:xfrm>
            <a:off x="1187624" y="1556792"/>
            <a:ext cx="373036" cy="4399872"/>
          </a:xfrm>
          <a:prstGeom prst="leftBrace">
            <a:avLst>
              <a:gd name="adj1" fmla="val 31802"/>
              <a:gd name="adj2" fmla="val 50000"/>
            </a:avLst>
          </a:prstGeom>
          <a:solidFill>
            <a:schemeClr val="bg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572540" y="1295901"/>
            <a:ext cx="1807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顺序查找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572540" y="571702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散列查找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1572540" y="2401183"/>
            <a:ext cx="3071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二分（折半）查找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545677" y="4059105"/>
            <a:ext cx="1975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二叉树查找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5634928" y="1370028"/>
            <a:ext cx="1305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2000" dirty="0"/>
              <a:t>O(n)</a:t>
            </a:r>
            <a:endParaRPr lang="zh-CN" altLang="en-US" sz="2000" dirty="0"/>
          </a:p>
        </p:txBody>
      </p:sp>
      <p:sp>
        <p:nvSpPr>
          <p:cNvPr id="60" name="文本框 59"/>
          <p:cNvSpPr txBox="1"/>
          <p:nvPr/>
        </p:nvSpPr>
        <p:spPr>
          <a:xfrm>
            <a:off x="1545677" y="1770138"/>
            <a:ext cx="2363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适合无序序列</a:t>
            </a:r>
            <a:r>
              <a:rPr lang="en-US" altLang="zh-CN" sz="20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492710" y="2875420"/>
            <a:ext cx="2363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针对有序序列</a:t>
            </a:r>
            <a:r>
              <a:rPr lang="en-US" altLang="zh-CN" sz="20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882445" y="2475310"/>
            <a:ext cx="1305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000" dirty="0"/>
              <a:t>O(</a:t>
            </a:r>
            <a:r>
              <a:rPr lang="en-US" altLang="zh-CN" sz="2000" dirty="0" err="1"/>
              <a:t>logn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  <p:sp>
        <p:nvSpPr>
          <p:cNvPr id="20" name="文本框 19"/>
          <p:cNvSpPr txBox="1"/>
          <p:nvPr/>
        </p:nvSpPr>
        <p:spPr>
          <a:xfrm>
            <a:off x="5882444" y="4129967"/>
            <a:ext cx="1305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000" dirty="0"/>
              <a:t>O(</a:t>
            </a:r>
            <a:r>
              <a:rPr lang="en-US" altLang="zh-CN" sz="2000" dirty="0" err="1"/>
              <a:t>logn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  <p:sp>
        <p:nvSpPr>
          <p:cNvPr id="21" name="文本框 20"/>
          <p:cNvSpPr txBox="1"/>
          <p:nvPr/>
        </p:nvSpPr>
        <p:spPr>
          <a:xfrm>
            <a:off x="5652120" y="5717028"/>
            <a:ext cx="1305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2000" dirty="0"/>
              <a:t>O(1)</a:t>
            </a:r>
            <a:endParaRPr lang="zh-CN" altLang="en-US" sz="2000" dirty="0"/>
          </a:p>
        </p:txBody>
      </p:sp>
      <p:sp>
        <p:nvSpPr>
          <p:cNvPr id="22" name="左大括号 21"/>
          <p:cNvSpPr/>
          <p:nvPr/>
        </p:nvSpPr>
        <p:spPr bwMode="auto">
          <a:xfrm>
            <a:off x="3521484" y="3468273"/>
            <a:ext cx="373036" cy="1723499"/>
          </a:xfrm>
          <a:prstGeom prst="leftBrace">
            <a:avLst>
              <a:gd name="adj1" fmla="val 31802"/>
              <a:gd name="adj2" fmla="val 50000"/>
            </a:avLst>
          </a:prstGeom>
          <a:solidFill>
            <a:schemeClr val="bg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995937" y="3241628"/>
            <a:ext cx="1286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AVL</a:t>
            </a:r>
            <a:r>
              <a:rPr lang="zh-CN" altLang="en-US" dirty="0"/>
              <a:t>树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3980381" y="4059105"/>
            <a:ext cx="1975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红黑树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3971726" y="4876582"/>
            <a:ext cx="1975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B-</a:t>
            </a:r>
            <a:r>
              <a:rPr lang="zh-CN" altLang="en-US" dirty="0"/>
              <a:t>树</a:t>
            </a:r>
          </a:p>
        </p:txBody>
      </p:sp>
      <p:sp>
        <p:nvSpPr>
          <p:cNvPr id="28" name="左大括号 27"/>
          <p:cNvSpPr/>
          <p:nvPr/>
        </p:nvSpPr>
        <p:spPr bwMode="auto">
          <a:xfrm flipH="1">
            <a:off x="7298131" y="1484784"/>
            <a:ext cx="517153" cy="3720052"/>
          </a:xfrm>
          <a:prstGeom prst="leftBrace">
            <a:avLst>
              <a:gd name="adj1" fmla="val 31802"/>
              <a:gd name="adj2" fmla="val 50000"/>
            </a:avLst>
          </a:prstGeom>
          <a:solidFill>
            <a:schemeClr val="bg1"/>
          </a:solidFill>
          <a:ln w="41275" cap="flat" cmpd="sng" algn="ctr">
            <a:solidFill>
              <a:srgbClr val="7030A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993817" y="1987810"/>
            <a:ext cx="6519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rgbClr val="7030A0"/>
                </a:solidFill>
              </a:rPr>
              <a:t>按关键字</a:t>
            </a:r>
            <a:r>
              <a:rPr lang="zh-CN" altLang="en-US" dirty="0">
                <a:solidFill>
                  <a:srgbClr val="FF0000"/>
                </a:solidFill>
              </a:rPr>
              <a:t>比较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7318764" y="5501584"/>
            <a:ext cx="18252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rgbClr val="FF0000"/>
                </a:solidFill>
              </a:rPr>
              <a:t>无需比较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7030A0"/>
                </a:solidFill>
              </a:rPr>
              <a:t>直接</a:t>
            </a:r>
            <a:r>
              <a:rPr lang="zh-CN" altLang="en-US" dirty="0">
                <a:solidFill>
                  <a:srgbClr val="C00000"/>
                </a:solidFill>
              </a:rPr>
              <a:t>映射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8513941" y="1895477"/>
            <a:ext cx="6519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>
                <a:solidFill>
                  <a:srgbClr val="FF0000"/>
                </a:solidFill>
              </a:rPr>
              <a:t>比较</a:t>
            </a:r>
            <a:r>
              <a:rPr lang="zh-CN" altLang="en-US" sz="2000" dirty="0"/>
              <a:t>次数决定复杂度</a:t>
            </a:r>
          </a:p>
        </p:txBody>
      </p:sp>
    </p:spTree>
    <p:extLst>
      <p:ext uri="{BB962C8B-B14F-4D97-AF65-F5344CB8AC3E}">
        <p14:creationId xmlns:p14="http://schemas.microsoft.com/office/powerpoint/2010/main" val="2898008194"/>
      </p:ext>
    </p:extLst>
  </p:cSld>
  <p:clrMapOvr>
    <a:masterClrMapping/>
  </p:clrMapOvr>
  <p:transition advTm="157">
    <p:zoom/>
  </p:transition>
</p:sld>
</file>

<file path=ppt/theme/theme1.xml><?xml version="1.0" encoding="utf-8"?>
<a:theme xmlns:a="http://schemas.openxmlformats.org/drawingml/2006/main" name="Tsinghua">
  <a:themeElements>
    <a:clrScheme name="Tsinghua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Tsinghua">
      <a:majorFont>
        <a:latin typeface="Arial"/>
        <a:ea typeface="黑体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3175" algn="ctr">
          <a:solidFill>
            <a:schemeClr val="tx1"/>
          </a:solidFill>
          <a:miter lim="800000"/>
          <a:headEnd/>
          <a:tailEnd/>
        </a:ln>
        <a:effectLst>
          <a:outerShdw dist="57150" dir="2700000" algn="ctr" rotWithShape="0">
            <a:srgbClr val="888888">
              <a:alpha val="50000"/>
            </a:srgbClr>
          </a:outerShdw>
        </a:effectLst>
      </a:spPr>
      <a:bodyPr lIns="91446" tIns="91446" rIns="91446" bIns="91446" anchor="ctr"/>
      <a:lstStyle>
        <a:defPPr algn="ctr">
          <a:defRPr sz="2800" smtClean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itchFamily="2" charset="-122"/>
            <a:ea typeface="黑体" pitchFamily="2" charset="-122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ysDash"/>
          <a:round/>
          <a:headEnd type="none"/>
          <a:tailEnd type="arrow"/>
        </a:ln>
        <a:effectLst/>
      </a:spPr>
      <a:bodyPr/>
      <a:lstStyle/>
    </a:lnDef>
  </a:objectDefaults>
  <a:extraClrSchemeLst>
    <a:extraClrScheme>
      <a:clrScheme name="Tsinghua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清华PPT</Template>
  <TotalTime>17547</TotalTime>
  <Words>7452</Words>
  <Application>Microsoft Office PowerPoint</Application>
  <PresentationFormat>全屏显示(4:3)</PresentationFormat>
  <Paragraphs>2114</Paragraphs>
  <Slides>49</Slides>
  <Notes>48</Notes>
  <HiddenSlides>1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3" baseType="lpstr">
      <vt:lpstr>黑体</vt:lpstr>
      <vt:lpstr>隶书</vt:lpstr>
      <vt:lpstr>微软雅黑</vt:lpstr>
      <vt:lpstr>微软雅黑</vt:lpstr>
      <vt:lpstr>Arial</vt:lpstr>
      <vt:lpstr>Arial Black</vt:lpstr>
      <vt:lpstr>Calibri</vt:lpstr>
      <vt:lpstr>Cambria Math</vt:lpstr>
      <vt:lpstr>Consolas</vt:lpstr>
      <vt:lpstr>Courier New</vt:lpstr>
      <vt:lpstr>Tahoma</vt:lpstr>
      <vt:lpstr>Times New Roman</vt:lpstr>
      <vt:lpstr>Wingdings</vt:lpstr>
      <vt:lpstr>Tsinghua</vt:lpstr>
      <vt:lpstr>PowerPoint 演示文稿</vt:lpstr>
      <vt:lpstr>问题的提出</vt:lpstr>
      <vt:lpstr>回顾：常规向量（无序）查找</vt:lpstr>
      <vt:lpstr>回顾：有序向量查找</vt:lpstr>
      <vt:lpstr>回顾：平衡二叉搜索树查找</vt:lpstr>
      <vt:lpstr>回顾：kd-tree查找</vt:lpstr>
      <vt:lpstr>回顾：平衡二叉搜索树查找</vt:lpstr>
      <vt:lpstr>回顾：平衡二叉搜索树查找</vt:lpstr>
      <vt:lpstr>查 找</vt:lpstr>
      <vt:lpstr>散列（哈希）表方法</vt:lpstr>
      <vt:lpstr>散列（哈希）表方法</vt:lpstr>
      <vt:lpstr>散列函数</vt:lpstr>
      <vt:lpstr>散列函数</vt:lpstr>
      <vt:lpstr>散列函数</vt:lpstr>
      <vt:lpstr>散列函数(1)</vt:lpstr>
      <vt:lpstr>散列函数(1)</vt:lpstr>
      <vt:lpstr>散列冲突</vt:lpstr>
      <vt:lpstr>散列冲突排解(1)</vt:lpstr>
      <vt:lpstr>散列冲突排解(2)</vt:lpstr>
      <vt:lpstr>散列冲突排解(3)</vt:lpstr>
      <vt:lpstr>问题1：学生学号查询</vt:lpstr>
      <vt:lpstr>问题的提出2</vt:lpstr>
      <vt:lpstr>散列函数(2)</vt:lpstr>
      <vt:lpstr>散列函数(3)</vt:lpstr>
      <vt:lpstr>散列函数(4)</vt:lpstr>
      <vt:lpstr>散列函数(5)</vt:lpstr>
      <vt:lpstr>散列冲突排解(4)</vt:lpstr>
      <vt:lpstr>散列冲突排解(4)</vt:lpstr>
      <vt:lpstr>散列冲突排解(4)</vt:lpstr>
      <vt:lpstr>散列冲突排解(4)</vt:lpstr>
      <vt:lpstr>散列冲突排解(4)</vt:lpstr>
      <vt:lpstr>问题的提出2</vt:lpstr>
      <vt:lpstr>问题2的求解实现</vt:lpstr>
      <vt:lpstr>问题2的求解实现</vt:lpstr>
      <vt:lpstr>散列冲突排解(5)</vt:lpstr>
      <vt:lpstr>散列冲突排解(5)</vt:lpstr>
      <vt:lpstr>散列码转换</vt:lpstr>
      <vt:lpstr>串匹配散列方法：Karp-Rabin算法</vt:lpstr>
      <vt:lpstr>串匹配散列方法：Karp-Rabin算法</vt:lpstr>
      <vt:lpstr>串匹配散列方法：Karp-Rabin算法</vt:lpstr>
      <vt:lpstr>串匹配散列方法：Karp-Rabin算法</vt:lpstr>
      <vt:lpstr>串匹配散列方法：Karp-Rabin算法</vt:lpstr>
      <vt:lpstr>散列应用</vt:lpstr>
      <vt:lpstr>回顾：排 序</vt:lpstr>
      <vt:lpstr>散列应用：桶排序</vt:lpstr>
      <vt:lpstr>散列应用：桶排序</vt:lpstr>
      <vt:lpstr>散列应用：基数排序</vt:lpstr>
      <vt:lpstr>本章总结</vt:lpstr>
      <vt:lpstr>总 结</vt:lpstr>
    </vt:vector>
  </TitlesOfParts>
  <Company>江苏大丰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计算摄像学专题第一讲</dc:title>
  <dc:creator>邹涛</dc:creator>
  <cp:lastModifiedBy>Yebin Liu</cp:lastModifiedBy>
  <cp:revision>1860</cp:revision>
  <dcterms:created xsi:type="dcterms:W3CDTF">2011-01-31T10:16:12Z</dcterms:created>
  <dcterms:modified xsi:type="dcterms:W3CDTF">2024-06-05T23:55:55Z</dcterms:modified>
</cp:coreProperties>
</file>