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handoutMasterIdLst>
    <p:handoutMasterId r:id="rId66"/>
  </p:handoutMasterIdLst>
  <p:sldIdLst>
    <p:sldId id="256" r:id="rId2"/>
    <p:sldId id="793" r:id="rId3"/>
    <p:sldId id="796" r:id="rId4"/>
    <p:sldId id="839" r:id="rId5"/>
    <p:sldId id="840" r:id="rId6"/>
    <p:sldId id="841" r:id="rId7"/>
    <p:sldId id="806" r:id="rId8"/>
    <p:sldId id="797" r:id="rId9"/>
    <p:sldId id="798" r:id="rId10"/>
    <p:sldId id="799" r:id="rId11"/>
    <p:sldId id="800" r:id="rId12"/>
    <p:sldId id="801" r:id="rId13"/>
    <p:sldId id="802" r:id="rId14"/>
    <p:sldId id="805" r:id="rId15"/>
    <p:sldId id="803" r:id="rId16"/>
    <p:sldId id="804" r:id="rId17"/>
    <p:sldId id="861" r:id="rId18"/>
    <p:sldId id="862" r:id="rId19"/>
    <p:sldId id="863" r:id="rId20"/>
    <p:sldId id="864" r:id="rId21"/>
    <p:sldId id="865" r:id="rId22"/>
    <p:sldId id="789" r:id="rId23"/>
    <p:sldId id="807" r:id="rId24"/>
    <p:sldId id="808" r:id="rId25"/>
    <p:sldId id="809" r:id="rId26"/>
    <p:sldId id="810" r:id="rId27"/>
    <p:sldId id="811" r:id="rId28"/>
    <p:sldId id="813" r:id="rId29"/>
    <p:sldId id="812" r:id="rId30"/>
    <p:sldId id="815" r:id="rId31"/>
    <p:sldId id="872" r:id="rId32"/>
    <p:sldId id="871" r:id="rId33"/>
    <p:sldId id="816" r:id="rId34"/>
    <p:sldId id="817" r:id="rId35"/>
    <p:sldId id="818" r:id="rId36"/>
    <p:sldId id="866" r:id="rId37"/>
    <p:sldId id="819" r:id="rId38"/>
    <p:sldId id="820" r:id="rId39"/>
    <p:sldId id="854" r:id="rId40"/>
    <p:sldId id="855" r:id="rId41"/>
    <p:sldId id="856" r:id="rId42"/>
    <p:sldId id="824" r:id="rId43"/>
    <p:sldId id="825" r:id="rId44"/>
    <p:sldId id="826" r:id="rId45"/>
    <p:sldId id="827" r:id="rId46"/>
    <p:sldId id="829" r:id="rId47"/>
    <p:sldId id="828" r:id="rId48"/>
    <p:sldId id="830" r:id="rId49"/>
    <p:sldId id="831" r:id="rId50"/>
    <p:sldId id="832" r:id="rId51"/>
    <p:sldId id="833" r:id="rId52"/>
    <p:sldId id="834" r:id="rId53"/>
    <p:sldId id="835" r:id="rId54"/>
    <p:sldId id="836" r:id="rId55"/>
    <p:sldId id="860" r:id="rId56"/>
    <p:sldId id="838" r:id="rId57"/>
    <p:sldId id="847" r:id="rId58"/>
    <p:sldId id="859" r:id="rId59"/>
    <p:sldId id="850" r:id="rId60"/>
    <p:sldId id="851" r:id="rId61"/>
    <p:sldId id="852" r:id="rId62"/>
    <p:sldId id="853" r:id="rId63"/>
    <p:sldId id="857" r:id="rId64"/>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9242"/>
    <a:srgbClr val="00823B"/>
    <a:srgbClr val="CCFF99"/>
    <a:srgbClr val="FFFF99"/>
    <a:srgbClr val="FF99FF"/>
    <a:srgbClr val="FFCC00"/>
    <a:srgbClr val="FF9900"/>
    <a:srgbClr val="99FF66"/>
    <a:srgbClr val="CC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14" autoAdjust="0"/>
    <p:restoredTop sz="84290" autoAdjust="0"/>
  </p:normalViewPr>
  <p:slideViewPr>
    <p:cSldViewPr>
      <p:cViewPr varScale="1">
        <p:scale>
          <a:sx n="110" d="100"/>
          <a:sy n="110" d="100"/>
        </p:scale>
        <p:origin x="992"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862" cy="495872"/>
          </a:xfrm>
          <a:prstGeom prst="rect">
            <a:avLst/>
          </a:prstGeom>
        </p:spPr>
        <p:txBody>
          <a:bodyPr vert="horz" lIns="88230" tIns="44115" rIns="88230" bIns="44115" rtlCol="0"/>
          <a:lstStyle>
            <a:lvl1pPr algn="l">
              <a:defRPr sz="1200"/>
            </a:lvl1pPr>
          </a:lstStyle>
          <a:p>
            <a:endParaRPr lang="en-US"/>
          </a:p>
        </p:txBody>
      </p:sp>
      <p:sp>
        <p:nvSpPr>
          <p:cNvPr id="3" name="Date Placeholder 2"/>
          <p:cNvSpPr>
            <a:spLocks noGrp="1"/>
          </p:cNvSpPr>
          <p:nvPr>
            <p:ph type="dt" sz="quarter" idx="1"/>
          </p:nvPr>
        </p:nvSpPr>
        <p:spPr>
          <a:xfrm>
            <a:off x="3850294" y="1"/>
            <a:ext cx="2945862" cy="495872"/>
          </a:xfrm>
          <a:prstGeom prst="rect">
            <a:avLst/>
          </a:prstGeom>
        </p:spPr>
        <p:txBody>
          <a:bodyPr vert="horz" lIns="88230" tIns="44115" rIns="88230" bIns="44115" rtlCol="0"/>
          <a:lstStyle>
            <a:lvl1pPr algn="r">
              <a:defRPr sz="1200"/>
            </a:lvl1pPr>
          </a:lstStyle>
          <a:p>
            <a:fld id="{4523BF5F-1E37-4708-B5F9-FC9328F09BE4}" type="datetimeFigureOut">
              <a:rPr lang="en-US" smtClean="0"/>
              <a:pPr/>
              <a:t>6/6/2024</a:t>
            </a:fld>
            <a:endParaRPr lang="en-US"/>
          </a:p>
        </p:txBody>
      </p:sp>
      <p:sp>
        <p:nvSpPr>
          <p:cNvPr id="4" name="Footer Placeholder 3"/>
          <p:cNvSpPr>
            <a:spLocks noGrp="1"/>
          </p:cNvSpPr>
          <p:nvPr>
            <p:ph type="ftr" sz="quarter" idx="2"/>
          </p:nvPr>
        </p:nvSpPr>
        <p:spPr>
          <a:xfrm>
            <a:off x="0" y="9430813"/>
            <a:ext cx="2945862" cy="495872"/>
          </a:xfrm>
          <a:prstGeom prst="rect">
            <a:avLst/>
          </a:prstGeom>
        </p:spPr>
        <p:txBody>
          <a:bodyPr vert="horz" lIns="88230" tIns="44115" rIns="88230" bIns="44115" rtlCol="0" anchor="b"/>
          <a:lstStyle>
            <a:lvl1pPr algn="l">
              <a:defRPr sz="1200"/>
            </a:lvl1pPr>
          </a:lstStyle>
          <a:p>
            <a:endParaRPr lang="en-US"/>
          </a:p>
        </p:txBody>
      </p:sp>
      <p:sp>
        <p:nvSpPr>
          <p:cNvPr id="5" name="Slide Number Placeholder 4"/>
          <p:cNvSpPr>
            <a:spLocks noGrp="1"/>
          </p:cNvSpPr>
          <p:nvPr>
            <p:ph type="sldNum" sz="quarter" idx="3"/>
          </p:nvPr>
        </p:nvSpPr>
        <p:spPr>
          <a:xfrm>
            <a:off x="3850294" y="9430813"/>
            <a:ext cx="2945862" cy="495872"/>
          </a:xfrm>
          <a:prstGeom prst="rect">
            <a:avLst/>
          </a:prstGeom>
        </p:spPr>
        <p:txBody>
          <a:bodyPr vert="horz" lIns="88230" tIns="44115" rIns="88230" bIns="44115" rtlCol="0" anchor="b"/>
          <a:lstStyle>
            <a:lvl1pPr algn="r">
              <a:defRPr sz="1200"/>
            </a:lvl1pPr>
          </a:lstStyle>
          <a:p>
            <a:fld id="{ADF84BE1-498E-4881-B9B2-116C26D19722}" type="slidenum">
              <a:rPr lang="en-US" smtClean="0"/>
              <a:pPr/>
              <a:t>‹#›</a:t>
            </a:fld>
            <a:endParaRPr lang="en-US"/>
          </a:p>
        </p:txBody>
      </p:sp>
    </p:spTree>
    <p:extLst>
      <p:ext uri="{BB962C8B-B14F-4D97-AF65-F5344CB8AC3E}">
        <p14:creationId xmlns:p14="http://schemas.microsoft.com/office/powerpoint/2010/main" val="1622138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2"/>
          </a:xfrm>
          <a:prstGeom prst="rect">
            <a:avLst/>
          </a:prstGeom>
        </p:spPr>
        <p:txBody>
          <a:bodyPr vert="horz" lIns="95571" tIns="47786" rIns="95571" bIns="47786" rtlCol="0"/>
          <a:lstStyle>
            <a:lvl1pPr algn="l">
              <a:defRPr sz="1300"/>
            </a:lvl1pPr>
          </a:lstStyle>
          <a:p>
            <a:endParaRPr lang="zh-CN" altLang="en-US"/>
          </a:p>
        </p:txBody>
      </p:sp>
      <p:sp>
        <p:nvSpPr>
          <p:cNvPr id="3" name="日期占位符 2"/>
          <p:cNvSpPr>
            <a:spLocks noGrp="1"/>
          </p:cNvSpPr>
          <p:nvPr>
            <p:ph type="dt" idx="1"/>
          </p:nvPr>
        </p:nvSpPr>
        <p:spPr>
          <a:xfrm>
            <a:off x="3850443" y="0"/>
            <a:ext cx="2945659" cy="496412"/>
          </a:xfrm>
          <a:prstGeom prst="rect">
            <a:avLst/>
          </a:prstGeom>
        </p:spPr>
        <p:txBody>
          <a:bodyPr vert="horz" lIns="95571" tIns="47786" rIns="95571" bIns="47786" rtlCol="0"/>
          <a:lstStyle>
            <a:lvl1pPr algn="r">
              <a:defRPr sz="1300"/>
            </a:lvl1pPr>
          </a:lstStyle>
          <a:p>
            <a:fld id="{92112A11-B874-47A7-8515-B50CC98B5C7E}" type="datetimeFigureOut">
              <a:rPr lang="zh-CN" altLang="en-US" smtClean="0"/>
              <a:pPr/>
              <a:t>2024/6/6</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71" tIns="47786" rIns="95571" bIns="47786"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5571" tIns="47786" rIns="95571" bIns="47786"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6412"/>
          </a:xfrm>
          <a:prstGeom prst="rect">
            <a:avLst/>
          </a:prstGeom>
        </p:spPr>
        <p:txBody>
          <a:bodyPr vert="horz" lIns="95571" tIns="47786" rIns="95571" bIns="47786"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3850443" y="9430091"/>
            <a:ext cx="2945659" cy="496412"/>
          </a:xfrm>
          <a:prstGeom prst="rect">
            <a:avLst/>
          </a:prstGeom>
        </p:spPr>
        <p:txBody>
          <a:bodyPr vert="horz" lIns="95571" tIns="47786" rIns="95571" bIns="47786" rtlCol="0" anchor="b"/>
          <a:lstStyle>
            <a:lvl1pPr algn="r">
              <a:defRPr sz="1300"/>
            </a:lvl1pPr>
          </a:lstStyle>
          <a:p>
            <a:fld id="{B267870B-A8BC-4B7C-94AB-E17DF4DCC17D}" type="slidenum">
              <a:rPr lang="zh-CN" altLang="en-US" smtClean="0"/>
              <a:pPr/>
              <a:t>‹#›</a:t>
            </a:fld>
            <a:endParaRPr lang="zh-CN" altLang="en-US"/>
          </a:p>
        </p:txBody>
      </p:sp>
    </p:spTree>
    <p:extLst>
      <p:ext uri="{BB962C8B-B14F-4D97-AF65-F5344CB8AC3E}">
        <p14:creationId xmlns:p14="http://schemas.microsoft.com/office/powerpoint/2010/main" val="1856524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1</a:t>
            </a:fld>
            <a:endParaRPr lang="zh-CN" altLang="en-US"/>
          </a:p>
        </p:txBody>
      </p:sp>
    </p:spTree>
    <p:extLst>
      <p:ext uri="{BB962C8B-B14F-4D97-AF65-F5344CB8AC3E}">
        <p14:creationId xmlns:p14="http://schemas.microsoft.com/office/powerpoint/2010/main" val="2141664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a:t>
            </a:fld>
            <a:endParaRPr lang="en-US" altLang="zh-CN"/>
          </a:p>
        </p:txBody>
      </p:sp>
    </p:spTree>
    <p:extLst>
      <p:ext uri="{BB962C8B-B14F-4D97-AF65-F5344CB8AC3E}">
        <p14:creationId xmlns:p14="http://schemas.microsoft.com/office/powerpoint/2010/main" val="985655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a:t>
            </a:fld>
            <a:endParaRPr lang="en-US" altLang="zh-CN"/>
          </a:p>
        </p:txBody>
      </p:sp>
    </p:spTree>
    <p:extLst>
      <p:ext uri="{BB962C8B-B14F-4D97-AF65-F5344CB8AC3E}">
        <p14:creationId xmlns:p14="http://schemas.microsoft.com/office/powerpoint/2010/main" val="3420191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12</a:t>
            </a:fld>
            <a:endParaRPr lang="en-US" altLang="zh-CN"/>
          </a:p>
        </p:txBody>
      </p:sp>
    </p:spTree>
    <p:extLst>
      <p:ext uri="{BB962C8B-B14F-4D97-AF65-F5344CB8AC3E}">
        <p14:creationId xmlns:p14="http://schemas.microsoft.com/office/powerpoint/2010/main" val="2123270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13</a:t>
            </a:fld>
            <a:endParaRPr lang="en-US" altLang="zh-CN"/>
          </a:p>
        </p:txBody>
      </p:sp>
    </p:spTree>
    <p:extLst>
      <p:ext uri="{BB962C8B-B14F-4D97-AF65-F5344CB8AC3E}">
        <p14:creationId xmlns:p14="http://schemas.microsoft.com/office/powerpoint/2010/main" val="2978745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14</a:t>
            </a:fld>
            <a:endParaRPr lang="en-US" altLang="zh-CN"/>
          </a:p>
        </p:txBody>
      </p:sp>
    </p:spTree>
    <p:extLst>
      <p:ext uri="{BB962C8B-B14F-4D97-AF65-F5344CB8AC3E}">
        <p14:creationId xmlns:p14="http://schemas.microsoft.com/office/powerpoint/2010/main" val="3057204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15</a:t>
            </a:fld>
            <a:endParaRPr lang="en-US" altLang="zh-CN"/>
          </a:p>
        </p:txBody>
      </p:sp>
    </p:spTree>
    <p:extLst>
      <p:ext uri="{BB962C8B-B14F-4D97-AF65-F5344CB8AC3E}">
        <p14:creationId xmlns:p14="http://schemas.microsoft.com/office/powerpoint/2010/main" val="2477091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16</a:t>
            </a:fld>
            <a:endParaRPr lang="en-US" altLang="zh-CN"/>
          </a:p>
        </p:txBody>
      </p:sp>
    </p:spTree>
    <p:extLst>
      <p:ext uri="{BB962C8B-B14F-4D97-AF65-F5344CB8AC3E}">
        <p14:creationId xmlns:p14="http://schemas.microsoft.com/office/powerpoint/2010/main" val="3007746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17</a:t>
            </a:fld>
            <a:endParaRPr lang="en-US" altLang="zh-CN"/>
          </a:p>
        </p:txBody>
      </p:sp>
    </p:spTree>
    <p:extLst>
      <p:ext uri="{BB962C8B-B14F-4D97-AF65-F5344CB8AC3E}">
        <p14:creationId xmlns:p14="http://schemas.microsoft.com/office/powerpoint/2010/main" val="1372667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18</a:t>
            </a:fld>
            <a:endParaRPr lang="en-US" altLang="zh-CN"/>
          </a:p>
        </p:txBody>
      </p:sp>
    </p:spTree>
    <p:extLst>
      <p:ext uri="{BB962C8B-B14F-4D97-AF65-F5344CB8AC3E}">
        <p14:creationId xmlns:p14="http://schemas.microsoft.com/office/powerpoint/2010/main" val="2554477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19</a:t>
            </a:fld>
            <a:endParaRPr lang="en-US" altLang="zh-CN"/>
          </a:p>
        </p:txBody>
      </p:sp>
    </p:spTree>
    <p:extLst>
      <p:ext uri="{BB962C8B-B14F-4D97-AF65-F5344CB8AC3E}">
        <p14:creationId xmlns:p14="http://schemas.microsoft.com/office/powerpoint/2010/main" val="377915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a:t>
            </a:fld>
            <a:endParaRPr lang="en-US" altLang="zh-CN"/>
          </a:p>
        </p:txBody>
      </p:sp>
    </p:spTree>
    <p:extLst>
      <p:ext uri="{BB962C8B-B14F-4D97-AF65-F5344CB8AC3E}">
        <p14:creationId xmlns:p14="http://schemas.microsoft.com/office/powerpoint/2010/main" val="34759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20</a:t>
            </a:fld>
            <a:endParaRPr lang="en-US" altLang="zh-CN"/>
          </a:p>
        </p:txBody>
      </p:sp>
    </p:spTree>
    <p:extLst>
      <p:ext uri="{BB962C8B-B14F-4D97-AF65-F5344CB8AC3E}">
        <p14:creationId xmlns:p14="http://schemas.microsoft.com/office/powerpoint/2010/main" val="3463789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21</a:t>
            </a:fld>
            <a:endParaRPr lang="en-US" altLang="zh-CN"/>
          </a:p>
        </p:txBody>
      </p:sp>
    </p:spTree>
    <p:extLst>
      <p:ext uri="{BB962C8B-B14F-4D97-AF65-F5344CB8AC3E}">
        <p14:creationId xmlns:p14="http://schemas.microsoft.com/office/powerpoint/2010/main" val="1128530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22</a:t>
            </a:fld>
            <a:endParaRPr lang="en-US" altLang="zh-CN"/>
          </a:p>
        </p:txBody>
      </p:sp>
    </p:spTree>
    <p:extLst>
      <p:ext uri="{BB962C8B-B14F-4D97-AF65-F5344CB8AC3E}">
        <p14:creationId xmlns:p14="http://schemas.microsoft.com/office/powerpoint/2010/main" val="20344764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23</a:t>
            </a:fld>
            <a:endParaRPr lang="en-US" altLang="zh-CN"/>
          </a:p>
        </p:txBody>
      </p:sp>
    </p:spTree>
    <p:extLst>
      <p:ext uri="{BB962C8B-B14F-4D97-AF65-F5344CB8AC3E}">
        <p14:creationId xmlns:p14="http://schemas.microsoft.com/office/powerpoint/2010/main" val="2009051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24</a:t>
            </a:fld>
            <a:endParaRPr lang="en-US" altLang="zh-CN"/>
          </a:p>
        </p:txBody>
      </p:sp>
    </p:spTree>
    <p:extLst>
      <p:ext uri="{BB962C8B-B14F-4D97-AF65-F5344CB8AC3E}">
        <p14:creationId xmlns:p14="http://schemas.microsoft.com/office/powerpoint/2010/main" val="10380255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25</a:t>
            </a:fld>
            <a:endParaRPr lang="en-US" altLang="zh-CN"/>
          </a:p>
        </p:txBody>
      </p:sp>
    </p:spTree>
    <p:extLst>
      <p:ext uri="{BB962C8B-B14F-4D97-AF65-F5344CB8AC3E}">
        <p14:creationId xmlns:p14="http://schemas.microsoft.com/office/powerpoint/2010/main" val="10939006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26</a:t>
            </a:fld>
            <a:endParaRPr lang="en-US" altLang="zh-CN"/>
          </a:p>
        </p:txBody>
      </p:sp>
    </p:spTree>
    <p:extLst>
      <p:ext uri="{BB962C8B-B14F-4D97-AF65-F5344CB8AC3E}">
        <p14:creationId xmlns:p14="http://schemas.microsoft.com/office/powerpoint/2010/main" val="42394702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27</a:t>
            </a:fld>
            <a:endParaRPr lang="en-US" altLang="zh-CN"/>
          </a:p>
        </p:txBody>
      </p:sp>
    </p:spTree>
    <p:extLst>
      <p:ext uri="{BB962C8B-B14F-4D97-AF65-F5344CB8AC3E}">
        <p14:creationId xmlns:p14="http://schemas.microsoft.com/office/powerpoint/2010/main" val="35191775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28</a:t>
            </a:fld>
            <a:endParaRPr lang="en-US" altLang="zh-CN"/>
          </a:p>
        </p:txBody>
      </p:sp>
    </p:spTree>
    <p:extLst>
      <p:ext uri="{BB962C8B-B14F-4D97-AF65-F5344CB8AC3E}">
        <p14:creationId xmlns:p14="http://schemas.microsoft.com/office/powerpoint/2010/main" val="22104770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29</a:t>
            </a:fld>
            <a:endParaRPr lang="en-US" altLang="zh-CN"/>
          </a:p>
        </p:txBody>
      </p:sp>
    </p:spTree>
    <p:extLst>
      <p:ext uri="{BB962C8B-B14F-4D97-AF65-F5344CB8AC3E}">
        <p14:creationId xmlns:p14="http://schemas.microsoft.com/office/powerpoint/2010/main" val="1810552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a:t>
            </a:fld>
            <a:endParaRPr lang="en-US" altLang="zh-CN"/>
          </a:p>
        </p:txBody>
      </p:sp>
    </p:spTree>
    <p:extLst>
      <p:ext uri="{BB962C8B-B14F-4D97-AF65-F5344CB8AC3E}">
        <p14:creationId xmlns:p14="http://schemas.microsoft.com/office/powerpoint/2010/main" val="33503478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30</a:t>
            </a:fld>
            <a:endParaRPr lang="en-US" altLang="zh-CN"/>
          </a:p>
        </p:txBody>
      </p:sp>
    </p:spTree>
    <p:extLst>
      <p:ext uri="{BB962C8B-B14F-4D97-AF65-F5344CB8AC3E}">
        <p14:creationId xmlns:p14="http://schemas.microsoft.com/office/powerpoint/2010/main" val="12317558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32</a:t>
            </a:fld>
            <a:endParaRPr lang="en-US" altLang="zh-CN"/>
          </a:p>
        </p:txBody>
      </p:sp>
    </p:spTree>
    <p:extLst>
      <p:ext uri="{BB962C8B-B14F-4D97-AF65-F5344CB8AC3E}">
        <p14:creationId xmlns:p14="http://schemas.microsoft.com/office/powerpoint/2010/main" val="17812368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33</a:t>
            </a:fld>
            <a:endParaRPr lang="en-US" altLang="zh-CN"/>
          </a:p>
        </p:txBody>
      </p:sp>
    </p:spTree>
    <p:extLst>
      <p:ext uri="{BB962C8B-B14F-4D97-AF65-F5344CB8AC3E}">
        <p14:creationId xmlns:p14="http://schemas.microsoft.com/office/powerpoint/2010/main" val="27991586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34</a:t>
            </a:fld>
            <a:endParaRPr lang="en-US" altLang="zh-CN"/>
          </a:p>
        </p:txBody>
      </p:sp>
    </p:spTree>
    <p:extLst>
      <p:ext uri="{BB962C8B-B14F-4D97-AF65-F5344CB8AC3E}">
        <p14:creationId xmlns:p14="http://schemas.microsoft.com/office/powerpoint/2010/main" val="15430650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35</a:t>
            </a:fld>
            <a:endParaRPr lang="en-US" altLang="zh-CN"/>
          </a:p>
        </p:txBody>
      </p:sp>
    </p:spTree>
    <p:extLst>
      <p:ext uri="{BB962C8B-B14F-4D97-AF65-F5344CB8AC3E}">
        <p14:creationId xmlns:p14="http://schemas.microsoft.com/office/powerpoint/2010/main" val="7737032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36</a:t>
            </a:fld>
            <a:endParaRPr lang="en-US" altLang="zh-CN"/>
          </a:p>
        </p:txBody>
      </p:sp>
    </p:spTree>
    <p:extLst>
      <p:ext uri="{BB962C8B-B14F-4D97-AF65-F5344CB8AC3E}">
        <p14:creationId xmlns:p14="http://schemas.microsoft.com/office/powerpoint/2010/main" val="10588386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37</a:t>
            </a:fld>
            <a:endParaRPr lang="en-US" altLang="zh-CN"/>
          </a:p>
        </p:txBody>
      </p:sp>
    </p:spTree>
    <p:extLst>
      <p:ext uri="{BB962C8B-B14F-4D97-AF65-F5344CB8AC3E}">
        <p14:creationId xmlns:p14="http://schemas.microsoft.com/office/powerpoint/2010/main" val="33765393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38</a:t>
            </a:fld>
            <a:endParaRPr lang="en-US" altLang="zh-CN"/>
          </a:p>
        </p:txBody>
      </p:sp>
    </p:spTree>
    <p:extLst>
      <p:ext uri="{BB962C8B-B14F-4D97-AF65-F5344CB8AC3E}">
        <p14:creationId xmlns:p14="http://schemas.microsoft.com/office/powerpoint/2010/main" val="25282977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39</a:t>
            </a:fld>
            <a:endParaRPr lang="en-US" altLang="zh-CN"/>
          </a:p>
        </p:txBody>
      </p:sp>
    </p:spTree>
    <p:extLst>
      <p:ext uri="{BB962C8B-B14F-4D97-AF65-F5344CB8AC3E}">
        <p14:creationId xmlns:p14="http://schemas.microsoft.com/office/powerpoint/2010/main" val="8032522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40</a:t>
            </a:fld>
            <a:endParaRPr lang="en-US" altLang="zh-CN"/>
          </a:p>
        </p:txBody>
      </p:sp>
    </p:spTree>
    <p:extLst>
      <p:ext uri="{BB962C8B-B14F-4D97-AF65-F5344CB8AC3E}">
        <p14:creationId xmlns:p14="http://schemas.microsoft.com/office/powerpoint/2010/main" val="1250589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a:t>
            </a:fld>
            <a:endParaRPr lang="en-US" altLang="zh-CN"/>
          </a:p>
        </p:txBody>
      </p:sp>
    </p:spTree>
    <p:extLst>
      <p:ext uri="{BB962C8B-B14F-4D97-AF65-F5344CB8AC3E}">
        <p14:creationId xmlns:p14="http://schemas.microsoft.com/office/powerpoint/2010/main" val="3378143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41</a:t>
            </a:fld>
            <a:endParaRPr lang="en-US" altLang="zh-CN"/>
          </a:p>
        </p:txBody>
      </p:sp>
    </p:spTree>
    <p:extLst>
      <p:ext uri="{BB962C8B-B14F-4D97-AF65-F5344CB8AC3E}">
        <p14:creationId xmlns:p14="http://schemas.microsoft.com/office/powerpoint/2010/main" val="9633740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42</a:t>
            </a:fld>
            <a:endParaRPr lang="en-US" altLang="zh-CN"/>
          </a:p>
        </p:txBody>
      </p:sp>
    </p:spTree>
    <p:extLst>
      <p:ext uri="{BB962C8B-B14F-4D97-AF65-F5344CB8AC3E}">
        <p14:creationId xmlns:p14="http://schemas.microsoft.com/office/powerpoint/2010/main" val="36970320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43</a:t>
            </a:fld>
            <a:endParaRPr lang="en-US" altLang="zh-CN"/>
          </a:p>
        </p:txBody>
      </p:sp>
    </p:spTree>
    <p:extLst>
      <p:ext uri="{BB962C8B-B14F-4D97-AF65-F5344CB8AC3E}">
        <p14:creationId xmlns:p14="http://schemas.microsoft.com/office/powerpoint/2010/main" val="28517229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44</a:t>
            </a:fld>
            <a:endParaRPr lang="en-US" altLang="zh-CN"/>
          </a:p>
        </p:txBody>
      </p:sp>
    </p:spTree>
    <p:extLst>
      <p:ext uri="{BB962C8B-B14F-4D97-AF65-F5344CB8AC3E}">
        <p14:creationId xmlns:p14="http://schemas.microsoft.com/office/powerpoint/2010/main" val="26930165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45</a:t>
            </a:fld>
            <a:endParaRPr lang="en-US" altLang="zh-CN"/>
          </a:p>
        </p:txBody>
      </p:sp>
    </p:spTree>
    <p:extLst>
      <p:ext uri="{BB962C8B-B14F-4D97-AF65-F5344CB8AC3E}">
        <p14:creationId xmlns:p14="http://schemas.microsoft.com/office/powerpoint/2010/main" val="2471717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46</a:t>
            </a:fld>
            <a:endParaRPr lang="en-US" altLang="zh-CN"/>
          </a:p>
        </p:txBody>
      </p:sp>
    </p:spTree>
    <p:extLst>
      <p:ext uri="{BB962C8B-B14F-4D97-AF65-F5344CB8AC3E}">
        <p14:creationId xmlns:p14="http://schemas.microsoft.com/office/powerpoint/2010/main" val="37944745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47</a:t>
            </a:fld>
            <a:endParaRPr lang="en-US" altLang="zh-CN"/>
          </a:p>
        </p:txBody>
      </p:sp>
    </p:spTree>
    <p:extLst>
      <p:ext uri="{BB962C8B-B14F-4D97-AF65-F5344CB8AC3E}">
        <p14:creationId xmlns:p14="http://schemas.microsoft.com/office/powerpoint/2010/main" val="26118111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48</a:t>
            </a:fld>
            <a:endParaRPr lang="en-US" altLang="zh-CN"/>
          </a:p>
        </p:txBody>
      </p:sp>
    </p:spTree>
    <p:extLst>
      <p:ext uri="{BB962C8B-B14F-4D97-AF65-F5344CB8AC3E}">
        <p14:creationId xmlns:p14="http://schemas.microsoft.com/office/powerpoint/2010/main" val="6172982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49</a:t>
            </a:fld>
            <a:endParaRPr lang="en-US" altLang="zh-CN"/>
          </a:p>
        </p:txBody>
      </p:sp>
    </p:spTree>
    <p:extLst>
      <p:ext uri="{BB962C8B-B14F-4D97-AF65-F5344CB8AC3E}">
        <p14:creationId xmlns:p14="http://schemas.microsoft.com/office/powerpoint/2010/main" val="27266000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50</a:t>
            </a:fld>
            <a:endParaRPr lang="en-US" altLang="zh-CN"/>
          </a:p>
        </p:txBody>
      </p:sp>
    </p:spTree>
    <p:extLst>
      <p:ext uri="{BB962C8B-B14F-4D97-AF65-F5344CB8AC3E}">
        <p14:creationId xmlns:p14="http://schemas.microsoft.com/office/powerpoint/2010/main" val="1719054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a:t>
            </a:fld>
            <a:endParaRPr lang="en-US" altLang="zh-CN"/>
          </a:p>
        </p:txBody>
      </p:sp>
    </p:spTree>
    <p:extLst>
      <p:ext uri="{BB962C8B-B14F-4D97-AF65-F5344CB8AC3E}">
        <p14:creationId xmlns:p14="http://schemas.microsoft.com/office/powerpoint/2010/main" val="1074074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51</a:t>
            </a:fld>
            <a:endParaRPr lang="en-US" altLang="zh-CN"/>
          </a:p>
        </p:txBody>
      </p:sp>
    </p:spTree>
    <p:extLst>
      <p:ext uri="{BB962C8B-B14F-4D97-AF65-F5344CB8AC3E}">
        <p14:creationId xmlns:p14="http://schemas.microsoft.com/office/powerpoint/2010/main" val="24946870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52</a:t>
            </a:fld>
            <a:endParaRPr lang="en-US" altLang="zh-CN"/>
          </a:p>
        </p:txBody>
      </p:sp>
    </p:spTree>
    <p:extLst>
      <p:ext uri="{BB962C8B-B14F-4D97-AF65-F5344CB8AC3E}">
        <p14:creationId xmlns:p14="http://schemas.microsoft.com/office/powerpoint/2010/main" val="7694508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53</a:t>
            </a:fld>
            <a:endParaRPr lang="en-US" altLang="zh-CN"/>
          </a:p>
        </p:txBody>
      </p:sp>
    </p:spTree>
    <p:extLst>
      <p:ext uri="{BB962C8B-B14F-4D97-AF65-F5344CB8AC3E}">
        <p14:creationId xmlns:p14="http://schemas.microsoft.com/office/powerpoint/2010/main" val="41921899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54</a:t>
            </a:fld>
            <a:endParaRPr lang="en-US" altLang="zh-CN"/>
          </a:p>
        </p:txBody>
      </p:sp>
    </p:spTree>
    <p:extLst>
      <p:ext uri="{BB962C8B-B14F-4D97-AF65-F5344CB8AC3E}">
        <p14:creationId xmlns:p14="http://schemas.microsoft.com/office/powerpoint/2010/main" val="3073391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55</a:t>
            </a:fld>
            <a:endParaRPr lang="en-US" altLang="zh-CN"/>
          </a:p>
        </p:txBody>
      </p:sp>
    </p:spTree>
    <p:extLst>
      <p:ext uri="{BB962C8B-B14F-4D97-AF65-F5344CB8AC3E}">
        <p14:creationId xmlns:p14="http://schemas.microsoft.com/office/powerpoint/2010/main" val="13062999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56</a:t>
            </a:fld>
            <a:endParaRPr lang="en-US" altLang="zh-CN"/>
          </a:p>
        </p:txBody>
      </p:sp>
    </p:spTree>
    <p:extLst>
      <p:ext uri="{BB962C8B-B14F-4D97-AF65-F5344CB8AC3E}">
        <p14:creationId xmlns:p14="http://schemas.microsoft.com/office/powerpoint/2010/main" val="10534205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57</a:t>
            </a:fld>
            <a:endParaRPr lang="en-US" altLang="zh-CN"/>
          </a:p>
        </p:txBody>
      </p:sp>
    </p:spTree>
    <p:extLst>
      <p:ext uri="{BB962C8B-B14F-4D97-AF65-F5344CB8AC3E}">
        <p14:creationId xmlns:p14="http://schemas.microsoft.com/office/powerpoint/2010/main" val="15458710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58</a:t>
            </a:fld>
            <a:endParaRPr lang="en-US" altLang="zh-CN"/>
          </a:p>
        </p:txBody>
      </p:sp>
    </p:spTree>
    <p:extLst>
      <p:ext uri="{BB962C8B-B14F-4D97-AF65-F5344CB8AC3E}">
        <p14:creationId xmlns:p14="http://schemas.microsoft.com/office/powerpoint/2010/main" val="5058267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59</a:t>
            </a:fld>
            <a:endParaRPr lang="en-US" altLang="zh-CN"/>
          </a:p>
        </p:txBody>
      </p:sp>
    </p:spTree>
    <p:extLst>
      <p:ext uri="{BB962C8B-B14F-4D97-AF65-F5344CB8AC3E}">
        <p14:creationId xmlns:p14="http://schemas.microsoft.com/office/powerpoint/2010/main" val="38987970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60</a:t>
            </a:fld>
            <a:endParaRPr lang="en-US" altLang="zh-CN"/>
          </a:p>
        </p:txBody>
      </p:sp>
    </p:spTree>
    <p:extLst>
      <p:ext uri="{BB962C8B-B14F-4D97-AF65-F5344CB8AC3E}">
        <p14:creationId xmlns:p14="http://schemas.microsoft.com/office/powerpoint/2010/main" val="3282517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a:t>
            </a:fld>
            <a:endParaRPr lang="en-US" altLang="zh-CN"/>
          </a:p>
        </p:txBody>
      </p:sp>
    </p:spTree>
    <p:extLst>
      <p:ext uri="{BB962C8B-B14F-4D97-AF65-F5344CB8AC3E}">
        <p14:creationId xmlns:p14="http://schemas.microsoft.com/office/powerpoint/2010/main" val="41847579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61</a:t>
            </a:fld>
            <a:endParaRPr lang="en-US" altLang="zh-CN"/>
          </a:p>
        </p:txBody>
      </p:sp>
    </p:spTree>
    <p:extLst>
      <p:ext uri="{BB962C8B-B14F-4D97-AF65-F5344CB8AC3E}">
        <p14:creationId xmlns:p14="http://schemas.microsoft.com/office/powerpoint/2010/main" val="12592122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62</a:t>
            </a:fld>
            <a:endParaRPr lang="en-US" altLang="zh-CN"/>
          </a:p>
        </p:txBody>
      </p:sp>
    </p:spTree>
    <p:extLst>
      <p:ext uri="{BB962C8B-B14F-4D97-AF65-F5344CB8AC3E}">
        <p14:creationId xmlns:p14="http://schemas.microsoft.com/office/powerpoint/2010/main" val="30280799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63</a:t>
            </a:fld>
            <a:endParaRPr lang="en-US" altLang="zh-CN"/>
          </a:p>
        </p:txBody>
      </p:sp>
    </p:spTree>
    <p:extLst>
      <p:ext uri="{BB962C8B-B14F-4D97-AF65-F5344CB8AC3E}">
        <p14:creationId xmlns:p14="http://schemas.microsoft.com/office/powerpoint/2010/main" val="1381424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a:t>
            </a:fld>
            <a:endParaRPr lang="en-US" altLang="zh-CN"/>
          </a:p>
        </p:txBody>
      </p:sp>
    </p:spTree>
    <p:extLst>
      <p:ext uri="{BB962C8B-B14F-4D97-AF65-F5344CB8AC3E}">
        <p14:creationId xmlns:p14="http://schemas.microsoft.com/office/powerpoint/2010/main" val="1591500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a:t>
            </a:fld>
            <a:endParaRPr lang="en-US" altLang="zh-CN"/>
          </a:p>
        </p:txBody>
      </p:sp>
    </p:spTree>
    <p:extLst>
      <p:ext uri="{BB962C8B-B14F-4D97-AF65-F5344CB8AC3E}">
        <p14:creationId xmlns:p14="http://schemas.microsoft.com/office/powerpoint/2010/main" val="1520655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a:t>
            </a:fld>
            <a:endParaRPr lang="en-US" altLang="zh-CN"/>
          </a:p>
        </p:txBody>
      </p:sp>
    </p:spTree>
    <p:extLst>
      <p:ext uri="{BB962C8B-B14F-4D97-AF65-F5344CB8AC3E}">
        <p14:creationId xmlns:p14="http://schemas.microsoft.com/office/powerpoint/2010/main" val="9724828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CC637B9-159B-42F5-B10C-40EC1698F571}"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7" name="Picture 11" descr="02_02"/>
          <p:cNvPicPr>
            <a:picLocks noChangeAspect="1" noChangeArrowheads="1"/>
          </p:cNvPicPr>
          <p:nvPr/>
        </p:nvPicPr>
        <p:blipFill>
          <a:blip r:embed="rId2" cstate="print"/>
          <a:srcRect l="7144"/>
          <a:stretch>
            <a:fillRect/>
          </a:stretch>
        </p:blipFill>
        <p:spPr bwMode="auto">
          <a:xfrm>
            <a:off x="0" y="1"/>
            <a:ext cx="3419872" cy="1106234"/>
          </a:xfrm>
          <a:prstGeom prst="rect">
            <a:avLst/>
          </a:prstGeom>
          <a:noFill/>
          <a:ln w="9525">
            <a:noFill/>
            <a:miter lim="800000"/>
            <a:headEnd/>
            <a:tailEnd/>
          </a:ln>
        </p:spPr>
      </p:pic>
      <p:pic>
        <p:nvPicPr>
          <p:cNvPr id="11" name="图片 10" descr="屏幕快照 2015-05-26 上午10.28.17.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730286"/>
            <a:ext cx="9144000" cy="274778"/>
          </a:xfrm>
          <a:prstGeom prst="rect">
            <a:avLst/>
          </a:prstGeom>
        </p:spPr>
      </p:pic>
      <p:sp>
        <p:nvSpPr>
          <p:cNvPr id="12" name="Rectangle 6"/>
          <p:cNvSpPr txBox="1">
            <a:spLocks noChangeArrowheads="1"/>
          </p:cNvSpPr>
          <p:nvPr userDrawn="1"/>
        </p:nvSpPr>
        <p:spPr bwMode="auto">
          <a:xfrm>
            <a:off x="323527" y="1844336"/>
            <a:ext cx="8353425"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0" smtClean="0">
                <a:solidFill>
                  <a:srgbClr val="FF0000"/>
                </a:solidFill>
                <a:effectLst>
                  <a:outerShdw blurRad="38100" dist="38100" dir="2700000" algn="tl">
                    <a:srgbClr val="C0C0C0"/>
                  </a:outerShdw>
                </a:effectLst>
                <a:latin typeface="Times New Roman" pitchFamily="18" charset="0"/>
                <a:ea typeface="+mj-ea"/>
                <a:cs typeface="Times New Roman" pitchFamily="18" charset="0"/>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endParaRPr lang="zh-CN" altLang="en-US" kern="0" dirty="0"/>
          </a:p>
        </p:txBody>
      </p:sp>
      <p:sp>
        <p:nvSpPr>
          <p:cNvPr id="13" name="Rectangle 7"/>
          <p:cNvSpPr txBox="1">
            <a:spLocks noChangeArrowheads="1"/>
          </p:cNvSpPr>
          <p:nvPr userDrawn="1"/>
        </p:nvSpPr>
        <p:spPr bwMode="auto">
          <a:xfrm>
            <a:off x="1299840" y="3933056"/>
            <a:ext cx="64008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endParaRPr lang="zh-CN" altLang="en-US" kern="0" dirty="0"/>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2024/6/6</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198120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28600"/>
            <a:ext cx="5791200" cy="5791200"/>
          </a:xfrm>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2024/6/6</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428604"/>
            <a:ext cx="7599362" cy="714396"/>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p:nvPr>
        </p:nvSpPr>
        <p:spPr>
          <a:xfrm>
            <a:off x="609600" y="1600200"/>
            <a:ext cx="3886200" cy="4419600"/>
          </a:xfrm>
        </p:spPr>
        <p:txBody>
          <a:bodyPr/>
          <a:lstStyle>
            <a:lvl1pPr>
              <a:buFont typeface="Wingdings" pitchFamily="2" charset="2"/>
              <a:buChar char="n"/>
              <a:defRPr>
                <a:latin typeface="黑体" pitchFamily="49" charset="-122"/>
                <a:ea typeface="黑体" pitchFamily="49" charset="-122"/>
              </a:defRPr>
            </a:lvl1pPr>
            <a:lvl2pPr>
              <a:buClr>
                <a:srgbClr val="C00000"/>
              </a:buClr>
              <a:buSzPct val="80000"/>
              <a:buFont typeface="Wingdings" pitchFamily="2" charset="2"/>
              <a:buChar char="n"/>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2024/6/6</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228600"/>
            <a:ext cx="7599362"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4648200" y="1600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内容占位符 4"/>
          <p:cNvSpPr>
            <a:spLocks noGrp="1"/>
          </p:cNvSpPr>
          <p:nvPr>
            <p:ph sz="quarter" idx="3"/>
          </p:nvPr>
        </p:nvSpPr>
        <p:spPr>
          <a:xfrm>
            <a:off x="4648200" y="3886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2024/6/6</a:t>
            </a:fld>
            <a:endParaRPr lang="zh-CN" altLang="en-US"/>
          </a:p>
        </p:txBody>
      </p:sp>
      <p:sp>
        <p:nvSpPr>
          <p:cNvPr id="7" name="Rectangle 9"/>
          <p:cNvSpPr>
            <a:spLocks noGrp="1" noChangeArrowheads="1"/>
          </p:cNvSpPr>
          <p:nvPr>
            <p:ph type="ftr" sz="quarter" idx="11"/>
          </p:nvPr>
        </p:nvSpPr>
        <p:spPr>
          <a:ln/>
        </p:spPr>
        <p:txBody>
          <a:bodyPr/>
          <a:lstStyle>
            <a:lvl1pPr>
              <a:defRPr/>
            </a:lvl1pPr>
          </a:lstStyle>
          <a:p>
            <a:endParaRPr lang="zh-CN" altLang="en-US"/>
          </a:p>
        </p:txBody>
      </p:sp>
      <p:sp>
        <p:nvSpPr>
          <p:cNvPr id="8"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dirty="0"/>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61070" y="66328"/>
            <a:ext cx="7599362" cy="914400"/>
          </a:xfrm>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2024/6/6</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atin typeface="黑体" pitchFamily="49" charset="-122"/>
                <a:ea typeface="黑体" pitchFamily="49"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2024/6/6</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2024/6/6</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2024/6/6</a:t>
            </a:fld>
            <a:endParaRPr lang="zh-CN" altLang="en-US"/>
          </a:p>
        </p:txBody>
      </p:sp>
      <p:sp>
        <p:nvSpPr>
          <p:cNvPr id="8" name="Rectangle 9"/>
          <p:cNvSpPr>
            <a:spLocks noGrp="1" noChangeArrowheads="1"/>
          </p:cNvSpPr>
          <p:nvPr>
            <p:ph type="ftr" sz="quarter" idx="11"/>
          </p:nvPr>
        </p:nvSpPr>
        <p:spPr>
          <a:ln/>
        </p:spPr>
        <p:txBody>
          <a:bodyPr/>
          <a:lstStyle>
            <a:lvl1pPr>
              <a:defRPr/>
            </a:lvl1pPr>
          </a:lstStyle>
          <a:p>
            <a:endParaRPr lang="zh-CN" altLang="en-US"/>
          </a:p>
        </p:txBody>
      </p:sp>
      <p:sp>
        <p:nvSpPr>
          <p:cNvPr id="9"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2024/6/6</a:t>
            </a:fld>
            <a:endParaRPr lang="zh-CN" altLang="en-US"/>
          </a:p>
        </p:txBody>
      </p:sp>
      <p:sp>
        <p:nvSpPr>
          <p:cNvPr id="4" name="Rectangle 9"/>
          <p:cNvSpPr>
            <a:spLocks noGrp="1" noChangeArrowheads="1"/>
          </p:cNvSpPr>
          <p:nvPr>
            <p:ph type="ftr" sz="quarter" idx="11"/>
          </p:nvPr>
        </p:nvSpPr>
        <p:spPr>
          <a:ln/>
        </p:spPr>
        <p:txBody>
          <a:bodyPr/>
          <a:lstStyle>
            <a:lvl1pPr>
              <a:defRPr/>
            </a:lvl1pPr>
          </a:lstStyle>
          <a:p>
            <a:endParaRPr lang="zh-CN" altLang="en-US"/>
          </a:p>
        </p:txBody>
      </p:sp>
      <p:sp>
        <p:nvSpPr>
          <p:cNvPr id="5"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2024/6/6</a:t>
            </a:fld>
            <a:endParaRPr lang="zh-CN" altLang="en-US"/>
          </a:p>
        </p:txBody>
      </p:sp>
      <p:sp>
        <p:nvSpPr>
          <p:cNvPr id="3" name="Rectangle 9"/>
          <p:cNvSpPr>
            <a:spLocks noGrp="1" noChangeArrowheads="1"/>
          </p:cNvSpPr>
          <p:nvPr>
            <p:ph type="ftr" sz="quarter" idx="11"/>
          </p:nvPr>
        </p:nvSpPr>
        <p:spPr>
          <a:ln/>
        </p:spPr>
        <p:txBody>
          <a:bodyPr/>
          <a:lstStyle>
            <a:lvl1pPr>
              <a:defRPr/>
            </a:lvl1pPr>
          </a:lstStyle>
          <a:p>
            <a:endParaRPr lang="zh-CN" altLang="en-US"/>
          </a:p>
        </p:txBody>
      </p:sp>
      <p:sp>
        <p:nvSpPr>
          <p:cNvPr id="4"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dirty="0"/>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atin typeface="黑体" pitchFamily="49" charset="-122"/>
                <a:ea typeface="黑体" pitchFamily="49" charset="-122"/>
              </a:defRPr>
            </a:lvl1pPr>
            <a:lvl2pPr>
              <a:defRPr sz="2800">
                <a:latin typeface="黑体" pitchFamily="49" charset="-122"/>
                <a:ea typeface="黑体" pitchFamily="49" charset="-122"/>
              </a:defRPr>
            </a:lvl2pPr>
            <a:lvl3pPr>
              <a:defRPr sz="2400">
                <a:latin typeface="黑体" pitchFamily="49" charset="-122"/>
                <a:ea typeface="黑体" pitchFamily="49" charset="-122"/>
              </a:defRPr>
            </a:lvl3pPr>
            <a:lvl4pPr>
              <a:defRPr sz="2000">
                <a:latin typeface="黑体" pitchFamily="49" charset="-122"/>
                <a:ea typeface="黑体" pitchFamily="49" charset="-122"/>
              </a:defRPr>
            </a:lvl4pPr>
            <a:lvl5pPr>
              <a:defRPr sz="2000">
                <a:latin typeface="黑体" pitchFamily="49" charset="-122"/>
                <a:ea typeface="黑体" pitchFamily="49"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2024/6/6</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atin typeface="黑体" pitchFamily="49" charset="-122"/>
                <a:ea typeface="黑体" pitchFamily="49" charset="-122"/>
              </a:defRPr>
            </a:lvl1pPr>
          </a:lstStyle>
          <a:p>
            <a:r>
              <a:rPr lang="zh-CN" altLang="en-US" dirty="0"/>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atin typeface="黑体" pitchFamily="49" charset="-122"/>
                <a:ea typeface="黑体" pitchFamily="49"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dirty="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2024/6/6</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042988" y="188913"/>
            <a:ext cx="7058025" cy="7191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11188" y="1196975"/>
            <a:ext cx="7924800" cy="4968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b="0">
                <a:latin typeface="Arial" charset="0"/>
                <a:ea typeface="宋体" pitchFamily="2" charset="-122"/>
              </a:defRPr>
            </a:lvl1pPr>
          </a:lstStyle>
          <a:p>
            <a:fld id="{C7746BA2-C982-429C-BD07-93D1DCED6268}" type="datetimeFigureOut">
              <a:rPr lang="zh-CN" altLang="en-US" smtClean="0"/>
              <a:pPr/>
              <a:t>2024/6/6</a:t>
            </a:fld>
            <a:endParaRPr lang="zh-CN" altLang="en-US"/>
          </a:p>
        </p:txBody>
      </p:sp>
      <p:sp>
        <p:nvSpPr>
          <p:cNvPr id="410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defRPr sz="1200" b="0">
                <a:latin typeface="Arial" charset="0"/>
                <a:ea typeface="宋体" pitchFamily="2" charset="-122"/>
              </a:defRPr>
            </a:lvl1pPr>
          </a:lstStyle>
          <a:p>
            <a:endParaRPr lang="zh-CN" altLang="en-US"/>
          </a:p>
        </p:txBody>
      </p:sp>
      <p:sp>
        <p:nvSpPr>
          <p:cNvPr id="410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b="0">
                <a:latin typeface="Arial Black" pitchFamily="34" charset="0"/>
                <a:ea typeface="宋体" pitchFamily="2" charset="-122"/>
              </a:defRPr>
            </a:lvl1pPr>
          </a:lstStyle>
          <a:p>
            <a:fld id="{BE253BD6-34BD-4A26-BB5C-970B27E6CA86}" type="slidenum">
              <a:rPr lang="zh-CN" altLang="en-US" smtClean="0"/>
              <a:pPr/>
              <a:t>‹#›</a:t>
            </a:fld>
            <a:endParaRPr lang="zh-CN" altLang="en-US"/>
          </a:p>
        </p:txBody>
      </p:sp>
      <p:sp>
        <p:nvSpPr>
          <p:cNvPr id="10" name="Line 12"/>
          <p:cNvSpPr>
            <a:spLocks noChangeShapeType="1"/>
          </p:cNvSpPr>
          <p:nvPr/>
        </p:nvSpPr>
        <p:spPr bwMode="auto">
          <a:xfrm>
            <a:off x="250825" y="1052513"/>
            <a:ext cx="8610600" cy="0"/>
          </a:xfrm>
          <a:prstGeom prst="line">
            <a:avLst/>
          </a:prstGeom>
          <a:noFill/>
          <a:ln w="76200">
            <a:solidFill>
              <a:srgbClr val="800080"/>
            </a:solidFill>
            <a:miter lim="800000"/>
            <a:headEnd/>
            <a:tailEnd/>
          </a:ln>
          <a:effectLst/>
        </p:spPr>
        <p:txBody>
          <a:bodyPr wrap="none"/>
          <a:lstStyle/>
          <a:p>
            <a:pPr>
              <a:defRPr/>
            </a:pPr>
            <a:endParaRPr lang="zh-CN" altLang="en-US" sz="1800" b="1">
              <a:ea typeface="宋体" pitchFamily="2" charset="-122"/>
            </a:endParaRPr>
          </a:p>
        </p:txBody>
      </p:sp>
      <p:sp>
        <p:nvSpPr>
          <p:cNvPr id="11"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DA611CA-1120-4AFF-89CB-0A6D969AB097}"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1033" name="图片 6" descr="THBell.gif"/>
          <p:cNvPicPr>
            <a:picLocks noChangeAspect="1"/>
          </p:cNvPicPr>
          <p:nvPr/>
        </p:nvPicPr>
        <p:blipFill>
          <a:blip r:embed="rId15" cstate="print"/>
          <a:srcRect/>
          <a:stretch>
            <a:fillRect/>
          </a:stretch>
        </p:blipFill>
        <p:spPr bwMode="auto">
          <a:xfrm>
            <a:off x="0" y="0"/>
            <a:ext cx="755650" cy="7556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zoom/>
  </p:transition>
  <p:txStyles>
    <p:title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p:titleStyle>
    <p:body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gif"/><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6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7.w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gif"/><Relationship Id="rId9" Type="http://schemas.openxmlformats.org/officeDocument/2006/relationships/image" Target="../media/image10.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179512" y="1732899"/>
            <a:ext cx="8712968" cy="22721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0" fontAlgn="base" hangingPunct="0">
              <a:spcBef>
                <a:spcPct val="20000"/>
              </a:spcBef>
              <a:spcAft>
                <a:spcPct val="0"/>
              </a:spcAft>
              <a:buClr>
                <a:srgbClr val="C00000"/>
              </a:buClr>
              <a:buSzPct val="80000"/>
              <a:buFont typeface="Wingdings" pitchFamily="2" charset="2"/>
              <a:buChar char="n"/>
              <a:defRPr sz="2800">
                <a:solidFill>
                  <a:schemeClr val="tx1"/>
                </a:solidFill>
                <a:latin typeface="Times New Roman" pitchFamily="18" charset="0"/>
                <a:ea typeface="黑体" pitchFamily="2" charset="-122"/>
                <a:cs typeface="Times New Roman" pitchFamily="18" charset="0"/>
              </a:defRPr>
            </a:lvl2pPr>
            <a:lvl3pPr marL="1143000" indent="-228600" algn="l" rtl="0" eaLnBrk="0" fontAlgn="base" hangingPunct="0">
              <a:spcBef>
                <a:spcPct val="20000"/>
              </a:spcBef>
              <a:spcAft>
                <a:spcPct val="0"/>
              </a:spcAft>
              <a:buClr>
                <a:srgbClr val="990099"/>
              </a:buClr>
              <a:buSzPct val="65000"/>
              <a:buFont typeface="Wingdings" pitchFamily="2" charset="2"/>
              <a:buChar char="p"/>
              <a:defRPr sz="2400">
                <a:solidFill>
                  <a:schemeClr val="tx1"/>
                </a:solidFill>
                <a:latin typeface="Times New Roman" pitchFamily="18" charset="0"/>
                <a:ea typeface="黑体" pitchFamily="2" charset="-122"/>
                <a:cs typeface="Times New Roman" pitchFamily="18" charset="0"/>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4pPr>
            <a:lvl5pPr marL="2057400" indent="-228600" algn="l" rtl="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algn="r" eaLnBrk="1" hangingPunct="1">
              <a:spcBef>
                <a:spcPts val="0"/>
              </a:spcBef>
              <a:spcAft>
                <a:spcPts val="1200"/>
              </a:spcAft>
              <a:defRPr/>
            </a:pPr>
            <a:r>
              <a:rPr lang="zh-CN" altLang="en-US" sz="5400" b="1" dirty="0">
                <a:solidFill>
                  <a:srgbClr val="FF0000"/>
                </a:solidFill>
                <a:latin typeface="微软雅黑"/>
                <a:ea typeface="微软雅黑"/>
                <a:cs typeface="微软雅黑"/>
              </a:rPr>
              <a:t>数据结构 第十三讲</a:t>
            </a:r>
          </a:p>
          <a:p>
            <a:pPr eaLnBrk="1" hangingPunct="1">
              <a:spcBef>
                <a:spcPts val="0"/>
              </a:spcBef>
              <a:defRPr/>
            </a:pPr>
            <a:r>
              <a:rPr lang="zh-CN" altLang="en-US" sz="4800" b="1" dirty="0">
                <a:solidFill>
                  <a:srgbClr val="0000FF"/>
                </a:solidFill>
                <a:latin typeface="微软雅黑"/>
                <a:ea typeface="微软雅黑"/>
                <a:cs typeface="微软雅黑"/>
              </a:rPr>
              <a:t>                                       排序</a:t>
            </a:r>
            <a:endParaRPr lang="en-US" altLang="zh-CN" sz="4800" b="1" dirty="0">
              <a:solidFill>
                <a:srgbClr val="0000CC"/>
              </a:solidFill>
              <a:latin typeface="微软雅黑"/>
              <a:ea typeface="微软雅黑"/>
              <a:cs typeface="微软雅黑"/>
            </a:endParaRPr>
          </a:p>
          <a:p>
            <a:pPr eaLnBrk="1" hangingPunct="1">
              <a:defRPr/>
            </a:pPr>
            <a:endParaRPr lang="en-US" altLang="zh-CN" sz="3600" b="1" dirty="0">
              <a:solidFill>
                <a:srgbClr val="002060"/>
              </a:solidFill>
              <a:latin typeface="黑体" pitchFamily="2" charset="-122"/>
            </a:endParaRPr>
          </a:p>
        </p:txBody>
      </p:sp>
      <p:sp>
        <p:nvSpPr>
          <p:cNvPr id="5" name="副标题 2"/>
          <p:cNvSpPr txBox="1">
            <a:spLocks/>
          </p:cNvSpPr>
          <p:nvPr/>
        </p:nvSpPr>
        <p:spPr>
          <a:xfrm>
            <a:off x="1331640" y="4221088"/>
            <a:ext cx="6400800" cy="2304256"/>
          </a:xfrm>
          <a:prstGeom prst="rect">
            <a:avLst/>
          </a:prstGeom>
        </p:spPr>
        <p:txBody>
          <a:bodyPr/>
          <a:lst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marL="0" indent="0" algn="ctr">
              <a:buNone/>
              <a:defRPr/>
            </a:pPr>
            <a:r>
              <a:rPr lang="zh-CN" altLang="en-US" sz="3600" b="1" kern="0" dirty="0">
                <a:latin typeface="微软雅黑" panose="020B0503020204020204" pitchFamily="34" charset="-122"/>
                <a:ea typeface="微软雅黑" panose="020B0503020204020204" pitchFamily="34" charset="-122"/>
                <a:cs typeface="Baoli SC" charset="-122"/>
              </a:rPr>
              <a:t>刘烨斌</a:t>
            </a:r>
            <a:endParaRPr lang="en-US" altLang="zh-CN" sz="3600" b="1" kern="0" dirty="0">
              <a:latin typeface="微软雅黑" panose="020B0503020204020204" pitchFamily="34" charset="-122"/>
              <a:ea typeface="微软雅黑" panose="020B0503020204020204" pitchFamily="34" charset="-122"/>
              <a:cs typeface="Baoli SC" charset="-122"/>
            </a:endParaRPr>
          </a:p>
          <a:p>
            <a:pPr marL="0" indent="0" algn="ctr">
              <a:buNone/>
              <a:defRPr/>
            </a:pPr>
            <a:r>
              <a:rPr lang="zh-CN" altLang="en-US" sz="2400" kern="0" dirty="0">
                <a:latin typeface="微软雅黑" panose="020B0503020204020204" pitchFamily="34" charset="-122"/>
                <a:ea typeface="微软雅黑" panose="020B0503020204020204" pitchFamily="34" charset="-122"/>
                <a:cs typeface="Baoli SC" charset="-122"/>
              </a:rPr>
              <a:t>清华大学自动化系</a:t>
            </a:r>
            <a:endParaRPr lang="en-US" altLang="zh-CN" sz="2400" kern="0" dirty="0">
              <a:latin typeface="微软雅黑" panose="020B0503020204020204" pitchFamily="34" charset="-122"/>
              <a:ea typeface="微软雅黑" panose="020B0503020204020204" pitchFamily="34" charset="-122"/>
              <a:cs typeface="Baoli SC" charset="-122"/>
            </a:endParaRPr>
          </a:p>
          <a:p>
            <a:pPr marL="0" indent="0" algn="ctr">
              <a:buNone/>
              <a:defRPr/>
            </a:pPr>
            <a:endParaRPr lang="en-US" altLang="zh-CN" sz="2400" kern="0" dirty="0">
              <a:latin typeface="微软雅黑" panose="020B0503020204020204" pitchFamily="34" charset="-122"/>
              <a:ea typeface="微软雅黑" panose="020B0503020204020204" pitchFamily="34" charset="-122"/>
              <a:cs typeface="Baoli SC" charset="-122"/>
            </a:endParaRPr>
          </a:p>
          <a:p>
            <a:pPr marL="0" indent="0" algn="ctr">
              <a:buNone/>
              <a:defRPr/>
            </a:pPr>
            <a:r>
              <a:rPr lang="en-US" altLang="zh-CN" sz="2400" kern="0" dirty="0">
                <a:solidFill>
                  <a:srgbClr val="000000"/>
                </a:solidFill>
                <a:latin typeface="微软雅黑" panose="020B0503020204020204" pitchFamily="34" charset="-122"/>
                <a:ea typeface="微软雅黑" panose="020B0503020204020204" pitchFamily="34" charset="-122"/>
              </a:rPr>
              <a:t>2024</a:t>
            </a:r>
            <a:r>
              <a:rPr lang="zh-CN" altLang="en-US" sz="2400" kern="0" dirty="0">
                <a:solidFill>
                  <a:srgbClr val="000000"/>
                </a:solidFill>
                <a:latin typeface="微软雅黑" panose="020B0503020204020204" pitchFamily="34" charset="-122"/>
                <a:ea typeface="微软雅黑" panose="020B0503020204020204" pitchFamily="34" charset="-122"/>
              </a:rPr>
              <a:t>年</a:t>
            </a:r>
            <a:r>
              <a:rPr lang="en-US" altLang="zh-CN" sz="2400" kern="0" dirty="0">
                <a:solidFill>
                  <a:srgbClr val="000000"/>
                </a:solidFill>
                <a:latin typeface="微软雅黑" panose="020B0503020204020204" pitchFamily="34" charset="-122"/>
                <a:ea typeface="微软雅黑" panose="020B0503020204020204" pitchFamily="34" charset="-122"/>
              </a:rPr>
              <a:t>6</a:t>
            </a:r>
            <a:r>
              <a:rPr lang="zh-CN" altLang="en-US" sz="2400" kern="0" dirty="0">
                <a:solidFill>
                  <a:srgbClr val="000000"/>
                </a:solidFill>
                <a:latin typeface="微软雅黑" panose="020B0503020204020204" pitchFamily="34" charset="-122"/>
                <a:ea typeface="微软雅黑" panose="020B0503020204020204" pitchFamily="34" charset="-122"/>
              </a:rPr>
              <a:t>月</a:t>
            </a:r>
            <a:r>
              <a:rPr lang="en-US" altLang="zh-CN" sz="2400" kern="0">
                <a:solidFill>
                  <a:srgbClr val="000000"/>
                </a:solidFill>
                <a:latin typeface="微软雅黑" panose="020B0503020204020204" pitchFamily="34" charset="-122"/>
                <a:ea typeface="微软雅黑" panose="020B0503020204020204" pitchFamily="34" charset="-122"/>
              </a:rPr>
              <a:t>4</a:t>
            </a:r>
            <a:r>
              <a:rPr lang="zh-CN" altLang="en-US" sz="2400" kern="0">
                <a:solidFill>
                  <a:srgbClr val="000000"/>
                </a:solidFill>
                <a:latin typeface="微软雅黑" panose="020B0503020204020204" pitchFamily="34" charset="-122"/>
                <a:ea typeface="微软雅黑" panose="020B0503020204020204" pitchFamily="34" charset="-122"/>
              </a:rPr>
              <a:t>日</a:t>
            </a:r>
            <a:endParaRPr lang="en-US" altLang="zh-CN" sz="2400" kern="0" dirty="0">
              <a:latin typeface="微软雅黑" panose="020B0503020204020204" pitchFamily="34" charset="-122"/>
              <a:ea typeface="微软雅黑" panose="020B0503020204020204" pitchFamily="34" charset="-122"/>
              <a:cs typeface="Baoli SC" charset="-122"/>
            </a:endParaRPr>
          </a:p>
          <a:p>
            <a:pPr>
              <a:defRPr/>
            </a:pPr>
            <a:endParaRPr lang="en-US" altLang="zh-CN" sz="3600" b="1" kern="0" dirty="0">
              <a:solidFill>
                <a:srgbClr val="002060"/>
              </a:solidFill>
              <a:latin typeface="黑体" pitchFamily="2" charset="-122"/>
            </a:endParaRPr>
          </a:p>
        </p:txBody>
      </p:sp>
    </p:spTree>
    <p:extLst>
      <p:ext uri="{BB962C8B-B14F-4D97-AF65-F5344CB8AC3E}">
        <p14:creationId xmlns:p14="http://schemas.microsoft.com/office/powerpoint/2010/main" val="18657373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8" name="TextBox 20"/>
          <p:cNvSpPr txBox="1">
            <a:spLocks noChangeArrowheads="1"/>
          </p:cNvSpPr>
          <p:nvPr/>
        </p:nvSpPr>
        <p:spPr bwMode="auto">
          <a:xfrm>
            <a:off x="169890" y="1116033"/>
            <a:ext cx="872259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算法框架：</a:t>
            </a:r>
            <a:r>
              <a:rPr lang="en-US" altLang="zh-CN" sz="3200" b="1" dirty="0">
                <a:latin typeface="微软雅黑" panose="020B0503020204020204" pitchFamily="34" charset="-122"/>
                <a:ea typeface="微软雅黑" panose="020B0503020204020204" pitchFamily="34" charset="-122"/>
              </a:rPr>
              <a:t>coarse-to-fine</a:t>
            </a:r>
            <a:endParaRPr lang="zh-CN" altLang="en-US" sz="3200" b="1" dirty="0">
              <a:latin typeface="微软雅黑" panose="020B0503020204020204" pitchFamily="34" charset="-122"/>
              <a:ea typeface="微软雅黑" panose="020B0503020204020204" pitchFamily="34" charset="-122"/>
            </a:endParaRPr>
          </a:p>
        </p:txBody>
      </p:sp>
      <p:sp>
        <p:nvSpPr>
          <p:cNvPr id="3" name="矩形 2"/>
          <p:cNvSpPr/>
          <p:nvPr/>
        </p:nvSpPr>
        <p:spPr bwMode="auto">
          <a:xfrm>
            <a:off x="1115616" y="1952952"/>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 name="矩形 4"/>
          <p:cNvSpPr/>
          <p:nvPr/>
        </p:nvSpPr>
        <p:spPr bwMode="auto">
          <a:xfrm>
            <a:off x="1770953" y="204619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 name="矩形 5"/>
          <p:cNvSpPr/>
          <p:nvPr/>
        </p:nvSpPr>
        <p:spPr bwMode="auto">
          <a:xfrm>
            <a:off x="2426290" y="2262194"/>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3081627" y="2622236"/>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3736964" y="165019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4392301" y="183019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5047638" y="238500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5702975" y="204619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bwMode="auto">
          <a:xfrm>
            <a:off x="6358312" y="215419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7013649" y="2334194"/>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7668986" y="247819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8324327" y="172220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133" name="组合 132"/>
          <p:cNvGrpSpPr/>
          <p:nvPr/>
        </p:nvGrpSpPr>
        <p:grpSpPr>
          <a:xfrm>
            <a:off x="1115616" y="3238155"/>
            <a:ext cx="7640711" cy="1912449"/>
            <a:chOff x="1115616" y="3238155"/>
            <a:chExt cx="7640711" cy="1912449"/>
          </a:xfrm>
        </p:grpSpPr>
        <p:sp>
          <p:nvSpPr>
            <p:cNvPr id="41" name="矩形 40"/>
            <p:cNvSpPr/>
            <p:nvPr/>
          </p:nvSpPr>
          <p:spPr bwMode="auto">
            <a:xfrm>
              <a:off x="1115616" y="3526155"/>
              <a:ext cx="432000" cy="1044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2" name="矩形 41"/>
            <p:cNvSpPr/>
            <p:nvPr/>
          </p:nvSpPr>
          <p:spPr bwMode="auto">
            <a:xfrm>
              <a:off x="1770953" y="3634155"/>
              <a:ext cx="432000" cy="936000"/>
            </a:xfrm>
            <a:prstGeom prst="rect">
              <a:avLst/>
            </a:prstGeom>
            <a:solidFill>
              <a:srgbClr val="FFCC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3" name="矩形 42"/>
            <p:cNvSpPr/>
            <p:nvPr/>
          </p:nvSpPr>
          <p:spPr bwMode="auto">
            <a:xfrm>
              <a:off x="2426290" y="3850155"/>
              <a:ext cx="432000" cy="720000"/>
            </a:xfrm>
            <a:prstGeom prst="rect">
              <a:avLst/>
            </a:prstGeom>
            <a:solidFill>
              <a:schemeClr val="bg2">
                <a:lumMod val="40000"/>
                <a:lumOff val="6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4" name="矩形 43"/>
            <p:cNvSpPr/>
            <p:nvPr/>
          </p:nvSpPr>
          <p:spPr bwMode="auto">
            <a:xfrm>
              <a:off x="3081627" y="4210197"/>
              <a:ext cx="432000" cy="359958"/>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5" name="矩形 44"/>
            <p:cNvSpPr/>
            <p:nvPr/>
          </p:nvSpPr>
          <p:spPr bwMode="auto">
            <a:xfrm>
              <a:off x="3736964" y="3238155"/>
              <a:ext cx="432000" cy="1332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6" name="矩形 45"/>
            <p:cNvSpPr/>
            <p:nvPr/>
          </p:nvSpPr>
          <p:spPr bwMode="auto">
            <a:xfrm>
              <a:off x="4392301" y="3418155"/>
              <a:ext cx="432000" cy="1152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7" name="矩形 46"/>
            <p:cNvSpPr/>
            <p:nvPr/>
          </p:nvSpPr>
          <p:spPr bwMode="auto">
            <a:xfrm>
              <a:off x="5047638" y="3994155"/>
              <a:ext cx="432000" cy="576000"/>
            </a:xfrm>
            <a:prstGeom prst="rect">
              <a:avLst/>
            </a:prstGeom>
            <a:solidFill>
              <a:srgbClr val="FFCC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8" name="矩形 47"/>
            <p:cNvSpPr/>
            <p:nvPr/>
          </p:nvSpPr>
          <p:spPr bwMode="auto">
            <a:xfrm>
              <a:off x="5702975" y="3634155"/>
              <a:ext cx="432000" cy="936000"/>
            </a:xfrm>
            <a:prstGeom prst="rect">
              <a:avLst/>
            </a:prstGeom>
            <a:solidFill>
              <a:schemeClr val="bg2">
                <a:lumMod val="40000"/>
                <a:lumOff val="6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49" name="矩形 48"/>
            <p:cNvSpPr/>
            <p:nvPr/>
          </p:nvSpPr>
          <p:spPr bwMode="auto">
            <a:xfrm>
              <a:off x="6358312" y="3742155"/>
              <a:ext cx="432000" cy="828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0" name="矩形 49"/>
            <p:cNvSpPr/>
            <p:nvPr/>
          </p:nvSpPr>
          <p:spPr bwMode="auto">
            <a:xfrm>
              <a:off x="7013649" y="3922155"/>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1" name="矩形 50"/>
            <p:cNvSpPr/>
            <p:nvPr/>
          </p:nvSpPr>
          <p:spPr bwMode="auto">
            <a:xfrm>
              <a:off x="7668986" y="4066155"/>
              <a:ext cx="432000" cy="504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2" name="矩形 51"/>
            <p:cNvSpPr/>
            <p:nvPr/>
          </p:nvSpPr>
          <p:spPr bwMode="auto">
            <a:xfrm>
              <a:off x="8324327" y="3310163"/>
              <a:ext cx="432000" cy="1259992"/>
            </a:xfrm>
            <a:prstGeom prst="rect">
              <a:avLst/>
            </a:prstGeom>
            <a:solidFill>
              <a:srgbClr val="FFCC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74" name="组合 73"/>
            <p:cNvGrpSpPr/>
            <p:nvPr/>
          </p:nvGrpSpPr>
          <p:grpSpPr>
            <a:xfrm>
              <a:off x="3255481" y="4683084"/>
              <a:ext cx="3332743" cy="143032"/>
              <a:chOff x="827584" y="4653136"/>
              <a:chExt cx="3456384" cy="144016"/>
            </a:xfrm>
          </p:grpSpPr>
          <p:cxnSp>
            <p:nvCxnSpPr>
              <p:cNvPr id="75" name="直接连接符 74"/>
              <p:cNvCxnSpPr/>
              <p:nvPr/>
            </p:nvCxnSpPr>
            <p:spPr bwMode="auto">
              <a:xfrm flipH="1">
                <a:off x="827584" y="4797152"/>
                <a:ext cx="3456384" cy="0"/>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76" name="直接连接符 75"/>
              <p:cNvCxnSpPr/>
              <p:nvPr/>
            </p:nvCxnSpPr>
            <p:spPr bwMode="auto">
              <a:xfrm flipH="1" flipV="1">
                <a:off x="837934" y="4653136"/>
                <a:ext cx="1" cy="144016"/>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77" name="直接连接符 76"/>
              <p:cNvCxnSpPr/>
              <p:nvPr/>
            </p:nvCxnSpPr>
            <p:spPr bwMode="auto">
              <a:xfrm flipH="1" flipV="1">
                <a:off x="4277652" y="4653136"/>
                <a:ext cx="1" cy="144016"/>
              </a:xfrm>
              <a:prstGeom prst="line">
                <a:avLst/>
              </a:prstGeom>
              <a:solidFill>
                <a:schemeClr val="accent1"/>
              </a:solidFill>
              <a:ln w="19050" cap="flat" cmpd="sng" algn="ctr">
                <a:solidFill>
                  <a:srgbClr val="FF0000"/>
                </a:solidFill>
                <a:prstDash val="solid"/>
                <a:round/>
                <a:headEnd type="none"/>
                <a:tailEnd type="none" w="lg" len="lg"/>
              </a:ln>
              <a:effectLst/>
            </p:spPr>
          </p:cxnSp>
        </p:grpSp>
        <p:sp>
          <p:nvSpPr>
            <p:cNvPr id="78" name="矩形 77"/>
            <p:cNvSpPr/>
            <p:nvPr/>
          </p:nvSpPr>
          <p:spPr>
            <a:xfrm>
              <a:off x="4425191" y="4781272"/>
              <a:ext cx="966931"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gap=5</a:t>
              </a:r>
              <a:endParaRPr lang="zh-CN" altLang="en-US" dirty="0"/>
            </a:p>
          </p:txBody>
        </p:sp>
      </p:grpSp>
      <p:grpSp>
        <p:nvGrpSpPr>
          <p:cNvPr id="118" name="组合 117"/>
          <p:cNvGrpSpPr/>
          <p:nvPr/>
        </p:nvGrpSpPr>
        <p:grpSpPr>
          <a:xfrm>
            <a:off x="203543" y="1818260"/>
            <a:ext cx="771816" cy="2308324"/>
            <a:chOff x="44192" y="1930982"/>
            <a:chExt cx="771816" cy="2308324"/>
          </a:xfrm>
        </p:grpSpPr>
        <p:sp>
          <p:nvSpPr>
            <p:cNvPr id="85" name="左弧形箭头 84"/>
            <p:cNvSpPr/>
            <p:nvPr/>
          </p:nvSpPr>
          <p:spPr bwMode="auto">
            <a:xfrm>
              <a:off x="467544" y="2622194"/>
              <a:ext cx="348464" cy="1299564"/>
            </a:xfrm>
            <a:prstGeom prst="curvedRightArrow">
              <a:avLst>
                <a:gd name="adj1" fmla="val 19095"/>
                <a:gd name="adj2" fmla="val 45606"/>
                <a:gd name="adj3" fmla="val 36623"/>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7" name="矩形 86"/>
            <p:cNvSpPr/>
            <p:nvPr/>
          </p:nvSpPr>
          <p:spPr>
            <a:xfrm>
              <a:off x="44192" y="1930982"/>
              <a:ext cx="471701" cy="2308324"/>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同颜色为一子序列</a:t>
              </a:r>
              <a:endParaRPr lang="en-US" altLang="zh-CN" b="1" dirty="0">
                <a:latin typeface="微软雅黑" panose="020B0503020204020204" pitchFamily="34" charset="-122"/>
                <a:ea typeface="微软雅黑" panose="020B0503020204020204" pitchFamily="34" charset="-122"/>
              </a:endParaRPr>
            </a:p>
          </p:txBody>
        </p:sp>
      </p:grpSp>
      <p:grpSp>
        <p:nvGrpSpPr>
          <p:cNvPr id="119" name="组合 118"/>
          <p:cNvGrpSpPr/>
          <p:nvPr/>
        </p:nvGrpSpPr>
        <p:grpSpPr>
          <a:xfrm>
            <a:off x="210110" y="4497093"/>
            <a:ext cx="786114" cy="2031325"/>
            <a:chOff x="48987" y="4420342"/>
            <a:chExt cx="786114" cy="2031325"/>
          </a:xfrm>
        </p:grpSpPr>
        <p:sp>
          <p:nvSpPr>
            <p:cNvPr id="116" name="左弧形箭头 115"/>
            <p:cNvSpPr/>
            <p:nvPr/>
          </p:nvSpPr>
          <p:spPr bwMode="auto">
            <a:xfrm>
              <a:off x="486637" y="4433692"/>
              <a:ext cx="348464" cy="1299564"/>
            </a:xfrm>
            <a:prstGeom prst="curvedRightArrow">
              <a:avLst>
                <a:gd name="adj1" fmla="val 19095"/>
                <a:gd name="adj2" fmla="val 45606"/>
                <a:gd name="adj3" fmla="val 36623"/>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7" name="矩形 116"/>
            <p:cNvSpPr/>
            <p:nvPr/>
          </p:nvSpPr>
          <p:spPr>
            <a:xfrm>
              <a:off x="48987" y="4420342"/>
              <a:ext cx="471701" cy="2031325"/>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各组内各自排序</a:t>
              </a:r>
              <a:endParaRPr lang="en-US" altLang="zh-CN" b="1" dirty="0">
                <a:latin typeface="微软雅黑" panose="020B0503020204020204" pitchFamily="34" charset="-122"/>
                <a:ea typeface="微软雅黑" panose="020B0503020204020204" pitchFamily="34" charset="-122"/>
              </a:endParaRPr>
            </a:p>
          </p:txBody>
        </p:sp>
      </p:grpSp>
      <p:grpSp>
        <p:nvGrpSpPr>
          <p:cNvPr id="132" name="组合 131"/>
          <p:cNvGrpSpPr/>
          <p:nvPr/>
        </p:nvGrpSpPr>
        <p:grpSpPr>
          <a:xfrm>
            <a:off x="1115616" y="5203562"/>
            <a:ext cx="7640711" cy="1332000"/>
            <a:chOff x="1115616" y="5203562"/>
            <a:chExt cx="7640711" cy="1332000"/>
          </a:xfrm>
        </p:grpSpPr>
        <p:sp>
          <p:nvSpPr>
            <p:cNvPr id="120" name="矩形 119"/>
            <p:cNvSpPr/>
            <p:nvPr/>
          </p:nvSpPr>
          <p:spPr bwMode="auto">
            <a:xfrm>
              <a:off x="1115616" y="6031562"/>
              <a:ext cx="432000" cy="504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1" name="矩形 120"/>
            <p:cNvSpPr/>
            <p:nvPr/>
          </p:nvSpPr>
          <p:spPr bwMode="auto">
            <a:xfrm>
              <a:off x="5047638" y="5599562"/>
              <a:ext cx="432000" cy="936000"/>
            </a:xfrm>
            <a:prstGeom prst="rect">
              <a:avLst/>
            </a:prstGeom>
            <a:solidFill>
              <a:srgbClr val="FFCC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2" name="矩形 121"/>
            <p:cNvSpPr/>
            <p:nvPr/>
          </p:nvSpPr>
          <p:spPr bwMode="auto">
            <a:xfrm>
              <a:off x="2426290" y="5815562"/>
              <a:ext cx="432000" cy="720000"/>
            </a:xfrm>
            <a:prstGeom prst="rect">
              <a:avLst/>
            </a:prstGeom>
            <a:solidFill>
              <a:schemeClr val="bg2">
                <a:lumMod val="40000"/>
                <a:lumOff val="6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3" name="矩形 122"/>
            <p:cNvSpPr/>
            <p:nvPr/>
          </p:nvSpPr>
          <p:spPr bwMode="auto">
            <a:xfrm>
              <a:off x="3081627" y="6175604"/>
              <a:ext cx="432000" cy="359958"/>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4" name="矩形 123"/>
            <p:cNvSpPr/>
            <p:nvPr/>
          </p:nvSpPr>
          <p:spPr bwMode="auto">
            <a:xfrm>
              <a:off x="7013649" y="5203562"/>
              <a:ext cx="432000" cy="1332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5" name="矩形 124"/>
            <p:cNvSpPr/>
            <p:nvPr/>
          </p:nvSpPr>
          <p:spPr bwMode="auto">
            <a:xfrm>
              <a:off x="4392301" y="5491562"/>
              <a:ext cx="432000" cy="1044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6" name="矩形 125"/>
            <p:cNvSpPr/>
            <p:nvPr/>
          </p:nvSpPr>
          <p:spPr bwMode="auto">
            <a:xfrm>
              <a:off x="1770953" y="5959562"/>
              <a:ext cx="432000" cy="576000"/>
            </a:xfrm>
            <a:prstGeom prst="rect">
              <a:avLst/>
            </a:prstGeom>
            <a:solidFill>
              <a:srgbClr val="FFCC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7" name="矩形 126"/>
            <p:cNvSpPr/>
            <p:nvPr/>
          </p:nvSpPr>
          <p:spPr bwMode="auto">
            <a:xfrm>
              <a:off x="5702975" y="5599562"/>
              <a:ext cx="432000" cy="936000"/>
            </a:xfrm>
            <a:prstGeom prst="rect">
              <a:avLst/>
            </a:prstGeom>
            <a:solidFill>
              <a:schemeClr val="bg2">
                <a:lumMod val="40000"/>
                <a:lumOff val="6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28" name="矩形 127"/>
            <p:cNvSpPr/>
            <p:nvPr/>
          </p:nvSpPr>
          <p:spPr bwMode="auto">
            <a:xfrm>
              <a:off x="6358312" y="5707562"/>
              <a:ext cx="432000" cy="828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9" name="矩形 128"/>
            <p:cNvSpPr/>
            <p:nvPr/>
          </p:nvSpPr>
          <p:spPr bwMode="auto">
            <a:xfrm>
              <a:off x="3736964" y="5887562"/>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0" name="矩形 129"/>
            <p:cNvSpPr/>
            <p:nvPr/>
          </p:nvSpPr>
          <p:spPr bwMode="auto">
            <a:xfrm>
              <a:off x="7668986" y="5383562"/>
              <a:ext cx="432000" cy="1152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1" name="矩形 130"/>
            <p:cNvSpPr/>
            <p:nvPr/>
          </p:nvSpPr>
          <p:spPr bwMode="auto">
            <a:xfrm>
              <a:off x="8324327" y="5275570"/>
              <a:ext cx="432000" cy="1259992"/>
            </a:xfrm>
            <a:prstGeom prst="rect">
              <a:avLst/>
            </a:prstGeom>
            <a:solidFill>
              <a:srgbClr val="FFCC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68696615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strips(downLeft)">
                                      <p:cBhvr>
                                        <p:cTn id="7" dur="500"/>
                                        <p:tgtEl>
                                          <p:spTgt spid="118"/>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33"/>
                                        </p:tgtEl>
                                        <p:attrNameLst>
                                          <p:attrName>style.visibility</p:attrName>
                                        </p:attrNameLst>
                                      </p:cBhvr>
                                      <p:to>
                                        <p:strVal val="visible"/>
                                      </p:to>
                                    </p:set>
                                    <p:anim calcmode="lin" valueType="num">
                                      <p:cBhvr additive="base">
                                        <p:cTn id="11" dur="500"/>
                                        <p:tgtEl>
                                          <p:spTgt spid="133"/>
                                        </p:tgtEl>
                                        <p:attrNameLst>
                                          <p:attrName>ppt_x</p:attrName>
                                        </p:attrNameLst>
                                      </p:cBhvr>
                                      <p:tavLst>
                                        <p:tav tm="0">
                                          <p:val>
                                            <p:strVal val="#ppt_x-#ppt_w*1.125000"/>
                                          </p:val>
                                        </p:tav>
                                        <p:tav tm="100000">
                                          <p:val>
                                            <p:strVal val="#ppt_x"/>
                                          </p:val>
                                        </p:tav>
                                      </p:tavLst>
                                    </p:anim>
                                    <p:animEffect transition="in" filter="wipe(right)">
                                      <p:cBhvr>
                                        <p:cTn id="12" dur="500"/>
                                        <p:tgtEl>
                                          <p:spTgt spid="13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strips(downLeft)">
                                      <p:cBhvr>
                                        <p:cTn id="17" dur="500"/>
                                        <p:tgtEl>
                                          <p:spTgt spid="119"/>
                                        </p:tgtEl>
                                      </p:cBhvr>
                                    </p:animEffect>
                                  </p:childTnLst>
                                </p:cTn>
                              </p:par>
                            </p:childTnLst>
                          </p:cTn>
                        </p:par>
                        <p:par>
                          <p:cTn id="18" fill="hold">
                            <p:stCondLst>
                              <p:cond delay="500"/>
                            </p:stCondLst>
                            <p:childTnLst>
                              <p:par>
                                <p:cTn id="19" presetID="12" presetClass="entr" presetSubtype="8" fill="hold" nodeType="afterEffect">
                                  <p:stCondLst>
                                    <p:cond delay="0"/>
                                  </p:stCondLst>
                                  <p:childTnLst>
                                    <p:set>
                                      <p:cBhvr>
                                        <p:cTn id="20" dur="1" fill="hold">
                                          <p:stCondLst>
                                            <p:cond delay="0"/>
                                          </p:stCondLst>
                                        </p:cTn>
                                        <p:tgtEl>
                                          <p:spTgt spid="132"/>
                                        </p:tgtEl>
                                        <p:attrNameLst>
                                          <p:attrName>style.visibility</p:attrName>
                                        </p:attrNameLst>
                                      </p:cBhvr>
                                      <p:to>
                                        <p:strVal val="visible"/>
                                      </p:to>
                                    </p:set>
                                    <p:anim calcmode="lin" valueType="num">
                                      <p:cBhvr additive="base">
                                        <p:cTn id="21" dur="500"/>
                                        <p:tgtEl>
                                          <p:spTgt spid="132"/>
                                        </p:tgtEl>
                                        <p:attrNameLst>
                                          <p:attrName>ppt_x</p:attrName>
                                        </p:attrNameLst>
                                      </p:cBhvr>
                                      <p:tavLst>
                                        <p:tav tm="0">
                                          <p:val>
                                            <p:strVal val="#ppt_x-#ppt_w*1.125000"/>
                                          </p:val>
                                        </p:tav>
                                        <p:tav tm="100000">
                                          <p:val>
                                            <p:strVal val="#ppt_x"/>
                                          </p:val>
                                        </p:tav>
                                      </p:tavLst>
                                    </p:anim>
                                    <p:animEffect transition="in" filter="wipe(right)">
                                      <p:cBhvr>
                                        <p:cTn id="22"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8" name="TextBox 20"/>
          <p:cNvSpPr txBox="1">
            <a:spLocks noChangeArrowheads="1"/>
          </p:cNvSpPr>
          <p:nvPr/>
        </p:nvSpPr>
        <p:spPr bwMode="auto">
          <a:xfrm>
            <a:off x="169890" y="1116033"/>
            <a:ext cx="872259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算法框架：</a:t>
            </a:r>
            <a:r>
              <a:rPr lang="en-US" altLang="zh-CN" sz="3200" b="1" dirty="0">
                <a:latin typeface="微软雅黑" panose="020B0503020204020204" pitchFamily="34" charset="-122"/>
                <a:ea typeface="微软雅黑" panose="020B0503020204020204" pitchFamily="34" charset="-122"/>
              </a:rPr>
              <a:t>coarse-to-fine</a:t>
            </a:r>
            <a:endParaRPr lang="zh-CN" altLang="en-US" sz="3200" b="1" dirty="0">
              <a:latin typeface="微软雅黑" panose="020B0503020204020204" pitchFamily="34" charset="-122"/>
              <a:ea typeface="微软雅黑" panose="020B0503020204020204" pitchFamily="34" charset="-122"/>
            </a:endParaRPr>
          </a:p>
        </p:txBody>
      </p:sp>
      <p:grpSp>
        <p:nvGrpSpPr>
          <p:cNvPr id="118" name="组合 117"/>
          <p:cNvGrpSpPr/>
          <p:nvPr/>
        </p:nvGrpSpPr>
        <p:grpSpPr>
          <a:xfrm>
            <a:off x="203543" y="1818260"/>
            <a:ext cx="771816" cy="2308324"/>
            <a:chOff x="44192" y="1930982"/>
            <a:chExt cx="771816" cy="2308324"/>
          </a:xfrm>
        </p:grpSpPr>
        <p:sp>
          <p:nvSpPr>
            <p:cNvPr id="85" name="左弧形箭头 84"/>
            <p:cNvSpPr/>
            <p:nvPr/>
          </p:nvSpPr>
          <p:spPr bwMode="auto">
            <a:xfrm>
              <a:off x="467544" y="2622194"/>
              <a:ext cx="348464" cy="1299564"/>
            </a:xfrm>
            <a:prstGeom prst="curvedRightArrow">
              <a:avLst>
                <a:gd name="adj1" fmla="val 19095"/>
                <a:gd name="adj2" fmla="val 45606"/>
                <a:gd name="adj3" fmla="val 36623"/>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7" name="矩形 86"/>
            <p:cNvSpPr/>
            <p:nvPr/>
          </p:nvSpPr>
          <p:spPr>
            <a:xfrm>
              <a:off x="44192" y="1930982"/>
              <a:ext cx="471701" cy="2308324"/>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同颜色为一子序列</a:t>
              </a:r>
              <a:endParaRPr lang="en-US" altLang="zh-CN" b="1" dirty="0">
                <a:latin typeface="微软雅黑" panose="020B0503020204020204" pitchFamily="34" charset="-122"/>
                <a:ea typeface="微软雅黑" panose="020B0503020204020204" pitchFamily="34" charset="-122"/>
              </a:endParaRPr>
            </a:p>
          </p:txBody>
        </p:sp>
      </p:grpSp>
      <p:grpSp>
        <p:nvGrpSpPr>
          <p:cNvPr id="119" name="组合 118"/>
          <p:cNvGrpSpPr/>
          <p:nvPr/>
        </p:nvGrpSpPr>
        <p:grpSpPr>
          <a:xfrm>
            <a:off x="210110" y="4497093"/>
            <a:ext cx="786114" cy="2031325"/>
            <a:chOff x="48987" y="4420342"/>
            <a:chExt cx="786114" cy="2031325"/>
          </a:xfrm>
        </p:grpSpPr>
        <p:sp>
          <p:nvSpPr>
            <p:cNvPr id="116" name="左弧形箭头 115"/>
            <p:cNvSpPr/>
            <p:nvPr/>
          </p:nvSpPr>
          <p:spPr bwMode="auto">
            <a:xfrm>
              <a:off x="486637" y="4433692"/>
              <a:ext cx="348464" cy="1299564"/>
            </a:xfrm>
            <a:prstGeom prst="curvedRightArrow">
              <a:avLst>
                <a:gd name="adj1" fmla="val 19095"/>
                <a:gd name="adj2" fmla="val 45606"/>
                <a:gd name="adj3" fmla="val 36623"/>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7" name="矩形 116"/>
            <p:cNvSpPr/>
            <p:nvPr/>
          </p:nvSpPr>
          <p:spPr>
            <a:xfrm>
              <a:off x="48987" y="4420342"/>
              <a:ext cx="471701" cy="2031325"/>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各组内各自排序</a:t>
              </a:r>
              <a:endParaRPr lang="en-US" altLang="zh-CN" b="1" dirty="0">
                <a:latin typeface="微软雅黑" panose="020B0503020204020204" pitchFamily="34" charset="-122"/>
                <a:ea typeface="微软雅黑" panose="020B0503020204020204" pitchFamily="34" charset="-122"/>
              </a:endParaRPr>
            </a:p>
          </p:txBody>
        </p:sp>
      </p:grpSp>
      <p:sp>
        <p:nvSpPr>
          <p:cNvPr id="120" name="矩形 119"/>
          <p:cNvSpPr/>
          <p:nvPr/>
        </p:nvSpPr>
        <p:spPr bwMode="auto">
          <a:xfrm>
            <a:off x="1115616" y="231278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1" name="矩形 120"/>
          <p:cNvSpPr/>
          <p:nvPr/>
        </p:nvSpPr>
        <p:spPr bwMode="auto">
          <a:xfrm>
            <a:off x="5047638" y="188078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2" name="矩形 121"/>
          <p:cNvSpPr/>
          <p:nvPr/>
        </p:nvSpPr>
        <p:spPr bwMode="auto">
          <a:xfrm>
            <a:off x="2426290" y="2096784"/>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3" name="矩形 122"/>
          <p:cNvSpPr/>
          <p:nvPr/>
        </p:nvSpPr>
        <p:spPr bwMode="auto">
          <a:xfrm>
            <a:off x="3081627" y="2456826"/>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4" name="矩形 123"/>
          <p:cNvSpPr/>
          <p:nvPr/>
        </p:nvSpPr>
        <p:spPr bwMode="auto">
          <a:xfrm>
            <a:off x="7013649" y="148478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5" name="矩形 124"/>
          <p:cNvSpPr/>
          <p:nvPr/>
        </p:nvSpPr>
        <p:spPr bwMode="auto">
          <a:xfrm>
            <a:off x="4392301" y="1772784"/>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6" name="矩形 125"/>
          <p:cNvSpPr/>
          <p:nvPr/>
        </p:nvSpPr>
        <p:spPr bwMode="auto">
          <a:xfrm>
            <a:off x="1770953" y="224078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7" name="矩形 126"/>
          <p:cNvSpPr/>
          <p:nvPr/>
        </p:nvSpPr>
        <p:spPr bwMode="auto">
          <a:xfrm>
            <a:off x="5702975" y="188078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28" name="矩形 127"/>
          <p:cNvSpPr/>
          <p:nvPr/>
        </p:nvSpPr>
        <p:spPr bwMode="auto">
          <a:xfrm>
            <a:off x="6358312" y="198878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9" name="矩形 128"/>
          <p:cNvSpPr/>
          <p:nvPr/>
        </p:nvSpPr>
        <p:spPr bwMode="auto">
          <a:xfrm>
            <a:off x="3736964" y="2168784"/>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0" name="矩形 129"/>
          <p:cNvSpPr/>
          <p:nvPr/>
        </p:nvSpPr>
        <p:spPr bwMode="auto">
          <a:xfrm>
            <a:off x="7668986" y="166478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1" name="矩形 130"/>
          <p:cNvSpPr/>
          <p:nvPr/>
        </p:nvSpPr>
        <p:spPr bwMode="auto">
          <a:xfrm>
            <a:off x="8324327" y="155679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1115616" y="2973547"/>
            <a:ext cx="7640711" cy="1846798"/>
            <a:chOff x="1115616" y="2973547"/>
            <a:chExt cx="7640711" cy="1846798"/>
          </a:xfrm>
        </p:grpSpPr>
        <p:grpSp>
          <p:nvGrpSpPr>
            <p:cNvPr id="4" name="组合 3"/>
            <p:cNvGrpSpPr/>
            <p:nvPr/>
          </p:nvGrpSpPr>
          <p:grpSpPr>
            <a:xfrm>
              <a:off x="1331617" y="4370384"/>
              <a:ext cx="2016248" cy="449961"/>
              <a:chOff x="1331617" y="4370384"/>
              <a:chExt cx="2016248" cy="449961"/>
            </a:xfrm>
          </p:grpSpPr>
          <p:grpSp>
            <p:nvGrpSpPr>
              <p:cNvPr id="72" name="组合 71"/>
              <p:cNvGrpSpPr/>
              <p:nvPr/>
            </p:nvGrpSpPr>
            <p:grpSpPr>
              <a:xfrm>
                <a:off x="1331617" y="4370384"/>
                <a:ext cx="2016248" cy="126710"/>
                <a:chOff x="827584" y="4653136"/>
                <a:chExt cx="3456384" cy="144016"/>
              </a:xfrm>
            </p:grpSpPr>
            <p:cxnSp>
              <p:nvCxnSpPr>
                <p:cNvPr id="65" name="直接连接符 64"/>
                <p:cNvCxnSpPr/>
                <p:nvPr/>
              </p:nvCxnSpPr>
              <p:spPr bwMode="auto">
                <a:xfrm flipH="1">
                  <a:off x="827584" y="4797152"/>
                  <a:ext cx="3456384" cy="0"/>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67" name="直接连接符 66"/>
                <p:cNvCxnSpPr/>
                <p:nvPr/>
              </p:nvCxnSpPr>
              <p:spPr bwMode="auto">
                <a:xfrm flipH="1" flipV="1">
                  <a:off x="837934" y="4653136"/>
                  <a:ext cx="1" cy="144016"/>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71" name="直接连接符 70"/>
                <p:cNvCxnSpPr/>
                <p:nvPr/>
              </p:nvCxnSpPr>
              <p:spPr bwMode="auto">
                <a:xfrm flipH="1" flipV="1">
                  <a:off x="4277652" y="4653136"/>
                  <a:ext cx="1" cy="144016"/>
                </a:xfrm>
                <a:prstGeom prst="line">
                  <a:avLst/>
                </a:prstGeom>
                <a:solidFill>
                  <a:schemeClr val="accent1"/>
                </a:solidFill>
                <a:ln w="19050" cap="flat" cmpd="sng" algn="ctr">
                  <a:solidFill>
                    <a:srgbClr val="FF0000"/>
                  </a:solidFill>
                  <a:prstDash val="solid"/>
                  <a:round/>
                  <a:headEnd type="none"/>
                  <a:tailEnd type="none" w="lg" len="lg"/>
                </a:ln>
                <a:effectLst/>
              </p:spPr>
            </p:cxnSp>
          </p:grpSp>
          <p:sp>
            <p:nvSpPr>
              <p:cNvPr id="73" name="矩形 72"/>
              <p:cNvSpPr/>
              <p:nvPr/>
            </p:nvSpPr>
            <p:spPr>
              <a:xfrm>
                <a:off x="1894349" y="4451013"/>
                <a:ext cx="944489"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gap=3</a:t>
                </a:r>
                <a:endParaRPr lang="zh-CN" altLang="en-US" dirty="0"/>
              </a:p>
            </p:txBody>
          </p:sp>
        </p:grpSp>
        <p:sp>
          <p:nvSpPr>
            <p:cNvPr id="63" name="矩形 62"/>
            <p:cNvSpPr/>
            <p:nvPr/>
          </p:nvSpPr>
          <p:spPr bwMode="auto">
            <a:xfrm>
              <a:off x="1115616" y="3801547"/>
              <a:ext cx="432000" cy="504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5047638" y="3369547"/>
              <a:ext cx="432000" cy="936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6" name="矩形 65"/>
            <p:cNvSpPr/>
            <p:nvPr/>
          </p:nvSpPr>
          <p:spPr bwMode="auto">
            <a:xfrm>
              <a:off x="2426290" y="3585547"/>
              <a:ext cx="432000" cy="720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8" name="矩形 67"/>
            <p:cNvSpPr/>
            <p:nvPr/>
          </p:nvSpPr>
          <p:spPr bwMode="auto">
            <a:xfrm>
              <a:off x="3081627" y="3945589"/>
              <a:ext cx="432000" cy="359958"/>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9" name="矩形 68"/>
            <p:cNvSpPr/>
            <p:nvPr/>
          </p:nvSpPr>
          <p:spPr bwMode="auto">
            <a:xfrm>
              <a:off x="7013649" y="2973547"/>
              <a:ext cx="432000" cy="1332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4392301" y="3261547"/>
              <a:ext cx="432000" cy="104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4" name="矩形 83"/>
            <p:cNvSpPr/>
            <p:nvPr/>
          </p:nvSpPr>
          <p:spPr bwMode="auto">
            <a:xfrm>
              <a:off x="1770953" y="3729547"/>
              <a:ext cx="432000" cy="576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6" name="矩形 85"/>
            <p:cNvSpPr/>
            <p:nvPr/>
          </p:nvSpPr>
          <p:spPr bwMode="auto">
            <a:xfrm>
              <a:off x="5702975" y="3369547"/>
              <a:ext cx="432000" cy="936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6358312" y="3477547"/>
              <a:ext cx="432000" cy="82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3736964" y="3657547"/>
              <a:ext cx="432000" cy="648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7668986" y="3153547"/>
              <a:ext cx="432000" cy="1152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8324327" y="3045555"/>
              <a:ext cx="432000" cy="1259992"/>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1154066" y="4964007"/>
            <a:ext cx="7602261" cy="1332000"/>
            <a:chOff x="1154066" y="4964007"/>
            <a:chExt cx="7602261" cy="1332000"/>
          </a:xfrm>
        </p:grpSpPr>
        <p:sp>
          <p:nvSpPr>
            <p:cNvPr id="104" name="矩形 103"/>
            <p:cNvSpPr/>
            <p:nvPr/>
          </p:nvSpPr>
          <p:spPr bwMode="auto">
            <a:xfrm>
              <a:off x="3109592" y="5792007"/>
              <a:ext cx="432000" cy="504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5" name="矩形 104"/>
            <p:cNvSpPr/>
            <p:nvPr/>
          </p:nvSpPr>
          <p:spPr bwMode="auto">
            <a:xfrm>
              <a:off x="5065118" y="5360007"/>
              <a:ext cx="432000" cy="936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6" name="矩形 105"/>
            <p:cNvSpPr/>
            <p:nvPr/>
          </p:nvSpPr>
          <p:spPr bwMode="auto">
            <a:xfrm>
              <a:off x="2457750" y="5576007"/>
              <a:ext cx="432000" cy="720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7" name="矩形 106"/>
            <p:cNvSpPr/>
            <p:nvPr/>
          </p:nvSpPr>
          <p:spPr bwMode="auto">
            <a:xfrm>
              <a:off x="1154066" y="5936049"/>
              <a:ext cx="432000" cy="359958"/>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8" name="矩形 107"/>
            <p:cNvSpPr/>
            <p:nvPr/>
          </p:nvSpPr>
          <p:spPr bwMode="auto">
            <a:xfrm>
              <a:off x="7020644" y="4964007"/>
              <a:ext cx="432000" cy="1332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9" name="矩形 108"/>
            <p:cNvSpPr/>
            <p:nvPr/>
          </p:nvSpPr>
          <p:spPr bwMode="auto">
            <a:xfrm>
              <a:off x="6368802" y="5252007"/>
              <a:ext cx="432000" cy="104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0" name="矩形 109"/>
            <p:cNvSpPr/>
            <p:nvPr/>
          </p:nvSpPr>
          <p:spPr bwMode="auto">
            <a:xfrm>
              <a:off x="1805908" y="5720007"/>
              <a:ext cx="432000" cy="576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1" name="矩形 110"/>
            <p:cNvSpPr/>
            <p:nvPr/>
          </p:nvSpPr>
          <p:spPr bwMode="auto">
            <a:xfrm>
              <a:off x="5716960" y="5360007"/>
              <a:ext cx="432000" cy="936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2" name="矩形 111"/>
            <p:cNvSpPr/>
            <p:nvPr/>
          </p:nvSpPr>
          <p:spPr bwMode="auto">
            <a:xfrm>
              <a:off x="4413276" y="5468007"/>
              <a:ext cx="432000" cy="82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3" name="矩形 112"/>
            <p:cNvSpPr/>
            <p:nvPr/>
          </p:nvSpPr>
          <p:spPr bwMode="auto">
            <a:xfrm>
              <a:off x="3761434" y="5648007"/>
              <a:ext cx="432000" cy="648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4" name="矩形 113"/>
            <p:cNvSpPr/>
            <p:nvPr/>
          </p:nvSpPr>
          <p:spPr bwMode="auto">
            <a:xfrm>
              <a:off x="7672486" y="5144007"/>
              <a:ext cx="432000" cy="1152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5" name="矩形 114"/>
            <p:cNvSpPr/>
            <p:nvPr/>
          </p:nvSpPr>
          <p:spPr bwMode="auto">
            <a:xfrm>
              <a:off x="8324327" y="5036015"/>
              <a:ext cx="432000" cy="1259992"/>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7448203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strips(downLeft)">
                                      <p:cBhvr>
                                        <p:cTn id="7" dur="500"/>
                                        <p:tgtEl>
                                          <p:spTgt spid="118"/>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p:tgtEl>
                                          <p:spTgt spid="17"/>
                                        </p:tgtEl>
                                        <p:attrNameLst>
                                          <p:attrName>ppt_x</p:attrName>
                                        </p:attrNameLst>
                                      </p:cBhvr>
                                      <p:tavLst>
                                        <p:tav tm="0">
                                          <p:val>
                                            <p:strVal val="#ppt_x-#ppt_w*1.125000"/>
                                          </p:val>
                                        </p:tav>
                                        <p:tav tm="100000">
                                          <p:val>
                                            <p:strVal val="#ppt_x"/>
                                          </p:val>
                                        </p:tav>
                                      </p:tavLst>
                                    </p:anim>
                                    <p:animEffect transition="in" filter="wipe(righ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strips(downLeft)">
                                      <p:cBhvr>
                                        <p:cTn id="17" dur="500"/>
                                        <p:tgtEl>
                                          <p:spTgt spid="119"/>
                                        </p:tgtEl>
                                      </p:cBhvr>
                                    </p:animEffect>
                                  </p:childTnLst>
                                </p:cTn>
                              </p:par>
                            </p:childTnLst>
                          </p:cTn>
                        </p:par>
                        <p:par>
                          <p:cTn id="18" fill="hold">
                            <p:stCondLst>
                              <p:cond delay="500"/>
                            </p:stCondLst>
                            <p:childTnLst>
                              <p:par>
                                <p:cTn id="19" presetID="12" presetClass="entr" presetSubtype="8"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p:tgtEl>
                                          <p:spTgt spid="18"/>
                                        </p:tgtEl>
                                        <p:attrNameLst>
                                          <p:attrName>ppt_x</p:attrName>
                                        </p:attrNameLst>
                                      </p:cBhvr>
                                      <p:tavLst>
                                        <p:tav tm="0">
                                          <p:val>
                                            <p:strVal val="#ppt_x-#ppt_w*1.125000"/>
                                          </p:val>
                                        </p:tav>
                                        <p:tav tm="100000">
                                          <p:val>
                                            <p:strVal val="#ppt_x"/>
                                          </p:val>
                                        </p:tav>
                                      </p:tavLst>
                                    </p:anim>
                                    <p:animEffect transition="in" filter="wipe(right)">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8" name="TextBox 20"/>
          <p:cNvSpPr txBox="1">
            <a:spLocks noChangeArrowheads="1"/>
          </p:cNvSpPr>
          <p:nvPr/>
        </p:nvSpPr>
        <p:spPr bwMode="auto">
          <a:xfrm>
            <a:off x="169890" y="1116033"/>
            <a:ext cx="872259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算法框架：</a:t>
            </a:r>
            <a:r>
              <a:rPr lang="en-US" altLang="zh-CN" sz="3200" b="1" dirty="0">
                <a:latin typeface="微软雅黑" panose="020B0503020204020204" pitchFamily="34" charset="-122"/>
                <a:ea typeface="微软雅黑" panose="020B0503020204020204" pitchFamily="34" charset="-122"/>
              </a:rPr>
              <a:t>coarse-to-fine</a:t>
            </a:r>
            <a:endParaRPr lang="zh-CN" altLang="en-US" sz="3200" b="1" dirty="0">
              <a:latin typeface="微软雅黑" panose="020B0503020204020204" pitchFamily="34" charset="-122"/>
              <a:ea typeface="微软雅黑" panose="020B0503020204020204" pitchFamily="34" charset="-122"/>
            </a:endParaRPr>
          </a:p>
        </p:txBody>
      </p:sp>
      <p:grpSp>
        <p:nvGrpSpPr>
          <p:cNvPr id="118" name="组合 117"/>
          <p:cNvGrpSpPr/>
          <p:nvPr/>
        </p:nvGrpSpPr>
        <p:grpSpPr>
          <a:xfrm>
            <a:off x="203543" y="1818260"/>
            <a:ext cx="771816" cy="2308324"/>
            <a:chOff x="44192" y="1930982"/>
            <a:chExt cx="771816" cy="2308324"/>
          </a:xfrm>
        </p:grpSpPr>
        <p:sp>
          <p:nvSpPr>
            <p:cNvPr id="85" name="左弧形箭头 84"/>
            <p:cNvSpPr/>
            <p:nvPr/>
          </p:nvSpPr>
          <p:spPr bwMode="auto">
            <a:xfrm>
              <a:off x="467544" y="2622194"/>
              <a:ext cx="348464" cy="1299564"/>
            </a:xfrm>
            <a:prstGeom prst="curvedRightArrow">
              <a:avLst>
                <a:gd name="adj1" fmla="val 19095"/>
                <a:gd name="adj2" fmla="val 45606"/>
                <a:gd name="adj3" fmla="val 36623"/>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7" name="矩形 86"/>
            <p:cNvSpPr/>
            <p:nvPr/>
          </p:nvSpPr>
          <p:spPr>
            <a:xfrm>
              <a:off x="44192" y="1930982"/>
              <a:ext cx="471701" cy="2308324"/>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同颜色为一子序列</a:t>
              </a:r>
              <a:endParaRPr lang="en-US" altLang="zh-CN" b="1" dirty="0">
                <a:latin typeface="微软雅黑" panose="020B0503020204020204" pitchFamily="34" charset="-122"/>
                <a:ea typeface="微软雅黑" panose="020B0503020204020204" pitchFamily="34" charset="-122"/>
              </a:endParaRPr>
            </a:p>
          </p:txBody>
        </p:sp>
      </p:grpSp>
      <p:grpSp>
        <p:nvGrpSpPr>
          <p:cNvPr id="119" name="组合 118"/>
          <p:cNvGrpSpPr/>
          <p:nvPr/>
        </p:nvGrpSpPr>
        <p:grpSpPr>
          <a:xfrm>
            <a:off x="210110" y="4497093"/>
            <a:ext cx="786114" cy="2031325"/>
            <a:chOff x="48987" y="4420342"/>
            <a:chExt cx="786114" cy="2031325"/>
          </a:xfrm>
        </p:grpSpPr>
        <p:sp>
          <p:nvSpPr>
            <p:cNvPr id="116" name="左弧形箭头 115"/>
            <p:cNvSpPr/>
            <p:nvPr/>
          </p:nvSpPr>
          <p:spPr bwMode="auto">
            <a:xfrm>
              <a:off x="486637" y="4433692"/>
              <a:ext cx="348464" cy="1299564"/>
            </a:xfrm>
            <a:prstGeom prst="curvedRightArrow">
              <a:avLst>
                <a:gd name="adj1" fmla="val 19095"/>
                <a:gd name="adj2" fmla="val 45606"/>
                <a:gd name="adj3" fmla="val 36623"/>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7" name="矩形 116"/>
            <p:cNvSpPr/>
            <p:nvPr/>
          </p:nvSpPr>
          <p:spPr>
            <a:xfrm>
              <a:off x="48987" y="4420342"/>
              <a:ext cx="471701" cy="2031325"/>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各组内各自排序</a:t>
              </a:r>
              <a:endParaRPr lang="en-US" altLang="zh-CN" b="1"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1115616" y="3232575"/>
            <a:ext cx="7640711" cy="1846798"/>
            <a:chOff x="1115616" y="3232575"/>
            <a:chExt cx="7640711" cy="1846798"/>
          </a:xfrm>
        </p:grpSpPr>
        <p:grpSp>
          <p:nvGrpSpPr>
            <p:cNvPr id="4" name="组合 3"/>
            <p:cNvGrpSpPr/>
            <p:nvPr/>
          </p:nvGrpSpPr>
          <p:grpSpPr>
            <a:xfrm>
              <a:off x="1331617" y="4629412"/>
              <a:ext cx="1356719" cy="449961"/>
              <a:chOff x="1331617" y="4370384"/>
              <a:chExt cx="2016248" cy="449961"/>
            </a:xfrm>
          </p:grpSpPr>
          <p:grpSp>
            <p:nvGrpSpPr>
              <p:cNvPr id="72" name="组合 71"/>
              <p:cNvGrpSpPr/>
              <p:nvPr/>
            </p:nvGrpSpPr>
            <p:grpSpPr>
              <a:xfrm>
                <a:off x="1331617" y="4370384"/>
                <a:ext cx="2016248" cy="126710"/>
                <a:chOff x="827584" y="4653136"/>
                <a:chExt cx="3456384" cy="144016"/>
              </a:xfrm>
            </p:grpSpPr>
            <p:cxnSp>
              <p:nvCxnSpPr>
                <p:cNvPr id="65" name="直接连接符 64"/>
                <p:cNvCxnSpPr/>
                <p:nvPr/>
              </p:nvCxnSpPr>
              <p:spPr bwMode="auto">
                <a:xfrm flipH="1">
                  <a:off x="827584" y="4797152"/>
                  <a:ext cx="3456384" cy="0"/>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67" name="直接连接符 66"/>
                <p:cNvCxnSpPr/>
                <p:nvPr/>
              </p:nvCxnSpPr>
              <p:spPr bwMode="auto">
                <a:xfrm flipH="1" flipV="1">
                  <a:off x="837934" y="4653136"/>
                  <a:ext cx="1" cy="144016"/>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71" name="直接连接符 70"/>
                <p:cNvCxnSpPr/>
                <p:nvPr/>
              </p:nvCxnSpPr>
              <p:spPr bwMode="auto">
                <a:xfrm flipH="1" flipV="1">
                  <a:off x="4277652" y="4653136"/>
                  <a:ext cx="1" cy="144016"/>
                </a:xfrm>
                <a:prstGeom prst="line">
                  <a:avLst/>
                </a:prstGeom>
                <a:solidFill>
                  <a:schemeClr val="accent1"/>
                </a:solidFill>
                <a:ln w="19050" cap="flat" cmpd="sng" algn="ctr">
                  <a:solidFill>
                    <a:srgbClr val="FF0000"/>
                  </a:solidFill>
                  <a:prstDash val="solid"/>
                  <a:round/>
                  <a:headEnd type="none"/>
                  <a:tailEnd type="none" w="lg" len="lg"/>
                </a:ln>
                <a:effectLst/>
              </p:spPr>
            </p:cxnSp>
          </p:grpSp>
          <p:sp>
            <p:nvSpPr>
              <p:cNvPr id="73" name="矩形 72"/>
              <p:cNvSpPr/>
              <p:nvPr/>
            </p:nvSpPr>
            <p:spPr>
              <a:xfrm>
                <a:off x="1894348" y="4451013"/>
                <a:ext cx="1403625"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gap=2</a:t>
                </a:r>
                <a:endParaRPr lang="zh-CN" altLang="en-US" dirty="0"/>
              </a:p>
            </p:txBody>
          </p:sp>
        </p:grpSp>
        <p:sp>
          <p:nvSpPr>
            <p:cNvPr id="63" name="矩形 62"/>
            <p:cNvSpPr/>
            <p:nvPr/>
          </p:nvSpPr>
          <p:spPr bwMode="auto">
            <a:xfrm>
              <a:off x="1115616" y="4060575"/>
              <a:ext cx="432000" cy="504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5047638" y="3628575"/>
              <a:ext cx="432000" cy="936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6" name="矩形 65"/>
            <p:cNvSpPr/>
            <p:nvPr/>
          </p:nvSpPr>
          <p:spPr bwMode="auto">
            <a:xfrm>
              <a:off x="2426290" y="3844575"/>
              <a:ext cx="432000" cy="720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8" name="矩形 67"/>
            <p:cNvSpPr/>
            <p:nvPr/>
          </p:nvSpPr>
          <p:spPr bwMode="auto">
            <a:xfrm>
              <a:off x="3081627" y="4204617"/>
              <a:ext cx="432000" cy="359958"/>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9" name="矩形 68"/>
            <p:cNvSpPr/>
            <p:nvPr/>
          </p:nvSpPr>
          <p:spPr bwMode="auto">
            <a:xfrm>
              <a:off x="7013649" y="3232575"/>
              <a:ext cx="432000" cy="1332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4392301" y="3520575"/>
              <a:ext cx="432000" cy="1044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4" name="矩形 83"/>
            <p:cNvSpPr/>
            <p:nvPr/>
          </p:nvSpPr>
          <p:spPr bwMode="auto">
            <a:xfrm>
              <a:off x="1770953" y="3988575"/>
              <a:ext cx="432000" cy="576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6" name="矩形 85"/>
            <p:cNvSpPr/>
            <p:nvPr/>
          </p:nvSpPr>
          <p:spPr bwMode="auto">
            <a:xfrm>
              <a:off x="5702975" y="3628575"/>
              <a:ext cx="432000" cy="936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6358312" y="3736575"/>
              <a:ext cx="432000" cy="828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3736964" y="3916575"/>
              <a:ext cx="432000" cy="648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7668986" y="3412575"/>
              <a:ext cx="432000" cy="1152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8324327" y="3304583"/>
              <a:ext cx="432000" cy="1259992"/>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sp>
        <p:nvSpPr>
          <p:cNvPr id="75" name="矩形 74"/>
          <p:cNvSpPr/>
          <p:nvPr/>
        </p:nvSpPr>
        <p:spPr bwMode="auto">
          <a:xfrm>
            <a:off x="3109592" y="2269970"/>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6" name="矩形 75"/>
          <p:cNvSpPr/>
          <p:nvPr/>
        </p:nvSpPr>
        <p:spPr bwMode="auto">
          <a:xfrm>
            <a:off x="5065118" y="183797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7" name="矩形 76"/>
          <p:cNvSpPr/>
          <p:nvPr/>
        </p:nvSpPr>
        <p:spPr bwMode="auto">
          <a:xfrm>
            <a:off x="2457750" y="2053970"/>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8" name="矩形 77"/>
          <p:cNvSpPr/>
          <p:nvPr/>
        </p:nvSpPr>
        <p:spPr bwMode="auto">
          <a:xfrm>
            <a:off x="1154066" y="2414012"/>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7020644" y="1441970"/>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6368802" y="1729970"/>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1" name="矩形 80"/>
          <p:cNvSpPr/>
          <p:nvPr/>
        </p:nvSpPr>
        <p:spPr bwMode="auto">
          <a:xfrm>
            <a:off x="1805908" y="219797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2" name="矩形 81"/>
          <p:cNvSpPr/>
          <p:nvPr/>
        </p:nvSpPr>
        <p:spPr bwMode="auto">
          <a:xfrm>
            <a:off x="5716960" y="183797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3" name="矩形 82"/>
          <p:cNvSpPr/>
          <p:nvPr/>
        </p:nvSpPr>
        <p:spPr bwMode="auto">
          <a:xfrm>
            <a:off x="4413276" y="1945970"/>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2" name="矩形 131"/>
          <p:cNvSpPr/>
          <p:nvPr/>
        </p:nvSpPr>
        <p:spPr bwMode="auto">
          <a:xfrm>
            <a:off x="3761434" y="2125970"/>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3" name="矩形 132"/>
          <p:cNvSpPr/>
          <p:nvPr/>
        </p:nvSpPr>
        <p:spPr bwMode="auto">
          <a:xfrm>
            <a:off x="7672486" y="1621970"/>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4" name="矩形 133"/>
          <p:cNvSpPr/>
          <p:nvPr/>
        </p:nvSpPr>
        <p:spPr bwMode="auto">
          <a:xfrm>
            <a:off x="8324327" y="1513978"/>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138090" y="5090385"/>
            <a:ext cx="7624226" cy="1332000"/>
            <a:chOff x="1138090" y="5090385"/>
            <a:chExt cx="7624226" cy="1332000"/>
          </a:xfrm>
        </p:grpSpPr>
        <p:sp>
          <p:nvSpPr>
            <p:cNvPr id="135" name="矩形 134"/>
            <p:cNvSpPr/>
            <p:nvPr/>
          </p:nvSpPr>
          <p:spPr bwMode="auto">
            <a:xfrm>
              <a:off x="1138090" y="5918385"/>
              <a:ext cx="432000" cy="504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6" name="矩形 135"/>
            <p:cNvSpPr/>
            <p:nvPr/>
          </p:nvSpPr>
          <p:spPr bwMode="auto">
            <a:xfrm>
              <a:off x="6368802" y="5486385"/>
              <a:ext cx="432000" cy="936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7" name="矩形 136"/>
            <p:cNvSpPr/>
            <p:nvPr/>
          </p:nvSpPr>
          <p:spPr bwMode="auto">
            <a:xfrm>
              <a:off x="3753446" y="5702385"/>
              <a:ext cx="432000" cy="720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8" name="矩形 137"/>
            <p:cNvSpPr/>
            <p:nvPr/>
          </p:nvSpPr>
          <p:spPr bwMode="auto">
            <a:xfrm>
              <a:off x="1791929" y="6062427"/>
              <a:ext cx="432000" cy="359958"/>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9" name="矩形 138"/>
            <p:cNvSpPr/>
            <p:nvPr/>
          </p:nvSpPr>
          <p:spPr bwMode="auto">
            <a:xfrm>
              <a:off x="8330316" y="5090385"/>
              <a:ext cx="432000" cy="1332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0" name="矩形 139"/>
            <p:cNvSpPr/>
            <p:nvPr/>
          </p:nvSpPr>
          <p:spPr bwMode="auto">
            <a:xfrm>
              <a:off x="5714963" y="5378385"/>
              <a:ext cx="432000" cy="1044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1" name="矩形 140"/>
            <p:cNvSpPr/>
            <p:nvPr/>
          </p:nvSpPr>
          <p:spPr bwMode="auto">
            <a:xfrm>
              <a:off x="3099607" y="5846385"/>
              <a:ext cx="432000" cy="576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2" name="矩形 141"/>
            <p:cNvSpPr/>
            <p:nvPr/>
          </p:nvSpPr>
          <p:spPr bwMode="auto">
            <a:xfrm>
              <a:off x="4407285" y="5486385"/>
              <a:ext cx="432000" cy="936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3" name="矩形 142"/>
            <p:cNvSpPr/>
            <p:nvPr/>
          </p:nvSpPr>
          <p:spPr bwMode="auto">
            <a:xfrm>
              <a:off x="5061124" y="5594385"/>
              <a:ext cx="432000" cy="828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4" name="矩形 143"/>
            <p:cNvSpPr/>
            <p:nvPr/>
          </p:nvSpPr>
          <p:spPr bwMode="auto">
            <a:xfrm>
              <a:off x="2445768" y="5774385"/>
              <a:ext cx="432000" cy="648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5" name="矩形 144"/>
            <p:cNvSpPr/>
            <p:nvPr/>
          </p:nvSpPr>
          <p:spPr bwMode="auto">
            <a:xfrm>
              <a:off x="7676480" y="5270385"/>
              <a:ext cx="432000" cy="1152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6" name="矩形 145"/>
            <p:cNvSpPr/>
            <p:nvPr/>
          </p:nvSpPr>
          <p:spPr bwMode="auto">
            <a:xfrm>
              <a:off x="7022641" y="5162393"/>
              <a:ext cx="432000" cy="1259992"/>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6597588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strips(downLeft)">
                                      <p:cBhvr>
                                        <p:cTn id="7" dur="500"/>
                                        <p:tgtEl>
                                          <p:spTgt spid="118"/>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ppt_x</p:attrName>
                                        </p:attrNameLst>
                                      </p:cBhvr>
                                      <p:tavLst>
                                        <p:tav tm="0">
                                          <p:val>
                                            <p:strVal val="#ppt_x-#ppt_w*1.125000"/>
                                          </p:val>
                                        </p:tav>
                                        <p:tav tm="100000">
                                          <p:val>
                                            <p:strVal val="#ppt_x"/>
                                          </p:val>
                                        </p:tav>
                                      </p:tavLst>
                                    </p:anim>
                                    <p:animEffect transition="in" filter="wipe(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strips(downLeft)">
                                      <p:cBhvr>
                                        <p:cTn id="17" dur="500"/>
                                        <p:tgtEl>
                                          <p:spTgt spid="119"/>
                                        </p:tgtEl>
                                      </p:cBhvr>
                                    </p:animEffect>
                                  </p:childTnLst>
                                </p:cTn>
                              </p:par>
                            </p:childTnLst>
                          </p:cTn>
                        </p:par>
                        <p:par>
                          <p:cTn id="18" fill="hold">
                            <p:stCondLst>
                              <p:cond delay="500"/>
                            </p:stCondLst>
                            <p:childTnLst>
                              <p:par>
                                <p:cTn id="19" presetID="1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p:tgtEl>
                                          <p:spTgt spid="5"/>
                                        </p:tgtEl>
                                        <p:attrNameLst>
                                          <p:attrName>ppt_x</p:attrName>
                                        </p:attrNameLst>
                                      </p:cBhvr>
                                      <p:tavLst>
                                        <p:tav tm="0">
                                          <p:val>
                                            <p:strVal val="#ppt_x-#ppt_w*1.125000"/>
                                          </p:val>
                                        </p:tav>
                                        <p:tav tm="100000">
                                          <p:val>
                                            <p:strVal val="#ppt_x"/>
                                          </p:val>
                                        </p:tav>
                                      </p:tavLst>
                                    </p:anim>
                                    <p:animEffect transition="in" filter="wipe(righ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8" name="TextBox 20"/>
          <p:cNvSpPr txBox="1">
            <a:spLocks noChangeArrowheads="1"/>
          </p:cNvSpPr>
          <p:nvPr/>
        </p:nvSpPr>
        <p:spPr bwMode="auto">
          <a:xfrm>
            <a:off x="169890" y="1116033"/>
            <a:ext cx="872259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算法框架：</a:t>
            </a:r>
            <a:r>
              <a:rPr lang="en-US" altLang="zh-CN" sz="3200" b="1" dirty="0">
                <a:latin typeface="微软雅黑" panose="020B0503020204020204" pitchFamily="34" charset="-122"/>
                <a:ea typeface="微软雅黑" panose="020B0503020204020204" pitchFamily="34" charset="-122"/>
              </a:rPr>
              <a:t>coarse-to-fine</a:t>
            </a:r>
            <a:endParaRPr lang="zh-CN" altLang="en-US" sz="3200" b="1" dirty="0">
              <a:latin typeface="微软雅黑" panose="020B0503020204020204" pitchFamily="34" charset="-122"/>
              <a:ea typeface="微软雅黑" panose="020B0503020204020204" pitchFamily="34" charset="-122"/>
            </a:endParaRPr>
          </a:p>
        </p:txBody>
      </p:sp>
      <p:grpSp>
        <p:nvGrpSpPr>
          <p:cNvPr id="118" name="组合 117"/>
          <p:cNvGrpSpPr/>
          <p:nvPr/>
        </p:nvGrpSpPr>
        <p:grpSpPr>
          <a:xfrm>
            <a:off x="203543" y="1818260"/>
            <a:ext cx="771816" cy="2308324"/>
            <a:chOff x="44192" y="1930982"/>
            <a:chExt cx="771816" cy="2308324"/>
          </a:xfrm>
        </p:grpSpPr>
        <p:sp>
          <p:nvSpPr>
            <p:cNvPr id="85" name="左弧形箭头 84"/>
            <p:cNvSpPr/>
            <p:nvPr/>
          </p:nvSpPr>
          <p:spPr bwMode="auto">
            <a:xfrm>
              <a:off x="467544" y="2622194"/>
              <a:ext cx="348464" cy="1299564"/>
            </a:xfrm>
            <a:prstGeom prst="curvedRightArrow">
              <a:avLst>
                <a:gd name="adj1" fmla="val 19095"/>
                <a:gd name="adj2" fmla="val 45606"/>
                <a:gd name="adj3" fmla="val 36623"/>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7" name="矩形 86"/>
            <p:cNvSpPr/>
            <p:nvPr/>
          </p:nvSpPr>
          <p:spPr>
            <a:xfrm>
              <a:off x="44192" y="1930982"/>
              <a:ext cx="471701" cy="2308324"/>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同颜色为一子序列</a:t>
              </a:r>
              <a:endParaRPr lang="en-US" altLang="zh-CN" b="1" dirty="0">
                <a:latin typeface="微软雅黑" panose="020B0503020204020204" pitchFamily="34" charset="-122"/>
                <a:ea typeface="微软雅黑" panose="020B0503020204020204" pitchFamily="34" charset="-122"/>
              </a:endParaRPr>
            </a:p>
          </p:txBody>
        </p:sp>
      </p:grpSp>
      <p:grpSp>
        <p:nvGrpSpPr>
          <p:cNvPr id="119" name="组合 118"/>
          <p:cNvGrpSpPr/>
          <p:nvPr/>
        </p:nvGrpSpPr>
        <p:grpSpPr>
          <a:xfrm>
            <a:off x="210110" y="4497093"/>
            <a:ext cx="786114" cy="2031325"/>
            <a:chOff x="48987" y="4420342"/>
            <a:chExt cx="786114" cy="2031325"/>
          </a:xfrm>
        </p:grpSpPr>
        <p:sp>
          <p:nvSpPr>
            <p:cNvPr id="116" name="左弧形箭头 115"/>
            <p:cNvSpPr/>
            <p:nvPr/>
          </p:nvSpPr>
          <p:spPr bwMode="auto">
            <a:xfrm>
              <a:off x="486637" y="4433692"/>
              <a:ext cx="348464" cy="1299564"/>
            </a:xfrm>
            <a:prstGeom prst="curvedRightArrow">
              <a:avLst>
                <a:gd name="adj1" fmla="val 19095"/>
                <a:gd name="adj2" fmla="val 45606"/>
                <a:gd name="adj3" fmla="val 36623"/>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7" name="矩形 116"/>
            <p:cNvSpPr/>
            <p:nvPr/>
          </p:nvSpPr>
          <p:spPr>
            <a:xfrm>
              <a:off x="48987" y="4420342"/>
              <a:ext cx="471701" cy="2031325"/>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各组内各自排序</a:t>
              </a:r>
              <a:endParaRPr lang="en-US" altLang="zh-CN" b="1" dirty="0">
                <a:latin typeface="微软雅黑" panose="020B0503020204020204" pitchFamily="34" charset="-122"/>
                <a:ea typeface="微软雅黑" panose="020B0503020204020204" pitchFamily="34" charset="-122"/>
              </a:endParaRPr>
            </a:p>
          </p:txBody>
        </p:sp>
      </p:grpSp>
      <p:sp>
        <p:nvSpPr>
          <p:cNvPr id="58" name="矩形 57"/>
          <p:cNvSpPr/>
          <p:nvPr/>
        </p:nvSpPr>
        <p:spPr bwMode="auto">
          <a:xfrm>
            <a:off x="1134252" y="231278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9" name="矩形 58"/>
          <p:cNvSpPr/>
          <p:nvPr/>
        </p:nvSpPr>
        <p:spPr bwMode="auto">
          <a:xfrm>
            <a:off x="6364964" y="188078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0" name="矩形 59"/>
          <p:cNvSpPr/>
          <p:nvPr/>
        </p:nvSpPr>
        <p:spPr bwMode="auto">
          <a:xfrm>
            <a:off x="3749608" y="2096784"/>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1" name="矩形 60"/>
          <p:cNvSpPr/>
          <p:nvPr/>
        </p:nvSpPr>
        <p:spPr bwMode="auto">
          <a:xfrm>
            <a:off x="1788091" y="2456826"/>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2" name="矩形 61"/>
          <p:cNvSpPr/>
          <p:nvPr/>
        </p:nvSpPr>
        <p:spPr bwMode="auto">
          <a:xfrm>
            <a:off x="8326478" y="148478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5711125" y="1772784"/>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8" name="矩形 97"/>
          <p:cNvSpPr/>
          <p:nvPr/>
        </p:nvSpPr>
        <p:spPr bwMode="auto">
          <a:xfrm>
            <a:off x="3095769" y="224078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9" name="矩形 98"/>
          <p:cNvSpPr/>
          <p:nvPr/>
        </p:nvSpPr>
        <p:spPr bwMode="auto">
          <a:xfrm>
            <a:off x="4403447" y="188078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0" name="矩形 99"/>
          <p:cNvSpPr/>
          <p:nvPr/>
        </p:nvSpPr>
        <p:spPr bwMode="auto">
          <a:xfrm>
            <a:off x="5057286" y="198878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1" name="矩形 100"/>
          <p:cNvSpPr/>
          <p:nvPr/>
        </p:nvSpPr>
        <p:spPr bwMode="auto">
          <a:xfrm>
            <a:off x="2441930" y="2168784"/>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2" name="矩形 101"/>
          <p:cNvSpPr/>
          <p:nvPr/>
        </p:nvSpPr>
        <p:spPr bwMode="auto">
          <a:xfrm>
            <a:off x="7672642" y="166478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3" name="矩形 102"/>
          <p:cNvSpPr/>
          <p:nvPr/>
        </p:nvSpPr>
        <p:spPr bwMode="auto">
          <a:xfrm>
            <a:off x="7018803" y="155679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134252" y="3140968"/>
            <a:ext cx="7624226" cy="1982688"/>
            <a:chOff x="1134252" y="3140968"/>
            <a:chExt cx="7624226" cy="1982688"/>
          </a:xfrm>
        </p:grpSpPr>
        <p:sp>
          <p:nvSpPr>
            <p:cNvPr id="104" name="矩形 103"/>
            <p:cNvSpPr/>
            <p:nvPr/>
          </p:nvSpPr>
          <p:spPr bwMode="auto">
            <a:xfrm>
              <a:off x="1134252" y="3968968"/>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5" name="矩形 104"/>
            <p:cNvSpPr/>
            <p:nvPr/>
          </p:nvSpPr>
          <p:spPr bwMode="auto">
            <a:xfrm>
              <a:off x="6364964" y="3536968"/>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6" name="矩形 105"/>
            <p:cNvSpPr/>
            <p:nvPr/>
          </p:nvSpPr>
          <p:spPr bwMode="auto">
            <a:xfrm>
              <a:off x="3749608" y="3752968"/>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7" name="矩形 106"/>
            <p:cNvSpPr/>
            <p:nvPr/>
          </p:nvSpPr>
          <p:spPr bwMode="auto">
            <a:xfrm>
              <a:off x="1788091" y="4113010"/>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8" name="矩形 107"/>
            <p:cNvSpPr/>
            <p:nvPr/>
          </p:nvSpPr>
          <p:spPr bwMode="auto">
            <a:xfrm>
              <a:off x="8326478" y="3140968"/>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9" name="矩形 108"/>
            <p:cNvSpPr/>
            <p:nvPr/>
          </p:nvSpPr>
          <p:spPr bwMode="auto">
            <a:xfrm>
              <a:off x="5711125" y="3428968"/>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0" name="矩形 109"/>
            <p:cNvSpPr/>
            <p:nvPr/>
          </p:nvSpPr>
          <p:spPr bwMode="auto">
            <a:xfrm>
              <a:off x="3095769" y="3896968"/>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1" name="矩形 110"/>
            <p:cNvSpPr/>
            <p:nvPr/>
          </p:nvSpPr>
          <p:spPr bwMode="auto">
            <a:xfrm>
              <a:off x="4403447" y="3536968"/>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2" name="矩形 111"/>
            <p:cNvSpPr/>
            <p:nvPr/>
          </p:nvSpPr>
          <p:spPr bwMode="auto">
            <a:xfrm>
              <a:off x="5057286" y="3644968"/>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3" name="矩形 112"/>
            <p:cNvSpPr/>
            <p:nvPr/>
          </p:nvSpPr>
          <p:spPr bwMode="auto">
            <a:xfrm>
              <a:off x="2441930" y="3824968"/>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4" name="矩形 113"/>
            <p:cNvSpPr/>
            <p:nvPr/>
          </p:nvSpPr>
          <p:spPr bwMode="auto">
            <a:xfrm>
              <a:off x="7672642" y="3320968"/>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5" name="矩形 114"/>
            <p:cNvSpPr/>
            <p:nvPr/>
          </p:nvSpPr>
          <p:spPr bwMode="auto">
            <a:xfrm>
              <a:off x="7018803" y="3212976"/>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120" name="组合 119"/>
            <p:cNvGrpSpPr/>
            <p:nvPr/>
          </p:nvGrpSpPr>
          <p:grpSpPr>
            <a:xfrm>
              <a:off x="1267221" y="4623741"/>
              <a:ext cx="944489" cy="499915"/>
              <a:chOff x="1169120" y="4370384"/>
              <a:chExt cx="2623076" cy="499915"/>
            </a:xfrm>
          </p:grpSpPr>
          <p:grpSp>
            <p:nvGrpSpPr>
              <p:cNvPr id="121" name="组合 120"/>
              <p:cNvGrpSpPr/>
              <p:nvPr/>
            </p:nvGrpSpPr>
            <p:grpSpPr>
              <a:xfrm>
                <a:off x="1331617" y="4370384"/>
                <a:ext cx="2016248" cy="126710"/>
                <a:chOff x="827584" y="4653136"/>
                <a:chExt cx="3456384" cy="144016"/>
              </a:xfrm>
            </p:grpSpPr>
            <p:cxnSp>
              <p:nvCxnSpPr>
                <p:cNvPr id="123" name="直接连接符 122"/>
                <p:cNvCxnSpPr/>
                <p:nvPr/>
              </p:nvCxnSpPr>
              <p:spPr bwMode="auto">
                <a:xfrm flipH="1">
                  <a:off x="827584" y="4797152"/>
                  <a:ext cx="3456384" cy="0"/>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124" name="直接连接符 123"/>
                <p:cNvCxnSpPr/>
                <p:nvPr/>
              </p:nvCxnSpPr>
              <p:spPr bwMode="auto">
                <a:xfrm flipH="1" flipV="1">
                  <a:off x="837934" y="4653136"/>
                  <a:ext cx="1" cy="144016"/>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125" name="直接连接符 124"/>
                <p:cNvCxnSpPr/>
                <p:nvPr/>
              </p:nvCxnSpPr>
              <p:spPr bwMode="auto">
                <a:xfrm flipH="1" flipV="1">
                  <a:off x="4277652" y="4653136"/>
                  <a:ext cx="1" cy="144016"/>
                </a:xfrm>
                <a:prstGeom prst="line">
                  <a:avLst/>
                </a:prstGeom>
                <a:solidFill>
                  <a:schemeClr val="accent1"/>
                </a:solidFill>
                <a:ln w="19050" cap="flat" cmpd="sng" algn="ctr">
                  <a:solidFill>
                    <a:srgbClr val="FF0000"/>
                  </a:solidFill>
                  <a:prstDash val="solid"/>
                  <a:round/>
                  <a:headEnd type="none"/>
                  <a:tailEnd type="none" w="lg" len="lg"/>
                </a:ln>
                <a:effectLst/>
              </p:spPr>
            </p:cxnSp>
          </p:grpSp>
          <p:sp>
            <p:nvSpPr>
              <p:cNvPr id="122" name="矩形 121"/>
              <p:cNvSpPr/>
              <p:nvPr/>
            </p:nvSpPr>
            <p:spPr>
              <a:xfrm>
                <a:off x="1169120" y="4500967"/>
                <a:ext cx="2623076"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gap=1</a:t>
                </a:r>
                <a:endParaRPr lang="zh-CN" altLang="en-US" dirty="0"/>
              </a:p>
            </p:txBody>
          </p:sp>
        </p:grpSp>
      </p:grpSp>
      <p:grpSp>
        <p:nvGrpSpPr>
          <p:cNvPr id="5" name="组合 4"/>
          <p:cNvGrpSpPr/>
          <p:nvPr/>
        </p:nvGrpSpPr>
        <p:grpSpPr>
          <a:xfrm>
            <a:off x="1151949" y="5074635"/>
            <a:ext cx="7620402" cy="1332000"/>
            <a:chOff x="1151949" y="5074635"/>
            <a:chExt cx="7620402" cy="1332000"/>
          </a:xfrm>
        </p:grpSpPr>
        <p:sp>
          <p:nvSpPr>
            <p:cNvPr id="126" name="矩形 125"/>
            <p:cNvSpPr/>
            <p:nvPr/>
          </p:nvSpPr>
          <p:spPr bwMode="auto">
            <a:xfrm>
              <a:off x="1805440" y="5902635"/>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7" name="矩形 126"/>
            <p:cNvSpPr/>
            <p:nvPr/>
          </p:nvSpPr>
          <p:spPr bwMode="auto">
            <a:xfrm>
              <a:off x="5726386" y="5470635"/>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8" name="矩形 127"/>
            <p:cNvSpPr/>
            <p:nvPr/>
          </p:nvSpPr>
          <p:spPr bwMode="auto">
            <a:xfrm>
              <a:off x="3765913" y="5686635"/>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9" name="矩形 128"/>
            <p:cNvSpPr/>
            <p:nvPr/>
          </p:nvSpPr>
          <p:spPr bwMode="auto">
            <a:xfrm>
              <a:off x="1151949" y="6046677"/>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0" name="矩形 129"/>
            <p:cNvSpPr/>
            <p:nvPr/>
          </p:nvSpPr>
          <p:spPr bwMode="auto">
            <a:xfrm>
              <a:off x="8340351" y="5074635"/>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1" name="矩形 130"/>
            <p:cNvSpPr/>
            <p:nvPr/>
          </p:nvSpPr>
          <p:spPr bwMode="auto">
            <a:xfrm>
              <a:off x="6379877" y="5362635"/>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7" name="矩形 146"/>
            <p:cNvSpPr/>
            <p:nvPr/>
          </p:nvSpPr>
          <p:spPr bwMode="auto">
            <a:xfrm>
              <a:off x="2458931" y="5830635"/>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8" name="矩形 147"/>
            <p:cNvSpPr/>
            <p:nvPr/>
          </p:nvSpPr>
          <p:spPr bwMode="auto">
            <a:xfrm>
              <a:off x="5072895" y="5470635"/>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9" name="矩形 148"/>
            <p:cNvSpPr/>
            <p:nvPr/>
          </p:nvSpPr>
          <p:spPr bwMode="auto">
            <a:xfrm>
              <a:off x="4419404" y="5578635"/>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0" name="矩形 149"/>
            <p:cNvSpPr/>
            <p:nvPr/>
          </p:nvSpPr>
          <p:spPr bwMode="auto">
            <a:xfrm>
              <a:off x="3112422" y="5758635"/>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1" name="矩形 150"/>
            <p:cNvSpPr/>
            <p:nvPr/>
          </p:nvSpPr>
          <p:spPr bwMode="auto">
            <a:xfrm>
              <a:off x="7033368" y="5254635"/>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2" name="矩形 151"/>
            <p:cNvSpPr/>
            <p:nvPr/>
          </p:nvSpPr>
          <p:spPr bwMode="auto">
            <a:xfrm>
              <a:off x="7686859" y="5146643"/>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5257146" y="6444373"/>
            <a:ext cx="2056715" cy="369332"/>
            <a:chOff x="5257146" y="6444373"/>
            <a:chExt cx="2056715" cy="369332"/>
          </a:xfrm>
        </p:grpSpPr>
        <p:cxnSp>
          <p:nvCxnSpPr>
            <p:cNvPr id="54" name="直接连接符 53"/>
            <p:cNvCxnSpPr/>
            <p:nvPr/>
          </p:nvCxnSpPr>
          <p:spPr bwMode="auto">
            <a:xfrm flipH="1">
              <a:off x="5257146" y="6571083"/>
              <a:ext cx="725989" cy="0"/>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55" name="直接连接符 54"/>
            <p:cNvCxnSpPr/>
            <p:nvPr/>
          </p:nvCxnSpPr>
          <p:spPr bwMode="auto">
            <a:xfrm flipH="1" flipV="1">
              <a:off x="5259320" y="6444373"/>
              <a:ext cx="0" cy="126710"/>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56" name="直接连接符 55"/>
            <p:cNvCxnSpPr/>
            <p:nvPr/>
          </p:nvCxnSpPr>
          <p:spPr bwMode="auto">
            <a:xfrm flipH="1" flipV="1">
              <a:off x="5981808" y="6444373"/>
              <a:ext cx="0" cy="126710"/>
            </a:xfrm>
            <a:prstGeom prst="line">
              <a:avLst/>
            </a:prstGeom>
            <a:solidFill>
              <a:schemeClr val="accent1"/>
            </a:solidFill>
            <a:ln w="19050" cap="flat" cmpd="sng" algn="ctr">
              <a:solidFill>
                <a:srgbClr val="FF0000"/>
              </a:solidFill>
              <a:prstDash val="solid"/>
              <a:round/>
              <a:headEnd type="none"/>
              <a:tailEnd type="none" w="lg" len="lg"/>
            </a:ln>
            <a:effectLst/>
          </p:spPr>
        </p:cxnSp>
        <p:sp>
          <p:nvSpPr>
            <p:cNvPr id="57" name="矩形 56"/>
            <p:cNvSpPr/>
            <p:nvPr/>
          </p:nvSpPr>
          <p:spPr>
            <a:xfrm>
              <a:off x="5975033" y="6444373"/>
              <a:ext cx="1338828"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非稳定排序</a:t>
              </a:r>
              <a:endParaRPr lang="zh-CN" altLang="en-US" dirty="0"/>
            </a:p>
          </p:txBody>
        </p:sp>
      </p:grpSp>
    </p:spTree>
    <p:extLst>
      <p:ext uri="{BB962C8B-B14F-4D97-AF65-F5344CB8AC3E}">
        <p14:creationId xmlns:p14="http://schemas.microsoft.com/office/powerpoint/2010/main" val="263394606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strips(downLeft)">
                                      <p:cBhvr>
                                        <p:cTn id="7" dur="500"/>
                                        <p:tgtEl>
                                          <p:spTgt spid="118"/>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ppt_x</p:attrName>
                                        </p:attrNameLst>
                                      </p:cBhvr>
                                      <p:tavLst>
                                        <p:tav tm="0">
                                          <p:val>
                                            <p:strVal val="#ppt_x-#ppt_w*1.125000"/>
                                          </p:val>
                                        </p:tav>
                                        <p:tav tm="100000">
                                          <p:val>
                                            <p:strVal val="#ppt_x"/>
                                          </p:val>
                                        </p:tav>
                                      </p:tavLst>
                                    </p:anim>
                                    <p:animEffect transition="in" filter="wipe(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strips(downLeft)">
                                      <p:cBhvr>
                                        <p:cTn id="17" dur="500"/>
                                        <p:tgtEl>
                                          <p:spTgt spid="119"/>
                                        </p:tgtEl>
                                      </p:cBhvr>
                                    </p:animEffect>
                                  </p:childTnLst>
                                </p:cTn>
                              </p:par>
                            </p:childTnLst>
                          </p:cTn>
                        </p:par>
                        <p:par>
                          <p:cTn id="18" fill="hold">
                            <p:stCondLst>
                              <p:cond delay="500"/>
                            </p:stCondLst>
                            <p:childTnLst>
                              <p:par>
                                <p:cTn id="19" presetID="1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p:tgtEl>
                                          <p:spTgt spid="5"/>
                                        </p:tgtEl>
                                        <p:attrNameLst>
                                          <p:attrName>ppt_x</p:attrName>
                                        </p:attrNameLst>
                                      </p:cBhvr>
                                      <p:tavLst>
                                        <p:tav tm="0">
                                          <p:val>
                                            <p:strVal val="#ppt_x-#ppt_w*1.125000"/>
                                          </p:val>
                                        </p:tav>
                                        <p:tav tm="100000">
                                          <p:val>
                                            <p:strVal val="#ppt_x"/>
                                          </p:val>
                                        </p:tav>
                                      </p:tavLst>
                                    </p:anim>
                                    <p:animEffect transition="in" filter="wipe(righ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8" name="TextBox 20"/>
          <p:cNvSpPr txBox="1">
            <a:spLocks noChangeArrowheads="1"/>
          </p:cNvSpPr>
          <p:nvPr/>
        </p:nvSpPr>
        <p:spPr bwMode="auto">
          <a:xfrm>
            <a:off x="35496" y="1124744"/>
            <a:ext cx="872259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代码实现</a:t>
            </a:r>
            <a:endParaRPr lang="en-US" altLang="zh-CN" sz="3200" b="1" dirty="0">
              <a:latin typeface="微软雅黑" panose="020B0503020204020204" pitchFamily="34" charset="-122"/>
              <a:ea typeface="微软雅黑" panose="020B0503020204020204" pitchFamily="34" charset="-122"/>
            </a:endParaRPr>
          </a:p>
        </p:txBody>
      </p:sp>
      <p:sp>
        <p:nvSpPr>
          <p:cNvPr id="3" name="矩形 2"/>
          <p:cNvSpPr/>
          <p:nvPr/>
        </p:nvSpPr>
        <p:spPr>
          <a:xfrm>
            <a:off x="107504" y="1628800"/>
            <a:ext cx="9001000" cy="5047536"/>
          </a:xfrm>
          <a:prstGeom prst="rect">
            <a:avLst/>
          </a:prstGeom>
        </p:spPr>
        <p:txBody>
          <a:bodyPr wrap="square">
            <a:spAutoFit/>
          </a:bodyPr>
          <a:lstStyle/>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ShellSort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count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step = 0;</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auxiliary = 0;</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(step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count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2; step &gt; 0; step /= 2){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从数组第</a:t>
            </a:r>
            <a:r>
              <a:rPr lang="en-US" altLang="zh-CN" sz="1400" b="1" kern="0" dirty="0">
                <a:solidFill>
                  <a:srgbClr val="CC0000"/>
                </a:solidFill>
                <a:latin typeface="Consolas" panose="020B0609020204030204" pitchFamily="49" charset="0"/>
                <a:ea typeface="隶书" pitchFamily="49" charset="-122"/>
              </a:rPr>
              <a:t>step</a:t>
            </a:r>
            <a:r>
              <a:rPr lang="zh-CN" altLang="en-US" sz="1400" b="1" kern="0" dirty="0">
                <a:solidFill>
                  <a:srgbClr val="CC0000"/>
                </a:solidFill>
                <a:latin typeface="Consolas" panose="020B0609020204030204" pitchFamily="49" charset="0"/>
                <a:ea typeface="隶书" pitchFamily="49" charset="-122"/>
              </a:rPr>
              <a:t>个元素开始</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step;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count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每个元素与自己组内的数据进行直接插入排序</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step]){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插入排序的第一次判断</a:t>
            </a:r>
            <a:endParaRPr lang="en-US" altLang="zh-CN" sz="1400" b="1" kern="0" dirty="0">
              <a:solidFill>
                <a:srgbClr val="CC0000"/>
              </a:solidFill>
              <a:latin typeface="Consolas" panose="020B0609020204030204" pitchFamily="49" charset="0"/>
              <a:ea typeface="隶书"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auxiliary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需要往前插入，对待插入数据进行缓存</a:t>
            </a:r>
            <a:endParaRPr lang="en-US" altLang="zh-CN" sz="1400" b="1" kern="0" dirty="0">
              <a:solidFill>
                <a:srgbClr val="CC0000"/>
              </a:solidFill>
              <a:latin typeface="Consolas" panose="020B0609020204030204" pitchFamily="49" charset="0"/>
              <a:ea typeface="隶书" pitchFamily="49" charset="-122"/>
            </a:endParaRP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j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step;          </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(j &gt;= 0 &amp;&amp;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&gt; auxiliary){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对同组前面数据检测，所大则循环后移</a:t>
            </a:r>
            <a:endParaRPr lang="en-US" altLang="zh-CN" sz="1400" b="1" kern="0" dirty="0">
              <a:solidFill>
                <a:srgbClr val="CC0000"/>
              </a:solidFill>
              <a:latin typeface="Consolas" panose="020B0609020204030204" pitchFamily="49" charset="0"/>
              <a:ea typeface="隶书" pitchFamily="49" charset="-122"/>
            </a:endParaRPr>
          </a:p>
          <a:p>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 step]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j -= step;</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 step] = auxiliary;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插入数据</a:t>
            </a:r>
            <a:endParaRPr lang="en-US" altLang="zh-CN" sz="1400" b="1" kern="0" dirty="0">
              <a:solidFill>
                <a:srgbClr val="CC0000"/>
              </a:solidFill>
              <a:latin typeface="Consolas" panose="020B0609020204030204" pitchFamily="49" charset="0"/>
              <a:ea typeface="隶书"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endParaRPr lang="zh-CN" altLang="en-US" sz="14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array[] = { 14, 10, 18, 16, 20, 26, 23, 29, 26, 35, 32, 37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ShellSort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(array, 12);</a:t>
            </a:r>
          </a:p>
          <a:p>
            <a:r>
              <a:rPr lang="nn-NO" altLang="zh-CN" sz="1400" dirty="0">
                <a:solidFill>
                  <a:srgbClr val="0000FF"/>
                </a:solidFill>
                <a:highlight>
                  <a:srgbClr val="FFFFFF"/>
                </a:highlight>
                <a:latin typeface="Consolas" panose="020B0609020204030204" pitchFamily="49" charset="0"/>
                <a:ea typeface="新宋体" panose="02010609030101010101" pitchFamily="49" charset="-122"/>
              </a:rPr>
              <a:t>    for</a:t>
            </a:r>
            <a:r>
              <a:rPr lang="nn-NO"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4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400" dirty="0">
                <a:solidFill>
                  <a:srgbClr val="000000"/>
                </a:solidFill>
                <a:highlight>
                  <a:srgbClr val="FFFFFF"/>
                </a:highlight>
                <a:latin typeface="Consolas" panose="020B0609020204030204" pitchFamily="49" charset="0"/>
                <a:ea typeface="新宋体" panose="02010609030101010101" pitchFamily="49" charset="-122"/>
              </a:rPr>
              <a:t> i = 0; i &lt; 12; ++i)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array[</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endl</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400" dirty="0">
              <a:latin typeface="Consolas" panose="020B0609020204030204" pitchFamily="49" charset="0"/>
            </a:endParaRPr>
          </a:p>
        </p:txBody>
      </p:sp>
    </p:spTree>
    <p:extLst>
      <p:ext uri="{BB962C8B-B14F-4D97-AF65-F5344CB8AC3E}">
        <p14:creationId xmlns:p14="http://schemas.microsoft.com/office/powerpoint/2010/main" val="3032273978"/>
      </p:ext>
    </p:extLst>
  </p:cSld>
  <p:clrMapOvr>
    <a:masterClrMapping/>
  </p:clrMapOvr>
  <p:transition advTm="157">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8" name="TextBox 20"/>
          <p:cNvSpPr txBox="1">
            <a:spLocks noChangeArrowheads="1"/>
          </p:cNvSpPr>
          <p:nvPr/>
        </p:nvSpPr>
        <p:spPr bwMode="auto">
          <a:xfrm>
            <a:off x="35496" y="1124744"/>
            <a:ext cx="9073008" cy="5109091"/>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算法分析</a:t>
            </a:r>
          </a:p>
          <a:p>
            <a:pPr lvl="2"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Gap</a:t>
            </a:r>
            <a:r>
              <a:rPr lang="zh-CN" altLang="en-US" sz="2400" b="1" dirty="0">
                <a:latin typeface="微软雅黑" panose="020B0503020204020204" pitchFamily="34" charset="-122"/>
                <a:ea typeface="微软雅黑" panose="020B0503020204020204" pitchFamily="34" charset="-122"/>
              </a:rPr>
              <a:t>的取法有多种。最初</a:t>
            </a:r>
            <a:r>
              <a:rPr lang="en-US" altLang="zh-CN" sz="2400" b="1" dirty="0">
                <a:latin typeface="微软雅黑" panose="020B0503020204020204" pitchFamily="34" charset="-122"/>
                <a:ea typeface="微软雅黑" panose="020B0503020204020204" pitchFamily="34" charset="-122"/>
              </a:rPr>
              <a:t>Shell</a:t>
            </a:r>
            <a:r>
              <a:rPr lang="zh-CN" altLang="en-US" sz="2400" b="1" dirty="0">
                <a:latin typeface="微软雅黑" panose="020B0503020204020204" pitchFamily="34" charset="-122"/>
                <a:ea typeface="微软雅黑" panose="020B0503020204020204" pitchFamily="34" charset="-122"/>
              </a:rPr>
              <a:t>提出取 </a:t>
            </a:r>
            <a:r>
              <a:rPr lang="en-US" altLang="zh-CN" sz="2400" b="1" dirty="0">
                <a:latin typeface="微软雅黑" panose="020B0503020204020204" pitchFamily="34" charset="-122"/>
                <a:ea typeface="微软雅黑" panose="020B0503020204020204" pitchFamily="34" charset="-122"/>
              </a:rPr>
              <a:t>gap = </a:t>
            </a:r>
            <a:r>
              <a:rPr lang="en-US" altLang="zh-CN" sz="2400" b="1" dirty="0">
                <a:latin typeface="微软雅黑" panose="020B0503020204020204" pitchFamily="34" charset="-122"/>
                <a:ea typeface="微软雅黑" panose="020B0503020204020204" pitchFamily="34" charset="-122"/>
                <a:sym typeface="Symbol" pitchFamily="18" charset="2"/>
              </a:rPr>
              <a:t></a:t>
            </a:r>
            <a:r>
              <a:rPr lang="en-US" altLang="zh-CN" sz="2400" b="1" dirty="0">
                <a:latin typeface="微软雅黑" panose="020B0503020204020204" pitchFamily="34" charset="-122"/>
                <a:ea typeface="微软雅黑" panose="020B0503020204020204" pitchFamily="34" charset="-122"/>
              </a:rPr>
              <a:t>n/2</a:t>
            </a:r>
            <a:r>
              <a:rPr lang="en-US" altLang="zh-CN" sz="2400" b="1" dirty="0">
                <a:latin typeface="微软雅黑" panose="020B0503020204020204" pitchFamily="34" charset="-122"/>
                <a:ea typeface="微软雅黑" panose="020B0503020204020204" pitchFamily="34" charset="-122"/>
                <a:sym typeface="Symbol" pitchFamily="18" charset="2"/>
              </a:rPr>
              <a:t></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gap = </a:t>
            </a:r>
            <a:r>
              <a:rPr lang="en-US" altLang="zh-CN" sz="2400" b="1" dirty="0">
                <a:latin typeface="微软雅黑" panose="020B0503020204020204" pitchFamily="34" charset="-122"/>
                <a:ea typeface="微软雅黑" panose="020B0503020204020204" pitchFamily="34" charset="-122"/>
                <a:sym typeface="Symbol" pitchFamily="18" charset="2"/>
              </a:rPr>
              <a:t></a:t>
            </a:r>
            <a:r>
              <a:rPr lang="en-US" altLang="zh-CN" sz="2400" b="1" dirty="0">
                <a:latin typeface="微软雅黑" panose="020B0503020204020204" pitchFamily="34" charset="-122"/>
                <a:ea typeface="微软雅黑" panose="020B0503020204020204" pitchFamily="34" charset="-122"/>
              </a:rPr>
              <a:t>gap/2</a:t>
            </a:r>
            <a:r>
              <a:rPr lang="en-US" altLang="zh-CN" sz="2400" b="1" dirty="0">
                <a:latin typeface="微软雅黑" panose="020B0503020204020204" pitchFamily="34" charset="-122"/>
                <a:ea typeface="微软雅黑" panose="020B0503020204020204" pitchFamily="34" charset="-122"/>
                <a:sym typeface="Symbol" pitchFamily="18" charset="2"/>
              </a:rPr>
              <a:t></a:t>
            </a:r>
            <a:r>
              <a:rPr lang="zh-CN" altLang="en-US" sz="2400" b="1" dirty="0">
                <a:latin typeface="微软雅黑" panose="020B0503020204020204" pitchFamily="34" charset="-122"/>
                <a:ea typeface="微软雅黑" panose="020B0503020204020204" pitchFamily="34" charset="-122"/>
              </a:rPr>
              <a:t>，直到</a:t>
            </a:r>
            <a:r>
              <a:rPr lang="en-US" altLang="zh-CN" sz="2400" b="1" dirty="0">
                <a:latin typeface="微软雅黑" panose="020B0503020204020204" pitchFamily="34" charset="-122"/>
                <a:ea typeface="微软雅黑" panose="020B0503020204020204" pitchFamily="34" charset="-122"/>
              </a:rPr>
              <a:t>gap = 1</a:t>
            </a:r>
            <a:r>
              <a:rPr lang="zh-CN" altLang="en-US" sz="2400" b="1" dirty="0">
                <a:latin typeface="微软雅黑" panose="020B0503020204020204" pitchFamily="34" charset="-122"/>
                <a:ea typeface="微软雅黑" panose="020B0503020204020204" pitchFamily="34" charset="-122"/>
              </a:rPr>
              <a:t>，但效果并不好</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彻底弄清排序码比较次数和元素移动次数与增量选择之间的依赖关系，并给出完整数学分析，目前仍无人能够做到</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en-US" altLang="zh-CN" sz="2400" b="1" dirty="0" err="1">
                <a:latin typeface="微软雅黑" panose="020B0503020204020204" pitchFamily="34" charset="-122"/>
                <a:ea typeface="微软雅黑" panose="020B0503020204020204" pitchFamily="34" charset="-122"/>
              </a:rPr>
              <a:t>Papernov</a:t>
            </a:r>
            <a:r>
              <a:rPr lang="en-US" altLang="zh-CN" sz="2400" b="1" dirty="0">
                <a:latin typeface="微软雅黑" panose="020B0503020204020204" pitchFamily="34" charset="-122"/>
                <a:ea typeface="微软雅黑" panose="020B0503020204020204" pitchFamily="34" charset="-122"/>
              </a:rPr>
              <a:t> &amp; </a:t>
            </a:r>
            <a:r>
              <a:rPr lang="en-US" altLang="zh-CN" sz="2400" b="1" dirty="0" err="1">
                <a:latin typeface="微软雅黑" panose="020B0503020204020204" pitchFamily="34" charset="-122"/>
                <a:ea typeface="微软雅黑" panose="020B0503020204020204" pitchFamily="34" charset="-122"/>
              </a:rPr>
              <a:t>Stasevic</a:t>
            </a:r>
            <a:r>
              <a:rPr lang="en-US" altLang="zh-CN" sz="2400" b="1" dirty="0">
                <a:latin typeface="微软雅黑" panose="020B0503020204020204" pitchFamily="34" charset="-122"/>
                <a:ea typeface="微软雅黑" panose="020B0503020204020204" pitchFamily="34" charset="-122"/>
              </a:rPr>
              <a:t>, 1965</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H</a:t>
            </a:r>
            <a:r>
              <a:rPr lang="en-US" altLang="zh-CN" sz="2400" b="1" baseline="-25000" dirty="0">
                <a:latin typeface="微软雅黑" panose="020B0503020204020204" pitchFamily="34" charset="-122"/>
                <a:ea typeface="微软雅黑" panose="020B0503020204020204" pitchFamily="34" charset="-122"/>
              </a:rPr>
              <a:t>ps</a:t>
            </a:r>
            <a:r>
              <a:rPr lang="en-US" altLang="zh-CN" sz="2400" b="1" dirty="0">
                <a:latin typeface="微软雅黑" panose="020B0503020204020204" pitchFamily="34" charset="-122"/>
                <a:ea typeface="微软雅黑" panose="020B0503020204020204" pitchFamily="34" charset="-122"/>
              </a:rPr>
              <a:t>  =  {1, 3, 7, 15, 31, 63, ..., 2</a:t>
            </a:r>
            <a:r>
              <a:rPr lang="en-US" altLang="zh-CN" sz="2400" b="1" baseline="30000" dirty="0">
                <a:latin typeface="微软雅黑" panose="020B0503020204020204" pitchFamily="34" charset="-122"/>
                <a:ea typeface="微软雅黑" panose="020B0503020204020204" pitchFamily="34" charset="-122"/>
              </a:rPr>
              <a:t>k</a:t>
            </a:r>
            <a:r>
              <a:rPr lang="en-US" altLang="zh-CN" sz="2400" b="1" dirty="0">
                <a:latin typeface="微软雅黑" panose="020B0503020204020204" pitchFamily="34" charset="-122"/>
                <a:ea typeface="微软雅黑" panose="020B0503020204020204" pitchFamily="34" charset="-122"/>
              </a:rPr>
              <a:t>-1, ...}, O(n</a:t>
            </a:r>
            <a:r>
              <a:rPr lang="en-US" altLang="zh-CN" sz="2400" b="1" baseline="30000" dirty="0">
                <a:latin typeface="微软雅黑" panose="020B0503020204020204" pitchFamily="34" charset="-122"/>
                <a:ea typeface="微软雅黑" panose="020B0503020204020204" pitchFamily="34" charset="-122"/>
              </a:rPr>
              <a:t>3/2</a:t>
            </a:r>
            <a:r>
              <a:rPr lang="en-US" altLang="zh-CN" sz="2400" b="1" dirty="0">
                <a:latin typeface="微软雅黑" panose="020B0503020204020204" pitchFamily="34" charset="-122"/>
                <a:ea typeface="微软雅黑" panose="020B0503020204020204" pitchFamily="34" charset="-122"/>
              </a:rPr>
              <a:t>)</a:t>
            </a:r>
          </a:p>
          <a:p>
            <a:pPr lvl="2"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Pratt, 1979, H</a:t>
            </a:r>
            <a:r>
              <a:rPr lang="en-US" altLang="zh-CN" sz="2400" b="1" baseline="-25000" dirty="0">
                <a:latin typeface="微软雅黑" panose="020B0503020204020204" pitchFamily="34" charset="-122"/>
                <a:ea typeface="微软雅黑" panose="020B0503020204020204" pitchFamily="34" charset="-122"/>
              </a:rPr>
              <a:t>pratt</a:t>
            </a:r>
            <a:r>
              <a:rPr lang="en-US" altLang="zh-CN" sz="2400" b="1" dirty="0">
                <a:latin typeface="微软雅黑" panose="020B0503020204020204" pitchFamily="34" charset="-122"/>
                <a:ea typeface="微软雅黑" panose="020B0503020204020204" pitchFamily="34" charset="-122"/>
              </a:rPr>
              <a:t>  =  {1, 2, 3, 4, 6, 8, 9, 12, 16, ..., …} , O(nlog</a:t>
            </a:r>
            <a:r>
              <a:rPr lang="en-US" altLang="zh-CN" sz="2400" b="1" baseline="30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n)</a:t>
            </a:r>
          </a:p>
          <a:p>
            <a:pPr lvl="2"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Sedgewick {1, 5, 19, 41, 109, 209, 505, 929, 2161, 3905, 8929, ...} </a:t>
            </a:r>
            <a:r>
              <a:rPr lang="zh-CN" altLang="en-US" sz="2400" b="1" dirty="0">
                <a:latin typeface="微软雅黑" panose="020B0503020204020204" pitchFamily="34" charset="-122"/>
                <a:ea typeface="微软雅黑" panose="020B0503020204020204" pitchFamily="34" charset="-122"/>
              </a:rPr>
              <a:t>最坏情况为</a:t>
            </a:r>
            <a:r>
              <a:rPr lang="en-US" altLang="zh-CN" sz="2400" b="1" dirty="0">
                <a:latin typeface="微软雅黑" panose="020B0503020204020204" pitchFamily="34" charset="-122"/>
                <a:ea typeface="微软雅黑" panose="020B0503020204020204" pitchFamily="34" charset="-122"/>
              </a:rPr>
              <a:t>O(n</a:t>
            </a:r>
            <a:r>
              <a:rPr lang="en-US" altLang="zh-CN" sz="2400" b="1" baseline="30000" dirty="0">
                <a:latin typeface="微软雅黑" panose="020B0503020204020204" pitchFamily="34" charset="-122"/>
                <a:ea typeface="微软雅黑" panose="020B0503020204020204" pitchFamily="34" charset="-122"/>
              </a:rPr>
              <a:t>4/3</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，平均情况为</a:t>
            </a:r>
            <a:r>
              <a:rPr lang="en-US" altLang="zh-CN" sz="2400" b="1" dirty="0">
                <a:latin typeface="微软雅黑" panose="020B0503020204020204" pitchFamily="34" charset="-122"/>
                <a:ea typeface="微软雅黑" panose="020B0503020204020204" pitchFamily="34" charset="-122"/>
              </a:rPr>
              <a:t>O(n</a:t>
            </a:r>
            <a:r>
              <a:rPr lang="en-US" altLang="zh-CN" sz="2400" b="1" baseline="30000" dirty="0">
                <a:latin typeface="微软雅黑" panose="020B0503020204020204" pitchFamily="34" charset="-122"/>
                <a:ea typeface="微软雅黑" panose="020B0503020204020204" pitchFamily="34" charset="-122"/>
              </a:rPr>
              <a:t>7/6</a:t>
            </a:r>
            <a:r>
              <a:rPr lang="en-US" altLang="zh-CN" sz="2400" b="1" dirty="0">
                <a:latin typeface="微软雅黑" panose="020B0503020204020204" pitchFamily="34" charset="-122"/>
                <a:ea typeface="微软雅黑" panose="020B0503020204020204" pitchFamily="34" charset="-122"/>
              </a:rPr>
              <a:t>)</a:t>
            </a:r>
          </a:p>
          <a:p>
            <a:pPr marL="457200" lvl="2">
              <a:spcAft>
                <a:spcPts val="600"/>
              </a:spcAft>
              <a:buClr>
                <a:srgbClr val="C00000"/>
              </a:buClr>
              <a:defRPr/>
            </a:pP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9950730"/>
      </p:ext>
    </p:extLst>
  </p:cSld>
  <p:clrMapOvr>
    <a:masterClrMapping/>
  </p:clrMapOvr>
  <p:transition advTm="157">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8" name="TextBox 20"/>
          <p:cNvSpPr txBox="1">
            <a:spLocks noChangeArrowheads="1"/>
          </p:cNvSpPr>
          <p:nvPr/>
        </p:nvSpPr>
        <p:spPr bwMode="auto">
          <a:xfrm>
            <a:off x="35496" y="1124744"/>
            <a:ext cx="8722590" cy="1923604"/>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多尺度处理</a:t>
            </a: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采用由粗到细处理思想，简化计算过程</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该思路也大量应用于如图像处理等信息处理与计算过程</a:t>
            </a:r>
            <a:endParaRPr lang="en-US" altLang="zh-CN" sz="2400" b="1" dirty="0">
              <a:latin typeface="微软雅黑" panose="020B0503020204020204" pitchFamily="34" charset="-122"/>
              <a:ea typeface="微软雅黑" panose="020B0503020204020204" pitchFamily="34" charset="-122"/>
            </a:endParaRPr>
          </a:p>
          <a:p>
            <a:pPr marL="457200" lvl="2">
              <a:spcAft>
                <a:spcPts val="600"/>
              </a:spcAft>
              <a:buClr>
                <a:srgbClr val="C00000"/>
              </a:buClr>
              <a:defRPr/>
            </a:pPr>
            <a:endParaRPr lang="zh-CN" altLang="en-US" sz="24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7704" y="2708920"/>
            <a:ext cx="4512144" cy="3528392"/>
          </a:xfrm>
          <a:prstGeom prst="rect">
            <a:avLst/>
          </a:prstGeom>
        </p:spPr>
      </p:pic>
    </p:spTree>
    <p:extLst>
      <p:ext uri="{BB962C8B-B14F-4D97-AF65-F5344CB8AC3E}">
        <p14:creationId xmlns:p14="http://schemas.microsoft.com/office/powerpoint/2010/main" val="2562830864"/>
      </p:ext>
    </p:extLst>
  </p:cSld>
  <p:clrMapOvr>
    <a:masterClrMapping/>
  </p:clrMapOvr>
  <p:transition advTm="157">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归并排序</a:t>
            </a:r>
          </a:p>
        </p:txBody>
      </p:sp>
      <p:sp>
        <p:nvSpPr>
          <p:cNvPr id="5" name="TextBox 20"/>
          <p:cNvSpPr txBox="1">
            <a:spLocks noChangeArrowheads="1"/>
          </p:cNvSpPr>
          <p:nvPr/>
        </p:nvSpPr>
        <p:spPr bwMode="auto">
          <a:xfrm>
            <a:off x="179512" y="1124744"/>
            <a:ext cx="8640960" cy="4508927"/>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归并排序</a:t>
            </a:r>
            <a:endParaRPr lang="en-US" altLang="zh-CN" sz="3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将两个有序的子序列合并，得到一个完全有序的序列；即先使每个子序列有序，再使子序列段间有序</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迭代的归并排序算法就是利用两路归并过程进行排序。其基本思想是：设初始元素序列有 </a:t>
            </a:r>
            <a:r>
              <a:rPr lang="en-US" altLang="zh-CN" sz="2400" b="1" dirty="0">
                <a:latin typeface="微软雅黑" panose="020B0503020204020204" pitchFamily="34" charset="-122"/>
                <a:ea typeface="微软雅黑" panose="020B0503020204020204" pitchFamily="34" charset="-122"/>
              </a:rPr>
              <a:t>n </a:t>
            </a:r>
            <a:r>
              <a:rPr lang="zh-CN" altLang="en-US" sz="2400" b="1" dirty="0">
                <a:latin typeface="微软雅黑" panose="020B0503020204020204" pitchFamily="34" charset="-122"/>
                <a:ea typeface="微软雅黑" panose="020B0503020204020204" pitchFamily="34" charset="-122"/>
              </a:rPr>
              <a:t>个元素，首先把它看成是 </a:t>
            </a:r>
            <a:r>
              <a:rPr lang="en-US" altLang="zh-CN" sz="2400" b="1" dirty="0">
                <a:latin typeface="微软雅黑" panose="020B0503020204020204" pitchFamily="34" charset="-122"/>
                <a:ea typeface="微软雅黑" panose="020B0503020204020204" pitchFamily="34" charset="-122"/>
              </a:rPr>
              <a:t>n </a:t>
            </a:r>
            <a:r>
              <a:rPr lang="zh-CN" altLang="en-US" sz="2400" b="1" dirty="0">
                <a:latin typeface="微软雅黑" panose="020B0503020204020204" pitchFamily="34" charset="-122"/>
                <a:ea typeface="微软雅黑" panose="020B0503020204020204" pitchFamily="34" charset="-122"/>
              </a:rPr>
              <a:t>个长度为 </a:t>
            </a:r>
            <a:r>
              <a:rPr lang="en-US" altLang="zh-CN" sz="2400" b="1" dirty="0">
                <a:latin typeface="微软雅黑" panose="020B0503020204020204" pitchFamily="34" charset="-122"/>
                <a:ea typeface="微软雅黑" panose="020B0503020204020204" pitchFamily="34" charset="-122"/>
              </a:rPr>
              <a:t>1 </a:t>
            </a:r>
            <a:r>
              <a:rPr lang="zh-CN" altLang="en-US" sz="2400" b="1" dirty="0">
                <a:latin typeface="微软雅黑" panose="020B0503020204020204" pitchFamily="34" charset="-122"/>
                <a:ea typeface="微软雅黑" panose="020B0503020204020204" pitchFamily="34" charset="-122"/>
              </a:rPr>
              <a:t>的有序子序列（归并项），做两两归并，得到 </a:t>
            </a:r>
            <a:r>
              <a:rPr lang="zh-CN" altLang="en-US" sz="2400" b="1" dirty="0">
                <a:latin typeface="微软雅黑" panose="020B0503020204020204" pitchFamily="34" charset="-122"/>
                <a:ea typeface="微软雅黑" panose="020B0503020204020204" pitchFamily="34" charset="-122"/>
                <a:sym typeface="Symbol" pitchFamily="18" charset="2"/>
              </a:rPr>
              <a:t></a:t>
            </a:r>
            <a:r>
              <a:rPr lang="en-US" altLang="zh-CN" sz="2400" b="1" dirty="0">
                <a:latin typeface="微软雅黑" panose="020B0503020204020204" pitchFamily="34" charset="-122"/>
                <a:ea typeface="微软雅黑" panose="020B0503020204020204" pitchFamily="34" charset="-122"/>
              </a:rPr>
              <a:t>n/2</a:t>
            </a:r>
            <a:r>
              <a:rPr lang="en-US" altLang="zh-CN" sz="2400" b="1" dirty="0">
                <a:latin typeface="微软雅黑" panose="020B0503020204020204" pitchFamily="34" charset="-122"/>
                <a:ea typeface="微软雅黑" panose="020B0503020204020204" pitchFamily="34" charset="-122"/>
                <a:sym typeface="Symbol" pitchFamily="18" charset="2"/>
              </a:rPr>
              <a:t> </a:t>
            </a:r>
            <a:r>
              <a:rPr lang="zh-CN" altLang="en-US" sz="2400" b="1" dirty="0">
                <a:latin typeface="微软雅黑" panose="020B0503020204020204" pitchFamily="34" charset="-122"/>
                <a:ea typeface="微软雅黑" panose="020B0503020204020204" pitchFamily="34" charset="-122"/>
              </a:rPr>
              <a:t>个长度为 </a:t>
            </a:r>
            <a:r>
              <a:rPr lang="en-US" altLang="zh-CN" sz="2400" b="1" dirty="0">
                <a:latin typeface="微软雅黑" panose="020B0503020204020204" pitchFamily="34" charset="-122"/>
                <a:ea typeface="微软雅黑" panose="020B0503020204020204" pitchFamily="34" charset="-122"/>
              </a:rPr>
              <a:t>2 </a:t>
            </a:r>
            <a:r>
              <a:rPr lang="zh-CN" altLang="en-US" sz="2400" b="1" dirty="0">
                <a:latin typeface="微软雅黑" panose="020B0503020204020204" pitchFamily="34" charset="-122"/>
                <a:ea typeface="微软雅黑" panose="020B0503020204020204" pitchFamily="34" charset="-122"/>
              </a:rPr>
              <a:t>的归并项（最后一个归并项的长度为</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）；再做两两归并，得到 </a:t>
            </a:r>
            <a:r>
              <a:rPr lang="zh-CN" altLang="en-US" sz="2400" b="1" dirty="0">
                <a:latin typeface="微软雅黑" panose="020B0503020204020204" pitchFamily="34" charset="-122"/>
                <a:ea typeface="微软雅黑" panose="020B0503020204020204" pitchFamily="34" charset="-122"/>
                <a:sym typeface="Symbol" pitchFamily="18" charset="2"/>
              </a:rPr>
              <a:t></a:t>
            </a:r>
            <a:r>
              <a:rPr lang="en-US" altLang="zh-CN" sz="2400" b="1" dirty="0">
                <a:latin typeface="微软雅黑" panose="020B0503020204020204" pitchFamily="34" charset="-122"/>
                <a:ea typeface="微软雅黑" panose="020B0503020204020204" pitchFamily="34" charset="-122"/>
              </a:rPr>
              <a:t>n/4</a:t>
            </a:r>
            <a:r>
              <a:rPr lang="en-US" altLang="zh-CN" sz="2400" b="1" dirty="0">
                <a:latin typeface="微软雅黑" panose="020B0503020204020204" pitchFamily="34" charset="-122"/>
                <a:ea typeface="微软雅黑" panose="020B0503020204020204" pitchFamily="34" charset="-122"/>
                <a:sym typeface="Symbol" pitchFamily="18" charset="2"/>
              </a:rPr>
              <a:t> </a:t>
            </a:r>
            <a:r>
              <a:rPr lang="zh-CN" altLang="en-US" sz="2400" b="1" dirty="0">
                <a:latin typeface="微软雅黑" panose="020B0503020204020204" pitchFamily="34" charset="-122"/>
                <a:ea typeface="微软雅黑" panose="020B0503020204020204" pitchFamily="34" charset="-122"/>
              </a:rPr>
              <a:t>个长度为 </a:t>
            </a:r>
            <a:r>
              <a:rPr lang="en-US" altLang="zh-CN" sz="2400" b="1" dirty="0">
                <a:latin typeface="微软雅黑" panose="020B0503020204020204" pitchFamily="34" charset="-122"/>
                <a:ea typeface="微软雅黑" panose="020B0503020204020204" pitchFamily="34" charset="-122"/>
              </a:rPr>
              <a:t>4 </a:t>
            </a:r>
            <a:r>
              <a:rPr lang="zh-CN" altLang="en-US" sz="2400" b="1" dirty="0">
                <a:latin typeface="微软雅黑" panose="020B0503020204020204" pitchFamily="34" charset="-122"/>
                <a:ea typeface="微软雅黑" panose="020B0503020204020204" pitchFamily="34" charset="-122"/>
              </a:rPr>
              <a:t>的归并项（最后一个归并项长度可以短些）</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，如此重复，最后得到一个长度为 </a:t>
            </a:r>
            <a:r>
              <a:rPr lang="en-US" altLang="zh-CN" sz="2400" b="1" dirty="0">
                <a:latin typeface="微软雅黑" panose="020B0503020204020204" pitchFamily="34" charset="-122"/>
                <a:ea typeface="微软雅黑" panose="020B0503020204020204" pitchFamily="34" charset="-122"/>
              </a:rPr>
              <a:t>n </a:t>
            </a:r>
            <a:r>
              <a:rPr lang="zh-CN" altLang="en-US" sz="2400" b="1" dirty="0">
                <a:latin typeface="微软雅黑" panose="020B0503020204020204" pitchFamily="34" charset="-122"/>
                <a:ea typeface="微软雅黑" panose="020B0503020204020204" pitchFamily="34" charset="-122"/>
              </a:rPr>
              <a:t>的有序序列</a:t>
            </a:r>
          </a:p>
          <a:p>
            <a:pPr lvl="2" indent="-457200">
              <a:spcAft>
                <a:spcPts val="600"/>
              </a:spcAft>
              <a:buClr>
                <a:srgbClr val="C00000"/>
              </a:buClr>
              <a:buFont typeface="Wingdings" panose="05000000000000000000" pitchFamily="2" charset="2"/>
              <a:buChar char="ü"/>
              <a:defRPr/>
            </a:pP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8581003"/>
      </p:ext>
    </p:extLst>
  </p:cSld>
  <p:clrMapOvr>
    <a:masterClrMapping/>
  </p:clrMapOvr>
  <p:transition advTm="157">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归并排序</a:t>
            </a:r>
          </a:p>
        </p:txBody>
      </p:sp>
      <p:sp>
        <p:nvSpPr>
          <p:cNvPr id="5" name="TextBox 20"/>
          <p:cNvSpPr txBox="1">
            <a:spLocks noChangeArrowheads="1"/>
          </p:cNvSpPr>
          <p:nvPr/>
        </p:nvSpPr>
        <p:spPr bwMode="auto">
          <a:xfrm>
            <a:off x="179512" y="1124744"/>
            <a:ext cx="864096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归并排序</a:t>
            </a:r>
            <a:endParaRPr lang="en-US" altLang="zh-CN" sz="3200" b="1" dirty="0">
              <a:latin typeface="微软雅黑" panose="020B0503020204020204" pitchFamily="34" charset="-122"/>
              <a:ea typeface="微软雅黑" panose="020B0503020204020204" pitchFamily="34" charset="-122"/>
            </a:endParaRPr>
          </a:p>
        </p:txBody>
      </p:sp>
      <p:sp>
        <p:nvSpPr>
          <p:cNvPr id="40" name="矩形 39"/>
          <p:cNvSpPr/>
          <p:nvPr/>
        </p:nvSpPr>
        <p:spPr bwMode="auto">
          <a:xfrm>
            <a:off x="1741171" y="1755315"/>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1" name="矩形 40"/>
          <p:cNvSpPr/>
          <p:nvPr/>
        </p:nvSpPr>
        <p:spPr bwMode="auto">
          <a:xfrm>
            <a:off x="1084771" y="188078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2" name="矩形 41"/>
          <p:cNvSpPr/>
          <p:nvPr/>
        </p:nvSpPr>
        <p:spPr bwMode="auto">
          <a:xfrm>
            <a:off x="2397571" y="2096784"/>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3" name="矩形 42"/>
          <p:cNvSpPr/>
          <p:nvPr/>
        </p:nvSpPr>
        <p:spPr bwMode="auto">
          <a:xfrm>
            <a:off x="3053971" y="2456826"/>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4" name="矩形 43"/>
          <p:cNvSpPr/>
          <p:nvPr/>
        </p:nvSpPr>
        <p:spPr bwMode="auto">
          <a:xfrm>
            <a:off x="3710371" y="148478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5" name="矩形 44"/>
          <p:cNvSpPr/>
          <p:nvPr/>
        </p:nvSpPr>
        <p:spPr bwMode="auto">
          <a:xfrm>
            <a:off x="4366771" y="166478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6" name="矩形 45"/>
          <p:cNvSpPr/>
          <p:nvPr/>
        </p:nvSpPr>
        <p:spPr bwMode="auto">
          <a:xfrm>
            <a:off x="5023171" y="221959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7" name="矩形 46"/>
          <p:cNvSpPr/>
          <p:nvPr/>
        </p:nvSpPr>
        <p:spPr bwMode="auto">
          <a:xfrm>
            <a:off x="5679571" y="188078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48" name="矩形 47"/>
          <p:cNvSpPr/>
          <p:nvPr/>
        </p:nvSpPr>
        <p:spPr bwMode="auto">
          <a:xfrm>
            <a:off x="6335971" y="198878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9" name="矩形 48"/>
          <p:cNvSpPr/>
          <p:nvPr/>
        </p:nvSpPr>
        <p:spPr bwMode="auto">
          <a:xfrm>
            <a:off x="7648771" y="2147590"/>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0" name="矩形 49"/>
          <p:cNvSpPr/>
          <p:nvPr/>
        </p:nvSpPr>
        <p:spPr bwMode="auto">
          <a:xfrm>
            <a:off x="6992371" y="231278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1" name="矩形 50"/>
          <p:cNvSpPr/>
          <p:nvPr/>
        </p:nvSpPr>
        <p:spPr bwMode="auto">
          <a:xfrm>
            <a:off x="8305174" y="155679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cxnSp>
        <p:nvCxnSpPr>
          <p:cNvPr id="60" name="直接连接符 59"/>
          <p:cNvCxnSpPr/>
          <p:nvPr/>
        </p:nvCxnSpPr>
        <p:spPr bwMode="auto">
          <a:xfrm>
            <a:off x="1043608" y="2902056"/>
            <a:ext cx="1140192" cy="0"/>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66" name="直接连接符 65"/>
          <p:cNvCxnSpPr/>
          <p:nvPr/>
        </p:nvCxnSpPr>
        <p:spPr bwMode="auto">
          <a:xfrm>
            <a:off x="3009619" y="2902056"/>
            <a:ext cx="1140192" cy="0"/>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67" name="直接连接符 66"/>
          <p:cNvCxnSpPr/>
          <p:nvPr/>
        </p:nvCxnSpPr>
        <p:spPr bwMode="auto">
          <a:xfrm>
            <a:off x="5011313" y="2902056"/>
            <a:ext cx="1140192" cy="0"/>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68" name="直接连接符 67"/>
          <p:cNvCxnSpPr/>
          <p:nvPr/>
        </p:nvCxnSpPr>
        <p:spPr bwMode="auto">
          <a:xfrm>
            <a:off x="6977324" y="2902056"/>
            <a:ext cx="1140192" cy="0"/>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69" name="直接连接符 68"/>
          <p:cNvCxnSpPr/>
          <p:nvPr/>
        </p:nvCxnSpPr>
        <p:spPr bwMode="auto">
          <a:xfrm flipV="1">
            <a:off x="2393780" y="2902056"/>
            <a:ext cx="423664"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71" name="直接连接符 70"/>
          <p:cNvCxnSpPr/>
          <p:nvPr/>
        </p:nvCxnSpPr>
        <p:spPr bwMode="auto">
          <a:xfrm flipV="1">
            <a:off x="4372058" y="2916560"/>
            <a:ext cx="423664"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72" name="直接连接符 71"/>
          <p:cNvCxnSpPr/>
          <p:nvPr/>
        </p:nvCxnSpPr>
        <p:spPr bwMode="auto">
          <a:xfrm flipV="1">
            <a:off x="6320450" y="2893672"/>
            <a:ext cx="423664"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73" name="直接连接符 72"/>
          <p:cNvCxnSpPr/>
          <p:nvPr/>
        </p:nvCxnSpPr>
        <p:spPr bwMode="auto">
          <a:xfrm flipV="1">
            <a:off x="8305174" y="2910440"/>
            <a:ext cx="423664"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sp>
        <p:nvSpPr>
          <p:cNvPr id="54" name="矩形 53"/>
          <p:cNvSpPr/>
          <p:nvPr/>
        </p:nvSpPr>
        <p:spPr bwMode="auto">
          <a:xfrm>
            <a:off x="2411808" y="3390755"/>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5" name="矩形 54"/>
          <p:cNvSpPr/>
          <p:nvPr/>
        </p:nvSpPr>
        <p:spPr bwMode="auto">
          <a:xfrm>
            <a:off x="1755408" y="351622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6" name="矩形 55"/>
          <p:cNvSpPr/>
          <p:nvPr/>
        </p:nvSpPr>
        <p:spPr bwMode="auto">
          <a:xfrm>
            <a:off x="1099007" y="3732224"/>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7" name="矩形 56"/>
          <p:cNvSpPr/>
          <p:nvPr/>
        </p:nvSpPr>
        <p:spPr bwMode="auto">
          <a:xfrm>
            <a:off x="3053971" y="4092266"/>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8" name="矩形 57"/>
          <p:cNvSpPr/>
          <p:nvPr/>
        </p:nvSpPr>
        <p:spPr bwMode="auto">
          <a:xfrm>
            <a:off x="4356024" y="312022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9" name="矩形 58"/>
          <p:cNvSpPr/>
          <p:nvPr/>
        </p:nvSpPr>
        <p:spPr bwMode="auto">
          <a:xfrm>
            <a:off x="3710368" y="3287500"/>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1" name="矩形 60"/>
          <p:cNvSpPr/>
          <p:nvPr/>
        </p:nvSpPr>
        <p:spPr bwMode="auto">
          <a:xfrm>
            <a:off x="5023171" y="385503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2" name="矩形 61"/>
          <p:cNvSpPr/>
          <p:nvPr/>
        </p:nvSpPr>
        <p:spPr bwMode="auto">
          <a:xfrm>
            <a:off x="6316282" y="3499682"/>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63" name="矩形 62"/>
          <p:cNvSpPr/>
          <p:nvPr/>
        </p:nvSpPr>
        <p:spPr bwMode="auto">
          <a:xfrm>
            <a:off x="5699260" y="3603030"/>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7648771" y="3783030"/>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5" name="矩形 64"/>
          <p:cNvSpPr/>
          <p:nvPr/>
        </p:nvSpPr>
        <p:spPr bwMode="auto">
          <a:xfrm>
            <a:off x="6992371" y="394822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8305174" y="319223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cxnSp>
        <p:nvCxnSpPr>
          <p:cNvPr id="74" name="直接连接符 73"/>
          <p:cNvCxnSpPr/>
          <p:nvPr/>
        </p:nvCxnSpPr>
        <p:spPr bwMode="auto">
          <a:xfrm flipV="1">
            <a:off x="1043608" y="4572744"/>
            <a:ext cx="1773836"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75" name="直接连接符 74"/>
          <p:cNvCxnSpPr/>
          <p:nvPr/>
        </p:nvCxnSpPr>
        <p:spPr bwMode="auto">
          <a:xfrm flipV="1">
            <a:off x="3009619" y="4572744"/>
            <a:ext cx="1786103"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76" name="直接连接符 75"/>
          <p:cNvCxnSpPr/>
          <p:nvPr/>
        </p:nvCxnSpPr>
        <p:spPr bwMode="auto">
          <a:xfrm flipV="1">
            <a:off x="5011313" y="4572744"/>
            <a:ext cx="1756658"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77" name="直接连接符 76"/>
          <p:cNvCxnSpPr/>
          <p:nvPr/>
        </p:nvCxnSpPr>
        <p:spPr bwMode="auto">
          <a:xfrm>
            <a:off x="6977324" y="4581128"/>
            <a:ext cx="1759850" cy="0"/>
          </a:xfrm>
          <a:prstGeom prst="line">
            <a:avLst/>
          </a:prstGeom>
          <a:solidFill>
            <a:schemeClr val="accent1"/>
          </a:solidFill>
          <a:ln w="34925" cap="flat" cmpd="sng" algn="ctr">
            <a:solidFill>
              <a:srgbClr val="7030A0"/>
            </a:solidFill>
            <a:prstDash val="solid"/>
            <a:round/>
            <a:headEnd type="none" w="lg" len="lg"/>
            <a:tailEnd type="none" w="lg" len="lg"/>
          </a:ln>
          <a:effectLst/>
        </p:spPr>
      </p:cxnSp>
      <p:sp>
        <p:nvSpPr>
          <p:cNvPr id="82" name="矩形 81"/>
          <p:cNvSpPr/>
          <p:nvPr/>
        </p:nvSpPr>
        <p:spPr bwMode="auto">
          <a:xfrm>
            <a:off x="3059880" y="5059267"/>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3" name="矩形 82"/>
          <p:cNvSpPr/>
          <p:nvPr/>
        </p:nvSpPr>
        <p:spPr bwMode="auto">
          <a:xfrm>
            <a:off x="2403480" y="518473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4" name="矩形 83"/>
          <p:cNvSpPr/>
          <p:nvPr/>
        </p:nvSpPr>
        <p:spPr bwMode="auto">
          <a:xfrm>
            <a:off x="1747079" y="5400736"/>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5" name="矩形 84"/>
          <p:cNvSpPr/>
          <p:nvPr/>
        </p:nvSpPr>
        <p:spPr bwMode="auto">
          <a:xfrm>
            <a:off x="1111989" y="5748054"/>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6" name="矩形 85"/>
          <p:cNvSpPr/>
          <p:nvPr/>
        </p:nvSpPr>
        <p:spPr bwMode="auto">
          <a:xfrm>
            <a:off x="4335451" y="4788736"/>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7" name="矩形 86"/>
          <p:cNvSpPr/>
          <p:nvPr/>
        </p:nvSpPr>
        <p:spPr bwMode="auto">
          <a:xfrm>
            <a:off x="3689795" y="4956012"/>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5678687" y="5544736"/>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7648771" y="518473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6998200" y="5292736"/>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6295709" y="5472736"/>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2" name="矩形 91"/>
          <p:cNvSpPr/>
          <p:nvPr/>
        </p:nvSpPr>
        <p:spPr bwMode="auto">
          <a:xfrm>
            <a:off x="4990740" y="5616736"/>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8284601" y="4860744"/>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cxnSp>
        <p:nvCxnSpPr>
          <p:cNvPr id="94" name="直接连接符 93"/>
          <p:cNvCxnSpPr/>
          <p:nvPr/>
        </p:nvCxnSpPr>
        <p:spPr bwMode="auto">
          <a:xfrm>
            <a:off x="1023035" y="6249640"/>
            <a:ext cx="3764989" cy="9289"/>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96" name="直接连接符 95"/>
          <p:cNvCxnSpPr/>
          <p:nvPr/>
        </p:nvCxnSpPr>
        <p:spPr bwMode="auto">
          <a:xfrm>
            <a:off x="4990740" y="6249640"/>
            <a:ext cx="3746434" cy="9289"/>
          </a:xfrm>
          <a:prstGeom prst="line">
            <a:avLst/>
          </a:prstGeom>
          <a:solidFill>
            <a:schemeClr val="accent1"/>
          </a:solidFill>
          <a:ln w="34925" cap="flat" cmpd="sng" algn="ctr">
            <a:solidFill>
              <a:srgbClr val="7030A0"/>
            </a:solidFill>
            <a:prstDash val="solid"/>
            <a:round/>
            <a:headEnd type="none" w="lg" len="lg"/>
            <a:tailEnd type="none" w="lg" len="lg"/>
          </a:ln>
          <a:effectLst/>
        </p:spPr>
      </p:cxnSp>
    </p:spTree>
    <p:extLst>
      <p:ext uri="{BB962C8B-B14F-4D97-AF65-F5344CB8AC3E}">
        <p14:creationId xmlns:p14="http://schemas.microsoft.com/office/powerpoint/2010/main" val="121803294"/>
      </p:ext>
    </p:extLst>
  </p:cSld>
  <p:clrMapOvr>
    <a:masterClrMapping/>
  </p:clrMapOvr>
  <p:transition advTm="157">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归并排序</a:t>
            </a:r>
          </a:p>
        </p:txBody>
      </p:sp>
      <p:sp>
        <p:nvSpPr>
          <p:cNvPr id="5" name="TextBox 20"/>
          <p:cNvSpPr txBox="1">
            <a:spLocks noChangeArrowheads="1"/>
          </p:cNvSpPr>
          <p:nvPr/>
        </p:nvSpPr>
        <p:spPr bwMode="auto">
          <a:xfrm>
            <a:off x="179512" y="1124744"/>
            <a:ext cx="864096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归并排序</a:t>
            </a:r>
            <a:endParaRPr lang="en-US" altLang="zh-CN" sz="3200" b="1" dirty="0">
              <a:latin typeface="微软雅黑" panose="020B0503020204020204" pitchFamily="34" charset="-122"/>
              <a:ea typeface="微软雅黑" panose="020B0503020204020204" pitchFamily="34" charset="-122"/>
            </a:endParaRPr>
          </a:p>
        </p:txBody>
      </p:sp>
      <p:cxnSp>
        <p:nvCxnSpPr>
          <p:cNvPr id="76" name="直接连接符 75"/>
          <p:cNvCxnSpPr/>
          <p:nvPr/>
        </p:nvCxnSpPr>
        <p:spPr bwMode="auto">
          <a:xfrm flipV="1">
            <a:off x="1016839" y="5648637"/>
            <a:ext cx="7693566" cy="34237"/>
          </a:xfrm>
          <a:prstGeom prst="line">
            <a:avLst/>
          </a:prstGeom>
          <a:solidFill>
            <a:schemeClr val="accent1"/>
          </a:solidFill>
          <a:ln w="34925" cap="flat" cmpd="sng" algn="ctr">
            <a:solidFill>
              <a:srgbClr val="7030A0"/>
            </a:solidFill>
            <a:prstDash val="solid"/>
            <a:round/>
            <a:headEnd type="none" w="lg" len="lg"/>
            <a:tailEnd type="none" w="lg" len="lg"/>
          </a:ln>
          <a:effectLst/>
        </p:spPr>
      </p:cxnSp>
      <p:sp>
        <p:nvSpPr>
          <p:cNvPr id="78" name="矩形 77"/>
          <p:cNvSpPr/>
          <p:nvPr/>
        </p:nvSpPr>
        <p:spPr bwMode="auto">
          <a:xfrm>
            <a:off x="4996169" y="4617088"/>
            <a:ext cx="432000" cy="93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26</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3682247" y="4833088"/>
            <a:ext cx="432000" cy="720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20</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6967052" y="4401088"/>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1" name="矩形 80"/>
          <p:cNvSpPr/>
          <p:nvPr/>
        </p:nvSpPr>
        <p:spPr bwMode="auto">
          <a:xfrm>
            <a:off x="2368325" y="4977088"/>
            <a:ext cx="432000" cy="57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16</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5" name="矩形 94"/>
          <p:cNvSpPr/>
          <p:nvPr/>
        </p:nvSpPr>
        <p:spPr bwMode="auto">
          <a:xfrm>
            <a:off x="5653130" y="4617088"/>
            <a:ext cx="432000" cy="93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26</a:t>
            </a:r>
          </a:p>
          <a:p>
            <a:pPr algn="ctr"/>
            <a:r>
              <a:rPr lang="en-US" altLang="zh-CN" b="1" dirty="0">
                <a:solidFill>
                  <a:schemeClr val="bg1"/>
                </a:solidFill>
                <a:latin typeface="微软雅黑" panose="020B0503020204020204" pitchFamily="34" charset="-122"/>
                <a:ea typeface="微软雅黑" panose="020B0503020204020204" pitchFamily="34" charset="-122"/>
              </a:rPr>
              <a:t>b</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97" name="矩形 96"/>
          <p:cNvSpPr/>
          <p:nvPr/>
        </p:nvSpPr>
        <p:spPr bwMode="auto">
          <a:xfrm>
            <a:off x="4339208" y="4725088"/>
            <a:ext cx="432000" cy="828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23</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8" name="矩形 97"/>
          <p:cNvSpPr/>
          <p:nvPr/>
        </p:nvSpPr>
        <p:spPr bwMode="auto">
          <a:xfrm>
            <a:off x="3025286" y="4905088"/>
            <a:ext cx="432000" cy="648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18</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9" name="矩形 98"/>
          <p:cNvSpPr/>
          <p:nvPr/>
        </p:nvSpPr>
        <p:spPr bwMode="auto">
          <a:xfrm>
            <a:off x="1711364" y="5049088"/>
            <a:ext cx="432000" cy="50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14</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0" name="矩形 99"/>
          <p:cNvSpPr/>
          <p:nvPr/>
        </p:nvSpPr>
        <p:spPr bwMode="auto">
          <a:xfrm>
            <a:off x="1054403" y="5193130"/>
            <a:ext cx="432000" cy="359958"/>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10</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1" name="矩形 100"/>
          <p:cNvSpPr/>
          <p:nvPr/>
        </p:nvSpPr>
        <p:spPr bwMode="auto">
          <a:xfrm>
            <a:off x="6310091" y="4509088"/>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29</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2" name="矩形 101"/>
          <p:cNvSpPr/>
          <p:nvPr/>
        </p:nvSpPr>
        <p:spPr bwMode="auto">
          <a:xfrm>
            <a:off x="8269051" y="4221088"/>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37</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3" name="矩形 102"/>
          <p:cNvSpPr/>
          <p:nvPr/>
        </p:nvSpPr>
        <p:spPr bwMode="auto">
          <a:xfrm>
            <a:off x="7612092" y="4293096"/>
            <a:ext cx="432000" cy="1259992"/>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bwMode="auto">
          <a:xfrm>
            <a:off x="3077449" y="2063484"/>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9" name="矩形 18"/>
          <p:cNvSpPr/>
          <p:nvPr/>
        </p:nvSpPr>
        <p:spPr bwMode="auto">
          <a:xfrm>
            <a:off x="2421049" y="2188953"/>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0" name="矩形 19"/>
          <p:cNvSpPr/>
          <p:nvPr/>
        </p:nvSpPr>
        <p:spPr bwMode="auto">
          <a:xfrm>
            <a:off x="1764648" y="2404953"/>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1129558" y="2752271"/>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2" name="矩形 21"/>
          <p:cNvSpPr/>
          <p:nvPr/>
        </p:nvSpPr>
        <p:spPr bwMode="auto">
          <a:xfrm>
            <a:off x="4353020" y="1792953"/>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3707364" y="1960229"/>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5696256" y="2548953"/>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5" name="矩形 24"/>
          <p:cNvSpPr/>
          <p:nvPr/>
        </p:nvSpPr>
        <p:spPr bwMode="auto">
          <a:xfrm>
            <a:off x="7666340" y="2188953"/>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6" name="矩形 25"/>
          <p:cNvSpPr/>
          <p:nvPr/>
        </p:nvSpPr>
        <p:spPr bwMode="auto">
          <a:xfrm>
            <a:off x="7015769" y="2296953"/>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6313278" y="2476953"/>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8" name="矩形 27"/>
          <p:cNvSpPr/>
          <p:nvPr/>
        </p:nvSpPr>
        <p:spPr bwMode="auto">
          <a:xfrm>
            <a:off x="5008309" y="2620953"/>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9" name="矩形 28"/>
          <p:cNvSpPr/>
          <p:nvPr/>
        </p:nvSpPr>
        <p:spPr bwMode="auto">
          <a:xfrm>
            <a:off x="8302170" y="1864961"/>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cxnSp>
        <p:nvCxnSpPr>
          <p:cNvPr id="30" name="直接连接符 29"/>
          <p:cNvCxnSpPr/>
          <p:nvPr/>
        </p:nvCxnSpPr>
        <p:spPr bwMode="auto">
          <a:xfrm>
            <a:off x="1040604" y="3253857"/>
            <a:ext cx="3764989" cy="9289"/>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31" name="直接连接符 30"/>
          <p:cNvCxnSpPr/>
          <p:nvPr/>
        </p:nvCxnSpPr>
        <p:spPr bwMode="auto">
          <a:xfrm>
            <a:off x="5008309" y="3253857"/>
            <a:ext cx="3746434" cy="9289"/>
          </a:xfrm>
          <a:prstGeom prst="line">
            <a:avLst/>
          </a:prstGeom>
          <a:solidFill>
            <a:schemeClr val="accent1"/>
          </a:solidFill>
          <a:ln w="34925" cap="flat" cmpd="sng" algn="ctr">
            <a:solidFill>
              <a:srgbClr val="7030A0"/>
            </a:solidFill>
            <a:prstDash val="solid"/>
            <a:round/>
            <a:headEnd type="none" w="lg" len="lg"/>
            <a:tailEnd type="none" w="lg" len="lg"/>
          </a:ln>
          <a:effectLst/>
        </p:spPr>
      </p:cxnSp>
      <p:grpSp>
        <p:nvGrpSpPr>
          <p:cNvPr id="8" name="组合 7"/>
          <p:cNvGrpSpPr/>
          <p:nvPr/>
        </p:nvGrpSpPr>
        <p:grpSpPr>
          <a:xfrm>
            <a:off x="1293231" y="3284984"/>
            <a:ext cx="354584" cy="568300"/>
            <a:chOff x="1293231" y="3284984"/>
            <a:chExt cx="354584" cy="568300"/>
          </a:xfrm>
        </p:grpSpPr>
        <p:sp>
          <p:nvSpPr>
            <p:cNvPr id="3" name="矩形 2"/>
            <p:cNvSpPr/>
            <p:nvPr/>
          </p:nvSpPr>
          <p:spPr>
            <a:xfrm>
              <a:off x="1293231" y="3391619"/>
              <a:ext cx="354584" cy="461665"/>
            </a:xfrm>
            <a:prstGeom prst="rect">
              <a:avLst/>
            </a:prstGeom>
          </p:spPr>
          <p:txBody>
            <a:bodyPr wrap="none">
              <a:spAutoFit/>
            </a:bodyPr>
            <a:lstStyle/>
            <a:p>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i</a:t>
              </a:r>
              <a:endParaRPr lang="zh-CN" altLang="en-US" sz="2400" dirty="0"/>
            </a:p>
          </p:txBody>
        </p:sp>
        <p:cxnSp>
          <p:nvCxnSpPr>
            <p:cNvPr id="6" name="直接箭头连接符 5"/>
            <p:cNvCxnSpPr/>
            <p:nvPr/>
          </p:nvCxnSpPr>
          <p:spPr bwMode="auto">
            <a:xfrm flipV="1">
              <a:off x="1309284" y="3284984"/>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7" name="组合 6"/>
          <p:cNvGrpSpPr/>
          <p:nvPr/>
        </p:nvGrpSpPr>
        <p:grpSpPr>
          <a:xfrm>
            <a:off x="5232056" y="3267307"/>
            <a:ext cx="354584" cy="568300"/>
            <a:chOff x="5232056" y="3267307"/>
            <a:chExt cx="354584" cy="568300"/>
          </a:xfrm>
        </p:grpSpPr>
        <p:sp>
          <p:nvSpPr>
            <p:cNvPr id="36" name="矩形 35"/>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j</a:t>
              </a:r>
              <a:endParaRPr lang="zh-CN" altLang="en-US" sz="2400" dirty="0"/>
            </a:p>
          </p:txBody>
        </p:sp>
        <p:cxnSp>
          <p:nvCxnSpPr>
            <p:cNvPr id="37" name="直接箭头连接符 36"/>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40" name="组合 39"/>
          <p:cNvGrpSpPr/>
          <p:nvPr/>
        </p:nvGrpSpPr>
        <p:grpSpPr>
          <a:xfrm>
            <a:off x="1277798" y="5733256"/>
            <a:ext cx="354584" cy="568300"/>
            <a:chOff x="5232056" y="3267307"/>
            <a:chExt cx="354584" cy="568300"/>
          </a:xfrm>
        </p:grpSpPr>
        <p:sp>
          <p:nvSpPr>
            <p:cNvPr id="41" name="矩形 40"/>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42" name="直接箭头连接符 41"/>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43" name="组合 42"/>
          <p:cNvGrpSpPr/>
          <p:nvPr/>
        </p:nvGrpSpPr>
        <p:grpSpPr>
          <a:xfrm>
            <a:off x="1921461" y="3280340"/>
            <a:ext cx="354584" cy="568300"/>
            <a:chOff x="1293231" y="3284984"/>
            <a:chExt cx="354584" cy="568300"/>
          </a:xfrm>
        </p:grpSpPr>
        <p:sp>
          <p:nvSpPr>
            <p:cNvPr id="44" name="矩形 43"/>
            <p:cNvSpPr/>
            <p:nvPr/>
          </p:nvSpPr>
          <p:spPr>
            <a:xfrm>
              <a:off x="1293231" y="3391619"/>
              <a:ext cx="354584" cy="461665"/>
            </a:xfrm>
            <a:prstGeom prst="rect">
              <a:avLst/>
            </a:prstGeom>
          </p:spPr>
          <p:txBody>
            <a:bodyPr wrap="none">
              <a:spAutoFit/>
            </a:bodyPr>
            <a:lstStyle/>
            <a:p>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i</a:t>
              </a:r>
              <a:endParaRPr lang="zh-CN" altLang="en-US" sz="2400" dirty="0"/>
            </a:p>
          </p:txBody>
        </p:sp>
        <p:cxnSp>
          <p:nvCxnSpPr>
            <p:cNvPr id="45" name="直接箭头连接符 44"/>
            <p:cNvCxnSpPr/>
            <p:nvPr/>
          </p:nvCxnSpPr>
          <p:spPr bwMode="auto">
            <a:xfrm flipV="1">
              <a:off x="1309284" y="3284984"/>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46" name="组合 45"/>
          <p:cNvGrpSpPr/>
          <p:nvPr/>
        </p:nvGrpSpPr>
        <p:grpSpPr>
          <a:xfrm>
            <a:off x="1903198" y="5733256"/>
            <a:ext cx="354584" cy="568300"/>
            <a:chOff x="5232056" y="3267307"/>
            <a:chExt cx="354584" cy="568300"/>
          </a:xfrm>
        </p:grpSpPr>
        <p:sp>
          <p:nvSpPr>
            <p:cNvPr id="47" name="矩形 46"/>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48" name="直接箭头连接符 47"/>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49" name="组合 48"/>
          <p:cNvGrpSpPr/>
          <p:nvPr/>
        </p:nvGrpSpPr>
        <p:grpSpPr>
          <a:xfrm>
            <a:off x="2578448" y="5733256"/>
            <a:ext cx="354584" cy="568300"/>
            <a:chOff x="5232056" y="3267307"/>
            <a:chExt cx="354584" cy="568300"/>
          </a:xfrm>
        </p:grpSpPr>
        <p:sp>
          <p:nvSpPr>
            <p:cNvPr id="50" name="矩形 49"/>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51" name="直接箭头连接符 50"/>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52" name="组合 51"/>
          <p:cNvGrpSpPr/>
          <p:nvPr/>
        </p:nvGrpSpPr>
        <p:grpSpPr>
          <a:xfrm>
            <a:off x="3203848" y="5733256"/>
            <a:ext cx="354584" cy="568300"/>
            <a:chOff x="5232056" y="3267307"/>
            <a:chExt cx="354584" cy="568300"/>
          </a:xfrm>
        </p:grpSpPr>
        <p:sp>
          <p:nvSpPr>
            <p:cNvPr id="53" name="矩形 52"/>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54" name="直接箭头连接符 53"/>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55" name="组合 54"/>
          <p:cNvGrpSpPr/>
          <p:nvPr/>
        </p:nvGrpSpPr>
        <p:grpSpPr>
          <a:xfrm>
            <a:off x="3879098" y="5733256"/>
            <a:ext cx="354584" cy="568300"/>
            <a:chOff x="5232056" y="3267307"/>
            <a:chExt cx="354584" cy="568300"/>
          </a:xfrm>
        </p:grpSpPr>
        <p:sp>
          <p:nvSpPr>
            <p:cNvPr id="56" name="矩形 55"/>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57" name="直接箭头连接符 56"/>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58" name="组合 57"/>
          <p:cNvGrpSpPr/>
          <p:nvPr/>
        </p:nvGrpSpPr>
        <p:grpSpPr>
          <a:xfrm>
            <a:off x="4504498" y="5733256"/>
            <a:ext cx="354584" cy="568300"/>
            <a:chOff x="5232056" y="3267307"/>
            <a:chExt cx="354584" cy="568300"/>
          </a:xfrm>
        </p:grpSpPr>
        <p:sp>
          <p:nvSpPr>
            <p:cNvPr id="59" name="矩形 58"/>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60" name="直接箭头连接符 59"/>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84" name="组合 83"/>
          <p:cNvGrpSpPr/>
          <p:nvPr/>
        </p:nvGrpSpPr>
        <p:grpSpPr>
          <a:xfrm>
            <a:off x="5869130" y="3293251"/>
            <a:ext cx="354584" cy="568300"/>
            <a:chOff x="5232056" y="3267307"/>
            <a:chExt cx="354584" cy="568300"/>
          </a:xfrm>
        </p:grpSpPr>
        <p:sp>
          <p:nvSpPr>
            <p:cNvPr id="85" name="矩形 84"/>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j</a:t>
              </a:r>
              <a:endParaRPr lang="zh-CN" altLang="en-US" sz="2400" dirty="0"/>
            </a:p>
          </p:txBody>
        </p:sp>
        <p:cxnSp>
          <p:nvCxnSpPr>
            <p:cNvPr id="86" name="直接箭头连接符 85"/>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87" name="组合 86"/>
          <p:cNvGrpSpPr/>
          <p:nvPr/>
        </p:nvGrpSpPr>
        <p:grpSpPr>
          <a:xfrm>
            <a:off x="6554691" y="3273538"/>
            <a:ext cx="354584" cy="568300"/>
            <a:chOff x="5232056" y="3267307"/>
            <a:chExt cx="354584" cy="568300"/>
          </a:xfrm>
        </p:grpSpPr>
        <p:sp>
          <p:nvSpPr>
            <p:cNvPr id="88" name="矩形 87"/>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j</a:t>
              </a:r>
              <a:endParaRPr lang="zh-CN" altLang="en-US" sz="2400" dirty="0"/>
            </a:p>
          </p:txBody>
        </p:sp>
        <p:cxnSp>
          <p:nvCxnSpPr>
            <p:cNvPr id="89" name="直接箭头连接符 88"/>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108" name="组合 107"/>
          <p:cNvGrpSpPr/>
          <p:nvPr/>
        </p:nvGrpSpPr>
        <p:grpSpPr>
          <a:xfrm>
            <a:off x="2598366" y="3267833"/>
            <a:ext cx="354584" cy="568300"/>
            <a:chOff x="1293231" y="3284984"/>
            <a:chExt cx="354584" cy="568300"/>
          </a:xfrm>
        </p:grpSpPr>
        <p:sp>
          <p:nvSpPr>
            <p:cNvPr id="109" name="矩形 108"/>
            <p:cNvSpPr/>
            <p:nvPr/>
          </p:nvSpPr>
          <p:spPr>
            <a:xfrm>
              <a:off x="1293231" y="3391619"/>
              <a:ext cx="354584" cy="461665"/>
            </a:xfrm>
            <a:prstGeom prst="rect">
              <a:avLst/>
            </a:prstGeom>
          </p:spPr>
          <p:txBody>
            <a:bodyPr wrap="none">
              <a:spAutoFit/>
            </a:bodyPr>
            <a:lstStyle/>
            <a:p>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i</a:t>
              </a:r>
              <a:endParaRPr lang="zh-CN" altLang="en-US" sz="2400" dirty="0"/>
            </a:p>
          </p:txBody>
        </p:sp>
        <p:cxnSp>
          <p:nvCxnSpPr>
            <p:cNvPr id="110" name="直接箭头连接符 109"/>
            <p:cNvCxnSpPr/>
            <p:nvPr/>
          </p:nvCxnSpPr>
          <p:spPr bwMode="auto">
            <a:xfrm flipV="1">
              <a:off x="1309284" y="3284984"/>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spTree>
    <p:extLst>
      <p:ext uri="{BB962C8B-B14F-4D97-AF65-F5344CB8AC3E}">
        <p14:creationId xmlns:p14="http://schemas.microsoft.com/office/powerpoint/2010/main" val="391337187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46"/>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8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49"/>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5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8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8"/>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43"/>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回顾：排 序</a:t>
            </a:r>
          </a:p>
        </p:txBody>
      </p:sp>
      <p:sp>
        <p:nvSpPr>
          <p:cNvPr id="4" name="文本框 3"/>
          <p:cNvSpPr txBox="1"/>
          <p:nvPr/>
        </p:nvSpPr>
        <p:spPr>
          <a:xfrm>
            <a:off x="648072" y="4818762"/>
            <a:ext cx="864096"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排序</a:t>
            </a:r>
          </a:p>
        </p:txBody>
      </p:sp>
      <p:sp>
        <p:nvSpPr>
          <p:cNvPr id="20" name="左大括号 19"/>
          <p:cNvSpPr/>
          <p:nvPr/>
        </p:nvSpPr>
        <p:spPr bwMode="auto">
          <a:xfrm>
            <a:off x="1152624" y="3996552"/>
            <a:ext cx="355845" cy="2672807"/>
          </a:xfrm>
          <a:prstGeom prst="leftBrace">
            <a:avLst>
              <a:gd name="adj1" fmla="val 37037"/>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6" name="文本框 35"/>
          <p:cNvSpPr txBox="1"/>
          <p:nvPr/>
        </p:nvSpPr>
        <p:spPr>
          <a:xfrm>
            <a:off x="1449193" y="2981270"/>
            <a:ext cx="864096" cy="1815882"/>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内部排序</a:t>
            </a:r>
            <a:endParaRPr lang="zh-CN" altLang="en-US" sz="3200" b="1"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1475656" y="6382489"/>
            <a:ext cx="2088232"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外部排序</a:t>
            </a:r>
          </a:p>
        </p:txBody>
      </p:sp>
      <p:sp>
        <p:nvSpPr>
          <p:cNvPr id="38" name="左大括号 37"/>
          <p:cNvSpPr/>
          <p:nvPr/>
        </p:nvSpPr>
        <p:spPr bwMode="auto">
          <a:xfrm>
            <a:off x="1907704" y="1700808"/>
            <a:ext cx="373036" cy="4320479"/>
          </a:xfrm>
          <a:prstGeom prst="leftBrace">
            <a:avLst>
              <a:gd name="adj1" fmla="val 46145"/>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9" name="文本框 38"/>
          <p:cNvSpPr txBox="1"/>
          <p:nvPr/>
        </p:nvSpPr>
        <p:spPr>
          <a:xfrm>
            <a:off x="2232896" y="1412976"/>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0" name="文本框 39"/>
          <p:cNvSpPr txBox="1"/>
          <p:nvPr/>
        </p:nvSpPr>
        <p:spPr>
          <a:xfrm>
            <a:off x="2232896" y="2835714"/>
            <a:ext cx="1908193"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1" name="文本框 40"/>
          <p:cNvSpPr txBox="1"/>
          <p:nvPr/>
        </p:nvSpPr>
        <p:spPr>
          <a:xfrm>
            <a:off x="2232896" y="4131858"/>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交换排序</a:t>
            </a:r>
          </a:p>
        </p:txBody>
      </p:sp>
      <p:sp>
        <p:nvSpPr>
          <p:cNvPr id="42" name="文本框 41"/>
          <p:cNvSpPr txBox="1"/>
          <p:nvPr/>
        </p:nvSpPr>
        <p:spPr>
          <a:xfrm>
            <a:off x="2226893" y="5076673"/>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43" name="文本框 42"/>
          <p:cNvSpPr txBox="1"/>
          <p:nvPr/>
        </p:nvSpPr>
        <p:spPr>
          <a:xfrm>
            <a:off x="2242626" y="5716034"/>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基数排序</a:t>
            </a:r>
          </a:p>
        </p:txBody>
      </p:sp>
      <p:sp>
        <p:nvSpPr>
          <p:cNvPr id="44" name="左大括号 43"/>
          <p:cNvSpPr/>
          <p:nvPr/>
        </p:nvSpPr>
        <p:spPr bwMode="auto">
          <a:xfrm>
            <a:off x="3856669" y="1304676"/>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45" name="文本框 44"/>
          <p:cNvSpPr txBox="1"/>
          <p:nvPr/>
        </p:nvSpPr>
        <p:spPr>
          <a:xfrm>
            <a:off x="4143940" y="1149256"/>
            <a:ext cx="1938974"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6" name="文本框 45"/>
          <p:cNvSpPr txBox="1"/>
          <p:nvPr/>
        </p:nvSpPr>
        <p:spPr>
          <a:xfrm>
            <a:off x="4133109" y="1801653"/>
            <a:ext cx="194980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希尔排序</a:t>
            </a:r>
          </a:p>
        </p:txBody>
      </p:sp>
      <p:sp>
        <p:nvSpPr>
          <p:cNvPr id="47" name="文本框 46"/>
          <p:cNvSpPr txBox="1"/>
          <p:nvPr/>
        </p:nvSpPr>
        <p:spPr>
          <a:xfrm>
            <a:off x="4111689" y="2454050"/>
            <a:ext cx="14420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8" name="文本框 47"/>
          <p:cNvSpPr txBox="1"/>
          <p:nvPr/>
        </p:nvSpPr>
        <p:spPr>
          <a:xfrm>
            <a:off x="4100858" y="3758844"/>
            <a:ext cx="1437003" cy="461665"/>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sz="2400" dirty="0"/>
              <a:t>冒泡排序</a:t>
            </a:r>
          </a:p>
        </p:txBody>
      </p:sp>
      <p:sp>
        <p:nvSpPr>
          <p:cNvPr id="49" name="文本框 48"/>
          <p:cNvSpPr txBox="1"/>
          <p:nvPr/>
        </p:nvSpPr>
        <p:spPr>
          <a:xfrm>
            <a:off x="4116516" y="4411241"/>
            <a:ext cx="142134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快速排序</a:t>
            </a:r>
          </a:p>
        </p:txBody>
      </p:sp>
      <p:sp>
        <p:nvSpPr>
          <p:cNvPr id="51" name="文本框 50"/>
          <p:cNvSpPr txBox="1"/>
          <p:nvPr/>
        </p:nvSpPr>
        <p:spPr>
          <a:xfrm>
            <a:off x="4387133" y="3106447"/>
            <a:ext cx="1150728"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堆排序</a:t>
            </a:r>
          </a:p>
        </p:txBody>
      </p:sp>
      <p:sp>
        <p:nvSpPr>
          <p:cNvPr id="54" name="文本框 53"/>
          <p:cNvSpPr txBox="1"/>
          <p:nvPr/>
        </p:nvSpPr>
        <p:spPr>
          <a:xfrm>
            <a:off x="2928917" y="6438526"/>
            <a:ext cx="2983441" cy="461665"/>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内外存结合使用</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1117241" y="2196327"/>
            <a:ext cx="916038" cy="830997"/>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使用内存</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5800" y="1200468"/>
            <a:ext cx="1053985" cy="564741"/>
          </a:xfrm>
          <a:prstGeom prst="rect">
            <a:avLst/>
          </a:prstGeom>
        </p:spPr>
      </p:pic>
      <p:sp>
        <p:nvSpPr>
          <p:cNvPr id="57" name="文本框 56"/>
          <p:cNvSpPr txBox="1"/>
          <p:nvPr/>
        </p:nvSpPr>
        <p:spPr>
          <a:xfrm>
            <a:off x="4100858" y="5085184"/>
            <a:ext cx="1437003"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59" name="文本框 58"/>
          <p:cNvSpPr txBox="1"/>
          <p:nvPr/>
        </p:nvSpPr>
        <p:spPr>
          <a:xfrm>
            <a:off x="4111689" y="5751957"/>
            <a:ext cx="15315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基数排序</a:t>
            </a:r>
          </a:p>
        </p:txBody>
      </p:sp>
      <p:cxnSp>
        <p:nvCxnSpPr>
          <p:cNvPr id="31" name="直接箭头连接符 30"/>
          <p:cNvCxnSpPr/>
          <p:nvPr/>
        </p:nvCxnSpPr>
        <p:spPr bwMode="auto">
          <a:xfrm flipV="1">
            <a:off x="3851920" y="5315086"/>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cxnSp>
        <p:nvCxnSpPr>
          <p:cNvPr id="65" name="直接箭头连接符 64"/>
          <p:cNvCxnSpPr/>
          <p:nvPr/>
        </p:nvCxnSpPr>
        <p:spPr bwMode="auto">
          <a:xfrm flipV="1">
            <a:off x="3851920" y="5949280"/>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pic>
        <p:nvPicPr>
          <p:cNvPr id="67" name="图片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1269" y="1835825"/>
            <a:ext cx="1063049" cy="551555"/>
          </a:xfrm>
          <a:prstGeom prst="rect">
            <a:avLst/>
          </a:prstGeom>
        </p:spPr>
      </p:pic>
      <p:pic>
        <p:nvPicPr>
          <p:cNvPr id="68" name="图片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33274" y="3121785"/>
            <a:ext cx="1041046" cy="553005"/>
          </a:xfrm>
          <a:prstGeom prst="rect">
            <a:avLst/>
          </a:prstGeom>
        </p:spPr>
      </p:pic>
      <p:sp>
        <p:nvSpPr>
          <p:cNvPr id="70" name="文本框 69"/>
          <p:cNvSpPr txBox="1"/>
          <p:nvPr/>
        </p:nvSpPr>
        <p:spPr>
          <a:xfrm>
            <a:off x="6551017" y="129713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en-US" altLang="zh-CN" sz="2000" dirty="0"/>
              <a:t>O(n</a:t>
            </a:r>
            <a:r>
              <a:rPr lang="en-US" altLang="zh-CN" sz="2000" baseline="30000" dirty="0"/>
              <a:t>2</a:t>
            </a:r>
            <a:r>
              <a:rPr lang="en-US" altLang="zh-CN" sz="2000" dirty="0"/>
              <a:t>)</a:t>
            </a:r>
            <a:endParaRPr lang="zh-CN" altLang="en-US" sz="2000" dirty="0"/>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28746" y="3745406"/>
            <a:ext cx="1046076" cy="584942"/>
          </a:xfrm>
          <a:prstGeom prst="rect">
            <a:avLst/>
          </a:prstGeom>
        </p:spPr>
      </p:pic>
      <p:pic>
        <p:nvPicPr>
          <p:cNvPr id="7" name="图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20259" y="5001243"/>
            <a:ext cx="1063049" cy="622378"/>
          </a:xfrm>
          <a:prstGeom prst="rect">
            <a:avLst/>
          </a:prstGeom>
        </p:spPr>
      </p:pic>
      <p:sp>
        <p:nvSpPr>
          <p:cNvPr id="78" name="左大括号 77"/>
          <p:cNvSpPr/>
          <p:nvPr/>
        </p:nvSpPr>
        <p:spPr bwMode="auto">
          <a:xfrm>
            <a:off x="3820455" y="2681079"/>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79" name="左大括号 78"/>
          <p:cNvSpPr/>
          <p:nvPr/>
        </p:nvSpPr>
        <p:spPr bwMode="auto">
          <a:xfrm>
            <a:off x="3806297" y="3958473"/>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pic>
        <p:nvPicPr>
          <p:cNvPr id="3" name="图片 2"/>
          <p:cNvPicPr>
            <a:picLocks noChangeAspect="1"/>
          </p:cNvPicPr>
          <p:nvPr/>
        </p:nvPicPr>
        <p:blipFill rotWithShape="1">
          <a:blip r:embed="rId8" cstate="print">
            <a:extLst>
              <a:ext uri="{28A0092B-C50C-407E-A947-70E740481C1C}">
                <a14:useLocalDpi xmlns:a14="http://schemas.microsoft.com/office/drawing/2010/main" val="0"/>
              </a:ext>
            </a:extLst>
          </a:blip>
          <a:srcRect t="10133" b="20469"/>
          <a:stretch/>
        </p:blipFill>
        <p:spPr>
          <a:xfrm>
            <a:off x="5628745" y="4364358"/>
            <a:ext cx="1041039" cy="545123"/>
          </a:xfrm>
          <a:prstGeom prst="rect">
            <a:avLst/>
          </a:prstGeom>
        </p:spPr>
      </p:pic>
      <p:pic>
        <p:nvPicPr>
          <p:cNvPr id="8" name="图片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06324" y="5688374"/>
            <a:ext cx="1071426" cy="659689"/>
          </a:xfrm>
          <a:prstGeom prst="rect">
            <a:avLst/>
          </a:prstGeom>
        </p:spPr>
      </p:pic>
      <p:pic>
        <p:nvPicPr>
          <p:cNvPr id="9" name="图片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606324" y="2433148"/>
            <a:ext cx="1063460" cy="633441"/>
          </a:xfrm>
          <a:prstGeom prst="rect">
            <a:avLst/>
          </a:prstGeom>
        </p:spPr>
      </p:pic>
      <p:sp>
        <p:nvSpPr>
          <p:cNvPr id="52" name="文本框 51"/>
          <p:cNvSpPr txBox="1"/>
          <p:nvPr/>
        </p:nvSpPr>
        <p:spPr>
          <a:xfrm>
            <a:off x="6727901" y="3877922"/>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a:t>
            </a:r>
            <a:r>
              <a:rPr lang="en-US" altLang="zh-CN" sz="2000" baseline="30000" dirty="0"/>
              <a:t>2</a:t>
            </a:r>
            <a:r>
              <a:rPr lang="en-US" altLang="zh-CN" sz="2000" dirty="0"/>
              <a:t>)</a:t>
            </a:r>
            <a:endParaRPr lang="zh-CN" altLang="en-US" sz="2000" dirty="0"/>
          </a:p>
        </p:txBody>
      </p:sp>
      <p:sp>
        <p:nvSpPr>
          <p:cNvPr id="53" name="文本框 52"/>
          <p:cNvSpPr txBox="1"/>
          <p:nvPr/>
        </p:nvSpPr>
        <p:spPr>
          <a:xfrm>
            <a:off x="6727901" y="5168315"/>
            <a:ext cx="1419075" cy="400110"/>
          </a:xfrm>
          <a:prstGeom prst="rect">
            <a:avLst/>
          </a:prstGeom>
          <a:noFill/>
        </p:spPr>
        <p:txBody>
          <a:bodyPr wrap="square" rtlCol="0">
            <a:spAutoFit/>
          </a:bodyPr>
          <a:lstStyle>
            <a:defPPr>
              <a:defRPr lang="zh-CN"/>
            </a:defPPr>
            <a:lvl1pPr>
              <a:defRPr sz="20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dirty="0"/>
              <a:t>O(</a:t>
            </a:r>
            <a:r>
              <a:rPr lang="en-US" altLang="zh-CN" dirty="0" err="1"/>
              <a:t>nlogn</a:t>
            </a:r>
            <a:r>
              <a:rPr lang="en-US" altLang="zh-CN" dirty="0"/>
              <a:t>)</a:t>
            </a:r>
            <a:endParaRPr lang="zh-CN" altLang="en-US" dirty="0"/>
          </a:p>
        </p:txBody>
      </p:sp>
      <p:sp>
        <p:nvSpPr>
          <p:cNvPr id="58" name="文本框 57"/>
          <p:cNvSpPr txBox="1"/>
          <p:nvPr/>
        </p:nvSpPr>
        <p:spPr>
          <a:xfrm>
            <a:off x="6727901" y="2587528"/>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a:t>
            </a:r>
            <a:r>
              <a:rPr lang="en-US" altLang="zh-CN" sz="2000" baseline="30000" dirty="0"/>
              <a:t>2</a:t>
            </a:r>
            <a:r>
              <a:rPr lang="en-US" altLang="zh-CN" sz="2000" dirty="0"/>
              <a:t>)</a:t>
            </a:r>
            <a:endParaRPr lang="zh-CN" altLang="en-US" sz="2000" dirty="0"/>
          </a:p>
        </p:txBody>
      </p:sp>
      <p:sp>
        <p:nvSpPr>
          <p:cNvPr id="69" name="左大括号 68"/>
          <p:cNvSpPr/>
          <p:nvPr/>
        </p:nvSpPr>
        <p:spPr bwMode="auto">
          <a:xfrm flipH="1">
            <a:off x="8043838" y="1359753"/>
            <a:ext cx="449257" cy="4021029"/>
          </a:xfrm>
          <a:prstGeom prst="leftBrace">
            <a:avLst>
              <a:gd name="adj1" fmla="val 46145"/>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10" name="矩形 9"/>
          <p:cNvSpPr/>
          <p:nvPr/>
        </p:nvSpPr>
        <p:spPr>
          <a:xfrm>
            <a:off x="8588891" y="1690127"/>
            <a:ext cx="664827" cy="3416320"/>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基于关键码间的比较</a:t>
            </a:r>
          </a:p>
        </p:txBody>
      </p:sp>
      <p:sp>
        <p:nvSpPr>
          <p:cNvPr id="50" name="文本框 49"/>
          <p:cNvSpPr txBox="1"/>
          <p:nvPr/>
        </p:nvSpPr>
        <p:spPr>
          <a:xfrm>
            <a:off x="6705512" y="323272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nlogn</a:t>
            </a:r>
            <a:r>
              <a:rPr lang="en-US" altLang="zh-CN" sz="2000" dirty="0"/>
              <a:t>)</a:t>
            </a:r>
            <a:endParaRPr lang="zh-CN" altLang="en-US" sz="2000" dirty="0"/>
          </a:p>
        </p:txBody>
      </p:sp>
      <p:sp>
        <p:nvSpPr>
          <p:cNvPr id="60" name="文本框 59"/>
          <p:cNvSpPr txBox="1"/>
          <p:nvPr/>
        </p:nvSpPr>
        <p:spPr>
          <a:xfrm>
            <a:off x="6738061" y="586543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M+n</a:t>
            </a:r>
            <a:r>
              <a:rPr lang="en-US" altLang="zh-CN" sz="2000" dirty="0"/>
              <a:t>)</a:t>
            </a:r>
            <a:endParaRPr lang="zh-CN" altLang="en-US" sz="2000" dirty="0"/>
          </a:p>
        </p:txBody>
      </p:sp>
    </p:spTree>
    <p:extLst>
      <p:ext uri="{BB962C8B-B14F-4D97-AF65-F5344CB8AC3E}">
        <p14:creationId xmlns:p14="http://schemas.microsoft.com/office/powerpoint/2010/main" val="1107929252"/>
      </p:ext>
    </p:extLst>
  </p:cSld>
  <p:clrMapOvr>
    <a:masterClrMapping/>
  </p:clrMapOvr>
  <p:transition advTm="157">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归并排序</a:t>
            </a:r>
          </a:p>
        </p:txBody>
      </p:sp>
      <p:sp>
        <p:nvSpPr>
          <p:cNvPr id="5" name="TextBox 20"/>
          <p:cNvSpPr txBox="1">
            <a:spLocks noChangeArrowheads="1"/>
          </p:cNvSpPr>
          <p:nvPr/>
        </p:nvSpPr>
        <p:spPr bwMode="auto">
          <a:xfrm>
            <a:off x="179512" y="1124744"/>
            <a:ext cx="864096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代码实现</a:t>
            </a:r>
            <a:endParaRPr lang="en-US" altLang="zh-CN" sz="3200" b="1" dirty="0">
              <a:latin typeface="微软雅黑" panose="020B0503020204020204" pitchFamily="34" charset="-122"/>
              <a:ea typeface="微软雅黑" panose="020B0503020204020204" pitchFamily="34" charset="-122"/>
            </a:endParaRPr>
          </a:p>
        </p:txBody>
      </p:sp>
      <p:sp>
        <p:nvSpPr>
          <p:cNvPr id="3" name="矩形 2"/>
          <p:cNvSpPr/>
          <p:nvPr/>
        </p:nvSpPr>
        <p:spPr>
          <a:xfrm>
            <a:off x="395536" y="1595919"/>
            <a:ext cx="8424936" cy="3293209"/>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static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merge(</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mid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mid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k = 0;</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mid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&amp;&amp; j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归并</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[k++]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else</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[k++]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j++</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mid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[k++]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拷贝两个子序列中的剩余元素</a:t>
            </a:r>
            <a:endParaRPr lang="en-US" altLang="zh-CN" sz="1600" b="1" kern="0" dirty="0">
              <a:solidFill>
                <a:srgbClr val="CC0000"/>
              </a:solidFill>
              <a:latin typeface="Consolas" panose="020B0609020204030204" pitchFamily="49" charset="0"/>
              <a:ea typeface="隶书"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[k++]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j++</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v = 0; v &lt; k; v++)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v]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[v];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将排序后结果覆盖原数组</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4" name="矩形 3"/>
          <p:cNvSpPr/>
          <p:nvPr/>
        </p:nvSpPr>
        <p:spPr>
          <a:xfrm>
            <a:off x="391393" y="4795897"/>
            <a:ext cx="8424936" cy="2062103"/>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static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mergeSort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mid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2;</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mergeSort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mid,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mergeSort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mid,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merge(</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mid,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1515518376"/>
      </p:ext>
    </p:extLst>
  </p:cSld>
  <p:clrMapOvr>
    <a:masterClrMapping/>
  </p:clrMapOvr>
  <p:transition advTm="157">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归并排序</a:t>
            </a:r>
          </a:p>
        </p:txBody>
      </p:sp>
      <p:sp>
        <p:nvSpPr>
          <p:cNvPr id="104" name="TextBox 20"/>
          <p:cNvSpPr txBox="1">
            <a:spLocks noChangeArrowheads="1"/>
          </p:cNvSpPr>
          <p:nvPr/>
        </p:nvSpPr>
        <p:spPr bwMode="auto">
          <a:xfrm>
            <a:off x="179512" y="1268760"/>
            <a:ext cx="8640960" cy="3323987"/>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性能分析</a:t>
            </a:r>
            <a:endParaRPr lang="en-US" altLang="zh-CN" sz="32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两路归并时间复杂度：</a:t>
            </a:r>
            <a:r>
              <a:rPr lang="en-US" altLang="zh-CN" sz="2400" b="1" dirty="0">
                <a:latin typeface="微软雅黑" panose="020B0503020204020204" pitchFamily="34" charset="-122"/>
                <a:ea typeface="微软雅黑" panose="020B0503020204020204" pitchFamily="34" charset="-122"/>
              </a:rPr>
              <a:t>O(n)</a:t>
            </a:r>
            <a:r>
              <a:rPr lang="zh-CN" altLang="en-US" sz="2400" b="1" dirty="0">
                <a:latin typeface="微软雅黑" panose="020B0503020204020204" pitchFamily="34" charset="-122"/>
                <a:ea typeface="微软雅黑" panose="020B0503020204020204" pitchFamily="34" charset="-122"/>
              </a:rPr>
              <a:t>，设排序时间为</a:t>
            </a:r>
            <a:r>
              <a:rPr lang="en-US" altLang="zh-CN" sz="2400" b="1" dirty="0">
                <a:latin typeface="微软雅黑" panose="020B0503020204020204" pitchFamily="34" charset="-122"/>
                <a:ea typeface="微软雅黑" panose="020B0503020204020204" pitchFamily="34" charset="-122"/>
              </a:rPr>
              <a:t>T(n)</a:t>
            </a:r>
            <a:r>
              <a:rPr lang="zh-CN" altLang="en-US" sz="2400" b="1" dirty="0">
                <a:latin typeface="微软雅黑" panose="020B0503020204020204" pitchFamily="34" charset="-122"/>
                <a:ea typeface="微软雅黑" panose="020B0503020204020204" pitchFamily="34" charset="-122"/>
              </a:rPr>
              <a:t>，则对长度为</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的向量归并排序，需完成</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长度为</a:t>
            </a:r>
            <a:r>
              <a:rPr lang="en-US" altLang="zh-CN" sz="2400" b="1" dirty="0">
                <a:latin typeface="微软雅黑" panose="020B0503020204020204" pitchFamily="34" charset="-122"/>
                <a:ea typeface="微软雅黑" panose="020B0503020204020204" pitchFamily="34" charset="-122"/>
              </a:rPr>
              <a:t>n/2</a:t>
            </a:r>
            <a:r>
              <a:rPr lang="zh-CN" altLang="en-US" sz="2400" b="1" dirty="0">
                <a:latin typeface="微软雅黑" panose="020B0503020204020204" pitchFamily="34" charset="-122"/>
                <a:ea typeface="微软雅黑" panose="020B0503020204020204" pitchFamily="34" charset="-122"/>
              </a:rPr>
              <a:t>向量的归并排序和一两路归并：</a:t>
            </a:r>
            <a:r>
              <a:rPr lang="en-US" altLang="zh-CN" sz="2400" b="1" dirty="0">
                <a:latin typeface="微软雅黑" panose="020B0503020204020204" pitchFamily="34" charset="-122"/>
                <a:ea typeface="微软雅黑" panose="020B0503020204020204" pitchFamily="34" charset="-122"/>
              </a:rPr>
              <a:t>T(n) = 2*T(n/2) + O(n)</a:t>
            </a:r>
            <a:r>
              <a:rPr lang="zh-CN" altLang="en-US" sz="2400" b="1" dirty="0">
                <a:latin typeface="微软雅黑" panose="020B0503020204020204" pitchFamily="34" charset="-122"/>
                <a:ea typeface="微软雅黑" panose="020B0503020204020204" pitchFamily="34" charset="-122"/>
              </a:rPr>
              <a:t>，边界条件</a:t>
            </a:r>
            <a:r>
              <a:rPr lang="en-US" altLang="zh-CN" sz="2400" b="1" dirty="0">
                <a:latin typeface="微软雅黑" panose="020B0503020204020204" pitchFamily="34" charset="-122"/>
                <a:ea typeface="微软雅黑" panose="020B0503020204020204" pitchFamily="34" charset="-122"/>
              </a:rPr>
              <a:t>T(1) = 1</a:t>
            </a:r>
            <a:r>
              <a:rPr lang="zh-CN" altLang="en-US" sz="2400" b="1" dirty="0">
                <a:latin typeface="微软雅黑" panose="020B0503020204020204" pitchFamily="34" charset="-122"/>
                <a:ea typeface="微软雅黑" panose="020B0503020204020204" pitchFamily="34" charset="-122"/>
              </a:rPr>
              <a:t>，可以解得：</a:t>
            </a:r>
            <a:r>
              <a:rPr lang="en-US" altLang="zh-CN" sz="2400" b="1" dirty="0">
                <a:latin typeface="微软雅黑" panose="020B0503020204020204" pitchFamily="34" charset="-122"/>
                <a:ea typeface="微软雅黑" panose="020B0503020204020204" pitchFamily="34" charset="-122"/>
              </a:rPr>
              <a:t>T(n) = O(</a:t>
            </a:r>
            <a:r>
              <a:rPr lang="en-US" altLang="zh-CN" sz="2400" b="1" dirty="0" err="1">
                <a:latin typeface="微软雅黑" panose="020B0503020204020204" pitchFamily="34" charset="-122"/>
                <a:ea typeface="微软雅黑" panose="020B0503020204020204" pitchFamily="34" charset="-122"/>
              </a:rPr>
              <a:t>nlogn</a:t>
            </a:r>
            <a:r>
              <a:rPr lang="en-US" altLang="zh-CN" sz="2400" b="1" dirty="0">
                <a:latin typeface="微软雅黑" panose="020B0503020204020204" pitchFamily="34" charset="-122"/>
                <a:ea typeface="微软雅黑" panose="020B0503020204020204" pitchFamily="34" charset="-122"/>
              </a:rPr>
              <a:t>)</a:t>
            </a: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归并排序占用附加存储较多</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需要一个与原待排序元素数组同样大小的辅助数组。这是这个算法的缺点</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归并排序是一个稳定的排序方法</a:t>
            </a:r>
          </a:p>
        </p:txBody>
      </p:sp>
    </p:spTree>
    <p:extLst>
      <p:ext uri="{BB962C8B-B14F-4D97-AF65-F5344CB8AC3E}">
        <p14:creationId xmlns:p14="http://schemas.microsoft.com/office/powerpoint/2010/main" val="2004713452"/>
      </p:ext>
    </p:extLst>
  </p:cSld>
  <p:clrMapOvr>
    <a:masterClrMapping/>
  </p:clrMapOvr>
  <p:transition advTm="157">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96752"/>
            <a:ext cx="8749223" cy="2154436"/>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交换排序类</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两两比较待排序元素的排序码，如果发生逆序</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即排列顺序与排序后的次序正好相反</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，则交换之。直到所有元素都排好序为止</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包括 </a:t>
            </a:r>
            <a:r>
              <a:rPr lang="zh-CN" altLang="en-US" sz="2400" b="1" dirty="0">
                <a:solidFill>
                  <a:srgbClr val="C00000"/>
                </a:solidFill>
                <a:latin typeface="微软雅黑" panose="020B0503020204020204" pitchFamily="34" charset="-122"/>
                <a:ea typeface="微软雅黑" panose="020B0503020204020204" pitchFamily="34" charset="-122"/>
              </a:rPr>
              <a:t>冒泡排序</a:t>
            </a:r>
            <a:r>
              <a:rPr lang="zh-CN" altLang="en-US" sz="2400" b="1" dirty="0">
                <a:latin typeface="微软雅黑" panose="020B0503020204020204" pitchFamily="34" charset="-122"/>
                <a:ea typeface="微软雅黑" panose="020B0503020204020204" pitchFamily="34" charset="-122"/>
              </a:rPr>
              <a:t> 和 </a:t>
            </a:r>
            <a:r>
              <a:rPr lang="zh-CN" altLang="en-US" sz="2400" b="1" dirty="0">
                <a:solidFill>
                  <a:srgbClr val="C00000"/>
                </a:solidFill>
                <a:latin typeface="微软雅黑" panose="020B0503020204020204" pitchFamily="34" charset="-122"/>
                <a:ea typeface="微软雅黑" panose="020B0503020204020204" pitchFamily="34" charset="-122"/>
              </a:rPr>
              <a:t>快速排序</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冒泡排序</a:t>
            </a:r>
          </a:p>
        </p:txBody>
      </p:sp>
      <p:sp>
        <p:nvSpPr>
          <p:cNvPr id="113" name="TextBox 20"/>
          <p:cNvSpPr txBox="1">
            <a:spLocks noChangeArrowheads="1"/>
          </p:cNvSpPr>
          <p:nvPr/>
        </p:nvSpPr>
        <p:spPr bwMode="auto">
          <a:xfrm>
            <a:off x="179512" y="3439740"/>
            <a:ext cx="8749223" cy="2077492"/>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冒泡排序（起泡排序）</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设待排序元素序列中的元素个数为 </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。最多作 </a:t>
            </a:r>
            <a:r>
              <a:rPr lang="en-US" altLang="zh-CN" sz="2400" b="1" dirty="0">
                <a:latin typeface="微软雅黑" panose="020B0503020204020204" pitchFamily="34" charset="-122"/>
                <a:ea typeface="微软雅黑" panose="020B0503020204020204" pitchFamily="34" charset="-122"/>
              </a:rPr>
              <a:t>n-1 </a:t>
            </a:r>
            <a:r>
              <a:rPr lang="zh-CN" altLang="en-US" sz="2400" b="1" dirty="0">
                <a:latin typeface="微软雅黑" panose="020B0503020204020204" pitchFamily="34" charset="-122"/>
                <a:ea typeface="微软雅黑" panose="020B0503020204020204" pitchFamily="34" charset="-122"/>
              </a:rPr>
              <a:t>趟，</a:t>
            </a:r>
            <a:r>
              <a:rPr lang="en-US" altLang="zh-CN" sz="2400" b="1" dirty="0" err="1">
                <a:latin typeface="微软雅黑" panose="020B0503020204020204" pitchFamily="34" charset="-122"/>
                <a:ea typeface="微软雅黑" panose="020B0503020204020204" pitchFamily="34" charset="-122"/>
              </a:rPr>
              <a:t>i</a:t>
            </a:r>
            <a:r>
              <a:rPr lang="en-US" altLang="zh-CN" sz="2400" b="1" dirty="0">
                <a:latin typeface="微软雅黑" panose="020B0503020204020204" pitchFamily="34" charset="-122"/>
                <a:ea typeface="微软雅黑" panose="020B0503020204020204" pitchFamily="34" charset="-122"/>
              </a:rPr>
              <a:t> = 1, 2, </a:t>
            </a:r>
            <a:r>
              <a:rPr lang="en-US" altLang="zh-CN" sz="2400" b="1" dirty="0">
                <a:latin typeface="微软雅黑" panose="020B0503020204020204" pitchFamily="34" charset="-122"/>
                <a:ea typeface="微软雅黑" panose="020B0503020204020204" pitchFamily="34" charset="-122"/>
                <a:sym typeface="Symbol" pitchFamily="18" charset="2"/>
              </a:rPr>
              <a:t>, </a:t>
            </a:r>
            <a:r>
              <a:rPr lang="en-US" altLang="zh-CN" sz="2400" b="1" dirty="0">
                <a:latin typeface="微软雅黑" panose="020B0503020204020204" pitchFamily="34" charset="-122"/>
                <a:ea typeface="微软雅黑" panose="020B0503020204020204" pitchFamily="34" charset="-122"/>
              </a:rPr>
              <a:t>n-1</a:t>
            </a:r>
            <a:r>
              <a:rPr lang="zh-CN" altLang="en-US" sz="2400" b="1" dirty="0">
                <a:latin typeface="微软雅黑" panose="020B0503020204020204" pitchFamily="34" charset="-122"/>
                <a:ea typeface="微软雅黑" panose="020B0503020204020204" pitchFamily="34" charset="-122"/>
                <a:sym typeface="Symbol" pitchFamily="18" charset="2"/>
              </a:rPr>
              <a:t>。在第 </a:t>
            </a:r>
            <a:r>
              <a:rPr lang="en-US" altLang="zh-CN" sz="2400" b="1" dirty="0" err="1">
                <a:latin typeface="微软雅黑" panose="020B0503020204020204" pitchFamily="34" charset="-122"/>
                <a:ea typeface="微软雅黑" panose="020B0503020204020204" pitchFamily="34" charset="-122"/>
                <a:sym typeface="Symbol" pitchFamily="18" charset="2"/>
              </a:rPr>
              <a:t>i</a:t>
            </a:r>
            <a:r>
              <a:rPr lang="en-US" altLang="zh-CN" sz="2400" b="1" dirty="0">
                <a:latin typeface="微软雅黑" panose="020B0503020204020204" pitchFamily="34" charset="-122"/>
                <a:ea typeface="微软雅黑" panose="020B0503020204020204" pitchFamily="34" charset="-122"/>
                <a:sym typeface="Symbol" pitchFamily="18" charset="2"/>
              </a:rPr>
              <a:t> </a:t>
            </a:r>
            <a:r>
              <a:rPr lang="zh-CN" altLang="en-US" sz="2400" b="1" dirty="0">
                <a:latin typeface="微软雅黑" panose="020B0503020204020204" pitchFamily="34" charset="-122"/>
                <a:ea typeface="微软雅黑" panose="020B0503020204020204" pitchFamily="34" charset="-122"/>
                <a:sym typeface="Symbol" pitchFamily="18" charset="2"/>
              </a:rPr>
              <a:t>趟中从后向前</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j = n-1, n-2, </a:t>
            </a:r>
            <a:r>
              <a:rPr lang="en-US" altLang="zh-CN" sz="2400" b="1" dirty="0">
                <a:latin typeface="微软雅黑" panose="020B0503020204020204" pitchFamily="34" charset="-122"/>
                <a:ea typeface="微软雅黑" panose="020B0503020204020204" pitchFamily="34" charset="-122"/>
                <a:sym typeface="Symbol" pitchFamily="18" charset="2"/>
              </a:rPr>
              <a:t>,  </a:t>
            </a:r>
            <a:r>
              <a:rPr lang="en-US" altLang="zh-CN" sz="2400" b="1" dirty="0" err="1">
                <a:latin typeface="微软雅黑" panose="020B0503020204020204" pitchFamily="34" charset="-122"/>
                <a:ea typeface="微软雅黑" panose="020B0503020204020204" pitchFamily="34" charset="-122"/>
                <a:sym typeface="Symbol" pitchFamily="18" charset="2"/>
              </a:rPr>
              <a:t>i</a:t>
            </a:r>
            <a:r>
              <a:rPr lang="zh-CN" altLang="en-US" sz="2400" b="1" dirty="0">
                <a:latin typeface="微软雅黑" panose="020B0503020204020204" pitchFamily="34" charset="-122"/>
                <a:ea typeface="微软雅黑" panose="020B0503020204020204" pitchFamily="34" charset="-122"/>
                <a:sym typeface="Symbol" pitchFamily="18" charset="2"/>
              </a:rPr>
              <a:t>，顺次两两</a:t>
            </a:r>
            <a:r>
              <a:rPr lang="zh-CN" altLang="en-US" sz="2400" b="1" dirty="0">
                <a:latin typeface="微软雅黑" panose="020B0503020204020204" pitchFamily="34" charset="-122"/>
                <a:ea typeface="微软雅黑" panose="020B0503020204020204" pitchFamily="34" charset="-122"/>
              </a:rPr>
              <a:t>比较</a:t>
            </a:r>
            <a:r>
              <a:rPr lang="en-US" altLang="zh-CN" sz="2400" b="1" dirty="0">
                <a:latin typeface="微软雅黑" panose="020B0503020204020204" pitchFamily="34" charset="-122"/>
                <a:ea typeface="微软雅黑" panose="020B0503020204020204" pitchFamily="34" charset="-122"/>
              </a:rPr>
              <a:t>V[j-1].key</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V[j].key</a:t>
            </a:r>
            <a:r>
              <a:rPr lang="zh-CN" altLang="en-US" sz="2400" b="1" dirty="0">
                <a:latin typeface="微软雅黑" panose="020B0503020204020204" pitchFamily="34" charset="-122"/>
                <a:ea typeface="微软雅黑" panose="020B0503020204020204" pitchFamily="34" charset="-122"/>
                <a:sym typeface="Symbol" pitchFamily="18" charset="2"/>
              </a:rPr>
              <a:t>。</a:t>
            </a:r>
            <a:r>
              <a:rPr lang="zh-CN" altLang="en-US" sz="2400" b="1" dirty="0">
                <a:latin typeface="微软雅黑" panose="020B0503020204020204" pitchFamily="34" charset="-122"/>
                <a:ea typeface="微软雅黑" panose="020B0503020204020204" pitchFamily="34" charset="-122"/>
              </a:rPr>
              <a:t>如果发生逆序，则交换</a:t>
            </a:r>
            <a:r>
              <a:rPr lang="en-US" altLang="zh-CN" sz="2400" b="1" dirty="0">
                <a:latin typeface="微软雅黑" panose="020B0503020204020204" pitchFamily="34" charset="-122"/>
                <a:ea typeface="微软雅黑" panose="020B0503020204020204" pitchFamily="34" charset="-122"/>
              </a:rPr>
              <a:t>V[j-1]</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V[j]</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8025093"/>
      </p:ext>
    </p:extLst>
  </p:cSld>
  <p:clrMapOvr>
    <a:masterClrMapping/>
  </p:clrMapOvr>
  <p:transition advTm="157">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96752"/>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冒泡排序</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冒泡排序</a:t>
            </a:r>
          </a:p>
        </p:txBody>
      </p:sp>
      <p:sp>
        <p:nvSpPr>
          <p:cNvPr id="5" name="矩形 4"/>
          <p:cNvSpPr/>
          <p:nvPr/>
        </p:nvSpPr>
        <p:spPr bwMode="auto">
          <a:xfrm>
            <a:off x="1179761" y="1909146"/>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 name="矩形 5"/>
          <p:cNvSpPr/>
          <p:nvPr/>
        </p:nvSpPr>
        <p:spPr bwMode="auto">
          <a:xfrm>
            <a:off x="1835098" y="2002388"/>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2490435" y="2218388"/>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3801109" y="1606388"/>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4456446" y="1786388"/>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5111783" y="234119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5767120" y="2002388"/>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bwMode="auto">
          <a:xfrm>
            <a:off x="6422457" y="2110388"/>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7077794" y="2290388"/>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7733131" y="2434388"/>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8388472" y="1678396"/>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3145772" y="2578430"/>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 name="弧形 2"/>
          <p:cNvSpPr/>
          <p:nvPr/>
        </p:nvSpPr>
        <p:spPr bwMode="auto">
          <a:xfrm rot="5400000">
            <a:off x="7451011"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9" name="弧形 18"/>
          <p:cNvSpPr/>
          <p:nvPr/>
        </p:nvSpPr>
        <p:spPr bwMode="auto">
          <a:xfrm rot="5400000">
            <a:off x="6770819"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0" name="弧形 19"/>
          <p:cNvSpPr/>
          <p:nvPr/>
        </p:nvSpPr>
        <p:spPr bwMode="auto">
          <a:xfrm rot="5400000">
            <a:off x="6082575"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1" name="弧形 20"/>
          <p:cNvSpPr/>
          <p:nvPr/>
        </p:nvSpPr>
        <p:spPr bwMode="auto">
          <a:xfrm rot="5400000">
            <a:off x="5407178"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2" name="弧形 21"/>
          <p:cNvSpPr/>
          <p:nvPr/>
        </p:nvSpPr>
        <p:spPr bwMode="auto">
          <a:xfrm rot="5400000">
            <a:off x="4770750"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3" name="弧形 22"/>
          <p:cNvSpPr/>
          <p:nvPr/>
        </p:nvSpPr>
        <p:spPr bwMode="auto">
          <a:xfrm rot="5400000">
            <a:off x="4117362"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4" name="弧形 23"/>
          <p:cNvSpPr/>
          <p:nvPr/>
        </p:nvSpPr>
        <p:spPr bwMode="auto">
          <a:xfrm rot="5400000">
            <a:off x="2825439"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5" name="弧形 24"/>
          <p:cNvSpPr/>
          <p:nvPr/>
        </p:nvSpPr>
        <p:spPr bwMode="auto">
          <a:xfrm rot="5400000">
            <a:off x="2155893"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6" name="弧形 25"/>
          <p:cNvSpPr/>
          <p:nvPr/>
        </p:nvSpPr>
        <p:spPr bwMode="auto">
          <a:xfrm rot="5400000">
            <a:off x="1494065"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4" name="矩形 3"/>
          <p:cNvSpPr/>
          <p:nvPr/>
        </p:nvSpPr>
        <p:spPr>
          <a:xfrm>
            <a:off x="7765192"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28" name="矩形 27"/>
          <p:cNvSpPr/>
          <p:nvPr/>
        </p:nvSpPr>
        <p:spPr>
          <a:xfrm>
            <a:off x="7076948"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29" name="矩形 28"/>
          <p:cNvSpPr/>
          <p:nvPr/>
        </p:nvSpPr>
        <p:spPr>
          <a:xfrm>
            <a:off x="6362611"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3</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0" name="矩形 29"/>
          <p:cNvSpPr/>
          <p:nvPr/>
        </p:nvSpPr>
        <p:spPr>
          <a:xfrm>
            <a:off x="5706094"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4</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1" name="矩形 30"/>
          <p:cNvSpPr/>
          <p:nvPr/>
        </p:nvSpPr>
        <p:spPr>
          <a:xfrm>
            <a:off x="5059636"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5</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2" name="矩形 31"/>
          <p:cNvSpPr/>
          <p:nvPr/>
        </p:nvSpPr>
        <p:spPr>
          <a:xfrm>
            <a:off x="4413178"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6</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3" name="矩形 32"/>
          <p:cNvSpPr/>
          <p:nvPr/>
        </p:nvSpPr>
        <p:spPr>
          <a:xfrm>
            <a:off x="3118135"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7</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4" name="矩形 33"/>
          <p:cNvSpPr/>
          <p:nvPr/>
        </p:nvSpPr>
        <p:spPr>
          <a:xfrm>
            <a:off x="2448476"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8</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5" name="矩形 34"/>
          <p:cNvSpPr/>
          <p:nvPr/>
        </p:nvSpPr>
        <p:spPr>
          <a:xfrm>
            <a:off x="1808351"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9</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6" name="矩形 35"/>
          <p:cNvSpPr/>
          <p:nvPr/>
        </p:nvSpPr>
        <p:spPr bwMode="auto">
          <a:xfrm>
            <a:off x="1833771" y="3619280"/>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7" name="矩形 36"/>
          <p:cNvSpPr/>
          <p:nvPr/>
        </p:nvSpPr>
        <p:spPr bwMode="auto">
          <a:xfrm>
            <a:off x="2487781" y="372728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8" name="矩形 37"/>
          <p:cNvSpPr/>
          <p:nvPr/>
        </p:nvSpPr>
        <p:spPr bwMode="auto">
          <a:xfrm>
            <a:off x="3141791" y="3943280"/>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1179761" y="4303322"/>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0" name="矩形 39"/>
          <p:cNvSpPr/>
          <p:nvPr/>
        </p:nvSpPr>
        <p:spPr bwMode="auto">
          <a:xfrm>
            <a:off x="4449811" y="3331280"/>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1" name="矩形 40"/>
          <p:cNvSpPr/>
          <p:nvPr/>
        </p:nvSpPr>
        <p:spPr bwMode="auto">
          <a:xfrm>
            <a:off x="5103821" y="3511280"/>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2" name="矩形 41"/>
          <p:cNvSpPr/>
          <p:nvPr/>
        </p:nvSpPr>
        <p:spPr bwMode="auto">
          <a:xfrm>
            <a:off x="5757831" y="408728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3" name="矩形 42"/>
          <p:cNvSpPr/>
          <p:nvPr/>
        </p:nvSpPr>
        <p:spPr bwMode="auto">
          <a:xfrm>
            <a:off x="6411841" y="372728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44" name="矩形 43"/>
          <p:cNvSpPr/>
          <p:nvPr/>
        </p:nvSpPr>
        <p:spPr bwMode="auto">
          <a:xfrm>
            <a:off x="7065851" y="3835280"/>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5" name="矩形 44"/>
          <p:cNvSpPr/>
          <p:nvPr/>
        </p:nvSpPr>
        <p:spPr bwMode="auto">
          <a:xfrm>
            <a:off x="7719861" y="4015280"/>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6" name="矩形 45"/>
          <p:cNvSpPr/>
          <p:nvPr/>
        </p:nvSpPr>
        <p:spPr bwMode="auto">
          <a:xfrm>
            <a:off x="3795801" y="4159280"/>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7" name="矩形 46"/>
          <p:cNvSpPr/>
          <p:nvPr/>
        </p:nvSpPr>
        <p:spPr bwMode="auto">
          <a:xfrm>
            <a:off x="8388472" y="3395527"/>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7" name="弧形 66"/>
          <p:cNvSpPr/>
          <p:nvPr/>
        </p:nvSpPr>
        <p:spPr bwMode="auto">
          <a:xfrm rot="5400000">
            <a:off x="7408627"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68" name="弧形 67"/>
          <p:cNvSpPr/>
          <p:nvPr/>
        </p:nvSpPr>
        <p:spPr bwMode="auto">
          <a:xfrm rot="5400000">
            <a:off x="6728435"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70" name="矩形 69"/>
          <p:cNvSpPr/>
          <p:nvPr/>
        </p:nvSpPr>
        <p:spPr>
          <a:xfrm>
            <a:off x="7722808" y="47656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71" name="矩形 70"/>
          <p:cNvSpPr/>
          <p:nvPr/>
        </p:nvSpPr>
        <p:spPr>
          <a:xfrm>
            <a:off x="7034564" y="47656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74" name="弧形 73"/>
          <p:cNvSpPr/>
          <p:nvPr/>
        </p:nvSpPr>
        <p:spPr bwMode="auto">
          <a:xfrm rot="5400000">
            <a:off x="5454806"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75" name="弧形 74"/>
          <p:cNvSpPr/>
          <p:nvPr/>
        </p:nvSpPr>
        <p:spPr bwMode="auto">
          <a:xfrm rot="5400000">
            <a:off x="4774614"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76" name="矩形 75"/>
          <p:cNvSpPr/>
          <p:nvPr/>
        </p:nvSpPr>
        <p:spPr>
          <a:xfrm>
            <a:off x="5768987" y="4750937"/>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3</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77" name="矩形 76"/>
          <p:cNvSpPr/>
          <p:nvPr/>
        </p:nvSpPr>
        <p:spPr>
          <a:xfrm>
            <a:off x="5080743" y="4750937"/>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4</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78" name="弧形 77"/>
          <p:cNvSpPr/>
          <p:nvPr/>
        </p:nvSpPr>
        <p:spPr bwMode="auto">
          <a:xfrm rot="5400000">
            <a:off x="3507584"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79" name="弧形 78"/>
          <p:cNvSpPr/>
          <p:nvPr/>
        </p:nvSpPr>
        <p:spPr bwMode="auto">
          <a:xfrm rot="5400000">
            <a:off x="2827392"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80" name="弧形 79"/>
          <p:cNvSpPr/>
          <p:nvPr/>
        </p:nvSpPr>
        <p:spPr bwMode="auto">
          <a:xfrm rot="5400000">
            <a:off x="2139148"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81" name="矩形 80"/>
          <p:cNvSpPr/>
          <p:nvPr/>
        </p:nvSpPr>
        <p:spPr>
          <a:xfrm>
            <a:off x="3821765" y="47656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5</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82" name="矩形 81"/>
          <p:cNvSpPr/>
          <p:nvPr/>
        </p:nvSpPr>
        <p:spPr>
          <a:xfrm>
            <a:off x="3133521" y="47656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6</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83" name="矩形 82"/>
          <p:cNvSpPr/>
          <p:nvPr/>
        </p:nvSpPr>
        <p:spPr>
          <a:xfrm>
            <a:off x="2419184" y="47656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7</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84" name="矩形 83"/>
          <p:cNvSpPr/>
          <p:nvPr/>
        </p:nvSpPr>
        <p:spPr bwMode="auto">
          <a:xfrm>
            <a:off x="2476988" y="5431272"/>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5" name="矩形 84"/>
          <p:cNvSpPr/>
          <p:nvPr/>
        </p:nvSpPr>
        <p:spPr bwMode="auto">
          <a:xfrm>
            <a:off x="3133819" y="5539272"/>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6" name="矩形 85"/>
          <p:cNvSpPr/>
          <p:nvPr/>
        </p:nvSpPr>
        <p:spPr bwMode="auto">
          <a:xfrm>
            <a:off x="3790650" y="5755272"/>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7" name="矩形 86"/>
          <p:cNvSpPr/>
          <p:nvPr/>
        </p:nvSpPr>
        <p:spPr bwMode="auto">
          <a:xfrm>
            <a:off x="1163326" y="6115314"/>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5104312" y="5143272"/>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5761143" y="5323272"/>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4447481" y="5899272"/>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7074805" y="5539272"/>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2" name="矩形 91"/>
          <p:cNvSpPr/>
          <p:nvPr/>
        </p:nvSpPr>
        <p:spPr bwMode="auto">
          <a:xfrm>
            <a:off x="7731636" y="5647272"/>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6417974" y="5827272"/>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4" name="矩形 93"/>
          <p:cNvSpPr/>
          <p:nvPr/>
        </p:nvSpPr>
        <p:spPr bwMode="auto">
          <a:xfrm>
            <a:off x="1820157" y="5971272"/>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5" name="矩形 94"/>
          <p:cNvSpPr/>
          <p:nvPr/>
        </p:nvSpPr>
        <p:spPr bwMode="auto">
          <a:xfrm>
            <a:off x="8388472" y="5215280"/>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6" name="弧形 95"/>
          <p:cNvSpPr/>
          <p:nvPr/>
        </p:nvSpPr>
        <p:spPr bwMode="auto">
          <a:xfrm rot="5400000">
            <a:off x="7397173" y="622324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97" name="矩形 96"/>
          <p:cNvSpPr/>
          <p:nvPr/>
        </p:nvSpPr>
        <p:spPr>
          <a:xfrm>
            <a:off x="7711354" y="6577607"/>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98" name="弧形 97"/>
          <p:cNvSpPr/>
          <p:nvPr/>
        </p:nvSpPr>
        <p:spPr bwMode="auto">
          <a:xfrm rot="5400000">
            <a:off x="6091970" y="620943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99" name="弧形 98"/>
          <p:cNvSpPr/>
          <p:nvPr/>
        </p:nvSpPr>
        <p:spPr bwMode="auto">
          <a:xfrm rot="5400000">
            <a:off x="5403726" y="620943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00" name="矩形 99"/>
          <p:cNvSpPr/>
          <p:nvPr/>
        </p:nvSpPr>
        <p:spPr>
          <a:xfrm>
            <a:off x="6398099" y="656379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01" name="矩形 100"/>
          <p:cNvSpPr/>
          <p:nvPr/>
        </p:nvSpPr>
        <p:spPr>
          <a:xfrm>
            <a:off x="5683762" y="656379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3</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02" name="弧形 101"/>
          <p:cNvSpPr/>
          <p:nvPr/>
        </p:nvSpPr>
        <p:spPr bwMode="auto">
          <a:xfrm rot="5400000">
            <a:off x="4112289" y="6221439"/>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03" name="弧形 102"/>
          <p:cNvSpPr/>
          <p:nvPr/>
        </p:nvSpPr>
        <p:spPr bwMode="auto">
          <a:xfrm rot="5400000">
            <a:off x="3475861" y="6221439"/>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04" name="弧形 103"/>
          <p:cNvSpPr/>
          <p:nvPr/>
        </p:nvSpPr>
        <p:spPr bwMode="auto">
          <a:xfrm rot="5400000">
            <a:off x="2822473" y="6221439"/>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05" name="矩形 104"/>
          <p:cNvSpPr/>
          <p:nvPr/>
        </p:nvSpPr>
        <p:spPr>
          <a:xfrm>
            <a:off x="4411205" y="6575803"/>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4</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06" name="矩形 105"/>
          <p:cNvSpPr/>
          <p:nvPr/>
        </p:nvSpPr>
        <p:spPr>
          <a:xfrm>
            <a:off x="3764747" y="6575803"/>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5</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07" name="矩形 106"/>
          <p:cNvSpPr/>
          <p:nvPr/>
        </p:nvSpPr>
        <p:spPr>
          <a:xfrm>
            <a:off x="3118289" y="6575803"/>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6</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08" name="矩形 107"/>
          <p:cNvSpPr/>
          <p:nvPr/>
        </p:nvSpPr>
        <p:spPr>
          <a:xfrm>
            <a:off x="292067" y="1969481"/>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第一趟</a:t>
            </a:r>
            <a:endParaRPr lang="en-US" altLang="zh-CN" b="1" dirty="0">
              <a:latin typeface="微软雅黑" panose="020B0503020204020204" pitchFamily="34" charset="-122"/>
              <a:ea typeface="微软雅黑" panose="020B0503020204020204" pitchFamily="34" charset="-122"/>
            </a:endParaRPr>
          </a:p>
        </p:txBody>
      </p:sp>
      <p:sp>
        <p:nvSpPr>
          <p:cNvPr id="109" name="矩形 108"/>
          <p:cNvSpPr/>
          <p:nvPr/>
        </p:nvSpPr>
        <p:spPr>
          <a:xfrm>
            <a:off x="295230" y="3739950"/>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第二趟</a:t>
            </a:r>
            <a:endParaRPr lang="en-US" altLang="zh-CN" b="1" dirty="0">
              <a:latin typeface="微软雅黑" panose="020B0503020204020204" pitchFamily="34" charset="-122"/>
              <a:ea typeface="微软雅黑" panose="020B0503020204020204" pitchFamily="34" charset="-122"/>
            </a:endParaRPr>
          </a:p>
        </p:txBody>
      </p:sp>
      <p:sp>
        <p:nvSpPr>
          <p:cNvPr id="110" name="矩形 109"/>
          <p:cNvSpPr/>
          <p:nvPr/>
        </p:nvSpPr>
        <p:spPr>
          <a:xfrm>
            <a:off x="290730" y="5653607"/>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第三趟</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7048866"/>
      </p:ext>
    </p:extLst>
  </p:cSld>
  <p:clrMapOvr>
    <a:masterClrMapping/>
  </p:clrMapOvr>
  <p:transition advTm="157">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96752"/>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冒泡排序</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冒泡排序</a:t>
            </a:r>
          </a:p>
        </p:txBody>
      </p:sp>
      <p:sp>
        <p:nvSpPr>
          <p:cNvPr id="84" name="矩形 83"/>
          <p:cNvSpPr/>
          <p:nvPr/>
        </p:nvSpPr>
        <p:spPr bwMode="auto">
          <a:xfrm>
            <a:off x="3133819" y="1715939"/>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5" name="矩形 84"/>
          <p:cNvSpPr/>
          <p:nvPr/>
        </p:nvSpPr>
        <p:spPr bwMode="auto">
          <a:xfrm>
            <a:off x="3790650" y="1823939"/>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6" name="矩形 85"/>
          <p:cNvSpPr/>
          <p:nvPr/>
        </p:nvSpPr>
        <p:spPr bwMode="auto">
          <a:xfrm>
            <a:off x="4447481" y="2039939"/>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7" name="矩形 86"/>
          <p:cNvSpPr/>
          <p:nvPr/>
        </p:nvSpPr>
        <p:spPr bwMode="auto">
          <a:xfrm>
            <a:off x="1163326" y="2399981"/>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5761143" y="1427939"/>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6417974" y="1607939"/>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2476988" y="2183939"/>
            <a:ext cx="432000" cy="57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7731636" y="1823939"/>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2" name="矩形 91"/>
          <p:cNvSpPr/>
          <p:nvPr/>
        </p:nvSpPr>
        <p:spPr bwMode="auto">
          <a:xfrm>
            <a:off x="7074805" y="1931939"/>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5104312" y="2111939"/>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4" name="矩形 93"/>
          <p:cNvSpPr/>
          <p:nvPr/>
        </p:nvSpPr>
        <p:spPr bwMode="auto">
          <a:xfrm>
            <a:off x="1820157" y="2255939"/>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5" name="矩形 94"/>
          <p:cNvSpPr/>
          <p:nvPr/>
        </p:nvSpPr>
        <p:spPr bwMode="auto">
          <a:xfrm>
            <a:off x="8388472" y="1499947"/>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8" name="弧形 107"/>
          <p:cNvSpPr/>
          <p:nvPr/>
        </p:nvSpPr>
        <p:spPr bwMode="auto">
          <a:xfrm rot="5400000">
            <a:off x="7400320" y="6109924"/>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09" name="矩形 108"/>
          <p:cNvSpPr/>
          <p:nvPr/>
        </p:nvSpPr>
        <p:spPr>
          <a:xfrm>
            <a:off x="7714501" y="6464288"/>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10" name="弧形 109"/>
          <p:cNvSpPr/>
          <p:nvPr/>
        </p:nvSpPr>
        <p:spPr bwMode="auto">
          <a:xfrm rot="5400000">
            <a:off x="5442969" y="6116564"/>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11" name="弧形 110"/>
          <p:cNvSpPr/>
          <p:nvPr/>
        </p:nvSpPr>
        <p:spPr bwMode="auto">
          <a:xfrm rot="5400000">
            <a:off x="4754725" y="6116564"/>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12" name="矩形 111"/>
          <p:cNvSpPr/>
          <p:nvPr/>
        </p:nvSpPr>
        <p:spPr>
          <a:xfrm>
            <a:off x="5749098" y="6470928"/>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13" name="矩形 112"/>
          <p:cNvSpPr/>
          <p:nvPr/>
        </p:nvSpPr>
        <p:spPr>
          <a:xfrm>
            <a:off x="5034761" y="6470928"/>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3</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20" name="弧形 119"/>
          <p:cNvSpPr/>
          <p:nvPr/>
        </p:nvSpPr>
        <p:spPr bwMode="auto">
          <a:xfrm rot="5400000">
            <a:off x="6748627" y="2510976"/>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21" name="弧形 120"/>
          <p:cNvSpPr/>
          <p:nvPr/>
        </p:nvSpPr>
        <p:spPr bwMode="auto">
          <a:xfrm rot="5400000">
            <a:off x="6068435" y="2510976"/>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22" name="矩形 121"/>
          <p:cNvSpPr/>
          <p:nvPr/>
        </p:nvSpPr>
        <p:spPr>
          <a:xfrm>
            <a:off x="7062808" y="2880018"/>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23" name="矩形 122"/>
          <p:cNvSpPr/>
          <p:nvPr/>
        </p:nvSpPr>
        <p:spPr>
          <a:xfrm>
            <a:off x="6374564" y="2880018"/>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25" name="弧形 124"/>
          <p:cNvSpPr/>
          <p:nvPr/>
        </p:nvSpPr>
        <p:spPr bwMode="auto">
          <a:xfrm rot="5400000">
            <a:off x="4778129" y="2493947"/>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26" name="弧形 125"/>
          <p:cNvSpPr/>
          <p:nvPr/>
        </p:nvSpPr>
        <p:spPr bwMode="auto">
          <a:xfrm rot="5400000">
            <a:off x="4102732" y="2493947"/>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27" name="弧形 126"/>
          <p:cNvSpPr/>
          <p:nvPr/>
        </p:nvSpPr>
        <p:spPr bwMode="auto">
          <a:xfrm rot="5400000">
            <a:off x="3466304" y="2493947"/>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28" name="矩形 127"/>
          <p:cNvSpPr/>
          <p:nvPr/>
        </p:nvSpPr>
        <p:spPr>
          <a:xfrm>
            <a:off x="5058165" y="2848311"/>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3</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29" name="矩形 128"/>
          <p:cNvSpPr/>
          <p:nvPr/>
        </p:nvSpPr>
        <p:spPr>
          <a:xfrm>
            <a:off x="4401648" y="2848311"/>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4</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30" name="矩形 129"/>
          <p:cNvSpPr/>
          <p:nvPr/>
        </p:nvSpPr>
        <p:spPr>
          <a:xfrm>
            <a:off x="3755190" y="2848311"/>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5</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31" name="矩形 130"/>
          <p:cNvSpPr/>
          <p:nvPr/>
        </p:nvSpPr>
        <p:spPr bwMode="auto">
          <a:xfrm>
            <a:off x="3790650" y="3497820"/>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2" name="矩形 131"/>
          <p:cNvSpPr/>
          <p:nvPr/>
        </p:nvSpPr>
        <p:spPr bwMode="auto">
          <a:xfrm>
            <a:off x="4447481" y="360582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3" name="矩形 132"/>
          <p:cNvSpPr/>
          <p:nvPr/>
        </p:nvSpPr>
        <p:spPr bwMode="auto">
          <a:xfrm>
            <a:off x="5104312" y="3821820"/>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4" name="矩形 133"/>
          <p:cNvSpPr/>
          <p:nvPr/>
        </p:nvSpPr>
        <p:spPr bwMode="auto">
          <a:xfrm>
            <a:off x="1163326" y="4181862"/>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5" name="矩形 134"/>
          <p:cNvSpPr/>
          <p:nvPr/>
        </p:nvSpPr>
        <p:spPr bwMode="auto">
          <a:xfrm>
            <a:off x="6417974" y="3209820"/>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6" name="矩形 135"/>
          <p:cNvSpPr/>
          <p:nvPr/>
        </p:nvSpPr>
        <p:spPr bwMode="auto">
          <a:xfrm>
            <a:off x="7074805" y="3389820"/>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7" name="矩形 136"/>
          <p:cNvSpPr/>
          <p:nvPr/>
        </p:nvSpPr>
        <p:spPr bwMode="auto">
          <a:xfrm>
            <a:off x="2476988" y="3965820"/>
            <a:ext cx="432000" cy="57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8" name="矩形 137"/>
          <p:cNvSpPr/>
          <p:nvPr/>
        </p:nvSpPr>
        <p:spPr bwMode="auto">
          <a:xfrm>
            <a:off x="7731636" y="360582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9" name="矩形 138"/>
          <p:cNvSpPr/>
          <p:nvPr/>
        </p:nvSpPr>
        <p:spPr bwMode="auto">
          <a:xfrm>
            <a:off x="5761143" y="3713820"/>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0" name="矩形 139"/>
          <p:cNvSpPr/>
          <p:nvPr/>
        </p:nvSpPr>
        <p:spPr bwMode="auto">
          <a:xfrm>
            <a:off x="3133819" y="3893820"/>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1" name="矩形 140"/>
          <p:cNvSpPr/>
          <p:nvPr/>
        </p:nvSpPr>
        <p:spPr bwMode="auto">
          <a:xfrm>
            <a:off x="1820157" y="4037820"/>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2" name="矩形 141"/>
          <p:cNvSpPr/>
          <p:nvPr/>
        </p:nvSpPr>
        <p:spPr bwMode="auto">
          <a:xfrm>
            <a:off x="8388472" y="3281828"/>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3" name="弧形 142"/>
          <p:cNvSpPr/>
          <p:nvPr/>
        </p:nvSpPr>
        <p:spPr bwMode="auto">
          <a:xfrm rot="5400000">
            <a:off x="7442035" y="428979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44" name="弧形 143"/>
          <p:cNvSpPr/>
          <p:nvPr/>
        </p:nvSpPr>
        <p:spPr bwMode="auto">
          <a:xfrm rot="5400000">
            <a:off x="6761843" y="428979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45" name="矩形 144"/>
          <p:cNvSpPr/>
          <p:nvPr/>
        </p:nvSpPr>
        <p:spPr>
          <a:xfrm>
            <a:off x="7756216" y="4658833"/>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46" name="矩形 145"/>
          <p:cNvSpPr/>
          <p:nvPr/>
        </p:nvSpPr>
        <p:spPr>
          <a:xfrm>
            <a:off x="7085039" y="4633391"/>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47" name="弧形 146"/>
          <p:cNvSpPr/>
          <p:nvPr/>
        </p:nvSpPr>
        <p:spPr bwMode="auto">
          <a:xfrm rot="5400000">
            <a:off x="4791350" y="428979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48" name="弧形 147"/>
          <p:cNvSpPr/>
          <p:nvPr/>
        </p:nvSpPr>
        <p:spPr bwMode="auto">
          <a:xfrm rot="5400000">
            <a:off x="4115953" y="428979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50" name="矩形 149"/>
          <p:cNvSpPr/>
          <p:nvPr/>
        </p:nvSpPr>
        <p:spPr>
          <a:xfrm>
            <a:off x="5071386" y="464415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3</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51" name="矩形 150"/>
          <p:cNvSpPr/>
          <p:nvPr/>
        </p:nvSpPr>
        <p:spPr>
          <a:xfrm>
            <a:off x="4414869" y="464415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4</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53" name="矩形 152"/>
          <p:cNvSpPr/>
          <p:nvPr/>
        </p:nvSpPr>
        <p:spPr bwMode="auto">
          <a:xfrm>
            <a:off x="4452613" y="5306515"/>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4" name="矩形 153"/>
          <p:cNvSpPr/>
          <p:nvPr/>
        </p:nvSpPr>
        <p:spPr bwMode="auto">
          <a:xfrm>
            <a:off x="5109444" y="5414515"/>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5" name="矩形 154"/>
          <p:cNvSpPr/>
          <p:nvPr/>
        </p:nvSpPr>
        <p:spPr bwMode="auto">
          <a:xfrm>
            <a:off x="3834463" y="5612186"/>
            <a:ext cx="432000" cy="720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6" name="矩形 155"/>
          <p:cNvSpPr/>
          <p:nvPr/>
        </p:nvSpPr>
        <p:spPr bwMode="auto">
          <a:xfrm>
            <a:off x="1163326" y="5985218"/>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7" name="矩形 156"/>
          <p:cNvSpPr/>
          <p:nvPr/>
        </p:nvSpPr>
        <p:spPr bwMode="auto">
          <a:xfrm>
            <a:off x="7083569" y="5013176"/>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8" name="矩形 157"/>
          <p:cNvSpPr/>
          <p:nvPr/>
        </p:nvSpPr>
        <p:spPr bwMode="auto">
          <a:xfrm>
            <a:off x="7740400" y="5193176"/>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9" name="矩形 158"/>
          <p:cNvSpPr/>
          <p:nvPr/>
        </p:nvSpPr>
        <p:spPr bwMode="auto">
          <a:xfrm>
            <a:off x="2476988" y="5769176"/>
            <a:ext cx="432000" cy="57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0" name="矩形 159"/>
          <p:cNvSpPr/>
          <p:nvPr/>
        </p:nvSpPr>
        <p:spPr bwMode="auto">
          <a:xfrm>
            <a:off x="6426738" y="5432593"/>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61" name="矩形 160"/>
          <p:cNvSpPr/>
          <p:nvPr/>
        </p:nvSpPr>
        <p:spPr bwMode="auto">
          <a:xfrm>
            <a:off x="5761143" y="5517176"/>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2" name="矩形 161"/>
          <p:cNvSpPr/>
          <p:nvPr/>
        </p:nvSpPr>
        <p:spPr bwMode="auto">
          <a:xfrm>
            <a:off x="3133819" y="5697176"/>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3" name="矩形 162"/>
          <p:cNvSpPr/>
          <p:nvPr/>
        </p:nvSpPr>
        <p:spPr bwMode="auto">
          <a:xfrm>
            <a:off x="1820157" y="5841176"/>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4" name="矩形 163"/>
          <p:cNvSpPr/>
          <p:nvPr/>
        </p:nvSpPr>
        <p:spPr bwMode="auto">
          <a:xfrm>
            <a:off x="8388472" y="5085184"/>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5" name="矩形 164"/>
          <p:cNvSpPr/>
          <p:nvPr/>
        </p:nvSpPr>
        <p:spPr>
          <a:xfrm>
            <a:off x="292067" y="1969481"/>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第四趟</a:t>
            </a:r>
            <a:endParaRPr lang="en-US" altLang="zh-CN" b="1" dirty="0">
              <a:latin typeface="微软雅黑" panose="020B0503020204020204" pitchFamily="34" charset="-122"/>
              <a:ea typeface="微软雅黑" panose="020B0503020204020204" pitchFamily="34" charset="-122"/>
            </a:endParaRPr>
          </a:p>
        </p:txBody>
      </p:sp>
      <p:sp>
        <p:nvSpPr>
          <p:cNvPr id="166" name="矩形 165"/>
          <p:cNvSpPr/>
          <p:nvPr/>
        </p:nvSpPr>
        <p:spPr>
          <a:xfrm>
            <a:off x="295230" y="3739950"/>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第五趟</a:t>
            </a:r>
            <a:endParaRPr lang="en-US" altLang="zh-CN" b="1" dirty="0">
              <a:latin typeface="微软雅黑" panose="020B0503020204020204" pitchFamily="34" charset="-122"/>
              <a:ea typeface="微软雅黑" panose="020B0503020204020204" pitchFamily="34" charset="-122"/>
            </a:endParaRPr>
          </a:p>
        </p:txBody>
      </p:sp>
      <p:sp>
        <p:nvSpPr>
          <p:cNvPr id="167" name="矩形 166"/>
          <p:cNvSpPr/>
          <p:nvPr/>
        </p:nvSpPr>
        <p:spPr>
          <a:xfrm>
            <a:off x="290730" y="5653607"/>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第六趟</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22717"/>
      </p:ext>
    </p:extLst>
  </p:cSld>
  <p:clrMapOvr>
    <a:masterClrMapping/>
  </p:clrMapOvr>
  <p:transition advTm="157">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96752"/>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冒泡排序</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冒泡排序</a:t>
            </a:r>
          </a:p>
        </p:txBody>
      </p:sp>
      <p:sp>
        <p:nvSpPr>
          <p:cNvPr id="153" name="矩形 152"/>
          <p:cNvSpPr/>
          <p:nvPr/>
        </p:nvSpPr>
        <p:spPr bwMode="auto">
          <a:xfrm>
            <a:off x="5067600" y="1628824"/>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4" name="矩形 153"/>
          <p:cNvSpPr/>
          <p:nvPr/>
        </p:nvSpPr>
        <p:spPr bwMode="auto">
          <a:xfrm>
            <a:off x="5724431" y="173682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5" name="矩形 154"/>
          <p:cNvSpPr/>
          <p:nvPr/>
        </p:nvSpPr>
        <p:spPr bwMode="auto">
          <a:xfrm>
            <a:off x="3753938" y="1952824"/>
            <a:ext cx="432000" cy="720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6" name="矩形 155"/>
          <p:cNvSpPr/>
          <p:nvPr/>
        </p:nvSpPr>
        <p:spPr bwMode="auto">
          <a:xfrm>
            <a:off x="1126614" y="2312866"/>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7" name="矩形 156"/>
          <p:cNvSpPr/>
          <p:nvPr/>
        </p:nvSpPr>
        <p:spPr bwMode="auto">
          <a:xfrm>
            <a:off x="7694924" y="134082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8" name="矩形 157"/>
          <p:cNvSpPr/>
          <p:nvPr/>
        </p:nvSpPr>
        <p:spPr bwMode="auto">
          <a:xfrm>
            <a:off x="7038093" y="152082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9" name="矩形 158"/>
          <p:cNvSpPr/>
          <p:nvPr/>
        </p:nvSpPr>
        <p:spPr bwMode="auto">
          <a:xfrm>
            <a:off x="2440276" y="2096824"/>
            <a:ext cx="432000" cy="57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0" name="矩形 159"/>
          <p:cNvSpPr/>
          <p:nvPr/>
        </p:nvSpPr>
        <p:spPr bwMode="auto">
          <a:xfrm>
            <a:off x="6381262" y="173682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61" name="矩形 160"/>
          <p:cNvSpPr/>
          <p:nvPr/>
        </p:nvSpPr>
        <p:spPr bwMode="auto">
          <a:xfrm>
            <a:off x="4410769" y="1844824"/>
            <a:ext cx="432000" cy="82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2" name="矩形 161"/>
          <p:cNvSpPr/>
          <p:nvPr/>
        </p:nvSpPr>
        <p:spPr bwMode="auto">
          <a:xfrm>
            <a:off x="3097107" y="2024824"/>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3" name="矩形 162"/>
          <p:cNvSpPr/>
          <p:nvPr/>
        </p:nvSpPr>
        <p:spPr bwMode="auto">
          <a:xfrm>
            <a:off x="1783445" y="2168824"/>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4" name="矩形 163"/>
          <p:cNvSpPr/>
          <p:nvPr/>
        </p:nvSpPr>
        <p:spPr bwMode="auto">
          <a:xfrm>
            <a:off x="8351760" y="141283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弧形 63"/>
          <p:cNvSpPr/>
          <p:nvPr/>
        </p:nvSpPr>
        <p:spPr bwMode="auto">
          <a:xfrm rot="5400000">
            <a:off x="7992192" y="2420795"/>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65" name="矩形 64"/>
          <p:cNvSpPr/>
          <p:nvPr/>
        </p:nvSpPr>
        <p:spPr>
          <a:xfrm>
            <a:off x="8306373" y="2775159"/>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66" name="弧形 65"/>
          <p:cNvSpPr/>
          <p:nvPr/>
        </p:nvSpPr>
        <p:spPr bwMode="auto">
          <a:xfrm rot="5400000">
            <a:off x="5404794" y="2420795"/>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67" name="矩形 66"/>
          <p:cNvSpPr/>
          <p:nvPr/>
        </p:nvSpPr>
        <p:spPr>
          <a:xfrm>
            <a:off x="5718975" y="2775159"/>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68" name="矩形 67"/>
          <p:cNvSpPr/>
          <p:nvPr/>
        </p:nvSpPr>
        <p:spPr bwMode="auto">
          <a:xfrm>
            <a:off x="5722447" y="3412173"/>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9" name="矩形 68"/>
          <p:cNvSpPr/>
          <p:nvPr/>
        </p:nvSpPr>
        <p:spPr bwMode="auto">
          <a:xfrm>
            <a:off x="5065120" y="3520173"/>
            <a:ext cx="432000" cy="93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3750466" y="3736173"/>
            <a:ext cx="432000" cy="720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1" name="矩形 70"/>
          <p:cNvSpPr/>
          <p:nvPr/>
        </p:nvSpPr>
        <p:spPr bwMode="auto">
          <a:xfrm>
            <a:off x="1121158" y="4096215"/>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2" name="矩形 71"/>
          <p:cNvSpPr/>
          <p:nvPr/>
        </p:nvSpPr>
        <p:spPr bwMode="auto">
          <a:xfrm>
            <a:off x="8351755" y="3124173"/>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7037101" y="3304173"/>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5" name="矩形 74"/>
          <p:cNvSpPr/>
          <p:nvPr/>
        </p:nvSpPr>
        <p:spPr bwMode="auto">
          <a:xfrm>
            <a:off x="2435812" y="3880173"/>
            <a:ext cx="432000" cy="57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6" name="矩形 75"/>
          <p:cNvSpPr/>
          <p:nvPr/>
        </p:nvSpPr>
        <p:spPr bwMode="auto">
          <a:xfrm>
            <a:off x="6379774" y="3520173"/>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7" name="矩形 76"/>
          <p:cNvSpPr/>
          <p:nvPr/>
        </p:nvSpPr>
        <p:spPr bwMode="auto">
          <a:xfrm>
            <a:off x="4407793" y="3628173"/>
            <a:ext cx="432000" cy="82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8" name="矩形 77"/>
          <p:cNvSpPr/>
          <p:nvPr/>
        </p:nvSpPr>
        <p:spPr bwMode="auto">
          <a:xfrm>
            <a:off x="3093139" y="3808173"/>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1778485" y="3952173"/>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7694428" y="3196181"/>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1" name="弧形 80"/>
          <p:cNvSpPr/>
          <p:nvPr/>
        </p:nvSpPr>
        <p:spPr bwMode="auto">
          <a:xfrm rot="5400000">
            <a:off x="6060137" y="4204144"/>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82" name="矩形 81"/>
          <p:cNvSpPr/>
          <p:nvPr/>
        </p:nvSpPr>
        <p:spPr>
          <a:xfrm>
            <a:off x="6374318" y="4558508"/>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83" name="矩形 82"/>
          <p:cNvSpPr/>
          <p:nvPr/>
        </p:nvSpPr>
        <p:spPr bwMode="auto">
          <a:xfrm>
            <a:off x="6379774" y="5229168"/>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6" name="矩形 95"/>
          <p:cNvSpPr/>
          <p:nvPr/>
        </p:nvSpPr>
        <p:spPr bwMode="auto">
          <a:xfrm>
            <a:off x="5065120" y="5337168"/>
            <a:ext cx="432000" cy="93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7" name="矩形 96"/>
          <p:cNvSpPr/>
          <p:nvPr/>
        </p:nvSpPr>
        <p:spPr bwMode="auto">
          <a:xfrm>
            <a:off x="3750466" y="5553168"/>
            <a:ext cx="432000" cy="720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8" name="矩形 97"/>
          <p:cNvSpPr/>
          <p:nvPr/>
        </p:nvSpPr>
        <p:spPr bwMode="auto">
          <a:xfrm>
            <a:off x="1121158" y="5913210"/>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9" name="矩形 98"/>
          <p:cNvSpPr/>
          <p:nvPr/>
        </p:nvSpPr>
        <p:spPr bwMode="auto">
          <a:xfrm>
            <a:off x="8351755" y="4941168"/>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0" name="矩形 99"/>
          <p:cNvSpPr/>
          <p:nvPr/>
        </p:nvSpPr>
        <p:spPr bwMode="auto">
          <a:xfrm>
            <a:off x="7037101" y="5121168"/>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1" name="矩形 100"/>
          <p:cNvSpPr/>
          <p:nvPr/>
        </p:nvSpPr>
        <p:spPr bwMode="auto">
          <a:xfrm>
            <a:off x="2435812" y="5697168"/>
            <a:ext cx="432000" cy="57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2" name="矩形 101"/>
          <p:cNvSpPr/>
          <p:nvPr/>
        </p:nvSpPr>
        <p:spPr bwMode="auto">
          <a:xfrm>
            <a:off x="5722447" y="5337168"/>
            <a:ext cx="432000" cy="93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sz="2400" b="1" dirty="0">
                <a:solidFill>
                  <a:srgbClr val="C00000"/>
                </a:solidFill>
                <a:latin typeface="微软雅黑" panose="020B0503020204020204" pitchFamily="34" charset="-122"/>
                <a:ea typeface="微软雅黑" panose="020B0503020204020204" pitchFamily="34" charset="-122"/>
              </a:rPr>
              <a:t>b</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3" name="矩形 102"/>
          <p:cNvSpPr/>
          <p:nvPr/>
        </p:nvSpPr>
        <p:spPr bwMode="auto">
          <a:xfrm>
            <a:off x="4407793" y="5445168"/>
            <a:ext cx="432000" cy="82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4" name="矩形 103"/>
          <p:cNvSpPr/>
          <p:nvPr/>
        </p:nvSpPr>
        <p:spPr bwMode="auto">
          <a:xfrm>
            <a:off x="3093139" y="5625168"/>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5" name="矩形 104"/>
          <p:cNvSpPr/>
          <p:nvPr/>
        </p:nvSpPr>
        <p:spPr bwMode="auto">
          <a:xfrm>
            <a:off x="1778485" y="5769168"/>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6" name="矩形 105"/>
          <p:cNvSpPr/>
          <p:nvPr/>
        </p:nvSpPr>
        <p:spPr bwMode="auto">
          <a:xfrm>
            <a:off x="7694428" y="5013176"/>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7" name="矩形 106"/>
          <p:cNvSpPr/>
          <p:nvPr/>
        </p:nvSpPr>
        <p:spPr>
          <a:xfrm>
            <a:off x="292067" y="1969481"/>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第七趟</a:t>
            </a:r>
            <a:endParaRPr lang="en-US" altLang="zh-CN" b="1" dirty="0">
              <a:latin typeface="微软雅黑" panose="020B0503020204020204" pitchFamily="34" charset="-122"/>
              <a:ea typeface="微软雅黑" panose="020B0503020204020204" pitchFamily="34" charset="-122"/>
            </a:endParaRPr>
          </a:p>
        </p:txBody>
      </p:sp>
      <p:sp>
        <p:nvSpPr>
          <p:cNvPr id="114" name="矩形 113"/>
          <p:cNvSpPr/>
          <p:nvPr/>
        </p:nvSpPr>
        <p:spPr>
          <a:xfrm>
            <a:off x="295230" y="3739950"/>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第八趟</a:t>
            </a:r>
            <a:endParaRPr lang="en-US" altLang="zh-CN" b="1" dirty="0">
              <a:latin typeface="微软雅黑" panose="020B0503020204020204" pitchFamily="34" charset="-122"/>
              <a:ea typeface="微软雅黑" panose="020B0503020204020204" pitchFamily="34" charset="-122"/>
            </a:endParaRPr>
          </a:p>
        </p:txBody>
      </p:sp>
      <p:sp>
        <p:nvSpPr>
          <p:cNvPr id="115" name="矩形 114"/>
          <p:cNvSpPr/>
          <p:nvPr/>
        </p:nvSpPr>
        <p:spPr>
          <a:xfrm>
            <a:off x="290730" y="5653607"/>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第九趟</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98222572"/>
      </p:ext>
    </p:extLst>
  </p:cSld>
  <p:clrMapOvr>
    <a:masterClrMapping/>
  </p:clrMapOvr>
  <p:transition advTm="157">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96752"/>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代码实现</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冒泡排序</a:t>
            </a:r>
          </a:p>
        </p:txBody>
      </p:sp>
      <p:sp>
        <p:nvSpPr>
          <p:cNvPr id="4" name="矩形 3"/>
          <p:cNvSpPr/>
          <p:nvPr/>
        </p:nvSpPr>
        <p:spPr>
          <a:xfrm>
            <a:off x="107504" y="1628800"/>
            <a:ext cx="9177001" cy="5509200"/>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bubbleSort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count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temp;</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pass = 1;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bool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exchange =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从第一趟开始</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(pass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count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&amp;&amp; exchange) {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exchange =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false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某趟是否有交换的标志，初始为无交换</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count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j &gt;= pass; j--)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从最后元素开始到第一个未排序元素</a:t>
            </a:r>
            <a:endParaRPr lang="en-US" altLang="zh-CN" sz="1600" b="1" kern="0" dirty="0">
              <a:solidFill>
                <a:srgbClr val="CC0000"/>
              </a:solidFill>
              <a:latin typeface="Consolas" panose="020B0609020204030204" pitchFamily="49" charset="0"/>
              <a:ea typeface="隶书"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- 1]&gt;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若需要交换则置换元素</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temp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- 1];</a:t>
            </a: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- 1]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a:t>
            </a: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 temp;</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exchange =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pass++;</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array[] = { 14, 10, 18, 16, 20, 26, 23, 29, 26, 35, 32, 37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bubbleSort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(array, 12);</a:t>
            </a:r>
          </a:p>
          <a:p>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 0; i &lt; 12; ++i)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array[</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endl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0;</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853829732"/>
      </p:ext>
    </p:extLst>
  </p:cSld>
  <p:clrMapOvr>
    <a:masterClrMapping/>
  </p:clrMapOvr>
  <p:transition advTm="157">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冒泡排序</a:t>
            </a:r>
          </a:p>
        </p:txBody>
      </p:sp>
      <p:sp>
        <p:nvSpPr>
          <p:cNvPr id="5" name="TextBox 20"/>
          <p:cNvSpPr txBox="1">
            <a:spLocks noChangeArrowheads="1"/>
          </p:cNvSpPr>
          <p:nvPr/>
        </p:nvSpPr>
        <p:spPr bwMode="auto">
          <a:xfrm>
            <a:off x="179512" y="1196752"/>
            <a:ext cx="8640960" cy="466281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性能分析</a:t>
            </a: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第 </a:t>
            </a:r>
            <a:r>
              <a:rPr lang="en-US" altLang="zh-CN" sz="2400" b="1" dirty="0" err="1">
                <a:latin typeface="微软雅黑" panose="020B0503020204020204" pitchFamily="34" charset="-122"/>
                <a:ea typeface="微软雅黑" panose="020B0503020204020204" pitchFamily="34" charset="-122"/>
              </a:rPr>
              <a:t>i</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趟对待排序元素序列</a:t>
            </a:r>
            <a:r>
              <a:rPr lang="en-US" altLang="zh-CN" sz="2400" b="1" dirty="0">
                <a:latin typeface="微软雅黑" panose="020B0503020204020204" pitchFamily="34" charset="-122"/>
                <a:ea typeface="微软雅黑" panose="020B0503020204020204" pitchFamily="34" charset="-122"/>
              </a:rPr>
              <a:t>V[i-1],V[</a:t>
            </a:r>
            <a:r>
              <a:rPr lang="en-US" altLang="zh-CN" sz="2400" b="1" dirty="0" err="1">
                <a:latin typeface="微软雅黑" panose="020B0503020204020204" pitchFamily="34" charset="-122"/>
                <a:ea typeface="微软雅黑" panose="020B0503020204020204" pitchFamily="34" charset="-122"/>
              </a:rPr>
              <a:t>i</a:t>
            </a:r>
            <a:r>
              <a:rPr lang="en-US" altLang="zh-CN"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sym typeface="Symbol" pitchFamily="18" charset="2"/>
              </a:rPr>
              <a:t>,V[right]</a:t>
            </a:r>
            <a:r>
              <a:rPr lang="zh-CN" altLang="en-US" sz="2400" b="1" dirty="0">
                <a:latin typeface="微软雅黑" panose="020B0503020204020204" pitchFamily="34" charset="-122"/>
                <a:ea typeface="微软雅黑" panose="020B0503020204020204" pitchFamily="34" charset="-122"/>
                <a:sym typeface="Symbol" pitchFamily="18" charset="2"/>
              </a:rPr>
              <a:t>进行排序，</a:t>
            </a:r>
            <a:r>
              <a:rPr lang="zh-CN" altLang="en-US" sz="2400" b="1" dirty="0">
                <a:latin typeface="微软雅黑" panose="020B0503020204020204" pitchFamily="34" charset="-122"/>
                <a:ea typeface="微软雅黑" panose="020B0503020204020204" pitchFamily="34" charset="-122"/>
              </a:rPr>
              <a:t>结果将排序码最小的元素交换到序列的首位置</a:t>
            </a:r>
            <a:r>
              <a:rPr lang="en-US" altLang="zh-CN" sz="2400" b="1" dirty="0">
                <a:latin typeface="微软雅黑" panose="020B0503020204020204" pitchFamily="34" charset="-122"/>
                <a:ea typeface="微软雅黑" panose="020B0503020204020204" pitchFamily="34" charset="-122"/>
              </a:rPr>
              <a:t>(i-1)</a:t>
            </a: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最多做 </a:t>
            </a:r>
            <a:r>
              <a:rPr lang="en-US" altLang="zh-CN" sz="2400" b="1" dirty="0">
                <a:latin typeface="微软雅黑" panose="020B0503020204020204" pitchFamily="34" charset="-122"/>
                <a:ea typeface="微软雅黑" panose="020B0503020204020204" pitchFamily="34" charset="-122"/>
              </a:rPr>
              <a:t>n-1 </a:t>
            </a:r>
            <a:r>
              <a:rPr lang="zh-CN" altLang="en-US" sz="2400" b="1" dirty="0">
                <a:latin typeface="微软雅黑" panose="020B0503020204020204" pitchFamily="34" charset="-122"/>
                <a:ea typeface="微软雅黑" panose="020B0503020204020204" pitchFamily="34" charset="-122"/>
              </a:rPr>
              <a:t>趟起泡就能把所有元素排好序</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最好情况：在元素的初始排列已经按排序码从小到大排好序时，此算法只执行一趟起泡，做</a:t>
            </a:r>
            <a:r>
              <a:rPr lang="en-US" altLang="zh-CN" sz="2400" b="1" dirty="0">
                <a:latin typeface="微软雅黑" panose="020B0503020204020204" pitchFamily="34" charset="-122"/>
                <a:ea typeface="微软雅黑" panose="020B0503020204020204" pitchFamily="34" charset="-122"/>
              </a:rPr>
              <a:t>n-1</a:t>
            </a:r>
            <a:r>
              <a:rPr lang="zh-CN" altLang="en-US" sz="2400" b="1" dirty="0">
                <a:latin typeface="微软雅黑" panose="020B0503020204020204" pitchFamily="34" charset="-122"/>
                <a:ea typeface="微软雅黑" panose="020B0503020204020204" pitchFamily="34" charset="-122"/>
              </a:rPr>
              <a:t>次排序码比较，不移动元素</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算法执行</a:t>
            </a:r>
            <a:r>
              <a:rPr lang="en-US" altLang="zh-CN" sz="2400" b="1" dirty="0">
                <a:latin typeface="微软雅黑" panose="020B0503020204020204" pitchFamily="34" charset="-122"/>
                <a:ea typeface="微软雅黑" panose="020B0503020204020204" pitchFamily="34" charset="-122"/>
              </a:rPr>
              <a:t>n-1</a:t>
            </a:r>
            <a:r>
              <a:rPr lang="zh-CN" altLang="en-US" sz="2400" b="1" dirty="0">
                <a:latin typeface="微软雅黑" panose="020B0503020204020204" pitchFamily="34" charset="-122"/>
                <a:ea typeface="微软雅黑" panose="020B0503020204020204" pitchFamily="34" charset="-122"/>
              </a:rPr>
              <a:t>趟起泡</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第</a:t>
            </a:r>
            <a:r>
              <a:rPr lang="en-US" altLang="zh-CN" sz="2400" b="1" dirty="0" err="1">
                <a:latin typeface="微软雅黑" panose="020B0503020204020204" pitchFamily="34" charset="-122"/>
                <a:ea typeface="微软雅黑" panose="020B0503020204020204" pitchFamily="34" charset="-122"/>
              </a:rPr>
              <a:t>i</a:t>
            </a:r>
            <a:r>
              <a:rPr lang="zh-CN" altLang="en-US" sz="2400" b="1" dirty="0">
                <a:latin typeface="微软雅黑" panose="020B0503020204020204" pitchFamily="34" charset="-122"/>
                <a:ea typeface="微软雅黑" panose="020B0503020204020204" pitchFamily="34" charset="-122"/>
              </a:rPr>
              <a:t>趟 </a:t>
            </a:r>
            <a:r>
              <a:rPr lang="en-US" altLang="zh-CN" sz="2400" b="1" dirty="0">
                <a:latin typeface="微软雅黑" panose="020B0503020204020204" pitchFamily="34" charset="-122"/>
                <a:ea typeface="微软雅黑" panose="020B0503020204020204" pitchFamily="34" charset="-122"/>
              </a:rPr>
              <a:t>(1≤ </a:t>
            </a:r>
            <a:r>
              <a:rPr lang="en-US" altLang="zh-CN" sz="2400" b="1" dirty="0" err="1">
                <a:latin typeface="微软雅黑" panose="020B0503020204020204" pitchFamily="34" charset="-122"/>
                <a:ea typeface="微软雅黑" panose="020B0503020204020204" pitchFamily="34" charset="-122"/>
              </a:rPr>
              <a:t>i</a:t>
            </a:r>
            <a:r>
              <a:rPr lang="en-US" altLang="zh-CN" sz="2400" b="1" dirty="0" err="1">
                <a:latin typeface="微软雅黑" panose="020B0503020204020204" pitchFamily="34" charset="-122"/>
                <a:ea typeface="微软雅黑" panose="020B0503020204020204" pitchFamily="34" charset="-122"/>
                <a:sym typeface="Symbol" pitchFamily="18" charset="2"/>
              </a:rPr>
              <a:t></a:t>
            </a:r>
            <a:r>
              <a:rPr lang="en-US" altLang="zh-CN" sz="2400" b="1" dirty="0" err="1">
                <a:latin typeface="微软雅黑" panose="020B0503020204020204" pitchFamily="34" charset="-122"/>
                <a:ea typeface="微软雅黑" panose="020B0503020204020204" pitchFamily="34" charset="-122"/>
              </a:rPr>
              <a:t>n</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做</a:t>
            </a:r>
            <a:r>
              <a:rPr lang="en-US" altLang="zh-CN" sz="2400" b="1" dirty="0">
                <a:latin typeface="微软雅黑" panose="020B0503020204020204" pitchFamily="34" charset="-122"/>
                <a:ea typeface="微软雅黑" panose="020B0503020204020204" pitchFamily="34" charset="-122"/>
              </a:rPr>
              <a:t>n-</a:t>
            </a:r>
            <a:r>
              <a:rPr lang="en-US" altLang="zh-CN" sz="2400" b="1" dirty="0" err="1">
                <a:latin typeface="微软雅黑" panose="020B0503020204020204" pitchFamily="34" charset="-122"/>
                <a:ea typeface="微软雅黑" panose="020B0503020204020204" pitchFamily="34" charset="-122"/>
              </a:rPr>
              <a:t>i</a:t>
            </a:r>
            <a:r>
              <a:rPr lang="zh-CN" altLang="en-US" sz="2400" b="1" dirty="0">
                <a:latin typeface="微软雅黑" panose="020B0503020204020204" pitchFamily="34" charset="-122"/>
                <a:ea typeface="微软雅黑" panose="020B0503020204020204" pitchFamily="34" charset="-122"/>
              </a:rPr>
              <a:t>次排序码比较</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执行</a:t>
            </a:r>
            <a:r>
              <a:rPr lang="en-US" altLang="zh-CN" sz="2400" b="1" dirty="0">
                <a:latin typeface="微软雅黑" panose="020B0503020204020204" pitchFamily="34" charset="-122"/>
                <a:ea typeface="微软雅黑" panose="020B0503020204020204" pitchFamily="34" charset="-122"/>
              </a:rPr>
              <a:t>n-</a:t>
            </a:r>
            <a:r>
              <a:rPr lang="en-US" altLang="zh-CN" sz="2400" b="1" dirty="0" err="1">
                <a:latin typeface="微软雅黑" panose="020B0503020204020204" pitchFamily="34" charset="-122"/>
                <a:ea typeface="微软雅黑" panose="020B0503020204020204" pitchFamily="34" charset="-122"/>
              </a:rPr>
              <a:t>i</a:t>
            </a:r>
            <a:r>
              <a:rPr lang="zh-CN" altLang="en-US" sz="2400" b="1" dirty="0">
                <a:latin typeface="微软雅黑" panose="020B0503020204020204" pitchFamily="34" charset="-122"/>
                <a:ea typeface="微软雅黑" panose="020B0503020204020204" pitchFamily="34" charset="-122"/>
              </a:rPr>
              <a:t>次元素交换。在最坏情形下总的排序码比较次数</a:t>
            </a:r>
            <a:r>
              <a:rPr lang="en-US" altLang="zh-CN" sz="2400" b="1" dirty="0">
                <a:latin typeface="微软雅黑" panose="020B0503020204020204" pitchFamily="34" charset="-122"/>
                <a:ea typeface="微软雅黑" panose="020B0503020204020204" pitchFamily="34" charset="-122"/>
              </a:rPr>
              <a:t>KCN</a:t>
            </a:r>
            <a:r>
              <a:rPr lang="zh-CN" altLang="en-US" sz="2400" b="1" dirty="0">
                <a:latin typeface="微软雅黑" panose="020B0503020204020204" pitchFamily="34" charset="-122"/>
                <a:ea typeface="微软雅黑" panose="020B0503020204020204" pitchFamily="34" charset="-122"/>
              </a:rPr>
              <a:t>和元素移动次数</a:t>
            </a:r>
            <a:r>
              <a:rPr lang="en-US" altLang="zh-CN" sz="2400" b="1" dirty="0">
                <a:latin typeface="微软雅黑" panose="020B0503020204020204" pitchFamily="34" charset="-122"/>
                <a:ea typeface="微软雅黑" panose="020B0503020204020204" pitchFamily="34" charset="-122"/>
              </a:rPr>
              <a:t>RMN</a:t>
            </a:r>
            <a:r>
              <a:rPr lang="zh-CN" altLang="en-US" sz="2400" b="1" dirty="0">
                <a:latin typeface="微软雅黑" panose="020B0503020204020204" pitchFamily="34" charset="-122"/>
                <a:ea typeface="微软雅黑" panose="020B0503020204020204" pitchFamily="34" charset="-122"/>
              </a:rPr>
              <a:t>皆为</a:t>
            </a:r>
            <a:r>
              <a:rPr lang="en-US" altLang="zh-CN" sz="2400" b="1" dirty="0">
                <a:latin typeface="微软雅黑" panose="020B0503020204020204" pitchFamily="34" charset="-122"/>
                <a:ea typeface="微软雅黑" panose="020B0503020204020204" pitchFamily="34" charset="-122"/>
              </a:rPr>
              <a:t>O(n</a:t>
            </a:r>
            <a:r>
              <a:rPr lang="en-US" altLang="zh-CN" sz="2400" b="1" baseline="30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a:t>
            </a: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起泡排序是一个稳定的排序方法</a:t>
            </a:r>
          </a:p>
        </p:txBody>
      </p:sp>
    </p:spTree>
    <p:extLst>
      <p:ext uri="{BB962C8B-B14F-4D97-AF65-F5344CB8AC3E}">
        <p14:creationId xmlns:p14="http://schemas.microsoft.com/office/powerpoint/2010/main" val="3161194919"/>
      </p:ext>
    </p:extLst>
  </p:cSld>
  <p:clrMapOvr>
    <a:masterClrMapping/>
  </p:clrMapOvr>
  <p:transition advTm="157">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TextBox 20"/>
          <p:cNvSpPr txBox="1">
            <a:spLocks noChangeArrowheads="1"/>
          </p:cNvSpPr>
          <p:nvPr/>
        </p:nvSpPr>
        <p:spPr bwMode="auto">
          <a:xfrm>
            <a:off x="179512" y="1196752"/>
            <a:ext cx="8722590" cy="190821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快速排序</a:t>
            </a: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由</a:t>
            </a:r>
            <a:r>
              <a:rPr lang="en-US" altLang="zh-CN" sz="2000" b="1" dirty="0">
                <a:latin typeface="微软雅黑" panose="020B0503020204020204" pitchFamily="34" charset="-122"/>
                <a:ea typeface="微软雅黑" panose="020B0503020204020204" pitchFamily="34" charset="-122"/>
              </a:rPr>
              <a:t>C. A. R. Hoare</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1980</a:t>
            </a:r>
            <a:r>
              <a:rPr lang="zh-CN" altLang="en-US" sz="2000" b="1" dirty="0">
                <a:latin typeface="微软雅黑" panose="020B0503020204020204" pitchFamily="34" charset="-122"/>
                <a:ea typeface="微软雅黑" panose="020B0503020204020204" pitchFamily="34" charset="-122"/>
              </a:rPr>
              <a:t>图灵奖）于</a:t>
            </a:r>
            <a:r>
              <a:rPr lang="en-US" altLang="zh-CN" sz="2000" b="1" dirty="0">
                <a:latin typeface="微软雅黑" panose="020B0503020204020204" pitchFamily="34" charset="-122"/>
                <a:ea typeface="微软雅黑" panose="020B0503020204020204" pitchFamily="34" charset="-122"/>
              </a:rPr>
              <a:t>1962</a:t>
            </a:r>
            <a:r>
              <a:rPr lang="zh-CN" altLang="en-US" sz="2000" b="1" dirty="0">
                <a:latin typeface="微软雅黑" panose="020B0503020204020204" pitchFamily="34" charset="-122"/>
                <a:ea typeface="微软雅黑" panose="020B0503020204020204" pitchFamily="34" charset="-122"/>
              </a:rPr>
              <a:t>年提出</a:t>
            </a:r>
            <a:endParaRPr lang="en-US" altLang="zh-CN" sz="20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快速排序入选</a:t>
            </a:r>
            <a:r>
              <a:rPr lang="en-US" altLang="zh-CN" sz="2000" b="1" dirty="0">
                <a:latin typeface="微软雅黑" panose="020B0503020204020204" pitchFamily="34" charset="-122"/>
                <a:ea typeface="微软雅黑" panose="020B0503020204020204" pitchFamily="34" charset="-122"/>
              </a:rPr>
              <a:t>Barry A. </a:t>
            </a:r>
            <a:r>
              <a:rPr lang="en-US" altLang="zh-CN" sz="2000" b="1" dirty="0" err="1">
                <a:latin typeface="微软雅黑" panose="020B0503020204020204" pitchFamily="34" charset="-122"/>
                <a:ea typeface="微软雅黑" panose="020B0503020204020204" pitchFamily="34" charset="-122"/>
              </a:rPr>
              <a:t>Cipra</a:t>
            </a:r>
            <a:r>
              <a:rPr lang="zh-CN" altLang="en-US" sz="2000" b="1" dirty="0">
                <a:latin typeface="微软雅黑" panose="020B0503020204020204" pitchFamily="34" charset="-122"/>
                <a:ea typeface="微软雅黑" panose="020B0503020204020204" pitchFamily="34" charset="-122"/>
              </a:rPr>
              <a:t>于</a:t>
            </a:r>
            <a:r>
              <a:rPr lang="en-US" altLang="zh-CN" sz="2000" b="1" dirty="0">
                <a:latin typeface="微软雅黑" panose="020B0503020204020204" pitchFamily="34" charset="-122"/>
                <a:ea typeface="微软雅黑" panose="020B0503020204020204" pitchFamily="34" charset="-122"/>
              </a:rPr>
              <a:t>2000</a:t>
            </a:r>
            <a:r>
              <a:rPr lang="zh-CN" altLang="en-US" sz="2000" b="1" dirty="0">
                <a:latin typeface="微软雅黑" panose="020B0503020204020204" pitchFamily="34" charset="-122"/>
                <a:ea typeface="微软雅黑" panose="020B0503020204020204" pitchFamily="34" charset="-122"/>
              </a:rPr>
              <a:t>年发表于</a:t>
            </a:r>
            <a:r>
              <a:rPr lang="en-US" altLang="zh-CN" sz="2000" b="1" dirty="0">
                <a:latin typeface="微软雅黑" panose="020B0503020204020204" pitchFamily="34" charset="-122"/>
                <a:ea typeface="微软雅黑" panose="020B0503020204020204" pitchFamily="34" charset="-122"/>
              </a:rPr>
              <a:t>SIAM</a:t>
            </a:r>
            <a:r>
              <a:rPr lang="zh-CN" altLang="en-US" sz="2000" b="1" dirty="0">
                <a:latin typeface="微软雅黑" panose="020B0503020204020204" pitchFamily="34" charset="-122"/>
                <a:ea typeface="微软雅黑" panose="020B0503020204020204" pitchFamily="34" charset="-122"/>
              </a:rPr>
              <a:t>上的文章</a:t>
            </a:r>
            <a:r>
              <a:rPr lang="en-US" altLang="zh-CN" sz="2000" b="1" dirty="0">
                <a:latin typeface="微软雅黑" panose="020B0503020204020204" pitchFamily="34" charset="-122"/>
                <a:ea typeface="微软雅黑" panose="020B0503020204020204" pitchFamily="34" charset="-122"/>
              </a:rPr>
              <a:t>The Best of the 20th Century: Editors Name Top 10 Algorithms</a:t>
            </a:r>
            <a:r>
              <a:rPr lang="zh-CN" altLang="en-US" sz="2000" b="1" dirty="0">
                <a:latin typeface="微软雅黑" panose="020B0503020204020204" pitchFamily="34" charset="-122"/>
                <a:ea typeface="微软雅黑" panose="020B0503020204020204" pitchFamily="34" charset="-122"/>
              </a:rPr>
              <a:t>，即</a:t>
            </a:r>
            <a:r>
              <a:rPr lang="en-US" altLang="zh-CN" sz="2000" b="1" dirty="0">
                <a:solidFill>
                  <a:srgbClr val="C00000"/>
                </a:solidFill>
                <a:latin typeface="微软雅黑" panose="020B0503020204020204" pitchFamily="34" charset="-122"/>
                <a:ea typeface="微软雅黑" panose="020B0503020204020204" pitchFamily="34" charset="-122"/>
              </a:rPr>
              <a:t>20</a:t>
            </a:r>
            <a:r>
              <a:rPr lang="zh-CN" altLang="en-US" sz="2000" b="1" dirty="0">
                <a:solidFill>
                  <a:srgbClr val="C00000"/>
                </a:solidFill>
                <a:latin typeface="微软雅黑" panose="020B0503020204020204" pitchFamily="34" charset="-122"/>
                <a:ea typeface="微软雅黑" panose="020B0503020204020204" pitchFamily="34" charset="-122"/>
              </a:rPr>
              <a:t>世纪最伟大十大算法</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4" name="TextBox 20"/>
          <p:cNvSpPr txBox="1">
            <a:spLocks noChangeArrowheads="1"/>
          </p:cNvSpPr>
          <p:nvPr/>
        </p:nvSpPr>
        <p:spPr bwMode="auto">
          <a:xfrm>
            <a:off x="174741" y="3104967"/>
            <a:ext cx="8722590" cy="426270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基本思想</a:t>
            </a: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任取待排序元素序列中的某个元素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例如取第一个元素</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作为基准，按照该元素的排序码大小，将整个元素序列划分为左右两个子序列</a:t>
            </a:r>
            <a:r>
              <a:rPr lang="en-US" altLang="zh-CN" sz="2000" b="1" dirty="0">
                <a:latin typeface="微软雅黑" panose="020B0503020204020204" pitchFamily="34" charset="-122"/>
                <a:ea typeface="微软雅黑" panose="020B0503020204020204" pitchFamily="34" charset="-122"/>
              </a:rPr>
              <a:t>(</a:t>
            </a:r>
            <a:r>
              <a:rPr lang="zh-CN" altLang="en-US" sz="2000" b="1" dirty="0">
                <a:solidFill>
                  <a:srgbClr val="C00000"/>
                </a:solidFill>
                <a:latin typeface="微软雅黑" panose="020B0503020204020204" pitchFamily="34" charset="-122"/>
                <a:ea typeface="微软雅黑" panose="020B0503020204020204" pitchFamily="34" charset="-122"/>
              </a:rPr>
              <a:t>分治策略</a:t>
            </a:r>
            <a:r>
              <a:rPr lang="en-US" altLang="zh-CN" sz="2000" b="1" dirty="0">
                <a:latin typeface="微软雅黑" panose="020B0503020204020204" pitchFamily="34" charset="-122"/>
                <a:ea typeface="微软雅黑" panose="020B0503020204020204" pitchFamily="34" charset="-122"/>
              </a:rPr>
              <a:t>)</a:t>
            </a: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左侧子序列中所有元素的排序码都小于或等于基准元素的排序码  </a:t>
            </a:r>
            <a:endParaRPr lang="en-US" altLang="zh-CN" sz="20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右侧子序列中所有元素的排序码都大于基准元素的排序码</a:t>
            </a:r>
            <a:endParaRPr lang="en-US" altLang="zh-CN" sz="20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基准元素置于两个子序列中间</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这也是该元素最终应安放的位置</a:t>
            </a:r>
            <a:r>
              <a:rPr lang="en-US" altLang="zh-CN" sz="2000" b="1" dirty="0">
                <a:latin typeface="微软雅黑" panose="020B0503020204020204" pitchFamily="34" charset="-122"/>
                <a:ea typeface="微软雅黑" panose="020B0503020204020204" pitchFamily="34" charset="-122"/>
              </a:rPr>
              <a:t>)</a:t>
            </a: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分别对这两个子序列重复施行上述方法，直到所有的元素都排在相应位置上为止</a:t>
            </a:r>
          </a:p>
          <a:p>
            <a:pPr lvl="2" indent="-457200">
              <a:spcAft>
                <a:spcPts val="600"/>
              </a:spcAft>
              <a:buClr>
                <a:srgbClr val="C00000"/>
              </a:buClr>
              <a:buFont typeface="Wingdings" panose="05000000000000000000" pitchFamily="2" charset="2"/>
              <a:buChar char="ü"/>
              <a:defRPr/>
            </a:pPr>
            <a:endParaRPr lang="en-US" altLang="zh-CN" sz="20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8268220"/>
      </p:ext>
    </p:extLst>
  </p:cSld>
  <p:clrMapOvr>
    <a:masterClrMapping/>
  </p:clrMapOvr>
  <p:transition advTm="157">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TextBox 20"/>
          <p:cNvSpPr txBox="1">
            <a:spLocks noChangeArrowheads="1"/>
          </p:cNvSpPr>
          <p:nvPr/>
        </p:nvSpPr>
        <p:spPr bwMode="auto">
          <a:xfrm>
            <a:off x="195447" y="1294644"/>
            <a:ext cx="8722590" cy="2246769"/>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轴点</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支撑点</a:t>
            </a:r>
            <a:r>
              <a:rPr lang="en-US" altLang="zh-CN" sz="2800" b="1" dirty="0">
                <a:latin typeface="微软雅黑" panose="020B0503020204020204" pitchFamily="34" charset="-122"/>
                <a:ea typeface="微软雅黑" panose="020B0503020204020204" pitchFamily="34" charset="-122"/>
              </a:rPr>
              <a:t>Pivot</a:t>
            </a: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一个特殊的记录</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其左（右）侧的</a:t>
            </a:r>
            <a:endParaRPr lang="en-US" altLang="zh-CN" sz="2400" b="1" dirty="0">
              <a:latin typeface="微软雅黑" panose="020B0503020204020204" pitchFamily="34" charset="-122"/>
              <a:ea typeface="微软雅黑" panose="020B0503020204020204" pitchFamily="34" charset="-122"/>
            </a:endParaRPr>
          </a:p>
          <a:p>
            <a:pPr marL="457200" lvl="2">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rPr>
              <a:t>记录都不比它更大（小）</a:t>
            </a:r>
          </a:p>
          <a:p>
            <a:pPr lvl="2" indent="-457200">
              <a:spcAft>
                <a:spcPts val="600"/>
              </a:spcAft>
              <a:buClr>
                <a:srgbClr val="C00000"/>
              </a:buClr>
              <a:buFont typeface="Wingdings" panose="05000000000000000000" pitchFamily="2" charset="2"/>
              <a:buChar char="ü"/>
              <a:defRPr/>
            </a:pP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6" name="Rectangle 2"/>
          <p:cNvSpPr>
            <a:spLocks noChangeArrowheads="1"/>
          </p:cNvSpPr>
          <p:nvPr/>
        </p:nvSpPr>
        <p:spPr bwMode="auto">
          <a:xfrm flipH="1">
            <a:off x="8557674" y="1739354"/>
            <a:ext cx="360363" cy="1258888"/>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7" name="Rectangle 3"/>
          <p:cNvSpPr>
            <a:spLocks noChangeArrowheads="1"/>
          </p:cNvSpPr>
          <p:nvPr/>
        </p:nvSpPr>
        <p:spPr bwMode="auto">
          <a:xfrm flipH="1">
            <a:off x="8197312" y="1198017"/>
            <a:ext cx="360362" cy="1800225"/>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8" name="Rectangle 4"/>
          <p:cNvSpPr>
            <a:spLocks noChangeArrowheads="1"/>
          </p:cNvSpPr>
          <p:nvPr/>
        </p:nvSpPr>
        <p:spPr bwMode="auto">
          <a:xfrm flipH="1">
            <a:off x="6757449" y="1556792"/>
            <a:ext cx="360363" cy="1439862"/>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9" name="AutoShape 5"/>
          <p:cNvSpPr>
            <a:spLocks noChangeArrowheads="1"/>
          </p:cNvSpPr>
          <p:nvPr/>
        </p:nvSpPr>
        <p:spPr bwMode="auto">
          <a:xfrm flipH="1" flipV="1">
            <a:off x="7117812" y="1558379"/>
            <a:ext cx="1079500" cy="1439863"/>
          </a:xfrm>
          <a:prstGeom prst="flowChartDocument">
            <a:avLst/>
          </a:prstGeom>
          <a:solidFill>
            <a:schemeClr val="accent1"/>
          </a:solidFill>
          <a:ln w="25400">
            <a:solidFill>
              <a:schemeClr val="tx1"/>
            </a:solidFill>
            <a:miter lim="800000"/>
            <a:headEnd/>
            <a:tailEnd/>
          </a:ln>
        </p:spPr>
        <p:txBody>
          <a:bodyPr wrap="none" anchor="ctr"/>
          <a:lstStyle/>
          <a:p>
            <a:endParaRPr lang="zh-CN" altLang="en-US"/>
          </a:p>
        </p:txBody>
      </p:sp>
      <p:sp>
        <p:nvSpPr>
          <p:cNvPr id="10" name="Line 6"/>
          <p:cNvSpPr>
            <a:spLocks noChangeShapeType="1"/>
          </p:cNvSpPr>
          <p:nvPr/>
        </p:nvSpPr>
        <p:spPr bwMode="auto">
          <a:xfrm>
            <a:off x="3949162" y="1917154"/>
            <a:ext cx="5184775" cy="0"/>
          </a:xfrm>
          <a:prstGeom prst="line">
            <a:avLst/>
          </a:prstGeom>
          <a:noFill/>
          <a:ln w="12700">
            <a:solidFill>
              <a:schemeClr val="tx1"/>
            </a:solidFill>
            <a:prstDash val="lgDash"/>
            <a:round/>
            <a:headEnd/>
            <a:tailEnd/>
          </a:ln>
        </p:spPr>
        <p:txBody>
          <a:bodyPr lIns="36000" tIns="36000" rIns="36000" bIns="36000" anchor="ctr"/>
          <a:lstStyle/>
          <a:p>
            <a:endParaRPr lang="zh-CN" altLang="en-US"/>
          </a:p>
        </p:txBody>
      </p:sp>
      <p:sp>
        <p:nvSpPr>
          <p:cNvPr id="11" name="AutoShape 7"/>
          <p:cNvSpPr>
            <a:spLocks noChangeArrowheads="1"/>
          </p:cNvSpPr>
          <p:nvPr/>
        </p:nvSpPr>
        <p:spPr bwMode="auto">
          <a:xfrm flipV="1">
            <a:off x="4957224" y="2495004"/>
            <a:ext cx="1079500" cy="503238"/>
          </a:xfrm>
          <a:prstGeom prst="flowChartDocument">
            <a:avLst/>
          </a:prstGeom>
          <a:solidFill>
            <a:srgbClr val="FFC000"/>
          </a:solidFill>
          <a:ln w="25400">
            <a:solidFill>
              <a:schemeClr val="tx1"/>
            </a:solidFill>
            <a:miter lim="800000"/>
            <a:headEnd/>
            <a:tailEnd/>
          </a:ln>
        </p:spPr>
        <p:txBody>
          <a:bodyPr wrap="none" anchor="ctr"/>
          <a:lstStyle/>
          <a:p>
            <a:endParaRPr lang="zh-CN" altLang="en-US"/>
          </a:p>
        </p:txBody>
      </p:sp>
      <p:sp>
        <p:nvSpPr>
          <p:cNvPr id="12" name="Rectangle 10"/>
          <p:cNvSpPr>
            <a:spLocks noChangeArrowheads="1"/>
          </p:cNvSpPr>
          <p:nvPr/>
        </p:nvSpPr>
        <p:spPr bwMode="auto">
          <a:xfrm>
            <a:off x="6397087" y="1915567"/>
            <a:ext cx="360362" cy="1079500"/>
          </a:xfrm>
          <a:prstGeom prst="rect">
            <a:avLst/>
          </a:prstGeom>
          <a:solidFill>
            <a:srgbClr val="C00000"/>
          </a:solidFill>
          <a:ln w="25400">
            <a:solidFill>
              <a:schemeClr val="tx1"/>
            </a:solidFill>
            <a:miter lim="800000"/>
            <a:headEnd/>
            <a:tailEnd/>
          </a:ln>
        </p:spPr>
        <p:txBody>
          <a:bodyPr wrap="none" anchor="ctr"/>
          <a:lstStyle/>
          <a:p>
            <a:endParaRPr lang="zh-CN" altLang="en-US"/>
          </a:p>
        </p:txBody>
      </p:sp>
      <p:sp>
        <p:nvSpPr>
          <p:cNvPr id="13" name="Rectangle 11"/>
          <p:cNvSpPr>
            <a:spLocks noChangeArrowheads="1"/>
          </p:cNvSpPr>
          <p:nvPr/>
        </p:nvSpPr>
        <p:spPr bwMode="auto">
          <a:xfrm>
            <a:off x="4236499" y="2098129"/>
            <a:ext cx="360363" cy="900113"/>
          </a:xfrm>
          <a:prstGeom prst="rect">
            <a:avLst/>
          </a:prstGeom>
          <a:solidFill>
            <a:srgbClr val="FFC000"/>
          </a:solidFill>
          <a:ln w="25400">
            <a:solidFill>
              <a:schemeClr val="tx1"/>
            </a:solidFill>
            <a:miter lim="800000"/>
            <a:headEnd/>
            <a:tailEnd/>
          </a:ln>
        </p:spPr>
        <p:txBody>
          <a:bodyPr wrap="none" anchor="ctr"/>
          <a:lstStyle/>
          <a:p>
            <a:endParaRPr lang="zh-CN" altLang="en-US"/>
          </a:p>
        </p:txBody>
      </p:sp>
      <p:sp>
        <p:nvSpPr>
          <p:cNvPr id="14" name="Rectangle 12"/>
          <p:cNvSpPr>
            <a:spLocks noChangeArrowheads="1"/>
          </p:cNvSpPr>
          <p:nvPr/>
        </p:nvSpPr>
        <p:spPr bwMode="auto">
          <a:xfrm>
            <a:off x="4596862" y="2458492"/>
            <a:ext cx="360362" cy="539750"/>
          </a:xfrm>
          <a:prstGeom prst="rect">
            <a:avLst/>
          </a:prstGeom>
          <a:solidFill>
            <a:srgbClr val="FFC000"/>
          </a:solidFill>
          <a:ln w="25400">
            <a:solidFill>
              <a:schemeClr val="tx1"/>
            </a:solidFill>
            <a:miter lim="800000"/>
            <a:headEnd/>
            <a:tailEnd/>
          </a:ln>
        </p:spPr>
        <p:txBody>
          <a:bodyPr wrap="none" anchor="ctr"/>
          <a:lstStyle/>
          <a:p>
            <a:endParaRPr lang="zh-CN" altLang="en-US"/>
          </a:p>
        </p:txBody>
      </p:sp>
      <p:sp>
        <p:nvSpPr>
          <p:cNvPr id="15" name="Rectangle 13"/>
          <p:cNvSpPr>
            <a:spLocks noChangeArrowheads="1"/>
          </p:cNvSpPr>
          <p:nvPr/>
        </p:nvSpPr>
        <p:spPr bwMode="auto">
          <a:xfrm>
            <a:off x="6036724" y="2277517"/>
            <a:ext cx="360363" cy="719137"/>
          </a:xfrm>
          <a:prstGeom prst="rect">
            <a:avLst/>
          </a:prstGeom>
          <a:solidFill>
            <a:srgbClr val="FFC000"/>
          </a:solidFill>
          <a:ln w="25400">
            <a:solidFill>
              <a:schemeClr val="tx1"/>
            </a:solidFill>
            <a:miter lim="800000"/>
            <a:headEnd/>
            <a:tailEnd/>
          </a:ln>
        </p:spPr>
        <p:txBody>
          <a:bodyPr wrap="none" anchor="ctr"/>
          <a:lstStyle/>
          <a:p>
            <a:endParaRPr lang="zh-CN" altLang="en-US"/>
          </a:p>
        </p:txBody>
      </p:sp>
      <p:grpSp>
        <p:nvGrpSpPr>
          <p:cNvPr id="16" name="Group 14"/>
          <p:cNvGrpSpPr>
            <a:grpSpLocks/>
          </p:cNvGrpSpPr>
          <p:nvPr/>
        </p:nvGrpSpPr>
        <p:grpSpPr bwMode="auto">
          <a:xfrm>
            <a:off x="4236499" y="2995067"/>
            <a:ext cx="4681538" cy="361950"/>
            <a:chOff x="2426" y="527"/>
            <a:chExt cx="2949" cy="228"/>
          </a:xfrm>
        </p:grpSpPr>
        <p:sp>
          <p:nvSpPr>
            <p:cNvPr id="17" name="Rectangle 15"/>
            <p:cNvSpPr>
              <a:spLocks noChangeArrowheads="1"/>
            </p:cNvSpPr>
            <p:nvPr/>
          </p:nvSpPr>
          <p:spPr bwMode="auto">
            <a:xfrm>
              <a:off x="2426"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lo</a:t>
              </a:r>
            </a:p>
          </p:txBody>
        </p:sp>
        <p:sp>
          <p:nvSpPr>
            <p:cNvPr id="18" name="Rectangle 16"/>
            <p:cNvSpPr>
              <a:spLocks noChangeArrowheads="1"/>
            </p:cNvSpPr>
            <p:nvPr/>
          </p:nvSpPr>
          <p:spPr bwMode="auto">
            <a:xfrm>
              <a:off x="2653"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lo+1</a:t>
              </a:r>
            </a:p>
          </p:txBody>
        </p:sp>
        <p:sp>
          <p:nvSpPr>
            <p:cNvPr id="19" name="Rectangle 17"/>
            <p:cNvSpPr>
              <a:spLocks noChangeArrowheads="1"/>
            </p:cNvSpPr>
            <p:nvPr/>
          </p:nvSpPr>
          <p:spPr bwMode="auto">
            <a:xfrm>
              <a:off x="3560"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mi-1</a:t>
              </a:r>
            </a:p>
          </p:txBody>
        </p:sp>
        <p:sp>
          <p:nvSpPr>
            <p:cNvPr id="20" name="Rectangle 18"/>
            <p:cNvSpPr>
              <a:spLocks noChangeArrowheads="1"/>
            </p:cNvSpPr>
            <p:nvPr/>
          </p:nvSpPr>
          <p:spPr bwMode="auto">
            <a:xfrm>
              <a:off x="2880" y="528"/>
              <a:ext cx="680"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a:t>
              </a:r>
            </a:p>
          </p:txBody>
        </p:sp>
        <p:sp>
          <p:nvSpPr>
            <p:cNvPr id="21" name="Rectangle 19"/>
            <p:cNvSpPr>
              <a:spLocks noChangeArrowheads="1"/>
            </p:cNvSpPr>
            <p:nvPr/>
          </p:nvSpPr>
          <p:spPr bwMode="auto">
            <a:xfrm flipH="1">
              <a:off x="5148"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hi</a:t>
              </a:r>
            </a:p>
          </p:txBody>
        </p:sp>
        <p:sp>
          <p:nvSpPr>
            <p:cNvPr id="22" name="Rectangle 20"/>
            <p:cNvSpPr>
              <a:spLocks noChangeArrowheads="1"/>
            </p:cNvSpPr>
            <p:nvPr/>
          </p:nvSpPr>
          <p:spPr bwMode="auto">
            <a:xfrm flipH="1">
              <a:off x="4921"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dirty="0">
                  <a:latin typeface="Arial Narrow" pitchFamily="34" charset="0"/>
                  <a:ea typeface="宋体" charset="-122"/>
                  <a:cs typeface="Times New Roman" pitchFamily="18" charset="0"/>
                </a:rPr>
                <a:t>hi-1</a:t>
              </a:r>
            </a:p>
          </p:txBody>
        </p:sp>
        <p:sp>
          <p:nvSpPr>
            <p:cNvPr id="23" name="Rectangle 21"/>
            <p:cNvSpPr>
              <a:spLocks noChangeArrowheads="1"/>
            </p:cNvSpPr>
            <p:nvPr/>
          </p:nvSpPr>
          <p:spPr bwMode="auto">
            <a:xfrm flipH="1">
              <a:off x="4014"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mi+1</a:t>
              </a:r>
            </a:p>
          </p:txBody>
        </p:sp>
        <p:sp>
          <p:nvSpPr>
            <p:cNvPr id="24" name="Rectangle 22"/>
            <p:cNvSpPr>
              <a:spLocks noChangeArrowheads="1"/>
            </p:cNvSpPr>
            <p:nvPr/>
          </p:nvSpPr>
          <p:spPr bwMode="auto">
            <a:xfrm flipH="1">
              <a:off x="3787"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dirty="0">
                  <a:latin typeface="Arial Narrow" pitchFamily="34" charset="0"/>
                  <a:ea typeface="宋体" charset="-122"/>
                  <a:cs typeface="Times New Roman" pitchFamily="18" charset="0"/>
                </a:rPr>
                <a:t>mi</a:t>
              </a:r>
            </a:p>
          </p:txBody>
        </p:sp>
        <p:sp>
          <p:nvSpPr>
            <p:cNvPr id="25" name="Rectangle 23"/>
            <p:cNvSpPr>
              <a:spLocks noChangeArrowheads="1"/>
            </p:cNvSpPr>
            <p:nvPr/>
          </p:nvSpPr>
          <p:spPr bwMode="auto">
            <a:xfrm>
              <a:off x="4241" y="527"/>
              <a:ext cx="680"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dirty="0">
                  <a:latin typeface="Arial Narrow" pitchFamily="34" charset="0"/>
                  <a:ea typeface="宋体" charset="-122"/>
                  <a:cs typeface="Times New Roman" pitchFamily="18" charset="0"/>
                </a:rPr>
                <a:t>...</a:t>
              </a:r>
            </a:p>
          </p:txBody>
        </p:sp>
      </p:grpSp>
      <p:sp>
        <p:nvSpPr>
          <p:cNvPr id="3" name="矩形 2"/>
          <p:cNvSpPr/>
          <p:nvPr/>
        </p:nvSpPr>
        <p:spPr>
          <a:xfrm>
            <a:off x="6004639" y="1501474"/>
            <a:ext cx="784895" cy="369332"/>
          </a:xfrm>
          <a:prstGeom prst="rect">
            <a:avLst/>
          </a:prstGeom>
        </p:spPr>
        <p:txBody>
          <a:bodyPr wrap="none">
            <a:spAutoFit/>
          </a:bodyPr>
          <a:lstStyle/>
          <a:p>
            <a:pPr marL="0" lvl="1">
              <a:spcAft>
                <a:spcPts val="600"/>
              </a:spcAft>
              <a:buClr>
                <a:srgbClr val="C00000"/>
              </a:buClr>
              <a:defRPr/>
            </a:pPr>
            <a:r>
              <a:rPr lang="en-US" altLang="zh-CN" b="1" dirty="0">
                <a:solidFill>
                  <a:srgbClr val="C00000"/>
                </a:solidFill>
                <a:latin typeface="微软雅黑" panose="020B0503020204020204" pitchFamily="34" charset="-122"/>
                <a:ea typeface="微软雅黑" panose="020B0503020204020204" pitchFamily="34" charset="-122"/>
              </a:rPr>
              <a:t>Pivot</a:t>
            </a:r>
          </a:p>
        </p:txBody>
      </p:sp>
      <p:sp>
        <p:nvSpPr>
          <p:cNvPr id="26" name="TextBox 20"/>
          <p:cNvSpPr txBox="1">
            <a:spLocks noChangeArrowheads="1"/>
          </p:cNvSpPr>
          <p:nvPr/>
        </p:nvSpPr>
        <p:spPr bwMode="auto">
          <a:xfrm>
            <a:off x="179512" y="3439622"/>
            <a:ext cx="8722590" cy="907941"/>
          </a:xfrm>
          <a:prstGeom prst="rect">
            <a:avLst/>
          </a:prstGeom>
          <a:noFill/>
          <a:ln w="9525">
            <a:noFill/>
            <a:miter lim="800000"/>
            <a:headEnd/>
            <a:tailEnd/>
          </a:ln>
        </p:spPr>
        <p:txBody>
          <a:bodyPr wrap="square">
            <a:spAutoFit/>
          </a:bodyPr>
          <a:lstStyle/>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以轴点为界，整个序列被分成左、右两个独立的子序列</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递归的对两个子序列进行排序</a:t>
            </a:r>
          </a:p>
        </p:txBody>
      </p:sp>
      <p:sp>
        <p:nvSpPr>
          <p:cNvPr id="27" name="矩形 26"/>
          <p:cNvSpPr/>
          <p:nvPr/>
        </p:nvSpPr>
        <p:spPr bwMode="auto">
          <a:xfrm>
            <a:off x="971600" y="4619798"/>
            <a:ext cx="7546465" cy="703761"/>
          </a:xfrm>
          <a:prstGeom prst="rect">
            <a:avLst/>
          </a:prstGeom>
          <a:solidFill>
            <a:srgbClr val="C00000"/>
          </a:solidFill>
          <a:ln w="3175" algn="ctr">
            <a:solidFill>
              <a:schemeClr val="tx1"/>
            </a:solidFill>
            <a:miter lim="800000"/>
            <a:headEnd/>
            <a:tailEnd/>
          </a:ln>
          <a:effectLst/>
        </p:spPr>
        <p:txBody>
          <a:bodyPr lIns="91446" tIns="91446" rIns="91446" bIns="91446" rtlCol="0" anchor="ctr"/>
          <a:lstStyle/>
          <a:p>
            <a:pPr marL="0" lvl="2" algn="ctr"/>
            <a:r>
              <a:rPr lang="zh-CN" altLang="en-US" sz="2400" b="1" dirty="0">
                <a:solidFill>
                  <a:schemeClr val="bg1"/>
                </a:solidFill>
                <a:latin typeface="微软雅黑" panose="020B0503020204020204" pitchFamily="34" charset="-122"/>
                <a:ea typeface="微软雅黑" panose="020B0503020204020204" pitchFamily="34" charset="-122"/>
              </a:rPr>
              <a:t>如何交换数据元素，使得任一元素称为轴点呢？</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8027633"/>
      </p:ext>
    </p:extLst>
  </p:cSld>
  <p:clrMapOvr>
    <a:masterClrMapping/>
  </p:clrMapOvr>
  <p:transition advTm="157">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138499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基本方法：每步将一个待排序的元素，按其排序码大小，插入到前面已经排好序的一组元素的适当位置上，直到元素全部插入为止</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插入排序</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344" y="2932560"/>
            <a:ext cx="1366507" cy="1769914"/>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1559" y="2946989"/>
            <a:ext cx="1351195" cy="1762805"/>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2462" y="2943220"/>
            <a:ext cx="1362677" cy="1762806"/>
          </a:xfrm>
          <a:prstGeom prst="rect">
            <a:avLst/>
          </a:prstGeom>
        </p:spPr>
      </p:pic>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4848" y="2939102"/>
            <a:ext cx="1374160" cy="1762805"/>
          </a:xfrm>
          <a:prstGeom prst="rect">
            <a:avLst/>
          </a:prstGeom>
        </p:spPr>
      </p:pic>
      <p:pic>
        <p:nvPicPr>
          <p:cNvPr id="11" name="图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28717" y="2943219"/>
            <a:ext cx="1355023" cy="1762806"/>
          </a:xfrm>
          <a:prstGeom prst="rect">
            <a:avLst/>
          </a:prstGeom>
        </p:spPr>
      </p:pic>
      <p:pic>
        <p:nvPicPr>
          <p:cNvPr id="12" name="图片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23448" y="2942656"/>
            <a:ext cx="1366505" cy="1752143"/>
          </a:xfrm>
          <a:prstGeom prst="rect">
            <a:avLst/>
          </a:prstGeom>
        </p:spPr>
      </p:pic>
      <p:pic>
        <p:nvPicPr>
          <p:cNvPr id="13" name="图片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29662" y="2932023"/>
            <a:ext cx="1374160" cy="1766360"/>
          </a:xfrm>
          <a:prstGeom prst="rect">
            <a:avLst/>
          </a:prstGeom>
        </p:spPr>
      </p:pic>
      <p:pic>
        <p:nvPicPr>
          <p:cNvPr id="14" name="图片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43530" y="2942656"/>
            <a:ext cx="1366505" cy="1755697"/>
          </a:xfrm>
          <a:prstGeom prst="rect">
            <a:avLst/>
          </a:prstGeom>
        </p:spPr>
      </p:pic>
      <p:pic>
        <p:nvPicPr>
          <p:cNvPr id="16" name="图片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049743" y="2949762"/>
            <a:ext cx="1366507" cy="1745037"/>
          </a:xfrm>
          <a:prstGeom prst="rect">
            <a:avLst/>
          </a:prstGeom>
        </p:spPr>
      </p:pic>
      <p:pic>
        <p:nvPicPr>
          <p:cNvPr id="8" name="图片 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255959" y="2936122"/>
            <a:ext cx="1362677" cy="1766361"/>
          </a:xfrm>
          <a:prstGeom prst="rect">
            <a:avLst/>
          </a:prstGeom>
        </p:spPr>
      </p:pic>
      <p:pic>
        <p:nvPicPr>
          <p:cNvPr id="19" name="图片 18"/>
          <p:cNvPicPr>
            <a:picLocks noChangeAspect="1"/>
          </p:cNvPicPr>
          <p:nvPr/>
        </p:nvPicPr>
        <p:blipFill rotWithShape="1">
          <a:blip r:embed="rId13" cstate="print">
            <a:extLst>
              <a:ext uri="{28A0092B-C50C-407E-A947-70E740481C1C}">
                <a14:useLocalDpi xmlns:a14="http://schemas.microsoft.com/office/drawing/2010/main" val="0"/>
              </a:ext>
            </a:extLst>
          </a:blip>
          <a:srcRect l="3964"/>
          <a:stretch/>
        </p:blipFill>
        <p:spPr>
          <a:xfrm>
            <a:off x="2458345" y="2924360"/>
            <a:ext cx="1349095" cy="1766361"/>
          </a:xfrm>
          <a:prstGeom prst="rect">
            <a:avLst/>
          </a:prstGeom>
        </p:spPr>
      </p:pic>
      <p:pic>
        <p:nvPicPr>
          <p:cNvPr id="17" name="图片 16"/>
          <p:cNvPicPr>
            <a:picLocks noChangeAspect="1"/>
          </p:cNvPicPr>
          <p:nvPr/>
        </p:nvPicPr>
        <p:blipFill rotWithShape="1">
          <a:blip r:embed="rId14" cstate="print">
            <a:extLst>
              <a:ext uri="{28A0092B-C50C-407E-A947-70E740481C1C}">
                <a14:useLocalDpi xmlns:a14="http://schemas.microsoft.com/office/drawing/2010/main" val="0"/>
              </a:ext>
            </a:extLst>
          </a:blip>
          <a:srcRect l="746"/>
          <a:stretch/>
        </p:blipFill>
        <p:spPr>
          <a:xfrm>
            <a:off x="2647148" y="2947107"/>
            <a:ext cx="1356312" cy="1745037"/>
          </a:xfrm>
          <a:prstGeom prst="rect">
            <a:avLst/>
          </a:prstGeom>
        </p:spPr>
      </p:pic>
      <p:pic>
        <p:nvPicPr>
          <p:cNvPr id="3" name="图片 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843163" y="2932023"/>
            <a:ext cx="1358849" cy="1755698"/>
          </a:xfrm>
          <a:prstGeom prst="rect">
            <a:avLst/>
          </a:prstGeom>
        </p:spPr>
      </p:pic>
      <p:sp>
        <p:nvSpPr>
          <p:cNvPr id="35" name="右大括号 34"/>
          <p:cNvSpPr/>
          <p:nvPr/>
        </p:nvSpPr>
        <p:spPr bwMode="auto">
          <a:xfrm rot="5400000">
            <a:off x="1187528" y="3952039"/>
            <a:ext cx="296246" cy="1840615"/>
          </a:xfrm>
          <a:prstGeom prst="rightBrace">
            <a:avLst>
              <a:gd name="adj1" fmla="val 32599"/>
              <a:gd name="adj2" fmla="val 50000"/>
            </a:avLst>
          </a:prstGeom>
          <a:noFill/>
          <a:ln w="15875" cap="flat" cmpd="sng" algn="ctr">
            <a:solidFill>
              <a:schemeClr val="accent1">
                <a:lumMod val="75000"/>
              </a:schemeClr>
            </a:solidFill>
            <a:prstDash val="solid"/>
            <a:round/>
            <a:headEnd type="none"/>
            <a:tailEnd type="none"/>
          </a:ln>
          <a:effectLst/>
        </p:spPr>
        <p:txBody>
          <a:bodyPr rtlCol="0" anchor="ctr"/>
          <a:lstStyle/>
          <a:p>
            <a:pPr algn="ctr"/>
            <a:endParaRPr lang="zh-CN" altLang="en-US"/>
          </a:p>
        </p:txBody>
      </p:sp>
      <p:sp>
        <p:nvSpPr>
          <p:cNvPr id="36" name="右大括号 35"/>
          <p:cNvSpPr/>
          <p:nvPr/>
        </p:nvSpPr>
        <p:spPr bwMode="auto">
          <a:xfrm rot="5400000">
            <a:off x="2536560" y="4483242"/>
            <a:ext cx="296246" cy="789913"/>
          </a:xfrm>
          <a:prstGeom prst="rightBrace">
            <a:avLst>
              <a:gd name="adj1" fmla="val 32599"/>
              <a:gd name="adj2" fmla="val 50000"/>
            </a:avLst>
          </a:prstGeom>
          <a:noFill/>
          <a:ln w="15875" cap="flat" cmpd="sng" algn="ctr">
            <a:solidFill>
              <a:schemeClr val="accent1">
                <a:lumMod val="75000"/>
              </a:schemeClr>
            </a:solidFill>
            <a:prstDash val="solid"/>
            <a:round/>
            <a:headEnd type="none"/>
            <a:tailEnd type="none"/>
          </a:ln>
          <a:effectLst/>
        </p:spPr>
        <p:txBody>
          <a:bodyPr rtlCol="0" anchor="ctr"/>
          <a:lstStyle/>
          <a:p>
            <a:pPr algn="ctr"/>
            <a:endParaRPr lang="zh-CN" altLang="en-US"/>
          </a:p>
        </p:txBody>
      </p:sp>
      <p:sp>
        <p:nvSpPr>
          <p:cNvPr id="37" name="矩形 36"/>
          <p:cNvSpPr/>
          <p:nvPr/>
        </p:nvSpPr>
        <p:spPr>
          <a:xfrm>
            <a:off x="666338" y="5009854"/>
            <a:ext cx="1338828"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已排序部分</a:t>
            </a:r>
            <a:endParaRPr lang="zh-CN" altLang="en-US" dirty="0"/>
          </a:p>
        </p:txBody>
      </p:sp>
      <p:sp>
        <p:nvSpPr>
          <p:cNvPr id="38" name="矩形 37"/>
          <p:cNvSpPr/>
          <p:nvPr/>
        </p:nvSpPr>
        <p:spPr>
          <a:xfrm>
            <a:off x="2049743" y="5009854"/>
            <a:ext cx="1338828"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未排序部分</a:t>
            </a:r>
            <a:endParaRPr lang="zh-CN" altLang="en-US" dirty="0"/>
          </a:p>
        </p:txBody>
      </p:sp>
      <p:cxnSp>
        <p:nvCxnSpPr>
          <p:cNvPr id="40" name="直接连接符 39"/>
          <p:cNvCxnSpPr/>
          <p:nvPr/>
        </p:nvCxnSpPr>
        <p:spPr bwMode="auto">
          <a:xfrm flipV="1">
            <a:off x="2389008" y="2715999"/>
            <a:ext cx="0" cy="216024"/>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42" name="直接连接符 41"/>
          <p:cNvCxnSpPr/>
          <p:nvPr/>
        </p:nvCxnSpPr>
        <p:spPr bwMode="auto">
          <a:xfrm flipH="1">
            <a:off x="765566" y="2715999"/>
            <a:ext cx="1623442" cy="0"/>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45" name="直接箭头连接符 44"/>
          <p:cNvCxnSpPr/>
          <p:nvPr/>
        </p:nvCxnSpPr>
        <p:spPr bwMode="auto">
          <a:xfrm>
            <a:off x="765566" y="2708920"/>
            <a:ext cx="0" cy="223103"/>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cxnSp>
        <p:nvCxnSpPr>
          <p:cNvPr id="66" name="直接连接符 65"/>
          <p:cNvCxnSpPr/>
          <p:nvPr/>
        </p:nvCxnSpPr>
        <p:spPr bwMode="auto">
          <a:xfrm>
            <a:off x="2267744" y="2780928"/>
            <a:ext cx="0" cy="2162794"/>
          </a:xfrm>
          <a:prstGeom prst="line">
            <a:avLst/>
          </a:prstGeom>
          <a:solidFill>
            <a:schemeClr val="accent1"/>
          </a:solidFill>
          <a:ln w="34925" cap="flat" cmpd="sng" algn="ctr">
            <a:solidFill>
              <a:schemeClr val="accent1">
                <a:lumMod val="75000"/>
              </a:schemeClr>
            </a:solidFill>
            <a:prstDash val="sysDash"/>
            <a:round/>
            <a:headEnd type="none"/>
            <a:tailEnd type="none"/>
          </a:ln>
          <a:effectLst/>
        </p:spPr>
      </p:cxnSp>
      <p:grpSp>
        <p:nvGrpSpPr>
          <p:cNvPr id="70" name="组合 69"/>
          <p:cNvGrpSpPr/>
          <p:nvPr/>
        </p:nvGrpSpPr>
        <p:grpSpPr>
          <a:xfrm>
            <a:off x="4325485" y="2780928"/>
            <a:ext cx="4494987" cy="2617427"/>
            <a:chOff x="4325485" y="2780928"/>
            <a:chExt cx="4494987" cy="2617427"/>
          </a:xfrm>
        </p:grpSpPr>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3804" y="2913812"/>
              <a:ext cx="1366507" cy="1769914"/>
            </a:xfrm>
            <a:prstGeom prst="rect">
              <a:avLst/>
            </a:prstGeom>
          </p:spPr>
        </p:pic>
        <p:pic>
          <p:nvPicPr>
            <p:cNvPr id="49" name="图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40019" y="2928241"/>
              <a:ext cx="1351195" cy="1762805"/>
            </a:xfrm>
            <a:prstGeom prst="rect">
              <a:avLst/>
            </a:prstGeom>
          </p:spPr>
        </p:pic>
        <p:pic>
          <p:nvPicPr>
            <p:cNvPr id="57" name="图片 5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430922" y="2919787"/>
              <a:ext cx="1362677" cy="1766361"/>
            </a:xfrm>
            <a:prstGeom prst="rect">
              <a:avLst/>
            </a:prstGeom>
          </p:spPr>
        </p:pic>
        <p:sp>
          <p:nvSpPr>
            <p:cNvPr id="47" name="右箭头 46"/>
            <p:cNvSpPr/>
            <p:nvPr/>
          </p:nvSpPr>
          <p:spPr bwMode="auto">
            <a:xfrm>
              <a:off x="4325485" y="3580095"/>
              <a:ext cx="576064" cy="504056"/>
            </a:xfrm>
            <a:prstGeom prst="rightArrow">
              <a:avLst/>
            </a:prstGeom>
            <a:solidFill>
              <a:schemeClr val="accent1">
                <a:lumMod val="50000"/>
              </a:schemeClr>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pic>
          <p:nvPicPr>
            <p:cNvPr id="50" name="图片 4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33307" y="2924472"/>
              <a:ext cx="1362677" cy="1762806"/>
            </a:xfrm>
            <a:prstGeom prst="rect">
              <a:avLst/>
            </a:prstGeom>
          </p:spPr>
        </p:pic>
        <p:pic>
          <p:nvPicPr>
            <p:cNvPr id="51" name="图片 5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35692" y="2920354"/>
              <a:ext cx="1374160" cy="1762805"/>
            </a:xfrm>
            <a:prstGeom prst="rect">
              <a:avLst/>
            </a:prstGeom>
          </p:spPr>
        </p:pic>
        <p:pic>
          <p:nvPicPr>
            <p:cNvPr id="52" name="图片 5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49560" y="2924471"/>
              <a:ext cx="1355023" cy="1762806"/>
            </a:xfrm>
            <a:prstGeom prst="rect">
              <a:avLst/>
            </a:prstGeom>
          </p:spPr>
        </p:pic>
        <p:pic>
          <p:nvPicPr>
            <p:cNvPr id="53" name="图片 5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44291" y="2923908"/>
              <a:ext cx="1366505" cy="1752143"/>
            </a:xfrm>
            <a:prstGeom prst="rect">
              <a:avLst/>
            </a:prstGeom>
          </p:spPr>
        </p:pic>
        <p:pic>
          <p:nvPicPr>
            <p:cNvPr id="54" name="图片 5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50504" y="2913275"/>
              <a:ext cx="1374160" cy="1766360"/>
            </a:xfrm>
            <a:prstGeom prst="rect">
              <a:avLst/>
            </a:prstGeom>
          </p:spPr>
        </p:pic>
        <p:pic>
          <p:nvPicPr>
            <p:cNvPr id="55" name="图片 5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64372" y="2923908"/>
              <a:ext cx="1366505" cy="1755697"/>
            </a:xfrm>
            <a:prstGeom prst="rect">
              <a:avLst/>
            </a:prstGeom>
          </p:spPr>
        </p:pic>
        <p:pic>
          <p:nvPicPr>
            <p:cNvPr id="56" name="图片 5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870585" y="2931014"/>
              <a:ext cx="1366507" cy="1745037"/>
            </a:xfrm>
            <a:prstGeom prst="rect">
              <a:avLst/>
            </a:prstGeom>
          </p:spPr>
        </p:pic>
        <p:pic>
          <p:nvPicPr>
            <p:cNvPr id="58" name="图片 57"/>
            <p:cNvPicPr>
              <a:picLocks noChangeAspect="1"/>
            </p:cNvPicPr>
            <p:nvPr/>
          </p:nvPicPr>
          <p:blipFill rotWithShape="1">
            <a:blip r:embed="rId13" cstate="print">
              <a:extLst>
                <a:ext uri="{28A0092B-C50C-407E-A947-70E740481C1C}">
                  <a14:useLocalDpi xmlns:a14="http://schemas.microsoft.com/office/drawing/2010/main" val="0"/>
                </a:ext>
              </a:extLst>
            </a:blip>
            <a:srcRect l="3964"/>
            <a:stretch/>
          </p:blipFill>
          <p:spPr>
            <a:xfrm>
              <a:off x="7076800" y="2905612"/>
              <a:ext cx="1349095" cy="1766361"/>
            </a:xfrm>
            <a:prstGeom prst="rect">
              <a:avLst/>
            </a:prstGeom>
          </p:spPr>
        </p:pic>
        <p:pic>
          <p:nvPicPr>
            <p:cNvPr id="59" name="图片 58"/>
            <p:cNvPicPr>
              <a:picLocks noChangeAspect="1"/>
            </p:cNvPicPr>
            <p:nvPr/>
          </p:nvPicPr>
          <p:blipFill rotWithShape="1">
            <a:blip r:embed="rId14" cstate="print">
              <a:extLst>
                <a:ext uri="{28A0092B-C50C-407E-A947-70E740481C1C}">
                  <a14:useLocalDpi xmlns:a14="http://schemas.microsoft.com/office/drawing/2010/main" val="0"/>
                </a:ext>
              </a:extLst>
            </a:blip>
            <a:srcRect l="746"/>
            <a:stretch/>
          </p:blipFill>
          <p:spPr>
            <a:xfrm>
              <a:off x="7265603" y="2928359"/>
              <a:ext cx="1356312" cy="1745037"/>
            </a:xfrm>
            <a:prstGeom prst="rect">
              <a:avLst/>
            </a:prstGeom>
          </p:spPr>
        </p:pic>
        <p:pic>
          <p:nvPicPr>
            <p:cNvPr id="60" name="图片 5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461623" y="2913275"/>
              <a:ext cx="1358849" cy="1755698"/>
            </a:xfrm>
            <a:prstGeom prst="rect">
              <a:avLst/>
            </a:prstGeom>
          </p:spPr>
        </p:pic>
        <p:sp>
          <p:nvSpPr>
            <p:cNvPr id="61" name="右大括号 60"/>
            <p:cNvSpPr/>
            <p:nvPr/>
          </p:nvSpPr>
          <p:spPr bwMode="auto">
            <a:xfrm rot="5400000">
              <a:off x="5905262" y="3868103"/>
              <a:ext cx="296246" cy="2046826"/>
            </a:xfrm>
            <a:prstGeom prst="rightBrace">
              <a:avLst>
                <a:gd name="adj1" fmla="val 32599"/>
                <a:gd name="adj2" fmla="val 50000"/>
              </a:avLst>
            </a:prstGeom>
            <a:noFill/>
            <a:ln w="15875" cap="flat" cmpd="sng" algn="ctr">
              <a:solidFill>
                <a:schemeClr val="accent1">
                  <a:lumMod val="75000"/>
                </a:schemeClr>
              </a:solidFill>
              <a:prstDash val="solid"/>
              <a:round/>
              <a:headEnd type="none"/>
              <a:tailEnd type="none"/>
            </a:ln>
            <a:effectLst/>
          </p:spPr>
          <p:txBody>
            <a:bodyPr rtlCol="0" anchor="ctr"/>
            <a:lstStyle/>
            <a:p>
              <a:pPr algn="ctr"/>
              <a:endParaRPr lang="zh-CN" altLang="en-US"/>
            </a:p>
          </p:txBody>
        </p:sp>
        <p:sp>
          <p:nvSpPr>
            <p:cNvPr id="62" name="右大括号 61"/>
            <p:cNvSpPr/>
            <p:nvPr/>
          </p:nvSpPr>
          <p:spPr bwMode="auto">
            <a:xfrm rot="5400000">
              <a:off x="7237411" y="4588633"/>
              <a:ext cx="296246" cy="617469"/>
            </a:xfrm>
            <a:prstGeom prst="rightBrace">
              <a:avLst>
                <a:gd name="adj1" fmla="val 32599"/>
                <a:gd name="adj2" fmla="val 50000"/>
              </a:avLst>
            </a:prstGeom>
            <a:noFill/>
            <a:ln w="15875" cap="flat" cmpd="sng" algn="ctr">
              <a:solidFill>
                <a:schemeClr val="accent1">
                  <a:lumMod val="75000"/>
                </a:schemeClr>
              </a:solidFill>
              <a:prstDash val="solid"/>
              <a:round/>
              <a:headEnd type="none"/>
              <a:tailEnd type="none"/>
            </a:ln>
            <a:effectLst/>
          </p:spPr>
          <p:txBody>
            <a:bodyPr rtlCol="0" anchor="ctr"/>
            <a:lstStyle/>
            <a:p>
              <a:pPr algn="ctr"/>
              <a:endParaRPr lang="zh-CN" altLang="en-US"/>
            </a:p>
          </p:txBody>
        </p:sp>
        <p:sp>
          <p:nvSpPr>
            <p:cNvPr id="63" name="矩形 62"/>
            <p:cNvSpPr/>
            <p:nvPr/>
          </p:nvSpPr>
          <p:spPr>
            <a:xfrm>
              <a:off x="5393412" y="5029023"/>
              <a:ext cx="1338828"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已排序部分</a:t>
              </a:r>
              <a:endParaRPr lang="zh-CN" altLang="en-US" dirty="0"/>
            </a:p>
          </p:txBody>
        </p:sp>
        <p:sp>
          <p:nvSpPr>
            <p:cNvPr id="64" name="矩形 63"/>
            <p:cNvSpPr/>
            <p:nvPr/>
          </p:nvSpPr>
          <p:spPr>
            <a:xfrm>
              <a:off x="6833572" y="5029023"/>
              <a:ext cx="1338828"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未排序部分</a:t>
              </a:r>
              <a:endParaRPr lang="zh-CN" altLang="en-US" dirty="0"/>
            </a:p>
          </p:txBody>
        </p:sp>
        <p:cxnSp>
          <p:nvCxnSpPr>
            <p:cNvPr id="69" name="直接连接符 68"/>
            <p:cNvCxnSpPr/>
            <p:nvPr/>
          </p:nvCxnSpPr>
          <p:spPr bwMode="auto">
            <a:xfrm>
              <a:off x="7076798" y="2780928"/>
              <a:ext cx="0" cy="2162794"/>
            </a:xfrm>
            <a:prstGeom prst="line">
              <a:avLst/>
            </a:prstGeom>
            <a:solidFill>
              <a:schemeClr val="accent1"/>
            </a:solidFill>
            <a:ln w="34925" cap="flat" cmpd="sng" algn="ctr">
              <a:solidFill>
                <a:schemeClr val="accent1">
                  <a:lumMod val="75000"/>
                </a:schemeClr>
              </a:solidFill>
              <a:prstDash val="sysDash"/>
              <a:round/>
              <a:headEnd type="none"/>
              <a:tailEnd type="none"/>
            </a:ln>
            <a:effectLst/>
          </p:spPr>
        </p:cxnSp>
      </p:grpSp>
      <p:sp>
        <p:nvSpPr>
          <p:cNvPr id="71" name="TextBox 20"/>
          <p:cNvSpPr txBox="1">
            <a:spLocks noChangeArrowheads="1"/>
          </p:cNvSpPr>
          <p:nvPr/>
        </p:nvSpPr>
        <p:spPr bwMode="auto">
          <a:xfrm>
            <a:off x="179512" y="5483656"/>
            <a:ext cx="8634355" cy="1107996"/>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200" b="1" dirty="0">
                <a:latin typeface="微软雅黑" panose="020B0503020204020204" pitchFamily="34" charset="-122"/>
                <a:ea typeface="微软雅黑" panose="020B0503020204020204" pitchFamily="34" charset="-122"/>
              </a:rPr>
              <a:t>当插入第 </a:t>
            </a:r>
            <a:r>
              <a:rPr lang="en-US" altLang="zh-CN" sz="2200" b="1"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1"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1) </a:t>
            </a:r>
            <a:r>
              <a:rPr lang="zh-CN" altLang="en-US" sz="2200" b="1" dirty="0">
                <a:latin typeface="微软雅黑" panose="020B0503020204020204" pitchFamily="34" charset="-122"/>
                <a:ea typeface="微软雅黑" panose="020B0503020204020204" pitchFamily="34" charset="-122"/>
              </a:rPr>
              <a:t>个元素时，前面的</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V[0], V[1], …, V[i-1]</a:t>
            </a:r>
            <a:r>
              <a:rPr lang="zh-CN" altLang="en-US" sz="2200" b="1" dirty="0">
                <a:latin typeface="微软雅黑" panose="020B0503020204020204" pitchFamily="34" charset="-122"/>
                <a:ea typeface="微软雅黑" panose="020B0503020204020204" pitchFamily="34" charset="-122"/>
              </a:rPr>
              <a:t>已经排好。用</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200" b="1"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b="1" dirty="0">
                <a:latin typeface="微软雅黑" panose="020B0503020204020204" pitchFamily="34" charset="-122"/>
                <a:ea typeface="微软雅黑" panose="020B0503020204020204" pitchFamily="34" charset="-122"/>
              </a:rPr>
              <a:t>的排序码与</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V[i-1]</a:t>
            </a:r>
            <a:r>
              <a:rPr lang="en-US" altLang="zh-CN" sz="2200" b="1" dirty="0">
                <a:latin typeface="微软雅黑" panose="020B0503020204020204" pitchFamily="34" charset="-122"/>
                <a:ea typeface="微软雅黑" panose="020B0503020204020204" pitchFamily="34" charset="-122"/>
              </a:rPr>
              <a:t>, </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V[i-2]</a:t>
            </a:r>
            <a:r>
              <a:rPr lang="en-US" altLang="zh-CN" sz="2200" b="1" dirty="0">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的排序码顺序进行比较，找到合适的插入位置将</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200" b="1"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b="1" dirty="0">
                <a:latin typeface="微软雅黑" panose="020B0503020204020204" pitchFamily="34" charset="-122"/>
                <a:ea typeface="微软雅黑" panose="020B0503020204020204" pitchFamily="34" charset="-122"/>
              </a:rPr>
              <a:t>插入，原来位置上的元素向后顺移</a:t>
            </a:r>
            <a:endParaRPr lang="en-US" altLang="zh-CN" sz="2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196170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strips(upLeft)">
                                      <p:cBhvr>
                                        <p:cTn id="7" dur="500"/>
                                        <p:tgtEl>
                                          <p:spTgt spid="40"/>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strips(downLeft)">
                                      <p:cBhvr>
                                        <p:cTn id="11" dur="2000"/>
                                        <p:tgtEl>
                                          <p:spTgt spid="42"/>
                                        </p:tgtEl>
                                      </p:cBhvr>
                                    </p:animEffect>
                                  </p:childTnLst>
                                </p:cTn>
                              </p:par>
                            </p:childTnLst>
                          </p:cTn>
                        </p:par>
                        <p:par>
                          <p:cTn id="12" fill="hold">
                            <p:stCondLst>
                              <p:cond delay="2500"/>
                            </p:stCondLst>
                            <p:childTnLst>
                              <p:par>
                                <p:cTn id="13" presetID="18" presetClass="entr" presetSubtype="12"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strips(downLeft)">
                                      <p:cBhvr>
                                        <p:cTn id="15" dur="5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nodeType="clickEffect">
                                  <p:stCondLst>
                                    <p:cond delay="0"/>
                                  </p:stCondLst>
                                  <p:childTnLst>
                                    <p:set>
                                      <p:cBhvr>
                                        <p:cTn id="19" dur="1" fill="hold">
                                          <p:stCondLst>
                                            <p:cond delay="0"/>
                                          </p:stCondLst>
                                        </p:cTn>
                                        <p:tgtEl>
                                          <p:spTgt spid="70"/>
                                        </p:tgtEl>
                                        <p:attrNameLst>
                                          <p:attrName>style.visibility</p:attrName>
                                        </p:attrNameLst>
                                      </p:cBhvr>
                                      <p:to>
                                        <p:strVal val="visible"/>
                                      </p:to>
                                    </p:set>
                                    <p:anim calcmode="lin" valueType="num">
                                      <p:cBhvr additive="base">
                                        <p:cTn id="20" dur="500"/>
                                        <p:tgtEl>
                                          <p:spTgt spid="70"/>
                                        </p:tgtEl>
                                        <p:attrNameLst>
                                          <p:attrName>ppt_x</p:attrName>
                                        </p:attrNameLst>
                                      </p:cBhvr>
                                      <p:tavLst>
                                        <p:tav tm="0">
                                          <p:val>
                                            <p:strVal val="#ppt_x-#ppt_w*1.125000"/>
                                          </p:val>
                                        </p:tav>
                                        <p:tav tm="100000">
                                          <p:val>
                                            <p:strVal val="#ppt_x"/>
                                          </p:val>
                                        </p:tav>
                                      </p:tavLst>
                                    </p:anim>
                                    <p:animEffect transition="in" filter="wipe(right)">
                                      <p:cBhvr>
                                        <p:cTn id="21" dur="500"/>
                                        <p:tgtEl>
                                          <p:spTgt spid="70"/>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1"/>
                                        </p:tgtEl>
                                        <p:attrNameLst>
                                          <p:attrName>style.visibility</p:attrName>
                                        </p:attrNameLst>
                                      </p:cBhvr>
                                      <p:to>
                                        <p:strVal val="visible"/>
                                      </p:to>
                                    </p:set>
                                    <p:anim calcmode="lin" valueType="num">
                                      <p:cBhvr additive="base">
                                        <p:cTn id="26" dur="500" fill="hold"/>
                                        <p:tgtEl>
                                          <p:spTgt spid="71"/>
                                        </p:tgtEl>
                                        <p:attrNameLst>
                                          <p:attrName>ppt_x</p:attrName>
                                        </p:attrNameLst>
                                      </p:cBhvr>
                                      <p:tavLst>
                                        <p:tav tm="0">
                                          <p:val>
                                            <p:strVal val="#ppt_x"/>
                                          </p:val>
                                        </p:tav>
                                        <p:tav tm="100000">
                                          <p:val>
                                            <p:strVal val="#ppt_x"/>
                                          </p:val>
                                        </p:tav>
                                      </p:tavLst>
                                    </p:anim>
                                    <p:anim calcmode="lin" valueType="num">
                                      <p:cBhvr additive="base">
                                        <p:cTn id="27"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TextBox 20"/>
          <p:cNvSpPr txBox="1">
            <a:spLocks noChangeArrowheads="1"/>
          </p:cNvSpPr>
          <p:nvPr/>
        </p:nvSpPr>
        <p:spPr bwMode="auto">
          <a:xfrm>
            <a:off x="179512" y="1196752"/>
            <a:ext cx="872259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如何划分？</a:t>
            </a:r>
            <a:endParaRPr lang="en-US" altLang="zh-CN" sz="2800" b="1" dirty="0">
              <a:latin typeface="微软雅黑" panose="020B0503020204020204" pitchFamily="34" charset="-122"/>
              <a:ea typeface="微软雅黑" panose="020B0503020204020204" pitchFamily="34" charset="-122"/>
            </a:endParaRPr>
          </a:p>
        </p:txBody>
      </p:sp>
      <p:sp>
        <p:nvSpPr>
          <p:cNvPr id="6" name="矩形 5"/>
          <p:cNvSpPr/>
          <p:nvPr/>
        </p:nvSpPr>
        <p:spPr bwMode="auto">
          <a:xfrm>
            <a:off x="1713152" y="2047441"/>
            <a:ext cx="432000" cy="922009"/>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6</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2339752" y="1916832"/>
            <a:ext cx="432000" cy="106661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2995089" y="2263442"/>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4248289" y="1831442"/>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4903626" y="2386248"/>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5558963" y="2047442"/>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7</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bwMode="auto">
          <a:xfrm>
            <a:off x="6214300" y="2155442"/>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6869637" y="2335442"/>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7524974" y="2479442"/>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3650426" y="2623484"/>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 name="矩形 2"/>
          <p:cNvSpPr/>
          <p:nvPr/>
        </p:nvSpPr>
        <p:spPr>
          <a:xfrm>
            <a:off x="696168" y="2447451"/>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Tree>
    <p:extLst>
      <p:ext uri="{BB962C8B-B14F-4D97-AF65-F5344CB8AC3E}">
        <p14:creationId xmlns:p14="http://schemas.microsoft.com/office/powerpoint/2010/main" val="2591156970"/>
      </p:ext>
    </p:extLst>
  </p:cSld>
  <p:clrMapOvr>
    <a:masterClrMapping/>
  </p:clrMapOvr>
  <p:transition advTm="157">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401409"/>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TextBox 20"/>
          <p:cNvSpPr txBox="1">
            <a:spLocks noChangeArrowheads="1"/>
          </p:cNvSpPr>
          <p:nvPr/>
        </p:nvSpPr>
        <p:spPr bwMode="auto">
          <a:xfrm>
            <a:off x="179512" y="1196752"/>
            <a:ext cx="872259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如何划分？</a:t>
            </a:r>
            <a:endParaRPr lang="en-US" altLang="zh-CN" sz="2800" b="1" dirty="0">
              <a:latin typeface="微软雅黑" panose="020B0503020204020204" pitchFamily="34" charset="-122"/>
              <a:ea typeface="微软雅黑" panose="020B0503020204020204" pitchFamily="34" charset="-122"/>
            </a:endParaRPr>
          </a:p>
        </p:txBody>
      </p:sp>
      <p:sp>
        <p:nvSpPr>
          <p:cNvPr id="6" name="矩形 5"/>
          <p:cNvSpPr/>
          <p:nvPr/>
        </p:nvSpPr>
        <p:spPr bwMode="auto">
          <a:xfrm>
            <a:off x="1179761" y="1810184"/>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29</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1835098" y="190342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2490435" y="2119426"/>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3801109" y="1507426"/>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4456446" y="1687426"/>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5111783" y="2242232"/>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5767120" y="190342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bwMode="auto">
          <a:xfrm>
            <a:off x="6422457" y="2011426"/>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7077794" y="2191426"/>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7733131" y="2335426"/>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8388472" y="1579434"/>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3145772" y="2479468"/>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586081" y="2821044"/>
            <a:ext cx="297654" cy="544520"/>
            <a:chOff x="8604448" y="2839426"/>
            <a:chExt cx="297654" cy="544520"/>
          </a:xfrm>
        </p:grpSpPr>
        <p:cxnSp>
          <p:nvCxnSpPr>
            <p:cNvPr id="4" name="直接箭头连接符 3"/>
            <p:cNvCxnSpPr>
              <a:endCxn id="16" idx="2"/>
            </p:cNvCxnSpPr>
            <p:nvPr/>
          </p:nvCxnSpPr>
          <p:spPr bwMode="auto">
            <a:xfrm flipV="1">
              <a:off x="8604448" y="2839426"/>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21" name="矩形 20"/>
            <p:cNvSpPr/>
            <p:nvPr/>
          </p:nvSpPr>
          <p:spPr>
            <a:xfrm>
              <a:off x="8606829" y="3076169"/>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1</a:t>
              </a:r>
              <a:endParaRPr lang="zh-CN" altLang="en-US" sz="1400" b="1" dirty="0">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7975477" y="2825949"/>
            <a:ext cx="297654" cy="445558"/>
            <a:chOff x="8604448" y="2938388"/>
            <a:chExt cx="297654" cy="445558"/>
          </a:xfrm>
        </p:grpSpPr>
        <p:cxnSp>
          <p:nvCxnSpPr>
            <p:cNvPr id="24" name="直接箭头连接符 23"/>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25" name="矩形 24"/>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2</a:t>
              </a:r>
              <a:endParaRPr lang="zh-CN" altLang="en-US" sz="1400" b="1" dirty="0">
                <a:latin typeface="微软雅黑" panose="020B0503020204020204" pitchFamily="34" charset="-122"/>
                <a:ea typeface="微软雅黑" panose="020B0503020204020204" pitchFamily="34" charset="-122"/>
              </a:endParaRPr>
            </a:p>
          </p:txBody>
        </p:sp>
      </p:grpSp>
      <p:sp>
        <p:nvSpPr>
          <p:cNvPr id="27" name="矩形 26"/>
          <p:cNvSpPr/>
          <p:nvPr/>
        </p:nvSpPr>
        <p:spPr bwMode="auto">
          <a:xfrm>
            <a:off x="1835098" y="369170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9" name="矩形 28"/>
          <p:cNvSpPr/>
          <p:nvPr/>
        </p:nvSpPr>
        <p:spPr bwMode="auto">
          <a:xfrm>
            <a:off x="2490435" y="3907704"/>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1" name="矩形 30"/>
          <p:cNvSpPr/>
          <p:nvPr/>
        </p:nvSpPr>
        <p:spPr bwMode="auto">
          <a:xfrm>
            <a:off x="3801109" y="329570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2" name="矩形 31"/>
          <p:cNvSpPr/>
          <p:nvPr/>
        </p:nvSpPr>
        <p:spPr bwMode="auto">
          <a:xfrm>
            <a:off x="4456446" y="347570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3" name="矩形 32"/>
          <p:cNvSpPr/>
          <p:nvPr/>
        </p:nvSpPr>
        <p:spPr bwMode="auto">
          <a:xfrm>
            <a:off x="5111783" y="405170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4" name="矩形 33"/>
          <p:cNvSpPr/>
          <p:nvPr/>
        </p:nvSpPr>
        <p:spPr bwMode="auto">
          <a:xfrm>
            <a:off x="5767120" y="369170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35" name="矩形 34"/>
          <p:cNvSpPr/>
          <p:nvPr/>
        </p:nvSpPr>
        <p:spPr bwMode="auto">
          <a:xfrm>
            <a:off x="6422457" y="379970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6" name="矩形 35"/>
          <p:cNvSpPr/>
          <p:nvPr/>
        </p:nvSpPr>
        <p:spPr bwMode="auto">
          <a:xfrm>
            <a:off x="7077794" y="3979704"/>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7" name="矩形 36"/>
          <p:cNvSpPr/>
          <p:nvPr/>
        </p:nvSpPr>
        <p:spPr bwMode="auto">
          <a:xfrm>
            <a:off x="1179757" y="4123704"/>
            <a:ext cx="432000" cy="50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8" name="矩形 37"/>
          <p:cNvSpPr/>
          <p:nvPr/>
        </p:nvSpPr>
        <p:spPr bwMode="auto">
          <a:xfrm>
            <a:off x="8388472" y="3367712"/>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3145772" y="4267746"/>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2051098" y="4627704"/>
            <a:ext cx="297654" cy="445558"/>
            <a:chOff x="8604448" y="2938388"/>
            <a:chExt cx="297654" cy="445558"/>
          </a:xfrm>
        </p:grpSpPr>
        <p:cxnSp>
          <p:nvCxnSpPr>
            <p:cNvPr id="41" name="直接箭头连接符 40"/>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42" name="矩形 41"/>
            <p:cNvSpPr/>
            <p:nvPr/>
          </p:nvSpPr>
          <p:spPr>
            <a:xfrm>
              <a:off x="8606829" y="3076169"/>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3</a:t>
              </a:r>
              <a:endParaRPr lang="zh-CN" altLang="en-US" sz="1400" b="1" dirty="0">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2695606" y="4627704"/>
            <a:ext cx="297654" cy="445558"/>
            <a:chOff x="8604448" y="2938388"/>
            <a:chExt cx="297654" cy="445558"/>
          </a:xfrm>
        </p:grpSpPr>
        <p:cxnSp>
          <p:nvCxnSpPr>
            <p:cNvPr id="44" name="直接箭头连接符 43"/>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45" name="矩形 44"/>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4</a:t>
              </a:r>
              <a:endParaRPr lang="zh-CN" altLang="en-US" sz="1400" b="1" dirty="0">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3372605" y="4638424"/>
            <a:ext cx="297654" cy="445558"/>
            <a:chOff x="8604448" y="2938388"/>
            <a:chExt cx="297654" cy="445558"/>
          </a:xfrm>
        </p:grpSpPr>
        <p:cxnSp>
          <p:nvCxnSpPr>
            <p:cNvPr id="47" name="直接箭头连接符 46"/>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48" name="矩形 47"/>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5</a:t>
              </a:r>
              <a:endParaRPr lang="zh-CN" altLang="en-US" sz="1400" b="1" dirty="0">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4017113" y="4638424"/>
            <a:ext cx="297654" cy="445558"/>
            <a:chOff x="8604448" y="2938388"/>
            <a:chExt cx="297654" cy="445558"/>
          </a:xfrm>
        </p:grpSpPr>
        <p:cxnSp>
          <p:nvCxnSpPr>
            <p:cNvPr id="50" name="直接箭头连接符 49"/>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51" name="矩形 50"/>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6</a:t>
              </a:r>
              <a:endParaRPr lang="zh-CN" altLang="en-US" sz="1400" b="1" dirty="0">
                <a:latin typeface="微软雅黑" panose="020B0503020204020204" pitchFamily="34" charset="-122"/>
                <a:ea typeface="微软雅黑" panose="020B0503020204020204" pitchFamily="34" charset="-122"/>
              </a:endParaRPr>
            </a:p>
          </p:txBody>
        </p:sp>
      </p:grpSp>
      <p:sp>
        <p:nvSpPr>
          <p:cNvPr id="52" name="矩形 51"/>
          <p:cNvSpPr/>
          <p:nvPr/>
        </p:nvSpPr>
        <p:spPr bwMode="auto">
          <a:xfrm>
            <a:off x="1835098" y="5431818"/>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3" name="矩形 52"/>
          <p:cNvSpPr/>
          <p:nvPr/>
        </p:nvSpPr>
        <p:spPr bwMode="auto">
          <a:xfrm>
            <a:off x="2490435" y="5647818"/>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4" name="矩形 53"/>
          <p:cNvSpPr/>
          <p:nvPr/>
        </p:nvSpPr>
        <p:spPr bwMode="auto">
          <a:xfrm>
            <a:off x="7733131" y="5035818"/>
            <a:ext cx="432000" cy="133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37</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55" name="矩形 54"/>
          <p:cNvSpPr/>
          <p:nvPr/>
        </p:nvSpPr>
        <p:spPr bwMode="auto">
          <a:xfrm>
            <a:off x="4456446" y="5215818"/>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6" name="矩形 55"/>
          <p:cNvSpPr/>
          <p:nvPr/>
        </p:nvSpPr>
        <p:spPr bwMode="auto">
          <a:xfrm>
            <a:off x="5111783" y="5791818"/>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7" name="矩形 56"/>
          <p:cNvSpPr/>
          <p:nvPr/>
        </p:nvSpPr>
        <p:spPr bwMode="auto">
          <a:xfrm>
            <a:off x="5767120" y="5431818"/>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58" name="矩形 57"/>
          <p:cNvSpPr/>
          <p:nvPr/>
        </p:nvSpPr>
        <p:spPr bwMode="auto">
          <a:xfrm>
            <a:off x="6422457" y="5539818"/>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9" name="矩形 58"/>
          <p:cNvSpPr/>
          <p:nvPr/>
        </p:nvSpPr>
        <p:spPr bwMode="auto">
          <a:xfrm>
            <a:off x="7077794" y="5719818"/>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0" name="矩形 59"/>
          <p:cNvSpPr/>
          <p:nvPr/>
        </p:nvSpPr>
        <p:spPr bwMode="auto">
          <a:xfrm>
            <a:off x="1179757" y="5863818"/>
            <a:ext cx="432000" cy="50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1" name="矩形 60"/>
          <p:cNvSpPr/>
          <p:nvPr/>
        </p:nvSpPr>
        <p:spPr bwMode="auto">
          <a:xfrm>
            <a:off x="8388472" y="5107826"/>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62" name="矩形 61"/>
          <p:cNvSpPr/>
          <p:nvPr/>
        </p:nvSpPr>
        <p:spPr bwMode="auto">
          <a:xfrm>
            <a:off x="3145772" y="6007860"/>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66" name="组合 65"/>
          <p:cNvGrpSpPr/>
          <p:nvPr/>
        </p:nvGrpSpPr>
        <p:grpSpPr>
          <a:xfrm>
            <a:off x="7318394" y="6381328"/>
            <a:ext cx="297630" cy="324103"/>
            <a:chOff x="8604448" y="2938388"/>
            <a:chExt cx="297630" cy="418604"/>
          </a:xfrm>
        </p:grpSpPr>
        <p:cxnSp>
          <p:nvCxnSpPr>
            <p:cNvPr id="67" name="直接箭头连接符 66"/>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68" name="矩形 67"/>
            <p:cNvSpPr/>
            <p:nvPr/>
          </p:nvSpPr>
          <p:spPr>
            <a:xfrm>
              <a:off x="8606804" y="3003048"/>
              <a:ext cx="295274" cy="307776"/>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7</a:t>
              </a:r>
              <a:endParaRPr lang="zh-CN" altLang="en-US" sz="1400" b="1" dirty="0">
                <a:latin typeface="微软雅黑" panose="020B0503020204020204" pitchFamily="34" charset="-122"/>
                <a:ea typeface="微软雅黑" panose="020B0503020204020204" pitchFamily="34" charset="-122"/>
              </a:endParaRPr>
            </a:p>
          </p:txBody>
        </p:sp>
      </p:grpSp>
      <p:sp>
        <p:nvSpPr>
          <p:cNvPr id="63" name="矩形 62"/>
          <p:cNvSpPr/>
          <p:nvPr/>
        </p:nvSpPr>
        <p:spPr bwMode="auto">
          <a:xfrm>
            <a:off x="7733131" y="3575567"/>
            <a:ext cx="432000" cy="1044000"/>
          </a:xfrm>
          <a:prstGeom prst="rect">
            <a:avLst/>
          </a:prstGeom>
          <a:noFill/>
          <a:ln w="12700" algn="ctr">
            <a:solidFill>
              <a:srgbClr val="C00000"/>
            </a:solidFill>
            <a:prstDash val="sysDot"/>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0000"/>
                </a:solidFill>
                <a:latin typeface="微软雅黑" panose="020B0503020204020204" pitchFamily="34" charset="-122"/>
                <a:ea typeface="微软雅黑" panose="020B0503020204020204" pitchFamily="34" charset="-122"/>
              </a:rPr>
              <a:t>29</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3801105" y="5323818"/>
            <a:ext cx="432000" cy="1044000"/>
          </a:xfrm>
          <a:prstGeom prst="rect">
            <a:avLst/>
          </a:prstGeom>
          <a:noFill/>
          <a:ln w="12700" algn="ctr">
            <a:solidFill>
              <a:srgbClr val="C00000"/>
            </a:solidFill>
            <a:prstDash val="sysDot"/>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0000"/>
                </a:solidFill>
                <a:latin typeface="微软雅黑" panose="020B0503020204020204" pitchFamily="34" charset="-122"/>
                <a:ea typeface="微软雅黑" panose="020B0503020204020204" pitchFamily="34" charset="-122"/>
              </a:rPr>
              <a:t>29</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3" name="矩形 2"/>
          <p:cNvSpPr/>
          <p:nvPr/>
        </p:nvSpPr>
        <p:spPr>
          <a:xfrm>
            <a:off x="191514" y="2303435"/>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65" name="矩形 64"/>
          <p:cNvSpPr/>
          <p:nvPr/>
        </p:nvSpPr>
        <p:spPr>
          <a:xfrm>
            <a:off x="190923" y="4087695"/>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69" name="矩形 68"/>
          <p:cNvSpPr/>
          <p:nvPr/>
        </p:nvSpPr>
        <p:spPr>
          <a:xfrm>
            <a:off x="180975" y="5792652"/>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70" name="矩形 69"/>
          <p:cNvSpPr/>
          <p:nvPr/>
        </p:nvSpPr>
        <p:spPr>
          <a:xfrm>
            <a:off x="5082851" y="1463459"/>
            <a:ext cx="2620613"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比较</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次，交换</a:t>
            </a:r>
            <a:r>
              <a:rPr lang="en-US" altLang="zh-CN" b="1" dirty="0">
                <a:latin typeface="微软雅黑" panose="020B0503020204020204" pitchFamily="34" charset="-122"/>
                <a:ea typeface="微软雅黑" panose="020B0503020204020204" pitchFamily="34" charset="-122"/>
              </a:rPr>
              <a:t>14</a:t>
            </a:r>
            <a:r>
              <a:rPr lang="zh-CN" altLang="en-US" b="1" dirty="0">
                <a:latin typeface="微软雅黑" panose="020B0503020204020204" pitchFamily="34" charset="-122"/>
                <a:ea typeface="微软雅黑" panose="020B0503020204020204" pitchFamily="34" charset="-122"/>
              </a:rPr>
              <a:t>与</a:t>
            </a:r>
            <a:r>
              <a:rPr lang="en-US" altLang="zh-CN" b="1" dirty="0">
                <a:latin typeface="微软雅黑" panose="020B0503020204020204" pitchFamily="34" charset="-122"/>
                <a:ea typeface="微软雅黑" panose="020B0503020204020204" pitchFamily="34" charset="-122"/>
              </a:rPr>
              <a:t>29</a:t>
            </a:r>
            <a:endParaRPr lang="zh-CN" altLang="en-US" dirty="0"/>
          </a:p>
        </p:txBody>
      </p:sp>
      <p:sp>
        <p:nvSpPr>
          <p:cNvPr id="71" name="矩形 70"/>
          <p:cNvSpPr/>
          <p:nvPr/>
        </p:nvSpPr>
        <p:spPr>
          <a:xfrm>
            <a:off x="4932040" y="3337400"/>
            <a:ext cx="2799277"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再比较</a:t>
            </a:r>
            <a:r>
              <a:rPr lang="en-US" altLang="zh-CN" b="1" dirty="0">
                <a:latin typeface="微软雅黑" panose="020B0503020204020204" pitchFamily="34" charset="-122"/>
                <a:ea typeface="微软雅黑" panose="020B0503020204020204" pitchFamily="34" charset="-122"/>
              </a:rPr>
              <a:t>4</a:t>
            </a:r>
            <a:r>
              <a:rPr lang="zh-CN" altLang="en-US" b="1" dirty="0">
                <a:latin typeface="微软雅黑" panose="020B0503020204020204" pitchFamily="34" charset="-122"/>
                <a:ea typeface="微软雅黑" panose="020B0503020204020204" pitchFamily="34" charset="-122"/>
              </a:rPr>
              <a:t>次，交换</a:t>
            </a:r>
            <a:r>
              <a:rPr lang="en-US" altLang="zh-CN" b="1" dirty="0">
                <a:latin typeface="微软雅黑" panose="020B0503020204020204" pitchFamily="34" charset="-122"/>
                <a:ea typeface="微软雅黑" panose="020B0503020204020204" pitchFamily="34" charset="-122"/>
              </a:rPr>
              <a:t>37</a:t>
            </a:r>
            <a:r>
              <a:rPr lang="zh-CN" altLang="en-US" b="1" dirty="0">
                <a:latin typeface="微软雅黑" panose="020B0503020204020204" pitchFamily="34" charset="-122"/>
                <a:ea typeface="微软雅黑" panose="020B0503020204020204" pitchFamily="34" charset="-122"/>
              </a:rPr>
              <a:t>与</a:t>
            </a:r>
            <a:r>
              <a:rPr lang="en-US" altLang="zh-CN" b="1" dirty="0">
                <a:latin typeface="微软雅黑" panose="020B0503020204020204" pitchFamily="34" charset="-122"/>
                <a:ea typeface="微软雅黑" panose="020B0503020204020204" pitchFamily="34" charset="-122"/>
              </a:rPr>
              <a:t>29</a:t>
            </a:r>
            <a:endParaRPr lang="zh-CN" altLang="en-US" dirty="0"/>
          </a:p>
        </p:txBody>
      </p:sp>
      <p:sp>
        <p:nvSpPr>
          <p:cNvPr id="72" name="矩形 71"/>
          <p:cNvSpPr/>
          <p:nvPr/>
        </p:nvSpPr>
        <p:spPr>
          <a:xfrm>
            <a:off x="4877590" y="5025095"/>
            <a:ext cx="2820550"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再比较</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次，交换</a:t>
            </a:r>
            <a:r>
              <a:rPr lang="en-US" altLang="zh-CN" b="1" dirty="0">
                <a:latin typeface="微软雅黑" panose="020B0503020204020204" pitchFamily="34" charset="-122"/>
                <a:ea typeface="微软雅黑" panose="020B0503020204020204" pitchFamily="34" charset="-122"/>
              </a:rPr>
              <a:t>18</a:t>
            </a:r>
            <a:r>
              <a:rPr lang="zh-CN" altLang="en-US" b="1" dirty="0">
                <a:latin typeface="微软雅黑" panose="020B0503020204020204" pitchFamily="34" charset="-122"/>
                <a:ea typeface="微软雅黑" panose="020B0503020204020204" pitchFamily="34" charset="-122"/>
              </a:rPr>
              <a:t>与</a:t>
            </a:r>
            <a:r>
              <a:rPr lang="en-US" altLang="zh-CN" b="1" dirty="0">
                <a:latin typeface="微软雅黑" panose="020B0503020204020204" pitchFamily="34" charset="-122"/>
                <a:ea typeface="微软雅黑" panose="020B0503020204020204" pitchFamily="34" charset="-122"/>
              </a:rPr>
              <a:t>29</a:t>
            </a:r>
            <a:endParaRPr lang="zh-CN" altLang="en-US" dirty="0"/>
          </a:p>
        </p:txBody>
      </p:sp>
      <p:grpSp>
        <p:nvGrpSpPr>
          <p:cNvPr id="73" name="组合 72"/>
          <p:cNvGrpSpPr/>
          <p:nvPr/>
        </p:nvGrpSpPr>
        <p:grpSpPr>
          <a:xfrm>
            <a:off x="8599836" y="4603159"/>
            <a:ext cx="297654" cy="432659"/>
            <a:chOff x="8604448" y="2839426"/>
            <a:chExt cx="297654" cy="544520"/>
          </a:xfrm>
        </p:grpSpPr>
        <p:cxnSp>
          <p:nvCxnSpPr>
            <p:cNvPr id="74" name="直接箭头连接符 73"/>
            <p:cNvCxnSpPr/>
            <p:nvPr/>
          </p:nvCxnSpPr>
          <p:spPr bwMode="auto">
            <a:xfrm flipV="1">
              <a:off x="8604448" y="2839426"/>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75" name="矩形 74"/>
            <p:cNvSpPr/>
            <p:nvPr/>
          </p:nvSpPr>
          <p:spPr>
            <a:xfrm>
              <a:off x="8606829" y="3076169"/>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1</a:t>
              </a:r>
              <a:endParaRPr lang="zh-CN" altLang="en-US" sz="1400" b="1" dirty="0">
                <a:latin typeface="微软雅黑" panose="020B0503020204020204" pitchFamily="34" charset="-122"/>
                <a:ea typeface="微软雅黑" panose="020B0503020204020204" pitchFamily="34" charset="-122"/>
              </a:endParaRPr>
            </a:p>
          </p:txBody>
        </p:sp>
      </p:grpSp>
      <p:grpSp>
        <p:nvGrpSpPr>
          <p:cNvPr id="76" name="组合 75"/>
          <p:cNvGrpSpPr/>
          <p:nvPr/>
        </p:nvGrpSpPr>
        <p:grpSpPr>
          <a:xfrm>
            <a:off x="7989232" y="4608064"/>
            <a:ext cx="297654" cy="342517"/>
            <a:chOff x="8604448" y="2938388"/>
            <a:chExt cx="297654" cy="445558"/>
          </a:xfrm>
        </p:grpSpPr>
        <p:cxnSp>
          <p:nvCxnSpPr>
            <p:cNvPr id="77" name="直接箭头连接符 76"/>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78" name="矩形 77"/>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2</a:t>
              </a:r>
              <a:endParaRPr lang="zh-CN" altLang="en-US" sz="1400" b="1" dirty="0">
                <a:latin typeface="微软雅黑" panose="020B0503020204020204" pitchFamily="34" charset="-122"/>
                <a:ea typeface="微软雅黑" panose="020B0503020204020204" pitchFamily="34" charset="-122"/>
              </a:endParaRPr>
            </a:p>
          </p:txBody>
        </p:sp>
      </p:grpSp>
      <p:grpSp>
        <p:nvGrpSpPr>
          <p:cNvPr id="79" name="组合 78"/>
          <p:cNvGrpSpPr/>
          <p:nvPr/>
        </p:nvGrpSpPr>
        <p:grpSpPr>
          <a:xfrm>
            <a:off x="2051098" y="6354021"/>
            <a:ext cx="297654" cy="445558"/>
            <a:chOff x="8604448" y="2938388"/>
            <a:chExt cx="297654" cy="445558"/>
          </a:xfrm>
        </p:grpSpPr>
        <p:cxnSp>
          <p:nvCxnSpPr>
            <p:cNvPr id="80" name="直接箭头连接符 79"/>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81" name="矩形 80"/>
            <p:cNvSpPr/>
            <p:nvPr/>
          </p:nvSpPr>
          <p:spPr>
            <a:xfrm>
              <a:off x="8606829" y="3076169"/>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3</a:t>
              </a:r>
              <a:endParaRPr lang="zh-CN" altLang="en-US" sz="1400" b="1" dirty="0">
                <a:latin typeface="微软雅黑" panose="020B0503020204020204" pitchFamily="34" charset="-122"/>
                <a:ea typeface="微软雅黑" panose="020B0503020204020204" pitchFamily="34" charset="-122"/>
              </a:endParaRPr>
            </a:p>
          </p:txBody>
        </p:sp>
      </p:grpSp>
      <p:grpSp>
        <p:nvGrpSpPr>
          <p:cNvPr id="82" name="组合 81"/>
          <p:cNvGrpSpPr/>
          <p:nvPr/>
        </p:nvGrpSpPr>
        <p:grpSpPr>
          <a:xfrm>
            <a:off x="2695606" y="6354021"/>
            <a:ext cx="297654" cy="445558"/>
            <a:chOff x="8604448" y="2938388"/>
            <a:chExt cx="297654" cy="445558"/>
          </a:xfrm>
        </p:grpSpPr>
        <p:cxnSp>
          <p:nvCxnSpPr>
            <p:cNvPr id="83" name="直接箭头连接符 82"/>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84" name="矩形 83"/>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4</a:t>
              </a:r>
              <a:endParaRPr lang="zh-CN" altLang="en-US" sz="1400" b="1" dirty="0">
                <a:latin typeface="微软雅黑" panose="020B0503020204020204" pitchFamily="34" charset="-122"/>
                <a:ea typeface="微软雅黑" panose="020B0503020204020204" pitchFamily="34" charset="-122"/>
              </a:endParaRPr>
            </a:p>
          </p:txBody>
        </p:sp>
      </p:grpSp>
      <p:grpSp>
        <p:nvGrpSpPr>
          <p:cNvPr id="85" name="组合 84"/>
          <p:cNvGrpSpPr/>
          <p:nvPr/>
        </p:nvGrpSpPr>
        <p:grpSpPr>
          <a:xfrm>
            <a:off x="3372605" y="6364741"/>
            <a:ext cx="297654" cy="445558"/>
            <a:chOff x="8604448" y="2938388"/>
            <a:chExt cx="297654" cy="445558"/>
          </a:xfrm>
        </p:grpSpPr>
        <p:cxnSp>
          <p:nvCxnSpPr>
            <p:cNvPr id="86" name="直接箭头连接符 85"/>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87" name="矩形 86"/>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5</a:t>
              </a:r>
              <a:endParaRPr lang="zh-CN" altLang="en-US" sz="1400" b="1" dirty="0">
                <a:latin typeface="微软雅黑" panose="020B0503020204020204" pitchFamily="34" charset="-122"/>
                <a:ea typeface="微软雅黑" panose="020B0503020204020204" pitchFamily="34" charset="-122"/>
              </a:endParaRPr>
            </a:p>
          </p:txBody>
        </p:sp>
      </p:grpSp>
      <p:grpSp>
        <p:nvGrpSpPr>
          <p:cNvPr id="88" name="组合 87"/>
          <p:cNvGrpSpPr/>
          <p:nvPr/>
        </p:nvGrpSpPr>
        <p:grpSpPr>
          <a:xfrm>
            <a:off x="4017113" y="6364741"/>
            <a:ext cx="297654" cy="445558"/>
            <a:chOff x="8604448" y="2938388"/>
            <a:chExt cx="297654" cy="445558"/>
          </a:xfrm>
        </p:grpSpPr>
        <p:cxnSp>
          <p:nvCxnSpPr>
            <p:cNvPr id="89" name="直接箭头连接符 88"/>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90" name="矩形 89"/>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6</a:t>
              </a:r>
              <a:endParaRPr lang="zh-CN" altLang="en-US" sz="1400" b="1" dirty="0">
                <a:latin typeface="微软雅黑" panose="020B0503020204020204" pitchFamily="34" charset="-122"/>
                <a:ea typeface="微软雅黑" panose="020B0503020204020204" pitchFamily="34" charset="-122"/>
              </a:endParaRPr>
            </a:p>
          </p:txBody>
        </p:sp>
      </p:grpSp>
      <p:grpSp>
        <p:nvGrpSpPr>
          <p:cNvPr id="91" name="组合 90"/>
          <p:cNvGrpSpPr/>
          <p:nvPr/>
        </p:nvGrpSpPr>
        <p:grpSpPr>
          <a:xfrm>
            <a:off x="8586081" y="6381328"/>
            <a:ext cx="295273" cy="403816"/>
            <a:chOff x="8590693" y="2839426"/>
            <a:chExt cx="295273" cy="508220"/>
          </a:xfrm>
        </p:grpSpPr>
        <p:cxnSp>
          <p:nvCxnSpPr>
            <p:cNvPr id="92" name="直接箭头连接符 91"/>
            <p:cNvCxnSpPr/>
            <p:nvPr/>
          </p:nvCxnSpPr>
          <p:spPr bwMode="auto">
            <a:xfrm flipV="1">
              <a:off x="8604448" y="2839426"/>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93" name="矩形 92"/>
            <p:cNvSpPr/>
            <p:nvPr/>
          </p:nvSpPr>
          <p:spPr>
            <a:xfrm>
              <a:off x="8590693" y="3039869"/>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1</a:t>
              </a:r>
              <a:endParaRPr lang="zh-CN" altLang="en-US" sz="1400" b="1" dirty="0">
                <a:latin typeface="微软雅黑" panose="020B0503020204020204" pitchFamily="34" charset="-122"/>
                <a:ea typeface="微软雅黑" panose="020B0503020204020204" pitchFamily="34" charset="-122"/>
              </a:endParaRPr>
            </a:p>
          </p:txBody>
        </p:sp>
      </p:grpSp>
      <p:grpSp>
        <p:nvGrpSpPr>
          <p:cNvPr id="94" name="组合 93"/>
          <p:cNvGrpSpPr/>
          <p:nvPr/>
        </p:nvGrpSpPr>
        <p:grpSpPr>
          <a:xfrm>
            <a:off x="7975477" y="6386233"/>
            <a:ext cx="295274" cy="398909"/>
            <a:chOff x="8590693" y="2938388"/>
            <a:chExt cx="295274" cy="518915"/>
          </a:xfrm>
        </p:grpSpPr>
        <p:cxnSp>
          <p:nvCxnSpPr>
            <p:cNvPr id="95" name="直接箭头连接符 94"/>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96" name="矩形 95"/>
            <p:cNvSpPr/>
            <p:nvPr/>
          </p:nvSpPr>
          <p:spPr>
            <a:xfrm>
              <a:off x="8590693" y="3149526"/>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2</a:t>
              </a:r>
              <a:endParaRPr lang="zh-CN" altLang="en-US" sz="1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23677311"/>
      </p:ext>
    </p:extLst>
  </p:cSld>
  <p:clrMapOvr>
    <a:masterClrMapping/>
  </p:clrMapOvr>
  <p:transition advTm="157">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TextBox 20"/>
          <p:cNvSpPr txBox="1">
            <a:spLocks noChangeArrowheads="1"/>
          </p:cNvSpPr>
          <p:nvPr/>
        </p:nvSpPr>
        <p:spPr bwMode="auto">
          <a:xfrm>
            <a:off x="179512" y="1196752"/>
            <a:ext cx="872259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如何划分？</a:t>
            </a:r>
            <a:endParaRPr lang="en-US" altLang="zh-CN" sz="2800" b="1" dirty="0">
              <a:latin typeface="微软雅黑" panose="020B0503020204020204" pitchFamily="34" charset="-122"/>
              <a:ea typeface="微软雅黑" panose="020B0503020204020204" pitchFamily="34" charset="-122"/>
            </a:endParaRPr>
          </a:p>
        </p:txBody>
      </p:sp>
      <p:sp>
        <p:nvSpPr>
          <p:cNvPr id="69" name="矩形 68"/>
          <p:cNvSpPr/>
          <p:nvPr/>
        </p:nvSpPr>
        <p:spPr bwMode="auto">
          <a:xfrm>
            <a:off x="1835098" y="1867274"/>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2490435" y="2083274"/>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1" name="矩形 70"/>
          <p:cNvSpPr/>
          <p:nvPr/>
        </p:nvSpPr>
        <p:spPr bwMode="auto">
          <a:xfrm>
            <a:off x="7733131" y="1471274"/>
            <a:ext cx="432000" cy="133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37</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72" name="矩形 71"/>
          <p:cNvSpPr/>
          <p:nvPr/>
        </p:nvSpPr>
        <p:spPr bwMode="auto">
          <a:xfrm>
            <a:off x="4456446" y="165127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3" name="矩形 72"/>
          <p:cNvSpPr/>
          <p:nvPr/>
        </p:nvSpPr>
        <p:spPr bwMode="auto">
          <a:xfrm>
            <a:off x="5111783" y="222727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5767120" y="186727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5" name="矩形 74"/>
          <p:cNvSpPr/>
          <p:nvPr/>
        </p:nvSpPr>
        <p:spPr bwMode="auto">
          <a:xfrm>
            <a:off x="6422457" y="197527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6" name="矩形 75"/>
          <p:cNvSpPr/>
          <p:nvPr/>
        </p:nvSpPr>
        <p:spPr bwMode="auto">
          <a:xfrm>
            <a:off x="3801105" y="2155274"/>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7" name="矩形 76"/>
          <p:cNvSpPr/>
          <p:nvPr/>
        </p:nvSpPr>
        <p:spPr bwMode="auto">
          <a:xfrm>
            <a:off x="1179757" y="2299274"/>
            <a:ext cx="432000" cy="50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8" name="矩形 77"/>
          <p:cNvSpPr/>
          <p:nvPr/>
        </p:nvSpPr>
        <p:spPr bwMode="auto">
          <a:xfrm>
            <a:off x="8388472" y="1543282"/>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3145772" y="2443316"/>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89" name="组合 88"/>
          <p:cNvGrpSpPr/>
          <p:nvPr/>
        </p:nvGrpSpPr>
        <p:grpSpPr>
          <a:xfrm>
            <a:off x="4667287" y="2814791"/>
            <a:ext cx="297654" cy="322243"/>
            <a:chOff x="8604448" y="2938388"/>
            <a:chExt cx="297654" cy="445558"/>
          </a:xfrm>
        </p:grpSpPr>
        <p:cxnSp>
          <p:nvCxnSpPr>
            <p:cNvPr id="90" name="直接箭头连接符 89"/>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91" name="矩形 90"/>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8</a:t>
              </a:r>
              <a:endParaRPr lang="zh-CN" altLang="en-US" sz="1400" b="1" dirty="0">
                <a:latin typeface="微软雅黑" panose="020B0503020204020204" pitchFamily="34" charset="-122"/>
                <a:ea typeface="微软雅黑" panose="020B0503020204020204" pitchFamily="34" charset="-122"/>
              </a:endParaRPr>
            </a:p>
          </p:txBody>
        </p:sp>
      </p:grpSp>
      <p:sp>
        <p:nvSpPr>
          <p:cNvPr id="92" name="矩形 91"/>
          <p:cNvSpPr/>
          <p:nvPr/>
        </p:nvSpPr>
        <p:spPr bwMode="auto">
          <a:xfrm>
            <a:off x="1835098" y="3566349"/>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2490435" y="3782349"/>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4" name="矩形 93"/>
          <p:cNvSpPr/>
          <p:nvPr/>
        </p:nvSpPr>
        <p:spPr bwMode="auto">
          <a:xfrm>
            <a:off x="7733131" y="3170349"/>
            <a:ext cx="432000" cy="133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37</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95" name="矩形 94"/>
          <p:cNvSpPr/>
          <p:nvPr/>
        </p:nvSpPr>
        <p:spPr bwMode="auto">
          <a:xfrm>
            <a:off x="7101713" y="3338316"/>
            <a:ext cx="432000" cy="115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32</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96" name="矩形 95"/>
          <p:cNvSpPr/>
          <p:nvPr/>
        </p:nvSpPr>
        <p:spPr bwMode="auto">
          <a:xfrm>
            <a:off x="5111783" y="3926349"/>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7" name="矩形 96"/>
          <p:cNvSpPr/>
          <p:nvPr/>
        </p:nvSpPr>
        <p:spPr bwMode="auto">
          <a:xfrm>
            <a:off x="5767120" y="3566349"/>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8" name="矩形 97"/>
          <p:cNvSpPr/>
          <p:nvPr/>
        </p:nvSpPr>
        <p:spPr bwMode="auto">
          <a:xfrm>
            <a:off x="6422457" y="3674349"/>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9" name="矩形 98"/>
          <p:cNvSpPr/>
          <p:nvPr/>
        </p:nvSpPr>
        <p:spPr bwMode="auto">
          <a:xfrm>
            <a:off x="3801105" y="3854349"/>
            <a:ext cx="432000" cy="64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0" name="矩形 99"/>
          <p:cNvSpPr/>
          <p:nvPr/>
        </p:nvSpPr>
        <p:spPr bwMode="auto">
          <a:xfrm>
            <a:off x="1179757" y="3998349"/>
            <a:ext cx="432000" cy="50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1" name="矩形 100"/>
          <p:cNvSpPr/>
          <p:nvPr/>
        </p:nvSpPr>
        <p:spPr bwMode="auto">
          <a:xfrm>
            <a:off x="8388472" y="3242357"/>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102" name="矩形 101"/>
          <p:cNvSpPr/>
          <p:nvPr/>
        </p:nvSpPr>
        <p:spPr bwMode="auto">
          <a:xfrm>
            <a:off x="3145772" y="4142391"/>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103" name="组合 102"/>
          <p:cNvGrpSpPr/>
          <p:nvPr/>
        </p:nvGrpSpPr>
        <p:grpSpPr>
          <a:xfrm>
            <a:off x="6638457" y="4502349"/>
            <a:ext cx="297654" cy="445558"/>
            <a:chOff x="8604448" y="2938388"/>
            <a:chExt cx="297654" cy="445558"/>
          </a:xfrm>
        </p:grpSpPr>
        <p:cxnSp>
          <p:nvCxnSpPr>
            <p:cNvPr id="104" name="直接箭头连接符 103"/>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05" name="矩形 104"/>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9</a:t>
              </a:r>
              <a:endParaRPr lang="zh-CN" altLang="en-US" sz="1400" b="1" dirty="0">
                <a:latin typeface="微软雅黑" panose="020B0503020204020204" pitchFamily="34" charset="-122"/>
                <a:ea typeface="微软雅黑" panose="020B0503020204020204" pitchFamily="34" charset="-122"/>
              </a:endParaRPr>
            </a:p>
          </p:txBody>
        </p:sp>
      </p:grpSp>
      <p:sp>
        <p:nvSpPr>
          <p:cNvPr id="106" name="矩形 105"/>
          <p:cNvSpPr/>
          <p:nvPr/>
        </p:nvSpPr>
        <p:spPr bwMode="auto">
          <a:xfrm>
            <a:off x="1835098" y="5403205"/>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7" name="矩形 106"/>
          <p:cNvSpPr/>
          <p:nvPr/>
        </p:nvSpPr>
        <p:spPr bwMode="auto">
          <a:xfrm>
            <a:off x="2490435" y="5619205"/>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8" name="矩形 107"/>
          <p:cNvSpPr/>
          <p:nvPr/>
        </p:nvSpPr>
        <p:spPr bwMode="auto">
          <a:xfrm>
            <a:off x="7733131" y="5007205"/>
            <a:ext cx="432000" cy="133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37</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109" name="矩形 108"/>
          <p:cNvSpPr/>
          <p:nvPr/>
        </p:nvSpPr>
        <p:spPr bwMode="auto">
          <a:xfrm>
            <a:off x="7101713" y="5175172"/>
            <a:ext cx="432000" cy="115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32</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110" name="矩形 109"/>
          <p:cNvSpPr/>
          <p:nvPr/>
        </p:nvSpPr>
        <p:spPr bwMode="auto">
          <a:xfrm>
            <a:off x="5111783" y="5763205"/>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1" name="矩形 110"/>
          <p:cNvSpPr/>
          <p:nvPr/>
        </p:nvSpPr>
        <p:spPr bwMode="auto">
          <a:xfrm>
            <a:off x="5767120" y="538562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2" name="矩形 111"/>
          <p:cNvSpPr/>
          <p:nvPr/>
        </p:nvSpPr>
        <p:spPr bwMode="auto">
          <a:xfrm>
            <a:off x="4456438" y="5494823"/>
            <a:ext cx="432000" cy="82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3" name="矩形 112"/>
          <p:cNvSpPr/>
          <p:nvPr/>
        </p:nvSpPr>
        <p:spPr bwMode="auto">
          <a:xfrm>
            <a:off x="3801105" y="5691205"/>
            <a:ext cx="432000" cy="64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4" name="矩形 113"/>
          <p:cNvSpPr/>
          <p:nvPr/>
        </p:nvSpPr>
        <p:spPr bwMode="auto">
          <a:xfrm>
            <a:off x="1179757" y="5835205"/>
            <a:ext cx="432000" cy="50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5" name="矩形 114"/>
          <p:cNvSpPr/>
          <p:nvPr/>
        </p:nvSpPr>
        <p:spPr bwMode="auto">
          <a:xfrm>
            <a:off x="8388472" y="5079213"/>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116" name="矩形 115"/>
          <p:cNvSpPr/>
          <p:nvPr/>
        </p:nvSpPr>
        <p:spPr bwMode="auto">
          <a:xfrm>
            <a:off x="3145772" y="5979247"/>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117" name="组合 116"/>
          <p:cNvGrpSpPr/>
          <p:nvPr/>
        </p:nvGrpSpPr>
        <p:grpSpPr>
          <a:xfrm>
            <a:off x="5966320" y="6367818"/>
            <a:ext cx="405880" cy="445558"/>
            <a:chOff x="8551525" y="2938388"/>
            <a:chExt cx="405880" cy="445558"/>
          </a:xfrm>
        </p:grpSpPr>
        <p:cxnSp>
          <p:nvCxnSpPr>
            <p:cNvPr id="118" name="直接箭头连接符 117"/>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19" name="矩形 118"/>
            <p:cNvSpPr/>
            <p:nvPr/>
          </p:nvSpPr>
          <p:spPr>
            <a:xfrm>
              <a:off x="8551525" y="3076169"/>
              <a:ext cx="405880"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11</a:t>
              </a:r>
              <a:endParaRPr lang="zh-CN" altLang="en-US" sz="1400" b="1" dirty="0">
                <a:latin typeface="微软雅黑" panose="020B0503020204020204" pitchFamily="34" charset="-122"/>
                <a:ea typeface="微软雅黑" panose="020B0503020204020204" pitchFamily="34" charset="-122"/>
              </a:endParaRPr>
            </a:p>
          </p:txBody>
        </p:sp>
      </p:grpSp>
      <p:grpSp>
        <p:nvGrpSpPr>
          <p:cNvPr id="120" name="组合 119"/>
          <p:cNvGrpSpPr/>
          <p:nvPr/>
        </p:nvGrpSpPr>
        <p:grpSpPr>
          <a:xfrm>
            <a:off x="5301230" y="6367818"/>
            <a:ext cx="405880" cy="445558"/>
            <a:chOff x="8551525" y="2938388"/>
            <a:chExt cx="405880" cy="445558"/>
          </a:xfrm>
        </p:grpSpPr>
        <p:cxnSp>
          <p:nvCxnSpPr>
            <p:cNvPr id="121" name="直接箭头连接符 120"/>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22" name="矩形 121"/>
            <p:cNvSpPr/>
            <p:nvPr/>
          </p:nvSpPr>
          <p:spPr>
            <a:xfrm>
              <a:off x="8551525" y="3076169"/>
              <a:ext cx="405880"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grpSp>
      <p:sp>
        <p:nvSpPr>
          <p:cNvPr id="49" name="矩形 48"/>
          <p:cNvSpPr/>
          <p:nvPr/>
        </p:nvSpPr>
        <p:spPr bwMode="auto">
          <a:xfrm>
            <a:off x="4480365" y="3458349"/>
            <a:ext cx="432000" cy="1044000"/>
          </a:xfrm>
          <a:prstGeom prst="rect">
            <a:avLst/>
          </a:prstGeom>
          <a:noFill/>
          <a:ln w="12700" algn="ctr">
            <a:solidFill>
              <a:srgbClr val="C00000"/>
            </a:solidFill>
            <a:prstDash val="sysDot"/>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0000"/>
                </a:solidFill>
                <a:latin typeface="微软雅黑" panose="020B0503020204020204" pitchFamily="34" charset="-122"/>
                <a:ea typeface="微软雅黑" panose="020B0503020204020204" pitchFamily="34" charset="-122"/>
              </a:rPr>
              <a:t>29</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50" name="矩形 49"/>
          <p:cNvSpPr/>
          <p:nvPr/>
        </p:nvSpPr>
        <p:spPr bwMode="auto">
          <a:xfrm>
            <a:off x="7101713" y="1759274"/>
            <a:ext cx="432000" cy="1044000"/>
          </a:xfrm>
          <a:prstGeom prst="rect">
            <a:avLst/>
          </a:prstGeom>
          <a:noFill/>
          <a:ln w="12700" algn="ctr">
            <a:solidFill>
              <a:srgbClr val="C00000"/>
            </a:solidFill>
            <a:prstDash val="sysDot"/>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0000"/>
                </a:solidFill>
                <a:latin typeface="微软雅黑" panose="020B0503020204020204" pitchFamily="34" charset="-122"/>
                <a:ea typeface="微软雅黑" panose="020B0503020204020204" pitchFamily="34" charset="-122"/>
              </a:rPr>
              <a:t>29</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51" name="矩形 50"/>
          <p:cNvSpPr/>
          <p:nvPr/>
        </p:nvSpPr>
        <p:spPr bwMode="auto">
          <a:xfrm>
            <a:off x="6422441" y="5278823"/>
            <a:ext cx="432000" cy="1044000"/>
          </a:xfrm>
          <a:prstGeom prst="rect">
            <a:avLst/>
          </a:prstGeom>
          <a:noFill/>
          <a:ln w="12700" algn="ctr">
            <a:solidFill>
              <a:srgbClr val="C00000"/>
            </a:solidFill>
            <a:prstDash val="sysDot"/>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0000"/>
                </a:solidFill>
                <a:latin typeface="微软雅黑" panose="020B0503020204020204" pitchFamily="34" charset="-122"/>
                <a:ea typeface="微软雅黑" panose="020B0503020204020204" pitchFamily="34" charset="-122"/>
              </a:rPr>
              <a:t>29</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52" name="矩形 51"/>
          <p:cNvSpPr/>
          <p:nvPr/>
        </p:nvSpPr>
        <p:spPr>
          <a:xfrm>
            <a:off x="174226" y="5738725"/>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53" name="矩形 52"/>
          <p:cNvSpPr/>
          <p:nvPr/>
        </p:nvSpPr>
        <p:spPr>
          <a:xfrm>
            <a:off x="178964" y="3894260"/>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54" name="矩形 53"/>
          <p:cNvSpPr/>
          <p:nvPr/>
        </p:nvSpPr>
        <p:spPr>
          <a:xfrm>
            <a:off x="178964" y="2257829"/>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55" name="矩形 54"/>
          <p:cNvSpPr/>
          <p:nvPr/>
        </p:nvSpPr>
        <p:spPr>
          <a:xfrm>
            <a:off x="4667287" y="1369315"/>
            <a:ext cx="2918267"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再比较</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次，交换</a:t>
            </a:r>
            <a:r>
              <a:rPr lang="en-US" altLang="zh-CN" b="1" dirty="0">
                <a:latin typeface="微软雅黑" panose="020B0503020204020204" pitchFamily="34" charset="-122"/>
                <a:ea typeface="微软雅黑" panose="020B0503020204020204" pitchFamily="34" charset="-122"/>
              </a:rPr>
              <a:t>32</a:t>
            </a:r>
            <a:r>
              <a:rPr lang="zh-CN" altLang="en-US" b="1" dirty="0">
                <a:latin typeface="微软雅黑" panose="020B0503020204020204" pitchFamily="34" charset="-122"/>
                <a:ea typeface="微软雅黑" panose="020B0503020204020204" pitchFamily="34" charset="-122"/>
              </a:rPr>
              <a:t>与</a:t>
            </a:r>
            <a:r>
              <a:rPr lang="en-US" altLang="zh-CN" b="1" dirty="0">
                <a:latin typeface="微软雅黑" panose="020B0503020204020204" pitchFamily="34" charset="-122"/>
                <a:ea typeface="微软雅黑" panose="020B0503020204020204" pitchFamily="34" charset="-122"/>
              </a:rPr>
              <a:t>29</a:t>
            </a:r>
            <a:endParaRPr lang="zh-CN" altLang="en-US" dirty="0"/>
          </a:p>
        </p:txBody>
      </p:sp>
      <p:sp>
        <p:nvSpPr>
          <p:cNvPr id="57" name="矩形 56"/>
          <p:cNvSpPr/>
          <p:nvPr/>
        </p:nvSpPr>
        <p:spPr>
          <a:xfrm>
            <a:off x="1634443" y="3403079"/>
            <a:ext cx="2929154"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再比较</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次，交换</a:t>
            </a:r>
            <a:r>
              <a:rPr lang="en-US" altLang="zh-CN" b="1" dirty="0">
                <a:latin typeface="微软雅黑" panose="020B0503020204020204" pitchFamily="34" charset="-122"/>
                <a:ea typeface="微软雅黑" panose="020B0503020204020204" pitchFamily="34" charset="-122"/>
              </a:rPr>
              <a:t>23</a:t>
            </a:r>
            <a:r>
              <a:rPr lang="zh-CN" altLang="en-US" b="1" dirty="0">
                <a:latin typeface="微软雅黑" panose="020B0503020204020204" pitchFamily="34" charset="-122"/>
                <a:ea typeface="微软雅黑" panose="020B0503020204020204" pitchFamily="34" charset="-122"/>
              </a:rPr>
              <a:t>与</a:t>
            </a:r>
            <a:r>
              <a:rPr lang="en-US" altLang="zh-CN" b="1" dirty="0">
                <a:latin typeface="微软雅黑" panose="020B0503020204020204" pitchFamily="34" charset="-122"/>
                <a:ea typeface="微软雅黑" panose="020B0503020204020204" pitchFamily="34" charset="-122"/>
              </a:rPr>
              <a:t>29</a:t>
            </a:r>
            <a:endParaRPr lang="zh-CN" altLang="en-US" dirty="0"/>
          </a:p>
        </p:txBody>
      </p:sp>
      <p:sp>
        <p:nvSpPr>
          <p:cNvPr id="58" name="矩形 57"/>
          <p:cNvSpPr/>
          <p:nvPr/>
        </p:nvSpPr>
        <p:spPr>
          <a:xfrm>
            <a:off x="2947089" y="5124339"/>
            <a:ext cx="2620613"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再比较</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次，无交换</a:t>
            </a:r>
            <a:endParaRPr lang="zh-CN" altLang="en-US" dirty="0"/>
          </a:p>
        </p:txBody>
      </p:sp>
      <p:grpSp>
        <p:nvGrpSpPr>
          <p:cNvPr id="60" name="组合 59"/>
          <p:cNvGrpSpPr/>
          <p:nvPr/>
        </p:nvGrpSpPr>
        <p:grpSpPr>
          <a:xfrm>
            <a:off x="7326844" y="2804424"/>
            <a:ext cx="297630" cy="324103"/>
            <a:chOff x="8604448" y="2938388"/>
            <a:chExt cx="297630" cy="418604"/>
          </a:xfrm>
        </p:grpSpPr>
        <p:cxnSp>
          <p:nvCxnSpPr>
            <p:cNvPr id="61" name="直接箭头连接符 60"/>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62" name="矩形 61"/>
            <p:cNvSpPr/>
            <p:nvPr/>
          </p:nvSpPr>
          <p:spPr>
            <a:xfrm>
              <a:off x="8606804" y="3003048"/>
              <a:ext cx="295274" cy="307776"/>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7</a:t>
              </a:r>
              <a:endParaRPr lang="zh-CN" altLang="en-US" sz="1400" b="1" dirty="0">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2059548" y="2777117"/>
            <a:ext cx="297654" cy="445558"/>
            <a:chOff x="8604448" y="2938388"/>
            <a:chExt cx="297654" cy="445558"/>
          </a:xfrm>
        </p:grpSpPr>
        <p:cxnSp>
          <p:nvCxnSpPr>
            <p:cNvPr id="64" name="直接箭头连接符 63"/>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65" name="矩形 64"/>
            <p:cNvSpPr/>
            <p:nvPr/>
          </p:nvSpPr>
          <p:spPr>
            <a:xfrm>
              <a:off x="8606829" y="3076169"/>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3</a:t>
              </a:r>
              <a:endParaRPr lang="zh-CN" altLang="en-US" sz="1400" b="1" dirty="0">
                <a:latin typeface="微软雅黑" panose="020B0503020204020204" pitchFamily="34" charset="-122"/>
                <a:ea typeface="微软雅黑" panose="020B0503020204020204" pitchFamily="34" charset="-122"/>
              </a:endParaRPr>
            </a:p>
          </p:txBody>
        </p:sp>
      </p:grpSp>
      <p:grpSp>
        <p:nvGrpSpPr>
          <p:cNvPr id="66" name="组合 65"/>
          <p:cNvGrpSpPr/>
          <p:nvPr/>
        </p:nvGrpSpPr>
        <p:grpSpPr>
          <a:xfrm>
            <a:off x="2704056" y="2777117"/>
            <a:ext cx="297654" cy="445558"/>
            <a:chOff x="8604448" y="2938388"/>
            <a:chExt cx="297654" cy="445558"/>
          </a:xfrm>
        </p:grpSpPr>
        <p:cxnSp>
          <p:nvCxnSpPr>
            <p:cNvPr id="67" name="直接箭头连接符 66"/>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68" name="矩形 67"/>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4</a:t>
              </a:r>
              <a:endParaRPr lang="zh-CN" altLang="en-US" sz="1400" b="1" dirty="0">
                <a:latin typeface="微软雅黑" panose="020B0503020204020204" pitchFamily="34" charset="-122"/>
                <a:ea typeface="微软雅黑" panose="020B0503020204020204" pitchFamily="34" charset="-122"/>
              </a:endParaRPr>
            </a:p>
          </p:txBody>
        </p:sp>
      </p:grpSp>
      <p:grpSp>
        <p:nvGrpSpPr>
          <p:cNvPr id="80" name="组合 79"/>
          <p:cNvGrpSpPr/>
          <p:nvPr/>
        </p:nvGrpSpPr>
        <p:grpSpPr>
          <a:xfrm>
            <a:off x="3381055" y="2787837"/>
            <a:ext cx="297654" cy="445558"/>
            <a:chOff x="8604448" y="2938388"/>
            <a:chExt cx="297654" cy="445558"/>
          </a:xfrm>
        </p:grpSpPr>
        <p:cxnSp>
          <p:nvCxnSpPr>
            <p:cNvPr id="81" name="直接箭头连接符 80"/>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82" name="矩形 81"/>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5</a:t>
              </a:r>
              <a:endParaRPr lang="zh-CN" altLang="en-US" sz="1400" b="1" dirty="0">
                <a:latin typeface="微软雅黑" panose="020B0503020204020204" pitchFamily="34" charset="-122"/>
                <a:ea typeface="微软雅黑" panose="020B0503020204020204" pitchFamily="34" charset="-122"/>
              </a:endParaRPr>
            </a:p>
          </p:txBody>
        </p:sp>
      </p:grpSp>
      <p:grpSp>
        <p:nvGrpSpPr>
          <p:cNvPr id="83" name="组合 82"/>
          <p:cNvGrpSpPr/>
          <p:nvPr/>
        </p:nvGrpSpPr>
        <p:grpSpPr>
          <a:xfrm>
            <a:off x="4025563" y="2787837"/>
            <a:ext cx="297654" cy="445558"/>
            <a:chOff x="8604448" y="2938388"/>
            <a:chExt cx="297654" cy="445558"/>
          </a:xfrm>
        </p:grpSpPr>
        <p:cxnSp>
          <p:nvCxnSpPr>
            <p:cNvPr id="84" name="直接箭头连接符 83"/>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85" name="矩形 84"/>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6</a:t>
              </a:r>
              <a:endParaRPr lang="zh-CN" altLang="en-US" sz="1400" b="1" dirty="0">
                <a:latin typeface="微软雅黑" panose="020B0503020204020204" pitchFamily="34" charset="-122"/>
                <a:ea typeface="微软雅黑" panose="020B0503020204020204" pitchFamily="34" charset="-122"/>
              </a:endParaRPr>
            </a:p>
          </p:txBody>
        </p:sp>
      </p:grpSp>
      <p:grpSp>
        <p:nvGrpSpPr>
          <p:cNvPr id="86" name="组合 85"/>
          <p:cNvGrpSpPr/>
          <p:nvPr/>
        </p:nvGrpSpPr>
        <p:grpSpPr>
          <a:xfrm>
            <a:off x="8589758" y="2804425"/>
            <a:ext cx="295273" cy="332610"/>
            <a:chOff x="8585920" y="2839426"/>
            <a:chExt cx="295273" cy="418604"/>
          </a:xfrm>
        </p:grpSpPr>
        <p:cxnSp>
          <p:nvCxnSpPr>
            <p:cNvPr id="87" name="直接箭头连接符 86"/>
            <p:cNvCxnSpPr/>
            <p:nvPr/>
          </p:nvCxnSpPr>
          <p:spPr bwMode="auto">
            <a:xfrm flipV="1">
              <a:off x="8604448" y="2839426"/>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88" name="矩形 87"/>
            <p:cNvSpPr/>
            <p:nvPr/>
          </p:nvSpPr>
          <p:spPr>
            <a:xfrm>
              <a:off x="8585920" y="2928078"/>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1</a:t>
              </a:r>
              <a:endParaRPr lang="zh-CN" altLang="en-US" sz="1400" b="1" dirty="0">
                <a:latin typeface="微软雅黑" panose="020B0503020204020204" pitchFamily="34" charset="-122"/>
                <a:ea typeface="微软雅黑" panose="020B0503020204020204" pitchFamily="34" charset="-122"/>
              </a:endParaRPr>
            </a:p>
          </p:txBody>
        </p:sp>
      </p:grpSp>
      <p:grpSp>
        <p:nvGrpSpPr>
          <p:cNvPr id="123" name="组合 122"/>
          <p:cNvGrpSpPr/>
          <p:nvPr/>
        </p:nvGrpSpPr>
        <p:grpSpPr>
          <a:xfrm>
            <a:off x="7978152" y="2809329"/>
            <a:ext cx="295274" cy="228659"/>
            <a:chOff x="8584918" y="2938388"/>
            <a:chExt cx="295274" cy="418604"/>
          </a:xfrm>
        </p:grpSpPr>
        <p:cxnSp>
          <p:nvCxnSpPr>
            <p:cNvPr id="124" name="直接箭头连接符 123"/>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25" name="矩形 124"/>
            <p:cNvSpPr/>
            <p:nvPr/>
          </p:nvSpPr>
          <p:spPr>
            <a:xfrm>
              <a:off x="8584918" y="3021058"/>
              <a:ext cx="295274" cy="307778"/>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2</a:t>
              </a:r>
              <a:endParaRPr lang="zh-CN" altLang="en-US" sz="1400" b="1" dirty="0">
                <a:latin typeface="微软雅黑" panose="020B0503020204020204" pitchFamily="34" charset="-122"/>
                <a:ea typeface="微软雅黑" panose="020B0503020204020204" pitchFamily="34" charset="-122"/>
              </a:endParaRPr>
            </a:p>
          </p:txBody>
        </p:sp>
      </p:grpSp>
      <p:grpSp>
        <p:nvGrpSpPr>
          <p:cNvPr id="127" name="组合 126"/>
          <p:cNvGrpSpPr/>
          <p:nvPr/>
        </p:nvGrpSpPr>
        <p:grpSpPr>
          <a:xfrm>
            <a:off x="4667287" y="4506428"/>
            <a:ext cx="297654" cy="322243"/>
            <a:chOff x="8604448" y="2938388"/>
            <a:chExt cx="297654" cy="445558"/>
          </a:xfrm>
        </p:grpSpPr>
        <p:cxnSp>
          <p:nvCxnSpPr>
            <p:cNvPr id="128" name="直接箭头连接符 127"/>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29" name="矩形 128"/>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8</a:t>
              </a:r>
              <a:endParaRPr lang="zh-CN" altLang="en-US" sz="1400" b="1" dirty="0">
                <a:latin typeface="微软雅黑" panose="020B0503020204020204" pitchFamily="34" charset="-122"/>
                <a:ea typeface="微软雅黑" panose="020B0503020204020204" pitchFamily="34" charset="-122"/>
              </a:endParaRPr>
            </a:p>
          </p:txBody>
        </p:sp>
      </p:grpSp>
      <p:grpSp>
        <p:nvGrpSpPr>
          <p:cNvPr id="130" name="组合 129"/>
          <p:cNvGrpSpPr/>
          <p:nvPr/>
        </p:nvGrpSpPr>
        <p:grpSpPr>
          <a:xfrm>
            <a:off x="7326844" y="4496061"/>
            <a:ext cx="297630" cy="324103"/>
            <a:chOff x="8604448" y="2938388"/>
            <a:chExt cx="297630" cy="418604"/>
          </a:xfrm>
        </p:grpSpPr>
        <p:cxnSp>
          <p:nvCxnSpPr>
            <p:cNvPr id="131" name="直接箭头连接符 130"/>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32" name="矩形 131"/>
            <p:cNvSpPr/>
            <p:nvPr/>
          </p:nvSpPr>
          <p:spPr>
            <a:xfrm>
              <a:off x="8606804" y="3003048"/>
              <a:ext cx="295274" cy="307776"/>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7</a:t>
              </a:r>
              <a:endParaRPr lang="zh-CN" altLang="en-US" sz="1400" b="1" dirty="0">
                <a:latin typeface="微软雅黑" panose="020B0503020204020204" pitchFamily="34" charset="-122"/>
                <a:ea typeface="微软雅黑" panose="020B0503020204020204" pitchFamily="34" charset="-122"/>
              </a:endParaRPr>
            </a:p>
          </p:txBody>
        </p:sp>
      </p:grpSp>
      <p:grpSp>
        <p:nvGrpSpPr>
          <p:cNvPr id="133" name="组合 132"/>
          <p:cNvGrpSpPr/>
          <p:nvPr/>
        </p:nvGrpSpPr>
        <p:grpSpPr>
          <a:xfrm>
            <a:off x="2059548" y="4468754"/>
            <a:ext cx="297654" cy="445558"/>
            <a:chOff x="8604448" y="2938388"/>
            <a:chExt cx="297654" cy="445558"/>
          </a:xfrm>
        </p:grpSpPr>
        <p:cxnSp>
          <p:nvCxnSpPr>
            <p:cNvPr id="134" name="直接箭头连接符 133"/>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35" name="矩形 134"/>
            <p:cNvSpPr/>
            <p:nvPr/>
          </p:nvSpPr>
          <p:spPr>
            <a:xfrm>
              <a:off x="8606829" y="3076169"/>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3</a:t>
              </a:r>
              <a:endParaRPr lang="zh-CN" altLang="en-US" sz="1400" b="1" dirty="0">
                <a:latin typeface="微软雅黑" panose="020B0503020204020204" pitchFamily="34" charset="-122"/>
                <a:ea typeface="微软雅黑" panose="020B0503020204020204" pitchFamily="34" charset="-122"/>
              </a:endParaRPr>
            </a:p>
          </p:txBody>
        </p:sp>
      </p:grpSp>
      <p:grpSp>
        <p:nvGrpSpPr>
          <p:cNvPr id="136" name="组合 135"/>
          <p:cNvGrpSpPr/>
          <p:nvPr/>
        </p:nvGrpSpPr>
        <p:grpSpPr>
          <a:xfrm>
            <a:off x="2704056" y="4468754"/>
            <a:ext cx="297654" cy="445558"/>
            <a:chOff x="8604448" y="2938388"/>
            <a:chExt cx="297654" cy="445558"/>
          </a:xfrm>
        </p:grpSpPr>
        <p:cxnSp>
          <p:nvCxnSpPr>
            <p:cNvPr id="137" name="直接箭头连接符 136"/>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38" name="矩形 137"/>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4</a:t>
              </a:r>
              <a:endParaRPr lang="zh-CN" altLang="en-US" sz="1400" b="1" dirty="0">
                <a:latin typeface="微软雅黑" panose="020B0503020204020204" pitchFamily="34" charset="-122"/>
                <a:ea typeface="微软雅黑" panose="020B0503020204020204" pitchFamily="34" charset="-122"/>
              </a:endParaRPr>
            </a:p>
          </p:txBody>
        </p:sp>
      </p:grpSp>
      <p:grpSp>
        <p:nvGrpSpPr>
          <p:cNvPr id="139" name="组合 138"/>
          <p:cNvGrpSpPr/>
          <p:nvPr/>
        </p:nvGrpSpPr>
        <p:grpSpPr>
          <a:xfrm>
            <a:off x="3381055" y="4479474"/>
            <a:ext cx="297654" cy="445558"/>
            <a:chOff x="8604448" y="2938388"/>
            <a:chExt cx="297654" cy="445558"/>
          </a:xfrm>
        </p:grpSpPr>
        <p:cxnSp>
          <p:nvCxnSpPr>
            <p:cNvPr id="140" name="直接箭头连接符 139"/>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41" name="矩形 140"/>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5</a:t>
              </a:r>
              <a:endParaRPr lang="zh-CN" altLang="en-US" sz="1400" b="1" dirty="0">
                <a:latin typeface="微软雅黑" panose="020B0503020204020204" pitchFamily="34" charset="-122"/>
                <a:ea typeface="微软雅黑" panose="020B0503020204020204" pitchFamily="34" charset="-122"/>
              </a:endParaRPr>
            </a:p>
          </p:txBody>
        </p:sp>
      </p:grpSp>
      <p:grpSp>
        <p:nvGrpSpPr>
          <p:cNvPr id="142" name="组合 141"/>
          <p:cNvGrpSpPr/>
          <p:nvPr/>
        </p:nvGrpSpPr>
        <p:grpSpPr>
          <a:xfrm>
            <a:off x="4025563" y="4479474"/>
            <a:ext cx="297654" cy="445558"/>
            <a:chOff x="8604448" y="2938388"/>
            <a:chExt cx="297654" cy="445558"/>
          </a:xfrm>
        </p:grpSpPr>
        <p:cxnSp>
          <p:nvCxnSpPr>
            <p:cNvPr id="143" name="直接箭头连接符 142"/>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44" name="矩形 143"/>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6</a:t>
              </a:r>
              <a:endParaRPr lang="zh-CN" altLang="en-US" sz="1400" b="1" dirty="0">
                <a:latin typeface="微软雅黑" panose="020B0503020204020204" pitchFamily="34" charset="-122"/>
                <a:ea typeface="微软雅黑" panose="020B0503020204020204" pitchFamily="34" charset="-122"/>
              </a:endParaRPr>
            </a:p>
          </p:txBody>
        </p:sp>
      </p:grpSp>
      <p:grpSp>
        <p:nvGrpSpPr>
          <p:cNvPr id="145" name="组合 144"/>
          <p:cNvGrpSpPr/>
          <p:nvPr/>
        </p:nvGrpSpPr>
        <p:grpSpPr>
          <a:xfrm>
            <a:off x="8589758" y="4496062"/>
            <a:ext cx="295273" cy="332610"/>
            <a:chOff x="8585920" y="2839426"/>
            <a:chExt cx="295273" cy="418604"/>
          </a:xfrm>
        </p:grpSpPr>
        <p:cxnSp>
          <p:nvCxnSpPr>
            <p:cNvPr id="146" name="直接箭头连接符 145"/>
            <p:cNvCxnSpPr/>
            <p:nvPr/>
          </p:nvCxnSpPr>
          <p:spPr bwMode="auto">
            <a:xfrm flipV="1">
              <a:off x="8604448" y="2839426"/>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47" name="矩形 146"/>
            <p:cNvSpPr/>
            <p:nvPr/>
          </p:nvSpPr>
          <p:spPr>
            <a:xfrm>
              <a:off x="8585920" y="2928078"/>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1</a:t>
              </a:r>
              <a:endParaRPr lang="zh-CN" altLang="en-US" sz="1400" b="1" dirty="0">
                <a:latin typeface="微软雅黑" panose="020B0503020204020204" pitchFamily="34" charset="-122"/>
                <a:ea typeface="微软雅黑" panose="020B0503020204020204" pitchFamily="34" charset="-122"/>
              </a:endParaRPr>
            </a:p>
          </p:txBody>
        </p:sp>
      </p:grpSp>
      <p:grpSp>
        <p:nvGrpSpPr>
          <p:cNvPr id="148" name="组合 147"/>
          <p:cNvGrpSpPr/>
          <p:nvPr/>
        </p:nvGrpSpPr>
        <p:grpSpPr>
          <a:xfrm>
            <a:off x="7978152" y="4500966"/>
            <a:ext cx="295274" cy="228659"/>
            <a:chOff x="8584918" y="2938388"/>
            <a:chExt cx="295274" cy="418604"/>
          </a:xfrm>
        </p:grpSpPr>
        <p:cxnSp>
          <p:nvCxnSpPr>
            <p:cNvPr id="149" name="直接箭头连接符 148"/>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50" name="矩形 149"/>
            <p:cNvSpPr/>
            <p:nvPr/>
          </p:nvSpPr>
          <p:spPr>
            <a:xfrm>
              <a:off x="8584918" y="3021058"/>
              <a:ext cx="295274" cy="307778"/>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2</a:t>
              </a:r>
              <a:endParaRPr lang="zh-CN" altLang="en-US" sz="1400" b="1" dirty="0">
                <a:latin typeface="微软雅黑" panose="020B0503020204020204" pitchFamily="34" charset="-122"/>
                <a:ea typeface="微软雅黑" panose="020B0503020204020204" pitchFamily="34" charset="-122"/>
              </a:endParaRPr>
            </a:p>
          </p:txBody>
        </p:sp>
      </p:grpSp>
      <p:grpSp>
        <p:nvGrpSpPr>
          <p:cNvPr id="151" name="组合 150"/>
          <p:cNvGrpSpPr/>
          <p:nvPr/>
        </p:nvGrpSpPr>
        <p:grpSpPr>
          <a:xfrm>
            <a:off x="6606053" y="6350888"/>
            <a:ext cx="297654" cy="445558"/>
            <a:chOff x="8604448" y="2938388"/>
            <a:chExt cx="297654" cy="445558"/>
          </a:xfrm>
        </p:grpSpPr>
        <p:cxnSp>
          <p:nvCxnSpPr>
            <p:cNvPr id="152" name="直接箭头连接符 151"/>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53" name="矩形 152"/>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9</a:t>
              </a:r>
              <a:endParaRPr lang="zh-CN" altLang="en-US" sz="1400" b="1" dirty="0">
                <a:latin typeface="微软雅黑" panose="020B0503020204020204" pitchFamily="34" charset="-122"/>
                <a:ea typeface="微软雅黑" panose="020B0503020204020204" pitchFamily="34" charset="-122"/>
              </a:endParaRPr>
            </a:p>
          </p:txBody>
        </p:sp>
      </p:grpSp>
      <p:grpSp>
        <p:nvGrpSpPr>
          <p:cNvPr id="154" name="组合 153"/>
          <p:cNvGrpSpPr/>
          <p:nvPr/>
        </p:nvGrpSpPr>
        <p:grpSpPr>
          <a:xfrm>
            <a:off x="4634883" y="6354967"/>
            <a:ext cx="297654" cy="322243"/>
            <a:chOff x="8604448" y="2938388"/>
            <a:chExt cx="297654" cy="445558"/>
          </a:xfrm>
        </p:grpSpPr>
        <p:cxnSp>
          <p:nvCxnSpPr>
            <p:cNvPr id="155" name="直接箭头连接符 154"/>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56" name="矩形 155"/>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8</a:t>
              </a:r>
              <a:endParaRPr lang="zh-CN" altLang="en-US" sz="1400" b="1" dirty="0">
                <a:latin typeface="微软雅黑" panose="020B0503020204020204" pitchFamily="34" charset="-122"/>
                <a:ea typeface="微软雅黑" panose="020B0503020204020204" pitchFamily="34" charset="-122"/>
              </a:endParaRPr>
            </a:p>
          </p:txBody>
        </p:sp>
      </p:grpSp>
      <p:grpSp>
        <p:nvGrpSpPr>
          <p:cNvPr id="157" name="组合 156"/>
          <p:cNvGrpSpPr/>
          <p:nvPr/>
        </p:nvGrpSpPr>
        <p:grpSpPr>
          <a:xfrm>
            <a:off x="7294440" y="6344600"/>
            <a:ext cx="297630" cy="324103"/>
            <a:chOff x="8604448" y="2938388"/>
            <a:chExt cx="297630" cy="418604"/>
          </a:xfrm>
        </p:grpSpPr>
        <p:cxnSp>
          <p:nvCxnSpPr>
            <p:cNvPr id="158" name="直接箭头连接符 157"/>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59" name="矩形 158"/>
            <p:cNvSpPr/>
            <p:nvPr/>
          </p:nvSpPr>
          <p:spPr>
            <a:xfrm>
              <a:off x="8606804" y="3003048"/>
              <a:ext cx="295274" cy="307776"/>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7</a:t>
              </a:r>
              <a:endParaRPr lang="zh-CN" altLang="en-US" sz="1400" b="1" dirty="0">
                <a:latin typeface="微软雅黑" panose="020B0503020204020204" pitchFamily="34" charset="-122"/>
                <a:ea typeface="微软雅黑" panose="020B0503020204020204" pitchFamily="34" charset="-122"/>
              </a:endParaRPr>
            </a:p>
          </p:txBody>
        </p:sp>
      </p:grpSp>
      <p:grpSp>
        <p:nvGrpSpPr>
          <p:cNvPr id="160" name="组合 159"/>
          <p:cNvGrpSpPr/>
          <p:nvPr/>
        </p:nvGrpSpPr>
        <p:grpSpPr>
          <a:xfrm>
            <a:off x="2027144" y="6317293"/>
            <a:ext cx="297654" cy="445558"/>
            <a:chOff x="8604448" y="2938388"/>
            <a:chExt cx="297654" cy="445558"/>
          </a:xfrm>
        </p:grpSpPr>
        <p:cxnSp>
          <p:nvCxnSpPr>
            <p:cNvPr id="161" name="直接箭头连接符 160"/>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62" name="矩形 161"/>
            <p:cNvSpPr/>
            <p:nvPr/>
          </p:nvSpPr>
          <p:spPr>
            <a:xfrm>
              <a:off x="8606829" y="3076169"/>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3</a:t>
              </a:r>
              <a:endParaRPr lang="zh-CN" altLang="en-US" sz="1400" b="1" dirty="0">
                <a:latin typeface="微软雅黑" panose="020B0503020204020204" pitchFamily="34" charset="-122"/>
                <a:ea typeface="微软雅黑" panose="020B0503020204020204" pitchFamily="34" charset="-122"/>
              </a:endParaRPr>
            </a:p>
          </p:txBody>
        </p:sp>
      </p:grpSp>
      <p:grpSp>
        <p:nvGrpSpPr>
          <p:cNvPr id="163" name="组合 162"/>
          <p:cNvGrpSpPr/>
          <p:nvPr/>
        </p:nvGrpSpPr>
        <p:grpSpPr>
          <a:xfrm>
            <a:off x="2671652" y="6317293"/>
            <a:ext cx="297654" cy="445558"/>
            <a:chOff x="8604448" y="2938388"/>
            <a:chExt cx="297654" cy="445558"/>
          </a:xfrm>
        </p:grpSpPr>
        <p:cxnSp>
          <p:nvCxnSpPr>
            <p:cNvPr id="164" name="直接箭头连接符 163"/>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65" name="矩形 164"/>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4</a:t>
              </a:r>
              <a:endParaRPr lang="zh-CN" altLang="en-US" sz="1400" b="1" dirty="0">
                <a:latin typeface="微软雅黑" panose="020B0503020204020204" pitchFamily="34" charset="-122"/>
                <a:ea typeface="微软雅黑" panose="020B0503020204020204" pitchFamily="34" charset="-122"/>
              </a:endParaRPr>
            </a:p>
          </p:txBody>
        </p:sp>
      </p:grpSp>
      <p:grpSp>
        <p:nvGrpSpPr>
          <p:cNvPr id="166" name="组合 165"/>
          <p:cNvGrpSpPr/>
          <p:nvPr/>
        </p:nvGrpSpPr>
        <p:grpSpPr>
          <a:xfrm>
            <a:off x="3348651" y="6328013"/>
            <a:ext cx="297654" cy="445558"/>
            <a:chOff x="8604448" y="2938388"/>
            <a:chExt cx="297654" cy="445558"/>
          </a:xfrm>
        </p:grpSpPr>
        <p:cxnSp>
          <p:nvCxnSpPr>
            <p:cNvPr id="167" name="直接箭头连接符 166"/>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68" name="矩形 167"/>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5</a:t>
              </a:r>
              <a:endParaRPr lang="zh-CN" altLang="en-US" sz="1400" b="1" dirty="0">
                <a:latin typeface="微软雅黑" panose="020B0503020204020204" pitchFamily="34" charset="-122"/>
                <a:ea typeface="微软雅黑" panose="020B0503020204020204" pitchFamily="34" charset="-122"/>
              </a:endParaRPr>
            </a:p>
          </p:txBody>
        </p:sp>
      </p:grpSp>
      <p:grpSp>
        <p:nvGrpSpPr>
          <p:cNvPr id="169" name="组合 168"/>
          <p:cNvGrpSpPr/>
          <p:nvPr/>
        </p:nvGrpSpPr>
        <p:grpSpPr>
          <a:xfrm>
            <a:off x="3993159" y="6328013"/>
            <a:ext cx="297654" cy="445558"/>
            <a:chOff x="8604448" y="2938388"/>
            <a:chExt cx="297654" cy="445558"/>
          </a:xfrm>
        </p:grpSpPr>
        <p:cxnSp>
          <p:nvCxnSpPr>
            <p:cNvPr id="170" name="直接箭头连接符 169"/>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71" name="矩形 170"/>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6</a:t>
              </a:r>
              <a:endParaRPr lang="zh-CN" altLang="en-US" sz="1400" b="1" dirty="0">
                <a:latin typeface="微软雅黑" panose="020B0503020204020204" pitchFamily="34" charset="-122"/>
                <a:ea typeface="微软雅黑" panose="020B0503020204020204" pitchFamily="34" charset="-122"/>
              </a:endParaRPr>
            </a:p>
          </p:txBody>
        </p:sp>
      </p:grpSp>
      <p:grpSp>
        <p:nvGrpSpPr>
          <p:cNvPr id="172" name="组合 171"/>
          <p:cNvGrpSpPr/>
          <p:nvPr/>
        </p:nvGrpSpPr>
        <p:grpSpPr>
          <a:xfrm>
            <a:off x="8557354" y="6344601"/>
            <a:ext cx="295273" cy="332610"/>
            <a:chOff x="8585920" y="2839426"/>
            <a:chExt cx="295273" cy="418604"/>
          </a:xfrm>
        </p:grpSpPr>
        <p:cxnSp>
          <p:nvCxnSpPr>
            <p:cNvPr id="173" name="直接箭头连接符 172"/>
            <p:cNvCxnSpPr/>
            <p:nvPr/>
          </p:nvCxnSpPr>
          <p:spPr bwMode="auto">
            <a:xfrm flipV="1">
              <a:off x="8604448" y="2839426"/>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74" name="矩形 173"/>
            <p:cNvSpPr/>
            <p:nvPr/>
          </p:nvSpPr>
          <p:spPr>
            <a:xfrm>
              <a:off x="8585920" y="2928078"/>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1</a:t>
              </a:r>
              <a:endParaRPr lang="zh-CN" altLang="en-US" sz="1400" b="1" dirty="0">
                <a:latin typeface="微软雅黑" panose="020B0503020204020204" pitchFamily="34" charset="-122"/>
                <a:ea typeface="微软雅黑" panose="020B0503020204020204" pitchFamily="34" charset="-122"/>
              </a:endParaRPr>
            </a:p>
          </p:txBody>
        </p:sp>
      </p:grpSp>
      <p:grpSp>
        <p:nvGrpSpPr>
          <p:cNvPr id="175" name="组合 174"/>
          <p:cNvGrpSpPr/>
          <p:nvPr/>
        </p:nvGrpSpPr>
        <p:grpSpPr>
          <a:xfrm>
            <a:off x="7945748" y="6349505"/>
            <a:ext cx="295274" cy="228659"/>
            <a:chOff x="8584918" y="2938388"/>
            <a:chExt cx="295274" cy="418604"/>
          </a:xfrm>
        </p:grpSpPr>
        <p:cxnSp>
          <p:nvCxnSpPr>
            <p:cNvPr id="176" name="直接箭头连接符 175"/>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77" name="矩形 176"/>
            <p:cNvSpPr/>
            <p:nvPr/>
          </p:nvSpPr>
          <p:spPr>
            <a:xfrm>
              <a:off x="8584918" y="3021058"/>
              <a:ext cx="295274" cy="307778"/>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2</a:t>
              </a:r>
              <a:endParaRPr lang="zh-CN" altLang="en-US" sz="1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91282650"/>
      </p:ext>
    </p:extLst>
  </p:cSld>
  <p:clrMapOvr>
    <a:masterClrMapping/>
  </p:clrMapOvr>
  <p:transition advTm="157">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TextBox 20"/>
          <p:cNvSpPr txBox="1">
            <a:spLocks noChangeArrowheads="1"/>
          </p:cNvSpPr>
          <p:nvPr/>
        </p:nvSpPr>
        <p:spPr bwMode="auto">
          <a:xfrm>
            <a:off x="179512" y="1196752"/>
            <a:ext cx="872259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如何划分？</a:t>
            </a:r>
            <a:endParaRPr lang="en-US" altLang="zh-CN" sz="2800" b="1" dirty="0">
              <a:latin typeface="微软雅黑" panose="020B0503020204020204" pitchFamily="34" charset="-122"/>
              <a:ea typeface="微软雅黑" panose="020B0503020204020204" pitchFamily="34" charset="-122"/>
            </a:endParaRPr>
          </a:p>
        </p:txBody>
      </p:sp>
      <p:sp>
        <p:nvSpPr>
          <p:cNvPr id="106" name="矩形 105"/>
          <p:cNvSpPr/>
          <p:nvPr/>
        </p:nvSpPr>
        <p:spPr bwMode="auto">
          <a:xfrm>
            <a:off x="1835098" y="1874813"/>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7" name="矩形 106"/>
          <p:cNvSpPr/>
          <p:nvPr/>
        </p:nvSpPr>
        <p:spPr bwMode="auto">
          <a:xfrm>
            <a:off x="2490435" y="2090813"/>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8" name="矩形 107"/>
          <p:cNvSpPr/>
          <p:nvPr/>
        </p:nvSpPr>
        <p:spPr bwMode="auto">
          <a:xfrm>
            <a:off x="7733131" y="1478813"/>
            <a:ext cx="432000" cy="133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37</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109" name="矩形 108"/>
          <p:cNvSpPr/>
          <p:nvPr/>
        </p:nvSpPr>
        <p:spPr bwMode="auto">
          <a:xfrm>
            <a:off x="7101713" y="1646780"/>
            <a:ext cx="432000" cy="115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32</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110" name="矩形 109"/>
          <p:cNvSpPr/>
          <p:nvPr/>
        </p:nvSpPr>
        <p:spPr bwMode="auto">
          <a:xfrm>
            <a:off x="5111783" y="2234813"/>
            <a:ext cx="432000" cy="57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1" name="矩形 110"/>
          <p:cNvSpPr/>
          <p:nvPr/>
        </p:nvSpPr>
        <p:spPr bwMode="auto">
          <a:xfrm>
            <a:off x="5767120" y="1874813"/>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2" name="矩形 111"/>
          <p:cNvSpPr/>
          <p:nvPr/>
        </p:nvSpPr>
        <p:spPr bwMode="auto">
          <a:xfrm>
            <a:off x="4456438" y="1966431"/>
            <a:ext cx="432000" cy="82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3" name="矩形 112"/>
          <p:cNvSpPr/>
          <p:nvPr/>
        </p:nvSpPr>
        <p:spPr bwMode="auto">
          <a:xfrm>
            <a:off x="3801105" y="2162813"/>
            <a:ext cx="432000" cy="64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4" name="矩形 113"/>
          <p:cNvSpPr/>
          <p:nvPr/>
        </p:nvSpPr>
        <p:spPr bwMode="auto">
          <a:xfrm>
            <a:off x="1179757" y="2306813"/>
            <a:ext cx="432000" cy="50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5" name="矩形 114"/>
          <p:cNvSpPr/>
          <p:nvPr/>
        </p:nvSpPr>
        <p:spPr bwMode="auto">
          <a:xfrm>
            <a:off x="8388472" y="1550821"/>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116" name="矩形 115"/>
          <p:cNvSpPr/>
          <p:nvPr/>
        </p:nvSpPr>
        <p:spPr bwMode="auto">
          <a:xfrm>
            <a:off x="3145772" y="2450855"/>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9" name="矩形 48"/>
          <p:cNvSpPr/>
          <p:nvPr/>
        </p:nvSpPr>
        <p:spPr bwMode="auto">
          <a:xfrm>
            <a:off x="1835098" y="3537305"/>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0" name="矩形 49"/>
          <p:cNvSpPr/>
          <p:nvPr/>
        </p:nvSpPr>
        <p:spPr bwMode="auto">
          <a:xfrm>
            <a:off x="2490435" y="3753305"/>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1" name="矩形 50"/>
          <p:cNvSpPr/>
          <p:nvPr/>
        </p:nvSpPr>
        <p:spPr bwMode="auto">
          <a:xfrm>
            <a:off x="7733131" y="3141305"/>
            <a:ext cx="432000" cy="133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37</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52" name="矩形 51"/>
          <p:cNvSpPr/>
          <p:nvPr/>
        </p:nvSpPr>
        <p:spPr bwMode="auto">
          <a:xfrm>
            <a:off x="7101713" y="3309272"/>
            <a:ext cx="432000" cy="115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32</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53" name="矩形 52"/>
          <p:cNvSpPr/>
          <p:nvPr/>
        </p:nvSpPr>
        <p:spPr bwMode="auto">
          <a:xfrm>
            <a:off x="5111783" y="3897305"/>
            <a:ext cx="432000" cy="57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4" name="矩形 53"/>
          <p:cNvSpPr/>
          <p:nvPr/>
        </p:nvSpPr>
        <p:spPr bwMode="auto">
          <a:xfrm>
            <a:off x="5767120" y="3537305"/>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55" name="矩形 54"/>
          <p:cNvSpPr/>
          <p:nvPr/>
        </p:nvSpPr>
        <p:spPr bwMode="auto">
          <a:xfrm>
            <a:off x="4456438" y="3628923"/>
            <a:ext cx="432000" cy="82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6" name="矩形 55"/>
          <p:cNvSpPr/>
          <p:nvPr/>
        </p:nvSpPr>
        <p:spPr bwMode="auto">
          <a:xfrm>
            <a:off x="3801105" y="3825305"/>
            <a:ext cx="432000" cy="64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7" name="矩形 56"/>
          <p:cNvSpPr/>
          <p:nvPr/>
        </p:nvSpPr>
        <p:spPr bwMode="auto">
          <a:xfrm>
            <a:off x="1179757" y="3969305"/>
            <a:ext cx="432000" cy="50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8" name="矩形 57"/>
          <p:cNvSpPr/>
          <p:nvPr/>
        </p:nvSpPr>
        <p:spPr bwMode="auto">
          <a:xfrm>
            <a:off x="8388472" y="3213313"/>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59" name="矩形 58"/>
          <p:cNvSpPr/>
          <p:nvPr/>
        </p:nvSpPr>
        <p:spPr bwMode="auto">
          <a:xfrm>
            <a:off x="3145772" y="4113347"/>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0" name="矩形 59"/>
          <p:cNvSpPr/>
          <p:nvPr/>
        </p:nvSpPr>
        <p:spPr bwMode="auto">
          <a:xfrm>
            <a:off x="6442752" y="3429305"/>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29</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6442752" y="1750431"/>
            <a:ext cx="432000" cy="1044000"/>
          </a:xfrm>
          <a:prstGeom prst="rect">
            <a:avLst/>
          </a:prstGeom>
          <a:noFill/>
          <a:ln w="12700" algn="ctr">
            <a:solidFill>
              <a:srgbClr val="C00000"/>
            </a:solidFill>
            <a:prstDash val="sysDot"/>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0000"/>
                </a:solidFill>
                <a:latin typeface="微软雅黑" panose="020B0503020204020204" pitchFamily="34" charset="-122"/>
                <a:ea typeface="微软雅黑" panose="020B0503020204020204" pitchFamily="34" charset="-122"/>
              </a:rPr>
              <a:t>29</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bwMode="auto">
          <a:xfrm>
            <a:off x="1179757" y="4725144"/>
            <a:ext cx="5019363" cy="0"/>
          </a:xfrm>
          <a:prstGeom prst="line">
            <a:avLst/>
          </a:prstGeom>
          <a:solidFill>
            <a:schemeClr val="accent1"/>
          </a:solidFill>
          <a:ln w="28575" cap="flat" cmpd="sng" algn="ctr">
            <a:solidFill>
              <a:srgbClr val="C00000"/>
            </a:solidFill>
            <a:prstDash val="sysDash"/>
            <a:round/>
            <a:headEnd type="stealth" w="lg" len="lg"/>
            <a:tailEnd type="stealth" w="lg" len="lg"/>
          </a:ln>
          <a:effectLst/>
        </p:spPr>
      </p:cxnSp>
      <p:cxnSp>
        <p:nvCxnSpPr>
          <p:cNvPr id="30" name="直接连接符 29"/>
          <p:cNvCxnSpPr/>
          <p:nvPr/>
        </p:nvCxnSpPr>
        <p:spPr bwMode="auto">
          <a:xfrm>
            <a:off x="7101713" y="4725144"/>
            <a:ext cx="1718759" cy="0"/>
          </a:xfrm>
          <a:prstGeom prst="line">
            <a:avLst/>
          </a:prstGeom>
          <a:solidFill>
            <a:schemeClr val="accent1"/>
          </a:solidFill>
          <a:ln w="28575" cap="flat" cmpd="sng" algn="ctr">
            <a:solidFill>
              <a:srgbClr val="C00000"/>
            </a:solidFill>
            <a:prstDash val="sysDash"/>
            <a:round/>
            <a:headEnd type="stealth" w="lg" len="lg"/>
            <a:tailEnd type="stealth" w="lg" len="lg"/>
          </a:ln>
          <a:effectLst/>
        </p:spPr>
      </p:cxnSp>
      <p:sp>
        <p:nvSpPr>
          <p:cNvPr id="7" name="矩形 6"/>
          <p:cNvSpPr/>
          <p:nvPr/>
        </p:nvSpPr>
        <p:spPr>
          <a:xfrm>
            <a:off x="2929305" y="4768961"/>
            <a:ext cx="1107996"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左子序列</a:t>
            </a:r>
            <a:endParaRPr lang="zh-CN" altLang="en-US" dirty="0"/>
          </a:p>
        </p:txBody>
      </p:sp>
      <p:sp>
        <p:nvSpPr>
          <p:cNvPr id="33" name="矩形 32"/>
          <p:cNvSpPr/>
          <p:nvPr/>
        </p:nvSpPr>
        <p:spPr>
          <a:xfrm>
            <a:off x="7407094" y="4787098"/>
            <a:ext cx="1107996"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右子序列</a:t>
            </a:r>
            <a:endParaRPr lang="zh-CN" altLang="en-US" dirty="0"/>
          </a:p>
        </p:txBody>
      </p:sp>
      <p:sp>
        <p:nvSpPr>
          <p:cNvPr id="34" name="矩形 33"/>
          <p:cNvSpPr/>
          <p:nvPr/>
        </p:nvSpPr>
        <p:spPr bwMode="auto">
          <a:xfrm>
            <a:off x="3151442" y="5747214"/>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5" name="矩形 34"/>
          <p:cNvSpPr/>
          <p:nvPr/>
        </p:nvSpPr>
        <p:spPr bwMode="auto">
          <a:xfrm>
            <a:off x="2496813" y="5963214"/>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6" name="矩形 35"/>
          <p:cNvSpPr/>
          <p:nvPr/>
        </p:nvSpPr>
        <p:spPr bwMode="auto">
          <a:xfrm>
            <a:off x="7733845" y="5351214"/>
            <a:ext cx="432000" cy="133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37</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7" name="矩形 36"/>
          <p:cNvSpPr/>
          <p:nvPr/>
        </p:nvSpPr>
        <p:spPr bwMode="auto">
          <a:xfrm>
            <a:off x="7079216" y="5531214"/>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32</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38" name="矩形 37"/>
          <p:cNvSpPr/>
          <p:nvPr/>
        </p:nvSpPr>
        <p:spPr bwMode="auto">
          <a:xfrm>
            <a:off x="5115329" y="6107214"/>
            <a:ext cx="432000" cy="57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5769958" y="5747214"/>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40" name="矩形 39"/>
          <p:cNvSpPr/>
          <p:nvPr/>
        </p:nvSpPr>
        <p:spPr bwMode="auto">
          <a:xfrm>
            <a:off x="4460700" y="5855214"/>
            <a:ext cx="432000" cy="82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1" name="矩形 40"/>
          <p:cNvSpPr/>
          <p:nvPr/>
        </p:nvSpPr>
        <p:spPr bwMode="auto">
          <a:xfrm>
            <a:off x="3806071" y="6035214"/>
            <a:ext cx="432000" cy="64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2" name="矩形 41"/>
          <p:cNvSpPr/>
          <p:nvPr/>
        </p:nvSpPr>
        <p:spPr bwMode="auto">
          <a:xfrm>
            <a:off x="1842184" y="6179214"/>
            <a:ext cx="432000" cy="50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14</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43" name="矩形 42"/>
          <p:cNvSpPr/>
          <p:nvPr/>
        </p:nvSpPr>
        <p:spPr bwMode="auto">
          <a:xfrm>
            <a:off x="8388472" y="5423222"/>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44" name="矩形 43"/>
          <p:cNvSpPr/>
          <p:nvPr/>
        </p:nvSpPr>
        <p:spPr bwMode="auto">
          <a:xfrm>
            <a:off x="1187555" y="6323256"/>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5" name="矩形 44"/>
          <p:cNvSpPr/>
          <p:nvPr/>
        </p:nvSpPr>
        <p:spPr bwMode="auto">
          <a:xfrm>
            <a:off x="6424587" y="5639214"/>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29</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46" name="矩形 45"/>
          <p:cNvSpPr/>
          <p:nvPr/>
        </p:nvSpPr>
        <p:spPr>
          <a:xfrm>
            <a:off x="179512" y="2234813"/>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47" name="矩形 46"/>
          <p:cNvSpPr/>
          <p:nvPr/>
        </p:nvSpPr>
        <p:spPr>
          <a:xfrm>
            <a:off x="179512" y="3972673"/>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48" name="矩形 47"/>
          <p:cNvSpPr/>
          <p:nvPr/>
        </p:nvSpPr>
        <p:spPr>
          <a:xfrm>
            <a:off x="179511" y="5998726"/>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第二层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61" name="矩形 60"/>
          <p:cNvSpPr/>
          <p:nvPr/>
        </p:nvSpPr>
        <p:spPr>
          <a:xfrm>
            <a:off x="3203848" y="1547500"/>
            <a:ext cx="2620613"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完成所有交换</a:t>
            </a:r>
            <a:endParaRPr lang="zh-CN" altLang="en-US" dirty="0"/>
          </a:p>
        </p:txBody>
      </p:sp>
      <p:sp>
        <p:nvSpPr>
          <p:cNvPr id="62" name="矩形 61"/>
          <p:cNvSpPr/>
          <p:nvPr/>
        </p:nvSpPr>
        <p:spPr>
          <a:xfrm>
            <a:off x="2615799" y="3196160"/>
            <a:ext cx="3151321" cy="369332"/>
          </a:xfrm>
          <a:prstGeom prst="rect">
            <a:avLst/>
          </a:prstGeom>
        </p:spPr>
        <p:txBody>
          <a:bodyPr wrap="square">
            <a:spAutoFit/>
          </a:bodyPr>
          <a:lstStyle/>
          <a:p>
            <a:pPr algn="ctr"/>
            <a:r>
              <a:rPr lang="en-US" altLang="zh-CN" b="1" dirty="0">
                <a:latin typeface="微软雅黑" panose="020B0503020204020204" pitchFamily="34" charset="-122"/>
                <a:ea typeface="微软雅黑" panose="020B0503020204020204" pitchFamily="34" charset="-122"/>
              </a:rPr>
              <a:t>29</a:t>
            </a:r>
            <a:r>
              <a:rPr lang="zh-CN" altLang="en-US" b="1" dirty="0">
                <a:latin typeface="微软雅黑" panose="020B0503020204020204" pitchFamily="34" charset="-122"/>
                <a:ea typeface="微软雅黑" panose="020B0503020204020204" pitchFamily="34" charset="-122"/>
              </a:rPr>
              <a:t>填入对应正确</a:t>
            </a:r>
            <a:r>
              <a:rPr lang="en-US" altLang="zh-CN" b="1" dirty="0">
                <a:latin typeface="微软雅黑" panose="020B0503020204020204" pitchFamily="34" charset="-122"/>
                <a:ea typeface="微软雅黑" panose="020B0503020204020204" pitchFamily="34" charset="-122"/>
              </a:rPr>
              <a:t>pivot</a:t>
            </a:r>
            <a:r>
              <a:rPr lang="zh-CN" altLang="en-US" b="1" dirty="0">
                <a:latin typeface="微软雅黑" panose="020B0503020204020204" pitchFamily="34" charset="-122"/>
                <a:ea typeface="微软雅黑" panose="020B0503020204020204" pitchFamily="34" charset="-122"/>
              </a:rPr>
              <a:t>位置</a:t>
            </a:r>
            <a:endParaRPr lang="zh-CN" altLang="en-US" dirty="0"/>
          </a:p>
        </p:txBody>
      </p:sp>
    </p:spTree>
    <p:extLst>
      <p:ext uri="{BB962C8B-B14F-4D97-AF65-F5344CB8AC3E}">
        <p14:creationId xmlns:p14="http://schemas.microsoft.com/office/powerpoint/2010/main" val="312737597"/>
      </p:ext>
    </p:extLst>
  </p:cSld>
  <p:clrMapOvr>
    <a:masterClrMapping/>
  </p:clrMapOvr>
  <p:transition advTm="157">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TextBox 20"/>
          <p:cNvSpPr txBox="1">
            <a:spLocks noChangeArrowheads="1"/>
          </p:cNvSpPr>
          <p:nvPr/>
        </p:nvSpPr>
        <p:spPr bwMode="auto">
          <a:xfrm>
            <a:off x="179512" y="1196752"/>
            <a:ext cx="872259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递归</a:t>
            </a:r>
            <a:endParaRPr lang="en-US" altLang="zh-CN" sz="2800" b="1" dirty="0">
              <a:latin typeface="微软雅黑" panose="020B0503020204020204" pitchFamily="34" charset="-122"/>
              <a:ea typeface="微软雅黑" panose="020B0503020204020204" pitchFamily="34" charset="-122"/>
            </a:endParaRPr>
          </a:p>
        </p:txBody>
      </p:sp>
      <p:sp>
        <p:nvSpPr>
          <p:cNvPr id="34" name="矩形 33"/>
          <p:cNvSpPr/>
          <p:nvPr/>
        </p:nvSpPr>
        <p:spPr bwMode="auto">
          <a:xfrm>
            <a:off x="3151442" y="1880784"/>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5" name="矩形 34"/>
          <p:cNvSpPr/>
          <p:nvPr/>
        </p:nvSpPr>
        <p:spPr bwMode="auto">
          <a:xfrm>
            <a:off x="2496813" y="2096784"/>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6" name="矩形 35"/>
          <p:cNvSpPr/>
          <p:nvPr/>
        </p:nvSpPr>
        <p:spPr bwMode="auto">
          <a:xfrm>
            <a:off x="7733845" y="1484784"/>
            <a:ext cx="432000" cy="133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37</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7" name="矩形 36"/>
          <p:cNvSpPr/>
          <p:nvPr/>
        </p:nvSpPr>
        <p:spPr bwMode="auto">
          <a:xfrm>
            <a:off x="7079216" y="1664784"/>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32</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38" name="矩形 37"/>
          <p:cNvSpPr/>
          <p:nvPr/>
        </p:nvSpPr>
        <p:spPr bwMode="auto">
          <a:xfrm>
            <a:off x="5115329" y="2240784"/>
            <a:ext cx="432000" cy="57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5769958" y="1880784"/>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40" name="矩形 39"/>
          <p:cNvSpPr/>
          <p:nvPr/>
        </p:nvSpPr>
        <p:spPr bwMode="auto">
          <a:xfrm>
            <a:off x="4460700" y="1988784"/>
            <a:ext cx="432000" cy="82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1" name="矩形 40"/>
          <p:cNvSpPr/>
          <p:nvPr/>
        </p:nvSpPr>
        <p:spPr bwMode="auto">
          <a:xfrm>
            <a:off x="3806071" y="2168784"/>
            <a:ext cx="432000" cy="64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2" name="矩形 41"/>
          <p:cNvSpPr/>
          <p:nvPr/>
        </p:nvSpPr>
        <p:spPr bwMode="auto">
          <a:xfrm>
            <a:off x="1842184" y="2312784"/>
            <a:ext cx="432000" cy="50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14</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43" name="矩形 42"/>
          <p:cNvSpPr/>
          <p:nvPr/>
        </p:nvSpPr>
        <p:spPr bwMode="auto">
          <a:xfrm>
            <a:off x="8388472" y="1556792"/>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44" name="矩形 43"/>
          <p:cNvSpPr/>
          <p:nvPr/>
        </p:nvSpPr>
        <p:spPr bwMode="auto">
          <a:xfrm>
            <a:off x="1187555" y="2456826"/>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5" name="矩形 44"/>
          <p:cNvSpPr/>
          <p:nvPr/>
        </p:nvSpPr>
        <p:spPr bwMode="auto">
          <a:xfrm>
            <a:off x="6424587" y="1772784"/>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29</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46" name="矩形 45"/>
          <p:cNvSpPr/>
          <p:nvPr/>
        </p:nvSpPr>
        <p:spPr bwMode="auto">
          <a:xfrm>
            <a:off x="5129321" y="3717178"/>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7" name="矩形 46"/>
          <p:cNvSpPr/>
          <p:nvPr/>
        </p:nvSpPr>
        <p:spPr bwMode="auto">
          <a:xfrm>
            <a:off x="3815399" y="3933178"/>
            <a:ext cx="432000" cy="720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20</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48" name="矩形 47"/>
          <p:cNvSpPr/>
          <p:nvPr/>
        </p:nvSpPr>
        <p:spPr bwMode="auto">
          <a:xfrm>
            <a:off x="8414124" y="3321178"/>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37</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61" name="矩形 60"/>
          <p:cNvSpPr/>
          <p:nvPr/>
        </p:nvSpPr>
        <p:spPr bwMode="auto">
          <a:xfrm>
            <a:off x="7100204" y="3501178"/>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32</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62" name="矩形 61"/>
          <p:cNvSpPr/>
          <p:nvPr/>
        </p:nvSpPr>
        <p:spPr bwMode="auto">
          <a:xfrm>
            <a:off x="2501477" y="4077178"/>
            <a:ext cx="432000" cy="57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3" name="矩形 62"/>
          <p:cNvSpPr/>
          <p:nvPr/>
        </p:nvSpPr>
        <p:spPr bwMode="auto">
          <a:xfrm>
            <a:off x="5786282" y="3717178"/>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4472360" y="3825178"/>
            <a:ext cx="432000" cy="82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5" name="矩形 64"/>
          <p:cNvSpPr/>
          <p:nvPr/>
        </p:nvSpPr>
        <p:spPr bwMode="auto">
          <a:xfrm>
            <a:off x="3158438" y="4005178"/>
            <a:ext cx="432000" cy="64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6" name="矩形 65"/>
          <p:cNvSpPr/>
          <p:nvPr/>
        </p:nvSpPr>
        <p:spPr bwMode="auto">
          <a:xfrm>
            <a:off x="1844516" y="4149178"/>
            <a:ext cx="432000" cy="50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14</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67" name="矩形 66"/>
          <p:cNvSpPr/>
          <p:nvPr/>
        </p:nvSpPr>
        <p:spPr bwMode="auto">
          <a:xfrm>
            <a:off x="7757165" y="3393186"/>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68" name="矩形 67"/>
          <p:cNvSpPr/>
          <p:nvPr/>
        </p:nvSpPr>
        <p:spPr bwMode="auto">
          <a:xfrm>
            <a:off x="1187555" y="4293220"/>
            <a:ext cx="432000" cy="359958"/>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10</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69" name="矩形 68"/>
          <p:cNvSpPr/>
          <p:nvPr/>
        </p:nvSpPr>
        <p:spPr bwMode="auto">
          <a:xfrm>
            <a:off x="6443243" y="3609178"/>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29</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5137854" y="5553572"/>
            <a:ext cx="432000" cy="93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26</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1" name="矩形 70"/>
          <p:cNvSpPr/>
          <p:nvPr/>
        </p:nvSpPr>
        <p:spPr bwMode="auto">
          <a:xfrm>
            <a:off x="3823932" y="5769572"/>
            <a:ext cx="432000" cy="720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20</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2" name="矩形 71"/>
          <p:cNvSpPr/>
          <p:nvPr/>
        </p:nvSpPr>
        <p:spPr bwMode="auto">
          <a:xfrm>
            <a:off x="8422657" y="5157572"/>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37</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3" name="矩形 72"/>
          <p:cNvSpPr/>
          <p:nvPr/>
        </p:nvSpPr>
        <p:spPr bwMode="auto">
          <a:xfrm>
            <a:off x="7108737" y="5337572"/>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32</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2510010" y="5913572"/>
            <a:ext cx="432000" cy="57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16</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5" name="矩形 74"/>
          <p:cNvSpPr/>
          <p:nvPr/>
        </p:nvSpPr>
        <p:spPr bwMode="auto">
          <a:xfrm>
            <a:off x="5794815" y="5553572"/>
            <a:ext cx="432000" cy="93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00"/>
                </a:solidFill>
                <a:latin typeface="微软雅黑" panose="020B0503020204020204" pitchFamily="34" charset="-122"/>
                <a:ea typeface="微软雅黑" panose="020B0503020204020204" pitchFamily="34" charset="-122"/>
              </a:rPr>
              <a:t>26</a:t>
            </a:r>
          </a:p>
          <a:p>
            <a:pPr algn="ctr"/>
            <a:r>
              <a:rPr lang="en-US" altLang="zh-CN" b="1" dirty="0">
                <a:solidFill>
                  <a:srgbClr val="FFFF00"/>
                </a:solidFill>
                <a:latin typeface="微软雅黑" panose="020B0503020204020204" pitchFamily="34" charset="-122"/>
                <a:ea typeface="微软雅黑" panose="020B0503020204020204" pitchFamily="34" charset="-122"/>
              </a:rPr>
              <a:t>b</a:t>
            </a:r>
            <a:endParaRPr lang="zh-CN" altLang="en-US" b="1" dirty="0">
              <a:solidFill>
                <a:srgbClr val="FFFF00"/>
              </a:solidFill>
              <a:latin typeface="微软雅黑" panose="020B0503020204020204" pitchFamily="34" charset="-122"/>
              <a:ea typeface="微软雅黑" panose="020B0503020204020204" pitchFamily="34" charset="-122"/>
            </a:endParaRPr>
          </a:p>
        </p:txBody>
      </p:sp>
      <p:sp>
        <p:nvSpPr>
          <p:cNvPr id="76" name="矩形 75"/>
          <p:cNvSpPr/>
          <p:nvPr/>
        </p:nvSpPr>
        <p:spPr bwMode="auto">
          <a:xfrm>
            <a:off x="4480893" y="5661572"/>
            <a:ext cx="432000" cy="828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23</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7" name="矩形 76"/>
          <p:cNvSpPr/>
          <p:nvPr/>
        </p:nvSpPr>
        <p:spPr bwMode="auto">
          <a:xfrm>
            <a:off x="3166971" y="5841572"/>
            <a:ext cx="432000" cy="648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18</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8" name="矩形 77"/>
          <p:cNvSpPr/>
          <p:nvPr/>
        </p:nvSpPr>
        <p:spPr bwMode="auto">
          <a:xfrm>
            <a:off x="1853049" y="5985572"/>
            <a:ext cx="432000" cy="50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14</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7765698" y="5229580"/>
            <a:ext cx="432000" cy="1259992"/>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35</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1196088" y="6129614"/>
            <a:ext cx="432000" cy="359958"/>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10</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81" name="矩形 80"/>
          <p:cNvSpPr/>
          <p:nvPr/>
        </p:nvSpPr>
        <p:spPr bwMode="auto">
          <a:xfrm>
            <a:off x="6451776" y="5445572"/>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29</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82" name="矩形 81"/>
          <p:cNvSpPr/>
          <p:nvPr/>
        </p:nvSpPr>
        <p:spPr>
          <a:xfrm>
            <a:off x="179512" y="2294784"/>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第三层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83" name="矩形 82"/>
          <p:cNvSpPr/>
          <p:nvPr/>
        </p:nvSpPr>
        <p:spPr>
          <a:xfrm>
            <a:off x="179511" y="4176971"/>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第四层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84" name="矩形 83"/>
          <p:cNvSpPr/>
          <p:nvPr/>
        </p:nvSpPr>
        <p:spPr>
          <a:xfrm>
            <a:off x="298194" y="6148631"/>
            <a:ext cx="646332" cy="369332"/>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最终</a:t>
            </a:r>
            <a:endParaRPr lang="zh-CN" altLang="en-US" dirty="0"/>
          </a:p>
        </p:txBody>
      </p:sp>
    </p:spTree>
    <p:extLst>
      <p:ext uri="{BB962C8B-B14F-4D97-AF65-F5344CB8AC3E}">
        <p14:creationId xmlns:p14="http://schemas.microsoft.com/office/powerpoint/2010/main" val="3240711102"/>
      </p:ext>
    </p:extLst>
  </p:cSld>
  <p:clrMapOvr>
    <a:masterClrMapping/>
  </p:clrMapOvr>
  <p:transition advTm="157">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2"/>
          <p:cNvSpPr txBox="1">
            <a:spLocks noChangeArrowheads="1"/>
          </p:cNvSpPr>
          <p:nvPr/>
        </p:nvSpPr>
        <p:spPr bwMode="auto">
          <a:xfrm>
            <a:off x="522362" y="1674044"/>
            <a:ext cx="4553694" cy="3231654"/>
          </a:xfrm>
          <a:prstGeom prst="rect">
            <a:avLst/>
          </a:prstGeom>
          <a:noFill/>
          <a:ln w="9525">
            <a:noFill/>
            <a:miter lim="800000"/>
            <a:headEnd/>
            <a:tailEnd/>
          </a:ln>
        </p:spPr>
        <p:txBody>
          <a:bodyPr wrap="square">
            <a:spAutoFit/>
          </a:bodyPr>
          <a:lstStyle/>
          <a:p>
            <a:pPr algn="l">
              <a:spcBef>
                <a:spcPct val="15000"/>
              </a:spcBef>
            </a:pPr>
            <a:r>
              <a:rPr lang="en-US" altLang="zh-CN" sz="2000" b="1" dirty="0" err="1">
                <a:solidFill>
                  <a:schemeClr val="accent2">
                    <a:lumMod val="50000"/>
                  </a:schemeClr>
                </a:solidFill>
                <a:latin typeface="微软雅黑" panose="020B0503020204020204" pitchFamily="34" charset="-122"/>
                <a:ea typeface="微软雅黑" panose="020B0503020204020204" pitchFamily="34" charset="-122"/>
              </a:rPr>
              <a:t>QuickSort</a:t>
            </a:r>
            <a:r>
              <a:rPr lang="en-US" altLang="zh-CN" sz="2000" b="1" dirty="0">
                <a:latin typeface="微软雅黑" panose="020B0503020204020204" pitchFamily="34" charset="-122"/>
                <a:ea typeface="微软雅黑" panose="020B0503020204020204" pitchFamily="34" charset="-122"/>
              </a:rPr>
              <a:t> ( List ) {</a:t>
            </a:r>
          </a:p>
          <a:p>
            <a:pPr algn="l">
              <a:spcBef>
                <a:spcPct val="15000"/>
              </a:spcBef>
            </a:pPr>
            <a:r>
              <a:rPr lang="en-US" altLang="zh-CN" sz="2000" b="1" dirty="0">
                <a:latin typeface="微软雅黑" panose="020B0503020204020204" pitchFamily="34" charset="-122"/>
                <a:ea typeface="微软雅黑" panose="020B0503020204020204" pitchFamily="34" charset="-122"/>
              </a:rPr>
              <a:t>     if ( List</a:t>
            </a:r>
            <a:r>
              <a:rPr lang="zh-CN" altLang="en-US" sz="2000" b="1" dirty="0">
                <a:latin typeface="微软雅黑" panose="020B0503020204020204" pitchFamily="34" charset="-122"/>
                <a:ea typeface="微软雅黑" panose="020B0503020204020204" pitchFamily="34" charset="-122"/>
              </a:rPr>
              <a:t>的长度大于</a:t>
            </a:r>
            <a:r>
              <a:rPr lang="en-US" altLang="zh-CN" sz="2000" b="1" dirty="0">
                <a:latin typeface="微软雅黑" panose="020B0503020204020204" pitchFamily="34" charset="-122"/>
                <a:ea typeface="微软雅黑" panose="020B0503020204020204" pitchFamily="34" charset="-122"/>
              </a:rPr>
              <a:t>1) {</a:t>
            </a:r>
          </a:p>
          <a:p>
            <a:pPr algn="l">
              <a:spcBef>
                <a:spcPct val="15000"/>
              </a:spcBef>
            </a:pPr>
            <a:r>
              <a:rPr lang="en-US" altLang="zh-CN" sz="2000" b="1" dirty="0">
                <a:latin typeface="微软雅黑" panose="020B0503020204020204" pitchFamily="34" charset="-122"/>
                <a:ea typeface="微软雅黑" panose="020B0503020204020204" pitchFamily="34" charset="-122"/>
              </a:rPr>
              <a:t>	Partition ( </a:t>
            </a:r>
            <a:r>
              <a:rPr lang="zh-CN" altLang="en-US" sz="2000" b="1" dirty="0">
                <a:latin typeface="微软雅黑" panose="020B0503020204020204" pitchFamily="34" charset="-122"/>
                <a:ea typeface="微软雅黑" panose="020B0503020204020204" pitchFamily="34" charset="-122"/>
              </a:rPr>
              <a:t>将序列</a:t>
            </a:r>
            <a:r>
              <a:rPr lang="en-US" altLang="zh-CN" sz="2000" b="1" dirty="0">
                <a:latin typeface="微软雅黑" panose="020B0503020204020204" pitchFamily="34" charset="-122"/>
                <a:ea typeface="微软雅黑" panose="020B0503020204020204" pitchFamily="34" charset="-122"/>
              </a:rPr>
              <a:t>List</a:t>
            </a:r>
            <a:r>
              <a:rPr lang="zh-CN" altLang="en-US" sz="2000" b="1" dirty="0">
                <a:latin typeface="微软雅黑" panose="020B0503020204020204" pitchFamily="34" charset="-122"/>
                <a:ea typeface="微软雅黑" panose="020B0503020204020204" pitchFamily="34" charset="-122"/>
              </a:rPr>
              <a:t>划分为  </a:t>
            </a:r>
            <a:endParaRPr lang="en-US" altLang="zh-CN" sz="2000" b="1" dirty="0">
              <a:latin typeface="微软雅黑" panose="020B0503020204020204" pitchFamily="34" charset="-122"/>
              <a:ea typeface="微软雅黑" panose="020B0503020204020204" pitchFamily="34" charset="-122"/>
            </a:endParaRPr>
          </a:p>
          <a:p>
            <a:pPr algn="l">
              <a:spcBef>
                <a:spcPct val="15000"/>
              </a:spcBef>
            </a:pP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两个子序列</a:t>
            </a:r>
          </a:p>
          <a:p>
            <a:pPr algn="l">
              <a:spcBef>
                <a:spcPct val="15000"/>
              </a:spcBef>
            </a:pPr>
            <a:r>
              <a:rPr lang="zh-CN" altLang="en-US" sz="2000" b="1" dirty="0">
                <a:latin typeface="微软雅黑" panose="020B0503020204020204" pitchFamily="34" charset="-122"/>
                <a:ea typeface="微软雅黑" panose="020B0503020204020204" pitchFamily="34" charset="-122"/>
              </a:rPr>
              <a:t>                </a:t>
            </a:r>
            <a:r>
              <a:rPr lang="en-US" altLang="zh-CN" sz="2000" b="1" dirty="0" err="1">
                <a:solidFill>
                  <a:srgbClr val="C00000"/>
                </a:solidFill>
                <a:latin typeface="微软雅黑" panose="020B0503020204020204" pitchFamily="34" charset="-122"/>
                <a:ea typeface="微软雅黑" panose="020B0503020204020204" pitchFamily="34" charset="-122"/>
              </a:rPr>
              <a:t>LeftList</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和 </a:t>
            </a:r>
            <a:r>
              <a:rPr lang="en-US" altLang="zh-CN" sz="2000" b="1" dirty="0">
                <a:solidFill>
                  <a:srgbClr val="C00000"/>
                </a:solidFill>
                <a:latin typeface="微软雅黑" panose="020B0503020204020204" pitchFamily="34" charset="-122"/>
                <a:ea typeface="微软雅黑" panose="020B0503020204020204" pitchFamily="34" charset="-122"/>
              </a:rPr>
              <a:t>Right List </a:t>
            </a:r>
            <a:r>
              <a:rPr lang="en-US" altLang="zh-CN" sz="2000" b="1" dirty="0">
                <a:latin typeface="微软雅黑" panose="020B0503020204020204" pitchFamily="34" charset="-122"/>
                <a:ea typeface="微软雅黑" panose="020B0503020204020204" pitchFamily="34" charset="-122"/>
              </a:rPr>
              <a:t>) ;</a:t>
            </a:r>
          </a:p>
          <a:p>
            <a:pPr algn="l">
              <a:spcBef>
                <a:spcPct val="15000"/>
              </a:spcBef>
            </a:pPr>
            <a:r>
              <a:rPr lang="en-US" altLang="zh-CN" sz="2000" b="1" dirty="0">
                <a:latin typeface="微软雅黑" panose="020B0503020204020204" pitchFamily="34" charset="-122"/>
                <a:ea typeface="微软雅黑" panose="020B0503020204020204" pitchFamily="34" charset="-122"/>
              </a:rPr>
              <a:t>           </a:t>
            </a:r>
            <a:r>
              <a:rPr lang="en-US" altLang="zh-CN" sz="2000" b="1" dirty="0" err="1">
                <a:solidFill>
                  <a:schemeClr val="accent2">
                    <a:lumMod val="50000"/>
                  </a:schemeClr>
                </a:solidFill>
                <a:latin typeface="微软雅黑" panose="020B0503020204020204" pitchFamily="34" charset="-122"/>
                <a:ea typeface="微软雅黑" panose="020B0503020204020204" pitchFamily="34" charset="-122"/>
              </a:rPr>
              <a:t>QuickSort</a:t>
            </a:r>
            <a:r>
              <a:rPr lang="en-US" altLang="zh-CN" sz="2000" b="1" dirty="0">
                <a:latin typeface="微软雅黑" panose="020B0503020204020204" pitchFamily="34" charset="-122"/>
                <a:ea typeface="微软雅黑" panose="020B0503020204020204" pitchFamily="34" charset="-122"/>
              </a:rPr>
              <a:t> ( </a:t>
            </a:r>
            <a:r>
              <a:rPr lang="en-US" altLang="zh-CN" sz="2000" b="1" dirty="0" err="1">
                <a:latin typeface="微软雅黑" panose="020B0503020204020204" pitchFamily="34" charset="-122"/>
                <a:ea typeface="微软雅黑" panose="020B0503020204020204" pitchFamily="34" charset="-122"/>
              </a:rPr>
              <a:t>LeftList</a:t>
            </a:r>
            <a:r>
              <a:rPr lang="en-US" altLang="zh-CN" sz="2000" b="1" dirty="0">
                <a:latin typeface="微软雅黑" panose="020B0503020204020204" pitchFamily="34" charset="-122"/>
                <a:ea typeface="微软雅黑" panose="020B0503020204020204" pitchFamily="34" charset="-122"/>
              </a:rPr>
              <a:t> );</a:t>
            </a:r>
          </a:p>
          <a:p>
            <a:pPr algn="l">
              <a:spcBef>
                <a:spcPct val="15000"/>
              </a:spcBef>
            </a:pPr>
            <a:r>
              <a:rPr lang="en-US" altLang="zh-CN" sz="2000" b="1" dirty="0">
                <a:latin typeface="微软雅黑" panose="020B0503020204020204" pitchFamily="34" charset="-122"/>
                <a:ea typeface="微软雅黑" panose="020B0503020204020204" pitchFamily="34" charset="-122"/>
              </a:rPr>
              <a:t>           </a:t>
            </a:r>
            <a:r>
              <a:rPr lang="en-US" altLang="zh-CN" sz="2000" b="1" dirty="0" err="1">
                <a:solidFill>
                  <a:schemeClr val="accent2">
                    <a:lumMod val="50000"/>
                  </a:schemeClr>
                </a:solidFill>
                <a:latin typeface="微软雅黑" panose="020B0503020204020204" pitchFamily="34" charset="-122"/>
                <a:ea typeface="微软雅黑" panose="020B0503020204020204" pitchFamily="34" charset="-122"/>
              </a:rPr>
              <a:t>QuickSort</a:t>
            </a:r>
            <a:r>
              <a:rPr lang="en-US" altLang="zh-CN" sz="2000" b="1" dirty="0">
                <a:latin typeface="微软雅黑" panose="020B0503020204020204" pitchFamily="34" charset="-122"/>
                <a:ea typeface="微软雅黑" panose="020B0503020204020204" pitchFamily="34" charset="-122"/>
              </a:rPr>
              <a:t> ( </a:t>
            </a:r>
            <a:r>
              <a:rPr lang="en-US" altLang="zh-CN" sz="2000" b="1" dirty="0" err="1">
                <a:latin typeface="微软雅黑" panose="020B0503020204020204" pitchFamily="34" charset="-122"/>
                <a:ea typeface="微软雅黑" panose="020B0503020204020204" pitchFamily="34" charset="-122"/>
              </a:rPr>
              <a:t>RightList</a:t>
            </a:r>
            <a:r>
              <a:rPr lang="en-US" altLang="zh-CN" sz="2000" b="1" dirty="0">
                <a:latin typeface="微软雅黑" panose="020B0503020204020204" pitchFamily="34" charset="-122"/>
                <a:ea typeface="微软雅黑" panose="020B0503020204020204" pitchFamily="34" charset="-122"/>
              </a:rPr>
              <a:t> );</a:t>
            </a:r>
          </a:p>
          <a:p>
            <a:pPr algn="l">
              <a:spcBef>
                <a:spcPct val="15000"/>
              </a:spcBef>
            </a:pPr>
            <a:r>
              <a:rPr lang="en-US" altLang="zh-CN" sz="2000" b="1" dirty="0">
                <a:latin typeface="微软雅黑" panose="020B0503020204020204" pitchFamily="34" charset="-122"/>
                <a:ea typeface="微软雅黑" panose="020B0503020204020204" pitchFamily="34" charset="-122"/>
              </a:rPr>
              <a:t>     }</a:t>
            </a:r>
          </a:p>
          <a:p>
            <a:pPr algn="l">
              <a:spcBef>
                <a:spcPct val="15000"/>
              </a:spcBef>
            </a:pPr>
            <a:r>
              <a:rPr lang="en-US" altLang="zh-CN" sz="2000" b="1" dirty="0">
                <a:latin typeface="微软雅黑" panose="020B0503020204020204" pitchFamily="34" charset="-122"/>
                <a:ea typeface="微软雅黑" panose="020B0503020204020204" pitchFamily="34" charset="-122"/>
              </a:rPr>
              <a:t>}</a:t>
            </a:r>
          </a:p>
        </p:txBody>
      </p:sp>
      <p:sp>
        <p:nvSpPr>
          <p:cNvPr id="58" name="AutoShape 7"/>
          <p:cNvSpPr>
            <a:spLocks noChangeArrowheads="1"/>
          </p:cNvSpPr>
          <p:nvPr/>
        </p:nvSpPr>
        <p:spPr bwMode="auto">
          <a:xfrm flipV="1">
            <a:off x="7127064" y="2007820"/>
            <a:ext cx="869626" cy="294510"/>
          </a:xfrm>
          <a:prstGeom prst="flowChartDocument">
            <a:avLst/>
          </a:prstGeom>
          <a:solidFill>
            <a:srgbClr val="FFC000"/>
          </a:solidFill>
          <a:ln w="25400">
            <a:solidFill>
              <a:schemeClr val="tx1"/>
            </a:solidFill>
            <a:miter lim="800000"/>
            <a:headEnd/>
            <a:tailEnd/>
          </a:ln>
        </p:spPr>
        <p:txBody>
          <a:bodyPr wrap="none" anchor="ctr"/>
          <a:lstStyle/>
          <a:p>
            <a:endParaRPr lang="zh-CN" altLang="en-US"/>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TextBox 20"/>
          <p:cNvSpPr txBox="1">
            <a:spLocks noChangeArrowheads="1"/>
          </p:cNvSpPr>
          <p:nvPr/>
        </p:nvSpPr>
        <p:spPr bwMode="auto">
          <a:xfrm>
            <a:off x="107504" y="1196752"/>
            <a:ext cx="8722590" cy="907941"/>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算法描述</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30" name="TextBox 20"/>
          <p:cNvSpPr txBox="1">
            <a:spLocks noChangeArrowheads="1"/>
          </p:cNvSpPr>
          <p:nvPr/>
        </p:nvSpPr>
        <p:spPr bwMode="auto">
          <a:xfrm>
            <a:off x="107504" y="4887668"/>
            <a:ext cx="9119557" cy="1785104"/>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与归并排序的比较</a:t>
            </a:r>
            <a:endParaRPr lang="en-US" altLang="zh-CN" sz="28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快速排序：重划分，不重归并（因就地进行</a:t>
            </a:r>
            <a:r>
              <a:rPr lang="zh-CN" altLang="en-US" sz="2400" b="1">
                <a:latin typeface="微软雅黑" panose="020B0503020204020204" pitchFamily="34" charset="-122"/>
                <a:ea typeface="微软雅黑" panose="020B0503020204020204" pitchFamily="34" charset="-122"/>
              </a:rPr>
              <a:t>，无需进行</a:t>
            </a:r>
            <a:r>
              <a:rPr lang="zh-CN" altLang="en-US" sz="2400" b="1" dirty="0">
                <a:latin typeface="微软雅黑" panose="020B0503020204020204" pitchFamily="34" charset="-122"/>
                <a:ea typeface="微软雅黑" panose="020B0503020204020204" pitchFamily="34" charset="-122"/>
              </a:rPr>
              <a:t>归并，划分无法保证均匀划分）</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归并排序：重归并，不重划分（划分只需按秩前后均匀二分）</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4860032" y="3245607"/>
            <a:ext cx="4176762" cy="1119497"/>
            <a:chOff x="3995638" y="2852614"/>
            <a:chExt cx="5184775" cy="2159000"/>
          </a:xfrm>
        </p:grpSpPr>
        <p:sp>
          <p:nvSpPr>
            <p:cNvPr id="31" name="Rectangle 2"/>
            <p:cNvSpPr>
              <a:spLocks noChangeArrowheads="1"/>
            </p:cNvSpPr>
            <p:nvPr/>
          </p:nvSpPr>
          <p:spPr bwMode="auto">
            <a:xfrm flipH="1">
              <a:off x="8604150" y="3393951"/>
              <a:ext cx="360363" cy="1258888"/>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32" name="Rectangle 3"/>
            <p:cNvSpPr>
              <a:spLocks noChangeArrowheads="1"/>
            </p:cNvSpPr>
            <p:nvPr/>
          </p:nvSpPr>
          <p:spPr bwMode="auto">
            <a:xfrm flipH="1">
              <a:off x="8243788" y="2852614"/>
              <a:ext cx="360362" cy="1800225"/>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33" name="Rectangle 4"/>
            <p:cNvSpPr>
              <a:spLocks noChangeArrowheads="1"/>
            </p:cNvSpPr>
            <p:nvPr/>
          </p:nvSpPr>
          <p:spPr bwMode="auto">
            <a:xfrm flipH="1">
              <a:off x="6803925" y="3211389"/>
              <a:ext cx="360363" cy="1439862"/>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34" name="AutoShape 5"/>
            <p:cNvSpPr>
              <a:spLocks noChangeArrowheads="1"/>
            </p:cNvSpPr>
            <p:nvPr/>
          </p:nvSpPr>
          <p:spPr bwMode="auto">
            <a:xfrm flipH="1" flipV="1">
              <a:off x="7164288" y="3212976"/>
              <a:ext cx="1079500" cy="1439863"/>
            </a:xfrm>
            <a:prstGeom prst="flowChartDocument">
              <a:avLst/>
            </a:prstGeom>
            <a:solidFill>
              <a:schemeClr val="accent1"/>
            </a:solidFill>
            <a:ln w="25400">
              <a:solidFill>
                <a:schemeClr val="tx1"/>
              </a:solidFill>
              <a:miter lim="800000"/>
              <a:headEnd/>
              <a:tailEnd/>
            </a:ln>
          </p:spPr>
          <p:txBody>
            <a:bodyPr wrap="none" anchor="ctr"/>
            <a:lstStyle/>
            <a:p>
              <a:endParaRPr lang="zh-CN" altLang="en-US"/>
            </a:p>
          </p:txBody>
        </p:sp>
        <p:sp>
          <p:nvSpPr>
            <p:cNvPr id="35" name="Line 6"/>
            <p:cNvSpPr>
              <a:spLocks noChangeShapeType="1"/>
            </p:cNvSpPr>
            <p:nvPr/>
          </p:nvSpPr>
          <p:spPr bwMode="auto">
            <a:xfrm>
              <a:off x="3995638" y="3571751"/>
              <a:ext cx="5184775" cy="0"/>
            </a:xfrm>
            <a:prstGeom prst="line">
              <a:avLst/>
            </a:prstGeom>
            <a:noFill/>
            <a:ln w="12700">
              <a:solidFill>
                <a:schemeClr val="tx1"/>
              </a:solidFill>
              <a:prstDash val="lgDash"/>
              <a:round/>
              <a:headEnd/>
              <a:tailEnd/>
            </a:ln>
          </p:spPr>
          <p:txBody>
            <a:bodyPr lIns="36000" tIns="36000" rIns="36000" bIns="36000" anchor="ctr"/>
            <a:lstStyle/>
            <a:p>
              <a:endParaRPr lang="zh-CN" altLang="en-US"/>
            </a:p>
          </p:txBody>
        </p:sp>
        <p:sp>
          <p:nvSpPr>
            <p:cNvPr id="36" name="AutoShape 7"/>
            <p:cNvSpPr>
              <a:spLocks noChangeArrowheads="1"/>
            </p:cNvSpPr>
            <p:nvPr/>
          </p:nvSpPr>
          <p:spPr bwMode="auto">
            <a:xfrm flipV="1">
              <a:off x="5003700" y="4149601"/>
              <a:ext cx="1079500" cy="503238"/>
            </a:xfrm>
            <a:prstGeom prst="flowChartDocument">
              <a:avLst/>
            </a:prstGeom>
            <a:solidFill>
              <a:srgbClr val="FFC000"/>
            </a:solidFill>
            <a:ln w="25400">
              <a:solidFill>
                <a:schemeClr val="tx1"/>
              </a:solidFill>
              <a:miter lim="800000"/>
              <a:headEnd/>
              <a:tailEnd/>
            </a:ln>
          </p:spPr>
          <p:txBody>
            <a:bodyPr wrap="none" anchor="ctr"/>
            <a:lstStyle/>
            <a:p>
              <a:endParaRPr lang="zh-CN" altLang="en-US"/>
            </a:p>
          </p:txBody>
        </p:sp>
        <p:sp>
          <p:nvSpPr>
            <p:cNvPr id="37" name="Rectangle 10"/>
            <p:cNvSpPr>
              <a:spLocks noChangeArrowheads="1"/>
            </p:cNvSpPr>
            <p:nvPr/>
          </p:nvSpPr>
          <p:spPr bwMode="auto">
            <a:xfrm>
              <a:off x="6443563" y="3570164"/>
              <a:ext cx="360362" cy="1079500"/>
            </a:xfrm>
            <a:prstGeom prst="rect">
              <a:avLst/>
            </a:prstGeom>
            <a:solidFill>
              <a:srgbClr val="C00000"/>
            </a:solidFill>
            <a:ln w="25400">
              <a:solidFill>
                <a:schemeClr val="tx1"/>
              </a:solidFill>
              <a:miter lim="800000"/>
              <a:headEnd/>
              <a:tailEnd/>
            </a:ln>
          </p:spPr>
          <p:txBody>
            <a:bodyPr wrap="none" anchor="ctr"/>
            <a:lstStyle/>
            <a:p>
              <a:endParaRPr lang="zh-CN" altLang="en-US"/>
            </a:p>
          </p:txBody>
        </p:sp>
        <p:sp>
          <p:nvSpPr>
            <p:cNvPr id="38" name="Rectangle 11"/>
            <p:cNvSpPr>
              <a:spLocks noChangeArrowheads="1"/>
            </p:cNvSpPr>
            <p:nvPr/>
          </p:nvSpPr>
          <p:spPr bwMode="auto">
            <a:xfrm>
              <a:off x="4282975" y="3752726"/>
              <a:ext cx="360363" cy="900113"/>
            </a:xfrm>
            <a:prstGeom prst="rect">
              <a:avLst/>
            </a:prstGeom>
            <a:solidFill>
              <a:srgbClr val="FFC000"/>
            </a:solidFill>
            <a:ln w="25400">
              <a:solidFill>
                <a:schemeClr val="tx1"/>
              </a:solidFill>
              <a:miter lim="800000"/>
              <a:headEnd/>
              <a:tailEnd/>
            </a:ln>
          </p:spPr>
          <p:txBody>
            <a:bodyPr wrap="none" anchor="ctr"/>
            <a:lstStyle/>
            <a:p>
              <a:endParaRPr lang="zh-CN" altLang="en-US"/>
            </a:p>
          </p:txBody>
        </p:sp>
        <p:sp>
          <p:nvSpPr>
            <p:cNvPr id="39" name="Rectangle 12"/>
            <p:cNvSpPr>
              <a:spLocks noChangeArrowheads="1"/>
            </p:cNvSpPr>
            <p:nvPr/>
          </p:nvSpPr>
          <p:spPr bwMode="auto">
            <a:xfrm>
              <a:off x="4643338" y="4113089"/>
              <a:ext cx="360362" cy="539750"/>
            </a:xfrm>
            <a:prstGeom prst="rect">
              <a:avLst/>
            </a:prstGeom>
            <a:solidFill>
              <a:srgbClr val="FFC000"/>
            </a:solidFill>
            <a:ln w="25400">
              <a:solidFill>
                <a:schemeClr val="tx1"/>
              </a:solidFill>
              <a:miter lim="800000"/>
              <a:headEnd/>
              <a:tailEnd/>
            </a:ln>
          </p:spPr>
          <p:txBody>
            <a:bodyPr wrap="none" anchor="ctr"/>
            <a:lstStyle/>
            <a:p>
              <a:endParaRPr lang="zh-CN" altLang="en-US"/>
            </a:p>
          </p:txBody>
        </p:sp>
        <p:sp>
          <p:nvSpPr>
            <p:cNvPr id="40" name="Rectangle 13"/>
            <p:cNvSpPr>
              <a:spLocks noChangeArrowheads="1"/>
            </p:cNvSpPr>
            <p:nvPr/>
          </p:nvSpPr>
          <p:spPr bwMode="auto">
            <a:xfrm>
              <a:off x="6083200" y="3932114"/>
              <a:ext cx="360363" cy="719137"/>
            </a:xfrm>
            <a:prstGeom prst="rect">
              <a:avLst/>
            </a:prstGeom>
            <a:solidFill>
              <a:srgbClr val="FFC000"/>
            </a:solidFill>
            <a:ln w="25400">
              <a:solidFill>
                <a:schemeClr val="tx1"/>
              </a:solidFill>
              <a:miter lim="800000"/>
              <a:headEnd/>
              <a:tailEnd/>
            </a:ln>
          </p:spPr>
          <p:txBody>
            <a:bodyPr wrap="none" anchor="ctr"/>
            <a:lstStyle/>
            <a:p>
              <a:endParaRPr lang="zh-CN" altLang="en-US"/>
            </a:p>
          </p:txBody>
        </p:sp>
        <p:grpSp>
          <p:nvGrpSpPr>
            <p:cNvPr id="41" name="Group 14"/>
            <p:cNvGrpSpPr>
              <a:grpSpLocks/>
            </p:cNvGrpSpPr>
            <p:nvPr/>
          </p:nvGrpSpPr>
          <p:grpSpPr bwMode="auto">
            <a:xfrm>
              <a:off x="4282975" y="4649664"/>
              <a:ext cx="4681538" cy="361950"/>
              <a:chOff x="2426" y="527"/>
              <a:chExt cx="2949" cy="228"/>
            </a:xfrm>
          </p:grpSpPr>
          <p:sp>
            <p:nvSpPr>
              <p:cNvPr id="42" name="Rectangle 15"/>
              <p:cNvSpPr>
                <a:spLocks noChangeArrowheads="1"/>
              </p:cNvSpPr>
              <p:nvPr/>
            </p:nvSpPr>
            <p:spPr bwMode="auto">
              <a:xfrm>
                <a:off x="2426"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lo</a:t>
                </a:r>
              </a:p>
            </p:txBody>
          </p:sp>
          <p:sp>
            <p:nvSpPr>
              <p:cNvPr id="43" name="Rectangle 16"/>
              <p:cNvSpPr>
                <a:spLocks noChangeArrowheads="1"/>
              </p:cNvSpPr>
              <p:nvPr/>
            </p:nvSpPr>
            <p:spPr bwMode="auto">
              <a:xfrm>
                <a:off x="2653"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lo+1</a:t>
                </a:r>
              </a:p>
            </p:txBody>
          </p:sp>
          <p:sp>
            <p:nvSpPr>
              <p:cNvPr id="44" name="Rectangle 17"/>
              <p:cNvSpPr>
                <a:spLocks noChangeArrowheads="1"/>
              </p:cNvSpPr>
              <p:nvPr/>
            </p:nvSpPr>
            <p:spPr bwMode="auto">
              <a:xfrm>
                <a:off x="3560"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mi-1</a:t>
                </a:r>
              </a:p>
            </p:txBody>
          </p:sp>
          <p:sp>
            <p:nvSpPr>
              <p:cNvPr id="45" name="Rectangle 18"/>
              <p:cNvSpPr>
                <a:spLocks noChangeArrowheads="1"/>
              </p:cNvSpPr>
              <p:nvPr/>
            </p:nvSpPr>
            <p:spPr bwMode="auto">
              <a:xfrm>
                <a:off x="2880" y="528"/>
                <a:ext cx="680"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a:t>
                </a:r>
              </a:p>
            </p:txBody>
          </p:sp>
          <p:sp>
            <p:nvSpPr>
              <p:cNvPr id="46" name="Rectangle 19"/>
              <p:cNvSpPr>
                <a:spLocks noChangeArrowheads="1"/>
              </p:cNvSpPr>
              <p:nvPr/>
            </p:nvSpPr>
            <p:spPr bwMode="auto">
              <a:xfrm flipH="1">
                <a:off x="5148"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hi</a:t>
                </a:r>
              </a:p>
            </p:txBody>
          </p:sp>
          <p:sp>
            <p:nvSpPr>
              <p:cNvPr id="47" name="Rectangle 20"/>
              <p:cNvSpPr>
                <a:spLocks noChangeArrowheads="1"/>
              </p:cNvSpPr>
              <p:nvPr/>
            </p:nvSpPr>
            <p:spPr bwMode="auto">
              <a:xfrm flipH="1">
                <a:off x="4921"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dirty="0">
                    <a:latin typeface="Arial Narrow" pitchFamily="34" charset="0"/>
                    <a:ea typeface="宋体" charset="-122"/>
                    <a:cs typeface="Times New Roman" pitchFamily="18" charset="0"/>
                  </a:rPr>
                  <a:t>hi-1</a:t>
                </a:r>
              </a:p>
            </p:txBody>
          </p:sp>
          <p:sp>
            <p:nvSpPr>
              <p:cNvPr id="48" name="Rectangle 21"/>
              <p:cNvSpPr>
                <a:spLocks noChangeArrowheads="1"/>
              </p:cNvSpPr>
              <p:nvPr/>
            </p:nvSpPr>
            <p:spPr bwMode="auto">
              <a:xfrm flipH="1">
                <a:off x="4014"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mi+1</a:t>
                </a:r>
              </a:p>
            </p:txBody>
          </p:sp>
          <p:sp>
            <p:nvSpPr>
              <p:cNvPr id="49" name="Rectangle 22"/>
              <p:cNvSpPr>
                <a:spLocks noChangeArrowheads="1"/>
              </p:cNvSpPr>
              <p:nvPr/>
            </p:nvSpPr>
            <p:spPr bwMode="auto">
              <a:xfrm flipH="1">
                <a:off x="3787"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dirty="0">
                    <a:latin typeface="Arial Narrow" pitchFamily="34" charset="0"/>
                    <a:ea typeface="宋体" charset="-122"/>
                    <a:cs typeface="Times New Roman" pitchFamily="18" charset="0"/>
                  </a:rPr>
                  <a:t>mi</a:t>
                </a:r>
              </a:p>
            </p:txBody>
          </p:sp>
          <p:sp>
            <p:nvSpPr>
              <p:cNvPr id="50" name="Rectangle 23"/>
              <p:cNvSpPr>
                <a:spLocks noChangeArrowheads="1"/>
              </p:cNvSpPr>
              <p:nvPr/>
            </p:nvSpPr>
            <p:spPr bwMode="auto">
              <a:xfrm>
                <a:off x="4241" y="527"/>
                <a:ext cx="680"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dirty="0">
                    <a:latin typeface="Arial Narrow" pitchFamily="34" charset="0"/>
                    <a:ea typeface="宋体" charset="-122"/>
                    <a:cs typeface="Times New Roman" pitchFamily="18" charset="0"/>
                  </a:rPr>
                  <a:t>...</a:t>
                </a:r>
              </a:p>
            </p:txBody>
          </p:sp>
        </p:grpSp>
        <p:sp>
          <p:nvSpPr>
            <p:cNvPr id="51" name="矩形 50"/>
            <p:cNvSpPr/>
            <p:nvPr/>
          </p:nvSpPr>
          <p:spPr>
            <a:xfrm>
              <a:off x="6040954" y="3077032"/>
              <a:ext cx="720889" cy="428277"/>
            </a:xfrm>
            <a:prstGeom prst="rect">
              <a:avLst/>
            </a:prstGeom>
          </p:spPr>
          <p:txBody>
            <a:bodyPr wrap="none">
              <a:spAutoFit/>
            </a:bodyPr>
            <a:lstStyle/>
            <a:p>
              <a:pPr marL="0" lvl="1">
                <a:spcAft>
                  <a:spcPts val="600"/>
                </a:spcAft>
                <a:buClr>
                  <a:srgbClr val="C00000"/>
                </a:buClr>
                <a:defRPr/>
              </a:pPr>
              <a:r>
                <a:rPr lang="en-US" altLang="zh-CN" sz="1400" b="1" dirty="0">
                  <a:solidFill>
                    <a:srgbClr val="C00000"/>
                  </a:solidFill>
                  <a:latin typeface="微软雅黑" panose="020B0503020204020204" pitchFamily="34" charset="-122"/>
                  <a:ea typeface="微软雅黑" panose="020B0503020204020204" pitchFamily="34" charset="-122"/>
                </a:rPr>
                <a:t>Pivot</a:t>
              </a:r>
            </a:p>
          </p:txBody>
        </p:sp>
      </p:grpSp>
      <p:sp>
        <p:nvSpPr>
          <p:cNvPr id="54" name="Rectangle 3"/>
          <p:cNvSpPr>
            <a:spLocks noChangeArrowheads="1"/>
          </p:cNvSpPr>
          <p:nvPr/>
        </p:nvSpPr>
        <p:spPr bwMode="auto">
          <a:xfrm flipH="1">
            <a:off x="8002179" y="1248783"/>
            <a:ext cx="290301" cy="1053547"/>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56" name="AutoShape 5"/>
          <p:cNvSpPr>
            <a:spLocks noChangeArrowheads="1"/>
          </p:cNvSpPr>
          <p:nvPr/>
        </p:nvSpPr>
        <p:spPr bwMode="auto">
          <a:xfrm flipH="1" flipV="1">
            <a:off x="5955390" y="1459678"/>
            <a:ext cx="869626" cy="842652"/>
          </a:xfrm>
          <a:prstGeom prst="flowChartDocument">
            <a:avLst/>
          </a:prstGeom>
          <a:solidFill>
            <a:schemeClr val="accent1"/>
          </a:solidFill>
          <a:ln w="25400">
            <a:solidFill>
              <a:schemeClr val="tx1"/>
            </a:solidFill>
            <a:miter lim="800000"/>
            <a:headEnd/>
            <a:tailEnd/>
          </a:ln>
        </p:spPr>
        <p:txBody>
          <a:bodyPr wrap="none" anchor="ctr"/>
          <a:lstStyle/>
          <a:p>
            <a:endParaRPr lang="zh-CN" altLang="en-US"/>
          </a:p>
        </p:txBody>
      </p:sp>
      <p:sp>
        <p:nvSpPr>
          <p:cNvPr id="59" name="Rectangle 10"/>
          <p:cNvSpPr>
            <a:spLocks noChangeArrowheads="1"/>
          </p:cNvSpPr>
          <p:nvPr/>
        </p:nvSpPr>
        <p:spPr bwMode="auto">
          <a:xfrm>
            <a:off x="5089938" y="1670574"/>
            <a:ext cx="290301" cy="631756"/>
          </a:xfrm>
          <a:prstGeom prst="rect">
            <a:avLst/>
          </a:prstGeom>
          <a:solidFill>
            <a:srgbClr val="C00000"/>
          </a:solidFill>
          <a:ln w="25400">
            <a:solidFill>
              <a:schemeClr val="tx1"/>
            </a:solidFill>
            <a:miter lim="800000"/>
            <a:headEnd/>
            <a:tailEnd/>
          </a:ln>
        </p:spPr>
        <p:txBody>
          <a:bodyPr wrap="none" anchor="ctr"/>
          <a:lstStyle/>
          <a:p>
            <a:endParaRPr lang="zh-CN" altLang="en-US"/>
          </a:p>
        </p:txBody>
      </p:sp>
      <p:sp>
        <p:nvSpPr>
          <p:cNvPr id="60" name="Rectangle 11"/>
          <p:cNvSpPr>
            <a:spLocks noChangeArrowheads="1"/>
          </p:cNvSpPr>
          <p:nvPr/>
        </p:nvSpPr>
        <p:spPr bwMode="auto">
          <a:xfrm>
            <a:off x="8297933" y="1775556"/>
            <a:ext cx="290302" cy="526774"/>
          </a:xfrm>
          <a:prstGeom prst="rect">
            <a:avLst/>
          </a:prstGeom>
          <a:solidFill>
            <a:srgbClr val="FFC000"/>
          </a:solidFill>
          <a:ln w="25400">
            <a:solidFill>
              <a:schemeClr val="tx1"/>
            </a:solidFill>
            <a:miter lim="800000"/>
            <a:headEnd/>
            <a:tailEnd/>
          </a:ln>
        </p:spPr>
        <p:txBody>
          <a:bodyPr wrap="none" anchor="ctr"/>
          <a:lstStyle/>
          <a:p>
            <a:endParaRPr lang="zh-CN" altLang="en-US"/>
          </a:p>
        </p:txBody>
      </p:sp>
      <p:sp>
        <p:nvSpPr>
          <p:cNvPr id="61" name="Rectangle 12"/>
          <p:cNvSpPr>
            <a:spLocks noChangeArrowheads="1"/>
          </p:cNvSpPr>
          <p:nvPr/>
        </p:nvSpPr>
        <p:spPr bwMode="auto">
          <a:xfrm>
            <a:off x="6830469" y="1986452"/>
            <a:ext cx="290301" cy="315878"/>
          </a:xfrm>
          <a:prstGeom prst="rect">
            <a:avLst/>
          </a:prstGeom>
          <a:solidFill>
            <a:srgbClr val="FFC000"/>
          </a:solidFill>
          <a:ln w="25400">
            <a:solidFill>
              <a:schemeClr val="tx1"/>
            </a:solidFill>
            <a:miter lim="800000"/>
            <a:headEnd/>
            <a:tailEnd/>
          </a:ln>
        </p:spPr>
        <p:txBody>
          <a:bodyPr wrap="none" anchor="ctr"/>
          <a:lstStyle/>
          <a:p>
            <a:endParaRPr lang="zh-CN" altLang="en-US"/>
          </a:p>
        </p:txBody>
      </p:sp>
      <p:sp>
        <p:nvSpPr>
          <p:cNvPr id="62" name="Rectangle 13"/>
          <p:cNvSpPr>
            <a:spLocks noChangeArrowheads="1"/>
          </p:cNvSpPr>
          <p:nvPr/>
        </p:nvSpPr>
        <p:spPr bwMode="auto">
          <a:xfrm>
            <a:off x="5665565" y="1881469"/>
            <a:ext cx="290302" cy="420861"/>
          </a:xfrm>
          <a:prstGeom prst="rect">
            <a:avLst/>
          </a:prstGeom>
          <a:solidFill>
            <a:srgbClr val="FFC000"/>
          </a:solidFill>
          <a:ln w="25400">
            <a:solidFill>
              <a:schemeClr val="tx1"/>
            </a:solidFill>
            <a:miter lim="800000"/>
            <a:headEnd/>
            <a:tailEnd/>
          </a:ln>
        </p:spPr>
        <p:txBody>
          <a:bodyPr wrap="none" anchor="ctr"/>
          <a:lstStyle/>
          <a:p>
            <a:endParaRPr lang="zh-CN" altLang="en-US"/>
          </a:p>
        </p:txBody>
      </p:sp>
      <p:sp>
        <p:nvSpPr>
          <p:cNvPr id="65" name="Rectangle 15"/>
          <p:cNvSpPr>
            <a:spLocks noChangeArrowheads="1"/>
          </p:cNvSpPr>
          <p:nvPr/>
        </p:nvSpPr>
        <p:spPr bwMode="auto">
          <a:xfrm>
            <a:off x="5084190" y="2332662"/>
            <a:ext cx="290302" cy="210895"/>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lo</a:t>
            </a:r>
          </a:p>
        </p:txBody>
      </p:sp>
      <p:sp>
        <p:nvSpPr>
          <p:cNvPr id="69" name="Rectangle 19"/>
          <p:cNvSpPr>
            <a:spLocks noChangeArrowheads="1"/>
          </p:cNvSpPr>
          <p:nvPr/>
        </p:nvSpPr>
        <p:spPr bwMode="auto">
          <a:xfrm flipH="1">
            <a:off x="8565251" y="2332662"/>
            <a:ext cx="290302" cy="210895"/>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hi</a:t>
            </a:r>
          </a:p>
        </p:txBody>
      </p:sp>
      <p:sp>
        <p:nvSpPr>
          <p:cNvPr id="55" name="Rectangle 4"/>
          <p:cNvSpPr>
            <a:spLocks noChangeArrowheads="1"/>
          </p:cNvSpPr>
          <p:nvPr/>
        </p:nvSpPr>
        <p:spPr bwMode="auto">
          <a:xfrm flipH="1">
            <a:off x="5377513" y="1459679"/>
            <a:ext cx="290302" cy="842651"/>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53" name="Rectangle 2"/>
          <p:cNvSpPr>
            <a:spLocks noChangeArrowheads="1"/>
          </p:cNvSpPr>
          <p:nvPr/>
        </p:nvSpPr>
        <p:spPr bwMode="auto">
          <a:xfrm flipH="1">
            <a:off x="8568272" y="1565590"/>
            <a:ext cx="290302" cy="736740"/>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74" name="下箭头 73"/>
          <p:cNvSpPr/>
          <p:nvPr/>
        </p:nvSpPr>
        <p:spPr bwMode="auto">
          <a:xfrm>
            <a:off x="6682921" y="2603593"/>
            <a:ext cx="904938" cy="432048"/>
          </a:xfrm>
          <a:prstGeom prst="downArrow">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204695860"/>
      </p:ext>
    </p:extLst>
  </p:cSld>
  <p:clrMapOvr>
    <a:masterClrMapping/>
  </p:clrMapOvr>
  <p:transition advTm="157">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71249" y="1111216"/>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代码实现</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矩形 4"/>
          <p:cNvSpPr/>
          <p:nvPr/>
        </p:nvSpPr>
        <p:spPr>
          <a:xfrm>
            <a:off x="0" y="5257562"/>
            <a:ext cx="8420063" cy="1600438"/>
          </a:xfrm>
          <a:prstGeom prst="rect">
            <a:avLst/>
          </a:prstGeom>
        </p:spPr>
        <p:txBody>
          <a:bodyPr wrap="square">
            <a:spAutoFit/>
          </a:bodyPr>
          <a:lstStyle/>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array[] = { 14, 10, 18, 16, 20, 26, 23, 29, 26, 35, 32, 37 }, k;</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len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sizeof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(array) /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sizeof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quickSort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(array, 0,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len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- 1);</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(k = 0; k&lt;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len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k++)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array[k] </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endl</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400" dirty="0">
              <a:latin typeface="Consolas" panose="020B0609020204030204" pitchFamily="49" charset="0"/>
            </a:endParaRPr>
          </a:p>
        </p:txBody>
      </p:sp>
      <p:grpSp>
        <p:nvGrpSpPr>
          <p:cNvPr id="7" name="组合 6"/>
          <p:cNvGrpSpPr/>
          <p:nvPr/>
        </p:nvGrpSpPr>
        <p:grpSpPr>
          <a:xfrm>
            <a:off x="1979712" y="1138761"/>
            <a:ext cx="7488832" cy="4278094"/>
            <a:chOff x="179512" y="1634436"/>
            <a:chExt cx="7488832" cy="4278094"/>
          </a:xfrm>
        </p:grpSpPr>
        <p:sp>
          <p:nvSpPr>
            <p:cNvPr id="3" name="矩形 2"/>
            <p:cNvSpPr/>
            <p:nvPr/>
          </p:nvSpPr>
          <p:spPr>
            <a:xfrm>
              <a:off x="179512" y="1634436"/>
              <a:ext cx="7488832" cy="4278094"/>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quickSort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pt-BR" altLang="zh-CN" sz="1600" dirty="0">
                  <a:solidFill>
                    <a:srgbClr val="0000FF"/>
                  </a:solidFill>
                  <a:highlight>
                    <a:srgbClr val="FFFFFF"/>
                  </a:highlight>
                  <a:latin typeface="Consolas" panose="020B0609020204030204" pitchFamily="49" charset="0"/>
                  <a:ea typeface="新宋体" panose="02010609030101010101" pitchFamily="49" charset="-122"/>
                </a:rPr>
                <a:t>        int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 pivotL = </a:t>
              </a:r>
              <a:r>
                <a:rPr lang="pt-BR"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 pivotR = </a:t>
              </a:r>
              <a:r>
                <a:rPr lang="pt-BR" altLang="zh-CN" sz="1600" dirty="0">
                  <a:solidFill>
                    <a:srgbClr val="808080"/>
                  </a:solidFill>
                  <a:highlight>
                    <a:srgbClr val="FFFFFF"/>
                  </a:highlight>
                  <a:latin typeface="Consolas" panose="020B0609020204030204" pitchFamily="49" charset="0"/>
                  <a:ea typeface="新宋体" panose="02010609030101010101" pitchFamily="49" charset="-122"/>
                </a:rPr>
                <a:t>r</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 x = </a:t>
              </a:r>
              <a:r>
                <a:rPr lang="pt-BR"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pt-BR"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&amp;&amp;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]&gt;x)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b="1" kern="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从右向左找第一个小于</a:t>
              </a:r>
              <a:r>
                <a:rPr lang="en-US" altLang="zh-CN" sz="1600" b="1" kern="0" dirty="0">
                  <a:solidFill>
                    <a:srgbClr val="CC0000"/>
                  </a:solidFill>
                  <a:latin typeface="Consolas" panose="020B0609020204030204" pitchFamily="49" charset="0"/>
                  <a:ea typeface="隶书" pitchFamily="49" charset="-122"/>
                </a:rPr>
                <a:t>x</a:t>
              </a:r>
              <a:r>
                <a:rPr lang="zh-CN" altLang="en-US" sz="1600" b="1" kern="0" dirty="0">
                  <a:solidFill>
                    <a:srgbClr val="CC0000"/>
                  </a:solidFill>
                  <a:latin typeface="Consolas" panose="020B0609020204030204" pitchFamily="49" charset="0"/>
                  <a:ea typeface="隶书" pitchFamily="49" charset="-122"/>
                </a:rPr>
                <a:t>的数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&amp;&amp;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]&lt;x)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b="1" kern="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从左向右找第一个大于等于</a:t>
              </a:r>
              <a:r>
                <a:rPr lang="en-US" altLang="zh-CN" sz="1600" b="1" kern="0" dirty="0">
                  <a:solidFill>
                    <a:srgbClr val="CC0000"/>
                  </a:solidFill>
                  <a:latin typeface="Consolas" panose="020B0609020204030204" pitchFamily="49" charset="0"/>
                  <a:ea typeface="隶书" pitchFamily="49" charset="-122"/>
                </a:rPr>
                <a:t>x</a:t>
              </a:r>
              <a:r>
                <a:rPr lang="zh-CN" altLang="en-US" sz="1600" b="1" kern="0" dirty="0">
                  <a:solidFill>
                    <a:srgbClr val="CC0000"/>
                  </a:solidFill>
                  <a:latin typeface="Consolas" panose="020B0609020204030204" pitchFamily="49" charset="0"/>
                  <a:ea typeface="隶书" pitchFamily="49" charset="-122"/>
                </a:rPr>
                <a:t>的数  </a:t>
              </a:r>
              <a:endParaRPr lang="en-US" altLang="zh-CN" sz="1600" b="1" kern="0" dirty="0">
                <a:solidFill>
                  <a:srgbClr val="CC0000"/>
                </a:solidFill>
                <a:latin typeface="Consolas" panose="020B0609020204030204" pitchFamily="49" charset="0"/>
                <a:ea typeface="隶书"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x;</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quickSort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递归调用处理左子序列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quickSort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递归调用处理右子序列</a:t>
              </a:r>
              <a:endParaRPr lang="en-US" altLang="zh-CN" sz="1600" b="1" kern="0" dirty="0">
                <a:solidFill>
                  <a:srgbClr val="CC0000"/>
                </a:solidFill>
                <a:latin typeface="Consolas" panose="020B0609020204030204" pitchFamily="49" charset="0"/>
                <a:ea typeface="隶书"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6" name="左大括号 5"/>
            <p:cNvSpPr/>
            <p:nvPr/>
          </p:nvSpPr>
          <p:spPr bwMode="auto">
            <a:xfrm>
              <a:off x="755576" y="2284422"/>
              <a:ext cx="288032" cy="2304256"/>
            </a:xfrm>
            <a:prstGeom prst="leftBrace">
              <a:avLst>
                <a:gd name="adj1" fmla="val 34117"/>
                <a:gd name="adj2" fmla="val 50000"/>
              </a:avLst>
            </a:prstGeom>
            <a:solidFill>
              <a:schemeClr val="bg1"/>
            </a:solid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4" name="矩形 3"/>
            <p:cNvSpPr/>
            <p:nvPr/>
          </p:nvSpPr>
          <p:spPr>
            <a:xfrm>
              <a:off x="395536" y="2420888"/>
              <a:ext cx="288032" cy="2031325"/>
            </a:xfrm>
            <a:prstGeom prst="rect">
              <a:avLst/>
            </a:prstGeom>
          </p:spPr>
          <p:txBody>
            <a:bodyPr wrap="square">
              <a:spAutoFit/>
            </a:bodyPr>
            <a:lstStyle/>
            <a:p>
              <a:r>
                <a:rPr lang="en-US" altLang="zh-CN" sz="1400" b="1" kern="0" dirty="0">
                  <a:solidFill>
                    <a:schemeClr val="accent2">
                      <a:lumMod val="50000"/>
                    </a:schemeClr>
                  </a:solidFill>
                  <a:latin typeface="Consolas" panose="020B0609020204030204" pitchFamily="49" charset="0"/>
                  <a:ea typeface="隶书" pitchFamily="49" charset="-122"/>
                </a:rPr>
                <a:t>Partition</a:t>
              </a:r>
              <a:endParaRPr lang="zh-CN" altLang="en-US" sz="1400" dirty="0">
                <a:solidFill>
                  <a:schemeClr val="accent2">
                    <a:lumMod val="50000"/>
                  </a:schemeClr>
                </a:solidFill>
              </a:endParaRPr>
            </a:p>
          </p:txBody>
        </p:sp>
      </p:grpSp>
      <p:sp>
        <p:nvSpPr>
          <p:cNvPr id="8" name="矩形 7"/>
          <p:cNvSpPr/>
          <p:nvPr/>
        </p:nvSpPr>
        <p:spPr bwMode="auto">
          <a:xfrm>
            <a:off x="1979712" y="1138761"/>
            <a:ext cx="7056784" cy="4278094"/>
          </a:xfrm>
          <a:prstGeom prst="rect">
            <a:avLst/>
          </a:prstGeom>
          <a:solidFill>
            <a:schemeClr val="accent1">
              <a:alpha val="27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3393349643"/>
      </p:ext>
    </p:extLst>
  </p:cSld>
  <p:clrMapOvr>
    <a:masterClrMapping/>
  </p:clrMapOvr>
  <p:transition advTm="157">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24744"/>
            <a:ext cx="5597577" cy="564770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性能分析</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快速排序是一个递归算法，其递归树如图</a:t>
            </a:r>
            <a:endParaRPr lang="en-US" altLang="zh-CN"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算法</a:t>
            </a:r>
            <a:r>
              <a:rPr lang="en-US" altLang="zh-CN" sz="2200" b="1" dirty="0">
                <a:latin typeface="微软雅黑" panose="020B0503020204020204" pitchFamily="34" charset="-122"/>
                <a:ea typeface="微软雅黑" panose="020B0503020204020204" pitchFamily="34" charset="-122"/>
              </a:rPr>
              <a:t>partition</a:t>
            </a:r>
            <a:r>
              <a:rPr lang="zh-CN" altLang="en-US" sz="2200" b="1" dirty="0">
                <a:latin typeface="微软雅黑" panose="020B0503020204020204" pitchFamily="34" charset="-122"/>
                <a:ea typeface="微软雅黑" panose="020B0503020204020204" pitchFamily="34" charset="-122"/>
              </a:rPr>
              <a:t>利用序列第一个元素作为基准，将整个序列划分为左右两个子序列。只要是排序码小于基准元素排序码的元素都移到序列左侧，最后基准元素安放到位</a:t>
            </a:r>
            <a:endParaRPr lang="en-US" altLang="zh-CN"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交换的趟数取决于递归树的高度</a:t>
            </a:r>
          </a:p>
          <a:p>
            <a:pPr lvl="2" indent="-457200">
              <a:spcAft>
                <a:spcPts val="600"/>
              </a:spcAft>
              <a:buClr>
                <a:srgbClr val="C00000"/>
              </a:buClr>
              <a:buFont typeface="Wingdings" panose="05000000000000000000" pitchFamily="2" charset="2"/>
              <a:buChar char="ü"/>
              <a:defRPr/>
            </a:pPr>
            <a:r>
              <a:rPr lang="zh-CN" altLang="en-US" sz="2200" b="1" dirty="0">
                <a:solidFill>
                  <a:srgbClr val="C00000"/>
                </a:solidFill>
                <a:latin typeface="微软雅黑" panose="020B0503020204020204" pitchFamily="34" charset="-122"/>
                <a:ea typeface="微软雅黑" panose="020B0503020204020204" pitchFamily="34" charset="-122"/>
              </a:rPr>
              <a:t>理想情况</a:t>
            </a:r>
            <a:r>
              <a:rPr lang="zh-CN" altLang="en-US" sz="2200" b="1" dirty="0">
                <a:latin typeface="微软雅黑" panose="020B0503020204020204" pitchFamily="34" charset="-122"/>
                <a:ea typeface="微软雅黑" panose="020B0503020204020204" pitchFamily="34" charset="-122"/>
              </a:rPr>
              <a:t>：每次划分对一个元素定位后，该元素的左侧子序列与右侧子序列的长度相同，则下一步将是对两个长度减半的子序列进行排序</a:t>
            </a:r>
            <a:endParaRPr lang="en-US" altLang="zh-CN"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设</a:t>
            </a:r>
            <a:r>
              <a:rPr lang="en-US" altLang="zh-CN" sz="2200" b="1" dirty="0">
                <a:latin typeface="微软雅黑" panose="020B0503020204020204" pitchFamily="34" charset="-122"/>
                <a:ea typeface="微软雅黑" panose="020B0503020204020204" pitchFamily="34" charset="-122"/>
              </a:rPr>
              <a:t>T(n)</a:t>
            </a:r>
            <a:r>
              <a:rPr lang="zh-CN" altLang="en-US" sz="2200" b="1" dirty="0">
                <a:latin typeface="微软雅黑" panose="020B0503020204020204" pitchFamily="34" charset="-122"/>
                <a:ea typeface="微软雅黑" panose="020B0503020204020204" pitchFamily="34" charset="-122"/>
              </a:rPr>
              <a:t>是对 </a:t>
            </a:r>
            <a:r>
              <a:rPr lang="en-US" altLang="zh-CN" sz="2200" b="1" dirty="0">
                <a:latin typeface="微软雅黑" panose="020B0503020204020204" pitchFamily="34" charset="-122"/>
                <a:ea typeface="微软雅黑" panose="020B0503020204020204" pitchFamily="34" charset="-122"/>
              </a:rPr>
              <a:t>n </a:t>
            </a:r>
            <a:r>
              <a:rPr lang="zh-CN" altLang="en-US" sz="2200" b="1" dirty="0">
                <a:latin typeface="微软雅黑" panose="020B0503020204020204" pitchFamily="34" charset="-122"/>
                <a:ea typeface="微软雅黑" panose="020B0503020204020204" pitchFamily="34" charset="-122"/>
              </a:rPr>
              <a:t>个元素的序列进行排序所需的时间</a:t>
            </a:r>
            <a:endParaRPr lang="en-US" altLang="zh-CN" sz="2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grpSp>
        <p:nvGrpSpPr>
          <p:cNvPr id="4" name="组合 3"/>
          <p:cNvGrpSpPr/>
          <p:nvPr/>
        </p:nvGrpSpPr>
        <p:grpSpPr>
          <a:xfrm>
            <a:off x="5868144" y="1556792"/>
            <a:ext cx="3124200" cy="3100751"/>
            <a:chOff x="2929508" y="2491902"/>
            <a:chExt cx="3124200" cy="3100751"/>
          </a:xfrm>
        </p:grpSpPr>
        <p:sp>
          <p:nvSpPr>
            <p:cNvPr id="27" name="Line 13"/>
            <p:cNvSpPr>
              <a:spLocks noChangeShapeType="1"/>
            </p:cNvSpPr>
            <p:nvPr/>
          </p:nvSpPr>
          <p:spPr bwMode="auto">
            <a:xfrm>
              <a:off x="4427040" y="4150649"/>
              <a:ext cx="124678" cy="482947"/>
            </a:xfrm>
            <a:prstGeom prst="line">
              <a:avLst/>
            </a:prstGeom>
            <a:noFill/>
            <a:ln w="38100">
              <a:solidFill>
                <a:srgbClr val="00B0F0"/>
              </a:solidFill>
              <a:round/>
              <a:headEnd/>
              <a:tailEnd/>
            </a:ln>
            <a:effectLst/>
          </p:spPr>
          <p:txBody>
            <a:bodyPr wrap="none" anchor="ctr"/>
            <a:lstStyle/>
            <a:p>
              <a:endParaRPr lang="zh-CN" altLang="en-US"/>
            </a:p>
          </p:txBody>
        </p:sp>
        <p:sp>
          <p:nvSpPr>
            <p:cNvPr id="29" name="Line 13"/>
            <p:cNvSpPr>
              <a:spLocks noChangeShapeType="1"/>
            </p:cNvSpPr>
            <p:nvPr/>
          </p:nvSpPr>
          <p:spPr bwMode="auto">
            <a:xfrm flipH="1">
              <a:off x="4416245" y="4661681"/>
              <a:ext cx="180531" cy="589013"/>
            </a:xfrm>
            <a:prstGeom prst="line">
              <a:avLst/>
            </a:prstGeom>
            <a:noFill/>
            <a:ln w="38100">
              <a:solidFill>
                <a:srgbClr val="00B0F0"/>
              </a:solidFill>
              <a:round/>
              <a:headEnd/>
              <a:tailEnd/>
            </a:ln>
            <a:effectLst/>
          </p:spPr>
          <p:txBody>
            <a:bodyPr wrap="none" anchor="ctr"/>
            <a:lstStyle/>
            <a:p>
              <a:endParaRPr lang="zh-CN" altLang="en-US"/>
            </a:p>
          </p:txBody>
        </p:sp>
        <p:sp>
          <p:nvSpPr>
            <p:cNvPr id="25" name="Line 13"/>
            <p:cNvSpPr>
              <a:spLocks noChangeShapeType="1"/>
            </p:cNvSpPr>
            <p:nvPr/>
          </p:nvSpPr>
          <p:spPr bwMode="auto">
            <a:xfrm>
              <a:off x="3742725" y="4157437"/>
              <a:ext cx="124678" cy="482947"/>
            </a:xfrm>
            <a:prstGeom prst="line">
              <a:avLst/>
            </a:prstGeom>
            <a:noFill/>
            <a:ln w="38100">
              <a:solidFill>
                <a:srgbClr val="00B0F0"/>
              </a:solidFill>
              <a:round/>
              <a:headEnd/>
              <a:tailEnd/>
            </a:ln>
            <a:effectLst/>
          </p:spPr>
          <p:txBody>
            <a:bodyPr wrap="none" anchor="ctr"/>
            <a:lstStyle/>
            <a:p>
              <a:endParaRPr lang="zh-CN" altLang="en-US"/>
            </a:p>
          </p:txBody>
        </p:sp>
        <p:sp>
          <p:nvSpPr>
            <p:cNvPr id="6" name="Line 5"/>
            <p:cNvSpPr>
              <a:spLocks noChangeShapeType="1"/>
            </p:cNvSpPr>
            <p:nvPr/>
          </p:nvSpPr>
          <p:spPr bwMode="auto">
            <a:xfrm>
              <a:off x="5508104" y="3193247"/>
              <a:ext cx="278904" cy="271462"/>
            </a:xfrm>
            <a:prstGeom prst="line">
              <a:avLst/>
            </a:prstGeom>
            <a:noFill/>
            <a:ln w="38100">
              <a:solidFill>
                <a:srgbClr val="00B0F0"/>
              </a:solidFill>
              <a:round/>
              <a:headEnd/>
              <a:tailEnd/>
            </a:ln>
            <a:effectLst/>
          </p:spPr>
          <p:txBody>
            <a:bodyPr wrap="none" anchor="ctr"/>
            <a:lstStyle/>
            <a:p>
              <a:endParaRPr lang="zh-CN" altLang="en-US"/>
            </a:p>
          </p:txBody>
        </p:sp>
        <p:sp>
          <p:nvSpPr>
            <p:cNvPr id="7" name="Line 6"/>
            <p:cNvSpPr>
              <a:spLocks noChangeShapeType="1"/>
            </p:cNvSpPr>
            <p:nvPr/>
          </p:nvSpPr>
          <p:spPr bwMode="auto">
            <a:xfrm flipH="1">
              <a:off x="5645024" y="3693310"/>
              <a:ext cx="163513" cy="414338"/>
            </a:xfrm>
            <a:prstGeom prst="line">
              <a:avLst/>
            </a:prstGeom>
            <a:noFill/>
            <a:ln w="38100">
              <a:solidFill>
                <a:srgbClr val="00B0F0"/>
              </a:solidFill>
              <a:round/>
              <a:headEnd/>
              <a:tailEnd/>
            </a:ln>
            <a:effectLst/>
          </p:spPr>
          <p:txBody>
            <a:bodyPr wrap="none" anchor="ctr"/>
            <a:lstStyle/>
            <a:p>
              <a:endParaRPr lang="zh-CN" altLang="en-US"/>
            </a:p>
          </p:txBody>
        </p:sp>
        <p:sp>
          <p:nvSpPr>
            <p:cNvPr id="8" name="Line 7"/>
            <p:cNvSpPr>
              <a:spLocks noChangeShapeType="1"/>
            </p:cNvSpPr>
            <p:nvPr/>
          </p:nvSpPr>
          <p:spPr bwMode="auto">
            <a:xfrm>
              <a:off x="3653407" y="3147839"/>
              <a:ext cx="342901" cy="274007"/>
            </a:xfrm>
            <a:prstGeom prst="line">
              <a:avLst/>
            </a:prstGeom>
            <a:noFill/>
            <a:ln w="38100">
              <a:solidFill>
                <a:srgbClr val="00B0F0"/>
              </a:solidFill>
              <a:round/>
              <a:headEnd/>
              <a:tailEnd/>
            </a:ln>
            <a:effectLst/>
          </p:spPr>
          <p:txBody>
            <a:bodyPr wrap="none" anchor="ctr"/>
            <a:lstStyle/>
            <a:p>
              <a:endParaRPr lang="zh-CN" altLang="en-US"/>
            </a:p>
          </p:txBody>
        </p:sp>
        <p:sp>
          <p:nvSpPr>
            <p:cNvPr id="9" name="Line 8"/>
            <p:cNvSpPr>
              <a:spLocks noChangeShapeType="1"/>
            </p:cNvSpPr>
            <p:nvPr/>
          </p:nvSpPr>
          <p:spPr bwMode="auto">
            <a:xfrm flipH="1">
              <a:off x="3120007" y="3218471"/>
              <a:ext cx="408761" cy="322437"/>
            </a:xfrm>
            <a:prstGeom prst="line">
              <a:avLst/>
            </a:prstGeom>
            <a:noFill/>
            <a:ln w="38100">
              <a:solidFill>
                <a:srgbClr val="00B0F0"/>
              </a:solidFill>
              <a:round/>
              <a:headEnd/>
              <a:tailEnd/>
            </a:ln>
            <a:effectLst/>
          </p:spPr>
          <p:txBody>
            <a:bodyPr wrap="none" anchor="ctr"/>
            <a:lstStyle/>
            <a:p>
              <a:endParaRPr lang="zh-CN" altLang="en-US"/>
            </a:p>
          </p:txBody>
        </p:sp>
        <p:sp>
          <p:nvSpPr>
            <p:cNvPr id="10" name="Line 9"/>
            <p:cNvSpPr>
              <a:spLocks noChangeShapeType="1"/>
            </p:cNvSpPr>
            <p:nvPr/>
          </p:nvSpPr>
          <p:spPr bwMode="auto">
            <a:xfrm>
              <a:off x="4489379" y="2722167"/>
              <a:ext cx="811924" cy="325437"/>
            </a:xfrm>
            <a:prstGeom prst="line">
              <a:avLst/>
            </a:prstGeom>
            <a:noFill/>
            <a:ln w="38100">
              <a:solidFill>
                <a:srgbClr val="00B0F0"/>
              </a:solidFill>
              <a:round/>
              <a:headEnd/>
              <a:tailEnd/>
            </a:ln>
            <a:effectLst/>
          </p:spPr>
          <p:txBody>
            <a:bodyPr wrap="none" anchor="ctr"/>
            <a:lstStyle/>
            <a:p>
              <a:endParaRPr lang="zh-CN" altLang="en-US"/>
            </a:p>
          </p:txBody>
        </p:sp>
        <p:sp>
          <p:nvSpPr>
            <p:cNvPr id="11" name="Line 10"/>
            <p:cNvSpPr>
              <a:spLocks noChangeShapeType="1"/>
            </p:cNvSpPr>
            <p:nvPr/>
          </p:nvSpPr>
          <p:spPr bwMode="auto">
            <a:xfrm flipH="1">
              <a:off x="3586802" y="2708433"/>
              <a:ext cx="789761" cy="361396"/>
            </a:xfrm>
            <a:prstGeom prst="line">
              <a:avLst/>
            </a:prstGeom>
            <a:noFill/>
            <a:ln w="38100">
              <a:solidFill>
                <a:srgbClr val="00B0F0"/>
              </a:solidFill>
              <a:round/>
              <a:headEnd/>
              <a:tailEnd/>
            </a:ln>
            <a:effectLst/>
          </p:spPr>
          <p:txBody>
            <a:bodyPr wrap="none" anchor="ctr"/>
            <a:lstStyle/>
            <a:p>
              <a:endParaRPr lang="zh-CN" altLang="en-US"/>
            </a:p>
          </p:txBody>
        </p:sp>
        <p:sp>
          <p:nvSpPr>
            <p:cNvPr id="12" name="Oval 11"/>
            <p:cNvSpPr>
              <a:spLocks noChangeArrowheads="1"/>
            </p:cNvSpPr>
            <p:nvPr/>
          </p:nvSpPr>
          <p:spPr bwMode="auto">
            <a:xfrm>
              <a:off x="4225055" y="249190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a:t>
              </a:r>
              <a:endParaRPr lang="zh-CN" altLang="en-US" sz="2000" b="1" dirty="0">
                <a:latin typeface="微软雅黑" panose="020B0503020204020204" pitchFamily="34" charset="-122"/>
                <a:ea typeface="微软雅黑" panose="020B0503020204020204" pitchFamily="34" charset="-122"/>
              </a:endParaRPr>
            </a:p>
          </p:txBody>
        </p:sp>
        <p:sp>
          <p:nvSpPr>
            <p:cNvPr id="13" name="Line 12"/>
            <p:cNvSpPr>
              <a:spLocks noChangeShapeType="1"/>
            </p:cNvSpPr>
            <p:nvPr/>
          </p:nvSpPr>
          <p:spPr bwMode="auto">
            <a:xfrm flipH="1">
              <a:off x="3740720" y="3627885"/>
              <a:ext cx="293688" cy="414338"/>
            </a:xfrm>
            <a:prstGeom prst="line">
              <a:avLst/>
            </a:prstGeom>
            <a:noFill/>
            <a:ln w="38100">
              <a:solidFill>
                <a:srgbClr val="00B0F0"/>
              </a:solidFill>
              <a:round/>
              <a:headEnd/>
              <a:tailEnd/>
            </a:ln>
            <a:effectLst/>
          </p:spPr>
          <p:txBody>
            <a:bodyPr wrap="none" anchor="ctr"/>
            <a:lstStyle/>
            <a:p>
              <a:endParaRPr lang="zh-CN" altLang="en-US"/>
            </a:p>
          </p:txBody>
        </p:sp>
        <p:sp>
          <p:nvSpPr>
            <p:cNvPr id="14" name="Line 13"/>
            <p:cNvSpPr>
              <a:spLocks noChangeShapeType="1"/>
            </p:cNvSpPr>
            <p:nvPr/>
          </p:nvSpPr>
          <p:spPr bwMode="auto">
            <a:xfrm>
              <a:off x="4142118" y="3693309"/>
              <a:ext cx="226058" cy="414339"/>
            </a:xfrm>
            <a:prstGeom prst="line">
              <a:avLst/>
            </a:prstGeom>
            <a:noFill/>
            <a:ln w="38100">
              <a:solidFill>
                <a:srgbClr val="00B0F0"/>
              </a:solidFill>
              <a:round/>
              <a:headEnd/>
              <a:tailEnd/>
            </a:ln>
            <a:effectLst/>
          </p:spPr>
          <p:txBody>
            <a:bodyPr wrap="none" anchor="ctr"/>
            <a:lstStyle/>
            <a:p>
              <a:endParaRPr lang="zh-CN" altLang="en-US"/>
            </a:p>
          </p:txBody>
        </p:sp>
        <p:sp>
          <p:nvSpPr>
            <p:cNvPr id="16" name="Oval 75"/>
            <p:cNvSpPr>
              <a:spLocks noChangeArrowheads="1"/>
            </p:cNvSpPr>
            <p:nvPr/>
          </p:nvSpPr>
          <p:spPr bwMode="auto">
            <a:xfrm>
              <a:off x="3347864" y="28997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	</a:t>
              </a:r>
              <a:endParaRPr lang="zh-CN" altLang="en-US" sz="2000" b="1" dirty="0">
                <a:latin typeface="微软雅黑" panose="020B0503020204020204" pitchFamily="34" charset="-122"/>
                <a:ea typeface="微软雅黑" panose="020B0503020204020204" pitchFamily="34" charset="-122"/>
              </a:endParaRPr>
            </a:p>
          </p:txBody>
        </p:sp>
        <p:sp>
          <p:nvSpPr>
            <p:cNvPr id="17" name="Oval 76"/>
            <p:cNvSpPr>
              <a:spLocks noChangeArrowheads="1"/>
            </p:cNvSpPr>
            <p:nvPr/>
          </p:nvSpPr>
          <p:spPr bwMode="auto">
            <a:xfrm>
              <a:off x="2929508" y="334564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9" name="Oval 78"/>
            <p:cNvSpPr>
              <a:spLocks noChangeArrowheads="1"/>
            </p:cNvSpPr>
            <p:nvPr/>
          </p:nvSpPr>
          <p:spPr bwMode="auto">
            <a:xfrm>
              <a:off x="4163608" y="388623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20" name="Oval 79"/>
            <p:cNvSpPr>
              <a:spLocks noChangeArrowheads="1"/>
            </p:cNvSpPr>
            <p:nvPr/>
          </p:nvSpPr>
          <p:spPr bwMode="auto">
            <a:xfrm>
              <a:off x="3479292" y="38866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21" name="Oval 80"/>
            <p:cNvSpPr>
              <a:spLocks noChangeArrowheads="1"/>
            </p:cNvSpPr>
            <p:nvPr/>
          </p:nvSpPr>
          <p:spPr bwMode="auto">
            <a:xfrm>
              <a:off x="3843908" y="334564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2" name="Oval 87"/>
            <p:cNvSpPr>
              <a:spLocks noChangeArrowheads="1"/>
            </p:cNvSpPr>
            <p:nvPr/>
          </p:nvSpPr>
          <p:spPr bwMode="auto">
            <a:xfrm>
              <a:off x="5416424" y="386104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23" name="Oval 88"/>
            <p:cNvSpPr>
              <a:spLocks noChangeArrowheads="1"/>
            </p:cNvSpPr>
            <p:nvPr/>
          </p:nvSpPr>
          <p:spPr bwMode="auto">
            <a:xfrm>
              <a:off x="5148903" y="287456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24" name="Oval 89"/>
            <p:cNvSpPr>
              <a:spLocks noChangeArrowheads="1"/>
            </p:cNvSpPr>
            <p:nvPr/>
          </p:nvSpPr>
          <p:spPr bwMode="auto">
            <a:xfrm>
              <a:off x="5596508" y="334564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a:t>
              </a:r>
              <a:endParaRPr lang="zh-CN" altLang="en-US" sz="2000" b="1" dirty="0">
                <a:latin typeface="微软雅黑" panose="020B0503020204020204" pitchFamily="34" charset="-122"/>
                <a:ea typeface="微软雅黑" panose="020B0503020204020204" pitchFamily="34" charset="-122"/>
              </a:endParaRPr>
            </a:p>
          </p:txBody>
        </p:sp>
        <p:sp>
          <p:nvSpPr>
            <p:cNvPr id="26" name="Oval 78"/>
            <p:cNvSpPr>
              <a:spLocks noChangeArrowheads="1"/>
            </p:cNvSpPr>
            <p:nvPr/>
          </p:nvSpPr>
          <p:spPr bwMode="auto">
            <a:xfrm>
              <a:off x="3683860" y="45030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28" name="Oval 78"/>
            <p:cNvSpPr>
              <a:spLocks noChangeArrowheads="1"/>
            </p:cNvSpPr>
            <p:nvPr/>
          </p:nvSpPr>
          <p:spPr bwMode="auto">
            <a:xfrm>
              <a:off x="4368176" y="450085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30" name="Oval 78"/>
            <p:cNvSpPr>
              <a:spLocks noChangeArrowheads="1"/>
            </p:cNvSpPr>
            <p:nvPr/>
          </p:nvSpPr>
          <p:spPr bwMode="auto">
            <a:xfrm>
              <a:off x="4225055" y="51354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grpSp>
      <p:sp>
        <p:nvSpPr>
          <p:cNvPr id="31" name="矩形 30"/>
          <p:cNvSpPr/>
          <p:nvPr/>
        </p:nvSpPr>
        <p:spPr>
          <a:xfrm>
            <a:off x="5334596" y="4797258"/>
            <a:ext cx="4062160" cy="1963614"/>
          </a:xfrm>
          <a:prstGeom prst="rect">
            <a:avLst/>
          </a:prstGeom>
        </p:spPr>
        <p:txBody>
          <a:bodyPr wrap="square">
            <a:spAutoFit/>
          </a:bodyPr>
          <a:lstStyle/>
          <a:p>
            <a:pPr lvl="1" algn="just">
              <a:spcBef>
                <a:spcPct val="10000"/>
              </a:spcBef>
              <a:defRPr/>
            </a:pPr>
            <a:r>
              <a:rPr lang="en-US" altLang="zh-CN" sz="1600" b="1" dirty="0">
                <a:solidFill>
                  <a:srgbClr val="C00000"/>
                </a:solidFill>
                <a:latin typeface="Times New Roman" pitchFamily="18" charset="0"/>
                <a:ea typeface="仿宋_GB2312" pitchFamily="49" charset="-122"/>
              </a:rPr>
              <a:t>T(</a:t>
            </a:r>
            <a:r>
              <a:rPr lang="en-US" altLang="zh-CN" sz="1600" b="1" i="1" dirty="0">
                <a:solidFill>
                  <a:srgbClr val="C00000"/>
                </a:solidFill>
                <a:latin typeface="Times New Roman" pitchFamily="18" charset="0"/>
                <a:ea typeface="仿宋_GB2312" pitchFamily="49" charset="-122"/>
              </a:rPr>
              <a:t>n</a:t>
            </a:r>
            <a:r>
              <a:rPr lang="en-US" altLang="zh-CN" sz="1600" b="1" dirty="0">
                <a:solidFill>
                  <a:srgbClr val="C00000"/>
                </a:solidFill>
                <a:latin typeface="Times New Roman" pitchFamily="18" charset="0"/>
                <a:ea typeface="仿宋_GB2312" pitchFamily="49" charset="-122"/>
              </a:rPr>
              <a:t>) </a:t>
            </a:r>
            <a:r>
              <a:rPr lang="en-US" altLang="zh-CN" sz="1600" b="1" dirty="0">
                <a:solidFill>
                  <a:srgbClr val="C00000"/>
                </a:solidFill>
                <a:latin typeface="Times New Roman" pitchFamily="18" charset="0"/>
                <a:ea typeface="仿宋_GB2312" pitchFamily="49" charset="-122"/>
                <a:sym typeface="Symbol" pitchFamily="18" charset="2"/>
              </a:rPr>
              <a:t></a:t>
            </a:r>
            <a:r>
              <a:rPr lang="en-US" altLang="zh-CN" sz="1600" b="1" dirty="0">
                <a:solidFill>
                  <a:srgbClr val="C00000"/>
                </a:solidFill>
                <a:latin typeface="Times New Roman" pitchFamily="18" charset="0"/>
                <a:ea typeface="仿宋_GB2312" pitchFamily="49" charset="-122"/>
              </a:rPr>
              <a:t> </a:t>
            </a:r>
            <a:r>
              <a:rPr lang="en-US" altLang="zh-CN" sz="1600" b="1" i="1" dirty="0" err="1">
                <a:solidFill>
                  <a:srgbClr val="C00000"/>
                </a:solidFill>
                <a:latin typeface="Times New Roman" pitchFamily="18" charset="0"/>
                <a:ea typeface="仿宋_GB2312" pitchFamily="49" charset="-122"/>
              </a:rPr>
              <a:t>cn</a:t>
            </a:r>
            <a:r>
              <a:rPr lang="en-US" altLang="zh-CN" sz="1600" b="1" dirty="0">
                <a:solidFill>
                  <a:srgbClr val="C00000"/>
                </a:solidFill>
                <a:latin typeface="Times New Roman" pitchFamily="18" charset="0"/>
                <a:ea typeface="仿宋_GB2312" pitchFamily="49" charset="-122"/>
              </a:rPr>
              <a:t> + 2T(</a:t>
            </a:r>
            <a:r>
              <a:rPr lang="en-US" altLang="zh-CN" sz="1600" b="1" i="1" dirty="0">
                <a:solidFill>
                  <a:srgbClr val="C00000"/>
                </a:solidFill>
                <a:latin typeface="Times New Roman" pitchFamily="18" charset="0"/>
                <a:ea typeface="仿宋_GB2312" pitchFamily="49" charset="-122"/>
              </a:rPr>
              <a:t>n</a:t>
            </a:r>
            <a:r>
              <a:rPr lang="en-US" altLang="zh-CN" sz="1600" b="1" dirty="0">
                <a:solidFill>
                  <a:srgbClr val="C00000"/>
                </a:solidFill>
                <a:latin typeface="Times New Roman" pitchFamily="18" charset="0"/>
                <a:ea typeface="仿宋_GB2312" pitchFamily="49" charset="-122"/>
              </a:rPr>
              <a:t>/2 )   // </a:t>
            </a:r>
            <a:r>
              <a:rPr lang="en-US" altLang="zh-CN" sz="1600" b="1" i="1" dirty="0">
                <a:solidFill>
                  <a:srgbClr val="C00000"/>
                </a:solidFill>
                <a:latin typeface="Times New Roman" pitchFamily="18" charset="0"/>
                <a:ea typeface="仿宋_GB2312" pitchFamily="49" charset="-122"/>
              </a:rPr>
              <a:t>c </a:t>
            </a:r>
            <a:r>
              <a:rPr lang="zh-CN" altLang="en-US" sz="1600" dirty="0">
                <a:solidFill>
                  <a:srgbClr val="C00000"/>
                </a:solidFill>
                <a:latin typeface="Times New Roman" pitchFamily="18" charset="0"/>
                <a:ea typeface="隶书" pitchFamily="49" charset="-122"/>
              </a:rPr>
              <a:t>是一个常数</a:t>
            </a:r>
            <a:endParaRPr lang="zh-CN" altLang="en-US" sz="1600" b="1" dirty="0">
              <a:solidFill>
                <a:srgbClr val="C00000"/>
              </a:solidFill>
              <a:latin typeface="Times New Roman" pitchFamily="18" charset="0"/>
              <a:ea typeface="仿宋_GB2312" pitchFamily="49" charset="-122"/>
            </a:endParaRPr>
          </a:p>
          <a:p>
            <a:pPr marL="1200150" lvl="2" indent="-285750" algn="just">
              <a:spcBef>
                <a:spcPct val="10000"/>
              </a:spcBef>
              <a:buFont typeface="Symbol" panose="05050102010706020507" pitchFamily="18" charset="2"/>
              <a:buChar char="£"/>
              <a:defRPr/>
            </a:pPr>
            <a:r>
              <a:rPr lang="en-US" altLang="zh-CN" sz="1600" b="1" i="1" dirty="0" err="1">
                <a:solidFill>
                  <a:srgbClr val="C00000"/>
                </a:solidFill>
                <a:latin typeface="Times New Roman" pitchFamily="18" charset="0"/>
                <a:ea typeface="仿宋_GB2312" pitchFamily="49" charset="-122"/>
              </a:rPr>
              <a:t>cn</a:t>
            </a:r>
            <a:r>
              <a:rPr lang="en-US" altLang="zh-CN" sz="1600" b="1" dirty="0">
                <a:solidFill>
                  <a:srgbClr val="C00000"/>
                </a:solidFill>
                <a:latin typeface="Times New Roman" pitchFamily="18" charset="0"/>
                <a:ea typeface="仿宋_GB2312" pitchFamily="49" charset="-122"/>
              </a:rPr>
              <a:t> + 2 ( </a:t>
            </a:r>
            <a:r>
              <a:rPr lang="en-US" altLang="zh-CN" sz="1600" b="1" i="1" dirty="0" err="1">
                <a:solidFill>
                  <a:srgbClr val="C00000"/>
                </a:solidFill>
                <a:latin typeface="Times New Roman" pitchFamily="18" charset="0"/>
                <a:ea typeface="仿宋_GB2312" pitchFamily="49" charset="-122"/>
              </a:rPr>
              <a:t>cn</a:t>
            </a:r>
            <a:r>
              <a:rPr lang="en-US" altLang="zh-CN" sz="1600" b="1" dirty="0">
                <a:solidFill>
                  <a:srgbClr val="C00000"/>
                </a:solidFill>
                <a:latin typeface="Times New Roman" pitchFamily="18" charset="0"/>
                <a:ea typeface="仿宋_GB2312" pitchFamily="49" charset="-122"/>
              </a:rPr>
              <a:t>/2 + 2T(</a:t>
            </a:r>
            <a:r>
              <a:rPr lang="en-US" altLang="zh-CN" sz="1600" b="1" i="1" dirty="0">
                <a:solidFill>
                  <a:srgbClr val="C00000"/>
                </a:solidFill>
                <a:latin typeface="Times New Roman" pitchFamily="18" charset="0"/>
                <a:ea typeface="仿宋_GB2312" pitchFamily="49" charset="-122"/>
              </a:rPr>
              <a:t>n</a:t>
            </a:r>
            <a:r>
              <a:rPr lang="en-US" altLang="zh-CN" sz="1600" b="1" dirty="0">
                <a:solidFill>
                  <a:srgbClr val="C00000"/>
                </a:solidFill>
                <a:latin typeface="Times New Roman" pitchFamily="18" charset="0"/>
                <a:ea typeface="仿宋_GB2312" pitchFamily="49" charset="-122"/>
              </a:rPr>
              <a:t>/4) ) </a:t>
            </a:r>
          </a:p>
          <a:p>
            <a:pPr lvl="2" algn="just">
              <a:spcBef>
                <a:spcPct val="10000"/>
              </a:spcBef>
              <a:defRPr/>
            </a:pPr>
            <a:r>
              <a:rPr lang="en-US" altLang="zh-CN" sz="1600" b="1" dirty="0">
                <a:solidFill>
                  <a:srgbClr val="C00000"/>
                </a:solidFill>
                <a:latin typeface="Times New Roman" pitchFamily="18" charset="0"/>
                <a:ea typeface="仿宋_GB2312" pitchFamily="49" charset="-122"/>
              </a:rPr>
              <a:t>= 2</a:t>
            </a:r>
            <a:r>
              <a:rPr lang="en-US" altLang="zh-CN" sz="1600" b="1" i="1" dirty="0">
                <a:solidFill>
                  <a:srgbClr val="C00000"/>
                </a:solidFill>
                <a:latin typeface="Times New Roman" pitchFamily="18" charset="0"/>
                <a:ea typeface="仿宋_GB2312" pitchFamily="49" charset="-122"/>
              </a:rPr>
              <a:t>cn </a:t>
            </a:r>
            <a:r>
              <a:rPr lang="en-US" altLang="zh-CN" sz="1600" b="1" dirty="0">
                <a:solidFill>
                  <a:srgbClr val="C00000"/>
                </a:solidFill>
                <a:latin typeface="Times New Roman" pitchFamily="18" charset="0"/>
                <a:ea typeface="仿宋_GB2312" pitchFamily="49" charset="-122"/>
              </a:rPr>
              <a:t>+ 4T(</a:t>
            </a:r>
            <a:r>
              <a:rPr lang="en-US" altLang="zh-CN" sz="1600" b="1" i="1" dirty="0">
                <a:solidFill>
                  <a:srgbClr val="C00000"/>
                </a:solidFill>
                <a:latin typeface="Times New Roman" pitchFamily="18" charset="0"/>
                <a:ea typeface="仿宋_GB2312" pitchFamily="49" charset="-122"/>
              </a:rPr>
              <a:t>n</a:t>
            </a:r>
            <a:r>
              <a:rPr lang="en-US" altLang="zh-CN" sz="1600" b="1" dirty="0">
                <a:solidFill>
                  <a:srgbClr val="C00000"/>
                </a:solidFill>
                <a:latin typeface="Times New Roman" pitchFamily="18" charset="0"/>
                <a:ea typeface="仿宋_GB2312" pitchFamily="49" charset="-122"/>
              </a:rPr>
              <a:t>/4)</a:t>
            </a:r>
          </a:p>
          <a:p>
            <a:pPr marL="1200150" lvl="2" indent="-285750" algn="just">
              <a:spcBef>
                <a:spcPct val="10000"/>
              </a:spcBef>
              <a:buFont typeface="Symbol" panose="05050102010706020507" pitchFamily="18" charset="2"/>
              <a:buChar char="£"/>
              <a:defRPr/>
            </a:pPr>
            <a:r>
              <a:rPr lang="en-US" altLang="zh-CN" sz="1600" b="1" dirty="0">
                <a:solidFill>
                  <a:srgbClr val="C00000"/>
                </a:solidFill>
                <a:latin typeface="Times New Roman" pitchFamily="18" charset="0"/>
                <a:ea typeface="仿宋_GB2312" pitchFamily="49" charset="-122"/>
              </a:rPr>
              <a:t>2</a:t>
            </a:r>
            <a:r>
              <a:rPr lang="en-US" altLang="zh-CN" sz="1600" b="1" i="1" dirty="0">
                <a:solidFill>
                  <a:srgbClr val="C00000"/>
                </a:solidFill>
                <a:latin typeface="Times New Roman" pitchFamily="18" charset="0"/>
                <a:ea typeface="仿宋_GB2312" pitchFamily="49" charset="-122"/>
              </a:rPr>
              <a:t>cn </a:t>
            </a:r>
            <a:r>
              <a:rPr lang="en-US" altLang="zh-CN" sz="1600" b="1" dirty="0">
                <a:solidFill>
                  <a:srgbClr val="C00000"/>
                </a:solidFill>
                <a:latin typeface="Times New Roman" pitchFamily="18" charset="0"/>
                <a:ea typeface="仿宋_GB2312" pitchFamily="49" charset="-122"/>
              </a:rPr>
              <a:t>+ 4 ( </a:t>
            </a:r>
            <a:r>
              <a:rPr lang="en-US" altLang="zh-CN" sz="1600" b="1" i="1" dirty="0" err="1">
                <a:solidFill>
                  <a:srgbClr val="C00000"/>
                </a:solidFill>
                <a:latin typeface="Times New Roman" pitchFamily="18" charset="0"/>
                <a:ea typeface="仿宋_GB2312" pitchFamily="49" charset="-122"/>
              </a:rPr>
              <a:t>cn</a:t>
            </a:r>
            <a:r>
              <a:rPr lang="en-US" altLang="zh-CN" sz="1600" b="1" dirty="0">
                <a:solidFill>
                  <a:srgbClr val="C00000"/>
                </a:solidFill>
                <a:latin typeface="Times New Roman" pitchFamily="18" charset="0"/>
                <a:ea typeface="仿宋_GB2312" pitchFamily="49" charset="-122"/>
              </a:rPr>
              <a:t>/4 +2T(</a:t>
            </a:r>
            <a:r>
              <a:rPr lang="en-US" altLang="zh-CN" sz="1600" b="1" i="1" dirty="0">
                <a:solidFill>
                  <a:srgbClr val="C00000"/>
                </a:solidFill>
                <a:latin typeface="Times New Roman" pitchFamily="18" charset="0"/>
                <a:ea typeface="仿宋_GB2312" pitchFamily="49" charset="-122"/>
              </a:rPr>
              <a:t>n</a:t>
            </a:r>
            <a:r>
              <a:rPr lang="en-US" altLang="zh-CN" sz="1600" b="1" dirty="0">
                <a:solidFill>
                  <a:srgbClr val="C00000"/>
                </a:solidFill>
                <a:latin typeface="Times New Roman" pitchFamily="18" charset="0"/>
                <a:ea typeface="仿宋_GB2312" pitchFamily="49" charset="-122"/>
              </a:rPr>
              <a:t>/8) ) </a:t>
            </a:r>
          </a:p>
          <a:p>
            <a:pPr lvl="2" algn="just">
              <a:spcBef>
                <a:spcPct val="10000"/>
              </a:spcBef>
              <a:defRPr/>
            </a:pPr>
            <a:r>
              <a:rPr lang="en-US" altLang="zh-CN" sz="1600" b="1" dirty="0">
                <a:solidFill>
                  <a:srgbClr val="C00000"/>
                </a:solidFill>
                <a:latin typeface="Times New Roman" pitchFamily="18" charset="0"/>
                <a:ea typeface="仿宋_GB2312" pitchFamily="49" charset="-122"/>
              </a:rPr>
              <a:t>= 3</a:t>
            </a:r>
            <a:r>
              <a:rPr lang="en-US" altLang="zh-CN" sz="1600" b="1" i="1" dirty="0">
                <a:solidFill>
                  <a:srgbClr val="C00000"/>
                </a:solidFill>
                <a:latin typeface="Times New Roman" pitchFamily="18" charset="0"/>
                <a:ea typeface="仿宋_GB2312" pitchFamily="49" charset="-122"/>
              </a:rPr>
              <a:t>cn</a:t>
            </a:r>
            <a:r>
              <a:rPr lang="en-US" altLang="zh-CN" sz="1600" b="1" dirty="0">
                <a:solidFill>
                  <a:srgbClr val="C00000"/>
                </a:solidFill>
                <a:latin typeface="Times New Roman" pitchFamily="18" charset="0"/>
                <a:ea typeface="仿宋_GB2312" pitchFamily="49" charset="-122"/>
              </a:rPr>
              <a:t> + 8T(</a:t>
            </a:r>
            <a:r>
              <a:rPr lang="en-US" altLang="zh-CN" sz="1600" b="1" i="1" dirty="0">
                <a:solidFill>
                  <a:srgbClr val="C00000"/>
                </a:solidFill>
                <a:latin typeface="Times New Roman" pitchFamily="18" charset="0"/>
                <a:ea typeface="仿宋_GB2312" pitchFamily="49" charset="-122"/>
              </a:rPr>
              <a:t>n</a:t>
            </a:r>
            <a:r>
              <a:rPr lang="en-US" altLang="zh-CN" sz="1600" b="1" dirty="0">
                <a:solidFill>
                  <a:srgbClr val="C00000"/>
                </a:solidFill>
                <a:latin typeface="Times New Roman" pitchFamily="18" charset="0"/>
                <a:ea typeface="仿宋_GB2312" pitchFamily="49" charset="-122"/>
              </a:rPr>
              <a:t>/8)</a:t>
            </a:r>
          </a:p>
          <a:p>
            <a:pPr lvl="2" algn="just">
              <a:spcBef>
                <a:spcPct val="10000"/>
              </a:spcBef>
              <a:defRPr/>
            </a:pPr>
            <a:r>
              <a:rPr lang="en-US" altLang="zh-CN" sz="1600" b="1" dirty="0">
                <a:solidFill>
                  <a:srgbClr val="C00000"/>
                </a:solidFill>
                <a:latin typeface="Times New Roman" pitchFamily="18" charset="0"/>
                <a:ea typeface="仿宋_GB2312" pitchFamily="49" charset="-122"/>
              </a:rPr>
              <a:t>    ………</a:t>
            </a:r>
          </a:p>
          <a:p>
            <a:pPr lvl="2" algn="just">
              <a:spcBef>
                <a:spcPct val="10000"/>
              </a:spcBef>
              <a:defRPr/>
            </a:pPr>
            <a:r>
              <a:rPr lang="en-US" altLang="zh-CN" sz="1600" b="1" dirty="0">
                <a:solidFill>
                  <a:srgbClr val="C00000"/>
                </a:solidFill>
                <a:latin typeface="Times New Roman" pitchFamily="18" charset="0"/>
                <a:ea typeface="仿宋_GB2312" pitchFamily="49" charset="-122"/>
                <a:sym typeface="Symbol" pitchFamily="18" charset="2"/>
              </a:rPr>
              <a:t></a:t>
            </a:r>
            <a:r>
              <a:rPr lang="en-US" altLang="zh-CN" sz="1600" b="1" dirty="0">
                <a:solidFill>
                  <a:srgbClr val="C00000"/>
                </a:solidFill>
                <a:latin typeface="Times New Roman" pitchFamily="18" charset="0"/>
                <a:ea typeface="仿宋_GB2312" pitchFamily="49" charset="-122"/>
              </a:rPr>
              <a:t> </a:t>
            </a:r>
            <a:r>
              <a:rPr lang="en-US" altLang="zh-CN" sz="1600" b="1" i="1" dirty="0" err="1">
                <a:solidFill>
                  <a:srgbClr val="C00000"/>
                </a:solidFill>
                <a:latin typeface="Times New Roman" pitchFamily="18" charset="0"/>
                <a:ea typeface="仿宋_GB2312" pitchFamily="49" charset="-122"/>
              </a:rPr>
              <a:t>cn</a:t>
            </a:r>
            <a:r>
              <a:rPr lang="en-US" altLang="zh-CN" sz="1600" b="1" dirty="0">
                <a:solidFill>
                  <a:srgbClr val="C00000"/>
                </a:solidFill>
                <a:latin typeface="Times New Roman" pitchFamily="18" charset="0"/>
                <a:ea typeface="仿宋_GB2312" pitchFamily="49" charset="-122"/>
              </a:rPr>
              <a:t> log</a:t>
            </a:r>
            <a:r>
              <a:rPr lang="en-US" altLang="zh-CN" sz="1600" b="1" baseline="-25000" dirty="0">
                <a:solidFill>
                  <a:srgbClr val="C00000"/>
                </a:solidFill>
                <a:latin typeface="Times New Roman" pitchFamily="18" charset="0"/>
                <a:ea typeface="仿宋_GB2312" pitchFamily="49" charset="-122"/>
              </a:rPr>
              <a:t>2</a:t>
            </a:r>
            <a:r>
              <a:rPr lang="en-US" altLang="zh-CN" sz="1600" b="1" i="1" dirty="0">
                <a:solidFill>
                  <a:srgbClr val="C00000"/>
                </a:solidFill>
                <a:latin typeface="Times New Roman" pitchFamily="18" charset="0"/>
                <a:ea typeface="仿宋_GB2312" pitchFamily="49" charset="-122"/>
              </a:rPr>
              <a:t>n</a:t>
            </a:r>
            <a:r>
              <a:rPr lang="en-US" altLang="zh-CN" sz="1600" b="1" dirty="0">
                <a:solidFill>
                  <a:srgbClr val="C00000"/>
                </a:solidFill>
                <a:latin typeface="Times New Roman" pitchFamily="18" charset="0"/>
                <a:ea typeface="仿宋_GB2312" pitchFamily="49" charset="-122"/>
              </a:rPr>
              <a:t> + </a:t>
            </a:r>
            <a:r>
              <a:rPr lang="en-US" altLang="zh-CN" sz="1600" b="1" i="1" dirty="0" err="1">
                <a:solidFill>
                  <a:srgbClr val="C00000"/>
                </a:solidFill>
                <a:latin typeface="Times New Roman" pitchFamily="18" charset="0"/>
                <a:ea typeface="仿宋_GB2312" pitchFamily="49" charset="-122"/>
              </a:rPr>
              <a:t>n</a:t>
            </a:r>
            <a:r>
              <a:rPr lang="en-US" altLang="zh-CN" sz="1600" b="1" dirty="0" err="1">
                <a:solidFill>
                  <a:srgbClr val="C00000"/>
                </a:solidFill>
                <a:latin typeface="Times New Roman" pitchFamily="18" charset="0"/>
                <a:ea typeface="仿宋_GB2312" pitchFamily="49" charset="-122"/>
              </a:rPr>
              <a:t>T</a:t>
            </a:r>
            <a:r>
              <a:rPr lang="en-US" altLang="zh-CN" sz="1600" b="1" dirty="0">
                <a:solidFill>
                  <a:srgbClr val="C00000"/>
                </a:solidFill>
                <a:latin typeface="Times New Roman" pitchFamily="18" charset="0"/>
                <a:ea typeface="仿宋_GB2312" pitchFamily="49" charset="-122"/>
              </a:rPr>
              <a:t>(1) = O(</a:t>
            </a:r>
            <a:r>
              <a:rPr lang="en-US" altLang="zh-CN" sz="1600" b="1" i="1" dirty="0">
                <a:solidFill>
                  <a:srgbClr val="C00000"/>
                </a:solidFill>
                <a:latin typeface="Times New Roman" pitchFamily="18" charset="0"/>
                <a:ea typeface="仿宋_GB2312" pitchFamily="49" charset="-122"/>
              </a:rPr>
              <a:t>n</a:t>
            </a:r>
            <a:r>
              <a:rPr lang="en-US" altLang="zh-CN" sz="1600" b="1" dirty="0">
                <a:solidFill>
                  <a:srgbClr val="C00000"/>
                </a:solidFill>
                <a:latin typeface="Times New Roman" pitchFamily="18" charset="0"/>
                <a:ea typeface="仿宋_GB2312" pitchFamily="49" charset="-122"/>
              </a:rPr>
              <a:t> log</a:t>
            </a:r>
            <a:r>
              <a:rPr lang="en-US" altLang="zh-CN" sz="1600" b="1" baseline="-25000" dirty="0">
                <a:solidFill>
                  <a:srgbClr val="C00000"/>
                </a:solidFill>
                <a:latin typeface="Times New Roman" pitchFamily="18" charset="0"/>
                <a:ea typeface="仿宋_GB2312" pitchFamily="49" charset="-122"/>
              </a:rPr>
              <a:t>2</a:t>
            </a:r>
            <a:r>
              <a:rPr lang="en-US" altLang="zh-CN" sz="1600" b="1" i="1" dirty="0">
                <a:solidFill>
                  <a:srgbClr val="C00000"/>
                </a:solidFill>
                <a:latin typeface="Times New Roman" pitchFamily="18" charset="0"/>
                <a:ea typeface="仿宋_GB2312" pitchFamily="49" charset="-122"/>
              </a:rPr>
              <a:t>n </a:t>
            </a:r>
            <a:r>
              <a:rPr lang="en-US" altLang="zh-CN" sz="1600" b="1" dirty="0">
                <a:solidFill>
                  <a:srgbClr val="C00000"/>
                </a:solidFill>
                <a:latin typeface="Times New Roman" pitchFamily="18" charset="0"/>
                <a:ea typeface="仿宋_GB2312" pitchFamily="49" charset="-122"/>
              </a:rPr>
              <a:t>)</a:t>
            </a:r>
          </a:p>
        </p:txBody>
      </p:sp>
    </p:spTree>
    <p:extLst>
      <p:ext uri="{BB962C8B-B14F-4D97-AF65-F5344CB8AC3E}">
        <p14:creationId xmlns:p14="http://schemas.microsoft.com/office/powerpoint/2010/main" val="3224984809"/>
      </p:ext>
    </p:extLst>
  </p:cSld>
  <p:clrMapOvr>
    <a:masterClrMapping/>
  </p:clrMapOvr>
  <p:transition advTm="157">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24744"/>
            <a:ext cx="8856984" cy="229293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性能分析（</a:t>
            </a:r>
            <a:r>
              <a:rPr lang="zh-CN" altLang="en-US" sz="2800" b="1" dirty="0">
                <a:solidFill>
                  <a:srgbClr val="C00000"/>
                </a:solidFill>
                <a:latin typeface="微软雅黑" panose="020B0503020204020204" pitchFamily="34" charset="-122"/>
                <a:ea typeface="微软雅黑" panose="020B0503020204020204" pitchFamily="34" charset="-122"/>
              </a:rPr>
              <a:t>平均意义下</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假设待排序的元素服从独立均匀随机分布。</a:t>
            </a:r>
            <a:r>
              <a:rPr lang="en-US" altLang="zh-CN" sz="2200" b="1" dirty="0">
                <a:latin typeface="微软雅黑" panose="020B0503020204020204" pitchFamily="34" charset="-122"/>
                <a:ea typeface="微软雅黑" panose="020B0503020204020204" pitchFamily="34" charset="-122"/>
              </a:rPr>
              <a:t>Partition</a:t>
            </a:r>
            <a:r>
              <a:rPr lang="zh-CN" altLang="en-US" sz="2200" b="1" dirty="0">
                <a:latin typeface="微软雅黑" panose="020B0503020204020204" pitchFamily="34" charset="-122"/>
                <a:ea typeface="微软雅黑" panose="020B0503020204020204" pitchFamily="34" charset="-122"/>
              </a:rPr>
              <a:t>算法在经过</a:t>
            </a:r>
            <a:r>
              <a:rPr lang="en-US" altLang="zh-CN" sz="2200" b="1" dirty="0">
                <a:latin typeface="微软雅黑" panose="020B0503020204020204" pitchFamily="34" charset="-122"/>
                <a:ea typeface="微软雅黑" panose="020B0503020204020204" pitchFamily="34" charset="-122"/>
              </a:rPr>
              <a:t>n-1</a:t>
            </a:r>
            <a:r>
              <a:rPr lang="zh-CN" altLang="en-US" sz="2200" b="1" dirty="0">
                <a:latin typeface="微软雅黑" panose="020B0503020204020204" pitchFamily="34" charset="-122"/>
                <a:ea typeface="微软雅黑" panose="020B0503020204020204" pitchFamily="34" charset="-122"/>
              </a:rPr>
              <a:t>次比较和至多</a:t>
            </a:r>
            <a:r>
              <a:rPr lang="en-US" altLang="zh-CN" sz="2200" b="1" dirty="0">
                <a:latin typeface="微软雅黑" panose="020B0503020204020204" pitchFamily="34" charset="-122"/>
                <a:ea typeface="微软雅黑" panose="020B0503020204020204" pitchFamily="34" charset="-122"/>
              </a:rPr>
              <a:t>n+1</a:t>
            </a:r>
            <a:r>
              <a:rPr lang="zh-CN" altLang="en-US" sz="2200" b="1" dirty="0">
                <a:latin typeface="微软雅黑" panose="020B0503020204020204" pitchFamily="34" charset="-122"/>
                <a:ea typeface="微软雅黑" panose="020B0503020204020204" pitchFamily="34" charset="-122"/>
              </a:rPr>
              <a:t>次移动操作后，对规模为</a:t>
            </a:r>
            <a:r>
              <a:rPr lang="en-US" altLang="zh-CN" sz="2200" b="1" dirty="0">
                <a:latin typeface="微软雅黑" panose="020B0503020204020204" pitchFamily="34" charset="-122"/>
                <a:ea typeface="微软雅黑" panose="020B0503020204020204" pitchFamily="34" charset="-122"/>
              </a:rPr>
              <a:t>n</a:t>
            </a:r>
            <a:r>
              <a:rPr lang="zh-CN" altLang="en-US" sz="2200" b="1" dirty="0">
                <a:latin typeface="微软雅黑" panose="020B0503020204020204" pitchFamily="34" charset="-122"/>
                <a:ea typeface="微软雅黑" panose="020B0503020204020204" pitchFamily="34" charset="-122"/>
              </a:rPr>
              <a:t>的向量的划分结果无非</a:t>
            </a:r>
            <a:r>
              <a:rPr lang="en-US" altLang="zh-CN" sz="2200" b="1" dirty="0">
                <a:latin typeface="微软雅黑" panose="020B0503020204020204" pitchFamily="34" charset="-122"/>
                <a:ea typeface="微软雅黑" panose="020B0503020204020204" pitchFamily="34" charset="-122"/>
              </a:rPr>
              <a:t>n</a:t>
            </a:r>
            <a:r>
              <a:rPr lang="zh-CN" altLang="en-US" sz="2200" b="1" dirty="0">
                <a:latin typeface="微软雅黑" panose="020B0503020204020204" pitchFamily="34" charset="-122"/>
                <a:ea typeface="微软雅黑" panose="020B0503020204020204" pitchFamily="34" charset="-122"/>
              </a:rPr>
              <a:t>种可能，划分所得左侧子序列的长度分别为</a:t>
            </a:r>
            <a:r>
              <a:rPr lang="en-US" altLang="zh-CN" sz="2200" b="1" dirty="0">
                <a:latin typeface="微软雅黑" panose="020B0503020204020204" pitchFamily="34" charset="-122"/>
                <a:ea typeface="微软雅黑" panose="020B0503020204020204" pitchFamily="34" charset="-122"/>
              </a:rPr>
              <a:t>0,1,2,…,n-1</a:t>
            </a:r>
            <a:r>
              <a:rPr lang="zh-CN" altLang="en-US" sz="2200" b="1" dirty="0">
                <a:latin typeface="微软雅黑" panose="020B0503020204020204" pitchFamily="34" charset="-122"/>
                <a:ea typeface="微软雅黑" panose="020B0503020204020204" pitchFamily="34" charset="-122"/>
              </a:rPr>
              <a:t>，按假定条件，每种情况的概率均为</a:t>
            </a:r>
            <a:r>
              <a:rPr lang="en-US" altLang="zh-CN" sz="2200" b="1" dirty="0">
                <a:latin typeface="微软雅黑" panose="020B0503020204020204" pitchFamily="34" charset="-122"/>
                <a:ea typeface="微软雅黑" panose="020B0503020204020204" pitchFamily="34" charset="-122"/>
              </a:rPr>
              <a:t>1/n</a:t>
            </a:r>
            <a:r>
              <a:rPr lang="zh-CN" altLang="en-US" sz="2200" b="1" dirty="0">
                <a:latin typeface="微软雅黑" panose="020B0503020204020204" pitchFamily="34" charset="-122"/>
                <a:ea typeface="微软雅黑" panose="020B0503020204020204" pitchFamily="34" charset="-122"/>
              </a:rPr>
              <a:t>，故若将算法的平均运行时间记为</a:t>
            </a:r>
            <a:r>
              <a:rPr lang="en-US" altLang="zh-CN" sz="2200" b="1" dirty="0">
                <a:latin typeface="微软雅黑" panose="020B0503020204020204" pitchFamily="34" charset="-122"/>
                <a:ea typeface="微软雅黑" panose="020B0503020204020204" pitchFamily="34" charset="-122"/>
              </a:rPr>
              <a:t>T(n)</a:t>
            </a:r>
            <a:r>
              <a:rPr lang="zh-CN" altLang="en-US" sz="2200" b="1" dirty="0">
                <a:latin typeface="微软雅黑" panose="020B0503020204020204" pitchFamily="34" charset="-122"/>
                <a:ea typeface="微软雅黑" panose="020B0503020204020204" pitchFamily="34" charset="-122"/>
              </a:rPr>
              <a:t>，则有</a:t>
            </a:r>
            <a:endParaRPr lang="en-US" altLang="zh-CN" sz="2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mc:AlternateContent xmlns:mc="http://schemas.openxmlformats.org/markup-compatibility/2006" xmlns:a14="http://schemas.microsoft.com/office/drawing/2010/main">
        <mc:Choice Requires="a14">
          <p:sp>
            <p:nvSpPr>
              <p:cNvPr id="3" name="矩形 2"/>
              <p:cNvSpPr/>
              <p:nvPr/>
            </p:nvSpPr>
            <p:spPr>
              <a:xfrm>
                <a:off x="1043608" y="3417679"/>
                <a:ext cx="5830892" cy="1220527"/>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m>
                        <m:mPr>
                          <m:mcs>
                            <m:mc>
                              <m:mcPr>
                                <m:count m:val="1"/>
                                <m:mcJc m:val="center"/>
                              </m:mcPr>
                            </m:mc>
                          </m:mcs>
                          <m:ctrlPr>
                            <a:rPr lang="zh-CN" altLang="en-US" i="1" smtClean="0">
                              <a:latin typeface="Cambria Math" panose="02040503050406030204" pitchFamily="18" charset="0"/>
                            </a:rPr>
                          </m:ctrlPr>
                        </m:mPr>
                        <m:mr>
                          <m:e>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+1)+(</m:t>
                            </m:r>
                            <m:f>
                              <m:fPr>
                                <m:type m:val="lin"/>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𝑛</m:t>
                                </m:r>
                              </m:den>
                            </m:f>
                            <m:r>
                              <a:rPr lang="zh-CN" altLang="en-US" i="0">
                                <a:latin typeface="Cambria Math" panose="02040503050406030204" pitchFamily="18" charset="0"/>
                              </a:rPr>
                              <m:t>)×</m:t>
                            </m:r>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en-US" altLang="zh-CN" i="1" smtClean="0">
                                    <a:latin typeface="Cambria Math" panose="02040503050406030204" pitchFamily="18" charset="0"/>
                                  </a:rPr>
                                  <m:t>=</m:t>
                                </m:r>
                                <m:r>
                                  <a:rPr lang="zh-CN" altLang="en-US" i="0">
                                    <a:latin typeface="Cambria Math" panose="02040503050406030204" pitchFamily="18" charset="0"/>
                                  </a:rPr>
                                  <m:t>1</m:t>
                                </m:r>
                              </m:sub>
                              <m:sup>
                                <m:r>
                                  <a:rPr lang="zh-CN" altLang="en-US" i="1">
                                    <a:latin typeface="Cambria Math" panose="02040503050406030204" pitchFamily="18" charset="0"/>
                                  </a:rPr>
                                  <m:t>𝑛</m:t>
                                </m:r>
                              </m:sup>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1">
                                        <a:latin typeface="Cambria Math" panose="02040503050406030204" pitchFamily="18" charset="0"/>
                                      </a:rPr>
                                      <m:t>𝑘</m:t>
                                    </m:r>
                                    <m:r>
                                      <a:rPr lang="zh-CN" altLang="en-US" i="0">
                                        <a:latin typeface="Cambria Math" panose="02040503050406030204" pitchFamily="18" charset="0"/>
                                      </a:rPr>
                                      <m:t>−1)+</m:t>
                                    </m:r>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m:t>
                                    </m:r>
                                    <m:r>
                                      <a:rPr lang="zh-CN" altLang="en-US" i="1">
                                        <a:latin typeface="Cambria Math" panose="02040503050406030204" pitchFamily="18" charset="0"/>
                                      </a:rPr>
                                      <m:t>𝑘</m:t>
                                    </m:r>
                                    <m:r>
                                      <a:rPr lang="zh-CN" altLang="en-US" i="0">
                                        <a:latin typeface="Cambria Math" panose="02040503050406030204" pitchFamily="18" charset="0"/>
                                      </a:rPr>
                                      <m:t>)</m:t>
                                    </m:r>
                                  </m:e>
                                </m:d>
                              </m:e>
                            </m:nary>
                          </m:e>
                        </m:mr>
                        <m:mr>
                          <m:e>
                            <m:r>
                              <a:rPr lang="en-US" altLang="zh-CN" b="0" i="1" smtClean="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+1)+(</m:t>
                            </m:r>
                            <m:f>
                              <m:fPr>
                                <m:type m:val="lin"/>
                                <m:ctrlPr>
                                  <a:rPr lang="zh-CN" altLang="en-US" i="1">
                                    <a:latin typeface="Cambria Math" panose="02040503050406030204" pitchFamily="18" charset="0"/>
                                  </a:rPr>
                                </m:ctrlPr>
                              </m:fPr>
                              <m:num>
                                <m:r>
                                  <a:rPr lang="zh-CN" altLang="en-US" i="0">
                                    <a:latin typeface="Cambria Math" panose="02040503050406030204" pitchFamily="18" charset="0"/>
                                  </a:rPr>
                                  <m:t>2</m:t>
                                </m:r>
                              </m:num>
                              <m:den>
                                <m:r>
                                  <a:rPr lang="zh-CN" altLang="en-US" i="1">
                                    <a:latin typeface="Cambria Math" panose="02040503050406030204" pitchFamily="18" charset="0"/>
                                  </a:rPr>
                                  <m:t>𝑛</m:t>
                                </m:r>
                              </m:den>
                            </m:f>
                            <m:r>
                              <a:rPr lang="zh-CN" altLang="en-US" i="0">
                                <a:latin typeface="Cambria Math" panose="02040503050406030204" pitchFamily="18" charset="0"/>
                              </a:rPr>
                              <m:t>)×</m:t>
                            </m:r>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en-US" altLang="zh-CN" i="1" smtClean="0">
                                    <a:latin typeface="Cambria Math" panose="02040503050406030204" pitchFamily="18" charset="0"/>
                                  </a:rPr>
                                  <m:t>=</m:t>
                                </m:r>
                                <m:r>
                                  <a:rPr lang="zh-CN" altLang="en-US" i="0">
                                    <a:latin typeface="Cambria Math" panose="02040503050406030204" pitchFamily="18" charset="0"/>
                                  </a:rPr>
                                  <m:t>1</m:t>
                                </m:r>
                              </m:sub>
                              <m:sup>
                                <m:r>
                                  <a:rPr lang="zh-CN" altLang="en-US" i="1">
                                    <a:latin typeface="Cambria Math" panose="02040503050406030204" pitchFamily="18" charset="0"/>
                                  </a:rPr>
                                  <m:t>𝑛</m:t>
                                </m:r>
                              </m:sup>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1">
                                        <a:latin typeface="Cambria Math" panose="02040503050406030204" pitchFamily="18" charset="0"/>
                                      </a:rPr>
                                      <m:t>𝑘</m:t>
                                    </m:r>
                                    <m:r>
                                      <a:rPr lang="zh-CN" altLang="en-US" i="0">
                                        <a:latin typeface="Cambria Math" panose="02040503050406030204" pitchFamily="18" charset="0"/>
                                      </a:rPr>
                                      <m:t>−1</m:t>
                                    </m:r>
                                  </m:e>
                                </m:d>
                              </m:e>
                            </m:nary>
                          </m:e>
                        </m:mr>
                      </m:m>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1043608" y="3417679"/>
                <a:ext cx="5830892" cy="1220527"/>
              </a:xfrm>
              <a:prstGeom prst="rect">
                <a:avLst/>
              </a:prstGeom>
              <a:blipFill>
                <a:blip r:embed="rId3"/>
                <a:stretch>
                  <a:fillRect/>
                </a:stretch>
              </a:blipFill>
            </p:spPr>
            <p:txBody>
              <a:bodyPr/>
              <a:lstStyle/>
              <a:p>
                <a:r>
                  <a:rPr lang="zh-CN" altLang="en-US">
                    <a:noFill/>
                  </a:rPr>
                  <a:t> </a:t>
                </a:r>
              </a:p>
            </p:txBody>
          </p:sp>
        </mc:Fallback>
      </mc:AlternateContent>
      <p:sp>
        <p:nvSpPr>
          <p:cNvPr id="6" name="矩形 5"/>
          <p:cNvSpPr/>
          <p:nvPr/>
        </p:nvSpPr>
        <p:spPr>
          <a:xfrm>
            <a:off x="1115616" y="4652869"/>
            <a:ext cx="2642070"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等式两边同乘以</a:t>
            </a:r>
            <a:r>
              <a:rPr lang="en-US" altLang="zh-CN" b="1" dirty="0">
                <a:latin typeface="微软雅黑" panose="020B0503020204020204" pitchFamily="34" charset="-122"/>
                <a:ea typeface="微软雅黑" panose="020B0503020204020204" pitchFamily="34" charset="-122"/>
              </a:rPr>
              <a:t>n</a:t>
            </a:r>
            <a:r>
              <a:rPr lang="zh-CN" altLang="en-US" b="1" dirty="0">
                <a:latin typeface="微软雅黑" panose="020B0503020204020204" pitchFamily="34" charset="-122"/>
                <a:ea typeface="微软雅黑" panose="020B0503020204020204" pitchFamily="34" charset="-122"/>
              </a:rPr>
              <a:t>，则有</a:t>
            </a:r>
            <a:endParaRPr lang="zh-CN" altLang="en-US" dirty="0"/>
          </a:p>
        </p:txBody>
      </p:sp>
      <mc:AlternateContent xmlns:mc="http://schemas.openxmlformats.org/markup-compatibility/2006" xmlns:a14="http://schemas.microsoft.com/office/drawing/2010/main">
        <mc:Choice Requires="a14">
          <p:sp>
            <p:nvSpPr>
              <p:cNvPr id="8" name="矩形 7"/>
              <p:cNvSpPr/>
              <p:nvPr/>
            </p:nvSpPr>
            <p:spPr>
              <a:xfrm>
                <a:off x="1060423" y="5157192"/>
                <a:ext cx="3973652" cy="6365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𝑛𝑇</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+1)+</m:t>
                      </m:r>
                      <m:r>
                        <a:rPr lang="en-US" altLang="zh-CN" b="0" i="0" smtClean="0">
                          <a:latin typeface="Cambria Math" panose="02040503050406030204" pitchFamily="18" charset="0"/>
                        </a:rPr>
                        <m:t>2</m:t>
                      </m:r>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en-US" altLang="zh-CN" i="1">
                              <a:latin typeface="Cambria Math" panose="02040503050406030204" pitchFamily="18" charset="0"/>
                            </a:rPr>
                            <m:t>=</m:t>
                          </m:r>
                          <m:r>
                            <a:rPr lang="zh-CN" altLang="en-US" i="0">
                              <a:latin typeface="Cambria Math" panose="02040503050406030204" pitchFamily="18" charset="0"/>
                            </a:rPr>
                            <m:t>1</m:t>
                          </m:r>
                        </m:sub>
                        <m:sup>
                          <m:r>
                            <a:rPr lang="zh-CN" altLang="en-US" i="1">
                              <a:latin typeface="Cambria Math" panose="02040503050406030204" pitchFamily="18" charset="0"/>
                            </a:rPr>
                            <m:t>𝑛</m:t>
                          </m:r>
                        </m:sup>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1">
                                  <a:latin typeface="Cambria Math" panose="02040503050406030204" pitchFamily="18" charset="0"/>
                                </a:rPr>
                                <m:t>𝑘</m:t>
                              </m:r>
                              <m:r>
                                <a:rPr lang="zh-CN" altLang="en-US" i="0">
                                  <a:latin typeface="Cambria Math" panose="02040503050406030204" pitchFamily="18" charset="0"/>
                                </a:rPr>
                                <m:t>−1</m:t>
                              </m:r>
                            </m:e>
                          </m:d>
                        </m:e>
                      </m:nary>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1060423" y="5157192"/>
                <a:ext cx="3973652" cy="636521"/>
              </a:xfrm>
              <a:prstGeom prst="rect">
                <a:avLst/>
              </a:prstGeom>
              <a:blipFill>
                <a:blip r:embed="rId4"/>
                <a:stretch>
                  <a:fillRect/>
                </a:stretch>
              </a:blipFill>
            </p:spPr>
            <p:txBody>
              <a:bodyPr/>
              <a:lstStyle/>
              <a:p>
                <a:r>
                  <a:rPr lang="zh-CN" altLang="en-US">
                    <a:noFill/>
                  </a:rPr>
                  <a:t> </a:t>
                </a:r>
              </a:p>
            </p:txBody>
          </p:sp>
        </mc:Fallback>
      </mc:AlternateContent>
      <p:sp>
        <p:nvSpPr>
          <p:cNvPr id="10" name="矩形 9"/>
          <p:cNvSpPr/>
          <p:nvPr/>
        </p:nvSpPr>
        <p:spPr>
          <a:xfrm>
            <a:off x="1124770" y="5895181"/>
            <a:ext cx="877163"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同理有</a:t>
            </a:r>
            <a:endParaRPr lang="zh-CN" altLang="en-US" dirty="0"/>
          </a:p>
        </p:txBody>
      </p:sp>
      <mc:AlternateContent xmlns:mc="http://schemas.openxmlformats.org/markup-compatibility/2006" xmlns:a14="http://schemas.microsoft.com/office/drawing/2010/main">
        <mc:Choice Requires="a14">
          <p:sp>
            <p:nvSpPr>
              <p:cNvPr id="11" name="矩形 10"/>
              <p:cNvSpPr/>
              <p:nvPr/>
            </p:nvSpPr>
            <p:spPr>
              <a:xfrm>
                <a:off x="1115616" y="6165304"/>
                <a:ext cx="4775153" cy="6585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r>
                        <a:rPr lang="zh-CN" altLang="en-US" i="1" smtClean="0">
                          <a:latin typeface="Cambria Math" panose="02040503050406030204" pitchFamily="18" charset="0"/>
                        </a:rPr>
                        <m:t>𝑛</m:t>
                      </m:r>
                      <m:r>
                        <a:rPr lang="en-US" altLang="zh-CN" i="1">
                          <a:latin typeface="Cambria Math" panose="02040503050406030204" pitchFamily="18" charset="0"/>
                        </a:rPr>
                        <m:t>−1</m:t>
                      </m:r>
                      <m:r>
                        <a:rPr lang="en-US" altLang="zh-CN" b="0" i="1" smtClean="0">
                          <a:latin typeface="Cambria Math" panose="02040503050406030204" pitchFamily="18" charset="0"/>
                        </a:rPr>
                        <m:t>)</m:t>
                      </m:r>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1">
                          <a:latin typeface="Cambria Math" panose="02040503050406030204" pitchFamily="18" charset="0"/>
                        </a:rPr>
                        <m:t>𝑛</m:t>
                      </m:r>
                      <m:r>
                        <a:rPr lang="en-US" altLang="zh-CN" i="1" smtClean="0">
                          <a:latin typeface="Cambria Math" panose="02040503050406030204" pitchFamily="18" charset="0"/>
                        </a:rPr>
                        <m:t>−</m:t>
                      </m:r>
                      <m:r>
                        <a:rPr lang="en-US" altLang="zh-CN" b="0" i="0" smtClean="0">
                          <a:latin typeface="Cambria Math" panose="02040503050406030204" pitchFamily="18" charset="0"/>
                        </a:rPr>
                        <m:t>1</m:t>
                      </m:r>
                      <m:r>
                        <a:rPr lang="zh-CN" altLang="en-US" i="0">
                          <a:latin typeface="Cambria Math" panose="02040503050406030204" pitchFamily="18" charset="0"/>
                        </a:rPr>
                        <m:t>)=</m:t>
                      </m:r>
                      <m:r>
                        <a:rPr lang="zh-CN" altLang="en-US">
                          <a:latin typeface="Cambria Math" panose="02040503050406030204" pitchFamily="18" charset="0"/>
                        </a:rPr>
                        <m:t>(</m:t>
                      </m:r>
                      <m:r>
                        <a:rPr lang="zh-CN" altLang="en-US" i="1">
                          <a:latin typeface="Cambria Math" panose="02040503050406030204" pitchFamily="18" charset="0"/>
                        </a:rPr>
                        <m:t>𝑛</m:t>
                      </m:r>
                      <m:r>
                        <a:rPr lang="en-US" altLang="zh-CN" i="1">
                          <a:latin typeface="Cambria Math" panose="02040503050406030204" pitchFamily="18" charset="0"/>
                        </a:rPr>
                        <m:t>−</m:t>
                      </m:r>
                      <m:r>
                        <a:rPr lang="zh-CN" altLang="en-US">
                          <a:latin typeface="Cambria Math" panose="02040503050406030204" pitchFamily="18" charset="0"/>
                        </a:rPr>
                        <m:t>1)</m:t>
                      </m:r>
                      <m:r>
                        <a:rPr lang="zh-CN" altLang="en-US" i="1">
                          <a:latin typeface="Cambria Math" panose="02040503050406030204" pitchFamily="18" charset="0"/>
                        </a:rPr>
                        <m:t>𝑛</m:t>
                      </m:r>
                      <m:r>
                        <a:rPr lang="zh-CN" altLang="en-US" i="0">
                          <a:latin typeface="Cambria Math" panose="02040503050406030204" pitchFamily="18" charset="0"/>
                        </a:rPr>
                        <m:t>+</m:t>
                      </m:r>
                      <m:r>
                        <a:rPr lang="en-US" altLang="zh-CN" b="0" i="0" smtClean="0">
                          <a:latin typeface="Cambria Math" panose="02040503050406030204" pitchFamily="18" charset="0"/>
                        </a:rPr>
                        <m:t>2</m:t>
                      </m:r>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en-US" altLang="zh-CN" i="1" smtClean="0">
                              <a:latin typeface="Cambria Math" panose="02040503050406030204" pitchFamily="18" charset="0"/>
                            </a:rPr>
                            <m:t>=</m:t>
                          </m:r>
                          <m:r>
                            <a:rPr lang="zh-CN" altLang="en-US" i="0">
                              <a:latin typeface="Cambria Math" panose="02040503050406030204" pitchFamily="18" charset="0"/>
                            </a:rPr>
                            <m:t>1</m:t>
                          </m:r>
                        </m:sub>
                        <m:sup>
                          <m:r>
                            <a:rPr lang="zh-CN" altLang="en-US" i="1">
                              <a:latin typeface="Cambria Math" panose="02040503050406030204" pitchFamily="18" charset="0"/>
                            </a:rPr>
                            <m:t>𝑛</m:t>
                          </m:r>
                          <m:r>
                            <a:rPr lang="en-US" altLang="zh-CN" i="1" smtClean="0">
                              <a:latin typeface="Cambria Math" panose="02040503050406030204" pitchFamily="18" charset="0"/>
                            </a:rPr>
                            <m:t>−</m:t>
                          </m:r>
                          <m:r>
                            <a:rPr lang="en-US" altLang="zh-CN" b="0" i="1" smtClean="0">
                              <a:latin typeface="Cambria Math" panose="02040503050406030204" pitchFamily="18" charset="0"/>
                            </a:rPr>
                            <m:t>1</m:t>
                          </m:r>
                        </m:sup>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1">
                                  <a:latin typeface="Cambria Math" panose="02040503050406030204" pitchFamily="18" charset="0"/>
                                </a:rPr>
                                <m:t>𝑘</m:t>
                              </m:r>
                              <m:r>
                                <a:rPr lang="zh-CN" altLang="en-US" i="0">
                                  <a:latin typeface="Cambria Math" panose="02040503050406030204" pitchFamily="18" charset="0"/>
                                </a:rPr>
                                <m:t>−1</m:t>
                              </m:r>
                            </m:e>
                          </m:d>
                        </m:e>
                      </m:nary>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1115616" y="6165304"/>
                <a:ext cx="4775153" cy="65851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2238291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算法框架：</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插入排序</a:t>
            </a:r>
          </a:p>
        </p:txBody>
      </p:sp>
      <p:sp>
        <p:nvSpPr>
          <p:cNvPr id="46" name="矩形 45"/>
          <p:cNvSpPr/>
          <p:nvPr/>
        </p:nvSpPr>
        <p:spPr bwMode="auto">
          <a:xfrm>
            <a:off x="942540" y="1952952"/>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5" name="矩形 64"/>
          <p:cNvSpPr/>
          <p:nvPr/>
        </p:nvSpPr>
        <p:spPr bwMode="auto">
          <a:xfrm>
            <a:off x="1597877" y="204619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7" name="矩形 66"/>
          <p:cNvSpPr/>
          <p:nvPr/>
        </p:nvSpPr>
        <p:spPr bwMode="auto">
          <a:xfrm>
            <a:off x="2253214" y="2262194"/>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8" name="矩形 67"/>
          <p:cNvSpPr/>
          <p:nvPr/>
        </p:nvSpPr>
        <p:spPr bwMode="auto">
          <a:xfrm>
            <a:off x="2908551" y="2622236"/>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2" name="矩形 71"/>
          <p:cNvSpPr/>
          <p:nvPr/>
        </p:nvSpPr>
        <p:spPr bwMode="auto">
          <a:xfrm>
            <a:off x="3563888" y="165019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3" name="矩形 72"/>
          <p:cNvSpPr/>
          <p:nvPr/>
        </p:nvSpPr>
        <p:spPr bwMode="auto">
          <a:xfrm>
            <a:off x="4219225" y="183019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4874562" y="238500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5" name="矩形 74"/>
          <p:cNvSpPr/>
          <p:nvPr/>
        </p:nvSpPr>
        <p:spPr bwMode="auto">
          <a:xfrm>
            <a:off x="5529899" y="204619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6" name="矩形 75"/>
          <p:cNvSpPr/>
          <p:nvPr/>
        </p:nvSpPr>
        <p:spPr bwMode="auto">
          <a:xfrm>
            <a:off x="6185236" y="215419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7" name="矩形 76"/>
          <p:cNvSpPr/>
          <p:nvPr/>
        </p:nvSpPr>
        <p:spPr bwMode="auto">
          <a:xfrm>
            <a:off x="6840573" y="2334194"/>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8" name="矩形 77"/>
          <p:cNvSpPr/>
          <p:nvPr/>
        </p:nvSpPr>
        <p:spPr bwMode="auto">
          <a:xfrm>
            <a:off x="7495910" y="247819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8151251" y="172220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1603657" y="3483466"/>
            <a:ext cx="432000" cy="104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1" name="矩形 80"/>
          <p:cNvSpPr/>
          <p:nvPr/>
        </p:nvSpPr>
        <p:spPr bwMode="auto">
          <a:xfrm>
            <a:off x="942536" y="3591466"/>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2" name="矩形 81"/>
          <p:cNvSpPr/>
          <p:nvPr/>
        </p:nvSpPr>
        <p:spPr bwMode="auto">
          <a:xfrm>
            <a:off x="2253214" y="3807466"/>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3" name="矩形 82"/>
          <p:cNvSpPr/>
          <p:nvPr/>
        </p:nvSpPr>
        <p:spPr bwMode="auto">
          <a:xfrm>
            <a:off x="2908551" y="4167508"/>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4" name="矩形 83"/>
          <p:cNvSpPr/>
          <p:nvPr/>
        </p:nvSpPr>
        <p:spPr bwMode="auto">
          <a:xfrm>
            <a:off x="3563888" y="3195466"/>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5" name="矩形 84"/>
          <p:cNvSpPr/>
          <p:nvPr/>
        </p:nvSpPr>
        <p:spPr bwMode="auto">
          <a:xfrm>
            <a:off x="4219225" y="3375466"/>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6" name="矩形 85"/>
          <p:cNvSpPr/>
          <p:nvPr/>
        </p:nvSpPr>
        <p:spPr bwMode="auto">
          <a:xfrm>
            <a:off x="4874562" y="3930272"/>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7" name="矩形 86"/>
          <p:cNvSpPr/>
          <p:nvPr/>
        </p:nvSpPr>
        <p:spPr bwMode="auto">
          <a:xfrm>
            <a:off x="5529899" y="359146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6185236" y="3699466"/>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6840573" y="3879466"/>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7495910" y="4023466"/>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8151251" y="3267474"/>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2" name="弧形 91"/>
          <p:cNvSpPr/>
          <p:nvPr/>
        </p:nvSpPr>
        <p:spPr bwMode="auto">
          <a:xfrm rot="5400000">
            <a:off x="1283361" y="2733648"/>
            <a:ext cx="419579" cy="504057"/>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
        <p:nvSpPr>
          <p:cNvPr id="93" name="弧形 92"/>
          <p:cNvSpPr/>
          <p:nvPr/>
        </p:nvSpPr>
        <p:spPr bwMode="auto">
          <a:xfrm rot="5400000">
            <a:off x="1902392" y="4275437"/>
            <a:ext cx="327027" cy="504057"/>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
        <p:nvSpPr>
          <p:cNvPr id="94" name="弧形 93"/>
          <p:cNvSpPr/>
          <p:nvPr/>
        </p:nvSpPr>
        <p:spPr bwMode="auto">
          <a:xfrm rot="5400000">
            <a:off x="1572015" y="3934718"/>
            <a:ext cx="492992" cy="1188480"/>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
        <p:nvSpPr>
          <p:cNvPr id="95" name="矩形 94"/>
          <p:cNvSpPr/>
          <p:nvPr/>
        </p:nvSpPr>
        <p:spPr bwMode="auto">
          <a:xfrm>
            <a:off x="2250919" y="5142450"/>
            <a:ext cx="432000" cy="104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6" name="矩形 95"/>
          <p:cNvSpPr/>
          <p:nvPr/>
        </p:nvSpPr>
        <p:spPr bwMode="auto">
          <a:xfrm>
            <a:off x="1597875" y="5250450"/>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7" name="矩形 96"/>
          <p:cNvSpPr/>
          <p:nvPr/>
        </p:nvSpPr>
        <p:spPr bwMode="auto">
          <a:xfrm>
            <a:off x="937950" y="5466450"/>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8" name="矩形 97"/>
          <p:cNvSpPr/>
          <p:nvPr/>
        </p:nvSpPr>
        <p:spPr bwMode="auto">
          <a:xfrm>
            <a:off x="2908551" y="5826492"/>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9" name="矩形 98"/>
          <p:cNvSpPr/>
          <p:nvPr/>
        </p:nvSpPr>
        <p:spPr bwMode="auto">
          <a:xfrm>
            <a:off x="3563888" y="4854450"/>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0" name="矩形 99"/>
          <p:cNvSpPr/>
          <p:nvPr/>
        </p:nvSpPr>
        <p:spPr bwMode="auto">
          <a:xfrm>
            <a:off x="4219225" y="5034450"/>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1" name="矩形 100"/>
          <p:cNvSpPr/>
          <p:nvPr/>
        </p:nvSpPr>
        <p:spPr bwMode="auto">
          <a:xfrm>
            <a:off x="4874562" y="561045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2" name="矩形 101"/>
          <p:cNvSpPr/>
          <p:nvPr/>
        </p:nvSpPr>
        <p:spPr bwMode="auto">
          <a:xfrm>
            <a:off x="5529899" y="525045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3" name="矩形 102"/>
          <p:cNvSpPr/>
          <p:nvPr/>
        </p:nvSpPr>
        <p:spPr bwMode="auto">
          <a:xfrm>
            <a:off x="6185236" y="5358450"/>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4" name="矩形 103"/>
          <p:cNvSpPr/>
          <p:nvPr/>
        </p:nvSpPr>
        <p:spPr bwMode="auto">
          <a:xfrm>
            <a:off x="6840573" y="5538450"/>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5" name="矩形 104"/>
          <p:cNvSpPr/>
          <p:nvPr/>
        </p:nvSpPr>
        <p:spPr bwMode="auto">
          <a:xfrm>
            <a:off x="7495910" y="5682450"/>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6" name="矩形 105"/>
          <p:cNvSpPr/>
          <p:nvPr/>
        </p:nvSpPr>
        <p:spPr bwMode="auto">
          <a:xfrm>
            <a:off x="8151251" y="4926458"/>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7" name="弧形 106"/>
          <p:cNvSpPr/>
          <p:nvPr/>
        </p:nvSpPr>
        <p:spPr bwMode="auto">
          <a:xfrm rot="5400000">
            <a:off x="2574095" y="5934421"/>
            <a:ext cx="327027" cy="504057"/>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
        <p:nvSpPr>
          <p:cNvPr id="108" name="弧形 107"/>
          <p:cNvSpPr/>
          <p:nvPr/>
        </p:nvSpPr>
        <p:spPr bwMode="auto">
          <a:xfrm rot="5400000">
            <a:off x="2243718" y="5593702"/>
            <a:ext cx="492992" cy="1188480"/>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
        <p:nvSpPr>
          <p:cNvPr id="109" name="弧形 108"/>
          <p:cNvSpPr/>
          <p:nvPr/>
        </p:nvSpPr>
        <p:spPr bwMode="auto">
          <a:xfrm rot="5400000">
            <a:off x="1871756" y="5213960"/>
            <a:ext cx="662902" cy="1944524"/>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Tree>
    <p:extLst>
      <p:ext uri="{BB962C8B-B14F-4D97-AF65-F5344CB8AC3E}">
        <p14:creationId xmlns:p14="http://schemas.microsoft.com/office/powerpoint/2010/main" val="934734937"/>
      </p:ext>
    </p:extLst>
  </p:cSld>
  <p:clrMapOvr>
    <a:masterClrMapping/>
  </p:clrMapOvr>
  <p:transition advTm="157">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24744"/>
            <a:ext cx="8856984" cy="938719"/>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性能分析（</a:t>
            </a:r>
            <a:r>
              <a:rPr lang="zh-CN" altLang="en-US" sz="2800" b="1" dirty="0">
                <a:solidFill>
                  <a:srgbClr val="C00000"/>
                </a:solidFill>
                <a:latin typeface="微软雅黑" panose="020B0503020204020204" pitchFamily="34" charset="-122"/>
                <a:ea typeface="微软雅黑" panose="020B0503020204020204" pitchFamily="34" charset="-122"/>
              </a:rPr>
              <a:t>平均意义下</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以上两式相减，即得：</a:t>
            </a:r>
            <a:endParaRPr lang="en-US" altLang="zh-CN" sz="2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mc:AlternateContent xmlns:mc="http://schemas.openxmlformats.org/markup-compatibility/2006" xmlns:a14="http://schemas.microsoft.com/office/drawing/2010/main">
        <mc:Choice Requires="a14">
          <p:sp>
            <p:nvSpPr>
              <p:cNvPr id="9" name="矩形 8"/>
              <p:cNvSpPr/>
              <p:nvPr/>
            </p:nvSpPr>
            <p:spPr>
              <a:xfrm>
                <a:off x="683569" y="2100132"/>
                <a:ext cx="45855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𝑛𝑇</m:t>
                      </m:r>
                      <m:d>
                        <m:dPr>
                          <m:ctrlPr>
                            <a:rPr lang="zh-CN" altLang="en-US" i="1" smtClean="0">
                              <a:latin typeface="Cambria Math" panose="02040503050406030204" pitchFamily="18" charset="0"/>
                            </a:rPr>
                          </m:ctrlPr>
                        </m:dPr>
                        <m:e>
                          <m:r>
                            <a:rPr lang="zh-CN" altLang="en-US" i="1">
                              <a:latin typeface="Cambria Math" panose="02040503050406030204" pitchFamily="18" charset="0"/>
                            </a:rPr>
                            <m:t>𝑛</m:t>
                          </m:r>
                        </m:e>
                      </m:d>
                      <m:r>
                        <a:rPr lang="en-US" altLang="zh-CN" b="0" i="1" smtClean="0">
                          <a:latin typeface="Cambria Math" panose="02040503050406030204" pitchFamily="18" charset="0"/>
                        </a:rPr>
                        <m:t>−(</m:t>
                      </m:r>
                      <m:r>
                        <a:rPr lang="zh-CN" altLang="en-US" i="1">
                          <a:latin typeface="Cambria Math" panose="02040503050406030204" pitchFamily="18" charset="0"/>
                        </a:rPr>
                        <m:t>𝑛</m:t>
                      </m:r>
                      <m:r>
                        <a:rPr lang="en-US" altLang="zh-CN" i="1">
                          <a:latin typeface="Cambria Math" panose="02040503050406030204" pitchFamily="18" charset="0"/>
                        </a:rPr>
                        <m:t>−1</m:t>
                      </m:r>
                      <m:r>
                        <a:rPr lang="en-US" altLang="zh-CN" b="0" i="1" smtClean="0">
                          <a:latin typeface="Cambria Math" panose="02040503050406030204" pitchFamily="18" charset="0"/>
                        </a:rPr>
                        <m:t>)</m:t>
                      </m:r>
                      <m:r>
                        <a:rPr lang="zh-CN" altLang="en-US" i="1">
                          <a:latin typeface="Cambria Math" panose="02040503050406030204" pitchFamily="18" charset="0"/>
                        </a:rPr>
                        <m:t>𝑇</m:t>
                      </m:r>
                      <m:r>
                        <a:rPr lang="zh-CN" altLang="en-US">
                          <a:latin typeface="Cambria Math" panose="02040503050406030204" pitchFamily="18" charset="0"/>
                        </a:rPr>
                        <m:t>(</m:t>
                      </m:r>
                      <m:r>
                        <a:rPr lang="zh-CN" altLang="en-US"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1</m:t>
                      </m:r>
                      <m:r>
                        <a:rPr lang="zh-CN" altLang="en-US">
                          <a:latin typeface="Cambria Math" panose="02040503050406030204" pitchFamily="18" charset="0"/>
                        </a:rPr>
                        <m:t>)</m:t>
                      </m:r>
                      <m:r>
                        <a:rPr lang="zh-CN" altLang="en-US" i="0">
                          <a:latin typeface="Cambria Math" panose="02040503050406030204" pitchFamily="18" charset="0"/>
                        </a:rPr>
                        <m:t>=</m:t>
                      </m:r>
                      <m:r>
                        <a:rPr lang="en-US" altLang="zh-CN" b="0" i="1" smtClean="0">
                          <a:latin typeface="Cambria Math" panose="02040503050406030204" pitchFamily="18" charset="0"/>
                        </a:rPr>
                        <m:t>2</m:t>
                      </m:r>
                      <m:r>
                        <a:rPr lang="zh-CN" altLang="en-US" i="1">
                          <a:latin typeface="Cambria Math" panose="02040503050406030204" pitchFamily="18" charset="0"/>
                        </a:rPr>
                        <m:t>𝑛</m:t>
                      </m:r>
                      <m:r>
                        <a:rPr lang="zh-CN" altLang="en-US" i="0">
                          <a:latin typeface="Cambria Math" panose="02040503050406030204" pitchFamily="18" charset="0"/>
                        </a:rPr>
                        <m:t>+</m:t>
                      </m:r>
                      <m:r>
                        <a:rPr lang="en-US" altLang="zh-CN" b="0" i="0" smtClean="0">
                          <a:latin typeface="Cambria Math" panose="02040503050406030204" pitchFamily="18" charset="0"/>
                        </a:rPr>
                        <m:t>2</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683569" y="2100132"/>
                <a:ext cx="4585551" cy="369332"/>
              </a:xfrm>
              <a:prstGeom prst="rect">
                <a:avLst/>
              </a:prstGeom>
              <a:blipFill>
                <a:blip r:embed="rId3"/>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683568" y="2574239"/>
                <a:ext cx="33037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𝑛𝑇</m:t>
                      </m:r>
                      <m:d>
                        <m:dPr>
                          <m:ctrlPr>
                            <a:rPr lang="zh-CN" altLang="en-US" i="1" smtClean="0">
                              <a:latin typeface="Cambria Math" panose="02040503050406030204" pitchFamily="18" charset="0"/>
                            </a:rPr>
                          </m:ctrlPr>
                        </m:dPr>
                        <m:e>
                          <m:r>
                            <a:rPr lang="zh-CN" altLang="en-US" i="1">
                              <a:latin typeface="Cambria Math" panose="02040503050406030204" pitchFamily="18" charset="0"/>
                            </a:rPr>
                            <m:t>𝑛</m:t>
                          </m:r>
                        </m:e>
                      </m:d>
                      <m:r>
                        <a:rPr lang="zh-CN" altLang="en-US">
                          <a:latin typeface="Cambria Math" panose="02040503050406030204" pitchFamily="18" charset="0"/>
                        </a:rPr>
                        <m:t>=</m:t>
                      </m:r>
                      <m:d>
                        <m:dPr>
                          <m:ctrlPr>
                            <a:rPr lang="en-US" altLang="zh-CN" b="0" i="1" smtClean="0">
                              <a:latin typeface="Cambria Math" panose="02040503050406030204" pitchFamily="18" charset="0"/>
                            </a:rPr>
                          </m:ctrlPr>
                        </m:dPr>
                        <m:e>
                          <m:r>
                            <a:rPr lang="zh-CN" altLang="en-US" i="1">
                              <a:latin typeface="Cambria Math" panose="02040503050406030204" pitchFamily="18" charset="0"/>
                            </a:rPr>
                            <m:t>𝑛</m:t>
                          </m:r>
                          <m:r>
                            <a:rPr lang="en-US" altLang="zh-CN" b="0" i="1" smtClean="0">
                              <a:latin typeface="Cambria Math" panose="02040503050406030204" pitchFamily="18" charset="0"/>
                            </a:rPr>
                            <m:t>+</m:t>
                          </m:r>
                          <m:r>
                            <a:rPr lang="en-US" altLang="zh-CN" i="1">
                              <a:latin typeface="Cambria Math" panose="02040503050406030204" pitchFamily="18" charset="0"/>
                            </a:rPr>
                            <m:t>1</m:t>
                          </m:r>
                        </m:e>
                      </m:d>
                      <m:r>
                        <a:rPr lang="zh-CN" altLang="en-US" i="1">
                          <a:latin typeface="Cambria Math" panose="02040503050406030204" pitchFamily="18" charset="0"/>
                        </a:rPr>
                        <m:t>𝑇</m:t>
                      </m:r>
                      <m:d>
                        <m:dPr>
                          <m:ctrlPr>
                            <a:rPr lang="zh-CN" altLang="en-US" i="1">
                              <a:latin typeface="Cambria Math" panose="02040503050406030204" pitchFamily="18" charset="0"/>
                            </a:rPr>
                          </m:ctrlPr>
                        </m:dPr>
                        <m:e>
                          <m:r>
                            <a:rPr lang="zh-CN" altLang="en-US"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1</m:t>
                          </m:r>
                        </m:e>
                      </m:d>
                      <m:r>
                        <a:rPr lang="en-US" altLang="zh-CN" b="0" i="0" smtClean="0">
                          <a:latin typeface="Cambria Math" panose="02040503050406030204" pitchFamily="18" charset="0"/>
                        </a:rPr>
                        <m:t>+</m:t>
                      </m:r>
                      <m:r>
                        <a:rPr lang="en-US" altLang="zh-CN" b="0" i="1" smtClean="0">
                          <a:latin typeface="Cambria Math" panose="02040503050406030204" pitchFamily="18" charset="0"/>
                        </a:rPr>
                        <m:t>2</m:t>
                      </m:r>
                      <m:r>
                        <a:rPr lang="zh-CN" altLang="en-US" i="1">
                          <a:latin typeface="Cambria Math" panose="02040503050406030204" pitchFamily="18" charset="0"/>
                        </a:rPr>
                        <m:t>𝑛</m:t>
                      </m:r>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683568" y="2574239"/>
                <a:ext cx="3303789"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683568" y="3029275"/>
                <a:ext cx="8403839" cy="6344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zh-CN" altLang="en-US" i="1" smtClean="0">
                              <a:latin typeface="Cambria Math" panose="02040503050406030204" pitchFamily="18" charset="0"/>
                            </a:rPr>
                            <m:t>𝑇</m:t>
                          </m:r>
                          <m:d>
                            <m:dPr>
                              <m:ctrlPr>
                                <a:rPr lang="zh-CN" altLang="en-US" i="1" smtClean="0">
                                  <a:latin typeface="Cambria Math" panose="02040503050406030204" pitchFamily="18" charset="0"/>
                                </a:rPr>
                              </m:ctrlPr>
                            </m:dPr>
                            <m:e>
                              <m:r>
                                <a:rPr lang="zh-CN" altLang="en-US" i="1">
                                  <a:latin typeface="Cambria Math" panose="02040503050406030204" pitchFamily="18" charset="0"/>
                                </a:rPr>
                                <m:t>𝑛</m:t>
                              </m:r>
                            </m:e>
                          </m:d>
                        </m:num>
                        <m:den>
                          <m:r>
                            <m:rPr>
                              <m:sty m:val="p"/>
                            </m:rPr>
                            <a:rPr lang="en-US" altLang="zh-CN" b="0" i="0" smtClean="0">
                              <a:latin typeface="Cambria Math" panose="02040503050406030204" pitchFamily="18" charset="0"/>
                            </a:rPr>
                            <m:t>n</m:t>
                          </m:r>
                          <m:r>
                            <a:rPr lang="en-US" altLang="zh-CN" b="0" i="0" smtClean="0">
                              <a:latin typeface="Cambria Math" panose="02040503050406030204" pitchFamily="18" charset="0"/>
                            </a:rPr>
                            <m:t>+1</m:t>
                          </m:r>
                        </m:den>
                      </m:f>
                      <m:r>
                        <a:rPr lang="zh-CN" altLang="en-US">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i="1">
                              <a:latin typeface="Cambria Math" panose="02040503050406030204" pitchFamily="18" charset="0"/>
                            </a:rPr>
                            <m:t>𝑇</m:t>
                          </m:r>
                          <m:d>
                            <m:dPr>
                              <m:ctrlPr>
                                <a:rPr lang="zh-CN" altLang="en-US" i="1">
                                  <a:latin typeface="Cambria Math" panose="02040503050406030204" pitchFamily="18" charset="0"/>
                                </a:rPr>
                              </m:ctrlPr>
                            </m:dPr>
                            <m:e>
                              <m:r>
                                <a:rPr lang="zh-CN" altLang="en-US"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1</m:t>
                              </m:r>
                            </m:e>
                          </m:d>
                        </m:num>
                        <m:den>
                          <m:r>
                            <a:rPr lang="en-US" altLang="zh-CN" b="0" i="1" smtClean="0">
                              <a:latin typeface="Cambria Math" panose="02040503050406030204" pitchFamily="18" charset="0"/>
                            </a:rPr>
                            <m:t>𝑛</m:t>
                          </m:r>
                        </m:den>
                      </m:f>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zh-CN" altLang="en-US" i="1">
                              <a:latin typeface="Cambria Math" panose="02040503050406030204" pitchFamily="18" charset="0"/>
                            </a:rPr>
                            <m:t>𝑛</m:t>
                          </m:r>
                          <m:r>
                            <a:rPr lang="en-US" altLang="zh-CN" b="0" i="1" smtClean="0">
                              <a:latin typeface="Cambria Math" panose="02040503050406030204" pitchFamily="18" charset="0"/>
                            </a:rPr>
                            <m:t>+1</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𝑇</m:t>
                          </m:r>
                          <m:d>
                            <m:dPr>
                              <m:ctrlPr>
                                <a:rPr lang="zh-CN" altLang="en-US" i="1">
                                  <a:latin typeface="Cambria Math" panose="02040503050406030204" pitchFamily="18" charset="0"/>
                                </a:rPr>
                              </m:ctrlPr>
                            </m:dPr>
                            <m:e>
                              <m:r>
                                <a:rPr lang="zh-CN" altLang="en-US" i="1">
                                  <a:latin typeface="Cambria Math" panose="02040503050406030204" pitchFamily="18" charset="0"/>
                                </a:rPr>
                                <m:t>𝑛</m:t>
                              </m:r>
                              <m:r>
                                <a:rPr lang="en-US" altLang="zh-CN" i="1">
                                  <a:latin typeface="Cambria Math" panose="02040503050406030204" pitchFamily="18" charset="0"/>
                                </a:rPr>
                                <m:t>−</m:t>
                              </m:r>
                              <m:r>
                                <a:rPr lang="en-US" altLang="zh-CN" b="0" i="0" smtClean="0">
                                  <a:latin typeface="Cambria Math" panose="02040503050406030204" pitchFamily="18" charset="0"/>
                                </a:rPr>
                                <m:t>2</m:t>
                              </m:r>
                            </m:e>
                          </m:d>
                        </m:num>
                        <m:den>
                          <m:r>
                            <a:rPr lang="en-US" altLang="zh-CN" i="1">
                              <a:latin typeface="Cambria Math" panose="02040503050406030204" pitchFamily="18" charset="0"/>
                            </a:rPr>
                            <m:t>𝑛</m:t>
                          </m:r>
                          <m:r>
                            <a:rPr lang="en-US" altLang="zh-CN" b="0" i="1" smtClean="0">
                              <a:latin typeface="Cambria Math" panose="02040503050406030204" pitchFamily="18" charset="0"/>
                            </a:rPr>
                            <m:t>−1</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zh-CN" altLang="en-US" i="1">
                              <a:latin typeface="Cambria Math" panose="02040503050406030204" pitchFamily="18" charset="0"/>
                            </a:rPr>
                            <m:t>𝑛</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zh-CN" altLang="en-US" i="1">
                              <a:latin typeface="Cambria Math" panose="02040503050406030204" pitchFamily="18" charset="0"/>
                            </a:rPr>
                            <m:t>𝑛</m:t>
                          </m:r>
                          <m:r>
                            <a:rPr lang="en-US" altLang="zh-CN" i="1">
                              <a:latin typeface="Cambria Math" panose="02040503050406030204" pitchFamily="18" charset="0"/>
                            </a:rPr>
                            <m:t>+1</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𝑇</m:t>
                          </m:r>
                          <m:d>
                            <m:dPr>
                              <m:ctrlPr>
                                <a:rPr lang="zh-CN" altLang="en-US" i="1">
                                  <a:latin typeface="Cambria Math" panose="02040503050406030204" pitchFamily="18" charset="0"/>
                                </a:rPr>
                              </m:ctrlPr>
                            </m:dPr>
                            <m:e>
                              <m:r>
                                <a:rPr lang="zh-CN" altLang="en-US" i="1">
                                  <a:latin typeface="Cambria Math" panose="02040503050406030204" pitchFamily="18" charset="0"/>
                                </a:rPr>
                                <m:t>𝑛</m:t>
                              </m:r>
                              <m:r>
                                <a:rPr lang="en-US" altLang="zh-CN" i="1">
                                  <a:latin typeface="Cambria Math" panose="02040503050406030204" pitchFamily="18" charset="0"/>
                                </a:rPr>
                                <m:t>−</m:t>
                              </m:r>
                              <m:r>
                                <a:rPr lang="en-US" altLang="zh-CN" b="0" i="0" smtClean="0">
                                  <a:latin typeface="Cambria Math" panose="02040503050406030204" pitchFamily="18" charset="0"/>
                                </a:rPr>
                                <m:t>3</m:t>
                              </m:r>
                            </m:e>
                          </m:d>
                        </m:num>
                        <m:den>
                          <m:r>
                            <a:rPr lang="en-US" altLang="zh-CN" i="1">
                              <a:latin typeface="Cambria Math" panose="02040503050406030204" pitchFamily="18" charset="0"/>
                            </a:rPr>
                            <m:t>𝑛</m:t>
                          </m:r>
                          <m:r>
                            <a:rPr lang="en-US" altLang="zh-CN" i="1">
                              <a:latin typeface="Cambria Math" panose="02040503050406030204" pitchFamily="18" charset="0"/>
                            </a:rPr>
                            <m:t>−2</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zh-CN" altLang="en-US" i="1">
                              <a:latin typeface="Cambria Math" panose="02040503050406030204" pitchFamily="18" charset="0"/>
                            </a:rPr>
                            <m:t>𝑛</m:t>
                          </m:r>
                          <m:r>
                            <a:rPr lang="en-US" altLang="zh-CN" b="0" i="1" smtClean="0">
                              <a:latin typeface="Cambria Math" panose="02040503050406030204" pitchFamily="18" charset="0"/>
                            </a:rPr>
                            <m:t>−1</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zh-CN" altLang="en-US" i="1">
                              <a:latin typeface="Cambria Math" panose="02040503050406030204" pitchFamily="18" charset="0"/>
                            </a:rPr>
                            <m:t>𝑛</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zh-CN" altLang="en-US" i="1">
                              <a:latin typeface="Cambria Math" panose="02040503050406030204" pitchFamily="18" charset="0"/>
                            </a:rPr>
                            <m:t>𝑛</m:t>
                          </m:r>
                          <m:r>
                            <a:rPr lang="en-US" altLang="zh-CN" i="1">
                              <a:latin typeface="Cambria Math" panose="02040503050406030204" pitchFamily="18" charset="0"/>
                            </a:rPr>
                            <m:t>+1</m:t>
                          </m:r>
                        </m:den>
                      </m:f>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683568" y="3029275"/>
                <a:ext cx="8403839" cy="63446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1279885" y="3861048"/>
                <a:ext cx="3858942" cy="6344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𝑇</m:t>
                          </m:r>
                          <m:d>
                            <m:dPr>
                              <m:ctrlPr>
                                <a:rPr lang="zh-CN" altLang="en-US" i="1">
                                  <a:latin typeface="Cambria Math" panose="02040503050406030204" pitchFamily="18" charset="0"/>
                                </a:rPr>
                              </m:ctrlPr>
                            </m:dPr>
                            <m:e>
                              <m:r>
                                <a:rPr lang="en-US" altLang="zh-CN" b="0" i="1" smtClean="0">
                                  <a:latin typeface="Cambria Math" panose="02040503050406030204" pitchFamily="18" charset="0"/>
                                </a:rPr>
                                <m:t>0</m:t>
                              </m:r>
                            </m:e>
                          </m:d>
                        </m:num>
                        <m:den>
                          <m:r>
                            <a:rPr lang="en-US" altLang="zh-CN" i="1">
                              <a:latin typeface="Cambria Math" panose="02040503050406030204" pitchFamily="18" charset="0"/>
                            </a:rPr>
                            <m:t>1</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en-US" altLang="zh-CN" b="0" i="1" smtClean="0">
                              <a:latin typeface="Cambria Math" panose="02040503050406030204" pitchFamily="18" charset="0"/>
                            </a:rPr>
                            <m:t>2</m:t>
                          </m:r>
                        </m:den>
                      </m:f>
                      <m:r>
                        <a:rPr lang="en-US" altLang="zh-CN">
                          <a:latin typeface="Cambria Math" panose="02040503050406030204" pitchFamily="18" charset="0"/>
                        </a:rPr>
                        <m:t>+</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zh-CN" altLang="en-US" i="1">
                              <a:latin typeface="Cambria Math" panose="02040503050406030204" pitchFamily="18" charset="0"/>
                            </a:rPr>
                            <m:t>𝑛</m:t>
                          </m:r>
                          <m:r>
                            <a:rPr lang="en-US" altLang="zh-CN" b="0" i="1" smtClean="0">
                              <a:latin typeface="Cambria Math" panose="02040503050406030204" pitchFamily="18" charset="0"/>
                            </a:rPr>
                            <m:t>−1</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zh-CN" altLang="en-US" i="1">
                              <a:latin typeface="Cambria Math" panose="02040503050406030204" pitchFamily="18" charset="0"/>
                            </a:rPr>
                            <m:t>𝑛</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zh-CN" altLang="en-US" i="1">
                              <a:latin typeface="Cambria Math" panose="02040503050406030204" pitchFamily="18" charset="0"/>
                            </a:rPr>
                            <m:t>𝑛</m:t>
                          </m:r>
                          <m:r>
                            <a:rPr lang="en-US" altLang="zh-CN" i="1">
                              <a:latin typeface="Cambria Math" panose="02040503050406030204" pitchFamily="18" charset="0"/>
                            </a:rPr>
                            <m:t>+1</m:t>
                          </m:r>
                        </m:den>
                      </m:f>
                    </m:oMath>
                  </m:oMathPara>
                </a14:m>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1279885" y="3861048"/>
                <a:ext cx="3858942" cy="63446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285280" y="4581128"/>
                <a:ext cx="2405017" cy="6585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r>
                        <a:rPr lang="zh-CN" altLang="en-US" i="0">
                          <a:latin typeface="Cambria Math" panose="02040503050406030204" pitchFamily="18" charset="0"/>
                        </a:rPr>
                        <m:t>2⋅</m:t>
                      </m:r>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i="0">
                              <a:latin typeface="Cambria Math" panose="02040503050406030204" pitchFamily="18" charset="0"/>
                            </a:rPr>
                            <m:t>=1</m:t>
                          </m:r>
                        </m:sub>
                        <m:sup>
                          <m:r>
                            <a:rPr lang="zh-CN" altLang="en-US" i="1">
                              <a:latin typeface="Cambria Math" panose="02040503050406030204" pitchFamily="18" charset="0"/>
                            </a:rPr>
                            <m:t>𝑛</m:t>
                          </m:r>
                          <m:r>
                            <a:rPr lang="zh-CN" altLang="en-US" i="0">
                              <a:latin typeface="Cambria Math" panose="02040503050406030204" pitchFamily="18" charset="0"/>
                            </a:rPr>
                            <m:t>+1</m:t>
                          </m:r>
                        </m:sup>
                        <m:e>
                          <m:d>
                            <m:dPr>
                              <m:ctrlPr>
                                <a:rPr lang="zh-CN" altLang="en-US" i="1">
                                  <a:latin typeface="Cambria Math" panose="02040503050406030204" pitchFamily="18" charset="0"/>
                                </a:rPr>
                              </m:ctrlPr>
                            </m:dPr>
                            <m:e>
                              <m:f>
                                <m:fPr>
                                  <m:type m:val="lin"/>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𝑘</m:t>
                                  </m:r>
                                </m:den>
                              </m:f>
                            </m:e>
                          </m:d>
                        </m:e>
                      </m:nary>
                      <m:r>
                        <a:rPr lang="zh-CN" altLang="en-US" i="0">
                          <a:latin typeface="Cambria Math" panose="02040503050406030204" pitchFamily="18" charset="0"/>
                        </a:rPr>
                        <m:t>−1</m:t>
                      </m:r>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1285280" y="4581128"/>
                <a:ext cx="2405017" cy="65851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3563888" y="4725719"/>
                <a:ext cx="5295039" cy="369332"/>
              </a:xfrm>
              <a:prstGeom prst="rect">
                <a:avLst/>
              </a:prstGeom>
            </p:spPr>
            <p:txBody>
              <a:bodyPr wrap="none">
                <a:spAutoFit/>
              </a:bodyPr>
              <a:lstStyle/>
              <a:p>
                <a14:m>
                  <m:oMath xmlns:m="http://schemas.openxmlformats.org/officeDocument/2006/math">
                    <m:r>
                      <a:rPr lang="zh-CN" altLang="en-US" smtClean="0">
                        <a:latin typeface="Cambria Math" panose="02040503050406030204" pitchFamily="18" charset="0"/>
                      </a:rPr>
                      <m:t>=</m:t>
                    </m:r>
                    <m:r>
                      <a:rPr lang="zh-CN" altLang="en-US" i="0">
                        <a:latin typeface="Cambria Math" panose="02040503050406030204" pitchFamily="18" charset="0"/>
                      </a:rPr>
                      <m:t>2⋅</m:t>
                    </m:r>
                    <m:r>
                      <m:rPr>
                        <m:nor/>
                      </m:rPr>
                      <a:rPr lang="en-US" altLang="zh-CN" b="1" dirty="0">
                        <a:latin typeface="Script MT Bold" panose="03040602040607080904" pitchFamily="66" charset="0"/>
                        <a:ea typeface="微软雅黑" panose="020B0503020204020204" pitchFamily="34" charset="-122"/>
                      </a:rPr>
                      <m:t>O</m:t>
                    </m:r>
                    <m:d>
                      <m:dPr>
                        <m:ctrlPr>
                          <a:rPr lang="zh-CN" altLang="en-US" i="1">
                            <a:latin typeface="Cambria Math" panose="02040503050406030204" pitchFamily="18" charset="0"/>
                          </a:rPr>
                        </m:ctrlPr>
                      </m:dPr>
                      <m:e>
                        <m:r>
                          <a:rPr lang="en-US" altLang="zh-CN" b="0" i="1" smtClean="0">
                            <a:latin typeface="Cambria Math" panose="02040503050406030204" pitchFamily="18" charset="0"/>
                          </a:rPr>
                          <m:t>𝑙𝑛𝑛</m:t>
                        </m:r>
                      </m:e>
                    </m:d>
                  </m:oMath>
                </a14:m>
                <a:r>
                  <a:rPr lang="en-US" altLang="zh-CN" dirty="0"/>
                  <a:t> =</a:t>
                </a:r>
                <a:r>
                  <a:rPr lang="en-US" altLang="zh-CN" b="1" dirty="0">
                    <a:ea typeface="微软雅黑" panose="020B0503020204020204" pitchFamily="34" charset="-122"/>
                  </a:rPr>
                  <a:t> </a:t>
                </a:r>
                <a14:m>
                  <m:oMath xmlns:m="http://schemas.openxmlformats.org/officeDocument/2006/math">
                    <m:r>
                      <a:rPr lang="en-US" altLang="zh-CN" b="1" i="0" dirty="0" smtClean="0">
                        <a:latin typeface="Cambria Math" panose="02040503050406030204" pitchFamily="18" charset="0"/>
                        <a:ea typeface="微软雅黑" panose="020B0503020204020204" pitchFamily="34" charset="-122"/>
                      </a:rPr>
                      <m:t> </m:t>
                    </m:r>
                    <m:r>
                      <m:rPr>
                        <m:nor/>
                      </m:rPr>
                      <a:rPr lang="en-US" altLang="zh-CN" b="1" dirty="0">
                        <a:latin typeface="Script MT Bold" panose="03040602040607080904" pitchFamily="66" charset="0"/>
                        <a:ea typeface="微软雅黑" panose="020B0503020204020204" pitchFamily="34" charset="-122"/>
                      </a:rPr>
                      <m:t>O</m:t>
                    </m:r>
                    <m:d>
                      <m:dPr>
                        <m:ctrlPr>
                          <a:rPr lang="zh-CN" altLang="en-US" i="1">
                            <a:latin typeface="Cambria Math" panose="02040503050406030204" pitchFamily="18" charset="0"/>
                          </a:rPr>
                        </m:ctrlPr>
                      </m:dPr>
                      <m:e>
                        <m:r>
                          <a:rPr lang="en-US" altLang="zh-CN" b="0" i="1" smtClean="0">
                            <a:latin typeface="Cambria Math" panose="02040503050406030204" pitchFamily="18" charset="0"/>
                          </a:rPr>
                          <m:t>2</m:t>
                        </m:r>
                        <m:r>
                          <a:rPr lang="zh-CN" altLang="en-US">
                            <a:latin typeface="Cambria Math" panose="02040503050406030204" pitchFamily="18" charset="0"/>
                          </a:rPr>
                          <m:t>⋅</m:t>
                        </m:r>
                        <m:r>
                          <a:rPr lang="en-US" altLang="zh-CN" b="0" i="1" smtClean="0">
                            <a:latin typeface="Cambria Math" panose="02040503050406030204" pitchFamily="18" charset="0"/>
                          </a:rPr>
                          <m:t>𝑙𝑛</m:t>
                        </m:r>
                        <m:r>
                          <a:rPr lang="en-US" altLang="zh-CN" b="0" i="1" smtClean="0">
                            <a:latin typeface="Cambria Math" panose="02040503050406030204" pitchFamily="18" charset="0"/>
                          </a:rPr>
                          <m:t>2</m:t>
                        </m:r>
                        <m:r>
                          <a:rPr lang="zh-CN" altLang="en-US">
                            <a:latin typeface="Cambria Math" panose="02040503050406030204" pitchFamily="18" charset="0"/>
                          </a:rPr>
                          <m:t>⋅</m:t>
                        </m:r>
                        <m:r>
                          <a:rPr lang="en-US" altLang="zh-CN" i="1">
                            <a:latin typeface="Cambria Math" panose="02040503050406030204" pitchFamily="18" charset="0"/>
                          </a:rPr>
                          <m:t>𝑙</m:t>
                        </m:r>
                        <m:r>
                          <a:rPr lang="en-US" altLang="zh-CN" b="0" i="1" smtClean="0">
                            <a:latin typeface="Cambria Math" panose="02040503050406030204" pitchFamily="18" charset="0"/>
                          </a:rPr>
                          <m:t>𝑜𝑔</m:t>
                        </m:r>
                        <m:r>
                          <a:rPr lang="en-US" altLang="zh-CN" b="0" i="1" baseline="-25000" smtClean="0">
                            <a:latin typeface="Cambria Math" panose="02040503050406030204" pitchFamily="18" charset="0"/>
                          </a:rPr>
                          <m:t>2</m:t>
                        </m:r>
                        <m:r>
                          <a:rPr lang="en-US" altLang="zh-CN" i="1">
                            <a:latin typeface="Cambria Math" panose="02040503050406030204" pitchFamily="18" charset="0"/>
                          </a:rPr>
                          <m:t>𝑛</m:t>
                        </m:r>
                      </m:e>
                    </m:d>
                  </m:oMath>
                </a14:m>
                <a:r>
                  <a:rPr lang="en-US" altLang="zh-CN" dirty="0"/>
                  <a:t> =</a:t>
                </a:r>
                <a:r>
                  <a:rPr lang="en-US" altLang="zh-CN" b="1" dirty="0">
                    <a:ea typeface="微软雅黑" panose="020B0503020204020204" pitchFamily="34" charset="-122"/>
                  </a:rPr>
                  <a:t> </a:t>
                </a:r>
                <a14:m>
                  <m:oMath xmlns:m="http://schemas.openxmlformats.org/officeDocument/2006/math">
                    <m:r>
                      <a:rPr lang="en-US" altLang="zh-CN" b="1" i="0" dirty="0" smtClean="0">
                        <a:latin typeface="Cambria Math" panose="02040503050406030204" pitchFamily="18" charset="0"/>
                        <a:ea typeface="微软雅黑" panose="020B0503020204020204" pitchFamily="34" charset="-122"/>
                      </a:rPr>
                      <m:t> </m:t>
                    </m:r>
                    <m:r>
                      <m:rPr>
                        <m:nor/>
                      </m:rPr>
                      <a:rPr lang="en-US" altLang="zh-CN" b="1" dirty="0">
                        <a:latin typeface="Script MT Bold" panose="03040602040607080904" pitchFamily="66" charset="0"/>
                        <a:ea typeface="微软雅黑" panose="020B0503020204020204" pitchFamily="34" charset="-122"/>
                      </a:rPr>
                      <m:t>O</m:t>
                    </m:r>
                    <m:d>
                      <m:dPr>
                        <m:ctrlPr>
                          <a:rPr lang="zh-CN" altLang="en-US" i="1">
                            <a:latin typeface="Cambria Math" panose="02040503050406030204" pitchFamily="18" charset="0"/>
                          </a:rPr>
                        </m:ctrlPr>
                      </m:dPr>
                      <m:e>
                        <m:r>
                          <a:rPr lang="en-US" altLang="zh-CN" b="0" i="1" smtClean="0">
                            <a:latin typeface="Cambria Math" panose="02040503050406030204" pitchFamily="18" charset="0"/>
                          </a:rPr>
                          <m:t>1.386</m:t>
                        </m:r>
                        <m:r>
                          <a:rPr lang="zh-CN" altLang="en-US">
                            <a:latin typeface="Cambria Math" panose="02040503050406030204" pitchFamily="18" charset="0"/>
                          </a:rPr>
                          <m:t>⋅</m:t>
                        </m:r>
                        <m:r>
                          <a:rPr lang="en-US" altLang="zh-CN" i="1">
                            <a:latin typeface="Cambria Math" panose="02040503050406030204" pitchFamily="18" charset="0"/>
                          </a:rPr>
                          <m:t>𝑙𝑜𝑔</m:t>
                        </m:r>
                        <m:r>
                          <a:rPr lang="en-US" altLang="zh-CN" i="1" baseline="-25000">
                            <a:latin typeface="Cambria Math" panose="02040503050406030204" pitchFamily="18" charset="0"/>
                          </a:rPr>
                          <m:t>2</m:t>
                        </m:r>
                        <m:r>
                          <a:rPr lang="en-US" altLang="zh-CN" i="1">
                            <a:latin typeface="Cambria Math" panose="02040503050406030204" pitchFamily="18" charset="0"/>
                          </a:rPr>
                          <m:t>𝑛</m:t>
                        </m:r>
                      </m:e>
                    </m:d>
                  </m:oMath>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3563888" y="4725719"/>
                <a:ext cx="5295039" cy="369332"/>
              </a:xfrm>
              <a:prstGeom prst="rect">
                <a:avLst/>
              </a:prstGeom>
              <a:blipFill>
                <a:blip r:embed="rId8"/>
                <a:stretch>
                  <a:fillRect t="-8197" b="-24590"/>
                </a:stretch>
              </a:blipFill>
            </p:spPr>
            <p:txBody>
              <a:bodyPr/>
              <a:lstStyle/>
              <a:p>
                <a:r>
                  <a:rPr lang="zh-CN" altLang="en-US">
                    <a:noFill/>
                  </a:rPr>
                  <a:t> </a:t>
                </a:r>
              </a:p>
            </p:txBody>
          </p:sp>
        </mc:Fallback>
      </mc:AlternateContent>
      <p:sp>
        <p:nvSpPr>
          <p:cNvPr id="18" name="矩形 17"/>
          <p:cNvSpPr/>
          <p:nvPr/>
        </p:nvSpPr>
        <p:spPr>
          <a:xfrm>
            <a:off x="287524" y="5445605"/>
            <a:ext cx="8640960" cy="800219"/>
          </a:xfrm>
          <a:prstGeom prst="rect">
            <a:avLst/>
          </a:prstGeom>
          <a:solidFill>
            <a:srgbClr val="C00000"/>
          </a:solidFill>
        </p:spPr>
        <p:txBody>
          <a:bodyPr wrap="square">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快速排序平均情况下的比较次数比最好情况高约</a:t>
            </a:r>
            <a:r>
              <a:rPr lang="en-US" altLang="zh-CN" sz="2400" b="1" dirty="0">
                <a:solidFill>
                  <a:schemeClr val="bg1"/>
                </a:solidFill>
                <a:latin typeface="微软雅黑" panose="020B0503020204020204" pitchFamily="34" charset="-122"/>
                <a:ea typeface="微软雅黑" panose="020B0503020204020204" pitchFamily="34" charset="-122"/>
              </a:rPr>
              <a:t>39%</a:t>
            </a:r>
          </a:p>
          <a:p>
            <a:pPr marL="0" lvl="2"/>
            <a:r>
              <a:rPr lang="zh-CN" altLang="en-US" sz="2200" b="1" dirty="0">
                <a:solidFill>
                  <a:srgbClr val="FFFF00"/>
                </a:solidFill>
                <a:latin typeface="微软雅黑" panose="020B0503020204020204" pitchFamily="34" charset="-122"/>
                <a:ea typeface="微软雅黑" panose="020B0503020204020204" pitchFamily="34" charset="-122"/>
              </a:rPr>
              <a:t>实验结果表明，平均计算时间而言，快速排序是最好的内部排序方法</a:t>
            </a:r>
            <a:endParaRPr lang="en-US" altLang="zh-CN" sz="2200" b="1"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4982465"/>
      </p:ext>
    </p:extLst>
  </p:cSld>
  <p:clrMapOvr>
    <a:masterClrMapping/>
  </p:clrMapOvr>
  <p:transition advTm="157">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98277" y="1196752"/>
            <a:ext cx="8856984" cy="4447371"/>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性能分析（缺点）</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solidFill>
                  <a:srgbClr val="C00000"/>
                </a:solidFill>
                <a:latin typeface="微软雅黑" panose="020B0503020204020204" pitchFamily="34" charset="-122"/>
                <a:ea typeface="微软雅黑" panose="020B0503020204020204" pitchFamily="34" charset="-122"/>
              </a:rPr>
              <a:t>最坏情况</a:t>
            </a:r>
            <a:r>
              <a:rPr lang="zh-CN" altLang="en-US" sz="2200" b="1" dirty="0">
                <a:latin typeface="微软雅黑" panose="020B0503020204020204" pitchFamily="34" charset="-122"/>
                <a:ea typeface="微软雅黑" panose="020B0503020204020204" pitchFamily="34" charset="-122"/>
              </a:rPr>
              <a:t>：对已经排好的有序序列，若每次只是简单地取最左边元素作为轴点，则划分的右侧序列几乎和原序列等长，有以下递推公式：</a:t>
            </a:r>
            <a:endParaRPr lang="en-US" altLang="zh-CN"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200" b="1" dirty="0">
              <a:latin typeface="微软雅黑" panose="020B0503020204020204" pitchFamily="34" charset="-122"/>
              <a:ea typeface="微软雅黑" panose="020B0503020204020204" pitchFamily="34" charset="-122"/>
            </a:endParaRPr>
          </a:p>
          <a:p>
            <a:pPr marL="457200" lvl="2">
              <a:spcAft>
                <a:spcPts val="600"/>
              </a:spcAft>
              <a:buClr>
                <a:srgbClr val="C00000"/>
              </a:buClr>
              <a:defRPr/>
            </a:pPr>
            <a:endParaRPr lang="en-US" altLang="zh-CN"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快速排序需要占用递归调用栈，存储开销为 </a:t>
            </a:r>
            <a:r>
              <a:rPr lang="en-US" altLang="zh-CN" sz="2200" b="1" dirty="0">
                <a:latin typeface="微软雅黑" panose="020B0503020204020204" pitchFamily="34" charset="-122"/>
                <a:ea typeface="微软雅黑" panose="020B0503020204020204" pitchFamily="34" charset="-122"/>
              </a:rPr>
              <a:t>O(log</a:t>
            </a:r>
            <a:r>
              <a:rPr lang="en-US" altLang="zh-CN" sz="2200" b="1" baseline="-25000" dirty="0">
                <a:latin typeface="微软雅黑" panose="020B0503020204020204" pitchFamily="34" charset="-122"/>
                <a:ea typeface="微软雅黑" panose="020B0503020204020204" pitchFamily="34" charset="-122"/>
              </a:rPr>
              <a:t>2</a:t>
            </a:r>
            <a:r>
              <a:rPr lang="en-US" altLang="zh-CN" sz="2200" b="1" dirty="0">
                <a:latin typeface="微软雅黑" panose="020B0503020204020204" pitchFamily="34" charset="-122"/>
                <a:ea typeface="微软雅黑" panose="020B0503020204020204" pitchFamily="34" charset="-122"/>
              </a:rPr>
              <a:t>n)</a:t>
            </a: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稳定性：快速排序是一种不稳定的排序方法</a:t>
            </a:r>
            <a:endParaRPr lang="en-US" altLang="zh-CN" sz="3000" b="1" dirty="0">
              <a:latin typeface="Times New Roman" pitchFamily="18" charset="0"/>
              <a:ea typeface="仿宋_GB2312" pitchFamily="49"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当 </a:t>
            </a:r>
            <a:r>
              <a:rPr lang="en-US" altLang="zh-CN" sz="2200" b="1" dirty="0">
                <a:latin typeface="微软雅黑" panose="020B0503020204020204" pitchFamily="34" charset="-122"/>
                <a:ea typeface="微软雅黑" panose="020B0503020204020204" pitchFamily="34" charset="-122"/>
              </a:rPr>
              <a:t>n </a:t>
            </a:r>
            <a:r>
              <a:rPr lang="zh-CN" altLang="en-US" sz="2200" b="1" dirty="0">
                <a:latin typeface="微软雅黑" panose="020B0503020204020204" pitchFamily="34" charset="-122"/>
                <a:ea typeface="微软雅黑" panose="020B0503020204020204" pitchFamily="34" charset="-122"/>
              </a:rPr>
              <a:t>很小时</a:t>
            </a:r>
            <a:r>
              <a:rPr lang="en-US" altLang="zh-CN" sz="2200" b="1" dirty="0">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这种排序方法往往比其它简单排序方法还要慢。</a:t>
            </a:r>
            <a:endParaRPr lang="en-US" altLang="zh-CN"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研究表明，当排序序列长度</a:t>
            </a:r>
            <a:r>
              <a:rPr lang="en-US" altLang="zh-CN" sz="2200" b="1" dirty="0">
                <a:latin typeface="微软雅黑" panose="020B0503020204020204" pitchFamily="34" charset="-122"/>
                <a:ea typeface="微软雅黑" panose="020B0503020204020204" pitchFamily="34" charset="-122"/>
              </a:rPr>
              <a:t>&lt; 25</a:t>
            </a:r>
            <a:r>
              <a:rPr lang="zh-CN" altLang="en-US" sz="2200" b="1" dirty="0">
                <a:latin typeface="微软雅黑" panose="020B0503020204020204" pitchFamily="34" charset="-122"/>
                <a:ea typeface="微软雅黑" panose="020B0503020204020204" pitchFamily="34" charset="-122"/>
              </a:rPr>
              <a:t>时，采用直接插入排序要比快速排序至少快</a:t>
            </a:r>
            <a:r>
              <a:rPr lang="en-US" altLang="zh-CN" sz="2200" b="1" dirty="0">
                <a:latin typeface="微软雅黑" panose="020B0503020204020204" pitchFamily="34" charset="-122"/>
                <a:ea typeface="微软雅黑" panose="020B0503020204020204" pitchFamily="34" charset="-122"/>
              </a:rPr>
              <a:t>10%</a:t>
            </a:r>
            <a:endParaRPr lang="zh-CN" altLang="en-US" sz="2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mc:AlternateContent xmlns:mc="http://schemas.openxmlformats.org/markup-compatibility/2006" xmlns:a14="http://schemas.microsoft.com/office/drawing/2010/main">
        <mc:Choice Requires="a14">
          <p:sp>
            <p:nvSpPr>
              <p:cNvPr id="5" name="矩形 4"/>
              <p:cNvSpPr/>
              <p:nvPr/>
            </p:nvSpPr>
            <p:spPr>
              <a:xfrm>
                <a:off x="2123728" y="2780928"/>
                <a:ext cx="53160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𝑇</m:t>
                      </m:r>
                      <m:d>
                        <m:dPr>
                          <m:ctrlPr>
                            <a:rPr lang="zh-CN" altLang="en-US" i="1" smtClean="0">
                              <a:latin typeface="Cambria Math" panose="02040503050406030204" pitchFamily="18" charset="0"/>
                            </a:rPr>
                          </m:ctrlPr>
                        </m:dPr>
                        <m:e>
                          <m:r>
                            <a:rPr lang="zh-CN" altLang="en-US" i="1">
                              <a:latin typeface="Cambria Math" panose="02040503050406030204" pitchFamily="18" charset="0"/>
                            </a:rPr>
                            <m:t>𝑛</m:t>
                          </m:r>
                        </m:e>
                      </m:d>
                      <m:r>
                        <a:rPr lang="en-US" altLang="zh-CN" i="1" smtClean="0">
                          <a:latin typeface="Cambria Math" panose="02040503050406030204" pitchFamily="18" charset="0"/>
                        </a:rPr>
                        <m:t>=</m:t>
                      </m:r>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r>
                        <a:rPr lang="zh-CN" altLang="en-US" i="1">
                          <a:latin typeface="Cambria Math" panose="02040503050406030204" pitchFamily="18" charset="0"/>
                        </a:rPr>
                        <m:t>𝑇</m:t>
                      </m:r>
                      <m:r>
                        <a:rPr lang="zh-CN" altLang="en-US">
                          <a:latin typeface="Cambria Math" panose="02040503050406030204" pitchFamily="18" charset="0"/>
                        </a:rPr>
                        <m:t>(</m:t>
                      </m:r>
                      <m:r>
                        <a:rPr lang="zh-CN" altLang="en-US"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1</m:t>
                      </m:r>
                      <m:r>
                        <a:rPr lang="zh-CN" altLang="en-US">
                          <a:latin typeface="Cambria Math" panose="02040503050406030204" pitchFamily="18" charset="0"/>
                        </a:rPr>
                        <m:t>)</m:t>
                      </m:r>
                      <m:r>
                        <a:rPr lang="en-US" altLang="zh-CN" i="1">
                          <a:latin typeface="Cambria Math" panose="02040503050406030204" pitchFamily="18" charset="0"/>
                        </a:rPr>
                        <m:t>+</m:t>
                      </m:r>
                      <m:r>
                        <m:rPr>
                          <m:nor/>
                        </m:rPr>
                        <a:rPr lang="en-US" altLang="zh-CN" b="1" dirty="0">
                          <a:latin typeface="Script MT Bold" panose="03040602040607080904" pitchFamily="66" charset="0"/>
                          <a:ea typeface="微软雅黑" panose="020B0503020204020204" pitchFamily="34" charset="-122"/>
                        </a:rPr>
                        <m:t>O</m:t>
                      </m:r>
                      <m:r>
                        <a:rPr lang="zh-CN" altLang="en-US">
                          <a:latin typeface="Cambria Math" panose="02040503050406030204" pitchFamily="18" charset="0"/>
                        </a:rPr>
                        <m:t>(</m:t>
                      </m:r>
                      <m:r>
                        <a:rPr lang="zh-CN" altLang="en-US" i="1">
                          <a:latin typeface="Cambria Math" panose="02040503050406030204" pitchFamily="18" charset="0"/>
                        </a:rPr>
                        <m:t>𝑛</m:t>
                      </m:r>
                      <m:r>
                        <a:rPr lang="zh-CN" altLang="en-US">
                          <a:latin typeface="Cambria Math" panose="02040503050406030204" pitchFamily="18" charset="0"/>
                        </a:rPr>
                        <m:t>)</m:t>
                      </m:r>
                      <m:r>
                        <a:rPr lang="zh-CN" altLang="en-US" i="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r>
                        <m:rPr>
                          <m:nor/>
                        </m:rPr>
                        <a:rPr lang="en-US" altLang="zh-CN" b="1" dirty="0">
                          <a:latin typeface="Script MT Bold" panose="03040602040607080904" pitchFamily="66" charset="0"/>
                          <a:ea typeface="微软雅黑" panose="020B0503020204020204" pitchFamily="34" charset="-122"/>
                        </a:rPr>
                        <m:t>O</m:t>
                      </m:r>
                      <m:r>
                        <a:rPr lang="zh-CN" altLang="en-US">
                          <a:latin typeface="Cambria Math" panose="02040503050406030204" pitchFamily="18" charset="0"/>
                        </a:rPr>
                        <m:t>(</m:t>
                      </m:r>
                      <m:r>
                        <a:rPr lang="zh-CN" altLang="en-US" i="1">
                          <a:latin typeface="Cambria Math" panose="02040503050406030204" pitchFamily="18" charset="0"/>
                        </a:rPr>
                        <m:t>𝑛</m:t>
                      </m:r>
                      <m:r>
                        <a:rPr lang="zh-CN" altLang="en-US">
                          <a:latin typeface="Cambria Math" panose="02040503050406030204" pitchFamily="18" charset="0"/>
                        </a:rPr>
                        <m:t>)</m:t>
                      </m:r>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2123728" y="2780928"/>
                <a:ext cx="5316007" cy="369332"/>
              </a:xfrm>
              <a:prstGeom prst="rect">
                <a:avLst/>
              </a:prstGeom>
              <a:blipFill>
                <a:blip r:embed="rId3"/>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2627784" y="3162221"/>
                <a:ext cx="52956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r>
                        <a:rPr lang="zh-CN" altLang="en-US" i="1">
                          <a:latin typeface="Cambria Math" panose="02040503050406030204" pitchFamily="18" charset="0"/>
                        </a:rPr>
                        <m:t>𝑇</m:t>
                      </m:r>
                      <m:d>
                        <m:dPr>
                          <m:ctrlPr>
                            <a:rPr lang="zh-CN" altLang="en-US" i="1">
                              <a:latin typeface="Cambria Math" panose="02040503050406030204" pitchFamily="18" charset="0"/>
                            </a:rPr>
                          </m:ctrlPr>
                        </m:dPr>
                        <m:e>
                          <m:r>
                            <a:rPr lang="zh-CN" altLang="en-US" i="1">
                              <a:latin typeface="Cambria Math" panose="02040503050406030204" pitchFamily="18" charset="0"/>
                            </a:rPr>
                            <m:t>𝑛</m:t>
                          </m:r>
                          <m:r>
                            <a:rPr lang="en-US" altLang="zh-CN" i="1">
                              <a:latin typeface="Cambria Math" panose="02040503050406030204" pitchFamily="18" charset="0"/>
                            </a:rPr>
                            <m:t>−</m:t>
                          </m:r>
                          <m:r>
                            <a:rPr lang="en-US" altLang="zh-CN" b="0" i="0" smtClean="0">
                              <a:latin typeface="Cambria Math" panose="02040503050406030204" pitchFamily="18" charset="0"/>
                            </a:rPr>
                            <m:t>2</m:t>
                          </m:r>
                        </m:e>
                      </m:d>
                      <m:r>
                        <a:rPr lang="en-US" altLang="zh-CN" i="1">
                          <a:latin typeface="Cambria Math" panose="02040503050406030204" pitchFamily="18" charset="0"/>
                        </a:rPr>
                        <m:t>+</m:t>
                      </m:r>
                      <m:r>
                        <a:rPr lang="en-US" altLang="zh-CN" b="0" i="1" smtClean="0">
                          <a:latin typeface="Cambria Math" panose="02040503050406030204" pitchFamily="18" charset="0"/>
                        </a:rPr>
                        <m:t>2</m:t>
                      </m:r>
                      <m:r>
                        <m:rPr>
                          <m:nor/>
                        </m:rPr>
                        <a:rPr lang="en-US" altLang="zh-CN" b="1" dirty="0">
                          <a:latin typeface="Script MT Bold" panose="03040602040607080904" pitchFamily="66" charset="0"/>
                          <a:ea typeface="微软雅黑" panose="020B0503020204020204" pitchFamily="34" charset="-122"/>
                        </a:rPr>
                        <m:t>O</m:t>
                      </m:r>
                      <m:d>
                        <m:dPr>
                          <m:ctrlPr>
                            <a:rPr lang="zh-CN" altLang="en-US" b="1" i="1" dirty="0">
                              <a:latin typeface="Cambria Math" panose="02040503050406030204" pitchFamily="18" charset="0"/>
                              <a:ea typeface="微软雅黑" panose="020B0503020204020204" pitchFamily="34" charset="-122"/>
                            </a:rPr>
                          </m:ctrlPr>
                        </m:dPr>
                        <m:e>
                          <m:r>
                            <a:rPr lang="zh-CN" altLang="en-US" i="1">
                              <a:latin typeface="Cambria Math" panose="02040503050406030204" pitchFamily="18" charset="0"/>
                            </a:rPr>
                            <m:t>𝑛</m:t>
                          </m:r>
                        </m:e>
                      </m:d>
                      <m:r>
                        <a:rPr lang="en-US" altLang="zh-CN" b="0" i="1" smtClean="0">
                          <a:latin typeface="Cambria Math" panose="02040503050406030204" pitchFamily="18" charset="0"/>
                        </a:rPr>
                        <m:t>=</m:t>
                      </m:r>
                      <m:r>
                        <a:rPr lang="en-US" altLang="zh-CN" b="0" i="0" smtClean="0">
                          <a:latin typeface="Cambria Math" panose="02040503050406030204" pitchFamily="18" charset="0"/>
                        </a:rPr>
                        <m:t>…=</m:t>
                      </m:r>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i="1">
                          <a:latin typeface="Cambria Math" panose="02040503050406030204" pitchFamily="18" charset="0"/>
                        </a:rPr>
                        <m:t>+</m:t>
                      </m:r>
                      <m:r>
                        <a:rPr lang="en-US" altLang="zh-CN" b="0" i="1" smtClean="0">
                          <a:latin typeface="Cambria Math" panose="02040503050406030204" pitchFamily="18" charset="0"/>
                        </a:rPr>
                        <m:t>𝑛</m:t>
                      </m:r>
                      <m:r>
                        <m:rPr>
                          <m:nor/>
                        </m:rPr>
                        <a:rPr lang="en-US" altLang="zh-CN" b="1" dirty="0">
                          <a:latin typeface="Script MT Bold" panose="03040602040607080904" pitchFamily="66" charset="0"/>
                          <a:ea typeface="微软雅黑" panose="020B0503020204020204" pitchFamily="34" charset="-122"/>
                        </a:rPr>
                        <m:t>O</m:t>
                      </m:r>
                      <m:d>
                        <m:dPr>
                          <m:ctrlPr>
                            <a:rPr lang="zh-CN" altLang="en-US" b="1" i="1" dirty="0">
                              <a:latin typeface="Cambria Math" panose="02040503050406030204" pitchFamily="18" charset="0"/>
                              <a:ea typeface="微软雅黑" panose="020B0503020204020204" pitchFamily="34" charset="-122"/>
                            </a:rPr>
                          </m:ctrlPr>
                        </m:dPr>
                        <m:e>
                          <m:r>
                            <a:rPr lang="zh-CN" altLang="en-US" i="1">
                              <a:latin typeface="Cambria Math" panose="02040503050406030204" pitchFamily="18" charset="0"/>
                            </a:rPr>
                            <m:t>𝑛</m:t>
                          </m:r>
                        </m:e>
                      </m:d>
                      <m:r>
                        <a:rPr lang="en-US" altLang="zh-CN" b="0" i="0" smtClean="0">
                          <a:latin typeface="Cambria Math" panose="02040503050406030204" pitchFamily="18" charset="0"/>
                        </a:rPr>
                        <m:t>=</m:t>
                      </m:r>
                      <m:r>
                        <m:rPr>
                          <m:nor/>
                        </m:rPr>
                        <a:rPr lang="en-US" altLang="zh-CN" b="1" dirty="0">
                          <a:latin typeface="Script MT Bold" panose="03040602040607080904" pitchFamily="66" charset="0"/>
                          <a:ea typeface="微软雅黑" panose="020B0503020204020204" pitchFamily="34" charset="-122"/>
                        </a:rPr>
                        <m:t>O</m:t>
                      </m:r>
                      <m:d>
                        <m:dPr>
                          <m:ctrlPr>
                            <a:rPr lang="zh-CN" altLang="en-US" b="1" i="1" dirty="0">
                              <a:latin typeface="Cambria Math" panose="02040503050406030204" pitchFamily="18" charset="0"/>
                              <a:ea typeface="微软雅黑" panose="020B0503020204020204" pitchFamily="34" charset="-122"/>
                            </a:rPr>
                          </m:ctrlPr>
                        </m:dPr>
                        <m:e>
                          <m:r>
                            <a:rPr lang="zh-CN" altLang="en-US" i="1">
                              <a:latin typeface="Cambria Math" panose="02040503050406030204" pitchFamily="18" charset="0"/>
                            </a:rPr>
                            <m:t>𝑛</m:t>
                          </m:r>
                          <m:r>
                            <a:rPr lang="en-US" altLang="zh-CN" b="1" i="1" baseline="30000" smtClean="0">
                              <a:latin typeface="Cambria Math" panose="02040503050406030204" pitchFamily="18" charset="0"/>
                            </a:rPr>
                            <m:t>𝟐</m:t>
                          </m:r>
                        </m:e>
                      </m:d>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627784" y="3162221"/>
                <a:ext cx="5295617" cy="369332"/>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87642792"/>
      </p:ext>
    </p:extLst>
  </p:cSld>
  <p:clrMapOvr>
    <a:masterClrMapping/>
  </p:clrMapOvr>
  <p:transition advTm="157">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24744"/>
            <a:ext cx="8856984" cy="3046988"/>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性能分析改进方案</a:t>
            </a:r>
            <a:endParaRPr lang="en-US" altLang="zh-CN" sz="2800" b="1" dirty="0">
              <a:latin typeface="微软雅黑" panose="020B0503020204020204" pitchFamily="34" charset="-122"/>
              <a:ea typeface="微软雅黑" panose="020B0503020204020204" pitchFamily="34" charset="-122"/>
            </a:endParaRPr>
          </a:p>
          <a:p>
            <a:pPr marL="800100" lvl="1" indent="-342900">
              <a:buClr>
                <a:srgbClr val="C00000"/>
              </a:buClr>
              <a:buFont typeface="Wingdings" panose="05000000000000000000" pitchFamily="2" charset="2"/>
              <a:buChar char="ü"/>
            </a:pPr>
            <a:r>
              <a:rPr lang="zh-CN" altLang="en-US" sz="2200" b="1" dirty="0">
                <a:latin typeface="微软雅黑" panose="020B0503020204020204" pitchFamily="34" charset="-122"/>
                <a:ea typeface="微软雅黑" panose="020B0503020204020204" pitchFamily="34" charset="-122"/>
              </a:rPr>
              <a:t>合理选择每次划分的基准元素</a:t>
            </a:r>
            <a:r>
              <a:rPr lang="en-US" altLang="zh-CN" sz="2200" b="1" dirty="0">
                <a:latin typeface="微软雅黑" panose="020B0503020204020204" pitchFamily="34" charset="-122"/>
                <a:ea typeface="微软雅黑" panose="020B0503020204020204" pitchFamily="34" charset="-122"/>
              </a:rPr>
              <a:t>pivot</a:t>
            </a:r>
            <a:r>
              <a:rPr lang="zh-CN" altLang="en-US" sz="2200" b="1" dirty="0">
                <a:latin typeface="微软雅黑" panose="020B0503020204020204" pitchFamily="34" charset="-122"/>
                <a:ea typeface="微软雅黑" panose="020B0503020204020204" pitchFamily="34" charset="-122"/>
              </a:rPr>
              <a:t>，使得每次划分所得的两个子序列中的元素个数尽可能接近，将会明显加快排序速度。</a:t>
            </a:r>
            <a:endParaRPr lang="en-US" altLang="zh-CN" sz="2200" b="1" dirty="0">
              <a:latin typeface="微软雅黑" panose="020B0503020204020204" pitchFamily="34" charset="-122"/>
              <a:ea typeface="微软雅黑" panose="020B0503020204020204" pitchFamily="34" charset="-122"/>
            </a:endParaRPr>
          </a:p>
          <a:p>
            <a:pPr marL="800100" lvl="1" indent="-342900">
              <a:buClr>
                <a:srgbClr val="C00000"/>
              </a:buClr>
              <a:buFont typeface="Wingdings" panose="05000000000000000000" pitchFamily="2" charset="2"/>
              <a:buChar char="ü"/>
            </a:pPr>
            <a:r>
              <a:rPr lang="zh-CN" altLang="en-US" sz="2200" b="1" dirty="0">
                <a:latin typeface="微软雅黑" panose="020B0503020204020204" pitchFamily="34" charset="-122"/>
                <a:ea typeface="微软雅黑" panose="020B0503020204020204" pitchFamily="34" charset="-122"/>
              </a:rPr>
              <a:t>取每个待排序元素序列的第一个元素、最后一个元素和位置接近正中的 元素，在这三者中取其排序码居中者作为基准元素。</a:t>
            </a:r>
          </a:p>
          <a:p>
            <a:pPr marL="800100" lvl="1" indent="-342900">
              <a:buClr>
                <a:srgbClr val="C00000"/>
              </a:buClr>
              <a:buFont typeface="Wingdings" panose="05000000000000000000" pitchFamily="2" charset="2"/>
              <a:buChar char="ü"/>
            </a:pPr>
            <a:endParaRPr lang="zh-CN" altLang="en-US"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zh-CN" altLang="en-US"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6" name="矩形 5"/>
          <p:cNvSpPr/>
          <p:nvPr/>
        </p:nvSpPr>
        <p:spPr>
          <a:xfrm>
            <a:off x="395536" y="3068960"/>
            <a:ext cx="8424936" cy="3662541"/>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quickSort_c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r – l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 S)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当序列长度小于</a:t>
            </a:r>
            <a:r>
              <a:rPr lang="en-US" altLang="zh-CN" sz="1600" b="1" kern="0" dirty="0">
                <a:solidFill>
                  <a:srgbClr val="CC0000"/>
                </a:solidFill>
                <a:latin typeface="Consolas" panose="020B0609020204030204" pitchFamily="49" charset="0"/>
                <a:ea typeface="隶书" pitchFamily="49" charset="-122"/>
              </a:rPr>
              <a:t>S</a:t>
            </a:r>
            <a:r>
              <a:rPr lang="zh-CN" altLang="en-US" sz="1600" b="1" kern="0" dirty="0">
                <a:solidFill>
                  <a:srgbClr val="CC0000"/>
                </a:solidFill>
                <a:latin typeface="Consolas" panose="020B0609020204030204" pitchFamily="49" charset="0"/>
                <a:ea typeface="隶书" pitchFamily="49" charset="-122"/>
              </a:rPr>
              <a:t>时直接跳出</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在排序序列的前端、尾端和中间点三者取中值</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并将中值交换到前端</a:t>
            </a:r>
          </a:p>
          <a:p>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mid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l+r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)/2</a:t>
            </a:r>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k = l;</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if (L[mid] &lt; L[k]) k = mid;</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if (L[r] &lt; L[k]) k = r;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三者选最小，记在</a:t>
            </a:r>
            <a:r>
              <a:rPr lang="en-US" altLang="zh-CN" sz="1600" b="1" kern="0" dirty="0">
                <a:solidFill>
                  <a:srgbClr val="CC0000"/>
                </a:solidFill>
                <a:latin typeface="Consolas" panose="020B0609020204030204" pitchFamily="49" charset="0"/>
                <a:ea typeface="隶书" pitchFamily="49" charset="-122"/>
              </a:rPr>
              <a:t>k</a:t>
            </a:r>
            <a:r>
              <a:rPr lang="zh-CN" altLang="en-US" sz="1600" b="1" kern="0" dirty="0">
                <a:solidFill>
                  <a:srgbClr val="CC0000"/>
                </a:solidFill>
                <a:latin typeface="Consolas" panose="020B0609020204030204" pitchFamily="49" charset="0"/>
                <a:ea typeface="隶书" pitchFamily="49" charset="-122"/>
              </a:rPr>
              <a:t>中</a:t>
            </a:r>
          </a:p>
          <a:p>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if (k != r) Swap(L[k], L[r] );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最小者交换到</a:t>
            </a:r>
            <a:r>
              <a:rPr lang="en-US" altLang="zh-CN" sz="1600" b="1" kern="0" dirty="0">
                <a:solidFill>
                  <a:srgbClr val="CC0000"/>
                </a:solidFill>
                <a:latin typeface="Consolas" panose="020B0609020204030204" pitchFamily="49" charset="0"/>
                <a:ea typeface="隶书" pitchFamily="49" charset="-122"/>
              </a:rPr>
              <a:t>right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if (mid != left &amp;&amp; L[mid] &lt; L[l])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Swap(L[mid] , L[l]);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将中间值交换到</a:t>
            </a:r>
            <a:r>
              <a:rPr lang="en-US" altLang="zh-CN" sz="1600" b="1" kern="0" dirty="0">
                <a:solidFill>
                  <a:srgbClr val="CC0000"/>
                </a:solidFill>
                <a:latin typeface="Consolas" panose="020B0609020204030204" pitchFamily="49" charset="0"/>
                <a:ea typeface="隶书" pitchFamily="49" charset="-122"/>
              </a:rPr>
              <a:t>left</a:t>
            </a:r>
            <a:r>
              <a:rPr lang="zh-CN" altLang="en-US" sz="1600" b="1" kern="0" dirty="0">
                <a:solidFill>
                  <a:srgbClr val="CC0000"/>
                </a:solidFill>
                <a:latin typeface="Consolas" panose="020B0609020204030204" pitchFamily="49" charset="0"/>
                <a:ea typeface="隶书" pitchFamily="49" charset="-122"/>
              </a:rPr>
              <a:t>位置</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pivot = partition(data, l, r);</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quickSort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递归调用处理左子序列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quickSort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递归调用处理右子序列</a:t>
            </a:r>
            <a:endParaRPr lang="en-US" altLang="zh-CN" sz="1600" b="1" kern="0" dirty="0">
              <a:solidFill>
                <a:srgbClr val="CC0000"/>
              </a:solidFill>
              <a:latin typeface="Consolas" panose="020B0609020204030204" pitchFamily="49" charset="0"/>
              <a:ea typeface="隶书"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insertSort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(data, l, r);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最后再进行插入排序</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3" name="矩形 2"/>
          <p:cNvSpPr/>
          <p:nvPr/>
        </p:nvSpPr>
        <p:spPr>
          <a:xfrm>
            <a:off x="7123766" y="4005064"/>
            <a:ext cx="1912730" cy="2554545"/>
          </a:xfrm>
          <a:prstGeom prst="rect">
            <a:avLst/>
          </a:prstGeom>
          <a:solidFill>
            <a:schemeClr val="accent2">
              <a:lumMod val="50000"/>
            </a:schemeClr>
          </a:solidFill>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将三者取中法和小规模序列中止法两个改进措施相结合，可将递归实现的快速排序算法效率提高约</a:t>
            </a:r>
            <a:r>
              <a:rPr lang="en-US" altLang="zh-CN" sz="2000" b="1" dirty="0">
                <a:solidFill>
                  <a:schemeClr val="bg1"/>
                </a:solidFill>
                <a:latin typeface="微软雅黑" panose="020B0503020204020204" pitchFamily="34" charset="-122"/>
                <a:ea typeface="微软雅黑" panose="020B0503020204020204" pitchFamily="34" charset="-122"/>
              </a:rPr>
              <a:t>20%-25%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9140229"/>
      </p:ext>
    </p:extLst>
  </p:cSld>
  <p:clrMapOvr>
    <a:masterClrMapping/>
  </p:clrMapOvr>
  <p:transition advTm="157">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4675126"/>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基本思想：每一趟 </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第 </a:t>
            </a:r>
            <a:r>
              <a:rPr lang="en-US" altLang="zh-CN" sz="2800" b="1" dirty="0">
                <a:latin typeface="微软雅黑" panose="020B0503020204020204" pitchFamily="34" charset="-122"/>
                <a:ea typeface="微软雅黑" panose="020B0503020204020204" pitchFamily="34" charset="-122"/>
              </a:rPr>
              <a:t>r </a:t>
            </a:r>
            <a:r>
              <a:rPr lang="zh-CN" altLang="en-US" sz="2800" b="1" dirty="0">
                <a:latin typeface="微软雅黑" panose="020B0503020204020204" pitchFamily="34" charset="-122"/>
                <a:ea typeface="微软雅黑" panose="020B0503020204020204" pitchFamily="34" charset="-122"/>
              </a:rPr>
              <a:t>趟</a:t>
            </a:r>
            <a:r>
              <a:rPr lang="en-US" altLang="zh-CN" sz="2800" b="1" dirty="0">
                <a:latin typeface="微软雅黑" panose="020B0503020204020204" pitchFamily="34" charset="-122"/>
                <a:ea typeface="微软雅黑" panose="020B0503020204020204" pitchFamily="34" charset="-122"/>
              </a:rPr>
              <a:t>, r = 0, 1, …,  n-2 ) </a:t>
            </a:r>
            <a:r>
              <a:rPr lang="zh-CN" altLang="en-US" sz="2800" b="1" dirty="0">
                <a:latin typeface="微软雅黑" panose="020B0503020204020204" pitchFamily="34" charset="-122"/>
                <a:ea typeface="微软雅黑" panose="020B0503020204020204" pitchFamily="34" charset="-122"/>
              </a:rPr>
              <a:t>在 </a:t>
            </a:r>
            <a:r>
              <a:rPr lang="en-US" altLang="zh-CN" sz="2800" b="1" dirty="0">
                <a:latin typeface="微软雅黑" panose="020B0503020204020204" pitchFamily="34" charset="-122"/>
                <a:ea typeface="微软雅黑" panose="020B0503020204020204" pitchFamily="34" charset="-122"/>
              </a:rPr>
              <a:t>n-r </a:t>
            </a:r>
            <a:r>
              <a:rPr lang="zh-CN" altLang="en-US" sz="2800" b="1" dirty="0">
                <a:latin typeface="微软雅黑" panose="020B0503020204020204" pitchFamily="34" charset="-122"/>
                <a:ea typeface="微软雅黑" panose="020B0503020204020204" pitchFamily="34" charset="-122"/>
              </a:rPr>
              <a:t>个待排序元素中选出排序码最大（小）的元素，作为有序元素序列的第 </a:t>
            </a:r>
            <a:r>
              <a:rPr lang="en-US" altLang="zh-CN" sz="2800" b="1" dirty="0">
                <a:latin typeface="微软雅黑" panose="020B0503020204020204" pitchFamily="34" charset="-122"/>
                <a:ea typeface="微软雅黑" panose="020B0503020204020204" pitchFamily="34" charset="-122"/>
              </a:rPr>
              <a:t>n-r (r) </a:t>
            </a:r>
            <a:r>
              <a:rPr lang="zh-CN" altLang="en-US" sz="2800" b="1" dirty="0">
                <a:latin typeface="微软雅黑" panose="020B0503020204020204" pitchFamily="34" charset="-122"/>
                <a:ea typeface="微软雅黑" panose="020B0503020204020204" pitchFamily="34" charset="-122"/>
              </a:rPr>
              <a:t>个元素</a:t>
            </a:r>
            <a:endParaRPr lang="en-US" altLang="zh-CN" sz="2800" b="1" dirty="0">
              <a:latin typeface="微软雅黑" panose="020B0503020204020204" pitchFamily="34" charset="-122"/>
              <a:ea typeface="微软雅黑" panose="020B0503020204020204" pitchFamily="34" charset="-122"/>
            </a:endParaRPr>
          </a:p>
          <a:p>
            <a:pPr marL="990600" lvl="1" indent="-533400">
              <a:lnSpc>
                <a:spcPct val="110000"/>
              </a:lnSpc>
              <a:buClr>
                <a:srgbClr val="CC3300"/>
              </a:buClr>
              <a:buFont typeface="宋体" charset="-122"/>
              <a:buAutoNum type="circleNumDbPlain"/>
            </a:pPr>
            <a:r>
              <a:rPr lang="zh-CN" altLang="en-US" sz="2400" b="1" dirty="0">
                <a:latin typeface="微软雅黑" panose="020B0503020204020204" pitchFamily="34" charset="-122"/>
                <a:ea typeface="微软雅黑" panose="020B0503020204020204" pitchFamily="34" charset="-122"/>
              </a:rPr>
              <a:t>在一组元素 </a:t>
            </a:r>
            <a:r>
              <a:rPr lang="en-US" altLang="zh-CN" sz="2400" b="1" dirty="0">
                <a:latin typeface="微软雅黑" panose="020B0503020204020204" pitchFamily="34" charset="-122"/>
                <a:ea typeface="微软雅黑" panose="020B0503020204020204" pitchFamily="34" charset="-122"/>
              </a:rPr>
              <a:t>S[0]</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S[n-r-1] </a:t>
            </a:r>
            <a:r>
              <a:rPr lang="zh-CN" altLang="en-US" sz="2400" b="1" dirty="0">
                <a:latin typeface="微软雅黑" panose="020B0503020204020204" pitchFamily="34" charset="-122"/>
                <a:ea typeface="微软雅黑" panose="020B0503020204020204" pitchFamily="34" charset="-122"/>
              </a:rPr>
              <a:t>中选择具有最大排序码的元素</a:t>
            </a:r>
          </a:p>
          <a:p>
            <a:pPr marL="990600" lvl="1" indent="-533400">
              <a:lnSpc>
                <a:spcPct val="110000"/>
              </a:lnSpc>
              <a:buClr>
                <a:srgbClr val="CC3300"/>
              </a:buClr>
              <a:buFont typeface="宋体" charset="-122"/>
              <a:buAutoNum type="circleNumDbPlain"/>
            </a:pPr>
            <a:r>
              <a:rPr lang="zh-CN" altLang="en-US" sz="2400" b="1" dirty="0">
                <a:latin typeface="微软雅黑" panose="020B0503020204020204" pitchFamily="34" charset="-122"/>
                <a:ea typeface="微软雅黑" panose="020B0503020204020204" pitchFamily="34" charset="-122"/>
              </a:rPr>
              <a:t>若它不是这组元素中的最后一个元素</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则将它与这组元素中的最后一个元素对调</a:t>
            </a:r>
            <a:endParaRPr lang="en-US" altLang="zh-CN" sz="2400" b="1" dirty="0">
              <a:latin typeface="微软雅黑" panose="020B0503020204020204" pitchFamily="34" charset="-122"/>
              <a:ea typeface="微软雅黑" panose="020B0503020204020204" pitchFamily="34" charset="-122"/>
            </a:endParaRPr>
          </a:p>
          <a:p>
            <a:pPr marL="990600" lvl="1" indent="-533400">
              <a:lnSpc>
                <a:spcPct val="110000"/>
              </a:lnSpc>
              <a:buClr>
                <a:srgbClr val="CC3300"/>
              </a:buClr>
              <a:buFont typeface="宋体" charset="-122"/>
              <a:buAutoNum type="circleNumDbPlain"/>
            </a:pPr>
            <a:r>
              <a:rPr lang="zh-CN" altLang="en-US" sz="2400" b="1" dirty="0">
                <a:latin typeface="微软雅黑" panose="020B0503020204020204" pitchFamily="34" charset="-122"/>
                <a:ea typeface="微软雅黑" panose="020B0503020204020204" pitchFamily="34" charset="-122"/>
              </a:rPr>
              <a:t>在这组元素中剔除这个具有最大排序码的元素。在剩下的元素</a:t>
            </a:r>
            <a:r>
              <a:rPr lang="en-US" altLang="zh-CN" sz="2400" b="1" dirty="0">
                <a:latin typeface="微软雅黑" panose="020B0503020204020204" pitchFamily="34" charset="-122"/>
                <a:ea typeface="微软雅黑" panose="020B0503020204020204" pitchFamily="34" charset="-122"/>
              </a:rPr>
              <a:t>S[0] </a:t>
            </a: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S[n-r-2]</a:t>
            </a:r>
            <a:r>
              <a:rPr lang="zh-CN" altLang="en-US" sz="2400" b="1" dirty="0">
                <a:latin typeface="微软雅黑" panose="020B0503020204020204" pitchFamily="34" charset="-122"/>
                <a:ea typeface="微软雅黑" panose="020B0503020204020204" pitchFamily="34" charset="-122"/>
              </a:rPr>
              <a:t>中重复执行第①、②步</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直到剩余元素只有一个为止</a:t>
            </a: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选择排序</a:t>
            </a:r>
          </a:p>
        </p:txBody>
      </p:sp>
      <p:pic>
        <p:nvPicPr>
          <p:cNvPr id="46" name="图片 45"/>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51920" y="5434515"/>
            <a:ext cx="4783942" cy="1267979"/>
          </a:xfrm>
          <a:prstGeom prst="rect">
            <a:avLst/>
          </a:prstGeom>
        </p:spPr>
      </p:pic>
    </p:spTree>
    <p:extLst>
      <p:ext uri="{BB962C8B-B14F-4D97-AF65-F5344CB8AC3E}">
        <p14:creationId xmlns:p14="http://schemas.microsoft.com/office/powerpoint/2010/main" val="2555691244"/>
      </p:ext>
    </p:extLst>
  </p:cSld>
  <p:clrMapOvr>
    <a:masterClrMapping/>
  </p:clrMapOvr>
  <p:transition advTm="157">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选择排序</a:t>
            </a: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选择排序</a:t>
            </a:r>
          </a:p>
        </p:txBody>
      </p:sp>
      <p:sp>
        <p:nvSpPr>
          <p:cNvPr id="6" name="矩形 5"/>
          <p:cNvSpPr/>
          <p:nvPr/>
        </p:nvSpPr>
        <p:spPr bwMode="auto">
          <a:xfrm>
            <a:off x="1079291" y="1823566"/>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1734628" y="1916808"/>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2389965" y="2132808"/>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3045302" y="2492850"/>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3700639" y="1520808"/>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4355976" y="1700808"/>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5011313" y="225561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bwMode="auto">
          <a:xfrm>
            <a:off x="5666650" y="1916808"/>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6321987" y="2024808"/>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6977324" y="2204808"/>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7632661" y="2348808"/>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8288002" y="1592816"/>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8" name="矩形 17"/>
          <p:cNvSpPr/>
          <p:nvPr/>
        </p:nvSpPr>
        <p:spPr bwMode="auto">
          <a:xfrm>
            <a:off x="1079291" y="3537128"/>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9" name="矩形 18"/>
          <p:cNvSpPr/>
          <p:nvPr/>
        </p:nvSpPr>
        <p:spPr bwMode="auto">
          <a:xfrm>
            <a:off x="1734628" y="363037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0" name="矩形 19"/>
          <p:cNvSpPr/>
          <p:nvPr/>
        </p:nvSpPr>
        <p:spPr bwMode="auto">
          <a:xfrm>
            <a:off x="2389965" y="3846370"/>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3045302" y="4206412"/>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2" name="矩形 21"/>
          <p:cNvSpPr/>
          <p:nvPr/>
        </p:nvSpPr>
        <p:spPr bwMode="auto">
          <a:xfrm>
            <a:off x="8287998" y="3224939"/>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37</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4355976" y="3414370"/>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5011313" y="3969176"/>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5" name="矩形 24"/>
          <p:cNvSpPr/>
          <p:nvPr/>
        </p:nvSpPr>
        <p:spPr bwMode="auto">
          <a:xfrm>
            <a:off x="5666650" y="363037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6" name="矩形 25"/>
          <p:cNvSpPr/>
          <p:nvPr/>
        </p:nvSpPr>
        <p:spPr bwMode="auto">
          <a:xfrm>
            <a:off x="6321987" y="3738370"/>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6977324" y="3918370"/>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8" name="矩形 27"/>
          <p:cNvSpPr/>
          <p:nvPr/>
        </p:nvSpPr>
        <p:spPr bwMode="auto">
          <a:xfrm>
            <a:off x="7632661" y="4062370"/>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9" name="矩形 28"/>
          <p:cNvSpPr/>
          <p:nvPr/>
        </p:nvSpPr>
        <p:spPr bwMode="auto">
          <a:xfrm>
            <a:off x="3700639" y="3306378"/>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0" name="左大括号 49"/>
          <p:cNvSpPr/>
          <p:nvPr/>
        </p:nvSpPr>
        <p:spPr bwMode="auto">
          <a:xfrm rot="16200000">
            <a:off x="4819316" y="-845252"/>
            <a:ext cx="117115" cy="7597167"/>
          </a:xfrm>
          <a:prstGeom prst="leftBrace">
            <a:avLst>
              <a:gd name="adj1" fmla="val 34117"/>
              <a:gd name="adj2" fmla="val 50000"/>
            </a:avLst>
          </a:prstGeom>
          <a:solidFill>
            <a:schemeClr val="bg1"/>
          </a:solid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51" name="左大括号 50"/>
          <p:cNvSpPr/>
          <p:nvPr/>
        </p:nvSpPr>
        <p:spPr bwMode="auto">
          <a:xfrm rot="16200000">
            <a:off x="4482574" y="1184785"/>
            <a:ext cx="178803" cy="6985372"/>
          </a:xfrm>
          <a:prstGeom prst="leftBrace">
            <a:avLst>
              <a:gd name="adj1" fmla="val 34117"/>
              <a:gd name="adj2" fmla="val 50000"/>
            </a:avLst>
          </a:prstGeom>
          <a:solidFill>
            <a:schemeClr val="bg1"/>
          </a:solid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52" name="左大括号 51"/>
          <p:cNvSpPr/>
          <p:nvPr/>
        </p:nvSpPr>
        <p:spPr bwMode="auto">
          <a:xfrm rot="16200000">
            <a:off x="4144619" y="3332643"/>
            <a:ext cx="199378" cy="6330037"/>
          </a:xfrm>
          <a:prstGeom prst="leftBrace">
            <a:avLst>
              <a:gd name="adj1" fmla="val 34117"/>
              <a:gd name="adj2" fmla="val 50000"/>
            </a:avLst>
          </a:prstGeom>
          <a:solidFill>
            <a:schemeClr val="bg1"/>
          </a:solid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53" name="矩形 52"/>
          <p:cNvSpPr/>
          <p:nvPr/>
        </p:nvSpPr>
        <p:spPr bwMode="auto">
          <a:xfrm>
            <a:off x="1080793" y="5323241"/>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4" name="矩形 53"/>
          <p:cNvSpPr/>
          <p:nvPr/>
        </p:nvSpPr>
        <p:spPr bwMode="auto">
          <a:xfrm>
            <a:off x="1736130" y="5416483"/>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5" name="矩形 54"/>
          <p:cNvSpPr/>
          <p:nvPr/>
        </p:nvSpPr>
        <p:spPr bwMode="auto">
          <a:xfrm>
            <a:off x="2391467" y="5632483"/>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6" name="矩形 55"/>
          <p:cNvSpPr/>
          <p:nvPr/>
        </p:nvSpPr>
        <p:spPr bwMode="auto">
          <a:xfrm>
            <a:off x="3046804" y="5992525"/>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7" name="矩形 56"/>
          <p:cNvSpPr/>
          <p:nvPr/>
        </p:nvSpPr>
        <p:spPr bwMode="auto">
          <a:xfrm>
            <a:off x="8289500" y="5011052"/>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37</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bwMode="auto">
          <a:xfrm>
            <a:off x="4357478" y="5200483"/>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9" name="矩形 58"/>
          <p:cNvSpPr/>
          <p:nvPr/>
        </p:nvSpPr>
        <p:spPr bwMode="auto">
          <a:xfrm>
            <a:off x="5012815" y="5755289"/>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0" name="矩形 59"/>
          <p:cNvSpPr/>
          <p:nvPr/>
        </p:nvSpPr>
        <p:spPr bwMode="auto">
          <a:xfrm>
            <a:off x="5668152" y="5416483"/>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61" name="矩形 60"/>
          <p:cNvSpPr/>
          <p:nvPr/>
        </p:nvSpPr>
        <p:spPr bwMode="auto">
          <a:xfrm>
            <a:off x="6323489" y="5524483"/>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2" name="矩形 61"/>
          <p:cNvSpPr/>
          <p:nvPr/>
        </p:nvSpPr>
        <p:spPr bwMode="auto">
          <a:xfrm>
            <a:off x="6978826" y="5704483"/>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3" name="矩形 62"/>
          <p:cNvSpPr/>
          <p:nvPr/>
        </p:nvSpPr>
        <p:spPr bwMode="auto">
          <a:xfrm>
            <a:off x="3700639" y="5839052"/>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7632661" y="5092491"/>
            <a:ext cx="432000" cy="1259992"/>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90457" y="3958599"/>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第一趟</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选择</a:t>
            </a:r>
            <a:endParaRPr lang="zh-CN" altLang="en-US" dirty="0"/>
          </a:p>
        </p:txBody>
      </p:sp>
      <p:sp>
        <p:nvSpPr>
          <p:cNvPr id="66" name="矩形 65"/>
          <p:cNvSpPr/>
          <p:nvPr/>
        </p:nvSpPr>
        <p:spPr>
          <a:xfrm>
            <a:off x="90457" y="5689524"/>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第二趟</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选择</a:t>
            </a:r>
            <a:endParaRPr lang="zh-CN" altLang="en-US" dirty="0"/>
          </a:p>
        </p:txBody>
      </p:sp>
      <p:sp>
        <p:nvSpPr>
          <p:cNvPr id="67" name="矩形 66"/>
          <p:cNvSpPr/>
          <p:nvPr/>
        </p:nvSpPr>
        <p:spPr>
          <a:xfrm>
            <a:off x="209618" y="2264117"/>
            <a:ext cx="646331" cy="369332"/>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初始</a:t>
            </a:r>
            <a:endParaRPr lang="zh-CN" altLang="en-US" dirty="0"/>
          </a:p>
        </p:txBody>
      </p:sp>
    </p:spTree>
    <p:extLst>
      <p:ext uri="{BB962C8B-B14F-4D97-AF65-F5344CB8AC3E}">
        <p14:creationId xmlns:p14="http://schemas.microsoft.com/office/powerpoint/2010/main" val="1455957564"/>
      </p:ext>
    </p:extLst>
  </p:cSld>
  <p:clrMapOvr>
    <a:masterClrMapping/>
  </p:clrMapOvr>
  <p:transition advTm="157">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选择排序</a:t>
            </a: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选择排序</a:t>
            </a:r>
          </a:p>
        </p:txBody>
      </p:sp>
      <p:sp>
        <p:nvSpPr>
          <p:cNvPr id="52" name="左大括号 51"/>
          <p:cNvSpPr/>
          <p:nvPr/>
        </p:nvSpPr>
        <p:spPr bwMode="auto">
          <a:xfrm rot="16200000">
            <a:off x="3856497" y="102490"/>
            <a:ext cx="123292" cy="5674697"/>
          </a:xfrm>
          <a:prstGeom prst="leftBrace">
            <a:avLst>
              <a:gd name="adj1" fmla="val 34117"/>
              <a:gd name="adj2" fmla="val 50000"/>
            </a:avLst>
          </a:prstGeom>
          <a:solidFill>
            <a:schemeClr val="bg1"/>
          </a:solid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53" name="矩形 52"/>
          <p:cNvSpPr/>
          <p:nvPr/>
        </p:nvSpPr>
        <p:spPr bwMode="auto">
          <a:xfrm>
            <a:off x="1080793" y="1808936"/>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4" name="矩形 53"/>
          <p:cNvSpPr/>
          <p:nvPr/>
        </p:nvSpPr>
        <p:spPr bwMode="auto">
          <a:xfrm>
            <a:off x="1736130" y="191693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5" name="矩形 54"/>
          <p:cNvSpPr/>
          <p:nvPr/>
        </p:nvSpPr>
        <p:spPr bwMode="auto">
          <a:xfrm>
            <a:off x="2391467" y="2132936"/>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6" name="矩形 55"/>
          <p:cNvSpPr/>
          <p:nvPr/>
        </p:nvSpPr>
        <p:spPr bwMode="auto">
          <a:xfrm>
            <a:off x="3046804" y="2492978"/>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7" name="矩形 56"/>
          <p:cNvSpPr/>
          <p:nvPr/>
        </p:nvSpPr>
        <p:spPr bwMode="auto">
          <a:xfrm>
            <a:off x="8289500" y="1520936"/>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37</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bwMode="auto">
          <a:xfrm>
            <a:off x="6978826" y="1700936"/>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bwMode="auto">
          <a:xfrm>
            <a:off x="5012815" y="2276936"/>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0" name="矩形 59"/>
          <p:cNvSpPr/>
          <p:nvPr/>
        </p:nvSpPr>
        <p:spPr bwMode="auto">
          <a:xfrm>
            <a:off x="5668152" y="191693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61" name="矩形 60"/>
          <p:cNvSpPr/>
          <p:nvPr/>
        </p:nvSpPr>
        <p:spPr bwMode="auto">
          <a:xfrm>
            <a:off x="6323489" y="2024936"/>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2" name="矩形 61"/>
          <p:cNvSpPr/>
          <p:nvPr/>
        </p:nvSpPr>
        <p:spPr bwMode="auto">
          <a:xfrm>
            <a:off x="4366355" y="2204936"/>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3" name="矩形 62"/>
          <p:cNvSpPr/>
          <p:nvPr/>
        </p:nvSpPr>
        <p:spPr bwMode="auto">
          <a:xfrm>
            <a:off x="3700639" y="2348936"/>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7632661" y="1592944"/>
            <a:ext cx="432000" cy="1259992"/>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6314612" y="3284952"/>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29</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1" name="矩形 70"/>
          <p:cNvSpPr/>
          <p:nvPr/>
        </p:nvSpPr>
        <p:spPr bwMode="auto">
          <a:xfrm>
            <a:off x="1736130" y="3392952"/>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2" name="矩形 71"/>
          <p:cNvSpPr/>
          <p:nvPr/>
        </p:nvSpPr>
        <p:spPr bwMode="auto">
          <a:xfrm>
            <a:off x="2391467" y="3608952"/>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3" name="矩形 72"/>
          <p:cNvSpPr/>
          <p:nvPr/>
        </p:nvSpPr>
        <p:spPr bwMode="auto">
          <a:xfrm>
            <a:off x="3046804" y="3968994"/>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8289500" y="2996952"/>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37</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5" name="矩形 74"/>
          <p:cNvSpPr/>
          <p:nvPr/>
        </p:nvSpPr>
        <p:spPr bwMode="auto">
          <a:xfrm>
            <a:off x="6978826" y="3176952"/>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6" name="矩形 75"/>
          <p:cNvSpPr/>
          <p:nvPr/>
        </p:nvSpPr>
        <p:spPr bwMode="auto">
          <a:xfrm>
            <a:off x="5012815" y="3752952"/>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7" name="矩形 76"/>
          <p:cNvSpPr/>
          <p:nvPr/>
        </p:nvSpPr>
        <p:spPr bwMode="auto">
          <a:xfrm>
            <a:off x="5668152" y="3392952"/>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8" name="矩形 77"/>
          <p:cNvSpPr/>
          <p:nvPr/>
        </p:nvSpPr>
        <p:spPr bwMode="auto">
          <a:xfrm>
            <a:off x="1079291" y="3492149"/>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4366355" y="3680952"/>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3700639" y="3824952"/>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1" name="矩形 80"/>
          <p:cNvSpPr/>
          <p:nvPr/>
        </p:nvSpPr>
        <p:spPr bwMode="auto">
          <a:xfrm>
            <a:off x="7632661" y="3068960"/>
            <a:ext cx="432000" cy="1259992"/>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2" name="左大括号 81"/>
          <p:cNvSpPr/>
          <p:nvPr/>
        </p:nvSpPr>
        <p:spPr bwMode="auto">
          <a:xfrm rot="16200000">
            <a:off x="3498118" y="1940501"/>
            <a:ext cx="144016" cy="5028090"/>
          </a:xfrm>
          <a:prstGeom prst="leftBrace">
            <a:avLst>
              <a:gd name="adj1" fmla="val 34117"/>
              <a:gd name="adj2" fmla="val 50000"/>
            </a:avLst>
          </a:prstGeom>
          <a:solidFill>
            <a:schemeClr val="bg1"/>
          </a:solid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83" name="矩形 82"/>
          <p:cNvSpPr/>
          <p:nvPr/>
        </p:nvSpPr>
        <p:spPr bwMode="auto">
          <a:xfrm>
            <a:off x="5009567" y="5493607"/>
            <a:ext cx="432000" cy="93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26</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4" name="矩形 83"/>
          <p:cNvSpPr/>
          <p:nvPr/>
        </p:nvSpPr>
        <p:spPr bwMode="auto">
          <a:xfrm>
            <a:off x="3695645" y="5709607"/>
            <a:ext cx="432000" cy="720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20</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5" name="矩形 84"/>
          <p:cNvSpPr/>
          <p:nvPr/>
        </p:nvSpPr>
        <p:spPr bwMode="auto">
          <a:xfrm>
            <a:off x="8294370" y="5097607"/>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37</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6" name="矩形 85"/>
          <p:cNvSpPr/>
          <p:nvPr/>
        </p:nvSpPr>
        <p:spPr bwMode="auto">
          <a:xfrm>
            <a:off x="6980450" y="5277607"/>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7" name="矩形 86"/>
          <p:cNvSpPr/>
          <p:nvPr/>
        </p:nvSpPr>
        <p:spPr bwMode="auto">
          <a:xfrm>
            <a:off x="2381723" y="5853607"/>
            <a:ext cx="432000" cy="57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16</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5666528" y="5493607"/>
            <a:ext cx="432000" cy="93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26</a:t>
            </a:r>
          </a:p>
          <a:p>
            <a:pPr algn="ctr"/>
            <a:r>
              <a:rPr lang="en-US" altLang="zh-CN" b="1" dirty="0">
                <a:solidFill>
                  <a:schemeClr val="bg1"/>
                </a:solidFill>
                <a:latin typeface="微软雅黑" panose="020B0503020204020204" pitchFamily="34" charset="-122"/>
                <a:ea typeface="微软雅黑" panose="020B0503020204020204" pitchFamily="34" charset="-122"/>
              </a:rPr>
              <a:t>b</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4352606" y="5601607"/>
            <a:ext cx="432000" cy="828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23</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3038684" y="5781607"/>
            <a:ext cx="432000" cy="648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18</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1724762" y="5925607"/>
            <a:ext cx="432000" cy="50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14</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2" name="矩形 91"/>
          <p:cNvSpPr/>
          <p:nvPr/>
        </p:nvSpPr>
        <p:spPr bwMode="auto">
          <a:xfrm>
            <a:off x="7637411" y="5169615"/>
            <a:ext cx="432000" cy="1259992"/>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1067801" y="6069649"/>
            <a:ext cx="432000" cy="359958"/>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10</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4" name="矩形 93"/>
          <p:cNvSpPr/>
          <p:nvPr/>
        </p:nvSpPr>
        <p:spPr bwMode="auto">
          <a:xfrm>
            <a:off x="6323489" y="5385607"/>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29</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bwMode="auto">
          <a:xfrm>
            <a:off x="1907704" y="4581160"/>
            <a:ext cx="0" cy="516447"/>
          </a:xfrm>
          <a:prstGeom prst="line">
            <a:avLst/>
          </a:prstGeom>
          <a:solidFill>
            <a:schemeClr val="accent1"/>
          </a:solidFill>
          <a:ln w="57150" cap="flat" cmpd="sng" algn="ctr">
            <a:solidFill>
              <a:schemeClr val="tx1"/>
            </a:solidFill>
            <a:prstDash val="sysDot"/>
            <a:round/>
            <a:headEnd type="none"/>
            <a:tailEnd type="none"/>
          </a:ln>
          <a:effectLst/>
        </p:spPr>
      </p:cxnSp>
      <p:cxnSp>
        <p:nvCxnSpPr>
          <p:cNvPr id="95" name="直接连接符 94"/>
          <p:cNvCxnSpPr/>
          <p:nvPr/>
        </p:nvCxnSpPr>
        <p:spPr bwMode="auto">
          <a:xfrm>
            <a:off x="4572000" y="4581160"/>
            <a:ext cx="0" cy="516447"/>
          </a:xfrm>
          <a:prstGeom prst="line">
            <a:avLst/>
          </a:prstGeom>
          <a:solidFill>
            <a:schemeClr val="accent1"/>
          </a:solidFill>
          <a:ln w="57150" cap="flat" cmpd="sng" algn="ctr">
            <a:solidFill>
              <a:schemeClr val="tx1"/>
            </a:solidFill>
            <a:prstDash val="sysDot"/>
            <a:round/>
            <a:headEnd type="none"/>
            <a:tailEnd type="none"/>
          </a:ln>
          <a:effectLst/>
        </p:spPr>
      </p:cxnSp>
      <p:cxnSp>
        <p:nvCxnSpPr>
          <p:cNvPr id="96" name="直接连接符 95"/>
          <p:cNvCxnSpPr/>
          <p:nvPr/>
        </p:nvCxnSpPr>
        <p:spPr bwMode="auto">
          <a:xfrm>
            <a:off x="7410826" y="4581160"/>
            <a:ext cx="0" cy="516447"/>
          </a:xfrm>
          <a:prstGeom prst="line">
            <a:avLst/>
          </a:prstGeom>
          <a:solidFill>
            <a:schemeClr val="accent1"/>
          </a:solidFill>
          <a:ln w="57150" cap="flat" cmpd="sng" algn="ctr">
            <a:solidFill>
              <a:schemeClr val="tx1"/>
            </a:solidFill>
            <a:prstDash val="sysDot"/>
            <a:round/>
            <a:headEnd type="none"/>
            <a:tailEnd type="none"/>
          </a:ln>
          <a:effectLst/>
        </p:spPr>
      </p:cxnSp>
      <p:sp>
        <p:nvSpPr>
          <p:cNvPr id="97" name="矩形 96"/>
          <p:cNvSpPr/>
          <p:nvPr/>
        </p:nvSpPr>
        <p:spPr>
          <a:xfrm>
            <a:off x="104658" y="2323005"/>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第三趟</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选择</a:t>
            </a:r>
            <a:endParaRPr lang="zh-CN" altLang="en-US" dirty="0"/>
          </a:p>
        </p:txBody>
      </p:sp>
      <p:sp>
        <p:nvSpPr>
          <p:cNvPr id="98" name="矩形 97"/>
          <p:cNvSpPr/>
          <p:nvPr/>
        </p:nvSpPr>
        <p:spPr>
          <a:xfrm>
            <a:off x="85270" y="3704018"/>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第四趟</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选择</a:t>
            </a:r>
            <a:endParaRPr lang="zh-CN" altLang="en-US" dirty="0"/>
          </a:p>
        </p:txBody>
      </p:sp>
      <p:sp>
        <p:nvSpPr>
          <p:cNvPr id="99" name="矩形 98"/>
          <p:cNvSpPr/>
          <p:nvPr/>
        </p:nvSpPr>
        <p:spPr>
          <a:xfrm>
            <a:off x="225515" y="5854577"/>
            <a:ext cx="646331"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最终</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结果</a:t>
            </a:r>
            <a:endParaRPr lang="zh-CN" altLang="en-US" dirty="0"/>
          </a:p>
        </p:txBody>
      </p:sp>
    </p:spTree>
    <p:extLst>
      <p:ext uri="{BB962C8B-B14F-4D97-AF65-F5344CB8AC3E}">
        <p14:creationId xmlns:p14="http://schemas.microsoft.com/office/powerpoint/2010/main" val="3433658014"/>
      </p:ext>
    </p:extLst>
  </p:cSld>
  <p:clrMapOvr>
    <a:masterClrMapping/>
  </p:clrMapOvr>
  <p:transition advTm="157">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24744"/>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代码实现</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选择排序</a:t>
            </a:r>
          </a:p>
        </p:txBody>
      </p:sp>
      <p:sp>
        <p:nvSpPr>
          <p:cNvPr id="5" name="矩形 4"/>
          <p:cNvSpPr/>
          <p:nvPr/>
        </p:nvSpPr>
        <p:spPr>
          <a:xfrm>
            <a:off x="319854" y="5042118"/>
            <a:ext cx="8502603" cy="1815882"/>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array[] = { 14, 10, 18, 16, 20, 26, 23, 29, 26, 35, 32, 37 }, k;</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len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sizeof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(array) /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sizeof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selectSort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(array,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len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(k = 0; k&lt;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len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k++)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array[k]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endl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7" name="矩形 6"/>
          <p:cNvSpPr/>
          <p:nvPr/>
        </p:nvSpPr>
        <p:spPr>
          <a:xfrm>
            <a:off x="319854" y="1575326"/>
            <a:ext cx="7780538" cy="3539430"/>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selectSort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count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index, temp;</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 </a:t>
            </a:r>
            <a:r>
              <a:rPr lang="nn-NO" altLang="zh-CN" sz="1600" dirty="0">
                <a:solidFill>
                  <a:srgbClr val="808080"/>
                </a:solidFill>
                <a:highlight>
                  <a:srgbClr val="FFFFFF"/>
                </a:highlight>
                <a:latin typeface="Consolas" panose="020B0609020204030204" pitchFamily="49" charset="0"/>
                <a:ea typeface="新宋体" panose="02010609030101010101" pitchFamily="49" charset="-122"/>
              </a:rPr>
              <a:t>count</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- 1; i &gt; 0; 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从后往前</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index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 0; j &lt;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j++</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遍历前面未排序，选择最大元素</a:t>
            </a:r>
            <a:endParaRPr lang="en-US" altLang="zh-CN" sz="1600" b="1" kern="0" dirty="0">
              <a:solidFill>
                <a:srgbClr val="CC0000"/>
              </a:solidFill>
              <a:latin typeface="Consolas" panose="020B0609020204030204" pitchFamily="49" charset="0"/>
              <a:ea typeface="隶书"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&gt;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[index]) index = j;</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(index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交换</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temp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[index];</a:t>
            </a: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[index] = temp;</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2529460091"/>
      </p:ext>
    </p:extLst>
  </p:cSld>
  <p:clrMapOvr>
    <a:masterClrMapping/>
  </p:clrMapOvr>
  <p:transition advTm="157">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选择排序</a:t>
            </a:r>
          </a:p>
        </p:txBody>
      </p:sp>
      <p:sp>
        <p:nvSpPr>
          <p:cNvPr id="5" name="TextBox 20"/>
          <p:cNvSpPr txBox="1">
            <a:spLocks noChangeArrowheads="1"/>
          </p:cNvSpPr>
          <p:nvPr/>
        </p:nvSpPr>
        <p:spPr bwMode="auto">
          <a:xfrm>
            <a:off x="179512" y="1196752"/>
            <a:ext cx="8722590" cy="4739759"/>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性能分析</a:t>
            </a: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比较次数与元素的初始排列无关。设整个待排序元素序列有 </a:t>
            </a:r>
            <a:r>
              <a:rPr lang="en-US" altLang="zh-CN" sz="2400" b="1" dirty="0">
                <a:latin typeface="微软雅黑" panose="020B0503020204020204" pitchFamily="34" charset="-122"/>
                <a:ea typeface="微软雅黑" panose="020B0503020204020204" pitchFamily="34" charset="-122"/>
              </a:rPr>
              <a:t>n </a:t>
            </a:r>
            <a:r>
              <a:rPr lang="zh-CN" altLang="en-US" sz="2400" b="1" dirty="0">
                <a:latin typeface="微软雅黑" panose="020B0503020204020204" pitchFamily="34" charset="-122"/>
                <a:ea typeface="微软雅黑" panose="020B0503020204020204" pitchFamily="34" charset="-122"/>
              </a:rPr>
              <a:t>个元素，则第 </a:t>
            </a:r>
            <a:r>
              <a:rPr lang="en-US" altLang="zh-CN" sz="2400" b="1" dirty="0">
                <a:latin typeface="微软雅黑" panose="020B0503020204020204" pitchFamily="34" charset="-122"/>
                <a:ea typeface="微软雅黑" panose="020B0503020204020204" pitchFamily="34" charset="-122"/>
              </a:rPr>
              <a:t>r </a:t>
            </a:r>
            <a:r>
              <a:rPr lang="zh-CN" altLang="en-US" sz="2400" b="1" dirty="0">
                <a:latin typeface="微软雅黑" panose="020B0503020204020204" pitchFamily="34" charset="-122"/>
                <a:ea typeface="微软雅黑" panose="020B0503020204020204" pitchFamily="34" charset="-122"/>
              </a:rPr>
              <a:t>趟选择具有最小排序码元素所需的比较次数总是 </a:t>
            </a:r>
            <a:r>
              <a:rPr lang="en-US" altLang="zh-CN" sz="2400" b="1" dirty="0">
                <a:latin typeface="微软雅黑" panose="020B0503020204020204" pitchFamily="34" charset="-122"/>
                <a:ea typeface="微软雅黑" panose="020B0503020204020204" pitchFamily="34" charset="-122"/>
              </a:rPr>
              <a:t>n-r-1 </a:t>
            </a:r>
            <a:r>
              <a:rPr lang="zh-CN" altLang="en-US" sz="2400" b="1" dirty="0">
                <a:latin typeface="微软雅黑" panose="020B0503020204020204" pitchFamily="34" charset="-122"/>
                <a:ea typeface="微软雅黑" panose="020B0503020204020204" pitchFamily="34" charset="-122"/>
              </a:rPr>
              <a:t>次。总的排序码比较次数为</a:t>
            </a:r>
            <a:endParaRPr lang="zh-CN" altLang="en-US" b="1" dirty="0">
              <a:solidFill>
                <a:srgbClr val="800080"/>
              </a:solidFill>
              <a:latin typeface="Times New Roman" pitchFamily="18" charset="0"/>
              <a:ea typeface="仿宋_GB2312" pitchFamily="49" charset="-122"/>
            </a:endParaRP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元素移动次数与元素序列初始排列有关。理想情况已排序序列元素的移动次数达到最少</a:t>
            </a:r>
            <a:r>
              <a:rPr lang="en-US" altLang="zh-CN" sz="2400" b="1" dirty="0">
                <a:latin typeface="微软雅黑" panose="020B0503020204020204" pitchFamily="34" charset="-122"/>
                <a:ea typeface="微软雅黑" panose="020B0503020204020204" pitchFamily="34" charset="-122"/>
              </a:rPr>
              <a:t> 0 </a:t>
            </a: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最坏情况是每一趟都要进行交换，总的元素移动次数为 </a:t>
            </a:r>
            <a:r>
              <a:rPr lang="en-US" altLang="zh-CN" sz="2400" b="1" dirty="0">
                <a:latin typeface="微软雅黑" panose="020B0503020204020204" pitchFamily="34" charset="-122"/>
                <a:ea typeface="微软雅黑" panose="020B0503020204020204" pitchFamily="34" charset="-122"/>
              </a:rPr>
              <a:t>3(n-1)</a:t>
            </a:r>
            <a:endParaRPr lang="zh-CN" altLang="en-US"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直接选择排序是一种</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不稳定</a:t>
            </a:r>
            <a:r>
              <a:rPr lang="zh-CN" altLang="en-US" sz="2400" b="1" dirty="0">
                <a:latin typeface="微软雅黑" panose="020B0503020204020204" pitchFamily="34" charset="-122"/>
                <a:ea typeface="微软雅黑" panose="020B0503020204020204" pitchFamily="34" charset="-122"/>
              </a:rPr>
              <a:t>的排序方法</a:t>
            </a:r>
            <a:endParaRPr lang="en-US" altLang="zh-CN" sz="2400" b="1" dirty="0">
              <a:latin typeface="微软雅黑" panose="020B0503020204020204" pitchFamily="34" charset="-122"/>
              <a:ea typeface="微软雅黑" panose="020B0503020204020204" pitchFamily="34" charset="-122"/>
            </a:endParaRPr>
          </a:p>
        </p:txBody>
      </p:sp>
      <p:graphicFrame>
        <p:nvGraphicFramePr>
          <p:cNvPr id="8" name="Object 17"/>
          <p:cNvGraphicFramePr>
            <a:graphicFrameLocks noChangeAspect="1"/>
          </p:cNvGraphicFramePr>
          <p:nvPr>
            <p:extLst>
              <p:ext uri="{D42A27DB-BD31-4B8C-83A1-F6EECF244321}">
                <p14:modId xmlns:p14="http://schemas.microsoft.com/office/powerpoint/2010/main" val="1643612991"/>
              </p:ext>
            </p:extLst>
          </p:nvPr>
        </p:nvGraphicFramePr>
        <p:xfrm>
          <a:off x="3463925" y="2924175"/>
          <a:ext cx="2787650" cy="846138"/>
        </p:xfrm>
        <a:graphic>
          <a:graphicData uri="http://schemas.openxmlformats.org/presentationml/2006/ole">
            <mc:AlternateContent xmlns:mc="http://schemas.openxmlformats.org/markup-compatibility/2006">
              <mc:Choice xmlns:v="urn:schemas-microsoft-com:vml" Requires="v">
                <p:oleObj name="Equation" r:id="rId3" imgW="1447560" imgH="431640" progId="Equation.DSMT4">
                  <p:embed/>
                </p:oleObj>
              </mc:Choice>
              <mc:Fallback>
                <p:oleObj name="Equation" r:id="rId3" imgW="1447560" imgH="431640" progId="Equation.DSMT4">
                  <p:embed/>
                  <p:pic>
                    <p:nvPicPr>
                      <p:cNvPr id="6146" name="Object 17"/>
                      <p:cNvPicPr>
                        <a:picLocks noChangeAspect="1" noChangeArrowheads="1"/>
                      </p:cNvPicPr>
                      <p:nvPr/>
                    </p:nvPicPr>
                    <p:blipFill>
                      <a:blip r:embed="rId4"/>
                      <a:srcRect/>
                      <a:stretch>
                        <a:fillRect/>
                      </a:stretch>
                    </p:blipFill>
                    <p:spPr bwMode="auto">
                      <a:xfrm>
                        <a:off x="3463925" y="2924175"/>
                        <a:ext cx="2787650" cy="846138"/>
                      </a:xfrm>
                      <a:prstGeom prst="rect">
                        <a:avLst/>
                      </a:prstGeom>
                      <a:noFill/>
                    </p:spPr>
                  </p:pic>
                </p:oleObj>
              </mc:Fallback>
            </mc:AlternateContent>
          </a:graphicData>
        </a:graphic>
      </p:graphicFrame>
    </p:spTree>
    <p:extLst>
      <p:ext uri="{BB962C8B-B14F-4D97-AF65-F5344CB8AC3E}">
        <p14:creationId xmlns:p14="http://schemas.microsoft.com/office/powerpoint/2010/main" val="2813244103"/>
      </p:ext>
    </p:extLst>
  </p:cSld>
  <p:clrMapOvr>
    <a:masterClrMapping/>
  </p:clrMapOvr>
  <p:transition advTm="157">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5" name="TextBox 20"/>
          <p:cNvSpPr txBox="1">
            <a:spLocks noChangeArrowheads="1"/>
          </p:cNvSpPr>
          <p:nvPr/>
        </p:nvSpPr>
        <p:spPr bwMode="auto">
          <a:xfrm>
            <a:off x="179512" y="1196752"/>
            <a:ext cx="8568952" cy="3108543"/>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堆排序</a:t>
            </a:r>
            <a:endParaRPr lang="en-US" altLang="zh-CN" sz="3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通过优先级队列，改进选择排序内部从未排序元素中提取最大元素的机制</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堆排序通过两个步骤实现</a:t>
            </a:r>
            <a:endParaRPr lang="en-US" altLang="zh-CN" sz="2400" b="1" dirty="0">
              <a:latin typeface="微软雅黑" panose="020B0503020204020204" pitchFamily="34" charset="-122"/>
              <a:ea typeface="微软雅黑" panose="020B0503020204020204" pitchFamily="34" charset="-122"/>
            </a:endParaRPr>
          </a:p>
          <a:p>
            <a:pPr lvl="3" indent="-457200">
              <a:spcAft>
                <a:spcPts val="600"/>
              </a:spcAft>
              <a:buClr>
                <a:srgbClr val="C00000"/>
              </a:buClr>
              <a:buFont typeface="+mj-ea"/>
              <a:buAutoNum type="circleNumDbPlain"/>
              <a:defRPr/>
            </a:pPr>
            <a:r>
              <a:rPr lang="zh-CN" altLang="en-US" sz="2400" b="1" dirty="0">
                <a:latin typeface="微软雅黑" panose="020B0503020204020204" pitchFamily="34" charset="-122"/>
                <a:ea typeface="微软雅黑" panose="020B0503020204020204" pitchFamily="34" charset="-122"/>
              </a:rPr>
              <a:t>对输入元素队列进行</a:t>
            </a:r>
            <a:r>
              <a:rPr lang="zh-CN" altLang="en-US" sz="2400" b="1" dirty="0">
                <a:solidFill>
                  <a:srgbClr val="C00000"/>
                </a:solidFill>
                <a:latin typeface="微软雅黑" panose="020B0503020204020204" pitchFamily="34" charset="-122"/>
                <a:ea typeface="微软雅黑" panose="020B0503020204020204" pitchFamily="34" charset="-122"/>
              </a:rPr>
              <a:t>堆构建</a:t>
            </a:r>
            <a:r>
              <a:rPr lang="zh-CN" altLang="en-US" sz="2400" b="1" dirty="0">
                <a:latin typeface="微软雅黑" panose="020B0503020204020204" pitchFamily="34" charset="-122"/>
                <a:ea typeface="微软雅黑" panose="020B0503020204020204" pitchFamily="34" charset="-122"/>
              </a:rPr>
              <a:t>，实现堆序性</a:t>
            </a:r>
            <a:endParaRPr lang="en-US" altLang="zh-CN" sz="2400" b="1" dirty="0">
              <a:latin typeface="微软雅黑" panose="020B0503020204020204" pitchFamily="34" charset="-122"/>
              <a:ea typeface="微软雅黑" panose="020B0503020204020204" pitchFamily="34" charset="-122"/>
            </a:endParaRPr>
          </a:p>
          <a:p>
            <a:pPr lvl="3" indent="-457200">
              <a:spcAft>
                <a:spcPts val="600"/>
              </a:spcAft>
              <a:buClr>
                <a:srgbClr val="C00000"/>
              </a:buClr>
              <a:buFont typeface="+mj-ea"/>
              <a:buAutoNum type="circleNumDbPlain"/>
              <a:defRPr/>
            </a:pPr>
            <a:r>
              <a:rPr lang="zh-CN" altLang="en-US" sz="2400" b="1" dirty="0">
                <a:latin typeface="微软雅黑" panose="020B0503020204020204" pitchFamily="34" charset="-122"/>
                <a:ea typeface="微软雅黑" panose="020B0503020204020204" pitchFamily="34" charset="-122"/>
              </a:rPr>
              <a:t>通过不断地</a:t>
            </a:r>
            <a:r>
              <a:rPr lang="zh-CN" altLang="en-US" sz="2400" b="1" dirty="0">
                <a:solidFill>
                  <a:srgbClr val="C00000"/>
                </a:solidFill>
                <a:latin typeface="微软雅黑" panose="020B0503020204020204" pitchFamily="34" charset="-122"/>
                <a:ea typeface="微软雅黑" panose="020B0503020204020204" pitchFamily="34" charset="-122"/>
              </a:rPr>
              <a:t>置换</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下滤</a:t>
            </a:r>
            <a:r>
              <a:rPr lang="zh-CN" altLang="en-US" sz="2400" b="1" dirty="0">
                <a:latin typeface="微软雅黑" panose="020B0503020204020204" pitchFamily="34" charset="-122"/>
                <a:ea typeface="微软雅黑" panose="020B0503020204020204" pitchFamily="34" charset="-122"/>
              </a:rPr>
              <a:t>，实现选择排序调整，每次将堆中最大元素</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堆顶</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置换到已排序队列中</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7195716"/>
      </p:ext>
    </p:extLst>
  </p:cSld>
  <p:clrMapOvr>
    <a:masterClrMapping/>
  </p:clrMapOvr>
  <p:transition advTm="157">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Line 14"/>
          <p:cNvSpPr>
            <a:spLocks noChangeShapeType="1"/>
          </p:cNvSpPr>
          <p:nvPr/>
        </p:nvSpPr>
        <p:spPr bwMode="auto">
          <a:xfrm flipH="1">
            <a:off x="3007485" y="3186531"/>
            <a:ext cx="150282" cy="461442"/>
          </a:xfrm>
          <a:prstGeom prst="line">
            <a:avLst/>
          </a:prstGeom>
          <a:noFill/>
          <a:ln w="38100">
            <a:solidFill>
              <a:srgbClr val="00B0F0"/>
            </a:solidFill>
            <a:round/>
            <a:headEnd/>
            <a:tailEnd/>
          </a:ln>
          <a:effectLst/>
        </p:spPr>
        <p:txBody>
          <a:bodyPr wrap="none" anchor="ctr"/>
          <a:lstStyle/>
          <a:p>
            <a:endParaRPr lang="zh-CN" altLang="en-US"/>
          </a:p>
        </p:txBody>
      </p:sp>
      <p:sp>
        <p:nvSpPr>
          <p:cNvPr id="44" name="Line 14"/>
          <p:cNvSpPr>
            <a:spLocks noChangeShapeType="1"/>
          </p:cNvSpPr>
          <p:nvPr/>
        </p:nvSpPr>
        <p:spPr bwMode="auto">
          <a:xfrm flipH="1">
            <a:off x="2018646" y="3200346"/>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43" name="Line 13"/>
          <p:cNvSpPr>
            <a:spLocks noChangeShapeType="1"/>
          </p:cNvSpPr>
          <p:nvPr/>
        </p:nvSpPr>
        <p:spPr bwMode="auto">
          <a:xfrm>
            <a:off x="2318684" y="3119619"/>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5" name="TextBox 20"/>
          <p:cNvSpPr txBox="1">
            <a:spLocks noChangeArrowheads="1"/>
          </p:cNvSpPr>
          <p:nvPr/>
        </p:nvSpPr>
        <p:spPr bwMode="auto">
          <a:xfrm>
            <a:off x="179512" y="1067262"/>
            <a:ext cx="8856984" cy="1031051"/>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堆构建</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从</a:t>
            </a:r>
            <a:r>
              <a:rPr lang="zh-CN" altLang="en-US" sz="2400" b="1" dirty="0">
                <a:solidFill>
                  <a:srgbClr val="C00000"/>
                </a:solidFill>
                <a:latin typeface="微软雅黑" panose="020B0503020204020204" pitchFamily="34" charset="-122"/>
                <a:ea typeface="微软雅黑" panose="020B0503020204020204" pitchFamily="34" charset="-122"/>
              </a:rPr>
              <a:t>内部节点</a:t>
            </a:r>
            <a:r>
              <a:rPr lang="zh-CN" altLang="en-US" sz="2400" b="1" dirty="0">
                <a:latin typeface="微软雅黑" panose="020B0503020204020204" pitchFamily="34" charset="-122"/>
                <a:ea typeface="微软雅黑" panose="020B0503020204020204" pitchFamily="34" charset="-122"/>
              </a:rPr>
              <a:t>开始自底向上（向量中自右向左）进行堆合并</a:t>
            </a:r>
            <a:endParaRPr lang="en-US" altLang="zh-CN" sz="2400" b="1" dirty="0">
              <a:latin typeface="微软雅黑" panose="020B0503020204020204" pitchFamily="34" charset="-122"/>
              <a:ea typeface="微软雅黑" panose="020B0503020204020204" pitchFamily="34" charset="-122"/>
            </a:endParaRPr>
          </a:p>
        </p:txBody>
      </p:sp>
      <p:sp>
        <p:nvSpPr>
          <p:cNvPr id="6" name="Line 5"/>
          <p:cNvSpPr>
            <a:spLocks noChangeShapeType="1"/>
          </p:cNvSpPr>
          <p:nvPr/>
        </p:nvSpPr>
        <p:spPr bwMode="auto">
          <a:xfrm>
            <a:off x="3648312" y="2618002"/>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7" name="Line 6"/>
          <p:cNvSpPr>
            <a:spLocks noChangeShapeType="1"/>
          </p:cNvSpPr>
          <p:nvPr/>
        </p:nvSpPr>
        <p:spPr bwMode="auto">
          <a:xfrm flipH="1">
            <a:off x="3248187" y="2575140"/>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8" name="Line 7"/>
          <p:cNvSpPr>
            <a:spLocks noChangeShapeType="1"/>
          </p:cNvSpPr>
          <p:nvPr/>
        </p:nvSpPr>
        <p:spPr bwMode="auto">
          <a:xfrm>
            <a:off x="1746545" y="2586219"/>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9" name="Line 8"/>
          <p:cNvSpPr>
            <a:spLocks noChangeShapeType="1"/>
          </p:cNvSpPr>
          <p:nvPr/>
        </p:nvSpPr>
        <p:spPr bwMode="auto">
          <a:xfrm flipH="1">
            <a:off x="1365545" y="2662419"/>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0" name="Line 9"/>
          <p:cNvSpPr>
            <a:spLocks noChangeShapeType="1"/>
          </p:cNvSpPr>
          <p:nvPr/>
        </p:nvSpPr>
        <p:spPr bwMode="auto">
          <a:xfrm>
            <a:off x="2754299" y="2338898"/>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1" name="Line 10"/>
          <p:cNvSpPr>
            <a:spLocks noChangeShapeType="1"/>
          </p:cNvSpPr>
          <p:nvPr/>
        </p:nvSpPr>
        <p:spPr bwMode="auto">
          <a:xfrm flipH="1">
            <a:off x="1746545" y="2349436"/>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2" name="Oval 11"/>
          <p:cNvSpPr>
            <a:spLocks noChangeArrowheads="1"/>
          </p:cNvSpPr>
          <p:nvPr/>
        </p:nvSpPr>
        <p:spPr bwMode="auto">
          <a:xfrm>
            <a:off x="2450895" y="21328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a:t>
            </a:r>
            <a:endParaRPr lang="zh-CN" altLang="en-US" sz="2000" b="1" dirty="0">
              <a:latin typeface="微软雅黑" panose="020B0503020204020204" pitchFamily="34" charset="-122"/>
              <a:ea typeface="微软雅黑" panose="020B0503020204020204" pitchFamily="34" charset="-122"/>
            </a:endParaRPr>
          </a:p>
        </p:txBody>
      </p:sp>
      <p:sp>
        <p:nvSpPr>
          <p:cNvPr id="13" name="Line 13"/>
          <p:cNvSpPr>
            <a:spLocks noChangeShapeType="1"/>
          </p:cNvSpPr>
          <p:nvPr/>
        </p:nvSpPr>
        <p:spPr bwMode="auto">
          <a:xfrm>
            <a:off x="1474358" y="3272019"/>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14" name="Line 14"/>
          <p:cNvSpPr>
            <a:spLocks noChangeShapeType="1"/>
          </p:cNvSpPr>
          <p:nvPr/>
        </p:nvSpPr>
        <p:spPr bwMode="auto">
          <a:xfrm flipH="1">
            <a:off x="1067106" y="3186531"/>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5" name="Oval 75"/>
          <p:cNvSpPr>
            <a:spLocks noChangeArrowheads="1"/>
          </p:cNvSpPr>
          <p:nvPr/>
        </p:nvSpPr>
        <p:spPr bwMode="auto">
          <a:xfrm>
            <a:off x="1527693" y="241306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	</a:t>
            </a:r>
            <a:endParaRPr lang="zh-CN" altLang="en-US" sz="2000" b="1" dirty="0">
              <a:latin typeface="微软雅黑" panose="020B0503020204020204" pitchFamily="34" charset="-122"/>
              <a:ea typeface="微软雅黑" panose="020B0503020204020204" pitchFamily="34" charset="-122"/>
            </a:endParaRPr>
          </a:p>
        </p:txBody>
      </p:sp>
      <p:sp>
        <p:nvSpPr>
          <p:cNvPr id="16" name="Oval 76"/>
          <p:cNvSpPr>
            <a:spLocks noChangeArrowheads="1"/>
          </p:cNvSpPr>
          <p:nvPr/>
        </p:nvSpPr>
        <p:spPr bwMode="auto">
          <a:xfrm>
            <a:off x="1113839"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7" name="Oval 77"/>
          <p:cNvSpPr>
            <a:spLocks noChangeArrowheads="1"/>
          </p:cNvSpPr>
          <p:nvPr/>
        </p:nvSpPr>
        <p:spPr bwMode="auto">
          <a:xfrm>
            <a:off x="827035"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8" name="Oval 78"/>
          <p:cNvSpPr>
            <a:spLocks noChangeArrowheads="1"/>
          </p:cNvSpPr>
          <p:nvPr/>
        </p:nvSpPr>
        <p:spPr bwMode="auto">
          <a:xfrm>
            <a:off x="1328235"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19" name="Oval 80"/>
          <p:cNvSpPr>
            <a:spLocks noChangeArrowheads="1"/>
          </p:cNvSpPr>
          <p:nvPr/>
        </p:nvSpPr>
        <p:spPr bwMode="auto">
          <a:xfrm>
            <a:off x="2060662"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a:t>
            </a:r>
            <a:endParaRPr lang="zh-CN" altLang="en-US" sz="2000" b="1" dirty="0">
              <a:latin typeface="微软雅黑" panose="020B0503020204020204" pitchFamily="34" charset="-122"/>
              <a:ea typeface="微软雅黑" panose="020B0503020204020204" pitchFamily="34" charset="-122"/>
            </a:endParaRPr>
          </a:p>
        </p:txBody>
      </p:sp>
      <p:sp>
        <p:nvSpPr>
          <p:cNvPr id="20" name="Oval 87"/>
          <p:cNvSpPr>
            <a:spLocks noChangeArrowheads="1"/>
          </p:cNvSpPr>
          <p:nvPr/>
        </p:nvSpPr>
        <p:spPr bwMode="auto">
          <a:xfrm>
            <a:off x="2905778"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21" name="Oval 88"/>
          <p:cNvSpPr>
            <a:spLocks noChangeArrowheads="1"/>
          </p:cNvSpPr>
          <p:nvPr/>
        </p:nvSpPr>
        <p:spPr bwMode="auto">
          <a:xfrm>
            <a:off x="3313174" y="2410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2" name="Oval 89"/>
          <p:cNvSpPr>
            <a:spLocks noChangeArrowheads="1"/>
          </p:cNvSpPr>
          <p:nvPr/>
        </p:nvSpPr>
        <p:spPr bwMode="auto">
          <a:xfrm>
            <a:off x="3762612"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45" name="Oval 77"/>
          <p:cNvSpPr>
            <a:spLocks noChangeArrowheads="1"/>
          </p:cNvSpPr>
          <p:nvPr/>
        </p:nvSpPr>
        <p:spPr bwMode="auto">
          <a:xfrm>
            <a:off x="1832062"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46" name="Oval 78"/>
          <p:cNvSpPr>
            <a:spLocks noChangeArrowheads="1"/>
          </p:cNvSpPr>
          <p:nvPr/>
        </p:nvSpPr>
        <p:spPr bwMode="auto">
          <a:xfrm>
            <a:off x="2357574"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48" name="Oval 77"/>
          <p:cNvSpPr>
            <a:spLocks noChangeArrowheads="1"/>
          </p:cNvSpPr>
          <p:nvPr/>
        </p:nvSpPr>
        <p:spPr bwMode="auto">
          <a:xfrm>
            <a:off x="2842370"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51" name="矩形 50"/>
          <p:cNvSpPr/>
          <p:nvPr/>
        </p:nvSpPr>
        <p:spPr bwMode="auto">
          <a:xfrm>
            <a:off x="871676"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52" name="矩形 51"/>
          <p:cNvSpPr/>
          <p:nvPr/>
        </p:nvSpPr>
        <p:spPr bwMode="auto">
          <a:xfrm>
            <a:off x="1156150"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53" name="矩形 52"/>
          <p:cNvSpPr/>
          <p:nvPr/>
        </p:nvSpPr>
        <p:spPr bwMode="auto">
          <a:xfrm>
            <a:off x="1440624"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54" name="矩形 53"/>
          <p:cNvSpPr/>
          <p:nvPr/>
        </p:nvSpPr>
        <p:spPr bwMode="auto">
          <a:xfrm>
            <a:off x="1725098"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55" name="矩形 54"/>
          <p:cNvSpPr/>
          <p:nvPr/>
        </p:nvSpPr>
        <p:spPr bwMode="auto">
          <a:xfrm>
            <a:off x="2009572"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37</a:t>
            </a:r>
            <a:endParaRPr lang="zh-CN" altLang="en-US" sz="1400" b="1" dirty="0">
              <a:latin typeface="微软雅黑" panose="020B0503020204020204" pitchFamily="34" charset="-122"/>
              <a:ea typeface="微软雅黑" panose="020B0503020204020204" pitchFamily="34" charset="-122"/>
            </a:endParaRPr>
          </a:p>
        </p:txBody>
      </p:sp>
      <p:sp>
        <p:nvSpPr>
          <p:cNvPr id="56" name="矩形 55"/>
          <p:cNvSpPr/>
          <p:nvPr/>
        </p:nvSpPr>
        <p:spPr bwMode="auto">
          <a:xfrm>
            <a:off x="2294046" y="3972340"/>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sp>
        <p:nvSpPr>
          <p:cNvPr id="57" name="矩形 56"/>
          <p:cNvSpPr/>
          <p:nvPr/>
        </p:nvSpPr>
        <p:spPr bwMode="auto">
          <a:xfrm>
            <a:off x="2578520"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58" name="矩形 57"/>
          <p:cNvSpPr/>
          <p:nvPr/>
        </p:nvSpPr>
        <p:spPr bwMode="auto">
          <a:xfrm>
            <a:off x="2862994"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59" name="矩形 58"/>
          <p:cNvSpPr/>
          <p:nvPr/>
        </p:nvSpPr>
        <p:spPr bwMode="auto">
          <a:xfrm>
            <a:off x="3147468"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60" name="矩形 59"/>
          <p:cNvSpPr/>
          <p:nvPr/>
        </p:nvSpPr>
        <p:spPr bwMode="auto">
          <a:xfrm>
            <a:off x="3431942"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61" name="矩形 60"/>
          <p:cNvSpPr/>
          <p:nvPr/>
        </p:nvSpPr>
        <p:spPr bwMode="auto">
          <a:xfrm>
            <a:off x="3716416"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62" name="矩形 61"/>
          <p:cNvSpPr/>
          <p:nvPr/>
        </p:nvSpPr>
        <p:spPr bwMode="auto">
          <a:xfrm>
            <a:off x="4000887" y="3972340"/>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98" name="Line 14"/>
          <p:cNvSpPr>
            <a:spLocks noChangeShapeType="1"/>
          </p:cNvSpPr>
          <p:nvPr/>
        </p:nvSpPr>
        <p:spPr bwMode="auto">
          <a:xfrm flipH="1">
            <a:off x="3050048" y="5554734"/>
            <a:ext cx="150282" cy="461442"/>
          </a:xfrm>
          <a:prstGeom prst="line">
            <a:avLst/>
          </a:prstGeom>
          <a:noFill/>
          <a:ln w="38100">
            <a:solidFill>
              <a:srgbClr val="00B0F0"/>
            </a:solidFill>
            <a:round/>
            <a:headEnd/>
            <a:tailEnd/>
          </a:ln>
          <a:effectLst/>
        </p:spPr>
        <p:txBody>
          <a:bodyPr wrap="none" anchor="ctr"/>
          <a:lstStyle/>
          <a:p>
            <a:endParaRPr lang="zh-CN" altLang="en-US"/>
          </a:p>
        </p:txBody>
      </p:sp>
      <p:sp>
        <p:nvSpPr>
          <p:cNvPr id="99" name="Line 14"/>
          <p:cNvSpPr>
            <a:spLocks noChangeShapeType="1"/>
          </p:cNvSpPr>
          <p:nvPr/>
        </p:nvSpPr>
        <p:spPr bwMode="auto">
          <a:xfrm flipH="1">
            <a:off x="2061209" y="5568549"/>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00" name="Line 13"/>
          <p:cNvSpPr>
            <a:spLocks noChangeShapeType="1"/>
          </p:cNvSpPr>
          <p:nvPr/>
        </p:nvSpPr>
        <p:spPr bwMode="auto">
          <a:xfrm>
            <a:off x="2361247" y="5487822"/>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101" name="Line 5"/>
          <p:cNvSpPr>
            <a:spLocks noChangeShapeType="1"/>
          </p:cNvSpPr>
          <p:nvPr/>
        </p:nvSpPr>
        <p:spPr bwMode="auto">
          <a:xfrm>
            <a:off x="3690875" y="4986205"/>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02" name="Line 6"/>
          <p:cNvSpPr>
            <a:spLocks noChangeShapeType="1"/>
          </p:cNvSpPr>
          <p:nvPr/>
        </p:nvSpPr>
        <p:spPr bwMode="auto">
          <a:xfrm flipH="1">
            <a:off x="3290750" y="4943343"/>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03" name="Line 7"/>
          <p:cNvSpPr>
            <a:spLocks noChangeShapeType="1"/>
          </p:cNvSpPr>
          <p:nvPr/>
        </p:nvSpPr>
        <p:spPr bwMode="auto">
          <a:xfrm>
            <a:off x="1789108" y="4954422"/>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104" name="Line 8"/>
          <p:cNvSpPr>
            <a:spLocks noChangeShapeType="1"/>
          </p:cNvSpPr>
          <p:nvPr/>
        </p:nvSpPr>
        <p:spPr bwMode="auto">
          <a:xfrm flipH="1">
            <a:off x="1408108" y="5030622"/>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05" name="Line 9"/>
          <p:cNvSpPr>
            <a:spLocks noChangeShapeType="1"/>
          </p:cNvSpPr>
          <p:nvPr/>
        </p:nvSpPr>
        <p:spPr bwMode="auto">
          <a:xfrm>
            <a:off x="2796862" y="4707101"/>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06" name="Line 10"/>
          <p:cNvSpPr>
            <a:spLocks noChangeShapeType="1"/>
          </p:cNvSpPr>
          <p:nvPr/>
        </p:nvSpPr>
        <p:spPr bwMode="auto">
          <a:xfrm flipH="1">
            <a:off x="1789108" y="4717639"/>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07" name="Oval 11"/>
          <p:cNvSpPr>
            <a:spLocks noChangeArrowheads="1"/>
          </p:cNvSpPr>
          <p:nvPr/>
        </p:nvSpPr>
        <p:spPr bwMode="auto">
          <a:xfrm>
            <a:off x="2493458" y="45010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a:t>
            </a:r>
            <a:endParaRPr lang="zh-CN" altLang="en-US" sz="2000" b="1" dirty="0">
              <a:latin typeface="微软雅黑" panose="020B0503020204020204" pitchFamily="34" charset="-122"/>
              <a:ea typeface="微软雅黑" panose="020B0503020204020204" pitchFamily="34" charset="-122"/>
            </a:endParaRPr>
          </a:p>
        </p:txBody>
      </p:sp>
      <p:sp>
        <p:nvSpPr>
          <p:cNvPr id="108" name="Line 13"/>
          <p:cNvSpPr>
            <a:spLocks noChangeShapeType="1"/>
          </p:cNvSpPr>
          <p:nvPr/>
        </p:nvSpPr>
        <p:spPr bwMode="auto">
          <a:xfrm>
            <a:off x="1516921" y="5640222"/>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109" name="Line 14"/>
          <p:cNvSpPr>
            <a:spLocks noChangeShapeType="1"/>
          </p:cNvSpPr>
          <p:nvPr/>
        </p:nvSpPr>
        <p:spPr bwMode="auto">
          <a:xfrm flipH="1">
            <a:off x="1109669" y="5554734"/>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10" name="Oval 75"/>
          <p:cNvSpPr>
            <a:spLocks noChangeArrowheads="1"/>
          </p:cNvSpPr>
          <p:nvPr/>
        </p:nvSpPr>
        <p:spPr bwMode="auto">
          <a:xfrm>
            <a:off x="1570256" y="47812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	</a:t>
            </a:r>
            <a:endParaRPr lang="zh-CN" altLang="en-US" sz="2000" b="1" dirty="0">
              <a:latin typeface="微软雅黑" panose="020B0503020204020204" pitchFamily="34" charset="-122"/>
              <a:ea typeface="微软雅黑" panose="020B0503020204020204" pitchFamily="34" charset="-122"/>
            </a:endParaRPr>
          </a:p>
        </p:txBody>
      </p:sp>
      <p:sp>
        <p:nvSpPr>
          <p:cNvPr id="111" name="Oval 76"/>
          <p:cNvSpPr>
            <a:spLocks noChangeArrowheads="1"/>
          </p:cNvSpPr>
          <p:nvPr/>
        </p:nvSpPr>
        <p:spPr bwMode="auto">
          <a:xfrm>
            <a:off x="1156402" y="523615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12" name="Oval 77"/>
          <p:cNvSpPr>
            <a:spLocks noChangeArrowheads="1"/>
          </p:cNvSpPr>
          <p:nvPr/>
        </p:nvSpPr>
        <p:spPr bwMode="auto">
          <a:xfrm>
            <a:off x="869598" y="581133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13" name="Oval 78"/>
          <p:cNvSpPr>
            <a:spLocks noChangeArrowheads="1"/>
          </p:cNvSpPr>
          <p:nvPr/>
        </p:nvSpPr>
        <p:spPr bwMode="auto">
          <a:xfrm>
            <a:off x="1370798" y="581133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114" name="Oval 80"/>
          <p:cNvSpPr>
            <a:spLocks noChangeArrowheads="1"/>
          </p:cNvSpPr>
          <p:nvPr/>
        </p:nvSpPr>
        <p:spPr bwMode="auto">
          <a:xfrm>
            <a:off x="2103225" y="523615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a:t>
            </a:r>
            <a:endParaRPr lang="zh-CN" altLang="en-US" sz="2000" b="1" dirty="0">
              <a:latin typeface="微软雅黑" panose="020B0503020204020204" pitchFamily="34" charset="-122"/>
              <a:ea typeface="微软雅黑" panose="020B0503020204020204" pitchFamily="34" charset="-122"/>
            </a:endParaRPr>
          </a:p>
        </p:txBody>
      </p:sp>
      <p:sp>
        <p:nvSpPr>
          <p:cNvPr id="115" name="Oval 87"/>
          <p:cNvSpPr>
            <a:spLocks noChangeArrowheads="1"/>
          </p:cNvSpPr>
          <p:nvPr/>
        </p:nvSpPr>
        <p:spPr bwMode="auto">
          <a:xfrm>
            <a:off x="2948341" y="523615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116" name="Oval 88"/>
          <p:cNvSpPr>
            <a:spLocks noChangeArrowheads="1"/>
          </p:cNvSpPr>
          <p:nvPr/>
        </p:nvSpPr>
        <p:spPr bwMode="auto">
          <a:xfrm>
            <a:off x="3355737" y="477895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17" name="Oval 89"/>
          <p:cNvSpPr>
            <a:spLocks noChangeArrowheads="1"/>
          </p:cNvSpPr>
          <p:nvPr/>
        </p:nvSpPr>
        <p:spPr bwMode="auto">
          <a:xfrm>
            <a:off x="3805175" y="523615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118" name="Oval 77"/>
          <p:cNvSpPr>
            <a:spLocks noChangeArrowheads="1"/>
          </p:cNvSpPr>
          <p:nvPr/>
        </p:nvSpPr>
        <p:spPr bwMode="auto">
          <a:xfrm>
            <a:off x="1874625" y="581133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119" name="Oval 78"/>
          <p:cNvSpPr>
            <a:spLocks noChangeArrowheads="1"/>
          </p:cNvSpPr>
          <p:nvPr/>
        </p:nvSpPr>
        <p:spPr bwMode="auto">
          <a:xfrm>
            <a:off x="2400137" y="581133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120" name="Oval 77"/>
          <p:cNvSpPr>
            <a:spLocks noChangeArrowheads="1"/>
          </p:cNvSpPr>
          <p:nvPr/>
        </p:nvSpPr>
        <p:spPr bwMode="auto">
          <a:xfrm>
            <a:off x="2884933" y="581133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121" name="矩形 120"/>
          <p:cNvSpPr/>
          <p:nvPr/>
        </p:nvSpPr>
        <p:spPr bwMode="auto">
          <a:xfrm>
            <a:off x="914239"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122" name="矩形 121"/>
          <p:cNvSpPr/>
          <p:nvPr/>
        </p:nvSpPr>
        <p:spPr bwMode="auto">
          <a:xfrm>
            <a:off x="1198713"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23" name="矩形 122"/>
          <p:cNvSpPr/>
          <p:nvPr/>
        </p:nvSpPr>
        <p:spPr bwMode="auto">
          <a:xfrm>
            <a:off x="1483187"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124" name="矩形 123"/>
          <p:cNvSpPr/>
          <p:nvPr/>
        </p:nvSpPr>
        <p:spPr bwMode="auto">
          <a:xfrm>
            <a:off x="1767661" y="6340543"/>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125" name="矩形 124"/>
          <p:cNvSpPr/>
          <p:nvPr/>
        </p:nvSpPr>
        <p:spPr bwMode="auto">
          <a:xfrm>
            <a:off x="2052135"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37</a:t>
            </a:r>
            <a:endParaRPr lang="zh-CN" altLang="en-US" sz="1400" b="1" dirty="0">
              <a:latin typeface="微软雅黑" panose="020B0503020204020204" pitchFamily="34" charset="-122"/>
              <a:ea typeface="微软雅黑" panose="020B0503020204020204" pitchFamily="34" charset="-122"/>
            </a:endParaRPr>
          </a:p>
        </p:txBody>
      </p:sp>
      <p:sp>
        <p:nvSpPr>
          <p:cNvPr id="126" name="矩形 125"/>
          <p:cNvSpPr/>
          <p:nvPr/>
        </p:nvSpPr>
        <p:spPr bwMode="auto">
          <a:xfrm>
            <a:off x="2336609"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127" name="矩形 126"/>
          <p:cNvSpPr/>
          <p:nvPr/>
        </p:nvSpPr>
        <p:spPr bwMode="auto">
          <a:xfrm>
            <a:off x="2621083"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128" name="矩形 127"/>
          <p:cNvSpPr/>
          <p:nvPr/>
        </p:nvSpPr>
        <p:spPr bwMode="auto">
          <a:xfrm>
            <a:off x="2905557" y="6340543"/>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29" name="矩形 128"/>
          <p:cNvSpPr/>
          <p:nvPr/>
        </p:nvSpPr>
        <p:spPr bwMode="auto">
          <a:xfrm>
            <a:off x="3190031"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130" name="矩形 129"/>
          <p:cNvSpPr/>
          <p:nvPr/>
        </p:nvSpPr>
        <p:spPr bwMode="auto">
          <a:xfrm>
            <a:off x="3474505"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131" name="矩形 130"/>
          <p:cNvSpPr/>
          <p:nvPr/>
        </p:nvSpPr>
        <p:spPr bwMode="auto">
          <a:xfrm>
            <a:off x="3758979"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132" name="矩形 131"/>
          <p:cNvSpPr/>
          <p:nvPr/>
        </p:nvSpPr>
        <p:spPr bwMode="auto">
          <a:xfrm>
            <a:off x="4043450"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sp>
        <p:nvSpPr>
          <p:cNvPr id="133" name="右箭头 132"/>
          <p:cNvSpPr/>
          <p:nvPr/>
        </p:nvSpPr>
        <p:spPr bwMode="auto">
          <a:xfrm>
            <a:off x="4520994" y="2998756"/>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35" name="直接箭头连接符 134"/>
          <p:cNvCxnSpPr/>
          <p:nvPr/>
        </p:nvCxnSpPr>
        <p:spPr bwMode="auto">
          <a:xfrm>
            <a:off x="3008965" y="2639352"/>
            <a:ext cx="130277" cy="321704"/>
          </a:xfrm>
          <a:prstGeom prst="straightConnector1">
            <a:avLst/>
          </a:prstGeom>
          <a:solidFill>
            <a:schemeClr val="accent1"/>
          </a:solidFill>
          <a:ln w="19050" cap="flat" cmpd="sng" algn="ctr">
            <a:solidFill>
              <a:srgbClr val="FF0000"/>
            </a:solidFill>
            <a:prstDash val="solid"/>
            <a:round/>
            <a:headEnd type="none" w="lg" len="lg"/>
            <a:tailEnd type="stealth" w="lg" len="lg"/>
          </a:ln>
          <a:effectLst/>
        </p:spPr>
      </p:cxnSp>
      <p:sp>
        <p:nvSpPr>
          <p:cNvPr id="138" name="Line 14"/>
          <p:cNvSpPr>
            <a:spLocks noChangeShapeType="1"/>
          </p:cNvSpPr>
          <p:nvPr/>
        </p:nvSpPr>
        <p:spPr bwMode="auto">
          <a:xfrm flipH="1">
            <a:off x="7232962" y="3186285"/>
            <a:ext cx="150282" cy="461442"/>
          </a:xfrm>
          <a:prstGeom prst="line">
            <a:avLst/>
          </a:prstGeom>
          <a:noFill/>
          <a:ln w="38100">
            <a:solidFill>
              <a:srgbClr val="00B0F0"/>
            </a:solidFill>
            <a:round/>
            <a:headEnd/>
            <a:tailEnd/>
          </a:ln>
          <a:effectLst/>
        </p:spPr>
        <p:txBody>
          <a:bodyPr wrap="none" anchor="ctr"/>
          <a:lstStyle/>
          <a:p>
            <a:endParaRPr lang="zh-CN" altLang="en-US"/>
          </a:p>
        </p:txBody>
      </p:sp>
      <p:sp>
        <p:nvSpPr>
          <p:cNvPr id="139" name="Line 14"/>
          <p:cNvSpPr>
            <a:spLocks noChangeShapeType="1"/>
          </p:cNvSpPr>
          <p:nvPr/>
        </p:nvSpPr>
        <p:spPr bwMode="auto">
          <a:xfrm flipH="1">
            <a:off x="6244123" y="3200100"/>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40" name="Line 13"/>
          <p:cNvSpPr>
            <a:spLocks noChangeShapeType="1"/>
          </p:cNvSpPr>
          <p:nvPr/>
        </p:nvSpPr>
        <p:spPr bwMode="auto">
          <a:xfrm>
            <a:off x="6544161" y="3119373"/>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141" name="Line 5"/>
          <p:cNvSpPr>
            <a:spLocks noChangeShapeType="1"/>
          </p:cNvSpPr>
          <p:nvPr/>
        </p:nvSpPr>
        <p:spPr bwMode="auto">
          <a:xfrm>
            <a:off x="7873789" y="2617756"/>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42" name="Line 6"/>
          <p:cNvSpPr>
            <a:spLocks noChangeShapeType="1"/>
          </p:cNvSpPr>
          <p:nvPr/>
        </p:nvSpPr>
        <p:spPr bwMode="auto">
          <a:xfrm flipH="1">
            <a:off x="7473664" y="2574894"/>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43" name="Line 7"/>
          <p:cNvSpPr>
            <a:spLocks noChangeShapeType="1"/>
          </p:cNvSpPr>
          <p:nvPr/>
        </p:nvSpPr>
        <p:spPr bwMode="auto">
          <a:xfrm>
            <a:off x="5972022" y="2585973"/>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144" name="Line 8"/>
          <p:cNvSpPr>
            <a:spLocks noChangeShapeType="1"/>
          </p:cNvSpPr>
          <p:nvPr/>
        </p:nvSpPr>
        <p:spPr bwMode="auto">
          <a:xfrm flipH="1">
            <a:off x="5591022" y="2662173"/>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45" name="Line 9"/>
          <p:cNvSpPr>
            <a:spLocks noChangeShapeType="1"/>
          </p:cNvSpPr>
          <p:nvPr/>
        </p:nvSpPr>
        <p:spPr bwMode="auto">
          <a:xfrm>
            <a:off x="6979776" y="2338652"/>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46" name="Line 10"/>
          <p:cNvSpPr>
            <a:spLocks noChangeShapeType="1"/>
          </p:cNvSpPr>
          <p:nvPr/>
        </p:nvSpPr>
        <p:spPr bwMode="auto">
          <a:xfrm flipH="1">
            <a:off x="5972022" y="2349190"/>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47" name="Oval 11"/>
          <p:cNvSpPr>
            <a:spLocks noChangeArrowheads="1"/>
          </p:cNvSpPr>
          <p:nvPr/>
        </p:nvSpPr>
        <p:spPr bwMode="auto">
          <a:xfrm>
            <a:off x="6676372" y="213261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a:t>
            </a:r>
            <a:endParaRPr lang="zh-CN" altLang="en-US" sz="2000" b="1" dirty="0">
              <a:latin typeface="微软雅黑" panose="020B0503020204020204" pitchFamily="34" charset="-122"/>
              <a:ea typeface="微软雅黑" panose="020B0503020204020204" pitchFamily="34" charset="-122"/>
            </a:endParaRPr>
          </a:p>
        </p:txBody>
      </p:sp>
      <p:sp>
        <p:nvSpPr>
          <p:cNvPr id="148" name="Line 13"/>
          <p:cNvSpPr>
            <a:spLocks noChangeShapeType="1"/>
          </p:cNvSpPr>
          <p:nvPr/>
        </p:nvSpPr>
        <p:spPr bwMode="auto">
          <a:xfrm>
            <a:off x="5699835" y="3271773"/>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149" name="Line 14"/>
          <p:cNvSpPr>
            <a:spLocks noChangeShapeType="1"/>
          </p:cNvSpPr>
          <p:nvPr/>
        </p:nvSpPr>
        <p:spPr bwMode="auto">
          <a:xfrm flipH="1">
            <a:off x="5292583" y="3186285"/>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50" name="Oval 75"/>
          <p:cNvSpPr>
            <a:spLocks noChangeArrowheads="1"/>
          </p:cNvSpPr>
          <p:nvPr/>
        </p:nvSpPr>
        <p:spPr bwMode="auto">
          <a:xfrm>
            <a:off x="5753170" y="241281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	</a:t>
            </a:r>
            <a:endParaRPr lang="zh-CN" altLang="en-US" sz="2000" b="1" dirty="0">
              <a:latin typeface="微软雅黑" panose="020B0503020204020204" pitchFamily="34" charset="-122"/>
              <a:ea typeface="微软雅黑" panose="020B0503020204020204" pitchFamily="34" charset="-122"/>
            </a:endParaRPr>
          </a:p>
        </p:txBody>
      </p:sp>
      <p:sp>
        <p:nvSpPr>
          <p:cNvPr id="151" name="Oval 76"/>
          <p:cNvSpPr>
            <a:spLocks noChangeArrowheads="1"/>
          </p:cNvSpPr>
          <p:nvPr/>
        </p:nvSpPr>
        <p:spPr bwMode="auto">
          <a:xfrm>
            <a:off x="5339316" y="286770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52" name="Oval 77"/>
          <p:cNvSpPr>
            <a:spLocks noChangeArrowheads="1"/>
          </p:cNvSpPr>
          <p:nvPr/>
        </p:nvSpPr>
        <p:spPr bwMode="auto">
          <a:xfrm>
            <a:off x="5052512" y="344288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53" name="Oval 78"/>
          <p:cNvSpPr>
            <a:spLocks noChangeArrowheads="1"/>
          </p:cNvSpPr>
          <p:nvPr/>
        </p:nvSpPr>
        <p:spPr bwMode="auto">
          <a:xfrm>
            <a:off x="5553712" y="344288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154" name="Oval 80"/>
          <p:cNvSpPr>
            <a:spLocks noChangeArrowheads="1"/>
          </p:cNvSpPr>
          <p:nvPr/>
        </p:nvSpPr>
        <p:spPr bwMode="auto">
          <a:xfrm>
            <a:off x="6286139" y="286770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a:t>
            </a:r>
            <a:endParaRPr lang="zh-CN" altLang="en-US" sz="2000" b="1" dirty="0">
              <a:latin typeface="微软雅黑" panose="020B0503020204020204" pitchFamily="34" charset="-122"/>
              <a:ea typeface="微软雅黑" panose="020B0503020204020204" pitchFamily="34" charset="-122"/>
            </a:endParaRPr>
          </a:p>
        </p:txBody>
      </p:sp>
      <p:sp>
        <p:nvSpPr>
          <p:cNvPr id="155" name="Oval 87"/>
          <p:cNvSpPr>
            <a:spLocks noChangeArrowheads="1"/>
          </p:cNvSpPr>
          <p:nvPr/>
        </p:nvSpPr>
        <p:spPr bwMode="auto">
          <a:xfrm>
            <a:off x="7131255" y="286770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156" name="Oval 88"/>
          <p:cNvSpPr>
            <a:spLocks noChangeArrowheads="1"/>
          </p:cNvSpPr>
          <p:nvPr/>
        </p:nvSpPr>
        <p:spPr bwMode="auto">
          <a:xfrm>
            <a:off x="7538651" y="241050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57" name="Oval 89"/>
          <p:cNvSpPr>
            <a:spLocks noChangeArrowheads="1"/>
          </p:cNvSpPr>
          <p:nvPr/>
        </p:nvSpPr>
        <p:spPr bwMode="auto">
          <a:xfrm>
            <a:off x="7988089" y="286770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158" name="Oval 77"/>
          <p:cNvSpPr>
            <a:spLocks noChangeArrowheads="1"/>
          </p:cNvSpPr>
          <p:nvPr/>
        </p:nvSpPr>
        <p:spPr bwMode="auto">
          <a:xfrm>
            <a:off x="6057539" y="344288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159" name="Oval 78"/>
          <p:cNvSpPr>
            <a:spLocks noChangeArrowheads="1"/>
          </p:cNvSpPr>
          <p:nvPr/>
        </p:nvSpPr>
        <p:spPr bwMode="auto">
          <a:xfrm>
            <a:off x="6583051" y="344288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160" name="Oval 77"/>
          <p:cNvSpPr>
            <a:spLocks noChangeArrowheads="1"/>
          </p:cNvSpPr>
          <p:nvPr/>
        </p:nvSpPr>
        <p:spPr bwMode="auto">
          <a:xfrm>
            <a:off x="7067847" y="344288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161" name="矩形 160"/>
          <p:cNvSpPr/>
          <p:nvPr/>
        </p:nvSpPr>
        <p:spPr bwMode="auto">
          <a:xfrm>
            <a:off x="5097153"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162" name="矩形 161"/>
          <p:cNvSpPr/>
          <p:nvPr/>
        </p:nvSpPr>
        <p:spPr bwMode="auto">
          <a:xfrm>
            <a:off x="5381627"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63" name="矩形 162"/>
          <p:cNvSpPr/>
          <p:nvPr/>
        </p:nvSpPr>
        <p:spPr bwMode="auto">
          <a:xfrm>
            <a:off x="5666101"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164" name="矩形 163"/>
          <p:cNvSpPr/>
          <p:nvPr/>
        </p:nvSpPr>
        <p:spPr bwMode="auto">
          <a:xfrm>
            <a:off x="5950575"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165" name="矩形 164"/>
          <p:cNvSpPr/>
          <p:nvPr/>
        </p:nvSpPr>
        <p:spPr bwMode="auto">
          <a:xfrm>
            <a:off x="6235049"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37</a:t>
            </a:r>
            <a:endParaRPr lang="zh-CN" altLang="en-US" sz="1400" b="1" dirty="0">
              <a:latin typeface="微软雅黑" panose="020B0503020204020204" pitchFamily="34" charset="-122"/>
              <a:ea typeface="微软雅黑" panose="020B0503020204020204" pitchFamily="34" charset="-122"/>
            </a:endParaRPr>
          </a:p>
        </p:txBody>
      </p:sp>
      <p:sp>
        <p:nvSpPr>
          <p:cNvPr id="166" name="矩形 165"/>
          <p:cNvSpPr/>
          <p:nvPr/>
        </p:nvSpPr>
        <p:spPr bwMode="auto">
          <a:xfrm>
            <a:off x="6519523"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167" name="矩形 166"/>
          <p:cNvSpPr/>
          <p:nvPr/>
        </p:nvSpPr>
        <p:spPr bwMode="auto">
          <a:xfrm>
            <a:off x="6803997"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168" name="矩形 167"/>
          <p:cNvSpPr/>
          <p:nvPr/>
        </p:nvSpPr>
        <p:spPr bwMode="auto">
          <a:xfrm>
            <a:off x="7088471"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69" name="矩形 168"/>
          <p:cNvSpPr/>
          <p:nvPr/>
        </p:nvSpPr>
        <p:spPr bwMode="auto">
          <a:xfrm>
            <a:off x="7372945"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170" name="矩形 169"/>
          <p:cNvSpPr/>
          <p:nvPr/>
        </p:nvSpPr>
        <p:spPr bwMode="auto">
          <a:xfrm>
            <a:off x="7657419"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171" name="矩形 170"/>
          <p:cNvSpPr/>
          <p:nvPr/>
        </p:nvSpPr>
        <p:spPr bwMode="auto">
          <a:xfrm>
            <a:off x="7941893"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172" name="矩形 171"/>
          <p:cNvSpPr/>
          <p:nvPr/>
        </p:nvSpPr>
        <p:spPr bwMode="auto">
          <a:xfrm>
            <a:off x="8226364"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cxnSp>
        <p:nvCxnSpPr>
          <p:cNvPr id="173" name="直接箭头连接符 172"/>
          <p:cNvCxnSpPr/>
          <p:nvPr/>
        </p:nvCxnSpPr>
        <p:spPr bwMode="auto">
          <a:xfrm flipH="1">
            <a:off x="6524031" y="2694363"/>
            <a:ext cx="134756" cy="225129"/>
          </a:xfrm>
          <a:prstGeom prst="straightConnector1">
            <a:avLst/>
          </a:prstGeom>
          <a:solidFill>
            <a:schemeClr val="accent1"/>
          </a:solidFill>
          <a:ln w="19050" cap="flat" cmpd="sng" algn="ctr">
            <a:solidFill>
              <a:srgbClr val="FF0000"/>
            </a:solidFill>
            <a:prstDash val="solid"/>
            <a:round/>
            <a:headEnd type="none" w="lg" len="lg"/>
            <a:tailEnd type="stealth" w="lg" len="lg"/>
          </a:ln>
          <a:effectLst/>
        </p:spPr>
      </p:cxnSp>
      <p:cxnSp>
        <p:nvCxnSpPr>
          <p:cNvPr id="178" name="直接箭头连接符 177"/>
          <p:cNvCxnSpPr/>
          <p:nvPr/>
        </p:nvCxnSpPr>
        <p:spPr bwMode="auto">
          <a:xfrm>
            <a:off x="1148231" y="5028244"/>
            <a:ext cx="163646" cy="270478"/>
          </a:xfrm>
          <a:prstGeom prst="straightConnector1">
            <a:avLst/>
          </a:prstGeom>
          <a:solidFill>
            <a:schemeClr val="accent1"/>
          </a:solidFill>
          <a:ln w="19050" cap="flat" cmpd="sng" algn="ctr">
            <a:solidFill>
              <a:srgbClr val="FF0000"/>
            </a:solidFill>
            <a:prstDash val="solid"/>
            <a:round/>
            <a:headEnd type="none" w="lg" len="lg"/>
            <a:tailEnd type="stealth" w="lg" len="lg"/>
          </a:ln>
          <a:effectLst/>
        </p:spPr>
      </p:cxnSp>
      <p:sp>
        <p:nvSpPr>
          <p:cNvPr id="181" name="矩形 180"/>
          <p:cNvSpPr/>
          <p:nvPr/>
        </p:nvSpPr>
        <p:spPr>
          <a:xfrm>
            <a:off x="7678431" y="3423288"/>
            <a:ext cx="877164" cy="369332"/>
          </a:xfrm>
          <a:prstGeom prst="rect">
            <a:avLst/>
          </a:prstGeom>
        </p:spPr>
        <p:txBody>
          <a:bodyPr wrap="none">
            <a:spAutoFit/>
          </a:bodyPr>
          <a:lstStyle/>
          <a:p>
            <a:pPr algn="ctr"/>
            <a:r>
              <a:rPr lang="zh-CN" altLang="en-US" b="1" dirty="0">
                <a:solidFill>
                  <a:srgbClr val="C00000"/>
                </a:solidFill>
                <a:latin typeface="微软雅黑" panose="020B0503020204020204" pitchFamily="34" charset="-122"/>
                <a:ea typeface="微软雅黑" panose="020B0503020204020204" pitchFamily="34" charset="-122"/>
              </a:rPr>
              <a:t>不调整</a:t>
            </a:r>
          </a:p>
        </p:txBody>
      </p:sp>
      <p:sp>
        <p:nvSpPr>
          <p:cNvPr id="182" name="Line 14"/>
          <p:cNvSpPr>
            <a:spLocks noChangeShapeType="1"/>
          </p:cNvSpPr>
          <p:nvPr/>
        </p:nvSpPr>
        <p:spPr bwMode="auto">
          <a:xfrm flipH="1">
            <a:off x="7273069" y="5550942"/>
            <a:ext cx="150282" cy="461442"/>
          </a:xfrm>
          <a:prstGeom prst="line">
            <a:avLst/>
          </a:prstGeom>
          <a:noFill/>
          <a:ln w="38100">
            <a:solidFill>
              <a:srgbClr val="00B0F0"/>
            </a:solidFill>
            <a:round/>
            <a:headEnd/>
            <a:tailEnd/>
          </a:ln>
          <a:effectLst/>
        </p:spPr>
        <p:txBody>
          <a:bodyPr wrap="none" anchor="ctr"/>
          <a:lstStyle/>
          <a:p>
            <a:endParaRPr lang="zh-CN" altLang="en-US"/>
          </a:p>
        </p:txBody>
      </p:sp>
      <p:sp>
        <p:nvSpPr>
          <p:cNvPr id="183" name="Line 14"/>
          <p:cNvSpPr>
            <a:spLocks noChangeShapeType="1"/>
          </p:cNvSpPr>
          <p:nvPr/>
        </p:nvSpPr>
        <p:spPr bwMode="auto">
          <a:xfrm flipH="1">
            <a:off x="6284230" y="5564757"/>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84" name="Line 13"/>
          <p:cNvSpPr>
            <a:spLocks noChangeShapeType="1"/>
          </p:cNvSpPr>
          <p:nvPr/>
        </p:nvSpPr>
        <p:spPr bwMode="auto">
          <a:xfrm>
            <a:off x="6584268" y="5484030"/>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185" name="Line 5"/>
          <p:cNvSpPr>
            <a:spLocks noChangeShapeType="1"/>
          </p:cNvSpPr>
          <p:nvPr/>
        </p:nvSpPr>
        <p:spPr bwMode="auto">
          <a:xfrm>
            <a:off x="7913896" y="4982413"/>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86" name="Line 6"/>
          <p:cNvSpPr>
            <a:spLocks noChangeShapeType="1"/>
          </p:cNvSpPr>
          <p:nvPr/>
        </p:nvSpPr>
        <p:spPr bwMode="auto">
          <a:xfrm flipH="1">
            <a:off x="7513771" y="4939551"/>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87" name="Line 7"/>
          <p:cNvSpPr>
            <a:spLocks noChangeShapeType="1"/>
          </p:cNvSpPr>
          <p:nvPr/>
        </p:nvSpPr>
        <p:spPr bwMode="auto">
          <a:xfrm>
            <a:off x="6012129" y="4950630"/>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188" name="Line 8"/>
          <p:cNvSpPr>
            <a:spLocks noChangeShapeType="1"/>
          </p:cNvSpPr>
          <p:nvPr/>
        </p:nvSpPr>
        <p:spPr bwMode="auto">
          <a:xfrm flipH="1">
            <a:off x="5631129" y="5026830"/>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89" name="Line 9"/>
          <p:cNvSpPr>
            <a:spLocks noChangeShapeType="1"/>
          </p:cNvSpPr>
          <p:nvPr/>
        </p:nvSpPr>
        <p:spPr bwMode="auto">
          <a:xfrm>
            <a:off x="7019883" y="470330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90" name="Line 10"/>
          <p:cNvSpPr>
            <a:spLocks noChangeShapeType="1"/>
          </p:cNvSpPr>
          <p:nvPr/>
        </p:nvSpPr>
        <p:spPr bwMode="auto">
          <a:xfrm flipH="1">
            <a:off x="6012129" y="4713847"/>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91" name="Oval 11"/>
          <p:cNvSpPr>
            <a:spLocks noChangeArrowheads="1"/>
          </p:cNvSpPr>
          <p:nvPr/>
        </p:nvSpPr>
        <p:spPr bwMode="auto">
          <a:xfrm>
            <a:off x="6716479" y="449726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a:t>
            </a:r>
            <a:endParaRPr lang="zh-CN" altLang="en-US" sz="2000" b="1" dirty="0">
              <a:latin typeface="微软雅黑" panose="020B0503020204020204" pitchFamily="34" charset="-122"/>
              <a:ea typeface="微软雅黑" panose="020B0503020204020204" pitchFamily="34" charset="-122"/>
            </a:endParaRPr>
          </a:p>
        </p:txBody>
      </p:sp>
      <p:sp>
        <p:nvSpPr>
          <p:cNvPr id="192" name="Line 13"/>
          <p:cNvSpPr>
            <a:spLocks noChangeShapeType="1"/>
          </p:cNvSpPr>
          <p:nvPr/>
        </p:nvSpPr>
        <p:spPr bwMode="auto">
          <a:xfrm>
            <a:off x="5739942" y="5636430"/>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193" name="Line 14"/>
          <p:cNvSpPr>
            <a:spLocks noChangeShapeType="1"/>
          </p:cNvSpPr>
          <p:nvPr/>
        </p:nvSpPr>
        <p:spPr bwMode="auto">
          <a:xfrm flipH="1">
            <a:off x="5332690" y="5550942"/>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94" name="Oval 75"/>
          <p:cNvSpPr>
            <a:spLocks noChangeArrowheads="1"/>
          </p:cNvSpPr>
          <p:nvPr/>
        </p:nvSpPr>
        <p:spPr bwMode="auto">
          <a:xfrm>
            <a:off x="5793277" y="477747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	</a:t>
            </a:r>
            <a:endParaRPr lang="zh-CN" altLang="en-US" sz="2000" b="1" dirty="0">
              <a:latin typeface="微软雅黑" panose="020B0503020204020204" pitchFamily="34" charset="-122"/>
              <a:ea typeface="微软雅黑" panose="020B0503020204020204" pitchFamily="34" charset="-122"/>
            </a:endParaRPr>
          </a:p>
        </p:txBody>
      </p:sp>
      <p:sp>
        <p:nvSpPr>
          <p:cNvPr id="195" name="Oval 76"/>
          <p:cNvSpPr>
            <a:spLocks noChangeArrowheads="1"/>
          </p:cNvSpPr>
          <p:nvPr/>
        </p:nvSpPr>
        <p:spPr bwMode="auto">
          <a:xfrm>
            <a:off x="5379423" y="52323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96" name="Oval 77"/>
          <p:cNvSpPr>
            <a:spLocks noChangeArrowheads="1"/>
          </p:cNvSpPr>
          <p:nvPr/>
        </p:nvSpPr>
        <p:spPr bwMode="auto">
          <a:xfrm>
            <a:off x="5092619" y="58075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97" name="Oval 78"/>
          <p:cNvSpPr>
            <a:spLocks noChangeArrowheads="1"/>
          </p:cNvSpPr>
          <p:nvPr/>
        </p:nvSpPr>
        <p:spPr bwMode="auto">
          <a:xfrm>
            <a:off x="5593819" y="58075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198" name="Oval 80"/>
          <p:cNvSpPr>
            <a:spLocks noChangeArrowheads="1"/>
          </p:cNvSpPr>
          <p:nvPr/>
        </p:nvSpPr>
        <p:spPr bwMode="auto">
          <a:xfrm>
            <a:off x="6326246" y="52323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a:t>
            </a:r>
            <a:endParaRPr lang="zh-CN" altLang="en-US" sz="2000" b="1" dirty="0">
              <a:latin typeface="微软雅黑" panose="020B0503020204020204" pitchFamily="34" charset="-122"/>
              <a:ea typeface="微软雅黑" panose="020B0503020204020204" pitchFamily="34" charset="-122"/>
            </a:endParaRPr>
          </a:p>
        </p:txBody>
      </p:sp>
      <p:sp>
        <p:nvSpPr>
          <p:cNvPr id="199" name="Oval 87"/>
          <p:cNvSpPr>
            <a:spLocks noChangeArrowheads="1"/>
          </p:cNvSpPr>
          <p:nvPr/>
        </p:nvSpPr>
        <p:spPr bwMode="auto">
          <a:xfrm>
            <a:off x="7171362" y="52323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200" name="Oval 88"/>
          <p:cNvSpPr>
            <a:spLocks noChangeArrowheads="1"/>
          </p:cNvSpPr>
          <p:nvPr/>
        </p:nvSpPr>
        <p:spPr bwMode="auto">
          <a:xfrm>
            <a:off x="7578758" y="47751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01" name="Oval 89"/>
          <p:cNvSpPr>
            <a:spLocks noChangeArrowheads="1"/>
          </p:cNvSpPr>
          <p:nvPr/>
        </p:nvSpPr>
        <p:spPr bwMode="auto">
          <a:xfrm>
            <a:off x="8028196" y="52323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202" name="Oval 77"/>
          <p:cNvSpPr>
            <a:spLocks noChangeArrowheads="1"/>
          </p:cNvSpPr>
          <p:nvPr/>
        </p:nvSpPr>
        <p:spPr bwMode="auto">
          <a:xfrm>
            <a:off x="6097646" y="58075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203" name="Oval 78"/>
          <p:cNvSpPr>
            <a:spLocks noChangeArrowheads="1"/>
          </p:cNvSpPr>
          <p:nvPr/>
        </p:nvSpPr>
        <p:spPr bwMode="auto">
          <a:xfrm>
            <a:off x="6623158" y="58075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204" name="Oval 77"/>
          <p:cNvSpPr>
            <a:spLocks noChangeArrowheads="1"/>
          </p:cNvSpPr>
          <p:nvPr/>
        </p:nvSpPr>
        <p:spPr bwMode="auto">
          <a:xfrm>
            <a:off x="7107954" y="58075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205" name="矩形 204"/>
          <p:cNvSpPr/>
          <p:nvPr/>
        </p:nvSpPr>
        <p:spPr bwMode="auto">
          <a:xfrm>
            <a:off x="5137260"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206" name="矩形 205"/>
          <p:cNvSpPr/>
          <p:nvPr/>
        </p:nvSpPr>
        <p:spPr bwMode="auto">
          <a:xfrm>
            <a:off x="5421734"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207" name="矩形 206"/>
          <p:cNvSpPr/>
          <p:nvPr/>
        </p:nvSpPr>
        <p:spPr bwMode="auto">
          <a:xfrm>
            <a:off x="5706208" y="63367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208" name="矩形 207"/>
          <p:cNvSpPr/>
          <p:nvPr/>
        </p:nvSpPr>
        <p:spPr bwMode="auto">
          <a:xfrm>
            <a:off x="5990682"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209" name="矩形 208"/>
          <p:cNvSpPr/>
          <p:nvPr/>
        </p:nvSpPr>
        <p:spPr bwMode="auto">
          <a:xfrm>
            <a:off x="6275156"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37</a:t>
            </a:r>
            <a:endParaRPr lang="zh-CN" altLang="en-US" sz="1400" b="1" dirty="0">
              <a:latin typeface="微软雅黑" panose="020B0503020204020204" pitchFamily="34" charset="-122"/>
              <a:ea typeface="微软雅黑" panose="020B0503020204020204" pitchFamily="34" charset="-122"/>
            </a:endParaRPr>
          </a:p>
        </p:txBody>
      </p:sp>
      <p:sp>
        <p:nvSpPr>
          <p:cNvPr id="210" name="矩形 209"/>
          <p:cNvSpPr/>
          <p:nvPr/>
        </p:nvSpPr>
        <p:spPr bwMode="auto">
          <a:xfrm>
            <a:off x="6559630" y="63367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211" name="矩形 210"/>
          <p:cNvSpPr/>
          <p:nvPr/>
        </p:nvSpPr>
        <p:spPr bwMode="auto">
          <a:xfrm>
            <a:off x="6844104"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212" name="矩形 211"/>
          <p:cNvSpPr/>
          <p:nvPr/>
        </p:nvSpPr>
        <p:spPr bwMode="auto">
          <a:xfrm>
            <a:off x="7128578"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213" name="矩形 212"/>
          <p:cNvSpPr/>
          <p:nvPr/>
        </p:nvSpPr>
        <p:spPr bwMode="auto">
          <a:xfrm>
            <a:off x="7413052"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214" name="矩形 213"/>
          <p:cNvSpPr/>
          <p:nvPr/>
        </p:nvSpPr>
        <p:spPr bwMode="auto">
          <a:xfrm>
            <a:off x="7697526"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215" name="矩形 214"/>
          <p:cNvSpPr/>
          <p:nvPr/>
        </p:nvSpPr>
        <p:spPr bwMode="auto">
          <a:xfrm>
            <a:off x="7982000"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216" name="矩形 215"/>
          <p:cNvSpPr/>
          <p:nvPr/>
        </p:nvSpPr>
        <p:spPr bwMode="auto">
          <a:xfrm>
            <a:off x="8266471" y="63367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cxnSp>
        <p:nvCxnSpPr>
          <p:cNvPr id="217" name="直接箭头连接符 216"/>
          <p:cNvCxnSpPr/>
          <p:nvPr/>
        </p:nvCxnSpPr>
        <p:spPr bwMode="auto">
          <a:xfrm flipH="1">
            <a:off x="7851533" y="4613402"/>
            <a:ext cx="174656" cy="231194"/>
          </a:xfrm>
          <a:prstGeom prst="straightConnector1">
            <a:avLst/>
          </a:prstGeom>
          <a:solidFill>
            <a:schemeClr val="accent1"/>
          </a:solidFill>
          <a:ln w="19050" cap="flat" cmpd="sng" algn="ctr">
            <a:solidFill>
              <a:srgbClr val="FF0000"/>
            </a:solidFill>
            <a:prstDash val="solid"/>
            <a:round/>
            <a:headEnd type="none" w="lg" len="lg"/>
            <a:tailEnd type="stealth" w="lg" len="lg"/>
          </a:ln>
          <a:effectLst/>
        </p:spPr>
      </p:cxnSp>
      <p:sp>
        <p:nvSpPr>
          <p:cNvPr id="219" name="右箭头 218"/>
          <p:cNvSpPr/>
          <p:nvPr/>
        </p:nvSpPr>
        <p:spPr bwMode="auto">
          <a:xfrm>
            <a:off x="179512" y="5375045"/>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0" name="右箭头 219"/>
          <p:cNvSpPr/>
          <p:nvPr/>
        </p:nvSpPr>
        <p:spPr bwMode="auto">
          <a:xfrm>
            <a:off x="4533778" y="5312729"/>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1" name="矩形 220"/>
          <p:cNvSpPr/>
          <p:nvPr/>
        </p:nvSpPr>
        <p:spPr>
          <a:xfrm>
            <a:off x="7565154" y="5666811"/>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20</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35</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222" name="矩形 221"/>
          <p:cNvSpPr/>
          <p:nvPr/>
        </p:nvSpPr>
        <p:spPr>
          <a:xfrm>
            <a:off x="7571561" y="5907435"/>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20</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32</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223" name="矩形 222"/>
          <p:cNvSpPr/>
          <p:nvPr/>
        </p:nvSpPr>
        <p:spPr>
          <a:xfrm>
            <a:off x="3337905" y="3527249"/>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32</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35</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224" name="矩形 223"/>
          <p:cNvSpPr/>
          <p:nvPr/>
        </p:nvSpPr>
        <p:spPr>
          <a:xfrm>
            <a:off x="3313174" y="5840160"/>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10</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26</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226" name="直接箭头连接符 225"/>
          <p:cNvCxnSpPr/>
          <p:nvPr/>
        </p:nvCxnSpPr>
        <p:spPr bwMode="auto">
          <a:xfrm flipH="1">
            <a:off x="3000599" y="3203965"/>
            <a:ext cx="140741" cy="377929"/>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233" name="直接箭头连接符 232"/>
          <p:cNvCxnSpPr/>
          <p:nvPr/>
        </p:nvCxnSpPr>
        <p:spPr bwMode="auto">
          <a:xfrm flipH="1">
            <a:off x="1147331" y="5580315"/>
            <a:ext cx="152565" cy="306398"/>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235" name="直接箭头连接符 234"/>
          <p:cNvCxnSpPr/>
          <p:nvPr/>
        </p:nvCxnSpPr>
        <p:spPr bwMode="auto">
          <a:xfrm flipH="1">
            <a:off x="7513433" y="5085292"/>
            <a:ext cx="195335" cy="278121"/>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238" name="直接箭头连接符 237"/>
          <p:cNvCxnSpPr/>
          <p:nvPr/>
        </p:nvCxnSpPr>
        <p:spPr bwMode="auto">
          <a:xfrm flipH="1">
            <a:off x="7298478" y="5580315"/>
            <a:ext cx="117373" cy="316708"/>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Tree>
    <p:extLst>
      <p:ext uri="{BB962C8B-B14F-4D97-AF65-F5344CB8AC3E}">
        <p14:creationId xmlns:p14="http://schemas.microsoft.com/office/powerpoint/2010/main" val="1273649746"/>
      </p:ext>
    </p:extLst>
  </p:cSld>
  <p:clrMapOvr>
    <a:masterClrMapping/>
  </p:clrMapOvr>
  <p:transition advTm="157">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算法框架：</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插入排序</a:t>
            </a:r>
          </a:p>
        </p:txBody>
      </p:sp>
      <p:sp>
        <p:nvSpPr>
          <p:cNvPr id="95" name="矩形 94"/>
          <p:cNvSpPr/>
          <p:nvPr/>
        </p:nvSpPr>
        <p:spPr bwMode="auto">
          <a:xfrm>
            <a:off x="3044792" y="1710374"/>
            <a:ext cx="432000" cy="104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6" name="矩形 95"/>
          <p:cNvSpPr/>
          <p:nvPr/>
        </p:nvSpPr>
        <p:spPr bwMode="auto">
          <a:xfrm>
            <a:off x="2406484" y="1818374"/>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7" name="矩形 96"/>
          <p:cNvSpPr/>
          <p:nvPr/>
        </p:nvSpPr>
        <p:spPr bwMode="auto">
          <a:xfrm>
            <a:off x="1768176" y="2034374"/>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8" name="矩形 97"/>
          <p:cNvSpPr/>
          <p:nvPr/>
        </p:nvSpPr>
        <p:spPr bwMode="auto">
          <a:xfrm>
            <a:off x="1129868" y="2402522"/>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9" name="矩形 98"/>
          <p:cNvSpPr/>
          <p:nvPr/>
        </p:nvSpPr>
        <p:spPr bwMode="auto">
          <a:xfrm>
            <a:off x="3683100" y="142237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0" name="矩形 99"/>
          <p:cNvSpPr/>
          <p:nvPr/>
        </p:nvSpPr>
        <p:spPr bwMode="auto">
          <a:xfrm>
            <a:off x="4321408" y="160237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1" name="矩形 100"/>
          <p:cNvSpPr/>
          <p:nvPr/>
        </p:nvSpPr>
        <p:spPr bwMode="auto">
          <a:xfrm>
            <a:off x="4959716" y="217837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2" name="矩形 101"/>
          <p:cNvSpPr/>
          <p:nvPr/>
        </p:nvSpPr>
        <p:spPr bwMode="auto">
          <a:xfrm>
            <a:off x="5598024" y="181837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3" name="矩形 102"/>
          <p:cNvSpPr/>
          <p:nvPr/>
        </p:nvSpPr>
        <p:spPr bwMode="auto">
          <a:xfrm>
            <a:off x="6236332" y="192637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4" name="矩形 103"/>
          <p:cNvSpPr/>
          <p:nvPr/>
        </p:nvSpPr>
        <p:spPr bwMode="auto">
          <a:xfrm>
            <a:off x="6874640" y="2106374"/>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5" name="矩形 104"/>
          <p:cNvSpPr/>
          <p:nvPr/>
        </p:nvSpPr>
        <p:spPr bwMode="auto">
          <a:xfrm>
            <a:off x="7512948" y="225037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6" name="矩形 105"/>
          <p:cNvSpPr/>
          <p:nvPr/>
        </p:nvSpPr>
        <p:spPr bwMode="auto">
          <a:xfrm>
            <a:off x="8151251" y="149438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7" name="矩形 46"/>
          <p:cNvSpPr/>
          <p:nvPr/>
        </p:nvSpPr>
        <p:spPr bwMode="auto">
          <a:xfrm>
            <a:off x="3055956" y="3285885"/>
            <a:ext cx="432000" cy="104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8" name="矩形 47"/>
          <p:cNvSpPr/>
          <p:nvPr/>
        </p:nvSpPr>
        <p:spPr bwMode="auto">
          <a:xfrm>
            <a:off x="2417648" y="3393885"/>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9" name="矩形 48"/>
          <p:cNvSpPr/>
          <p:nvPr/>
        </p:nvSpPr>
        <p:spPr bwMode="auto">
          <a:xfrm>
            <a:off x="1779340" y="3609885"/>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0" name="矩形 49"/>
          <p:cNvSpPr/>
          <p:nvPr/>
        </p:nvSpPr>
        <p:spPr bwMode="auto">
          <a:xfrm>
            <a:off x="1141032" y="3978033"/>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1" name="矩形 50"/>
          <p:cNvSpPr/>
          <p:nvPr/>
        </p:nvSpPr>
        <p:spPr bwMode="auto">
          <a:xfrm>
            <a:off x="3694264" y="2997885"/>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2" name="矩形 51"/>
          <p:cNvSpPr/>
          <p:nvPr/>
        </p:nvSpPr>
        <p:spPr bwMode="auto">
          <a:xfrm>
            <a:off x="4332572" y="3177885"/>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3" name="矩形 52"/>
          <p:cNvSpPr/>
          <p:nvPr/>
        </p:nvSpPr>
        <p:spPr bwMode="auto">
          <a:xfrm>
            <a:off x="4970880" y="3753885"/>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4" name="矩形 53"/>
          <p:cNvSpPr/>
          <p:nvPr/>
        </p:nvSpPr>
        <p:spPr bwMode="auto">
          <a:xfrm>
            <a:off x="5609188" y="3393885"/>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55" name="矩形 54"/>
          <p:cNvSpPr/>
          <p:nvPr/>
        </p:nvSpPr>
        <p:spPr bwMode="auto">
          <a:xfrm>
            <a:off x="6247496" y="3501885"/>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6" name="矩形 55"/>
          <p:cNvSpPr/>
          <p:nvPr/>
        </p:nvSpPr>
        <p:spPr bwMode="auto">
          <a:xfrm>
            <a:off x="6885804" y="3681885"/>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7" name="矩形 56"/>
          <p:cNvSpPr/>
          <p:nvPr/>
        </p:nvSpPr>
        <p:spPr bwMode="auto">
          <a:xfrm>
            <a:off x="7524112" y="3825885"/>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8" name="矩形 57"/>
          <p:cNvSpPr/>
          <p:nvPr/>
        </p:nvSpPr>
        <p:spPr bwMode="auto">
          <a:xfrm>
            <a:off x="8162415" y="3069893"/>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9" name="弧形 58"/>
          <p:cNvSpPr/>
          <p:nvPr/>
        </p:nvSpPr>
        <p:spPr bwMode="auto">
          <a:xfrm rot="5400000">
            <a:off x="3427594" y="4077856"/>
            <a:ext cx="327027" cy="504057"/>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
        <p:nvSpPr>
          <p:cNvPr id="62" name="矩形 61"/>
          <p:cNvSpPr/>
          <p:nvPr/>
        </p:nvSpPr>
        <p:spPr bwMode="auto">
          <a:xfrm>
            <a:off x="3055956" y="5062504"/>
            <a:ext cx="432000" cy="104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3" name="矩形 62"/>
          <p:cNvSpPr/>
          <p:nvPr/>
        </p:nvSpPr>
        <p:spPr bwMode="auto">
          <a:xfrm>
            <a:off x="2417648" y="5170504"/>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1779340" y="5386504"/>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6" name="矩形 65"/>
          <p:cNvSpPr/>
          <p:nvPr/>
        </p:nvSpPr>
        <p:spPr bwMode="auto">
          <a:xfrm>
            <a:off x="1141032" y="5754652"/>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9" name="矩形 68"/>
          <p:cNvSpPr/>
          <p:nvPr/>
        </p:nvSpPr>
        <p:spPr bwMode="auto">
          <a:xfrm>
            <a:off x="3694264" y="4774504"/>
            <a:ext cx="432000" cy="1332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4332572" y="495450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1" name="矩形 70"/>
          <p:cNvSpPr/>
          <p:nvPr/>
        </p:nvSpPr>
        <p:spPr bwMode="auto">
          <a:xfrm>
            <a:off x="4970880" y="553050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0" name="矩形 109"/>
          <p:cNvSpPr/>
          <p:nvPr/>
        </p:nvSpPr>
        <p:spPr bwMode="auto">
          <a:xfrm>
            <a:off x="5609188" y="517050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1" name="矩形 110"/>
          <p:cNvSpPr/>
          <p:nvPr/>
        </p:nvSpPr>
        <p:spPr bwMode="auto">
          <a:xfrm>
            <a:off x="6247496" y="527850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2" name="矩形 111"/>
          <p:cNvSpPr/>
          <p:nvPr/>
        </p:nvSpPr>
        <p:spPr bwMode="auto">
          <a:xfrm>
            <a:off x="6885804" y="5458504"/>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3" name="矩形 112"/>
          <p:cNvSpPr/>
          <p:nvPr/>
        </p:nvSpPr>
        <p:spPr bwMode="auto">
          <a:xfrm>
            <a:off x="7524112" y="560250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4" name="矩形 113"/>
          <p:cNvSpPr/>
          <p:nvPr/>
        </p:nvSpPr>
        <p:spPr bwMode="auto">
          <a:xfrm>
            <a:off x="8162415" y="484651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5" name="弧形 114"/>
          <p:cNvSpPr/>
          <p:nvPr/>
        </p:nvSpPr>
        <p:spPr bwMode="auto">
          <a:xfrm rot="5400000">
            <a:off x="4056150" y="5846116"/>
            <a:ext cx="327027" cy="504057"/>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
        <p:nvSpPr>
          <p:cNvPr id="116" name="弧形 115"/>
          <p:cNvSpPr/>
          <p:nvPr/>
        </p:nvSpPr>
        <p:spPr bwMode="auto">
          <a:xfrm rot="5400000">
            <a:off x="3696672" y="5500942"/>
            <a:ext cx="492992" cy="1188480"/>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Tree>
    <p:extLst>
      <p:ext uri="{BB962C8B-B14F-4D97-AF65-F5344CB8AC3E}">
        <p14:creationId xmlns:p14="http://schemas.microsoft.com/office/powerpoint/2010/main" val="2437842997"/>
      </p:ext>
    </p:extLst>
  </p:cSld>
  <p:clrMapOvr>
    <a:masterClrMapping/>
  </p:clrMapOvr>
  <p:transition advTm="157">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5" name="TextBox 20"/>
          <p:cNvSpPr txBox="1">
            <a:spLocks noChangeArrowheads="1"/>
          </p:cNvSpPr>
          <p:nvPr/>
        </p:nvSpPr>
        <p:spPr bwMode="auto">
          <a:xfrm>
            <a:off x="179512" y="1067262"/>
            <a:ext cx="8856984" cy="1031051"/>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堆构建</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从</a:t>
            </a:r>
            <a:r>
              <a:rPr lang="zh-CN" altLang="en-US" sz="2400" b="1" dirty="0">
                <a:solidFill>
                  <a:srgbClr val="C00000"/>
                </a:solidFill>
                <a:latin typeface="微软雅黑" panose="020B0503020204020204" pitchFamily="34" charset="-122"/>
                <a:ea typeface="微软雅黑" panose="020B0503020204020204" pitchFamily="34" charset="-122"/>
              </a:rPr>
              <a:t>内部节点</a:t>
            </a:r>
            <a:r>
              <a:rPr lang="zh-CN" altLang="en-US" sz="2400" b="1" dirty="0">
                <a:latin typeface="微软雅黑" panose="020B0503020204020204" pitchFamily="34" charset="-122"/>
                <a:ea typeface="微软雅黑" panose="020B0503020204020204" pitchFamily="34" charset="-122"/>
              </a:rPr>
              <a:t>开始自底向上（向量中自右向左）进行堆合并</a:t>
            </a:r>
            <a:endParaRPr lang="en-US" altLang="zh-CN" sz="2400" b="1" dirty="0">
              <a:latin typeface="微软雅黑" panose="020B0503020204020204" pitchFamily="34" charset="-122"/>
              <a:ea typeface="微软雅黑" panose="020B0503020204020204" pitchFamily="34" charset="-122"/>
            </a:endParaRPr>
          </a:p>
        </p:txBody>
      </p:sp>
      <p:sp>
        <p:nvSpPr>
          <p:cNvPr id="174" name="Line 14"/>
          <p:cNvSpPr>
            <a:spLocks noChangeShapeType="1"/>
          </p:cNvSpPr>
          <p:nvPr/>
        </p:nvSpPr>
        <p:spPr bwMode="auto">
          <a:xfrm flipH="1">
            <a:off x="3008034" y="3186531"/>
            <a:ext cx="150282" cy="461442"/>
          </a:xfrm>
          <a:prstGeom prst="line">
            <a:avLst/>
          </a:prstGeom>
          <a:noFill/>
          <a:ln w="38100">
            <a:solidFill>
              <a:srgbClr val="00B0F0"/>
            </a:solidFill>
            <a:round/>
            <a:headEnd/>
            <a:tailEnd/>
          </a:ln>
          <a:effectLst/>
        </p:spPr>
        <p:txBody>
          <a:bodyPr wrap="none" anchor="ctr"/>
          <a:lstStyle/>
          <a:p>
            <a:endParaRPr lang="zh-CN" altLang="en-US"/>
          </a:p>
        </p:txBody>
      </p:sp>
      <p:sp>
        <p:nvSpPr>
          <p:cNvPr id="176" name="Line 14"/>
          <p:cNvSpPr>
            <a:spLocks noChangeShapeType="1"/>
          </p:cNvSpPr>
          <p:nvPr/>
        </p:nvSpPr>
        <p:spPr bwMode="auto">
          <a:xfrm flipH="1">
            <a:off x="2019195" y="3200346"/>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79" name="Line 13"/>
          <p:cNvSpPr>
            <a:spLocks noChangeShapeType="1"/>
          </p:cNvSpPr>
          <p:nvPr/>
        </p:nvSpPr>
        <p:spPr bwMode="auto">
          <a:xfrm>
            <a:off x="2319233" y="3119619"/>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180" name="Line 5"/>
          <p:cNvSpPr>
            <a:spLocks noChangeShapeType="1"/>
          </p:cNvSpPr>
          <p:nvPr/>
        </p:nvSpPr>
        <p:spPr bwMode="auto">
          <a:xfrm>
            <a:off x="3648861" y="2618002"/>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218" name="Line 6"/>
          <p:cNvSpPr>
            <a:spLocks noChangeShapeType="1"/>
          </p:cNvSpPr>
          <p:nvPr/>
        </p:nvSpPr>
        <p:spPr bwMode="auto">
          <a:xfrm flipH="1">
            <a:off x="3248736" y="2575140"/>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223" name="Line 7"/>
          <p:cNvSpPr>
            <a:spLocks noChangeShapeType="1"/>
          </p:cNvSpPr>
          <p:nvPr/>
        </p:nvSpPr>
        <p:spPr bwMode="auto">
          <a:xfrm>
            <a:off x="1747094" y="2586219"/>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224" name="Line 8"/>
          <p:cNvSpPr>
            <a:spLocks noChangeShapeType="1"/>
          </p:cNvSpPr>
          <p:nvPr/>
        </p:nvSpPr>
        <p:spPr bwMode="auto">
          <a:xfrm flipH="1">
            <a:off x="1366094" y="2662419"/>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225" name="Line 9"/>
          <p:cNvSpPr>
            <a:spLocks noChangeShapeType="1"/>
          </p:cNvSpPr>
          <p:nvPr/>
        </p:nvSpPr>
        <p:spPr bwMode="auto">
          <a:xfrm>
            <a:off x="2754848" y="2338898"/>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226" name="Line 10"/>
          <p:cNvSpPr>
            <a:spLocks noChangeShapeType="1"/>
          </p:cNvSpPr>
          <p:nvPr/>
        </p:nvSpPr>
        <p:spPr bwMode="auto">
          <a:xfrm flipH="1">
            <a:off x="1747094" y="2349436"/>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227" name="Oval 11"/>
          <p:cNvSpPr>
            <a:spLocks noChangeArrowheads="1"/>
          </p:cNvSpPr>
          <p:nvPr/>
        </p:nvSpPr>
        <p:spPr bwMode="auto">
          <a:xfrm>
            <a:off x="2451444" y="21328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a:t>
            </a:r>
            <a:endParaRPr lang="zh-CN" altLang="en-US" sz="2000" b="1" dirty="0">
              <a:latin typeface="微软雅黑" panose="020B0503020204020204" pitchFamily="34" charset="-122"/>
              <a:ea typeface="微软雅黑" panose="020B0503020204020204" pitchFamily="34" charset="-122"/>
            </a:endParaRPr>
          </a:p>
        </p:txBody>
      </p:sp>
      <p:sp>
        <p:nvSpPr>
          <p:cNvPr id="228" name="Line 13"/>
          <p:cNvSpPr>
            <a:spLocks noChangeShapeType="1"/>
          </p:cNvSpPr>
          <p:nvPr/>
        </p:nvSpPr>
        <p:spPr bwMode="auto">
          <a:xfrm>
            <a:off x="1474907" y="3272019"/>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229" name="Line 14"/>
          <p:cNvSpPr>
            <a:spLocks noChangeShapeType="1"/>
          </p:cNvSpPr>
          <p:nvPr/>
        </p:nvSpPr>
        <p:spPr bwMode="auto">
          <a:xfrm flipH="1">
            <a:off x="1067655" y="3186531"/>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230" name="Oval 75"/>
          <p:cNvSpPr>
            <a:spLocks noChangeArrowheads="1"/>
          </p:cNvSpPr>
          <p:nvPr/>
        </p:nvSpPr>
        <p:spPr bwMode="auto">
          <a:xfrm>
            <a:off x="1528242" y="241306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	</a:t>
            </a:r>
            <a:endParaRPr lang="zh-CN" altLang="en-US" sz="2000" b="1" dirty="0">
              <a:latin typeface="微软雅黑" panose="020B0503020204020204" pitchFamily="34" charset="-122"/>
              <a:ea typeface="微软雅黑" panose="020B0503020204020204" pitchFamily="34" charset="-122"/>
            </a:endParaRPr>
          </a:p>
        </p:txBody>
      </p:sp>
      <p:sp>
        <p:nvSpPr>
          <p:cNvPr id="231" name="Oval 76"/>
          <p:cNvSpPr>
            <a:spLocks noChangeArrowheads="1"/>
          </p:cNvSpPr>
          <p:nvPr/>
        </p:nvSpPr>
        <p:spPr bwMode="auto">
          <a:xfrm>
            <a:off x="1114388"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232" name="Oval 77"/>
          <p:cNvSpPr>
            <a:spLocks noChangeArrowheads="1"/>
          </p:cNvSpPr>
          <p:nvPr/>
        </p:nvSpPr>
        <p:spPr bwMode="auto">
          <a:xfrm>
            <a:off x="827584"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33" name="Oval 78"/>
          <p:cNvSpPr>
            <a:spLocks noChangeArrowheads="1"/>
          </p:cNvSpPr>
          <p:nvPr/>
        </p:nvSpPr>
        <p:spPr bwMode="auto">
          <a:xfrm>
            <a:off x="1328784"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234" name="Oval 80"/>
          <p:cNvSpPr>
            <a:spLocks noChangeArrowheads="1"/>
          </p:cNvSpPr>
          <p:nvPr/>
        </p:nvSpPr>
        <p:spPr bwMode="auto">
          <a:xfrm>
            <a:off x="2061211"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a:t>
            </a:r>
            <a:endParaRPr lang="zh-CN" altLang="en-US" sz="2000" b="1" dirty="0">
              <a:latin typeface="微软雅黑" panose="020B0503020204020204" pitchFamily="34" charset="-122"/>
              <a:ea typeface="微软雅黑" panose="020B0503020204020204" pitchFamily="34" charset="-122"/>
            </a:endParaRPr>
          </a:p>
        </p:txBody>
      </p:sp>
      <p:sp>
        <p:nvSpPr>
          <p:cNvPr id="235" name="Oval 87"/>
          <p:cNvSpPr>
            <a:spLocks noChangeArrowheads="1"/>
          </p:cNvSpPr>
          <p:nvPr/>
        </p:nvSpPr>
        <p:spPr bwMode="auto">
          <a:xfrm>
            <a:off x="2906327"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236" name="Oval 88"/>
          <p:cNvSpPr>
            <a:spLocks noChangeArrowheads="1"/>
          </p:cNvSpPr>
          <p:nvPr/>
        </p:nvSpPr>
        <p:spPr bwMode="auto">
          <a:xfrm>
            <a:off x="3313723" y="2410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237" name="Oval 89"/>
          <p:cNvSpPr>
            <a:spLocks noChangeArrowheads="1"/>
          </p:cNvSpPr>
          <p:nvPr/>
        </p:nvSpPr>
        <p:spPr bwMode="auto">
          <a:xfrm>
            <a:off x="3763161"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238" name="Oval 77"/>
          <p:cNvSpPr>
            <a:spLocks noChangeArrowheads="1"/>
          </p:cNvSpPr>
          <p:nvPr/>
        </p:nvSpPr>
        <p:spPr bwMode="auto">
          <a:xfrm>
            <a:off x="1832611"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239" name="Oval 78"/>
          <p:cNvSpPr>
            <a:spLocks noChangeArrowheads="1"/>
          </p:cNvSpPr>
          <p:nvPr/>
        </p:nvSpPr>
        <p:spPr bwMode="auto">
          <a:xfrm>
            <a:off x="2358123"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240" name="Oval 77"/>
          <p:cNvSpPr>
            <a:spLocks noChangeArrowheads="1"/>
          </p:cNvSpPr>
          <p:nvPr/>
        </p:nvSpPr>
        <p:spPr bwMode="auto">
          <a:xfrm>
            <a:off x="2842919"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41" name="矩形 240"/>
          <p:cNvSpPr/>
          <p:nvPr/>
        </p:nvSpPr>
        <p:spPr bwMode="auto">
          <a:xfrm>
            <a:off x="872225"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242" name="矩形 241"/>
          <p:cNvSpPr/>
          <p:nvPr/>
        </p:nvSpPr>
        <p:spPr bwMode="auto">
          <a:xfrm>
            <a:off x="1156699" y="3972340"/>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243" name="矩形 242"/>
          <p:cNvSpPr/>
          <p:nvPr/>
        </p:nvSpPr>
        <p:spPr bwMode="auto">
          <a:xfrm>
            <a:off x="1441173"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244" name="矩形 243"/>
          <p:cNvSpPr/>
          <p:nvPr/>
        </p:nvSpPr>
        <p:spPr bwMode="auto">
          <a:xfrm>
            <a:off x="1725647"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245" name="矩形 244"/>
          <p:cNvSpPr/>
          <p:nvPr/>
        </p:nvSpPr>
        <p:spPr bwMode="auto">
          <a:xfrm>
            <a:off x="2010121" y="3972340"/>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37</a:t>
            </a:r>
            <a:endParaRPr lang="zh-CN" altLang="en-US" sz="1400" b="1" dirty="0">
              <a:latin typeface="微软雅黑" panose="020B0503020204020204" pitchFamily="34" charset="-122"/>
              <a:ea typeface="微软雅黑" panose="020B0503020204020204" pitchFamily="34" charset="-122"/>
            </a:endParaRPr>
          </a:p>
        </p:txBody>
      </p:sp>
      <p:sp>
        <p:nvSpPr>
          <p:cNvPr id="246" name="矩形 245"/>
          <p:cNvSpPr/>
          <p:nvPr/>
        </p:nvSpPr>
        <p:spPr bwMode="auto">
          <a:xfrm>
            <a:off x="2294595"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sp>
        <p:nvSpPr>
          <p:cNvPr id="247" name="矩形 246"/>
          <p:cNvSpPr/>
          <p:nvPr/>
        </p:nvSpPr>
        <p:spPr bwMode="auto">
          <a:xfrm>
            <a:off x="2579069"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248" name="矩形 247"/>
          <p:cNvSpPr/>
          <p:nvPr/>
        </p:nvSpPr>
        <p:spPr bwMode="auto">
          <a:xfrm>
            <a:off x="2863543"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249" name="矩形 248"/>
          <p:cNvSpPr/>
          <p:nvPr/>
        </p:nvSpPr>
        <p:spPr bwMode="auto">
          <a:xfrm>
            <a:off x="3148017"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250" name="矩形 249"/>
          <p:cNvSpPr/>
          <p:nvPr/>
        </p:nvSpPr>
        <p:spPr bwMode="auto">
          <a:xfrm>
            <a:off x="3432491"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251" name="矩形 250"/>
          <p:cNvSpPr/>
          <p:nvPr/>
        </p:nvSpPr>
        <p:spPr bwMode="auto">
          <a:xfrm>
            <a:off x="3716965"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252" name="矩形 251"/>
          <p:cNvSpPr/>
          <p:nvPr/>
        </p:nvSpPr>
        <p:spPr bwMode="auto">
          <a:xfrm>
            <a:off x="4001436"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cxnSp>
        <p:nvCxnSpPr>
          <p:cNvPr id="253" name="直接箭头连接符 252"/>
          <p:cNvCxnSpPr/>
          <p:nvPr/>
        </p:nvCxnSpPr>
        <p:spPr bwMode="auto">
          <a:xfrm flipH="1">
            <a:off x="1848671" y="2262650"/>
            <a:ext cx="174656" cy="231194"/>
          </a:xfrm>
          <a:prstGeom prst="straightConnector1">
            <a:avLst/>
          </a:prstGeom>
          <a:solidFill>
            <a:schemeClr val="accent1"/>
          </a:solidFill>
          <a:ln w="19050" cap="flat" cmpd="sng" algn="ctr">
            <a:solidFill>
              <a:srgbClr val="FF0000"/>
            </a:solidFill>
            <a:prstDash val="solid"/>
            <a:round/>
            <a:headEnd type="none" w="lg" len="lg"/>
            <a:tailEnd type="stealth" w="lg" len="lg"/>
          </a:ln>
          <a:effectLst/>
        </p:spPr>
      </p:cxnSp>
      <p:sp>
        <p:nvSpPr>
          <p:cNvPr id="254" name="矩形 253"/>
          <p:cNvSpPr/>
          <p:nvPr/>
        </p:nvSpPr>
        <p:spPr>
          <a:xfrm>
            <a:off x="3345000" y="3464080"/>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26</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37</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256" name="右箭头 255"/>
          <p:cNvSpPr/>
          <p:nvPr/>
        </p:nvSpPr>
        <p:spPr bwMode="auto">
          <a:xfrm>
            <a:off x="4563520" y="2780928"/>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8" name="Line 14"/>
          <p:cNvSpPr>
            <a:spLocks noChangeShapeType="1"/>
          </p:cNvSpPr>
          <p:nvPr/>
        </p:nvSpPr>
        <p:spPr bwMode="auto">
          <a:xfrm flipH="1">
            <a:off x="7214123" y="3186531"/>
            <a:ext cx="150282" cy="461442"/>
          </a:xfrm>
          <a:prstGeom prst="line">
            <a:avLst/>
          </a:prstGeom>
          <a:noFill/>
          <a:ln w="38100">
            <a:solidFill>
              <a:srgbClr val="00B0F0"/>
            </a:solidFill>
            <a:round/>
            <a:headEnd/>
            <a:tailEnd/>
          </a:ln>
          <a:effectLst/>
        </p:spPr>
        <p:txBody>
          <a:bodyPr wrap="none" anchor="ctr"/>
          <a:lstStyle/>
          <a:p>
            <a:endParaRPr lang="zh-CN" altLang="en-US"/>
          </a:p>
        </p:txBody>
      </p:sp>
      <p:sp>
        <p:nvSpPr>
          <p:cNvPr id="259" name="Line 14"/>
          <p:cNvSpPr>
            <a:spLocks noChangeShapeType="1"/>
          </p:cNvSpPr>
          <p:nvPr/>
        </p:nvSpPr>
        <p:spPr bwMode="auto">
          <a:xfrm flipH="1">
            <a:off x="6225284" y="3200346"/>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260" name="Line 13"/>
          <p:cNvSpPr>
            <a:spLocks noChangeShapeType="1"/>
          </p:cNvSpPr>
          <p:nvPr/>
        </p:nvSpPr>
        <p:spPr bwMode="auto">
          <a:xfrm>
            <a:off x="6525322" y="3119619"/>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261" name="Line 5"/>
          <p:cNvSpPr>
            <a:spLocks noChangeShapeType="1"/>
          </p:cNvSpPr>
          <p:nvPr/>
        </p:nvSpPr>
        <p:spPr bwMode="auto">
          <a:xfrm>
            <a:off x="7854950" y="2618002"/>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262" name="Line 6"/>
          <p:cNvSpPr>
            <a:spLocks noChangeShapeType="1"/>
          </p:cNvSpPr>
          <p:nvPr/>
        </p:nvSpPr>
        <p:spPr bwMode="auto">
          <a:xfrm flipH="1">
            <a:off x="7454825" y="2575140"/>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263" name="Line 7"/>
          <p:cNvSpPr>
            <a:spLocks noChangeShapeType="1"/>
          </p:cNvSpPr>
          <p:nvPr/>
        </p:nvSpPr>
        <p:spPr bwMode="auto">
          <a:xfrm>
            <a:off x="5953183" y="2586219"/>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264" name="Line 8"/>
          <p:cNvSpPr>
            <a:spLocks noChangeShapeType="1"/>
          </p:cNvSpPr>
          <p:nvPr/>
        </p:nvSpPr>
        <p:spPr bwMode="auto">
          <a:xfrm flipH="1">
            <a:off x="5572183" y="2662419"/>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265" name="Line 9"/>
          <p:cNvSpPr>
            <a:spLocks noChangeShapeType="1"/>
          </p:cNvSpPr>
          <p:nvPr/>
        </p:nvSpPr>
        <p:spPr bwMode="auto">
          <a:xfrm>
            <a:off x="6960937" y="2338898"/>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266" name="Line 10"/>
          <p:cNvSpPr>
            <a:spLocks noChangeShapeType="1"/>
          </p:cNvSpPr>
          <p:nvPr/>
        </p:nvSpPr>
        <p:spPr bwMode="auto">
          <a:xfrm flipH="1">
            <a:off x="5953183" y="2349436"/>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267" name="Oval 11"/>
          <p:cNvSpPr>
            <a:spLocks noChangeArrowheads="1"/>
          </p:cNvSpPr>
          <p:nvPr/>
        </p:nvSpPr>
        <p:spPr bwMode="auto">
          <a:xfrm>
            <a:off x="6657533" y="21328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a:t>
            </a:r>
            <a:endParaRPr lang="zh-CN" altLang="en-US" sz="2000" b="1" dirty="0">
              <a:latin typeface="微软雅黑" panose="020B0503020204020204" pitchFamily="34" charset="-122"/>
              <a:ea typeface="微软雅黑" panose="020B0503020204020204" pitchFamily="34" charset="-122"/>
            </a:endParaRPr>
          </a:p>
        </p:txBody>
      </p:sp>
      <p:sp>
        <p:nvSpPr>
          <p:cNvPr id="268" name="Line 13"/>
          <p:cNvSpPr>
            <a:spLocks noChangeShapeType="1"/>
          </p:cNvSpPr>
          <p:nvPr/>
        </p:nvSpPr>
        <p:spPr bwMode="auto">
          <a:xfrm>
            <a:off x="5680996" y="3272019"/>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269" name="Line 14"/>
          <p:cNvSpPr>
            <a:spLocks noChangeShapeType="1"/>
          </p:cNvSpPr>
          <p:nvPr/>
        </p:nvSpPr>
        <p:spPr bwMode="auto">
          <a:xfrm flipH="1">
            <a:off x="5273744" y="3186531"/>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270" name="Oval 75"/>
          <p:cNvSpPr>
            <a:spLocks noChangeArrowheads="1"/>
          </p:cNvSpPr>
          <p:nvPr/>
        </p:nvSpPr>
        <p:spPr bwMode="auto">
          <a:xfrm>
            <a:off x="5734331" y="241306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	</a:t>
            </a:r>
            <a:endParaRPr lang="zh-CN" altLang="en-US" sz="2000" b="1" dirty="0">
              <a:latin typeface="微软雅黑" panose="020B0503020204020204" pitchFamily="34" charset="-122"/>
              <a:ea typeface="微软雅黑" panose="020B0503020204020204" pitchFamily="34" charset="-122"/>
            </a:endParaRPr>
          </a:p>
        </p:txBody>
      </p:sp>
      <p:sp>
        <p:nvSpPr>
          <p:cNvPr id="271" name="Oval 76"/>
          <p:cNvSpPr>
            <a:spLocks noChangeArrowheads="1"/>
          </p:cNvSpPr>
          <p:nvPr/>
        </p:nvSpPr>
        <p:spPr bwMode="auto">
          <a:xfrm>
            <a:off x="5320477"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272" name="Oval 77"/>
          <p:cNvSpPr>
            <a:spLocks noChangeArrowheads="1"/>
          </p:cNvSpPr>
          <p:nvPr/>
        </p:nvSpPr>
        <p:spPr bwMode="auto">
          <a:xfrm>
            <a:off x="5033673"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73" name="Oval 78"/>
          <p:cNvSpPr>
            <a:spLocks noChangeArrowheads="1"/>
          </p:cNvSpPr>
          <p:nvPr/>
        </p:nvSpPr>
        <p:spPr bwMode="auto">
          <a:xfrm>
            <a:off x="5534873"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274" name="Oval 80"/>
          <p:cNvSpPr>
            <a:spLocks noChangeArrowheads="1"/>
          </p:cNvSpPr>
          <p:nvPr/>
        </p:nvSpPr>
        <p:spPr bwMode="auto">
          <a:xfrm>
            <a:off x="6267300"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275" name="Oval 87"/>
          <p:cNvSpPr>
            <a:spLocks noChangeArrowheads="1"/>
          </p:cNvSpPr>
          <p:nvPr/>
        </p:nvSpPr>
        <p:spPr bwMode="auto">
          <a:xfrm>
            <a:off x="7112416"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276" name="Oval 88"/>
          <p:cNvSpPr>
            <a:spLocks noChangeArrowheads="1"/>
          </p:cNvSpPr>
          <p:nvPr/>
        </p:nvSpPr>
        <p:spPr bwMode="auto">
          <a:xfrm>
            <a:off x="7519812" y="2410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277" name="Oval 89"/>
          <p:cNvSpPr>
            <a:spLocks noChangeArrowheads="1"/>
          </p:cNvSpPr>
          <p:nvPr/>
        </p:nvSpPr>
        <p:spPr bwMode="auto">
          <a:xfrm>
            <a:off x="7969250"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278" name="Oval 77"/>
          <p:cNvSpPr>
            <a:spLocks noChangeArrowheads="1"/>
          </p:cNvSpPr>
          <p:nvPr/>
        </p:nvSpPr>
        <p:spPr bwMode="auto">
          <a:xfrm>
            <a:off x="6038700"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279" name="Oval 78"/>
          <p:cNvSpPr>
            <a:spLocks noChangeArrowheads="1"/>
          </p:cNvSpPr>
          <p:nvPr/>
        </p:nvSpPr>
        <p:spPr bwMode="auto">
          <a:xfrm>
            <a:off x="6564212"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280" name="Oval 77"/>
          <p:cNvSpPr>
            <a:spLocks noChangeArrowheads="1"/>
          </p:cNvSpPr>
          <p:nvPr/>
        </p:nvSpPr>
        <p:spPr bwMode="auto">
          <a:xfrm>
            <a:off x="7049008"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81" name="矩形 280"/>
          <p:cNvSpPr/>
          <p:nvPr/>
        </p:nvSpPr>
        <p:spPr bwMode="auto">
          <a:xfrm>
            <a:off x="5078314" y="3972340"/>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282" name="矩形 281"/>
          <p:cNvSpPr/>
          <p:nvPr/>
        </p:nvSpPr>
        <p:spPr bwMode="auto">
          <a:xfrm>
            <a:off x="5362788" y="3972340"/>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37</a:t>
            </a:r>
            <a:endParaRPr lang="zh-CN" altLang="en-US" sz="1400" b="1" dirty="0">
              <a:latin typeface="微软雅黑" panose="020B0503020204020204" pitchFamily="34" charset="-122"/>
              <a:ea typeface="微软雅黑" panose="020B0503020204020204" pitchFamily="34" charset="-122"/>
            </a:endParaRPr>
          </a:p>
        </p:txBody>
      </p:sp>
      <p:sp>
        <p:nvSpPr>
          <p:cNvPr id="283" name="矩形 282"/>
          <p:cNvSpPr/>
          <p:nvPr/>
        </p:nvSpPr>
        <p:spPr bwMode="auto">
          <a:xfrm>
            <a:off x="5647262"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284" name="矩形 283"/>
          <p:cNvSpPr/>
          <p:nvPr/>
        </p:nvSpPr>
        <p:spPr bwMode="auto">
          <a:xfrm>
            <a:off x="5931736"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285" name="矩形 284"/>
          <p:cNvSpPr/>
          <p:nvPr/>
        </p:nvSpPr>
        <p:spPr bwMode="auto">
          <a:xfrm>
            <a:off x="6216210"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286" name="矩形 285"/>
          <p:cNvSpPr/>
          <p:nvPr/>
        </p:nvSpPr>
        <p:spPr bwMode="auto">
          <a:xfrm>
            <a:off x="6500684"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sp>
        <p:nvSpPr>
          <p:cNvPr id="287" name="矩形 286"/>
          <p:cNvSpPr/>
          <p:nvPr/>
        </p:nvSpPr>
        <p:spPr bwMode="auto">
          <a:xfrm>
            <a:off x="6785158"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288" name="矩形 287"/>
          <p:cNvSpPr/>
          <p:nvPr/>
        </p:nvSpPr>
        <p:spPr bwMode="auto">
          <a:xfrm>
            <a:off x="7069632"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289" name="矩形 288"/>
          <p:cNvSpPr/>
          <p:nvPr/>
        </p:nvSpPr>
        <p:spPr bwMode="auto">
          <a:xfrm>
            <a:off x="7354106"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290" name="矩形 289"/>
          <p:cNvSpPr/>
          <p:nvPr/>
        </p:nvSpPr>
        <p:spPr bwMode="auto">
          <a:xfrm>
            <a:off x="7638580"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291" name="矩形 290"/>
          <p:cNvSpPr/>
          <p:nvPr/>
        </p:nvSpPr>
        <p:spPr bwMode="auto">
          <a:xfrm>
            <a:off x="7923054"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292" name="矩形 291"/>
          <p:cNvSpPr/>
          <p:nvPr/>
        </p:nvSpPr>
        <p:spPr bwMode="auto">
          <a:xfrm>
            <a:off x="8207525"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cxnSp>
        <p:nvCxnSpPr>
          <p:cNvPr id="293" name="直接箭头连接符 292"/>
          <p:cNvCxnSpPr/>
          <p:nvPr/>
        </p:nvCxnSpPr>
        <p:spPr bwMode="auto">
          <a:xfrm flipH="1">
            <a:off x="7114608" y="2077266"/>
            <a:ext cx="174656" cy="231194"/>
          </a:xfrm>
          <a:prstGeom prst="straightConnector1">
            <a:avLst/>
          </a:prstGeom>
          <a:solidFill>
            <a:schemeClr val="accent1"/>
          </a:solidFill>
          <a:ln w="19050" cap="flat" cmpd="sng" algn="ctr">
            <a:solidFill>
              <a:srgbClr val="FF0000"/>
            </a:solidFill>
            <a:prstDash val="solid"/>
            <a:round/>
            <a:headEnd type="none" w="lg" len="lg"/>
            <a:tailEnd type="stealth" w="lg" len="lg"/>
          </a:ln>
          <a:effectLst/>
        </p:spPr>
      </p:cxnSp>
      <p:sp>
        <p:nvSpPr>
          <p:cNvPr id="294" name="矩形 293"/>
          <p:cNvSpPr/>
          <p:nvPr/>
        </p:nvSpPr>
        <p:spPr>
          <a:xfrm>
            <a:off x="7551089" y="3464080"/>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29</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37</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295" name="右箭头 294"/>
          <p:cNvSpPr/>
          <p:nvPr/>
        </p:nvSpPr>
        <p:spPr bwMode="auto">
          <a:xfrm>
            <a:off x="2411760" y="5085184"/>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6" name="Line 14"/>
          <p:cNvSpPr>
            <a:spLocks noChangeShapeType="1"/>
          </p:cNvSpPr>
          <p:nvPr/>
        </p:nvSpPr>
        <p:spPr bwMode="auto">
          <a:xfrm flipH="1">
            <a:off x="5062363" y="5490787"/>
            <a:ext cx="150282" cy="461442"/>
          </a:xfrm>
          <a:prstGeom prst="line">
            <a:avLst/>
          </a:prstGeom>
          <a:noFill/>
          <a:ln w="38100">
            <a:solidFill>
              <a:srgbClr val="00B0F0"/>
            </a:solidFill>
            <a:round/>
            <a:headEnd/>
            <a:tailEnd/>
          </a:ln>
          <a:effectLst/>
        </p:spPr>
        <p:txBody>
          <a:bodyPr wrap="none" anchor="ctr"/>
          <a:lstStyle/>
          <a:p>
            <a:endParaRPr lang="zh-CN" altLang="en-US"/>
          </a:p>
        </p:txBody>
      </p:sp>
      <p:sp>
        <p:nvSpPr>
          <p:cNvPr id="297" name="Line 14"/>
          <p:cNvSpPr>
            <a:spLocks noChangeShapeType="1"/>
          </p:cNvSpPr>
          <p:nvPr/>
        </p:nvSpPr>
        <p:spPr bwMode="auto">
          <a:xfrm flipH="1">
            <a:off x="4073524" y="5504602"/>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298" name="Line 13"/>
          <p:cNvSpPr>
            <a:spLocks noChangeShapeType="1"/>
          </p:cNvSpPr>
          <p:nvPr/>
        </p:nvSpPr>
        <p:spPr bwMode="auto">
          <a:xfrm>
            <a:off x="4373562" y="5423875"/>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299" name="Line 5"/>
          <p:cNvSpPr>
            <a:spLocks noChangeShapeType="1"/>
          </p:cNvSpPr>
          <p:nvPr/>
        </p:nvSpPr>
        <p:spPr bwMode="auto">
          <a:xfrm>
            <a:off x="5703190" y="4922258"/>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300" name="Line 6"/>
          <p:cNvSpPr>
            <a:spLocks noChangeShapeType="1"/>
          </p:cNvSpPr>
          <p:nvPr/>
        </p:nvSpPr>
        <p:spPr bwMode="auto">
          <a:xfrm flipH="1">
            <a:off x="5303065" y="4879396"/>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301" name="Line 7"/>
          <p:cNvSpPr>
            <a:spLocks noChangeShapeType="1"/>
          </p:cNvSpPr>
          <p:nvPr/>
        </p:nvSpPr>
        <p:spPr bwMode="auto">
          <a:xfrm>
            <a:off x="3801423" y="4890475"/>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302" name="Line 8"/>
          <p:cNvSpPr>
            <a:spLocks noChangeShapeType="1"/>
          </p:cNvSpPr>
          <p:nvPr/>
        </p:nvSpPr>
        <p:spPr bwMode="auto">
          <a:xfrm flipH="1">
            <a:off x="3420423" y="4966675"/>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303" name="Line 9"/>
          <p:cNvSpPr>
            <a:spLocks noChangeShapeType="1"/>
          </p:cNvSpPr>
          <p:nvPr/>
        </p:nvSpPr>
        <p:spPr bwMode="auto">
          <a:xfrm>
            <a:off x="4809177" y="4643154"/>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304" name="Line 10"/>
          <p:cNvSpPr>
            <a:spLocks noChangeShapeType="1"/>
          </p:cNvSpPr>
          <p:nvPr/>
        </p:nvSpPr>
        <p:spPr bwMode="auto">
          <a:xfrm flipH="1">
            <a:off x="3801423" y="4653692"/>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305" name="Oval 11"/>
          <p:cNvSpPr>
            <a:spLocks noChangeArrowheads="1"/>
          </p:cNvSpPr>
          <p:nvPr/>
        </p:nvSpPr>
        <p:spPr bwMode="auto">
          <a:xfrm>
            <a:off x="4505773" y="443711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a:t>
            </a:r>
            <a:endParaRPr lang="zh-CN" altLang="en-US" sz="2000" b="1" dirty="0">
              <a:latin typeface="微软雅黑" panose="020B0503020204020204" pitchFamily="34" charset="-122"/>
              <a:ea typeface="微软雅黑" panose="020B0503020204020204" pitchFamily="34" charset="-122"/>
            </a:endParaRPr>
          </a:p>
        </p:txBody>
      </p:sp>
      <p:sp>
        <p:nvSpPr>
          <p:cNvPr id="306" name="Line 13"/>
          <p:cNvSpPr>
            <a:spLocks noChangeShapeType="1"/>
          </p:cNvSpPr>
          <p:nvPr/>
        </p:nvSpPr>
        <p:spPr bwMode="auto">
          <a:xfrm>
            <a:off x="3529236" y="5576275"/>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307" name="Line 14"/>
          <p:cNvSpPr>
            <a:spLocks noChangeShapeType="1"/>
          </p:cNvSpPr>
          <p:nvPr/>
        </p:nvSpPr>
        <p:spPr bwMode="auto">
          <a:xfrm flipH="1">
            <a:off x="3121984" y="5490787"/>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308" name="Oval 75"/>
          <p:cNvSpPr>
            <a:spLocks noChangeArrowheads="1"/>
          </p:cNvSpPr>
          <p:nvPr/>
        </p:nvSpPr>
        <p:spPr bwMode="auto">
          <a:xfrm>
            <a:off x="3582571" y="471731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	</a:t>
            </a:r>
            <a:endParaRPr lang="zh-CN" altLang="en-US" sz="2000" b="1" dirty="0">
              <a:latin typeface="微软雅黑" panose="020B0503020204020204" pitchFamily="34" charset="-122"/>
              <a:ea typeface="微软雅黑" panose="020B0503020204020204" pitchFamily="34" charset="-122"/>
            </a:endParaRPr>
          </a:p>
        </p:txBody>
      </p:sp>
      <p:sp>
        <p:nvSpPr>
          <p:cNvPr id="309" name="Oval 76"/>
          <p:cNvSpPr>
            <a:spLocks noChangeArrowheads="1"/>
          </p:cNvSpPr>
          <p:nvPr/>
        </p:nvSpPr>
        <p:spPr bwMode="auto">
          <a:xfrm>
            <a:off x="3168717" y="51722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310" name="Oval 77"/>
          <p:cNvSpPr>
            <a:spLocks noChangeArrowheads="1"/>
          </p:cNvSpPr>
          <p:nvPr/>
        </p:nvSpPr>
        <p:spPr bwMode="auto">
          <a:xfrm>
            <a:off x="2881913" y="5747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311" name="Oval 78"/>
          <p:cNvSpPr>
            <a:spLocks noChangeArrowheads="1"/>
          </p:cNvSpPr>
          <p:nvPr/>
        </p:nvSpPr>
        <p:spPr bwMode="auto">
          <a:xfrm>
            <a:off x="3383113" y="5747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312" name="Oval 80"/>
          <p:cNvSpPr>
            <a:spLocks noChangeArrowheads="1"/>
          </p:cNvSpPr>
          <p:nvPr/>
        </p:nvSpPr>
        <p:spPr bwMode="auto">
          <a:xfrm>
            <a:off x="4115540" y="51722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313" name="Oval 87"/>
          <p:cNvSpPr>
            <a:spLocks noChangeArrowheads="1"/>
          </p:cNvSpPr>
          <p:nvPr/>
        </p:nvSpPr>
        <p:spPr bwMode="auto">
          <a:xfrm>
            <a:off x="4960656" y="51722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314" name="Oval 88"/>
          <p:cNvSpPr>
            <a:spLocks noChangeArrowheads="1"/>
          </p:cNvSpPr>
          <p:nvPr/>
        </p:nvSpPr>
        <p:spPr bwMode="auto">
          <a:xfrm>
            <a:off x="5368052" y="47150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315" name="Oval 89"/>
          <p:cNvSpPr>
            <a:spLocks noChangeArrowheads="1"/>
          </p:cNvSpPr>
          <p:nvPr/>
        </p:nvSpPr>
        <p:spPr bwMode="auto">
          <a:xfrm>
            <a:off x="5817490" y="51722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316" name="Oval 77"/>
          <p:cNvSpPr>
            <a:spLocks noChangeArrowheads="1"/>
          </p:cNvSpPr>
          <p:nvPr/>
        </p:nvSpPr>
        <p:spPr bwMode="auto">
          <a:xfrm>
            <a:off x="3886940" y="5747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317" name="Oval 78"/>
          <p:cNvSpPr>
            <a:spLocks noChangeArrowheads="1"/>
          </p:cNvSpPr>
          <p:nvPr/>
        </p:nvSpPr>
        <p:spPr bwMode="auto">
          <a:xfrm>
            <a:off x="4412452" y="5747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318" name="Oval 77"/>
          <p:cNvSpPr>
            <a:spLocks noChangeArrowheads="1"/>
          </p:cNvSpPr>
          <p:nvPr/>
        </p:nvSpPr>
        <p:spPr bwMode="auto">
          <a:xfrm>
            <a:off x="4897248" y="5747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319" name="矩形 318"/>
          <p:cNvSpPr/>
          <p:nvPr/>
        </p:nvSpPr>
        <p:spPr bwMode="auto">
          <a:xfrm>
            <a:off x="2926554"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37</a:t>
            </a:r>
            <a:endParaRPr lang="zh-CN" altLang="en-US" sz="1400" b="1" dirty="0">
              <a:latin typeface="微软雅黑" panose="020B0503020204020204" pitchFamily="34" charset="-122"/>
              <a:ea typeface="微软雅黑" panose="020B0503020204020204" pitchFamily="34" charset="-122"/>
            </a:endParaRPr>
          </a:p>
        </p:txBody>
      </p:sp>
      <p:sp>
        <p:nvSpPr>
          <p:cNvPr id="320" name="矩形 319"/>
          <p:cNvSpPr/>
          <p:nvPr/>
        </p:nvSpPr>
        <p:spPr bwMode="auto">
          <a:xfrm>
            <a:off x="3211028"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321" name="矩形 320"/>
          <p:cNvSpPr/>
          <p:nvPr/>
        </p:nvSpPr>
        <p:spPr bwMode="auto">
          <a:xfrm>
            <a:off x="3495502"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322" name="矩形 321"/>
          <p:cNvSpPr/>
          <p:nvPr/>
        </p:nvSpPr>
        <p:spPr bwMode="auto">
          <a:xfrm>
            <a:off x="3779976"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323" name="矩形 322"/>
          <p:cNvSpPr/>
          <p:nvPr/>
        </p:nvSpPr>
        <p:spPr bwMode="auto">
          <a:xfrm>
            <a:off x="4064450"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324" name="矩形 323"/>
          <p:cNvSpPr/>
          <p:nvPr/>
        </p:nvSpPr>
        <p:spPr bwMode="auto">
          <a:xfrm>
            <a:off x="4348924"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sp>
        <p:nvSpPr>
          <p:cNvPr id="325" name="矩形 324"/>
          <p:cNvSpPr/>
          <p:nvPr/>
        </p:nvSpPr>
        <p:spPr bwMode="auto">
          <a:xfrm>
            <a:off x="4633398"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326" name="矩形 325"/>
          <p:cNvSpPr/>
          <p:nvPr/>
        </p:nvSpPr>
        <p:spPr bwMode="auto">
          <a:xfrm>
            <a:off x="4917872"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327" name="矩形 326"/>
          <p:cNvSpPr/>
          <p:nvPr/>
        </p:nvSpPr>
        <p:spPr bwMode="auto">
          <a:xfrm>
            <a:off x="5202346"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328" name="矩形 327"/>
          <p:cNvSpPr/>
          <p:nvPr/>
        </p:nvSpPr>
        <p:spPr bwMode="auto">
          <a:xfrm>
            <a:off x="5486820"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329" name="矩形 328"/>
          <p:cNvSpPr/>
          <p:nvPr/>
        </p:nvSpPr>
        <p:spPr bwMode="auto">
          <a:xfrm>
            <a:off x="5771294"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330" name="矩形 329"/>
          <p:cNvSpPr/>
          <p:nvPr/>
        </p:nvSpPr>
        <p:spPr bwMode="auto">
          <a:xfrm>
            <a:off x="6055765"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333" name="右箭头 332"/>
          <p:cNvSpPr/>
          <p:nvPr/>
        </p:nvSpPr>
        <p:spPr bwMode="auto">
          <a:xfrm>
            <a:off x="355733" y="2767963"/>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34" name="直接箭头连接符 333"/>
          <p:cNvCxnSpPr/>
          <p:nvPr/>
        </p:nvCxnSpPr>
        <p:spPr bwMode="auto">
          <a:xfrm>
            <a:off x="1906400" y="2700702"/>
            <a:ext cx="288058" cy="280018"/>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335" name="直接箭头连接符 334"/>
          <p:cNvCxnSpPr/>
          <p:nvPr/>
        </p:nvCxnSpPr>
        <p:spPr bwMode="auto">
          <a:xfrm flipH="1">
            <a:off x="6188428" y="2363859"/>
            <a:ext cx="461029" cy="190548"/>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Tree>
    <p:extLst>
      <p:ext uri="{BB962C8B-B14F-4D97-AF65-F5344CB8AC3E}">
        <p14:creationId xmlns:p14="http://schemas.microsoft.com/office/powerpoint/2010/main" val="3240751489"/>
      </p:ext>
    </p:extLst>
  </p:cSld>
  <p:clrMapOvr>
    <a:masterClrMapping/>
  </p:clrMapOvr>
  <p:transition advTm="157">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5" name="TextBox 20"/>
          <p:cNvSpPr txBox="1">
            <a:spLocks noChangeArrowheads="1"/>
          </p:cNvSpPr>
          <p:nvPr/>
        </p:nvSpPr>
        <p:spPr bwMode="auto">
          <a:xfrm>
            <a:off x="179512" y="1124744"/>
            <a:ext cx="8640960" cy="3400931"/>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置换</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下滤调整（选择排序过程）</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最大堆堆顶</a:t>
            </a:r>
            <a:r>
              <a:rPr lang="en-US" altLang="zh-CN" sz="2400" b="1" dirty="0" err="1">
                <a:latin typeface="微软雅黑" panose="020B0503020204020204" pitchFamily="34" charset="-122"/>
                <a:ea typeface="微软雅黑" panose="020B0503020204020204" pitchFamily="34" charset="-122"/>
              </a:rPr>
              <a:t>L.Vector</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具有最大的排序码，将</a:t>
            </a:r>
            <a:r>
              <a:rPr lang="en-US" altLang="zh-CN" sz="2400" b="1" dirty="0" err="1">
                <a:latin typeface="微软雅黑" panose="020B0503020204020204" pitchFamily="34" charset="-122"/>
                <a:ea typeface="微软雅黑" panose="020B0503020204020204" pitchFamily="34" charset="-122"/>
              </a:rPr>
              <a:t>L.Vector</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与</a:t>
            </a:r>
            <a:r>
              <a:rPr lang="en-US" altLang="zh-CN" sz="2400" b="1" dirty="0" err="1">
                <a:latin typeface="微软雅黑" panose="020B0503020204020204" pitchFamily="34" charset="-122"/>
                <a:ea typeface="微软雅黑" panose="020B0503020204020204" pitchFamily="34" charset="-122"/>
              </a:rPr>
              <a:t>L.Vector</a:t>
            </a:r>
            <a:r>
              <a:rPr lang="en-US" altLang="zh-CN" sz="2400" b="1" dirty="0">
                <a:latin typeface="微软雅黑" panose="020B0503020204020204" pitchFamily="34" charset="-122"/>
                <a:ea typeface="微软雅黑" panose="020B0503020204020204" pitchFamily="34" charset="-122"/>
              </a:rPr>
              <a:t>[n-1]</a:t>
            </a:r>
            <a:r>
              <a:rPr lang="zh-CN" altLang="en-US" sz="2400" b="1" dirty="0">
                <a:solidFill>
                  <a:srgbClr val="C00000"/>
                </a:solidFill>
                <a:latin typeface="微软雅黑" panose="020B0503020204020204" pitchFamily="34" charset="-122"/>
                <a:ea typeface="微软雅黑" panose="020B0503020204020204" pitchFamily="34" charset="-122"/>
              </a:rPr>
              <a:t>置换</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把具有最大排序码的元素交换到最后</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再对前面的</a:t>
            </a:r>
            <a:r>
              <a:rPr lang="en-US" altLang="zh-CN" sz="2400" b="1" dirty="0">
                <a:latin typeface="微软雅黑" panose="020B0503020204020204" pitchFamily="34" charset="-122"/>
                <a:ea typeface="微软雅黑" panose="020B0503020204020204" pitchFamily="34" charset="-122"/>
              </a:rPr>
              <a:t>n-1</a:t>
            </a:r>
            <a:r>
              <a:rPr lang="zh-CN" altLang="en-US" sz="2400" b="1" dirty="0">
                <a:latin typeface="微软雅黑" panose="020B0503020204020204" pitchFamily="34" charset="-122"/>
                <a:ea typeface="微软雅黑" panose="020B0503020204020204" pitchFamily="34" charset="-122"/>
              </a:rPr>
              <a:t>个元素</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使用</a:t>
            </a:r>
            <a:r>
              <a:rPr lang="zh-CN" altLang="en-US" sz="2400" b="1" dirty="0">
                <a:solidFill>
                  <a:srgbClr val="C00000"/>
                </a:solidFill>
                <a:latin typeface="微软雅黑" panose="020B0503020204020204" pitchFamily="34" charset="-122"/>
                <a:ea typeface="微软雅黑" panose="020B0503020204020204" pitchFamily="34" charset="-122"/>
              </a:rPr>
              <a:t>下滤</a:t>
            </a:r>
            <a:r>
              <a:rPr lang="zh-CN" altLang="en-US" sz="2400" b="1" dirty="0">
                <a:latin typeface="微软雅黑" panose="020B0503020204020204" pitchFamily="34" charset="-122"/>
                <a:ea typeface="微软雅黑" panose="020B0503020204020204" pitchFamily="34" charset="-122"/>
              </a:rPr>
              <a:t>调整，重新建立最大堆，具有次最大排序码的元素又上浮到</a:t>
            </a:r>
            <a:r>
              <a:rPr lang="en-US" altLang="zh-CN" sz="2400" b="1" dirty="0" err="1">
                <a:latin typeface="微软雅黑" panose="020B0503020204020204" pitchFamily="34" charset="-122"/>
                <a:ea typeface="微软雅黑" panose="020B0503020204020204" pitchFamily="34" charset="-122"/>
              </a:rPr>
              <a:t>L.Vector</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位置</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迭代上述两步骤，如此反复执行，最后得到全部排序好的元素序列</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7033671"/>
      </p:ext>
    </p:extLst>
  </p:cSld>
  <p:clrMapOvr>
    <a:masterClrMapping/>
  </p:clrMapOvr>
  <p:transition advTm="157">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5" name="TextBox 20"/>
          <p:cNvSpPr txBox="1">
            <a:spLocks noChangeArrowheads="1"/>
          </p:cNvSpPr>
          <p:nvPr/>
        </p:nvSpPr>
        <p:spPr bwMode="auto">
          <a:xfrm>
            <a:off x="179512" y="1124744"/>
            <a:ext cx="864096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置换</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下滤调整（选择排序过程）</a:t>
            </a:r>
          </a:p>
        </p:txBody>
      </p:sp>
      <p:sp>
        <p:nvSpPr>
          <p:cNvPr id="4" name="Line 14"/>
          <p:cNvSpPr>
            <a:spLocks noChangeShapeType="1"/>
          </p:cNvSpPr>
          <p:nvPr/>
        </p:nvSpPr>
        <p:spPr bwMode="auto">
          <a:xfrm flipH="1">
            <a:off x="2736596" y="2806142"/>
            <a:ext cx="150282" cy="461442"/>
          </a:xfrm>
          <a:prstGeom prst="line">
            <a:avLst/>
          </a:prstGeom>
          <a:noFill/>
          <a:ln w="38100">
            <a:solidFill>
              <a:srgbClr val="00B0F0"/>
            </a:solidFill>
            <a:round/>
            <a:headEnd/>
            <a:tailEnd/>
          </a:ln>
          <a:effectLst/>
        </p:spPr>
        <p:txBody>
          <a:bodyPr wrap="none" anchor="ctr"/>
          <a:lstStyle/>
          <a:p>
            <a:endParaRPr lang="zh-CN" altLang="en-US"/>
          </a:p>
        </p:txBody>
      </p:sp>
      <p:sp>
        <p:nvSpPr>
          <p:cNvPr id="6" name="Line 14"/>
          <p:cNvSpPr>
            <a:spLocks noChangeShapeType="1"/>
          </p:cNvSpPr>
          <p:nvPr/>
        </p:nvSpPr>
        <p:spPr bwMode="auto">
          <a:xfrm flipH="1">
            <a:off x="1747757" y="2819957"/>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7" name="Line 13"/>
          <p:cNvSpPr>
            <a:spLocks noChangeShapeType="1"/>
          </p:cNvSpPr>
          <p:nvPr/>
        </p:nvSpPr>
        <p:spPr bwMode="auto">
          <a:xfrm>
            <a:off x="2047795" y="2739230"/>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8" name="Line 5"/>
          <p:cNvSpPr>
            <a:spLocks noChangeShapeType="1"/>
          </p:cNvSpPr>
          <p:nvPr/>
        </p:nvSpPr>
        <p:spPr bwMode="auto">
          <a:xfrm>
            <a:off x="3377423" y="2237613"/>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9" name="Line 6"/>
          <p:cNvSpPr>
            <a:spLocks noChangeShapeType="1"/>
          </p:cNvSpPr>
          <p:nvPr/>
        </p:nvSpPr>
        <p:spPr bwMode="auto">
          <a:xfrm flipH="1">
            <a:off x="2977298" y="2194751"/>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0" name="Line 7"/>
          <p:cNvSpPr>
            <a:spLocks noChangeShapeType="1"/>
          </p:cNvSpPr>
          <p:nvPr/>
        </p:nvSpPr>
        <p:spPr bwMode="auto">
          <a:xfrm>
            <a:off x="1475656" y="2205830"/>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11" name="Line 8"/>
          <p:cNvSpPr>
            <a:spLocks noChangeShapeType="1"/>
          </p:cNvSpPr>
          <p:nvPr/>
        </p:nvSpPr>
        <p:spPr bwMode="auto">
          <a:xfrm flipH="1">
            <a:off x="1094656" y="2282030"/>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2" name="Line 9"/>
          <p:cNvSpPr>
            <a:spLocks noChangeShapeType="1"/>
          </p:cNvSpPr>
          <p:nvPr/>
        </p:nvSpPr>
        <p:spPr bwMode="auto">
          <a:xfrm>
            <a:off x="2483410" y="195850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3" name="Line 10"/>
          <p:cNvSpPr>
            <a:spLocks noChangeShapeType="1"/>
          </p:cNvSpPr>
          <p:nvPr/>
        </p:nvSpPr>
        <p:spPr bwMode="auto">
          <a:xfrm flipH="1">
            <a:off x="1475656" y="1969047"/>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4" name="Oval 11"/>
          <p:cNvSpPr>
            <a:spLocks noChangeArrowheads="1"/>
          </p:cNvSpPr>
          <p:nvPr/>
        </p:nvSpPr>
        <p:spPr bwMode="auto">
          <a:xfrm>
            <a:off x="2180006" y="175246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a:t>
            </a:r>
            <a:endParaRPr lang="zh-CN" altLang="en-US" sz="2000" b="1" dirty="0">
              <a:latin typeface="微软雅黑" panose="020B0503020204020204" pitchFamily="34" charset="-122"/>
              <a:ea typeface="微软雅黑" panose="020B0503020204020204" pitchFamily="34" charset="-122"/>
            </a:endParaRPr>
          </a:p>
        </p:txBody>
      </p:sp>
      <p:sp>
        <p:nvSpPr>
          <p:cNvPr id="15" name="Line 13"/>
          <p:cNvSpPr>
            <a:spLocks noChangeShapeType="1"/>
          </p:cNvSpPr>
          <p:nvPr/>
        </p:nvSpPr>
        <p:spPr bwMode="auto">
          <a:xfrm>
            <a:off x="1203469" y="2891630"/>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16" name="Line 14"/>
          <p:cNvSpPr>
            <a:spLocks noChangeShapeType="1"/>
          </p:cNvSpPr>
          <p:nvPr/>
        </p:nvSpPr>
        <p:spPr bwMode="auto">
          <a:xfrm flipH="1">
            <a:off x="796217" y="2806142"/>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7" name="Oval 75"/>
          <p:cNvSpPr>
            <a:spLocks noChangeArrowheads="1"/>
          </p:cNvSpPr>
          <p:nvPr/>
        </p:nvSpPr>
        <p:spPr bwMode="auto">
          <a:xfrm>
            <a:off x="1256804" y="203267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	</a:t>
            </a:r>
            <a:endParaRPr lang="zh-CN" altLang="en-US" sz="2000" b="1" dirty="0">
              <a:latin typeface="微软雅黑" panose="020B0503020204020204" pitchFamily="34" charset="-122"/>
              <a:ea typeface="微软雅黑" panose="020B0503020204020204" pitchFamily="34" charset="-122"/>
            </a:endParaRPr>
          </a:p>
        </p:txBody>
      </p:sp>
      <p:sp>
        <p:nvSpPr>
          <p:cNvPr id="18" name="Oval 76"/>
          <p:cNvSpPr>
            <a:spLocks noChangeArrowheads="1"/>
          </p:cNvSpPr>
          <p:nvPr/>
        </p:nvSpPr>
        <p:spPr bwMode="auto">
          <a:xfrm>
            <a:off x="842950" y="24875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9" name="Oval 77"/>
          <p:cNvSpPr>
            <a:spLocks noChangeArrowheads="1"/>
          </p:cNvSpPr>
          <p:nvPr/>
        </p:nvSpPr>
        <p:spPr bwMode="auto">
          <a:xfrm>
            <a:off x="556146"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0" name="Oval 78"/>
          <p:cNvSpPr>
            <a:spLocks noChangeArrowheads="1"/>
          </p:cNvSpPr>
          <p:nvPr/>
        </p:nvSpPr>
        <p:spPr bwMode="auto">
          <a:xfrm>
            <a:off x="1057346"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21" name="Oval 80"/>
          <p:cNvSpPr>
            <a:spLocks noChangeArrowheads="1"/>
          </p:cNvSpPr>
          <p:nvPr/>
        </p:nvSpPr>
        <p:spPr bwMode="auto">
          <a:xfrm>
            <a:off x="1789773" y="24875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22" name="Oval 87"/>
          <p:cNvSpPr>
            <a:spLocks noChangeArrowheads="1"/>
          </p:cNvSpPr>
          <p:nvPr/>
        </p:nvSpPr>
        <p:spPr bwMode="auto">
          <a:xfrm>
            <a:off x="2634889" y="24875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23" name="Oval 88"/>
          <p:cNvSpPr>
            <a:spLocks noChangeArrowheads="1"/>
          </p:cNvSpPr>
          <p:nvPr/>
        </p:nvSpPr>
        <p:spPr bwMode="auto">
          <a:xfrm>
            <a:off x="3042285" y="20303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24" name="Oval 89"/>
          <p:cNvSpPr>
            <a:spLocks noChangeArrowheads="1"/>
          </p:cNvSpPr>
          <p:nvPr/>
        </p:nvSpPr>
        <p:spPr bwMode="auto">
          <a:xfrm>
            <a:off x="3491723" y="24875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25" name="Oval 77"/>
          <p:cNvSpPr>
            <a:spLocks noChangeArrowheads="1"/>
          </p:cNvSpPr>
          <p:nvPr/>
        </p:nvSpPr>
        <p:spPr bwMode="auto">
          <a:xfrm>
            <a:off x="1561173"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26" name="Oval 78"/>
          <p:cNvSpPr>
            <a:spLocks noChangeArrowheads="1"/>
          </p:cNvSpPr>
          <p:nvPr/>
        </p:nvSpPr>
        <p:spPr bwMode="auto">
          <a:xfrm>
            <a:off x="2086685"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27" name="Oval 77"/>
          <p:cNvSpPr>
            <a:spLocks noChangeArrowheads="1"/>
          </p:cNvSpPr>
          <p:nvPr/>
        </p:nvSpPr>
        <p:spPr bwMode="auto">
          <a:xfrm>
            <a:off x="2571481"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8" name="矩形 27"/>
          <p:cNvSpPr/>
          <p:nvPr/>
        </p:nvSpPr>
        <p:spPr bwMode="auto">
          <a:xfrm>
            <a:off x="600787"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37</a:t>
            </a:r>
            <a:endParaRPr lang="zh-CN" altLang="en-US" sz="1400" b="1" dirty="0">
              <a:latin typeface="微软雅黑" panose="020B0503020204020204" pitchFamily="34" charset="-122"/>
              <a:ea typeface="微软雅黑" panose="020B0503020204020204" pitchFamily="34" charset="-122"/>
            </a:endParaRPr>
          </a:p>
        </p:txBody>
      </p:sp>
      <p:sp>
        <p:nvSpPr>
          <p:cNvPr id="29" name="矩形 28"/>
          <p:cNvSpPr/>
          <p:nvPr/>
        </p:nvSpPr>
        <p:spPr bwMode="auto">
          <a:xfrm>
            <a:off x="885261"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30" name="矩形 29"/>
          <p:cNvSpPr/>
          <p:nvPr/>
        </p:nvSpPr>
        <p:spPr bwMode="auto">
          <a:xfrm>
            <a:off x="1169735"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31" name="矩形 30"/>
          <p:cNvSpPr/>
          <p:nvPr/>
        </p:nvSpPr>
        <p:spPr bwMode="auto">
          <a:xfrm>
            <a:off x="1454209"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32" name="矩形 31"/>
          <p:cNvSpPr/>
          <p:nvPr/>
        </p:nvSpPr>
        <p:spPr bwMode="auto">
          <a:xfrm>
            <a:off x="1738683"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33" name="矩形 32"/>
          <p:cNvSpPr/>
          <p:nvPr/>
        </p:nvSpPr>
        <p:spPr bwMode="auto">
          <a:xfrm>
            <a:off x="2023157"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sp>
        <p:nvSpPr>
          <p:cNvPr id="34" name="矩形 33"/>
          <p:cNvSpPr/>
          <p:nvPr/>
        </p:nvSpPr>
        <p:spPr bwMode="auto">
          <a:xfrm>
            <a:off x="2307631"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35" name="矩形 34"/>
          <p:cNvSpPr/>
          <p:nvPr/>
        </p:nvSpPr>
        <p:spPr bwMode="auto">
          <a:xfrm>
            <a:off x="2592105"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36" name="矩形 35"/>
          <p:cNvSpPr/>
          <p:nvPr/>
        </p:nvSpPr>
        <p:spPr bwMode="auto">
          <a:xfrm>
            <a:off x="2876579"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37" name="矩形 36"/>
          <p:cNvSpPr/>
          <p:nvPr/>
        </p:nvSpPr>
        <p:spPr bwMode="auto">
          <a:xfrm>
            <a:off x="3161053"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38" name="矩形 37"/>
          <p:cNvSpPr/>
          <p:nvPr/>
        </p:nvSpPr>
        <p:spPr bwMode="auto">
          <a:xfrm>
            <a:off x="3445527"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39" name="矩形 38"/>
          <p:cNvSpPr/>
          <p:nvPr/>
        </p:nvSpPr>
        <p:spPr bwMode="auto">
          <a:xfrm>
            <a:off x="3729998"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40" name="右箭头 39"/>
          <p:cNvSpPr/>
          <p:nvPr/>
        </p:nvSpPr>
        <p:spPr bwMode="auto">
          <a:xfrm>
            <a:off x="4397282" y="2454381"/>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2" name="Line 14"/>
          <p:cNvSpPr>
            <a:spLocks noChangeShapeType="1"/>
          </p:cNvSpPr>
          <p:nvPr/>
        </p:nvSpPr>
        <p:spPr bwMode="auto">
          <a:xfrm flipH="1">
            <a:off x="6267667" y="2819957"/>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43" name="Line 13"/>
          <p:cNvSpPr>
            <a:spLocks noChangeShapeType="1"/>
          </p:cNvSpPr>
          <p:nvPr/>
        </p:nvSpPr>
        <p:spPr bwMode="auto">
          <a:xfrm>
            <a:off x="6567705" y="2739230"/>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44" name="Line 5"/>
          <p:cNvSpPr>
            <a:spLocks noChangeShapeType="1"/>
          </p:cNvSpPr>
          <p:nvPr/>
        </p:nvSpPr>
        <p:spPr bwMode="auto">
          <a:xfrm>
            <a:off x="7897333" y="2237613"/>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45" name="Line 6"/>
          <p:cNvSpPr>
            <a:spLocks noChangeShapeType="1"/>
          </p:cNvSpPr>
          <p:nvPr/>
        </p:nvSpPr>
        <p:spPr bwMode="auto">
          <a:xfrm flipH="1">
            <a:off x="7497208" y="2194751"/>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46" name="Line 7"/>
          <p:cNvSpPr>
            <a:spLocks noChangeShapeType="1"/>
          </p:cNvSpPr>
          <p:nvPr/>
        </p:nvSpPr>
        <p:spPr bwMode="auto">
          <a:xfrm>
            <a:off x="5995566" y="2205830"/>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47" name="Line 8"/>
          <p:cNvSpPr>
            <a:spLocks noChangeShapeType="1"/>
          </p:cNvSpPr>
          <p:nvPr/>
        </p:nvSpPr>
        <p:spPr bwMode="auto">
          <a:xfrm flipH="1">
            <a:off x="5614566" y="2282030"/>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48" name="Line 9"/>
          <p:cNvSpPr>
            <a:spLocks noChangeShapeType="1"/>
          </p:cNvSpPr>
          <p:nvPr/>
        </p:nvSpPr>
        <p:spPr bwMode="auto">
          <a:xfrm>
            <a:off x="7003320" y="195850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49" name="Line 10"/>
          <p:cNvSpPr>
            <a:spLocks noChangeShapeType="1"/>
          </p:cNvSpPr>
          <p:nvPr/>
        </p:nvSpPr>
        <p:spPr bwMode="auto">
          <a:xfrm flipH="1">
            <a:off x="5995566" y="1969047"/>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50" name="Oval 11"/>
          <p:cNvSpPr>
            <a:spLocks noChangeArrowheads="1"/>
          </p:cNvSpPr>
          <p:nvPr/>
        </p:nvSpPr>
        <p:spPr bwMode="auto">
          <a:xfrm>
            <a:off x="7136670" y="305782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51" name="Line 13"/>
          <p:cNvSpPr>
            <a:spLocks noChangeShapeType="1"/>
          </p:cNvSpPr>
          <p:nvPr/>
        </p:nvSpPr>
        <p:spPr bwMode="auto">
          <a:xfrm>
            <a:off x="5723379" y="2891630"/>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52" name="Line 14"/>
          <p:cNvSpPr>
            <a:spLocks noChangeShapeType="1"/>
          </p:cNvSpPr>
          <p:nvPr/>
        </p:nvSpPr>
        <p:spPr bwMode="auto">
          <a:xfrm flipH="1">
            <a:off x="5316127" y="2806142"/>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53" name="Oval 75"/>
          <p:cNvSpPr>
            <a:spLocks noChangeArrowheads="1"/>
          </p:cNvSpPr>
          <p:nvPr/>
        </p:nvSpPr>
        <p:spPr bwMode="auto">
          <a:xfrm>
            <a:off x="5776714" y="203267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	</a:t>
            </a:r>
            <a:endParaRPr lang="zh-CN" altLang="en-US" sz="2000" b="1" dirty="0">
              <a:latin typeface="微软雅黑" panose="020B0503020204020204" pitchFamily="34" charset="-122"/>
              <a:ea typeface="微软雅黑" panose="020B0503020204020204" pitchFamily="34" charset="-122"/>
            </a:endParaRPr>
          </a:p>
        </p:txBody>
      </p:sp>
      <p:sp>
        <p:nvSpPr>
          <p:cNvPr id="54" name="Oval 76"/>
          <p:cNvSpPr>
            <a:spLocks noChangeArrowheads="1"/>
          </p:cNvSpPr>
          <p:nvPr/>
        </p:nvSpPr>
        <p:spPr bwMode="auto">
          <a:xfrm>
            <a:off x="5362860" y="24875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55" name="Oval 77"/>
          <p:cNvSpPr>
            <a:spLocks noChangeArrowheads="1"/>
          </p:cNvSpPr>
          <p:nvPr/>
        </p:nvSpPr>
        <p:spPr bwMode="auto">
          <a:xfrm>
            <a:off x="5076056"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56" name="Oval 78"/>
          <p:cNvSpPr>
            <a:spLocks noChangeArrowheads="1"/>
          </p:cNvSpPr>
          <p:nvPr/>
        </p:nvSpPr>
        <p:spPr bwMode="auto">
          <a:xfrm>
            <a:off x="5577256"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57" name="Oval 80"/>
          <p:cNvSpPr>
            <a:spLocks noChangeArrowheads="1"/>
          </p:cNvSpPr>
          <p:nvPr/>
        </p:nvSpPr>
        <p:spPr bwMode="auto">
          <a:xfrm>
            <a:off x="6309683" y="24875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58" name="Oval 87"/>
          <p:cNvSpPr>
            <a:spLocks noChangeArrowheads="1"/>
          </p:cNvSpPr>
          <p:nvPr/>
        </p:nvSpPr>
        <p:spPr bwMode="auto">
          <a:xfrm>
            <a:off x="7154799" y="24875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59" name="Oval 88"/>
          <p:cNvSpPr>
            <a:spLocks noChangeArrowheads="1"/>
          </p:cNvSpPr>
          <p:nvPr/>
        </p:nvSpPr>
        <p:spPr bwMode="auto">
          <a:xfrm>
            <a:off x="7562195" y="20303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60" name="Oval 89"/>
          <p:cNvSpPr>
            <a:spLocks noChangeArrowheads="1"/>
          </p:cNvSpPr>
          <p:nvPr/>
        </p:nvSpPr>
        <p:spPr bwMode="auto">
          <a:xfrm>
            <a:off x="8011633" y="24875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61" name="Oval 77"/>
          <p:cNvSpPr>
            <a:spLocks noChangeArrowheads="1"/>
          </p:cNvSpPr>
          <p:nvPr/>
        </p:nvSpPr>
        <p:spPr bwMode="auto">
          <a:xfrm>
            <a:off x="6081083"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62" name="Oval 78"/>
          <p:cNvSpPr>
            <a:spLocks noChangeArrowheads="1"/>
          </p:cNvSpPr>
          <p:nvPr/>
        </p:nvSpPr>
        <p:spPr bwMode="auto">
          <a:xfrm>
            <a:off x="6606595"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63" name="Oval 77"/>
          <p:cNvSpPr>
            <a:spLocks noChangeArrowheads="1"/>
          </p:cNvSpPr>
          <p:nvPr/>
        </p:nvSpPr>
        <p:spPr bwMode="auto">
          <a:xfrm>
            <a:off x="6683089" y="172634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64" name="矩形 63"/>
          <p:cNvSpPr/>
          <p:nvPr/>
        </p:nvSpPr>
        <p:spPr bwMode="auto">
          <a:xfrm>
            <a:off x="5120697"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65" name="矩形 64"/>
          <p:cNvSpPr/>
          <p:nvPr/>
        </p:nvSpPr>
        <p:spPr bwMode="auto">
          <a:xfrm>
            <a:off x="5405171"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66" name="矩形 65"/>
          <p:cNvSpPr/>
          <p:nvPr/>
        </p:nvSpPr>
        <p:spPr bwMode="auto">
          <a:xfrm>
            <a:off x="5689645"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67" name="矩形 66"/>
          <p:cNvSpPr/>
          <p:nvPr/>
        </p:nvSpPr>
        <p:spPr bwMode="auto">
          <a:xfrm>
            <a:off x="5974119"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68" name="矩形 67"/>
          <p:cNvSpPr/>
          <p:nvPr/>
        </p:nvSpPr>
        <p:spPr bwMode="auto">
          <a:xfrm>
            <a:off x="6258593"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69" name="矩形 68"/>
          <p:cNvSpPr/>
          <p:nvPr/>
        </p:nvSpPr>
        <p:spPr bwMode="auto">
          <a:xfrm>
            <a:off x="6543067"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sp>
        <p:nvSpPr>
          <p:cNvPr id="70" name="矩形 69"/>
          <p:cNvSpPr/>
          <p:nvPr/>
        </p:nvSpPr>
        <p:spPr bwMode="auto">
          <a:xfrm>
            <a:off x="6827541"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71" name="矩形 70"/>
          <p:cNvSpPr/>
          <p:nvPr/>
        </p:nvSpPr>
        <p:spPr bwMode="auto">
          <a:xfrm>
            <a:off x="7112015"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72" name="矩形 71"/>
          <p:cNvSpPr/>
          <p:nvPr/>
        </p:nvSpPr>
        <p:spPr bwMode="auto">
          <a:xfrm>
            <a:off x="7396489"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73" name="矩形 72"/>
          <p:cNvSpPr/>
          <p:nvPr/>
        </p:nvSpPr>
        <p:spPr bwMode="auto">
          <a:xfrm>
            <a:off x="7680963"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74" name="矩形 73"/>
          <p:cNvSpPr/>
          <p:nvPr/>
        </p:nvSpPr>
        <p:spPr bwMode="auto">
          <a:xfrm>
            <a:off x="7965437"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75" name="矩形 74"/>
          <p:cNvSpPr/>
          <p:nvPr/>
        </p:nvSpPr>
        <p:spPr bwMode="auto">
          <a:xfrm>
            <a:off x="8249908" y="366395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76" name="矩形 75"/>
          <p:cNvSpPr/>
          <p:nvPr/>
        </p:nvSpPr>
        <p:spPr>
          <a:xfrm>
            <a:off x="7649433" y="2996952"/>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20</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35</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77" name="矩形 76"/>
          <p:cNvSpPr/>
          <p:nvPr/>
        </p:nvSpPr>
        <p:spPr>
          <a:xfrm>
            <a:off x="7651182" y="3268455"/>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20</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32</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78" name="直接箭头连接符 77"/>
          <p:cNvCxnSpPr/>
          <p:nvPr/>
        </p:nvCxnSpPr>
        <p:spPr bwMode="auto">
          <a:xfrm>
            <a:off x="7130537" y="2015991"/>
            <a:ext cx="430564" cy="161226"/>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81" name="直接箭头连接符 80"/>
          <p:cNvCxnSpPr/>
          <p:nvPr/>
        </p:nvCxnSpPr>
        <p:spPr bwMode="auto">
          <a:xfrm>
            <a:off x="7067034" y="2120689"/>
            <a:ext cx="198633" cy="395411"/>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83" name="右箭头 82"/>
          <p:cNvSpPr/>
          <p:nvPr/>
        </p:nvSpPr>
        <p:spPr bwMode="auto">
          <a:xfrm>
            <a:off x="169684" y="4941336"/>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4" name="Line 14"/>
          <p:cNvSpPr>
            <a:spLocks noChangeShapeType="1"/>
          </p:cNvSpPr>
          <p:nvPr/>
        </p:nvSpPr>
        <p:spPr bwMode="auto">
          <a:xfrm flipH="1">
            <a:off x="1747757" y="5310795"/>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86" name="Line 5"/>
          <p:cNvSpPr>
            <a:spLocks noChangeShapeType="1"/>
          </p:cNvSpPr>
          <p:nvPr/>
        </p:nvSpPr>
        <p:spPr bwMode="auto">
          <a:xfrm>
            <a:off x="3377423" y="4728451"/>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87" name="Line 6"/>
          <p:cNvSpPr>
            <a:spLocks noChangeShapeType="1"/>
          </p:cNvSpPr>
          <p:nvPr/>
        </p:nvSpPr>
        <p:spPr bwMode="auto">
          <a:xfrm flipH="1">
            <a:off x="2977298" y="468558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88" name="Line 7"/>
          <p:cNvSpPr>
            <a:spLocks noChangeShapeType="1"/>
          </p:cNvSpPr>
          <p:nvPr/>
        </p:nvSpPr>
        <p:spPr bwMode="auto">
          <a:xfrm>
            <a:off x="1475656" y="4696668"/>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89" name="Line 8"/>
          <p:cNvSpPr>
            <a:spLocks noChangeShapeType="1"/>
          </p:cNvSpPr>
          <p:nvPr/>
        </p:nvSpPr>
        <p:spPr bwMode="auto">
          <a:xfrm flipH="1">
            <a:off x="1094656" y="4772868"/>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90" name="Line 9"/>
          <p:cNvSpPr>
            <a:spLocks noChangeShapeType="1"/>
          </p:cNvSpPr>
          <p:nvPr/>
        </p:nvSpPr>
        <p:spPr bwMode="auto">
          <a:xfrm>
            <a:off x="2483410" y="4449347"/>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91" name="Line 10"/>
          <p:cNvSpPr>
            <a:spLocks noChangeShapeType="1"/>
          </p:cNvSpPr>
          <p:nvPr/>
        </p:nvSpPr>
        <p:spPr bwMode="auto">
          <a:xfrm flipH="1">
            <a:off x="1475656" y="4459885"/>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92" name="Oval 11"/>
          <p:cNvSpPr>
            <a:spLocks noChangeArrowheads="1"/>
          </p:cNvSpPr>
          <p:nvPr/>
        </p:nvSpPr>
        <p:spPr bwMode="auto">
          <a:xfrm>
            <a:off x="2616760" y="554866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93" name="Line 13"/>
          <p:cNvSpPr>
            <a:spLocks noChangeShapeType="1"/>
          </p:cNvSpPr>
          <p:nvPr/>
        </p:nvSpPr>
        <p:spPr bwMode="auto">
          <a:xfrm>
            <a:off x="1203469" y="5382468"/>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94" name="Line 14"/>
          <p:cNvSpPr>
            <a:spLocks noChangeShapeType="1"/>
          </p:cNvSpPr>
          <p:nvPr/>
        </p:nvSpPr>
        <p:spPr bwMode="auto">
          <a:xfrm flipH="1">
            <a:off x="796217" y="5296980"/>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95" name="Oval 75"/>
          <p:cNvSpPr>
            <a:spLocks noChangeArrowheads="1"/>
          </p:cNvSpPr>
          <p:nvPr/>
        </p:nvSpPr>
        <p:spPr bwMode="auto">
          <a:xfrm>
            <a:off x="1256804" y="452350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	</a:t>
            </a:r>
            <a:endParaRPr lang="zh-CN" altLang="en-US" sz="2000" b="1" dirty="0">
              <a:latin typeface="微软雅黑" panose="020B0503020204020204" pitchFamily="34" charset="-122"/>
              <a:ea typeface="微软雅黑" panose="020B0503020204020204" pitchFamily="34" charset="-122"/>
            </a:endParaRPr>
          </a:p>
        </p:txBody>
      </p:sp>
      <p:sp>
        <p:nvSpPr>
          <p:cNvPr id="96" name="Oval 76"/>
          <p:cNvSpPr>
            <a:spLocks noChangeArrowheads="1"/>
          </p:cNvSpPr>
          <p:nvPr/>
        </p:nvSpPr>
        <p:spPr bwMode="auto">
          <a:xfrm>
            <a:off x="842950" y="497840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97" name="Oval 77"/>
          <p:cNvSpPr>
            <a:spLocks noChangeArrowheads="1"/>
          </p:cNvSpPr>
          <p:nvPr/>
        </p:nvSpPr>
        <p:spPr bwMode="auto">
          <a:xfrm>
            <a:off x="556146" y="555358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98" name="Oval 78"/>
          <p:cNvSpPr>
            <a:spLocks noChangeArrowheads="1"/>
          </p:cNvSpPr>
          <p:nvPr/>
        </p:nvSpPr>
        <p:spPr bwMode="auto">
          <a:xfrm>
            <a:off x="1057346" y="555358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99" name="Oval 80"/>
          <p:cNvSpPr>
            <a:spLocks noChangeArrowheads="1"/>
          </p:cNvSpPr>
          <p:nvPr/>
        </p:nvSpPr>
        <p:spPr bwMode="auto">
          <a:xfrm>
            <a:off x="1789773" y="497840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00" name="Oval 87"/>
          <p:cNvSpPr>
            <a:spLocks noChangeArrowheads="1"/>
          </p:cNvSpPr>
          <p:nvPr/>
        </p:nvSpPr>
        <p:spPr bwMode="auto">
          <a:xfrm>
            <a:off x="2634889" y="497840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01" name="Oval 88"/>
          <p:cNvSpPr>
            <a:spLocks noChangeArrowheads="1"/>
          </p:cNvSpPr>
          <p:nvPr/>
        </p:nvSpPr>
        <p:spPr bwMode="auto">
          <a:xfrm>
            <a:off x="3042285" y="452120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102" name="Oval 89"/>
          <p:cNvSpPr>
            <a:spLocks noChangeArrowheads="1"/>
          </p:cNvSpPr>
          <p:nvPr/>
        </p:nvSpPr>
        <p:spPr bwMode="auto">
          <a:xfrm>
            <a:off x="3491723" y="497840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103" name="Oval 77"/>
          <p:cNvSpPr>
            <a:spLocks noChangeArrowheads="1"/>
          </p:cNvSpPr>
          <p:nvPr/>
        </p:nvSpPr>
        <p:spPr bwMode="auto">
          <a:xfrm>
            <a:off x="1561173" y="555358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104" name="Oval 78"/>
          <p:cNvSpPr>
            <a:spLocks noChangeArrowheads="1"/>
          </p:cNvSpPr>
          <p:nvPr/>
        </p:nvSpPr>
        <p:spPr bwMode="auto">
          <a:xfrm>
            <a:off x="2150277" y="427472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105" name="Oval 77"/>
          <p:cNvSpPr>
            <a:spLocks noChangeArrowheads="1"/>
          </p:cNvSpPr>
          <p:nvPr/>
        </p:nvSpPr>
        <p:spPr bwMode="auto">
          <a:xfrm>
            <a:off x="2102830" y="555358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06" name="矩形 105"/>
          <p:cNvSpPr/>
          <p:nvPr/>
        </p:nvSpPr>
        <p:spPr bwMode="auto">
          <a:xfrm>
            <a:off x="600787"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107" name="矩形 106"/>
          <p:cNvSpPr/>
          <p:nvPr/>
        </p:nvSpPr>
        <p:spPr bwMode="auto">
          <a:xfrm>
            <a:off x="885261"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108" name="矩形 107"/>
          <p:cNvSpPr/>
          <p:nvPr/>
        </p:nvSpPr>
        <p:spPr bwMode="auto">
          <a:xfrm>
            <a:off x="1169735"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sp>
        <p:nvSpPr>
          <p:cNvPr id="109" name="矩形 108"/>
          <p:cNvSpPr/>
          <p:nvPr/>
        </p:nvSpPr>
        <p:spPr bwMode="auto">
          <a:xfrm>
            <a:off x="1454209"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10" name="矩形 109"/>
          <p:cNvSpPr/>
          <p:nvPr/>
        </p:nvSpPr>
        <p:spPr bwMode="auto">
          <a:xfrm>
            <a:off x="1738683"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11" name="矩形 110"/>
          <p:cNvSpPr/>
          <p:nvPr/>
        </p:nvSpPr>
        <p:spPr bwMode="auto">
          <a:xfrm>
            <a:off x="2023157"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112" name="矩形 111"/>
          <p:cNvSpPr/>
          <p:nvPr/>
        </p:nvSpPr>
        <p:spPr bwMode="auto">
          <a:xfrm>
            <a:off x="2307631"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113" name="矩形 112"/>
          <p:cNvSpPr/>
          <p:nvPr/>
        </p:nvSpPr>
        <p:spPr bwMode="auto">
          <a:xfrm>
            <a:off x="2592105"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114" name="矩形 113"/>
          <p:cNvSpPr/>
          <p:nvPr/>
        </p:nvSpPr>
        <p:spPr bwMode="auto">
          <a:xfrm>
            <a:off x="2876579"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115" name="矩形 114"/>
          <p:cNvSpPr/>
          <p:nvPr/>
        </p:nvSpPr>
        <p:spPr bwMode="auto">
          <a:xfrm>
            <a:off x="3161053"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116" name="矩形 115"/>
          <p:cNvSpPr/>
          <p:nvPr/>
        </p:nvSpPr>
        <p:spPr bwMode="auto">
          <a:xfrm>
            <a:off x="3445527" y="6154797"/>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17" name="矩形 116"/>
          <p:cNvSpPr/>
          <p:nvPr/>
        </p:nvSpPr>
        <p:spPr bwMode="auto">
          <a:xfrm>
            <a:off x="3729998" y="6154797"/>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18" name="矩形 117"/>
          <p:cNvSpPr/>
          <p:nvPr/>
        </p:nvSpPr>
        <p:spPr>
          <a:xfrm>
            <a:off x="3184085" y="5454376"/>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14</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32</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119" name="矩形 118"/>
          <p:cNvSpPr/>
          <p:nvPr/>
        </p:nvSpPr>
        <p:spPr>
          <a:xfrm>
            <a:off x="3185834" y="5725879"/>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14</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20</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122" name="直接箭头连接符 121"/>
          <p:cNvCxnSpPr/>
          <p:nvPr/>
        </p:nvCxnSpPr>
        <p:spPr bwMode="auto">
          <a:xfrm>
            <a:off x="2616760" y="4524363"/>
            <a:ext cx="430564" cy="161226"/>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123" name="直接箭头连接符 122"/>
          <p:cNvCxnSpPr/>
          <p:nvPr/>
        </p:nvCxnSpPr>
        <p:spPr bwMode="auto">
          <a:xfrm>
            <a:off x="2506931" y="4647282"/>
            <a:ext cx="198633" cy="395411"/>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124" name="右箭头 123"/>
          <p:cNvSpPr/>
          <p:nvPr/>
        </p:nvSpPr>
        <p:spPr bwMode="auto">
          <a:xfrm>
            <a:off x="4499992" y="4702945"/>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6" name="Line 5"/>
          <p:cNvSpPr>
            <a:spLocks noChangeShapeType="1"/>
          </p:cNvSpPr>
          <p:nvPr/>
        </p:nvSpPr>
        <p:spPr bwMode="auto">
          <a:xfrm>
            <a:off x="7906650" y="4711498"/>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27" name="Line 6"/>
          <p:cNvSpPr>
            <a:spLocks noChangeShapeType="1"/>
          </p:cNvSpPr>
          <p:nvPr/>
        </p:nvSpPr>
        <p:spPr bwMode="auto">
          <a:xfrm flipH="1">
            <a:off x="7506525" y="4668636"/>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28" name="Line 7"/>
          <p:cNvSpPr>
            <a:spLocks noChangeShapeType="1"/>
          </p:cNvSpPr>
          <p:nvPr/>
        </p:nvSpPr>
        <p:spPr bwMode="auto">
          <a:xfrm>
            <a:off x="6004883" y="4679715"/>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129" name="Line 8"/>
          <p:cNvSpPr>
            <a:spLocks noChangeShapeType="1"/>
          </p:cNvSpPr>
          <p:nvPr/>
        </p:nvSpPr>
        <p:spPr bwMode="auto">
          <a:xfrm flipH="1">
            <a:off x="5623883" y="4755915"/>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30" name="Line 9"/>
          <p:cNvSpPr>
            <a:spLocks noChangeShapeType="1"/>
          </p:cNvSpPr>
          <p:nvPr/>
        </p:nvSpPr>
        <p:spPr bwMode="auto">
          <a:xfrm>
            <a:off x="7012637" y="4432394"/>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31" name="Line 10"/>
          <p:cNvSpPr>
            <a:spLocks noChangeShapeType="1"/>
          </p:cNvSpPr>
          <p:nvPr/>
        </p:nvSpPr>
        <p:spPr bwMode="auto">
          <a:xfrm flipH="1">
            <a:off x="6004883" y="4442932"/>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32" name="Oval 11"/>
          <p:cNvSpPr>
            <a:spLocks noChangeArrowheads="1"/>
          </p:cNvSpPr>
          <p:nvPr/>
        </p:nvSpPr>
        <p:spPr bwMode="auto">
          <a:xfrm>
            <a:off x="7145987" y="553171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33" name="Line 13"/>
          <p:cNvSpPr>
            <a:spLocks noChangeShapeType="1"/>
          </p:cNvSpPr>
          <p:nvPr/>
        </p:nvSpPr>
        <p:spPr bwMode="auto">
          <a:xfrm>
            <a:off x="5732696" y="5365515"/>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134" name="Line 14"/>
          <p:cNvSpPr>
            <a:spLocks noChangeShapeType="1"/>
          </p:cNvSpPr>
          <p:nvPr/>
        </p:nvSpPr>
        <p:spPr bwMode="auto">
          <a:xfrm flipH="1">
            <a:off x="5325444" y="5280027"/>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35" name="Oval 75"/>
          <p:cNvSpPr>
            <a:spLocks noChangeArrowheads="1"/>
          </p:cNvSpPr>
          <p:nvPr/>
        </p:nvSpPr>
        <p:spPr bwMode="auto">
          <a:xfrm>
            <a:off x="5786031" y="45065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	</a:t>
            </a:r>
            <a:endParaRPr lang="zh-CN" altLang="en-US" sz="2000" b="1" dirty="0">
              <a:latin typeface="微软雅黑" panose="020B0503020204020204" pitchFamily="34" charset="-122"/>
              <a:ea typeface="微软雅黑" panose="020B0503020204020204" pitchFamily="34" charset="-122"/>
            </a:endParaRPr>
          </a:p>
        </p:txBody>
      </p:sp>
      <p:sp>
        <p:nvSpPr>
          <p:cNvPr id="136" name="Oval 76"/>
          <p:cNvSpPr>
            <a:spLocks noChangeArrowheads="1"/>
          </p:cNvSpPr>
          <p:nvPr/>
        </p:nvSpPr>
        <p:spPr bwMode="auto">
          <a:xfrm>
            <a:off x="5372177" y="496144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37" name="Oval 77"/>
          <p:cNvSpPr>
            <a:spLocks noChangeArrowheads="1"/>
          </p:cNvSpPr>
          <p:nvPr/>
        </p:nvSpPr>
        <p:spPr bwMode="auto">
          <a:xfrm>
            <a:off x="5085373" y="553662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38" name="Oval 78"/>
          <p:cNvSpPr>
            <a:spLocks noChangeArrowheads="1"/>
          </p:cNvSpPr>
          <p:nvPr/>
        </p:nvSpPr>
        <p:spPr bwMode="auto">
          <a:xfrm>
            <a:off x="5586573" y="553662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139" name="Oval 80"/>
          <p:cNvSpPr>
            <a:spLocks noChangeArrowheads="1"/>
          </p:cNvSpPr>
          <p:nvPr/>
        </p:nvSpPr>
        <p:spPr bwMode="auto">
          <a:xfrm>
            <a:off x="6319000" y="496144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40" name="Oval 87"/>
          <p:cNvSpPr>
            <a:spLocks noChangeArrowheads="1"/>
          </p:cNvSpPr>
          <p:nvPr/>
        </p:nvSpPr>
        <p:spPr bwMode="auto">
          <a:xfrm>
            <a:off x="7164116" y="496144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141" name="Oval 88"/>
          <p:cNvSpPr>
            <a:spLocks noChangeArrowheads="1"/>
          </p:cNvSpPr>
          <p:nvPr/>
        </p:nvSpPr>
        <p:spPr bwMode="auto">
          <a:xfrm>
            <a:off x="7571512" y="450424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42" name="Oval 89"/>
          <p:cNvSpPr>
            <a:spLocks noChangeArrowheads="1"/>
          </p:cNvSpPr>
          <p:nvPr/>
        </p:nvSpPr>
        <p:spPr bwMode="auto">
          <a:xfrm>
            <a:off x="8020950" y="496144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143" name="Oval 77"/>
          <p:cNvSpPr>
            <a:spLocks noChangeArrowheads="1"/>
          </p:cNvSpPr>
          <p:nvPr/>
        </p:nvSpPr>
        <p:spPr bwMode="auto">
          <a:xfrm>
            <a:off x="6653524" y="420130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144" name="Oval 78"/>
          <p:cNvSpPr>
            <a:spLocks noChangeArrowheads="1"/>
          </p:cNvSpPr>
          <p:nvPr/>
        </p:nvSpPr>
        <p:spPr bwMode="auto">
          <a:xfrm>
            <a:off x="6120989" y="553711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45" name="Oval 77"/>
          <p:cNvSpPr>
            <a:spLocks noChangeArrowheads="1"/>
          </p:cNvSpPr>
          <p:nvPr/>
        </p:nvSpPr>
        <p:spPr bwMode="auto">
          <a:xfrm>
            <a:off x="6632057" y="553662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46" name="矩形 145"/>
          <p:cNvSpPr/>
          <p:nvPr/>
        </p:nvSpPr>
        <p:spPr bwMode="auto">
          <a:xfrm>
            <a:off x="5130014"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147" name="矩形 146"/>
          <p:cNvSpPr/>
          <p:nvPr/>
        </p:nvSpPr>
        <p:spPr bwMode="auto">
          <a:xfrm>
            <a:off x="5414488"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148" name="矩形 147"/>
          <p:cNvSpPr/>
          <p:nvPr/>
        </p:nvSpPr>
        <p:spPr bwMode="auto">
          <a:xfrm>
            <a:off x="5698962"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149" name="矩形 148"/>
          <p:cNvSpPr/>
          <p:nvPr/>
        </p:nvSpPr>
        <p:spPr bwMode="auto">
          <a:xfrm>
            <a:off x="5983436"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50" name="矩形 149"/>
          <p:cNvSpPr/>
          <p:nvPr/>
        </p:nvSpPr>
        <p:spPr bwMode="auto">
          <a:xfrm>
            <a:off x="6267910"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51" name="矩形 150"/>
          <p:cNvSpPr/>
          <p:nvPr/>
        </p:nvSpPr>
        <p:spPr bwMode="auto">
          <a:xfrm>
            <a:off x="6552384"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152" name="矩形 151"/>
          <p:cNvSpPr/>
          <p:nvPr/>
        </p:nvSpPr>
        <p:spPr bwMode="auto">
          <a:xfrm>
            <a:off x="6836858"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153" name="矩形 152"/>
          <p:cNvSpPr/>
          <p:nvPr/>
        </p:nvSpPr>
        <p:spPr bwMode="auto">
          <a:xfrm>
            <a:off x="7121332"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154" name="矩形 153"/>
          <p:cNvSpPr/>
          <p:nvPr/>
        </p:nvSpPr>
        <p:spPr bwMode="auto">
          <a:xfrm>
            <a:off x="7405806"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155" name="矩形 154"/>
          <p:cNvSpPr/>
          <p:nvPr/>
        </p:nvSpPr>
        <p:spPr bwMode="auto">
          <a:xfrm>
            <a:off x="7690280" y="6328255"/>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56" name="矩形 155"/>
          <p:cNvSpPr/>
          <p:nvPr/>
        </p:nvSpPr>
        <p:spPr bwMode="auto">
          <a:xfrm>
            <a:off x="7974754" y="6328255"/>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57" name="矩形 156"/>
          <p:cNvSpPr/>
          <p:nvPr/>
        </p:nvSpPr>
        <p:spPr bwMode="auto">
          <a:xfrm>
            <a:off x="8259225" y="6328255"/>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58" name="矩形 157"/>
          <p:cNvSpPr/>
          <p:nvPr/>
        </p:nvSpPr>
        <p:spPr>
          <a:xfrm>
            <a:off x="7713312" y="5437423"/>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18</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29</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159" name="矩形 158"/>
          <p:cNvSpPr/>
          <p:nvPr/>
        </p:nvSpPr>
        <p:spPr>
          <a:xfrm>
            <a:off x="7715061" y="5708926"/>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18</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26</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160" name="直接箭头连接符 159"/>
          <p:cNvCxnSpPr/>
          <p:nvPr/>
        </p:nvCxnSpPr>
        <p:spPr bwMode="auto">
          <a:xfrm flipV="1">
            <a:off x="6201598" y="4495601"/>
            <a:ext cx="464851" cy="160913"/>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161" name="直接箭头连接符 160"/>
          <p:cNvCxnSpPr>
            <a:stCxn id="136" idx="6"/>
            <a:endCxn id="143" idx="3"/>
          </p:cNvCxnSpPr>
          <p:nvPr/>
        </p:nvCxnSpPr>
        <p:spPr bwMode="auto">
          <a:xfrm flipV="1">
            <a:off x="5829377" y="4591552"/>
            <a:ext cx="891102" cy="598496"/>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166" name="直接箭头连接符 165"/>
          <p:cNvCxnSpPr/>
          <p:nvPr/>
        </p:nvCxnSpPr>
        <p:spPr bwMode="auto">
          <a:xfrm flipV="1">
            <a:off x="5930713" y="4652921"/>
            <a:ext cx="871817" cy="941782"/>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169" name="矩形 168"/>
          <p:cNvSpPr/>
          <p:nvPr/>
        </p:nvSpPr>
        <p:spPr>
          <a:xfrm>
            <a:off x="7720989" y="5980779"/>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18</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23</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Tree>
    <p:extLst>
      <p:ext uri="{BB962C8B-B14F-4D97-AF65-F5344CB8AC3E}">
        <p14:creationId xmlns:p14="http://schemas.microsoft.com/office/powerpoint/2010/main" val="3892894823"/>
      </p:ext>
    </p:extLst>
  </p:cSld>
  <p:clrMapOvr>
    <a:masterClrMapping/>
  </p:clrMapOvr>
  <p:transition advTm="157">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5" name="TextBox 20"/>
          <p:cNvSpPr txBox="1">
            <a:spLocks noChangeArrowheads="1"/>
          </p:cNvSpPr>
          <p:nvPr/>
        </p:nvSpPr>
        <p:spPr bwMode="auto">
          <a:xfrm>
            <a:off x="179512" y="1124744"/>
            <a:ext cx="864096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置换</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下滤调整（选择排序过程）</a:t>
            </a:r>
          </a:p>
        </p:txBody>
      </p:sp>
      <p:sp>
        <p:nvSpPr>
          <p:cNvPr id="126" name="Line 5"/>
          <p:cNvSpPr>
            <a:spLocks noChangeShapeType="1"/>
          </p:cNvSpPr>
          <p:nvPr/>
        </p:nvSpPr>
        <p:spPr bwMode="auto">
          <a:xfrm>
            <a:off x="3377781" y="222640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27" name="Line 6"/>
          <p:cNvSpPr>
            <a:spLocks noChangeShapeType="1"/>
          </p:cNvSpPr>
          <p:nvPr/>
        </p:nvSpPr>
        <p:spPr bwMode="auto">
          <a:xfrm flipH="1">
            <a:off x="2977656" y="218354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28" name="Line 7"/>
          <p:cNvSpPr>
            <a:spLocks noChangeShapeType="1"/>
          </p:cNvSpPr>
          <p:nvPr/>
        </p:nvSpPr>
        <p:spPr bwMode="auto">
          <a:xfrm>
            <a:off x="1476014" y="2194621"/>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129" name="Line 8"/>
          <p:cNvSpPr>
            <a:spLocks noChangeShapeType="1"/>
          </p:cNvSpPr>
          <p:nvPr/>
        </p:nvSpPr>
        <p:spPr bwMode="auto">
          <a:xfrm flipH="1">
            <a:off x="1095014" y="227082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30" name="Line 9"/>
          <p:cNvSpPr>
            <a:spLocks noChangeShapeType="1"/>
          </p:cNvSpPr>
          <p:nvPr/>
        </p:nvSpPr>
        <p:spPr bwMode="auto">
          <a:xfrm>
            <a:off x="2483768" y="1947300"/>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31" name="Line 10"/>
          <p:cNvSpPr>
            <a:spLocks noChangeShapeType="1"/>
          </p:cNvSpPr>
          <p:nvPr/>
        </p:nvSpPr>
        <p:spPr bwMode="auto">
          <a:xfrm flipH="1">
            <a:off x="1476014" y="1957838"/>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32" name="Oval 11"/>
          <p:cNvSpPr>
            <a:spLocks noChangeArrowheads="1"/>
          </p:cNvSpPr>
          <p:nvPr/>
        </p:nvSpPr>
        <p:spPr bwMode="auto">
          <a:xfrm>
            <a:off x="2617118" y="304662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34" name="Line 14"/>
          <p:cNvSpPr>
            <a:spLocks noChangeShapeType="1"/>
          </p:cNvSpPr>
          <p:nvPr/>
        </p:nvSpPr>
        <p:spPr bwMode="auto">
          <a:xfrm flipH="1">
            <a:off x="796575" y="2794933"/>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35" name="Oval 75"/>
          <p:cNvSpPr>
            <a:spLocks noChangeArrowheads="1"/>
          </p:cNvSpPr>
          <p:nvPr/>
        </p:nvSpPr>
        <p:spPr bwMode="auto">
          <a:xfrm>
            <a:off x="1257162" y="202146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	</a:t>
            </a:r>
            <a:endParaRPr lang="zh-CN" altLang="en-US" sz="2000" b="1" dirty="0">
              <a:latin typeface="微软雅黑" panose="020B0503020204020204" pitchFamily="34" charset="-122"/>
              <a:ea typeface="微软雅黑" panose="020B0503020204020204" pitchFamily="34" charset="-122"/>
            </a:endParaRPr>
          </a:p>
        </p:txBody>
      </p:sp>
      <p:sp>
        <p:nvSpPr>
          <p:cNvPr id="136" name="Oval 76"/>
          <p:cNvSpPr>
            <a:spLocks noChangeArrowheads="1"/>
          </p:cNvSpPr>
          <p:nvPr/>
        </p:nvSpPr>
        <p:spPr bwMode="auto">
          <a:xfrm>
            <a:off x="843308" y="2476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137" name="Oval 77"/>
          <p:cNvSpPr>
            <a:spLocks noChangeArrowheads="1"/>
          </p:cNvSpPr>
          <p:nvPr/>
        </p:nvSpPr>
        <p:spPr bwMode="auto">
          <a:xfrm>
            <a:off x="556504" y="305153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38" name="Oval 78"/>
          <p:cNvSpPr>
            <a:spLocks noChangeArrowheads="1"/>
          </p:cNvSpPr>
          <p:nvPr/>
        </p:nvSpPr>
        <p:spPr bwMode="auto">
          <a:xfrm>
            <a:off x="2113433" y="172634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139" name="Oval 80"/>
          <p:cNvSpPr>
            <a:spLocks noChangeArrowheads="1"/>
          </p:cNvSpPr>
          <p:nvPr/>
        </p:nvSpPr>
        <p:spPr bwMode="auto">
          <a:xfrm>
            <a:off x="1790131" y="2476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40" name="Oval 87"/>
          <p:cNvSpPr>
            <a:spLocks noChangeArrowheads="1"/>
          </p:cNvSpPr>
          <p:nvPr/>
        </p:nvSpPr>
        <p:spPr bwMode="auto">
          <a:xfrm>
            <a:off x="2635247" y="2476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141" name="Oval 88"/>
          <p:cNvSpPr>
            <a:spLocks noChangeArrowheads="1"/>
          </p:cNvSpPr>
          <p:nvPr/>
        </p:nvSpPr>
        <p:spPr bwMode="auto">
          <a:xfrm>
            <a:off x="3042643" y="20191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42" name="Oval 89"/>
          <p:cNvSpPr>
            <a:spLocks noChangeArrowheads="1"/>
          </p:cNvSpPr>
          <p:nvPr/>
        </p:nvSpPr>
        <p:spPr bwMode="auto">
          <a:xfrm>
            <a:off x="3492081" y="2476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143" name="Oval 77"/>
          <p:cNvSpPr>
            <a:spLocks noChangeArrowheads="1"/>
          </p:cNvSpPr>
          <p:nvPr/>
        </p:nvSpPr>
        <p:spPr bwMode="auto">
          <a:xfrm>
            <a:off x="1074312" y="306289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29</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44" name="Oval 78"/>
          <p:cNvSpPr>
            <a:spLocks noChangeArrowheads="1"/>
          </p:cNvSpPr>
          <p:nvPr/>
        </p:nvSpPr>
        <p:spPr bwMode="auto">
          <a:xfrm>
            <a:off x="1592120" y="305201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45" name="Oval 77"/>
          <p:cNvSpPr>
            <a:spLocks noChangeArrowheads="1"/>
          </p:cNvSpPr>
          <p:nvPr/>
        </p:nvSpPr>
        <p:spPr bwMode="auto">
          <a:xfrm>
            <a:off x="2103188" y="305153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46" name="矩形 145"/>
          <p:cNvSpPr/>
          <p:nvPr/>
        </p:nvSpPr>
        <p:spPr bwMode="auto">
          <a:xfrm>
            <a:off x="601145"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147" name="矩形 146"/>
          <p:cNvSpPr/>
          <p:nvPr/>
        </p:nvSpPr>
        <p:spPr bwMode="auto">
          <a:xfrm>
            <a:off x="885619"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48" name="矩形 147"/>
          <p:cNvSpPr/>
          <p:nvPr/>
        </p:nvSpPr>
        <p:spPr bwMode="auto">
          <a:xfrm>
            <a:off x="1170093"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149" name="矩形 148"/>
          <p:cNvSpPr/>
          <p:nvPr/>
        </p:nvSpPr>
        <p:spPr bwMode="auto">
          <a:xfrm>
            <a:off x="1454567"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150" name="矩形 149"/>
          <p:cNvSpPr/>
          <p:nvPr/>
        </p:nvSpPr>
        <p:spPr bwMode="auto">
          <a:xfrm>
            <a:off x="1739041"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51" name="矩形 150"/>
          <p:cNvSpPr/>
          <p:nvPr/>
        </p:nvSpPr>
        <p:spPr bwMode="auto">
          <a:xfrm>
            <a:off x="2023515"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152" name="矩形 151"/>
          <p:cNvSpPr/>
          <p:nvPr/>
        </p:nvSpPr>
        <p:spPr bwMode="auto">
          <a:xfrm>
            <a:off x="2307989"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153" name="矩形 152"/>
          <p:cNvSpPr/>
          <p:nvPr/>
        </p:nvSpPr>
        <p:spPr bwMode="auto">
          <a:xfrm>
            <a:off x="2592463"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154" name="矩形 153"/>
          <p:cNvSpPr/>
          <p:nvPr/>
        </p:nvSpPr>
        <p:spPr bwMode="auto">
          <a:xfrm>
            <a:off x="2876937"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29</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55" name="矩形 154"/>
          <p:cNvSpPr/>
          <p:nvPr/>
        </p:nvSpPr>
        <p:spPr bwMode="auto">
          <a:xfrm>
            <a:off x="3161411"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56" name="矩形 155"/>
          <p:cNvSpPr/>
          <p:nvPr/>
        </p:nvSpPr>
        <p:spPr bwMode="auto">
          <a:xfrm>
            <a:off x="3445885"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57" name="矩形 156"/>
          <p:cNvSpPr/>
          <p:nvPr/>
        </p:nvSpPr>
        <p:spPr bwMode="auto">
          <a:xfrm>
            <a:off x="3730356"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58" name="矩形 157"/>
          <p:cNvSpPr/>
          <p:nvPr/>
        </p:nvSpPr>
        <p:spPr>
          <a:xfrm>
            <a:off x="3184443" y="2952329"/>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18</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26</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159" name="矩形 158"/>
          <p:cNvSpPr/>
          <p:nvPr/>
        </p:nvSpPr>
        <p:spPr>
          <a:xfrm>
            <a:off x="3186192" y="3223832"/>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18</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23</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162" name="直接箭头连接符 161"/>
          <p:cNvCxnSpPr/>
          <p:nvPr/>
        </p:nvCxnSpPr>
        <p:spPr bwMode="auto">
          <a:xfrm flipV="1">
            <a:off x="1663615" y="2001163"/>
            <a:ext cx="464851" cy="160913"/>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163" name="直接箭头连接符 162"/>
          <p:cNvCxnSpPr>
            <a:stCxn id="139" idx="0"/>
          </p:cNvCxnSpPr>
          <p:nvPr/>
        </p:nvCxnSpPr>
        <p:spPr bwMode="auto">
          <a:xfrm flipV="1">
            <a:off x="2018731" y="2096225"/>
            <a:ext cx="170369" cy="380129"/>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164" name="右箭头 163"/>
          <p:cNvSpPr/>
          <p:nvPr/>
        </p:nvSpPr>
        <p:spPr bwMode="auto">
          <a:xfrm>
            <a:off x="4572000" y="2331997"/>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5" name="Line 5"/>
          <p:cNvSpPr>
            <a:spLocks noChangeShapeType="1"/>
          </p:cNvSpPr>
          <p:nvPr/>
        </p:nvSpPr>
        <p:spPr bwMode="auto">
          <a:xfrm>
            <a:off x="7804955" y="222640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67" name="Line 6"/>
          <p:cNvSpPr>
            <a:spLocks noChangeShapeType="1"/>
          </p:cNvSpPr>
          <p:nvPr/>
        </p:nvSpPr>
        <p:spPr bwMode="auto">
          <a:xfrm flipH="1">
            <a:off x="7404830" y="218354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68" name="Line 7"/>
          <p:cNvSpPr>
            <a:spLocks noChangeShapeType="1"/>
          </p:cNvSpPr>
          <p:nvPr/>
        </p:nvSpPr>
        <p:spPr bwMode="auto">
          <a:xfrm>
            <a:off x="5903188" y="2194621"/>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170" name="Line 8"/>
          <p:cNvSpPr>
            <a:spLocks noChangeShapeType="1"/>
          </p:cNvSpPr>
          <p:nvPr/>
        </p:nvSpPr>
        <p:spPr bwMode="auto">
          <a:xfrm flipH="1">
            <a:off x="5522188" y="227082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71" name="Line 9"/>
          <p:cNvSpPr>
            <a:spLocks noChangeShapeType="1"/>
          </p:cNvSpPr>
          <p:nvPr/>
        </p:nvSpPr>
        <p:spPr bwMode="auto">
          <a:xfrm>
            <a:off x="6910942" y="1947300"/>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72" name="Line 10"/>
          <p:cNvSpPr>
            <a:spLocks noChangeShapeType="1"/>
          </p:cNvSpPr>
          <p:nvPr/>
        </p:nvSpPr>
        <p:spPr bwMode="auto">
          <a:xfrm flipH="1">
            <a:off x="5903188" y="1957838"/>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73" name="Oval 11"/>
          <p:cNvSpPr>
            <a:spLocks noChangeArrowheads="1"/>
          </p:cNvSpPr>
          <p:nvPr/>
        </p:nvSpPr>
        <p:spPr bwMode="auto">
          <a:xfrm>
            <a:off x="7044292" y="304662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75" name="Oval 75"/>
          <p:cNvSpPr>
            <a:spLocks noChangeArrowheads="1"/>
          </p:cNvSpPr>
          <p:nvPr/>
        </p:nvSpPr>
        <p:spPr bwMode="auto">
          <a:xfrm>
            <a:off x="5698976" y="202146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	</a:t>
            </a:r>
            <a:endParaRPr lang="zh-CN" altLang="en-US" sz="2000" b="1" dirty="0">
              <a:latin typeface="微软雅黑" panose="020B0503020204020204" pitchFamily="34" charset="-122"/>
              <a:ea typeface="微软雅黑" panose="020B0503020204020204" pitchFamily="34" charset="-122"/>
            </a:endParaRPr>
          </a:p>
        </p:txBody>
      </p:sp>
      <p:sp>
        <p:nvSpPr>
          <p:cNvPr id="176" name="Oval 76"/>
          <p:cNvSpPr>
            <a:spLocks noChangeArrowheads="1"/>
          </p:cNvSpPr>
          <p:nvPr/>
        </p:nvSpPr>
        <p:spPr bwMode="auto">
          <a:xfrm>
            <a:off x="5270482" y="2476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177" name="Oval 77"/>
          <p:cNvSpPr>
            <a:spLocks noChangeArrowheads="1"/>
          </p:cNvSpPr>
          <p:nvPr/>
        </p:nvSpPr>
        <p:spPr bwMode="auto">
          <a:xfrm>
            <a:off x="6562437" y="173358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78" name="Oval 78"/>
          <p:cNvSpPr>
            <a:spLocks noChangeArrowheads="1"/>
          </p:cNvSpPr>
          <p:nvPr/>
        </p:nvSpPr>
        <p:spPr bwMode="auto">
          <a:xfrm>
            <a:off x="4988987" y="305153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79" name="Oval 80"/>
          <p:cNvSpPr>
            <a:spLocks noChangeArrowheads="1"/>
          </p:cNvSpPr>
          <p:nvPr/>
        </p:nvSpPr>
        <p:spPr bwMode="auto">
          <a:xfrm>
            <a:off x="6217305" y="2476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180" name="Oval 87"/>
          <p:cNvSpPr>
            <a:spLocks noChangeArrowheads="1"/>
          </p:cNvSpPr>
          <p:nvPr/>
        </p:nvSpPr>
        <p:spPr bwMode="auto">
          <a:xfrm>
            <a:off x="7062421" y="2476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181" name="Oval 88"/>
          <p:cNvSpPr>
            <a:spLocks noChangeArrowheads="1"/>
          </p:cNvSpPr>
          <p:nvPr/>
        </p:nvSpPr>
        <p:spPr bwMode="auto">
          <a:xfrm>
            <a:off x="7469817" y="20191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82" name="Oval 89"/>
          <p:cNvSpPr>
            <a:spLocks noChangeArrowheads="1"/>
          </p:cNvSpPr>
          <p:nvPr/>
        </p:nvSpPr>
        <p:spPr bwMode="auto">
          <a:xfrm>
            <a:off x="7919255" y="2476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183" name="Oval 77"/>
          <p:cNvSpPr>
            <a:spLocks noChangeArrowheads="1"/>
          </p:cNvSpPr>
          <p:nvPr/>
        </p:nvSpPr>
        <p:spPr bwMode="auto">
          <a:xfrm>
            <a:off x="5501486" y="306289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29</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84" name="Oval 78"/>
          <p:cNvSpPr>
            <a:spLocks noChangeArrowheads="1"/>
          </p:cNvSpPr>
          <p:nvPr/>
        </p:nvSpPr>
        <p:spPr bwMode="auto">
          <a:xfrm>
            <a:off x="6019294" y="305201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85" name="Oval 77"/>
          <p:cNvSpPr>
            <a:spLocks noChangeArrowheads="1"/>
          </p:cNvSpPr>
          <p:nvPr/>
        </p:nvSpPr>
        <p:spPr bwMode="auto">
          <a:xfrm>
            <a:off x="6530362" y="305153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86" name="矩形 185"/>
          <p:cNvSpPr/>
          <p:nvPr/>
        </p:nvSpPr>
        <p:spPr bwMode="auto">
          <a:xfrm>
            <a:off x="5028319"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187" name="矩形 186"/>
          <p:cNvSpPr/>
          <p:nvPr/>
        </p:nvSpPr>
        <p:spPr bwMode="auto">
          <a:xfrm>
            <a:off x="5312793"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188" name="矩形 187"/>
          <p:cNvSpPr/>
          <p:nvPr/>
        </p:nvSpPr>
        <p:spPr bwMode="auto">
          <a:xfrm>
            <a:off x="5597267"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189" name="矩形 188"/>
          <p:cNvSpPr/>
          <p:nvPr/>
        </p:nvSpPr>
        <p:spPr bwMode="auto">
          <a:xfrm>
            <a:off x="5881741"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190" name="矩形 189"/>
          <p:cNvSpPr/>
          <p:nvPr/>
        </p:nvSpPr>
        <p:spPr bwMode="auto">
          <a:xfrm>
            <a:off x="6166215"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91" name="矩形 190"/>
          <p:cNvSpPr/>
          <p:nvPr/>
        </p:nvSpPr>
        <p:spPr bwMode="auto">
          <a:xfrm>
            <a:off x="6450689"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192" name="矩形 191"/>
          <p:cNvSpPr/>
          <p:nvPr/>
        </p:nvSpPr>
        <p:spPr bwMode="auto">
          <a:xfrm>
            <a:off x="6735163"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193" name="矩形 192"/>
          <p:cNvSpPr/>
          <p:nvPr/>
        </p:nvSpPr>
        <p:spPr bwMode="auto">
          <a:xfrm>
            <a:off x="7019637"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94" name="矩形 193"/>
          <p:cNvSpPr/>
          <p:nvPr/>
        </p:nvSpPr>
        <p:spPr bwMode="auto">
          <a:xfrm>
            <a:off x="7304111"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29</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95" name="矩形 194"/>
          <p:cNvSpPr/>
          <p:nvPr/>
        </p:nvSpPr>
        <p:spPr bwMode="auto">
          <a:xfrm>
            <a:off x="7588585"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96" name="矩形 195"/>
          <p:cNvSpPr/>
          <p:nvPr/>
        </p:nvSpPr>
        <p:spPr bwMode="auto">
          <a:xfrm>
            <a:off x="7873059"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97" name="矩形 196"/>
          <p:cNvSpPr/>
          <p:nvPr/>
        </p:nvSpPr>
        <p:spPr bwMode="auto">
          <a:xfrm>
            <a:off x="8157530"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98" name="矩形 197"/>
          <p:cNvSpPr/>
          <p:nvPr/>
        </p:nvSpPr>
        <p:spPr>
          <a:xfrm>
            <a:off x="7611617" y="2952329"/>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10</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26</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199" name="矩形 198"/>
          <p:cNvSpPr/>
          <p:nvPr/>
        </p:nvSpPr>
        <p:spPr>
          <a:xfrm>
            <a:off x="7613366" y="3223832"/>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10</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23</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72" name="直接箭头连接符 71"/>
          <p:cNvCxnSpPr/>
          <p:nvPr/>
        </p:nvCxnSpPr>
        <p:spPr bwMode="auto">
          <a:xfrm flipV="1">
            <a:off x="6100538" y="2001898"/>
            <a:ext cx="464851" cy="160913"/>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73" name="直接箭头连接符 72"/>
          <p:cNvCxnSpPr/>
          <p:nvPr/>
        </p:nvCxnSpPr>
        <p:spPr bwMode="auto">
          <a:xfrm flipV="1">
            <a:off x="5702863" y="2081278"/>
            <a:ext cx="891102" cy="598496"/>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74" name="右箭头 73"/>
          <p:cNvSpPr/>
          <p:nvPr/>
        </p:nvSpPr>
        <p:spPr bwMode="auto">
          <a:xfrm>
            <a:off x="126299" y="4755363"/>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6" name="Line 6"/>
          <p:cNvSpPr>
            <a:spLocks noChangeShapeType="1"/>
          </p:cNvSpPr>
          <p:nvPr/>
        </p:nvSpPr>
        <p:spPr bwMode="auto">
          <a:xfrm flipH="1">
            <a:off x="2959129" y="4606908"/>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77" name="Line 7"/>
          <p:cNvSpPr>
            <a:spLocks noChangeShapeType="1"/>
          </p:cNvSpPr>
          <p:nvPr/>
        </p:nvSpPr>
        <p:spPr bwMode="auto">
          <a:xfrm>
            <a:off x="1457487" y="4617987"/>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78" name="Line 8"/>
          <p:cNvSpPr>
            <a:spLocks noChangeShapeType="1"/>
          </p:cNvSpPr>
          <p:nvPr/>
        </p:nvSpPr>
        <p:spPr bwMode="auto">
          <a:xfrm flipH="1">
            <a:off x="1076487" y="4694187"/>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79" name="Line 9"/>
          <p:cNvSpPr>
            <a:spLocks noChangeShapeType="1"/>
          </p:cNvSpPr>
          <p:nvPr/>
        </p:nvSpPr>
        <p:spPr bwMode="auto">
          <a:xfrm>
            <a:off x="2465241" y="4370666"/>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80" name="Line 10"/>
          <p:cNvSpPr>
            <a:spLocks noChangeShapeType="1"/>
          </p:cNvSpPr>
          <p:nvPr/>
        </p:nvSpPr>
        <p:spPr bwMode="auto">
          <a:xfrm flipH="1">
            <a:off x="1457487" y="438120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81" name="Oval 11"/>
          <p:cNvSpPr>
            <a:spLocks noChangeArrowheads="1"/>
          </p:cNvSpPr>
          <p:nvPr/>
        </p:nvSpPr>
        <p:spPr bwMode="auto">
          <a:xfrm>
            <a:off x="2598591" y="546998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82" name="Oval 75"/>
          <p:cNvSpPr>
            <a:spLocks noChangeArrowheads="1"/>
          </p:cNvSpPr>
          <p:nvPr/>
        </p:nvSpPr>
        <p:spPr bwMode="auto">
          <a:xfrm>
            <a:off x="1253275" y="444482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	</a:t>
            </a:r>
            <a:endParaRPr lang="zh-CN" altLang="en-US" sz="2000" b="1" dirty="0">
              <a:latin typeface="微软雅黑" panose="020B0503020204020204" pitchFamily="34" charset="-122"/>
              <a:ea typeface="微软雅黑" panose="020B0503020204020204" pitchFamily="34" charset="-122"/>
            </a:endParaRPr>
          </a:p>
        </p:txBody>
      </p:sp>
      <p:sp>
        <p:nvSpPr>
          <p:cNvPr id="83" name="Oval 76"/>
          <p:cNvSpPr>
            <a:spLocks noChangeArrowheads="1"/>
          </p:cNvSpPr>
          <p:nvPr/>
        </p:nvSpPr>
        <p:spPr bwMode="auto">
          <a:xfrm>
            <a:off x="824781" y="489972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84" name="Oval 77"/>
          <p:cNvSpPr>
            <a:spLocks noChangeArrowheads="1"/>
          </p:cNvSpPr>
          <p:nvPr/>
        </p:nvSpPr>
        <p:spPr bwMode="auto">
          <a:xfrm>
            <a:off x="3487059" y="48755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85" name="Oval 78"/>
          <p:cNvSpPr>
            <a:spLocks noChangeArrowheads="1"/>
          </p:cNvSpPr>
          <p:nvPr/>
        </p:nvSpPr>
        <p:spPr bwMode="auto">
          <a:xfrm>
            <a:off x="543286" y="547490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86" name="Oval 80"/>
          <p:cNvSpPr>
            <a:spLocks noChangeArrowheads="1"/>
          </p:cNvSpPr>
          <p:nvPr/>
        </p:nvSpPr>
        <p:spPr bwMode="auto">
          <a:xfrm>
            <a:off x="1771604" y="489972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87" name="Oval 87"/>
          <p:cNvSpPr>
            <a:spLocks noChangeArrowheads="1"/>
          </p:cNvSpPr>
          <p:nvPr/>
        </p:nvSpPr>
        <p:spPr bwMode="auto">
          <a:xfrm>
            <a:off x="2616720" y="489972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88" name="Oval 88"/>
          <p:cNvSpPr>
            <a:spLocks noChangeArrowheads="1"/>
          </p:cNvSpPr>
          <p:nvPr/>
        </p:nvSpPr>
        <p:spPr bwMode="auto">
          <a:xfrm>
            <a:off x="3024116" y="444252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89" name="Oval 89"/>
          <p:cNvSpPr>
            <a:spLocks noChangeArrowheads="1"/>
          </p:cNvSpPr>
          <p:nvPr/>
        </p:nvSpPr>
        <p:spPr bwMode="auto">
          <a:xfrm>
            <a:off x="2093675" y="410045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90" name="Oval 77"/>
          <p:cNvSpPr>
            <a:spLocks noChangeArrowheads="1"/>
          </p:cNvSpPr>
          <p:nvPr/>
        </p:nvSpPr>
        <p:spPr bwMode="auto">
          <a:xfrm>
            <a:off x="1055785" y="548626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29</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91" name="Oval 78"/>
          <p:cNvSpPr>
            <a:spLocks noChangeArrowheads="1"/>
          </p:cNvSpPr>
          <p:nvPr/>
        </p:nvSpPr>
        <p:spPr bwMode="auto">
          <a:xfrm>
            <a:off x="1573593" y="547538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92" name="Oval 77"/>
          <p:cNvSpPr>
            <a:spLocks noChangeArrowheads="1"/>
          </p:cNvSpPr>
          <p:nvPr/>
        </p:nvSpPr>
        <p:spPr bwMode="auto">
          <a:xfrm>
            <a:off x="2084661" y="547490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582618" y="601531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94" name="矩形 93"/>
          <p:cNvSpPr/>
          <p:nvPr/>
        </p:nvSpPr>
        <p:spPr bwMode="auto">
          <a:xfrm>
            <a:off x="867092" y="601531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95" name="矩形 94"/>
          <p:cNvSpPr/>
          <p:nvPr/>
        </p:nvSpPr>
        <p:spPr bwMode="auto">
          <a:xfrm>
            <a:off x="1151566" y="601531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96" name="矩形 95"/>
          <p:cNvSpPr/>
          <p:nvPr/>
        </p:nvSpPr>
        <p:spPr bwMode="auto">
          <a:xfrm>
            <a:off x="1436040" y="601531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97" name="矩形 96"/>
          <p:cNvSpPr/>
          <p:nvPr/>
        </p:nvSpPr>
        <p:spPr bwMode="auto">
          <a:xfrm>
            <a:off x="1720514" y="601531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98" name="矩形 97"/>
          <p:cNvSpPr/>
          <p:nvPr/>
        </p:nvSpPr>
        <p:spPr bwMode="auto">
          <a:xfrm>
            <a:off x="2004988" y="601531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99" name="矩形 98"/>
          <p:cNvSpPr/>
          <p:nvPr/>
        </p:nvSpPr>
        <p:spPr bwMode="auto">
          <a:xfrm>
            <a:off x="2289462" y="6015317"/>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00" name="矩形 99"/>
          <p:cNvSpPr/>
          <p:nvPr/>
        </p:nvSpPr>
        <p:spPr bwMode="auto">
          <a:xfrm>
            <a:off x="2573936" y="6015317"/>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01" name="矩形 100"/>
          <p:cNvSpPr/>
          <p:nvPr/>
        </p:nvSpPr>
        <p:spPr bwMode="auto">
          <a:xfrm>
            <a:off x="2858410" y="6015317"/>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29</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02" name="矩形 101"/>
          <p:cNvSpPr/>
          <p:nvPr/>
        </p:nvSpPr>
        <p:spPr bwMode="auto">
          <a:xfrm>
            <a:off x="3142884" y="6015317"/>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03" name="矩形 102"/>
          <p:cNvSpPr/>
          <p:nvPr/>
        </p:nvSpPr>
        <p:spPr bwMode="auto">
          <a:xfrm>
            <a:off x="3427358" y="6015317"/>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04" name="矩形 103"/>
          <p:cNvSpPr/>
          <p:nvPr/>
        </p:nvSpPr>
        <p:spPr bwMode="auto">
          <a:xfrm>
            <a:off x="3711829" y="6015317"/>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05" name="矩形 104"/>
          <p:cNvSpPr/>
          <p:nvPr/>
        </p:nvSpPr>
        <p:spPr>
          <a:xfrm>
            <a:off x="3165916" y="5375695"/>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16</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23</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106" name="矩形 105"/>
          <p:cNvSpPr/>
          <p:nvPr/>
        </p:nvSpPr>
        <p:spPr>
          <a:xfrm>
            <a:off x="3167665" y="5647198"/>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16</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28</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107" name="直接箭头连接符 106"/>
          <p:cNvCxnSpPr/>
          <p:nvPr/>
        </p:nvCxnSpPr>
        <p:spPr bwMode="auto">
          <a:xfrm flipV="1">
            <a:off x="1663615" y="4423146"/>
            <a:ext cx="464851" cy="160913"/>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109" name="直接箭头连接符 108"/>
          <p:cNvCxnSpPr/>
          <p:nvPr/>
        </p:nvCxnSpPr>
        <p:spPr bwMode="auto">
          <a:xfrm flipV="1">
            <a:off x="2079337" y="4546912"/>
            <a:ext cx="170369" cy="380129"/>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110" name="右箭头 109"/>
          <p:cNvSpPr/>
          <p:nvPr/>
        </p:nvSpPr>
        <p:spPr bwMode="auto">
          <a:xfrm>
            <a:off x="4566914" y="4756404"/>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2" name="Line 7"/>
          <p:cNvSpPr>
            <a:spLocks noChangeShapeType="1"/>
          </p:cNvSpPr>
          <p:nvPr/>
        </p:nvSpPr>
        <p:spPr bwMode="auto">
          <a:xfrm>
            <a:off x="5898102" y="4619028"/>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113" name="Line 8"/>
          <p:cNvSpPr>
            <a:spLocks noChangeShapeType="1"/>
          </p:cNvSpPr>
          <p:nvPr/>
        </p:nvSpPr>
        <p:spPr bwMode="auto">
          <a:xfrm flipH="1">
            <a:off x="5517102" y="4695228"/>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14" name="Line 9"/>
          <p:cNvSpPr>
            <a:spLocks noChangeShapeType="1"/>
          </p:cNvSpPr>
          <p:nvPr/>
        </p:nvSpPr>
        <p:spPr bwMode="auto">
          <a:xfrm>
            <a:off x="6905856" y="4371707"/>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15" name="Line 10"/>
          <p:cNvSpPr>
            <a:spLocks noChangeShapeType="1"/>
          </p:cNvSpPr>
          <p:nvPr/>
        </p:nvSpPr>
        <p:spPr bwMode="auto">
          <a:xfrm flipH="1">
            <a:off x="5898102" y="4382245"/>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16" name="Oval 11"/>
          <p:cNvSpPr>
            <a:spLocks noChangeArrowheads="1"/>
          </p:cNvSpPr>
          <p:nvPr/>
        </p:nvSpPr>
        <p:spPr bwMode="auto">
          <a:xfrm>
            <a:off x="7039206" y="547102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17" name="Oval 75"/>
          <p:cNvSpPr>
            <a:spLocks noChangeArrowheads="1"/>
          </p:cNvSpPr>
          <p:nvPr/>
        </p:nvSpPr>
        <p:spPr bwMode="auto">
          <a:xfrm>
            <a:off x="5693890" y="444586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	</a:t>
            </a:r>
            <a:endParaRPr lang="zh-CN" altLang="en-US" sz="2000" b="1" dirty="0">
              <a:latin typeface="微软雅黑" panose="020B0503020204020204" pitchFamily="34" charset="-122"/>
              <a:ea typeface="微软雅黑" panose="020B0503020204020204" pitchFamily="34" charset="-122"/>
            </a:endParaRPr>
          </a:p>
        </p:txBody>
      </p:sp>
      <p:sp>
        <p:nvSpPr>
          <p:cNvPr id="118" name="Oval 76"/>
          <p:cNvSpPr>
            <a:spLocks noChangeArrowheads="1"/>
          </p:cNvSpPr>
          <p:nvPr/>
        </p:nvSpPr>
        <p:spPr bwMode="auto">
          <a:xfrm>
            <a:off x="5265396" y="490076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19" name="Oval 77"/>
          <p:cNvSpPr>
            <a:spLocks noChangeArrowheads="1"/>
          </p:cNvSpPr>
          <p:nvPr/>
        </p:nvSpPr>
        <p:spPr bwMode="auto">
          <a:xfrm>
            <a:off x="7927674" y="487663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20" name="Oval 78"/>
          <p:cNvSpPr>
            <a:spLocks noChangeArrowheads="1"/>
          </p:cNvSpPr>
          <p:nvPr/>
        </p:nvSpPr>
        <p:spPr bwMode="auto">
          <a:xfrm>
            <a:off x="4983901" y="547594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21" name="Oval 80"/>
          <p:cNvSpPr>
            <a:spLocks noChangeArrowheads="1"/>
          </p:cNvSpPr>
          <p:nvPr/>
        </p:nvSpPr>
        <p:spPr bwMode="auto">
          <a:xfrm>
            <a:off x="6212219" y="490076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122" name="Oval 87"/>
          <p:cNvSpPr>
            <a:spLocks noChangeArrowheads="1"/>
          </p:cNvSpPr>
          <p:nvPr/>
        </p:nvSpPr>
        <p:spPr bwMode="auto">
          <a:xfrm>
            <a:off x="6562437" y="413467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123" name="Oval 88"/>
          <p:cNvSpPr>
            <a:spLocks noChangeArrowheads="1"/>
          </p:cNvSpPr>
          <p:nvPr/>
        </p:nvSpPr>
        <p:spPr bwMode="auto">
          <a:xfrm>
            <a:off x="7464731" y="444356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24" name="Oval 89"/>
          <p:cNvSpPr>
            <a:spLocks noChangeArrowheads="1"/>
          </p:cNvSpPr>
          <p:nvPr/>
        </p:nvSpPr>
        <p:spPr bwMode="auto">
          <a:xfrm>
            <a:off x="6995070" y="48755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23</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25" name="Oval 77"/>
          <p:cNvSpPr>
            <a:spLocks noChangeArrowheads="1"/>
          </p:cNvSpPr>
          <p:nvPr/>
        </p:nvSpPr>
        <p:spPr bwMode="auto">
          <a:xfrm>
            <a:off x="5496400" y="54873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29</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33" name="Oval 78"/>
          <p:cNvSpPr>
            <a:spLocks noChangeArrowheads="1"/>
          </p:cNvSpPr>
          <p:nvPr/>
        </p:nvSpPr>
        <p:spPr bwMode="auto">
          <a:xfrm>
            <a:off x="6014208" y="547642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60" name="Oval 77"/>
          <p:cNvSpPr>
            <a:spLocks noChangeArrowheads="1"/>
          </p:cNvSpPr>
          <p:nvPr/>
        </p:nvSpPr>
        <p:spPr bwMode="auto">
          <a:xfrm>
            <a:off x="6525276" y="547594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61" name="矩形 160"/>
          <p:cNvSpPr/>
          <p:nvPr/>
        </p:nvSpPr>
        <p:spPr bwMode="auto">
          <a:xfrm>
            <a:off x="5023233" y="6016358"/>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166" name="矩形 165"/>
          <p:cNvSpPr/>
          <p:nvPr/>
        </p:nvSpPr>
        <p:spPr bwMode="auto">
          <a:xfrm>
            <a:off x="5307707" y="6016358"/>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169" name="矩形 168"/>
          <p:cNvSpPr/>
          <p:nvPr/>
        </p:nvSpPr>
        <p:spPr bwMode="auto">
          <a:xfrm>
            <a:off x="5592181" y="6016358"/>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174" name="矩形 173"/>
          <p:cNvSpPr/>
          <p:nvPr/>
        </p:nvSpPr>
        <p:spPr bwMode="auto">
          <a:xfrm>
            <a:off x="5876655" y="6016358"/>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200" name="矩形 199"/>
          <p:cNvSpPr/>
          <p:nvPr/>
        </p:nvSpPr>
        <p:spPr bwMode="auto">
          <a:xfrm>
            <a:off x="6161129" y="6016358"/>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201" name="矩形 200"/>
          <p:cNvSpPr/>
          <p:nvPr/>
        </p:nvSpPr>
        <p:spPr bwMode="auto">
          <a:xfrm>
            <a:off x="6445603" y="6016358"/>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23</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2" name="矩形 201"/>
          <p:cNvSpPr/>
          <p:nvPr/>
        </p:nvSpPr>
        <p:spPr bwMode="auto">
          <a:xfrm>
            <a:off x="6730077" y="6016358"/>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3" name="矩形 202"/>
          <p:cNvSpPr/>
          <p:nvPr/>
        </p:nvSpPr>
        <p:spPr bwMode="auto">
          <a:xfrm>
            <a:off x="7014551" y="6016358"/>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4" name="矩形 203"/>
          <p:cNvSpPr/>
          <p:nvPr/>
        </p:nvSpPr>
        <p:spPr bwMode="auto">
          <a:xfrm>
            <a:off x="7299025" y="6016358"/>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29</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5" name="矩形 204"/>
          <p:cNvSpPr/>
          <p:nvPr/>
        </p:nvSpPr>
        <p:spPr bwMode="auto">
          <a:xfrm>
            <a:off x="7583499" y="6016358"/>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6" name="矩形 205"/>
          <p:cNvSpPr/>
          <p:nvPr/>
        </p:nvSpPr>
        <p:spPr bwMode="auto">
          <a:xfrm>
            <a:off x="7867973" y="6016358"/>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7" name="矩形 206"/>
          <p:cNvSpPr/>
          <p:nvPr/>
        </p:nvSpPr>
        <p:spPr bwMode="auto">
          <a:xfrm>
            <a:off x="8152444" y="6016358"/>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8" name="矩形 207"/>
          <p:cNvSpPr/>
          <p:nvPr/>
        </p:nvSpPr>
        <p:spPr>
          <a:xfrm>
            <a:off x="7571680" y="5483274"/>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14</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20</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108" name="直接箭头连接符 107"/>
          <p:cNvCxnSpPr/>
          <p:nvPr/>
        </p:nvCxnSpPr>
        <p:spPr bwMode="auto">
          <a:xfrm>
            <a:off x="6991942" y="4381204"/>
            <a:ext cx="487797" cy="205685"/>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212" name="右箭头 211"/>
          <p:cNvSpPr/>
          <p:nvPr/>
        </p:nvSpPr>
        <p:spPr bwMode="auto">
          <a:xfrm>
            <a:off x="147817" y="2298700"/>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3829243511"/>
      </p:ext>
    </p:extLst>
  </p:cSld>
  <p:clrMapOvr>
    <a:masterClrMapping/>
  </p:clrMapOvr>
  <p:transition advTm="157">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5" name="TextBox 20"/>
          <p:cNvSpPr txBox="1">
            <a:spLocks noChangeArrowheads="1"/>
          </p:cNvSpPr>
          <p:nvPr/>
        </p:nvSpPr>
        <p:spPr bwMode="auto">
          <a:xfrm>
            <a:off x="179512" y="1124744"/>
            <a:ext cx="864096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置换</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下滤调整（选择排序过程）</a:t>
            </a:r>
          </a:p>
        </p:txBody>
      </p:sp>
      <p:sp>
        <p:nvSpPr>
          <p:cNvPr id="110" name="右箭头 109"/>
          <p:cNvSpPr/>
          <p:nvPr/>
        </p:nvSpPr>
        <p:spPr bwMode="auto">
          <a:xfrm>
            <a:off x="128205" y="2358945"/>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3" name="Line 8"/>
          <p:cNvSpPr>
            <a:spLocks noChangeShapeType="1"/>
          </p:cNvSpPr>
          <p:nvPr/>
        </p:nvSpPr>
        <p:spPr bwMode="auto">
          <a:xfrm flipH="1">
            <a:off x="1078393" y="2297769"/>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14" name="Line 9"/>
          <p:cNvSpPr>
            <a:spLocks noChangeShapeType="1"/>
          </p:cNvSpPr>
          <p:nvPr/>
        </p:nvSpPr>
        <p:spPr bwMode="auto">
          <a:xfrm>
            <a:off x="2467147" y="1974248"/>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15" name="Line 10"/>
          <p:cNvSpPr>
            <a:spLocks noChangeShapeType="1"/>
          </p:cNvSpPr>
          <p:nvPr/>
        </p:nvSpPr>
        <p:spPr bwMode="auto">
          <a:xfrm flipH="1">
            <a:off x="1459393" y="1984786"/>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16" name="Oval 11"/>
          <p:cNvSpPr>
            <a:spLocks noChangeArrowheads="1"/>
          </p:cNvSpPr>
          <p:nvPr/>
        </p:nvSpPr>
        <p:spPr bwMode="auto">
          <a:xfrm>
            <a:off x="2600497" y="30735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17" name="Oval 75"/>
          <p:cNvSpPr>
            <a:spLocks noChangeArrowheads="1"/>
          </p:cNvSpPr>
          <p:nvPr/>
        </p:nvSpPr>
        <p:spPr bwMode="auto">
          <a:xfrm>
            <a:off x="1255181" y="204841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	</a:t>
            </a:r>
            <a:endParaRPr lang="zh-CN" altLang="en-US" sz="2000" b="1" dirty="0">
              <a:latin typeface="微软雅黑" panose="020B0503020204020204" pitchFamily="34" charset="-122"/>
              <a:ea typeface="微软雅黑" panose="020B0503020204020204" pitchFamily="34" charset="-122"/>
            </a:endParaRPr>
          </a:p>
        </p:txBody>
      </p:sp>
      <p:sp>
        <p:nvSpPr>
          <p:cNvPr id="118" name="Oval 76"/>
          <p:cNvSpPr>
            <a:spLocks noChangeArrowheads="1"/>
          </p:cNvSpPr>
          <p:nvPr/>
        </p:nvSpPr>
        <p:spPr bwMode="auto">
          <a:xfrm>
            <a:off x="826687" y="250330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19" name="Oval 77"/>
          <p:cNvSpPr>
            <a:spLocks noChangeArrowheads="1"/>
          </p:cNvSpPr>
          <p:nvPr/>
        </p:nvSpPr>
        <p:spPr bwMode="auto">
          <a:xfrm>
            <a:off x="3488965" y="247917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20" name="Oval 78"/>
          <p:cNvSpPr>
            <a:spLocks noChangeArrowheads="1"/>
          </p:cNvSpPr>
          <p:nvPr/>
        </p:nvSpPr>
        <p:spPr bwMode="auto">
          <a:xfrm>
            <a:off x="545192" y="307848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21" name="Oval 80"/>
          <p:cNvSpPr>
            <a:spLocks noChangeArrowheads="1"/>
          </p:cNvSpPr>
          <p:nvPr/>
        </p:nvSpPr>
        <p:spPr bwMode="auto">
          <a:xfrm>
            <a:off x="2118642" y="17040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122" name="Oval 87"/>
          <p:cNvSpPr>
            <a:spLocks noChangeArrowheads="1"/>
          </p:cNvSpPr>
          <p:nvPr/>
        </p:nvSpPr>
        <p:spPr bwMode="auto">
          <a:xfrm>
            <a:off x="1852357" y="246634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23" name="Oval 88"/>
          <p:cNvSpPr>
            <a:spLocks noChangeArrowheads="1"/>
          </p:cNvSpPr>
          <p:nvPr/>
        </p:nvSpPr>
        <p:spPr bwMode="auto">
          <a:xfrm>
            <a:off x="3026022" y="204610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124" name="Oval 89"/>
          <p:cNvSpPr>
            <a:spLocks noChangeArrowheads="1"/>
          </p:cNvSpPr>
          <p:nvPr/>
        </p:nvSpPr>
        <p:spPr bwMode="auto">
          <a:xfrm>
            <a:off x="2556361" y="247813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23</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25" name="Oval 77"/>
          <p:cNvSpPr>
            <a:spLocks noChangeArrowheads="1"/>
          </p:cNvSpPr>
          <p:nvPr/>
        </p:nvSpPr>
        <p:spPr bwMode="auto">
          <a:xfrm>
            <a:off x="1057691" y="308984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29</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33" name="Oval 78"/>
          <p:cNvSpPr>
            <a:spLocks noChangeArrowheads="1"/>
          </p:cNvSpPr>
          <p:nvPr/>
        </p:nvSpPr>
        <p:spPr bwMode="auto">
          <a:xfrm>
            <a:off x="1575499" y="307896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60" name="Oval 77"/>
          <p:cNvSpPr>
            <a:spLocks noChangeArrowheads="1"/>
          </p:cNvSpPr>
          <p:nvPr/>
        </p:nvSpPr>
        <p:spPr bwMode="auto">
          <a:xfrm>
            <a:off x="2086567" y="307848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61" name="矩形 160"/>
          <p:cNvSpPr/>
          <p:nvPr/>
        </p:nvSpPr>
        <p:spPr bwMode="auto">
          <a:xfrm>
            <a:off x="584524" y="361889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166" name="矩形 165"/>
          <p:cNvSpPr/>
          <p:nvPr/>
        </p:nvSpPr>
        <p:spPr bwMode="auto">
          <a:xfrm>
            <a:off x="868998" y="361889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169" name="矩形 168"/>
          <p:cNvSpPr/>
          <p:nvPr/>
        </p:nvSpPr>
        <p:spPr bwMode="auto">
          <a:xfrm>
            <a:off x="1153472" y="361889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174" name="矩形 173"/>
          <p:cNvSpPr/>
          <p:nvPr/>
        </p:nvSpPr>
        <p:spPr bwMode="auto">
          <a:xfrm>
            <a:off x="1437946" y="361889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200" name="矩形 199"/>
          <p:cNvSpPr/>
          <p:nvPr/>
        </p:nvSpPr>
        <p:spPr bwMode="auto">
          <a:xfrm>
            <a:off x="1722420" y="361889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20</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1" name="矩形 200"/>
          <p:cNvSpPr/>
          <p:nvPr/>
        </p:nvSpPr>
        <p:spPr bwMode="auto">
          <a:xfrm>
            <a:off x="2006894" y="361889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23</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2" name="矩形 201"/>
          <p:cNvSpPr/>
          <p:nvPr/>
        </p:nvSpPr>
        <p:spPr bwMode="auto">
          <a:xfrm>
            <a:off x="2291368" y="361889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3" name="矩形 202"/>
          <p:cNvSpPr/>
          <p:nvPr/>
        </p:nvSpPr>
        <p:spPr bwMode="auto">
          <a:xfrm>
            <a:off x="2575842" y="361889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4" name="矩形 203"/>
          <p:cNvSpPr/>
          <p:nvPr/>
        </p:nvSpPr>
        <p:spPr bwMode="auto">
          <a:xfrm>
            <a:off x="2860316" y="361889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29</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5" name="矩形 204"/>
          <p:cNvSpPr/>
          <p:nvPr/>
        </p:nvSpPr>
        <p:spPr bwMode="auto">
          <a:xfrm>
            <a:off x="3144790" y="361889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6" name="矩形 205"/>
          <p:cNvSpPr/>
          <p:nvPr/>
        </p:nvSpPr>
        <p:spPr bwMode="auto">
          <a:xfrm>
            <a:off x="3429264" y="361889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7" name="矩形 206"/>
          <p:cNvSpPr/>
          <p:nvPr/>
        </p:nvSpPr>
        <p:spPr bwMode="auto">
          <a:xfrm>
            <a:off x="3713735" y="361889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8" name="矩形 207"/>
          <p:cNvSpPr/>
          <p:nvPr/>
        </p:nvSpPr>
        <p:spPr>
          <a:xfrm>
            <a:off x="3111565" y="3078644"/>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16</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18</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209" name="直接箭头连接符 208"/>
          <p:cNvCxnSpPr/>
          <p:nvPr/>
        </p:nvCxnSpPr>
        <p:spPr bwMode="auto">
          <a:xfrm flipV="1">
            <a:off x="1690681" y="2012844"/>
            <a:ext cx="464851" cy="160913"/>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210" name="右箭头 209"/>
          <p:cNvSpPr/>
          <p:nvPr/>
        </p:nvSpPr>
        <p:spPr bwMode="auto">
          <a:xfrm>
            <a:off x="4503856" y="2326182"/>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3" name="Line 9"/>
          <p:cNvSpPr>
            <a:spLocks noChangeShapeType="1"/>
          </p:cNvSpPr>
          <p:nvPr/>
        </p:nvSpPr>
        <p:spPr bwMode="auto">
          <a:xfrm>
            <a:off x="6842798" y="1941485"/>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214" name="Line 10"/>
          <p:cNvSpPr>
            <a:spLocks noChangeShapeType="1"/>
          </p:cNvSpPr>
          <p:nvPr/>
        </p:nvSpPr>
        <p:spPr bwMode="auto">
          <a:xfrm flipH="1">
            <a:off x="5835044" y="1952023"/>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215" name="Oval 11"/>
          <p:cNvSpPr>
            <a:spLocks noChangeArrowheads="1"/>
          </p:cNvSpPr>
          <p:nvPr/>
        </p:nvSpPr>
        <p:spPr bwMode="auto">
          <a:xfrm>
            <a:off x="6976148" y="30408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16" name="Oval 75"/>
          <p:cNvSpPr>
            <a:spLocks noChangeArrowheads="1"/>
          </p:cNvSpPr>
          <p:nvPr/>
        </p:nvSpPr>
        <p:spPr bwMode="auto">
          <a:xfrm>
            <a:off x="5630832" y="201564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	</a:t>
            </a:r>
            <a:endParaRPr lang="zh-CN" altLang="en-US" sz="2000" b="1" dirty="0">
              <a:latin typeface="微软雅黑" panose="020B0503020204020204" pitchFamily="34" charset="-122"/>
              <a:ea typeface="微软雅黑" panose="020B0503020204020204" pitchFamily="34" charset="-122"/>
            </a:endParaRPr>
          </a:p>
        </p:txBody>
      </p:sp>
      <p:sp>
        <p:nvSpPr>
          <p:cNvPr id="217" name="Oval 76"/>
          <p:cNvSpPr>
            <a:spLocks noChangeArrowheads="1"/>
          </p:cNvSpPr>
          <p:nvPr/>
        </p:nvSpPr>
        <p:spPr bwMode="auto">
          <a:xfrm>
            <a:off x="6467135" y="169181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18" name="Oval 77"/>
          <p:cNvSpPr>
            <a:spLocks noChangeArrowheads="1"/>
          </p:cNvSpPr>
          <p:nvPr/>
        </p:nvSpPr>
        <p:spPr bwMode="auto">
          <a:xfrm>
            <a:off x="7864616" y="244641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19" name="Oval 78"/>
          <p:cNvSpPr>
            <a:spLocks noChangeArrowheads="1"/>
          </p:cNvSpPr>
          <p:nvPr/>
        </p:nvSpPr>
        <p:spPr bwMode="auto">
          <a:xfrm>
            <a:off x="4920843" y="304571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20" name="Oval 80"/>
          <p:cNvSpPr>
            <a:spLocks noChangeArrowheads="1"/>
          </p:cNvSpPr>
          <p:nvPr/>
        </p:nvSpPr>
        <p:spPr bwMode="auto">
          <a:xfrm>
            <a:off x="5138277" y="243358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18</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21" name="Oval 87"/>
          <p:cNvSpPr>
            <a:spLocks noChangeArrowheads="1"/>
          </p:cNvSpPr>
          <p:nvPr/>
        </p:nvSpPr>
        <p:spPr bwMode="auto">
          <a:xfrm>
            <a:off x="6228008" y="243358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22" name="Oval 88"/>
          <p:cNvSpPr>
            <a:spLocks noChangeArrowheads="1"/>
          </p:cNvSpPr>
          <p:nvPr/>
        </p:nvSpPr>
        <p:spPr bwMode="auto">
          <a:xfrm>
            <a:off x="7401673" y="201333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223" name="Oval 89"/>
          <p:cNvSpPr>
            <a:spLocks noChangeArrowheads="1"/>
          </p:cNvSpPr>
          <p:nvPr/>
        </p:nvSpPr>
        <p:spPr bwMode="auto">
          <a:xfrm>
            <a:off x="6932012" y="244537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23</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24" name="Oval 77"/>
          <p:cNvSpPr>
            <a:spLocks noChangeArrowheads="1"/>
          </p:cNvSpPr>
          <p:nvPr/>
        </p:nvSpPr>
        <p:spPr bwMode="auto">
          <a:xfrm>
            <a:off x="5433342" y="305708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29</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25" name="Oval 78"/>
          <p:cNvSpPr>
            <a:spLocks noChangeArrowheads="1"/>
          </p:cNvSpPr>
          <p:nvPr/>
        </p:nvSpPr>
        <p:spPr bwMode="auto">
          <a:xfrm>
            <a:off x="5951150" y="30462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26" name="Oval 77"/>
          <p:cNvSpPr>
            <a:spLocks noChangeArrowheads="1"/>
          </p:cNvSpPr>
          <p:nvPr/>
        </p:nvSpPr>
        <p:spPr bwMode="auto">
          <a:xfrm>
            <a:off x="6462218" y="304571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27" name="矩形 226"/>
          <p:cNvSpPr/>
          <p:nvPr/>
        </p:nvSpPr>
        <p:spPr bwMode="auto">
          <a:xfrm>
            <a:off x="4960175" y="358613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228" name="矩形 227"/>
          <p:cNvSpPr/>
          <p:nvPr/>
        </p:nvSpPr>
        <p:spPr bwMode="auto">
          <a:xfrm>
            <a:off x="5244649" y="358613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229" name="矩形 228"/>
          <p:cNvSpPr/>
          <p:nvPr/>
        </p:nvSpPr>
        <p:spPr bwMode="auto">
          <a:xfrm>
            <a:off x="5529123" y="358613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230" name="矩形 229"/>
          <p:cNvSpPr/>
          <p:nvPr/>
        </p:nvSpPr>
        <p:spPr bwMode="auto">
          <a:xfrm>
            <a:off x="5813597"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18</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1" name="矩形 230"/>
          <p:cNvSpPr/>
          <p:nvPr/>
        </p:nvSpPr>
        <p:spPr bwMode="auto">
          <a:xfrm>
            <a:off x="6098071"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20</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2" name="矩形 231"/>
          <p:cNvSpPr/>
          <p:nvPr/>
        </p:nvSpPr>
        <p:spPr bwMode="auto">
          <a:xfrm>
            <a:off x="6382545"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23</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3" name="矩形 232"/>
          <p:cNvSpPr/>
          <p:nvPr/>
        </p:nvSpPr>
        <p:spPr bwMode="auto">
          <a:xfrm>
            <a:off x="6667019"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4" name="矩形 233"/>
          <p:cNvSpPr/>
          <p:nvPr/>
        </p:nvSpPr>
        <p:spPr bwMode="auto">
          <a:xfrm>
            <a:off x="6951493"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5" name="矩形 234"/>
          <p:cNvSpPr/>
          <p:nvPr/>
        </p:nvSpPr>
        <p:spPr bwMode="auto">
          <a:xfrm>
            <a:off x="7235967"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29</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6" name="矩形 235"/>
          <p:cNvSpPr/>
          <p:nvPr/>
        </p:nvSpPr>
        <p:spPr bwMode="auto">
          <a:xfrm>
            <a:off x="7520441"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7" name="矩形 236"/>
          <p:cNvSpPr/>
          <p:nvPr/>
        </p:nvSpPr>
        <p:spPr bwMode="auto">
          <a:xfrm>
            <a:off x="7804915"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8" name="矩形 237"/>
          <p:cNvSpPr/>
          <p:nvPr/>
        </p:nvSpPr>
        <p:spPr bwMode="auto">
          <a:xfrm>
            <a:off x="8089386"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9" name="矩形 238"/>
          <p:cNvSpPr/>
          <p:nvPr/>
        </p:nvSpPr>
        <p:spPr>
          <a:xfrm>
            <a:off x="7508622" y="3053052"/>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10</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16</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243" name="直接箭头连接符 242"/>
          <p:cNvCxnSpPr/>
          <p:nvPr/>
        </p:nvCxnSpPr>
        <p:spPr bwMode="auto">
          <a:xfrm flipV="1">
            <a:off x="6049622" y="2012878"/>
            <a:ext cx="464851" cy="160913"/>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244" name="右箭头 243"/>
          <p:cNvSpPr/>
          <p:nvPr/>
        </p:nvSpPr>
        <p:spPr bwMode="auto">
          <a:xfrm>
            <a:off x="108025" y="4928138"/>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46" name="Line 10"/>
          <p:cNvSpPr>
            <a:spLocks noChangeShapeType="1"/>
          </p:cNvSpPr>
          <p:nvPr/>
        </p:nvSpPr>
        <p:spPr bwMode="auto">
          <a:xfrm flipH="1">
            <a:off x="1439213" y="4553979"/>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247" name="Oval 11"/>
          <p:cNvSpPr>
            <a:spLocks noChangeArrowheads="1"/>
          </p:cNvSpPr>
          <p:nvPr/>
        </p:nvSpPr>
        <p:spPr bwMode="auto">
          <a:xfrm>
            <a:off x="2580317" y="564276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48" name="Oval 75"/>
          <p:cNvSpPr>
            <a:spLocks noChangeArrowheads="1"/>
          </p:cNvSpPr>
          <p:nvPr/>
        </p:nvSpPr>
        <p:spPr bwMode="auto">
          <a:xfrm>
            <a:off x="1235001" y="46176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	</a:t>
            </a:r>
            <a:endParaRPr lang="zh-CN" altLang="en-US" sz="2000" b="1" dirty="0">
              <a:latin typeface="微软雅黑" panose="020B0503020204020204" pitchFamily="34" charset="-122"/>
              <a:ea typeface="微软雅黑" panose="020B0503020204020204" pitchFamily="34" charset="-122"/>
            </a:endParaRPr>
          </a:p>
        </p:txBody>
      </p:sp>
      <p:sp>
        <p:nvSpPr>
          <p:cNvPr id="249" name="Oval 76"/>
          <p:cNvSpPr>
            <a:spLocks noChangeArrowheads="1"/>
          </p:cNvSpPr>
          <p:nvPr/>
        </p:nvSpPr>
        <p:spPr bwMode="auto">
          <a:xfrm>
            <a:off x="2071304" y="429377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250" name="Oval 77"/>
          <p:cNvSpPr>
            <a:spLocks noChangeArrowheads="1"/>
          </p:cNvSpPr>
          <p:nvPr/>
        </p:nvSpPr>
        <p:spPr bwMode="auto">
          <a:xfrm>
            <a:off x="3468785" y="504836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1" name="Oval 78"/>
          <p:cNvSpPr>
            <a:spLocks noChangeArrowheads="1"/>
          </p:cNvSpPr>
          <p:nvPr/>
        </p:nvSpPr>
        <p:spPr bwMode="auto">
          <a:xfrm>
            <a:off x="525012" y="564767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2" name="Oval 80"/>
          <p:cNvSpPr>
            <a:spLocks noChangeArrowheads="1"/>
          </p:cNvSpPr>
          <p:nvPr/>
        </p:nvSpPr>
        <p:spPr bwMode="auto">
          <a:xfrm>
            <a:off x="742446" y="50355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18</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3" name="Oval 87"/>
          <p:cNvSpPr>
            <a:spLocks noChangeArrowheads="1"/>
          </p:cNvSpPr>
          <p:nvPr/>
        </p:nvSpPr>
        <p:spPr bwMode="auto">
          <a:xfrm>
            <a:off x="1832177" y="50355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4" name="Oval 88"/>
          <p:cNvSpPr>
            <a:spLocks noChangeArrowheads="1"/>
          </p:cNvSpPr>
          <p:nvPr/>
        </p:nvSpPr>
        <p:spPr bwMode="auto">
          <a:xfrm>
            <a:off x="3005842" y="461529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16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5" name="Oval 89"/>
          <p:cNvSpPr>
            <a:spLocks noChangeArrowheads="1"/>
          </p:cNvSpPr>
          <p:nvPr/>
        </p:nvSpPr>
        <p:spPr bwMode="auto">
          <a:xfrm>
            <a:off x="2536181" y="504732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23</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6" name="Oval 77"/>
          <p:cNvSpPr>
            <a:spLocks noChangeArrowheads="1"/>
          </p:cNvSpPr>
          <p:nvPr/>
        </p:nvSpPr>
        <p:spPr bwMode="auto">
          <a:xfrm>
            <a:off x="1037511" y="565903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29</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7" name="Oval 78"/>
          <p:cNvSpPr>
            <a:spLocks noChangeArrowheads="1"/>
          </p:cNvSpPr>
          <p:nvPr/>
        </p:nvSpPr>
        <p:spPr bwMode="auto">
          <a:xfrm>
            <a:off x="1555319" y="56481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8" name="Oval 77"/>
          <p:cNvSpPr>
            <a:spLocks noChangeArrowheads="1"/>
          </p:cNvSpPr>
          <p:nvPr/>
        </p:nvSpPr>
        <p:spPr bwMode="auto">
          <a:xfrm>
            <a:off x="2066387" y="564767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9" name="矩形 258"/>
          <p:cNvSpPr/>
          <p:nvPr/>
        </p:nvSpPr>
        <p:spPr bwMode="auto">
          <a:xfrm>
            <a:off x="564344" y="6188092"/>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260" name="矩形 259"/>
          <p:cNvSpPr/>
          <p:nvPr/>
        </p:nvSpPr>
        <p:spPr bwMode="auto">
          <a:xfrm>
            <a:off x="848818" y="6188092"/>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261" name="矩形 260"/>
          <p:cNvSpPr/>
          <p:nvPr/>
        </p:nvSpPr>
        <p:spPr bwMode="auto">
          <a:xfrm>
            <a:off x="1133292"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16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62" name="矩形 261"/>
          <p:cNvSpPr/>
          <p:nvPr/>
        </p:nvSpPr>
        <p:spPr bwMode="auto">
          <a:xfrm>
            <a:off x="1417766"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18</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63" name="矩形 262"/>
          <p:cNvSpPr/>
          <p:nvPr/>
        </p:nvSpPr>
        <p:spPr bwMode="auto">
          <a:xfrm>
            <a:off x="1702240"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20</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64" name="矩形 263"/>
          <p:cNvSpPr/>
          <p:nvPr/>
        </p:nvSpPr>
        <p:spPr bwMode="auto">
          <a:xfrm>
            <a:off x="1986714"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23</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65" name="矩形 264"/>
          <p:cNvSpPr/>
          <p:nvPr/>
        </p:nvSpPr>
        <p:spPr bwMode="auto">
          <a:xfrm>
            <a:off x="2271188"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66" name="矩形 265"/>
          <p:cNvSpPr/>
          <p:nvPr/>
        </p:nvSpPr>
        <p:spPr bwMode="auto">
          <a:xfrm>
            <a:off x="2555662"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67" name="矩形 266"/>
          <p:cNvSpPr/>
          <p:nvPr/>
        </p:nvSpPr>
        <p:spPr bwMode="auto">
          <a:xfrm>
            <a:off x="2840136"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29</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68" name="矩形 267"/>
          <p:cNvSpPr/>
          <p:nvPr/>
        </p:nvSpPr>
        <p:spPr bwMode="auto">
          <a:xfrm>
            <a:off x="3124610"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69" name="矩形 268"/>
          <p:cNvSpPr/>
          <p:nvPr/>
        </p:nvSpPr>
        <p:spPr bwMode="auto">
          <a:xfrm>
            <a:off x="3409084"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70" name="矩形 269"/>
          <p:cNvSpPr/>
          <p:nvPr/>
        </p:nvSpPr>
        <p:spPr bwMode="auto">
          <a:xfrm>
            <a:off x="3693555"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73" name="右箭头 272"/>
          <p:cNvSpPr/>
          <p:nvPr/>
        </p:nvSpPr>
        <p:spPr bwMode="auto">
          <a:xfrm>
            <a:off x="4475140" y="4928138"/>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5" name="Oval 11"/>
          <p:cNvSpPr>
            <a:spLocks noChangeArrowheads="1"/>
          </p:cNvSpPr>
          <p:nvPr/>
        </p:nvSpPr>
        <p:spPr bwMode="auto">
          <a:xfrm>
            <a:off x="6947432" y="564276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76" name="Oval 75"/>
          <p:cNvSpPr>
            <a:spLocks noChangeArrowheads="1"/>
          </p:cNvSpPr>
          <p:nvPr/>
        </p:nvSpPr>
        <p:spPr bwMode="auto">
          <a:xfrm>
            <a:off x="5602116" y="46176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14	</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77" name="Oval 76"/>
          <p:cNvSpPr>
            <a:spLocks noChangeArrowheads="1"/>
          </p:cNvSpPr>
          <p:nvPr/>
        </p:nvSpPr>
        <p:spPr bwMode="auto">
          <a:xfrm>
            <a:off x="6438419" y="429377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78" name="Oval 77"/>
          <p:cNvSpPr>
            <a:spLocks noChangeArrowheads="1"/>
          </p:cNvSpPr>
          <p:nvPr/>
        </p:nvSpPr>
        <p:spPr bwMode="auto">
          <a:xfrm>
            <a:off x="7835900" y="504836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79" name="Oval 78"/>
          <p:cNvSpPr>
            <a:spLocks noChangeArrowheads="1"/>
          </p:cNvSpPr>
          <p:nvPr/>
        </p:nvSpPr>
        <p:spPr bwMode="auto">
          <a:xfrm>
            <a:off x="4892127" y="564767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80" name="Oval 80"/>
          <p:cNvSpPr>
            <a:spLocks noChangeArrowheads="1"/>
          </p:cNvSpPr>
          <p:nvPr/>
        </p:nvSpPr>
        <p:spPr bwMode="auto">
          <a:xfrm>
            <a:off x="5109561" y="50355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18</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81" name="Oval 87"/>
          <p:cNvSpPr>
            <a:spLocks noChangeArrowheads="1"/>
          </p:cNvSpPr>
          <p:nvPr/>
        </p:nvSpPr>
        <p:spPr bwMode="auto">
          <a:xfrm>
            <a:off x="6199292" y="50355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82" name="Oval 88"/>
          <p:cNvSpPr>
            <a:spLocks noChangeArrowheads="1"/>
          </p:cNvSpPr>
          <p:nvPr/>
        </p:nvSpPr>
        <p:spPr bwMode="auto">
          <a:xfrm>
            <a:off x="7372957" y="461529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16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83" name="Oval 89"/>
          <p:cNvSpPr>
            <a:spLocks noChangeArrowheads="1"/>
          </p:cNvSpPr>
          <p:nvPr/>
        </p:nvSpPr>
        <p:spPr bwMode="auto">
          <a:xfrm>
            <a:off x="6903296" y="504732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23</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84" name="Oval 77"/>
          <p:cNvSpPr>
            <a:spLocks noChangeArrowheads="1"/>
          </p:cNvSpPr>
          <p:nvPr/>
        </p:nvSpPr>
        <p:spPr bwMode="auto">
          <a:xfrm>
            <a:off x="5404626" y="565903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29</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85" name="Oval 78"/>
          <p:cNvSpPr>
            <a:spLocks noChangeArrowheads="1"/>
          </p:cNvSpPr>
          <p:nvPr/>
        </p:nvSpPr>
        <p:spPr bwMode="auto">
          <a:xfrm>
            <a:off x="5922434" y="56481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86" name="Oval 77"/>
          <p:cNvSpPr>
            <a:spLocks noChangeArrowheads="1"/>
          </p:cNvSpPr>
          <p:nvPr/>
        </p:nvSpPr>
        <p:spPr bwMode="auto">
          <a:xfrm>
            <a:off x="6433502" y="564767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87" name="矩形 286"/>
          <p:cNvSpPr/>
          <p:nvPr/>
        </p:nvSpPr>
        <p:spPr bwMode="auto">
          <a:xfrm>
            <a:off x="4931459" y="6188092"/>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288" name="矩形 287"/>
          <p:cNvSpPr/>
          <p:nvPr/>
        </p:nvSpPr>
        <p:spPr bwMode="auto">
          <a:xfrm>
            <a:off x="5215933"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14</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89" name="矩形 288"/>
          <p:cNvSpPr/>
          <p:nvPr/>
        </p:nvSpPr>
        <p:spPr bwMode="auto">
          <a:xfrm>
            <a:off x="5500407"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16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0" name="矩形 289"/>
          <p:cNvSpPr/>
          <p:nvPr/>
        </p:nvSpPr>
        <p:spPr bwMode="auto">
          <a:xfrm>
            <a:off x="5784881"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18</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1" name="矩形 290"/>
          <p:cNvSpPr/>
          <p:nvPr/>
        </p:nvSpPr>
        <p:spPr bwMode="auto">
          <a:xfrm>
            <a:off x="6069355"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20</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2" name="矩形 291"/>
          <p:cNvSpPr/>
          <p:nvPr/>
        </p:nvSpPr>
        <p:spPr bwMode="auto">
          <a:xfrm>
            <a:off x="6353829"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23</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3" name="矩形 292"/>
          <p:cNvSpPr/>
          <p:nvPr/>
        </p:nvSpPr>
        <p:spPr bwMode="auto">
          <a:xfrm>
            <a:off x="6638303"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4" name="矩形 293"/>
          <p:cNvSpPr/>
          <p:nvPr/>
        </p:nvSpPr>
        <p:spPr bwMode="auto">
          <a:xfrm>
            <a:off x="6922777"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5" name="矩形 294"/>
          <p:cNvSpPr/>
          <p:nvPr/>
        </p:nvSpPr>
        <p:spPr bwMode="auto">
          <a:xfrm>
            <a:off x="7207251"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29</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6" name="矩形 295"/>
          <p:cNvSpPr/>
          <p:nvPr/>
        </p:nvSpPr>
        <p:spPr bwMode="auto">
          <a:xfrm>
            <a:off x="7491725"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7" name="矩形 296"/>
          <p:cNvSpPr/>
          <p:nvPr/>
        </p:nvSpPr>
        <p:spPr bwMode="auto">
          <a:xfrm>
            <a:off x="7776199"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8" name="矩形 297"/>
          <p:cNvSpPr/>
          <p:nvPr/>
        </p:nvSpPr>
        <p:spPr bwMode="auto">
          <a:xfrm>
            <a:off x="8060670"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0039919"/>
      </p:ext>
    </p:extLst>
  </p:cSld>
  <p:clrMapOvr>
    <a:masterClrMapping/>
  </p:clrMapOvr>
  <p:transition advTm="157">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69" name="TextBox 20"/>
          <p:cNvSpPr txBox="1">
            <a:spLocks noChangeArrowheads="1"/>
          </p:cNvSpPr>
          <p:nvPr/>
        </p:nvSpPr>
        <p:spPr bwMode="auto">
          <a:xfrm>
            <a:off x="253309" y="1149132"/>
            <a:ext cx="8783187" cy="273921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性能分析</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遍历求取未排序极大值</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优先级队列（堆）求取极大值</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O(n</a:t>
            </a:r>
            <a:r>
              <a:rPr lang="en-US" altLang="zh-CN" sz="2400" b="1" baseline="30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降低为</a:t>
            </a: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nlogn</a:t>
            </a:r>
            <a:r>
              <a:rPr lang="en-US" altLang="zh-CN" sz="2400" b="1" dirty="0">
                <a:latin typeface="微软雅黑" panose="020B0503020204020204" pitchFamily="34" charset="-122"/>
                <a:ea typeface="微软雅黑" panose="020B0503020204020204" pitchFamily="34" charset="-122"/>
              </a:rPr>
              <a:t>)</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需进行建堆预处理，复杂度</a:t>
            </a:r>
            <a:r>
              <a:rPr lang="en-US" altLang="zh-CN" sz="2400" b="1" dirty="0">
                <a:latin typeface="微软雅黑" panose="020B0503020204020204" pitchFamily="34" charset="-122"/>
                <a:ea typeface="微软雅黑" panose="020B0503020204020204" pitchFamily="34" charset="-122"/>
              </a:rPr>
              <a:t>O(n)</a:t>
            </a:r>
            <a:r>
              <a:rPr lang="zh-CN" altLang="en-US" sz="2400" b="1" dirty="0">
                <a:latin typeface="微软雅黑" panose="020B0503020204020204" pitchFamily="34" charset="-122"/>
                <a:ea typeface="微软雅黑" panose="020B0503020204020204" pitchFamily="34" charset="-122"/>
              </a:rPr>
              <a:t>，整体复杂度仍为</a:t>
            </a: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nlogn</a:t>
            </a:r>
            <a:r>
              <a:rPr lang="en-US" altLang="zh-CN" sz="2400" b="1" dirty="0">
                <a:latin typeface="微软雅黑" panose="020B0503020204020204" pitchFamily="34" charset="-122"/>
                <a:ea typeface="微软雅黑" panose="020B0503020204020204" pitchFamily="34" charset="-122"/>
              </a:rPr>
              <a:t>)</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堆排序是一个</a:t>
            </a:r>
            <a:r>
              <a:rPr lang="zh-CN" altLang="en-US" sz="2400" b="1" dirty="0">
                <a:solidFill>
                  <a:srgbClr val="C00000"/>
                </a:solidFill>
                <a:latin typeface="微软雅黑" panose="020B0503020204020204" pitchFamily="34" charset="-122"/>
                <a:ea typeface="微软雅黑" panose="020B0503020204020204" pitchFamily="34" charset="-122"/>
              </a:rPr>
              <a:t>不稳定</a:t>
            </a:r>
            <a:r>
              <a:rPr lang="zh-CN" altLang="en-US" sz="2400" b="1" dirty="0">
                <a:latin typeface="微软雅黑" panose="020B0503020204020204" pitchFamily="34" charset="-122"/>
                <a:ea typeface="微软雅黑" panose="020B0503020204020204" pitchFamily="34" charset="-122"/>
              </a:rPr>
              <a:t>的排序方法</a:t>
            </a:r>
            <a:endParaRPr lang="en-US" altLang="zh-CN" sz="2400" b="1" dirty="0">
              <a:latin typeface="微软雅黑" panose="020B0503020204020204" pitchFamily="34" charset="-122"/>
              <a:ea typeface="微软雅黑" panose="020B0503020204020204" pitchFamily="34" charset="-122"/>
            </a:endParaRPr>
          </a:p>
        </p:txBody>
      </p:sp>
      <p:sp>
        <p:nvSpPr>
          <p:cNvPr id="8" name="右箭头 7"/>
          <p:cNvSpPr/>
          <p:nvPr/>
        </p:nvSpPr>
        <p:spPr bwMode="auto">
          <a:xfrm>
            <a:off x="4427984" y="1746257"/>
            <a:ext cx="305271"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0" name="组合 9"/>
          <p:cNvGrpSpPr/>
          <p:nvPr/>
        </p:nvGrpSpPr>
        <p:grpSpPr>
          <a:xfrm>
            <a:off x="304237" y="4512027"/>
            <a:ext cx="3740420" cy="2190029"/>
            <a:chOff x="276824" y="4308068"/>
            <a:chExt cx="3740420" cy="2190029"/>
          </a:xfrm>
        </p:grpSpPr>
        <p:sp>
          <p:nvSpPr>
            <p:cNvPr id="3" name="流程图: 手动输入 2"/>
            <p:cNvSpPr/>
            <p:nvPr/>
          </p:nvSpPr>
          <p:spPr bwMode="auto">
            <a:xfrm>
              <a:off x="2921202" y="4308068"/>
              <a:ext cx="1096042" cy="1296144"/>
            </a:xfrm>
            <a:prstGeom prst="flowChartManualInput">
              <a:avLst/>
            </a:prstGeom>
            <a:solidFill>
              <a:srgbClr val="7030A0"/>
            </a:solidFill>
            <a:ln w="3175" algn="ctr">
              <a:noFill/>
              <a:miter lim="800000"/>
              <a:headEnd/>
              <a:tailEnd/>
            </a:ln>
            <a:effectLst/>
          </p:spPr>
          <p:txBody>
            <a:bodyPr lIns="91446" tIns="91446" rIns="91446" bIns="91446" rtlCol="0" anchor="ct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Sorted</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6" name="组合 5"/>
            <p:cNvGrpSpPr/>
            <p:nvPr/>
          </p:nvGrpSpPr>
          <p:grpSpPr>
            <a:xfrm flipH="1">
              <a:off x="276857" y="4797152"/>
              <a:ext cx="2644377" cy="1179260"/>
              <a:chOff x="4512065" y="4077072"/>
              <a:chExt cx="2377155" cy="1224136"/>
            </a:xfrm>
          </p:grpSpPr>
          <p:sp>
            <p:nvSpPr>
              <p:cNvPr id="5" name="流程图: 资料带 4"/>
              <p:cNvSpPr/>
              <p:nvPr/>
            </p:nvSpPr>
            <p:spPr bwMode="auto">
              <a:xfrm>
                <a:off x="4512066" y="4077072"/>
                <a:ext cx="2376268" cy="1046475"/>
              </a:xfrm>
              <a:prstGeom prst="flowChartPunchedTape">
                <a:avLst/>
              </a:prstGeom>
              <a:solidFill>
                <a:schemeClr val="accent1">
                  <a:lumMod val="90000"/>
                </a:schemeClr>
              </a:solidFill>
              <a:ln w="3175" algn="ctr">
                <a:noFill/>
                <a:miter lim="800000"/>
                <a:headEnd/>
                <a:tailEnd/>
              </a:ln>
              <a:effectLst/>
            </p:spPr>
            <p:txBody>
              <a:bodyPr lIns="91446" tIns="91446" rIns="91446" bIns="91446" rtlCol="0" anchor="ctr"/>
              <a:lstStyle/>
              <a:p>
                <a:pPr algn="ctr"/>
                <a:endParaRPr lang="zh-CN" altLang="en-US" sz="2800" b="1" dirty="0">
                  <a:latin typeface="微软雅黑" panose="020B0503020204020204" pitchFamily="34" charset="-122"/>
                  <a:ea typeface="微软雅黑" panose="020B0503020204020204" pitchFamily="34" charset="-122"/>
                </a:endParaRPr>
              </a:p>
            </p:txBody>
          </p:sp>
          <p:sp>
            <p:nvSpPr>
              <p:cNvPr id="12" name="矩形 11"/>
              <p:cNvSpPr/>
              <p:nvPr/>
            </p:nvSpPr>
            <p:spPr bwMode="auto">
              <a:xfrm>
                <a:off x="4512065" y="4914036"/>
                <a:ext cx="2377155" cy="387172"/>
              </a:xfrm>
              <a:prstGeom prst="rect">
                <a:avLst/>
              </a:prstGeom>
              <a:solidFill>
                <a:schemeClr val="bg1"/>
              </a:solidFill>
              <a:ln w="3175" algn="ctr">
                <a:noFill/>
                <a:miter lim="800000"/>
                <a:headEnd/>
                <a:tailEnd/>
              </a:ln>
              <a:effectLst/>
            </p:spPr>
            <p:txBody>
              <a:bodyPr lIns="91446" tIns="91446" rIns="91446" bIns="91446" rtlCol="0" anchor="ctr"/>
              <a:lstStyle/>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14" name="矩形 13"/>
            <p:cNvSpPr/>
            <p:nvPr/>
          </p:nvSpPr>
          <p:spPr bwMode="auto">
            <a:xfrm>
              <a:off x="2561194" y="4941168"/>
              <a:ext cx="360040" cy="648072"/>
            </a:xfrm>
            <a:prstGeom prst="rect">
              <a:avLst/>
            </a:prstGeom>
            <a:solidFill>
              <a:schemeClr val="accent1">
                <a:lumMod val="90000"/>
              </a:schemeClr>
            </a:solidFill>
            <a:ln w="3175" algn="ctr">
              <a:noFill/>
              <a:miter lim="800000"/>
              <a:headEnd/>
              <a:tailEnd/>
            </a:ln>
            <a:effectLst/>
          </p:spPr>
          <p:txBody>
            <a:bodyPr lIns="91446" tIns="91446" rIns="91446" bIns="91446"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rPr>
                <a:t>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bwMode="auto">
            <a:xfrm>
              <a:off x="276857" y="4608260"/>
              <a:ext cx="360040" cy="980980"/>
            </a:xfrm>
            <a:prstGeom prst="rect">
              <a:avLst/>
            </a:prstGeom>
            <a:solidFill>
              <a:schemeClr val="accent2">
                <a:lumMod val="25000"/>
              </a:schemeClr>
            </a:solidFill>
            <a:ln w="3175" algn="ctr">
              <a:noFill/>
              <a:miter lim="800000"/>
              <a:headEnd/>
              <a:tailEnd/>
            </a:ln>
            <a:effectLst/>
          </p:spPr>
          <p:txBody>
            <a:bodyPr lIns="91446" tIns="91446" rIns="91446" bIns="91446"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Max</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7" name="右大括号 6"/>
            <p:cNvSpPr/>
            <p:nvPr/>
          </p:nvSpPr>
          <p:spPr bwMode="auto">
            <a:xfrm rot="5400000">
              <a:off x="1429558" y="4532189"/>
              <a:ext cx="338910" cy="2644377"/>
            </a:xfrm>
            <a:prstGeom prst="rightBrace">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9" name="矩形 8"/>
            <p:cNvSpPr/>
            <p:nvPr/>
          </p:nvSpPr>
          <p:spPr>
            <a:xfrm>
              <a:off x="1063449" y="6036432"/>
              <a:ext cx="946093"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heap</a:t>
              </a:r>
              <a:endParaRPr lang="zh-CN" altLang="en-US" sz="1600" dirty="0"/>
            </a:p>
          </p:txBody>
        </p:sp>
      </p:grpSp>
      <p:grpSp>
        <p:nvGrpSpPr>
          <p:cNvPr id="18" name="组合 17"/>
          <p:cNvGrpSpPr/>
          <p:nvPr/>
        </p:nvGrpSpPr>
        <p:grpSpPr>
          <a:xfrm>
            <a:off x="5208407" y="4512027"/>
            <a:ext cx="3721049" cy="2190029"/>
            <a:chOff x="273859" y="4308068"/>
            <a:chExt cx="3721049" cy="2190029"/>
          </a:xfrm>
        </p:grpSpPr>
        <p:sp>
          <p:nvSpPr>
            <p:cNvPr id="22" name="流程图: 手动输入 21"/>
            <p:cNvSpPr/>
            <p:nvPr/>
          </p:nvSpPr>
          <p:spPr bwMode="auto">
            <a:xfrm>
              <a:off x="2921202" y="4308068"/>
              <a:ext cx="1073706" cy="1296144"/>
            </a:xfrm>
            <a:prstGeom prst="flowChartManualInput">
              <a:avLst/>
            </a:prstGeom>
            <a:solidFill>
              <a:srgbClr val="7030A0"/>
            </a:solidFill>
            <a:ln w="3175" algn="ctr">
              <a:noFill/>
              <a:miter lim="800000"/>
              <a:headEnd/>
              <a:tailEnd/>
            </a:ln>
            <a:effectLst/>
          </p:spPr>
          <p:txBody>
            <a:bodyPr lIns="91446" tIns="91446" rIns="91446" bIns="91446" rtlCol="0" anchor="ct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Sorted</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4" name="组合 23"/>
            <p:cNvGrpSpPr/>
            <p:nvPr/>
          </p:nvGrpSpPr>
          <p:grpSpPr>
            <a:xfrm flipH="1">
              <a:off x="276857" y="4797152"/>
              <a:ext cx="2644377" cy="1179260"/>
              <a:chOff x="4512065" y="4077072"/>
              <a:chExt cx="2377155" cy="1224136"/>
            </a:xfrm>
          </p:grpSpPr>
          <p:sp>
            <p:nvSpPr>
              <p:cNvPr id="29" name="流程图: 资料带 28"/>
              <p:cNvSpPr/>
              <p:nvPr/>
            </p:nvSpPr>
            <p:spPr bwMode="auto">
              <a:xfrm>
                <a:off x="4512066" y="4077072"/>
                <a:ext cx="2056192" cy="1046475"/>
              </a:xfrm>
              <a:prstGeom prst="flowChartPunchedTape">
                <a:avLst/>
              </a:prstGeom>
              <a:solidFill>
                <a:schemeClr val="accent1">
                  <a:lumMod val="90000"/>
                </a:schemeClr>
              </a:solidFill>
              <a:ln w="3175" algn="ctr">
                <a:noFill/>
                <a:miter lim="800000"/>
                <a:headEnd/>
                <a:tailEnd/>
              </a:ln>
              <a:effectLst/>
            </p:spPr>
            <p:txBody>
              <a:bodyPr lIns="91446" tIns="91446" rIns="91446" bIns="91446" rtlCol="0" anchor="ctr"/>
              <a:lstStyle/>
              <a:p>
                <a:pPr algn="ctr"/>
                <a:endParaRPr lang="zh-CN" altLang="en-US" sz="2800" b="1" dirty="0">
                  <a:latin typeface="微软雅黑" panose="020B0503020204020204" pitchFamily="34" charset="-122"/>
                  <a:ea typeface="微软雅黑" panose="020B0503020204020204" pitchFamily="34" charset="-122"/>
                </a:endParaRPr>
              </a:p>
            </p:txBody>
          </p:sp>
          <p:sp>
            <p:nvSpPr>
              <p:cNvPr id="30" name="矩形 29"/>
              <p:cNvSpPr/>
              <p:nvPr/>
            </p:nvSpPr>
            <p:spPr bwMode="auto">
              <a:xfrm>
                <a:off x="4512065" y="4914036"/>
                <a:ext cx="2377155" cy="387172"/>
              </a:xfrm>
              <a:prstGeom prst="rect">
                <a:avLst/>
              </a:prstGeom>
              <a:solidFill>
                <a:schemeClr val="bg1"/>
              </a:solidFill>
              <a:ln w="3175" algn="ctr">
                <a:noFill/>
                <a:miter lim="800000"/>
                <a:headEnd/>
                <a:tailEnd/>
              </a:ln>
              <a:effectLst/>
            </p:spPr>
            <p:txBody>
              <a:bodyPr lIns="91446" tIns="91446" rIns="91446" bIns="91446" rtlCol="0" anchor="ctr"/>
              <a:lstStyle/>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25" name="矩形 24"/>
            <p:cNvSpPr/>
            <p:nvPr/>
          </p:nvSpPr>
          <p:spPr bwMode="auto">
            <a:xfrm>
              <a:off x="273859" y="4948876"/>
              <a:ext cx="360040" cy="648072"/>
            </a:xfrm>
            <a:prstGeom prst="rect">
              <a:avLst/>
            </a:prstGeom>
            <a:solidFill>
              <a:schemeClr val="accent1">
                <a:lumMod val="90000"/>
              </a:schemeClr>
            </a:solidFill>
            <a:ln w="3175" algn="ctr">
              <a:noFill/>
              <a:miter lim="800000"/>
              <a:headEnd/>
              <a:tailEnd/>
            </a:ln>
            <a:effectLst/>
          </p:spPr>
          <p:txBody>
            <a:bodyPr lIns="91446" tIns="91446" rIns="91446" bIns="91446"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rPr>
                <a:t>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bwMode="auto">
            <a:xfrm>
              <a:off x="2563622" y="4610372"/>
              <a:ext cx="360040" cy="980980"/>
            </a:xfrm>
            <a:prstGeom prst="rect">
              <a:avLst/>
            </a:prstGeom>
            <a:solidFill>
              <a:schemeClr val="accent2">
                <a:lumMod val="25000"/>
              </a:schemeClr>
            </a:solidFill>
            <a:ln w="3175" algn="ctr">
              <a:noFill/>
              <a:miter lim="800000"/>
              <a:headEnd/>
              <a:tailEnd/>
            </a:ln>
            <a:effectLst/>
          </p:spPr>
          <p:txBody>
            <a:bodyPr lIns="91446" tIns="91446" rIns="91446" bIns="91446"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Max</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7" name="右大括号 26"/>
            <p:cNvSpPr/>
            <p:nvPr/>
          </p:nvSpPr>
          <p:spPr bwMode="auto">
            <a:xfrm rot="5400000">
              <a:off x="1250768" y="4710979"/>
              <a:ext cx="338910" cy="2286797"/>
            </a:xfrm>
            <a:prstGeom prst="rightBrace">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28" name="矩形 27"/>
            <p:cNvSpPr/>
            <p:nvPr/>
          </p:nvSpPr>
          <p:spPr>
            <a:xfrm>
              <a:off x="1063449" y="6036432"/>
              <a:ext cx="946093"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heap</a:t>
              </a:r>
              <a:endParaRPr lang="zh-CN" altLang="en-US" sz="1600" dirty="0"/>
            </a:p>
          </p:txBody>
        </p:sp>
      </p:grpSp>
      <p:sp>
        <p:nvSpPr>
          <p:cNvPr id="31" name="右箭头 30"/>
          <p:cNvSpPr/>
          <p:nvPr/>
        </p:nvSpPr>
        <p:spPr bwMode="auto">
          <a:xfrm>
            <a:off x="4204320" y="5261005"/>
            <a:ext cx="856620"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a:xfrm>
            <a:off x="4078840" y="3913509"/>
            <a:ext cx="1540841" cy="1200329"/>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删除堆顶，用堆尾</a:t>
            </a:r>
            <a:r>
              <a:rPr lang="en-US" altLang="zh-CN" sz="2400" b="1" dirty="0">
                <a:solidFill>
                  <a:srgbClr val="C00000"/>
                </a:solidFill>
                <a:latin typeface="微软雅黑" panose="020B0503020204020204" pitchFamily="34" charset="-122"/>
                <a:ea typeface="微软雅黑" panose="020B0503020204020204" pitchFamily="34" charset="-122"/>
              </a:rPr>
              <a:t>n</a:t>
            </a:r>
            <a:r>
              <a:rPr lang="zh-CN" altLang="en-US" sz="2400" b="1" dirty="0">
                <a:solidFill>
                  <a:srgbClr val="C00000"/>
                </a:solidFill>
                <a:latin typeface="微软雅黑" panose="020B0503020204020204" pitchFamily="34" charset="-122"/>
                <a:ea typeface="微软雅黑" panose="020B0503020204020204" pitchFamily="34" charset="-122"/>
              </a:rPr>
              <a:t>取代堆顶</a:t>
            </a:r>
            <a:endParaRPr lang="zh-CN" altLang="en-US" sz="2400" dirty="0">
              <a:solidFill>
                <a:srgbClr val="C00000"/>
              </a:solidFill>
            </a:endParaRPr>
          </a:p>
        </p:txBody>
      </p:sp>
      <p:sp>
        <p:nvSpPr>
          <p:cNvPr id="32" name="右箭头 31"/>
          <p:cNvSpPr/>
          <p:nvPr/>
        </p:nvSpPr>
        <p:spPr bwMode="auto">
          <a:xfrm>
            <a:off x="7157801" y="6275272"/>
            <a:ext cx="856620"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3" name="矩形 32"/>
          <p:cNvSpPr/>
          <p:nvPr/>
        </p:nvSpPr>
        <p:spPr>
          <a:xfrm>
            <a:off x="8065555" y="6055724"/>
            <a:ext cx="1175300" cy="830997"/>
          </a:xfrm>
          <a:prstGeom prst="rect">
            <a:avLst/>
          </a:prstGeom>
        </p:spPr>
        <p:txBody>
          <a:bodyPr wrap="square">
            <a:spAutoFit/>
          </a:bodyPr>
          <a:lstStyle/>
          <a:p>
            <a:pPr algn="ctr"/>
            <a:r>
              <a:rPr lang="zh-CN" altLang="en-US" sz="2400" b="1" dirty="0">
                <a:solidFill>
                  <a:srgbClr val="C00000"/>
                </a:solidFill>
                <a:latin typeface="微软雅黑" panose="020B0503020204020204" pitchFamily="34" charset="-122"/>
                <a:ea typeface="微软雅黑" panose="020B0503020204020204" pitchFamily="34" charset="-122"/>
              </a:rPr>
              <a:t>堆顶</a:t>
            </a:r>
            <a:r>
              <a:rPr lang="en-US" altLang="zh-CN" sz="2400" b="1" dirty="0">
                <a:solidFill>
                  <a:srgbClr val="C00000"/>
                </a:solidFill>
                <a:latin typeface="微软雅黑" panose="020B0503020204020204" pitchFamily="34" charset="-122"/>
                <a:ea typeface="微软雅黑" panose="020B0503020204020204" pitchFamily="34" charset="-122"/>
              </a:rPr>
              <a:t>n</a:t>
            </a:r>
            <a:r>
              <a:rPr lang="zh-CN" altLang="en-US" sz="2400" b="1" dirty="0">
                <a:solidFill>
                  <a:srgbClr val="C00000"/>
                </a:solidFill>
                <a:latin typeface="微软雅黑" panose="020B0503020204020204" pitchFamily="34" charset="-122"/>
                <a:ea typeface="微软雅黑" panose="020B0503020204020204" pitchFamily="34" charset="-122"/>
              </a:rPr>
              <a:t>下滤</a:t>
            </a:r>
            <a:endParaRPr lang="zh-CN" altLang="en-US" sz="2400" dirty="0">
              <a:solidFill>
                <a:srgbClr val="C00000"/>
              </a:solidFill>
            </a:endParaRPr>
          </a:p>
        </p:txBody>
      </p:sp>
    </p:spTree>
    <p:extLst>
      <p:ext uri="{BB962C8B-B14F-4D97-AF65-F5344CB8AC3E}">
        <p14:creationId xmlns:p14="http://schemas.microsoft.com/office/powerpoint/2010/main" val="3259218607"/>
      </p:ext>
    </p:extLst>
  </p:cSld>
  <p:clrMapOvr>
    <a:masterClrMapping/>
  </p:clrMapOvr>
  <p:transition advTm="157">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回顾：排 序</a:t>
            </a:r>
          </a:p>
        </p:txBody>
      </p:sp>
      <p:sp>
        <p:nvSpPr>
          <p:cNvPr id="4" name="文本框 3"/>
          <p:cNvSpPr txBox="1"/>
          <p:nvPr/>
        </p:nvSpPr>
        <p:spPr>
          <a:xfrm>
            <a:off x="648072" y="4818762"/>
            <a:ext cx="864096"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排序</a:t>
            </a:r>
          </a:p>
        </p:txBody>
      </p:sp>
      <p:sp>
        <p:nvSpPr>
          <p:cNvPr id="20" name="左大括号 19"/>
          <p:cNvSpPr/>
          <p:nvPr/>
        </p:nvSpPr>
        <p:spPr bwMode="auto">
          <a:xfrm>
            <a:off x="1152624" y="3996552"/>
            <a:ext cx="355845" cy="2672807"/>
          </a:xfrm>
          <a:prstGeom prst="leftBrace">
            <a:avLst>
              <a:gd name="adj1" fmla="val 37037"/>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6" name="文本框 35"/>
          <p:cNvSpPr txBox="1"/>
          <p:nvPr/>
        </p:nvSpPr>
        <p:spPr>
          <a:xfrm>
            <a:off x="1449193" y="2981270"/>
            <a:ext cx="864096" cy="1815882"/>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内部排序</a:t>
            </a:r>
            <a:endParaRPr lang="zh-CN" altLang="en-US" sz="3200" b="1"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1475656" y="6382489"/>
            <a:ext cx="2088232"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外部排序</a:t>
            </a:r>
          </a:p>
        </p:txBody>
      </p:sp>
      <p:sp>
        <p:nvSpPr>
          <p:cNvPr id="38" name="左大括号 37"/>
          <p:cNvSpPr/>
          <p:nvPr/>
        </p:nvSpPr>
        <p:spPr bwMode="auto">
          <a:xfrm>
            <a:off x="1907704" y="1700808"/>
            <a:ext cx="373036" cy="4320479"/>
          </a:xfrm>
          <a:prstGeom prst="leftBrace">
            <a:avLst>
              <a:gd name="adj1" fmla="val 46145"/>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9" name="文本框 38"/>
          <p:cNvSpPr txBox="1"/>
          <p:nvPr/>
        </p:nvSpPr>
        <p:spPr>
          <a:xfrm>
            <a:off x="2232896" y="1412976"/>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0" name="文本框 39"/>
          <p:cNvSpPr txBox="1"/>
          <p:nvPr/>
        </p:nvSpPr>
        <p:spPr>
          <a:xfrm>
            <a:off x="2232896" y="2835714"/>
            <a:ext cx="1908193"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1" name="文本框 40"/>
          <p:cNvSpPr txBox="1"/>
          <p:nvPr/>
        </p:nvSpPr>
        <p:spPr>
          <a:xfrm>
            <a:off x="2232896" y="4131858"/>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交换排序</a:t>
            </a:r>
          </a:p>
        </p:txBody>
      </p:sp>
      <p:sp>
        <p:nvSpPr>
          <p:cNvPr id="42" name="文本框 41"/>
          <p:cNvSpPr txBox="1"/>
          <p:nvPr/>
        </p:nvSpPr>
        <p:spPr>
          <a:xfrm>
            <a:off x="2226893" y="5076673"/>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43" name="文本框 42"/>
          <p:cNvSpPr txBox="1"/>
          <p:nvPr/>
        </p:nvSpPr>
        <p:spPr>
          <a:xfrm>
            <a:off x="2242626" y="5716034"/>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基数排序</a:t>
            </a:r>
          </a:p>
        </p:txBody>
      </p:sp>
      <p:sp>
        <p:nvSpPr>
          <p:cNvPr id="44" name="左大括号 43"/>
          <p:cNvSpPr/>
          <p:nvPr/>
        </p:nvSpPr>
        <p:spPr bwMode="auto">
          <a:xfrm>
            <a:off x="3856669" y="1304676"/>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45" name="文本框 44"/>
          <p:cNvSpPr txBox="1"/>
          <p:nvPr/>
        </p:nvSpPr>
        <p:spPr>
          <a:xfrm>
            <a:off x="4143940" y="1149256"/>
            <a:ext cx="1938974"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6" name="文本框 45"/>
          <p:cNvSpPr txBox="1"/>
          <p:nvPr/>
        </p:nvSpPr>
        <p:spPr>
          <a:xfrm>
            <a:off x="4133109" y="1801653"/>
            <a:ext cx="194980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希尔排序</a:t>
            </a:r>
          </a:p>
        </p:txBody>
      </p:sp>
      <p:sp>
        <p:nvSpPr>
          <p:cNvPr id="47" name="文本框 46"/>
          <p:cNvSpPr txBox="1"/>
          <p:nvPr/>
        </p:nvSpPr>
        <p:spPr>
          <a:xfrm>
            <a:off x="4111689" y="2454050"/>
            <a:ext cx="14420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8" name="文本框 47"/>
          <p:cNvSpPr txBox="1"/>
          <p:nvPr/>
        </p:nvSpPr>
        <p:spPr>
          <a:xfrm>
            <a:off x="4100858" y="3758844"/>
            <a:ext cx="1437003" cy="461665"/>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sz="2400" dirty="0"/>
              <a:t>冒泡排序</a:t>
            </a:r>
          </a:p>
        </p:txBody>
      </p:sp>
      <p:sp>
        <p:nvSpPr>
          <p:cNvPr id="49" name="文本框 48"/>
          <p:cNvSpPr txBox="1"/>
          <p:nvPr/>
        </p:nvSpPr>
        <p:spPr>
          <a:xfrm>
            <a:off x="4116516" y="4411241"/>
            <a:ext cx="142134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快速排序</a:t>
            </a:r>
          </a:p>
        </p:txBody>
      </p:sp>
      <p:sp>
        <p:nvSpPr>
          <p:cNvPr id="51" name="文本框 50"/>
          <p:cNvSpPr txBox="1"/>
          <p:nvPr/>
        </p:nvSpPr>
        <p:spPr>
          <a:xfrm>
            <a:off x="4387133" y="3106447"/>
            <a:ext cx="1150728"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堆排序</a:t>
            </a:r>
          </a:p>
        </p:txBody>
      </p:sp>
      <p:sp>
        <p:nvSpPr>
          <p:cNvPr id="54" name="文本框 53"/>
          <p:cNvSpPr txBox="1"/>
          <p:nvPr/>
        </p:nvSpPr>
        <p:spPr>
          <a:xfrm>
            <a:off x="2928917" y="6438526"/>
            <a:ext cx="2983441" cy="461665"/>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内外存结合使用</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1117241" y="2196327"/>
            <a:ext cx="916038" cy="830997"/>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使用内存</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5800" y="1200468"/>
            <a:ext cx="1053985" cy="564741"/>
          </a:xfrm>
          <a:prstGeom prst="rect">
            <a:avLst/>
          </a:prstGeom>
        </p:spPr>
      </p:pic>
      <p:sp>
        <p:nvSpPr>
          <p:cNvPr id="57" name="文本框 56"/>
          <p:cNvSpPr txBox="1"/>
          <p:nvPr/>
        </p:nvSpPr>
        <p:spPr>
          <a:xfrm>
            <a:off x="4100858" y="5085184"/>
            <a:ext cx="1437003"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59" name="文本框 58"/>
          <p:cNvSpPr txBox="1"/>
          <p:nvPr/>
        </p:nvSpPr>
        <p:spPr>
          <a:xfrm>
            <a:off x="4111689" y="5751957"/>
            <a:ext cx="15315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基数排序</a:t>
            </a:r>
          </a:p>
        </p:txBody>
      </p:sp>
      <p:cxnSp>
        <p:nvCxnSpPr>
          <p:cNvPr id="31" name="直接箭头连接符 30"/>
          <p:cNvCxnSpPr/>
          <p:nvPr/>
        </p:nvCxnSpPr>
        <p:spPr bwMode="auto">
          <a:xfrm flipV="1">
            <a:off x="3851920" y="5315086"/>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cxnSp>
        <p:nvCxnSpPr>
          <p:cNvPr id="65" name="直接箭头连接符 64"/>
          <p:cNvCxnSpPr/>
          <p:nvPr/>
        </p:nvCxnSpPr>
        <p:spPr bwMode="auto">
          <a:xfrm flipV="1">
            <a:off x="3851920" y="5949280"/>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pic>
        <p:nvPicPr>
          <p:cNvPr id="67" name="图片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1269" y="1835825"/>
            <a:ext cx="1063049" cy="551555"/>
          </a:xfrm>
          <a:prstGeom prst="rect">
            <a:avLst/>
          </a:prstGeom>
        </p:spPr>
      </p:pic>
      <p:pic>
        <p:nvPicPr>
          <p:cNvPr id="68" name="图片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33274" y="3121785"/>
            <a:ext cx="1041046" cy="553005"/>
          </a:xfrm>
          <a:prstGeom prst="rect">
            <a:avLst/>
          </a:prstGeom>
        </p:spPr>
      </p:pic>
      <p:sp>
        <p:nvSpPr>
          <p:cNvPr id="70" name="文本框 69"/>
          <p:cNvSpPr txBox="1"/>
          <p:nvPr/>
        </p:nvSpPr>
        <p:spPr>
          <a:xfrm>
            <a:off x="6551017" y="129713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en-US" altLang="zh-CN" sz="2000" dirty="0"/>
              <a:t>O(n</a:t>
            </a:r>
            <a:r>
              <a:rPr lang="en-US" altLang="zh-CN" sz="2000" baseline="30000" dirty="0"/>
              <a:t>2</a:t>
            </a:r>
            <a:r>
              <a:rPr lang="en-US" altLang="zh-CN" sz="2000" dirty="0"/>
              <a:t>)</a:t>
            </a:r>
            <a:endParaRPr lang="zh-CN" altLang="en-US" sz="2000" dirty="0"/>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28746" y="3745406"/>
            <a:ext cx="1046076" cy="584942"/>
          </a:xfrm>
          <a:prstGeom prst="rect">
            <a:avLst/>
          </a:prstGeom>
        </p:spPr>
      </p:pic>
      <p:pic>
        <p:nvPicPr>
          <p:cNvPr id="7" name="图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20259" y="5001243"/>
            <a:ext cx="1063049" cy="622378"/>
          </a:xfrm>
          <a:prstGeom prst="rect">
            <a:avLst/>
          </a:prstGeom>
        </p:spPr>
      </p:pic>
      <p:sp>
        <p:nvSpPr>
          <p:cNvPr id="78" name="左大括号 77"/>
          <p:cNvSpPr/>
          <p:nvPr/>
        </p:nvSpPr>
        <p:spPr bwMode="auto">
          <a:xfrm>
            <a:off x="3820455" y="2681079"/>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79" name="左大括号 78"/>
          <p:cNvSpPr/>
          <p:nvPr/>
        </p:nvSpPr>
        <p:spPr bwMode="auto">
          <a:xfrm>
            <a:off x="3806297" y="3958473"/>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pic>
        <p:nvPicPr>
          <p:cNvPr id="3" name="图片 2"/>
          <p:cNvPicPr>
            <a:picLocks noChangeAspect="1"/>
          </p:cNvPicPr>
          <p:nvPr/>
        </p:nvPicPr>
        <p:blipFill rotWithShape="1">
          <a:blip r:embed="rId8" cstate="print">
            <a:extLst>
              <a:ext uri="{28A0092B-C50C-407E-A947-70E740481C1C}">
                <a14:useLocalDpi xmlns:a14="http://schemas.microsoft.com/office/drawing/2010/main" val="0"/>
              </a:ext>
            </a:extLst>
          </a:blip>
          <a:srcRect t="10133" b="20469"/>
          <a:stretch/>
        </p:blipFill>
        <p:spPr>
          <a:xfrm>
            <a:off x="5628745" y="4364358"/>
            <a:ext cx="1041039" cy="545123"/>
          </a:xfrm>
          <a:prstGeom prst="rect">
            <a:avLst/>
          </a:prstGeom>
        </p:spPr>
      </p:pic>
      <p:pic>
        <p:nvPicPr>
          <p:cNvPr id="8" name="图片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06324" y="5688374"/>
            <a:ext cx="1071426" cy="659689"/>
          </a:xfrm>
          <a:prstGeom prst="rect">
            <a:avLst/>
          </a:prstGeom>
        </p:spPr>
      </p:pic>
      <p:pic>
        <p:nvPicPr>
          <p:cNvPr id="9" name="图片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606324" y="2433148"/>
            <a:ext cx="1063460" cy="633441"/>
          </a:xfrm>
          <a:prstGeom prst="rect">
            <a:avLst/>
          </a:prstGeom>
        </p:spPr>
      </p:pic>
      <p:sp>
        <p:nvSpPr>
          <p:cNvPr id="52" name="文本框 51"/>
          <p:cNvSpPr txBox="1"/>
          <p:nvPr/>
        </p:nvSpPr>
        <p:spPr>
          <a:xfrm>
            <a:off x="6727901" y="3877922"/>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a:t>
            </a:r>
            <a:r>
              <a:rPr lang="en-US" altLang="zh-CN" sz="2000" baseline="30000" dirty="0"/>
              <a:t>2</a:t>
            </a:r>
            <a:r>
              <a:rPr lang="en-US" altLang="zh-CN" sz="2000" dirty="0"/>
              <a:t>)</a:t>
            </a:r>
            <a:endParaRPr lang="zh-CN" altLang="en-US" sz="2000" dirty="0"/>
          </a:p>
        </p:txBody>
      </p:sp>
      <p:sp>
        <p:nvSpPr>
          <p:cNvPr id="53" name="文本框 52"/>
          <p:cNvSpPr txBox="1"/>
          <p:nvPr/>
        </p:nvSpPr>
        <p:spPr>
          <a:xfrm>
            <a:off x="6727901" y="5168315"/>
            <a:ext cx="1419075" cy="400110"/>
          </a:xfrm>
          <a:prstGeom prst="rect">
            <a:avLst/>
          </a:prstGeom>
          <a:noFill/>
        </p:spPr>
        <p:txBody>
          <a:bodyPr wrap="square" rtlCol="0">
            <a:spAutoFit/>
          </a:bodyPr>
          <a:lstStyle>
            <a:defPPr>
              <a:defRPr lang="zh-CN"/>
            </a:defPPr>
            <a:lvl1pPr>
              <a:defRPr sz="20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dirty="0"/>
              <a:t>O(</a:t>
            </a:r>
            <a:r>
              <a:rPr lang="en-US" altLang="zh-CN" dirty="0" err="1"/>
              <a:t>nlogn</a:t>
            </a:r>
            <a:r>
              <a:rPr lang="en-US" altLang="zh-CN" dirty="0"/>
              <a:t>)</a:t>
            </a:r>
            <a:endParaRPr lang="zh-CN" altLang="en-US" dirty="0"/>
          </a:p>
        </p:txBody>
      </p:sp>
      <p:sp>
        <p:nvSpPr>
          <p:cNvPr id="58" name="文本框 57"/>
          <p:cNvSpPr txBox="1"/>
          <p:nvPr/>
        </p:nvSpPr>
        <p:spPr>
          <a:xfrm>
            <a:off x="6727901" y="2587528"/>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a:t>
            </a:r>
            <a:r>
              <a:rPr lang="en-US" altLang="zh-CN" sz="2000" baseline="30000" dirty="0"/>
              <a:t>2</a:t>
            </a:r>
            <a:r>
              <a:rPr lang="en-US" altLang="zh-CN" sz="2000" dirty="0"/>
              <a:t>)</a:t>
            </a:r>
            <a:endParaRPr lang="zh-CN" altLang="en-US" sz="2000" dirty="0"/>
          </a:p>
        </p:txBody>
      </p:sp>
      <p:sp>
        <p:nvSpPr>
          <p:cNvPr id="69" name="左大括号 68"/>
          <p:cNvSpPr/>
          <p:nvPr/>
        </p:nvSpPr>
        <p:spPr bwMode="auto">
          <a:xfrm flipH="1">
            <a:off x="8043838" y="1359753"/>
            <a:ext cx="449257" cy="4021029"/>
          </a:xfrm>
          <a:prstGeom prst="leftBrace">
            <a:avLst>
              <a:gd name="adj1" fmla="val 46145"/>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10" name="矩形 9"/>
          <p:cNvSpPr/>
          <p:nvPr/>
        </p:nvSpPr>
        <p:spPr>
          <a:xfrm>
            <a:off x="8588891" y="1690127"/>
            <a:ext cx="664827" cy="3416320"/>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基于关键码间的比较</a:t>
            </a:r>
          </a:p>
        </p:txBody>
      </p:sp>
      <p:sp>
        <p:nvSpPr>
          <p:cNvPr id="50" name="文本框 49"/>
          <p:cNvSpPr txBox="1"/>
          <p:nvPr/>
        </p:nvSpPr>
        <p:spPr>
          <a:xfrm>
            <a:off x="6705512" y="323272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nlogn</a:t>
            </a:r>
            <a:r>
              <a:rPr lang="en-US" altLang="zh-CN" sz="2000" dirty="0"/>
              <a:t>)</a:t>
            </a:r>
            <a:endParaRPr lang="zh-CN" altLang="en-US" sz="2000" dirty="0"/>
          </a:p>
        </p:txBody>
      </p:sp>
      <p:sp>
        <p:nvSpPr>
          <p:cNvPr id="60" name="文本框 59"/>
          <p:cNvSpPr txBox="1"/>
          <p:nvPr/>
        </p:nvSpPr>
        <p:spPr>
          <a:xfrm>
            <a:off x="6738061" y="586543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M+n</a:t>
            </a:r>
            <a:r>
              <a:rPr lang="en-US" altLang="zh-CN" sz="2000" dirty="0"/>
              <a:t>)</a:t>
            </a:r>
            <a:endParaRPr lang="zh-CN" altLang="en-US" sz="2000" dirty="0"/>
          </a:p>
        </p:txBody>
      </p:sp>
      <p:sp>
        <p:nvSpPr>
          <p:cNvPr id="61" name="文本框 60"/>
          <p:cNvSpPr txBox="1"/>
          <p:nvPr/>
        </p:nvSpPr>
        <p:spPr>
          <a:xfrm>
            <a:off x="6738061" y="1911547"/>
            <a:ext cx="1408915"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O(nlog</a:t>
            </a:r>
            <a:r>
              <a:rPr lang="en-US" altLang="zh-CN" sz="2000" baseline="30000" dirty="0"/>
              <a:t>2</a:t>
            </a:r>
            <a:r>
              <a:rPr lang="en-US" altLang="zh-CN" sz="2000" dirty="0"/>
              <a:t>n)</a:t>
            </a:r>
            <a:endParaRPr lang="zh-CN" altLang="en-US" sz="2000" dirty="0"/>
          </a:p>
        </p:txBody>
      </p:sp>
      <p:sp>
        <p:nvSpPr>
          <p:cNvPr id="62" name="文本框 61"/>
          <p:cNvSpPr txBox="1"/>
          <p:nvPr/>
        </p:nvSpPr>
        <p:spPr>
          <a:xfrm>
            <a:off x="6740046" y="4482813"/>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nlogn</a:t>
            </a:r>
            <a:r>
              <a:rPr lang="en-US" altLang="zh-CN" sz="2000" dirty="0"/>
              <a:t>)</a:t>
            </a:r>
            <a:endParaRPr lang="zh-CN" altLang="en-US" sz="2000" dirty="0"/>
          </a:p>
        </p:txBody>
      </p:sp>
    </p:spTree>
    <p:extLst>
      <p:ext uri="{BB962C8B-B14F-4D97-AF65-F5344CB8AC3E}">
        <p14:creationId xmlns:p14="http://schemas.microsoft.com/office/powerpoint/2010/main" val="821241260"/>
      </p:ext>
    </p:extLst>
  </p:cSld>
  <p:clrMapOvr>
    <a:masterClrMapping/>
  </p:clrMapOvr>
  <p:transition advTm="157">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排序算法比较</a:t>
            </a:r>
          </a:p>
        </p:txBody>
      </p:sp>
      <p:graphicFrame>
        <p:nvGraphicFramePr>
          <p:cNvPr id="5" name="表格 4"/>
          <p:cNvGraphicFramePr>
            <a:graphicFrameLocks noGrp="1"/>
          </p:cNvGraphicFramePr>
          <p:nvPr>
            <p:extLst>
              <p:ext uri="{D42A27DB-BD31-4B8C-83A1-F6EECF244321}">
                <p14:modId xmlns:p14="http://schemas.microsoft.com/office/powerpoint/2010/main" val="2985618436"/>
              </p:ext>
            </p:extLst>
          </p:nvPr>
        </p:nvGraphicFramePr>
        <p:xfrm>
          <a:off x="323528" y="1340768"/>
          <a:ext cx="8352930" cy="3474720"/>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1764025022"/>
                    </a:ext>
                  </a:extLst>
                </a:gridCol>
                <a:gridCol w="1872208">
                  <a:extLst>
                    <a:ext uri="{9D8B030D-6E8A-4147-A177-3AD203B41FA5}">
                      <a16:colId xmlns:a16="http://schemas.microsoft.com/office/drawing/2014/main" val="4157181270"/>
                    </a:ext>
                  </a:extLst>
                </a:gridCol>
                <a:gridCol w="1152128">
                  <a:extLst>
                    <a:ext uri="{9D8B030D-6E8A-4147-A177-3AD203B41FA5}">
                      <a16:colId xmlns:a16="http://schemas.microsoft.com/office/drawing/2014/main" val="3919430198"/>
                    </a:ext>
                  </a:extLst>
                </a:gridCol>
                <a:gridCol w="1248140">
                  <a:extLst>
                    <a:ext uri="{9D8B030D-6E8A-4147-A177-3AD203B41FA5}">
                      <a16:colId xmlns:a16="http://schemas.microsoft.com/office/drawing/2014/main" val="3826716434"/>
                    </a:ext>
                  </a:extLst>
                </a:gridCol>
                <a:gridCol w="1632180">
                  <a:extLst>
                    <a:ext uri="{9D8B030D-6E8A-4147-A177-3AD203B41FA5}">
                      <a16:colId xmlns:a16="http://schemas.microsoft.com/office/drawing/2014/main" val="1677438766"/>
                    </a:ext>
                  </a:extLst>
                </a:gridCol>
                <a:gridCol w="1152130">
                  <a:extLst>
                    <a:ext uri="{9D8B030D-6E8A-4147-A177-3AD203B41FA5}">
                      <a16:colId xmlns:a16="http://schemas.microsoft.com/office/drawing/2014/main" val="3472490981"/>
                    </a:ext>
                  </a:extLst>
                </a:gridCol>
              </a:tblGrid>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排序方法</a:t>
                      </a:r>
                    </a:p>
                  </a:txBody>
                  <a:tcPr anchor="ctr" anchorCtr="1"/>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平均情况</a:t>
                      </a:r>
                    </a:p>
                  </a:txBody>
                  <a:tcPr anchor="ctr" anchorCtr="1"/>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最好情况</a:t>
                      </a:r>
                    </a:p>
                  </a:txBody>
                  <a:tcPr anchor="ctr" anchorCtr="1"/>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最差情况</a:t>
                      </a:r>
                    </a:p>
                  </a:txBody>
                  <a:tcPr anchor="ctr" anchorCtr="1"/>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辅助空间</a:t>
                      </a:r>
                    </a:p>
                  </a:txBody>
                  <a:tcPr anchor="ctr" anchorCtr="1"/>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稳定性</a:t>
                      </a:r>
                    </a:p>
                  </a:txBody>
                  <a:tcPr anchor="ctr" anchorCtr="1"/>
                </a:tc>
                <a:extLst>
                  <a:ext uri="{0D108BD9-81ED-4DB2-BD59-A6C34878D82A}">
                    <a16:rowId xmlns:a16="http://schemas.microsoft.com/office/drawing/2014/main" val="2059246739"/>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冒泡排序</a:t>
                      </a: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O(n)</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O(1)</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稳定</a:t>
                      </a:r>
                    </a:p>
                  </a:txBody>
                  <a:tcPr anchor="ctr" anchorCtr="1"/>
                </a:tc>
                <a:extLst>
                  <a:ext uri="{0D108BD9-81ED-4DB2-BD59-A6C34878D82A}">
                    <a16:rowId xmlns:a16="http://schemas.microsoft.com/office/drawing/2014/main" val="3473891356"/>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选择排序</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O(1)</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不</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稳定</a:t>
                      </a:r>
                    </a:p>
                  </a:txBody>
                  <a:tcPr anchor="ctr" anchorCtr="1"/>
                </a:tc>
                <a:extLst>
                  <a:ext uri="{0D108BD9-81ED-4DB2-BD59-A6C34878D82A}">
                    <a16:rowId xmlns:a16="http://schemas.microsoft.com/office/drawing/2014/main" val="472086016"/>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插入排序</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O(1)</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稳定</a:t>
                      </a:r>
                    </a:p>
                  </a:txBody>
                  <a:tcPr anchor="ctr" anchorCtr="1"/>
                </a:tc>
                <a:extLst>
                  <a:ext uri="{0D108BD9-81ED-4DB2-BD59-A6C34878D82A}">
                    <a16:rowId xmlns:a16="http://schemas.microsoft.com/office/drawing/2014/main" val="1033615847"/>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希尔排序</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O(nlog</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n)~O(n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O(nlog</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n)</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O(1)</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不稳定</a:t>
                      </a:r>
                    </a:p>
                  </a:txBody>
                  <a:tcPr anchor="ctr" anchorCtr="1"/>
                </a:tc>
                <a:extLst>
                  <a:ext uri="{0D108BD9-81ED-4DB2-BD59-A6C34878D82A}">
                    <a16:rowId xmlns:a16="http://schemas.microsoft.com/office/drawing/2014/main" val="1783184270"/>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   堆排序</a:t>
                      </a: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O(1)</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不稳定</a:t>
                      </a:r>
                    </a:p>
                  </a:txBody>
                  <a:tcPr anchor="ctr" anchorCtr="1"/>
                </a:tc>
                <a:extLst>
                  <a:ext uri="{0D108BD9-81ED-4DB2-BD59-A6C34878D82A}">
                    <a16:rowId xmlns:a16="http://schemas.microsoft.com/office/drawing/2014/main" val="1496520771"/>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归并排序</a:t>
                      </a: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O(n)</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稳定</a:t>
                      </a:r>
                    </a:p>
                  </a:txBody>
                  <a:tcPr anchor="ctr" anchorCtr="1"/>
                </a:tc>
                <a:extLst>
                  <a:ext uri="{0D108BD9-81ED-4DB2-BD59-A6C34878D82A}">
                    <a16:rowId xmlns:a16="http://schemas.microsoft.com/office/drawing/2014/main" val="4175738579"/>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快速排序</a:t>
                      </a: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logn</a:t>
                      </a:r>
                      <a:r>
                        <a:rPr lang="en-US" altLang="zh-CN" sz="1600" b="1" dirty="0">
                          <a:latin typeface="微软雅黑" panose="020B0503020204020204" pitchFamily="34" charset="-122"/>
                          <a:ea typeface="微软雅黑" panose="020B0503020204020204" pitchFamily="34" charset="-122"/>
                        </a:rPr>
                        <a:t>)~O(n)</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不稳定</a:t>
                      </a:r>
                    </a:p>
                  </a:txBody>
                  <a:tcPr anchor="ctr" anchorCtr="1"/>
                </a:tc>
                <a:extLst>
                  <a:ext uri="{0D108BD9-81ED-4DB2-BD59-A6C34878D82A}">
                    <a16:rowId xmlns:a16="http://schemas.microsoft.com/office/drawing/2014/main" val="1870749725"/>
                  </a:ext>
                </a:extLst>
              </a:tr>
            </a:tbl>
          </a:graphicData>
        </a:graphic>
      </p:graphicFrame>
      <p:sp>
        <p:nvSpPr>
          <p:cNvPr id="62" name="矩形 61"/>
          <p:cNvSpPr/>
          <p:nvPr/>
        </p:nvSpPr>
        <p:spPr>
          <a:xfrm>
            <a:off x="882353" y="4941168"/>
            <a:ext cx="7488832" cy="830997"/>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从指标上看，快速排序在与堆排序、归并排序的比较中性能并不占优势，为何快速排序实际中更快？</a:t>
            </a:r>
          </a:p>
        </p:txBody>
      </p:sp>
    </p:spTree>
    <p:extLst>
      <p:ext uri="{BB962C8B-B14F-4D97-AF65-F5344CB8AC3E}">
        <p14:creationId xmlns:p14="http://schemas.microsoft.com/office/powerpoint/2010/main" val="411175023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排序算法运行时间比较</a:t>
            </a:r>
          </a:p>
        </p:txBody>
      </p:sp>
      <p:graphicFrame>
        <p:nvGraphicFramePr>
          <p:cNvPr id="6" name="表格 5"/>
          <p:cNvGraphicFramePr>
            <a:graphicFrameLocks noGrp="1"/>
          </p:cNvGraphicFramePr>
          <p:nvPr/>
        </p:nvGraphicFramePr>
        <p:xfrm>
          <a:off x="179512" y="1124744"/>
          <a:ext cx="8640963" cy="3566160"/>
        </p:xfrm>
        <a:graphic>
          <a:graphicData uri="http://schemas.openxmlformats.org/drawingml/2006/table">
            <a:tbl>
              <a:tblPr firstRow="1" bandRow="1">
                <a:tableStyleId>{5C22544A-7EE6-4342-B048-85BDC9FD1C3A}</a:tableStyleId>
              </a:tblPr>
              <a:tblGrid>
                <a:gridCol w="1815328">
                  <a:extLst>
                    <a:ext uri="{9D8B030D-6E8A-4147-A177-3AD203B41FA5}">
                      <a16:colId xmlns:a16="http://schemas.microsoft.com/office/drawing/2014/main" val="1764025022"/>
                    </a:ext>
                  </a:extLst>
                </a:gridCol>
                <a:gridCol w="1089197">
                  <a:extLst>
                    <a:ext uri="{9D8B030D-6E8A-4147-A177-3AD203B41FA5}">
                      <a16:colId xmlns:a16="http://schemas.microsoft.com/office/drawing/2014/main" val="4157181270"/>
                    </a:ext>
                  </a:extLst>
                </a:gridCol>
                <a:gridCol w="1161810">
                  <a:extLst>
                    <a:ext uri="{9D8B030D-6E8A-4147-A177-3AD203B41FA5}">
                      <a16:colId xmlns:a16="http://schemas.microsoft.com/office/drawing/2014/main" val="3911546932"/>
                    </a:ext>
                  </a:extLst>
                </a:gridCol>
                <a:gridCol w="1161810">
                  <a:extLst>
                    <a:ext uri="{9D8B030D-6E8A-4147-A177-3AD203B41FA5}">
                      <a16:colId xmlns:a16="http://schemas.microsoft.com/office/drawing/2014/main" val="3595836523"/>
                    </a:ext>
                  </a:extLst>
                </a:gridCol>
                <a:gridCol w="1234423">
                  <a:extLst>
                    <a:ext uri="{9D8B030D-6E8A-4147-A177-3AD203B41FA5}">
                      <a16:colId xmlns:a16="http://schemas.microsoft.com/office/drawing/2014/main" val="3919430198"/>
                    </a:ext>
                  </a:extLst>
                </a:gridCol>
                <a:gridCol w="1089197">
                  <a:extLst>
                    <a:ext uri="{9D8B030D-6E8A-4147-A177-3AD203B41FA5}">
                      <a16:colId xmlns:a16="http://schemas.microsoft.com/office/drawing/2014/main" val="3826716434"/>
                    </a:ext>
                  </a:extLst>
                </a:gridCol>
                <a:gridCol w="1089198">
                  <a:extLst>
                    <a:ext uri="{9D8B030D-6E8A-4147-A177-3AD203B41FA5}">
                      <a16:colId xmlns:a16="http://schemas.microsoft.com/office/drawing/2014/main" val="1677438766"/>
                    </a:ext>
                  </a:extLst>
                </a:gridCol>
              </a:tblGrid>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数据规模</a:t>
                      </a:r>
                    </a:p>
                  </a:txBody>
                  <a:tcPr anchor="ctr" anchorCtr="1"/>
                </a:tc>
                <a:tc>
                  <a:txBody>
                    <a:bodyPr/>
                    <a:lstStyle/>
                    <a:p>
                      <a:pPr algn="ctr"/>
                      <a:r>
                        <a:rPr lang="en-US" altLang="zh-CN" sz="2000" b="1" kern="1200" dirty="0">
                          <a:solidFill>
                            <a:schemeClr val="tx1"/>
                          </a:solidFill>
                          <a:latin typeface="微软雅黑" panose="020B0503020204020204" pitchFamily="34" charset="-122"/>
                          <a:ea typeface="微软雅黑" panose="020B0503020204020204" pitchFamily="34" charset="-122"/>
                          <a:cs typeface="+mn-cs"/>
                        </a:rPr>
                        <a:t>20</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万</a:t>
                      </a:r>
                    </a:p>
                  </a:txBody>
                  <a:tcPr anchor="ctr" anchorCtr="1"/>
                </a:tc>
                <a:tc>
                  <a:txBody>
                    <a:bodyPr/>
                    <a:lstStyle/>
                    <a:p>
                      <a:pPr algn="ctr"/>
                      <a:r>
                        <a:rPr lang="en-US" altLang="zh-CN" sz="2000" b="1" kern="1200" dirty="0">
                          <a:solidFill>
                            <a:schemeClr val="tx1"/>
                          </a:solidFill>
                          <a:latin typeface="微软雅黑" panose="020B0503020204020204" pitchFamily="34" charset="-122"/>
                          <a:ea typeface="微软雅黑" panose="020B0503020204020204" pitchFamily="34" charset="-122"/>
                          <a:cs typeface="+mn-cs"/>
                        </a:rPr>
                        <a:t>100</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万</a:t>
                      </a:r>
                    </a:p>
                  </a:txBody>
                  <a:tcPr anchor="ctr" anchorCtr="1"/>
                </a:tc>
                <a:tc>
                  <a:txBody>
                    <a:bodyPr/>
                    <a:lstStyle/>
                    <a:p>
                      <a:pPr algn="ctr"/>
                      <a:r>
                        <a:rPr lang="en-US" altLang="zh-CN" sz="2000" b="1" kern="1200" dirty="0">
                          <a:solidFill>
                            <a:schemeClr val="tx1"/>
                          </a:solidFill>
                          <a:latin typeface="微软雅黑" panose="020B0503020204020204" pitchFamily="34" charset="-122"/>
                          <a:ea typeface="微软雅黑" panose="020B0503020204020204" pitchFamily="34" charset="-122"/>
                          <a:cs typeface="+mn-cs"/>
                        </a:rPr>
                        <a:t>500</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万</a:t>
                      </a:r>
                    </a:p>
                  </a:txBody>
                  <a:tcPr anchor="ctr" anchorCtr="1"/>
                </a:tc>
                <a:tc>
                  <a:txBody>
                    <a:bodyPr/>
                    <a:lstStyle/>
                    <a:p>
                      <a:pPr algn="ctr"/>
                      <a:r>
                        <a:rPr lang="en-US" altLang="zh-CN" sz="2000" b="1" kern="1200" dirty="0">
                          <a:solidFill>
                            <a:schemeClr val="tx1"/>
                          </a:solidFill>
                          <a:latin typeface="微软雅黑" panose="020B0503020204020204" pitchFamily="34" charset="-122"/>
                          <a:ea typeface="微软雅黑" panose="020B0503020204020204" pitchFamily="34" charset="-122"/>
                          <a:cs typeface="+mn-cs"/>
                        </a:rPr>
                        <a:t>1000</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万</a:t>
                      </a:r>
                    </a:p>
                  </a:txBody>
                  <a:tcPr anchor="ctr" anchorCtr="1"/>
                </a:tc>
                <a:tc>
                  <a:txBody>
                    <a:bodyPr/>
                    <a:lstStyle/>
                    <a:p>
                      <a:pPr algn="ctr"/>
                      <a:r>
                        <a:rPr lang="en-US" altLang="zh-CN" sz="2000" b="1" kern="1200" dirty="0">
                          <a:solidFill>
                            <a:schemeClr val="tx1"/>
                          </a:solidFill>
                          <a:latin typeface="微软雅黑" panose="020B0503020204020204" pitchFamily="34" charset="-122"/>
                          <a:ea typeface="微软雅黑" panose="020B0503020204020204" pitchFamily="34" charset="-122"/>
                          <a:cs typeface="+mn-cs"/>
                        </a:rPr>
                        <a:t>5000</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万</a:t>
                      </a:r>
                    </a:p>
                  </a:txBody>
                  <a:tcPr anchor="ctr" anchorCtr="1"/>
                </a:tc>
                <a:tc>
                  <a:txBody>
                    <a:bodyPr/>
                    <a:lstStyle/>
                    <a:p>
                      <a:pPr algn="ctr"/>
                      <a:r>
                        <a:rPr lang="en-US" altLang="zh-CN" sz="2000" b="1" kern="1200" dirty="0">
                          <a:solidFill>
                            <a:schemeClr val="tx1"/>
                          </a:solidFill>
                          <a:latin typeface="微软雅黑" panose="020B0503020204020204" pitchFamily="34" charset="-122"/>
                          <a:ea typeface="微软雅黑" panose="020B0503020204020204" pitchFamily="34" charset="-122"/>
                          <a:cs typeface="+mn-cs"/>
                        </a:rPr>
                        <a:t>1</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亿</a:t>
                      </a:r>
                    </a:p>
                  </a:txBody>
                  <a:tcPr anchor="ctr" anchorCtr="1"/>
                </a:tc>
                <a:extLst>
                  <a:ext uri="{0D108BD9-81ED-4DB2-BD59-A6C34878D82A}">
                    <a16:rowId xmlns:a16="http://schemas.microsoft.com/office/drawing/2014/main" val="2059246739"/>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冒泡排序</a:t>
                      </a: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80.0s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2193s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endParaRPr lang="zh-CN" altLang="en-US" dirty="0"/>
                    </a:p>
                  </a:txBody>
                  <a:tcPr anchor="ctr" anchorCtr="1"/>
                </a:tc>
                <a:tc>
                  <a:txBody>
                    <a:bodyPr/>
                    <a:lstStyle/>
                    <a:p>
                      <a:endParaRPr lang="zh-CN" altLang="en-US"/>
                    </a:p>
                  </a:txBody>
                  <a:tcPr anchor="ctr" anchorCtr="1"/>
                </a:tc>
                <a:tc>
                  <a:txBody>
                    <a:bodyPr/>
                    <a:lstStyle/>
                    <a:p>
                      <a:endParaRPr lang="zh-CN" altLang="en-US" dirty="0"/>
                    </a:p>
                  </a:txBody>
                  <a:tcPr anchor="ctr" anchorCtr="1"/>
                </a:tc>
                <a:extLst>
                  <a:ext uri="{0D108BD9-81ED-4DB2-BD59-A6C34878D82A}">
                    <a16:rowId xmlns:a16="http://schemas.microsoft.com/office/drawing/2014/main" val="3473891356"/>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选择排序</a:t>
                      </a: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13.86s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350s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endParaRPr lang="zh-CN" altLang="en-US" dirty="0"/>
                    </a:p>
                  </a:txBody>
                  <a:tcPr anchor="ctr" anchorCtr="1"/>
                </a:tc>
                <a:tc>
                  <a:txBody>
                    <a:bodyPr/>
                    <a:lstStyle/>
                    <a:p>
                      <a:endParaRPr lang="zh-CN" altLang="en-US" dirty="0"/>
                    </a:p>
                  </a:txBody>
                  <a:tcPr anchor="ctr" anchorCtr="1"/>
                </a:tc>
                <a:tc>
                  <a:txBody>
                    <a:bodyPr/>
                    <a:lstStyle/>
                    <a:p>
                      <a:endParaRPr lang="zh-CN" altLang="en-US" dirty="0"/>
                    </a:p>
                  </a:txBody>
                  <a:tcPr anchor="ctr" anchorCtr="1"/>
                </a:tc>
                <a:extLst>
                  <a:ext uri="{0D108BD9-81ED-4DB2-BD59-A6C34878D82A}">
                    <a16:rowId xmlns:a16="http://schemas.microsoft.com/office/drawing/2014/main" val="472086016"/>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插入排序</a:t>
                      </a: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6.4s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168s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endParaRPr lang="zh-CN" altLang="en-US" dirty="0"/>
                    </a:p>
                  </a:txBody>
                  <a:tcPr anchor="ctr" anchorCtr="1"/>
                </a:tc>
                <a:tc>
                  <a:txBody>
                    <a:bodyPr/>
                    <a:lstStyle/>
                    <a:p>
                      <a:endParaRPr lang="zh-CN" altLang="en-US" dirty="0"/>
                    </a:p>
                  </a:txBody>
                  <a:tcPr anchor="ctr" anchorCtr="1"/>
                </a:tc>
                <a:tc>
                  <a:txBody>
                    <a:bodyPr/>
                    <a:lstStyle/>
                    <a:p>
                      <a:endParaRPr lang="zh-CN" altLang="en-US" dirty="0"/>
                    </a:p>
                  </a:txBody>
                  <a:tcPr anchor="ctr" anchorCtr="1"/>
                </a:tc>
                <a:extLst>
                  <a:ext uri="{0D108BD9-81ED-4DB2-BD59-A6C34878D82A}">
                    <a16:rowId xmlns:a16="http://schemas.microsoft.com/office/drawing/2014/main" val="1033615847"/>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希尔排序</a:t>
                      </a: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0.04s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0.24s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1.35s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3.75s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15.8s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35.0s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extLst>
                  <a:ext uri="{0D108BD9-81ED-4DB2-BD59-A6C34878D82A}">
                    <a16:rowId xmlns:a16="http://schemas.microsoft.com/office/drawing/2014/main" val="1783184270"/>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   堆排序</a:t>
                      </a: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0.034s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0.22s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1.42s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3.4s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20.2s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43.2s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extLst>
                  <a:ext uri="{0D108BD9-81ED-4DB2-BD59-A6C34878D82A}">
                    <a16:rowId xmlns:a16="http://schemas.microsoft.com/office/drawing/2014/main" val="1496520771"/>
                  </a:ext>
                </a:extLst>
              </a:tr>
              <a:tr h="19812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归并排序</a:t>
                      </a: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0.035s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0.135s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0.711s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1.44s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7.0s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14.6s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extLst>
                  <a:ext uri="{0D108BD9-81ED-4DB2-BD59-A6C34878D82A}">
                    <a16:rowId xmlns:a16="http://schemas.microsoft.com/office/drawing/2014/main" val="4175738579"/>
                  </a:ext>
                </a:extLst>
              </a:tr>
              <a:tr h="19812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快速排序</a:t>
                      </a: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0.015s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0.072s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0.365s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0.71s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3.7s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7.66s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extLst>
                  <a:ext uri="{0D108BD9-81ED-4DB2-BD59-A6C34878D82A}">
                    <a16:rowId xmlns:a16="http://schemas.microsoft.com/office/drawing/2014/main" val="2741585418"/>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快速排序</a:t>
                      </a:r>
                      <a:r>
                        <a:rPr lang="en-US" altLang="zh-CN" sz="2000" b="1" kern="1200" dirty="0">
                          <a:solidFill>
                            <a:schemeClr val="tx1"/>
                          </a:solidFill>
                          <a:latin typeface="微软雅黑" panose="020B0503020204020204" pitchFamily="34" charset="-122"/>
                          <a:ea typeface="微软雅黑" panose="020B0503020204020204" pitchFamily="34" charset="-122"/>
                          <a:cs typeface="+mn-cs"/>
                        </a:rPr>
                        <a:t>(</a:t>
                      </a:r>
                      <a:r>
                        <a:rPr lang="en-US" altLang="zh-CN" sz="2000" b="1" kern="1200" dirty="0" err="1">
                          <a:solidFill>
                            <a:schemeClr val="tx1"/>
                          </a:solidFill>
                          <a:latin typeface="微软雅黑" panose="020B0503020204020204" pitchFamily="34" charset="-122"/>
                          <a:ea typeface="微软雅黑" panose="020B0503020204020204" pitchFamily="34" charset="-122"/>
                          <a:cs typeface="+mn-cs"/>
                        </a:rPr>
                        <a:t>stl</a:t>
                      </a:r>
                      <a:r>
                        <a:rPr lang="en-US" altLang="zh-CN" sz="20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0.016s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0.08s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0.372s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0.732s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3.627s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7.6s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extLst>
                  <a:ext uri="{0D108BD9-81ED-4DB2-BD59-A6C34878D82A}">
                    <a16:rowId xmlns:a16="http://schemas.microsoft.com/office/drawing/2014/main" val="1870749725"/>
                  </a:ext>
                </a:extLst>
              </a:tr>
            </a:tbl>
          </a:graphicData>
        </a:graphic>
      </p:graphicFrame>
      <p:sp>
        <p:nvSpPr>
          <p:cNvPr id="4" name="矩形 3"/>
          <p:cNvSpPr/>
          <p:nvPr/>
        </p:nvSpPr>
        <p:spPr>
          <a:xfrm>
            <a:off x="359533" y="4797152"/>
            <a:ext cx="8280920" cy="1938992"/>
          </a:xfrm>
          <a:prstGeom prst="rect">
            <a:avLst/>
          </a:prstGeom>
        </p:spPr>
        <p:txBody>
          <a:bodyPr wrap="square">
            <a:spAutoFit/>
          </a:bodyPr>
          <a:lstStyle/>
          <a:p>
            <a:pPr marL="342900" indent="-342900">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堆排序每次取一个最大值和堆底部的数据交换，重新筛选堆，把堆顶调整到位，有很大可能是依旧调整到堆的底部，然后再次和堆顶最大值交换，再调整下来。从上面看出，堆排序做了许多无用功</a:t>
            </a:r>
            <a:endParaRPr lang="en-US" altLang="zh-CN" sz="2000" b="1"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快速排序每下一次寻址都是紧挨当前地址的，而堆排序的下一次寻址和当前地址的距离比较长</a:t>
            </a:r>
            <a:endParaRPr lang="en-US" altLang="zh-CN" sz="2000" b="1"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en-US" altLang="zh-CN" sz="2000" b="1" dirty="0">
                <a:latin typeface="微软雅黑" panose="020B0503020204020204" pitchFamily="34" charset="-122"/>
                <a:ea typeface="微软雅黑" panose="020B0503020204020204" pitchFamily="34" charset="-122"/>
              </a:rPr>
              <a:t>STL</a:t>
            </a:r>
            <a:r>
              <a:rPr lang="zh-CN" altLang="en-US" sz="2000" b="1" dirty="0">
                <a:latin typeface="微软雅黑" panose="020B0503020204020204" pitchFamily="34" charset="-122"/>
                <a:ea typeface="微软雅黑" panose="020B0503020204020204" pitchFamily="34" charset="-122"/>
              </a:rPr>
              <a:t>采用的排序算法为快速排序算法</a:t>
            </a:r>
          </a:p>
        </p:txBody>
      </p:sp>
      <p:sp>
        <p:nvSpPr>
          <p:cNvPr id="5" name="矩形 4"/>
          <p:cNvSpPr/>
          <p:nvPr/>
        </p:nvSpPr>
        <p:spPr>
          <a:xfrm>
            <a:off x="5364088" y="6165304"/>
            <a:ext cx="2969567" cy="461665"/>
          </a:xfrm>
          <a:prstGeom prst="rect">
            <a:avLst/>
          </a:prstGeom>
          <a:solidFill>
            <a:srgbClr val="C00000"/>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代码上传至网络学堂</a:t>
            </a:r>
          </a:p>
        </p:txBody>
      </p:sp>
    </p:spTree>
    <p:extLst>
      <p:ext uri="{BB962C8B-B14F-4D97-AF65-F5344CB8AC3E}">
        <p14:creationId xmlns:p14="http://schemas.microsoft.com/office/powerpoint/2010/main" val="401647311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K-</a:t>
            </a:r>
            <a:r>
              <a:rPr lang="zh-CN" altLang="en-US" sz="3600" dirty="0">
                <a:solidFill>
                  <a:srgbClr val="003366"/>
                </a:solidFill>
                <a:latin typeface="微软雅黑" pitchFamily="34" charset="-122"/>
                <a:ea typeface="微软雅黑" pitchFamily="34" charset="-122"/>
              </a:rPr>
              <a:t>选取与中位数</a:t>
            </a:r>
          </a:p>
        </p:txBody>
      </p:sp>
      <p:sp>
        <p:nvSpPr>
          <p:cNvPr id="5" name="TextBox 20"/>
          <p:cNvSpPr txBox="1">
            <a:spLocks noChangeArrowheads="1"/>
          </p:cNvSpPr>
          <p:nvPr/>
        </p:nvSpPr>
        <p:spPr bwMode="auto">
          <a:xfrm>
            <a:off x="179512" y="1124744"/>
            <a:ext cx="8640960" cy="5416868"/>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选取</a:t>
            </a:r>
            <a:endParaRPr lang="en-US" altLang="zh-CN" sz="28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任一组可比大小的元素中，找到其中从小到大次序为</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者</a:t>
            </a: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lvl="1">
              <a:buClr>
                <a:srgbClr val="FF0000"/>
              </a:buClr>
            </a:pPr>
            <a:endParaRPr lang="en-US" altLang="zh-CN" sz="2400" b="1" dirty="0">
              <a:latin typeface="微软雅黑" panose="020B0503020204020204" pitchFamily="34" charset="-122"/>
              <a:ea typeface="微软雅黑" panose="020B0503020204020204" pitchFamily="34" charset="-122"/>
            </a:endParaRPr>
          </a:p>
          <a:p>
            <a:pPr marL="742950" lvl="1" indent="-285750">
              <a:spcBef>
                <a:spcPts val="600"/>
              </a:spcBef>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中位数：</a:t>
            </a:r>
            <a:r>
              <a:rPr lang="en-US" altLang="zh-CN" sz="2400" b="1" dirty="0">
                <a:latin typeface="微软雅黑" panose="020B0503020204020204" pitchFamily="34" charset="-122"/>
                <a:ea typeface="微软雅黑" panose="020B0503020204020204" pitchFamily="34" charset="-122"/>
              </a:rPr>
              <a:t>k=  n/2</a:t>
            </a:r>
            <a:r>
              <a:rPr lang="zh-CN" altLang="en-US" sz="2400" b="1" dirty="0">
                <a:latin typeface="微软雅黑" panose="020B0503020204020204" pitchFamily="34" charset="-122"/>
                <a:ea typeface="微软雅黑" panose="020B0503020204020204" pitchFamily="34" charset="-122"/>
              </a:rPr>
              <a:t>」时的</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选取问题</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选取的特例</a:t>
            </a:r>
            <a:r>
              <a:rPr lang="en-US" altLang="zh-CN" sz="2400" b="1" dirty="0">
                <a:latin typeface="微软雅黑" panose="020B0503020204020204" pitchFamily="34" charset="-122"/>
                <a:ea typeface="微软雅黑" panose="020B0503020204020204" pitchFamily="34" charset="-122"/>
              </a:rPr>
              <a:t>)</a:t>
            </a:r>
          </a:p>
          <a:p>
            <a:pPr marL="742950" lvl="1" indent="-285750">
              <a:spcBef>
                <a:spcPts val="1200"/>
              </a:spcBef>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中位数应用：分治策略，如</a:t>
            </a:r>
            <a:r>
              <a:rPr lang="en-US" altLang="zh-CN" sz="2400" b="1" dirty="0" err="1">
                <a:latin typeface="微软雅黑" panose="020B0503020204020204" pitchFamily="34" charset="-122"/>
                <a:ea typeface="微软雅黑" panose="020B0503020204020204" pitchFamily="34" charset="-122"/>
              </a:rPr>
              <a:t>kdTree</a:t>
            </a:r>
            <a:r>
              <a:rPr lang="zh-CN" altLang="en-US" sz="2400" b="1" dirty="0">
                <a:latin typeface="微软雅黑" panose="020B0503020204020204" pitchFamily="34" charset="-122"/>
                <a:ea typeface="微软雅黑" panose="020B0503020204020204" pitchFamily="34" charset="-122"/>
              </a:rPr>
              <a:t>中的空间划分</a:t>
            </a:r>
            <a:endParaRPr lang="en-US" altLang="zh-CN" sz="2400" b="1" dirty="0">
              <a:latin typeface="微软雅黑" panose="020B0503020204020204" pitchFamily="34" charset="-122"/>
              <a:ea typeface="微软雅黑" panose="020B0503020204020204" pitchFamily="34" charset="-122"/>
            </a:endParaRPr>
          </a:p>
          <a:p>
            <a:pPr marL="742950" lvl="1" indent="-285750">
              <a:spcBef>
                <a:spcPts val="1200"/>
              </a:spcBef>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蛮力算法：先全排序，后读取，总体</a:t>
            </a:r>
            <a:r>
              <a:rPr lang="en-US" altLang="zh-CN" sz="2400" b="1" dirty="0">
                <a:latin typeface="Script MT Bold" panose="03040602040607080904" pitchFamily="66" charset="0"/>
                <a:ea typeface="微软雅黑" panose="020B0503020204020204" pitchFamily="34" charset="-122"/>
              </a:rPr>
              <a:t>O</a:t>
            </a: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nlogn</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复杂度</a:t>
            </a:r>
            <a:endParaRPr lang="en-US" altLang="zh-CN" sz="2400" b="1" dirty="0">
              <a:latin typeface="微软雅黑" panose="020B0503020204020204" pitchFamily="34" charset="-122"/>
              <a:ea typeface="微软雅黑" panose="020B0503020204020204" pitchFamily="34" charset="-122"/>
            </a:endParaRPr>
          </a:p>
        </p:txBody>
      </p:sp>
      <p:grpSp>
        <p:nvGrpSpPr>
          <p:cNvPr id="35" name="组合 34"/>
          <p:cNvGrpSpPr/>
          <p:nvPr/>
        </p:nvGrpSpPr>
        <p:grpSpPr>
          <a:xfrm>
            <a:off x="985290" y="2204864"/>
            <a:ext cx="7652403" cy="1152128"/>
            <a:chOff x="985290" y="2601056"/>
            <a:chExt cx="7652403" cy="1332000"/>
          </a:xfrm>
        </p:grpSpPr>
        <p:sp>
          <p:nvSpPr>
            <p:cNvPr id="7" name="矩形 6"/>
            <p:cNvSpPr/>
            <p:nvPr/>
          </p:nvSpPr>
          <p:spPr bwMode="auto">
            <a:xfrm>
              <a:off x="1641690" y="2871587"/>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985290" y="299705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2298090" y="3213056"/>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2954490" y="3573098"/>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3610890" y="2601056"/>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4267290" y="2781056"/>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bwMode="auto">
            <a:xfrm>
              <a:off x="4923690" y="3335862"/>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5580090" y="299705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27</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6236490" y="3105056"/>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7549290" y="3263862"/>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6892890" y="3429056"/>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8" name="矩形 17"/>
            <p:cNvSpPr/>
            <p:nvPr/>
          </p:nvSpPr>
          <p:spPr bwMode="auto">
            <a:xfrm>
              <a:off x="8205693" y="2673064"/>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974485" y="3501008"/>
            <a:ext cx="7646648" cy="1152128"/>
            <a:chOff x="960187" y="4257240"/>
            <a:chExt cx="7646648" cy="1332000"/>
          </a:xfrm>
        </p:grpSpPr>
        <p:sp>
          <p:nvSpPr>
            <p:cNvPr id="19" name="矩形 18"/>
            <p:cNvSpPr/>
            <p:nvPr/>
          </p:nvSpPr>
          <p:spPr bwMode="auto">
            <a:xfrm>
              <a:off x="4901953" y="465324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0" name="矩形 19"/>
            <p:cNvSpPr/>
            <p:nvPr/>
          </p:nvSpPr>
          <p:spPr bwMode="auto">
            <a:xfrm>
              <a:off x="3588031" y="4869240"/>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6872836" y="4437240"/>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2" name="矩形 21"/>
            <p:cNvSpPr/>
            <p:nvPr/>
          </p:nvSpPr>
          <p:spPr bwMode="auto">
            <a:xfrm>
              <a:off x="2274109" y="501324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5558914" y="4623058"/>
              <a:ext cx="432000" cy="96618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4244992" y="4761240"/>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5" name="矩形 24"/>
            <p:cNvSpPr/>
            <p:nvPr/>
          </p:nvSpPr>
          <p:spPr bwMode="auto">
            <a:xfrm>
              <a:off x="2931070" y="4941240"/>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6" name="矩形 25"/>
            <p:cNvSpPr/>
            <p:nvPr/>
          </p:nvSpPr>
          <p:spPr bwMode="auto">
            <a:xfrm>
              <a:off x="1617148" y="5085240"/>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960187" y="5229282"/>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8" name="矩形 27"/>
            <p:cNvSpPr/>
            <p:nvPr/>
          </p:nvSpPr>
          <p:spPr bwMode="auto">
            <a:xfrm>
              <a:off x="6215875" y="4545240"/>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9" name="矩形 28"/>
            <p:cNvSpPr/>
            <p:nvPr/>
          </p:nvSpPr>
          <p:spPr bwMode="auto">
            <a:xfrm>
              <a:off x="8174835" y="4257240"/>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0" name="矩形 29"/>
            <p:cNvSpPr/>
            <p:nvPr/>
          </p:nvSpPr>
          <p:spPr bwMode="auto">
            <a:xfrm>
              <a:off x="7517876" y="4329248"/>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sp>
        <p:nvSpPr>
          <p:cNvPr id="3" name="矩形 2"/>
          <p:cNvSpPr/>
          <p:nvPr/>
        </p:nvSpPr>
        <p:spPr>
          <a:xfrm>
            <a:off x="200962" y="2755270"/>
            <a:ext cx="456528" cy="646331"/>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输入：</a:t>
            </a:r>
            <a:endParaRPr lang="zh-CN" altLang="en-US" dirty="0"/>
          </a:p>
        </p:txBody>
      </p:sp>
      <p:sp>
        <p:nvSpPr>
          <p:cNvPr id="31" name="矩形 30"/>
          <p:cNvSpPr/>
          <p:nvPr/>
        </p:nvSpPr>
        <p:spPr>
          <a:xfrm>
            <a:off x="3502854" y="4653136"/>
            <a:ext cx="648072" cy="369332"/>
          </a:xfrm>
          <a:prstGeom prst="rect">
            <a:avLst/>
          </a:prstGeom>
        </p:spPr>
        <p:txBody>
          <a:bodyPr wrap="square">
            <a:spAutoFit/>
          </a:bodyPr>
          <a:lstStyle/>
          <a:p>
            <a:r>
              <a:rPr lang="en-US" altLang="zh-CN" b="1" dirty="0">
                <a:solidFill>
                  <a:srgbClr val="FF0000"/>
                </a:solidFill>
                <a:latin typeface="微软雅黑" panose="020B0503020204020204" pitchFamily="34" charset="-122"/>
                <a:ea typeface="微软雅黑" panose="020B0503020204020204" pitchFamily="34" charset="-122"/>
              </a:rPr>
              <a:t>k=4</a:t>
            </a:r>
            <a:endParaRPr lang="zh-CN" altLang="en-US" dirty="0">
              <a:solidFill>
                <a:srgbClr val="FF0000"/>
              </a:solidFill>
            </a:endParaRPr>
          </a:p>
        </p:txBody>
      </p:sp>
      <p:pic>
        <p:nvPicPr>
          <p:cNvPr id="33" name="图片 3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V="1">
            <a:off x="2637069" y="5022468"/>
            <a:ext cx="200919" cy="406510"/>
          </a:xfrm>
          <a:prstGeom prst="rect">
            <a:avLst/>
          </a:prstGeom>
        </p:spPr>
      </p:pic>
      <p:sp>
        <p:nvSpPr>
          <p:cNvPr id="36" name="下箭头 35"/>
          <p:cNvSpPr/>
          <p:nvPr/>
        </p:nvSpPr>
        <p:spPr bwMode="auto">
          <a:xfrm>
            <a:off x="1308087" y="3558436"/>
            <a:ext cx="667205" cy="360040"/>
          </a:xfrm>
          <a:prstGeom prst="downArrow">
            <a:avLst/>
          </a:prstGeom>
          <a:solidFill>
            <a:srgbClr val="00823B"/>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1622592490"/>
      </p:ext>
    </p:extLst>
  </p:cSld>
  <p:clrMapOvr>
    <a:masterClrMapping/>
  </p:clrMapOvr>
  <p:transition advTm="157">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96752"/>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代码实现</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插入排序</a:t>
            </a:r>
          </a:p>
        </p:txBody>
      </p:sp>
      <p:sp>
        <p:nvSpPr>
          <p:cNvPr id="4" name="矩形 3"/>
          <p:cNvSpPr/>
          <p:nvPr/>
        </p:nvSpPr>
        <p:spPr>
          <a:xfrm>
            <a:off x="395536" y="4941168"/>
            <a:ext cx="9177001" cy="1815882"/>
          </a:xfrm>
          <a:prstGeom prst="rect">
            <a:avLst/>
          </a:prstGeom>
        </p:spPr>
        <p:txBody>
          <a:bodyPr wrap="square">
            <a:spAutoFit/>
          </a:bodyPr>
          <a:lstStyle/>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array[] = { 14, 10, 18, 16, 20, 26, 23, 29, 26, 35, 32, 37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insertSort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(array</a:t>
            </a:r>
            <a:r>
              <a:rPr lang="en-US" altLang="zh-CN" sz="1600">
                <a:solidFill>
                  <a:srgbClr val="000000"/>
                </a:solidFill>
                <a:highlight>
                  <a:srgbClr val="FFFFFF"/>
                </a:highlight>
                <a:latin typeface="Consolas" panose="020B0609020204030204" pitchFamily="49" charset="0"/>
                <a:ea typeface="新宋体" panose="02010609030101010101" pitchFamily="49" charset="-122"/>
              </a:rPr>
              <a:t>, 0,11);</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 0; i &lt; 12; ++i)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array[</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endl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0;</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endParaRPr lang="zh-CN" altLang="en-US" sz="1600" dirty="0">
              <a:latin typeface="Consolas" panose="020B0609020204030204" pitchFamily="49" charset="0"/>
            </a:endParaRPr>
          </a:p>
        </p:txBody>
      </p:sp>
      <p:sp>
        <p:nvSpPr>
          <p:cNvPr id="3" name="矩形 2"/>
          <p:cNvSpPr/>
          <p:nvPr/>
        </p:nvSpPr>
        <p:spPr>
          <a:xfrm>
            <a:off x="395536" y="1683966"/>
            <a:ext cx="8784976" cy="3293209"/>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insertSort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auxiliary = 0;</a:t>
            </a:r>
          </a:p>
          <a:p>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 </a:t>
            </a:r>
            <a:r>
              <a:rPr lang="nn-NO"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+1; i &lt;= </a:t>
            </a:r>
            <a:r>
              <a:rPr lang="nn-NO" altLang="zh-CN" sz="1600" dirty="0">
                <a:solidFill>
                  <a:srgbClr val="808080"/>
                </a:solidFill>
                <a:highlight>
                  <a:srgbClr val="FFFFFF"/>
                </a:highlight>
                <a:latin typeface="Consolas" panose="020B0609020204030204" pitchFamily="49" charset="0"/>
                <a:ea typeface="新宋体" panose="02010609030101010101" pitchFamily="49" charset="-122"/>
              </a:rPr>
              <a:t>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a:t>
            </a:r>
            <a:endParaRPr lang="zh-CN" altLang="en-US" sz="1600" b="1" kern="0" dirty="0">
              <a:solidFill>
                <a:srgbClr val="CC0000"/>
              </a:solidFill>
              <a:latin typeface="Consolas" panose="020B0609020204030204" pitchFamily="49" charset="0"/>
              <a:ea typeface="隶书"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auxiliary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a:t>
            </a:r>
            <a:r>
              <a:rPr lang="en-US" altLang="zh-CN" sz="1600">
                <a:solidFill>
                  <a:srgbClr val="000000"/>
                </a:solidFill>
                <a:highlight>
                  <a:srgbClr val="FFFFFF"/>
                </a:highlight>
                <a:latin typeface="Consolas" panose="020B0609020204030204" pitchFamily="49" charset="0"/>
                <a:ea typeface="新宋体" panose="02010609030101010101" pitchFamily="49" charset="-122"/>
              </a:rPr>
              <a:t>&gt;= l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&amp;&amp;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&gt; auxiliary) {</a:t>
            </a: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+ 1]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 1;</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+ 1] = auxiliary;</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p:txBody>
      </p:sp>
    </p:spTree>
    <p:extLst>
      <p:ext uri="{BB962C8B-B14F-4D97-AF65-F5344CB8AC3E}">
        <p14:creationId xmlns:p14="http://schemas.microsoft.com/office/powerpoint/2010/main" val="876498432"/>
      </p:ext>
    </p:extLst>
  </p:cSld>
  <p:clrMapOvr>
    <a:masterClrMapping/>
  </p:clrMapOvr>
  <p:transition advTm="157">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K-</a:t>
            </a:r>
            <a:r>
              <a:rPr lang="zh-CN" altLang="en-US" sz="3600" dirty="0">
                <a:solidFill>
                  <a:srgbClr val="003366"/>
                </a:solidFill>
                <a:latin typeface="微软雅黑" pitchFamily="34" charset="-122"/>
                <a:ea typeface="微软雅黑" pitchFamily="34" charset="-122"/>
              </a:rPr>
              <a:t>选取与中位数</a:t>
            </a:r>
          </a:p>
        </p:txBody>
      </p:sp>
      <p:sp>
        <p:nvSpPr>
          <p:cNvPr id="5" name="TextBox 20"/>
          <p:cNvSpPr txBox="1">
            <a:spLocks noChangeArrowheads="1"/>
          </p:cNvSpPr>
          <p:nvPr/>
        </p:nvSpPr>
        <p:spPr bwMode="auto">
          <a:xfrm>
            <a:off x="179512" y="1124744"/>
            <a:ext cx="8640960" cy="4154984"/>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基于堆（优先级队列）的</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选取实现</a:t>
            </a:r>
            <a:endParaRPr lang="en-US" altLang="zh-CN" sz="28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全排序可获得任意第</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个，</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选取仅获得第</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个，理论上复杂度应低于</a:t>
            </a:r>
            <a:r>
              <a:rPr lang="en-US" altLang="zh-CN" sz="2400" b="1" dirty="0">
                <a:latin typeface="Script MT Bold" panose="03040602040607080904" pitchFamily="66" charset="0"/>
                <a:ea typeface="微软雅黑" panose="020B0503020204020204" pitchFamily="34" charset="-122"/>
              </a:rPr>
              <a:t>O</a:t>
            </a: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nlogn</a:t>
            </a:r>
            <a:r>
              <a:rPr lang="en-US" altLang="zh-CN" sz="2400" b="1" dirty="0">
                <a:latin typeface="微软雅黑" panose="020B0503020204020204" pitchFamily="34" charset="-122"/>
                <a:ea typeface="微软雅黑" panose="020B0503020204020204" pitchFamily="34" charset="-122"/>
              </a:rPr>
              <a:t>)</a:t>
            </a:r>
          </a:p>
          <a:p>
            <a:pPr marL="742950" lvl="1" indent="-285750">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基于堆的</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选取（方法</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lvl="1">
              <a:buClr>
                <a:srgbClr val="FF0000"/>
              </a:buClr>
            </a:pPr>
            <a:endParaRPr lang="en-US" altLang="zh-CN" sz="2400" b="1" dirty="0">
              <a:latin typeface="微软雅黑" panose="020B0503020204020204" pitchFamily="34" charset="-122"/>
              <a:ea typeface="微软雅黑" panose="020B0503020204020204" pitchFamily="34" charset="-122"/>
            </a:endParaRPr>
          </a:p>
          <a:p>
            <a:pPr marL="742950" lvl="1" indent="-285750">
              <a:spcBef>
                <a:spcPts val="600"/>
              </a:spcBef>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基于堆的</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选取（方法</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p:txBody>
      </p:sp>
      <p:sp>
        <p:nvSpPr>
          <p:cNvPr id="6" name="矩形 5"/>
          <p:cNvSpPr/>
          <p:nvPr/>
        </p:nvSpPr>
        <p:spPr>
          <a:xfrm>
            <a:off x="2123728" y="2924944"/>
            <a:ext cx="6912768" cy="461665"/>
          </a:xfrm>
          <a:prstGeom prst="rect">
            <a:avLst/>
          </a:prstGeom>
        </p:spPr>
        <p:txBody>
          <a:bodyPr wrap="square">
            <a:spAutoFit/>
          </a:bodyPr>
          <a:lstStyle/>
          <a:p>
            <a:pPr lvl="1">
              <a:buClr>
                <a:srgbClr val="FF0000"/>
              </a:buClr>
            </a:pPr>
            <a:r>
              <a:rPr lang="zh-CN" altLang="en-US" sz="2400" b="1" dirty="0">
                <a:latin typeface="微软雅黑" panose="020B0503020204020204" pitchFamily="34" charset="-122"/>
                <a:ea typeface="微软雅黑" panose="020B0503020204020204" pitchFamily="34" charset="-122"/>
              </a:rPr>
              <a:t>构建小顶堆，后经</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次删除，获次序为</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的元素</a:t>
            </a:r>
            <a:endParaRPr lang="en-US" altLang="zh-CN" sz="2400" b="1" dirty="0">
              <a:latin typeface="微软雅黑" panose="020B0503020204020204" pitchFamily="34" charset="-122"/>
              <a:ea typeface="微软雅黑" panose="020B0503020204020204" pitchFamily="34" charset="-122"/>
            </a:endParaRPr>
          </a:p>
        </p:txBody>
      </p:sp>
      <p:grpSp>
        <p:nvGrpSpPr>
          <p:cNvPr id="37" name="组合 36"/>
          <p:cNvGrpSpPr/>
          <p:nvPr/>
        </p:nvGrpSpPr>
        <p:grpSpPr>
          <a:xfrm>
            <a:off x="969554" y="3054386"/>
            <a:ext cx="1577741" cy="1238117"/>
            <a:chOff x="971600" y="3068960"/>
            <a:chExt cx="1577741" cy="1373718"/>
          </a:xfrm>
        </p:grpSpPr>
        <p:sp>
          <p:nvSpPr>
            <p:cNvPr id="4" name="等腰三角形 3"/>
            <p:cNvSpPr/>
            <p:nvPr/>
          </p:nvSpPr>
          <p:spPr bwMode="auto">
            <a:xfrm flipV="1">
              <a:off x="971600" y="3068960"/>
              <a:ext cx="1577741" cy="1296144"/>
            </a:xfrm>
            <a:prstGeom prst="triangle">
              <a:avLst/>
            </a:prstGeom>
            <a:solidFill>
              <a:schemeClr val="accent5">
                <a:lumMod val="90000"/>
              </a:schemeClr>
            </a:solidFill>
            <a:ln w="3175" algn="ctr">
              <a:solidFill>
                <a:schemeClr val="tx1"/>
              </a:solidFill>
              <a:miter lim="800000"/>
              <a:headEnd/>
              <a:tailEnd/>
            </a:ln>
            <a:effectLst/>
          </p:spPr>
          <p:txBody>
            <a:bodyPr lIns="91446" tIns="91446" rIns="91446" bIns="91446" rtlCol="0" anchor="ctr"/>
            <a:lstStyle/>
            <a:p>
              <a:pPr algn="ctr"/>
              <a:r>
                <a:rPr lang="en-US" altLang="zh-CN" sz="2800" b="1" dirty="0">
                  <a:latin typeface="微软雅黑" panose="020B0503020204020204" pitchFamily="34" charset="-122"/>
                  <a:ea typeface="微软雅黑" panose="020B0503020204020204" pitchFamily="34" charset="-122"/>
                </a:rPr>
                <a:t>u</a:t>
              </a:r>
            </a:p>
            <a:p>
              <a:pPr algn="ctr"/>
              <a:endParaRPr lang="en-US" altLang="zh-CN" sz="2800" b="1" dirty="0">
                <a:latin typeface="微软雅黑" panose="020B0503020204020204" pitchFamily="34" charset="-122"/>
                <a:ea typeface="微软雅黑" panose="020B0503020204020204" pitchFamily="34" charset="-122"/>
              </a:endParaRPr>
            </a:p>
          </p:txBody>
        </p:sp>
        <p:sp>
          <p:nvSpPr>
            <p:cNvPr id="32" name="椭圆 31"/>
            <p:cNvSpPr/>
            <p:nvPr/>
          </p:nvSpPr>
          <p:spPr bwMode="auto">
            <a:xfrm>
              <a:off x="1616454" y="4149080"/>
              <a:ext cx="288032" cy="293598"/>
            </a:xfrm>
            <a:prstGeom prst="ellipse">
              <a:avLst/>
            </a:prstGeom>
            <a:solidFill>
              <a:srgbClr val="C00000"/>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cxnSp>
        <p:nvCxnSpPr>
          <p:cNvPr id="41" name="直接连接符 40"/>
          <p:cNvCxnSpPr/>
          <p:nvPr/>
        </p:nvCxnSpPr>
        <p:spPr bwMode="auto">
          <a:xfrm>
            <a:off x="2736304" y="3411939"/>
            <a:ext cx="1512168" cy="0"/>
          </a:xfrm>
          <a:prstGeom prst="line">
            <a:avLst/>
          </a:prstGeom>
          <a:ln w="22225">
            <a:solidFill>
              <a:schemeClr val="accent2">
                <a:lumMod val="50000"/>
              </a:schemeClr>
            </a:solidFill>
            <a:headEnd type="none"/>
            <a:tailEnd type="none"/>
          </a:ln>
        </p:spPr>
        <p:style>
          <a:lnRef idx="1">
            <a:schemeClr val="dk1"/>
          </a:lnRef>
          <a:fillRef idx="0">
            <a:schemeClr val="dk1"/>
          </a:fillRef>
          <a:effectRef idx="0">
            <a:schemeClr val="dk1"/>
          </a:effectRef>
          <a:fontRef idx="minor">
            <a:schemeClr val="tx1"/>
          </a:fontRef>
        </p:style>
      </p:cxnSp>
      <p:cxnSp>
        <p:nvCxnSpPr>
          <p:cNvPr id="42" name="直接连接符 41"/>
          <p:cNvCxnSpPr/>
          <p:nvPr/>
        </p:nvCxnSpPr>
        <p:spPr bwMode="auto">
          <a:xfrm>
            <a:off x="4608512" y="3411939"/>
            <a:ext cx="1512168" cy="0"/>
          </a:xfrm>
          <a:prstGeom prst="line">
            <a:avLst/>
          </a:prstGeom>
          <a:ln w="22225">
            <a:solidFill>
              <a:schemeClr val="accent2">
                <a:lumMod val="50000"/>
              </a:schemeClr>
            </a:solidFill>
            <a:headEnd type="none"/>
            <a:tailEnd type="none"/>
          </a:ln>
        </p:spPr>
        <p:style>
          <a:lnRef idx="1">
            <a:schemeClr val="dk1"/>
          </a:lnRef>
          <a:fillRef idx="0">
            <a:schemeClr val="dk1"/>
          </a:fillRef>
          <a:effectRef idx="0">
            <a:schemeClr val="dk1"/>
          </a:effectRef>
          <a:fontRef idx="minor">
            <a:schemeClr val="tx1"/>
          </a:fontRef>
        </p:style>
      </p:cxnSp>
      <p:sp>
        <p:nvSpPr>
          <p:cNvPr id="43" name="矩形 42"/>
          <p:cNvSpPr/>
          <p:nvPr/>
        </p:nvSpPr>
        <p:spPr>
          <a:xfrm>
            <a:off x="2997701" y="3434633"/>
            <a:ext cx="1412566" cy="523220"/>
          </a:xfrm>
          <a:prstGeom prst="rect">
            <a:avLst/>
          </a:prstGeom>
        </p:spPr>
        <p:txBody>
          <a:bodyPr wrap="none">
            <a:spAutoFit/>
          </a:bodyPr>
          <a:lstStyle/>
          <a:p>
            <a:r>
              <a:rPr lang="en-US" altLang="zh-CN" sz="2800" b="1" dirty="0">
                <a:latin typeface="Script MT Bold" panose="03040602040607080904" pitchFamily="66" charset="0"/>
                <a:ea typeface="微软雅黑" panose="020B0503020204020204" pitchFamily="34" charset="-122"/>
              </a:rPr>
              <a:t>O</a:t>
            </a:r>
            <a:r>
              <a:rPr lang="en-US" altLang="zh-CN" sz="2800" b="1" dirty="0">
                <a:latin typeface="微软雅黑" panose="020B0503020204020204" pitchFamily="34" charset="-122"/>
                <a:ea typeface="微软雅黑" panose="020B0503020204020204" pitchFamily="34" charset="-122"/>
              </a:rPr>
              <a:t>(n)  +</a:t>
            </a:r>
            <a:endParaRPr lang="zh-CN" altLang="en-US" sz="2800" dirty="0"/>
          </a:p>
        </p:txBody>
      </p:sp>
      <p:sp>
        <p:nvSpPr>
          <p:cNvPr id="44" name="矩形 43"/>
          <p:cNvSpPr/>
          <p:nvPr/>
        </p:nvSpPr>
        <p:spPr>
          <a:xfrm>
            <a:off x="4472364" y="3434633"/>
            <a:ext cx="2207656" cy="523220"/>
          </a:xfrm>
          <a:prstGeom prst="rect">
            <a:avLst/>
          </a:prstGeom>
        </p:spPr>
        <p:txBody>
          <a:bodyPr wrap="none">
            <a:spAutoFit/>
          </a:bodyPr>
          <a:lstStyle/>
          <a:p>
            <a:r>
              <a:rPr lang="en-US" altLang="zh-CN" sz="2800" b="1" dirty="0" err="1">
                <a:latin typeface="微软雅黑" panose="020B0503020204020204" pitchFamily="34" charset="-122"/>
                <a:ea typeface="微软雅黑" panose="020B0503020204020204" pitchFamily="34" charset="-122"/>
              </a:rPr>
              <a:t>k</a:t>
            </a:r>
            <a:r>
              <a:rPr lang="en-US" altLang="zh-CN" sz="2800" b="1" dirty="0" err="1">
                <a:latin typeface="Script MT Bold" panose="03040602040607080904" pitchFamily="66" charset="0"/>
                <a:ea typeface="微软雅黑" panose="020B0503020204020204" pitchFamily="34" charset="-122"/>
              </a:rPr>
              <a:t>O</a:t>
            </a:r>
            <a:r>
              <a:rPr lang="en-US" altLang="zh-CN" sz="2800" b="1" dirty="0">
                <a:latin typeface="微软雅黑" panose="020B0503020204020204" pitchFamily="34" charset="-122"/>
                <a:ea typeface="微软雅黑" panose="020B0503020204020204" pitchFamily="34" charset="-122"/>
              </a:rPr>
              <a:t>(</a:t>
            </a:r>
            <a:r>
              <a:rPr lang="en-US" altLang="zh-CN" sz="2800" b="1" dirty="0" err="1">
                <a:latin typeface="微软雅黑" panose="020B0503020204020204" pitchFamily="34" charset="-122"/>
                <a:ea typeface="微软雅黑" panose="020B0503020204020204" pitchFamily="34" charset="-122"/>
              </a:rPr>
              <a:t>logn</a:t>
            </a:r>
            <a:r>
              <a:rPr lang="en-US" altLang="zh-CN" sz="2800" b="1" dirty="0">
                <a:latin typeface="微软雅黑" panose="020B0503020204020204" pitchFamily="34" charset="-122"/>
                <a:ea typeface="微软雅黑" panose="020B0503020204020204" pitchFamily="34" charset="-122"/>
              </a:rPr>
              <a:t>)  =</a:t>
            </a:r>
            <a:endParaRPr lang="zh-CN" altLang="en-US" sz="2800" dirty="0"/>
          </a:p>
        </p:txBody>
      </p:sp>
      <p:sp>
        <p:nvSpPr>
          <p:cNvPr id="45" name="矩形 44"/>
          <p:cNvSpPr/>
          <p:nvPr/>
        </p:nvSpPr>
        <p:spPr>
          <a:xfrm>
            <a:off x="6637980" y="3434633"/>
            <a:ext cx="2291012" cy="523220"/>
          </a:xfrm>
          <a:prstGeom prst="rect">
            <a:avLst/>
          </a:prstGeom>
        </p:spPr>
        <p:txBody>
          <a:bodyPr wrap="none">
            <a:spAutoFit/>
          </a:bodyPr>
          <a:lstStyle/>
          <a:p>
            <a:r>
              <a:rPr lang="en-US" altLang="zh-CN" sz="2800" b="1" dirty="0">
                <a:latin typeface="Script MT Bold" panose="03040602040607080904" pitchFamily="66" charset="0"/>
                <a:ea typeface="微软雅黑" panose="020B0503020204020204" pitchFamily="34" charset="-122"/>
              </a:rPr>
              <a:t>O</a:t>
            </a:r>
            <a:r>
              <a:rPr lang="en-US" altLang="zh-CN" sz="2800" b="1" dirty="0">
                <a:latin typeface="微软雅黑" panose="020B0503020204020204" pitchFamily="34" charset="-122"/>
                <a:ea typeface="微软雅黑" panose="020B0503020204020204" pitchFamily="34" charset="-122"/>
              </a:rPr>
              <a:t>(</a:t>
            </a:r>
            <a:r>
              <a:rPr lang="en-US" altLang="zh-CN" sz="2800" b="1" dirty="0" err="1">
                <a:latin typeface="微软雅黑" panose="020B0503020204020204" pitchFamily="34" charset="-122"/>
                <a:ea typeface="微软雅黑" panose="020B0503020204020204" pitchFamily="34" charset="-122"/>
              </a:rPr>
              <a:t>n+klogn</a:t>
            </a:r>
            <a:r>
              <a:rPr lang="en-US" altLang="zh-CN" sz="2800" b="1" dirty="0">
                <a:latin typeface="微软雅黑" panose="020B0503020204020204" pitchFamily="34" charset="-122"/>
                <a:ea typeface="微软雅黑" panose="020B0503020204020204" pitchFamily="34" charset="-122"/>
              </a:rPr>
              <a:t>)</a:t>
            </a:r>
            <a:endParaRPr lang="zh-CN" altLang="en-US" sz="2800" dirty="0"/>
          </a:p>
        </p:txBody>
      </p:sp>
      <p:sp>
        <p:nvSpPr>
          <p:cNvPr id="47" name="等腰三角形 46"/>
          <p:cNvSpPr/>
          <p:nvPr/>
        </p:nvSpPr>
        <p:spPr bwMode="auto">
          <a:xfrm rot="10800000" flipV="1">
            <a:off x="1043608" y="5004037"/>
            <a:ext cx="1296144" cy="1067067"/>
          </a:xfrm>
          <a:prstGeom prst="triangle">
            <a:avLst/>
          </a:prstGeom>
          <a:solidFill>
            <a:schemeClr val="accent5">
              <a:lumMod val="90000"/>
            </a:schemeClr>
          </a:solidFill>
          <a:ln w="3175" algn="ctr">
            <a:solidFill>
              <a:schemeClr val="tx1"/>
            </a:solidFill>
            <a:miter lim="800000"/>
            <a:headEnd/>
            <a:tailEnd/>
          </a:ln>
          <a:effectLst/>
        </p:spPr>
        <p:txBody>
          <a:bodyPr lIns="91446" tIns="91446" rIns="91446" bIns="91446" rtlCol="0" anchor="ctr"/>
          <a:lstStyle/>
          <a:p>
            <a:pPr algn="ctr"/>
            <a:r>
              <a:rPr lang="en-US" altLang="zh-CN" sz="2800" b="1" dirty="0">
                <a:latin typeface="微软雅黑" panose="020B0503020204020204" pitchFamily="34" charset="-122"/>
                <a:ea typeface="微软雅黑" panose="020B0503020204020204" pitchFamily="34" charset="-122"/>
              </a:rPr>
              <a:t>k</a:t>
            </a:r>
          </a:p>
          <a:p>
            <a:pPr algn="ctr"/>
            <a:endParaRPr lang="en-US" altLang="zh-CN" sz="2800" b="1" dirty="0">
              <a:latin typeface="微软雅黑" panose="020B0503020204020204" pitchFamily="34" charset="-122"/>
              <a:ea typeface="微软雅黑" panose="020B0503020204020204" pitchFamily="34" charset="-122"/>
            </a:endParaRPr>
          </a:p>
        </p:txBody>
      </p:sp>
      <p:sp>
        <p:nvSpPr>
          <p:cNvPr id="48" name="椭圆 47"/>
          <p:cNvSpPr/>
          <p:nvPr/>
        </p:nvSpPr>
        <p:spPr bwMode="auto">
          <a:xfrm rot="10800000">
            <a:off x="1544447" y="4868436"/>
            <a:ext cx="288032" cy="293598"/>
          </a:xfrm>
          <a:prstGeom prst="ellipse">
            <a:avLst/>
          </a:prstGeom>
          <a:solidFill>
            <a:srgbClr val="C00000"/>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9" name="矩形 48"/>
          <p:cNvSpPr/>
          <p:nvPr/>
        </p:nvSpPr>
        <p:spPr>
          <a:xfrm>
            <a:off x="2161341" y="4812282"/>
            <a:ext cx="6912768" cy="830997"/>
          </a:xfrm>
          <a:prstGeom prst="rect">
            <a:avLst/>
          </a:prstGeom>
        </p:spPr>
        <p:txBody>
          <a:bodyPr wrap="square">
            <a:spAutoFit/>
          </a:bodyPr>
          <a:lstStyle/>
          <a:p>
            <a:pPr lvl="1">
              <a:buClr>
                <a:srgbClr val="FF0000"/>
              </a:buClr>
            </a:pPr>
            <a:r>
              <a:rPr lang="zh-CN" altLang="en-US" sz="2400" b="1" dirty="0">
                <a:latin typeface="微软雅黑" panose="020B0503020204020204" pitchFamily="34" charset="-122"/>
                <a:ea typeface="微软雅黑" panose="020B0503020204020204" pitchFamily="34" charset="-122"/>
              </a:rPr>
              <a:t>任选</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个构成大顶堆，对剩余</a:t>
            </a:r>
            <a:r>
              <a:rPr lang="en-US" altLang="zh-CN" sz="2400" b="1" dirty="0">
                <a:latin typeface="微软雅黑" panose="020B0503020204020204" pitchFamily="34" charset="-122"/>
                <a:ea typeface="微软雅黑" panose="020B0503020204020204" pitchFamily="34" charset="-122"/>
              </a:rPr>
              <a:t>n-k</a:t>
            </a:r>
            <a:r>
              <a:rPr lang="zh-CN" altLang="en-US" sz="2400" b="1" dirty="0">
                <a:latin typeface="微软雅黑" panose="020B0503020204020204" pitchFamily="34" charset="-122"/>
                <a:ea typeface="微软雅黑" panose="020B0503020204020204" pitchFamily="34" charset="-122"/>
              </a:rPr>
              <a:t>个逐个插入（每插入一个删除堆顶），堆顶即为目标元素</a:t>
            </a:r>
            <a:endParaRPr lang="en-US" altLang="zh-CN" sz="2400" b="1" dirty="0">
              <a:latin typeface="微软雅黑" panose="020B0503020204020204" pitchFamily="34" charset="-122"/>
              <a:ea typeface="微软雅黑" panose="020B0503020204020204" pitchFamily="34" charset="-122"/>
            </a:endParaRPr>
          </a:p>
        </p:txBody>
      </p:sp>
      <p:sp>
        <p:nvSpPr>
          <p:cNvPr id="54" name="矩形 53"/>
          <p:cNvSpPr/>
          <p:nvPr/>
        </p:nvSpPr>
        <p:spPr>
          <a:xfrm>
            <a:off x="2312353" y="5591805"/>
            <a:ext cx="1180131" cy="523220"/>
          </a:xfrm>
          <a:prstGeom prst="rect">
            <a:avLst/>
          </a:prstGeom>
        </p:spPr>
        <p:txBody>
          <a:bodyPr wrap="none">
            <a:spAutoFit/>
          </a:bodyPr>
          <a:lstStyle/>
          <a:p>
            <a:r>
              <a:rPr lang="en-US" altLang="zh-CN" sz="2800" b="1" dirty="0">
                <a:latin typeface="Script MT Bold" panose="03040602040607080904" pitchFamily="66" charset="0"/>
                <a:ea typeface="微软雅黑" panose="020B0503020204020204" pitchFamily="34" charset="-122"/>
              </a:rPr>
              <a:t>O</a:t>
            </a:r>
            <a:r>
              <a:rPr lang="en-US" altLang="zh-CN" sz="2800" b="1" dirty="0">
                <a:latin typeface="微软雅黑" panose="020B0503020204020204" pitchFamily="34" charset="-122"/>
                <a:ea typeface="微软雅黑" panose="020B0503020204020204" pitchFamily="34" charset="-122"/>
              </a:rPr>
              <a:t>(k)+</a:t>
            </a:r>
            <a:endParaRPr lang="zh-CN" altLang="en-US" sz="2800" dirty="0"/>
          </a:p>
        </p:txBody>
      </p:sp>
      <p:sp>
        <p:nvSpPr>
          <p:cNvPr id="55" name="矩形 54"/>
          <p:cNvSpPr/>
          <p:nvPr/>
        </p:nvSpPr>
        <p:spPr>
          <a:xfrm>
            <a:off x="3234070" y="5587234"/>
            <a:ext cx="3079689" cy="523220"/>
          </a:xfrm>
          <a:prstGeom prst="rect">
            <a:avLst/>
          </a:prstGeom>
        </p:spPr>
        <p:txBody>
          <a:bodyPr wrap="none">
            <a:spAutoFit/>
          </a:bodyPr>
          <a:lstStyle/>
          <a:p>
            <a:r>
              <a:rPr lang="en-US" altLang="zh-CN" sz="2800" b="1" dirty="0">
                <a:latin typeface="微软雅黑" panose="020B0503020204020204" pitchFamily="34" charset="-122"/>
                <a:ea typeface="微软雅黑" panose="020B0503020204020204" pitchFamily="34" charset="-122"/>
              </a:rPr>
              <a:t> 2(n-k)</a:t>
            </a:r>
            <a:r>
              <a:rPr lang="en-US" altLang="zh-CN" sz="2800" b="1" dirty="0">
                <a:latin typeface="Script MT Bold" panose="03040602040607080904" pitchFamily="66" charset="0"/>
                <a:ea typeface="微软雅黑" panose="020B0503020204020204" pitchFamily="34" charset="-122"/>
              </a:rPr>
              <a:t>O</a:t>
            </a:r>
            <a:r>
              <a:rPr lang="en-US" altLang="zh-CN" sz="2800" b="1" dirty="0">
                <a:latin typeface="微软雅黑" panose="020B0503020204020204" pitchFamily="34" charset="-122"/>
                <a:ea typeface="微软雅黑" panose="020B0503020204020204" pitchFamily="34" charset="-122"/>
              </a:rPr>
              <a:t>(</a:t>
            </a:r>
            <a:r>
              <a:rPr lang="en-US" altLang="zh-CN" sz="2800" b="1" dirty="0" err="1">
                <a:latin typeface="微软雅黑" panose="020B0503020204020204" pitchFamily="34" charset="-122"/>
                <a:ea typeface="微软雅黑" panose="020B0503020204020204" pitchFamily="34" charset="-122"/>
              </a:rPr>
              <a:t>logk</a:t>
            </a:r>
            <a:r>
              <a:rPr lang="en-US" altLang="zh-CN" sz="2800" b="1" dirty="0">
                <a:latin typeface="微软雅黑" panose="020B0503020204020204" pitchFamily="34" charset="-122"/>
                <a:ea typeface="微软雅黑" panose="020B0503020204020204" pitchFamily="34" charset="-122"/>
              </a:rPr>
              <a:t>)=</a:t>
            </a:r>
            <a:endParaRPr lang="zh-CN" altLang="en-US" sz="2800" dirty="0"/>
          </a:p>
        </p:txBody>
      </p:sp>
      <p:sp>
        <p:nvSpPr>
          <p:cNvPr id="56" name="矩形 55"/>
          <p:cNvSpPr/>
          <p:nvPr/>
        </p:nvSpPr>
        <p:spPr>
          <a:xfrm>
            <a:off x="6073677" y="5589964"/>
            <a:ext cx="3097323" cy="523220"/>
          </a:xfrm>
          <a:prstGeom prst="rect">
            <a:avLst/>
          </a:prstGeom>
        </p:spPr>
        <p:txBody>
          <a:bodyPr wrap="none">
            <a:spAutoFit/>
          </a:bodyPr>
          <a:lstStyle/>
          <a:p>
            <a:r>
              <a:rPr lang="en-US" altLang="zh-CN" sz="2800" b="1" dirty="0">
                <a:latin typeface="Script MT Bold" panose="03040602040607080904" pitchFamily="66" charset="0"/>
                <a:ea typeface="微软雅黑" panose="020B0503020204020204" pitchFamily="34" charset="-122"/>
              </a:rPr>
              <a:t>O</a:t>
            </a:r>
            <a:r>
              <a:rPr lang="en-US" altLang="zh-CN" sz="2800" b="1" dirty="0">
                <a:latin typeface="微软雅黑" panose="020B0503020204020204" pitchFamily="34" charset="-122"/>
                <a:ea typeface="微软雅黑" panose="020B0503020204020204" pitchFamily="34" charset="-122"/>
              </a:rPr>
              <a:t>(k+2(n-k)</a:t>
            </a:r>
            <a:r>
              <a:rPr lang="en-US" altLang="zh-CN" sz="2800" b="1" dirty="0" err="1">
                <a:latin typeface="微软雅黑" panose="020B0503020204020204" pitchFamily="34" charset="-122"/>
                <a:ea typeface="微软雅黑" panose="020B0503020204020204" pitchFamily="34" charset="-122"/>
              </a:rPr>
              <a:t>logk</a:t>
            </a:r>
            <a:r>
              <a:rPr lang="en-US" altLang="zh-CN" sz="2800" b="1" dirty="0">
                <a:latin typeface="微软雅黑" panose="020B0503020204020204" pitchFamily="34" charset="-122"/>
                <a:ea typeface="微软雅黑" panose="020B0503020204020204" pitchFamily="34" charset="-122"/>
              </a:rPr>
              <a:t>)</a:t>
            </a:r>
            <a:endParaRPr lang="zh-CN" altLang="en-US" sz="2800" dirty="0"/>
          </a:p>
        </p:txBody>
      </p:sp>
      <p:sp>
        <p:nvSpPr>
          <p:cNvPr id="58" name="矩形 57"/>
          <p:cNvSpPr/>
          <p:nvPr/>
        </p:nvSpPr>
        <p:spPr>
          <a:xfrm>
            <a:off x="4626769" y="2439187"/>
            <a:ext cx="2470524" cy="461665"/>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适合 </a:t>
            </a:r>
            <a:r>
              <a:rPr lang="en-US" altLang="zh-CN" sz="2400" b="1" dirty="0">
                <a:solidFill>
                  <a:schemeClr val="bg1"/>
                </a:solidFill>
                <a:latin typeface="微软雅黑" panose="020B0503020204020204" pitchFamily="34" charset="-122"/>
                <a:ea typeface="微软雅黑" panose="020B0503020204020204" pitchFamily="34" charset="-122"/>
              </a:rPr>
              <a:t>k</a:t>
            </a:r>
            <a:r>
              <a:rPr lang="zh-CN" altLang="en-US" sz="2400" b="1" dirty="0">
                <a:solidFill>
                  <a:schemeClr val="bg1"/>
                </a:solidFill>
                <a:latin typeface="微软雅黑" panose="020B0503020204020204" pitchFamily="34" charset="-122"/>
                <a:ea typeface="微软雅黑" panose="020B0503020204020204" pitchFamily="34" charset="-122"/>
              </a:rPr>
              <a:t>小 的情况</a:t>
            </a:r>
          </a:p>
        </p:txBody>
      </p:sp>
      <p:sp>
        <p:nvSpPr>
          <p:cNvPr id="59" name="矩形 58"/>
          <p:cNvSpPr/>
          <p:nvPr/>
        </p:nvSpPr>
        <p:spPr>
          <a:xfrm>
            <a:off x="4626769" y="4258213"/>
            <a:ext cx="2470524" cy="461665"/>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适合 </a:t>
            </a:r>
            <a:r>
              <a:rPr lang="en-US" altLang="zh-CN" sz="2400" b="1" dirty="0">
                <a:solidFill>
                  <a:schemeClr val="bg1"/>
                </a:solidFill>
                <a:latin typeface="微软雅黑" panose="020B0503020204020204" pitchFamily="34" charset="-122"/>
                <a:ea typeface="微软雅黑" panose="020B0503020204020204" pitchFamily="34" charset="-122"/>
              </a:rPr>
              <a:t>k</a:t>
            </a:r>
            <a:r>
              <a:rPr lang="zh-CN" altLang="en-US" sz="2400" b="1" dirty="0">
                <a:solidFill>
                  <a:schemeClr val="bg1"/>
                </a:solidFill>
                <a:latin typeface="微软雅黑" panose="020B0503020204020204" pitchFamily="34" charset="-122"/>
                <a:ea typeface="微软雅黑" panose="020B0503020204020204" pitchFamily="34" charset="-122"/>
              </a:rPr>
              <a:t>大 的情况</a:t>
            </a:r>
          </a:p>
        </p:txBody>
      </p:sp>
      <p:sp>
        <p:nvSpPr>
          <p:cNvPr id="60" name="矩形 59"/>
          <p:cNvSpPr/>
          <p:nvPr/>
        </p:nvSpPr>
        <p:spPr>
          <a:xfrm>
            <a:off x="806430" y="6193897"/>
            <a:ext cx="7871124" cy="461665"/>
          </a:xfrm>
          <a:prstGeom prst="rect">
            <a:avLst/>
          </a:prstGeom>
          <a:solidFill>
            <a:srgbClr val="C00000"/>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两种方法在</a:t>
            </a:r>
            <a:r>
              <a:rPr lang="en-US" altLang="zh-CN" sz="2400" b="1" dirty="0">
                <a:solidFill>
                  <a:schemeClr val="bg1"/>
                </a:solidFill>
                <a:latin typeface="微软雅黑" panose="020B0503020204020204" pitchFamily="34" charset="-122"/>
                <a:ea typeface="微软雅黑" panose="020B0503020204020204" pitchFamily="34" charset="-122"/>
              </a:rPr>
              <a:t>k</a:t>
            </a:r>
            <a:r>
              <a:rPr lang="zh-CN" altLang="en-US" sz="2400" b="1" dirty="0">
                <a:solidFill>
                  <a:schemeClr val="bg1"/>
                </a:solidFill>
                <a:latin typeface="微软雅黑" panose="020B0503020204020204" pitchFamily="34" charset="-122"/>
                <a:ea typeface="微软雅黑" panose="020B0503020204020204" pitchFamily="34" charset="-122"/>
              </a:rPr>
              <a:t>接近</a:t>
            </a:r>
            <a:r>
              <a:rPr lang="en-US" altLang="zh-CN" sz="2400" b="1" dirty="0">
                <a:solidFill>
                  <a:schemeClr val="bg1"/>
                </a:solidFill>
                <a:latin typeface="微软雅黑" panose="020B0503020204020204" pitchFamily="34" charset="-122"/>
                <a:ea typeface="微软雅黑" panose="020B0503020204020204" pitchFamily="34" charset="-122"/>
              </a:rPr>
              <a:t>2/n</a:t>
            </a:r>
            <a:r>
              <a:rPr lang="zh-CN" altLang="en-US" sz="2400" b="1" dirty="0">
                <a:solidFill>
                  <a:schemeClr val="bg1"/>
                </a:solidFill>
                <a:latin typeface="微软雅黑" panose="020B0503020204020204" pitchFamily="34" charset="-122"/>
                <a:ea typeface="微软雅黑" panose="020B0503020204020204" pitchFamily="34" charset="-122"/>
              </a:rPr>
              <a:t>时，复杂度仍为</a:t>
            </a:r>
            <a:r>
              <a:rPr lang="en-US" altLang="zh-CN" sz="2400" b="1" dirty="0">
                <a:solidFill>
                  <a:schemeClr val="bg1"/>
                </a:solidFill>
                <a:latin typeface="Script MT Bold" panose="03040602040607080904" pitchFamily="66" charset="0"/>
                <a:ea typeface="微软雅黑" panose="020B0503020204020204" pitchFamily="34" charset="-122"/>
              </a:rPr>
              <a:t>O</a:t>
            </a:r>
            <a:r>
              <a:rPr lang="en-US" altLang="zh-CN" sz="2400" b="1" dirty="0">
                <a:solidFill>
                  <a:schemeClr val="bg1"/>
                </a:solidFill>
                <a:latin typeface="微软雅黑" panose="020B0503020204020204" pitchFamily="34" charset="-122"/>
                <a:ea typeface="微软雅黑" panose="020B0503020204020204" pitchFamily="34" charset="-122"/>
              </a:rPr>
              <a:t>(</a:t>
            </a:r>
            <a:r>
              <a:rPr lang="en-US" altLang="zh-CN" sz="2400" b="1" dirty="0" err="1">
                <a:solidFill>
                  <a:schemeClr val="bg1"/>
                </a:solidFill>
                <a:latin typeface="微软雅黑" panose="020B0503020204020204" pitchFamily="34" charset="-122"/>
                <a:ea typeface="微软雅黑" panose="020B0503020204020204" pitchFamily="34" charset="-122"/>
              </a:rPr>
              <a:t>nlogn</a:t>
            </a:r>
            <a:r>
              <a:rPr lang="en-US" altLang="zh-CN" sz="2400" b="1" dirty="0">
                <a:solidFill>
                  <a:schemeClr val="bg1"/>
                </a:solidFill>
                <a:latin typeface="微软雅黑" panose="020B0503020204020204" pitchFamily="34" charset="-122"/>
                <a:ea typeface="微软雅黑" panose="020B0503020204020204" pitchFamily="34" charset="-122"/>
              </a:rPr>
              <a:t>)</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17449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ppt_x"/>
                                          </p:val>
                                        </p:tav>
                                        <p:tav tm="100000">
                                          <p:val>
                                            <p:strVal val="#ppt_x"/>
                                          </p:val>
                                        </p:tav>
                                      </p:tavLst>
                                    </p:anim>
                                    <p:anim calcmode="lin" valueType="num">
                                      <p:cBhvr additive="base">
                                        <p:cTn id="1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500" fill="hold"/>
                                        <p:tgtEl>
                                          <p:spTgt spid="60"/>
                                        </p:tgtEl>
                                        <p:attrNameLst>
                                          <p:attrName>ppt_x</p:attrName>
                                        </p:attrNameLst>
                                      </p:cBhvr>
                                      <p:tavLst>
                                        <p:tav tm="0">
                                          <p:val>
                                            <p:strVal val="#ppt_x"/>
                                          </p:val>
                                        </p:tav>
                                        <p:tav tm="100000">
                                          <p:val>
                                            <p:strVal val="#ppt_x"/>
                                          </p:val>
                                        </p:tav>
                                      </p:tavLst>
                                    </p:anim>
                                    <p:anim calcmode="lin" valueType="num">
                                      <p:cBhvr additive="base">
                                        <p:cTn id="20"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24744"/>
            <a:ext cx="8640960" cy="4909036"/>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基于快速划分的</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选取实现</a:t>
            </a:r>
            <a:endParaRPr lang="en-US" altLang="zh-CN" sz="28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基于快速排序思想，反复调用</a:t>
            </a:r>
            <a:r>
              <a:rPr lang="en-US" altLang="zh-CN" sz="2400" b="1" dirty="0">
                <a:latin typeface="微软雅黑" panose="020B0503020204020204" pitchFamily="34" charset="-122"/>
                <a:ea typeface="微软雅黑" panose="020B0503020204020204" pitchFamily="34" charset="-122"/>
              </a:rPr>
              <a:t>partition</a:t>
            </a:r>
            <a:r>
              <a:rPr lang="zh-CN" altLang="en-US" sz="2400" b="1" dirty="0">
                <a:latin typeface="微软雅黑" panose="020B0503020204020204" pitchFamily="34" charset="-122"/>
                <a:ea typeface="微软雅黑" panose="020B0503020204020204" pitchFamily="34" charset="-122"/>
              </a:rPr>
              <a:t>算法构建轴点，逼近秩为</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元素</a:t>
            </a: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若选取</a:t>
            </a:r>
            <a:r>
              <a:rPr lang="en-US" altLang="zh-CN" sz="2400" b="1" dirty="0">
                <a:latin typeface="微软雅黑" panose="020B0503020204020204" pitchFamily="34" charset="-122"/>
                <a:ea typeface="微软雅黑" panose="020B0503020204020204" pitchFamily="34" charset="-122"/>
              </a:rPr>
              <a:t>pivot= partition()</a:t>
            </a:r>
            <a:r>
              <a:rPr lang="zh-CN" altLang="en-US" sz="2400" b="1" dirty="0">
                <a:latin typeface="微软雅黑" panose="020B0503020204020204" pitchFamily="34" charset="-122"/>
                <a:ea typeface="微软雅黑" panose="020B0503020204020204" pitchFamily="34" charset="-122"/>
              </a:rPr>
              <a:t>秩为</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，则刚好返回</a:t>
            </a: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若</a:t>
            </a:r>
            <a:r>
              <a:rPr lang="en-US" altLang="zh-CN" sz="2400" b="1" dirty="0">
                <a:latin typeface="微软雅黑" panose="020B0503020204020204" pitchFamily="34" charset="-122"/>
                <a:ea typeface="微软雅黑" panose="020B0503020204020204" pitchFamily="34" charset="-122"/>
              </a:rPr>
              <a:t>k&lt;pivot</a:t>
            </a:r>
            <a:r>
              <a:rPr lang="zh-CN" altLang="en-US" sz="2400" b="1" dirty="0">
                <a:latin typeface="微软雅黑" panose="020B0503020204020204" pitchFamily="34" charset="-122"/>
                <a:ea typeface="微软雅黑" panose="020B0503020204020204" pitchFamily="34" charset="-122"/>
              </a:rPr>
              <a:t>，则递归对</a:t>
            </a:r>
            <a:r>
              <a:rPr lang="en-US" altLang="zh-CN" sz="2400" b="1" dirty="0">
                <a:latin typeface="微软雅黑" panose="020B0503020204020204" pitchFamily="34" charset="-122"/>
                <a:ea typeface="微软雅黑" panose="020B0503020204020204" pitchFamily="34" charset="-122"/>
              </a:rPr>
              <a:t>L</a:t>
            </a:r>
            <a:r>
              <a:rPr lang="zh-CN" altLang="en-US" sz="2400" b="1" dirty="0">
                <a:latin typeface="微软雅黑" panose="020B0503020204020204" pitchFamily="34" charset="-122"/>
                <a:ea typeface="微软雅黑" panose="020B0503020204020204" pitchFamily="34" charset="-122"/>
              </a:rPr>
              <a:t>进行划分，不再考虑</a:t>
            </a:r>
            <a:r>
              <a:rPr lang="en-US" altLang="zh-CN" sz="2400" b="1" dirty="0">
                <a:latin typeface="微软雅黑" panose="020B0503020204020204" pitchFamily="34" charset="-122"/>
                <a:ea typeface="微软雅黑" panose="020B0503020204020204" pitchFamily="34" charset="-122"/>
              </a:rPr>
              <a:t>G</a:t>
            </a: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若</a:t>
            </a:r>
            <a:r>
              <a:rPr lang="en-US" altLang="zh-CN" sz="2400" b="1" dirty="0">
                <a:latin typeface="微软雅黑" panose="020B0503020204020204" pitchFamily="34" charset="-122"/>
                <a:ea typeface="微软雅黑" panose="020B0503020204020204" pitchFamily="34" charset="-122"/>
              </a:rPr>
              <a:t>k&gt;pivot</a:t>
            </a:r>
            <a:r>
              <a:rPr lang="zh-CN" altLang="en-US" sz="2400" b="1" dirty="0">
                <a:latin typeface="微软雅黑" panose="020B0503020204020204" pitchFamily="34" charset="-122"/>
                <a:ea typeface="微软雅黑" panose="020B0503020204020204" pitchFamily="34" charset="-122"/>
              </a:rPr>
              <a:t>，则递归对</a:t>
            </a:r>
            <a:r>
              <a:rPr lang="en-US" altLang="zh-CN" sz="2400" b="1" dirty="0">
                <a:latin typeface="微软雅黑" panose="020B0503020204020204" pitchFamily="34" charset="-122"/>
                <a:ea typeface="微软雅黑" panose="020B0503020204020204" pitchFamily="34" charset="-122"/>
              </a:rPr>
              <a:t>G</a:t>
            </a:r>
            <a:r>
              <a:rPr lang="zh-CN" altLang="en-US" sz="2400" b="1" dirty="0">
                <a:latin typeface="微软雅黑" panose="020B0503020204020204" pitchFamily="34" charset="-122"/>
                <a:ea typeface="微软雅黑" panose="020B0503020204020204" pitchFamily="34" charset="-122"/>
              </a:rPr>
              <a:t>进行划分，不再考虑</a:t>
            </a:r>
            <a:r>
              <a:rPr lang="en-US" altLang="zh-CN" sz="2400" b="1" dirty="0">
                <a:latin typeface="微软雅黑" panose="020B0503020204020204" pitchFamily="34" charset="-122"/>
                <a:ea typeface="微软雅黑" panose="020B0503020204020204" pitchFamily="34" charset="-122"/>
              </a:rPr>
              <a:t>L</a:t>
            </a:r>
          </a:p>
        </p:txBody>
      </p:sp>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K-</a:t>
            </a:r>
            <a:r>
              <a:rPr lang="zh-CN" altLang="en-US" sz="3600" dirty="0">
                <a:solidFill>
                  <a:srgbClr val="003366"/>
                </a:solidFill>
                <a:latin typeface="微软雅黑" pitchFamily="34" charset="-122"/>
                <a:ea typeface="微软雅黑" pitchFamily="34" charset="-122"/>
              </a:rPr>
              <a:t>选取与中位数</a:t>
            </a:r>
          </a:p>
        </p:txBody>
      </p:sp>
      <p:sp>
        <p:nvSpPr>
          <p:cNvPr id="3" name="矩形 2"/>
          <p:cNvSpPr/>
          <p:nvPr/>
        </p:nvSpPr>
        <p:spPr>
          <a:xfrm>
            <a:off x="251520" y="2636912"/>
            <a:ext cx="1402820"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k&lt;pivot</a:t>
            </a:r>
            <a:endParaRPr lang="zh-CN" altLang="en-US" sz="2400" dirty="0"/>
          </a:p>
        </p:txBody>
      </p:sp>
      <p:sp>
        <p:nvSpPr>
          <p:cNvPr id="7" name="矩形 6"/>
          <p:cNvSpPr/>
          <p:nvPr/>
        </p:nvSpPr>
        <p:spPr bwMode="auto">
          <a:xfrm>
            <a:off x="1835696" y="2588191"/>
            <a:ext cx="3528392" cy="504056"/>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L</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5553378" y="2588191"/>
            <a:ext cx="504056" cy="504056"/>
          </a:xfrm>
          <a:prstGeom prst="rect">
            <a:avLst/>
          </a:prstGeom>
          <a:solidFill>
            <a:srgbClr val="009242"/>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x</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6246724" y="2588191"/>
            <a:ext cx="2069692" cy="504056"/>
          </a:xfrm>
          <a:prstGeom prst="rect">
            <a:avLst/>
          </a:prstGeom>
          <a:solidFill>
            <a:srgbClr val="7030A0"/>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G</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251520" y="3837761"/>
            <a:ext cx="1402820"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k&gt;pivot</a:t>
            </a:r>
            <a:endParaRPr lang="zh-CN" altLang="en-US" sz="2400" dirty="0"/>
          </a:p>
        </p:txBody>
      </p:sp>
      <p:sp>
        <p:nvSpPr>
          <p:cNvPr id="26" name="矩形 25"/>
          <p:cNvSpPr/>
          <p:nvPr/>
        </p:nvSpPr>
        <p:spPr bwMode="auto">
          <a:xfrm>
            <a:off x="1835696" y="3789040"/>
            <a:ext cx="1368152" cy="504056"/>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L</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3347864" y="3789040"/>
            <a:ext cx="504056" cy="504056"/>
          </a:xfrm>
          <a:prstGeom prst="rect">
            <a:avLst/>
          </a:prstGeom>
          <a:solidFill>
            <a:srgbClr val="009242"/>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x</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bwMode="auto">
          <a:xfrm>
            <a:off x="3995936" y="3789040"/>
            <a:ext cx="4320480" cy="504056"/>
          </a:xfrm>
          <a:prstGeom prst="rect">
            <a:avLst/>
          </a:prstGeom>
          <a:solidFill>
            <a:srgbClr val="7030A0"/>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G</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9" name="直接箭头连接符 8"/>
          <p:cNvCxnSpPr/>
          <p:nvPr/>
        </p:nvCxnSpPr>
        <p:spPr bwMode="auto">
          <a:xfrm>
            <a:off x="4860032" y="3092247"/>
            <a:ext cx="0" cy="648072"/>
          </a:xfrm>
          <a:prstGeom prst="straightConnector1">
            <a:avLst/>
          </a:prstGeom>
          <a:solidFill>
            <a:schemeClr val="accent1"/>
          </a:solidFill>
          <a:ln w="41275" cap="flat" cmpd="sng" algn="ctr">
            <a:solidFill>
              <a:srgbClr val="C00000"/>
            </a:solidFill>
            <a:prstDash val="solid"/>
            <a:round/>
            <a:headEnd type="stealth" w="lg" len="lg"/>
            <a:tailEnd type="stealth" w="lg" len="lg"/>
          </a:ln>
          <a:effectLst/>
        </p:spPr>
      </p:cxnSp>
      <p:sp>
        <p:nvSpPr>
          <p:cNvPr id="10" name="矩形 9"/>
          <p:cNvSpPr/>
          <p:nvPr/>
        </p:nvSpPr>
        <p:spPr>
          <a:xfrm>
            <a:off x="4410738" y="3244334"/>
            <a:ext cx="32252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k</a:t>
            </a:r>
            <a:endParaRPr lang="zh-CN" altLang="en-US" dirty="0"/>
          </a:p>
        </p:txBody>
      </p:sp>
      <p:sp>
        <p:nvSpPr>
          <p:cNvPr id="33" name="矩形 32"/>
          <p:cNvSpPr/>
          <p:nvPr/>
        </p:nvSpPr>
        <p:spPr>
          <a:xfrm>
            <a:off x="5369679" y="3205585"/>
            <a:ext cx="786497"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pivot</a:t>
            </a:r>
            <a:endParaRPr lang="zh-CN" altLang="en-US" dirty="0"/>
          </a:p>
        </p:txBody>
      </p:sp>
      <p:sp>
        <p:nvSpPr>
          <p:cNvPr id="34" name="矩形 33"/>
          <p:cNvSpPr/>
          <p:nvPr/>
        </p:nvSpPr>
        <p:spPr>
          <a:xfrm>
            <a:off x="3195677" y="3390174"/>
            <a:ext cx="786497"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pivot</a:t>
            </a:r>
            <a:endParaRPr lang="zh-CN" altLang="en-US" dirty="0"/>
          </a:p>
        </p:txBody>
      </p:sp>
    </p:spTree>
    <p:extLst>
      <p:ext uri="{BB962C8B-B14F-4D97-AF65-F5344CB8AC3E}">
        <p14:creationId xmlns:p14="http://schemas.microsoft.com/office/powerpoint/2010/main" val="279713627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 calcmode="lin" valueType="num">
                                      <p:cBhvr additive="base">
                                        <p:cTn id="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anim calcmode="lin" valueType="num">
                                      <p:cBhvr additive="base">
                                        <p:cTn id="1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 calcmode="lin" valueType="num">
                                      <p:cBhvr additive="base">
                                        <p:cTn id="1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24744"/>
            <a:ext cx="8640960" cy="3647152"/>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基于快速划分的</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选取实现</a:t>
            </a:r>
            <a:endParaRPr lang="en-US" altLang="zh-CN" sz="28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基于快速排序思想，反复调用</a:t>
            </a:r>
            <a:r>
              <a:rPr lang="en-US" altLang="zh-CN" sz="2400" b="1" dirty="0">
                <a:latin typeface="微软雅黑" panose="020B0503020204020204" pitchFamily="34" charset="-122"/>
                <a:ea typeface="微软雅黑" panose="020B0503020204020204" pitchFamily="34" charset="-122"/>
              </a:rPr>
              <a:t>partition</a:t>
            </a:r>
            <a:r>
              <a:rPr lang="zh-CN" altLang="en-US" sz="2400" b="1" dirty="0">
                <a:latin typeface="微软雅黑" panose="020B0503020204020204" pitchFamily="34" charset="-122"/>
                <a:ea typeface="微软雅黑" panose="020B0503020204020204" pitchFamily="34" charset="-122"/>
              </a:rPr>
              <a:t>算法构建轴点，逼近秩为</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元素</a:t>
            </a: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K-</a:t>
            </a:r>
            <a:r>
              <a:rPr lang="zh-CN" altLang="en-US" sz="3600" dirty="0">
                <a:solidFill>
                  <a:srgbClr val="003366"/>
                </a:solidFill>
                <a:latin typeface="微软雅黑" pitchFamily="34" charset="-122"/>
                <a:ea typeface="微软雅黑" pitchFamily="34" charset="-122"/>
              </a:rPr>
              <a:t>选取与中位数</a:t>
            </a:r>
          </a:p>
        </p:txBody>
      </p:sp>
      <p:sp>
        <p:nvSpPr>
          <p:cNvPr id="3" name="矩形 2"/>
          <p:cNvSpPr/>
          <p:nvPr/>
        </p:nvSpPr>
        <p:spPr>
          <a:xfrm>
            <a:off x="251520" y="2636912"/>
            <a:ext cx="1402820"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k&lt;pivot</a:t>
            </a:r>
            <a:endParaRPr lang="zh-CN" altLang="en-US" sz="2400" dirty="0"/>
          </a:p>
        </p:txBody>
      </p:sp>
      <p:sp>
        <p:nvSpPr>
          <p:cNvPr id="7" name="矩形 6"/>
          <p:cNvSpPr/>
          <p:nvPr/>
        </p:nvSpPr>
        <p:spPr bwMode="auto">
          <a:xfrm>
            <a:off x="1835696" y="2588191"/>
            <a:ext cx="3528392" cy="504056"/>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L</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5553378" y="2588191"/>
            <a:ext cx="504056" cy="504056"/>
          </a:xfrm>
          <a:prstGeom prst="rect">
            <a:avLst/>
          </a:prstGeom>
          <a:solidFill>
            <a:srgbClr val="009242"/>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x</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6246724" y="2588191"/>
            <a:ext cx="2069692" cy="504056"/>
          </a:xfrm>
          <a:prstGeom prst="rect">
            <a:avLst/>
          </a:prstGeom>
          <a:solidFill>
            <a:srgbClr val="7030A0"/>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G</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251520" y="3837761"/>
            <a:ext cx="1402820"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k&gt;pivot</a:t>
            </a:r>
            <a:endParaRPr lang="zh-CN" altLang="en-US" sz="2400" dirty="0"/>
          </a:p>
        </p:txBody>
      </p:sp>
      <p:sp>
        <p:nvSpPr>
          <p:cNvPr id="26" name="矩形 25"/>
          <p:cNvSpPr/>
          <p:nvPr/>
        </p:nvSpPr>
        <p:spPr bwMode="auto">
          <a:xfrm>
            <a:off x="1835696" y="3789040"/>
            <a:ext cx="1368152" cy="504056"/>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L</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3347864" y="3789040"/>
            <a:ext cx="504056" cy="504056"/>
          </a:xfrm>
          <a:prstGeom prst="rect">
            <a:avLst/>
          </a:prstGeom>
          <a:solidFill>
            <a:srgbClr val="009242"/>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x</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bwMode="auto">
          <a:xfrm>
            <a:off x="3995936" y="3789040"/>
            <a:ext cx="4320480" cy="504056"/>
          </a:xfrm>
          <a:prstGeom prst="rect">
            <a:avLst/>
          </a:prstGeom>
          <a:solidFill>
            <a:srgbClr val="7030A0"/>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G</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9" name="直接箭头连接符 8"/>
          <p:cNvCxnSpPr/>
          <p:nvPr/>
        </p:nvCxnSpPr>
        <p:spPr bwMode="auto">
          <a:xfrm>
            <a:off x="4860032" y="3092247"/>
            <a:ext cx="0" cy="648072"/>
          </a:xfrm>
          <a:prstGeom prst="straightConnector1">
            <a:avLst/>
          </a:prstGeom>
          <a:solidFill>
            <a:schemeClr val="accent1"/>
          </a:solidFill>
          <a:ln w="41275" cap="flat" cmpd="sng" algn="ctr">
            <a:solidFill>
              <a:srgbClr val="C00000"/>
            </a:solidFill>
            <a:prstDash val="solid"/>
            <a:round/>
            <a:headEnd type="stealth" w="lg" len="lg"/>
            <a:tailEnd type="stealth" w="lg" len="lg"/>
          </a:ln>
          <a:effectLst/>
        </p:spPr>
      </p:cxnSp>
      <p:sp>
        <p:nvSpPr>
          <p:cNvPr id="10" name="矩形 9"/>
          <p:cNvSpPr/>
          <p:nvPr/>
        </p:nvSpPr>
        <p:spPr>
          <a:xfrm>
            <a:off x="4410738" y="3244334"/>
            <a:ext cx="32252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k</a:t>
            </a:r>
            <a:endParaRPr lang="zh-CN" altLang="en-US" dirty="0"/>
          </a:p>
        </p:txBody>
      </p:sp>
      <p:sp>
        <p:nvSpPr>
          <p:cNvPr id="33" name="矩形 32"/>
          <p:cNvSpPr/>
          <p:nvPr/>
        </p:nvSpPr>
        <p:spPr>
          <a:xfrm>
            <a:off x="5386849" y="3140968"/>
            <a:ext cx="786497"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pivot</a:t>
            </a:r>
            <a:endParaRPr lang="zh-CN" altLang="en-US" dirty="0"/>
          </a:p>
        </p:txBody>
      </p:sp>
      <p:sp>
        <p:nvSpPr>
          <p:cNvPr id="34" name="矩形 33"/>
          <p:cNvSpPr/>
          <p:nvPr/>
        </p:nvSpPr>
        <p:spPr>
          <a:xfrm>
            <a:off x="3195677" y="3390174"/>
            <a:ext cx="786497"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pivot</a:t>
            </a:r>
            <a:endParaRPr lang="zh-CN" altLang="en-US" dirty="0"/>
          </a:p>
        </p:txBody>
      </p:sp>
      <p:sp>
        <p:nvSpPr>
          <p:cNvPr id="16" name="矩形 15"/>
          <p:cNvSpPr/>
          <p:nvPr/>
        </p:nvSpPr>
        <p:spPr>
          <a:xfrm>
            <a:off x="359532" y="4523636"/>
            <a:ext cx="8424936" cy="1754326"/>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quickSelect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k,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 l,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 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pivot = partition(data, l, r);</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if(k==pivot) return data[pivot];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else if(k&lt;pivot) return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quickSelect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k</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 </a:t>
            </a:r>
            <a:r>
              <a:rPr lang="pt-BR" altLang="zh-CN" dirty="0">
                <a:solidFill>
                  <a:srgbClr val="000000"/>
                </a:solidFill>
                <a:highlight>
                  <a:srgbClr val="FFFFFF"/>
                </a:highlight>
                <a:latin typeface="Consolas" panose="020B0609020204030204" pitchFamily="49" charset="0"/>
                <a:ea typeface="新宋体" panose="02010609030101010101" pitchFamily="49" charset="-122"/>
              </a:rPr>
              <a:t>pivot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- 1);   </a:t>
            </a:r>
            <a:endParaRPr lang="zh-CN" altLang="en-US" b="1"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else return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quickSelect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(data, k-pivot-1, pivot+1, r);</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18" name="矩形 17"/>
          <p:cNvSpPr/>
          <p:nvPr/>
        </p:nvSpPr>
        <p:spPr>
          <a:xfrm>
            <a:off x="359532" y="6302117"/>
            <a:ext cx="8352928" cy="400110"/>
          </a:xfrm>
          <a:prstGeom prst="rect">
            <a:avLst/>
          </a:prstGeom>
          <a:solidFill>
            <a:srgbClr val="C00000"/>
          </a:solidFill>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中位数提取 </a:t>
            </a:r>
            <a:r>
              <a:rPr lang="en-US" altLang="zh-CN" sz="2000" b="1" dirty="0">
                <a:solidFill>
                  <a:schemeClr val="bg1"/>
                </a:solidFill>
                <a:latin typeface="微软雅黑" panose="020B0503020204020204" pitchFamily="34" charset="-122"/>
                <a:ea typeface="微软雅黑" panose="020B0503020204020204" pitchFamily="34" charset="-122"/>
              </a:rPr>
              <a:t>(k=n/2)</a:t>
            </a:r>
            <a:r>
              <a:rPr lang="zh-CN" altLang="en-US" sz="2000" b="1" dirty="0">
                <a:solidFill>
                  <a:schemeClr val="bg1"/>
                </a:solidFill>
                <a:latin typeface="微软雅黑" panose="020B0503020204020204" pitchFamily="34" charset="-122"/>
                <a:ea typeface="微软雅黑" panose="020B0503020204020204" pitchFamily="34" charset="-122"/>
              </a:rPr>
              <a:t>，每次去掉约一半不到的数据量，平均复杂度</a:t>
            </a:r>
            <a:r>
              <a:rPr lang="en-US" altLang="zh-CN" sz="2000" b="1" dirty="0">
                <a:solidFill>
                  <a:schemeClr val="bg1"/>
                </a:solidFill>
                <a:latin typeface="Script MT Bold" panose="03040602040607080904" pitchFamily="66" charset="0"/>
                <a:ea typeface="微软雅黑" panose="020B0503020204020204" pitchFamily="34" charset="-122"/>
              </a:rPr>
              <a:t>O</a:t>
            </a:r>
            <a:r>
              <a:rPr lang="en-US" altLang="zh-CN" sz="2000" b="1" dirty="0">
                <a:solidFill>
                  <a:schemeClr val="bg1"/>
                </a:solidFill>
                <a:latin typeface="微软雅黑" panose="020B0503020204020204" pitchFamily="34" charset="-122"/>
                <a:ea typeface="微软雅黑" panose="020B0503020204020204" pitchFamily="34" charset="-122"/>
              </a:rPr>
              <a:t>(n)?</a:t>
            </a:r>
            <a:endParaRPr lang="zh-CN" altLang="en-US" sz="2000" dirty="0">
              <a:solidFill>
                <a:schemeClr val="bg1"/>
              </a:solidFill>
            </a:endParaRPr>
          </a:p>
        </p:txBody>
      </p:sp>
    </p:spTree>
    <p:extLst>
      <p:ext uri="{BB962C8B-B14F-4D97-AF65-F5344CB8AC3E}">
        <p14:creationId xmlns:p14="http://schemas.microsoft.com/office/powerpoint/2010/main" val="1501417815"/>
      </p:ext>
    </p:extLst>
  </p:cSld>
  <p:clrMapOvr>
    <a:masterClrMapping/>
  </p:clrMapOvr>
  <mc:AlternateContent xmlns:mc="http://schemas.openxmlformats.org/markup-compatibility/2006" xmlns:p14="http://schemas.microsoft.com/office/powerpoint/2010/main">
    <mc:Choice Requires="p14">
      <p:transition spd="slow" p14:dur="999" advTm="157"/>
    </mc:Choice>
    <mc:Fallback xmlns="">
      <p:transition spd="slow" advTm="1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24744"/>
            <a:ext cx="8640960" cy="498598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基于快速划分的</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选取实现</a:t>
            </a:r>
            <a:endParaRPr lang="en-US" altLang="zh-CN" sz="28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可以证明，平均复杂度为</a:t>
            </a:r>
            <a:r>
              <a:rPr lang="en-US" altLang="zh-CN" sz="2400" b="1" dirty="0">
                <a:latin typeface="Script MT Bold" panose="03040602040607080904" pitchFamily="66" charset="0"/>
                <a:ea typeface="微软雅黑" panose="020B0503020204020204" pitchFamily="34" charset="-122"/>
              </a:rPr>
              <a:t>O</a:t>
            </a:r>
            <a:r>
              <a:rPr lang="en-US" altLang="zh-CN" sz="2400" b="1" dirty="0">
                <a:latin typeface="微软雅黑" panose="020B0503020204020204" pitchFamily="34" charset="-122"/>
                <a:ea typeface="微软雅黑" panose="020B0503020204020204" pitchFamily="34" charset="-122"/>
              </a:rPr>
              <a:t>(n)</a:t>
            </a: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对于</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选取问题，假定每次总是落到元素多的那一边</a:t>
            </a: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最坏情况的复杂度为</a:t>
            </a:r>
            <a:r>
              <a:rPr lang="en-US" altLang="zh-CN" sz="2400" b="1" dirty="0">
                <a:latin typeface="微软雅黑" panose="020B0503020204020204" pitchFamily="34" charset="-122"/>
                <a:ea typeface="微软雅黑" panose="020B0503020204020204" pitchFamily="34" charset="-122"/>
              </a:rPr>
              <a:t>O(n</a:t>
            </a:r>
            <a:r>
              <a:rPr lang="en-US" altLang="zh-CN" sz="2400" b="1" baseline="30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，平均复杂度为</a:t>
            </a:r>
            <a:r>
              <a:rPr lang="en-US" altLang="zh-CN" sz="2400" b="1" dirty="0">
                <a:latin typeface="微软雅黑" panose="020B0503020204020204" pitchFamily="34" charset="-122"/>
                <a:ea typeface="微软雅黑" panose="020B0503020204020204" pitchFamily="34" charset="-122"/>
              </a:rPr>
              <a:t>O(n)</a:t>
            </a:r>
          </a:p>
        </p:txBody>
      </p:sp>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K-</a:t>
            </a:r>
            <a:r>
              <a:rPr lang="zh-CN" altLang="en-US" sz="3600" dirty="0">
                <a:solidFill>
                  <a:srgbClr val="003366"/>
                </a:solidFill>
                <a:latin typeface="微软雅黑" pitchFamily="34" charset="-122"/>
                <a:ea typeface="微软雅黑" pitchFamily="34" charset="-122"/>
              </a:rPr>
              <a:t>选取与中位数</a:t>
            </a:r>
          </a:p>
        </p:txBody>
      </p:sp>
      <mc:AlternateContent xmlns:mc="http://schemas.openxmlformats.org/markup-compatibility/2006" xmlns:a14="http://schemas.microsoft.com/office/drawing/2010/main">
        <mc:Choice Requires="a14">
          <p:sp>
            <p:nvSpPr>
              <p:cNvPr id="4" name="矩形 3"/>
              <p:cNvSpPr/>
              <p:nvPr/>
            </p:nvSpPr>
            <p:spPr>
              <a:xfrm>
                <a:off x="1115616" y="2540516"/>
                <a:ext cx="6156176" cy="63652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𝑇</m:t>
                      </m:r>
                      <m:r>
                        <a:rPr lang="zh-CN" altLang="en-US">
                          <a:latin typeface="Cambria Math" panose="02040503050406030204" pitchFamily="18" charset="0"/>
                        </a:rPr>
                        <m:t>(</m:t>
                      </m:r>
                      <m:r>
                        <a:rPr lang="zh-CN" altLang="en-US" i="1">
                          <a:latin typeface="Cambria Math" panose="02040503050406030204" pitchFamily="18" charset="0"/>
                        </a:rPr>
                        <m:t>𝑛</m:t>
                      </m:r>
                      <m:r>
                        <a:rPr lang="zh-CN" altLang="en-US" smtClean="0">
                          <a:latin typeface="Cambria Math" panose="02040503050406030204" pitchFamily="18" charset="0"/>
                        </a:rPr>
                        <m:t>)</m:t>
                      </m:r>
                      <m:r>
                        <a:rPr lang="zh-CN" altLang="en-US" i="1">
                          <a:latin typeface="Cambria Math" panose="02040503050406030204" pitchFamily="18" charset="0"/>
                        </a:rPr>
                        <m:t>≤</m:t>
                      </m:r>
                      <m:r>
                        <m:rPr>
                          <m:sty m:val="p"/>
                        </m:rPr>
                        <a:rPr lang="en-US" altLang="zh-CN" i="1">
                          <a:latin typeface="Cambria Math" panose="02040503050406030204" pitchFamily="18" charset="0"/>
                        </a:rPr>
                        <m:t>O</m:t>
                      </m:r>
                      <m:r>
                        <a:rPr lang="en-US" altLang="zh-CN">
                          <a:latin typeface="Cambria Math" panose="02040503050406030204" pitchFamily="18" charset="0"/>
                        </a:rPr>
                        <m:t>(</m:t>
                      </m:r>
                      <m:r>
                        <m:rPr>
                          <m:sty m:val="p"/>
                        </m:rPr>
                        <a:rPr lang="en-US" altLang="zh-CN">
                          <a:latin typeface="Cambria Math" panose="02040503050406030204" pitchFamily="18" charset="0"/>
                        </a:rPr>
                        <m:t>n</m:t>
                      </m:r>
                      <m:r>
                        <a:rPr lang="en-US" altLang="zh-CN">
                          <a:latin typeface="Cambria Math" panose="02040503050406030204" pitchFamily="18" charset="0"/>
                        </a:rPr>
                        <m:t>)+(</m:t>
                      </m:r>
                      <m:f>
                        <m:fPr>
                          <m:type m:val="lin"/>
                          <m:ctrlPr>
                            <a:rPr lang="zh-CN" altLang="en-US" i="1">
                              <a:latin typeface="Cambria Math" panose="02040503050406030204" pitchFamily="18" charset="0"/>
                            </a:rPr>
                          </m:ctrlPr>
                        </m:fPr>
                        <m:num>
                          <m:r>
                            <a:rPr lang="zh-CN" altLang="en-US">
                              <a:latin typeface="Cambria Math" panose="02040503050406030204" pitchFamily="18" charset="0"/>
                            </a:rPr>
                            <m:t>1</m:t>
                          </m:r>
                        </m:num>
                        <m:den>
                          <m:r>
                            <a:rPr lang="zh-CN" altLang="en-US" i="1">
                              <a:latin typeface="Cambria Math" panose="02040503050406030204" pitchFamily="18" charset="0"/>
                            </a:rPr>
                            <m:t>𝑛</m:t>
                          </m:r>
                        </m:den>
                      </m:f>
                      <m:r>
                        <a:rPr lang="zh-CN" altLang="en-US">
                          <a:latin typeface="Cambria Math" panose="02040503050406030204" pitchFamily="18" charset="0"/>
                        </a:rPr>
                        <m:t>)×</m:t>
                      </m:r>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en-US" altLang="zh-CN" i="1">
                              <a:latin typeface="Cambria Math" panose="02040503050406030204" pitchFamily="18" charset="0"/>
                            </a:rPr>
                            <m:t>=</m:t>
                          </m:r>
                          <m:r>
                            <a:rPr lang="zh-CN" altLang="en-US">
                              <a:latin typeface="Cambria Math" panose="02040503050406030204" pitchFamily="18" charset="0"/>
                            </a:rPr>
                            <m:t>1</m:t>
                          </m:r>
                        </m:sub>
                        <m:sup>
                          <m:r>
                            <a:rPr lang="zh-CN" altLang="en-US" i="1">
                              <a:latin typeface="Cambria Math" panose="02040503050406030204" pitchFamily="18" charset="0"/>
                            </a:rPr>
                            <m:t>𝑛</m:t>
                          </m:r>
                        </m:sup>
                        <m:e>
                          <m:r>
                            <a:rPr lang="zh-CN" altLang="en-US" i="1">
                              <a:latin typeface="Cambria Math" panose="02040503050406030204" pitchFamily="18" charset="0"/>
                            </a:rPr>
                            <m:t>𝑇</m:t>
                          </m:r>
                          <m:r>
                            <a:rPr lang="en-US" altLang="zh-CN">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−1,</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𝑘</m:t>
                                  </m:r>
                                </m:e>
                              </m:d>
                            </m:e>
                          </m:func>
                          <m:r>
                            <a:rPr lang="en-US" altLang="zh-CN" i="1">
                              <a:latin typeface="Cambria Math" panose="02040503050406030204" pitchFamily="18" charset="0"/>
                            </a:rPr>
                            <m:t>)</m:t>
                          </m:r>
                          <m:r>
                            <a:rPr lang="zh-CN" altLang="en-US" i="1">
                              <a:latin typeface="Cambria Math" panose="02040503050406030204" pitchFamily="18" charset="0"/>
                            </a:rPr>
                            <m:t> </m:t>
                          </m:r>
                        </m:e>
                      </m:nary>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115616" y="2540516"/>
                <a:ext cx="6156176" cy="636521"/>
              </a:xfrm>
              <a:prstGeom prst="rect">
                <a:avLst/>
              </a:prstGeom>
              <a:blipFill>
                <a:blip r:embed="rId3"/>
                <a:stretch>
                  <a:fillRect/>
                </a:stretch>
              </a:blipFill>
            </p:spPr>
            <p:txBody>
              <a:bodyPr/>
              <a:lstStyle/>
              <a:p>
                <a:r>
                  <a:rPr lang="zh-CN" altLang="en-US">
                    <a:noFill/>
                  </a:rPr>
                  <a:t> </a:t>
                </a:r>
              </a:p>
            </p:txBody>
          </p:sp>
        </mc:Fallback>
      </mc:AlternateContent>
      <p:sp>
        <p:nvSpPr>
          <p:cNvPr id="6" name="矩形 5"/>
          <p:cNvSpPr/>
          <p:nvPr/>
        </p:nvSpPr>
        <p:spPr>
          <a:xfrm>
            <a:off x="971600" y="3161261"/>
            <a:ext cx="1800493"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两边取期望，有</a:t>
            </a:r>
            <a:endParaRPr lang="zh-CN" altLang="en-US" dirty="0"/>
          </a:p>
        </p:txBody>
      </p:sp>
      <mc:AlternateContent xmlns:mc="http://schemas.openxmlformats.org/markup-compatibility/2006" xmlns:a14="http://schemas.microsoft.com/office/drawing/2010/main">
        <mc:Choice Requires="a14">
          <p:sp>
            <p:nvSpPr>
              <p:cNvPr id="22" name="矩形 21"/>
              <p:cNvSpPr/>
              <p:nvPr/>
            </p:nvSpPr>
            <p:spPr>
              <a:xfrm>
                <a:off x="1421904" y="3530593"/>
                <a:ext cx="6156176" cy="63652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E</m:t>
                      </m:r>
                      <m:r>
                        <a:rPr lang="en-US" altLang="zh-CN" b="0" i="1" smtClean="0">
                          <a:latin typeface="Cambria Math" panose="02040503050406030204" pitchFamily="18" charset="0"/>
                        </a:rPr>
                        <m:t>(</m:t>
                      </m:r>
                      <m:r>
                        <a:rPr lang="zh-CN" altLang="en-US" i="1">
                          <a:latin typeface="Cambria Math" panose="02040503050406030204" pitchFamily="18" charset="0"/>
                        </a:rPr>
                        <m:t>𝑇</m:t>
                      </m:r>
                      <m:r>
                        <a:rPr lang="zh-CN" altLang="en-US">
                          <a:latin typeface="Cambria Math" panose="02040503050406030204" pitchFamily="18" charset="0"/>
                        </a:rPr>
                        <m:t>(</m:t>
                      </m:r>
                      <m:r>
                        <a:rPr lang="zh-CN" altLang="en-US" i="1">
                          <a:latin typeface="Cambria Math" panose="02040503050406030204" pitchFamily="18" charset="0"/>
                        </a:rPr>
                        <m:t>𝑛</m:t>
                      </m:r>
                      <m:r>
                        <a:rPr lang="zh-CN" altLang="en-US">
                          <a:latin typeface="Cambria Math" panose="02040503050406030204" pitchFamily="18" charset="0"/>
                        </a:rPr>
                        <m:t>)</m:t>
                      </m:r>
                      <m:r>
                        <a:rPr lang="en-US" altLang="zh-CN" b="0" i="1" smtClean="0">
                          <a:latin typeface="Cambria Math" panose="02040503050406030204" pitchFamily="18" charset="0"/>
                        </a:rPr>
                        <m:t>)</m:t>
                      </m:r>
                      <m:r>
                        <a:rPr lang="zh-CN" altLang="en-US" i="1" smtClean="0">
                          <a:latin typeface="Cambria Math" panose="02040503050406030204" pitchFamily="18" charset="0"/>
                        </a:rPr>
                        <m:t> </m:t>
                      </m:r>
                      <m:r>
                        <a:rPr lang="zh-CN" altLang="en-US" i="1">
                          <a:latin typeface="Cambria Math" panose="02040503050406030204" pitchFamily="18" charset="0"/>
                        </a:rPr>
                        <m:t>≤</m:t>
                      </m:r>
                      <m:r>
                        <m:rPr>
                          <m:sty m:val="p"/>
                        </m:rPr>
                        <a:rPr lang="en-US" altLang="zh-CN" i="1">
                          <a:latin typeface="Cambria Math" panose="02040503050406030204" pitchFamily="18" charset="0"/>
                        </a:rPr>
                        <m:t>O</m:t>
                      </m:r>
                      <m:r>
                        <a:rPr lang="en-US" altLang="zh-CN">
                          <a:latin typeface="Cambria Math" panose="02040503050406030204" pitchFamily="18" charset="0"/>
                        </a:rPr>
                        <m:t>(</m:t>
                      </m:r>
                      <m:r>
                        <m:rPr>
                          <m:sty m:val="p"/>
                        </m:rPr>
                        <a:rPr lang="en-US" altLang="zh-CN">
                          <a:latin typeface="Cambria Math" panose="02040503050406030204" pitchFamily="18" charset="0"/>
                        </a:rPr>
                        <m:t>n</m:t>
                      </m:r>
                      <m:r>
                        <a:rPr lang="en-US" altLang="zh-CN">
                          <a:latin typeface="Cambria Math" panose="02040503050406030204" pitchFamily="18" charset="0"/>
                        </a:rPr>
                        <m:t>)+(</m:t>
                      </m:r>
                      <m:f>
                        <m:fPr>
                          <m:type m:val="lin"/>
                          <m:ctrlPr>
                            <a:rPr lang="zh-CN" altLang="en-US" i="1">
                              <a:latin typeface="Cambria Math" panose="02040503050406030204" pitchFamily="18" charset="0"/>
                            </a:rPr>
                          </m:ctrlPr>
                        </m:fPr>
                        <m:num>
                          <m:r>
                            <a:rPr lang="zh-CN" altLang="en-US">
                              <a:latin typeface="Cambria Math" panose="02040503050406030204" pitchFamily="18" charset="0"/>
                            </a:rPr>
                            <m:t>1</m:t>
                          </m:r>
                        </m:num>
                        <m:den>
                          <m:r>
                            <a:rPr lang="zh-CN" altLang="en-US" i="1">
                              <a:latin typeface="Cambria Math" panose="02040503050406030204" pitchFamily="18" charset="0"/>
                            </a:rPr>
                            <m:t>𝑛</m:t>
                          </m:r>
                        </m:den>
                      </m:f>
                      <m:r>
                        <a:rPr lang="zh-CN" altLang="en-US">
                          <a:latin typeface="Cambria Math" panose="02040503050406030204" pitchFamily="18" charset="0"/>
                        </a:rPr>
                        <m:t>)×</m:t>
                      </m:r>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en-US" altLang="zh-CN" i="1">
                              <a:latin typeface="Cambria Math" panose="02040503050406030204" pitchFamily="18" charset="0"/>
                            </a:rPr>
                            <m:t>=</m:t>
                          </m:r>
                          <m:r>
                            <a:rPr lang="zh-CN" altLang="en-US">
                              <a:latin typeface="Cambria Math" panose="02040503050406030204" pitchFamily="18" charset="0"/>
                            </a:rPr>
                            <m:t>1</m:t>
                          </m:r>
                        </m:sub>
                        <m:sup>
                          <m:r>
                            <a:rPr lang="zh-CN" altLang="en-US" i="1">
                              <a:latin typeface="Cambria Math" panose="02040503050406030204" pitchFamily="18" charset="0"/>
                            </a:rPr>
                            <m:t>𝑛</m:t>
                          </m:r>
                        </m:sup>
                        <m:e>
                          <m:r>
                            <m:rPr>
                              <m:sty m:val="p"/>
                            </m:rPr>
                            <a:rPr lang="en-US" altLang="zh-CN" i="1">
                              <a:latin typeface="Cambria Math" panose="02040503050406030204" pitchFamily="18" charset="0"/>
                            </a:rPr>
                            <m:t>E</m:t>
                          </m:r>
                          <m:r>
                            <a:rPr lang="en-US" altLang="zh-CN" b="0" i="1" smtClean="0">
                              <a:latin typeface="Cambria Math" panose="02040503050406030204" pitchFamily="18" charset="0"/>
                            </a:rPr>
                            <m:t>(</m:t>
                          </m:r>
                          <m:r>
                            <a:rPr lang="zh-CN" altLang="en-US" i="1">
                              <a:latin typeface="Cambria Math" panose="02040503050406030204" pitchFamily="18" charset="0"/>
                            </a:rPr>
                            <m:t>𝑇</m:t>
                          </m:r>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−1,</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𝑘</m:t>
                                      </m:r>
                                    </m:e>
                                  </m:d>
                                </m:e>
                              </m:func>
                            </m:e>
                          </m:d>
                          <m:r>
                            <a:rPr lang="en-US" altLang="zh-CN" b="0" i="1" smtClean="0">
                              <a:latin typeface="Cambria Math" panose="02040503050406030204" pitchFamily="18" charset="0"/>
                            </a:rPr>
                            <m:t>)</m:t>
                          </m:r>
                          <m:r>
                            <a:rPr lang="zh-CN" altLang="en-US" i="1">
                              <a:latin typeface="Cambria Math" panose="02040503050406030204" pitchFamily="18" charset="0"/>
                            </a:rPr>
                            <m:t> </m:t>
                          </m:r>
                        </m:e>
                      </m:nary>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1421904" y="3530593"/>
                <a:ext cx="6156176" cy="63652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2411760" y="4077072"/>
                <a:ext cx="3147144" cy="6856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m:t>= </m:t>
                      </m:r>
                      <m:r>
                        <m:rPr>
                          <m:nor/>
                        </m:rPr>
                        <a:rPr lang="zh-CN" altLang="en-US"/>
                        <m:t>O</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2</m:t>
                          </m:r>
                        </m:num>
                        <m:den>
                          <m:r>
                            <a:rPr lang="zh-CN" altLang="en-US" i="1">
                              <a:latin typeface="Cambria Math" panose="02040503050406030204" pitchFamily="18" charset="0"/>
                            </a:rPr>
                            <m:t>𝑛</m:t>
                          </m:r>
                        </m:den>
                      </m:f>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f>
                                <m:fPr>
                                  <m:type m:val="lin"/>
                                  <m:ctrlPr>
                                    <a:rPr lang="zh-CN" altLang="en-US" i="1">
                                      <a:latin typeface="Cambria Math" panose="02040503050406030204" pitchFamily="18" charset="0"/>
                                    </a:rPr>
                                  </m:ctrlPr>
                                </m:fPr>
                                <m:num>
                                  <m:r>
                                    <a:rPr lang="zh-CN" altLang="en-US" i="1">
                                      <a:latin typeface="Cambria Math" panose="02040503050406030204" pitchFamily="18" charset="0"/>
                                    </a:rPr>
                                    <m:t>𝑛</m:t>
                                  </m:r>
                                </m:num>
                                <m:den>
                                  <m:r>
                                    <a:rPr lang="zh-CN" altLang="en-US" i="0">
                                      <a:latin typeface="Cambria Math" panose="02040503050406030204" pitchFamily="18" charset="0"/>
                                    </a:rPr>
                                    <m:t>2</m:t>
                                  </m:r>
                                </m:den>
                              </m:f>
                            </m:e>
                          </m:d>
                        </m:sub>
                        <m:sup>
                          <m:r>
                            <a:rPr lang="zh-CN" altLang="en-US" i="1">
                              <a:latin typeface="Cambria Math" panose="02040503050406030204" pitchFamily="18" charset="0"/>
                            </a:rPr>
                            <m:t>𝑛</m:t>
                          </m:r>
                          <m:r>
                            <a:rPr lang="zh-CN" altLang="en-US" i="0">
                              <a:latin typeface="Cambria Math" panose="02040503050406030204" pitchFamily="18" charset="0"/>
                            </a:rPr>
                            <m:t>−1</m:t>
                          </m:r>
                        </m:sup>
                        <m:e>
                          <m:r>
                            <a:rPr lang="zh-CN" altLang="en-US" i="1">
                              <a:latin typeface="Cambria Math" panose="02040503050406030204" pitchFamily="18" charset="0"/>
                            </a:rPr>
                            <m:t>𝐸</m:t>
                          </m:r>
                          <m:d>
                            <m:dPr>
                              <m:begChr m:val="["/>
                              <m:endChr m:val="]"/>
                              <m:ctrlPr>
                                <a:rPr lang="zh-CN" altLang="en-US" i="1">
                                  <a:latin typeface="Cambria Math" panose="02040503050406030204" pitchFamily="18" charset="0"/>
                                </a:rPr>
                              </m:ctrlPr>
                            </m:dPr>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1">
                                      <a:latin typeface="Cambria Math" panose="02040503050406030204" pitchFamily="18" charset="0"/>
                                    </a:rPr>
                                    <m:t>𝑘</m:t>
                                  </m:r>
                                </m:e>
                              </m:d>
                            </m:e>
                          </m:d>
                        </m:e>
                      </m:nary>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2411760" y="4077072"/>
                <a:ext cx="3147144" cy="685637"/>
              </a:xfrm>
              <a:prstGeom prst="rect">
                <a:avLst/>
              </a:prstGeom>
              <a:blipFill>
                <a:blip r:embed="rId5"/>
                <a:stretch>
                  <a:fillRect/>
                </a:stretch>
              </a:blipFill>
            </p:spPr>
            <p:txBody>
              <a:bodyPr/>
              <a:lstStyle/>
              <a:p>
                <a:r>
                  <a:rPr lang="zh-CN" altLang="en-US">
                    <a:noFill/>
                  </a:rPr>
                  <a:t> </a:t>
                </a:r>
              </a:p>
            </p:txBody>
          </p:sp>
        </mc:Fallback>
      </mc:AlternateContent>
      <p:sp>
        <p:nvSpPr>
          <p:cNvPr id="30" name="矩形 29"/>
          <p:cNvSpPr/>
          <p:nvPr/>
        </p:nvSpPr>
        <p:spPr>
          <a:xfrm>
            <a:off x="971600" y="4908878"/>
            <a:ext cx="5688632" cy="369332"/>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参见</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算法导论</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第</a:t>
            </a:r>
            <a:r>
              <a:rPr lang="en-US" altLang="zh-CN" b="1" dirty="0">
                <a:latin typeface="微软雅黑" panose="020B0503020204020204" pitchFamily="34" charset="-122"/>
                <a:ea typeface="微软雅黑" panose="020B0503020204020204" pitchFamily="34" charset="-122"/>
              </a:rPr>
              <a:t>9</a:t>
            </a:r>
            <a:r>
              <a:rPr lang="zh-CN" altLang="en-US" b="1" dirty="0">
                <a:latin typeface="微软雅黑" panose="020B0503020204020204" pitchFamily="34" charset="-122"/>
                <a:ea typeface="微软雅黑" panose="020B0503020204020204" pitchFamily="34" charset="-122"/>
              </a:rPr>
              <a:t>章，可用归纳法证明</a:t>
            </a:r>
            <a:endParaRPr lang="zh-CN" altLang="en-US" dirty="0"/>
          </a:p>
        </p:txBody>
      </p:sp>
      <mc:AlternateContent xmlns:mc="http://schemas.openxmlformats.org/markup-compatibility/2006" xmlns:a14="http://schemas.microsoft.com/office/drawing/2010/main">
        <mc:Choice Requires="a14">
          <p:sp>
            <p:nvSpPr>
              <p:cNvPr id="12" name="矩形 11"/>
              <p:cNvSpPr/>
              <p:nvPr/>
            </p:nvSpPr>
            <p:spPr>
              <a:xfrm>
                <a:off x="5558904" y="4891052"/>
                <a:ext cx="1893467"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E</m:t>
                      </m:r>
                      <m:d>
                        <m:dPr>
                          <m:ctrlPr>
                            <a:rPr lang="en-US" altLang="zh-CN" i="1">
                              <a:latin typeface="Cambria Math" panose="02040503050406030204" pitchFamily="18" charset="0"/>
                            </a:rPr>
                          </m:ctrlPr>
                        </m:dPr>
                        <m:e>
                          <m:r>
                            <a:rPr lang="zh-CN" altLang="en-US" i="1">
                              <a:latin typeface="Cambria Math" panose="02040503050406030204" pitchFamily="18" charset="0"/>
                            </a:rPr>
                            <m:t>𝑇</m:t>
                          </m:r>
                          <m:d>
                            <m:dPr>
                              <m:ctrlPr>
                                <a:rPr lang="zh-CN" altLang="en-US" i="1">
                                  <a:latin typeface="Cambria Math" panose="02040503050406030204" pitchFamily="18" charset="0"/>
                                </a:rPr>
                              </m:ctrlPr>
                            </m:dPr>
                            <m:e>
                              <m:r>
                                <a:rPr lang="zh-CN" altLang="en-US" i="1">
                                  <a:latin typeface="Cambria Math" panose="02040503050406030204" pitchFamily="18" charset="0"/>
                                </a:rPr>
                                <m:t>𝑛</m:t>
                              </m:r>
                            </m:e>
                          </m:d>
                        </m:e>
                      </m:d>
                      <m:r>
                        <a:rPr lang="en-US" altLang="zh-CN" i="1" smtClean="0">
                          <a:latin typeface="Cambria Math" panose="02040503050406030204" pitchFamily="18" charset="0"/>
                        </a:rPr>
                        <m:t>=</m:t>
                      </m:r>
                      <m:r>
                        <m:rPr>
                          <m:sty m:val="p"/>
                        </m:rPr>
                        <a:rPr lang="en-US" altLang="zh-CN" i="1">
                          <a:latin typeface="Cambria Math" panose="02040503050406030204" pitchFamily="18" charset="0"/>
                        </a:rPr>
                        <m:t>O</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 </m:t>
                      </m:r>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5558904" y="4891052"/>
                <a:ext cx="1893467" cy="404983"/>
              </a:xfrm>
              <a:prstGeom prst="rect">
                <a:avLst/>
              </a:prstGeom>
              <a:blipFill>
                <a:blip r:embed="rId6"/>
                <a:stretch>
                  <a:fillRect b="-89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2668053"/>
      </p:ext>
    </p:extLst>
  </p:cSld>
  <p:clrMapOvr>
    <a:masterClrMapping/>
  </p:clrMapOvr>
  <mc:AlternateContent xmlns:mc="http://schemas.openxmlformats.org/markup-compatibility/2006" xmlns:p14="http://schemas.microsoft.com/office/powerpoint/2010/main">
    <mc:Choice Requires="p14">
      <p:transition spd="slow" p14:dur="999" advTm="157"/>
    </mc:Choice>
    <mc:Fallback xmlns="">
      <p:transition spd="slow" advTm="15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24744"/>
            <a:ext cx="8640960" cy="4909036"/>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600" b="1" dirty="0">
                <a:latin typeface="微软雅黑" panose="020B0503020204020204" pitchFamily="34" charset="-122"/>
                <a:ea typeface="微软雅黑" panose="020B0503020204020204" pitchFamily="34" charset="-122"/>
              </a:rPr>
              <a:t> 性能分析</a:t>
            </a:r>
            <a:endParaRPr lang="en-US" altLang="zh-CN" sz="36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排序的比较次数和移动次数与初始有序程度有关</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最好情况下为有序序列，每趟只需与前面有序元素序列的最后一个元素比较</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次，总的排序码比较次数为 </a:t>
            </a:r>
            <a:r>
              <a:rPr lang="en-US" altLang="zh-CN" sz="2800" b="1" i="1" dirty="0">
                <a:latin typeface="Times New Roman" pitchFamily="18" charset="0"/>
                <a:ea typeface="仿宋_GB2312" pitchFamily="49" charset="-122"/>
              </a:rPr>
              <a:t>n</a:t>
            </a:r>
            <a:r>
              <a:rPr lang="en-US" altLang="zh-CN" sz="2800" b="1" dirty="0">
                <a:latin typeface="微软雅黑" panose="020B0503020204020204" pitchFamily="34" charset="-122"/>
                <a:ea typeface="微软雅黑" panose="020B0503020204020204" pitchFamily="34" charset="-122"/>
              </a:rPr>
              <a:t>-</a:t>
            </a:r>
            <a:r>
              <a:rPr lang="en-US" altLang="zh-CN" sz="2800" b="1" i="1" dirty="0">
                <a:latin typeface="Times New Roman" pitchFamily="18" charset="0"/>
                <a:ea typeface="仿宋_GB2312" pitchFamily="49" charset="-122"/>
              </a:rPr>
              <a:t>1</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元素移动次数为</a:t>
            </a:r>
            <a:r>
              <a:rPr lang="en-US" altLang="zh-CN" sz="2800" b="1" dirty="0">
                <a:latin typeface="微软雅黑" panose="020B0503020204020204" pitchFamily="34" charset="-122"/>
                <a:ea typeface="微软雅黑" panose="020B0503020204020204" pitchFamily="34" charset="-122"/>
              </a:rPr>
              <a:t>0</a:t>
            </a:r>
            <a:r>
              <a:rPr lang="zh-CN" altLang="en-US" sz="2800" b="1" dirty="0">
                <a:latin typeface="微软雅黑" panose="020B0503020204020204" pitchFamily="34" charset="-122"/>
                <a:ea typeface="微软雅黑" panose="020B0503020204020204" pitchFamily="34" charset="-122"/>
              </a:rPr>
              <a:t>，复杂度</a:t>
            </a:r>
            <a:r>
              <a:rPr lang="en-US" altLang="zh-CN" sz="2800" b="1" dirty="0">
                <a:latin typeface="Times New Roman" pitchFamily="18" charset="0"/>
                <a:ea typeface="仿宋_GB2312" pitchFamily="49" charset="-122"/>
              </a:rPr>
              <a:t>O(</a:t>
            </a:r>
            <a:r>
              <a:rPr lang="en-US" altLang="zh-CN" sz="2800" b="1" i="1" dirty="0">
                <a:latin typeface="Times New Roman" pitchFamily="18" charset="0"/>
                <a:ea typeface="仿宋_GB2312" pitchFamily="49" charset="-122"/>
              </a:rPr>
              <a:t>n</a:t>
            </a:r>
            <a:r>
              <a:rPr lang="en-US" altLang="zh-CN" sz="2800" b="1" dirty="0">
                <a:latin typeface="Times New Roman" pitchFamily="18" charset="0"/>
                <a:ea typeface="仿宋_GB2312" pitchFamily="49" charset="-122"/>
              </a:rPr>
              <a:t>)</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最坏情况下</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第 </a:t>
            </a:r>
            <a:r>
              <a:rPr lang="en-US" altLang="zh-CN" sz="2800" b="1" i="1" dirty="0" err="1">
                <a:latin typeface="Times New Roman" pitchFamily="18" charset="0"/>
                <a:ea typeface="仿宋_GB2312" pitchFamily="49" charset="-122"/>
              </a:rPr>
              <a:t>i</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趟时第 </a:t>
            </a:r>
            <a:r>
              <a:rPr lang="en-US" altLang="zh-CN" sz="2800" b="1" i="1" dirty="0" err="1">
                <a:latin typeface="Times New Roman" pitchFamily="18" charset="0"/>
                <a:ea typeface="仿宋_GB2312" pitchFamily="49" charset="-122"/>
              </a:rPr>
              <a:t>i</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个元素必须与前面 </a:t>
            </a:r>
            <a:r>
              <a:rPr lang="en-US" altLang="zh-CN" sz="2800" b="1" i="1" dirty="0">
                <a:latin typeface="Times New Roman" pitchFamily="18" charset="0"/>
                <a:ea typeface="仿宋_GB2312" pitchFamily="49" charset="-122"/>
              </a:rPr>
              <a:t>i</a:t>
            </a: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个元素都做排序码比较</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每做</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次比较要做</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次数据移动。则总比较次数和移动次数皆为</a:t>
            </a:r>
            <a:r>
              <a:rPr lang="en-US" altLang="zh-CN" sz="2800" b="1" dirty="0">
                <a:latin typeface="Times New Roman" pitchFamily="18" charset="0"/>
                <a:ea typeface="仿宋_GB2312" pitchFamily="49" charset="-122"/>
              </a:rPr>
              <a:t>O(</a:t>
            </a:r>
            <a:r>
              <a:rPr lang="en-US" altLang="zh-CN" sz="2800" b="1" i="1" dirty="0">
                <a:latin typeface="Times New Roman" pitchFamily="18" charset="0"/>
                <a:ea typeface="仿宋_GB2312" pitchFamily="49" charset="-122"/>
              </a:rPr>
              <a:t>n</a:t>
            </a:r>
            <a:r>
              <a:rPr lang="en-US" altLang="zh-CN" sz="2800" b="1" baseline="30000" dirty="0">
                <a:latin typeface="Times New Roman" pitchFamily="18" charset="0"/>
                <a:ea typeface="仿宋_GB2312" pitchFamily="49" charset="-122"/>
              </a:rPr>
              <a:t>2</a:t>
            </a:r>
            <a:r>
              <a:rPr lang="en-US" altLang="zh-CN" sz="2800" b="1" dirty="0">
                <a:latin typeface="Times New Roman" pitchFamily="18" charset="0"/>
                <a:ea typeface="仿宋_GB2312" pitchFamily="49" charset="-122"/>
              </a:rPr>
              <a:t>)</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平均情况下排序的时间复杂度为 </a:t>
            </a:r>
            <a:r>
              <a:rPr lang="en-US" altLang="zh-CN" sz="2800" b="1" dirty="0">
                <a:latin typeface="Times New Roman" pitchFamily="18" charset="0"/>
                <a:ea typeface="仿宋_GB2312" pitchFamily="49" charset="-122"/>
              </a:rPr>
              <a:t>O(</a:t>
            </a:r>
            <a:r>
              <a:rPr lang="en-US" altLang="zh-CN" sz="2800" b="1" i="1" dirty="0">
                <a:latin typeface="Times New Roman" pitchFamily="18" charset="0"/>
                <a:ea typeface="仿宋_GB2312" pitchFamily="49" charset="-122"/>
              </a:rPr>
              <a:t>n</a:t>
            </a:r>
            <a:r>
              <a:rPr lang="en-US" altLang="zh-CN" sz="2800" b="1" baseline="30000" dirty="0">
                <a:latin typeface="Times New Roman" pitchFamily="18" charset="0"/>
                <a:ea typeface="仿宋_GB2312" pitchFamily="49" charset="-122"/>
              </a:rPr>
              <a:t>2</a:t>
            </a:r>
            <a:r>
              <a:rPr lang="en-US" altLang="zh-CN" sz="2800" b="1" dirty="0">
                <a:latin typeface="Times New Roman" pitchFamily="18" charset="0"/>
                <a:ea typeface="仿宋_GB2312" pitchFamily="49" charset="-122"/>
              </a:rPr>
              <a:t>)</a:t>
            </a: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插入排序为</a:t>
            </a:r>
            <a:r>
              <a:rPr lang="zh-CN" altLang="en-US" sz="2800" b="1" dirty="0">
                <a:solidFill>
                  <a:srgbClr val="FF0000"/>
                </a:solidFill>
                <a:latin typeface="微软雅黑" panose="020B0503020204020204" pitchFamily="34" charset="-122"/>
                <a:ea typeface="微软雅黑" panose="020B0503020204020204" pitchFamily="34" charset="-122"/>
              </a:rPr>
              <a:t>稳定的</a:t>
            </a:r>
            <a:r>
              <a:rPr lang="zh-CN" altLang="en-US" sz="2800" b="1" dirty="0">
                <a:latin typeface="微软雅黑" panose="020B0503020204020204" pitchFamily="34" charset="-122"/>
                <a:ea typeface="微软雅黑" panose="020B0503020204020204" pitchFamily="34" charset="-122"/>
              </a:rPr>
              <a:t>排序算法</a:t>
            </a: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插入排序</a:t>
            </a:r>
          </a:p>
        </p:txBody>
      </p:sp>
    </p:spTree>
    <p:extLst>
      <p:ext uri="{BB962C8B-B14F-4D97-AF65-F5344CB8AC3E}">
        <p14:creationId xmlns:p14="http://schemas.microsoft.com/office/powerpoint/2010/main" val="1284500188"/>
      </p:ext>
    </p:extLst>
  </p:cSld>
  <p:clrMapOvr>
    <a:masterClrMapping/>
  </p:clrMapOvr>
  <p:transition advTm="157">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24744"/>
            <a:ext cx="8640960" cy="216982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600" b="1" dirty="0">
                <a:latin typeface="微软雅黑" panose="020B0503020204020204" pitchFamily="34" charset="-122"/>
                <a:ea typeface="微软雅黑" panose="020B0503020204020204" pitchFamily="34" charset="-122"/>
              </a:rPr>
              <a:t> 希尔排序</a:t>
            </a:r>
            <a:endParaRPr lang="en-US" altLang="zh-CN" sz="36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en-US" altLang="zh-CN" sz="2800" b="1" dirty="0">
                <a:latin typeface="微软雅黑" panose="020B0503020204020204" pitchFamily="34" charset="-122"/>
                <a:ea typeface="微软雅黑" panose="020B0503020204020204" pitchFamily="34" charset="-122"/>
              </a:rPr>
              <a:t>Donald Shell</a:t>
            </a:r>
            <a:r>
              <a:rPr lang="zh-CN" altLang="en-US" sz="2800" b="1" dirty="0">
                <a:latin typeface="微软雅黑" panose="020B0503020204020204" pitchFamily="34" charset="-122"/>
                <a:ea typeface="微软雅黑" panose="020B0503020204020204" pitchFamily="34" charset="-122"/>
              </a:rPr>
              <a:t>于</a:t>
            </a:r>
            <a:r>
              <a:rPr lang="en-US" altLang="zh-CN" sz="2800" b="1" dirty="0">
                <a:latin typeface="微软雅黑" panose="020B0503020204020204" pitchFamily="34" charset="-122"/>
                <a:ea typeface="微软雅黑" panose="020B0503020204020204" pitchFamily="34" charset="-122"/>
              </a:rPr>
              <a:t>1959</a:t>
            </a:r>
            <a:r>
              <a:rPr lang="zh-CN" altLang="en-US" sz="2800" b="1" dirty="0">
                <a:latin typeface="微软雅黑" panose="020B0503020204020204" pitchFamily="34" charset="-122"/>
                <a:ea typeface="微软雅黑" panose="020B0503020204020204" pitchFamily="34" charset="-122"/>
              </a:rPr>
              <a:t>年提出而得名</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也称缩小增量排序</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非稳定排序算法</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65" name="TextBox 20"/>
          <p:cNvSpPr txBox="1">
            <a:spLocks noChangeArrowheads="1"/>
          </p:cNvSpPr>
          <p:nvPr/>
        </p:nvSpPr>
        <p:spPr bwMode="auto">
          <a:xfrm>
            <a:off x="179512" y="3370748"/>
            <a:ext cx="8809474" cy="2462213"/>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基本思想：希尔排序基于插入排序改进</a:t>
            </a: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插入排序在对几乎已经排好序的数据操作时，效率高，即可以达到线性排序的效率</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但插入排序一般来说是低效的，因为插入排序每次</a:t>
            </a:r>
            <a:r>
              <a:rPr lang="zh-CN" altLang="en-US" sz="2800" b="1" dirty="0">
                <a:solidFill>
                  <a:srgbClr val="C00000"/>
                </a:solidFill>
                <a:latin typeface="微软雅黑" panose="020B0503020204020204" pitchFamily="34" charset="-122"/>
                <a:ea typeface="微软雅黑" panose="020B0503020204020204" pitchFamily="34" charset="-122"/>
              </a:rPr>
              <a:t>只能纠正一个逆序对</a:t>
            </a:r>
            <a:endParaRPr lang="en-US" altLang="zh-CN" sz="2800" b="1" dirty="0">
              <a:solidFill>
                <a:srgbClr val="C00000"/>
              </a:solidFill>
              <a:latin typeface="微软雅黑" panose="020B0503020204020204" pitchFamily="34" charset="-122"/>
              <a:ea typeface="微软雅黑" panose="020B0503020204020204" pitchFamily="34" charset="-122"/>
            </a:endParaRPr>
          </a:p>
        </p:txBody>
      </p:sp>
      <p:sp>
        <p:nvSpPr>
          <p:cNvPr id="67" name="矩形 66"/>
          <p:cNvSpPr/>
          <p:nvPr/>
        </p:nvSpPr>
        <p:spPr bwMode="auto">
          <a:xfrm>
            <a:off x="2771800" y="5943235"/>
            <a:ext cx="4104457" cy="656344"/>
          </a:xfrm>
          <a:prstGeom prst="rect">
            <a:avLst/>
          </a:prstGeom>
          <a:solidFill>
            <a:srgbClr val="C00000"/>
          </a:solidFill>
          <a:ln w="3175" algn="ctr">
            <a:solidFill>
              <a:schemeClr val="tx1"/>
            </a:solidFill>
            <a:miter lim="800000"/>
            <a:headEnd/>
            <a:tailEnd/>
          </a:ln>
          <a:effectLst/>
        </p:spPr>
        <p:txBody>
          <a:bodyPr lIns="91446" tIns="91446" rIns="91446" bIns="91446" rtlCol="0" anchor="ctr"/>
          <a:lstStyle/>
          <a:p>
            <a:pPr marL="0" lvl="2" algn="ctr"/>
            <a:r>
              <a:rPr lang="zh-CN" altLang="en-US" sz="3200" b="1" dirty="0">
                <a:solidFill>
                  <a:schemeClr val="bg1"/>
                </a:solidFill>
                <a:latin typeface="微软雅黑" panose="020B0503020204020204" pitchFamily="34" charset="-122"/>
                <a:ea typeface="微软雅黑" panose="020B0503020204020204" pitchFamily="34" charset="-122"/>
              </a:rPr>
              <a:t>解决思路：先粗后细</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041231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ppt_x"/>
                                          </p:val>
                                        </p:tav>
                                        <p:tav tm="100000">
                                          <p:val>
                                            <p:strVal val="#ppt_x"/>
                                          </p:val>
                                        </p:tav>
                                      </p:tavLst>
                                    </p:anim>
                                    <p:anim calcmode="lin" valueType="num">
                                      <p:cBhvr additive="base">
                                        <p:cTn id="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8" name="TextBox 20"/>
          <p:cNvSpPr txBox="1">
            <a:spLocks noChangeArrowheads="1"/>
          </p:cNvSpPr>
          <p:nvPr/>
        </p:nvSpPr>
        <p:spPr bwMode="auto">
          <a:xfrm>
            <a:off x="169890" y="1196752"/>
            <a:ext cx="8506566" cy="4955203"/>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算法框架：</a:t>
            </a:r>
            <a:r>
              <a:rPr lang="en-US" altLang="zh-CN" sz="3200" b="1" dirty="0">
                <a:latin typeface="微软雅黑" panose="020B0503020204020204" pitchFamily="34" charset="-122"/>
                <a:ea typeface="微软雅黑" panose="020B0503020204020204" pitchFamily="34" charset="-122"/>
              </a:rPr>
              <a:t>coarse-to-fine</a:t>
            </a:r>
            <a:endParaRPr lang="zh-CN" altLang="en-US" sz="3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设待排序元素序列有 </a:t>
            </a:r>
            <a:r>
              <a:rPr lang="en-US" altLang="zh-CN" sz="2400" b="1" dirty="0">
                <a:latin typeface="微软雅黑" panose="020B0503020204020204" pitchFamily="34" charset="-122"/>
                <a:ea typeface="微软雅黑" panose="020B0503020204020204" pitchFamily="34" charset="-122"/>
              </a:rPr>
              <a:t>n </a:t>
            </a:r>
            <a:r>
              <a:rPr lang="zh-CN" altLang="en-US" sz="2400" b="1" dirty="0">
                <a:latin typeface="微软雅黑" panose="020B0503020204020204" pitchFamily="34" charset="-122"/>
                <a:ea typeface="微软雅黑" panose="020B0503020204020204" pitchFamily="34" charset="-122"/>
              </a:rPr>
              <a:t>个元素</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首先取一整数 </a:t>
            </a:r>
            <a:r>
              <a:rPr lang="en-US" altLang="zh-CN" sz="2400" b="1" dirty="0">
                <a:latin typeface="微软雅黑" panose="020B0503020204020204" pitchFamily="34" charset="-122"/>
                <a:ea typeface="微软雅黑" panose="020B0503020204020204" pitchFamily="34" charset="-122"/>
              </a:rPr>
              <a:t>gap &lt; n </a:t>
            </a:r>
            <a:r>
              <a:rPr lang="zh-CN" altLang="en-US" sz="2400" b="1" dirty="0">
                <a:latin typeface="微软雅黑" panose="020B0503020204020204" pitchFamily="34" charset="-122"/>
                <a:ea typeface="微软雅黑" panose="020B0503020204020204" pitchFamily="34" charset="-122"/>
              </a:rPr>
              <a:t>作为间隔，将全部元素分为 </a:t>
            </a:r>
            <a:r>
              <a:rPr lang="en-US" altLang="zh-CN" sz="2400" b="1" dirty="0">
                <a:latin typeface="微软雅黑" panose="020B0503020204020204" pitchFamily="34" charset="-122"/>
                <a:ea typeface="微软雅黑" panose="020B0503020204020204" pitchFamily="34" charset="-122"/>
              </a:rPr>
              <a:t>gap </a:t>
            </a:r>
            <a:r>
              <a:rPr lang="zh-CN" altLang="en-US" sz="2400" b="1" dirty="0">
                <a:latin typeface="微软雅黑" panose="020B0503020204020204" pitchFamily="34" charset="-122"/>
                <a:ea typeface="微软雅黑" panose="020B0503020204020204" pitchFamily="34" charset="-122"/>
              </a:rPr>
              <a:t>组，所有距离为 </a:t>
            </a:r>
            <a:r>
              <a:rPr lang="en-US" altLang="zh-CN" sz="2400" b="1" dirty="0">
                <a:latin typeface="微软雅黑" panose="020B0503020204020204" pitchFamily="34" charset="-122"/>
                <a:ea typeface="微软雅黑" panose="020B0503020204020204" pitchFamily="34" charset="-122"/>
              </a:rPr>
              <a:t>gap </a:t>
            </a:r>
            <a:r>
              <a:rPr lang="zh-CN" altLang="en-US" sz="2400" b="1" dirty="0">
                <a:latin typeface="微软雅黑" panose="020B0503020204020204" pitchFamily="34" charset="-122"/>
                <a:ea typeface="微软雅黑" panose="020B0503020204020204" pitchFamily="34" charset="-122"/>
              </a:rPr>
              <a:t>的元素放在同一组中，在每组中分别施行插入排序</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然后缩小间隔 </a:t>
            </a:r>
            <a:r>
              <a:rPr lang="en-US" altLang="zh-CN" sz="2400" b="1" dirty="0">
                <a:latin typeface="微软雅黑" panose="020B0503020204020204" pitchFamily="34" charset="-122"/>
                <a:ea typeface="微软雅黑" panose="020B0503020204020204" pitchFamily="34" charset="-122"/>
              </a:rPr>
              <a:t>gap,  </a:t>
            </a:r>
            <a:r>
              <a:rPr lang="zh-CN" altLang="en-US" sz="2400" b="1" dirty="0">
                <a:latin typeface="微软雅黑" panose="020B0503020204020204" pitchFamily="34" charset="-122"/>
                <a:ea typeface="微软雅黑" panose="020B0503020204020204" pitchFamily="34" charset="-122"/>
              </a:rPr>
              <a:t>如取 </a:t>
            </a:r>
            <a:r>
              <a:rPr lang="en-US" altLang="zh-CN" sz="2400" b="1" dirty="0">
                <a:latin typeface="微软雅黑" panose="020B0503020204020204" pitchFamily="34" charset="-122"/>
                <a:ea typeface="微软雅黑" panose="020B0503020204020204" pitchFamily="34" charset="-122"/>
              </a:rPr>
              <a:t>gap = </a:t>
            </a:r>
            <a:r>
              <a:rPr lang="en-US" altLang="zh-CN" sz="2400" b="1" dirty="0">
                <a:latin typeface="微软雅黑" panose="020B0503020204020204" pitchFamily="34" charset="-122"/>
                <a:ea typeface="微软雅黑" panose="020B0503020204020204" pitchFamily="34" charset="-122"/>
                <a:sym typeface="Symbol" pitchFamily="18" charset="2"/>
              </a:rPr>
              <a:t></a:t>
            </a:r>
            <a:r>
              <a:rPr lang="en-US" altLang="zh-CN" sz="2400" b="1" dirty="0">
                <a:latin typeface="微软雅黑" panose="020B0503020204020204" pitchFamily="34" charset="-122"/>
                <a:ea typeface="微软雅黑" panose="020B0503020204020204" pitchFamily="34" charset="-122"/>
              </a:rPr>
              <a:t>gap/2</a:t>
            </a:r>
            <a:r>
              <a:rPr lang="en-US" altLang="zh-CN" sz="2400" b="1" dirty="0">
                <a:latin typeface="微软雅黑" panose="020B0503020204020204" pitchFamily="34" charset="-122"/>
                <a:ea typeface="微软雅黑" panose="020B0503020204020204" pitchFamily="34" charset="-122"/>
                <a:sym typeface="Symbol" pitchFamily="18" charset="2"/>
              </a:rPr>
              <a:t></a:t>
            </a:r>
            <a:r>
              <a:rPr lang="zh-CN" altLang="en-US" sz="2400" b="1" dirty="0">
                <a:latin typeface="微软雅黑" panose="020B0503020204020204" pitchFamily="34" charset="-122"/>
                <a:ea typeface="微软雅黑" panose="020B0503020204020204" pitchFamily="34" charset="-122"/>
              </a:rPr>
              <a:t>，重复上述的组划分和排序工作，直到最后取 </a:t>
            </a:r>
            <a:r>
              <a:rPr lang="en-US" altLang="zh-CN" sz="2400" b="1" dirty="0">
                <a:latin typeface="微软雅黑" panose="020B0503020204020204" pitchFamily="34" charset="-122"/>
                <a:ea typeface="微软雅黑" panose="020B0503020204020204" pitchFamily="34" charset="-122"/>
              </a:rPr>
              <a:t>gap = 1</a:t>
            </a:r>
            <a:r>
              <a:rPr lang="zh-CN" altLang="en-US" sz="2400" b="1" dirty="0">
                <a:latin typeface="微软雅黑" panose="020B0503020204020204" pitchFamily="34" charset="-122"/>
                <a:ea typeface="微软雅黑" panose="020B0503020204020204" pitchFamily="34" charset="-122"/>
              </a:rPr>
              <a:t>，将所有元素放在同一组中排序为止</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开始时 </a:t>
            </a:r>
            <a:r>
              <a:rPr lang="en-US" altLang="zh-CN" sz="2400" b="1" dirty="0">
                <a:latin typeface="微软雅黑" panose="020B0503020204020204" pitchFamily="34" charset="-122"/>
                <a:ea typeface="微软雅黑" panose="020B0503020204020204" pitchFamily="34" charset="-122"/>
              </a:rPr>
              <a:t>gap </a:t>
            </a:r>
            <a:r>
              <a:rPr lang="zh-CN" altLang="en-US" sz="2400" b="1" dirty="0">
                <a:latin typeface="微软雅黑" panose="020B0503020204020204" pitchFamily="34" charset="-122"/>
                <a:ea typeface="微软雅黑" panose="020B0503020204020204" pitchFamily="34" charset="-122"/>
              </a:rPr>
              <a:t>值较大，组中元素较少，排序速度较快</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单次交换可减少整体的更多逆序对</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随着排序进展，</a:t>
            </a:r>
            <a:r>
              <a:rPr lang="en-US" altLang="zh-CN" sz="2400" b="1" dirty="0">
                <a:latin typeface="微软雅黑" panose="020B0503020204020204" pitchFamily="34" charset="-122"/>
                <a:ea typeface="微软雅黑" panose="020B0503020204020204" pitchFamily="34" charset="-122"/>
              </a:rPr>
              <a:t>gap </a:t>
            </a:r>
            <a:r>
              <a:rPr lang="zh-CN" altLang="en-US" sz="2400" b="1" dirty="0">
                <a:latin typeface="微软雅黑" panose="020B0503020204020204" pitchFamily="34" charset="-122"/>
                <a:ea typeface="微软雅黑" panose="020B0503020204020204" pitchFamily="34" charset="-122"/>
              </a:rPr>
              <a:t>值逐渐变小</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组中元素个数逐渐变多，由于前面工作的基础，大多数元素已基本有序，所以排序速度仍然很快</a:t>
            </a:r>
          </a:p>
        </p:txBody>
      </p:sp>
      <p:sp>
        <p:nvSpPr>
          <p:cNvPr id="4" name="矩形 3"/>
          <p:cNvSpPr/>
          <p:nvPr/>
        </p:nvSpPr>
        <p:spPr bwMode="auto">
          <a:xfrm>
            <a:off x="318716" y="6161579"/>
            <a:ext cx="8357740" cy="512328"/>
          </a:xfrm>
          <a:prstGeom prst="rect">
            <a:avLst/>
          </a:prstGeom>
          <a:solidFill>
            <a:srgbClr val="C00000"/>
          </a:solidFill>
          <a:ln w="3175" algn="ctr">
            <a:solidFill>
              <a:schemeClr val="tx1"/>
            </a:solidFill>
            <a:miter lim="800000"/>
            <a:headEnd/>
            <a:tailEnd/>
          </a:ln>
          <a:effectLst/>
        </p:spPr>
        <p:txBody>
          <a:bodyPr lIns="91446" tIns="91446" rIns="91446" bIns="91446" rtlCol="0" anchor="ctr"/>
          <a:lstStyle/>
          <a:p>
            <a:pPr marL="0" lvl="2" algn="ctr"/>
            <a:r>
              <a:rPr lang="zh-CN" altLang="en-US" sz="2400" b="1" dirty="0">
                <a:solidFill>
                  <a:schemeClr val="bg1"/>
                </a:solidFill>
                <a:latin typeface="微软雅黑" panose="020B0503020204020204" pitchFamily="34" charset="-122"/>
                <a:ea typeface="微软雅黑" panose="020B0503020204020204" pitchFamily="34" charset="-122"/>
              </a:rPr>
              <a:t>核心思想：在粗尺度进行排序可减少更多的逆序对</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556608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Tsinghua">
  <a:themeElements>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Tsinghua">
      <a:majorFont>
        <a:latin typeface="Arial"/>
        <a:ea typeface="黑体"/>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3175" algn="ctr">
          <a:solidFill>
            <a:schemeClr val="tx1"/>
          </a:solidFill>
          <a:miter lim="800000"/>
          <a:headEnd/>
          <a:tailEnd/>
        </a:ln>
        <a:effectLst>
          <a:outerShdw dist="57150" dir="2700000" algn="ctr" rotWithShape="0">
            <a:srgbClr val="888888">
              <a:alpha val="50000"/>
            </a:srgbClr>
          </a:outerShdw>
        </a:effectLst>
      </a:spPr>
      <a:bodyPr lIns="91446" tIns="91446" rIns="91446" bIns="91446" anchor="ctr"/>
      <a:lstStyle>
        <a:defPPr algn="ctr">
          <a:defRPr sz="2800" smtClean="0">
            <a:solidFill>
              <a:schemeClr val="bg1"/>
            </a:solidFill>
            <a:effectLst>
              <a:outerShdw blurRad="38100" dist="38100" dir="2700000" algn="tl">
                <a:srgbClr val="000000">
                  <a:alpha val="43137"/>
                </a:srgbClr>
              </a:outerShdw>
            </a:effectLst>
            <a:latin typeface="黑体" pitchFamily="2" charset="-122"/>
            <a:ea typeface="黑体" pitchFamily="2" charset="-122"/>
          </a:defRPr>
        </a:defPPr>
      </a:lstStyle>
    </a:spDef>
    <a:lnDef>
      <a:spPr bwMode="auto">
        <a:solidFill>
          <a:schemeClr val="accent1"/>
        </a:solidFill>
        <a:ln w="9525" cap="flat" cmpd="sng" algn="ctr">
          <a:solidFill>
            <a:schemeClr val="tx1"/>
          </a:solidFill>
          <a:prstDash val="sysDash"/>
          <a:round/>
          <a:headEnd type="none"/>
          <a:tailEnd type="arrow"/>
        </a:ln>
        <a:effectLst/>
      </a:spPr>
      <a:bodyPr/>
      <a:lstStyle/>
    </a:lnDef>
  </a:objectDefaults>
  <a:extraClrSchemeLst>
    <a:extraClrScheme>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Tsinghua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Tsinghua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Tsinghua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Tsinghua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Tsinghua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Tsinghua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Tsinghua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Tsinghua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Tsinghua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清华PPT</Template>
  <TotalTime>22064</TotalTime>
  <Words>7444</Words>
  <Application>Microsoft Office PowerPoint</Application>
  <PresentationFormat>全屏显示(4:3)</PresentationFormat>
  <Paragraphs>2076</Paragraphs>
  <Slides>63</Slides>
  <Notes>62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80" baseType="lpstr">
      <vt:lpstr>黑体</vt:lpstr>
      <vt:lpstr>宋体</vt:lpstr>
      <vt:lpstr>微软雅黑</vt:lpstr>
      <vt:lpstr>Arial</vt:lpstr>
      <vt:lpstr>Arial Black</vt:lpstr>
      <vt:lpstr>Arial Narrow</vt:lpstr>
      <vt:lpstr>Calibri</vt:lpstr>
      <vt:lpstr>Cambria Math</vt:lpstr>
      <vt:lpstr>Consolas</vt:lpstr>
      <vt:lpstr>Courier New</vt:lpstr>
      <vt:lpstr>Script MT Bold</vt:lpstr>
      <vt:lpstr>Symbol</vt:lpstr>
      <vt:lpstr>Tahoma</vt:lpstr>
      <vt:lpstr>Times New Roman</vt:lpstr>
      <vt:lpstr>Wingdings</vt:lpstr>
      <vt:lpstr>Tsinghua</vt:lpstr>
      <vt:lpstr>Equation</vt:lpstr>
      <vt:lpstr>PowerPoint 演示文稿</vt:lpstr>
      <vt:lpstr>回顾：排 序</vt:lpstr>
      <vt:lpstr>插入排序</vt:lpstr>
      <vt:lpstr>插入排序</vt:lpstr>
      <vt:lpstr>插入排序</vt:lpstr>
      <vt:lpstr>插入排序</vt:lpstr>
      <vt:lpstr>插入排序</vt:lpstr>
      <vt:lpstr>希尔排序</vt:lpstr>
      <vt:lpstr>希尔排序</vt:lpstr>
      <vt:lpstr>希尔排序</vt:lpstr>
      <vt:lpstr>希尔排序</vt:lpstr>
      <vt:lpstr>希尔排序</vt:lpstr>
      <vt:lpstr>希尔排序</vt:lpstr>
      <vt:lpstr>希尔排序</vt:lpstr>
      <vt:lpstr>希尔排序</vt:lpstr>
      <vt:lpstr>希尔排序</vt:lpstr>
      <vt:lpstr>归并排序</vt:lpstr>
      <vt:lpstr>归并排序</vt:lpstr>
      <vt:lpstr>归并排序</vt:lpstr>
      <vt:lpstr>归并排序</vt:lpstr>
      <vt:lpstr>归并排序</vt:lpstr>
      <vt:lpstr>冒泡排序</vt:lpstr>
      <vt:lpstr>冒泡排序</vt:lpstr>
      <vt:lpstr>冒泡排序</vt:lpstr>
      <vt:lpstr>冒泡排序</vt:lpstr>
      <vt:lpstr>冒泡排序</vt:lpstr>
      <vt:lpstr>冒泡排序</vt:lpstr>
      <vt:lpstr>快速排序</vt:lpstr>
      <vt:lpstr>快速排序</vt:lpstr>
      <vt:lpstr>快速排序</vt:lpstr>
      <vt:lpstr>PowerPoint 演示文稿</vt:lpstr>
      <vt:lpstr>快速排序</vt:lpstr>
      <vt:lpstr>快速排序</vt:lpstr>
      <vt:lpstr>快速排序</vt:lpstr>
      <vt:lpstr>快速排序</vt:lpstr>
      <vt:lpstr>快速排序</vt:lpstr>
      <vt:lpstr>快速排序</vt:lpstr>
      <vt:lpstr>快速排序</vt:lpstr>
      <vt:lpstr>快速排序</vt:lpstr>
      <vt:lpstr>快速排序</vt:lpstr>
      <vt:lpstr>快速排序</vt:lpstr>
      <vt:lpstr>快速排序</vt:lpstr>
      <vt:lpstr>选择排序</vt:lpstr>
      <vt:lpstr>选择排序</vt:lpstr>
      <vt:lpstr>选择排序</vt:lpstr>
      <vt:lpstr>选择排序</vt:lpstr>
      <vt:lpstr>选择排序</vt:lpstr>
      <vt:lpstr>堆排序</vt:lpstr>
      <vt:lpstr>堆排序</vt:lpstr>
      <vt:lpstr>堆排序</vt:lpstr>
      <vt:lpstr>堆排序</vt:lpstr>
      <vt:lpstr>堆排序</vt:lpstr>
      <vt:lpstr>堆排序</vt:lpstr>
      <vt:lpstr>堆排序</vt:lpstr>
      <vt:lpstr>堆排序</vt:lpstr>
      <vt:lpstr>回顾：排 序</vt:lpstr>
      <vt:lpstr>排序算法比较</vt:lpstr>
      <vt:lpstr>排序算法运行时间比较</vt:lpstr>
      <vt:lpstr>K-选取与中位数</vt:lpstr>
      <vt:lpstr>K-选取与中位数</vt:lpstr>
      <vt:lpstr>K-选取与中位数</vt:lpstr>
      <vt:lpstr>K-选取与中位数</vt:lpstr>
      <vt:lpstr>K-选取与中位数</vt:lpstr>
    </vt:vector>
  </TitlesOfParts>
  <Company>江苏大丰</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计算摄像学专题第一讲</dc:title>
  <dc:creator>邹涛</dc:creator>
  <cp:lastModifiedBy>Yebin Liu</cp:lastModifiedBy>
  <cp:revision>2348</cp:revision>
  <dcterms:created xsi:type="dcterms:W3CDTF">2011-01-31T10:16:12Z</dcterms:created>
  <dcterms:modified xsi:type="dcterms:W3CDTF">2024-06-05T23:59:40Z</dcterms:modified>
</cp:coreProperties>
</file>