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502004" r:id="rId1"/>
  </p:sldMasterIdLst>
  <p:notesMasterIdLst>
    <p:notesMasterId r:id="rId41"/>
  </p:notesMasterIdLst>
  <p:handoutMasterIdLst>
    <p:handoutMasterId r:id="rId42"/>
  </p:handoutMasterIdLst>
  <p:sldIdLst>
    <p:sldId id="2143" r:id="rId2"/>
    <p:sldId id="3196" r:id="rId3"/>
    <p:sldId id="3373" r:id="rId4"/>
    <p:sldId id="2997" r:id="rId5"/>
    <p:sldId id="3372" r:id="rId6"/>
    <p:sldId id="3374" r:id="rId7"/>
    <p:sldId id="3375" r:id="rId8"/>
    <p:sldId id="3376" r:id="rId9"/>
    <p:sldId id="3303" r:id="rId10"/>
    <p:sldId id="3305" r:id="rId11"/>
    <p:sldId id="3306" r:id="rId12"/>
    <p:sldId id="3307" r:id="rId13"/>
    <p:sldId id="3311" r:id="rId14"/>
    <p:sldId id="3308" r:id="rId15"/>
    <p:sldId id="3490" r:id="rId16"/>
    <p:sldId id="3312" r:id="rId17"/>
    <p:sldId id="3316" r:id="rId18"/>
    <p:sldId id="3313" r:id="rId19"/>
    <p:sldId id="3317" r:id="rId20"/>
    <p:sldId id="3318" r:id="rId21"/>
    <p:sldId id="3319" r:id="rId22"/>
    <p:sldId id="3320" r:id="rId23"/>
    <p:sldId id="3314" r:id="rId24"/>
    <p:sldId id="3315" r:id="rId25"/>
    <p:sldId id="3321" r:id="rId26"/>
    <p:sldId id="3322" r:id="rId27"/>
    <p:sldId id="3323" r:id="rId28"/>
    <p:sldId id="3324" r:id="rId29"/>
    <p:sldId id="3325" r:id="rId30"/>
    <p:sldId id="3326" r:id="rId31"/>
    <p:sldId id="3327" r:id="rId32"/>
    <p:sldId id="3328" r:id="rId33"/>
    <p:sldId id="3329" r:id="rId34"/>
    <p:sldId id="3330" r:id="rId35"/>
    <p:sldId id="3331" r:id="rId36"/>
    <p:sldId id="3332" r:id="rId37"/>
    <p:sldId id="3336" r:id="rId38"/>
    <p:sldId id="3334" r:id="rId39"/>
    <p:sldId id="3335" r:id="rId40"/>
  </p:sldIdLst>
  <p:sldSz cx="12192000" cy="6858000"/>
  <p:notesSz cx="9798050" cy="6781800"/>
  <p:defaultTextStyle>
    <a:defPPr>
      <a:defRPr lang="zh-CN"/>
    </a:defPPr>
    <a:lvl1pPr algn="l" rtl="0" eaLnBrk="0" fontAlgn="base" hangingPunct="0">
      <a:spcBef>
        <a:spcPct val="0"/>
      </a:spcBef>
      <a:spcAft>
        <a:spcPct val="0"/>
      </a:spcAft>
      <a:defRPr kern="1200">
        <a:solidFill>
          <a:srgbClr val="800000"/>
        </a:solidFill>
        <a:latin typeface="华文中宋" charset="0"/>
        <a:ea typeface="宋体" charset="0"/>
        <a:cs typeface="+mn-cs"/>
      </a:defRPr>
    </a:lvl1pPr>
    <a:lvl2pPr marL="457200" algn="l" rtl="0" eaLnBrk="0" fontAlgn="base" hangingPunct="0">
      <a:spcBef>
        <a:spcPct val="0"/>
      </a:spcBef>
      <a:spcAft>
        <a:spcPct val="0"/>
      </a:spcAft>
      <a:defRPr kern="1200">
        <a:solidFill>
          <a:srgbClr val="800000"/>
        </a:solidFill>
        <a:latin typeface="华文中宋" charset="0"/>
        <a:ea typeface="宋体" charset="0"/>
        <a:cs typeface="+mn-cs"/>
      </a:defRPr>
    </a:lvl2pPr>
    <a:lvl3pPr marL="914400" algn="l" rtl="0" eaLnBrk="0" fontAlgn="base" hangingPunct="0">
      <a:spcBef>
        <a:spcPct val="0"/>
      </a:spcBef>
      <a:spcAft>
        <a:spcPct val="0"/>
      </a:spcAft>
      <a:defRPr kern="1200">
        <a:solidFill>
          <a:srgbClr val="800000"/>
        </a:solidFill>
        <a:latin typeface="华文中宋" charset="0"/>
        <a:ea typeface="宋体" charset="0"/>
        <a:cs typeface="+mn-cs"/>
      </a:defRPr>
    </a:lvl3pPr>
    <a:lvl4pPr marL="1371600" algn="l" rtl="0" eaLnBrk="0" fontAlgn="base" hangingPunct="0">
      <a:spcBef>
        <a:spcPct val="0"/>
      </a:spcBef>
      <a:spcAft>
        <a:spcPct val="0"/>
      </a:spcAft>
      <a:defRPr kern="1200">
        <a:solidFill>
          <a:srgbClr val="800000"/>
        </a:solidFill>
        <a:latin typeface="华文中宋" charset="0"/>
        <a:ea typeface="宋体" charset="0"/>
        <a:cs typeface="+mn-cs"/>
      </a:defRPr>
    </a:lvl4pPr>
    <a:lvl5pPr marL="1828800" algn="l" rtl="0" eaLnBrk="0" fontAlgn="base" hangingPunct="0">
      <a:spcBef>
        <a:spcPct val="0"/>
      </a:spcBef>
      <a:spcAft>
        <a:spcPct val="0"/>
      </a:spcAft>
      <a:defRPr kern="1200">
        <a:solidFill>
          <a:srgbClr val="800000"/>
        </a:solidFill>
        <a:latin typeface="华文中宋" charset="0"/>
        <a:ea typeface="宋体" charset="0"/>
        <a:cs typeface="+mn-cs"/>
      </a:defRPr>
    </a:lvl5pPr>
    <a:lvl6pPr marL="2286000" algn="l" defTabSz="914400" rtl="0" eaLnBrk="1" latinLnBrk="0" hangingPunct="1">
      <a:defRPr kern="1200">
        <a:solidFill>
          <a:srgbClr val="800000"/>
        </a:solidFill>
        <a:latin typeface="华文中宋" charset="0"/>
        <a:ea typeface="宋体" charset="0"/>
        <a:cs typeface="+mn-cs"/>
      </a:defRPr>
    </a:lvl6pPr>
    <a:lvl7pPr marL="2743200" algn="l" defTabSz="914400" rtl="0" eaLnBrk="1" latinLnBrk="0" hangingPunct="1">
      <a:defRPr kern="1200">
        <a:solidFill>
          <a:srgbClr val="800000"/>
        </a:solidFill>
        <a:latin typeface="华文中宋" charset="0"/>
        <a:ea typeface="宋体" charset="0"/>
        <a:cs typeface="+mn-cs"/>
      </a:defRPr>
    </a:lvl7pPr>
    <a:lvl8pPr marL="3200400" algn="l" defTabSz="914400" rtl="0" eaLnBrk="1" latinLnBrk="0" hangingPunct="1">
      <a:defRPr kern="1200">
        <a:solidFill>
          <a:srgbClr val="800000"/>
        </a:solidFill>
        <a:latin typeface="华文中宋" charset="0"/>
        <a:ea typeface="宋体" charset="0"/>
        <a:cs typeface="+mn-cs"/>
      </a:defRPr>
    </a:lvl8pPr>
    <a:lvl9pPr marL="3657600" algn="l" defTabSz="914400" rtl="0" eaLnBrk="1" latinLnBrk="0" hangingPunct="1">
      <a:defRPr kern="1200">
        <a:solidFill>
          <a:srgbClr val="800000"/>
        </a:solidFill>
        <a:latin typeface="华文中宋" charset="0"/>
        <a:ea typeface="宋体"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2136">
          <p15:clr>
            <a:srgbClr val="A4A3A4"/>
          </p15:clr>
        </p15:guide>
        <p15:guide id="2" pos="308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3333FF"/>
    <a:srgbClr val="F3F3F3"/>
    <a:srgbClr val="196BFF"/>
    <a:srgbClr val="6AA6DE"/>
    <a:srgbClr val="4386FF"/>
    <a:srgbClr val="6FA4FF"/>
    <a:srgbClr val="000000"/>
    <a:srgbClr val="FD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99407" autoAdjust="0"/>
  </p:normalViewPr>
  <p:slideViewPr>
    <p:cSldViewPr>
      <p:cViewPr varScale="1">
        <p:scale>
          <a:sx n="94" d="100"/>
          <a:sy n="94" d="100"/>
        </p:scale>
        <p:origin x="74" y="154"/>
      </p:cViewPr>
      <p:guideLst>
        <p:guide orient="horz" pos="2160"/>
        <p:guide orient="horz" pos="22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1788" y="-96"/>
      </p:cViewPr>
      <p:guideLst>
        <p:guide orient="horz" pos="2136"/>
        <p:guide pos="308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70.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5" Type="http://schemas.openxmlformats.org/officeDocument/2006/relationships/image" Target="../media/image102.wmf"/><Relationship Id="rId4" Type="http://schemas.openxmlformats.org/officeDocument/2006/relationships/image" Target="../media/image10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3.wmf"/><Relationship Id="rId1" Type="http://schemas.openxmlformats.org/officeDocument/2006/relationships/image" Target="../media/image134.wmf"/><Relationship Id="rId4" Type="http://schemas.openxmlformats.org/officeDocument/2006/relationships/image" Target="../media/image13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5" Type="http://schemas.openxmlformats.org/officeDocument/2006/relationships/image" Target="../media/image144.wmf"/><Relationship Id="rId4" Type="http://schemas.openxmlformats.org/officeDocument/2006/relationships/image" Target="../media/image14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4246563" cy="339725"/>
          </a:xfrm>
          <a:prstGeom prst="rect">
            <a:avLst/>
          </a:prstGeom>
          <a:noFill/>
          <a:ln>
            <a:noFill/>
          </a:ln>
          <a:effectLst/>
        </p:spPr>
        <p:txBody>
          <a:bodyPr vert="horz" wrap="square" lIns="92958" tIns="46479" rIns="92958" bIns="46479" numCol="1" anchor="t" anchorCtr="0" compatLnSpc="1">
            <a:prstTxWarp prst="textNoShape">
              <a:avLst/>
            </a:prstTxWarp>
          </a:bodyPr>
          <a:lstStyle>
            <a:lvl1pPr eaLnBrk="1" hangingPunct="1">
              <a:defRPr sz="1200">
                <a:solidFill>
                  <a:schemeClr val="tx1"/>
                </a:solidFill>
                <a:latin typeface="Calibri" charset="0"/>
                <a:ea typeface="宋体" charset="0"/>
                <a:cs typeface="宋体" charset="0"/>
              </a:defRPr>
            </a:lvl1pPr>
          </a:lstStyle>
          <a:p>
            <a:pPr>
              <a:defRPr/>
            </a:pPr>
            <a:endParaRPr lang="zh-CN" altLang="en-US"/>
          </a:p>
        </p:txBody>
      </p:sp>
      <p:sp>
        <p:nvSpPr>
          <p:cNvPr id="73731" name="Rectangle 3"/>
          <p:cNvSpPr>
            <a:spLocks noGrp="1" noChangeArrowheads="1"/>
          </p:cNvSpPr>
          <p:nvPr>
            <p:ph type="dt" sz="quarter" idx="1"/>
          </p:nvPr>
        </p:nvSpPr>
        <p:spPr bwMode="auto">
          <a:xfrm>
            <a:off x="5549900" y="0"/>
            <a:ext cx="4246563" cy="339725"/>
          </a:xfrm>
          <a:prstGeom prst="rect">
            <a:avLst/>
          </a:prstGeom>
          <a:noFill/>
          <a:ln>
            <a:noFill/>
          </a:ln>
          <a:effectLst/>
        </p:spPr>
        <p:txBody>
          <a:bodyPr vert="horz" wrap="square" lIns="92958" tIns="46479" rIns="92958" bIns="46479" numCol="1" anchor="t" anchorCtr="0" compatLnSpc="1">
            <a:prstTxWarp prst="textNoShape">
              <a:avLst/>
            </a:prstTxWarp>
          </a:bodyPr>
          <a:lstStyle>
            <a:lvl1pPr algn="r" eaLnBrk="1" hangingPunct="1">
              <a:defRPr sz="1200">
                <a:solidFill>
                  <a:schemeClr val="tx1"/>
                </a:solidFill>
                <a:latin typeface="Calibri" panose="020F0502020204030204" pitchFamily="34" charset="0"/>
                <a:ea typeface="宋体" panose="02010600030101010101" pitchFamily="2" charset="-122"/>
              </a:defRPr>
            </a:lvl1pPr>
          </a:lstStyle>
          <a:p>
            <a:pPr>
              <a:defRPr/>
            </a:pPr>
            <a:fld id="{CC7F84A8-FE3A-934B-9C3A-3B24F04A72B2}" type="datetimeFigureOut">
              <a:rPr lang="zh-CN" altLang="en-US"/>
              <a:pPr>
                <a:defRPr/>
              </a:pPr>
              <a:t>2024/4/10</a:t>
            </a:fld>
            <a:endParaRPr lang="en-US" altLang="zh-CN"/>
          </a:p>
        </p:txBody>
      </p:sp>
      <p:sp>
        <p:nvSpPr>
          <p:cNvPr id="73732" name="Rectangle 4"/>
          <p:cNvSpPr>
            <a:spLocks noGrp="1" noChangeArrowheads="1"/>
          </p:cNvSpPr>
          <p:nvPr>
            <p:ph type="ftr" sz="quarter" idx="2"/>
          </p:nvPr>
        </p:nvSpPr>
        <p:spPr bwMode="auto">
          <a:xfrm>
            <a:off x="0" y="6442075"/>
            <a:ext cx="4246563" cy="338138"/>
          </a:xfrm>
          <a:prstGeom prst="rect">
            <a:avLst/>
          </a:prstGeom>
          <a:noFill/>
          <a:ln>
            <a:noFill/>
          </a:ln>
          <a:effectLst/>
        </p:spPr>
        <p:txBody>
          <a:bodyPr vert="horz" wrap="square" lIns="92958" tIns="46479" rIns="92958" bIns="46479" numCol="1" anchor="b" anchorCtr="0" compatLnSpc="1">
            <a:prstTxWarp prst="textNoShape">
              <a:avLst/>
            </a:prstTxWarp>
          </a:bodyPr>
          <a:lstStyle>
            <a:lvl1pPr eaLnBrk="1" hangingPunct="1">
              <a:defRPr sz="1200">
                <a:solidFill>
                  <a:schemeClr val="tx1"/>
                </a:solidFill>
                <a:latin typeface="Calibri" charset="0"/>
                <a:ea typeface="宋体" charset="0"/>
                <a:cs typeface="宋体" charset="0"/>
              </a:defRPr>
            </a:lvl1pPr>
          </a:lstStyle>
          <a:p>
            <a:pPr>
              <a:defRPr/>
            </a:pPr>
            <a:endParaRPr lang="en-US" altLang="zh-CN"/>
          </a:p>
        </p:txBody>
      </p:sp>
      <p:sp>
        <p:nvSpPr>
          <p:cNvPr id="73733" name="Rectangle 5"/>
          <p:cNvSpPr>
            <a:spLocks noGrp="1" noChangeArrowheads="1"/>
          </p:cNvSpPr>
          <p:nvPr>
            <p:ph type="sldNum" sz="quarter" idx="3"/>
          </p:nvPr>
        </p:nvSpPr>
        <p:spPr bwMode="auto">
          <a:xfrm>
            <a:off x="5549900" y="6442075"/>
            <a:ext cx="4246563" cy="338138"/>
          </a:xfrm>
          <a:prstGeom prst="rect">
            <a:avLst/>
          </a:prstGeom>
          <a:noFill/>
          <a:ln>
            <a:noFill/>
          </a:ln>
          <a:effectLst/>
        </p:spPr>
        <p:txBody>
          <a:bodyPr vert="horz" wrap="square" lIns="92958" tIns="46479" rIns="92958" bIns="46479" numCol="1" anchor="b" anchorCtr="0" compatLnSpc="1">
            <a:prstTxWarp prst="textNoShape">
              <a:avLst/>
            </a:prstTxWarp>
          </a:bodyPr>
          <a:lstStyle>
            <a:lvl1pPr algn="r" eaLnBrk="1" hangingPunct="1">
              <a:defRPr sz="1200">
                <a:solidFill>
                  <a:schemeClr val="tx1"/>
                </a:solidFill>
                <a:latin typeface="Calibri" charset="0"/>
              </a:defRPr>
            </a:lvl1pPr>
          </a:lstStyle>
          <a:p>
            <a:fld id="{4B31569A-7733-534A-A15E-2254484DD720}" type="slidenum">
              <a:rPr lang="zh-CN" altLang="en-US"/>
              <a:pPr/>
              <a:t>‹#›</a:t>
            </a:fld>
            <a:endParaRPr lang="en-US" altLang="zh-CN"/>
          </a:p>
        </p:txBody>
      </p:sp>
    </p:spTree>
    <p:extLst>
      <p:ext uri="{BB962C8B-B14F-4D97-AF65-F5344CB8AC3E}">
        <p14:creationId xmlns:p14="http://schemas.microsoft.com/office/powerpoint/2010/main" val="2033505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46563" cy="339725"/>
          </a:xfrm>
          <a:prstGeom prst="rect">
            <a:avLst/>
          </a:prstGeom>
        </p:spPr>
        <p:txBody>
          <a:bodyPr vert="horz" wrap="square" lIns="92958" tIns="46479" rIns="92958" bIns="46479" numCol="1" anchor="t" anchorCtr="0" compatLnSpc="1">
            <a:prstTxWarp prst="textNoShape">
              <a:avLst/>
            </a:prstTxWarp>
          </a:bodyPr>
          <a:lstStyle>
            <a:lvl1pPr eaLnBrk="1" hangingPunct="1">
              <a:defRPr sz="1200">
                <a:solidFill>
                  <a:schemeClr val="tx1"/>
                </a:solidFill>
                <a:latin typeface="Arial" charset="0"/>
                <a:ea typeface="宋体" charset="0"/>
                <a:cs typeface="宋体" charset="0"/>
              </a:defRPr>
            </a:lvl1pPr>
          </a:lstStyle>
          <a:p>
            <a:pPr>
              <a:defRPr/>
            </a:pPr>
            <a:endParaRPr lang="zh-CN" altLang="en-US"/>
          </a:p>
        </p:txBody>
      </p:sp>
      <p:sp>
        <p:nvSpPr>
          <p:cNvPr id="3" name="日期占位符 2"/>
          <p:cNvSpPr>
            <a:spLocks noGrp="1"/>
          </p:cNvSpPr>
          <p:nvPr>
            <p:ph type="dt" idx="1"/>
          </p:nvPr>
        </p:nvSpPr>
        <p:spPr>
          <a:xfrm>
            <a:off x="5549900" y="0"/>
            <a:ext cx="4246563" cy="339725"/>
          </a:xfrm>
          <a:prstGeom prst="rect">
            <a:avLst/>
          </a:prstGeom>
        </p:spPr>
        <p:txBody>
          <a:bodyPr vert="horz" wrap="square" lIns="92958" tIns="46479" rIns="92958" bIns="46479" numCol="1" anchor="t" anchorCtr="0" compatLnSpc="1">
            <a:prstTxWarp prst="textNoShape">
              <a:avLst/>
            </a:prstTxWarp>
          </a:bodyPr>
          <a:lstStyle>
            <a:lvl1pPr algn="r" eaLnBrk="1" hangingPunct="1">
              <a:defRPr sz="1200">
                <a:solidFill>
                  <a:schemeClr val="tx1"/>
                </a:solidFill>
                <a:latin typeface="Arial" panose="020B0604020202020204" pitchFamily="34" charset="0"/>
                <a:ea typeface="宋体" panose="02010600030101010101" pitchFamily="2" charset="-122"/>
              </a:defRPr>
            </a:lvl1pPr>
          </a:lstStyle>
          <a:p>
            <a:pPr>
              <a:defRPr/>
            </a:pPr>
            <a:fld id="{F152C3F1-F25C-EB43-8A56-19E5F8D001CB}" type="datetimeFigureOut">
              <a:rPr lang="zh-CN" altLang="en-US"/>
              <a:pPr>
                <a:defRPr/>
              </a:pPr>
              <a:t>2024/4/10</a:t>
            </a:fld>
            <a:endParaRPr lang="zh-CN" altLang="en-US"/>
          </a:p>
        </p:txBody>
      </p:sp>
      <p:sp>
        <p:nvSpPr>
          <p:cNvPr id="4" name="幻灯片图像占位符 3"/>
          <p:cNvSpPr>
            <a:spLocks noGrp="1" noRot="1" noChangeAspect="1"/>
          </p:cNvSpPr>
          <p:nvPr>
            <p:ph type="sldImg" idx="2"/>
          </p:nvPr>
        </p:nvSpPr>
        <p:spPr>
          <a:xfrm>
            <a:off x="2638425" y="508000"/>
            <a:ext cx="4521200" cy="2544763"/>
          </a:xfrm>
          <a:prstGeom prst="rect">
            <a:avLst/>
          </a:prstGeom>
          <a:noFill/>
          <a:ln w="12700">
            <a:solidFill>
              <a:prstClr val="black"/>
            </a:solidFill>
          </a:ln>
        </p:spPr>
        <p:txBody>
          <a:bodyPr vert="horz" wrap="square" lIns="92958" tIns="46479" rIns="92958" bIns="46479" numCol="1" anchor="ctr" anchorCtr="0" compatLnSpc="1">
            <a:prstTxWarp prst="textNoShape">
              <a:avLst/>
            </a:prstTxWarp>
          </a:bodyPr>
          <a:lstStyle/>
          <a:p>
            <a:pPr lvl="0"/>
            <a:endParaRPr lang="zh-CN" altLang="en-US" noProof="0"/>
          </a:p>
        </p:txBody>
      </p:sp>
      <p:sp>
        <p:nvSpPr>
          <p:cNvPr id="5" name="备注占位符 4"/>
          <p:cNvSpPr>
            <a:spLocks noGrp="1"/>
          </p:cNvSpPr>
          <p:nvPr>
            <p:ph type="body" sz="quarter" idx="3"/>
          </p:nvPr>
        </p:nvSpPr>
        <p:spPr>
          <a:xfrm>
            <a:off x="979488" y="3221038"/>
            <a:ext cx="7839075" cy="3052762"/>
          </a:xfrm>
          <a:prstGeom prst="rect">
            <a:avLst/>
          </a:prstGeom>
        </p:spPr>
        <p:txBody>
          <a:bodyPr vert="horz" wrap="square" lIns="92958" tIns="46479" rIns="92958" bIns="46479" numCol="1" anchor="t" anchorCtr="0" compatLnSpc="1">
            <a:prstTxWarp prst="textNoShape">
              <a:avLst/>
            </a:prstTxWarp>
          </a:bodyPr>
          <a:lstStyle/>
          <a:p>
            <a:pPr lvl="0"/>
            <a:r>
              <a:rPr lang="en-US" altLang="en-US"/>
              <a:t>单击此处编辑母版文本样式</a:t>
            </a:r>
          </a:p>
          <a:p>
            <a:pPr lvl="1"/>
            <a:r>
              <a:rPr lang="en-US" altLang="en-US"/>
              <a:t>第二级</a:t>
            </a:r>
          </a:p>
          <a:p>
            <a:pPr lvl="2"/>
            <a:r>
              <a:rPr lang="en-US" altLang="en-US"/>
              <a:t>第三级</a:t>
            </a:r>
          </a:p>
          <a:p>
            <a:pPr lvl="3"/>
            <a:r>
              <a:rPr lang="en-US" altLang="en-US"/>
              <a:t>第四级</a:t>
            </a:r>
          </a:p>
          <a:p>
            <a:pPr lvl="4"/>
            <a:r>
              <a:rPr lang="en-US" altLang="en-US"/>
              <a:t>第五级</a:t>
            </a:r>
          </a:p>
        </p:txBody>
      </p:sp>
      <p:sp>
        <p:nvSpPr>
          <p:cNvPr id="6" name="页脚占位符 5"/>
          <p:cNvSpPr>
            <a:spLocks noGrp="1"/>
          </p:cNvSpPr>
          <p:nvPr>
            <p:ph type="ftr" sz="quarter" idx="4"/>
          </p:nvPr>
        </p:nvSpPr>
        <p:spPr>
          <a:xfrm>
            <a:off x="0" y="6442075"/>
            <a:ext cx="4246563" cy="338138"/>
          </a:xfrm>
          <a:prstGeom prst="rect">
            <a:avLst/>
          </a:prstGeom>
        </p:spPr>
        <p:txBody>
          <a:bodyPr vert="horz" wrap="square" lIns="92958" tIns="46479" rIns="92958" bIns="46479" numCol="1" anchor="b" anchorCtr="0" compatLnSpc="1">
            <a:prstTxWarp prst="textNoShape">
              <a:avLst/>
            </a:prstTxWarp>
          </a:bodyPr>
          <a:lstStyle>
            <a:lvl1pPr eaLnBrk="1" hangingPunct="1">
              <a:defRPr sz="1200">
                <a:solidFill>
                  <a:schemeClr val="tx1"/>
                </a:solidFill>
                <a:latin typeface="Arial" charset="0"/>
                <a:ea typeface="宋体" charset="0"/>
                <a:cs typeface="宋体" charset="0"/>
              </a:defRPr>
            </a:lvl1pPr>
          </a:lstStyle>
          <a:p>
            <a:pPr>
              <a:defRPr/>
            </a:pPr>
            <a:endParaRPr lang="zh-CN" altLang="en-US"/>
          </a:p>
        </p:txBody>
      </p:sp>
      <p:sp>
        <p:nvSpPr>
          <p:cNvPr id="7" name="灯片编号占位符 6"/>
          <p:cNvSpPr>
            <a:spLocks noGrp="1"/>
          </p:cNvSpPr>
          <p:nvPr>
            <p:ph type="sldNum" sz="quarter" idx="5"/>
          </p:nvPr>
        </p:nvSpPr>
        <p:spPr>
          <a:xfrm>
            <a:off x="5549900" y="6442075"/>
            <a:ext cx="4246563" cy="338138"/>
          </a:xfrm>
          <a:prstGeom prst="rect">
            <a:avLst/>
          </a:prstGeom>
        </p:spPr>
        <p:txBody>
          <a:bodyPr vert="horz" wrap="square" lIns="92958" tIns="46479" rIns="92958" bIns="46479" numCol="1" anchor="b" anchorCtr="0" compatLnSpc="1">
            <a:prstTxWarp prst="textNoShape">
              <a:avLst/>
            </a:prstTxWarp>
          </a:bodyPr>
          <a:lstStyle>
            <a:lvl1pPr algn="r" eaLnBrk="1" hangingPunct="1">
              <a:defRPr sz="1200">
                <a:solidFill>
                  <a:schemeClr val="tx1"/>
                </a:solidFill>
                <a:latin typeface="Arial" charset="0"/>
              </a:defRPr>
            </a:lvl1pPr>
          </a:lstStyle>
          <a:p>
            <a:fld id="{3485A671-1723-494D-BB1A-701366B7829A}" type="slidenum">
              <a:rPr lang="zh-CN" altLang="en-US"/>
              <a:pPr/>
              <a:t>‹#›</a:t>
            </a:fld>
            <a:endParaRPr lang="zh-CN" altLang="en-US"/>
          </a:p>
        </p:txBody>
      </p:sp>
    </p:spTree>
    <p:extLst>
      <p:ext uri="{BB962C8B-B14F-4D97-AF65-F5344CB8AC3E}">
        <p14:creationId xmlns:p14="http://schemas.microsoft.com/office/powerpoint/2010/main" val="488663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Calibri" pitchFamily="34" charset="0"/>
        <a:cs typeface="宋体" charset="0"/>
      </a:defRPr>
    </a:lvl1pPr>
    <a:lvl2pPr marL="457200" algn="l" rtl="0" eaLnBrk="0" fontAlgn="base" hangingPunct="0">
      <a:spcBef>
        <a:spcPct val="30000"/>
      </a:spcBef>
      <a:spcAft>
        <a:spcPct val="0"/>
      </a:spcAft>
      <a:defRPr sz="1200" kern="1200">
        <a:solidFill>
          <a:schemeClr val="tx1"/>
        </a:solidFill>
        <a:latin typeface="+mn-lt"/>
        <a:ea typeface="Calibri" pitchFamily="34" charset="0"/>
        <a:cs typeface="宋体" charset="0"/>
      </a:defRPr>
    </a:lvl2pPr>
    <a:lvl3pPr marL="914400" algn="l" rtl="0" eaLnBrk="0" fontAlgn="base" hangingPunct="0">
      <a:spcBef>
        <a:spcPct val="30000"/>
      </a:spcBef>
      <a:spcAft>
        <a:spcPct val="0"/>
      </a:spcAft>
      <a:defRPr sz="1200" kern="1200">
        <a:solidFill>
          <a:schemeClr val="tx1"/>
        </a:solidFill>
        <a:latin typeface="+mn-lt"/>
        <a:ea typeface="Calibri" pitchFamily="34" charset="0"/>
        <a:cs typeface="宋体" charset="0"/>
      </a:defRPr>
    </a:lvl3pPr>
    <a:lvl4pPr marL="1371600" algn="l" rtl="0" eaLnBrk="0" fontAlgn="base" hangingPunct="0">
      <a:spcBef>
        <a:spcPct val="30000"/>
      </a:spcBef>
      <a:spcAft>
        <a:spcPct val="0"/>
      </a:spcAft>
      <a:defRPr sz="1200" kern="1200">
        <a:solidFill>
          <a:schemeClr val="tx1"/>
        </a:solidFill>
        <a:latin typeface="+mn-lt"/>
        <a:ea typeface="Calibri" pitchFamily="34" charset="0"/>
        <a:cs typeface="宋体" charset="0"/>
      </a:defRPr>
    </a:lvl4pPr>
    <a:lvl5pPr marL="1828800" algn="l" rtl="0" eaLnBrk="0" fontAlgn="base" hangingPunct="0">
      <a:spcBef>
        <a:spcPct val="30000"/>
      </a:spcBef>
      <a:spcAft>
        <a:spcPct val="0"/>
      </a:spcAft>
      <a:defRPr sz="1200" kern="1200">
        <a:solidFill>
          <a:schemeClr val="tx1"/>
        </a:solidFill>
        <a:latin typeface="+mn-lt"/>
        <a:ea typeface="Calibri" pitchFamily="34" charset="0"/>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6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Calibri" charset="0"/>
            </a:endParaRPr>
          </a:p>
        </p:txBody>
      </p:sp>
      <p:sp>
        <p:nvSpPr>
          <p:cNvPr id="206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284833D-F972-E84D-9DB8-BA8D27FC8E69}" type="slidenum">
              <a:rPr lang="zh-CN" altLang="en-US">
                <a:solidFill>
                  <a:schemeClr val="tx1"/>
                </a:solidFill>
                <a:latin typeface="Arial" charset="0"/>
              </a:rPr>
              <a:pPr/>
              <a:t>1</a:t>
            </a:fld>
            <a:endParaRPr lang="en-US" altLang="zh-CN">
              <a:solidFill>
                <a:schemeClr val="tx1"/>
              </a:solidFill>
              <a:latin typeface="Arial" charset="0"/>
            </a:endParaRPr>
          </a:p>
        </p:txBody>
      </p:sp>
    </p:spTree>
    <p:extLst>
      <p:ext uri="{BB962C8B-B14F-4D97-AF65-F5344CB8AC3E}">
        <p14:creationId xmlns:p14="http://schemas.microsoft.com/office/powerpoint/2010/main" val="29777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4800" y="349200"/>
            <a:ext cx="10123804" cy="638894"/>
          </a:xfrm>
          <a:prstGeom prst="rect">
            <a:avLst/>
          </a:prstGeom>
        </p:spPr>
        <p:txBody>
          <a:bodyPr/>
          <a:lstStyle>
            <a:lvl1pPr>
              <a:defRPr sz="3200" kern="0" spc="-380" baseline="0">
                <a:solidFill>
                  <a:schemeClr val="bg1"/>
                </a:solidFill>
                <a:latin typeface="+mn-ea"/>
                <a:ea typeface="+mn-ea"/>
              </a:defRPr>
            </a:lvl1pPr>
          </a:lstStyle>
          <a:p>
            <a:endParaRPr lang="en-US" dirty="0"/>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pPr/>
              <a:t>‹#›</a:t>
            </a:fld>
            <a:endParaRPr lang="en-US" altLang="zh-CN"/>
          </a:p>
        </p:txBody>
      </p:sp>
      <p:sp>
        <p:nvSpPr>
          <p:cNvPr id="16" name="内容占位符 15">
            <a:extLst>
              <a:ext uri="{FF2B5EF4-FFF2-40B4-BE49-F238E27FC236}">
                <a16:creationId xmlns:a16="http://schemas.microsoft.com/office/drawing/2014/main" id="{A1D161BE-03A9-4F93-9D0F-C543DB6F2BE8}"/>
              </a:ext>
            </a:extLst>
          </p:cNvPr>
          <p:cNvSpPr>
            <a:spLocks noGrp="1"/>
          </p:cNvSpPr>
          <p:nvPr>
            <p:ph sz="quarter" idx="13"/>
          </p:nvPr>
        </p:nvSpPr>
        <p:spPr>
          <a:xfrm>
            <a:off x="624417" y="1196752"/>
            <a:ext cx="10943167" cy="503238"/>
          </a:xfrm>
          <a:prstGeom prst="rect">
            <a:avLst/>
          </a:prstGeom>
        </p:spPr>
        <p:txBody>
          <a:bodyPr/>
          <a:lstStyle>
            <a:lvl1pPr marL="457200" indent="-457200" algn="just" rtl="0" eaLnBrk="0" fontAlgn="base" hangingPunct="0">
              <a:spcBef>
                <a:spcPts val="600"/>
              </a:spcBef>
              <a:spcAft>
                <a:spcPct val="0"/>
              </a:spcAft>
              <a:buSzPct val="100000"/>
              <a:buFont typeface="Wingdings" panose="05000000000000000000" pitchFamily="2" charset="2"/>
              <a:buChar char="Ø"/>
              <a:defRPr lang="zh-CN" altLang="en-US" sz="2800" b="1" kern="1200" dirty="0">
                <a:solidFill>
                  <a:srgbClr val="2B2A30"/>
                </a:solidFill>
                <a:latin typeface="微软雅黑" charset="0"/>
                <a:ea typeface="微软雅黑" charset="0"/>
                <a:cs typeface="+mn-cs"/>
              </a:defRPr>
            </a:lvl1pPr>
          </a:lstStyle>
          <a:p>
            <a:pPr lvl="0"/>
            <a:r>
              <a:rPr lang="zh-CN" altLang="en-US" dirty="0"/>
              <a:t>单击此处编辑母版文本样式</a:t>
            </a:r>
          </a:p>
        </p:txBody>
      </p:sp>
      <p:grpSp>
        <p:nvGrpSpPr>
          <p:cNvPr id="41" name="组合 2">
            <a:extLst>
              <a:ext uri="{FF2B5EF4-FFF2-40B4-BE49-F238E27FC236}">
                <a16:creationId xmlns:a16="http://schemas.microsoft.com/office/drawing/2014/main" id="{BB5E8553-808C-4C14-AB2B-5934CB9C97D8}"/>
              </a:ext>
            </a:extLst>
          </p:cNvPr>
          <p:cNvGrpSpPr>
            <a:grpSpLocks/>
          </p:cNvGrpSpPr>
          <p:nvPr userDrawn="1"/>
        </p:nvGrpSpPr>
        <p:grpSpPr bwMode="auto">
          <a:xfrm>
            <a:off x="238986" y="191259"/>
            <a:ext cx="1368000" cy="877887"/>
            <a:chOff x="0" y="0"/>
            <a:chExt cx="2422525" cy="1554163"/>
          </a:xfrm>
        </p:grpSpPr>
        <p:sp>
          <p:nvSpPr>
            <p:cNvPr id="42" name="Freeform 6">
              <a:extLst>
                <a:ext uri="{FF2B5EF4-FFF2-40B4-BE49-F238E27FC236}">
                  <a16:creationId xmlns:a16="http://schemas.microsoft.com/office/drawing/2014/main" id="{D75D10CE-700F-45B3-9833-A9748E0C8AFB}"/>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43" name="Freeform 7">
              <a:extLst>
                <a:ext uri="{FF2B5EF4-FFF2-40B4-BE49-F238E27FC236}">
                  <a16:creationId xmlns:a16="http://schemas.microsoft.com/office/drawing/2014/main" id="{BE085EFD-DB68-4642-8425-A8F59D998097}"/>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dirty="0"/>
            </a:p>
          </p:txBody>
        </p:sp>
      </p:gr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p:nvPr>
        </p:nvSpPr>
        <p:spPr>
          <a:xfrm>
            <a:off x="383365" y="310755"/>
            <a:ext cx="672075" cy="638894"/>
          </a:xfrm>
          <a:prstGeom prst="rect">
            <a:avLst/>
          </a:prstGeom>
        </p:spPr>
        <p:txBody>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endParaRPr lang="zh-CN" altLang="en-US" dirty="0"/>
          </a:p>
        </p:txBody>
      </p:sp>
    </p:spTree>
    <p:extLst>
      <p:ext uri="{BB962C8B-B14F-4D97-AF65-F5344CB8AC3E}">
        <p14:creationId xmlns:p14="http://schemas.microsoft.com/office/powerpoint/2010/main" val="9520629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4800" y="349200"/>
            <a:ext cx="10123804" cy="638894"/>
          </a:xfrm>
          <a:prstGeom prst="rect">
            <a:avLst/>
          </a:prstGeom>
        </p:spPr>
        <p:txBody>
          <a:bodyPr/>
          <a:lstStyle>
            <a:lvl1pPr>
              <a:defRPr sz="3200" kern="0" spc="-380" baseline="0">
                <a:solidFill>
                  <a:schemeClr val="bg1"/>
                </a:solidFill>
                <a:latin typeface="+mn-ea"/>
                <a:ea typeface="+mn-ea"/>
              </a:defRPr>
            </a:lvl1pPr>
          </a:lstStyle>
          <a:p>
            <a:endParaRPr lang="en-US" dirty="0"/>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pPr/>
              <a:t>‹#›</a:t>
            </a:fld>
            <a:endParaRPr lang="en-US" altLang="zh-CN"/>
          </a:p>
        </p:txBody>
      </p:sp>
      <p:grpSp>
        <p:nvGrpSpPr>
          <p:cNvPr id="41" name="组合 2">
            <a:extLst>
              <a:ext uri="{FF2B5EF4-FFF2-40B4-BE49-F238E27FC236}">
                <a16:creationId xmlns:a16="http://schemas.microsoft.com/office/drawing/2014/main" id="{BB5E8553-808C-4C14-AB2B-5934CB9C97D8}"/>
              </a:ext>
            </a:extLst>
          </p:cNvPr>
          <p:cNvGrpSpPr>
            <a:grpSpLocks/>
          </p:cNvGrpSpPr>
          <p:nvPr userDrawn="1"/>
        </p:nvGrpSpPr>
        <p:grpSpPr bwMode="auto">
          <a:xfrm>
            <a:off x="238986" y="191259"/>
            <a:ext cx="1368000" cy="877887"/>
            <a:chOff x="0" y="0"/>
            <a:chExt cx="2422525" cy="1554163"/>
          </a:xfrm>
        </p:grpSpPr>
        <p:sp>
          <p:nvSpPr>
            <p:cNvPr id="42" name="Freeform 6">
              <a:extLst>
                <a:ext uri="{FF2B5EF4-FFF2-40B4-BE49-F238E27FC236}">
                  <a16:creationId xmlns:a16="http://schemas.microsoft.com/office/drawing/2014/main" id="{D75D10CE-700F-45B3-9833-A9748E0C8AFB}"/>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43" name="Freeform 7">
              <a:extLst>
                <a:ext uri="{FF2B5EF4-FFF2-40B4-BE49-F238E27FC236}">
                  <a16:creationId xmlns:a16="http://schemas.microsoft.com/office/drawing/2014/main" id="{BE085EFD-DB68-4642-8425-A8F59D998097}"/>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dirty="0"/>
            </a:p>
          </p:txBody>
        </p:sp>
      </p:gr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p:nvPr>
        </p:nvSpPr>
        <p:spPr>
          <a:xfrm>
            <a:off x="383365" y="310755"/>
            <a:ext cx="672075" cy="638894"/>
          </a:xfrm>
          <a:prstGeom prst="rect">
            <a:avLst/>
          </a:prstGeom>
        </p:spPr>
        <p:txBody>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endParaRPr lang="zh-CN" altLang="en-US" dirty="0"/>
          </a:p>
        </p:txBody>
      </p:sp>
    </p:spTree>
    <p:extLst>
      <p:ext uri="{BB962C8B-B14F-4D97-AF65-F5344CB8AC3E}">
        <p14:creationId xmlns:p14="http://schemas.microsoft.com/office/powerpoint/2010/main" val="25102473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000" y="1440000"/>
            <a:ext cx="10272000" cy="1440000"/>
          </a:xfrm>
          <a:prstGeom prst="rect">
            <a:avLst/>
          </a:prstGeom>
        </p:spPr>
        <p:txBody>
          <a:bodyPr lIns="180000"/>
          <a:lstStyle>
            <a:lvl1pPr marL="0" algn="ctr" defTabSz="685800" rtl="0" eaLnBrk="1" latinLnBrk="0" hangingPunct="1">
              <a:lnSpc>
                <a:spcPct val="114000"/>
              </a:lnSpc>
              <a:spcBef>
                <a:spcPct val="0"/>
              </a:spcBef>
              <a:buNone/>
              <a:defRPr lang="en-US" altLang="zh-CN" sz="3000" b="1" i="0" kern="1200" cap="none" baseline="0" smtClean="0">
                <a:solidFill>
                  <a:schemeClr val="tx2"/>
                </a:solidFill>
                <a:effectLst/>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960000" y="2880000"/>
            <a:ext cx="10272000" cy="2160000"/>
          </a:xfrm>
          <a:prstGeom prst="rect">
            <a:avLst/>
          </a:prstGeom>
        </p:spPr>
        <p:txBody>
          <a:bodyPr anchor="b">
            <a:normAutofit/>
          </a:bodyPr>
          <a:lstStyle>
            <a:lvl1pPr marL="0" indent="0" algn="ctr">
              <a:buNone/>
              <a:defRPr sz="2100" b="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854146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1CA07-43EE-421D-959B-29D7A0F83F56}"/>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9093467F-7168-4A46-9C0A-C933D2EDB077}"/>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EDE0C0D4-A515-4F53-BC09-0C6CD9E2C260}"/>
              </a:ext>
            </a:extLst>
          </p:cNvPr>
          <p:cNvSpPr>
            <a:spLocks noGrp="1"/>
          </p:cNvSpPr>
          <p:nvPr>
            <p:ph type="sldNum" sz="quarter" idx="11"/>
          </p:nvPr>
        </p:nvSpPr>
        <p:spPr/>
        <p:txBody>
          <a:bodyPr/>
          <a:lstStyle/>
          <a:p>
            <a:fld id="{3589005F-0873-EE47-8F17-22A4D32597ED}" type="slidenum">
              <a:rPr lang="en-US" altLang="zh-CN" smtClean="0"/>
              <a:pPr/>
              <a:t>‹#›</a:t>
            </a:fld>
            <a:endParaRPr lang="en-US" altLang="zh-CN"/>
          </a:p>
        </p:txBody>
      </p:sp>
    </p:spTree>
    <p:extLst>
      <p:ext uri="{BB962C8B-B14F-4D97-AF65-F5344CB8AC3E}">
        <p14:creationId xmlns:p14="http://schemas.microsoft.com/office/powerpoint/2010/main" val="7315036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CC9F-6A36-403F-B0D5-FE46D96B5BEE}"/>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34B01D75-BFEF-400B-A486-BA8FCB01B18C}"/>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0783D42D-3C6A-4DD4-AC58-725703FEB2A1}"/>
              </a:ext>
            </a:extLst>
          </p:cNvPr>
          <p:cNvSpPr>
            <a:spLocks noGrp="1"/>
          </p:cNvSpPr>
          <p:nvPr>
            <p:ph type="sldNum" sz="quarter" idx="11"/>
          </p:nvPr>
        </p:nvSpPr>
        <p:spPr/>
        <p:txBody>
          <a:bodyPr/>
          <a:lstStyle/>
          <a:p>
            <a:fld id="{3589005F-0873-EE47-8F17-22A4D32597ED}" type="slidenum">
              <a:rPr lang="en-US" altLang="zh-CN" smtClean="0"/>
              <a:pPr/>
              <a:t>‹#›</a:t>
            </a:fld>
            <a:endParaRPr lang="en-US" altLang="zh-CN"/>
          </a:p>
        </p:txBody>
      </p:sp>
    </p:spTree>
    <p:extLst>
      <p:ext uri="{BB962C8B-B14F-4D97-AF65-F5344CB8AC3E}">
        <p14:creationId xmlns:p14="http://schemas.microsoft.com/office/powerpoint/2010/main" val="19901360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3" hidden="1"/>
          <p:cNvSpPr>
            <a:spLocks noGrp="1"/>
          </p:cNvSpPr>
          <p:nvPr>
            <p:ph type="ftr" sz="quarter" idx="10"/>
          </p:nvPr>
        </p:nvSpPr>
        <p:spPr/>
        <p:txBody>
          <a:bodyPr/>
          <a:lstStyle>
            <a:lvl1pPr eaLnBrk="0" hangingPunct="0">
              <a:defRPr/>
            </a:lvl1pPr>
          </a:lstStyle>
          <a:p>
            <a:pPr>
              <a:defRPr/>
            </a:pPr>
            <a:endParaRPr lang="en-US" altLang="zh-CN"/>
          </a:p>
        </p:txBody>
      </p:sp>
      <p:sp>
        <p:nvSpPr>
          <p:cNvPr id="4" name="Slide Number Placeholder 4" hidden="1"/>
          <p:cNvSpPr>
            <a:spLocks noGrp="1"/>
          </p:cNvSpPr>
          <p:nvPr>
            <p:ph type="sldNum" sz="quarter" idx="11"/>
          </p:nvPr>
        </p:nvSpPr>
        <p:spPr/>
        <p:txBody>
          <a:bodyPr/>
          <a:lstStyle>
            <a:lvl1pPr eaLnBrk="0" hangingPunct="0">
              <a:defRPr/>
            </a:lvl1pPr>
          </a:lstStyle>
          <a:p>
            <a:fld id="{1EDA1565-785C-BF44-BA79-CB4301215956}" type="slidenum">
              <a:rPr lang="en-US" altLang="zh-CN"/>
              <a:pPr/>
              <a:t>‹#›</a:t>
            </a:fld>
            <a:endParaRPr lang="en-US" altLang="zh-CN"/>
          </a:p>
        </p:txBody>
      </p:sp>
      <p:pic>
        <p:nvPicPr>
          <p:cNvPr id="5" name="图片 42">
            <a:extLst>
              <a:ext uri="{FF2B5EF4-FFF2-40B4-BE49-F238E27FC236}">
                <a16:creationId xmlns:a16="http://schemas.microsoft.com/office/drawing/2014/main" id="{67C39EB2-BA99-498A-9B74-26FE31DFFE5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34" y="309564"/>
            <a:ext cx="1218353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2">
            <a:extLst>
              <a:ext uri="{FF2B5EF4-FFF2-40B4-BE49-F238E27FC236}">
                <a16:creationId xmlns:a16="http://schemas.microsoft.com/office/drawing/2014/main" id="{DB0385AF-960C-4E27-9502-F41ADC786465}"/>
              </a:ext>
            </a:extLst>
          </p:cNvPr>
          <p:cNvGrpSpPr>
            <a:grpSpLocks/>
          </p:cNvGrpSpPr>
          <p:nvPr userDrawn="1"/>
        </p:nvGrpSpPr>
        <p:grpSpPr bwMode="auto">
          <a:xfrm>
            <a:off x="239185" y="169864"/>
            <a:ext cx="1824567" cy="877887"/>
            <a:chOff x="0" y="0"/>
            <a:chExt cx="2422525" cy="1554163"/>
          </a:xfrm>
        </p:grpSpPr>
        <p:sp>
          <p:nvSpPr>
            <p:cNvPr id="7" name="Freeform 6">
              <a:extLst>
                <a:ext uri="{FF2B5EF4-FFF2-40B4-BE49-F238E27FC236}">
                  <a16:creationId xmlns:a16="http://schemas.microsoft.com/office/drawing/2014/main" id="{23F280EF-5021-43BC-A932-7F5521FED013}"/>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8" name="Freeform 7">
              <a:extLst>
                <a:ext uri="{FF2B5EF4-FFF2-40B4-BE49-F238E27FC236}">
                  <a16:creationId xmlns:a16="http://schemas.microsoft.com/office/drawing/2014/main" id="{9DA63EFB-01E2-44E6-8481-C400CFCB61F4}"/>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9" name="TextBox 69">
              <a:extLst>
                <a:ext uri="{FF2B5EF4-FFF2-40B4-BE49-F238E27FC236}">
                  <a16:creationId xmlns:a16="http://schemas.microsoft.com/office/drawing/2014/main" id="{18F1FA78-304E-4A7E-A289-B48776F46822}"/>
                </a:ext>
              </a:extLst>
            </p:cNvPr>
            <p:cNvSpPr>
              <a:spLocks noChangeArrowheads="1"/>
            </p:cNvSpPr>
            <p:nvPr/>
          </p:nvSpPr>
          <p:spPr bwMode="auto">
            <a:xfrm>
              <a:off x="493675" y="234844"/>
              <a:ext cx="698791" cy="1253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eaLnBrk="1" hangingPunct="1">
                <a:buFont typeface="Arial" charset="0"/>
                <a:buNone/>
              </a:pPr>
              <a:endParaRPr lang="zh-CN" altLang="en-US" sz="4000" b="1" dirty="0">
                <a:solidFill>
                  <a:srgbClr val="F8F8F8"/>
                </a:solidFill>
                <a:latin typeface="微软雅黑" charset="0"/>
                <a:ea typeface="Calibri" charset="0"/>
                <a:cs typeface="Arial" charset="0"/>
                <a:sym typeface="微软雅黑" charset="0"/>
              </a:endParaRPr>
            </a:p>
          </p:txBody>
        </p:sp>
      </p:grpSp>
    </p:spTree>
    <p:extLst>
      <p:ext uri="{BB962C8B-B14F-4D97-AF65-F5344CB8AC3E}">
        <p14:creationId xmlns:p14="http://schemas.microsoft.com/office/powerpoint/2010/main" val="5777211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hidden="1"/>
          <p:cNvSpPr>
            <a:spLocks noGrp="1"/>
          </p:cNvSpPr>
          <p:nvPr>
            <p:ph type="ftr" sz="quarter" idx="10"/>
          </p:nvPr>
        </p:nvSpPr>
        <p:spPr/>
        <p:txBody>
          <a:bodyPr/>
          <a:lstStyle>
            <a:lvl1pPr eaLnBrk="0" hangingPunct="0">
              <a:defRPr/>
            </a:lvl1pPr>
          </a:lstStyle>
          <a:p>
            <a:pPr>
              <a:defRPr/>
            </a:pPr>
            <a:endParaRPr lang="en-US" altLang="zh-CN"/>
          </a:p>
        </p:txBody>
      </p:sp>
      <p:sp>
        <p:nvSpPr>
          <p:cNvPr id="3" name="Slide Number Placeholder 3" hidden="1"/>
          <p:cNvSpPr>
            <a:spLocks noGrp="1"/>
          </p:cNvSpPr>
          <p:nvPr>
            <p:ph type="sldNum" sz="quarter" idx="11"/>
          </p:nvPr>
        </p:nvSpPr>
        <p:spPr/>
        <p:txBody>
          <a:bodyPr/>
          <a:lstStyle>
            <a:lvl1pPr eaLnBrk="0" hangingPunct="0">
              <a:defRPr/>
            </a:lvl1pPr>
          </a:lstStyle>
          <a:p>
            <a:fld id="{5738D9BE-B89F-414E-9756-6EAA467E0BB4}" type="slidenum">
              <a:rPr lang="en-US" altLang="zh-CN"/>
              <a:pPr/>
              <a:t>‹#›</a:t>
            </a:fld>
            <a:endParaRPr lang="en-US" altLang="zh-CN"/>
          </a:p>
        </p:txBody>
      </p:sp>
    </p:spTree>
    <p:extLst>
      <p:ext uri="{BB962C8B-B14F-4D97-AF65-F5344CB8AC3E}">
        <p14:creationId xmlns:p14="http://schemas.microsoft.com/office/powerpoint/2010/main" val="15100809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92940"/>
          </a:srgbClr>
        </a:solidFill>
        <a:effectLst/>
      </p:bgPr>
    </p:bg>
    <p:spTree>
      <p:nvGrpSpPr>
        <p:cNvPr id="1" name=""/>
        <p:cNvGrpSpPr/>
        <p:nvPr/>
      </p:nvGrpSpPr>
      <p:grpSpPr>
        <a:xfrm>
          <a:off x="0" y="0"/>
          <a:ext cx="0" cy="0"/>
          <a:chOff x="0" y="0"/>
          <a:chExt cx="0" cy="0"/>
        </a:xfrm>
      </p:grpSpPr>
      <p:sp>
        <p:nvSpPr>
          <p:cNvPr id="5" name="Footer Placeholder 4" hidden="1"/>
          <p:cNvSpPr>
            <a:spLocks noGrp="1"/>
          </p:cNvSpPr>
          <p:nvPr>
            <p:ph type="ftr" sz="quarter" idx="3"/>
          </p:nvPr>
        </p:nvSpPr>
        <p:spPr>
          <a:xfrm>
            <a:off x="3215218" y="6408738"/>
            <a:ext cx="5761567" cy="3238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900" b="1">
                <a:solidFill>
                  <a:srgbClr val="262626"/>
                </a:solidFill>
                <a:latin typeface="Calibri" charset="0"/>
                <a:ea typeface="宋体" charset="0"/>
                <a:cs typeface="宋体" charset="0"/>
              </a:defRPr>
            </a:lvl1pPr>
          </a:lstStyle>
          <a:p>
            <a:pPr>
              <a:defRPr/>
            </a:pPr>
            <a:endParaRPr lang="en-US" altLang="zh-CN"/>
          </a:p>
        </p:txBody>
      </p:sp>
      <p:sp>
        <p:nvSpPr>
          <p:cNvPr id="6" name="Slide Number Placeholder 5" hidden="1"/>
          <p:cNvSpPr>
            <a:spLocks noGrp="1"/>
          </p:cNvSpPr>
          <p:nvPr>
            <p:ph type="sldNum" sz="quarter" idx="4"/>
          </p:nvPr>
        </p:nvSpPr>
        <p:spPr>
          <a:xfrm>
            <a:off x="575734" y="6408738"/>
            <a:ext cx="768351" cy="323850"/>
          </a:xfrm>
          <a:prstGeom prst="rect">
            <a:avLst/>
          </a:prstGeom>
        </p:spPr>
        <p:txBody>
          <a:bodyPr vert="horz" wrap="square" lIns="91440" tIns="45720" rIns="91440" bIns="45720" numCol="1" anchor="b" anchorCtr="0" compatLnSpc="1">
            <a:prstTxWarp prst="textNoShape">
              <a:avLst/>
            </a:prstTxWarp>
          </a:bodyPr>
          <a:lstStyle>
            <a:lvl1pPr eaLnBrk="1" hangingPunct="1">
              <a:defRPr sz="900" b="1">
                <a:solidFill>
                  <a:srgbClr val="262626"/>
                </a:solidFill>
                <a:latin typeface="Calibri" charset="0"/>
              </a:defRPr>
            </a:lvl1pPr>
          </a:lstStyle>
          <a:p>
            <a:fld id="{3589005F-0873-EE47-8F17-22A4D32597ED}" type="slidenum">
              <a:rPr lang="en-US" altLang="zh-CN"/>
              <a:pPr/>
              <a:t>‹#›</a:t>
            </a:fld>
            <a:endParaRPr lang="en-US" altLang="zh-CN"/>
          </a:p>
        </p:txBody>
      </p:sp>
      <p:pic>
        <p:nvPicPr>
          <p:cNvPr id="7" name="图片 42">
            <a:extLst>
              <a:ext uri="{FF2B5EF4-FFF2-40B4-BE49-F238E27FC236}">
                <a16:creationId xmlns:a16="http://schemas.microsoft.com/office/drawing/2014/main" id="{204EBFA0-B935-4A70-AD6F-E2EA1F5E82E1}"/>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328593"/>
            <a:ext cx="1218353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a:extLst>
              <a:ext uri="{FF2B5EF4-FFF2-40B4-BE49-F238E27FC236}">
                <a16:creationId xmlns:a16="http://schemas.microsoft.com/office/drawing/2014/main" id="{E8FBC227-9629-486B-9FBA-B34EA6A79CB4}"/>
              </a:ext>
            </a:extLst>
          </p:cNvPr>
          <p:cNvSpPr>
            <a:spLocks noGrp="1"/>
          </p:cNvSpPr>
          <p:nvPr>
            <p:ph type="title"/>
          </p:nvPr>
        </p:nvSpPr>
        <p:spPr>
          <a:xfrm>
            <a:off x="838200" y="365126"/>
            <a:ext cx="10515600" cy="6374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60B099-391D-4D2B-AAB7-6FFBAC25A289}"/>
              </a:ext>
            </a:extLst>
          </p:cNvPr>
          <p:cNvSpPr>
            <a:spLocks noGrp="1"/>
          </p:cNvSpPr>
          <p:nvPr>
            <p:ph type="body" idx="1"/>
          </p:nvPr>
        </p:nvSpPr>
        <p:spPr>
          <a:xfrm>
            <a:off x="838200" y="1340768"/>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 bg1="lt1" tx1="dk1" bg2="lt2" tx2="dk2" accent1="accent1" accent2="accent2" accent3="accent3" accent4="accent4" accent5="accent5" accent6="accent6" hlink="hlink" folHlink="folHlink"/>
  <p:sldLayoutIdLst>
    <p:sldLayoutId id="2147523705" r:id="rId1"/>
    <p:sldLayoutId id="2147523710" r:id="rId2"/>
    <p:sldLayoutId id="2147523704" r:id="rId3"/>
    <p:sldLayoutId id="2147523708" r:id="rId4"/>
    <p:sldLayoutId id="2147523709" r:id="rId5"/>
    <p:sldLayoutId id="2147523706" r:id="rId6"/>
    <p:sldLayoutId id="2147523707" r:id="rId7"/>
  </p:sldLayoutIdLst>
  <p:transition/>
  <p:hf sldNum="0" hdr="0" ftr="0" dt="0"/>
  <p:txStyles>
    <p:titleStyle>
      <a:lvl1pPr algn="l" rtl="0" eaLnBrk="0" fontAlgn="base" hangingPunct="0">
        <a:spcBef>
          <a:spcPct val="0"/>
        </a:spcBef>
        <a:spcAft>
          <a:spcPct val="0"/>
        </a:spcAft>
        <a:defRPr lang="en-US" altLang="en-US" sz="2400" b="1" kern="1200" dirty="0">
          <a:solidFill>
            <a:schemeClr val="tx2"/>
          </a:solidFill>
          <a:latin typeface="+mj-lt"/>
          <a:ea typeface="Calibri" pitchFamily="34" charset="0"/>
          <a:cs typeface="微软雅黑" charset="0"/>
        </a:defRPr>
      </a:lvl1pPr>
      <a:lvl2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2pPr>
      <a:lvl3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3pPr>
      <a:lvl4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4pPr>
      <a:lvl5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5pPr>
      <a:lvl6pPr marL="342900" algn="l" rtl="0" fontAlgn="base">
        <a:spcBef>
          <a:spcPct val="0"/>
        </a:spcBef>
        <a:spcAft>
          <a:spcPct val="0"/>
        </a:spcAft>
        <a:defRPr sz="2400" b="1">
          <a:solidFill>
            <a:schemeClr val="tx2"/>
          </a:solidFill>
          <a:latin typeface="Calibri" pitchFamily="34" charset="0"/>
          <a:ea typeface="微软雅黑" pitchFamily="34" charset="-122"/>
        </a:defRPr>
      </a:lvl6pPr>
      <a:lvl7pPr marL="685800" algn="l" rtl="0" fontAlgn="base">
        <a:spcBef>
          <a:spcPct val="0"/>
        </a:spcBef>
        <a:spcAft>
          <a:spcPct val="0"/>
        </a:spcAft>
        <a:defRPr sz="2400" b="1">
          <a:solidFill>
            <a:schemeClr val="tx2"/>
          </a:solidFill>
          <a:latin typeface="Calibri" pitchFamily="34" charset="0"/>
          <a:ea typeface="微软雅黑" pitchFamily="34" charset="-122"/>
        </a:defRPr>
      </a:lvl7pPr>
      <a:lvl8pPr marL="1028700" algn="l" rtl="0" fontAlgn="base">
        <a:spcBef>
          <a:spcPct val="0"/>
        </a:spcBef>
        <a:spcAft>
          <a:spcPct val="0"/>
        </a:spcAft>
        <a:defRPr sz="2400" b="1">
          <a:solidFill>
            <a:schemeClr val="tx2"/>
          </a:solidFill>
          <a:latin typeface="Calibri" pitchFamily="34" charset="0"/>
          <a:ea typeface="微软雅黑" pitchFamily="34" charset="-122"/>
        </a:defRPr>
      </a:lvl8pPr>
      <a:lvl9pPr marL="1371600" algn="l" rtl="0" fontAlgn="base">
        <a:spcBef>
          <a:spcPct val="0"/>
        </a:spcBef>
        <a:spcAft>
          <a:spcPct val="0"/>
        </a:spcAft>
        <a:defRPr sz="2400" b="1">
          <a:solidFill>
            <a:schemeClr val="tx2"/>
          </a:solidFill>
          <a:latin typeface="Calibri" pitchFamily="34" charset="0"/>
          <a:ea typeface="微软雅黑" pitchFamily="34" charset="-122"/>
        </a:defRPr>
      </a:lvl9pPr>
    </p:titleStyle>
    <p:bodyStyle>
      <a:lvl1pPr marL="257175" indent="-257175" algn="l" rtl="0" eaLnBrk="0" fontAlgn="base" hangingPunct="0">
        <a:lnSpc>
          <a:spcPct val="114000"/>
        </a:lnSpc>
        <a:spcBef>
          <a:spcPts val="750"/>
        </a:spcBef>
        <a:spcAft>
          <a:spcPct val="0"/>
        </a:spcAft>
        <a:buFont typeface="Arial" charset="0"/>
        <a:buChar char="•"/>
        <a:defRPr sz="1900" kern="1200">
          <a:solidFill>
            <a:schemeClr val="tx1"/>
          </a:solidFill>
          <a:latin typeface="+mn-lt"/>
          <a:ea typeface="Calibri" pitchFamily="34" charset="0"/>
          <a:cs typeface="微软雅黑" charset="0"/>
        </a:defRPr>
      </a:lvl1pPr>
      <a:lvl2pPr marL="557213" indent="-214313" algn="l" rtl="0" eaLnBrk="0" fontAlgn="base" hangingPunct="0">
        <a:lnSpc>
          <a:spcPct val="114000"/>
        </a:lnSpc>
        <a:spcBef>
          <a:spcPts val="750"/>
        </a:spcBef>
        <a:spcAft>
          <a:spcPct val="0"/>
        </a:spcAft>
        <a:buFont typeface="Arial" charset="0"/>
        <a:buChar char="–"/>
        <a:defRPr sz="1700" kern="1200">
          <a:solidFill>
            <a:srgbClr val="262626"/>
          </a:solidFill>
          <a:latin typeface="+mn-lt"/>
          <a:ea typeface="Calibri" pitchFamily="34" charset="0"/>
          <a:cs typeface="微软雅黑" charset="0"/>
        </a:defRPr>
      </a:lvl2pPr>
      <a:lvl3pPr marL="857250" indent="-171450" algn="l" rtl="0" eaLnBrk="0" fontAlgn="base" hangingPunct="0">
        <a:lnSpc>
          <a:spcPct val="114000"/>
        </a:lnSpc>
        <a:spcBef>
          <a:spcPts val="750"/>
        </a:spcBef>
        <a:spcAft>
          <a:spcPct val="0"/>
        </a:spcAft>
        <a:buFont typeface="Arial" charset="0"/>
        <a:buChar char="•"/>
        <a:defRPr sz="1500" kern="1200">
          <a:solidFill>
            <a:srgbClr val="262626"/>
          </a:solidFill>
          <a:latin typeface="+mn-lt"/>
          <a:ea typeface="Calibri" pitchFamily="34" charset="0"/>
          <a:cs typeface="微软雅黑" charset="0"/>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18" Type="http://schemas.openxmlformats.org/officeDocument/2006/relationships/image" Target="../media/image31.png"/><Relationship Id="rId3" Type="http://schemas.openxmlformats.org/officeDocument/2006/relationships/image" Target="../media/image17.emf"/><Relationship Id="rId7" Type="http://schemas.openxmlformats.org/officeDocument/2006/relationships/image" Target="../media/image21.emf"/><Relationship Id="rId12" Type="http://schemas.openxmlformats.org/officeDocument/2006/relationships/image" Target="../media/image26.emf"/><Relationship Id="rId17" Type="http://schemas.openxmlformats.org/officeDocument/2006/relationships/image" Target="../media/image8.png"/><Relationship Id="rId2" Type="http://schemas.openxmlformats.org/officeDocument/2006/relationships/image" Target="../media/image16.png"/><Relationship Id="rId16" Type="http://schemas.openxmlformats.org/officeDocument/2006/relationships/image" Target="../media/image30.emf"/><Relationship Id="rId1" Type="http://schemas.openxmlformats.org/officeDocument/2006/relationships/slideLayout" Target="../slideLayouts/slideLayout1.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5" Type="http://schemas.openxmlformats.org/officeDocument/2006/relationships/image" Target="../media/image2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10.bin"/><Relationship Id="rId18" Type="http://schemas.openxmlformats.org/officeDocument/2006/relationships/image" Target="../media/image41.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38.wmf"/><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40.wmf"/><Relationship Id="rId1" Type="http://schemas.openxmlformats.org/officeDocument/2006/relationships/vmlDrawing" Target="../drawings/vmlDrawing3.vml"/><Relationship Id="rId6" Type="http://schemas.openxmlformats.org/officeDocument/2006/relationships/image" Target="../media/image35.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8.bin"/><Relationship Id="rId14" Type="http://schemas.openxmlformats.org/officeDocument/2006/relationships/image" Target="../media/image39.wmf"/></Relationships>
</file>

<file path=ppt/slides/_rels/slide14.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46.wmf"/><Relationship Id="rId2" Type="http://schemas.openxmlformats.org/officeDocument/2006/relationships/slideLayout" Target="../slideLayouts/slideLayout1.xml"/><Relationship Id="rId16" Type="http://schemas.openxmlformats.org/officeDocument/2006/relationships/image" Target="../media/image48.wmf"/><Relationship Id="rId1" Type="http://schemas.openxmlformats.org/officeDocument/2006/relationships/vmlDrawing" Target="../drawings/vmlDrawing4.vml"/><Relationship Id="rId6" Type="http://schemas.openxmlformats.org/officeDocument/2006/relationships/image" Target="../media/image43.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16.bin"/><Relationship Id="rId14" Type="http://schemas.openxmlformats.org/officeDocument/2006/relationships/image" Target="../media/image47.wmf"/></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image" Target="../media/image49.wmf"/><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52.wmf"/><Relationship Id="rId5" Type="http://schemas.openxmlformats.org/officeDocument/2006/relationships/oleObject" Target="../embeddings/oleObject23.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31.bin"/><Relationship Id="rId18" Type="http://schemas.openxmlformats.org/officeDocument/2006/relationships/image" Target="../media/image63.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60.wmf"/><Relationship Id="rId17" Type="http://schemas.openxmlformats.org/officeDocument/2006/relationships/oleObject" Target="../embeddings/oleObject33.bin"/><Relationship Id="rId2" Type="http://schemas.openxmlformats.org/officeDocument/2006/relationships/slideLayout" Target="../slideLayouts/slideLayout1.xml"/><Relationship Id="rId16" Type="http://schemas.openxmlformats.org/officeDocument/2006/relationships/image" Target="../media/image62.wmf"/><Relationship Id="rId1" Type="http://schemas.openxmlformats.org/officeDocument/2006/relationships/vmlDrawing" Target="../drawings/vmlDrawing7.vml"/><Relationship Id="rId6" Type="http://schemas.openxmlformats.org/officeDocument/2006/relationships/image" Target="../media/image57.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29.bin"/><Relationship Id="rId14" Type="http://schemas.openxmlformats.org/officeDocument/2006/relationships/image" Target="../media/image61.wmf"/></Relationships>
</file>

<file path=ppt/slides/_rels/slide19.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65.wmf"/><Relationship Id="rId5" Type="http://schemas.openxmlformats.org/officeDocument/2006/relationships/oleObject" Target="../embeddings/oleObject35.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72.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69.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41.bin"/></Relationships>
</file>

<file path=ppt/slides/_rels/slide21.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74.wmf"/><Relationship Id="rId5" Type="http://schemas.openxmlformats.org/officeDocument/2006/relationships/oleObject" Target="../embeddings/oleObject44.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81.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78.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87.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84.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55.bin"/><Relationship Id="rId14" Type="http://schemas.openxmlformats.org/officeDocument/2006/relationships/image" Target="../media/image88.wmf"/></Relationships>
</file>

<file path=ppt/slides/_rels/slide25.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93.wmf"/><Relationship Id="rId2" Type="http://schemas.openxmlformats.org/officeDocument/2006/relationships/slideLayout" Target="../slideLayouts/slideLayout2.xml"/><Relationship Id="rId16" Type="http://schemas.openxmlformats.org/officeDocument/2006/relationships/image" Target="../media/image70.wmf"/><Relationship Id="rId1" Type="http://schemas.openxmlformats.org/officeDocument/2006/relationships/vmlDrawing" Target="../drawings/vmlDrawing13.vml"/><Relationship Id="rId6" Type="http://schemas.openxmlformats.org/officeDocument/2006/relationships/image" Target="../media/image90.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61.bin"/><Relationship Id="rId14" Type="http://schemas.openxmlformats.org/officeDocument/2006/relationships/image" Target="../media/image94.wmf"/></Relationships>
</file>

<file path=ppt/slides/_rels/slide26.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96.wmf"/><Relationship Id="rId5" Type="http://schemas.openxmlformats.org/officeDocument/2006/relationships/oleObject" Target="../embeddings/oleObject66.bin"/><Relationship Id="rId4" Type="http://schemas.openxmlformats.org/officeDocument/2006/relationships/image" Target="../media/image95.wmf"/></Relationships>
</file>

<file path=ppt/slides/_rels/slide27.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102.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99.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71.bin"/></Relationships>
</file>

<file path=ppt/slides/_rels/slide28.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106.wmf"/><Relationship Id="rId5" Type="http://schemas.openxmlformats.org/officeDocument/2006/relationships/oleObject" Target="../embeddings/oleObject74.bin"/><Relationship Id="rId4" Type="http://schemas.openxmlformats.org/officeDocument/2006/relationships/image" Target="../media/image105.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2.tif"/><Relationship Id="rId11" Type="http://schemas.openxmlformats.org/officeDocument/2006/relationships/image" Target="../media/image11.wmf"/><Relationship Id="rId5" Type="http://schemas.openxmlformats.org/officeDocument/2006/relationships/image" Target="../media/image9.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10.wmf"/></Relationships>
</file>

<file path=ppt/slides/_rels/slide30.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112.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109.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79.bin"/><Relationship Id="rId14" Type="http://schemas.openxmlformats.org/officeDocument/2006/relationships/image" Target="../media/image11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115.wmf"/><Relationship Id="rId5" Type="http://schemas.openxmlformats.org/officeDocument/2006/relationships/oleObject" Target="../embeddings/oleObject83.bin"/><Relationship Id="rId4" Type="http://schemas.openxmlformats.org/officeDocument/2006/relationships/image" Target="../media/image114.wmf"/></Relationships>
</file>

<file path=ppt/slides/_rels/slide32.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117.wmf"/><Relationship Id="rId5" Type="http://schemas.openxmlformats.org/officeDocument/2006/relationships/oleObject" Target="../embeddings/oleObject85.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87.bin"/></Relationships>
</file>

<file path=ppt/slides/_rels/slide33.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93.bin"/><Relationship Id="rId18" Type="http://schemas.openxmlformats.org/officeDocument/2006/relationships/image" Target="../media/image127.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124.wmf"/><Relationship Id="rId17" Type="http://schemas.openxmlformats.org/officeDocument/2006/relationships/oleObject" Target="../embeddings/oleObject95.bin"/><Relationship Id="rId2" Type="http://schemas.openxmlformats.org/officeDocument/2006/relationships/slideLayout" Target="../slideLayouts/slideLayout1.xml"/><Relationship Id="rId16" Type="http://schemas.openxmlformats.org/officeDocument/2006/relationships/image" Target="../media/image126.wmf"/><Relationship Id="rId1" Type="http://schemas.openxmlformats.org/officeDocument/2006/relationships/vmlDrawing" Target="../drawings/vmlDrawing20.vml"/><Relationship Id="rId6" Type="http://schemas.openxmlformats.org/officeDocument/2006/relationships/image" Target="../media/image121.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91.bin"/><Relationship Id="rId14" Type="http://schemas.openxmlformats.org/officeDocument/2006/relationships/image" Target="../media/image125.wmf"/></Relationships>
</file>

<file path=ppt/slides/_rels/slide34.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32.wmf"/><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129.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99.bin"/><Relationship Id="rId14" Type="http://schemas.openxmlformats.org/officeDocument/2006/relationships/image" Target="../media/image133.wmf"/></Relationships>
</file>

<file path=ppt/slides/_rels/slide35.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133.wmf"/><Relationship Id="rId5" Type="http://schemas.openxmlformats.org/officeDocument/2006/relationships/oleObject" Target="../embeddings/oleObject103.bin"/><Relationship Id="rId10" Type="http://schemas.openxmlformats.org/officeDocument/2006/relationships/image" Target="../media/image136.wmf"/><Relationship Id="rId4" Type="http://schemas.openxmlformats.org/officeDocument/2006/relationships/image" Target="../media/image134.wmf"/><Relationship Id="rId9" Type="http://schemas.openxmlformats.org/officeDocument/2006/relationships/oleObject" Target="../embeddings/oleObject105.bin"/></Relationships>
</file>

<file path=ppt/slides/_rels/slide36.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138.wmf"/><Relationship Id="rId5" Type="http://schemas.openxmlformats.org/officeDocument/2006/relationships/oleObject" Target="../embeddings/oleObject107.bin"/><Relationship Id="rId4" Type="http://schemas.openxmlformats.org/officeDocument/2006/relationships/image" Target="../media/image137.wmf"/><Relationship Id="rId9" Type="http://schemas.openxmlformats.org/officeDocument/2006/relationships/image" Target="../media/image31.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44.wmf"/><Relationship Id="rId3" Type="http://schemas.openxmlformats.org/officeDocument/2006/relationships/image" Target="../media/image145.emf"/><Relationship Id="rId7" Type="http://schemas.openxmlformats.org/officeDocument/2006/relationships/image" Target="../media/image141.wmf"/><Relationship Id="rId12"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10.bin"/><Relationship Id="rId11" Type="http://schemas.openxmlformats.org/officeDocument/2006/relationships/image" Target="../media/image143.wmf"/><Relationship Id="rId5" Type="http://schemas.openxmlformats.org/officeDocument/2006/relationships/image" Target="../media/image140.w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42.wmf"/></Relationships>
</file>

<file path=ppt/slides/_rels/slide38.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147.wmf"/><Relationship Id="rId5" Type="http://schemas.openxmlformats.org/officeDocument/2006/relationships/oleObject" Target="../embeddings/oleObject115.bin"/><Relationship Id="rId4" Type="http://schemas.openxmlformats.org/officeDocument/2006/relationships/image" Target="../media/image146.wmf"/></Relationships>
</file>

<file path=ppt/slides/_rels/slide39.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53.wmf"/><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150.w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20.bin"/></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矩形 12"/>
          <p:cNvSpPr>
            <a:spLocks noChangeArrowheads="1"/>
          </p:cNvSpPr>
          <p:nvPr/>
        </p:nvSpPr>
        <p:spPr bwMode="auto">
          <a:xfrm>
            <a:off x="2135802" y="1556792"/>
            <a:ext cx="75326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ctr">
              <a:lnSpc>
                <a:spcPct val="150000"/>
              </a:lnSpc>
              <a:spcAft>
                <a:spcPct val="50000"/>
              </a:spcAft>
            </a:pPr>
            <a:r>
              <a:rPr lang="zh-CN" altLang="en-US" sz="3600" b="1" dirty="0">
                <a:solidFill>
                  <a:srgbClr val="3333FF"/>
                </a:solidFill>
                <a:latin typeface="Weibei SC Bold" charset="-122"/>
                <a:ea typeface="微软雅黑" charset="0"/>
                <a:cs typeface="Weibei SC Bold" charset="-122"/>
              </a:rPr>
              <a:t>水力机械调节系统一</a:t>
            </a:r>
          </a:p>
        </p:txBody>
      </p:sp>
      <p:sp>
        <p:nvSpPr>
          <p:cNvPr id="145413" name="TextBox 1"/>
          <p:cNvSpPr txBox="1">
            <a:spLocks noChangeArrowheads="1"/>
          </p:cNvSpPr>
          <p:nvPr/>
        </p:nvSpPr>
        <p:spPr bwMode="auto">
          <a:xfrm>
            <a:off x="3287687" y="3047990"/>
            <a:ext cx="5228919" cy="253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ctr">
              <a:lnSpc>
                <a:spcPct val="150000"/>
              </a:lnSpc>
            </a:pPr>
            <a:r>
              <a:rPr lang="zh-CN" altLang="en-US" b="1" dirty="0">
                <a:solidFill>
                  <a:schemeClr val="tx1"/>
                </a:solidFill>
                <a:latin typeface="微软雅黑" charset="0"/>
                <a:ea typeface="微软雅黑" charset="0"/>
                <a:cs typeface="宋体" charset="0"/>
              </a:rPr>
              <a:t>樊红刚    李光浩</a:t>
            </a:r>
          </a:p>
          <a:p>
            <a:pPr algn="ctr">
              <a:lnSpc>
                <a:spcPct val="150000"/>
              </a:lnSpc>
            </a:pPr>
            <a:r>
              <a:rPr lang="zh-CN" altLang="en-US" b="1" dirty="0">
                <a:solidFill>
                  <a:schemeClr val="tx1"/>
                </a:solidFill>
                <a:latin typeface="微软雅黑" charset="0"/>
                <a:ea typeface="微软雅黑" charset="0"/>
                <a:cs typeface="宋体" charset="0"/>
              </a:rPr>
              <a:t>流体机械及工程研究所</a:t>
            </a:r>
          </a:p>
          <a:p>
            <a:pPr algn="ctr">
              <a:lnSpc>
                <a:spcPct val="150000"/>
              </a:lnSpc>
            </a:pPr>
            <a:r>
              <a:rPr lang="zh-CN" altLang="en-US" b="1" dirty="0">
                <a:solidFill>
                  <a:schemeClr val="tx1"/>
                </a:solidFill>
                <a:latin typeface="微软雅黑" charset="0"/>
                <a:ea typeface="微软雅黑" charset="0"/>
                <a:cs typeface="宋体" charset="0"/>
              </a:rPr>
              <a:t>办公室：新水利馆</a:t>
            </a:r>
            <a:r>
              <a:rPr lang="en-US" altLang="zh-CN" b="1" dirty="0">
                <a:solidFill>
                  <a:schemeClr val="tx1"/>
                </a:solidFill>
                <a:latin typeface="微软雅黑" charset="0"/>
                <a:ea typeface="微软雅黑" charset="0"/>
                <a:cs typeface="宋体" charset="0"/>
              </a:rPr>
              <a:t>230A</a:t>
            </a:r>
          </a:p>
          <a:p>
            <a:pPr algn="ctr">
              <a:lnSpc>
                <a:spcPct val="150000"/>
              </a:lnSpc>
            </a:pPr>
            <a:r>
              <a:rPr lang="zh-CN" altLang="en-US" b="1" dirty="0">
                <a:solidFill>
                  <a:schemeClr val="tx1"/>
                </a:solidFill>
                <a:latin typeface="微软雅黑" charset="0"/>
                <a:ea typeface="微软雅黑" charset="0"/>
                <a:cs typeface="宋体" charset="0"/>
              </a:rPr>
              <a:t>电话：</a:t>
            </a:r>
            <a:r>
              <a:rPr lang="en-US" altLang="zh-CN" b="1" dirty="0">
                <a:solidFill>
                  <a:schemeClr val="tx1"/>
                </a:solidFill>
                <a:latin typeface="微软雅黑" charset="0"/>
                <a:ea typeface="微软雅黑" charset="0"/>
                <a:cs typeface="宋体" charset="0"/>
              </a:rPr>
              <a:t>62794297</a:t>
            </a:r>
          </a:p>
          <a:p>
            <a:pPr algn="ctr">
              <a:lnSpc>
                <a:spcPct val="150000"/>
              </a:lnSpc>
            </a:pPr>
            <a:r>
              <a:rPr lang="zh-CN" altLang="en-US" b="1" dirty="0">
                <a:solidFill>
                  <a:schemeClr val="tx1"/>
                </a:solidFill>
                <a:latin typeface="微软雅黑" charset="0"/>
                <a:ea typeface="微软雅黑" charset="0"/>
                <a:cs typeface="宋体" charset="0"/>
              </a:rPr>
              <a:t>邮箱</a:t>
            </a:r>
            <a:r>
              <a:rPr lang="en-US" altLang="zh-CN" b="1" dirty="0">
                <a:solidFill>
                  <a:schemeClr val="tx1"/>
                </a:solidFill>
                <a:latin typeface="微软雅黑" charset="0"/>
                <a:ea typeface="微软雅黑" charset="0"/>
                <a:cs typeface="宋体" charset="0"/>
              </a:rPr>
              <a:t>: fanhg@tsinghua.edu.cn</a:t>
            </a:r>
          </a:p>
          <a:p>
            <a:pPr algn="ctr">
              <a:lnSpc>
                <a:spcPct val="150000"/>
              </a:lnSpc>
            </a:pPr>
            <a:r>
              <a:rPr lang="en-US" altLang="zh-CN" b="1" dirty="0">
                <a:solidFill>
                  <a:srgbClr val="262626"/>
                </a:solidFill>
                <a:latin typeface="微软雅黑" charset="0"/>
                <a:ea typeface="微软雅黑" charset="0"/>
                <a:cs typeface="宋体" charset="0"/>
              </a:rPr>
              <a:t> lgh21@mails.tsinghua.edu.cn</a:t>
            </a:r>
            <a:r>
              <a:rPr lang="fr-FR" altLang="zh-CN" b="1" dirty="0">
                <a:solidFill>
                  <a:srgbClr val="262626"/>
                </a:solidFill>
                <a:latin typeface="微软雅黑" charset="0"/>
                <a:ea typeface="微软雅黑" charset="0"/>
                <a:cs typeface="宋体" charset="0"/>
              </a:rPr>
              <a:t> </a:t>
            </a:r>
            <a:r>
              <a:rPr lang="en-US" altLang="zh-CN" b="1" dirty="0">
                <a:solidFill>
                  <a:schemeClr val="tx1"/>
                </a:solidFill>
                <a:latin typeface="微软雅黑" charset="0"/>
                <a:ea typeface="微软雅黑" charset="0"/>
                <a:cs typeface="宋体" charset="0"/>
              </a:rPr>
              <a:t> </a:t>
            </a:r>
          </a:p>
        </p:txBody>
      </p:sp>
      <p:sp>
        <p:nvSpPr>
          <p:cNvPr id="145415" name="文本框 3"/>
          <p:cNvSpPr txBox="1">
            <a:spLocks noChangeArrowheads="1"/>
          </p:cNvSpPr>
          <p:nvPr/>
        </p:nvSpPr>
        <p:spPr bwMode="auto">
          <a:xfrm>
            <a:off x="3071664" y="333158"/>
            <a:ext cx="591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ctr"/>
            <a:r>
              <a:rPr lang="zh-CN" altLang="en-US" sz="3600" b="1">
                <a:solidFill>
                  <a:srgbClr val="FFFFFF"/>
                </a:solidFill>
                <a:latin typeface="微软雅黑" charset="0"/>
                <a:ea typeface="微软雅黑" charset="0"/>
                <a:cs typeface="宋体" charset="0"/>
              </a:rPr>
              <a:t>抽水蓄能系统仿真</a:t>
            </a:r>
            <a:r>
              <a:rPr lang="zh-CN" altLang="en-US" sz="3600" b="1" dirty="0">
                <a:solidFill>
                  <a:srgbClr val="FFFFFF"/>
                </a:solidFill>
                <a:latin typeface="微软雅黑" charset="0"/>
                <a:ea typeface="微软雅黑" charset="0"/>
                <a:cs typeface="宋体" charset="0"/>
              </a:rPr>
              <a:t>与控制</a:t>
            </a:r>
          </a:p>
        </p:txBody>
      </p:sp>
      <p:pic>
        <p:nvPicPr>
          <p:cNvPr id="15" name="Picture 3"/>
          <p:cNvPicPr>
            <a:picLocks noChangeArrowheads="1"/>
          </p:cNvPicPr>
          <p:nvPr/>
        </p:nvPicPr>
        <p:blipFill>
          <a:blip r:embed="rId3" cstate="print"/>
          <a:srcRect/>
          <a:stretch>
            <a:fillRect/>
          </a:stretch>
        </p:blipFill>
        <p:spPr bwMode="auto">
          <a:xfrm>
            <a:off x="3621238" y="5732840"/>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图片 1"/>
          <p:cNvPicPr>
            <a:picLocks/>
          </p:cNvPicPr>
          <p:nvPr/>
        </p:nvPicPr>
        <p:blipFill>
          <a:blip r:embed="rId4" cstate="print"/>
          <a:stretch>
            <a:fillRect/>
          </a:stretch>
        </p:blipFill>
        <p:spPr>
          <a:xfrm>
            <a:off x="2361335" y="5725523"/>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a:extLst>
              <a:ext uri="{FF2B5EF4-FFF2-40B4-BE49-F238E27FC236}">
                <a16:creationId xmlns:a16="http://schemas.microsoft.com/office/drawing/2014/main" id="{A7555F24-3278-403F-B52C-1F1ACD89707C}"/>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742424"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a:extLst>
              <a:ext uri="{FF2B5EF4-FFF2-40B4-BE49-F238E27FC236}">
                <a16:creationId xmlns:a16="http://schemas.microsoft.com/office/drawing/2014/main" id="{9FB20A19-B6A3-444D-8A4E-46E075EE7A0A}"/>
              </a:ext>
            </a:extLst>
          </p:cNvPr>
          <p:cNvPicPr>
            <a:picLocks/>
          </p:cNvPicPr>
          <p:nvPr/>
        </p:nvPicPr>
        <p:blipFill rotWithShape="1">
          <a:blip r:embed="rId6" cstate="print">
            <a:extLst>
              <a:ext uri="{28A0092B-C50C-407E-A947-70E740481C1C}">
                <a14:useLocalDpi xmlns:a14="http://schemas.microsoft.com/office/drawing/2010/main" val="0"/>
              </a:ext>
            </a:extLst>
          </a:blip>
          <a:srcRect r="388" b="7914"/>
          <a:stretch/>
        </p:blipFill>
        <p:spPr>
          <a:xfrm>
            <a:off x="4933908" y="5741239"/>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a:extLst>
              <a:ext uri="{FF2B5EF4-FFF2-40B4-BE49-F238E27FC236}">
                <a16:creationId xmlns:a16="http://schemas.microsoft.com/office/drawing/2014/main" id="{B8E4C64C-1261-478B-B7D1-5DF3AFBFF902}"/>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7445746" y="5760451"/>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图片 18">
            <a:extLst>
              <a:ext uri="{FF2B5EF4-FFF2-40B4-BE49-F238E27FC236}">
                <a16:creationId xmlns:a16="http://schemas.microsoft.com/office/drawing/2014/main" id="{937B614B-2274-485A-B2B4-AC4A5E4A3D62}"/>
              </a:ext>
            </a:extLst>
          </p:cNvPr>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6133076"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10" name="内容占位符 9">
            <a:extLst>
              <a:ext uri="{FF2B5EF4-FFF2-40B4-BE49-F238E27FC236}">
                <a16:creationId xmlns:a16="http://schemas.microsoft.com/office/drawing/2014/main" id="{7EFC3602-1FBF-480A-BC75-678301746361}"/>
              </a:ext>
            </a:extLst>
          </p:cNvPr>
          <p:cNvSpPr>
            <a:spLocks noGrp="1"/>
          </p:cNvSpPr>
          <p:nvPr>
            <p:ph sz="quarter" idx="13"/>
          </p:nvPr>
        </p:nvSpPr>
        <p:spPr>
          <a:xfrm>
            <a:off x="1236063" y="1077736"/>
            <a:ext cx="8207375" cy="503238"/>
          </a:xfrm>
        </p:spPr>
        <p:txBody>
          <a:bodyPr>
            <a:noAutofit/>
          </a:bodyPr>
          <a:lstStyle/>
          <a:p>
            <a:pPr>
              <a:lnSpc>
                <a:spcPct val="104000"/>
              </a:lnSpc>
            </a:pPr>
            <a:r>
              <a:rPr lang="zh-CN" altLang="en-US" sz="2600" dirty="0"/>
              <a:t>工作过程</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pic>
        <p:nvPicPr>
          <p:cNvPr id="8" name="图片 7">
            <a:extLst>
              <a:ext uri="{FF2B5EF4-FFF2-40B4-BE49-F238E27FC236}">
                <a16:creationId xmlns:a16="http://schemas.microsoft.com/office/drawing/2014/main" id="{3C8B99F6-534A-44B9-9099-0C3DB4C89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416" y="1060408"/>
            <a:ext cx="4682919" cy="5680955"/>
          </a:xfrm>
          <a:prstGeom prst="rect">
            <a:avLst/>
          </a:prstGeom>
        </p:spPr>
      </p:pic>
      <p:pic>
        <p:nvPicPr>
          <p:cNvPr id="7" name="图片 6">
            <a:extLst>
              <a:ext uri="{FF2B5EF4-FFF2-40B4-BE49-F238E27FC236}">
                <a16:creationId xmlns:a16="http://schemas.microsoft.com/office/drawing/2014/main" id="{7C59E3E1-212A-45D6-8088-BCB54D7951C5}"/>
              </a:ext>
            </a:extLst>
          </p:cNvPr>
          <p:cNvPicPr>
            <a:picLocks noChangeAspect="1"/>
          </p:cNvPicPr>
          <p:nvPr/>
        </p:nvPicPr>
        <p:blipFill>
          <a:blip r:embed="rId3"/>
          <a:stretch>
            <a:fillRect/>
          </a:stretch>
        </p:blipFill>
        <p:spPr>
          <a:xfrm>
            <a:off x="881157" y="1607145"/>
            <a:ext cx="1767840" cy="430530"/>
          </a:xfrm>
          <a:prstGeom prst="rect">
            <a:avLst/>
          </a:prstGeom>
        </p:spPr>
      </p:pic>
      <p:pic>
        <p:nvPicPr>
          <p:cNvPr id="14" name="图片 13">
            <a:extLst>
              <a:ext uri="{FF2B5EF4-FFF2-40B4-BE49-F238E27FC236}">
                <a16:creationId xmlns:a16="http://schemas.microsoft.com/office/drawing/2014/main" id="{3603303B-C0A2-4109-8AA5-CFD1FC8C1E2C}"/>
              </a:ext>
            </a:extLst>
          </p:cNvPr>
          <p:cNvPicPr>
            <a:picLocks noChangeAspect="1"/>
          </p:cNvPicPr>
          <p:nvPr/>
        </p:nvPicPr>
        <p:blipFill>
          <a:blip r:embed="rId4"/>
          <a:stretch>
            <a:fillRect/>
          </a:stretch>
        </p:blipFill>
        <p:spPr>
          <a:xfrm>
            <a:off x="881157" y="2232646"/>
            <a:ext cx="1767840" cy="430530"/>
          </a:xfrm>
          <a:prstGeom prst="rect">
            <a:avLst/>
          </a:prstGeom>
        </p:spPr>
      </p:pic>
      <p:pic>
        <p:nvPicPr>
          <p:cNvPr id="16" name="图片 15">
            <a:extLst>
              <a:ext uri="{FF2B5EF4-FFF2-40B4-BE49-F238E27FC236}">
                <a16:creationId xmlns:a16="http://schemas.microsoft.com/office/drawing/2014/main" id="{648C9AC2-9389-407A-A419-6628F7875457}"/>
              </a:ext>
            </a:extLst>
          </p:cNvPr>
          <p:cNvPicPr>
            <a:picLocks noChangeAspect="1"/>
          </p:cNvPicPr>
          <p:nvPr/>
        </p:nvPicPr>
        <p:blipFill>
          <a:blip r:embed="rId5"/>
          <a:stretch>
            <a:fillRect/>
          </a:stretch>
        </p:blipFill>
        <p:spPr>
          <a:xfrm>
            <a:off x="876447" y="2840547"/>
            <a:ext cx="1767840" cy="430530"/>
          </a:xfrm>
          <a:prstGeom prst="rect">
            <a:avLst/>
          </a:prstGeom>
        </p:spPr>
      </p:pic>
      <p:pic>
        <p:nvPicPr>
          <p:cNvPr id="18" name="图片 17">
            <a:extLst>
              <a:ext uri="{FF2B5EF4-FFF2-40B4-BE49-F238E27FC236}">
                <a16:creationId xmlns:a16="http://schemas.microsoft.com/office/drawing/2014/main" id="{696CA2F1-0D56-43C8-A926-89455C0E4831}"/>
              </a:ext>
            </a:extLst>
          </p:cNvPr>
          <p:cNvPicPr>
            <a:picLocks noChangeAspect="1"/>
          </p:cNvPicPr>
          <p:nvPr/>
        </p:nvPicPr>
        <p:blipFill>
          <a:blip r:embed="rId6"/>
          <a:stretch>
            <a:fillRect/>
          </a:stretch>
        </p:blipFill>
        <p:spPr>
          <a:xfrm>
            <a:off x="864969" y="3456701"/>
            <a:ext cx="1779270" cy="453390"/>
          </a:xfrm>
          <a:prstGeom prst="rect">
            <a:avLst/>
          </a:prstGeom>
        </p:spPr>
      </p:pic>
      <p:pic>
        <p:nvPicPr>
          <p:cNvPr id="20" name="图片 19">
            <a:extLst>
              <a:ext uri="{FF2B5EF4-FFF2-40B4-BE49-F238E27FC236}">
                <a16:creationId xmlns:a16="http://schemas.microsoft.com/office/drawing/2014/main" id="{507FAB21-D357-44EC-98C3-540AF9AB3FCB}"/>
              </a:ext>
            </a:extLst>
          </p:cNvPr>
          <p:cNvPicPr>
            <a:picLocks noChangeAspect="1"/>
          </p:cNvPicPr>
          <p:nvPr/>
        </p:nvPicPr>
        <p:blipFill>
          <a:blip r:embed="rId7"/>
          <a:stretch>
            <a:fillRect/>
          </a:stretch>
        </p:blipFill>
        <p:spPr>
          <a:xfrm>
            <a:off x="864969" y="4085792"/>
            <a:ext cx="1779270" cy="430530"/>
          </a:xfrm>
          <a:prstGeom prst="rect">
            <a:avLst/>
          </a:prstGeom>
        </p:spPr>
      </p:pic>
      <p:pic>
        <p:nvPicPr>
          <p:cNvPr id="22" name="图片 21">
            <a:extLst>
              <a:ext uri="{FF2B5EF4-FFF2-40B4-BE49-F238E27FC236}">
                <a16:creationId xmlns:a16="http://schemas.microsoft.com/office/drawing/2014/main" id="{7CFA7217-8C4B-4231-A750-AB9A1C0CEB77}"/>
              </a:ext>
            </a:extLst>
          </p:cNvPr>
          <p:cNvPicPr>
            <a:picLocks noChangeAspect="1"/>
          </p:cNvPicPr>
          <p:nvPr/>
        </p:nvPicPr>
        <p:blipFill>
          <a:blip r:embed="rId8"/>
          <a:stretch>
            <a:fillRect/>
          </a:stretch>
        </p:blipFill>
        <p:spPr>
          <a:xfrm>
            <a:off x="864969" y="4722211"/>
            <a:ext cx="1779270" cy="430530"/>
          </a:xfrm>
          <a:prstGeom prst="rect">
            <a:avLst/>
          </a:prstGeom>
        </p:spPr>
      </p:pic>
      <p:pic>
        <p:nvPicPr>
          <p:cNvPr id="24" name="图片 23">
            <a:extLst>
              <a:ext uri="{FF2B5EF4-FFF2-40B4-BE49-F238E27FC236}">
                <a16:creationId xmlns:a16="http://schemas.microsoft.com/office/drawing/2014/main" id="{EB8B0081-C766-42EC-A23C-BF0BF077964E}"/>
              </a:ext>
            </a:extLst>
          </p:cNvPr>
          <p:cNvPicPr>
            <a:picLocks noChangeAspect="1"/>
          </p:cNvPicPr>
          <p:nvPr/>
        </p:nvPicPr>
        <p:blipFill>
          <a:blip r:embed="rId9"/>
          <a:stretch>
            <a:fillRect/>
          </a:stretch>
        </p:blipFill>
        <p:spPr>
          <a:xfrm>
            <a:off x="824964" y="5412694"/>
            <a:ext cx="1859280" cy="430530"/>
          </a:xfrm>
          <a:prstGeom prst="rect">
            <a:avLst/>
          </a:prstGeom>
        </p:spPr>
      </p:pic>
      <p:pic>
        <p:nvPicPr>
          <p:cNvPr id="26" name="图片 25">
            <a:extLst>
              <a:ext uri="{FF2B5EF4-FFF2-40B4-BE49-F238E27FC236}">
                <a16:creationId xmlns:a16="http://schemas.microsoft.com/office/drawing/2014/main" id="{184CC56F-61E1-4BDB-87C4-3C4274E3CDD8}"/>
              </a:ext>
            </a:extLst>
          </p:cNvPr>
          <p:cNvPicPr>
            <a:picLocks noChangeAspect="1"/>
          </p:cNvPicPr>
          <p:nvPr/>
        </p:nvPicPr>
        <p:blipFill>
          <a:blip r:embed="rId10"/>
          <a:stretch>
            <a:fillRect/>
          </a:stretch>
        </p:blipFill>
        <p:spPr>
          <a:xfrm>
            <a:off x="864969" y="6264377"/>
            <a:ext cx="1779270" cy="430530"/>
          </a:xfrm>
          <a:prstGeom prst="rect">
            <a:avLst/>
          </a:prstGeom>
        </p:spPr>
      </p:pic>
      <p:pic>
        <p:nvPicPr>
          <p:cNvPr id="28" name="图片 27">
            <a:extLst>
              <a:ext uri="{FF2B5EF4-FFF2-40B4-BE49-F238E27FC236}">
                <a16:creationId xmlns:a16="http://schemas.microsoft.com/office/drawing/2014/main" id="{D25A1ECF-8C3F-4426-A106-37F873C299CE}"/>
              </a:ext>
            </a:extLst>
          </p:cNvPr>
          <p:cNvPicPr>
            <a:picLocks noChangeAspect="1"/>
          </p:cNvPicPr>
          <p:nvPr/>
        </p:nvPicPr>
        <p:blipFill>
          <a:blip r:embed="rId11"/>
          <a:stretch>
            <a:fillRect/>
          </a:stretch>
        </p:blipFill>
        <p:spPr>
          <a:xfrm>
            <a:off x="3009437" y="4074362"/>
            <a:ext cx="1203960" cy="453390"/>
          </a:xfrm>
          <a:prstGeom prst="rect">
            <a:avLst/>
          </a:prstGeom>
        </p:spPr>
      </p:pic>
      <p:pic>
        <p:nvPicPr>
          <p:cNvPr id="38" name="图片 37">
            <a:extLst>
              <a:ext uri="{FF2B5EF4-FFF2-40B4-BE49-F238E27FC236}">
                <a16:creationId xmlns:a16="http://schemas.microsoft.com/office/drawing/2014/main" id="{DB005EB1-4A1C-470C-AD87-203E407C1980}"/>
              </a:ext>
            </a:extLst>
          </p:cNvPr>
          <p:cNvPicPr>
            <a:picLocks noChangeAspect="1"/>
          </p:cNvPicPr>
          <p:nvPr/>
        </p:nvPicPr>
        <p:blipFill>
          <a:blip r:embed="rId12"/>
          <a:stretch>
            <a:fillRect/>
          </a:stretch>
        </p:blipFill>
        <p:spPr>
          <a:xfrm>
            <a:off x="3795826" y="2776786"/>
            <a:ext cx="1203960" cy="430530"/>
          </a:xfrm>
          <a:prstGeom prst="rect">
            <a:avLst/>
          </a:prstGeom>
        </p:spPr>
      </p:pic>
      <p:pic>
        <p:nvPicPr>
          <p:cNvPr id="5" name="图片 4">
            <a:extLst>
              <a:ext uri="{FF2B5EF4-FFF2-40B4-BE49-F238E27FC236}">
                <a16:creationId xmlns:a16="http://schemas.microsoft.com/office/drawing/2014/main" id="{07616602-31B0-48FD-BE19-57BCF99D3E26}"/>
              </a:ext>
            </a:extLst>
          </p:cNvPr>
          <p:cNvPicPr>
            <a:picLocks noChangeAspect="1"/>
          </p:cNvPicPr>
          <p:nvPr/>
        </p:nvPicPr>
        <p:blipFill>
          <a:blip r:embed="rId13"/>
          <a:stretch>
            <a:fillRect/>
          </a:stretch>
        </p:blipFill>
        <p:spPr>
          <a:xfrm>
            <a:off x="2974190" y="6261162"/>
            <a:ext cx="1249680" cy="430530"/>
          </a:xfrm>
          <a:prstGeom prst="rect">
            <a:avLst/>
          </a:prstGeom>
        </p:spPr>
      </p:pic>
      <p:pic>
        <p:nvPicPr>
          <p:cNvPr id="9" name="图片 8">
            <a:extLst>
              <a:ext uri="{FF2B5EF4-FFF2-40B4-BE49-F238E27FC236}">
                <a16:creationId xmlns:a16="http://schemas.microsoft.com/office/drawing/2014/main" id="{04593A56-EDAE-43AF-9D5B-BC679FA7C0AC}"/>
              </a:ext>
            </a:extLst>
          </p:cNvPr>
          <p:cNvPicPr>
            <a:picLocks noChangeAspect="1"/>
          </p:cNvPicPr>
          <p:nvPr/>
        </p:nvPicPr>
        <p:blipFill>
          <a:blip r:embed="rId14"/>
          <a:stretch>
            <a:fillRect/>
          </a:stretch>
        </p:blipFill>
        <p:spPr>
          <a:xfrm>
            <a:off x="2974190" y="5409142"/>
            <a:ext cx="1249680" cy="651510"/>
          </a:xfrm>
          <a:prstGeom prst="rect">
            <a:avLst/>
          </a:prstGeom>
        </p:spPr>
      </p:pic>
      <p:pic>
        <p:nvPicPr>
          <p:cNvPr id="12" name="图片 11">
            <a:extLst>
              <a:ext uri="{FF2B5EF4-FFF2-40B4-BE49-F238E27FC236}">
                <a16:creationId xmlns:a16="http://schemas.microsoft.com/office/drawing/2014/main" id="{9770404D-493B-40F6-886B-A1D97098CEE7}"/>
              </a:ext>
            </a:extLst>
          </p:cNvPr>
          <p:cNvPicPr>
            <a:picLocks noChangeAspect="1"/>
          </p:cNvPicPr>
          <p:nvPr/>
        </p:nvPicPr>
        <p:blipFill>
          <a:blip r:embed="rId15"/>
          <a:stretch>
            <a:fillRect/>
          </a:stretch>
        </p:blipFill>
        <p:spPr>
          <a:xfrm>
            <a:off x="2974190" y="4580048"/>
            <a:ext cx="1249680" cy="651510"/>
          </a:xfrm>
          <a:prstGeom prst="rect">
            <a:avLst/>
          </a:prstGeom>
        </p:spPr>
      </p:pic>
      <p:pic>
        <p:nvPicPr>
          <p:cNvPr id="15" name="图片 14">
            <a:extLst>
              <a:ext uri="{FF2B5EF4-FFF2-40B4-BE49-F238E27FC236}">
                <a16:creationId xmlns:a16="http://schemas.microsoft.com/office/drawing/2014/main" id="{0D391393-574C-4997-AB43-18ECAE43740A}"/>
              </a:ext>
            </a:extLst>
          </p:cNvPr>
          <p:cNvPicPr>
            <a:picLocks noChangeAspect="1"/>
          </p:cNvPicPr>
          <p:nvPr/>
        </p:nvPicPr>
        <p:blipFill>
          <a:blip r:embed="rId16"/>
          <a:stretch>
            <a:fillRect/>
          </a:stretch>
        </p:blipFill>
        <p:spPr>
          <a:xfrm>
            <a:off x="4460468" y="6247056"/>
            <a:ext cx="1335632" cy="458743"/>
          </a:xfrm>
          <a:prstGeom prst="rect">
            <a:avLst/>
          </a:prstGeom>
        </p:spPr>
      </p:pic>
      <p:cxnSp>
        <p:nvCxnSpPr>
          <p:cNvPr id="21" name="直接箭头连接符 20">
            <a:extLst>
              <a:ext uri="{FF2B5EF4-FFF2-40B4-BE49-F238E27FC236}">
                <a16:creationId xmlns:a16="http://schemas.microsoft.com/office/drawing/2014/main" id="{B84FE31A-2804-468E-A813-EED560FCB670}"/>
              </a:ext>
            </a:extLst>
          </p:cNvPr>
          <p:cNvCxnSpPr>
            <a:cxnSpLocks/>
            <a:stCxn id="7" idx="2"/>
            <a:endCxn id="14" idx="0"/>
          </p:cNvCxnSpPr>
          <p:nvPr/>
        </p:nvCxnSpPr>
        <p:spPr>
          <a:xfrm>
            <a:off x="1765077" y="2037676"/>
            <a:ext cx="0" cy="1949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直接箭头连接符 34">
            <a:extLst>
              <a:ext uri="{FF2B5EF4-FFF2-40B4-BE49-F238E27FC236}">
                <a16:creationId xmlns:a16="http://schemas.microsoft.com/office/drawing/2014/main" id="{526C38B2-F935-4E11-B4CF-27EAF6DAC8EA}"/>
              </a:ext>
            </a:extLst>
          </p:cNvPr>
          <p:cNvCxnSpPr>
            <a:cxnSpLocks/>
            <a:stCxn id="14" idx="2"/>
            <a:endCxn id="16" idx="0"/>
          </p:cNvCxnSpPr>
          <p:nvPr/>
        </p:nvCxnSpPr>
        <p:spPr>
          <a:xfrm flipH="1">
            <a:off x="1760367" y="2663177"/>
            <a:ext cx="4710" cy="1773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直接箭头连接符 43">
            <a:extLst>
              <a:ext uri="{FF2B5EF4-FFF2-40B4-BE49-F238E27FC236}">
                <a16:creationId xmlns:a16="http://schemas.microsoft.com/office/drawing/2014/main" id="{F4E17D41-022E-44DC-9D2C-9F13107BE1B9}"/>
              </a:ext>
            </a:extLst>
          </p:cNvPr>
          <p:cNvCxnSpPr>
            <a:stCxn id="16" idx="2"/>
            <a:endCxn id="18" idx="0"/>
          </p:cNvCxnSpPr>
          <p:nvPr/>
        </p:nvCxnSpPr>
        <p:spPr>
          <a:xfrm flipH="1">
            <a:off x="1754605" y="3271077"/>
            <a:ext cx="5763" cy="1856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8C16F43-344A-4242-9055-0E6BCE2FDC1A}"/>
              </a:ext>
            </a:extLst>
          </p:cNvPr>
          <p:cNvCxnSpPr>
            <a:cxnSpLocks/>
            <a:stCxn id="18" idx="2"/>
          </p:cNvCxnSpPr>
          <p:nvPr/>
        </p:nvCxnSpPr>
        <p:spPr>
          <a:xfrm>
            <a:off x="1754604" y="3910091"/>
            <a:ext cx="0" cy="1856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7A600B0E-0F3F-48D2-892F-E30AF97F8778}"/>
              </a:ext>
            </a:extLst>
          </p:cNvPr>
          <p:cNvCxnSpPr>
            <a:stCxn id="20" idx="2"/>
            <a:endCxn id="22" idx="0"/>
          </p:cNvCxnSpPr>
          <p:nvPr/>
        </p:nvCxnSpPr>
        <p:spPr>
          <a:xfrm>
            <a:off x="1754604" y="4516323"/>
            <a:ext cx="0" cy="2058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直接箭头连接符 49">
            <a:extLst>
              <a:ext uri="{FF2B5EF4-FFF2-40B4-BE49-F238E27FC236}">
                <a16:creationId xmlns:a16="http://schemas.microsoft.com/office/drawing/2014/main" id="{FD526163-85FA-465A-8216-33A91DAE6B11}"/>
              </a:ext>
            </a:extLst>
          </p:cNvPr>
          <p:cNvCxnSpPr>
            <a:stCxn id="22" idx="2"/>
            <a:endCxn id="24" idx="0"/>
          </p:cNvCxnSpPr>
          <p:nvPr/>
        </p:nvCxnSpPr>
        <p:spPr>
          <a:xfrm>
            <a:off x="1754604" y="5152742"/>
            <a:ext cx="0" cy="2599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直接箭头连接符 51">
            <a:extLst>
              <a:ext uri="{FF2B5EF4-FFF2-40B4-BE49-F238E27FC236}">
                <a16:creationId xmlns:a16="http://schemas.microsoft.com/office/drawing/2014/main" id="{AE0C1F3A-5DCD-49E3-8FA4-BAE623B6466D}"/>
              </a:ext>
            </a:extLst>
          </p:cNvPr>
          <p:cNvCxnSpPr>
            <a:stCxn id="24" idx="2"/>
            <a:endCxn id="26" idx="0"/>
          </p:cNvCxnSpPr>
          <p:nvPr/>
        </p:nvCxnSpPr>
        <p:spPr>
          <a:xfrm>
            <a:off x="1754604" y="5843225"/>
            <a:ext cx="0" cy="4211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直接箭头连接符 53">
            <a:extLst>
              <a:ext uri="{FF2B5EF4-FFF2-40B4-BE49-F238E27FC236}">
                <a16:creationId xmlns:a16="http://schemas.microsoft.com/office/drawing/2014/main" id="{05C2A9D4-4369-4F67-86EA-CC20711CDF7A}"/>
              </a:ext>
            </a:extLst>
          </p:cNvPr>
          <p:cNvCxnSpPr>
            <a:stCxn id="20" idx="3"/>
            <a:endCxn id="28" idx="1"/>
          </p:cNvCxnSpPr>
          <p:nvPr/>
        </p:nvCxnSpPr>
        <p:spPr>
          <a:xfrm>
            <a:off x="2644239" y="4301057"/>
            <a:ext cx="365198"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56" name="直接箭头连接符 55">
            <a:extLst>
              <a:ext uri="{FF2B5EF4-FFF2-40B4-BE49-F238E27FC236}">
                <a16:creationId xmlns:a16="http://schemas.microsoft.com/office/drawing/2014/main" id="{751C3220-12CB-4884-8B7A-C2D32D908A8D}"/>
              </a:ext>
            </a:extLst>
          </p:cNvPr>
          <p:cNvCxnSpPr>
            <a:stCxn id="26" idx="3"/>
            <a:endCxn id="5" idx="1"/>
          </p:cNvCxnSpPr>
          <p:nvPr/>
        </p:nvCxnSpPr>
        <p:spPr>
          <a:xfrm flipV="1">
            <a:off x="2644240" y="6476428"/>
            <a:ext cx="329951" cy="3215"/>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58" name="直接箭头连接符 57">
            <a:extLst>
              <a:ext uri="{FF2B5EF4-FFF2-40B4-BE49-F238E27FC236}">
                <a16:creationId xmlns:a16="http://schemas.microsoft.com/office/drawing/2014/main" id="{CCB18E4C-D533-4154-81C9-23A8F76A2B2D}"/>
              </a:ext>
            </a:extLst>
          </p:cNvPr>
          <p:cNvCxnSpPr>
            <a:stCxn id="5" idx="3"/>
            <a:endCxn id="15" idx="1"/>
          </p:cNvCxnSpPr>
          <p:nvPr/>
        </p:nvCxnSpPr>
        <p:spPr>
          <a:xfrm>
            <a:off x="4223870" y="6476427"/>
            <a:ext cx="236598"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60" name="直接箭头连接符 59">
            <a:extLst>
              <a:ext uri="{FF2B5EF4-FFF2-40B4-BE49-F238E27FC236}">
                <a16:creationId xmlns:a16="http://schemas.microsoft.com/office/drawing/2014/main" id="{8E6DEE95-9FF5-49A1-AA2B-96371B40A1D9}"/>
              </a:ext>
            </a:extLst>
          </p:cNvPr>
          <p:cNvCxnSpPr>
            <a:stCxn id="5" idx="0"/>
            <a:endCxn id="9" idx="2"/>
          </p:cNvCxnSpPr>
          <p:nvPr/>
        </p:nvCxnSpPr>
        <p:spPr>
          <a:xfrm flipV="1">
            <a:off x="3599030" y="6060652"/>
            <a:ext cx="0" cy="20051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63" name="直接箭头连接符 62">
            <a:extLst>
              <a:ext uri="{FF2B5EF4-FFF2-40B4-BE49-F238E27FC236}">
                <a16:creationId xmlns:a16="http://schemas.microsoft.com/office/drawing/2014/main" id="{D635BC2A-63E2-4E00-B178-78094C3C1AEC}"/>
              </a:ext>
            </a:extLst>
          </p:cNvPr>
          <p:cNvCxnSpPr>
            <a:stCxn id="9" idx="0"/>
            <a:endCxn id="12" idx="2"/>
          </p:cNvCxnSpPr>
          <p:nvPr/>
        </p:nvCxnSpPr>
        <p:spPr>
          <a:xfrm flipV="1">
            <a:off x="3599030" y="5231558"/>
            <a:ext cx="0" cy="177584"/>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109" name="连接符: 肘形 108">
            <a:extLst>
              <a:ext uri="{FF2B5EF4-FFF2-40B4-BE49-F238E27FC236}">
                <a16:creationId xmlns:a16="http://schemas.microsoft.com/office/drawing/2014/main" id="{9E594677-216D-44B6-BFDB-6B8EE6726F0B}"/>
              </a:ext>
            </a:extLst>
          </p:cNvPr>
          <p:cNvCxnSpPr>
            <a:stCxn id="28" idx="3"/>
            <a:endCxn id="38" idx="2"/>
          </p:cNvCxnSpPr>
          <p:nvPr/>
        </p:nvCxnSpPr>
        <p:spPr>
          <a:xfrm flipV="1">
            <a:off x="4213398" y="3207317"/>
            <a:ext cx="184409" cy="1093741"/>
          </a:xfrm>
          <a:prstGeom prst="bentConnector2">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111" name="连接符: 肘形 110">
            <a:extLst>
              <a:ext uri="{FF2B5EF4-FFF2-40B4-BE49-F238E27FC236}">
                <a16:creationId xmlns:a16="http://schemas.microsoft.com/office/drawing/2014/main" id="{C4A62DF8-D1CD-4357-A252-72073565196B}"/>
              </a:ext>
            </a:extLst>
          </p:cNvPr>
          <p:cNvCxnSpPr>
            <a:stCxn id="12" idx="3"/>
          </p:cNvCxnSpPr>
          <p:nvPr/>
        </p:nvCxnSpPr>
        <p:spPr>
          <a:xfrm flipV="1">
            <a:off x="4223870" y="3207317"/>
            <a:ext cx="555972" cy="1698487"/>
          </a:xfrm>
          <a:prstGeom prst="bentConnector2">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113" name="连接符: 肘形 112">
            <a:extLst>
              <a:ext uri="{FF2B5EF4-FFF2-40B4-BE49-F238E27FC236}">
                <a16:creationId xmlns:a16="http://schemas.microsoft.com/office/drawing/2014/main" id="{0C31DCF0-254C-4BB4-B144-F3E9205A6265}"/>
              </a:ext>
            </a:extLst>
          </p:cNvPr>
          <p:cNvCxnSpPr>
            <a:stCxn id="15" idx="0"/>
            <a:endCxn id="38" idx="3"/>
          </p:cNvCxnSpPr>
          <p:nvPr/>
        </p:nvCxnSpPr>
        <p:spPr>
          <a:xfrm rot="16200000" flipV="1">
            <a:off x="3436533" y="4555304"/>
            <a:ext cx="3255004" cy="128498"/>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114" name="流程图: 可选过程 30">
            <a:extLst>
              <a:ext uri="{FF2B5EF4-FFF2-40B4-BE49-F238E27FC236}">
                <a16:creationId xmlns:a16="http://schemas.microsoft.com/office/drawing/2014/main" id="{54686FDB-684A-4BC4-A496-C94A1EA5D3AC}"/>
              </a:ext>
            </a:extLst>
          </p:cNvPr>
          <p:cNvSpPr>
            <a:spLocks noChangeArrowheads="1"/>
          </p:cNvSpPr>
          <p:nvPr/>
        </p:nvSpPr>
        <p:spPr bwMode="auto">
          <a:xfrm>
            <a:off x="2974190" y="1598302"/>
            <a:ext cx="2316170" cy="831279"/>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17"/>
              </a:buBlip>
            </a:pPr>
            <a:r>
              <a:rPr lang="zh-CN" altLang="en-US" b="1" dirty="0">
                <a:solidFill>
                  <a:schemeClr val="tx1"/>
                </a:solidFill>
                <a:latin typeface="微软雅黑" charset="0"/>
                <a:ea typeface="微软雅黑" charset="0"/>
                <a:sym typeface="微软雅黑" charset="0"/>
              </a:rPr>
              <a:t>总体负反馈</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17"/>
              </a:buBlip>
            </a:pPr>
            <a:r>
              <a:rPr lang="en-US" altLang="zh-CN" b="1" dirty="0">
                <a:solidFill>
                  <a:schemeClr val="tx1"/>
                </a:solidFill>
                <a:latin typeface="微软雅黑" charset="0"/>
                <a:ea typeface="微软雅黑" charset="0"/>
                <a:sym typeface="微软雅黑" charset="0"/>
              </a:rPr>
              <a:t>3</a:t>
            </a:r>
            <a:r>
              <a:rPr lang="zh-CN" altLang="en-US" b="1" dirty="0">
                <a:solidFill>
                  <a:schemeClr val="tx1"/>
                </a:solidFill>
                <a:latin typeface="微软雅黑" charset="0"/>
                <a:ea typeface="微软雅黑" charset="0"/>
                <a:sym typeface="微软雅黑" charset="0"/>
              </a:rPr>
              <a:t>条负反馈回路</a:t>
            </a:r>
          </a:p>
        </p:txBody>
      </p:sp>
      <p:pic>
        <p:nvPicPr>
          <p:cNvPr id="36" name="图片 35">
            <a:extLst>
              <a:ext uri="{FF2B5EF4-FFF2-40B4-BE49-F238E27FC236}">
                <a16:creationId xmlns:a16="http://schemas.microsoft.com/office/drawing/2014/main" id="{893B3F72-C9A5-4C92-999E-E0419FF3E109}"/>
              </a:ext>
            </a:extLst>
          </p:cNvPr>
          <p:cNvPicPr>
            <a:picLocks noChangeAspect="1"/>
          </p:cNvPicPr>
          <p:nvPr/>
        </p:nvPicPr>
        <p:blipFill>
          <a:blip r:embed="rId18"/>
          <a:stretch>
            <a:fillRect/>
          </a:stretch>
        </p:blipFill>
        <p:spPr>
          <a:xfrm>
            <a:off x="8500788" y="1047803"/>
            <a:ext cx="1655368" cy="1854431"/>
          </a:xfrm>
          <a:prstGeom prst="rect">
            <a:avLst/>
          </a:prstGeom>
        </p:spPr>
      </p:pic>
      <p:sp>
        <p:nvSpPr>
          <p:cNvPr id="6" name="文本框 5">
            <a:extLst>
              <a:ext uri="{FF2B5EF4-FFF2-40B4-BE49-F238E27FC236}">
                <a16:creationId xmlns:a16="http://schemas.microsoft.com/office/drawing/2014/main" id="{3F125E72-59A7-4B77-B136-212F6B66824E}"/>
              </a:ext>
            </a:extLst>
          </p:cNvPr>
          <p:cNvSpPr txBox="1"/>
          <p:nvPr/>
        </p:nvSpPr>
        <p:spPr>
          <a:xfrm>
            <a:off x="6360113" y="1453256"/>
            <a:ext cx="648072" cy="307777"/>
          </a:xfrm>
          <a:prstGeom prst="rect">
            <a:avLst/>
          </a:prstGeom>
          <a:noFill/>
        </p:spPr>
        <p:txBody>
          <a:bodyPr wrap="square" rtlCol="0">
            <a:spAutoFit/>
          </a:bodyPr>
          <a:lstStyle/>
          <a:p>
            <a:pPr>
              <a:spcBef>
                <a:spcPts val="0"/>
              </a:spcBef>
            </a:pPr>
            <a:r>
              <a:rPr lang="zh-CN" altLang="en-US" sz="1400" dirty="0">
                <a:latin typeface="+mn-lt"/>
                <a:ea typeface="+mn-ea"/>
              </a:rPr>
              <a:t>飞摆</a:t>
            </a:r>
          </a:p>
        </p:txBody>
      </p:sp>
      <p:sp>
        <p:nvSpPr>
          <p:cNvPr id="39" name="文本框 38">
            <a:extLst>
              <a:ext uri="{FF2B5EF4-FFF2-40B4-BE49-F238E27FC236}">
                <a16:creationId xmlns:a16="http://schemas.microsoft.com/office/drawing/2014/main" id="{984DFCE0-630D-427F-A2B1-F9530C35195E}"/>
              </a:ext>
            </a:extLst>
          </p:cNvPr>
          <p:cNvSpPr txBox="1"/>
          <p:nvPr/>
        </p:nvSpPr>
        <p:spPr>
          <a:xfrm>
            <a:off x="7873826" y="2002318"/>
            <a:ext cx="864096" cy="307777"/>
          </a:xfrm>
          <a:prstGeom prst="rect">
            <a:avLst/>
          </a:prstGeom>
          <a:noFill/>
        </p:spPr>
        <p:txBody>
          <a:bodyPr wrap="square" rtlCol="0">
            <a:spAutoFit/>
          </a:bodyPr>
          <a:lstStyle/>
          <a:p>
            <a:pPr>
              <a:spcBef>
                <a:spcPts val="0"/>
              </a:spcBef>
            </a:pPr>
            <a:r>
              <a:rPr lang="zh-CN" altLang="en-US" sz="1400" dirty="0">
                <a:latin typeface="+mn-lt"/>
                <a:ea typeface="+mn-ea"/>
              </a:rPr>
              <a:t>引导阀</a:t>
            </a:r>
          </a:p>
        </p:txBody>
      </p:sp>
      <p:sp>
        <p:nvSpPr>
          <p:cNvPr id="40" name="文本框 39">
            <a:extLst>
              <a:ext uri="{FF2B5EF4-FFF2-40B4-BE49-F238E27FC236}">
                <a16:creationId xmlns:a16="http://schemas.microsoft.com/office/drawing/2014/main" id="{7E29B7A4-3B73-4C77-80C5-4D1F19C5D495}"/>
              </a:ext>
            </a:extLst>
          </p:cNvPr>
          <p:cNvSpPr txBox="1"/>
          <p:nvPr/>
        </p:nvSpPr>
        <p:spPr>
          <a:xfrm>
            <a:off x="6498357" y="4208545"/>
            <a:ext cx="864096" cy="307777"/>
          </a:xfrm>
          <a:prstGeom prst="rect">
            <a:avLst/>
          </a:prstGeom>
          <a:noFill/>
        </p:spPr>
        <p:txBody>
          <a:bodyPr wrap="square" rtlCol="0">
            <a:spAutoFit/>
          </a:bodyPr>
          <a:lstStyle/>
          <a:p>
            <a:pPr>
              <a:spcBef>
                <a:spcPts val="0"/>
              </a:spcBef>
            </a:pPr>
            <a:r>
              <a:rPr lang="zh-CN" altLang="en-US" sz="1400" dirty="0">
                <a:latin typeface="+mn-lt"/>
                <a:ea typeface="+mn-ea"/>
              </a:rPr>
              <a:t>缓冲器</a:t>
            </a:r>
          </a:p>
        </p:txBody>
      </p:sp>
      <p:sp>
        <p:nvSpPr>
          <p:cNvPr id="41" name="文本框 40">
            <a:extLst>
              <a:ext uri="{FF2B5EF4-FFF2-40B4-BE49-F238E27FC236}">
                <a16:creationId xmlns:a16="http://schemas.microsoft.com/office/drawing/2014/main" id="{1C2CC9C7-7E02-416C-80D8-A60D1E8C6F12}"/>
              </a:ext>
            </a:extLst>
          </p:cNvPr>
          <p:cNvSpPr txBox="1"/>
          <p:nvPr/>
        </p:nvSpPr>
        <p:spPr>
          <a:xfrm>
            <a:off x="7064144" y="4899164"/>
            <a:ext cx="1391425" cy="307777"/>
          </a:xfrm>
          <a:prstGeom prst="rect">
            <a:avLst/>
          </a:prstGeom>
          <a:noFill/>
        </p:spPr>
        <p:txBody>
          <a:bodyPr wrap="square" rtlCol="0">
            <a:spAutoFit/>
          </a:bodyPr>
          <a:lstStyle/>
          <a:p>
            <a:pPr>
              <a:spcBef>
                <a:spcPts val="0"/>
              </a:spcBef>
            </a:pPr>
            <a:r>
              <a:rPr lang="zh-CN" altLang="en-US" sz="1400" dirty="0">
                <a:latin typeface="+mn-lt"/>
                <a:ea typeface="+mn-ea"/>
              </a:rPr>
              <a:t>辅助接力器</a:t>
            </a:r>
          </a:p>
        </p:txBody>
      </p:sp>
      <p:sp>
        <p:nvSpPr>
          <p:cNvPr id="42" name="文本框 41">
            <a:extLst>
              <a:ext uri="{FF2B5EF4-FFF2-40B4-BE49-F238E27FC236}">
                <a16:creationId xmlns:a16="http://schemas.microsoft.com/office/drawing/2014/main" id="{88D32831-0CCB-4D7E-910D-02C6B2A70C59}"/>
              </a:ext>
            </a:extLst>
          </p:cNvPr>
          <p:cNvSpPr txBox="1"/>
          <p:nvPr/>
        </p:nvSpPr>
        <p:spPr>
          <a:xfrm>
            <a:off x="6312473" y="5827089"/>
            <a:ext cx="1391425" cy="307777"/>
          </a:xfrm>
          <a:prstGeom prst="rect">
            <a:avLst/>
          </a:prstGeom>
          <a:noFill/>
        </p:spPr>
        <p:txBody>
          <a:bodyPr wrap="square" rtlCol="0">
            <a:spAutoFit/>
          </a:bodyPr>
          <a:lstStyle/>
          <a:p>
            <a:pPr>
              <a:spcBef>
                <a:spcPts val="0"/>
              </a:spcBef>
            </a:pPr>
            <a:r>
              <a:rPr lang="zh-CN" altLang="en-US" sz="1400" dirty="0">
                <a:latin typeface="+mn-lt"/>
                <a:ea typeface="+mn-ea"/>
              </a:rPr>
              <a:t>主接力器</a:t>
            </a:r>
          </a:p>
        </p:txBody>
      </p:sp>
      <p:sp>
        <p:nvSpPr>
          <p:cNvPr id="43" name="文本框 42">
            <a:extLst>
              <a:ext uri="{FF2B5EF4-FFF2-40B4-BE49-F238E27FC236}">
                <a16:creationId xmlns:a16="http://schemas.microsoft.com/office/drawing/2014/main" id="{F07AB02A-BC9F-462D-BEAE-0E0F60CC9369}"/>
              </a:ext>
            </a:extLst>
          </p:cNvPr>
          <p:cNvSpPr txBox="1"/>
          <p:nvPr/>
        </p:nvSpPr>
        <p:spPr>
          <a:xfrm>
            <a:off x="8832304" y="5568418"/>
            <a:ext cx="1391425" cy="307777"/>
          </a:xfrm>
          <a:prstGeom prst="rect">
            <a:avLst/>
          </a:prstGeom>
          <a:noFill/>
        </p:spPr>
        <p:txBody>
          <a:bodyPr wrap="square" rtlCol="0">
            <a:spAutoFit/>
          </a:bodyPr>
          <a:lstStyle/>
          <a:p>
            <a:pPr>
              <a:spcBef>
                <a:spcPts val="0"/>
              </a:spcBef>
            </a:pPr>
            <a:r>
              <a:rPr lang="zh-CN" altLang="en-US" sz="1400" dirty="0">
                <a:latin typeface="+mn-lt"/>
                <a:ea typeface="+mn-ea"/>
              </a:rPr>
              <a:t>主配压阀</a:t>
            </a:r>
          </a:p>
        </p:txBody>
      </p:sp>
      <p:sp>
        <p:nvSpPr>
          <p:cNvPr id="45" name="文本框 44">
            <a:extLst>
              <a:ext uri="{FF2B5EF4-FFF2-40B4-BE49-F238E27FC236}">
                <a16:creationId xmlns:a16="http://schemas.microsoft.com/office/drawing/2014/main" id="{B1661BA1-DE7D-4619-8E3A-CDED5FA61F14}"/>
              </a:ext>
            </a:extLst>
          </p:cNvPr>
          <p:cNvSpPr txBox="1"/>
          <p:nvPr/>
        </p:nvSpPr>
        <p:spPr>
          <a:xfrm>
            <a:off x="4365631" y="3623092"/>
            <a:ext cx="324036" cy="954107"/>
          </a:xfrm>
          <a:prstGeom prst="rect">
            <a:avLst/>
          </a:prstGeom>
          <a:noFill/>
        </p:spPr>
        <p:txBody>
          <a:bodyPr wrap="square" rtlCol="0">
            <a:spAutoFit/>
          </a:bodyPr>
          <a:lstStyle/>
          <a:p>
            <a:pPr>
              <a:spcBef>
                <a:spcPts val="0"/>
              </a:spcBef>
            </a:pPr>
            <a:r>
              <a:rPr lang="zh-CN" altLang="en-US" sz="1400" dirty="0">
                <a:latin typeface="+mn-lt"/>
                <a:ea typeface="+mn-ea"/>
              </a:rPr>
              <a:t>暂态反馈</a:t>
            </a:r>
          </a:p>
        </p:txBody>
      </p:sp>
      <p:sp>
        <p:nvSpPr>
          <p:cNvPr id="47" name="文本框 46">
            <a:extLst>
              <a:ext uri="{FF2B5EF4-FFF2-40B4-BE49-F238E27FC236}">
                <a16:creationId xmlns:a16="http://schemas.microsoft.com/office/drawing/2014/main" id="{A4E23955-1C81-4F20-BDC9-1CDAC2C53FDB}"/>
              </a:ext>
            </a:extLst>
          </p:cNvPr>
          <p:cNvSpPr txBox="1"/>
          <p:nvPr/>
        </p:nvSpPr>
        <p:spPr>
          <a:xfrm>
            <a:off x="4720397" y="5245254"/>
            <a:ext cx="324036" cy="954107"/>
          </a:xfrm>
          <a:prstGeom prst="rect">
            <a:avLst/>
          </a:prstGeom>
          <a:noFill/>
        </p:spPr>
        <p:txBody>
          <a:bodyPr wrap="square" rtlCol="0">
            <a:spAutoFit/>
          </a:bodyPr>
          <a:lstStyle/>
          <a:p>
            <a:pPr>
              <a:spcBef>
                <a:spcPts val="0"/>
              </a:spcBef>
            </a:pPr>
            <a:r>
              <a:rPr lang="zh-CN" altLang="en-US" sz="1400" dirty="0">
                <a:latin typeface="+mn-lt"/>
                <a:ea typeface="+mn-ea"/>
              </a:rPr>
              <a:t>永态反馈</a:t>
            </a:r>
          </a:p>
        </p:txBody>
      </p:sp>
    </p:spTree>
    <p:extLst>
      <p:ext uri="{BB962C8B-B14F-4D97-AF65-F5344CB8AC3E}">
        <p14:creationId xmlns:p14="http://schemas.microsoft.com/office/powerpoint/2010/main" val="3027591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1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1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6" grpId="0"/>
      <p:bldP spid="39" grpId="0"/>
      <p:bldP spid="40" grpId="0"/>
      <p:bldP spid="41" grpId="0"/>
      <p:bldP spid="42" grpId="0"/>
      <p:bldP spid="43" grpId="0"/>
      <p:bldP spid="45"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11" name="流程图: 可选过程 30">
            <a:extLst>
              <a:ext uri="{FF2B5EF4-FFF2-40B4-BE49-F238E27FC236}">
                <a16:creationId xmlns:a16="http://schemas.microsoft.com/office/drawing/2014/main" id="{E3B4034E-DF5D-440E-BAB2-5168CAD03812}"/>
              </a:ext>
            </a:extLst>
          </p:cNvPr>
          <p:cNvSpPr>
            <a:spLocks noChangeArrowheads="1"/>
          </p:cNvSpPr>
          <p:nvPr/>
        </p:nvSpPr>
        <p:spPr bwMode="auto">
          <a:xfrm>
            <a:off x="1631504" y="1124744"/>
            <a:ext cx="9001000" cy="171672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引导阀和辅助接力器组成调速器的</a:t>
            </a:r>
            <a:r>
              <a:rPr lang="zh-CN" altLang="en-US" b="1" dirty="0">
                <a:solidFill>
                  <a:srgbClr val="FF0000"/>
                </a:solidFill>
                <a:latin typeface="微软雅黑" charset="0"/>
                <a:ea typeface="微软雅黑" charset="0"/>
                <a:sym typeface="微软雅黑" charset="0"/>
              </a:rPr>
              <a:t>第一节液压放大</a:t>
            </a:r>
            <a:r>
              <a:rPr lang="zh-CN" altLang="en-US" b="1" dirty="0">
                <a:solidFill>
                  <a:schemeClr val="tx1"/>
                </a:solidFill>
                <a:latin typeface="微软雅黑" charset="0"/>
                <a:ea typeface="微软雅黑" charset="0"/>
                <a:sym typeface="微软雅黑" charset="0"/>
              </a:rPr>
              <a:t>元件</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主配压阀与主接力器组成</a:t>
            </a:r>
            <a:r>
              <a:rPr lang="zh-CN" altLang="en-US" b="1" dirty="0">
                <a:solidFill>
                  <a:srgbClr val="FF0000"/>
                </a:solidFill>
                <a:latin typeface="微软雅黑" charset="0"/>
                <a:ea typeface="微软雅黑" charset="0"/>
                <a:sym typeface="微软雅黑" charset="0"/>
              </a:rPr>
              <a:t>第二节液压放大</a:t>
            </a:r>
            <a:r>
              <a:rPr lang="zh-CN" altLang="en-US" b="1" dirty="0">
                <a:solidFill>
                  <a:schemeClr val="tx1"/>
                </a:solidFill>
                <a:latin typeface="微软雅黑" charset="0"/>
                <a:ea typeface="微软雅黑" charset="0"/>
                <a:sym typeface="微软雅黑" charset="0"/>
              </a:rPr>
              <a:t>元件</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飞摆实际是一</a:t>
            </a:r>
            <a:r>
              <a:rPr lang="zh-CN" altLang="en-US" b="1" dirty="0">
                <a:solidFill>
                  <a:srgbClr val="FF0000"/>
                </a:solidFill>
                <a:latin typeface="微软雅黑" charset="0"/>
                <a:ea typeface="微软雅黑" charset="0"/>
                <a:sym typeface="微软雅黑" charset="0"/>
              </a:rPr>
              <a:t>测速器</a:t>
            </a:r>
            <a:r>
              <a:rPr lang="zh-CN" altLang="en-US" b="1" dirty="0">
                <a:solidFill>
                  <a:schemeClr val="tx1"/>
                </a:solidFill>
                <a:latin typeface="微软雅黑" charset="0"/>
                <a:ea typeface="微软雅黑" charset="0"/>
                <a:sym typeface="微软雅黑" charset="0"/>
              </a:rPr>
              <a:t>元件</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缓冲器、调差机构分别起</a:t>
            </a:r>
            <a:r>
              <a:rPr lang="zh-CN" altLang="en-US" b="1" dirty="0">
                <a:solidFill>
                  <a:srgbClr val="FF0000"/>
                </a:solidFill>
                <a:latin typeface="微软雅黑" charset="0"/>
                <a:ea typeface="微软雅黑" charset="0"/>
                <a:sym typeface="微软雅黑" charset="0"/>
              </a:rPr>
              <a:t>暂态反馈</a:t>
            </a:r>
            <a:r>
              <a:rPr lang="zh-CN" altLang="en-US" b="1" dirty="0">
                <a:solidFill>
                  <a:schemeClr val="tx1"/>
                </a:solidFill>
                <a:latin typeface="微软雅黑" charset="0"/>
                <a:ea typeface="微软雅黑" charset="0"/>
                <a:sym typeface="微软雅黑" charset="0"/>
              </a:rPr>
              <a:t>及</a:t>
            </a:r>
            <a:r>
              <a:rPr lang="zh-CN" altLang="en-US" b="1" dirty="0">
                <a:solidFill>
                  <a:srgbClr val="FF0000"/>
                </a:solidFill>
                <a:latin typeface="微软雅黑" charset="0"/>
                <a:ea typeface="微软雅黑" charset="0"/>
                <a:sym typeface="微软雅黑" charset="0"/>
              </a:rPr>
              <a:t>永态反馈</a:t>
            </a:r>
            <a:r>
              <a:rPr lang="zh-CN" altLang="en-US" b="1" dirty="0">
                <a:solidFill>
                  <a:schemeClr val="tx1"/>
                </a:solidFill>
                <a:latin typeface="微软雅黑" charset="0"/>
                <a:ea typeface="微软雅黑" charset="0"/>
                <a:sym typeface="微软雅黑" charset="0"/>
              </a:rPr>
              <a:t>的作用</a:t>
            </a:r>
          </a:p>
        </p:txBody>
      </p:sp>
      <p:pic>
        <p:nvPicPr>
          <p:cNvPr id="13" name="图片 12">
            <a:extLst>
              <a:ext uri="{FF2B5EF4-FFF2-40B4-BE49-F238E27FC236}">
                <a16:creationId xmlns:a16="http://schemas.microsoft.com/office/drawing/2014/main" id="{828BD183-4BF8-4F20-83F7-C076A521FE7E}"/>
              </a:ext>
            </a:extLst>
          </p:cNvPr>
          <p:cNvPicPr>
            <a:picLocks noChangeAspect="1"/>
          </p:cNvPicPr>
          <p:nvPr/>
        </p:nvPicPr>
        <p:blipFill>
          <a:blip r:embed="rId3"/>
          <a:stretch>
            <a:fillRect/>
          </a:stretch>
        </p:blipFill>
        <p:spPr>
          <a:xfrm>
            <a:off x="2423592" y="2853642"/>
            <a:ext cx="6774642" cy="3852784"/>
          </a:xfrm>
          <a:prstGeom prst="rect">
            <a:avLst/>
          </a:prstGeom>
        </p:spPr>
      </p:pic>
    </p:spTree>
    <p:extLst>
      <p:ext uri="{BB962C8B-B14F-4D97-AF65-F5344CB8AC3E}">
        <p14:creationId xmlns:p14="http://schemas.microsoft.com/office/powerpoint/2010/main" val="30275910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0177C058-9C8E-40DF-B62F-6CBF6CDF3321}"/>
              </a:ext>
            </a:extLst>
          </p:cNvPr>
          <p:cNvPicPr>
            <a:picLocks noChangeAspect="1"/>
          </p:cNvPicPr>
          <p:nvPr/>
        </p:nvPicPr>
        <p:blipFill>
          <a:blip r:embed="rId2"/>
          <a:stretch>
            <a:fillRect/>
          </a:stretch>
        </p:blipFill>
        <p:spPr>
          <a:xfrm>
            <a:off x="6264787" y="1947093"/>
            <a:ext cx="3321983" cy="4119260"/>
          </a:xfrm>
          <a:prstGeom prst="rect">
            <a:avLst/>
          </a:prstGeom>
        </p:spPr>
      </p:pic>
      <p:sp>
        <p:nvSpPr>
          <p:cNvPr id="2" name="标题 1"/>
          <p:cNvSpPr>
            <a:spLocks noGrp="1"/>
          </p:cNvSpPr>
          <p:nvPr>
            <p:ph type="title"/>
          </p:nvPr>
        </p:nvSpPr>
        <p:spPr/>
        <p:txBody>
          <a:bodyPr>
            <a:normAutofit/>
          </a:bodyPr>
          <a:lstStyle/>
          <a:p>
            <a:r>
              <a:rPr lang="zh-CN" altLang="en-US" spc="0" dirty="0"/>
              <a:t>机械液压</a:t>
            </a:r>
            <a:r>
              <a:rPr lang="en-US" altLang="zh-CN" spc="0" dirty="0"/>
              <a:t>(PI)</a:t>
            </a:r>
            <a:r>
              <a:rPr lang="zh-CN" altLang="en-US" spc="0" dirty="0"/>
              <a:t>型调速器</a:t>
            </a:r>
          </a:p>
        </p:txBody>
      </p:sp>
      <p:sp>
        <p:nvSpPr>
          <p:cNvPr id="3" name="内容占位符 2">
            <a:extLst>
              <a:ext uri="{FF2B5EF4-FFF2-40B4-BE49-F238E27FC236}">
                <a16:creationId xmlns:a16="http://schemas.microsoft.com/office/drawing/2014/main" id="{B498A115-61E7-4744-9EB6-24056CF83BF6}"/>
              </a:ext>
            </a:extLst>
          </p:cNvPr>
          <p:cNvSpPr>
            <a:spLocks noGrp="1"/>
          </p:cNvSpPr>
          <p:nvPr>
            <p:ph sz="quarter" idx="13"/>
          </p:nvPr>
        </p:nvSpPr>
        <p:spPr/>
        <p:txBody>
          <a:bodyPr>
            <a:normAutofit lnSpcReduction="10000"/>
          </a:bodyPr>
          <a:lstStyle/>
          <a:p>
            <a:r>
              <a:rPr lang="zh-CN" altLang="en-US" sz="2600" dirty="0"/>
              <a:t>测速元件飞摆的数学模型 </a:t>
            </a:r>
          </a:p>
        </p:txBody>
      </p:sp>
      <p:sp>
        <p:nvSpPr>
          <p:cNvPr id="3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7"/>
          <p:cNvSpPr>
            <a:spLocks noChangeArrowheads="1"/>
          </p:cNvSpPr>
          <p:nvPr/>
        </p:nvSpPr>
        <p:spPr bwMode="auto">
          <a:xfrm>
            <a:off x="1396997" y="2141009"/>
            <a:ext cx="3096344"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fontAlgn="b" hangingPunct="1">
              <a:spcBef>
                <a:spcPts val="0"/>
              </a:spcBef>
              <a:spcAft>
                <a:spcPts val="0"/>
              </a:spcAft>
              <a:buClrTx/>
              <a:buNone/>
            </a:pPr>
            <a:r>
              <a:rPr lang="zh-CN" altLang="en-US" sz="2800" dirty="0">
                <a:latin typeface="+mn-ea"/>
                <a:ea typeface="+mn-ea"/>
              </a:rPr>
              <a:t>飞摆所受约束力：</a:t>
            </a:r>
          </a:p>
          <a:p>
            <a:pPr eaLnBrk="1" fontAlgn="b" hangingPunct="1">
              <a:spcBef>
                <a:spcPts val="0"/>
              </a:spcBef>
              <a:spcAft>
                <a:spcPts val="0"/>
              </a:spcAft>
              <a:buClrTx/>
              <a:buNone/>
            </a:pPr>
            <a:endParaRPr lang="zh-CN" altLang="en-US" sz="2800" dirty="0">
              <a:latin typeface="+mn-ea"/>
              <a:ea typeface="+mn-ea"/>
            </a:endParaRPr>
          </a:p>
          <a:p>
            <a:pPr eaLnBrk="1" fontAlgn="b" hangingPunct="1">
              <a:spcBef>
                <a:spcPts val="600"/>
              </a:spcBef>
              <a:spcAft>
                <a:spcPts val="0"/>
              </a:spcAft>
              <a:buClrTx/>
              <a:buNone/>
            </a:pPr>
            <a:r>
              <a:rPr lang="zh-CN" altLang="en-US" sz="2800" dirty="0">
                <a:latin typeface="+mn-ea"/>
                <a:ea typeface="+mn-ea"/>
              </a:rPr>
              <a:t>  弹簧力</a:t>
            </a:r>
          </a:p>
          <a:p>
            <a:pPr eaLnBrk="1" fontAlgn="b" hangingPunct="1">
              <a:spcBef>
                <a:spcPts val="600"/>
              </a:spcBef>
              <a:spcAft>
                <a:spcPts val="0"/>
              </a:spcAft>
              <a:buClrTx/>
              <a:buNone/>
            </a:pPr>
            <a:r>
              <a:rPr lang="zh-CN" altLang="en-US" sz="2800" dirty="0">
                <a:latin typeface="+mn-ea"/>
                <a:ea typeface="+mn-ea"/>
              </a:rPr>
              <a:t>  离心力</a:t>
            </a:r>
          </a:p>
          <a:p>
            <a:pPr eaLnBrk="1" fontAlgn="b" hangingPunct="1">
              <a:spcBef>
                <a:spcPts val="600"/>
              </a:spcBef>
              <a:spcAft>
                <a:spcPts val="0"/>
              </a:spcAft>
              <a:buClrTx/>
              <a:buNone/>
            </a:pPr>
            <a:r>
              <a:rPr lang="zh-CN" altLang="en-US" sz="2800" dirty="0">
                <a:latin typeface="+mn-ea"/>
                <a:ea typeface="+mn-ea"/>
              </a:rPr>
              <a:t>  阻尼力</a:t>
            </a:r>
          </a:p>
          <a:p>
            <a:pPr eaLnBrk="1" fontAlgn="b" hangingPunct="1">
              <a:spcBef>
                <a:spcPts val="600"/>
              </a:spcBef>
              <a:spcAft>
                <a:spcPts val="0"/>
              </a:spcAft>
              <a:buClrTx/>
              <a:buNone/>
            </a:pPr>
            <a:r>
              <a:rPr lang="zh-CN" altLang="en-US" sz="2800" dirty="0">
                <a:latin typeface="+mn-ea"/>
                <a:ea typeface="+mn-ea"/>
              </a:rPr>
              <a:t>  惯性力</a:t>
            </a:r>
          </a:p>
          <a:p>
            <a:pPr eaLnBrk="1" fontAlgn="b" hangingPunct="1">
              <a:spcBef>
                <a:spcPts val="600"/>
              </a:spcBef>
              <a:spcAft>
                <a:spcPts val="0"/>
              </a:spcAft>
              <a:buClrTx/>
              <a:buNone/>
            </a:pPr>
            <a:r>
              <a:rPr lang="zh-CN" altLang="en-US" sz="2800" dirty="0">
                <a:latin typeface="+mn-ea"/>
                <a:ea typeface="+mn-ea"/>
              </a:rPr>
              <a:t>  干摩擦力 </a:t>
            </a:r>
          </a:p>
        </p:txBody>
      </p:sp>
      <p:grpSp>
        <p:nvGrpSpPr>
          <p:cNvPr id="8" name="Group 10"/>
          <p:cNvGrpSpPr>
            <a:grpSpLocks/>
          </p:cNvGrpSpPr>
          <p:nvPr/>
        </p:nvGrpSpPr>
        <p:grpSpPr bwMode="auto">
          <a:xfrm>
            <a:off x="5349725" y="4128575"/>
            <a:ext cx="1459588" cy="754316"/>
            <a:chOff x="2401" y="2366"/>
            <a:chExt cx="1022" cy="553"/>
          </a:xfrm>
        </p:grpSpPr>
        <p:sp>
          <p:nvSpPr>
            <p:cNvPr id="27" name="Line 11"/>
            <p:cNvSpPr>
              <a:spLocks noChangeShapeType="1"/>
            </p:cNvSpPr>
            <p:nvPr/>
          </p:nvSpPr>
          <p:spPr bwMode="auto">
            <a:xfrm flipH="1">
              <a:off x="2788" y="2366"/>
              <a:ext cx="635"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12"/>
            <p:cNvSpPr txBox="1">
              <a:spLocks noChangeArrowheads="1"/>
            </p:cNvSpPr>
            <p:nvPr/>
          </p:nvSpPr>
          <p:spPr bwMode="auto">
            <a:xfrm>
              <a:off x="2401" y="2626"/>
              <a:ext cx="59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None/>
              </a:pPr>
              <a:r>
                <a:rPr lang="zh-CN" altLang="en-US" sz="2000" dirty="0"/>
                <a:t>重块</a:t>
              </a:r>
            </a:p>
          </p:txBody>
        </p:sp>
      </p:grpSp>
      <p:grpSp>
        <p:nvGrpSpPr>
          <p:cNvPr id="9" name="Group 13"/>
          <p:cNvGrpSpPr>
            <a:grpSpLocks/>
          </p:cNvGrpSpPr>
          <p:nvPr/>
        </p:nvGrpSpPr>
        <p:grpSpPr bwMode="auto">
          <a:xfrm>
            <a:off x="7895881" y="1876245"/>
            <a:ext cx="1970872" cy="866168"/>
            <a:chOff x="4150" y="890"/>
            <a:chExt cx="1380" cy="635"/>
          </a:xfrm>
        </p:grpSpPr>
        <p:sp>
          <p:nvSpPr>
            <p:cNvPr id="25" name="Line 14"/>
            <p:cNvSpPr>
              <a:spLocks noChangeShapeType="1"/>
            </p:cNvSpPr>
            <p:nvPr/>
          </p:nvSpPr>
          <p:spPr bwMode="auto">
            <a:xfrm flipV="1">
              <a:off x="4150" y="1207"/>
              <a:ext cx="408"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Text Box 15"/>
            <p:cNvSpPr txBox="1">
              <a:spLocks noChangeArrowheads="1"/>
            </p:cNvSpPr>
            <p:nvPr/>
          </p:nvSpPr>
          <p:spPr bwMode="auto">
            <a:xfrm>
              <a:off x="4468" y="890"/>
              <a:ext cx="106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000" dirty="0">
                  <a:latin typeface="微软简行楷" pitchFamily="2" charset="-122"/>
                </a:rPr>
                <a:t>上支持块</a:t>
              </a:r>
            </a:p>
          </p:txBody>
        </p:sp>
      </p:grpSp>
      <p:grpSp>
        <p:nvGrpSpPr>
          <p:cNvPr id="10" name="Group 16"/>
          <p:cNvGrpSpPr>
            <a:grpSpLocks/>
          </p:cNvGrpSpPr>
          <p:nvPr/>
        </p:nvGrpSpPr>
        <p:grpSpPr bwMode="auto">
          <a:xfrm>
            <a:off x="7977555" y="4218603"/>
            <a:ext cx="2252221" cy="1141705"/>
            <a:chOff x="4241" y="2432"/>
            <a:chExt cx="1577" cy="837"/>
          </a:xfrm>
        </p:grpSpPr>
        <p:sp>
          <p:nvSpPr>
            <p:cNvPr id="23" name="Line 17"/>
            <p:cNvSpPr>
              <a:spLocks noChangeShapeType="1"/>
            </p:cNvSpPr>
            <p:nvPr/>
          </p:nvSpPr>
          <p:spPr bwMode="auto">
            <a:xfrm>
              <a:off x="4241" y="2432"/>
              <a:ext cx="998"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Text Box 18"/>
            <p:cNvSpPr txBox="1">
              <a:spLocks noChangeArrowheads="1"/>
            </p:cNvSpPr>
            <p:nvPr/>
          </p:nvSpPr>
          <p:spPr bwMode="auto">
            <a:xfrm>
              <a:off x="5126" y="2750"/>
              <a:ext cx="692"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None/>
              </a:pPr>
              <a:r>
                <a:rPr lang="zh-CN" altLang="en-US" sz="2000" dirty="0"/>
                <a:t>弹簧压紧螺母</a:t>
              </a:r>
            </a:p>
          </p:txBody>
        </p:sp>
      </p:grpSp>
      <p:grpSp>
        <p:nvGrpSpPr>
          <p:cNvPr id="11" name="Group 19"/>
          <p:cNvGrpSpPr>
            <a:grpSpLocks/>
          </p:cNvGrpSpPr>
          <p:nvPr/>
        </p:nvGrpSpPr>
        <p:grpSpPr bwMode="auto">
          <a:xfrm>
            <a:off x="5902426" y="4589621"/>
            <a:ext cx="1686666" cy="867532"/>
            <a:chOff x="2788" y="2704"/>
            <a:chExt cx="1181" cy="636"/>
          </a:xfrm>
        </p:grpSpPr>
        <p:sp>
          <p:nvSpPr>
            <p:cNvPr id="21" name="Line 20"/>
            <p:cNvSpPr>
              <a:spLocks noChangeShapeType="1"/>
            </p:cNvSpPr>
            <p:nvPr/>
          </p:nvSpPr>
          <p:spPr bwMode="auto">
            <a:xfrm flipH="1">
              <a:off x="3243" y="2704"/>
              <a:ext cx="726"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21"/>
            <p:cNvSpPr txBox="1">
              <a:spLocks noChangeArrowheads="1"/>
            </p:cNvSpPr>
            <p:nvPr/>
          </p:nvSpPr>
          <p:spPr bwMode="auto">
            <a:xfrm>
              <a:off x="2788" y="3047"/>
              <a:ext cx="59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None/>
              </a:pPr>
              <a:r>
                <a:rPr lang="zh-CN" altLang="en-US" sz="2000" dirty="0"/>
                <a:t>弹簧</a:t>
              </a:r>
            </a:p>
          </p:txBody>
        </p:sp>
      </p:grpSp>
      <p:grpSp>
        <p:nvGrpSpPr>
          <p:cNvPr id="12" name="Group 22"/>
          <p:cNvGrpSpPr>
            <a:grpSpLocks/>
          </p:cNvGrpSpPr>
          <p:nvPr/>
        </p:nvGrpSpPr>
        <p:grpSpPr bwMode="auto">
          <a:xfrm>
            <a:off x="5366862" y="5240269"/>
            <a:ext cx="2242224" cy="814334"/>
            <a:chOff x="2489" y="3203"/>
            <a:chExt cx="1570" cy="597"/>
          </a:xfrm>
        </p:grpSpPr>
        <p:sp>
          <p:nvSpPr>
            <p:cNvPr id="19" name="Line 23"/>
            <p:cNvSpPr>
              <a:spLocks noChangeShapeType="1"/>
            </p:cNvSpPr>
            <p:nvPr/>
          </p:nvSpPr>
          <p:spPr bwMode="auto">
            <a:xfrm flipH="1">
              <a:off x="3243" y="3203"/>
              <a:ext cx="816"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4"/>
            <p:cNvSpPr txBox="1">
              <a:spLocks noChangeArrowheads="1"/>
            </p:cNvSpPr>
            <p:nvPr/>
          </p:nvSpPr>
          <p:spPr bwMode="auto">
            <a:xfrm>
              <a:off x="2489" y="3507"/>
              <a:ext cx="106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None/>
              </a:pPr>
              <a:r>
                <a:rPr lang="zh-CN" altLang="en-US" sz="2000" dirty="0"/>
                <a:t>下支持块</a:t>
              </a:r>
            </a:p>
          </p:txBody>
        </p:sp>
      </p:grpSp>
      <p:grpSp>
        <p:nvGrpSpPr>
          <p:cNvPr id="13" name="Group 25"/>
          <p:cNvGrpSpPr>
            <a:grpSpLocks/>
          </p:cNvGrpSpPr>
          <p:nvPr/>
        </p:nvGrpSpPr>
        <p:grpSpPr bwMode="auto">
          <a:xfrm>
            <a:off x="6695446" y="5507915"/>
            <a:ext cx="1516714" cy="887992"/>
            <a:chOff x="3431" y="3511"/>
            <a:chExt cx="1062" cy="651"/>
          </a:xfrm>
        </p:grpSpPr>
        <p:sp>
          <p:nvSpPr>
            <p:cNvPr id="17" name="Line 26"/>
            <p:cNvSpPr>
              <a:spLocks noChangeShapeType="1"/>
            </p:cNvSpPr>
            <p:nvPr/>
          </p:nvSpPr>
          <p:spPr bwMode="auto">
            <a:xfrm flipH="1">
              <a:off x="3735" y="3511"/>
              <a:ext cx="454"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27"/>
            <p:cNvSpPr txBox="1">
              <a:spLocks noChangeArrowheads="1"/>
            </p:cNvSpPr>
            <p:nvPr/>
          </p:nvSpPr>
          <p:spPr bwMode="auto">
            <a:xfrm>
              <a:off x="3431" y="3869"/>
              <a:ext cx="106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None/>
              </a:pPr>
              <a:r>
                <a:rPr lang="zh-CN" altLang="en-US" sz="2000" dirty="0"/>
                <a:t>转动套</a:t>
              </a:r>
            </a:p>
          </p:txBody>
        </p:sp>
      </p:grpSp>
    </p:spTree>
    <p:extLst>
      <p:ext uri="{BB962C8B-B14F-4D97-AF65-F5344CB8AC3E}">
        <p14:creationId xmlns:p14="http://schemas.microsoft.com/office/powerpoint/2010/main" val="38295122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7" name="Object 3"/>
          <p:cNvGraphicFramePr>
            <a:graphicFrameLocks noChangeAspect="1"/>
          </p:cNvGraphicFramePr>
          <p:nvPr/>
        </p:nvGraphicFramePr>
        <p:xfrm>
          <a:off x="1711326" y="1257126"/>
          <a:ext cx="8734425" cy="947738"/>
        </p:xfrm>
        <a:graphic>
          <a:graphicData uri="http://schemas.openxmlformats.org/presentationml/2006/ole">
            <mc:AlternateContent xmlns:mc="http://schemas.openxmlformats.org/markup-compatibility/2006">
              <mc:Choice xmlns:v="urn:schemas-microsoft-com:vml" Requires="v">
                <p:oleObj spid="_x0000_s255514" name="Equation" r:id="rId3" imgW="3860800" imgH="419100" progId="Equation.DSMT4">
                  <p:embed/>
                </p:oleObj>
              </mc:Choice>
              <mc:Fallback>
                <p:oleObj name="Equation" r:id="rId3" imgW="3860800" imgH="419100" progId="Equation.DSMT4">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326" y="1257126"/>
                        <a:ext cx="87344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4"/>
          <p:cNvSpPr>
            <a:spLocks noChangeShapeType="1"/>
          </p:cNvSpPr>
          <p:nvPr/>
        </p:nvSpPr>
        <p:spPr bwMode="auto">
          <a:xfrm flipH="1">
            <a:off x="2423593" y="2190467"/>
            <a:ext cx="229915" cy="3850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mn-ea"/>
              <a:ea typeface="+mn-ea"/>
            </a:endParaRPr>
          </a:p>
        </p:txBody>
      </p:sp>
      <p:sp>
        <p:nvSpPr>
          <p:cNvPr id="9" name="Text Box 5"/>
          <p:cNvSpPr txBox="1">
            <a:spLocks noChangeArrowheads="1"/>
          </p:cNvSpPr>
          <p:nvPr/>
        </p:nvSpPr>
        <p:spPr bwMode="auto">
          <a:xfrm>
            <a:off x="1992314" y="2524834"/>
            <a:ext cx="1512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000" dirty="0">
                <a:latin typeface="+mn-ea"/>
                <a:ea typeface="+mn-ea"/>
              </a:rPr>
              <a:t>惯性力</a:t>
            </a:r>
          </a:p>
        </p:txBody>
      </p:sp>
      <p:sp>
        <p:nvSpPr>
          <p:cNvPr id="10" name="Line 6"/>
          <p:cNvSpPr>
            <a:spLocks noChangeShapeType="1"/>
          </p:cNvSpPr>
          <p:nvPr/>
        </p:nvSpPr>
        <p:spPr bwMode="auto">
          <a:xfrm flipH="1">
            <a:off x="4148510" y="2198667"/>
            <a:ext cx="72008" cy="3768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mn-ea"/>
              <a:ea typeface="+mn-ea"/>
            </a:endParaRPr>
          </a:p>
        </p:txBody>
      </p:sp>
      <p:sp>
        <p:nvSpPr>
          <p:cNvPr id="11" name="Text Box 7"/>
          <p:cNvSpPr txBox="1">
            <a:spLocks noChangeArrowheads="1"/>
          </p:cNvSpPr>
          <p:nvPr/>
        </p:nvSpPr>
        <p:spPr bwMode="auto">
          <a:xfrm>
            <a:off x="3648075" y="2514317"/>
            <a:ext cx="1512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000" dirty="0">
                <a:latin typeface="+mn-ea"/>
                <a:ea typeface="+mn-ea"/>
              </a:rPr>
              <a:t>阻尼力</a:t>
            </a:r>
          </a:p>
        </p:txBody>
      </p:sp>
      <p:sp>
        <p:nvSpPr>
          <p:cNvPr id="12" name="Line 8"/>
          <p:cNvSpPr>
            <a:spLocks noChangeShapeType="1"/>
          </p:cNvSpPr>
          <p:nvPr/>
        </p:nvSpPr>
        <p:spPr bwMode="auto">
          <a:xfrm>
            <a:off x="5644456" y="1988171"/>
            <a:ext cx="163512" cy="5261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mn-ea"/>
              <a:ea typeface="+mn-ea"/>
            </a:endParaRPr>
          </a:p>
        </p:txBody>
      </p:sp>
      <p:sp>
        <p:nvSpPr>
          <p:cNvPr id="13" name="Text Box 9"/>
          <p:cNvSpPr txBox="1">
            <a:spLocks noChangeArrowheads="1"/>
          </p:cNvSpPr>
          <p:nvPr/>
        </p:nvSpPr>
        <p:spPr bwMode="auto">
          <a:xfrm>
            <a:off x="5375275" y="2514317"/>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000" dirty="0">
                <a:latin typeface="+mn-ea"/>
                <a:ea typeface="+mn-ea"/>
              </a:rPr>
              <a:t>弹簧力</a:t>
            </a:r>
          </a:p>
        </p:txBody>
      </p:sp>
      <p:sp>
        <p:nvSpPr>
          <p:cNvPr id="14" name="Line 10"/>
          <p:cNvSpPr>
            <a:spLocks noChangeShapeType="1"/>
          </p:cNvSpPr>
          <p:nvPr/>
        </p:nvSpPr>
        <p:spPr bwMode="auto">
          <a:xfrm>
            <a:off x="7467600" y="1988171"/>
            <a:ext cx="215900" cy="53666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mn-ea"/>
              <a:ea typeface="+mn-ea"/>
            </a:endParaRPr>
          </a:p>
        </p:txBody>
      </p:sp>
      <p:sp>
        <p:nvSpPr>
          <p:cNvPr id="15" name="Line 11"/>
          <p:cNvSpPr>
            <a:spLocks noChangeShapeType="1"/>
          </p:cNvSpPr>
          <p:nvPr/>
        </p:nvSpPr>
        <p:spPr bwMode="auto">
          <a:xfrm flipH="1">
            <a:off x="9696401" y="1949750"/>
            <a:ext cx="504825" cy="4925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mn-ea"/>
              <a:ea typeface="+mn-ea"/>
            </a:endParaRPr>
          </a:p>
        </p:txBody>
      </p:sp>
      <p:sp>
        <p:nvSpPr>
          <p:cNvPr id="16" name="Text Box 12"/>
          <p:cNvSpPr txBox="1">
            <a:spLocks noChangeArrowheads="1"/>
          </p:cNvSpPr>
          <p:nvPr/>
        </p:nvSpPr>
        <p:spPr bwMode="auto">
          <a:xfrm>
            <a:off x="7175500" y="2514317"/>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000">
                <a:latin typeface="+mn-ea"/>
                <a:ea typeface="+mn-ea"/>
              </a:rPr>
              <a:t>离心力</a:t>
            </a:r>
          </a:p>
        </p:txBody>
      </p:sp>
      <p:sp>
        <p:nvSpPr>
          <p:cNvPr id="17" name="Text Box 13"/>
          <p:cNvSpPr txBox="1">
            <a:spLocks noChangeArrowheads="1"/>
          </p:cNvSpPr>
          <p:nvPr/>
        </p:nvSpPr>
        <p:spPr bwMode="auto">
          <a:xfrm>
            <a:off x="8976321" y="2452826"/>
            <a:ext cx="1296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000" dirty="0">
                <a:latin typeface="+mn-ea"/>
                <a:ea typeface="+mn-ea"/>
              </a:rPr>
              <a:t>干摩擦力</a:t>
            </a:r>
          </a:p>
        </p:txBody>
      </p:sp>
      <p:sp>
        <p:nvSpPr>
          <p:cNvPr id="18" name="Rectangle 14"/>
          <p:cNvSpPr>
            <a:spLocks noChangeArrowheads="1"/>
          </p:cNvSpPr>
          <p:nvPr/>
        </p:nvSpPr>
        <p:spPr bwMode="auto">
          <a:xfrm>
            <a:off x="2870522" y="3356993"/>
            <a:ext cx="7473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离心摆所有运动构件转化到转动套上的质量 </a:t>
            </a:r>
          </a:p>
        </p:txBody>
      </p:sp>
      <p:sp>
        <p:nvSpPr>
          <p:cNvPr id="19" name="Rectangle 15"/>
          <p:cNvSpPr>
            <a:spLocks noChangeArrowheads="1"/>
          </p:cNvSpPr>
          <p:nvPr/>
        </p:nvSpPr>
        <p:spPr bwMode="auto">
          <a:xfrm>
            <a:off x="2870522" y="3870500"/>
            <a:ext cx="462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额定转速时的弹簧压缩量 </a:t>
            </a:r>
          </a:p>
        </p:txBody>
      </p:sp>
      <p:sp>
        <p:nvSpPr>
          <p:cNvPr id="21" name="Rectangle 16"/>
          <p:cNvSpPr>
            <a:spLocks noChangeArrowheads="1"/>
          </p:cNvSpPr>
          <p:nvPr/>
        </p:nvSpPr>
        <p:spPr bwMode="auto">
          <a:xfrm>
            <a:off x="2870522" y="4438403"/>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转动套位移比量 </a:t>
            </a:r>
          </a:p>
        </p:txBody>
      </p:sp>
      <p:sp>
        <p:nvSpPr>
          <p:cNvPr id="22" name="Rectangle 17"/>
          <p:cNvSpPr>
            <a:spLocks noChangeArrowheads="1"/>
          </p:cNvSpPr>
          <p:nvPr/>
        </p:nvSpPr>
        <p:spPr bwMode="auto">
          <a:xfrm>
            <a:off x="7118672" y="4447928"/>
            <a:ext cx="285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液体摩阻系数 </a:t>
            </a:r>
          </a:p>
        </p:txBody>
      </p:sp>
      <p:sp>
        <p:nvSpPr>
          <p:cNvPr id="23" name="Rectangle 18"/>
          <p:cNvSpPr>
            <a:spLocks noChangeArrowheads="1"/>
          </p:cNvSpPr>
          <p:nvPr/>
        </p:nvSpPr>
        <p:spPr bwMode="auto">
          <a:xfrm>
            <a:off x="2870522" y="4978053"/>
            <a:ext cx="569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从重块到转动套的位移传递系数 </a:t>
            </a:r>
          </a:p>
        </p:txBody>
      </p:sp>
      <p:sp>
        <p:nvSpPr>
          <p:cNvPr id="24" name="Rectangle 19"/>
          <p:cNvSpPr>
            <a:spLocks noChangeArrowheads="1"/>
          </p:cNvSpPr>
          <p:nvPr/>
        </p:nvSpPr>
        <p:spPr bwMode="auto">
          <a:xfrm>
            <a:off x="2870522" y="5475189"/>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旋转物体，主要是重块的质量 </a:t>
            </a:r>
          </a:p>
        </p:txBody>
      </p:sp>
      <p:sp>
        <p:nvSpPr>
          <p:cNvPr id="25" name="Rectangle 20"/>
          <p:cNvSpPr>
            <a:spLocks noChangeArrowheads="1"/>
          </p:cNvSpPr>
          <p:nvPr/>
        </p:nvSpPr>
        <p:spPr bwMode="auto">
          <a:xfrm>
            <a:off x="2943547" y="6029028"/>
            <a:ext cx="4984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干摩擦力较小，可略去不计 </a:t>
            </a:r>
          </a:p>
        </p:txBody>
      </p:sp>
      <p:graphicFrame>
        <p:nvGraphicFramePr>
          <p:cNvPr id="26" name="Object 23"/>
          <p:cNvGraphicFramePr>
            <a:graphicFrameLocks noChangeAspect="1"/>
          </p:cNvGraphicFramePr>
          <p:nvPr/>
        </p:nvGraphicFramePr>
        <p:xfrm>
          <a:off x="2222252" y="3128132"/>
          <a:ext cx="792088" cy="948940"/>
        </p:xfrm>
        <a:graphic>
          <a:graphicData uri="http://schemas.openxmlformats.org/presentationml/2006/ole">
            <mc:AlternateContent xmlns:mc="http://schemas.openxmlformats.org/markup-compatibility/2006">
              <mc:Choice xmlns:v="urn:schemas-microsoft-com:vml" Requires="v">
                <p:oleObj spid="_x0000_s255515" name="Equation" r:id="rId5" imgW="190500" imgH="228600" progId="Equation.DSMT4">
                  <p:embed/>
                </p:oleObj>
              </mc:Choice>
              <mc:Fallback>
                <p:oleObj name="Equation" r:id="rId5" imgW="190500" imgH="228600" progId="Equation.DSMT4">
                  <p:embed/>
                  <p:pic>
                    <p:nvPicPr>
                      <p:cNvPr id="26"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252" y="3128132"/>
                        <a:ext cx="792088" cy="948940"/>
                      </a:xfrm>
                      <a:prstGeom prst="rect">
                        <a:avLst/>
                      </a:prstGeom>
                      <a:noFill/>
                      <a:ln>
                        <a:noFill/>
                      </a:ln>
                    </p:spPr>
                  </p:pic>
                </p:oleObj>
              </mc:Fallback>
            </mc:AlternateContent>
          </a:graphicData>
        </a:graphic>
      </p:graphicFrame>
      <p:graphicFrame>
        <p:nvGraphicFramePr>
          <p:cNvPr id="27" name="Object 22"/>
          <p:cNvGraphicFramePr>
            <a:graphicFrameLocks noChangeAspect="1"/>
          </p:cNvGraphicFramePr>
          <p:nvPr/>
        </p:nvGraphicFramePr>
        <p:xfrm>
          <a:off x="2234356" y="3787950"/>
          <a:ext cx="636167" cy="865187"/>
        </p:xfrm>
        <a:graphic>
          <a:graphicData uri="http://schemas.openxmlformats.org/presentationml/2006/ole">
            <mc:AlternateContent xmlns:mc="http://schemas.openxmlformats.org/markup-compatibility/2006">
              <mc:Choice xmlns:v="urn:schemas-microsoft-com:vml" Requires="v">
                <p:oleObj spid="_x0000_s255516" name="Equation" r:id="rId7" imgW="165028" imgH="228501" progId="Equation.DSMT4">
                  <p:embed/>
                </p:oleObj>
              </mc:Choice>
              <mc:Fallback>
                <p:oleObj name="Equation" r:id="rId7" imgW="165028" imgH="228501" progId="Equation.DSMT4">
                  <p:embed/>
                  <p:pic>
                    <p:nvPicPr>
                      <p:cNvPr id="27"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4356" y="3787950"/>
                        <a:ext cx="636167" cy="865187"/>
                      </a:xfrm>
                      <a:prstGeom prst="rect">
                        <a:avLst/>
                      </a:prstGeom>
                      <a:noFill/>
                      <a:ln>
                        <a:noFill/>
                      </a:ln>
                    </p:spPr>
                  </p:pic>
                </p:oleObj>
              </mc:Fallback>
            </mc:AlternateContent>
          </a:graphicData>
        </a:graphic>
      </p:graphicFrame>
      <p:graphicFrame>
        <p:nvGraphicFramePr>
          <p:cNvPr id="28" name="Object 21"/>
          <p:cNvGraphicFramePr>
            <a:graphicFrameLocks noChangeAspect="1"/>
          </p:cNvGraphicFramePr>
          <p:nvPr/>
        </p:nvGraphicFramePr>
        <p:xfrm>
          <a:off x="2294261" y="4401891"/>
          <a:ext cx="611187" cy="611187"/>
        </p:xfrm>
        <a:graphic>
          <a:graphicData uri="http://schemas.openxmlformats.org/presentationml/2006/ole">
            <mc:AlternateContent xmlns:mc="http://schemas.openxmlformats.org/markup-compatibility/2006">
              <mc:Choice xmlns:v="urn:schemas-microsoft-com:vml" Requires="v">
                <p:oleObj spid="_x0000_s255517" name="Equation" r:id="rId9" imgW="190335" imgH="177646" progId="Equation.DSMT4">
                  <p:embed/>
                </p:oleObj>
              </mc:Choice>
              <mc:Fallback>
                <p:oleObj name="Equation" r:id="rId9" imgW="190335" imgH="177646" progId="Equation.DSMT4">
                  <p:embed/>
                  <p:pic>
                    <p:nvPicPr>
                      <p:cNvPr id="28"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4261" y="4401891"/>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7"/>
          <p:cNvGraphicFramePr>
            <a:graphicFrameLocks noChangeAspect="1"/>
          </p:cNvGraphicFramePr>
          <p:nvPr/>
        </p:nvGraphicFramePr>
        <p:xfrm>
          <a:off x="2375223" y="4978052"/>
          <a:ext cx="447675" cy="611188"/>
        </p:xfrm>
        <a:graphic>
          <a:graphicData uri="http://schemas.openxmlformats.org/presentationml/2006/ole">
            <mc:AlternateContent xmlns:mc="http://schemas.openxmlformats.org/markup-compatibility/2006">
              <mc:Choice xmlns:v="urn:schemas-microsoft-com:vml" Requires="v">
                <p:oleObj spid="_x0000_s255518" name="Equation" r:id="rId11" imgW="139579" imgH="177646" progId="Equation.DSMT4">
                  <p:embed/>
                </p:oleObj>
              </mc:Choice>
              <mc:Fallback>
                <p:oleObj name="Equation" r:id="rId11" imgW="139579" imgH="177646" progId="Equation.DSMT4">
                  <p:embed/>
                  <p:pic>
                    <p:nvPicPr>
                      <p:cNvPr id="29"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5223" y="4978052"/>
                        <a:ext cx="4476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8"/>
          <p:cNvGraphicFramePr>
            <a:graphicFrameLocks noChangeAspect="1"/>
          </p:cNvGraphicFramePr>
          <p:nvPr/>
        </p:nvGraphicFramePr>
        <p:xfrm>
          <a:off x="6603430" y="4404362"/>
          <a:ext cx="587375" cy="680822"/>
        </p:xfrm>
        <a:graphic>
          <a:graphicData uri="http://schemas.openxmlformats.org/presentationml/2006/ole">
            <mc:AlternateContent xmlns:mc="http://schemas.openxmlformats.org/markup-compatibility/2006">
              <mc:Choice xmlns:v="urn:schemas-microsoft-com:vml" Requires="v">
                <p:oleObj spid="_x0000_s255519" name="Equation" r:id="rId13" imgW="152268" imgH="164957" progId="Equation.DSMT4">
                  <p:embed/>
                </p:oleObj>
              </mc:Choice>
              <mc:Fallback>
                <p:oleObj name="Equation" r:id="rId13" imgW="152268" imgH="164957" progId="Equation.DSMT4">
                  <p:embed/>
                  <p:pic>
                    <p:nvPicPr>
                      <p:cNvPr id="3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03430" y="4404362"/>
                        <a:ext cx="587375" cy="680822"/>
                      </a:xfrm>
                      <a:prstGeom prst="rect">
                        <a:avLst/>
                      </a:prstGeom>
                      <a:noFill/>
                      <a:ln>
                        <a:noFill/>
                      </a:ln>
                    </p:spPr>
                  </p:pic>
                </p:oleObj>
              </mc:Fallback>
            </mc:AlternateContent>
          </a:graphicData>
        </a:graphic>
      </p:graphicFrame>
      <p:graphicFrame>
        <p:nvGraphicFramePr>
          <p:cNvPr id="31" name="Object 29"/>
          <p:cNvGraphicFramePr>
            <a:graphicFrameLocks noChangeAspect="1"/>
          </p:cNvGraphicFramePr>
          <p:nvPr/>
        </p:nvGraphicFramePr>
        <p:xfrm>
          <a:off x="2335536" y="5540276"/>
          <a:ext cx="528637" cy="481012"/>
        </p:xfrm>
        <a:graphic>
          <a:graphicData uri="http://schemas.openxmlformats.org/presentationml/2006/ole">
            <mc:AlternateContent xmlns:mc="http://schemas.openxmlformats.org/markup-compatibility/2006">
              <mc:Choice xmlns:v="urn:schemas-microsoft-com:vml" Requires="v">
                <p:oleObj spid="_x0000_s255520" name="Equation" r:id="rId15" imgW="164957" imgH="139579" progId="Equation.DSMT4">
                  <p:embed/>
                </p:oleObj>
              </mc:Choice>
              <mc:Fallback>
                <p:oleObj name="Equation" r:id="rId15" imgW="164957" imgH="139579" progId="Equation.DSMT4">
                  <p:embed/>
                  <p:pic>
                    <p:nvPicPr>
                      <p:cNvPr id="31"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5536" y="5540276"/>
                        <a:ext cx="5286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0"/>
          <p:cNvGraphicFramePr>
            <a:graphicFrameLocks noChangeAspect="1"/>
          </p:cNvGraphicFramePr>
          <p:nvPr/>
        </p:nvGraphicFramePr>
        <p:xfrm>
          <a:off x="2454597" y="6029028"/>
          <a:ext cx="488950" cy="568325"/>
        </p:xfrm>
        <a:graphic>
          <a:graphicData uri="http://schemas.openxmlformats.org/presentationml/2006/ole">
            <mc:AlternateContent xmlns:mc="http://schemas.openxmlformats.org/markup-compatibility/2006">
              <mc:Choice xmlns:v="urn:schemas-microsoft-com:vml" Requires="v">
                <p:oleObj spid="_x0000_s255521" name="Equation" r:id="rId17" imgW="152268" imgH="164957" progId="Equation.DSMT4">
                  <p:embed/>
                </p:oleObj>
              </mc:Choice>
              <mc:Fallback>
                <p:oleObj name="Equation" r:id="rId17" imgW="152268" imgH="164957" progId="Equation.DSMT4">
                  <p:embed/>
                  <p:pic>
                    <p:nvPicPr>
                      <p:cNvPr id="32"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4597" y="6029028"/>
                        <a:ext cx="4889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07640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graphicFrame>
        <p:nvGraphicFramePr>
          <p:cNvPr id="21" name="Object 4"/>
          <p:cNvGraphicFramePr>
            <a:graphicFrameLocks noChangeAspect="1"/>
          </p:cNvGraphicFramePr>
          <p:nvPr/>
        </p:nvGraphicFramePr>
        <p:xfrm>
          <a:off x="3312844" y="1556792"/>
          <a:ext cx="2927350" cy="569912"/>
        </p:xfrm>
        <a:graphic>
          <a:graphicData uri="http://schemas.openxmlformats.org/presentationml/2006/ole">
            <mc:AlternateContent xmlns:mc="http://schemas.openxmlformats.org/markup-compatibility/2006">
              <mc:Choice xmlns:v="urn:schemas-microsoft-com:vml" Requires="v">
                <p:oleObj spid="_x0000_s256471" name="Equation" r:id="rId3" imgW="1218671" imgH="241195" progId="Equation.DSMT4">
                  <p:embed/>
                </p:oleObj>
              </mc:Choice>
              <mc:Fallback>
                <p:oleObj name="Equation" r:id="rId3" imgW="1218671" imgH="241195" progId="Equation.DSMT4">
                  <p:embed/>
                  <p:pic>
                    <p:nvPicPr>
                      <p:cNvPr id="2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844" y="1556792"/>
                        <a:ext cx="292735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6"/>
          <p:cNvSpPr>
            <a:spLocks noChangeArrowheads="1"/>
          </p:cNvSpPr>
          <p:nvPr/>
        </p:nvSpPr>
        <p:spPr bwMode="auto">
          <a:xfrm>
            <a:off x="2163979" y="1197125"/>
            <a:ext cx="4892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在额定转速时，离心力等于弹簧力 </a:t>
            </a:r>
          </a:p>
        </p:txBody>
      </p:sp>
      <p:sp>
        <p:nvSpPr>
          <p:cNvPr id="23" name="Rectangle 8"/>
          <p:cNvSpPr>
            <a:spLocks noChangeArrowheads="1"/>
          </p:cNvSpPr>
          <p:nvPr/>
        </p:nvSpPr>
        <p:spPr bwMode="auto">
          <a:xfrm>
            <a:off x="2135189" y="2096146"/>
            <a:ext cx="21226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在小偏差时， </a:t>
            </a:r>
          </a:p>
        </p:txBody>
      </p:sp>
      <p:graphicFrame>
        <p:nvGraphicFramePr>
          <p:cNvPr id="24" name="Object 9"/>
          <p:cNvGraphicFramePr>
            <a:graphicFrameLocks noChangeAspect="1"/>
          </p:cNvGraphicFramePr>
          <p:nvPr/>
        </p:nvGraphicFramePr>
        <p:xfrm>
          <a:off x="4151785" y="2024138"/>
          <a:ext cx="1152525" cy="612775"/>
        </p:xfrm>
        <a:graphic>
          <a:graphicData uri="http://schemas.openxmlformats.org/presentationml/2006/ole">
            <mc:AlternateContent xmlns:mc="http://schemas.openxmlformats.org/markup-compatibility/2006">
              <mc:Choice xmlns:v="urn:schemas-microsoft-com:vml" Requires="v">
                <p:oleObj spid="_x0000_s256472" name="Equation" r:id="rId5" imgW="431613" imgH="228501" progId="Equation.DSMT4">
                  <p:embed/>
                </p:oleObj>
              </mc:Choice>
              <mc:Fallback>
                <p:oleObj name="Equation" r:id="rId5" imgW="431613" imgH="228501" progId="Equation.DSMT4">
                  <p:embed/>
                  <p:pic>
                    <p:nvPicPr>
                      <p:cNvPr id="24"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785" y="2024138"/>
                        <a:ext cx="11525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11"/>
          <p:cNvGraphicFramePr>
            <a:graphicFrameLocks noChangeAspect="1"/>
          </p:cNvGraphicFramePr>
          <p:nvPr/>
        </p:nvGraphicFramePr>
        <p:xfrm>
          <a:off x="2448352" y="2564905"/>
          <a:ext cx="6671985" cy="879793"/>
        </p:xfrm>
        <a:graphic>
          <a:graphicData uri="http://schemas.openxmlformats.org/presentationml/2006/ole">
            <mc:AlternateContent xmlns:mc="http://schemas.openxmlformats.org/markup-compatibility/2006">
              <mc:Choice xmlns:v="urn:schemas-microsoft-com:vml" Requires="v">
                <p:oleObj spid="_x0000_s256473" name="Equation" r:id="rId7" imgW="3175000" imgH="419100" progId="Equation.DSMT4">
                  <p:embed/>
                </p:oleObj>
              </mc:Choice>
              <mc:Fallback>
                <p:oleObj name="Equation" r:id="rId7" imgW="3175000" imgH="419100" progId="Equation.DSMT4">
                  <p:embed/>
                  <p:pic>
                    <p:nvPicPr>
                      <p:cNvPr id="2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8352" y="2564905"/>
                        <a:ext cx="6671985" cy="879793"/>
                      </a:xfrm>
                      <a:prstGeom prst="rect">
                        <a:avLst/>
                      </a:prstGeom>
                      <a:noFill/>
                      <a:ln>
                        <a:noFill/>
                      </a:ln>
                    </p:spPr>
                  </p:pic>
                </p:oleObj>
              </mc:Fallback>
            </mc:AlternateContent>
          </a:graphicData>
        </a:graphic>
      </p:graphicFrame>
      <p:graphicFrame>
        <p:nvGraphicFramePr>
          <p:cNvPr id="26" name="Object 13"/>
          <p:cNvGraphicFramePr>
            <a:graphicFrameLocks noChangeAspect="1"/>
          </p:cNvGraphicFramePr>
          <p:nvPr>
            <p:extLst>
              <p:ext uri="{D42A27DB-BD31-4B8C-83A1-F6EECF244321}">
                <p14:modId xmlns:p14="http://schemas.microsoft.com/office/powerpoint/2010/main" val="1413710927"/>
              </p:ext>
            </p:extLst>
          </p:nvPr>
        </p:nvGraphicFramePr>
        <p:xfrm>
          <a:off x="3471864" y="3429001"/>
          <a:ext cx="3303587" cy="627063"/>
        </p:xfrm>
        <a:graphic>
          <a:graphicData uri="http://schemas.openxmlformats.org/presentationml/2006/ole">
            <mc:AlternateContent xmlns:mc="http://schemas.openxmlformats.org/markup-compatibility/2006">
              <mc:Choice xmlns:v="urn:schemas-microsoft-com:vml" Requires="v">
                <p:oleObj spid="_x0000_s256474" name="Equation" r:id="rId9" imgW="1320480" imgH="253800" progId="Equation.DSMT4">
                  <p:embed/>
                </p:oleObj>
              </mc:Choice>
              <mc:Fallback>
                <p:oleObj name="Equation" r:id="rId9" imgW="1320480" imgH="253800" progId="Equation.DSMT4">
                  <p:embed/>
                  <p:pic>
                    <p:nvPicPr>
                      <p:cNvPr id="26" name="Object 13"/>
                      <p:cNvPicPr>
                        <a:picLocks noChangeAspect="1" noChangeArrowheads="1"/>
                      </p:cNvPicPr>
                      <p:nvPr/>
                    </p:nvPicPr>
                    <p:blipFill>
                      <a:blip r:embed="rId10"/>
                      <a:srcRect/>
                      <a:stretch>
                        <a:fillRect/>
                      </a:stretch>
                    </p:blipFill>
                    <p:spPr bwMode="auto">
                      <a:xfrm>
                        <a:off x="3471864" y="3429001"/>
                        <a:ext cx="3303587" cy="627063"/>
                      </a:xfrm>
                      <a:prstGeom prst="rect">
                        <a:avLst/>
                      </a:prstGeom>
                      <a:noFill/>
                      <a:ln>
                        <a:noFill/>
                      </a:ln>
                    </p:spPr>
                  </p:pic>
                </p:oleObj>
              </mc:Fallback>
            </mc:AlternateContent>
          </a:graphicData>
        </a:graphic>
      </p:graphicFrame>
      <p:graphicFrame>
        <p:nvGraphicFramePr>
          <p:cNvPr id="27" name="Object 15"/>
          <p:cNvGraphicFramePr>
            <a:graphicFrameLocks noChangeAspect="1"/>
          </p:cNvGraphicFramePr>
          <p:nvPr/>
        </p:nvGraphicFramePr>
        <p:xfrm>
          <a:off x="2495104" y="3910860"/>
          <a:ext cx="6553224" cy="1102317"/>
        </p:xfrm>
        <a:graphic>
          <a:graphicData uri="http://schemas.openxmlformats.org/presentationml/2006/ole">
            <mc:AlternateContent xmlns:mc="http://schemas.openxmlformats.org/markup-compatibility/2006">
              <mc:Choice xmlns:v="urn:schemas-microsoft-com:vml" Requires="v">
                <p:oleObj spid="_x0000_s256475" name="Equation" r:id="rId11" imgW="2717800" imgH="457200" progId="Equation.DSMT4">
                  <p:embed/>
                </p:oleObj>
              </mc:Choice>
              <mc:Fallback>
                <p:oleObj name="Equation" r:id="rId11" imgW="2717800" imgH="457200" progId="Equation.DSMT4">
                  <p:embed/>
                  <p:pic>
                    <p:nvPicPr>
                      <p:cNvPr id="27"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5104" y="3910860"/>
                        <a:ext cx="6553224" cy="1102317"/>
                      </a:xfrm>
                      <a:prstGeom prst="rect">
                        <a:avLst/>
                      </a:prstGeom>
                      <a:noFill/>
                      <a:ln>
                        <a:noFill/>
                      </a:ln>
                    </p:spPr>
                  </p:pic>
                </p:oleObj>
              </mc:Fallback>
            </mc:AlternateContent>
          </a:graphicData>
        </a:graphic>
      </p:graphicFrame>
      <p:sp>
        <p:nvSpPr>
          <p:cNvPr id="28" name="Line 20"/>
          <p:cNvSpPr>
            <a:spLocks noChangeShapeType="1"/>
          </p:cNvSpPr>
          <p:nvPr/>
        </p:nvSpPr>
        <p:spPr bwMode="auto">
          <a:xfrm>
            <a:off x="6096000" y="4653137"/>
            <a:ext cx="2016224" cy="7173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graphicFrame>
        <p:nvGraphicFramePr>
          <p:cNvPr id="29" name="Object 21"/>
          <p:cNvGraphicFramePr>
            <a:graphicFrameLocks noChangeAspect="1"/>
          </p:cNvGraphicFramePr>
          <p:nvPr>
            <p:extLst>
              <p:ext uri="{D42A27DB-BD31-4B8C-83A1-F6EECF244321}">
                <p14:modId xmlns:p14="http://schemas.microsoft.com/office/powerpoint/2010/main" val="719799266"/>
              </p:ext>
            </p:extLst>
          </p:nvPr>
        </p:nvGraphicFramePr>
        <p:xfrm>
          <a:off x="2595564" y="5684838"/>
          <a:ext cx="2897187" cy="984250"/>
        </p:xfrm>
        <a:graphic>
          <a:graphicData uri="http://schemas.openxmlformats.org/presentationml/2006/ole">
            <mc:AlternateContent xmlns:mc="http://schemas.openxmlformats.org/markup-compatibility/2006">
              <mc:Choice xmlns:v="urn:schemas-microsoft-com:vml" Requires="v">
                <p:oleObj spid="_x0000_s256476" name="Equation" r:id="rId13" imgW="1257120" imgH="431640" progId="Equation.DSMT4">
                  <p:embed/>
                </p:oleObj>
              </mc:Choice>
              <mc:Fallback>
                <p:oleObj name="Equation" r:id="rId13" imgW="1257120" imgH="431640" progId="Equation.DSMT4">
                  <p:embed/>
                  <p:pic>
                    <p:nvPicPr>
                      <p:cNvPr id="29" name="Object 21"/>
                      <p:cNvPicPr>
                        <a:picLocks noChangeAspect="1" noChangeArrowheads="1"/>
                      </p:cNvPicPr>
                      <p:nvPr/>
                    </p:nvPicPr>
                    <p:blipFill>
                      <a:blip r:embed="rId14"/>
                      <a:srcRect/>
                      <a:stretch>
                        <a:fillRect/>
                      </a:stretch>
                    </p:blipFill>
                    <p:spPr bwMode="auto">
                      <a:xfrm>
                        <a:off x="2595564" y="5684838"/>
                        <a:ext cx="2897187" cy="984250"/>
                      </a:xfrm>
                      <a:prstGeom prst="rect">
                        <a:avLst/>
                      </a:prstGeom>
                      <a:noFill/>
                      <a:ln>
                        <a:noFill/>
                      </a:ln>
                    </p:spPr>
                  </p:pic>
                </p:oleObj>
              </mc:Fallback>
            </mc:AlternateContent>
          </a:graphicData>
        </a:graphic>
      </p:graphicFrame>
      <p:sp>
        <p:nvSpPr>
          <p:cNvPr id="30" name="Rectangle 23"/>
          <p:cNvSpPr>
            <a:spLocks noChangeArrowheads="1"/>
          </p:cNvSpPr>
          <p:nvPr/>
        </p:nvSpPr>
        <p:spPr bwMode="auto">
          <a:xfrm>
            <a:off x="5591120" y="5789433"/>
            <a:ext cx="482536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400" dirty="0">
                <a:latin typeface="+mn-ea"/>
                <a:ea typeface="+mn-ea"/>
              </a:rPr>
              <a:t>—</a:t>
            </a:r>
            <a:r>
              <a:rPr lang="zh-CN" altLang="en-US" sz="2400" dirty="0">
                <a:latin typeface="+mn-ea"/>
                <a:ea typeface="+mn-ea"/>
              </a:rPr>
              <a:t>为转动套位移相对量的基准值，</a:t>
            </a:r>
          </a:p>
          <a:p>
            <a:pPr eaLnBrk="1" hangingPunct="1">
              <a:spcBef>
                <a:spcPct val="0"/>
              </a:spcBef>
              <a:buClrTx/>
              <a:buFontTx/>
              <a:buNone/>
            </a:pPr>
            <a:r>
              <a:rPr lang="zh-CN" altLang="en-US" sz="2400" dirty="0">
                <a:latin typeface="+mn-ea"/>
                <a:ea typeface="+mn-ea"/>
              </a:rPr>
              <a:t>可取其最大行程 </a:t>
            </a:r>
          </a:p>
        </p:txBody>
      </p:sp>
      <p:sp>
        <p:nvSpPr>
          <p:cNvPr id="31" name="Rectangle 24"/>
          <p:cNvSpPr>
            <a:spLocks noChangeArrowheads="1"/>
          </p:cNvSpPr>
          <p:nvPr/>
        </p:nvSpPr>
        <p:spPr bwMode="auto">
          <a:xfrm>
            <a:off x="1981254" y="5251389"/>
            <a:ext cx="23134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latin typeface="+mn-ea"/>
                <a:ea typeface="+mn-ea"/>
              </a:rPr>
              <a:t>离心摆的时间常数 </a:t>
            </a:r>
          </a:p>
        </p:txBody>
      </p:sp>
      <p:sp>
        <p:nvSpPr>
          <p:cNvPr id="32" name="Rectangle 25"/>
          <p:cNvSpPr>
            <a:spLocks noChangeArrowheads="1"/>
          </p:cNvSpPr>
          <p:nvPr/>
        </p:nvSpPr>
        <p:spPr bwMode="auto">
          <a:xfrm>
            <a:off x="4430768" y="5333146"/>
            <a:ext cx="28264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a:latin typeface="+mn-ea"/>
                <a:ea typeface="+mn-ea"/>
              </a:rPr>
              <a:t>离心摆的阻力时间常数 </a:t>
            </a:r>
          </a:p>
        </p:txBody>
      </p:sp>
      <p:sp>
        <p:nvSpPr>
          <p:cNvPr id="33" name="Rectangle 26"/>
          <p:cNvSpPr>
            <a:spLocks noChangeArrowheads="1"/>
          </p:cNvSpPr>
          <p:nvPr/>
        </p:nvSpPr>
        <p:spPr bwMode="auto">
          <a:xfrm>
            <a:off x="7454954" y="5333146"/>
            <a:ext cx="23134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000" dirty="0">
                <a:latin typeface="+mn-ea"/>
                <a:ea typeface="+mn-ea"/>
              </a:rPr>
              <a:t>离心摆的不均衡度 </a:t>
            </a:r>
          </a:p>
        </p:txBody>
      </p:sp>
      <p:sp>
        <p:nvSpPr>
          <p:cNvPr id="34" name="Line 27"/>
          <p:cNvSpPr>
            <a:spLocks noChangeShapeType="1"/>
          </p:cNvSpPr>
          <p:nvPr/>
        </p:nvSpPr>
        <p:spPr bwMode="auto">
          <a:xfrm>
            <a:off x="4513754" y="4722782"/>
            <a:ext cx="862167" cy="6103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35" name="Line 28"/>
          <p:cNvSpPr>
            <a:spLocks noChangeShapeType="1"/>
          </p:cNvSpPr>
          <p:nvPr/>
        </p:nvSpPr>
        <p:spPr bwMode="auto">
          <a:xfrm>
            <a:off x="2747629" y="4722783"/>
            <a:ext cx="180020" cy="5286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graphicFrame>
        <p:nvGraphicFramePr>
          <p:cNvPr id="36" name="Object 29"/>
          <p:cNvGraphicFramePr>
            <a:graphicFrameLocks noChangeAspect="1"/>
          </p:cNvGraphicFramePr>
          <p:nvPr/>
        </p:nvGraphicFramePr>
        <p:xfrm>
          <a:off x="6840269" y="1629172"/>
          <a:ext cx="539750" cy="647700"/>
        </p:xfrm>
        <a:graphic>
          <a:graphicData uri="http://schemas.openxmlformats.org/presentationml/2006/ole">
            <mc:AlternateContent xmlns:mc="http://schemas.openxmlformats.org/markup-compatibility/2006">
              <mc:Choice xmlns:v="urn:schemas-microsoft-com:vml" Requires="v">
                <p:oleObj spid="_x0000_s256477" name="Equation" r:id="rId15" imgW="190500" imgH="228600" progId="Equation.DSMT4">
                  <p:embed/>
                </p:oleObj>
              </mc:Choice>
              <mc:Fallback>
                <p:oleObj name="Equation" r:id="rId15" imgW="190500" imgH="228600" progId="Equation.DSMT4">
                  <p:embed/>
                  <p:pic>
                    <p:nvPicPr>
                      <p:cNvPr id="36"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0269" y="1629172"/>
                        <a:ext cx="539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30"/>
          <p:cNvSpPr>
            <a:spLocks noChangeArrowheads="1"/>
          </p:cNvSpPr>
          <p:nvPr/>
        </p:nvSpPr>
        <p:spPr bwMode="auto">
          <a:xfrm>
            <a:off x="7416532" y="170219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额定转速</a:t>
            </a:r>
          </a:p>
        </p:txBody>
      </p:sp>
      <p:sp>
        <p:nvSpPr>
          <p:cNvPr id="38" name="文本占位符 3"/>
          <p:cNvSpPr>
            <a:spLocks noGrp="1"/>
          </p:cNvSpPr>
          <p:nvPr>
            <p:ph type="body" sz="quarter" idx="12"/>
          </p:nvPr>
        </p:nvSpPr>
        <p:spPr>
          <a:xfrm>
            <a:off x="479376" y="333442"/>
            <a:ext cx="504056" cy="638894"/>
          </a:xfrm>
        </p:spPr>
        <p:txBody>
          <a:bodyPr>
            <a:normAutofit fontScale="92500" lnSpcReduction="10000"/>
          </a:bodyPr>
          <a:lstStyle/>
          <a:p>
            <a:r>
              <a:rPr lang="en-US" altLang="zh-CN" dirty="0"/>
              <a:t>3</a:t>
            </a:r>
            <a:endParaRPr lang="zh-CN" altLang="en-US" dirty="0"/>
          </a:p>
        </p:txBody>
      </p:sp>
    </p:spTree>
    <p:extLst>
      <p:ext uri="{BB962C8B-B14F-4D97-AF65-F5344CB8AC3E}">
        <p14:creationId xmlns:p14="http://schemas.microsoft.com/office/powerpoint/2010/main" val="3304015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10" name="流程图: 可选过程 30">
            <a:extLst>
              <a:ext uri="{FF2B5EF4-FFF2-40B4-BE49-F238E27FC236}">
                <a16:creationId xmlns:a16="http://schemas.microsoft.com/office/drawing/2014/main" id="{CF853F14-6E83-4D75-9394-B21B495082B4}"/>
              </a:ext>
            </a:extLst>
          </p:cNvPr>
          <p:cNvSpPr>
            <a:spLocks noChangeArrowheads="1"/>
          </p:cNvSpPr>
          <p:nvPr/>
        </p:nvSpPr>
        <p:spPr bwMode="auto">
          <a:xfrm>
            <a:off x="1127448" y="2979181"/>
            <a:ext cx="10225136" cy="2970100"/>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b="1" dirty="0">
                <a:solidFill>
                  <a:schemeClr val="tx1"/>
                </a:solidFill>
                <a:latin typeface="微软雅黑" charset="0"/>
                <a:ea typeface="微软雅黑" charset="0"/>
                <a:sym typeface="微软雅黑" charset="0"/>
              </a:rPr>
              <a:t>方程表明飞摆在动态过程中呈</a:t>
            </a:r>
            <a:r>
              <a:rPr lang="zh-CN" altLang="en-US" b="1" dirty="0">
                <a:solidFill>
                  <a:srgbClr val="FF0000"/>
                </a:solidFill>
                <a:latin typeface="微软雅黑" charset="0"/>
                <a:ea typeface="微软雅黑" charset="0"/>
                <a:sym typeface="微软雅黑" charset="0"/>
              </a:rPr>
              <a:t>二阶振荡环节</a:t>
            </a:r>
            <a:r>
              <a:rPr lang="zh-CN" altLang="en-US" b="1" dirty="0">
                <a:solidFill>
                  <a:schemeClr val="tx1"/>
                </a:solidFill>
                <a:latin typeface="微软雅黑" charset="0"/>
                <a:ea typeface="微软雅黑" charset="0"/>
                <a:sym typeface="微软雅黑" charset="0"/>
              </a:rPr>
              <a:t>特性</a:t>
            </a:r>
            <a:r>
              <a:rPr lang="en-US" altLang="zh-CN" b="1" dirty="0">
                <a:solidFill>
                  <a:schemeClr val="tx1"/>
                </a:solidFill>
                <a:latin typeface="微软雅黑" charset="0"/>
                <a:ea typeface="微软雅黑" charset="0"/>
                <a:sym typeface="微软雅黑" charset="0"/>
              </a:rPr>
              <a:t>,</a:t>
            </a:r>
            <a:r>
              <a:rPr lang="zh-CN" altLang="en-US" b="1" dirty="0">
                <a:solidFill>
                  <a:schemeClr val="tx1"/>
                </a:solidFill>
                <a:latin typeface="微软雅黑" charset="0"/>
                <a:ea typeface="微软雅黑" charset="0"/>
                <a:sym typeface="微软雅黑" charset="0"/>
              </a:rPr>
              <a:t>反映了当飞摆输入为转速的相对量时，其输出量随时间变化的规律</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3"/>
              </a:buBlip>
            </a:pPr>
            <a:r>
              <a:rPr lang="zh-CN" altLang="en-US" b="1" dirty="0">
                <a:solidFill>
                  <a:schemeClr val="tx1"/>
                </a:solidFill>
                <a:latin typeface="微软雅黑" charset="0"/>
                <a:ea typeface="微软雅黑" charset="0"/>
                <a:sym typeface="微软雅黑" charset="0"/>
              </a:rPr>
              <a:t>调速器设计时，应将飞摆看作一个二阶振荡环节研究其振荡特性，使离心摆的时间常数和阻力时间常数尽量小，保证其振荡收敛性好，进而反算出各项参数及弹簧刚度、重块质量等</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3"/>
              </a:buBlip>
            </a:pPr>
            <a:r>
              <a:rPr lang="zh-CN" altLang="en-US" b="1" dirty="0">
                <a:solidFill>
                  <a:schemeClr val="tx1"/>
                </a:solidFill>
                <a:latin typeface="微软雅黑" charset="0"/>
                <a:ea typeface="微软雅黑" charset="0"/>
                <a:sym typeface="微软雅黑" charset="0"/>
              </a:rPr>
              <a:t>当研究水轮机调节系统动态特性或分析其系统稳定性时，离心摆的时间常数和阻力时间常数相对于系统中其它部件中的时间常数来说相当小，</a:t>
            </a:r>
            <a:r>
              <a:rPr lang="zh-CN" altLang="en-US" b="1" dirty="0">
                <a:solidFill>
                  <a:srgbClr val="FF0000"/>
                </a:solidFill>
                <a:latin typeface="微软雅黑" charset="0"/>
                <a:ea typeface="微软雅黑" charset="0"/>
                <a:sym typeface="微软雅黑" charset="0"/>
              </a:rPr>
              <a:t>计算中可以忽略</a:t>
            </a:r>
          </a:p>
        </p:txBody>
      </p:sp>
      <p:graphicFrame>
        <p:nvGraphicFramePr>
          <p:cNvPr id="14" name="Object 7">
            <a:extLst>
              <a:ext uri="{FF2B5EF4-FFF2-40B4-BE49-F238E27FC236}">
                <a16:creationId xmlns:a16="http://schemas.microsoft.com/office/drawing/2014/main" id="{8D0E4759-260B-4B7A-B727-8C08A4697D26}"/>
              </a:ext>
            </a:extLst>
          </p:cNvPr>
          <p:cNvGraphicFramePr>
            <a:graphicFrameLocks noChangeAspect="1"/>
          </p:cNvGraphicFramePr>
          <p:nvPr>
            <p:extLst>
              <p:ext uri="{D42A27DB-BD31-4B8C-83A1-F6EECF244321}">
                <p14:modId xmlns:p14="http://schemas.microsoft.com/office/powerpoint/2010/main" val="1700005535"/>
              </p:ext>
            </p:extLst>
          </p:nvPr>
        </p:nvGraphicFramePr>
        <p:xfrm>
          <a:off x="4897439" y="2133600"/>
          <a:ext cx="1462087" cy="641350"/>
        </p:xfrm>
        <a:graphic>
          <a:graphicData uri="http://schemas.openxmlformats.org/presentationml/2006/ole">
            <mc:AlternateContent xmlns:mc="http://schemas.openxmlformats.org/markup-compatibility/2006">
              <mc:Choice xmlns:v="urn:schemas-microsoft-com:vml" Requires="v">
                <p:oleObj spid="_x0000_s314488" name="Equation" r:id="rId4" imgW="393480" imgH="164880" progId="Equation.DSMT4">
                  <p:embed/>
                </p:oleObj>
              </mc:Choice>
              <mc:Fallback>
                <p:oleObj name="Equation" r:id="rId4" imgW="393480" imgH="164880" progId="Equation.DSMT4">
                  <p:embed/>
                  <p:pic>
                    <p:nvPicPr>
                      <p:cNvPr id="8" name="Object 7"/>
                      <p:cNvPicPr>
                        <a:picLocks noChangeAspect="1" noChangeArrowheads="1"/>
                      </p:cNvPicPr>
                      <p:nvPr/>
                    </p:nvPicPr>
                    <p:blipFill>
                      <a:blip r:embed="rId5"/>
                      <a:srcRect/>
                      <a:stretch>
                        <a:fillRect/>
                      </a:stretch>
                    </p:blipFill>
                    <p:spPr bwMode="auto">
                      <a:xfrm>
                        <a:off x="4897439" y="2133600"/>
                        <a:ext cx="1462087" cy="641350"/>
                      </a:xfrm>
                      <a:prstGeom prst="rect">
                        <a:avLst/>
                      </a:prstGeom>
                      <a:noFill/>
                      <a:ln>
                        <a:noFill/>
                      </a:ln>
                    </p:spPr>
                  </p:pic>
                </p:oleObj>
              </mc:Fallback>
            </mc:AlternateContent>
          </a:graphicData>
        </a:graphic>
      </p:graphicFrame>
      <p:graphicFrame>
        <p:nvGraphicFramePr>
          <p:cNvPr id="15" name="Object 13">
            <a:extLst>
              <a:ext uri="{FF2B5EF4-FFF2-40B4-BE49-F238E27FC236}">
                <a16:creationId xmlns:a16="http://schemas.microsoft.com/office/drawing/2014/main" id="{2CA8AB93-A060-40B9-B8A4-FFBED4AEE2D0}"/>
              </a:ext>
            </a:extLst>
          </p:cNvPr>
          <p:cNvGraphicFramePr>
            <a:graphicFrameLocks noChangeAspect="1"/>
          </p:cNvGraphicFramePr>
          <p:nvPr>
            <p:extLst>
              <p:ext uri="{D42A27DB-BD31-4B8C-83A1-F6EECF244321}">
                <p14:modId xmlns:p14="http://schemas.microsoft.com/office/powerpoint/2010/main" val="1798350257"/>
              </p:ext>
            </p:extLst>
          </p:nvPr>
        </p:nvGraphicFramePr>
        <p:xfrm>
          <a:off x="3683000" y="1341439"/>
          <a:ext cx="3797300" cy="720725"/>
        </p:xfrm>
        <a:graphic>
          <a:graphicData uri="http://schemas.openxmlformats.org/presentationml/2006/ole">
            <mc:AlternateContent xmlns:mc="http://schemas.openxmlformats.org/markup-compatibility/2006">
              <mc:Choice xmlns:v="urn:schemas-microsoft-com:vml" Requires="v">
                <p:oleObj spid="_x0000_s314489" name="Equation" r:id="rId6" imgW="1320480" imgH="253800" progId="Equation.DSMT4">
                  <p:embed/>
                </p:oleObj>
              </mc:Choice>
              <mc:Fallback>
                <p:oleObj name="Equation" r:id="rId6" imgW="1320480" imgH="253800" progId="Equation.DSMT4">
                  <p:embed/>
                  <p:pic>
                    <p:nvPicPr>
                      <p:cNvPr id="26" name="Object 13"/>
                      <p:cNvPicPr>
                        <a:picLocks noChangeAspect="1" noChangeArrowheads="1"/>
                      </p:cNvPicPr>
                      <p:nvPr/>
                    </p:nvPicPr>
                    <p:blipFill>
                      <a:blip r:embed="rId7"/>
                      <a:srcRect/>
                      <a:stretch>
                        <a:fillRect/>
                      </a:stretch>
                    </p:blipFill>
                    <p:spPr bwMode="auto">
                      <a:xfrm>
                        <a:off x="3683000" y="1341439"/>
                        <a:ext cx="3797300" cy="7207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424545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41402790"/>
              </p:ext>
            </p:extLst>
          </p:nvPr>
        </p:nvGraphicFramePr>
        <p:xfrm>
          <a:off x="4514141" y="2312511"/>
          <a:ext cx="2043113" cy="954087"/>
        </p:xfrm>
        <a:graphic>
          <a:graphicData uri="http://schemas.openxmlformats.org/presentationml/2006/ole">
            <mc:AlternateContent xmlns:mc="http://schemas.openxmlformats.org/markup-compatibility/2006">
              <mc:Choice xmlns:v="urn:schemas-microsoft-com:vml" Requires="v">
                <p:oleObj spid="_x0000_s258318" name="Equation" r:id="rId3" imgW="520560" imgH="241200" progId="Equation.DSMT4">
                  <p:embed/>
                </p:oleObj>
              </mc:Choice>
              <mc:Fallback>
                <p:oleObj name="Equation" r:id="rId3" imgW="520560" imgH="241200" progId="Equation.DSMT4">
                  <p:embed/>
                  <p:pic>
                    <p:nvPicPr>
                      <p:cNvPr id="5" name="Object 4"/>
                      <p:cNvPicPr>
                        <a:picLocks noChangeAspect="1" noChangeArrowheads="1"/>
                      </p:cNvPicPr>
                      <p:nvPr/>
                    </p:nvPicPr>
                    <p:blipFill>
                      <a:blip r:embed="rId4"/>
                      <a:srcRect/>
                      <a:stretch>
                        <a:fillRect/>
                      </a:stretch>
                    </p:blipFill>
                    <p:spPr bwMode="auto">
                      <a:xfrm>
                        <a:off x="4514141" y="2312511"/>
                        <a:ext cx="2043113" cy="954087"/>
                      </a:xfrm>
                      <a:prstGeom prst="rect">
                        <a:avLst/>
                      </a:prstGeom>
                      <a:noFill/>
                      <a:ln>
                        <a:noFill/>
                      </a:ln>
                    </p:spPr>
                  </p:pic>
                </p:oleObj>
              </mc:Fallback>
            </mc:AlternateContent>
          </a:graphicData>
        </a:graphic>
      </p:graphicFrame>
      <p:sp>
        <p:nvSpPr>
          <p:cNvPr id="7" name="Rectangle 7"/>
          <p:cNvSpPr>
            <a:spLocks noChangeArrowheads="1"/>
          </p:cNvSpPr>
          <p:nvPr/>
        </p:nvSpPr>
        <p:spPr bwMode="auto">
          <a:xfrm>
            <a:off x="1055440" y="1403079"/>
            <a:ext cx="9873242" cy="56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lnSpc>
                <a:spcPts val="4000"/>
              </a:lnSpc>
              <a:spcBef>
                <a:spcPct val="0"/>
              </a:spcBef>
              <a:buClrTx/>
              <a:buNone/>
            </a:pPr>
            <a:r>
              <a:rPr lang="zh-CN" altLang="en-US" sz="2800" dirty="0">
                <a:solidFill>
                  <a:srgbClr val="FF0000"/>
                </a:solidFill>
                <a:latin typeface="+mn-ea"/>
                <a:ea typeface="+mn-ea"/>
              </a:rPr>
              <a:t>忽略振荡过程，</a:t>
            </a:r>
            <a:r>
              <a:rPr lang="zh-CN" altLang="en-US" sz="2800" dirty="0">
                <a:latin typeface="+mn-ea"/>
                <a:ea typeface="+mn-ea"/>
              </a:rPr>
              <a:t>离心摆的转速变化与转动套的位移成</a:t>
            </a:r>
            <a:r>
              <a:rPr lang="zh-CN" altLang="en-US" sz="2800" dirty="0">
                <a:solidFill>
                  <a:srgbClr val="FF0000"/>
                </a:solidFill>
                <a:latin typeface="+mn-ea"/>
                <a:ea typeface="+mn-ea"/>
              </a:rPr>
              <a:t>线性</a:t>
            </a:r>
            <a:r>
              <a:rPr lang="zh-CN" altLang="en-US" sz="2800" dirty="0">
                <a:latin typeface="+mn-ea"/>
                <a:ea typeface="+mn-ea"/>
              </a:rPr>
              <a:t>关系</a:t>
            </a:r>
          </a:p>
        </p:txBody>
      </p:sp>
      <p:sp>
        <p:nvSpPr>
          <p:cNvPr id="8" name="Rectangle 8"/>
          <p:cNvSpPr>
            <a:spLocks noChangeArrowheads="1"/>
          </p:cNvSpPr>
          <p:nvPr/>
        </p:nvSpPr>
        <p:spPr bwMode="auto">
          <a:xfrm>
            <a:off x="983433" y="3439154"/>
            <a:ext cx="9945249" cy="10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lnSpc>
                <a:spcPts val="4000"/>
              </a:lnSpc>
              <a:spcBef>
                <a:spcPct val="0"/>
              </a:spcBef>
              <a:buClrTx/>
              <a:buNone/>
            </a:pPr>
            <a:r>
              <a:rPr lang="zh-CN" altLang="en-US" sz="2800" dirty="0">
                <a:latin typeface="+mn-ea"/>
                <a:ea typeface="+mn-ea"/>
              </a:rPr>
              <a:t>当取转速变化</a:t>
            </a:r>
            <a:r>
              <a:rPr lang="en-US" altLang="zh-CN" sz="2800" dirty="0">
                <a:latin typeface="+mn-ea"/>
                <a:ea typeface="+mn-ea"/>
              </a:rPr>
              <a:t>100%</a:t>
            </a:r>
            <a:r>
              <a:rPr lang="zh-CN" altLang="en-US" sz="2800" dirty="0">
                <a:latin typeface="+mn-ea"/>
                <a:ea typeface="+mn-ea"/>
              </a:rPr>
              <a:t>额定转速时的转动套位移为基准值时，其传递函数为： </a:t>
            </a:r>
          </a:p>
        </p:txBody>
      </p:sp>
      <p:graphicFrame>
        <p:nvGraphicFramePr>
          <p:cNvPr id="9" name="Object 9"/>
          <p:cNvGraphicFramePr>
            <a:graphicFrameLocks noChangeAspect="1"/>
          </p:cNvGraphicFramePr>
          <p:nvPr/>
        </p:nvGraphicFramePr>
        <p:xfrm>
          <a:off x="4238626" y="4562004"/>
          <a:ext cx="3140075" cy="811213"/>
        </p:xfrm>
        <a:graphic>
          <a:graphicData uri="http://schemas.openxmlformats.org/presentationml/2006/ole">
            <mc:AlternateContent xmlns:mc="http://schemas.openxmlformats.org/markup-compatibility/2006">
              <mc:Choice xmlns:v="urn:schemas-microsoft-com:vml" Requires="v">
                <p:oleObj spid="_x0000_s258319" name="Equation" r:id="rId5" imgW="889000" imgH="228600" progId="Equation.DSMT4">
                  <p:embed/>
                </p:oleObj>
              </mc:Choice>
              <mc:Fallback>
                <p:oleObj name="Equation" r:id="rId5" imgW="889000" imgH="228600" progId="Equation.DSMT4">
                  <p:embed/>
                  <p:pic>
                    <p:nvPicPr>
                      <p:cNvPr id="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26" y="4562004"/>
                        <a:ext cx="3140075"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1"/>
          <p:cNvGraphicFramePr>
            <a:graphicFrameLocks noChangeAspect="1"/>
          </p:cNvGraphicFramePr>
          <p:nvPr/>
        </p:nvGraphicFramePr>
        <p:xfrm>
          <a:off x="3143251" y="5527409"/>
          <a:ext cx="2392447" cy="856555"/>
        </p:xfrm>
        <a:graphic>
          <a:graphicData uri="http://schemas.openxmlformats.org/presentationml/2006/ole">
            <mc:AlternateContent xmlns:mc="http://schemas.openxmlformats.org/markup-compatibility/2006">
              <mc:Choice xmlns:v="urn:schemas-microsoft-com:vml" Requires="v">
                <p:oleObj spid="_x0000_s258320" name="Equation" r:id="rId7" imgW="698197" imgH="253890" progId="Equation.DSMT4">
                  <p:embed/>
                </p:oleObj>
              </mc:Choice>
              <mc:Fallback>
                <p:oleObj name="Equation" r:id="rId7" imgW="698197" imgH="253890" progId="Equation.DSMT4">
                  <p:embed/>
                  <p:pic>
                    <p:nvPicPr>
                      <p:cNvPr id="1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1" y="5527409"/>
                        <a:ext cx="2392447" cy="856555"/>
                      </a:xfrm>
                      <a:prstGeom prst="rect">
                        <a:avLst/>
                      </a:prstGeom>
                      <a:noFill/>
                      <a:ln>
                        <a:noFill/>
                      </a:ln>
                    </p:spPr>
                  </p:pic>
                </p:oleObj>
              </mc:Fallback>
            </mc:AlternateContent>
          </a:graphicData>
        </a:graphic>
      </p:graphicFrame>
      <p:graphicFrame>
        <p:nvGraphicFramePr>
          <p:cNvPr id="11" name="Object 13"/>
          <p:cNvGraphicFramePr>
            <a:graphicFrameLocks noChangeAspect="1"/>
          </p:cNvGraphicFramePr>
          <p:nvPr/>
        </p:nvGraphicFramePr>
        <p:xfrm>
          <a:off x="6533678" y="5231836"/>
          <a:ext cx="1650554" cy="1437525"/>
        </p:xfrm>
        <a:graphic>
          <a:graphicData uri="http://schemas.openxmlformats.org/presentationml/2006/ole">
            <mc:AlternateContent xmlns:mc="http://schemas.openxmlformats.org/markup-compatibility/2006">
              <mc:Choice xmlns:v="urn:schemas-microsoft-com:vml" Requires="v">
                <p:oleObj spid="_x0000_s258321" name="Equation" r:id="rId9" imgW="495085" imgH="431613" progId="Equation.DSMT4">
                  <p:embed/>
                </p:oleObj>
              </mc:Choice>
              <mc:Fallback>
                <p:oleObj name="Equation" r:id="rId9" imgW="495085" imgH="431613" progId="Equation.DSMT4">
                  <p:embed/>
                  <p:pic>
                    <p:nvPicPr>
                      <p:cNvPr id="11"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3678" y="5231836"/>
                        <a:ext cx="1650554" cy="14375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058593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机械液压</a:t>
            </a:r>
            <a:r>
              <a:rPr lang="en-US" altLang="zh-CN" spc="0" dirty="0"/>
              <a:t>(PI)</a:t>
            </a:r>
            <a:r>
              <a:rPr lang="zh-CN" altLang="en-US" spc="0" dirty="0"/>
              <a:t>型调速器</a:t>
            </a:r>
          </a:p>
        </p:txBody>
      </p:sp>
      <p:sp>
        <p:nvSpPr>
          <p:cNvPr id="3" name="内容占位符 2">
            <a:extLst>
              <a:ext uri="{FF2B5EF4-FFF2-40B4-BE49-F238E27FC236}">
                <a16:creationId xmlns:a16="http://schemas.microsoft.com/office/drawing/2014/main" id="{B9388763-C4F4-49D4-B3A3-17F83A38F1CE}"/>
              </a:ext>
            </a:extLst>
          </p:cNvPr>
          <p:cNvSpPr>
            <a:spLocks noGrp="1"/>
          </p:cNvSpPr>
          <p:nvPr>
            <p:ph sz="quarter" idx="13"/>
          </p:nvPr>
        </p:nvSpPr>
        <p:spPr/>
        <p:txBody>
          <a:bodyPr>
            <a:normAutofit fontScale="92500" lnSpcReduction="10000"/>
          </a:bodyPr>
          <a:lstStyle/>
          <a:p>
            <a:r>
              <a:rPr lang="zh-CN" altLang="en-US" dirty="0"/>
              <a:t>放大元件的数学模型 </a:t>
            </a:r>
          </a:p>
        </p:txBody>
      </p:sp>
      <p:sp>
        <p:nvSpPr>
          <p:cNvPr id="7"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35" name="Rectangle 7"/>
          <p:cNvSpPr>
            <a:spLocks noChangeArrowheads="1"/>
          </p:cNvSpPr>
          <p:nvPr/>
        </p:nvSpPr>
        <p:spPr bwMode="auto">
          <a:xfrm>
            <a:off x="7464152" y="2695996"/>
            <a:ext cx="30963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fontAlgn="b" hangingPunct="1">
              <a:spcBef>
                <a:spcPts val="0"/>
              </a:spcBef>
              <a:spcAft>
                <a:spcPts val="0"/>
              </a:spcAft>
              <a:buClrTx/>
              <a:buNone/>
            </a:pPr>
            <a:r>
              <a:rPr lang="zh-CN" altLang="en-US" sz="2400" dirty="0">
                <a:latin typeface="+mn-ea"/>
                <a:ea typeface="+mn-ea"/>
              </a:rPr>
              <a:t>      </a:t>
            </a:r>
          </a:p>
        </p:txBody>
      </p:sp>
      <p:sp>
        <p:nvSpPr>
          <p:cNvPr id="9" name="流程图: 可选过程 30">
            <a:extLst>
              <a:ext uri="{FF2B5EF4-FFF2-40B4-BE49-F238E27FC236}">
                <a16:creationId xmlns:a16="http://schemas.microsoft.com/office/drawing/2014/main" id="{E72D92D1-AE52-458E-B7CA-D9DE8EEDBC4F}"/>
              </a:ext>
            </a:extLst>
          </p:cNvPr>
          <p:cNvSpPr>
            <a:spLocks noChangeArrowheads="1"/>
          </p:cNvSpPr>
          <p:nvPr/>
        </p:nvSpPr>
        <p:spPr bwMode="auto">
          <a:xfrm>
            <a:off x="911424" y="1900242"/>
            <a:ext cx="4732076" cy="457378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en-US" altLang="zh-CN" b="1" dirty="0">
                <a:solidFill>
                  <a:schemeClr val="tx1"/>
                </a:solidFill>
                <a:latin typeface="微软雅黑" charset="0"/>
                <a:ea typeface="微软雅黑" charset="0"/>
                <a:sym typeface="微软雅黑" charset="0"/>
              </a:rPr>
              <a:t>YT</a:t>
            </a:r>
            <a:r>
              <a:rPr lang="zh-CN" altLang="en-US" b="1" dirty="0">
                <a:solidFill>
                  <a:schemeClr val="tx1"/>
                </a:solidFill>
                <a:latin typeface="微软雅黑" charset="0"/>
                <a:ea typeface="微软雅黑" charset="0"/>
                <a:sym typeface="微软雅黑" charset="0"/>
              </a:rPr>
              <a:t>型调速器</a:t>
            </a:r>
            <a:r>
              <a:rPr lang="zh-CN" altLang="en-US" b="1" dirty="0">
                <a:solidFill>
                  <a:srgbClr val="FF0000"/>
                </a:solidFill>
                <a:latin typeface="微软雅黑" charset="0"/>
                <a:ea typeface="微软雅黑" charset="0"/>
                <a:sym typeface="微软雅黑" charset="0"/>
              </a:rPr>
              <a:t>引导阀和辅助接力器</a:t>
            </a:r>
            <a:r>
              <a:rPr lang="zh-CN" altLang="en-US" b="1" dirty="0">
                <a:solidFill>
                  <a:schemeClr val="tx1"/>
                </a:solidFill>
                <a:latin typeface="微软雅黑" charset="0"/>
                <a:ea typeface="微软雅黑" charset="0"/>
                <a:sym typeface="微软雅黑" charset="0"/>
              </a:rPr>
              <a:t>构成第一级放大元件</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引导阀为</a:t>
            </a:r>
            <a:r>
              <a:rPr lang="zh-CN" altLang="en-US" b="1" dirty="0">
                <a:solidFill>
                  <a:srgbClr val="FF0000"/>
                </a:solidFill>
                <a:latin typeface="微软雅黑" charset="0"/>
                <a:ea typeface="微软雅黑" charset="0"/>
                <a:sym typeface="微软雅黑" charset="0"/>
              </a:rPr>
              <a:t>三通配压阀</a:t>
            </a:r>
            <a:r>
              <a:rPr lang="zh-CN" altLang="en-US" b="1" dirty="0">
                <a:solidFill>
                  <a:schemeClr val="tx1"/>
                </a:solidFill>
                <a:latin typeface="微软雅黑" charset="0"/>
                <a:ea typeface="微软雅黑" charset="0"/>
                <a:sym typeface="微软雅黑" charset="0"/>
              </a:rPr>
              <a:t>，即只有一个负载通道，而辅助接力器为差动接力器</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活塞上侧压强由引导阀控制，当上侧压力大于下侧压力时，活塞下移，反之活塞上移，可实现两个运动方向上的控制。 </a:t>
            </a:r>
          </a:p>
        </p:txBody>
      </p:sp>
      <p:pic>
        <p:nvPicPr>
          <p:cNvPr id="8" name="图片 7">
            <a:extLst>
              <a:ext uri="{FF2B5EF4-FFF2-40B4-BE49-F238E27FC236}">
                <a16:creationId xmlns:a16="http://schemas.microsoft.com/office/drawing/2014/main" id="{33BA3461-4775-45D3-A515-A93798AF2D63}"/>
              </a:ext>
            </a:extLst>
          </p:cNvPr>
          <p:cNvPicPr>
            <a:picLocks noChangeAspect="1"/>
          </p:cNvPicPr>
          <p:nvPr/>
        </p:nvPicPr>
        <p:blipFill>
          <a:blip r:embed="rId3"/>
          <a:stretch>
            <a:fillRect/>
          </a:stretch>
        </p:blipFill>
        <p:spPr>
          <a:xfrm>
            <a:off x="6168008" y="2060848"/>
            <a:ext cx="4660578" cy="3960440"/>
          </a:xfrm>
          <a:prstGeom prst="rect">
            <a:avLst/>
          </a:prstGeom>
        </p:spPr>
      </p:pic>
    </p:spTree>
    <p:extLst>
      <p:ext uri="{BB962C8B-B14F-4D97-AF65-F5344CB8AC3E}">
        <p14:creationId xmlns:p14="http://schemas.microsoft.com/office/powerpoint/2010/main" val="379153209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4"/>
          <p:cNvSpPr>
            <a:spLocks noChangeArrowheads="1"/>
          </p:cNvSpPr>
          <p:nvPr/>
        </p:nvSpPr>
        <p:spPr bwMode="auto">
          <a:xfrm>
            <a:off x="2063552" y="1465620"/>
            <a:ext cx="60372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设引导阀为理想的零开口配压阀，则 </a:t>
            </a:r>
          </a:p>
        </p:txBody>
      </p:sp>
      <p:graphicFrame>
        <p:nvGraphicFramePr>
          <p:cNvPr id="6" name="Object 5"/>
          <p:cNvGraphicFramePr>
            <a:graphicFrameLocks noChangeAspect="1"/>
          </p:cNvGraphicFramePr>
          <p:nvPr/>
        </p:nvGraphicFramePr>
        <p:xfrm>
          <a:off x="2847976" y="2276873"/>
          <a:ext cx="5252807" cy="997649"/>
        </p:xfrm>
        <a:graphic>
          <a:graphicData uri="http://schemas.openxmlformats.org/presentationml/2006/ole">
            <mc:AlternateContent xmlns:mc="http://schemas.openxmlformats.org/markup-compatibility/2006">
              <mc:Choice xmlns:v="urn:schemas-microsoft-com:vml" Requires="v">
                <p:oleObj spid="_x0000_s259610" name="Equation" r:id="rId3" imgW="2451100" imgH="469900" progId="Equation.DSMT4">
                  <p:embed/>
                </p:oleObj>
              </mc:Choice>
              <mc:Fallback>
                <p:oleObj name="Equation" r:id="rId3" imgW="2451100" imgH="4699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976" y="2276873"/>
                        <a:ext cx="5252807" cy="997649"/>
                      </a:xfrm>
                      <a:prstGeom prst="rect">
                        <a:avLst/>
                      </a:prstGeom>
                      <a:noFill/>
                      <a:ln>
                        <a:noFill/>
                      </a:ln>
                    </p:spPr>
                  </p:pic>
                </p:oleObj>
              </mc:Fallback>
            </mc:AlternateContent>
          </a:graphicData>
        </a:graphic>
      </p:graphicFrame>
      <p:sp>
        <p:nvSpPr>
          <p:cNvPr id="7" name="Rectangle 7"/>
          <p:cNvSpPr>
            <a:spLocks noChangeArrowheads="1"/>
          </p:cNvSpPr>
          <p:nvPr/>
        </p:nvSpPr>
        <p:spPr bwMode="auto">
          <a:xfrm>
            <a:off x="3014048" y="3485108"/>
            <a:ext cx="18389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400" dirty="0">
                <a:latin typeface="+mn-ea"/>
                <a:ea typeface="+mn-ea"/>
              </a:rPr>
              <a:t>—</a:t>
            </a:r>
            <a:r>
              <a:rPr lang="zh-CN" altLang="en-US" sz="2400" dirty="0">
                <a:latin typeface="+mn-ea"/>
                <a:ea typeface="+mn-ea"/>
              </a:rPr>
              <a:t>流量系数 </a:t>
            </a:r>
          </a:p>
        </p:txBody>
      </p:sp>
      <p:sp>
        <p:nvSpPr>
          <p:cNvPr id="8" name="Rectangle 8"/>
          <p:cNvSpPr>
            <a:spLocks noChangeArrowheads="1"/>
          </p:cNvSpPr>
          <p:nvPr/>
        </p:nvSpPr>
        <p:spPr bwMode="auto">
          <a:xfrm>
            <a:off x="5530234" y="3485108"/>
            <a:ext cx="1531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400">
                <a:latin typeface="+mn-ea"/>
                <a:ea typeface="+mn-ea"/>
              </a:rPr>
              <a:t>—</a:t>
            </a:r>
            <a:r>
              <a:rPr lang="zh-CN" altLang="en-US" sz="2400">
                <a:latin typeface="+mn-ea"/>
                <a:ea typeface="+mn-ea"/>
              </a:rPr>
              <a:t>油比重 </a:t>
            </a:r>
          </a:p>
        </p:txBody>
      </p:sp>
      <p:sp>
        <p:nvSpPr>
          <p:cNvPr id="9" name="Rectangle 9"/>
          <p:cNvSpPr>
            <a:spLocks noChangeArrowheads="1"/>
          </p:cNvSpPr>
          <p:nvPr/>
        </p:nvSpPr>
        <p:spPr bwMode="auto">
          <a:xfrm>
            <a:off x="7601922" y="3413670"/>
            <a:ext cx="24545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400">
                <a:latin typeface="+mn-ea"/>
                <a:ea typeface="+mn-ea"/>
              </a:rPr>
              <a:t>—</a:t>
            </a:r>
            <a:r>
              <a:rPr lang="zh-CN" altLang="en-US" sz="2400">
                <a:latin typeface="+mn-ea"/>
                <a:ea typeface="+mn-ea"/>
              </a:rPr>
              <a:t>油口过流面积 </a:t>
            </a:r>
          </a:p>
        </p:txBody>
      </p:sp>
      <p:sp>
        <p:nvSpPr>
          <p:cNvPr id="10" name="Rectangle 10"/>
          <p:cNvSpPr>
            <a:spLocks noChangeArrowheads="1"/>
          </p:cNvSpPr>
          <p:nvPr/>
        </p:nvSpPr>
        <p:spPr bwMode="auto">
          <a:xfrm>
            <a:off x="2935620" y="4105027"/>
            <a:ext cx="43011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400" dirty="0">
                <a:latin typeface="+mn-ea"/>
                <a:ea typeface="+mn-ea"/>
              </a:rPr>
              <a:t>—</a:t>
            </a:r>
            <a:r>
              <a:rPr lang="zh-CN" altLang="en-US" sz="2400" dirty="0">
                <a:latin typeface="+mn-ea"/>
                <a:ea typeface="+mn-ea"/>
              </a:rPr>
              <a:t>配压阀离开稳态位置的位移 </a:t>
            </a:r>
          </a:p>
        </p:txBody>
      </p:sp>
      <p:graphicFrame>
        <p:nvGraphicFramePr>
          <p:cNvPr id="11" name="Object 13"/>
          <p:cNvGraphicFramePr>
            <a:graphicFrameLocks noChangeAspect="1"/>
          </p:cNvGraphicFramePr>
          <p:nvPr/>
        </p:nvGraphicFramePr>
        <p:xfrm>
          <a:off x="2628284" y="3384946"/>
          <a:ext cx="458788" cy="647700"/>
        </p:xfrm>
        <a:graphic>
          <a:graphicData uri="http://schemas.openxmlformats.org/presentationml/2006/ole">
            <mc:AlternateContent xmlns:mc="http://schemas.openxmlformats.org/markup-compatibility/2006">
              <mc:Choice xmlns:v="urn:schemas-microsoft-com:vml" Requires="v">
                <p:oleObj spid="_x0000_s259611" name="Equation" r:id="rId5" imgW="165028" imgH="228501" progId="Equation.DSMT4">
                  <p:embed/>
                </p:oleObj>
              </mc:Choice>
              <mc:Fallback>
                <p:oleObj name="Equation" r:id="rId5" imgW="165028" imgH="228501" progId="Equation.DSMT4">
                  <p:embed/>
                  <p:pic>
                    <p:nvPicPr>
                      <p:cNvPr id="1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8284" y="3384946"/>
                        <a:ext cx="458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2"/>
          <p:cNvGraphicFramePr>
            <a:graphicFrameLocks noChangeAspect="1"/>
          </p:cNvGraphicFramePr>
          <p:nvPr/>
        </p:nvGraphicFramePr>
        <p:xfrm>
          <a:off x="5169873" y="3529408"/>
          <a:ext cx="407987" cy="433388"/>
        </p:xfrm>
        <a:graphic>
          <a:graphicData uri="http://schemas.openxmlformats.org/presentationml/2006/ole">
            <mc:AlternateContent xmlns:mc="http://schemas.openxmlformats.org/markup-compatibility/2006">
              <mc:Choice xmlns:v="urn:schemas-microsoft-com:vml" Requires="v">
                <p:oleObj spid="_x0000_s259612" name="Equation" r:id="rId7" imgW="152268" imgH="164957" progId="Equation.DSMT4">
                  <p:embed/>
                </p:oleObj>
              </mc:Choice>
              <mc:Fallback>
                <p:oleObj name="Equation" r:id="rId7" imgW="152268" imgH="164957" progId="Equation.DSMT4">
                  <p:embed/>
                  <p:pic>
                    <p:nvPicPr>
                      <p:cNvPr id="1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9873" y="3529408"/>
                        <a:ext cx="4079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1"/>
          <p:cNvGraphicFramePr>
            <a:graphicFrameLocks noChangeAspect="1"/>
          </p:cNvGraphicFramePr>
          <p:nvPr/>
        </p:nvGraphicFramePr>
        <p:xfrm>
          <a:off x="2648282" y="4149328"/>
          <a:ext cx="379412" cy="431800"/>
        </p:xfrm>
        <a:graphic>
          <a:graphicData uri="http://schemas.openxmlformats.org/presentationml/2006/ole">
            <mc:AlternateContent xmlns:mc="http://schemas.openxmlformats.org/markup-compatibility/2006">
              <mc:Choice xmlns:v="urn:schemas-microsoft-com:vml" Requires="v">
                <p:oleObj spid="_x0000_s259613" name="Equation" r:id="rId9" imgW="126835" imgH="139518" progId="Equation.DSMT4">
                  <p:embed/>
                </p:oleObj>
              </mc:Choice>
              <mc:Fallback>
                <p:oleObj name="Equation" r:id="rId9" imgW="126835" imgH="139518" progId="Equation.DSMT4">
                  <p:embed/>
                  <p:pic>
                    <p:nvPicPr>
                      <p:cNvPr id="1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8282" y="4149328"/>
                        <a:ext cx="379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7"/>
          <p:cNvGraphicFramePr>
            <a:graphicFrameLocks noChangeAspect="1"/>
          </p:cNvGraphicFramePr>
          <p:nvPr/>
        </p:nvGraphicFramePr>
        <p:xfrm>
          <a:off x="7241559" y="3529408"/>
          <a:ext cx="357188" cy="338138"/>
        </p:xfrm>
        <a:graphic>
          <a:graphicData uri="http://schemas.openxmlformats.org/presentationml/2006/ole">
            <mc:AlternateContent xmlns:mc="http://schemas.openxmlformats.org/markup-compatibility/2006">
              <mc:Choice xmlns:v="urn:schemas-microsoft-com:vml" Requires="v">
                <p:oleObj spid="_x0000_s259614" name="Equation" r:id="rId11" imgW="152334" imgH="139639" progId="Equation.DSMT4">
                  <p:embed/>
                </p:oleObj>
              </mc:Choice>
              <mc:Fallback>
                <p:oleObj name="Equation" r:id="rId11" imgW="152334" imgH="139639" progId="Equation.DSMT4">
                  <p:embed/>
                  <p:pic>
                    <p:nvPicPr>
                      <p:cNvPr id="14"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41559" y="3529408"/>
                        <a:ext cx="357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8"/>
          <p:cNvSpPr>
            <a:spLocks noChangeArrowheads="1"/>
          </p:cNvSpPr>
          <p:nvPr/>
        </p:nvSpPr>
        <p:spPr bwMode="auto">
          <a:xfrm>
            <a:off x="2382158" y="462352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a:latin typeface="+mn-ea"/>
                <a:ea typeface="+mn-ea"/>
              </a:rPr>
              <a:t>接力器活塞两边压差为 </a:t>
            </a:r>
          </a:p>
        </p:txBody>
      </p:sp>
      <p:graphicFrame>
        <p:nvGraphicFramePr>
          <p:cNvPr id="16" name="Object 19"/>
          <p:cNvGraphicFramePr>
            <a:graphicFrameLocks noChangeAspect="1"/>
          </p:cNvGraphicFramePr>
          <p:nvPr/>
        </p:nvGraphicFramePr>
        <p:xfrm>
          <a:off x="4799857" y="5031804"/>
          <a:ext cx="1944687" cy="639762"/>
        </p:xfrm>
        <a:graphic>
          <a:graphicData uri="http://schemas.openxmlformats.org/presentationml/2006/ole">
            <mc:AlternateContent xmlns:mc="http://schemas.openxmlformats.org/markup-compatibility/2006">
              <mc:Choice xmlns:v="urn:schemas-microsoft-com:vml" Requires="v">
                <p:oleObj spid="_x0000_s259615" name="Equation" r:id="rId13" imgW="698500" imgH="228600" progId="Equation.DSMT4">
                  <p:embed/>
                </p:oleObj>
              </mc:Choice>
              <mc:Fallback>
                <p:oleObj name="Equation" r:id="rId13" imgW="698500" imgH="228600" progId="Equation.DSMT4">
                  <p:embed/>
                  <p:pic>
                    <p:nvPicPr>
                      <p:cNvPr id="16"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99857" y="5031804"/>
                        <a:ext cx="194468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1"/>
          <p:cNvGraphicFramePr>
            <a:graphicFrameLocks noChangeAspect="1"/>
          </p:cNvGraphicFramePr>
          <p:nvPr/>
        </p:nvGraphicFramePr>
        <p:xfrm>
          <a:off x="5447929" y="5823670"/>
          <a:ext cx="1871663" cy="701675"/>
        </p:xfrm>
        <a:graphic>
          <a:graphicData uri="http://schemas.openxmlformats.org/presentationml/2006/ole">
            <mc:AlternateContent xmlns:mc="http://schemas.openxmlformats.org/markup-compatibility/2006">
              <mc:Choice xmlns:v="urn:schemas-microsoft-com:vml" Requires="v">
                <p:oleObj spid="_x0000_s259616" name="Equation" r:id="rId15" imgW="609600" imgH="228600" progId="Equation.DSMT4">
                  <p:embed/>
                </p:oleObj>
              </mc:Choice>
              <mc:Fallback>
                <p:oleObj name="Equation" r:id="rId15" imgW="609600" imgH="228600" progId="Equation.DSMT4">
                  <p:embed/>
                  <p:pic>
                    <p:nvPicPr>
                      <p:cNvPr id="17"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47929" y="5823670"/>
                        <a:ext cx="18716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3"/>
          <p:cNvGraphicFramePr>
            <a:graphicFrameLocks noChangeAspect="1"/>
          </p:cNvGraphicFramePr>
          <p:nvPr/>
        </p:nvGraphicFramePr>
        <p:xfrm>
          <a:off x="3440718" y="5689209"/>
          <a:ext cx="576238" cy="728830"/>
        </p:xfrm>
        <a:graphic>
          <a:graphicData uri="http://schemas.openxmlformats.org/presentationml/2006/ole">
            <mc:AlternateContent xmlns:mc="http://schemas.openxmlformats.org/markup-compatibility/2006">
              <mc:Choice xmlns:v="urn:schemas-microsoft-com:vml" Requires="v">
                <p:oleObj spid="_x0000_s259617" name="Equation" r:id="rId17" imgW="177646" imgH="228402" progId="Equation.DSMT4">
                  <p:embed/>
                </p:oleObj>
              </mc:Choice>
              <mc:Fallback>
                <p:oleObj name="Equation" r:id="rId17" imgW="177646" imgH="228402" progId="Equation.DSMT4">
                  <p:embed/>
                  <p:pic>
                    <p:nvPicPr>
                      <p:cNvPr id="18"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0718" y="5689209"/>
                        <a:ext cx="576238" cy="728830"/>
                      </a:xfrm>
                      <a:prstGeom prst="rect">
                        <a:avLst/>
                      </a:prstGeom>
                      <a:noFill/>
                      <a:ln>
                        <a:noFill/>
                      </a:ln>
                    </p:spPr>
                  </p:pic>
                </p:oleObj>
              </mc:Fallback>
            </mc:AlternateContent>
          </a:graphicData>
        </a:graphic>
      </p:graphicFrame>
      <p:sp>
        <p:nvSpPr>
          <p:cNvPr id="19" name="Rectangle 25"/>
          <p:cNvSpPr>
            <a:spLocks noChangeArrowheads="1"/>
          </p:cNvSpPr>
          <p:nvPr/>
        </p:nvSpPr>
        <p:spPr bwMode="auto">
          <a:xfrm>
            <a:off x="3952354" y="5909544"/>
            <a:ext cx="1507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恒定，则 </a:t>
            </a:r>
          </a:p>
        </p:txBody>
      </p:sp>
    </p:spTree>
    <p:extLst>
      <p:ext uri="{BB962C8B-B14F-4D97-AF65-F5344CB8AC3E}">
        <p14:creationId xmlns:p14="http://schemas.microsoft.com/office/powerpoint/2010/main" val="216955217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675028622"/>
              </p:ext>
            </p:extLst>
          </p:nvPr>
        </p:nvGraphicFramePr>
        <p:xfrm>
          <a:off x="1415480" y="1843511"/>
          <a:ext cx="4309894" cy="1243651"/>
        </p:xfrm>
        <a:graphic>
          <a:graphicData uri="http://schemas.openxmlformats.org/presentationml/2006/ole">
            <mc:AlternateContent xmlns:mc="http://schemas.openxmlformats.org/markup-compatibility/2006">
              <mc:Choice xmlns:v="urn:schemas-microsoft-com:vml" Requires="v">
                <p:oleObj spid="_x0000_s260366" name="Equation" r:id="rId3" imgW="1485900" imgH="431800" progId="Equation.DSMT4">
                  <p:embed/>
                </p:oleObj>
              </mc:Choice>
              <mc:Fallback>
                <p:oleObj name="Equation" r:id="rId3" imgW="1485900" imgH="4318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480" y="1843511"/>
                        <a:ext cx="4309894" cy="1243651"/>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217726311"/>
              </p:ext>
            </p:extLst>
          </p:nvPr>
        </p:nvGraphicFramePr>
        <p:xfrm>
          <a:off x="6218589" y="1843511"/>
          <a:ext cx="4534064" cy="1150085"/>
        </p:xfrm>
        <a:graphic>
          <a:graphicData uri="http://schemas.openxmlformats.org/presentationml/2006/ole">
            <mc:AlternateContent xmlns:mc="http://schemas.openxmlformats.org/markup-compatibility/2006">
              <mc:Choice xmlns:v="urn:schemas-microsoft-com:vml" Requires="v">
                <p:oleObj spid="_x0000_s260367" name="Equation" r:id="rId5" imgW="1841500" imgH="469900" progId="Equation.DSMT4">
                  <p:embed/>
                </p:oleObj>
              </mc:Choice>
              <mc:Fallback>
                <p:oleObj name="Equation" r:id="rId5" imgW="1841500" imgH="469900"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8589" y="1843511"/>
                        <a:ext cx="4534064" cy="1150085"/>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86220871"/>
              </p:ext>
            </p:extLst>
          </p:nvPr>
        </p:nvGraphicFramePr>
        <p:xfrm>
          <a:off x="2423592" y="3212976"/>
          <a:ext cx="7580884" cy="2099068"/>
        </p:xfrm>
        <a:graphic>
          <a:graphicData uri="http://schemas.openxmlformats.org/presentationml/2006/ole">
            <mc:AlternateContent xmlns:mc="http://schemas.openxmlformats.org/markup-compatibility/2006">
              <mc:Choice xmlns:v="urn:schemas-microsoft-com:vml" Requires="v">
                <p:oleObj spid="_x0000_s260368" name="Equation" r:id="rId7" imgW="3302000" imgH="914400" progId="Equation.DSMT4">
                  <p:embed/>
                </p:oleObj>
              </mc:Choice>
              <mc:Fallback>
                <p:oleObj name="Equation" r:id="rId7" imgW="3302000" imgH="91440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3592" y="3212976"/>
                        <a:ext cx="7580884" cy="2099068"/>
                      </a:xfrm>
                      <a:prstGeom prst="rect">
                        <a:avLst/>
                      </a:prstGeom>
                      <a:noFill/>
                      <a:ln>
                        <a:noFill/>
                      </a:ln>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4019797802"/>
              </p:ext>
            </p:extLst>
          </p:nvPr>
        </p:nvGraphicFramePr>
        <p:xfrm>
          <a:off x="3817951" y="5437858"/>
          <a:ext cx="3980035" cy="726528"/>
        </p:xfrm>
        <a:graphic>
          <a:graphicData uri="http://schemas.openxmlformats.org/presentationml/2006/ole">
            <mc:AlternateContent xmlns:mc="http://schemas.openxmlformats.org/markup-compatibility/2006">
              <mc:Choice xmlns:v="urn:schemas-microsoft-com:vml" Requires="v">
                <p:oleObj spid="_x0000_s260369" name="Equation" r:id="rId9" imgW="1308100" imgH="241300" progId="Equation.DSMT4">
                  <p:embed/>
                </p:oleObj>
              </mc:Choice>
              <mc:Fallback>
                <p:oleObj name="Equation" r:id="rId9" imgW="1308100" imgH="241300" progId="Equation.DSMT4">
                  <p:embed/>
                  <p:pic>
                    <p:nvPicPr>
                      <p:cNvPr id="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7951" y="5437858"/>
                        <a:ext cx="3980035" cy="7265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681040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概述</a:t>
            </a:r>
          </a:p>
        </p:txBody>
      </p:sp>
      <p:sp>
        <p:nvSpPr>
          <p:cNvPr id="4" name="文本占位符 3"/>
          <p:cNvSpPr>
            <a:spLocks noGrp="1"/>
          </p:cNvSpPr>
          <p:nvPr>
            <p:ph type="body" sz="quarter" idx="12"/>
          </p:nvPr>
        </p:nvSpPr>
        <p:spPr/>
        <p:txBody>
          <a:bodyPr>
            <a:normAutofit fontScale="92500" lnSpcReduction="10000"/>
          </a:bodyPr>
          <a:lstStyle/>
          <a:p>
            <a:r>
              <a:rPr lang="en-US" altLang="zh-CN" dirty="0"/>
              <a:t>1</a:t>
            </a:r>
            <a:endParaRPr lang="zh-CN" altLang="en-US" dirty="0"/>
          </a:p>
        </p:txBody>
      </p:sp>
      <p:sp>
        <p:nvSpPr>
          <p:cNvPr id="5" name="流程图: 可选过程 30">
            <a:extLst>
              <a:ext uri="{FF2B5EF4-FFF2-40B4-BE49-F238E27FC236}">
                <a16:creationId xmlns:a16="http://schemas.microsoft.com/office/drawing/2014/main" id="{C5C9792D-DFA3-42D5-9CC8-53F5908DA361}"/>
              </a:ext>
            </a:extLst>
          </p:cNvPr>
          <p:cNvSpPr>
            <a:spLocks noChangeArrowheads="1"/>
          </p:cNvSpPr>
          <p:nvPr/>
        </p:nvSpPr>
        <p:spPr bwMode="auto">
          <a:xfrm>
            <a:off x="1127449" y="1556792"/>
            <a:ext cx="9793087" cy="4536504"/>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水轮发电机组运行时，负荷调整变化时要保证发电频率不变，通过</a:t>
            </a:r>
            <a:r>
              <a:rPr lang="zh-CN" altLang="en-US" sz="2400" b="1" dirty="0">
                <a:solidFill>
                  <a:schemeClr val="accent3"/>
                </a:solidFill>
                <a:latin typeface="微软雅黑" charset="0"/>
                <a:ea typeface="微软雅黑" charset="0"/>
                <a:sym typeface="微软雅黑" charset="0"/>
              </a:rPr>
              <a:t>导叶、桨叶</a:t>
            </a:r>
            <a:r>
              <a:rPr lang="zh-CN" altLang="en-US" sz="2400" b="1" dirty="0">
                <a:solidFill>
                  <a:schemeClr val="tx1"/>
                </a:solidFill>
                <a:latin typeface="微软雅黑" charset="0"/>
                <a:ea typeface="微软雅黑" charset="0"/>
                <a:sym typeface="微软雅黑" charset="0"/>
              </a:rPr>
              <a:t>来控制</a:t>
            </a:r>
            <a:r>
              <a:rPr lang="zh-CN" altLang="en-US" sz="2400" b="1" dirty="0">
                <a:solidFill>
                  <a:schemeClr val="accent3"/>
                </a:solidFill>
                <a:latin typeface="微软雅黑" charset="0"/>
                <a:ea typeface="微软雅黑" charset="0"/>
                <a:sym typeface="微软雅黑" charset="0"/>
              </a:rPr>
              <a:t>流量</a:t>
            </a:r>
            <a:r>
              <a:rPr lang="zh-CN" altLang="en-US" sz="2400" b="1" dirty="0">
                <a:solidFill>
                  <a:schemeClr val="tx1"/>
                </a:solidFill>
                <a:latin typeface="微软雅黑" charset="0"/>
                <a:ea typeface="微软雅黑" charset="0"/>
                <a:sym typeface="微软雅黑" charset="0"/>
              </a:rPr>
              <a:t>，调整机组出力，满足负荷变化要求</a:t>
            </a:r>
            <a:endParaRPr lang="en-US" altLang="zh-CN" sz="2400"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水泵运行时，需要调整机组流量满足调水的要求，通过</a:t>
            </a:r>
            <a:r>
              <a:rPr lang="zh-CN" altLang="en-US" sz="2400" b="1" dirty="0">
                <a:solidFill>
                  <a:schemeClr val="accent3"/>
                </a:solidFill>
                <a:latin typeface="微软雅黑" charset="0"/>
                <a:ea typeface="微软雅黑" charset="0"/>
                <a:sym typeface="微软雅黑" charset="0"/>
              </a:rPr>
              <a:t>阀门、桨叶、转速</a:t>
            </a:r>
            <a:r>
              <a:rPr lang="zh-CN" altLang="en-US" sz="2400" b="1" dirty="0">
                <a:solidFill>
                  <a:schemeClr val="tx1"/>
                </a:solidFill>
                <a:latin typeface="微软雅黑" charset="0"/>
                <a:ea typeface="微软雅黑" charset="0"/>
                <a:sym typeface="微软雅黑" charset="0"/>
              </a:rPr>
              <a:t>来控制</a:t>
            </a:r>
            <a:r>
              <a:rPr lang="zh-CN" altLang="en-US" sz="2400" b="1" dirty="0">
                <a:solidFill>
                  <a:schemeClr val="accent3"/>
                </a:solidFill>
                <a:latin typeface="微软雅黑" charset="0"/>
                <a:ea typeface="微软雅黑" charset="0"/>
                <a:sym typeface="微软雅黑" charset="0"/>
              </a:rPr>
              <a:t>流量</a:t>
            </a:r>
            <a:endParaRPr lang="en-US" altLang="zh-CN" sz="2400" b="1" dirty="0">
              <a:solidFill>
                <a:schemeClr val="accent3"/>
              </a:solidFill>
              <a:latin typeface="微软雅黑" charset="0"/>
              <a:ea typeface="微软雅黑" charset="0"/>
              <a:sym typeface="微软雅黑" charset="0"/>
            </a:endParaRPr>
          </a:p>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阀门、导叶及浆叶的运动规律将直接影响水力机械及其系统的过渡过程</a:t>
            </a:r>
          </a:p>
        </p:txBody>
      </p:sp>
    </p:spTree>
    <p:extLst>
      <p:ext uri="{BB962C8B-B14F-4D97-AF65-F5344CB8AC3E}">
        <p14:creationId xmlns:p14="http://schemas.microsoft.com/office/powerpoint/2010/main" val="273891527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738533142"/>
              </p:ext>
            </p:extLst>
          </p:nvPr>
        </p:nvGraphicFramePr>
        <p:xfrm>
          <a:off x="2396591" y="2322366"/>
          <a:ext cx="6988703" cy="1131485"/>
        </p:xfrm>
        <a:graphic>
          <a:graphicData uri="http://schemas.openxmlformats.org/presentationml/2006/ole">
            <mc:AlternateContent xmlns:mc="http://schemas.openxmlformats.org/markup-compatibility/2006">
              <mc:Choice xmlns:v="urn:schemas-microsoft-com:vml" Requires="v">
                <p:oleObj spid="_x0000_s261457" name="Equation" r:id="rId3" imgW="2120900" imgH="431800" progId="Equation.DSMT4">
                  <p:embed/>
                </p:oleObj>
              </mc:Choice>
              <mc:Fallback>
                <p:oleObj name="Equation" r:id="rId3" imgW="2120900" imgH="4318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6591" y="2322366"/>
                        <a:ext cx="6988703" cy="1131485"/>
                      </a:xfrm>
                      <a:prstGeom prst="rect">
                        <a:avLst/>
                      </a:prstGeom>
                      <a:noFill/>
                      <a:ln>
                        <a:noFill/>
                      </a:ln>
                    </p:spPr>
                  </p:pic>
                </p:oleObj>
              </mc:Fallback>
            </mc:AlternateContent>
          </a:graphicData>
        </a:graphic>
      </p:graphicFrame>
      <p:sp>
        <p:nvSpPr>
          <p:cNvPr id="6" name="Rectangle 4"/>
          <p:cNvSpPr>
            <a:spLocks noChangeArrowheads="1"/>
          </p:cNvSpPr>
          <p:nvPr/>
        </p:nvSpPr>
        <p:spPr bwMode="auto">
          <a:xfrm>
            <a:off x="1487488" y="1334264"/>
            <a:ext cx="48526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fontAlgn="b" hangingPunct="1">
              <a:spcBef>
                <a:spcPct val="0"/>
              </a:spcBef>
              <a:buClrTx/>
              <a:buFontTx/>
              <a:buNone/>
            </a:pPr>
            <a:r>
              <a:rPr lang="zh-CN" altLang="en-US" sz="2800" dirty="0">
                <a:latin typeface="+mn-ea"/>
                <a:ea typeface="+mn-ea"/>
              </a:rPr>
              <a:t>由接力器流量连续性得方程：</a:t>
            </a:r>
          </a:p>
        </p:txBody>
      </p:sp>
      <p:sp>
        <p:nvSpPr>
          <p:cNvPr id="8" name="Line 6"/>
          <p:cNvSpPr>
            <a:spLocks noChangeShapeType="1"/>
          </p:cNvSpPr>
          <p:nvPr/>
        </p:nvSpPr>
        <p:spPr bwMode="auto">
          <a:xfrm flipH="1">
            <a:off x="4044076" y="3241726"/>
            <a:ext cx="410182" cy="460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9" name="Line 7"/>
          <p:cNvSpPr>
            <a:spLocks noChangeShapeType="1"/>
          </p:cNvSpPr>
          <p:nvPr/>
        </p:nvSpPr>
        <p:spPr bwMode="auto">
          <a:xfrm>
            <a:off x="5987178" y="3141229"/>
            <a:ext cx="216470" cy="6338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10" name="Line 8"/>
          <p:cNvSpPr>
            <a:spLocks noChangeShapeType="1"/>
          </p:cNvSpPr>
          <p:nvPr/>
        </p:nvSpPr>
        <p:spPr bwMode="auto">
          <a:xfrm>
            <a:off x="8272786" y="3309834"/>
            <a:ext cx="493774" cy="3374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graphicFrame>
        <p:nvGraphicFramePr>
          <p:cNvPr id="11" name="Object 12"/>
          <p:cNvGraphicFramePr>
            <a:graphicFrameLocks noChangeAspect="1"/>
          </p:cNvGraphicFramePr>
          <p:nvPr/>
        </p:nvGraphicFramePr>
        <p:xfrm>
          <a:off x="2855641" y="5012978"/>
          <a:ext cx="481013" cy="576262"/>
        </p:xfrm>
        <a:graphic>
          <a:graphicData uri="http://schemas.openxmlformats.org/presentationml/2006/ole">
            <mc:AlternateContent xmlns:mc="http://schemas.openxmlformats.org/markup-compatibility/2006">
              <mc:Choice xmlns:v="urn:schemas-microsoft-com:vml" Requires="v">
                <p:oleObj spid="_x0000_s261458" name="Equation" r:id="rId5" imgW="190500" imgH="228600" progId="Equation.DSMT4">
                  <p:embed/>
                </p:oleObj>
              </mc:Choice>
              <mc:Fallback>
                <p:oleObj name="Equation" r:id="rId5" imgW="190500" imgH="228600" progId="Equation.DSMT4">
                  <p:embed/>
                  <p:pic>
                    <p:nvPicPr>
                      <p:cNvPr id="11"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641" y="5012978"/>
                        <a:ext cx="4810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6548438" y="4941540"/>
          <a:ext cx="398462" cy="503238"/>
        </p:xfrm>
        <a:graphic>
          <a:graphicData uri="http://schemas.openxmlformats.org/presentationml/2006/ole">
            <mc:AlternateContent xmlns:mc="http://schemas.openxmlformats.org/markup-compatibility/2006">
              <mc:Choice xmlns:v="urn:schemas-microsoft-com:vml" Requires="v">
                <p:oleObj spid="_x0000_s261459" name="Equation" r:id="rId7" imgW="177646" imgH="228402" progId="Equation.DSMT4">
                  <p:embed/>
                </p:oleObj>
              </mc:Choice>
              <mc:Fallback>
                <p:oleObj name="Equation" r:id="rId7" imgW="177646" imgH="228402" progId="Equation.DSMT4">
                  <p:embed/>
                  <p:pic>
                    <p:nvPicPr>
                      <p:cNvPr id="1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8438" y="4941540"/>
                        <a:ext cx="3984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0"/>
          <p:cNvGraphicFramePr>
            <a:graphicFrameLocks noChangeAspect="1"/>
          </p:cNvGraphicFramePr>
          <p:nvPr/>
        </p:nvGraphicFramePr>
        <p:xfrm>
          <a:off x="2870201" y="5616030"/>
          <a:ext cx="360363" cy="549275"/>
        </p:xfrm>
        <a:graphic>
          <a:graphicData uri="http://schemas.openxmlformats.org/presentationml/2006/ole">
            <mc:AlternateContent xmlns:mc="http://schemas.openxmlformats.org/markup-compatibility/2006">
              <mc:Choice xmlns:v="urn:schemas-microsoft-com:vml" Requires="v">
                <p:oleObj spid="_x0000_s261460" name="Equation" r:id="rId9" imgW="152334" imgH="228501" progId="Equation.DSMT4">
                  <p:embed/>
                </p:oleObj>
              </mc:Choice>
              <mc:Fallback>
                <p:oleObj name="Equation" r:id="rId9" imgW="152334" imgH="228501" progId="Equation.DSMT4">
                  <p:embed/>
                  <p:pic>
                    <p:nvPicPr>
                      <p:cNvPr id="1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201" y="5616030"/>
                        <a:ext cx="3603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9"/>
          <p:cNvGraphicFramePr>
            <a:graphicFrameLocks noChangeAspect="1"/>
          </p:cNvGraphicFramePr>
          <p:nvPr/>
        </p:nvGraphicFramePr>
        <p:xfrm>
          <a:off x="6311901" y="5544592"/>
          <a:ext cx="455613" cy="576263"/>
        </p:xfrm>
        <a:graphic>
          <a:graphicData uri="http://schemas.openxmlformats.org/presentationml/2006/ole">
            <mc:AlternateContent xmlns:mc="http://schemas.openxmlformats.org/markup-compatibility/2006">
              <mc:Choice xmlns:v="urn:schemas-microsoft-com:vml" Requires="v">
                <p:oleObj spid="_x0000_s261461" name="Equation" r:id="rId11" imgW="177646" imgH="228402" progId="Equation.DSMT4">
                  <p:embed/>
                </p:oleObj>
              </mc:Choice>
              <mc:Fallback>
                <p:oleObj name="Equation" r:id="rId11" imgW="177646" imgH="228402" progId="Equation.DSMT4">
                  <p:embed/>
                  <p:pic>
                    <p:nvPicPr>
                      <p:cNvPr id="14"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11901" y="5544592"/>
                        <a:ext cx="4556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8"/>
          <p:cNvSpPr>
            <a:spLocks noChangeArrowheads="1"/>
          </p:cNvSpPr>
          <p:nvPr/>
        </p:nvSpPr>
        <p:spPr bwMode="auto">
          <a:xfrm>
            <a:off x="3419475" y="501297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a:latin typeface="+mn-ea"/>
                <a:ea typeface="+mn-ea"/>
              </a:rPr>
              <a:t>活塞面积</a:t>
            </a:r>
          </a:p>
        </p:txBody>
      </p:sp>
      <p:sp>
        <p:nvSpPr>
          <p:cNvPr id="16" name="Rectangle 19"/>
          <p:cNvSpPr>
            <a:spLocks noChangeArrowheads="1"/>
          </p:cNvSpPr>
          <p:nvPr/>
        </p:nvSpPr>
        <p:spPr bwMode="auto">
          <a:xfrm>
            <a:off x="6946901" y="4956573"/>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流量漏损系数</a:t>
            </a:r>
          </a:p>
        </p:txBody>
      </p:sp>
      <p:sp>
        <p:nvSpPr>
          <p:cNvPr id="17" name="Rectangle 20"/>
          <p:cNvSpPr>
            <a:spLocks noChangeArrowheads="1"/>
          </p:cNvSpPr>
          <p:nvPr/>
        </p:nvSpPr>
        <p:spPr bwMode="auto">
          <a:xfrm>
            <a:off x="3287713" y="5544592"/>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a:latin typeface="+mn-ea"/>
                <a:ea typeface="+mn-ea"/>
              </a:rPr>
              <a:t>接力器油腔体积</a:t>
            </a:r>
          </a:p>
        </p:txBody>
      </p:sp>
      <p:sp>
        <p:nvSpPr>
          <p:cNvPr id="18" name="Rectangle 21"/>
          <p:cNvSpPr>
            <a:spLocks noChangeArrowheads="1"/>
          </p:cNvSpPr>
          <p:nvPr/>
        </p:nvSpPr>
        <p:spPr bwMode="auto">
          <a:xfrm>
            <a:off x="6816725" y="5559624"/>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a:latin typeface="+mn-ea"/>
                <a:ea typeface="+mn-ea"/>
              </a:rPr>
              <a:t>油液体积弹性模量</a:t>
            </a:r>
          </a:p>
        </p:txBody>
      </p:sp>
      <p:sp>
        <p:nvSpPr>
          <p:cNvPr id="19" name="Rectangle 23"/>
          <p:cNvSpPr>
            <a:spLocks noChangeArrowheads="1"/>
          </p:cNvSpPr>
          <p:nvPr/>
        </p:nvSpPr>
        <p:spPr bwMode="auto">
          <a:xfrm>
            <a:off x="3251915" y="3702035"/>
            <a:ext cx="16189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活塞移动</a:t>
            </a:r>
          </a:p>
        </p:txBody>
      </p:sp>
      <p:sp>
        <p:nvSpPr>
          <p:cNvPr id="21" name="Rectangle 24"/>
          <p:cNvSpPr>
            <a:spLocks noChangeArrowheads="1"/>
          </p:cNvSpPr>
          <p:nvPr/>
        </p:nvSpPr>
        <p:spPr bwMode="auto">
          <a:xfrm>
            <a:off x="5626815" y="3775060"/>
            <a:ext cx="16189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a:latin typeface="+mn-ea"/>
                <a:ea typeface="+mn-ea"/>
              </a:rPr>
              <a:t>活塞漏损</a:t>
            </a:r>
          </a:p>
        </p:txBody>
      </p:sp>
      <p:sp>
        <p:nvSpPr>
          <p:cNvPr id="22" name="Rectangle 25"/>
          <p:cNvSpPr>
            <a:spLocks noChangeArrowheads="1"/>
          </p:cNvSpPr>
          <p:nvPr/>
        </p:nvSpPr>
        <p:spPr bwMode="auto">
          <a:xfrm>
            <a:off x="8401100" y="3652511"/>
            <a:ext cx="16189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a:latin typeface="+mn-ea"/>
                <a:ea typeface="+mn-ea"/>
              </a:rPr>
              <a:t>压力变化</a:t>
            </a:r>
          </a:p>
        </p:txBody>
      </p:sp>
    </p:spTree>
    <p:extLst>
      <p:ext uri="{BB962C8B-B14F-4D97-AF65-F5344CB8AC3E}">
        <p14:creationId xmlns:p14="http://schemas.microsoft.com/office/powerpoint/2010/main" val="18727010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2"/>
          <p:cNvSpPr>
            <a:spLocks noChangeArrowheads="1"/>
          </p:cNvSpPr>
          <p:nvPr/>
        </p:nvSpPr>
        <p:spPr bwMode="auto">
          <a:xfrm>
            <a:off x="1991544" y="1174890"/>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接力器平衡方程： </a:t>
            </a:r>
          </a:p>
        </p:txBody>
      </p:sp>
      <p:graphicFrame>
        <p:nvGraphicFramePr>
          <p:cNvPr id="6" name="Object 3"/>
          <p:cNvGraphicFramePr>
            <a:graphicFrameLocks noChangeAspect="1"/>
          </p:cNvGraphicFramePr>
          <p:nvPr/>
        </p:nvGraphicFramePr>
        <p:xfrm>
          <a:off x="3935413" y="1556792"/>
          <a:ext cx="3571240" cy="1207840"/>
        </p:xfrm>
        <a:graphic>
          <a:graphicData uri="http://schemas.openxmlformats.org/presentationml/2006/ole">
            <mc:AlternateContent xmlns:mc="http://schemas.openxmlformats.org/markup-compatibility/2006">
              <mc:Choice xmlns:v="urn:schemas-microsoft-com:vml" Requires="v">
                <p:oleObj spid="_x0000_s262414" name="Equation" r:id="rId3" imgW="1244600" imgH="419100" progId="Equation.DSMT4">
                  <p:embed/>
                </p:oleObj>
              </mc:Choice>
              <mc:Fallback>
                <p:oleObj name="Equation" r:id="rId3" imgW="1244600" imgH="419100"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556792"/>
                        <a:ext cx="3571240" cy="1207840"/>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nvGraphicFramePr>
        <p:xfrm>
          <a:off x="2798878" y="2780928"/>
          <a:ext cx="992867" cy="527050"/>
        </p:xfrm>
        <a:graphic>
          <a:graphicData uri="http://schemas.openxmlformats.org/presentationml/2006/ole">
            <mc:AlternateContent xmlns:mc="http://schemas.openxmlformats.org/markup-compatibility/2006">
              <mc:Choice xmlns:v="urn:schemas-microsoft-com:vml" Requires="v">
                <p:oleObj spid="_x0000_s262415" name="Equation" r:id="rId5" imgW="304536" imgH="164957" progId="Equation.DSMT4">
                  <p:embed/>
                </p:oleObj>
              </mc:Choice>
              <mc:Fallback>
                <p:oleObj name="Equation" r:id="rId5" imgW="304536" imgH="164957"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8878" y="2780928"/>
                        <a:ext cx="992867" cy="527050"/>
                      </a:xfrm>
                      <a:prstGeom prst="rect">
                        <a:avLst/>
                      </a:prstGeom>
                      <a:noFill/>
                      <a:ln>
                        <a:noFill/>
                      </a:ln>
                    </p:spPr>
                  </p:pic>
                </p:oleObj>
              </mc:Fallback>
            </mc:AlternateContent>
          </a:graphicData>
        </a:graphic>
      </p:graphicFrame>
      <p:sp>
        <p:nvSpPr>
          <p:cNvPr id="8" name="Rectangle 7"/>
          <p:cNvSpPr>
            <a:spLocks noChangeArrowheads="1"/>
          </p:cNvSpPr>
          <p:nvPr/>
        </p:nvSpPr>
        <p:spPr bwMode="auto">
          <a:xfrm>
            <a:off x="3683074" y="2709070"/>
            <a:ext cx="6229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分别是活塞等运动部件质量和其位移。</a:t>
            </a:r>
          </a:p>
        </p:txBody>
      </p:sp>
      <p:sp>
        <p:nvSpPr>
          <p:cNvPr id="9" name="Rectangle 8"/>
          <p:cNvSpPr>
            <a:spLocks noChangeArrowheads="1"/>
          </p:cNvSpPr>
          <p:nvPr/>
        </p:nvSpPr>
        <p:spPr bwMode="auto">
          <a:xfrm>
            <a:off x="2413611" y="3600607"/>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增量化，则</a:t>
            </a:r>
          </a:p>
        </p:txBody>
      </p:sp>
      <p:graphicFrame>
        <p:nvGraphicFramePr>
          <p:cNvPr id="10" name="Object 9"/>
          <p:cNvGraphicFramePr>
            <a:graphicFrameLocks noChangeAspect="1"/>
          </p:cNvGraphicFramePr>
          <p:nvPr>
            <p:extLst>
              <p:ext uri="{D42A27DB-BD31-4B8C-83A1-F6EECF244321}">
                <p14:modId xmlns:p14="http://schemas.microsoft.com/office/powerpoint/2010/main" val="314834208"/>
              </p:ext>
            </p:extLst>
          </p:nvPr>
        </p:nvGraphicFramePr>
        <p:xfrm>
          <a:off x="4973694" y="3228183"/>
          <a:ext cx="2996922" cy="1438523"/>
        </p:xfrm>
        <a:graphic>
          <a:graphicData uri="http://schemas.openxmlformats.org/presentationml/2006/ole">
            <mc:AlternateContent xmlns:mc="http://schemas.openxmlformats.org/markup-compatibility/2006">
              <mc:Choice xmlns:v="urn:schemas-microsoft-com:vml" Requires="v">
                <p:oleObj spid="_x0000_s262416" name="Equation" r:id="rId7" imgW="952500" imgH="457200" progId="Equation.DSMT4">
                  <p:embed/>
                </p:oleObj>
              </mc:Choice>
              <mc:Fallback>
                <p:oleObj name="Equation" r:id="rId7" imgW="952500" imgH="457200" progId="Equation.DSMT4">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3694" y="3228183"/>
                        <a:ext cx="2996922" cy="1438523"/>
                      </a:xfrm>
                      <a:prstGeom prst="rect">
                        <a:avLst/>
                      </a:prstGeom>
                      <a:noFill/>
                      <a:ln>
                        <a:noFill/>
                      </a:ln>
                    </p:spPr>
                  </p:pic>
                </p:oleObj>
              </mc:Fallback>
            </mc:AlternateContent>
          </a:graphicData>
        </a:graphic>
      </p:graphicFrame>
      <p:sp>
        <p:nvSpPr>
          <p:cNvPr id="11" name="Rectangle 11"/>
          <p:cNvSpPr>
            <a:spLocks noChangeArrowheads="1"/>
          </p:cNvSpPr>
          <p:nvPr/>
        </p:nvSpPr>
        <p:spPr bwMode="auto">
          <a:xfrm>
            <a:off x="2135188" y="4566072"/>
            <a:ext cx="4273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接力器活塞运动方程式： </a:t>
            </a:r>
          </a:p>
        </p:txBody>
      </p:sp>
      <p:graphicFrame>
        <p:nvGraphicFramePr>
          <p:cNvPr id="12" name="Object 12"/>
          <p:cNvGraphicFramePr>
            <a:graphicFrameLocks noChangeAspect="1"/>
          </p:cNvGraphicFramePr>
          <p:nvPr>
            <p:extLst>
              <p:ext uri="{D42A27DB-BD31-4B8C-83A1-F6EECF244321}">
                <p14:modId xmlns:p14="http://schemas.microsoft.com/office/powerpoint/2010/main" val="2599524283"/>
              </p:ext>
            </p:extLst>
          </p:nvPr>
        </p:nvGraphicFramePr>
        <p:xfrm>
          <a:off x="2444198" y="5258317"/>
          <a:ext cx="7464523" cy="1083046"/>
        </p:xfrm>
        <a:graphic>
          <a:graphicData uri="http://schemas.openxmlformats.org/presentationml/2006/ole">
            <mc:AlternateContent xmlns:mc="http://schemas.openxmlformats.org/markup-compatibility/2006">
              <mc:Choice xmlns:v="urn:schemas-microsoft-com:vml" Requires="v">
                <p:oleObj spid="_x0000_s262417" name="Equation" r:id="rId9" imgW="3149600" imgH="457200" progId="Equation.DSMT4">
                  <p:embed/>
                </p:oleObj>
              </mc:Choice>
              <mc:Fallback>
                <p:oleObj name="Equation" r:id="rId9" imgW="3149600" imgH="457200" progId="Equation.DSMT4">
                  <p:embed/>
                  <p:pic>
                    <p:nvPicPr>
                      <p:cNvPr id="12"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4198" y="5258317"/>
                        <a:ext cx="7464523" cy="108304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7442765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2"/>
          <p:cNvSpPr>
            <a:spLocks noChangeArrowheads="1"/>
          </p:cNvSpPr>
          <p:nvPr/>
        </p:nvSpPr>
        <p:spPr bwMode="auto">
          <a:xfrm>
            <a:off x="1271464" y="1036027"/>
            <a:ext cx="7118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进行标幺化并拉氏变换可得其传递函数为： </a:t>
            </a:r>
          </a:p>
        </p:txBody>
      </p:sp>
      <p:graphicFrame>
        <p:nvGraphicFramePr>
          <p:cNvPr id="6" name="Object 3"/>
          <p:cNvGraphicFramePr>
            <a:graphicFrameLocks noChangeAspect="1"/>
          </p:cNvGraphicFramePr>
          <p:nvPr>
            <p:extLst>
              <p:ext uri="{D42A27DB-BD31-4B8C-83A1-F6EECF244321}">
                <p14:modId xmlns:p14="http://schemas.microsoft.com/office/powerpoint/2010/main" val="2202375156"/>
              </p:ext>
            </p:extLst>
          </p:nvPr>
        </p:nvGraphicFramePr>
        <p:xfrm>
          <a:off x="4439816" y="1569351"/>
          <a:ext cx="2558603" cy="1183600"/>
        </p:xfrm>
        <a:graphic>
          <a:graphicData uri="http://schemas.openxmlformats.org/presentationml/2006/ole">
            <mc:AlternateContent xmlns:mc="http://schemas.openxmlformats.org/markup-compatibility/2006">
              <mc:Choice xmlns:v="urn:schemas-microsoft-com:vml" Requires="v">
                <p:oleObj spid="_x0000_s263505" name="Equation" r:id="rId3" imgW="1422400" imgH="660400" progId="Equation.DSMT4">
                  <p:embed/>
                </p:oleObj>
              </mc:Choice>
              <mc:Fallback>
                <p:oleObj name="Equation" r:id="rId3" imgW="1422400" imgH="660400"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816" y="1569351"/>
                        <a:ext cx="2558603" cy="1183600"/>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nvGraphicFramePr>
        <p:xfrm>
          <a:off x="2711624" y="2780928"/>
          <a:ext cx="6624737" cy="864096"/>
        </p:xfrm>
        <a:graphic>
          <a:graphicData uri="http://schemas.openxmlformats.org/presentationml/2006/ole">
            <mc:AlternateContent xmlns:mc="http://schemas.openxmlformats.org/markup-compatibility/2006">
              <mc:Choice xmlns:v="urn:schemas-microsoft-com:vml" Requires="v">
                <p:oleObj spid="_x0000_s263506" name="Equation" r:id="rId5" imgW="3073400" imgH="431800" progId="Equation.DSMT4">
                  <p:embed/>
                </p:oleObj>
              </mc:Choice>
              <mc:Fallback>
                <p:oleObj name="Equation" r:id="rId5" imgW="3073400" imgH="431800"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624" y="2780928"/>
                        <a:ext cx="6624737" cy="864096"/>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2135188" y="3639741"/>
          <a:ext cx="1224508" cy="612254"/>
        </p:xfrm>
        <a:graphic>
          <a:graphicData uri="http://schemas.openxmlformats.org/presentationml/2006/ole">
            <mc:AlternateContent xmlns:mc="http://schemas.openxmlformats.org/markup-compatibility/2006">
              <mc:Choice xmlns:v="urn:schemas-microsoft-com:vml" Requires="v">
                <p:oleObj spid="_x0000_s263507" name="Equation" r:id="rId7" imgW="457200" imgH="228600" progId="Equation.DSMT4">
                  <p:embed/>
                </p:oleObj>
              </mc:Choice>
              <mc:Fallback>
                <p:oleObj name="Equation" r:id="rId7" imgW="457200" imgH="228600"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8" y="3639741"/>
                        <a:ext cx="1224508" cy="612254"/>
                      </a:xfrm>
                      <a:prstGeom prst="rect">
                        <a:avLst/>
                      </a:prstGeom>
                      <a:noFill/>
                      <a:ln>
                        <a:noFill/>
                      </a:ln>
                    </p:spPr>
                  </p:pic>
                </p:oleObj>
              </mc:Fallback>
            </mc:AlternateContent>
          </a:graphicData>
        </a:graphic>
      </p:graphicFrame>
      <p:sp>
        <p:nvSpPr>
          <p:cNvPr id="9" name="Rectangle 9"/>
          <p:cNvSpPr>
            <a:spLocks noChangeArrowheads="1"/>
          </p:cNvSpPr>
          <p:nvPr/>
        </p:nvSpPr>
        <p:spPr bwMode="auto">
          <a:xfrm>
            <a:off x="3259906" y="3754215"/>
            <a:ext cx="694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fontAlgn="b" hangingPunct="1">
              <a:spcBef>
                <a:spcPct val="0"/>
              </a:spcBef>
              <a:buClrTx/>
              <a:buFontTx/>
              <a:buNone/>
            </a:pPr>
            <a:r>
              <a:rPr lang="zh-CN" altLang="en-US" sz="2800" dirty="0">
                <a:latin typeface="+mn-ea"/>
                <a:ea typeface="+mn-ea"/>
              </a:rPr>
              <a:t>分别为引导阀和接力器活塞的最大位移量。</a:t>
            </a:r>
          </a:p>
        </p:txBody>
      </p:sp>
      <p:sp>
        <p:nvSpPr>
          <p:cNvPr id="10" name="Rectangle 10"/>
          <p:cNvSpPr>
            <a:spLocks noChangeArrowheads="1"/>
          </p:cNvSpPr>
          <p:nvPr/>
        </p:nvSpPr>
        <p:spPr bwMode="auto">
          <a:xfrm>
            <a:off x="1847528" y="4361186"/>
            <a:ext cx="94328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在实际应用时，尤其是在分析水轮机调节系统的动态特性时 </a:t>
            </a:r>
          </a:p>
        </p:txBody>
      </p:sp>
      <p:graphicFrame>
        <p:nvGraphicFramePr>
          <p:cNvPr id="11" name="Object 14"/>
          <p:cNvGraphicFramePr>
            <a:graphicFrameLocks noChangeAspect="1"/>
          </p:cNvGraphicFramePr>
          <p:nvPr>
            <p:extLst>
              <p:ext uri="{D42A27DB-BD31-4B8C-83A1-F6EECF244321}">
                <p14:modId xmlns:p14="http://schemas.microsoft.com/office/powerpoint/2010/main" val="398529366"/>
              </p:ext>
            </p:extLst>
          </p:nvPr>
        </p:nvGraphicFramePr>
        <p:xfrm>
          <a:off x="6375342" y="5210036"/>
          <a:ext cx="1862580" cy="1152128"/>
        </p:xfrm>
        <a:graphic>
          <a:graphicData uri="http://schemas.openxmlformats.org/presentationml/2006/ole">
            <mc:AlternateContent xmlns:mc="http://schemas.openxmlformats.org/markup-compatibility/2006">
              <mc:Choice xmlns:v="urn:schemas-microsoft-com:vml" Requires="v">
                <p:oleObj spid="_x0000_s263508" name="Equation" r:id="rId9" imgW="723586" imgH="444307" progId="Equation.DSMT4">
                  <p:embed/>
                </p:oleObj>
              </mc:Choice>
              <mc:Fallback>
                <p:oleObj name="Equation" r:id="rId9" imgW="723586" imgH="444307" progId="Equation.DSMT4">
                  <p:embed/>
                  <p:pic>
                    <p:nvPicPr>
                      <p:cNvPr id="11"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5342" y="5210036"/>
                        <a:ext cx="1862580" cy="1152128"/>
                      </a:xfrm>
                      <a:prstGeom prst="rect">
                        <a:avLst/>
                      </a:prstGeom>
                      <a:noFill/>
                      <a:ln>
                        <a:noFill/>
                      </a:ln>
                    </p:spPr>
                  </p:pic>
                </p:oleObj>
              </mc:Fallback>
            </mc:AlternateContent>
          </a:graphicData>
        </a:graphic>
      </p:graphicFrame>
      <p:sp>
        <p:nvSpPr>
          <p:cNvPr id="12" name="Rectangle 16"/>
          <p:cNvSpPr>
            <a:spLocks noChangeArrowheads="1"/>
          </p:cNvSpPr>
          <p:nvPr/>
        </p:nvSpPr>
        <p:spPr bwMode="auto">
          <a:xfrm>
            <a:off x="1902222" y="5439414"/>
            <a:ext cx="3562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该环节的传递函数为 </a:t>
            </a:r>
          </a:p>
        </p:txBody>
      </p:sp>
      <p:sp>
        <p:nvSpPr>
          <p:cNvPr id="14" name="Text Box 18"/>
          <p:cNvSpPr txBox="1">
            <a:spLocks noChangeArrowheads="1"/>
          </p:cNvSpPr>
          <p:nvPr/>
        </p:nvSpPr>
        <p:spPr bwMode="auto">
          <a:xfrm>
            <a:off x="8904312" y="5350705"/>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800" dirty="0">
                <a:latin typeface="+mn-ea"/>
                <a:ea typeface="+mn-ea"/>
              </a:rPr>
              <a:t>积分环节</a:t>
            </a:r>
          </a:p>
        </p:txBody>
      </p:sp>
      <p:graphicFrame>
        <p:nvGraphicFramePr>
          <p:cNvPr id="15" name="Object 11"/>
          <p:cNvGraphicFramePr>
            <a:graphicFrameLocks noChangeAspect="1"/>
          </p:cNvGraphicFramePr>
          <p:nvPr>
            <p:extLst>
              <p:ext uri="{D42A27DB-BD31-4B8C-83A1-F6EECF244321}">
                <p14:modId xmlns:p14="http://schemas.microsoft.com/office/powerpoint/2010/main" val="4118495954"/>
              </p:ext>
            </p:extLst>
          </p:nvPr>
        </p:nvGraphicFramePr>
        <p:xfrm>
          <a:off x="1991345" y="4829945"/>
          <a:ext cx="747712" cy="520760"/>
        </p:xfrm>
        <a:graphic>
          <a:graphicData uri="http://schemas.openxmlformats.org/presentationml/2006/ole">
            <mc:AlternateContent xmlns:mc="http://schemas.openxmlformats.org/markup-compatibility/2006">
              <mc:Choice xmlns:v="urn:schemas-microsoft-com:vml" Requires="v">
                <p:oleObj spid="_x0000_s263509" name="Equation" r:id="rId11" imgW="330200" imgH="228600" progId="Equation.DSMT4">
                  <p:embed/>
                </p:oleObj>
              </mc:Choice>
              <mc:Fallback>
                <p:oleObj name="Equation" r:id="rId11" imgW="330200" imgH="228600" progId="Equation.DSMT4">
                  <p:embed/>
                  <p:pic>
                    <p:nvPicPr>
                      <p:cNvPr id="15"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1345" y="4829945"/>
                        <a:ext cx="747712" cy="520760"/>
                      </a:xfrm>
                      <a:prstGeom prst="rect">
                        <a:avLst/>
                      </a:prstGeom>
                      <a:noFill/>
                      <a:ln>
                        <a:noFill/>
                      </a:ln>
                    </p:spPr>
                  </p:pic>
                </p:oleObj>
              </mc:Fallback>
            </mc:AlternateContent>
          </a:graphicData>
        </a:graphic>
      </p:graphicFrame>
      <p:sp>
        <p:nvSpPr>
          <p:cNvPr id="16" name="Rectangle 13"/>
          <p:cNvSpPr>
            <a:spLocks noChangeArrowheads="1"/>
          </p:cNvSpPr>
          <p:nvPr/>
        </p:nvSpPr>
        <p:spPr bwMode="auto">
          <a:xfrm>
            <a:off x="2739057" y="4785607"/>
            <a:ext cx="391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均很小，可略去不计。 </a:t>
            </a:r>
          </a:p>
        </p:txBody>
      </p:sp>
    </p:spTree>
    <p:extLst>
      <p:ext uri="{BB962C8B-B14F-4D97-AF65-F5344CB8AC3E}">
        <p14:creationId xmlns:p14="http://schemas.microsoft.com/office/powerpoint/2010/main" val="22049571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8"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9" name="流程图: 可选过程 30">
            <a:extLst>
              <a:ext uri="{FF2B5EF4-FFF2-40B4-BE49-F238E27FC236}">
                <a16:creationId xmlns:a16="http://schemas.microsoft.com/office/drawing/2014/main" id="{C89A85A0-754E-4246-932C-97D6A88237CB}"/>
              </a:ext>
            </a:extLst>
          </p:cNvPr>
          <p:cNvSpPr>
            <a:spLocks noChangeArrowheads="1"/>
          </p:cNvSpPr>
          <p:nvPr/>
        </p:nvSpPr>
        <p:spPr bwMode="auto">
          <a:xfrm>
            <a:off x="767408" y="1916832"/>
            <a:ext cx="5040561" cy="372456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第二级液压放大器由</a:t>
            </a:r>
            <a:r>
              <a:rPr lang="zh-CN" altLang="en-US" sz="2000" b="1" dirty="0">
                <a:solidFill>
                  <a:srgbClr val="FF0000"/>
                </a:solidFill>
                <a:latin typeface="微软雅黑" charset="0"/>
                <a:ea typeface="微软雅黑" charset="0"/>
                <a:sym typeface="微软雅黑" charset="0"/>
              </a:rPr>
              <a:t>主配压阀与主接力器</a:t>
            </a:r>
            <a:r>
              <a:rPr lang="zh-CN" altLang="en-US" sz="2000" b="1" dirty="0">
                <a:solidFill>
                  <a:schemeClr val="tx1"/>
                </a:solidFill>
                <a:latin typeface="微软雅黑" charset="0"/>
                <a:ea typeface="微软雅黑" charset="0"/>
                <a:sym typeface="微软雅黑" charset="0"/>
              </a:rPr>
              <a:t>组成</a:t>
            </a:r>
            <a:endParaRPr lang="en-US" altLang="zh-CN" sz="2000"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主配压阀为</a:t>
            </a:r>
            <a:r>
              <a:rPr lang="zh-CN" altLang="en-US" sz="2000" b="1" dirty="0">
                <a:solidFill>
                  <a:srgbClr val="FF0000"/>
                </a:solidFill>
                <a:latin typeface="微软雅黑" charset="0"/>
                <a:ea typeface="微软雅黑" charset="0"/>
                <a:sym typeface="微软雅黑" charset="0"/>
              </a:rPr>
              <a:t>四通配压阀</a:t>
            </a:r>
            <a:r>
              <a:rPr lang="zh-CN" altLang="en-US" sz="2000" b="1" dirty="0">
                <a:solidFill>
                  <a:schemeClr val="tx1"/>
                </a:solidFill>
                <a:latin typeface="微软雅黑" charset="0"/>
                <a:ea typeface="微软雅黑" charset="0"/>
                <a:sym typeface="微软雅黑" charset="0"/>
              </a:rPr>
              <a:t>，有两个负载通道，即动态过程中接力器活塞两面的压力均受配压阀的控制而变化 </a:t>
            </a:r>
          </a:p>
        </p:txBody>
      </p:sp>
      <p:pic>
        <p:nvPicPr>
          <p:cNvPr id="6" name="Picture 4" descr="D:\TF_0712\jpg--\Fig-1022-\P-23.jpg">
            <a:extLst>
              <a:ext uri="{FF2B5EF4-FFF2-40B4-BE49-F238E27FC236}">
                <a16:creationId xmlns:a16="http://schemas.microsoft.com/office/drawing/2014/main" id="{648EC93F-A208-4085-B4C0-C233C944A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1780734"/>
            <a:ext cx="4752528" cy="386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7075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2"/>
          <p:cNvSpPr>
            <a:spLocks noChangeArrowheads="1"/>
          </p:cNvSpPr>
          <p:nvPr/>
        </p:nvSpPr>
        <p:spPr bwMode="auto">
          <a:xfrm>
            <a:off x="2135560" y="1325712"/>
            <a:ext cx="6407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根据阀的流量特性得到流量增量方程： </a:t>
            </a:r>
          </a:p>
        </p:txBody>
      </p:sp>
      <p:graphicFrame>
        <p:nvGraphicFramePr>
          <p:cNvPr id="6" name="Object 3"/>
          <p:cNvGraphicFramePr>
            <a:graphicFrameLocks noChangeAspect="1"/>
          </p:cNvGraphicFramePr>
          <p:nvPr/>
        </p:nvGraphicFramePr>
        <p:xfrm>
          <a:off x="2783632" y="2014472"/>
          <a:ext cx="3670846" cy="622441"/>
        </p:xfrm>
        <a:graphic>
          <a:graphicData uri="http://schemas.openxmlformats.org/presentationml/2006/ole">
            <mc:AlternateContent xmlns:mc="http://schemas.openxmlformats.org/markup-compatibility/2006">
              <mc:Choice xmlns:v="urn:schemas-microsoft-com:vml" Requires="v">
                <p:oleObj spid="_x0000_s264596" name="Equation" r:id="rId3" imgW="1346200" imgH="228600" progId="Equation.DSMT4">
                  <p:embed/>
                </p:oleObj>
              </mc:Choice>
              <mc:Fallback>
                <p:oleObj name="Equation" r:id="rId3" imgW="1346200" imgH="228600"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2" y="2014472"/>
                        <a:ext cx="3670846" cy="622441"/>
                      </a:xfrm>
                      <a:prstGeom prst="rect">
                        <a:avLst/>
                      </a:prstGeom>
                      <a:noFill/>
                      <a:ln>
                        <a:noFill/>
                      </a:ln>
                    </p:spPr>
                  </p:pic>
                </p:oleObj>
              </mc:Fallback>
            </mc:AlternateContent>
          </a:graphicData>
        </a:graphic>
      </p:graphicFrame>
      <p:graphicFrame>
        <p:nvGraphicFramePr>
          <p:cNvPr id="8" name="Object 13"/>
          <p:cNvGraphicFramePr>
            <a:graphicFrameLocks noChangeAspect="1"/>
          </p:cNvGraphicFramePr>
          <p:nvPr/>
        </p:nvGraphicFramePr>
        <p:xfrm>
          <a:off x="2785145" y="2775062"/>
          <a:ext cx="3677499" cy="869963"/>
        </p:xfrm>
        <a:graphic>
          <a:graphicData uri="http://schemas.openxmlformats.org/presentationml/2006/ole">
            <mc:AlternateContent xmlns:mc="http://schemas.openxmlformats.org/markup-compatibility/2006">
              <mc:Choice xmlns:v="urn:schemas-microsoft-com:vml" Requires="v">
                <p:oleObj spid="_x0000_s264597" name="Equation" r:id="rId5" imgW="1968500" imgH="469900" progId="Equation.DSMT4">
                  <p:embed/>
                </p:oleObj>
              </mc:Choice>
              <mc:Fallback>
                <p:oleObj name="Equation" r:id="rId5" imgW="1968500" imgH="469900" progId="Equation.DSMT4">
                  <p:embed/>
                  <p:pic>
                    <p:nvPicPr>
                      <p:cNvPr id="8"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5145" y="2775062"/>
                        <a:ext cx="3677499" cy="869963"/>
                      </a:xfrm>
                      <a:prstGeom prst="rect">
                        <a:avLst/>
                      </a:prstGeom>
                      <a:noFill/>
                      <a:ln>
                        <a:noFill/>
                      </a:ln>
                    </p:spPr>
                  </p:pic>
                </p:oleObj>
              </mc:Fallback>
            </mc:AlternateContent>
          </a:graphicData>
        </a:graphic>
      </p:graphicFrame>
      <p:graphicFrame>
        <p:nvGraphicFramePr>
          <p:cNvPr id="9" name="Object 14"/>
          <p:cNvGraphicFramePr>
            <a:graphicFrameLocks noChangeAspect="1"/>
          </p:cNvGraphicFramePr>
          <p:nvPr/>
        </p:nvGraphicFramePr>
        <p:xfrm>
          <a:off x="2785144" y="3744484"/>
          <a:ext cx="6047160" cy="980661"/>
        </p:xfrm>
        <a:graphic>
          <a:graphicData uri="http://schemas.openxmlformats.org/presentationml/2006/ole">
            <mc:AlternateContent xmlns:mc="http://schemas.openxmlformats.org/markup-compatibility/2006">
              <mc:Choice xmlns:v="urn:schemas-microsoft-com:vml" Requires="v">
                <p:oleObj spid="_x0000_s264598" name="Equation" r:id="rId7" imgW="2882900" imgH="469900" progId="Equation.DSMT4">
                  <p:embed/>
                </p:oleObj>
              </mc:Choice>
              <mc:Fallback>
                <p:oleObj name="Equation" r:id="rId7" imgW="2882900" imgH="469900" progId="Equation.DSMT4">
                  <p:embed/>
                  <p:pic>
                    <p:nvPicPr>
                      <p:cNvPr id="9"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5144" y="3744484"/>
                        <a:ext cx="6047160" cy="980661"/>
                      </a:xfrm>
                      <a:prstGeom prst="rect">
                        <a:avLst/>
                      </a:prstGeom>
                      <a:noFill/>
                      <a:ln>
                        <a:noFill/>
                      </a:ln>
                    </p:spPr>
                  </p:pic>
                </p:oleObj>
              </mc:Fallback>
            </mc:AlternateContent>
          </a:graphicData>
        </a:graphic>
      </p:graphicFrame>
      <p:sp>
        <p:nvSpPr>
          <p:cNvPr id="10" name="Rectangle 16"/>
          <p:cNvSpPr>
            <a:spLocks noChangeArrowheads="1"/>
          </p:cNvSpPr>
          <p:nvPr/>
        </p:nvSpPr>
        <p:spPr bwMode="auto">
          <a:xfrm>
            <a:off x="3163962" y="5084441"/>
            <a:ext cx="213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－流量系数 </a:t>
            </a:r>
          </a:p>
        </p:txBody>
      </p:sp>
      <p:sp>
        <p:nvSpPr>
          <p:cNvPr id="11" name="Rectangle 17"/>
          <p:cNvSpPr>
            <a:spLocks noChangeArrowheads="1"/>
          </p:cNvSpPr>
          <p:nvPr/>
        </p:nvSpPr>
        <p:spPr bwMode="auto">
          <a:xfrm>
            <a:off x="6278066" y="5070153"/>
            <a:ext cx="356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节流窗口面积系数 </a:t>
            </a:r>
          </a:p>
        </p:txBody>
      </p:sp>
      <p:sp>
        <p:nvSpPr>
          <p:cNvPr id="12" name="Rectangle 18"/>
          <p:cNvSpPr>
            <a:spLocks noChangeArrowheads="1"/>
          </p:cNvSpPr>
          <p:nvPr/>
        </p:nvSpPr>
        <p:spPr bwMode="auto">
          <a:xfrm>
            <a:off x="3215829" y="5805166"/>
            <a:ext cx="462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－接力器活塞两侧的压力差 </a:t>
            </a:r>
          </a:p>
        </p:txBody>
      </p:sp>
      <p:graphicFrame>
        <p:nvGraphicFramePr>
          <p:cNvPr id="13" name="Object 23"/>
          <p:cNvGraphicFramePr>
            <a:graphicFrameLocks noChangeAspect="1"/>
          </p:cNvGraphicFramePr>
          <p:nvPr/>
        </p:nvGraphicFramePr>
        <p:xfrm>
          <a:off x="2639566" y="4847156"/>
          <a:ext cx="648123" cy="914996"/>
        </p:xfrm>
        <a:graphic>
          <a:graphicData uri="http://schemas.openxmlformats.org/presentationml/2006/ole">
            <mc:AlternateContent xmlns:mc="http://schemas.openxmlformats.org/markup-compatibility/2006">
              <mc:Choice xmlns:v="urn:schemas-microsoft-com:vml" Requires="v">
                <p:oleObj spid="_x0000_s264599" name="Equation" r:id="rId9" imgW="165028" imgH="228501" progId="Equation.DSMT4">
                  <p:embed/>
                </p:oleObj>
              </mc:Choice>
              <mc:Fallback>
                <p:oleObj name="Equation" r:id="rId9" imgW="165028" imgH="228501" progId="Equation.DSMT4">
                  <p:embed/>
                  <p:pic>
                    <p:nvPicPr>
                      <p:cNvPr id="13"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9566" y="4847156"/>
                        <a:ext cx="648123" cy="914996"/>
                      </a:xfrm>
                      <a:prstGeom prst="rect">
                        <a:avLst/>
                      </a:prstGeom>
                      <a:noFill/>
                      <a:ln>
                        <a:noFill/>
                      </a:ln>
                    </p:spPr>
                  </p:pic>
                </p:oleObj>
              </mc:Fallback>
            </mc:AlternateContent>
          </a:graphicData>
        </a:graphic>
      </p:graphicFrame>
      <p:graphicFrame>
        <p:nvGraphicFramePr>
          <p:cNvPr id="14" name="Object 22"/>
          <p:cNvGraphicFramePr>
            <a:graphicFrameLocks noChangeAspect="1"/>
          </p:cNvGraphicFramePr>
          <p:nvPr/>
        </p:nvGraphicFramePr>
        <p:xfrm>
          <a:off x="5735191" y="5070154"/>
          <a:ext cx="554070" cy="519112"/>
        </p:xfrm>
        <a:graphic>
          <a:graphicData uri="http://schemas.openxmlformats.org/presentationml/2006/ole">
            <mc:AlternateContent xmlns:mc="http://schemas.openxmlformats.org/markup-compatibility/2006">
              <mc:Choice xmlns:v="urn:schemas-microsoft-com:vml" Requires="v">
                <p:oleObj spid="_x0000_s264600" name="Equation" r:id="rId11" imgW="152334" imgH="139639" progId="Equation.DSMT4">
                  <p:embed/>
                </p:oleObj>
              </mc:Choice>
              <mc:Fallback>
                <p:oleObj name="Equation" r:id="rId11" imgW="152334" imgH="139639" progId="Equation.DSMT4">
                  <p:embed/>
                  <p:pic>
                    <p:nvPicPr>
                      <p:cNvPr id="14"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35191" y="5070154"/>
                        <a:ext cx="554070" cy="519112"/>
                      </a:xfrm>
                      <a:prstGeom prst="rect">
                        <a:avLst/>
                      </a:prstGeom>
                      <a:noFill/>
                      <a:ln>
                        <a:noFill/>
                      </a:ln>
                    </p:spPr>
                  </p:pic>
                </p:oleObj>
              </mc:Fallback>
            </mc:AlternateContent>
          </a:graphicData>
        </a:graphic>
      </p:graphicFrame>
      <p:graphicFrame>
        <p:nvGraphicFramePr>
          <p:cNvPr id="15" name="Object 21"/>
          <p:cNvGraphicFramePr>
            <a:graphicFrameLocks noChangeAspect="1"/>
          </p:cNvGraphicFramePr>
          <p:nvPr/>
        </p:nvGraphicFramePr>
        <p:xfrm>
          <a:off x="2597270" y="5805166"/>
          <a:ext cx="690419" cy="720179"/>
        </p:xfrm>
        <a:graphic>
          <a:graphicData uri="http://schemas.openxmlformats.org/presentationml/2006/ole">
            <mc:AlternateContent xmlns:mc="http://schemas.openxmlformats.org/markup-compatibility/2006">
              <mc:Choice xmlns:v="urn:schemas-microsoft-com:vml" Requires="v">
                <p:oleObj spid="_x0000_s264601" name="Equation" r:id="rId13" imgW="228600" imgH="241300" progId="Equation.DSMT4">
                  <p:embed/>
                </p:oleObj>
              </mc:Choice>
              <mc:Fallback>
                <p:oleObj name="Equation" r:id="rId13" imgW="228600" imgH="241300" progId="Equation.DSMT4">
                  <p:embed/>
                  <p:pic>
                    <p:nvPicPr>
                      <p:cNvPr id="15"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7270" y="5805166"/>
                        <a:ext cx="690419" cy="7201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4415281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4"/>
          <p:cNvSpPr>
            <a:spLocks noChangeArrowheads="1"/>
          </p:cNvSpPr>
          <p:nvPr/>
        </p:nvSpPr>
        <p:spPr bwMode="auto">
          <a:xfrm>
            <a:off x="1992313" y="1196752"/>
            <a:ext cx="8388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fontAlgn="b" hangingPunct="1">
              <a:spcBef>
                <a:spcPct val="0"/>
              </a:spcBef>
              <a:buClrTx/>
              <a:buFontTx/>
              <a:buNone/>
            </a:pPr>
            <a:r>
              <a:rPr lang="zh-CN" altLang="en-US" sz="2800" dirty="0">
                <a:latin typeface="+mn-ea"/>
                <a:ea typeface="+mn-ea"/>
              </a:rPr>
              <a:t>根据接力器流量连续性原理得在小偏差情况下的接力器流量增量方程：</a:t>
            </a:r>
          </a:p>
        </p:txBody>
      </p:sp>
      <p:graphicFrame>
        <p:nvGraphicFramePr>
          <p:cNvPr id="6" name="Object 5"/>
          <p:cNvGraphicFramePr>
            <a:graphicFrameLocks noChangeAspect="1"/>
          </p:cNvGraphicFramePr>
          <p:nvPr/>
        </p:nvGraphicFramePr>
        <p:xfrm>
          <a:off x="3424090" y="2060850"/>
          <a:ext cx="5295166" cy="1080119"/>
        </p:xfrm>
        <a:graphic>
          <a:graphicData uri="http://schemas.openxmlformats.org/presentationml/2006/ole">
            <mc:AlternateContent xmlns:mc="http://schemas.openxmlformats.org/markup-compatibility/2006">
              <mc:Choice xmlns:v="urn:schemas-microsoft-com:vml" Requires="v">
                <p:oleObj spid="_x0000_s265687" name="Equation" r:id="rId3" imgW="2095500" imgH="431800" progId="Equation.DSMT4">
                  <p:embed/>
                </p:oleObj>
              </mc:Choice>
              <mc:Fallback>
                <p:oleObj name="Equation" r:id="rId3" imgW="2095500" imgH="4318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090" y="2060850"/>
                        <a:ext cx="5295166" cy="1080119"/>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1979716" y="3815184"/>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根据牛顿第二定律及活塞的受力分析得负载及力平衡增量方程： </a:t>
            </a:r>
          </a:p>
        </p:txBody>
      </p:sp>
      <p:graphicFrame>
        <p:nvGraphicFramePr>
          <p:cNvPr id="8" name="Object 7"/>
          <p:cNvGraphicFramePr>
            <a:graphicFrameLocks noChangeAspect="1"/>
          </p:cNvGraphicFramePr>
          <p:nvPr>
            <p:extLst>
              <p:ext uri="{D42A27DB-BD31-4B8C-83A1-F6EECF244321}">
                <p14:modId xmlns:p14="http://schemas.microsoft.com/office/powerpoint/2010/main" val="4061143573"/>
              </p:ext>
            </p:extLst>
          </p:nvPr>
        </p:nvGraphicFramePr>
        <p:xfrm>
          <a:off x="2967643" y="4689897"/>
          <a:ext cx="6163890" cy="1083649"/>
        </p:xfrm>
        <a:graphic>
          <a:graphicData uri="http://schemas.openxmlformats.org/presentationml/2006/ole">
            <mc:AlternateContent xmlns:mc="http://schemas.openxmlformats.org/markup-compatibility/2006">
              <mc:Choice xmlns:v="urn:schemas-microsoft-com:vml" Requires="v">
                <p:oleObj spid="_x0000_s265688" name="Equation" r:id="rId5" imgW="2603500" imgH="457200" progId="Equation.DSMT4">
                  <p:embed/>
                </p:oleObj>
              </mc:Choice>
              <mc:Fallback>
                <p:oleObj name="Equation" r:id="rId5" imgW="2603500" imgH="457200" progId="Equation.DSMT4">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643" y="4689897"/>
                        <a:ext cx="6163890" cy="1083649"/>
                      </a:xfrm>
                      <a:prstGeom prst="rect">
                        <a:avLst/>
                      </a:prstGeom>
                      <a:noFill/>
                      <a:ln>
                        <a:noFill/>
                      </a:ln>
                    </p:spPr>
                  </p:pic>
                </p:oleObj>
              </mc:Fallback>
            </mc:AlternateContent>
          </a:graphicData>
        </a:graphic>
      </p:graphicFrame>
      <p:sp>
        <p:nvSpPr>
          <p:cNvPr id="10" name="Rectangle 9"/>
          <p:cNvSpPr>
            <a:spLocks noChangeArrowheads="1"/>
          </p:cNvSpPr>
          <p:nvPr/>
        </p:nvSpPr>
        <p:spPr bwMode="auto">
          <a:xfrm>
            <a:off x="2495550" y="3038312"/>
            <a:ext cx="3206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接力器活塞面积 </a:t>
            </a:r>
          </a:p>
        </p:txBody>
      </p:sp>
      <p:sp>
        <p:nvSpPr>
          <p:cNvPr id="11" name="Rectangle 10"/>
          <p:cNvSpPr>
            <a:spLocks noChangeArrowheads="1"/>
          </p:cNvSpPr>
          <p:nvPr/>
        </p:nvSpPr>
        <p:spPr bwMode="auto">
          <a:xfrm>
            <a:off x="8272090" y="5923105"/>
            <a:ext cx="1784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负载力 </a:t>
            </a:r>
          </a:p>
        </p:txBody>
      </p:sp>
      <p:sp>
        <p:nvSpPr>
          <p:cNvPr id="12" name="Rectangle 11"/>
          <p:cNvSpPr>
            <a:spLocks noChangeArrowheads="1"/>
          </p:cNvSpPr>
          <p:nvPr/>
        </p:nvSpPr>
        <p:spPr bwMode="auto">
          <a:xfrm>
            <a:off x="2747590" y="6015180"/>
            <a:ext cx="213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－负载阻尼 </a:t>
            </a:r>
          </a:p>
        </p:txBody>
      </p:sp>
      <p:graphicFrame>
        <p:nvGraphicFramePr>
          <p:cNvPr id="13" name="Object 12"/>
          <p:cNvGraphicFramePr>
            <a:graphicFrameLocks noChangeAspect="1"/>
          </p:cNvGraphicFramePr>
          <p:nvPr/>
        </p:nvGraphicFramePr>
        <p:xfrm>
          <a:off x="2032622" y="2996953"/>
          <a:ext cx="534987" cy="632257"/>
        </p:xfrm>
        <a:graphic>
          <a:graphicData uri="http://schemas.openxmlformats.org/presentationml/2006/ole">
            <mc:AlternateContent xmlns:mc="http://schemas.openxmlformats.org/markup-compatibility/2006">
              <mc:Choice xmlns:v="urn:schemas-microsoft-com:vml" Requires="v">
                <p:oleObj spid="_x0000_s265689" name="Equation" r:id="rId7" imgW="190500" imgH="228600" progId="Equation.DSMT4">
                  <p:embed/>
                </p:oleObj>
              </mc:Choice>
              <mc:Fallback>
                <p:oleObj name="Equation" r:id="rId7" imgW="190500" imgH="228600" progId="Equation.DSMT4">
                  <p:embed/>
                  <p:pic>
                    <p:nvPicPr>
                      <p:cNvPr id="13"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2622" y="2996953"/>
                        <a:ext cx="534987" cy="632257"/>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nvGraphicFramePr>
        <p:xfrm>
          <a:off x="7897018" y="5994542"/>
          <a:ext cx="503238" cy="495300"/>
        </p:xfrm>
        <a:graphic>
          <a:graphicData uri="http://schemas.openxmlformats.org/presentationml/2006/ole">
            <mc:AlternateContent xmlns:mc="http://schemas.openxmlformats.org/markup-compatibility/2006">
              <mc:Choice xmlns:v="urn:schemas-microsoft-com:vml" Requires="v">
                <p:oleObj spid="_x0000_s265690" name="Equation" r:id="rId9" imgW="164885" imgH="164885" progId="Equation.DSMT4">
                  <p:embed/>
                </p:oleObj>
              </mc:Choice>
              <mc:Fallback>
                <p:oleObj name="Equation" r:id="rId9" imgW="164885" imgH="164885" progId="Equation.DSMT4">
                  <p:embed/>
                  <p:pic>
                    <p:nvPicPr>
                      <p:cNvPr id="14"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7018" y="5994542"/>
                        <a:ext cx="5032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2405360" y="5935300"/>
          <a:ext cx="612429" cy="734060"/>
        </p:xfrm>
        <a:graphic>
          <a:graphicData uri="http://schemas.openxmlformats.org/presentationml/2006/ole">
            <mc:AlternateContent xmlns:mc="http://schemas.openxmlformats.org/markup-compatibility/2006">
              <mc:Choice xmlns:v="urn:schemas-microsoft-com:vml" Requires="v">
                <p:oleObj spid="_x0000_s265691" name="Equation" r:id="rId11" imgW="190500" imgH="228600" progId="Equation.DSMT4">
                  <p:embed/>
                </p:oleObj>
              </mc:Choice>
              <mc:Fallback>
                <p:oleObj name="Equation" r:id="rId11" imgW="190500" imgH="228600" progId="Equation.DSMT4">
                  <p:embed/>
                  <p:pic>
                    <p:nvPicPr>
                      <p:cNvPr id="15"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5360" y="5935300"/>
                        <a:ext cx="612429" cy="734060"/>
                      </a:xfrm>
                      <a:prstGeom prst="rect">
                        <a:avLst/>
                      </a:prstGeom>
                      <a:noFill/>
                      <a:ln>
                        <a:noFill/>
                      </a:ln>
                    </p:spPr>
                  </p:pic>
                </p:oleObj>
              </mc:Fallback>
            </mc:AlternateContent>
          </a:graphicData>
        </a:graphic>
      </p:graphicFrame>
      <p:sp>
        <p:nvSpPr>
          <p:cNvPr id="16" name="Rectangle 16"/>
          <p:cNvSpPr>
            <a:spLocks noChangeArrowheads="1"/>
          </p:cNvSpPr>
          <p:nvPr/>
        </p:nvSpPr>
        <p:spPr bwMode="auto">
          <a:xfrm>
            <a:off x="5320927" y="5985018"/>
            <a:ext cx="213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－负载刚度 </a:t>
            </a:r>
          </a:p>
        </p:txBody>
      </p:sp>
      <p:graphicFrame>
        <p:nvGraphicFramePr>
          <p:cNvPr id="17" name="Object 17"/>
          <p:cNvGraphicFramePr>
            <a:graphicFrameLocks noChangeAspect="1"/>
          </p:cNvGraphicFramePr>
          <p:nvPr/>
        </p:nvGraphicFramePr>
        <p:xfrm>
          <a:off x="5088708" y="5994542"/>
          <a:ext cx="503237" cy="495300"/>
        </p:xfrm>
        <a:graphic>
          <a:graphicData uri="http://schemas.openxmlformats.org/presentationml/2006/ole">
            <mc:AlternateContent xmlns:mc="http://schemas.openxmlformats.org/markup-compatibility/2006">
              <mc:Choice xmlns:v="urn:schemas-microsoft-com:vml" Requires="v">
                <p:oleObj spid="_x0000_s265692" name="Equation" r:id="rId13" imgW="164885" imgH="164885" progId="Equation.DSMT4">
                  <p:embed/>
                </p:oleObj>
              </mc:Choice>
              <mc:Fallback>
                <p:oleObj name="Equation" r:id="rId13" imgW="164885" imgH="164885" progId="Equation.DSMT4">
                  <p:embed/>
                  <p:pic>
                    <p:nvPicPr>
                      <p:cNvPr id="17"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8708" y="5994542"/>
                        <a:ext cx="5032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8"/>
          <p:cNvGraphicFramePr>
            <a:graphicFrameLocks noChangeAspect="1"/>
          </p:cNvGraphicFramePr>
          <p:nvPr/>
        </p:nvGraphicFramePr>
        <p:xfrm>
          <a:off x="6128892" y="3033806"/>
          <a:ext cx="471165" cy="595057"/>
        </p:xfrm>
        <a:graphic>
          <a:graphicData uri="http://schemas.openxmlformats.org/presentationml/2006/ole">
            <mc:AlternateContent xmlns:mc="http://schemas.openxmlformats.org/markup-compatibility/2006">
              <mc:Choice xmlns:v="urn:schemas-microsoft-com:vml" Requires="v">
                <p:oleObj spid="_x0000_s265693" name="Equation" r:id="rId15" imgW="177646" imgH="228402" progId="Equation.DSMT4">
                  <p:embed/>
                </p:oleObj>
              </mc:Choice>
              <mc:Fallback>
                <p:oleObj name="Equation" r:id="rId15" imgW="177646" imgH="228402" progId="Equation.DSMT4">
                  <p:embed/>
                  <p:pic>
                    <p:nvPicPr>
                      <p:cNvPr id="18"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28892" y="3033806"/>
                        <a:ext cx="471165" cy="595057"/>
                      </a:xfrm>
                      <a:prstGeom prst="rect">
                        <a:avLst/>
                      </a:prstGeom>
                      <a:noFill/>
                      <a:ln>
                        <a:noFill/>
                      </a:ln>
                    </p:spPr>
                  </p:pic>
                </p:oleObj>
              </mc:Fallback>
            </mc:AlternateContent>
          </a:graphicData>
        </a:graphic>
      </p:graphicFrame>
      <p:sp>
        <p:nvSpPr>
          <p:cNvPr id="19" name="Rectangle 19"/>
          <p:cNvSpPr>
            <a:spLocks noChangeArrowheads="1"/>
          </p:cNvSpPr>
          <p:nvPr/>
        </p:nvSpPr>
        <p:spPr bwMode="auto">
          <a:xfrm>
            <a:off x="6383338" y="3052600"/>
            <a:ext cx="374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－接力器流量漏损系数</a:t>
            </a:r>
          </a:p>
        </p:txBody>
      </p:sp>
    </p:spTree>
    <p:extLst>
      <p:ext uri="{BB962C8B-B14F-4D97-AF65-F5344CB8AC3E}">
        <p14:creationId xmlns:p14="http://schemas.microsoft.com/office/powerpoint/2010/main" val="168889354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机械液压</a:t>
            </a:r>
            <a:r>
              <a:rPr lang="en-US" altLang="zh-CN" spc="100" dirty="0"/>
              <a:t>(PI)</a:t>
            </a:r>
            <a:r>
              <a:rPr lang="zh-CN" altLang="en-US" spc="10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4"/>
          <p:cNvSpPr>
            <a:spLocks noChangeArrowheads="1"/>
          </p:cNvSpPr>
          <p:nvPr/>
        </p:nvSpPr>
        <p:spPr bwMode="auto">
          <a:xfrm>
            <a:off x="1847850" y="1186706"/>
            <a:ext cx="866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略去负载力，负载阻尼</a:t>
            </a:r>
            <a:r>
              <a:rPr lang="en-US" altLang="zh-CN" sz="2800" dirty="0">
                <a:latin typeface="+mn-ea"/>
                <a:ea typeface="+mn-ea"/>
              </a:rPr>
              <a:t>,</a:t>
            </a:r>
            <a:r>
              <a:rPr lang="zh-CN" altLang="en-US" sz="2800" dirty="0">
                <a:latin typeface="+mn-ea"/>
                <a:ea typeface="+mn-ea"/>
              </a:rPr>
              <a:t>负载刚度及接力器泄漏可以得到运动方程式为： </a:t>
            </a:r>
          </a:p>
        </p:txBody>
      </p:sp>
      <p:graphicFrame>
        <p:nvGraphicFramePr>
          <p:cNvPr id="6" name="Object 5"/>
          <p:cNvGraphicFramePr>
            <a:graphicFrameLocks noChangeAspect="1"/>
          </p:cNvGraphicFramePr>
          <p:nvPr/>
        </p:nvGraphicFramePr>
        <p:xfrm>
          <a:off x="2481264" y="2152992"/>
          <a:ext cx="7503169" cy="1276008"/>
        </p:xfrm>
        <a:graphic>
          <a:graphicData uri="http://schemas.openxmlformats.org/presentationml/2006/ole">
            <mc:AlternateContent xmlns:mc="http://schemas.openxmlformats.org/markup-compatibility/2006">
              <mc:Choice xmlns:v="urn:schemas-microsoft-com:vml" Requires="v">
                <p:oleObj spid="_x0000_s266443" name="Equation" r:id="rId3" imgW="2667000" imgH="457200" progId="Equation.DSMT4">
                  <p:embed/>
                </p:oleObj>
              </mc:Choice>
              <mc:Fallback>
                <p:oleObj name="Equation" r:id="rId3" imgW="2667000" imgH="4572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4" y="2152992"/>
                        <a:ext cx="7503169" cy="1276008"/>
                      </a:xfrm>
                      <a:prstGeom prst="rect">
                        <a:avLst/>
                      </a:prstGeom>
                      <a:noFill/>
                      <a:ln>
                        <a:noFill/>
                      </a:ln>
                    </p:spPr>
                  </p:pic>
                </p:oleObj>
              </mc:Fallback>
            </mc:AlternateContent>
          </a:graphicData>
        </a:graphic>
      </p:graphicFrame>
      <p:sp>
        <p:nvSpPr>
          <p:cNvPr id="7" name="Rectangle 7"/>
          <p:cNvSpPr>
            <a:spLocks noChangeArrowheads="1"/>
          </p:cNvSpPr>
          <p:nvPr/>
        </p:nvSpPr>
        <p:spPr bwMode="auto">
          <a:xfrm>
            <a:off x="1919288" y="3455393"/>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对其拉氏变换可得其传递函数为 </a:t>
            </a:r>
          </a:p>
        </p:txBody>
      </p:sp>
      <p:graphicFrame>
        <p:nvGraphicFramePr>
          <p:cNvPr id="8" name="Object 8"/>
          <p:cNvGraphicFramePr>
            <a:graphicFrameLocks noChangeAspect="1"/>
          </p:cNvGraphicFramePr>
          <p:nvPr/>
        </p:nvGraphicFramePr>
        <p:xfrm>
          <a:off x="3575050" y="3974506"/>
          <a:ext cx="4099216" cy="1182687"/>
        </p:xfrm>
        <a:graphic>
          <a:graphicData uri="http://schemas.openxmlformats.org/presentationml/2006/ole">
            <mc:AlternateContent xmlns:mc="http://schemas.openxmlformats.org/markup-compatibility/2006">
              <mc:Choice xmlns:v="urn:schemas-microsoft-com:vml" Requires="v">
                <p:oleObj spid="_x0000_s266444" name="Equation" r:id="rId5" imgW="1574800" imgH="457200" progId="Equation.DSMT4">
                  <p:embed/>
                </p:oleObj>
              </mc:Choice>
              <mc:Fallback>
                <p:oleObj name="Equation" r:id="rId5" imgW="1574800" imgH="457200" progId="Equation.DSMT4">
                  <p:embed/>
                  <p:pic>
                    <p:nvPicPr>
                      <p:cNvPr id="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3974506"/>
                        <a:ext cx="4099216" cy="1182687"/>
                      </a:xfrm>
                      <a:prstGeom prst="rect">
                        <a:avLst/>
                      </a:prstGeom>
                      <a:noFill/>
                      <a:ln>
                        <a:noFill/>
                      </a:ln>
                    </p:spPr>
                  </p:pic>
                </p:oleObj>
              </mc:Fallback>
            </mc:AlternateContent>
          </a:graphicData>
        </a:graphic>
      </p:graphicFrame>
      <p:graphicFrame>
        <p:nvGraphicFramePr>
          <p:cNvPr id="10" name="Object 11"/>
          <p:cNvGraphicFramePr>
            <a:graphicFrameLocks noChangeAspect="1"/>
          </p:cNvGraphicFramePr>
          <p:nvPr/>
        </p:nvGraphicFramePr>
        <p:xfrm>
          <a:off x="3503613" y="5157192"/>
          <a:ext cx="4207483" cy="1296144"/>
        </p:xfrm>
        <a:graphic>
          <a:graphicData uri="http://schemas.openxmlformats.org/presentationml/2006/ole">
            <mc:AlternateContent xmlns:mc="http://schemas.openxmlformats.org/markup-compatibility/2006">
              <mc:Choice xmlns:v="urn:schemas-microsoft-com:vml" Requires="v">
                <p:oleObj spid="_x0000_s266445" name="Equation" r:id="rId7" imgW="1562100" imgH="482600" progId="Equation.DSMT4">
                  <p:embed/>
                </p:oleObj>
              </mc:Choice>
              <mc:Fallback>
                <p:oleObj name="Equation" r:id="rId7" imgW="1562100" imgH="482600" progId="Equation.DSMT4">
                  <p:embed/>
                  <p:pic>
                    <p:nvPicPr>
                      <p:cNvPr id="1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3613" y="5157192"/>
                        <a:ext cx="4207483" cy="129614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176079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2239544789"/>
              </p:ext>
            </p:extLst>
          </p:nvPr>
        </p:nvGraphicFramePr>
        <p:xfrm>
          <a:off x="4689324" y="2326182"/>
          <a:ext cx="2813353" cy="1593752"/>
        </p:xfrm>
        <a:graphic>
          <a:graphicData uri="http://schemas.openxmlformats.org/presentationml/2006/ole">
            <mc:AlternateContent xmlns:mc="http://schemas.openxmlformats.org/markup-compatibility/2006">
              <mc:Choice xmlns:v="urn:schemas-microsoft-com:vml" Requires="v">
                <p:oleObj spid="_x0000_s267601" name="Equation" r:id="rId3" imgW="787058" imgH="444307" progId="Equation.DSMT4">
                  <p:embed/>
                </p:oleObj>
              </mc:Choice>
              <mc:Fallback>
                <p:oleObj name="Equation" r:id="rId3" imgW="787058" imgH="444307" progId="Equation.DSMT4">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324" y="2326182"/>
                        <a:ext cx="2813353" cy="1593752"/>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28291748"/>
              </p:ext>
            </p:extLst>
          </p:nvPr>
        </p:nvGraphicFramePr>
        <p:xfrm>
          <a:off x="5375920" y="3933056"/>
          <a:ext cx="1766928" cy="1475878"/>
        </p:xfrm>
        <a:graphic>
          <a:graphicData uri="http://schemas.openxmlformats.org/presentationml/2006/ole">
            <mc:AlternateContent xmlns:mc="http://schemas.openxmlformats.org/markup-compatibility/2006">
              <mc:Choice xmlns:v="urn:schemas-microsoft-com:vml" Requires="v">
                <p:oleObj spid="_x0000_s267602" name="Equation" r:id="rId5" imgW="533169" imgH="444307" progId="Equation.DSMT4">
                  <p:embed/>
                </p:oleObj>
              </mc:Choice>
              <mc:Fallback>
                <p:oleObj name="Equation" r:id="rId5" imgW="533169" imgH="444307"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920" y="3933056"/>
                        <a:ext cx="1766928" cy="1475878"/>
                      </a:xfrm>
                      <a:prstGeom prst="rect">
                        <a:avLst/>
                      </a:prstGeom>
                      <a:noFill/>
                      <a:ln>
                        <a:noFill/>
                      </a:ln>
                    </p:spPr>
                  </p:pic>
                </p:oleObj>
              </mc:Fallback>
            </mc:AlternateContent>
          </a:graphicData>
        </a:graphic>
      </p:graphicFrame>
      <p:graphicFrame>
        <p:nvGraphicFramePr>
          <p:cNvPr id="7" name="Object 7"/>
          <p:cNvGraphicFramePr>
            <a:graphicFrameLocks noChangeAspect="1"/>
          </p:cNvGraphicFramePr>
          <p:nvPr/>
        </p:nvGraphicFramePr>
        <p:xfrm>
          <a:off x="3071665" y="1484934"/>
          <a:ext cx="574675" cy="690563"/>
        </p:xfrm>
        <a:graphic>
          <a:graphicData uri="http://schemas.openxmlformats.org/presentationml/2006/ole">
            <mc:AlternateContent xmlns:mc="http://schemas.openxmlformats.org/markup-compatibility/2006">
              <mc:Choice xmlns:v="urn:schemas-microsoft-com:vml" Requires="v">
                <p:oleObj spid="_x0000_s267603" name="Equation" r:id="rId7" imgW="190500" imgH="228600" progId="Equation.DSMT4">
                  <p:embed/>
                </p:oleObj>
              </mc:Choice>
              <mc:Fallback>
                <p:oleObj name="Equation" r:id="rId7" imgW="190500" imgH="228600" progId="Equation.DSMT4">
                  <p:embed/>
                  <p:pic>
                    <p:nvPicPr>
                      <p:cNvPr id="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665" y="1484934"/>
                        <a:ext cx="5746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p:cNvGraphicFramePr>
            <a:graphicFrameLocks noChangeAspect="1"/>
          </p:cNvGraphicFramePr>
          <p:nvPr/>
        </p:nvGraphicFramePr>
        <p:xfrm>
          <a:off x="5592167" y="1557164"/>
          <a:ext cx="431800" cy="647700"/>
        </p:xfrm>
        <a:graphic>
          <a:graphicData uri="http://schemas.openxmlformats.org/presentationml/2006/ole">
            <mc:AlternateContent xmlns:mc="http://schemas.openxmlformats.org/markup-compatibility/2006">
              <mc:Choice xmlns:v="urn:schemas-microsoft-com:vml" Requires="v">
                <p:oleObj spid="_x0000_s267604" name="Equation" r:id="rId9" imgW="152334" imgH="228501" progId="Equation.DSMT4">
                  <p:embed/>
                </p:oleObj>
              </mc:Choice>
              <mc:Fallback>
                <p:oleObj name="Equation" r:id="rId9" imgW="152334" imgH="228501" progId="Equation.DSMT4">
                  <p:embed/>
                  <p:pic>
                    <p:nvPicPr>
                      <p:cNvPr id="8"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2167" y="1557164"/>
                        <a:ext cx="431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nvGraphicFramePr>
        <p:xfrm>
          <a:off x="6311752" y="1630189"/>
          <a:ext cx="576263" cy="508000"/>
        </p:xfrm>
        <a:graphic>
          <a:graphicData uri="http://schemas.openxmlformats.org/presentationml/2006/ole">
            <mc:AlternateContent xmlns:mc="http://schemas.openxmlformats.org/markup-compatibility/2006">
              <mc:Choice xmlns:v="urn:schemas-microsoft-com:vml" Requires="v">
                <p:oleObj spid="_x0000_s267605" name="Equation" r:id="rId11" imgW="164957" imgH="139579" progId="Equation.DSMT4">
                  <p:embed/>
                </p:oleObj>
              </mc:Choice>
              <mc:Fallback>
                <p:oleObj name="Equation" r:id="rId11" imgW="164957" imgH="139579" progId="Equation.DSMT4">
                  <p:embed/>
                  <p:pic>
                    <p:nvPicPr>
                      <p:cNvPr id="9"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11752" y="1630189"/>
                        <a:ext cx="5762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3"/>
          <p:cNvSpPr>
            <a:spLocks noChangeArrowheads="1"/>
          </p:cNvSpPr>
          <p:nvPr/>
        </p:nvSpPr>
        <p:spPr bwMode="auto">
          <a:xfrm>
            <a:off x="6959451" y="1557165"/>
            <a:ext cx="178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相对较小 </a:t>
            </a:r>
          </a:p>
        </p:txBody>
      </p:sp>
      <p:sp>
        <p:nvSpPr>
          <p:cNvPr id="11" name="Rectangle 14"/>
          <p:cNvSpPr>
            <a:spLocks noChangeArrowheads="1"/>
          </p:cNvSpPr>
          <p:nvPr/>
        </p:nvSpPr>
        <p:spPr bwMode="auto">
          <a:xfrm>
            <a:off x="3719364" y="1555905"/>
            <a:ext cx="13692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足够大 </a:t>
            </a:r>
          </a:p>
        </p:txBody>
      </p:sp>
      <p:sp>
        <p:nvSpPr>
          <p:cNvPr id="12" name="Rectangle 15"/>
          <p:cNvSpPr>
            <a:spLocks noChangeArrowheads="1"/>
          </p:cNvSpPr>
          <p:nvPr/>
        </p:nvSpPr>
        <p:spPr bwMode="auto">
          <a:xfrm>
            <a:off x="2063948" y="5435178"/>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两类液压放大元件，表面上看</a:t>
            </a:r>
            <a:r>
              <a:rPr lang="zh-CN" altLang="en-US" sz="2800" dirty="0">
                <a:solidFill>
                  <a:srgbClr val="FF0000"/>
                </a:solidFill>
                <a:latin typeface="+mn-ea"/>
                <a:ea typeface="+mn-ea"/>
              </a:rPr>
              <a:t>结构有些不同</a:t>
            </a:r>
            <a:r>
              <a:rPr lang="zh-CN" altLang="en-US" sz="2800" dirty="0">
                <a:latin typeface="+mn-ea"/>
                <a:ea typeface="+mn-ea"/>
              </a:rPr>
              <a:t>，但其</a:t>
            </a:r>
            <a:r>
              <a:rPr lang="zh-CN" altLang="en-US" sz="2800" dirty="0">
                <a:solidFill>
                  <a:srgbClr val="FF0000"/>
                </a:solidFill>
                <a:latin typeface="+mn-ea"/>
                <a:ea typeface="+mn-ea"/>
              </a:rPr>
              <a:t>传递函数形式相同</a:t>
            </a:r>
            <a:r>
              <a:rPr lang="zh-CN" altLang="en-US" sz="2800" dirty="0">
                <a:latin typeface="+mn-ea"/>
                <a:ea typeface="+mn-ea"/>
              </a:rPr>
              <a:t>，说明其</a:t>
            </a:r>
            <a:r>
              <a:rPr lang="zh-CN" altLang="en-US" sz="2800" dirty="0">
                <a:solidFill>
                  <a:srgbClr val="FF0000"/>
                </a:solidFill>
                <a:latin typeface="+mn-ea"/>
                <a:ea typeface="+mn-ea"/>
              </a:rPr>
              <a:t>动态特性相似</a:t>
            </a:r>
            <a:r>
              <a:rPr lang="zh-CN" altLang="en-US" sz="2800" dirty="0">
                <a:latin typeface="+mn-ea"/>
                <a:ea typeface="+mn-ea"/>
              </a:rPr>
              <a:t>。 </a:t>
            </a:r>
          </a:p>
        </p:txBody>
      </p:sp>
      <p:sp>
        <p:nvSpPr>
          <p:cNvPr id="13" name="Text Box 16"/>
          <p:cNvSpPr txBox="1">
            <a:spLocks noChangeArrowheads="1"/>
          </p:cNvSpPr>
          <p:nvPr/>
        </p:nvSpPr>
        <p:spPr bwMode="auto">
          <a:xfrm>
            <a:off x="2424113" y="2872067"/>
            <a:ext cx="215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800" dirty="0">
                <a:latin typeface="+mn-ea"/>
                <a:ea typeface="+mn-ea"/>
              </a:rPr>
              <a:t>传递函数：</a:t>
            </a:r>
          </a:p>
        </p:txBody>
      </p:sp>
    </p:spTree>
    <p:extLst>
      <p:ext uri="{BB962C8B-B14F-4D97-AF65-F5344CB8AC3E}">
        <p14:creationId xmlns:p14="http://schemas.microsoft.com/office/powerpoint/2010/main" val="390760687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机械液压</a:t>
            </a:r>
            <a:r>
              <a:rPr lang="en-US" altLang="zh-CN" spc="100" dirty="0"/>
              <a:t>(PI)</a:t>
            </a:r>
            <a:r>
              <a:rPr lang="zh-CN" altLang="en-US" spc="100" dirty="0"/>
              <a:t>型调速器</a:t>
            </a:r>
          </a:p>
        </p:txBody>
      </p:sp>
      <p:sp>
        <p:nvSpPr>
          <p:cNvPr id="3" name="内容占位符 2">
            <a:extLst>
              <a:ext uri="{FF2B5EF4-FFF2-40B4-BE49-F238E27FC236}">
                <a16:creationId xmlns:a16="http://schemas.microsoft.com/office/drawing/2014/main" id="{BA716482-E2CE-4D28-AA05-D722D1484680}"/>
              </a:ext>
            </a:extLst>
          </p:cNvPr>
          <p:cNvSpPr>
            <a:spLocks noGrp="1"/>
          </p:cNvSpPr>
          <p:nvPr>
            <p:ph sz="quarter" idx="13"/>
          </p:nvPr>
        </p:nvSpPr>
        <p:spPr/>
        <p:txBody>
          <a:bodyPr>
            <a:normAutofit fontScale="92500" lnSpcReduction="10000"/>
          </a:bodyPr>
          <a:lstStyle/>
          <a:p>
            <a:r>
              <a:rPr lang="zh-CN" altLang="en-US" dirty="0"/>
              <a:t>缓冲反馈元件 </a:t>
            </a:r>
          </a:p>
        </p:txBody>
      </p:sp>
      <p:sp>
        <p:nvSpPr>
          <p:cNvPr id="1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Text Box 4"/>
          <p:cNvSpPr txBox="1">
            <a:spLocks noChangeArrowheads="1"/>
          </p:cNvSpPr>
          <p:nvPr/>
        </p:nvSpPr>
        <p:spPr bwMode="auto">
          <a:xfrm>
            <a:off x="1631504" y="5825117"/>
            <a:ext cx="9648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en-US" altLang="zh-CN" sz="2800" dirty="0">
                <a:latin typeface="+mn-ea"/>
                <a:ea typeface="+mn-ea"/>
              </a:rPr>
              <a:t>1-</a:t>
            </a:r>
            <a:r>
              <a:rPr lang="zh-CN" altLang="en-US" sz="2800" dirty="0">
                <a:latin typeface="+mn-ea"/>
                <a:ea typeface="+mn-ea"/>
              </a:rPr>
              <a:t>壳体   </a:t>
            </a:r>
            <a:r>
              <a:rPr lang="en-US" altLang="zh-CN" sz="2800" dirty="0">
                <a:latin typeface="+mn-ea"/>
                <a:ea typeface="+mn-ea"/>
              </a:rPr>
              <a:t>2-</a:t>
            </a:r>
            <a:r>
              <a:rPr lang="zh-CN" altLang="en-US" sz="2800" dirty="0">
                <a:latin typeface="+mn-ea"/>
                <a:ea typeface="+mn-ea"/>
              </a:rPr>
              <a:t>从动活塞   </a:t>
            </a:r>
            <a:r>
              <a:rPr lang="en-US" altLang="zh-CN" sz="2800" dirty="0">
                <a:latin typeface="+mn-ea"/>
                <a:ea typeface="+mn-ea"/>
              </a:rPr>
              <a:t>3-</a:t>
            </a:r>
            <a:r>
              <a:rPr lang="zh-CN" altLang="en-US" sz="2800" dirty="0">
                <a:latin typeface="+mn-ea"/>
                <a:ea typeface="+mn-ea"/>
              </a:rPr>
              <a:t>弹簧  </a:t>
            </a:r>
            <a:r>
              <a:rPr lang="en-US" altLang="zh-CN" sz="2800" dirty="0">
                <a:latin typeface="+mn-ea"/>
                <a:ea typeface="+mn-ea"/>
              </a:rPr>
              <a:t>4-</a:t>
            </a:r>
            <a:r>
              <a:rPr lang="zh-CN" altLang="en-US" sz="2800" dirty="0">
                <a:latin typeface="+mn-ea"/>
                <a:ea typeface="+mn-ea"/>
              </a:rPr>
              <a:t>节流孔   </a:t>
            </a:r>
            <a:r>
              <a:rPr lang="en-US" altLang="zh-CN" sz="2800" dirty="0">
                <a:latin typeface="+mn-ea"/>
                <a:ea typeface="+mn-ea"/>
              </a:rPr>
              <a:t>2’-</a:t>
            </a:r>
            <a:r>
              <a:rPr lang="zh-CN" altLang="en-US" sz="2800" dirty="0">
                <a:latin typeface="+mn-ea"/>
                <a:ea typeface="+mn-ea"/>
              </a:rPr>
              <a:t>主动活塞</a:t>
            </a:r>
          </a:p>
        </p:txBody>
      </p:sp>
      <p:pic>
        <p:nvPicPr>
          <p:cNvPr id="6" name="图片 5">
            <a:extLst>
              <a:ext uri="{FF2B5EF4-FFF2-40B4-BE49-F238E27FC236}">
                <a16:creationId xmlns:a16="http://schemas.microsoft.com/office/drawing/2014/main" id="{7728A208-A29E-44F1-80D5-70E953ED6F2D}"/>
              </a:ext>
            </a:extLst>
          </p:cNvPr>
          <p:cNvPicPr>
            <a:picLocks noChangeAspect="1"/>
          </p:cNvPicPr>
          <p:nvPr/>
        </p:nvPicPr>
        <p:blipFill>
          <a:blip r:embed="rId2"/>
          <a:stretch>
            <a:fillRect/>
          </a:stretch>
        </p:blipFill>
        <p:spPr>
          <a:xfrm>
            <a:off x="1487488" y="1988840"/>
            <a:ext cx="3901440" cy="3044190"/>
          </a:xfrm>
          <a:prstGeom prst="rect">
            <a:avLst/>
          </a:prstGeom>
        </p:spPr>
      </p:pic>
      <p:pic>
        <p:nvPicPr>
          <p:cNvPr id="8" name="图片 7">
            <a:extLst>
              <a:ext uri="{FF2B5EF4-FFF2-40B4-BE49-F238E27FC236}">
                <a16:creationId xmlns:a16="http://schemas.microsoft.com/office/drawing/2014/main" id="{724708AF-86FE-44C7-8D8C-AFAB25105D46}"/>
              </a:ext>
            </a:extLst>
          </p:cNvPr>
          <p:cNvPicPr>
            <a:picLocks noChangeAspect="1"/>
          </p:cNvPicPr>
          <p:nvPr/>
        </p:nvPicPr>
        <p:blipFill>
          <a:blip r:embed="rId3"/>
          <a:stretch>
            <a:fillRect/>
          </a:stretch>
        </p:blipFill>
        <p:spPr>
          <a:xfrm>
            <a:off x="7680176" y="1413924"/>
            <a:ext cx="2212426" cy="4194021"/>
          </a:xfrm>
          <a:prstGeom prst="rect">
            <a:avLst/>
          </a:prstGeom>
        </p:spPr>
      </p:pic>
    </p:spTree>
    <p:extLst>
      <p:ext uri="{BB962C8B-B14F-4D97-AF65-F5344CB8AC3E}">
        <p14:creationId xmlns:p14="http://schemas.microsoft.com/office/powerpoint/2010/main" val="116794288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2"/>
          <p:cNvSpPr>
            <a:spLocks noChangeArrowheads="1"/>
          </p:cNvSpPr>
          <p:nvPr/>
        </p:nvSpPr>
        <p:spPr bwMode="auto">
          <a:xfrm>
            <a:off x="1487488" y="1109316"/>
            <a:ext cx="5695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根据力平衡原理活塞下腔的压力： </a:t>
            </a:r>
          </a:p>
        </p:txBody>
      </p:sp>
      <p:graphicFrame>
        <p:nvGraphicFramePr>
          <p:cNvPr id="6" name="Object 3"/>
          <p:cNvGraphicFramePr>
            <a:graphicFrameLocks noChangeAspect="1"/>
          </p:cNvGraphicFramePr>
          <p:nvPr/>
        </p:nvGraphicFramePr>
        <p:xfrm>
          <a:off x="4427539" y="1628428"/>
          <a:ext cx="2362733" cy="1152500"/>
        </p:xfrm>
        <a:graphic>
          <a:graphicData uri="http://schemas.openxmlformats.org/presentationml/2006/ole">
            <mc:AlternateContent xmlns:mc="http://schemas.openxmlformats.org/markup-compatibility/2006">
              <mc:Choice xmlns:v="urn:schemas-microsoft-com:vml" Requires="v">
                <p:oleObj spid="_x0000_s268491" name="Equation" r:id="rId3" imgW="876300" imgH="431800" progId="Equation.DSMT4">
                  <p:embed/>
                </p:oleObj>
              </mc:Choice>
              <mc:Fallback>
                <p:oleObj name="Equation" r:id="rId3" imgW="876300" imgH="431800"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9" y="1628428"/>
                        <a:ext cx="2362733" cy="1152500"/>
                      </a:xfrm>
                      <a:prstGeom prst="rect">
                        <a:avLst/>
                      </a:prstGeom>
                      <a:noFill/>
                      <a:ln>
                        <a:noFill/>
                      </a:ln>
                    </p:spPr>
                  </p:pic>
                </p:oleObj>
              </mc:Fallback>
            </mc:AlternateContent>
          </a:graphicData>
        </a:graphic>
      </p:graphicFrame>
      <p:graphicFrame>
        <p:nvGraphicFramePr>
          <p:cNvPr id="8" name="Object 6"/>
          <p:cNvGraphicFramePr>
            <a:graphicFrameLocks noChangeAspect="1"/>
          </p:cNvGraphicFramePr>
          <p:nvPr/>
        </p:nvGraphicFramePr>
        <p:xfrm>
          <a:off x="5016500" y="3655070"/>
          <a:ext cx="2398372" cy="1142082"/>
        </p:xfrm>
        <a:graphic>
          <a:graphicData uri="http://schemas.openxmlformats.org/presentationml/2006/ole">
            <mc:AlternateContent xmlns:mc="http://schemas.openxmlformats.org/markup-compatibility/2006">
              <mc:Choice xmlns:v="urn:schemas-microsoft-com:vml" Requires="v">
                <p:oleObj spid="_x0000_s268492" name="Equation" r:id="rId5" imgW="876300" imgH="419100" progId="Equation.DSMT4">
                  <p:embed/>
                </p:oleObj>
              </mc:Choice>
              <mc:Fallback>
                <p:oleObj name="Equation" r:id="rId5" imgW="876300" imgH="419100" progId="Equation.DSMT4">
                  <p:embed/>
                  <p:pic>
                    <p:nvPicPr>
                      <p:cNvPr id="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0" y="3655070"/>
                        <a:ext cx="2398372" cy="1142082"/>
                      </a:xfrm>
                      <a:prstGeom prst="rect">
                        <a:avLst/>
                      </a:prstGeom>
                      <a:noFill/>
                      <a:ln>
                        <a:noFill/>
                      </a:ln>
                    </p:spPr>
                  </p:pic>
                </p:oleObj>
              </mc:Fallback>
            </mc:AlternateContent>
          </a:graphicData>
        </a:graphic>
      </p:graphicFrame>
      <p:sp>
        <p:nvSpPr>
          <p:cNvPr id="9" name="Rectangle 8"/>
          <p:cNvSpPr>
            <a:spLocks noChangeArrowheads="1"/>
          </p:cNvSpPr>
          <p:nvPr/>
        </p:nvSpPr>
        <p:spPr bwMode="auto">
          <a:xfrm>
            <a:off x="1774800" y="4725144"/>
            <a:ext cx="782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该流量实际上也是两活塞之间腔体体积的变化量 </a:t>
            </a:r>
          </a:p>
        </p:txBody>
      </p:sp>
      <p:sp>
        <p:nvSpPr>
          <p:cNvPr id="10" name="Rectangle 9"/>
          <p:cNvSpPr>
            <a:spLocks noChangeArrowheads="1"/>
          </p:cNvSpPr>
          <p:nvPr/>
        </p:nvSpPr>
        <p:spPr bwMode="auto">
          <a:xfrm>
            <a:off x="1703512" y="2805836"/>
            <a:ext cx="892891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流过节流孔的流量在流速较小且为层流的情况下应与压力成线性关系 </a:t>
            </a:r>
          </a:p>
        </p:txBody>
      </p:sp>
      <p:graphicFrame>
        <p:nvGraphicFramePr>
          <p:cNvPr id="11" name="Object 10"/>
          <p:cNvGraphicFramePr>
            <a:graphicFrameLocks noChangeAspect="1"/>
          </p:cNvGraphicFramePr>
          <p:nvPr/>
        </p:nvGraphicFramePr>
        <p:xfrm>
          <a:off x="3988706" y="5315422"/>
          <a:ext cx="4411550" cy="1065907"/>
        </p:xfrm>
        <a:graphic>
          <a:graphicData uri="http://schemas.openxmlformats.org/presentationml/2006/ole">
            <mc:AlternateContent xmlns:mc="http://schemas.openxmlformats.org/markup-compatibility/2006">
              <mc:Choice xmlns:v="urn:schemas-microsoft-com:vml" Requires="v">
                <p:oleObj spid="_x0000_s268493" name="Equation" r:id="rId7" imgW="1612900" imgH="393700" progId="Equation.DSMT4">
                  <p:embed/>
                </p:oleObj>
              </mc:Choice>
              <mc:Fallback>
                <p:oleObj name="Equation" r:id="rId7" imgW="1612900" imgH="393700" progId="Equation.DSMT4">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8706" y="5315422"/>
                        <a:ext cx="4411550" cy="106590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618908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水轮机调节系统</a:t>
            </a:r>
          </a:p>
        </p:txBody>
      </p:sp>
      <p:sp>
        <p:nvSpPr>
          <p:cNvPr id="3" name="内容占位符 2">
            <a:extLst>
              <a:ext uri="{FF2B5EF4-FFF2-40B4-BE49-F238E27FC236}">
                <a16:creationId xmlns:a16="http://schemas.microsoft.com/office/drawing/2014/main" id="{4A183EAF-152C-480C-99A2-0AB6F3ACEA38}"/>
              </a:ext>
            </a:extLst>
          </p:cNvPr>
          <p:cNvSpPr>
            <a:spLocks noGrp="1"/>
          </p:cNvSpPr>
          <p:nvPr>
            <p:ph sz="quarter" idx="13"/>
          </p:nvPr>
        </p:nvSpPr>
        <p:spPr/>
        <p:txBody>
          <a:bodyPr>
            <a:normAutofit fontScale="92500" lnSpcReduction="10000"/>
          </a:bodyPr>
          <a:lstStyle/>
          <a:p>
            <a:r>
              <a:rPr lang="zh-CN" altLang="en-US" dirty="0"/>
              <a:t>水轮机调节系统基本原理</a:t>
            </a:r>
          </a:p>
        </p:txBody>
      </p:sp>
      <p:sp>
        <p:nvSpPr>
          <p:cNvPr id="4" name="文本占位符 3"/>
          <p:cNvSpPr>
            <a:spLocks noGrp="1"/>
          </p:cNvSpPr>
          <p:nvPr>
            <p:ph type="body" sz="quarter" idx="12"/>
          </p:nvPr>
        </p:nvSpPr>
        <p:spPr/>
        <p:txBody>
          <a:bodyPr>
            <a:normAutofit fontScale="92500" lnSpcReduction="10000"/>
          </a:bodyPr>
          <a:lstStyle/>
          <a:p>
            <a:r>
              <a:rPr lang="en-US" altLang="zh-CN" dirty="0"/>
              <a:t>2</a:t>
            </a:r>
            <a:endParaRPr lang="zh-CN" altLang="en-US" dirty="0"/>
          </a:p>
        </p:txBody>
      </p:sp>
      <p:sp>
        <p:nvSpPr>
          <p:cNvPr id="7" name="内容占位符 2">
            <a:extLst>
              <a:ext uri="{FF2B5EF4-FFF2-40B4-BE49-F238E27FC236}">
                <a16:creationId xmlns:a16="http://schemas.microsoft.com/office/drawing/2014/main" id="{288104A3-AC95-4897-BD5A-8C7218A1B92B}"/>
              </a:ext>
            </a:extLst>
          </p:cNvPr>
          <p:cNvSpPr txBox="1">
            <a:spLocks/>
          </p:cNvSpPr>
          <p:nvPr/>
        </p:nvSpPr>
        <p:spPr>
          <a:xfrm>
            <a:off x="1968321" y="1664395"/>
            <a:ext cx="8207375" cy="864096"/>
          </a:xfrm>
          <a:prstGeom prst="rect">
            <a:avLst/>
          </a:prstGeom>
        </p:spPr>
        <p:txBody>
          <a:bodyPr vert="horz" lIns="91440" tIns="45720" rIns="91440" bIns="45720" rtlCol="0">
            <a:noAutofit/>
          </a:bodyPr>
          <a:lstStyle>
            <a:lvl1pPr marL="457200" indent="-457200" algn="just" rtl="0" eaLnBrk="0" fontAlgn="base" hangingPunct="0">
              <a:lnSpc>
                <a:spcPct val="114000"/>
              </a:lnSpc>
              <a:spcBef>
                <a:spcPts val="600"/>
              </a:spcBef>
              <a:spcAft>
                <a:spcPct val="0"/>
              </a:spcAft>
              <a:buSzPct val="100000"/>
              <a:buFont typeface="Wingdings" panose="05000000000000000000" pitchFamily="2" charset="2"/>
              <a:buChar char="Ø"/>
              <a:defRPr lang="zh-CN" altLang="en-US" sz="2800" b="1" kern="1200" dirty="0">
                <a:solidFill>
                  <a:srgbClr val="2B2A30"/>
                </a:solidFill>
                <a:latin typeface="微软雅黑" charset="0"/>
                <a:ea typeface="微软雅黑" charset="0"/>
                <a:cs typeface="+mn-cs"/>
              </a:defRPr>
            </a:lvl1pPr>
            <a:lvl2pPr marL="557213" indent="-214313" algn="l" rtl="0" eaLnBrk="0" fontAlgn="base" hangingPunct="0">
              <a:lnSpc>
                <a:spcPct val="114000"/>
              </a:lnSpc>
              <a:spcBef>
                <a:spcPts val="750"/>
              </a:spcBef>
              <a:spcAft>
                <a:spcPct val="0"/>
              </a:spcAft>
              <a:buFont typeface="Arial" charset="0"/>
              <a:buChar char="–"/>
              <a:defRPr sz="1700" kern="1200">
                <a:solidFill>
                  <a:srgbClr val="262626"/>
                </a:solidFill>
                <a:latin typeface="+mn-lt"/>
                <a:ea typeface="Calibri" pitchFamily="34" charset="0"/>
                <a:cs typeface="微软雅黑" charset="0"/>
              </a:defRPr>
            </a:lvl2pPr>
            <a:lvl3pPr marL="857250" indent="-171450" algn="l" rtl="0" eaLnBrk="0" fontAlgn="base" hangingPunct="0">
              <a:lnSpc>
                <a:spcPct val="114000"/>
              </a:lnSpc>
              <a:spcBef>
                <a:spcPts val="750"/>
              </a:spcBef>
              <a:spcAft>
                <a:spcPct val="0"/>
              </a:spcAft>
              <a:buFont typeface="Arial" charset="0"/>
              <a:buChar char="•"/>
              <a:defRPr sz="1500" kern="1200">
                <a:solidFill>
                  <a:srgbClr val="262626"/>
                </a:solidFill>
                <a:latin typeface="+mn-lt"/>
                <a:ea typeface="Calibri" pitchFamily="34" charset="0"/>
                <a:cs typeface="微软雅黑" charset="0"/>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endParaRPr lang="zh-CN" altLang="en-US" sz="2400" dirty="0"/>
          </a:p>
        </p:txBody>
      </p:sp>
      <p:sp>
        <p:nvSpPr>
          <p:cNvPr id="8" name="流程图: 可选过程 30">
            <a:extLst>
              <a:ext uri="{FF2B5EF4-FFF2-40B4-BE49-F238E27FC236}">
                <a16:creationId xmlns:a16="http://schemas.microsoft.com/office/drawing/2014/main" id="{2DE053B1-B38C-42ED-A970-D236BEF35318}"/>
              </a:ext>
            </a:extLst>
          </p:cNvPr>
          <p:cNvSpPr>
            <a:spLocks noChangeArrowheads="1"/>
          </p:cNvSpPr>
          <p:nvPr/>
        </p:nvSpPr>
        <p:spPr bwMode="auto">
          <a:xfrm>
            <a:off x="1055441" y="1645040"/>
            <a:ext cx="6336704" cy="1230793"/>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b="1" dirty="0">
                <a:solidFill>
                  <a:schemeClr val="tx1"/>
                </a:solidFill>
                <a:latin typeface="微软雅黑" charset="0"/>
                <a:ea typeface="微软雅黑" charset="0"/>
                <a:sym typeface="微软雅黑" charset="0"/>
              </a:rPr>
              <a:t>负荷变化过程中，发电频率稳定在指定频率（</a:t>
            </a:r>
            <a:r>
              <a:rPr lang="en-US" altLang="zh-CN" b="1" dirty="0">
                <a:solidFill>
                  <a:schemeClr val="tx1"/>
                </a:solidFill>
                <a:latin typeface="微软雅黑" charset="0"/>
                <a:ea typeface="微软雅黑" charset="0"/>
                <a:sym typeface="微软雅黑" charset="0"/>
              </a:rPr>
              <a:t>50Hz</a:t>
            </a:r>
            <a:r>
              <a:rPr lang="zh-CN" altLang="en-US" b="1" dirty="0">
                <a:solidFill>
                  <a:schemeClr val="tx1"/>
                </a:solidFill>
                <a:latin typeface="微软雅黑" charset="0"/>
                <a:ea typeface="微软雅黑" charset="0"/>
                <a:sym typeface="微软雅黑" charset="0"/>
              </a:rPr>
              <a:t>）</a:t>
            </a:r>
            <a:endParaRPr lang="en-US" altLang="zh-CN" b="1" dirty="0">
              <a:solidFill>
                <a:schemeClr val="tx1"/>
              </a:solidFill>
              <a:latin typeface="微软雅黑" charset="0"/>
              <a:ea typeface="微软雅黑" charset="0"/>
              <a:sym typeface="微软雅黑" charset="0"/>
            </a:endParaRPr>
          </a:p>
          <a:p>
            <a:pPr lvl="1" algn="just">
              <a:lnSpc>
                <a:spcPct val="150000"/>
              </a:lnSpc>
              <a:buSzPct val="120000"/>
              <a:buBlip>
                <a:blip r:embed="rId3"/>
              </a:buBlip>
            </a:pPr>
            <a:r>
              <a:rPr lang="zh-CN" altLang="en-US" b="1" dirty="0">
                <a:solidFill>
                  <a:schemeClr val="tx1"/>
                </a:solidFill>
                <a:latin typeface="微软雅黑" charset="0"/>
                <a:ea typeface="微软雅黑" charset="0"/>
                <a:sym typeface="微软雅黑" charset="0"/>
              </a:rPr>
              <a:t>同步机组转速稳定在额定转速</a:t>
            </a:r>
            <a:endParaRPr lang="en-US" altLang="zh-CN" b="1" dirty="0">
              <a:solidFill>
                <a:schemeClr val="tx1"/>
              </a:solidFill>
              <a:latin typeface="微软雅黑" charset="0"/>
              <a:ea typeface="微软雅黑" charset="0"/>
              <a:sym typeface="微软雅黑" charset="0"/>
            </a:endParaRPr>
          </a:p>
          <a:p>
            <a:pPr lvl="1" algn="just">
              <a:lnSpc>
                <a:spcPct val="150000"/>
              </a:lnSpc>
              <a:buSzPct val="120000"/>
              <a:buBlip>
                <a:blip r:embed="rId3"/>
              </a:buBlip>
            </a:pPr>
            <a:r>
              <a:rPr lang="zh-CN" altLang="en-US" b="1" dirty="0">
                <a:solidFill>
                  <a:schemeClr val="tx1"/>
                </a:solidFill>
                <a:latin typeface="微软雅黑" charset="0"/>
                <a:ea typeface="微软雅黑" charset="0"/>
                <a:sym typeface="微软雅黑" charset="0"/>
              </a:rPr>
              <a:t>变速机组转速稳定在指定转速</a:t>
            </a:r>
          </a:p>
        </p:txBody>
      </p:sp>
      <p:graphicFrame>
        <p:nvGraphicFramePr>
          <p:cNvPr id="9" name="Object 4">
            <a:extLst>
              <a:ext uri="{FF2B5EF4-FFF2-40B4-BE49-F238E27FC236}">
                <a16:creationId xmlns:a16="http://schemas.microsoft.com/office/drawing/2014/main" id="{BB4E0BEC-8B92-49C8-8B9D-C0476FEDA239}"/>
              </a:ext>
            </a:extLst>
          </p:cNvPr>
          <p:cNvGraphicFramePr>
            <a:graphicFrameLocks noChangeAspect="1"/>
          </p:cNvGraphicFramePr>
          <p:nvPr>
            <p:extLst>
              <p:ext uri="{D42A27DB-BD31-4B8C-83A1-F6EECF244321}">
                <p14:modId xmlns:p14="http://schemas.microsoft.com/office/powerpoint/2010/main" val="3382630228"/>
              </p:ext>
            </p:extLst>
          </p:nvPr>
        </p:nvGraphicFramePr>
        <p:xfrm>
          <a:off x="1928465" y="4538881"/>
          <a:ext cx="2259808" cy="840859"/>
        </p:xfrm>
        <a:graphic>
          <a:graphicData uri="http://schemas.openxmlformats.org/presentationml/2006/ole">
            <mc:AlternateContent xmlns:mc="http://schemas.openxmlformats.org/markup-compatibility/2006">
              <mc:Choice xmlns:v="urn:schemas-microsoft-com:vml" Requires="v">
                <p:oleObj spid="_x0000_s253155" name="Equation" r:id="rId4" imgW="1066337" imgH="393529" progId="Equation.DSMT4">
                  <p:embed/>
                </p:oleObj>
              </mc:Choice>
              <mc:Fallback>
                <p:oleObj name="Equation" r:id="rId4" imgW="1066337" imgH="393529" progId="Equation.DSMT4">
                  <p:embed/>
                  <p:pic>
                    <p:nvPicPr>
                      <p:cNvPr id="687108" name="Object 4">
                        <a:extLst>
                          <a:ext uri="{FF2B5EF4-FFF2-40B4-BE49-F238E27FC236}">
                            <a16:creationId xmlns:a16="http://schemas.microsoft.com/office/drawing/2014/main" id="{81569F14-800A-467C-A346-B44874A48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465" y="4538881"/>
                        <a:ext cx="2259808" cy="840859"/>
                      </a:xfrm>
                      <a:prstGeom prst="rect">
                        <a:avLst/>
                      </a:prstGeom>
                      <a:noFill/>
                      <a:ln>
                        <a:noFill/>
                      </a:ln>
                    </p:spPr>
                  </p:pic>
                </p:oleObj>
              </mc:Fallback>
            </mc:AlternateContent>
          </a:graphicData>
        </a:graphic>
      </p:graphicFrame>
      <p:pic>
        <p:nvPicPr>
          <p:cNvPr id="6" name="图片 5">
            <a:extLst>
              <a:ext uri="{FF2B5EF4-FFF2-40B4-BE49-F238E27FC236}">
                <a16:creationId xmlns:a16="http://schemas.microsoft.com/office/drawing/2014/main" id="{2B8A969C-C94C-4199-BAA4-835841B012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1731" y="3362961"/>
            <a:ext cx="2538970" cy="2182684"/>
          </a:xfrm>
          <a:prstGeom prst="rect">
            <a:avLst/>
          </a:prstGeom>
        </p:spPr>
      </p:pic>
      <p:pic>
        <p:nvPicPr>
          <p:cNvPr id="16" name="图片 15">
            <a:extLst>
              <a:ext uri="{FF2B5EF4-FFF2-40B4-BE49-F238E27FC236}">
                <a16:creationId xmlns:a16="http://schemas.microsoft.com/office/drawing/2014/main" id="{6C70519F-212C-4AEE-A72C-3EFF8A3C13FB}"/>
              </a:ext>
            </a:extLst>
          </p:cNvPr>
          <p:cNvPicPr>
            <a:picLocks noChangeAspect="1"/>
          </p:cNvPicPr>
          <p:nvPr/>
        </p:nvPicPr>
        <p:blipFill rotWithShape="1">
          <a:blip r:embed="rId7"/>
          <a:srcRect l="1295"/>
          <a:stretch/>
        </p:blipFill>
        <p:spPr>
          <a:xfrm>
            <a:off x="7560618" y="1912821"/>
            <a:ext cx="4337986" cy="4516846"/>
          </a:xfrm>
          <a:prstGeom prst="rect">
            <a:avLst/>
          </a:prstGeom>
        </p:spPr>
      </p:pic>
      <p:graphicFrame>
        <p:nvGraphicFramePr>
          <p:cNvPr id="17" name="Object 4">
            <a:extLst>
              <a:ext uri="{FF2B5EF4-FFF2-40B4-BE49-F238E27FC236}">
                <a16:creationId xmlns:a16="http://schemas.microsoft.com/office/drawing/2014/main" id="{7E949546-29D4-4D05-B274-61F4DECD28C8}"/>
              </a:ext>
            </a:extLst>
          </p:cNvPr>
          <p:cNvGraphicFramePr>
            <a:graphicFrameLocks noChangeAspect="1"/>
          </p:cNvGraphicFramePr>
          <p:nvPr>
            <p:extLst>
              <p:ext uri="{D42A27DB-BD31-4B8C-83A1-F6EECF244321}">
                <p14:modId xmlns:p14="http://schemas.microsoft.com/office/powerpoint/2010/main" val="3691056373"/>
              </p:ext>
            </p:extLst>
          </p:nvPr>
        </p:nvGraphicFramePr>
        <p:xfrm>
          <a:off x="2135560" y="5651421"/>
          <a:ext cx="1936750" cy="838200"/>
        </p:xfrm>
        <a:graphic>
          <a:graphicData uri="http://schemas.openxmlformats.org/presentationml/2006/ole">
            <mc:AlternateContent xmlns:mc="http://schemas.openxmlformats.org/markup-compatibility/2006">
              <mc:Choice xmlns:v="urn:schemas-microsoft-com:vml" Requires="v">
                <p:oleObj spid="_x0000_s253156" name="Equation" r:id="rId8" imgW="914400" imgH="393480" progId="Equation.DSMT4">
                  <p:embed/>
                </p:oleObj>
              </mc:Choice>
              <mc:Fallback>
                <p:oleObj name="Equation" r:id="rId8" imgW="914400" imgH="393480" progId="Equation.DSMT4">
                  <p:embed/>
                  <p:pic>
                    <p:nvPicPr>
                      <p:cNvPr id="9" name="Object 4">
                        <a:extLst>
                          <a:ext uri="{FF2B5EF4-FFF2-40B4-BE49-F238E27FC236}">
                            <a16:creationId xmlns:a16="http://schemas.microsoft.com/office/drawing/2014/main" id="{BB4E0BEC-8B92-49C8-8B9D-C0476FEDA239}"/>
                          </a:ext>
                        </a:extLst>
                      </p:cNvPr>
                      <p:cNvPicPr>
                        <a:picLocks noChangeAspect="1" noChangeArrowheads="1"/>
                      </p:cNvPicPr>
                      <p:nvPr/>
                    </p:nvPicPr>
                    <p:blipFill>
                      <a:blip r:embed="rId9"/>
                      <a:srcRect/>
                      <a:stretch>
                        <a:fillRect/>
                      </a:stretch>
                    </p:blipFill>
                    <p:spPr bwMode="auto">
                      <a:xfrm>
                        <a:off x="2135560" y="5651421"/>
                        <a:ext cx="1936750" cy="838200"/>
                      </a:xfrm>
                      <a:prstGeom prst="rect">
                        <a:avLst/>
                      </a:prstGeom>
                      <a:noFill/>
                      <a:ln>
                        <a:noFill/>
                      </a:ln>
                    </p:spPr>
                  </p:pic>
                </p:oleObj>
              </mc:Fallback>
            </mc:AlternateContent>
          </a:graphicData>
        </a:graphic>
      </p:graphicFrame>
      <p:graphicFrame>
        <p:nvGraphicFramePr>
          <p:cNvPr id="18" name="Object 4">
            <a:extLst>
              <a:ext uri="{FF2B5EF4-FFF2-40B4-BE49-F238E27FC236}">
                <a16:creationId xmlns:a16="http://schemas.microsoft.com/office/drawing/2014/main" id="{769A48B5-323B-4413-A211-E60F8DC7E27F}"/>
              </a:ext>
            </a:extLst>
          </p:cNvPr>
          <p:cNvGraphicFramePr>
            <a:graphicFrameLocks noChangeAspect="1"/>
          </p:cNvGraphicFramePr>
          <p:nvPr>
            <p:extLst>
              <p:ext uri="{D42A27DB-BD31-4B8C-83A1-F6EECF244321}">
                <p14:modId xmlns:p14="http://schemas.microsoft.com/office/powerpoint/2010/main" val="1900068074"/>
              </p:ext>
            </p:extLst>
          </p:nvPr>
        </p:nvGraphicFramePr>
        <p:xfrm>
          <a:off x="2279576" y="3429000"/>
          <a:ext cx="1076325" cy="838200"/>
        </p:xfrm>
        <a:graphic>
          <a:graphicData uri="http://schemas.openxmlformats.org/presentationml/2006/ole">
            <mc:AlternateContent xmlns:mc="http://schemas.openxmlformats.org/markup-compatibility/2006">
              <mc:Choice xmlns:v="urn:schemas-microsoft-com:vml" Requires="v">
                <p:oleObj spid="_x0000_s253157" name="Equation" r:id="rId10" imgW="507960" imgH="393480" progId="Equation.DSMT4">
                  <p:embed/>
                </p:oleObj>
              </mc:Choice>
              <mc:Fallback>
                <p:oleObj name="Equation" r:id="rId10" imgW="507960" imgH="393480" progId="Equation.DSMT4">
                  <p:embed/>
                  <p:pic>
                    <p:nvPicPr>
                      <p:cNvPr id="17" name="Object 4">
                        <a:extLst>
                          <a:ext uri="{FF2B5EF4-FFF2-40B4-BE49-F238E27FC236}">
                            <a16:creationId xmlns:a16="http://schemas.microsoft.com/office/drawing/2014/main" id="{7E949546-29D4-4D05-B274-61F4DECD28C8}"/>
                          </a:ext>
                        </a:extLst>
                      </p:cNvPr>
                      <p:cNvPicPr>
                        <a:picLocks noChangeAspect="1" noChangeArrowheads="1"/>
                      </p:cNvPicPr>
                      <p:nvPr/>
                    </p:nvPicPr>
                    <p:blipFill>
                      <a:blip r:embed="rId11"/>
                      <a:srcRect/>
                      <a:stretch>
                        <a:fillRect/>
                      </a:stretch>
                    </p:blipFill>
                    <p:spPr bwMode="auto">
                      <a:xfrm>
                        <a:off x="2279576" y="3429000"/>
                        <a:ext cx="1076325"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01016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5" name="Object 2"/>
          <p:cNvGraphicFramePr>
            <a:graphicFrameLocks noChangeAspect="1"/>
          </p:cNvGraphicFramePr>
          <p:nvPr/>
        </p:nvGraphicFramePr>
        <p:xfrm>
          <a:off x="3071813" y="1369450"/>
          <a:ext cx="5384978" cy="1123447"/>
        </p:xfrm>
        <a:graphic>
          <a:graphicData uri="http://schemas.openxmlformats.org/presentationml/2006/ole">
            <mc:AlternateContent xmlns:mc="http://schemas.openxmlformats.org/markup-compatibility/2006">
              <mc:Choice xmlns:v="urn:schemas-microsoft-com:vml" Requires="v">
                <p:oleObj spid="_x0000_s269716" name="Equation" r:id="rId3" imgW="2057400" imgH="431800" progId="Equation.DSMT4">
                  <p:embed/>
                </p:oleObj>
              </mc:Choice>
              <mc:Fallback>
                <p:oleObj name="Equation" r:id="rId3" imgW="2057400" imgH="4318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1369450"/>
                        <a:ext cx="5384978" cy="1123447"/>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2711450" y="2402222"/>
          <a:ext cx="1923752" cy="1170795"/>
        </p:xfrm>
        <a:graphic>
          <a:graphicData uri="http://schemas.openxmlformats.org/presentationml/2006/ole">
            <mc:AlternateContent xmlns:mc="http://schemas.openxmlformats.org/markup-compatibility/2006">
              <mc:Choice xmlns:v="urn:schemas-microsoft-com:vml" Requires="v">
                <p:oleObj spid="_x0000_s269717" name="Equation" r:id="rId5" imgW="685800" imgH="419100" progId="Equation.DSMT4">
                  <p:embed/>
                </p:oleObj>
              </mc:Choice>
              <mc:Fallback>
                <p:oleObj name="Equation" r:id="rId5" imgW="685800" imgH="419100"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450" y="2402222"/>
                        <a:ext cx="1923752" cy="1170795"/>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4779218" y="2709640"/>
            <a:ext cx="462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称缓冲时间常数，单位为秒 </a:t>
            </a:r>
          </a:p>
        </p:txBody>
      </p:sp>
      <p:graphicFrame>
        <p:nvGraphicFramePr>
          <p:cNvPr id="8" name="Object 7"/>
          <p:cNvGraphicFramePr>
            <a:graphicFrameLocks noChangeAspect="1"/>
          </p:cNvGraphicFramePr>
          <p:nvPr/>
        </p:nvGraphicFramePr>
        <p:xfrm>
          <a:off x="5232400" y="4344706"/>
          <a:ext cx="2735808" cy="740478"/>
        </p:xfrm>
        <a:graphic>
          <a:graphicData uri="http://schemas.openxmlformats.org/presentationml/2006/ole">
            <mc:AlternateContent xmlns:mc="http://schemas.openxmlformats.org/markup-compatibility/2006">
              <mc:Choice xmlns:v="urn:schemas-microsoft-com:vml" Requires="v">
                <p:oleObj spid="_x0000_s269718" name="Equation" r:id="rId7" imgW="812447" imgH="215806" progId="Equation.DSMT4">
                  <p:embed/>
                </p:oleObj>
              </mc:Choice>
              <mc:Fallback>
                <p:oleObj name="Equation" r:id="rId7" imgW="812447" imgH="215806"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2400" y="4344706"/>
                        <a:ext cx="2735808" cy="740478"/>
                      </a:xfrm>
                      <a:prstGeom prst="rect">
                        <a:avLst/>
                      </a:prstGeom>
                      <a:noFill/>
                      <a:ln>
                        <a:noFill/>
                      </a:ln>
                    </p:spPr>
                  </p:pic>
                </p:oleObj>
              </mc:Fallback>
            </mc:AlternateContent>
          </a:graphicData>
        </a:graphic>
      </p:graphicFrame>
      <p:graphicFrame>
        <p:nvGraphicFramePr>
          <p:cNvPr id="11" name="Object 15"/>
          <p:cNvGraphicFramePr>
            <a:graphicFrameLocks noChangeAspect="1"/>
          </p:cNvGraphicFramePr>
          <p:nvPr/>
        </p:nvGraphicFramePr>
        <p:xfrm>
          <a:off x="5087939" y="5733132"/>
          <a:ext cx="2884655" cy="864220"/>
        </p:xfrm>
        <a:graphic>
          <a:graphicData uri="http://schemas.openxmlformats.org/presentationml/2006/ole">
            <mc:AlternateContent xmlns:mc="http://schemas.openxmlformats.org/markup-compatibility/2006">
              <mc:Choice xmlns:v="urn:schemas-microsoft-com:vml" Requires="v">
                <p:oleObj spid="_x0000_s269719" name="Equation" r:id="rId9" imgW="761669" imgH="228501" progId="Equation.DSMT4">
                  <p:embed/>
                </p:oleObj>
              </mc:Choice>
              <mc:Fallback>
                <p:oleObj name="Equation" r:id="rId9" imgW="761669" imgH="228501" progId="Equation.DSMT4">
                  <p:embed/>
                  <p:pic>
                    <p:nvPicPr>
                      <p:cNvPr id="11"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7939" y="5733132"/>
                        <a:ext cx="2884655" cy="864220"/>
                      </a:xfrm>
                      <a:prstGeom prst="rect">
                        <a:avLst/>
                      </a:prstGeom>
                      <a:noFill/>
                      <a:ln>
                        <a:noFill/>
                      </a:ln>
                    </p:spPr>
                  </p:pic>
                </p:oleObj>
              </mc:Fallback>
            </mc:AlternateContent>
          </a:graphicData>
        </a:graphic>
      </p:graphicFrame>
      <p:grpSp>
        <p:nvGrpSpPr>
          <p:cNvPr id="13" name="组合 12"/>
          <p:cNvGrpSpPr/>
          <p:nvPr/>
        </p:nvGrpSpPr>
        <p:grpSpPr>
          <a:xfrm>
            <a:off x="2492722" y="3696634"/>
            <a:ext cx="6483598" cy="720278"/>
            <a:chOff x="968722" y="3284984"/>
            <a:chExt cx="6483598" cy="720278"/>
          </a:xfrm>
        </p:grpSpPr>
        <p:sp>
          <p:nvSpPr>
            <p:cNvPr id="9" name="Rectangle 9"/>
            <p:cNvSpPr>
              <a:spLocks noChangeArrowheads="1"/>
            </p:cNvSpPr>
            <p:nvPr/>
          </p:nvSpPr>
          <p:spPr bwMode="auto">
            <a:xfrm>
              <a:off x="968722" y="3356992"/>
              <a:ext cx="6051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设从动活塞至引导阀针塞的传递比为 </a:t>
              </a:r>
            </a:p>
          </p:txBody>
        </p:sp>
        <p:graphicFrame>
          <p:nvGraphicFramePr>
            <p:cNvPr id="3" name="对象 2"/>
            <p:cNvGraphicFramePr>
              <a:graphicFrameLocks noChangeAspect="1"/>
            </p:cNvGraphicFramePr>
            <p:nvPr/>
          </p:nvGraphicFramePr>
          <p:xfrm>
            <a:off x="6732041" y="3284984"/>
            <a:ext cx="720279" cy="720278"/>
          </p:xfrm>
          <a:graphic>
            <a:graphicData uri="http://schemas.openxmlformats.org/presentationml/2006/ole">
              <mc:AlternateContent xmlns:mc="http://schemas.openxmlformats.org/markup-compatibility/2006">
                <mc:Choice xmlns:v="urn:schemas-microsoft-com:vml" Requires="v">
                  <p:oleObj spid="_x0000_s269720" name="Equation" r:id="rId11" imgW="215619" imgH="215619" progId="Equation.DSMT4">
                    <p:embed/>
                  </p:oleObj>
                </mc:Choice>
                <mc:Fallback>
                  <p:oleObj name="Equation" r:id="rId11" imgW="215619" imgH="215619" progId="Equation.DSMT4">
                    <p:embed/>
                    <p:pic>
                      <p:nvPicPr>
                        <p:cNvPr id="3"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2041" y="3284984"/>
                          <a:ext cx="720279" cy="720278"/>
                        </a:xfrm>
                        <a:prstGeom prst="rect">
                          <a:avLst/>
                        </a:prstGeom>
                        <a:noFill/>
                        <a:ln>
                          <a:noFill/>
                        </a:ln>
                      </p:spPr>
                    </p:pic>
                  </p:oleObj>
                </mc:Fallback>
              </mc:AlternateContent>
            </a:graphicData>
          </a:graphic>
        </p:graphicFrame>
      </p:grpSp>
      <p:grpSp>
        <p:nvGrpSpPr>
          <p:cNvPr id="14" name="组合 13"/>
          <p:cNvGrpSpPr/>
          <p:nvPr/>
        </p:nvGrpSpPr>
        <p:grpSpPr>
          <a:xfrm>
            <a:off x="2495551" y="5064736"/>
            <a:ext cx="5753571" cy="812537"/>
            <a:chOff x="971550" y="4848711"/>
            <a:chExt cx="5753571" cy="812537"/>
          </a:xfrm>
        </p:grpSpPr>
        <p:sp>
          <p:nvSpPr>
            <p:cNvPr id="10" name="Rectangle 12"/>
            <p:cNvSpPr>
              <a:spLocks noChangeArrowheads="1"/>
            </p:cNvSpPr>
            <p:nvPr/>
          </p:nvSpPr>
          <p:spPr bwMode="auto">
            <a:xfrm>
              <a:off x="971550" y="4998119"/>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主接力器至主动活塞的传动比为 </a:t>
              </a:r>
            </a:p>
          </p:txBody>
        </p:sp>
        <p:graphicFrame>
          <p:nvGraphicFramePr>
            <p:cNvPr id="12" name="对象 11"/>
            <p:cNvGraphicFramePr>
              <a:graphicFrameLocks noChangeAspect="1"/>
            </p:cNvGraphicFramePr>
            <p:nvPr/>
          </p:nvGraphicFramePr>
          <p:xfrm>
            <a:off x="6012160" y="4848711"/>
            <a:ext cx="712961" cy="812537"/>
          </p:xfrm>
          <a:graphic>
            <a:graphicData uri="http://schemas.openxmlformats.org/presentationml/2006/ole">
              <mc:AlternateContent xmlns:mc="http://schemas.openxmlformats.org/markup-compatibility/2006">
                <mc:Choice xmlns:v="urn:schemas-microsoft-com:vml" Requires="v">
                  <p:oleObj spid="_x0000_s269721" name="Equation" r:id="rId13" imgW="203112" imgH="228501" progId="Equation.DSMT4">
                    <p:embed/>
                  </p:oleObj>
                </mc:Choice>
                <mc:Fallback>
                  <p:oleObj name="Equation" r:id="rId13" imgW="203112" imgH="228501" progId="Equation.DSMT4">
                    <p:embed/>
                    <p:pic>
                      <p:nvPicPr>
                        <p:cNvPr id="12" name="对象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2160" y="4848711"/>
                          <a:ext cx="712961" cy="812537"/>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252666943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5" name="Object 2"/>
          <p:cNvGraphicFramePr>
            <a:graphicFrameLocks noChangeAspect="1"/>
          </p:cNvGraphicFramePr>
          <p:nvPr/>
        </p:nvGraphicFramePr>
        <p:xfrm>
          <a:off x="2495600" y="2338536"/>
          <a:ext cx="6469680" cy="1306488"/>
        </p:xfrm>
        <a:graphic>
          <a:graphicData uri="http://schemas.openxmlformats.org/presentationml/2006/ole">
            <mc:AlternateContent xmlns:mc="http://schemas.openxmlformats.org/markup-compatibility/2006">
              <mc:Choice xmlns:v="urn:schemas-microsoft-com:vml" Requires="v">
                <p:oleObj spid="_x0000_s270472" name="Equation" r:id="rId3" imgW="2120900" imgH="431800" progId="Equation.DSMT4">
                  <p:embed/>
                </p:oleObj>
              </mc:Choice>
              <mc:Fallback>
                <p:oleObj name="Equation" r:id="rId3" imgW="2120900" imgH="4318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2338536"/>
                        <a:ext cx="6469680" cy="1306488"/>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nvGraphicFramePr>
        <p:xfrm>
          <a:off x="2279576" y="5105424"/>
          <a:ext cx="7630368" cy="1275904"/>
        </p:xfrm>
        <a:graphic>
          <a:graphicData uri="http://schemas.openxmlformats.org/presentationml/2006/ole">
            <mc:AlternateContent xmlns:mc="http://schemas.openxmlformats.org/markup-compatibility/2006">
              <mc:Choice xmlns:v="urn:schemas-microsoft-com:vml" Requires="v">
                <p:oleObj spid="_x0000_s270473" name="Equation" r:id="rId5" imgW="2565400" imgH="431800" progId="Equation.DSMT4">
                  <p:embed/>
                </p:oleObj>
              </mc:Choice>
              <mc:Fallback>
                <p:oleObj name="Equation" r:id="rId5" imgW="2565400" imgH="431800"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576" y="5105424"/>
                        <a:ext cx="7630368" cy="1275904"/>
                      </a:xfrm>
                      <a:prstGeom prst="rect">
                        <a:avLst/>
                      </a:prstGeom>
                      <a:noFill/>
                      <a:ln>
                        <a:noFill/>
                      </a:ln>
                    </p:spPr>
                  </p:pic>
                </p:oleObj>
              </mc:Fallback>
            </mc:AlternateContent>
          </a:graphicData>
        </a:graphic>
      </p:graphicFrame>
      <p:sp>
        <p:nvSpPr>
          <p:cNvPr id="8" name="Text Box 9"/>
          <p:cNvSpPr txBox="1">
            <a:spLocks noChangeArrowheads="1"/>
          </p:cNvSpPr>
          <p:nvPr/>
        </p:nvSpPr>
        <p:spPr bwMode="auto">
          <a:xfrm>
            <a:off x="1055440" y="1124744"/>
            <a:ext cx="972107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800" dirty="0">
                <a:latin typeface="+mn-ea"/>
                <a:ea typeface="+mn-ea"/>
              </a:rPr>
              <a:t>以主接力器位移为输入量，引导阀针塞位移为输出量，并引入</a:t>
            </a:r>
            <a:r>
              <a:rPr lang="en-US" altLang="zh-CN" sz="2800" dirty="0">
                <a:latin typeface="+mn-ea"/>
                <a:ea typeface="+mn-ea"/>
              </a:rPr>
              <a:t>Td</a:t>
            </a:r>
            <a:r>
              <a:rPr lang="zh-CN" altLang="en-US" sz="2800" dirty="0">
                <a:latin typeface="+mn-ea"/>
                <a:ea typeface="+mn-ea"/>
              </a:rPr>
              <a:t>，则：</a:t>
            </a:r>
          </a:p>
        </p:txBody>
      </p:sp>
      <p:sp>
        <p:nvSpPr>
          <p:cNvPr id="9" name="Rectangle 10"/>
          <p:cNvSpPr>
            <a:spLocks noChangeArrowheads="1"/>
          </p:cNvSpPr>
          <p:nvPr/>
        </p:nvSpPr>
        <p:spPr bwMode="auto">
          <a:xfrm>
            <a:off x="1343596" y="3797247"/>
            <a:ext cx="95769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取从动活塞位移引起的相当于转速变化</a:t>
            </a:r>
            <a:r>
              <a:rPr lang="en-US" altLang="zh-CN" sz="2800" dirty="0">
                <a:latin typeface="+mn-ea"/>
                <a:ea typeface="+mn-ea"/>
              </a:rPr>
              <a:t>100%</a:t>
            </a:r>
            <a:r>
              <a:rPr lang="zh-CN" altLang="en-US" sz="2800" dirty="0">
                <a:latin typeface="+mn-ea"/>
                <a:ea typeface="+mn-ea"/>
              </a:rPr>
              <a:t>时的引导阀针塞位移</a:t>
            </a:r>
            <a:r>
              <a:rPr lang="en-US" altLang="zh-CN" sz="2800" dirty="0" err="1">
                <a:latin typeface="+mn-ea"/>
                <a:ea typeface="+mn-ea"/>
              </a:rPr>
              <a:t>Zmax</a:t>
            </a:r>
            <a:r>
              <a:rPr lang="zh-CN" altLang="en-US" sz="2800" dirty="0">
                <a:latin typeface="+mn-ea"/>
                <a:ea typeface="+mn-ea"/>
              </a:rPr>
              <a:t>，主接力器行程位移</a:t>
            </a:r>
            <a:r>
              <a:rPr lang="en-US" altLang="zh-CN" sz="2800" dirty="0" err="1">
                <a:latin typeface="+mn-ea"/>
                <a:ea typeface="+mn-ea"/>
              </a:rPr>
              <a:t>Ymax</a:t>
            </a:r>
            <a:r>
              <a:rPr lang="zh-CN" altLang="en-US" sz="2800" dirty="0">
                <a:latin typeface="+mn-ea"/>
                <a:ea typeface="+mn-ea"/>
              </a:rPr>
              <a:t>为基准值。</a:t>
            </a:r>
          </a:p>
        </p:txBody>
      </p:sp>
    </p:spTree>
    <p:extLst>
      <p:ext uri="{BB962C8B-B14F-4D97-AF65-F5344CB8AC3E}">
        <p14:creationId xmlns:p14="http://schemas.microsoft.com/office/powerpoint/2010/main" val="229303829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5" name="Object 2"/>
          <p:cNvGraphicFramePr>
            <a:graphicFrameLocks noChangeAspect="1"/>
          </p:cNvGraphicFramePr>
          <p:nvPr/>
        </p:nvGraphicFramePr>
        <p:xfrm>
          <a:off x="3438924" y="1298000"/>
          <a:ext cx="3737196" cy="1266904"/>
        </p:xfrm>
        <a:graphic>
          <a:graphicData uri="http://schemas.openxmlformats.org/presentationml/2006/ole">
            <mc:AlternateContent xmlns:mc="http://schemas.openxmlformats.org/markup-compatibility/2006">
              <mc:Choice xmlns:v="urn:schemas-microsoft-com:vml" Requires="v">
                <p:oleObj spid="_x0000_s271630" name="Equation" r:id="rId3" imgW="1155700" imgH="393700" progId="Equation.DSMT4">
                  <p:embed/>
                </p:oleObj>
              </mc:Choice>
              <mc:Fallback>
                <p:oleObj name="Equation" r:id="rId3" imgW="1155700" imgH="3937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924" y="1298000"/>
                        <a:ext cx="3737196" cy="1266904"/>
                      </a:xfrm>
                      <a:prstGeom prst="rect">
                        <a:avLst/>
                      </a:prstGeom>
                      <a:noFill/>
                      <a:ln>
                        <a:noFill/>
                      </a:ln>
                    </p:spPr>
                  </p:pic>
                </p:oleObj>
              </mc:Fallback>
            </mc:AlternateContent>
          </a:graphicData>
        </a:graphic>
      </p:graphicFrame>
      <p:sp>
        <p:nvSpPr>
          <p:cNvPr id="6" name="Rectangle 3"/>
          <p:cNvSpPr>
            <a:spLocks noChangeArrowheads="1"/>
          </p:cNvSpPr>
          <p:nvPr/>
        </p:nvSpPr>
        <p:spPr bwMode="auto">
          <a:xfrm>
            <a:off x="4670425" y="2691781"/>
            <a:ext cx="249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暂态调差率 </a:t>
            </a:r>
          </a:p>
        </p:txBody>
      </p:sp>
      <p:sp>
        <p:nvSpPr>
          <p:cNvPr id="7" name="Rectangle 4"/>
          <p:cNvSpPr>
            <a:spLocks noChangeArrowheads="1"/>
          </p:cNvSpPr>
          <p:nvPr/>
        </p:nvSpPr>
        <p:spPr bwMode="auto">
          <a:xfrm>
            <a:off x="4613002" y="3427835"/>
            <a:ext cx="2851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缓冲时间常数 </a:t>
            </a:r>
          </a:p>
        </p:txBody>
      </p:sp>
      <p:graphicFrame>
        <p:nvGraphicFramePr>
          <p:cNvPr id="8" name="Object 6"/>
          <p:cNvGraphicFramePr>
            <a:graphicFrameLocks noChangeAspect="1"/>
          </p:cNvGraphicFramePr>
          <p:nvPr/>
        </p:nvGraphicFramePr>
        <p:xfrm>
          <a:off x="4008438" y="2564905"/>
          <a:ext cx="574675" cy="862013"/>
        </p:xfrm>
        <a:graphic>
          <a:graphicData uri="http://schemas.openxmlformats.org/presentationml/2006/ole">
            <mc:AlternateContent xmlns:mc="http://schemas.openxmlformats.org/markup-compatibility/2006">
              <mc:Choice xmlns:v="urn:schemas-microsoft-com:vml" Requires="v">
                <p:oleObj spid="_x0000_s271631" name="Equation" r:id="rId5" imgW="152334" imgH="228501" progId="Equation.DSMT4">
                  <p:embed/>
                </p:oleObj>
              </mc:Choice>
              <mc:Fallback>
                <p:oleObj name="Equation" r:id="rId5" imgW="152334" imgH="228501" progId="Equation.DSMT4">
                  <p:embed/>
                  <p:pic>
                    <p:nvPicPr>
                      <p:cNvPr id="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438" y="2564905"/>
                        <a:ext cx="574675" cy="862013"/>
                      </a:xfrm>
                      <a:prstGeom prst="rect">
                        <a:avLst/>
                      </a:prstGeom>
                      <a:noFill/>
                      <a:ln>
                        <a:noFill/>
                      </a:ln>
                    </p:spPr>
                  </p:pic>
                </p:oleObj>
              </mc:Fallback>
            </mc:AlternateContent>
          </a:graphicData>
        </a:graphic>
      </p:graphicFrame>
      <p:graphicFrame>
        <p:nvGraphicFramePr>
          <p:cNvPr id="9" name="Object 5"/>
          <p:cNvGraphicFramePr>
            <a:graphicFrameLocks noChangeAspect="1"/>
          </p:cNvGraphicFramePr>
          <p:nvPr/>
        </p:nvGraphicFramePr>
        <p:xfrm>
          <a:off x="3966496" y="3354910"/>
          <a:ext cx="617336" cy="781003"/>
        </p:xfrm>
        <a:graphic>
          <a:graphicData uri="http://schemas.openxmlformats.org/presentationml/2006/ole">
            <mc:AlternateContent xmlns:mc="http://schemas.openxmlformats.org/markup-compatibility/2006">
              <mc:Choice xmlns:v="urn:schemas-microsoft-com:vml" Requires="v">
                <p:oleObj spid="_x0000_s271632" name="Equation" r:id="rId7" imgW="177646" imgH="228402" progId="Equation.DSMT4">
                  <p:embed/>
                </p:oleObj>
              </mc:Choice>
              <mc:Fallback>
                <p:oleObj name="Equation" r:id="rId7" imgW="177646" imgH="228402" progId="Equation.DSMT4">
                  <p:embed/>
                  <p:pic>
                    <p:nvPicPr>
                      <p:cNvPr id="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6496" y="3354910"/>
                        <a:ext cx="617336" cy="781003"/>
                      </a:xfrm>
                      <a:prstGeom prst="rect">
                        <a:avLst/>
                      </a:prstGeom>
                      <a:noFill/>
                      <a:ln>
                        <a:noFill/>
                      </a:ln>
                    </p:spPr>
                  </p:pic>
                </p:oleObj>
              </mc:Fallback>
            </mc:AlternateContent>
          </a:graphicData>
        </a:graphic>
      </p:graphicFrame>
      <p:sp>
        <p:nvSpPr>
          <p:cNvPr id="10" name="Rectangle 9"/>
          <p:cNvSpPr>
            <a:spLocks noChangeArrowheads="1"/>
          </p:cNvSpPr>
          <p:nvPr/>
        </p:nvSpPr>
        <p:spPr bwMode="auto">
          <a:xfrm>
            <a:off x="2639616" y="4149081"/>
            <a:ext cx="6051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拉氏变换得暂态反馈的传递函数为： </a:t>
            </a:r>
          </a:p>
        </p:txBody>
      </p:sp>
      <p:graphicFrame>
        <p:nvGraphicFramePr>
          <p:cNvPr id="11" name="Object 10"/>
          <p:cNvGraphicFramePr>
            <a:graphicFrameLocks noChangeAspect="1"/>
          </p:cNvGraphicFramePr>
          <p:nvPr/>
        </p:nvGraphicFramePr>
        <p:xfrm>
          <a:off x="4973637" y="4596160"/>
          <a:ext cx="2956220" cy="1425128"/>
        </p:xfrm>
        <a:graphic>
          <a:graphicData uri="http://schemas.openxmlformats.org/presentationml/2006/ole">
            <mc:AlternateContent xmlns:mc="http://schemas.openxmlformats.org/markup-compatibility/2006">
              <mc:Choice xmlns:v="urn:schemas-microsoft-com:vml" Requires="v">
                <p:oleObj spid="_x0000_s271633" name="Equation" r:id="rId9" imgW="888614" imgH="431613" progId="Equation.DSMT4">
                  <p:embed/>
                </p:oleObj>
              </mc:Choice>
              <mc:Fallback>
                <p:oleObj name="Equation" r:id="rId9" imgW="888614" imgH="431613" progId="Equation.DSMT4">
                  <p:embed/>
                  <p:pic>
                    <p:nvPicPr>
                      <p:cNvPr id="11"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3637" y="4596160"/>
                        <a:ext cx="2956220" cy="1425128"/>
                      </a:xfrm>
                      <a:prstGeom prst="rect">
                        <a:avLst/>
                      </a:prstGeom>
                      <a:noFill/>
                      <a:ln>
                        <a:noFill/>
                      </a:ln>
                    </p:spPr>
                  </p:pic>
                </p:oleObj>
              </mc:Fallback>
            </mc:AlternateContent>
          </a:graphicData>
        </a:graphic>
      </p:graphicFrame>
      <p:sp>
        <p:nvSpPr>
          <p:cNvPr id="12" name="Rectangle 12"/>
          <p:cNvSpPr>
            <a:spLocks noChangeArrowheads="1"/>
          </p:cNvSpPr>
          <p:nvPr/>
        </p:nvSpPr>
        <p:spPr bwMode="auto">
          <a:xfrm>
            <a:off x="2639616" y="5934224"/>
            <a:ext cx="569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在调节原理中称其为</a:t>
            </a:r>
            <a:r>
              <a:rPr lang="zh-CN" altLang="en-US" sz="2800" dirty="0">
                <a:solidFill>
                  <a:srgbClr val="FF0000"/>
                </a:solidFill>
                <a:latin typeface="+mn-ea"/>
                <a:ea typeface="+mn-ea"/>
              </a:rPr>
              <a:t>实际微分环节</a:t>
            </a:r>
            <a:r>
              <a:rPr lang="zh-CN" altLang="en-US" sz="2800" dirty="0">
                <a:latin typeface="+mn-ea"/>
                <a:ea typeface="+mn-ea"/>
              </a:rPr>
              <a:t> </a:t>
            </a:r>
          </a:p>
        </p:txBody>
      </p:sp>
    </p:spTree>
    <p:extLst>
      <p:ext uri="{BB962C8B-B14F-4D97-AF65-F5344CB8AC3E}">
        <p14:creationId xmlns:p14="http://schemas.microsoft.com/office/powerpoint/2010/main" val="347684196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100" dirty="0"/>
              <a:t>机械液压</a:t>
            </a:r>
            <a:r>
              <a:rPr lang="en-US" altLang="zh-CN" spc="100" dirty="0"/>
              <a:t>(PI)</a:t>
            </a:r>
            <a:r>
              <a:rPr lang="zh-CN" altLang="en-US" spc="100" dirty="0"/>
              <a:t>型调速器</a:t>
            </a:r>
          </a:p>
        </p:txBody>
      </p:sp>
      <p:sp>
        <p:nvSpPr>
          <p:cNvPr id="3" name="内容占位符 2">
            <a:extLst>
              <a:ext uri="{FF2B5EF4-FFF2-40B4-BE49-F238E27FC236}">
                <a16:creationId xmlns:a16="http://schemas.microsoft.com/office/drawing/2014/main" id="{DF82EDAB-9339-44C1-BF75-A58CE75DB1B2}"/>
              </a:ext>
            </a:extLst>
          </p:cNvPr>
          <p:cNvSpPr>
            <a:spLocks noGrp="1"/>
          </p:cNvSpPr>
          <p:nvPr>
            <p:ph sz="quarter" idx="13"/>
          </p:nvPr>
        </p:nvSpPr>
        <p:spPr/>
        <p:txBody>
          <a:bodyPr>
            <a:normAutofit fontScale="92500" lnSpcReduction="10000"/>
          </a:bodyPr>
          <a:lstStyle/>
          <a:p>
            <a:r>
              <a:rPr lang="zh-CN" altLang="en-US" dirty="0"/>
              <a:t>杠杆传递元件</a:t>
            </a:r>
          </a:p>
        </p:txBody>
      </p:sp>
      <p:sp>
        <p:nvSpPr>
          <p:cNvPr id="17"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3"/>
          <p:cNvSpPr>
            <a:spLocks noChangeArrowheads="1"/>
          </p:cNvSpPr>
          <p:nvPr/>
        </p:nvSpPr>
        <p:spPr bwMode="auto">
          <a:xfrm>
            <a:off x="1127448" y="1826605"/>
            <a:ext cx="9649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设杠杆传递系统从输入量位移</a:t>
            </a:r>
            <a:r>
              <a:rPr lang="en-US" altLang="zh-CN" sz="2800" i="1" dirty="0">
                <a:latin typeface="+mn-ea"/>
                <a:ea typeface="+mn-ea"/>
              </a:rPr>
              <a:t>X </a:t>
            </a:r>
            <a:r>
              <a:rPr lang="zh-CN" altLang="en-US" sz="2800" dirty="0">
                <a:latin typeface="+mn-ea"/>
                <a:ea typeface="+mn-ea"/>
              </a:rPr>
              <a:t>到输出位移</a:t>
            </a:r>
            <a:r>
              <a:rPr lang="en-US" altLang="zh-CN" sz="2800" i="1" dirty="0">
                <a:latin typeface="+mn-ea"/>
                <a:ea typeface="+mn-ea"/>
              </a:rPr>
              <a:t>Y</a:t>
            </a:r>
            <a:r>
              <a:rPr lang="zh-CN" altLang="en-US" sz="2800" dirty="0">
                <a:latin typeface="+mn-ea"/>
                <a:ea typeface="+mn-ea"/>
              </a:rPr>
              <a:t>其传递函数为 </a:t>
            </a:r>
          </a:p>
        </p:txBody>
      </p:sp>
      <p:graphicFrame>
        <p:nvGraphicFramePr>
          <p:cNvPr id="6" name="Object 4"/>
          <p:cNvGraphicFramePr>
            <a:graphicFrameLocks noChangeAspect="1"/>
          </p:cNvGraphicFramePr>
          <p:nvPr>
            <p:extLst>
              <p:ext uri="{D42A27DB-BD31-4B8C-83A1-F6EECF244321}">
                <p14:modId xmlns:p14="http://schemas.microsoft.com/office/powerpoint/2010/main" val="3894380668"/>
              </p:ext>
            </p:extLst>
          </p:nvPr>
        </p:nvGraphicFramePr>
        <p:xfrm>
          <a:off x="5567859" y="2424311"/>
          <a:ext cx="2711450" cy="790575"/>
        </p:xfrm>
        <a:graphic>
          <a:graphicData uri="http://schemas.openxmlformats.org/presentationml/2006/ole">
            <mc:AlternateContent xmlns:mc="http://schemas.openxmlformats.org/markup-compatibility/2006">
              <mc:Choice xmlns:v="urn:schemas-microsoft-com:vml" Requires="v">
                <p:oleObj spid="_x0000_s272922" name="Equation" r:id="rId3" imgW="812447" imgH="241195" progId="Equation.DSMT4">
                  <p:embed/>
                </p:oleObj>
              </mc:Choice>
              <mc:Fallback>
                <p:oleObj name="Equation" r:id="rId3" imgW="812447" imgH="241195" progId="Equation.DSMT4">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859" y="2424311"/>
                        <a:ext cx="2711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67911355"/>
              </p:ext>
            </p:extLst>
          </p:nvPr>
        </p:nvGraphicFramePr>
        <p:xfrm>
          <a:off x="10344472" y="1792615"/>
          <a:ext cx="684213" cy="633413"/>
        </p:xfrm>
        <a:graphic>
          <a:graphicData uri="http://schemas.openxmlformats.org/presentationml/2006/ole">
            <mc:AlternateContent xmlns:mc="http://schemas.openxmlformats.org/markup-compatibility/2006">
              <mc:Choice xmlns:v="urn:schemas-microsoft-com:vml" Requires="v">
                <p:oleObj spid="_x0000_s272923" name="Equation" r:id="rId5" imgW="253890" imgH="241195" progId="Equation.DSMT4">
                  <p:embed/>
                </p:oleObj>
              </mc:Choice>
              <mc:Fallback>
                <p:oleObj name="Equation" r:id="rId5" imgW="253890" imgH="241195" progId="Equation.DSMT4">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4472" y="1792615"/>
                        <a:ext cx="6842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8"/>
          <p:cNvSpPr>
            <a:spLocks noChangeArrowheads="1"/>
          </p:cNvSpPr>
          <p:nvPr/>
        </p:nvSpPr>
        <p:spPr bwMode="auto">
          <a:xfrm>
            <a:off x="2464874" y="2525292"/>
            <a:ext cx="3206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对应的位移偏差为 </a:t>
            </a:r>
          </a:p>
        </p:txBody>
      </p:sp>
      <p:graphicFrame>
        <p:nvGraphicFramePr>
          <p:cNvPr id="9" name="Object 9"/>
          <p:cNvGraphicFramePr>
            <a:graphicFrameLocks noChangeAspect="1"/>
          </p:cNvGraphicFramePr>
          <p:nvPr>
            <p:extLst>
              <p:ext uri="{D42A27DB-BD31-4B8C-83A1-F6EECF244321}">
                <p14:modId xmlns:p14="http://schemas.microsoft.com/office/powerpoint/2010/main" val="3062413088"/>
              </p:ext>
            </p:extLst>
          </p:nvPr>
        </p:nvGraphicFramePr>
        <p:xfrm>
          <a:off x="2731667" y="3232736"/>
          <a:ext cx="870023" cy="720080"/>
        </p:xfrm>
        <a:graphic>
          <a:graphicData uri="http://schemas.openxmlformats.org/presentationml/2006/ole">
            <mc:AlternateContent xmlns:mc="http://schemas.openxmlformats.org/markup-compatibility/2006">
              <mc:Choice xmlns:v="urn:schemas-microsoft-com:vml" Requires="v">
                <p:oleObj spid="_x0000_s272924" name="Equation" r:id="rId7" imgW="279400" imgH="228600" progId="Equation.DSMT4">
                  <p:embed/>
                </p:oleObj>
              </mc:Choice>
              <mc:Fallback>
                <p:oleObj name="Equation" r:id="rId7" imgW="279400" imgH="228600" progId="Equation.DSMT4">
                  <p:embed/>
                  <p:pic>
                    <p:nvPicPr>
                      <p:cNvPr id="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1667" y="3232736"/>
                        <a:ext cx="870023" cy="720080"/>
                      </a:xfrm>
                      <a:prstGeom prst="rect">
                        <a:avLst/>
                      </a:prstGeom>
                      <a:noFill/>
                      <a:ln>
                        <a:noFill/>
                      </a:ln>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2026786595"/>
              </p:ext>
            </p:extLst>
          </p:nvPr>
        </p:nvGraphicFramePr>
        <p:xfrm>
          <a:off x="3687495" y="3226706"/>
          <a:ext cx="1023291" cy="702222"/>
        </p:xfrm>
        <a:graphic>
          <a:graphicData uri="http://schemas.openxmlformats.org/presentationml/2006/ole">
            <mc:AlternateContent xmlns:mc="http://schemas.openxmlformats.org/markup-compatibility/2006">
              <mc:Choice xmlns:v="urn:schemas-microsoft-com:vml" Requires="v">
                <p:oleObj spid="_x0000_s272925" name="Equation" r:id="rId9" imgW="330200" imgH="228600" progId="Equation.DSMT4">
                  <p:embed/>
                </p:oleObj>
              </mc:Choice>
              <mc:Fallback>
                <p:oleObj name="Equation" r:id="rId9" imgW="330200" imgH="228600" progId="Equation.DSMT4">
                  <p:embed/>
                  <p:pic>
                    <p:nvPicPr>
                      <p:cNvPr id="1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7495" y="3226706"/>
                        <a:ext cx="1023291" cy="702222"/>
                      </a:xfrm>
                      <a:prstGeom prst="rect">
                        <a:avLst/>
                      </a:prstGeom>
                      <a:noFill/>
                      <a:ln>
                        <a:noFill/>
                      </a:ln>
                    </p:spPr>
                  </p:pic>
                </p:oleObj>
              </mc:Fallback>
            </mc:AlternateContent>
          </a:graphicData>
        </a:graphic>
      </p:graphicFrame>
      <p:sp>
        <p:nvSpPr>
          <p:cNvPr id="11" name="Rectangle 13"/>
          <p:cNvSpPr>
            <a:spLocks noChangeArrowheads="1"/>
          </p:cNvSpPr>
          <p:nvPr/>
        </p:nvSpPr>
        <p:spPr bwMode="auto">
          <a:xfrm>
            <a:off x="4675684" y="3304174"/>
            <a:ext cx="1784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为基准值 </a:t>
            </a:r>
          </a:p>
        </p:txBody>
      </p:sp>
      <p:graphicFrame>
        <p:nvGraphicFramePr>
          <p:cNvPr id="12" name="Object 14"/>
          <p:cNvGraphicFramePr>
            <a:graphicFrameLocks noChangeAspect="1"/>
          </p:cNvGraphicFramePr>
          <p:nvPr>
            <p:extLst>
              <p:ext uri="{D42A27DB-BD31-4B8C-83A1-F6EECF244321}">
                <p14:modId xmlns:p14="http://schemas.microsoft.com/office/powerpoint/2010/main" val="731124745"/>
              </p:ext>
            </p:extLst>
          </p:nvPr>
        </p:nvGraphicFramePr>
        <p:xfrm>
          <a:off x="2135560" y="4046277"/>
          <a:ext cx="4176505" cy="720576"/>
        </p:xfrm>
        <a:graphic>
          <a:graphicData uri="http://schemas.openxmlformats.org/presentationml/2006/ole">
            <mc:AlternateContent xmlns:mc="http://schemas.openxmlformats.org/markup-compatibility/2006">
              <mc:Choice xmlns:v="urn:schemas-microsoft-com:vml" Requires="v">
                <p:oleObj spid="_x0000_s272926" name="Equation" r:id="rId11" imgW="1384300" imgH="241300" progId="Equation.DSMT4">
                  <p:embed/>
                </p:oleObj>
              </mc:Choice>
              <mc:Fallback>
                <p:oleObj name="Equation" r:id="rId11" imgW="1384300" imgH="241300" progId="Equation.DSMT4">
                  <p:embed/>
                  <p:pic>
                    <p:nvPicPr>
                      <p:cNvPr id="12"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5560" y="4046277"/>
                        <a:ext cx="4176505" cy="720576"/>
                      </a:xfrm>
                      <a:prstGeom prst="rect">
                        <a:avLst/>
                      </a:prstGeom>
                      <a:noFill/>
                      <a:ln>
                        <a:noFill/>
                      </a:ln>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4265593590"/>
              </p:ext>
            </p:extLst>
          </p:nvPr>
        </p:nvGraphicFramePr>
        <p:xfrm>
          <a:off x="6888087" y="3727882"/>
          <a:ext cx="3223332" cy="1295375"/>
        </p:xfrm>
        <a:graphic>
          <a:graphicData uri="http://schemas.openxmlformats.org/presentationml/2006/ole">
            <mc:AlternateContent xmlns:mc="http://schemas.openxmlformats.org/markup-compatibility/2006">
              <mc:Choice xmlns:v="urn:schemas-microsoft-com:vml" Requires="v">
                <p:oleObj spid="_x0000_s272927" name="Equation" r:id="rId13" imgW="1066800" imgH="431800" progId="Equation.DSMT4">
                  <p:embed/>
                </p:oleObj>
              </mc:Choice>
              <mc:Fallback>
                <p:oleObj name="Equation" r:id="rId13" imgW="1066800" imgH="431800" progId="Equation.DSMT4">
                  <p:embed/>
                  <p:pic>
                    <p:nvPicPr>
                      <p:cNvPr id="13"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88087" y="3727882"/>
                        <a:ext cx="3223332" cy="1295375"/>
                      </a:xfrm>
                      <a:prstGeom prst="rect">
                        <a:avLst/>
                      </a:prstGeom>
                      <a:noFill/>
                      <a:ln>
                        <a:noFill/>
                      </a:ln>
                    </p:spPr>
                  </p:pic>
                </p:oleObj>
              </mc:Fallback>
            </mc:AlternateContent>
          </a:graphicData>
        </a:graphic>
      </p:graphicFrame>
      <p:graphicFrame>
        <p:nvGraphicFramePr>
          <p:cNvPr id="14" name="Object 18"/>
          <p:cNvGraphicFramePr>
            <a:graphicFrameLocks noChangeAspect="1"/>
          </p:cNvGraphicFramePr>
          <p:nvPr>
            <p:extLst>
              <p:ext uri="{D42A27DB-BD31-4B8C-83A1-F6EECF244321}">
                <p14:modId xmlns:p14="http://schemas.microsoft.com/office/powerpoint/2010/main" val="3760408678"/>
              </p:ext>
            </p:extLst>
          </p:nvPr>
        </p:nvGraphicFramePr>
        <p:xfrm>
          <a:off x="5231904" y="4766854"/>
          <a:ext cx="1584325" cy="738187"/>
        </p:xfrm>
        <a:graphic>
          <a:graphicData uri="http://schemas.openxmlformats.org/presentationml/2006/ole">
            <mc:AlternateContent xmlns:mc="http://schemas.openxmlformats.org/markup-compatibility/2006">
              <mc:Choice xmlns:v="urn:schemas-microsoft-com:vml" Requires="v">
                <p:oleObj spid="_x0000_s272928" name="Equation" r:id="rId15" imgW="431613" imgH="203112" progId="Equation.DSMT4">
                  <p:embed/>
                </p:oleObj>
              </mc:Choice>
              <mc:Fallback>
                <p:oleObj name="Equation" r:id="rId15" imgW="431613" imgH="203112" progId="Equation.DSMT4">
                  <p:embed/>
                  <p:pic>
                    <p:nvPicPr>
                      <p:cNvPr id="14"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31904" y="4766854"/>
                        <a:ext cx="15843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0"/>
          <p:cNvGraphicFramePr>
            <a:graphicFrameLocks noChangeAspect="1"/>
          </p:cNvGraphicFramePr>
          <p:nvPr>
            <p:extLst>
              <p:ext uri="{D42A27DB-BD31-4B8C-83A1-F6EECF244321}">
                <p14:modId xmlns:p14="http://schemas.microsoft.com/office/powerpoint/2010/main" val="2595217871"/>
              </p:ext>
            </p:extLst>
          </p:nvPr>
        </p:nvGraphicFramePr>
        <p:xfrm>
          <a:off x="1847528" y="5432589"/>
          <a:ext cx="8582475" cy="714028"/>
        </p:xfrm>
        <a:graphic>
          <a:graphicData uri="http://schemas.openxmlformats.org/presentationml/2006/ole">
            <mc:AlternateContent xmlns:mc="http://schemas.openxmlformats.org/markup-compatibility/2006">
              <mc:Choice xmlns:v="urn:schemas-microsoft-com:vml" Requires="v">
                <p:oleObj spid="_x0000_s272929" name="Equation" r:id="rId17" imgW="2870200" imgH="241300" progId="Equation.DSMT4">
                  <p:embed/>
                </p:oleObj>
              </mc:Choice>
              <mc:Fallback>
                <p:oleObj name="Equation" r:id="rId17" imgW="2870200" imgH="241300" progId="Equation.DSMT4">
                  <p:embed/>
                  <p:pic>
                    <p:nvPicPr>
                      <p:cNvPr id="15"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7528" y="5432589"/>
                        <a:ext cx="8582475" cy="714028"/>
                      </a:xfrm>
                      <a:prstGeom prst="rect">
                        <a:avLst/>
                      </a:prstGeom>
                      <a:noFill/>
                      <a:ln>
                        <a:noFill/>
                      </a:ln>
                    </p:spPr>
                  </p:pic>
                </p:oleObj>
              </mc:Fallback>
            </mc:AlternateContent>
          </a:graphicData>
        </a:graphic>
      </p:graphicFrame>
      <p:sp>
        <p:nvSpPr>
          <p:cNvPr id="16" name="Text Box 22"/>
          <p:cNvSpPr txBox="1">
            <a:spLocks noChangeArrowheads="1"/>
          </p:cNvSpPr>
          <p:nvPr/>
        </p:nvSpPr>
        <p:spPr bwMode="auto">
          <a:xfrm>
            <a:off x="2155405" y="3304174"/>
            <a:ext cx="576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800" dirty="0">
                <a:latin typeface="+mn-ea"/>
                <a:ea typeface="+mn-ea"/>
              </a:rPr>
              <a:t>以</a:t>
            </a:r>
          </a:p>
        </p:txBody>
      </p:sp>
    </p:spTree>
    <p:extLst>
      <p:ext uri="{BB962C8B-B14F-4D97-AF65-F5344CB8AC3E}">
        <p14:creationId xmlns:p14="http://schemas.microsoft.com/office/powerpoint/2010/main" val="232848270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4"/>
          <p:cNvSpPr>
            <a:spLocks noChangeArrowheads="1"/>
          </p:cNvSpPr>
          <p:nvPr/>
        </p:nvSpPr>
        <p:spPr bwMode="auto">
          <a:xfrm>
            <a:off x="2063750" y="1332058"/>
            <a:ext cx="44101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3200" dirty="0">
                <a:latin typeface="+mn-ea"/>
                <a:ea typeface="+mn-ea"/>
              </a:rPr>
              <a:t>调差机构传递函数为： </a:t>
            </a:r>
          </a:p>
        </p:txBody>
      </p:sp>
      <p:graphicFrame>
        <p:nvGraphicFramePr>
          <p:cNvPr id="6" name="Object 5"/>
          <p:cNvGraphicFramePr>
            <a:graphicFrameLocks noChangeAspect="1"/>
          </p:cNvGraphicFramePr>
          <p:nvPr>
            <p:extLst>
              <p:ext uri="{D42A27DB-BD31-4B8C-83A1-F6EECF244321}">
                <p14:modId xmlns:p14="http://schemas.microsoft.com/office/powerpoint/2010/main" val="1123625847"/>
              </p:ext>
            </p:extLst>
          </p:nvPr>
        </p:nvGraphicFramePr>
        <p:xfrm>
          <a:off x="4871864" y="1821228"/>
          <a:ext cx="2313290" cy="854551"/>
        </p:xfrm>
        <a:graphic>
          <a:graphicData uri="http://schemas.openxmlformats.org/presentationml/2006/ole">
            <mc:AlternateContent xmlns:mc="http://schemas.openxmlformats.org/markup-compatibility/2006">
              <mc:Choice xmlns:v="urn:schemas-microsoft-com:vml" Requires="v">
                <p:oleObj spid="_x0000_s273812" name="Equation" r:id="rId3" imgW="647700" imgH="241300" progId="Equation.DSMT4">
                  <p:embed/>
                </p:oleObj>
              </mc:Choice>
              <mc:Fallback>
                <p:oleObj name="Equation" r:id="rId3" imgW="647700" imgH="2413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864" y="1821228"/>
                        <a:ext cx="2313290" cy="854551"/>
                      </a:xfrm>
                      <a:prstGeom prst="rect">
                        <a:avLst/>
                      </a:prstGeom>
                      <a:noFill/>
                      <a:ln>
                        <a:noFill/>
                      </a:ln>
                    </p:spPr>
                  </p:pic>
                </p:oleObj>
              </mc:Fallback>
            </mc:AlternateContent>
          </a:graphicData>
        </a:graphic>
      </p:graphicFrame>
      <p:graphicFrame>
        <p:nvGraphicFramePr>
          <p:cNvPr id="7" name="Object 7"/>
          <p:cNvGraphicFramePr>
            <a:graphicFrameLocks noChangeAspect="1"/>
          </p:cNvGraphicFramePr>
          <p:nvPr/>
        </p:nvGraphicFramePr>
        <p:xfrm>
          <a:off x="3287714" y="2638128"/>
          <a:ext cx="5639187" cy="934889"/>
        </p:xfrm>
        <a:graphic>
          <a:graphicData uri="http://schemas.openxmlformats.org/presentationml/2006/ole">
            <mc:AlternateContent xmlns:mc="http://schemas.openxmlformats.org/markup-compatibility/2006">
              <mc:Choice xmlns:v="urn:schemas-microsoft-com:vml" Requires="v">
                <p:oleObj spid="_x0000_s273813" name="Equation" r:id="rId5" imgW="1891479" imgH="317362" progId="Equation.DSMT4">
                  <p:embed/>
                </p:oleObj>
              </mc:Choice>
              <mc:Fallback>
                <p:oleObj name="Equation" r:id="rId5" imgW="1891479" imgH="317362" progId="Equation.DSMT4">
                  <p:embed/>
                  <p:pic>
                    <p:nvPicPr>
                      <p:cNvPr id="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4" y="2638128"/>
                        <a:ext cx="5639187" cy="934889"/>
                      </a:xfrm>
                      <a:prstGeom prst="rect">
                        <a:avLst/>
                      </a:prstGeom>
                      <a:noFill/>
                      <a:ln>
                        <a:noFill/>
                      </a:ln>
                    </p:spPr>
                  </p:pic>
                </p:oleObj>
              </mc:Fallback>
            </mc:AlternateContent>
          </a:graphicData>
        </a:graphic>
      </p:graphicFrame>
      <p:sp>
        <p:nvSpPr>
          <p:cNvPr id="8" name="Rectangle 9"/>
          <p:cNvSpPr>
            <a:spLocks noChangeArrowheads="1"/>
          </p:cNvSpPr>
          <p:nvPr/>
        </p:nvSpPr>
        <p:spPr bwMode="auto">
          <a:xfrm>
            <a:off x="2674939" y="3567980"/>
            <a:ext cx="77422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为转速变化</a:t>
            </a:r>
            <a:r>
              <a:rPr lang="en-US" altLang="zh-CN" sz="2800" dirty="0">
                <a:latin typeface="+mn-ea"/>
                <a:ea typeface="+mn-ea"/>
              </a:rPr>
              <a:t>100%</a:t>
            </a:r>
            <a:r>
              <a:rPr lang="zh-CN" altLang="en-US" sz="2800" dirty="0">
                <a:latin typeface="+mn-ea"/>
                <a:ea typeface="+mn-ea"/>
              </a:rPr>
              <a:t>额定转速时转动套位移      作基准值时接力器活塞位移引起反馈的针塞位移相对值。  </a:t>
            </a:r>
          </a:p>
        </p:txBody>
      </p:sp>
      <p:sp>
        <p:nvSpPr>
          <p:cNvPr id="9" name="Rectangle 10"/>
          <p:cNvSpPr>
            <a:spLocks noChangeArrowheads="1"/>
          </p:cNvSpPr>
          <p:nvPr/>
        </p:nvSpPr>
        <p:spPr bwMode="auto">
          <a:xfrm>
            <a:off x="2711450" y="4940895"/>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为主接力器活塞位移相对值 </a:t>
            </a:r>
          </a:p>
        </p:txBody>
      </p:sp>
      <p:sp>
        <p:nvSpPr>
          <p:cNvPr id="10" name="Rectangle 11"/>
          <p:cNvSpPr>
            <a:spLocks noChangeArrowheads="1"/>
          </p:cNvSpPr>
          <p:nvPr/>
        </p:nvSpPr>
        <p:spPr bwMode="auto">
          <a:xfrm>
            <a:off x="2783632" y="5646192"/>
            <a:ext cx="344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为硬反馈系数或强度 </a:t>
            </a:r>
          </a:p>
        </p:txBody>
      </p:sp>
      <p:graphicFrame>
        <p:nvGraphicFramePr>
          <p:cNvPr id="11" name="Object 13"/>
          <p:cNvGraphicFramePr>
            <a:graphicFrameLocks noChangeAspect="1"/>
          </p:cNvGraphicFramePr>
          <p:nvPr/>
        </p:nvGraphicFramePr>
        <p:xfrm>
          <a:off x="2102314" y="3362474"/>
          <a:ext cx="753327" cy="957524"/>
        </p:xfrm>
        <a:graphic>
          <a:graphicData uri="http://schemas.openxmlformats.org/presentationml/2006/ole">
            <mc:AlternateContent xmlns:mc="http://schemas.openxmlformats.org/markup-compatibility/2006">
              <mc:Choice xmlns:v="urn:schemas-microsoft-com:vml" Requires="v">
                <p:oleObj spid="_x0000_s273814" name="Equation" r:id="rId7" imgW="190417" imgH="241195" progId="Equation.DSMT4">
                  <p:embed/>
                </p:oleObj>
              </mc:Choice>
              <mc:Fallback>
                <p:oleObj name="Equation" r:id="rId7" imgW="190417" imgH="241195" progId="Equation.DSMT4">
                  <p:embed/>
                  <p:pic>
                    <p:nvPicPr>
                      <p:cNvPr id="11"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2314" y="3362474"/>
                        <a:ext cx="753327" cy="957524"/>
                      </a:xfrm>
                      <a:prstGeom prst="rect">
                        <a:avLst/>
                      </a:prstGeom>
                      <a:noFill/>
                      <a:ln>
                        <a:noFill/>
                      </a:ln>
                    </p:spPr>
                  </p:pic>
                </p:oleObj>
              </mc:Fallback>
            </mc:AlternateContent>
          </a:graphicData>
        </a:graphic>
      </p:graphicFrame>
      <p:graphicFrame>
        <p:nvGraphicFramePr>
          <p:cNvPr id="12" name="Object 15"/>
          <p:cNvGraphicFramePr>
            <a:graphicFrameLocks noChangeAspect="1"/>
          </p:cNvGraphicFramePr>
          <p:nvPr/>
        </p:nvGraphicFramePr>
        <p:xfrm>
          <a:off x="2207568" y="5517232"/>
          <a:ext cx="720080" cy="947718"/>
        </p:xfrm>
        <a:graphic>
          <a:graphicData uri="http://schemas.openxmlformats.org/presentationml/2006/ole">
            <mc:AlternateContent xmlns:mc="http://schemas.openxmlformats.org/markup-compatibility/2006">
              <mc:Choice xmlns:v="urn:schemas-microsoft-com:vml" Requires="v">
                <p:oleObj spid="_x0000_s273815" name="Equation" r:id="rId9" imgW="177646" imgH="241091" progId="Equation.DSMT4">
                  <p:embed/>
                </p:oleObj>
              </mc:Choice>
              <mc:Fallback>
                <p:oleObj name="Equation" r:id="rId9" imgW="177646" imgH="241091" progId="Equation.DSMT4">
                  <p:embed/>
                  <p:pic>
                    <p:nvPicPr>
                      <p:cNvPr id="12"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7568" y="5517232"/>
                        <a:ext cx="720080" cy="947718"/>
                      </a:xfrm>
                      <a:prstGeom prst="rect">
                        <a:avLst/>
                      </a:prstGeom>
                      <a:noFill/>
                      <a:ln>
                        <a:noFill/>
                      </a:ln>
                    </p:spPr>
                  </p:pic>
                </p:oleObj>
              </mc:Fallback>
            </mc:AlternateContent>
          </a:graphicData>
        </a:graphic>
      </p:graphicFrame>
      <p:graphicFrame>
        <p:nvGraphicFramePr>
          <p:cNvPr id="13" name="Object 17"/>
          <p:cNvGraphicFramePr>
            <a:graphicFrameLocks noChangeAspect="1"/>
          </p:cNvGraphicFramePr>
          <p:nvPr/>
        </p:nvGraphicFramePr>
        <p:xfrm>
          <a:off x="2135560" y="4920560"/>
          <a:ext cx="626386" cy="740689"/>
        </p:xfrm>
        <a:graphic>
          <a:graphicData uri="http://schemas.openxmlformats.org/presentationml/2006/ole">
            <mc:AlternateContent xmlns:mc="http://schemas.openxmlformats.org/markup-compatibility/2006">
              <mc:Choice xmlns:v="urn:schemas-microsoft-com:vml" Requires="v">
                <p:oleObj spid="_x0000_s273816" name="Equation" r:id="rId11" imgW="139579" imgH="164957" progId="Equation.DSMT4">
                  <p:embed/>
                </p:oleObj>
              </mc:Choice>
              <mc:Fallback>
                <p:oleObj name="Equation" r:id="rId11" imgW="139579" imgH="164957" progId="Equation.DSMT4">
                  <p:embed/>
                  <p:pic>
                    <p:nvPicPr>
                      <p:cNvPr id="13"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5560" y="4920560"/>
                        <a:ext cx="626386" cy="740689"/>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nvGraphicFramePr>
        <p:xfrm>
          <a:off x="9120337" y="3506491"/>
          <a:ext cx="618951" cy="618949"/>
        </p:xfrm>
        <a:graphic>
          <a:graphicData uri="http://schemas.openxmlformats.org/presentationml/2006/ole">
            <mc:AlternateContent xmlns:mc="http://schemas.openxmlformats.org/markup-compatibility/2006">
              <mc:Choice xmlns:v="urn:schemas-microsoft-com:vml" Requires="v">
                <p:oleObj spid="_x0000_s273817" name="Equation" r:id="rId13" imgW="228600" imgH="228600" progId="Equation.DSMT4">
                  <p:embed/>
                </p:oleObj>
              </mc:Choice>
              <mc:Fallback>
                <p:oleObj name="Equation" r:id="rId13" imgW="228600" imgH="228600" progId="Equation.DSMT4">
                  <p:embed/>
                  <p:pic>
                    <p:nvPicPr>
                      <p:cNvPr id="3"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0337" y="3506491"/>
                        <a:ext cx="618951" cy="61894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6592069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Rectangle 2"/>
          <p:cNvSpPr>
            <a:spLocks noChangeArrowheads="1"/>
          </p:cNvSpPr>
          <p:nvPr/>
        </p:nvSpPr>
        <p:spPr bwMode="auto">
          <a:xfrm>
            <a:off x="2107486" y="1620090"/>
            <a:ext cx="55194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fontAlgn="b" hangingPunct="1">
              <a:spcBef>
                <a:spcPct val="0"/>
              </a:spcBef>
              <a:buClrTx/>
              <a:buFontTx/>
              <a:buNone/>
            </a:pPr>
            <a:r>
              <a:rPr lang="zh-CN" altLang="en-US" sz="3200" dirty="0">
                <a:latin typeface="+mn-ea"/>
                <a:ea typeface="+mn-ea"/>
              </a:rPr>
              <a:t>局部反馈元件的传递函数为：</a:t>
            </a:r>
          </a:p>
        </p:txBody>
      </p:sp>
      <p:graphicFrame>
        <p:nvGraphicFramePr>
          <p:cNvPr id="6" name="Object 3"/>
          <p:cNvGraphicFramePr>
            <a:graphicFrameLocks noChangeAspect="1"/>
          </p:cNvGraphicFramePr>
          <p:nvPr>
            <p:extLst>
              <p:ext uri="{D42A27DB-BD31-4B8C-83A1-F6EECF244321}">
                <p14:modId xmlns:p14="http://schemas.microsoft.com/office/powerpoint/2010/main" val="2195653788"/>
              </p:ext>
            </p:extLst>
          </p:nvPr>
        </p:nvGraphicFramePr>
        <p:xfrm>
          <a:off x="4223793" y="2447379"/>
          <a:ext cx="3168501" cy="1158972"/>
        </p:xfrm>
        <a:graphic>
          <a:graphicData uri="http://schemas.openxmlformats.org/presentationml/2006/ole">
            <mc:AlternateContent xmlns:mc="http://schemas.openxmlformats.org/markup-compatibility/2006">
              <mc:Choice xmlns:v="urn:schemas-microsoft-com:vml" Requires="v">
                <p:oleObj spid="_x0000_s274702" name="Equation" r:id="rId3" imgW="622030" imgH="228501" progId="Equation.DSMT4">
                  <p:embed/>
                </p:oleObj>
              </mc:Choice>
              <mc:Fallback>
                <p:oleObj name="Equation" r:id="rId3" imgW="622030" imgH="228501"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793" y="2447379"/>
                        <a:ext cx="3168501" cy="1158972"/>
                      </a:xfrm>
                      <a:prstGeom prst="rect">
                        <a:avLst/>
                      </a:prstGeom>
                      <a:noFill/>
                      <a:ln>
                        <a:noFill/>
                      </a:ln>
                    </p:spPr>
                  </p:pic>
                </p:oleObj>
              </mc:Fallback>
            </mc:AlternateContent>
          </a:graphicData>
        </a:graphic>
      </p:graphicFrame>
      <p:sp>
        <p:nvSpPr>
          <p:cNvPr id="7" name="Rectangle 5"/>
          <p:cNvSpPr>
            <a:spLocks noChangeArrowheads="1"/>
          </p:cNvSpPr>
          <p:nvPr/>
        </p:nvSpPr>
        <p:spPr bwMode="auto">
          <a:xfrm>
            <a:off x="3425825" y="3932956"/>
            <a:ext cx="5340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为辅助接力器活塞位移引起的以 </a:t>
            </a:r>
          </a:p>
        </p:txBody>
      </p:sp>
      <p:sp>
        <p:nvSpPr>
          <p:cNvPr id="8" name="Rectangle 6"/>
          <p:cNvSpPr>
            <a:spLocks noChangeArrowheads="1"/>
          </p:cNvSpPr>
          <p:nvPr/>
        </p:nvSpPr>
        <p:spPr bwMode="auto">
          <a:xfrm>
            <a:off x="3431704" y="4566072"/>
            <a:ext cx="462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作基准值的针塞位移相对值 </a:t>
            </a:r>
          </a:p>
        </p:txBody>
      </p:sp>
      <p:sp>
        <p:nvSpPr>
          <p:cNvPr id="9" name="Rectangle 7"/>
          <p:cNvSpPr>
            <a:spLocks noChangeArrowheads="1"/>
          </p:cNvSpPr>
          <p:nvPr/>
        </p:nvSpPr>
        <p:spPr bwMode="auto">
          <a:xfrm>
            <a:off x="3432175" y="5358160"/>
            <a:ext cx="4984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是辅助接力器活塞位移相对值 </a:t>
            </a:r>
          </a:p>
        </p:txBody>
      </p:sp>
      <p:graphicFrame>
        <p:nvGraphicFramePr>
          <p:cNvPr id="10" name="Object 8"/>
          <p:cNvGraphicFramePr>
            <a:graphicFrameLocks noChangeAspect="1"/>
          </p:cNvGraphicFramePr>
          <p:nvPr/>
        </p:nvGraphicFramePr>
        <p:xfrm>
          <a:off x="8544272" y="3890864"/>
          <a:ext cx="690264" cy="690265"/>
        </p:xfrm>
        <a:graphic>
          <a:graphicData uri="http://schemas.openxmlformats.org/presentationml/2006/ole">
            <mc:AlternateContent xmlns:mc="http://schemas.openxmlformats.org/markup-compatibility/2006">
              <mc:Choice xmlns:v="urn:schemas-microsoft-com:vml" Requires="v">
                <p:oleObj spid="_x0000_s274703" name="Equation" r:id="rId5" imgW="228600" imgH="228600" progId="Equation.DSMT4">
                  <p:embed/>
                </p:oleObj>
              </mc:Choice>
              <mc:Fallback>
                <p:oleObj name="Equation" r:id="rId5" imgW="228600" imgH="228600" progId="Equation.DSMT4">
                  <p:embed/>
                  <p:pic>
                    <p:nvPicPr>
                      <p:cNvPr id="1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4272" y="3890864"/>
                        <a:ext cx="690264" cy="690265"/>
                      </a:xfrm>
                      <a:prstGeom prst="rect">
                        <a:avLst/>
                      </a:prstGeom>
                      <a:noFill/>
                      <a:ln>
                        <a:noFill/>
                      </a:ln>
                      <a:effectLst/>
                    </p:spPr>
                  </p:pic>
                </p:oleObj>
              </mc:Fallback>
            </mc:AlternateContent>
          </a:graphicData>
        </a:graphic>
      </p:graphicFrame>
      <p:graphicFrame>
        <p:nvGraphicFramePr>
          <p:cNvPr id="11" name="Object 9"/>
          <p:cNvGraphicFramePr>
            <a:graphicFrameLocks noChangeAspect="1"/>
          </p:cNvGraphicFramePr>
          <p:nvPr/>
        </p:nvGraphicFramePr>
        <p:xfrm>
          <a:off x="2855641" y="3726748"/>
          <a:ext cx="642937" cy="826921"/>
        </p:xfrm>
        <a:graphic>
          <a:graphicData uri="http://schemas.openxmlformats.org/presentationml/2006/ole">
            <mc:AlternateContent xmlns:mc="http://schemas.openxmlformats.org/markup-compatibility/2006">
              <mc:Choice xmlns:v="urn:schemas-microsoft-com:vml" Requires="v">
                <p:oleObj spid="_x0000_s274704" name="Equation" r:id="rId7" imgW="177646" imgH="228402" progId="Equation.DSMT4">
                  <p:embed/>
                </p:oleObj>
              </mc:Choice>
              <mc:Fallback>
                <p:oleObj name="Equation" r:id="rId7" imgW="177646" imgH="228402" progId="Equation.DSMT4">
                  <p:embed/>
                  <p:pic>
                    <p:nvPicPr>
                      <p:cNvPr id="1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641" y="3726748"/>
                        <a:ext cx="642937" cy="826921"/>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nvGraphicFramePr>
        <p:xfrm>
          <a:off x="2786138" y="5155654"/>
          <a:ext cx="789582" cy="865634"/>
        </p:xfrm>
        <a:graphic>
          <a:graphicData uri="http://schemas.openxmlformats.org/presentationml/2006/ole">
            <mc:AlternateContent xmlns:mc="http://schemas.openxmlformats.org/markup-compatibility/2006">
              <mc:Choice xmlns:v="urn:schemas-microsoft-com:vml" Requires="v">
                <p:oleObj spid="_x0000_s274705" name="Equation" r:id="rId9" imgW="203024" imgH="215713" progId="Equation.DSMT4">
                  <p:embed/>
                </p:oleObj>
              </mc:Choice>
              <mc:Fallback>
                <p:oleObj name="Equation" r:id="rId9" imgW="203024" imgH="215713" progId="Equation.DSMT4">
                  <p:embed/>
                  <p:pic>
                    <p:nvPicPr>
                      <p:cNvPr id="12"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6138" y="5155654"/>
                        <a:ext cx="789582" cy="86563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8840154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100" dirty="0"/>
              <a:t>机械液压</a:t>
            </a:r>
            <a:r>
              <a:rPr lang="en-US" altLang="zh-CN" spc="100" dirty="0"/>
              <a:t>(PI)</a:t>
            </a:r>
            <a:r>
              <a:rPr lang="zh-CN" altLang="en-US" spc="100" dirty="0"/>
              <a:t>型调速器</a:t>
            </a:r>
          </a:p>
        </p:txBody>
      </p:sp>
      <p:sp>
        <p:nvSpPr>
          <p:cNvPr id="3" name="内容占位符 2">
            <a:extLst>
              <a:ext uri="{FF2B5EF4-FFF2-40B4-BE49-F238E27FC236}">
                <a16:creationId xmlns:a16="http://schemas.microsoft.com/office/drawing/2014/main" id="{F4517A95-51B8-4916-A9BE-0BC89C92A204}"/>
              </a:ext>
            </a:extLst>
          </p:cNvPr>
          <p:cNvSpPr>
            <a:spLocks noGrp="1"/>
          </p:cNvSpPr>
          <p:nvPr>
            <p:ph sz="quarter" idx="13"/>
          </p:nvPr>
        </p:nvSpPr>
        <p:spPr>
          <a:xfrm>
            <a:off x="913351" y="1201766"/>
            <a:ext cx="8207375" cy="503238"/>
          </a:xfrm>
        </p:spPr>
        <p:txBody>
          <a:bodyPr>
            <a:normAutofit fontScale="92500" lnSpcReduction="10000"/>
          </a:bodyPr>
          <a:lstStyle/>
          <a:p>
            <a:r>
              <a:rPr lang="zh-CN" altLang="en-US" dirty="0"/>
              <a:t>信号综合元件</a:t>
            </a:r>
            <a:r>
              <a:rPr lang="en-US" altLang="zh-CN" dirty="0"/>
              <a:t>—</a:t>
            </a:r>
            <a:r>
              <a:rPr lang="zh-CN" altLang="en-US" dirty="0"/>
              <a:t>引导阀</a:t>
            </a:r>
          </a:p>
        </p:txBody>
      </p:sp>
      <p:sp>
        <p:nvSpPr>
          <p:cNvPr id="13"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4176728402"/>
              </p:ext>
            </p:extLst>
          </p:nvPr>
        </p:nvGraphicFramePr>
        <p:xfrm>
          <a:off x="2279576" y="4779399"/>
          <a:ext cx="5056283" cy="964956"/>
        </p:xfrm>
        <a:graphic>
          <a:graphicData uri="http://schemas.openxmlformats.org/presentationml/2006/ole">
            <mc:AlternateContent xmlns:mc="http://schemas.openxmlformats.org/markup-compatibility/2006">
              <mc:Choice xmlns:v="urn:schemas-microsoft-com:vml" Requires="v">
                <p:oleObj spid="_x0000_s275659" name="Equation" r:id="rId3" imgW="1244600" imgH="241300" progId="Equation.DSMT4">
                  <p:embed/>
                </p:oleObj>
              </mc:Choice>
              <mc:Fallback>
                <p:oleObj name="Equation" r:id="rId3" imgW="1244600" imgH="241300" progId="Equation.DSMT4">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4779399"/>
                        <a:ext cx="5056283" cy="964956"/>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1822192" y="4103725"/>
            <a:ext cx="5695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引导阀进行信号综合时的数学模型 </a:t>
            </a:r>
          </a:p>
        </p:txBody>
      </p:sp>
      <p:sp>
        <p:nvSpPr>
          <p:cNvPr id="8" name="Rectangle 7"/>
          <p:cNvSpPr>
            <a:spLocks noChangeArrowheads="1"/>
          </p:cNvSpPr>
          <p:nvPr/>
        </p:nvSpPr>
        <p:spPr bwMode="auto">
          <a:xfrm>
            <a:off x="1739832" y="2765148"/>
            <a:ext cx="342186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设引导阀开口即输出量的相对值为 </a:t>
            </a:r>
          </a:p>
        </p:txBody>
      </p:sp>
      <p:graphicFrame>
        <p:nvGraphicFramePr>
          <p:cNvPr id="9" name="Object 8"/>
          <p:cNvGraphicFramePr>
            <a:graphicFrameLocks noChangeAspect="1"/>
          </p:cNvGraphicFramePr>
          <p:nvPr>
            <p:extLst>
              <p:ext uri="{D42A27DB-BD31-4B8C-83A1-F6EECF244321}">
                <p14:modId xmlns:p14="http://schemas.microsoft.com/office/powerpoint/2010/main" val="718866362"/>
              </p:ext>
            </p:extLst>
          </p:nvPr>
        </p:nvGraphicFramePr>
        <p:xfrm>
          <a:off x="4020937" y="3237892"/>
          <a:ext cx="492845" cy="642503"/>
        </p:xfrm>
        <a:graphic>
          <a:graphicData uri="http://schemas.openxmlformats.org/presentationml/2006/ole">
            <mc:AlternateContent xmlns:mc="http://schemas.openxmlformats.org/markup-compatibility/2006">
              <mc:Choice xmlns:v="urn:schemas-microsoft-com:vml" Requires="v">
                <p:oleObj spid="_x0000_s275660" name="Equation" r:id="rId5" imgW="126780" imgH="164814" progId="Equation.DSMT4">
                  <p:embed/>
                </p:oleObj>
              </mc:Choice>
              <mc:Fallback>
                <p:oleObj name="Equation" r:id="rId5" imgW="126780" imgH="164814" progId="Equation.DSMT4">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0937" y="3237892"/>
                        <a:ext cx="492845" cy="642503"/>
                      </a:xfrm>
                      <a:prstGeom prst="rect">
                        <a:avLst/>
                      </a:prstGeom>
                      <a:noFill/>
                      <a:ln>
                        <a:noFill/>
                      </a:ln>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2199394108"/>
              </p:ext>
            </p:extLst>
          </p:nvPr>
        </p:nvGraphicFramePr>
        <p:xfrm>
          <a:off x="2381985" y="1987787"/>
          <a:ext cx="648047" cy="545424"/>
        </p:xfrm>
        <a:graphic>
          <a:graphicData uri="http://schemas.openxmlformats.org/presentationml/2006/ole">
            <mc:AlternateContent xmlns:mc="http://schemas.openxmlformats.org/markup-compatibility/2006">
              <mc:Choice xmlns:v="urn:schemas-microsoft-com:vml" Requires="v">
                <p:oleObj spid="_x0000_s275661" name="Equation" r:id="rId7" imgW="279400" imgH="228600" progId="Equation.DSMT4">
                  <p:embed/>
                </p:oleObj>
              </mc:Choice>
              <mc:Fallback>
                <p:oleObj name="Equation" r:id="rId7" imgW="279400" imgH="228600" progId="Equation.DSMT4">
                  <p:embed/>
                  <p:pic>
                    <p:nvPicPr>
                      <p:cNvPr id="1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985" y="1987787"/>
                        <a:ext cx="648047" cy="545424"/>
                      </a:xfrm>
                      <a:prstGeom prst="rect">
                        <a:avLst/>
                      </a:prstGeom>
                      <a:noFill/>
                      <a:ln>
                        <a:noFill/>
                      </a:ln>
                    </p:spPr>
                  </p:pic>
                </p:oleObj>
              </mc:Fallback>
            </mc:AlternateContent>
          </a:graphicData>
        </a:graphic>
      </p:graphicFrame>
      <p:sp>
        <p:nvSpPr>
          <p:cNvPr id="11" name="Rectangle 12"/>
          <p:cNvSpPr>
            <a:spLocks noChangeArrowheads="1"/>
          </p:cNvSpPr>
          <p:nvPr/>
        </p:nvSpPr>
        <p:spPr bwMode="auto">
          <a:xfrm>
            <a:off x="2885817" y="1966360"/>
            <a:ext cx="1784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为基准值 </a:t>
            </a:r>
          </a:p>
        </p:txBody>
      </p:sp>
      <p:sp>
        <p:nvSpPr>
          <p:cNvPr id="12" name="Rectangle 13"/>
          <p:cNvSpPr>
            <a:spLocks noChangeArrowheads="1"/>
          </p:cNvSpPr>
          <p:nvPr/>
        </p:nvSpPr>
        <p:spPr bwMode="auto">
          <a:xfrm>
            <a:off x="1877754" y="1956676"/>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以</a:t>
            </a:r>
          </a:p>
        </p:txBody>
      </p:sp>
      <p:pic>
        <p:nvPicPr>
          <p:cNvPr id="6" name="图片 5">
            <a:extLst>
              <a:ext uri="{FF2B5EF4-FFF2-40B4-BE49-F238E27FC236}">
                <a16:creationId xmlns:a16="http://schemas.microsoft.com/office/drawing/2014/main" id="{859C961A-F13B-4A64-81EF-E75895D8347E}"/>
              </a:ext>
            </a:extLst>
          </p:cNvPr>
          <p:cNvPicPr>
            <a:picLocks noChangeAspect="1"/>
          </p:cNvPicPr>
          <p:nvPr/>
        </p:nvPicPr>
        <p:blipFill>
          <a:blip r:embed="rId9"/>
          <a:stretch>
            <a:fillRect/>
          </a:stretch>
        </p:blipFill>
        <p:spPr>
          <a:xfrm>
            <a:off x="7983510" y="1477803"/>
            <a:ext cx="3754337" cy="4205807"/>
          </a:xfrm>
          <a:prstGeom prst="rect">
            <a:avLst/>
          </a:prstGeom>
        </p:spPr>
      </p:pic>
    </p:spTree>
    <p:extLst>
      <p:ext uri="{BB962C8B-B14F-4D97-AF65-F5344CB8AC3E}">
        <p14:creationId xmlns:p14="http://schemas.microsoft.com/office/powerpoint/2010/main" val="23711982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30237DB2-3925-434F-90BD-059E9E20D366}"/>
              </a:ext>
            </a:extLst>
          </p:cNvPr>
          <p:cNvPicPr>
            <a:picLocks noChangeAspect="1"/>
          </p:cNvPicPr>
          <p:nvPr/>
        </p:nvPicPr>
        <p:blipFill>
          <a:blip r:embed="rId3"/>
          <a:stretch>
            <a:fillRect/>
          </a:stretch>
        </p:blipFill>
        <p:spPr>
          <a:xfrm>
            <a:off x="2783632" y="1434926"/>
            <a:ext cx="7814537" cy="3858224"/>
          </a:xfrm>
          <a:prstGeom prst="rect">
            <a:avLst/>
          </a:prstGeom>
        </p:spPr>
      </p:pic>
      <p:sp>
        <p:nvSpPr>
          <p:cNvPr id="2" name="标题 1"/>
          <p:cNvSpPr>
            <a:spLocks noGrp="1"/>
          </p:cNvSpPr>
          <p:nvPr>
            <p:ph type="title"/>
          </p:nvPr>
        </p:nvSpPr>
        <p:spPr/>
        <p:txBody>
          <a:bodyPr/>
          <a:lstStyle/>
          <a:p>
            <a:r>
              <a:rPr lang="zh-CN" altLang="en-US" spc="100" dirty="0"/>
              <a:t>机械液压</a:t>
            </a:r>
            <a:r>
              <a:rPr lang="en-US" altLang="zh-CN" spc="100" dirty="0"/>
              <a:t>(PI)</a:t>
            </a:r>
            <a:r>
              <a:rPr lang="zh-CN" altLang="en-US" spc="100" dirty="0"/>
              <a:t>型调速器</a:t>
            </a:r>
          </a:p>
        </p:txBody>
      </p:sp>
      <p:sp>
        <p:nvSpPr>
          <p:cNvPr id="11"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20" name="Object 12"/>
          <p:cNvGraphicFramePr>
            <a:graphicFrameLocks noChangeAspect="1"/>
          </p:cNvGraphicFramePr>
          <p:nvPr>
            <p:extLst>
              <p:ext uri="{D42A27DB-BD31-4B8C-83A1-F6EECF244321}">
                <p14:modId xmlns:p14="http://schemas.microsoft.com/office/powerpoint/2010/main" val="3112650627"/>
              </p:ext>
            </p:extLst>
          </p:nvPr>
        </p:nvGraphicFramePr>
        <p:xfrm>
          <a:off x="850402" y="2127781"/>
          <a:ext cx="1714573" cy="805021"/>
        </p:xfrm>
        <a:graphic>
          <a:graphicData uri="http://schemas.openxmlformats.org/presentationml/2006/ole">
            <mc:AlternateContent xmlns:mc="http://schemas.openxmlformats.org/markup-compatibility/2006">
              <mc:Choice xmlns:v="urn:schemas-microsoft-com:vml" Requires="v">
                <p:oleObj spid="_x0000_s276878" name="Equation" r:id="rId4" imgW="876240" imgH="431640" progId="Equation.DSMT4">
                  <p:embed/>
                </p:oleObj>
              </mc:Choice>
              <mc:Fallback>
                <p:oleObj name="Equation" r:id="rId4" imgW="876240" imgH="431640" progId="Equation.DSMT4">
                  <p:embed/>
                  <p:pic>
                    <p:nvPicPr>
                      <p:cNvPr id="20" name="Object 12"/>
                      <p:cNvPicPr>
                        <a:picLocks noChangeAspect="1" noChangeArrowheads="1"/>
                      </p:cNvPicPr>
                      <p:nvPr/>
                    </p:nvPicPr>
                    <p:blipFill>
                      <a:blip r:embed="rId5"/>
                      <a:srcRect/>
                      <a:stretch>
                        <a:fillRect/>
                      </a:stretch>
                    </p:blipFill>
                    <p:spPr bwMode="auto">
                      <a:xfrm>
                        <a:off x="850402" y="2127781"/>
                        <a:ext cx="1714573" cy="805021"/>
                      </a:xfrm>
                      <a:prstGeom prst="rect">
                        <a:avLst/>
                      </a:prstGeom>
                      <a:noFill/>
                      <a:ln>
                        <a:noFill/>
                      </a:ln>
                    </p:spPr>
                  </p:pic>
                </p:oleObj>
              </mc:Fallback>
            </mc:AlternateContent>
          </a:graphicData>
        </a:graphic>
      </p:graphicFrame>
      <p:graphicFrame>
        <p:nvGraphicFramePr>
          <p:cNvPr id="22" name="对象 21">
            <a:extLst>
              <a:ext uri="{FF2B5EF4-FFF2-40B4-BE49-F238E27FC236}">
                <a16:creationId xmlns:a16="http://schemas.microsoft.com/office/drawing/2014/main" id="{4985F63E-AFB4-47B2-93C2-52BB7AB28310}"/>
              </a:ext>
            </a:extLst>
          </p:cNvPr>
          <p:cNvGraphicFramePr>
            <a:graphicFrameLocks noChangeAspect="1"/>
          </p:cNvGraphicFramePr>
          <p:nvPr>
            <p:extLst>
              <p:ext uri="{D42A27DB-BD31-4B8C-83A1-F6EECF244321}">
                <p14:modId xmlns:p14="http://schemas.microsoft.com/office/powerpoint/2010/main" val="3186438822"/>
              </p:ext>
            </p:extLst>
          </p:nvPr>
        </p:nvGraphicFramePr>
        <p:xfrm>
          <a:off x="4729179" y="5293150"/>
          <a:ext cx="5904656" cy="902358"/>
        </p:xfrm>
        <a:graphic>
          <a:graphicData uri="http://schemas.openxmlformats.org/presentationml/2006/ole">
            <mc:AlternateContent xmlns:mc="http://schemas.openxmlformats.org/markup-compatibility/2006">
              <mc:Choice xmlns:v="urn:schemas-microsoft-com:vml" Requires="v">
                <p:oleObj spid="_x0000_s276879" name="Equation" r:id="rId6" imgW="2666880" imgH="444240" progId="Equation.DSMT4">
                  <p:embed/>
                </p:oleObj>
              </mc:Choice>
              <mc:Fallback>
                <p:oleObj name="Equation" r:id="rId6" imgW="2666880" imgH="444240" progId="Equation.DSMT4">
                  <p:embed/>
                  <p:pic>
                    <p:nvPicPr>
                      <p:cNvPr id="3" name="对象 2"/>
                      <p:cNvPicPr>
                        <a:picLocks noChangeAspect="1" noChangeArrowheads="1"/>
                      </p:cNvPicPr>
                      <p:nvPr/>
                    </p:nvPicPr>
                    <p:blipFill>
                      <a:blip r:embed="rId7"/>
                      <a:srcRect/>
                      <a:stretch>
                        <a:fillRect/>
                      </a:stretch>
                    </p:blipFill>
                    <p:spPr bwMode="auto">
                      <a:xfrm>
                        <a:off x="4729179" y="5293150"/>
                        <a:ext cx="5904656" cy="902358"/>
                      </a:xfrm>
                      <a:prstGeom prst="rect">
                        <a:avLst/>
                      </a:prstGeom>
                      <a:noFill/>
                      <a:ln>
                        <a:noFill/>
                      </a:ln>
                    </p:spPr>
                  </p:pic>
                </p:oleObj>
              </mc:Fallback>
            </mc:AlternateContent>
          </a:graphicData>
        </a:graphic>
      </p:graphicFrame>
      <p:sp>
        <p:nvSpPr>
          <p:cNvPr id="3" name="文本框 2">
            <a:extLst>
              <a:ext uri="{FF2B5EF4-FFF2-40B4-BE49-F238E27FC236}">
                <a16:creationId xmlns:a16="http://schemas.microsoft.com/office/drawing/2014/main" id="{A29A176A-710A-4CF3-B7F0-EAD8A4F7BD34}"/>
              </a:ext>
            </a:extLst>
          </p:cNvPr>
          <p:cNvSpPr txBox="1"/>
          <p:nvPr/>
        </p:nvSpPr>
        <p:spPr>
          <a:xfrm>
            <a:off x="5663952" y="1052736"/>
            <a:ext cx="4104456" cy="400110"/>
          </a:xfrm>
          <a:prstGeom prst="rect">
            <a:avLst/>
          </a:prstGeom>
          <a:noFill/>
        </p:spPr>
        <p:txBody>
          <a:bodyPr wrap="square" rtlCol="0">
            <a:spAutoFit/>
          </a:bodyPr>
          <a:lstStyle/>
          <a:p>
            <a:pPr>
              <a:spcBef>
                <a:spcPts val="0"/>
              </a:spcBef>
            </a:pPr>
            <a:r>
              <a:rPr lang="zh-CN" altLang="en-US" sz="2000" dirty="0">
                <a:latin typeface="+mn-lt"/>
                <a:ea typeface="+mn-ea"/>
              </a:rPr>
              <a:t>缓冲型机械液压型调速器</a:t>
            </a:r>
          </a:p>
        </p:txBody>
      </p:sp>
      <p:graphicFrame>
        <p:nvGraphicFramePr>
          <p:cNvPr id="12" name="对象 11">
            <a:extLst>
              <a:ext uri="{FF2B5EF4-FFF2-40B4-BE49-F238E27FC236}">
                <a16:creationId xmlns:a16="http://schemas.microsoft.com/office/drawing/2014/main" id="{4946B452-D4D9-4B5D-AD37-D4937242C52F}"/>
              </a:ext>
            </a:extLst>
          </p:cNvPr>
          <p:cNvGraphicFramePr>
            <a:graphicFrameLocks noChangeAspect="1"/>
          </p:cNvGraphicFramePr>
          <p:nvPr>
            <p:extLst>
              <p:ext uri="{D42A27DB-BD31-4B8C-83A1-F6EECF244321}">
                <p14:modId xmlns:p14="http://schemas.microsoft.com/office/powerpoint/2010/main" val="4189822855"/>
              </p:ext>
            </p:extLst>
          </p:nvPr>
        </p:nvGraphicFramePr>
        <p:xfrm>
          <a:off x="932465" y="3405696"/>
          <a:ext cx="1606208" cy="1628628"/>
        </p:xfrm>
        <a:graphic>
          <a:graphicData uri="http://schemas.openxmlformats.org/presentationml/2006/ole">
            <mc:AlternateContent xmlns:mc="http://schemas.openxmlformats.org/markup-compatibility/2006">
              <mc:Choice xmlns:v="urn:schemas-microsoft-com:vml" Requires="v">
                <p:oleObj spid="_x0000_s276880" name="Equation" r:id="rId8" imgW="914400" imgH="927000" progId="Equation.DSMT4">
                  <p:embed/>
                </p:oleObj>
              </mc:Choice>
              <mc:Fallback>
                <p:oleObj name="Equation" r:id="rId8" imgW="914400" imgH="927000" progId="Equation.DSMT4">
                  <p:embed/>
                  <p:pic>
                    <p:nvPicPr>
                      <p:cNvPr id="0" name=""/>
                      <p:cNvPicPr/>
                      <p:nvPr/>
                    </p:nvPicPr>
                    <p:blipFill>
                      <a:blip r:embed="rId9"/>
                      <a:stretch>
                        <a:fillRect/>
                      </a:stretch>
                    </p:blipFill>
                    <p:spPr>
                      <a:xfrm>
                        <a:off x="932465" y="3405696"/>
                        <a:ext cx="1606208" cy="1628628"/>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3E15B62E-5AC0-4877-BABC-83213D34EDF0}"/>
              </a:ext>
            </a:extLst>
          </p:cNvPr>
          <p:cNvGraphicFramePr>
            <a:graphicFrameLocks noChangeAspect="1"/>
          </p:cNvGraphicFramePr>
          <p:nvPr>
            <p:extLst>
              <p:ext uri="{D42A27DB-BD31-4B8C-83A1-F6EECF244321}">
                <p14:modId xmlns:p14="http://schemas.microsoft.com/office/powerpoint/2010/main" val="1851596567"/>
              </p:ext>
            </p:extLst>
          </p:nvPr>
        </p:nvGraphicFramePr>
        <p:xfrm>
          <a:off x="2783632" y="3389976"/>
          <a:ext cx="1476517" cy="1518369"/>
        </p:xfrm>
        <a:graphic>
          <a:graphicData uri="http://schemas.openxmlformats.org/presentationml/2006/ole">
            <mc:AlternateContent xmlns:mc="http://schemas.openxmlformats.org/markup-compatibility/2006">
              <mc:Choice xmlns:v="urn:schemas-microsoft-com:vml" Requires="v">
                <p:oleObj spid="_x0000_s276881" name="Equation" r:id="rId10" imgW="888840" imgH="914400" progId="Equation.DSMT4">
                  <p:embed/>
                </p:oleObj>
              </mc:Choice>
              <mc:Fallback>
                <p:oleObj name="Equation" r:id="rId10" imgW="888840" imgH="914400" progId="Equation.DSMT4">
                  <p:embed/>
                  <p:pic>
                    <p:nvPicPr>
                      <p:cNvPr id="0" name=""/>
                      <p:cNvPicPr/>
                      <p:nvPr/>
                    </p:nvPicPr>
                    <p:blipFill>
                      <a:blip r:embed="rId11"/>
                      <a:stretch>
                        <a:fillRect/>
                      </a:stretch>
                    </p:blipFill>
                    <p:spPr>
                      <a:xfrm>
                        <a:off x="2783632" y="3389976"/>
                        <a:ext cx="1476517" cy="1518369"/>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C8AFA082-D33C-459C-8B65-43A77CD25547}"/>
              </a:ext>
            </a:extLst>
          </p:cNvPr>
          <p:cNvGraphicFramePr>
            <a:graphicFrameLocks noChangeAspect="1"/>
          </p:cNvGraphicFramePr>
          <p:nvPr>
            <p:extLst>
              <p:ext uri="{D42A27DB-BD31-4B8C-83A1-F6EECF244321}">
                <p14:modId xmlns:p14="http://schemas.microsoft.com/office/powerpoint/2010/main" val="2516414884"/>
              </p:ext>
            </p:extLst>
          </p:nvPr>
        </p:nvGraphicFramePr>
        <p:xfrm>
          <a:off x="1052159" y="5439737"/>
          <a:ext cx="3025632" cy="471205"/>
        </p:xfrm>
        <a:graphic>
          <a:graphicData uri="http://schemas.openxmlformats.org/presentationml/2006/ole">
            <mc:AlternateContent xmlns:mc="http://schemas.openxmlformats.org/markup-compatibility/2006">
              <mc:Choice xmlns:v="urn:schemas-microsoft-com:vml" Requires="v">
                <p:oleObj spid="_x0000_s276882" name="Equation" r:id="rId12" imgW="1549080" imgH="241200" progId="Equation.DSMT4">
                  <p:embed/>
                </p:oleObj>
              </mc:Choice>
              <mc:Fallback>
                <p:oleObj name="Equation" r:id="rId12" imgW="1549080" imgH="241200" progId="Equation.DSMT4">
                  <p:embed/>
                  <p:pic>
                    <p:nvPicPr>
                      <p:cNvPr id="0" name=""/>
                      <p:cNvPicPr/>
                      <p:nvPr/>
                    </p:nvPicPr>
                    <p:blipFill>
                      <a:blip r:embed="rId13"/>
                      <a:stretch>
                        <a:fillRect/>
                      </a:stretch>
                    </p:blipFill>
                    <p:spPr>
                      <a:xfrm>
                        <a:off x="1052159" y="5439737"/>
                        <a:ext cx="3025632" cy="471205"/>
                      </a:xfrm>
                      <a:prstGeom prst="rect">
                        <a:avLst/>
                      </a:prstGeom>
                    </p:spPr>
                  </p:pic>
                </p:oleObj>
              </mc:Fallback>
            </mc:AlternateContent>
          </a:graphicData>
        </a:graphic>
      </p:graphicFrame>
    </p:spTree>
    <p:extLst>
      <p:ext uri="{BB962C8B-B14F-4D97-AF65-F5344CB8AC3E}">
        <p14:creationId xmlns:p14="http://schemas.microsoft.com/office/powerpoint/2010/main" val="29980888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930983921"/>
              </p:ext>
            </p:extLst>
          </p:nvPr>
        </p:nvGraphicFramePr>
        <p:xfrm>
          <a:off x="1803050" y="1482780"/>
          <a:ext cx="8116837" cy="1239700"/>
        </p:xfrm>
        <a:graphic>
          <a:graphicData uri="http://schemas.openxmlformats.org/presentationml/2006/ole">
            <mc:AlternateContent xmlns:mc="http://schemas.openxmlformats.org/markup-compatibility/2006">
              <mc:Choice xmlns:v="urn:schemas-microsoft-com:vml" Requires="v">
                <p:oleObj spid="_x0000_s277707" name="Equation" r:id="rId3" imgW="2666880" imgH="444240" progId="Equation.DSMT4">
                  <p:embed/>
                </p:oleObj>
              </mc:Choice>
              <mc:Fallback>
                <p:oleObj name="Equation" r:id="rId3" imgW="2666880" imgH="444240" progId="Equation.DSMT4">
                  <p:embed/>
                  <p:pic>
                    <p:nvPicPr>
                      <p:cNvPr id="3" name="对象 2"/>
                      <p:cNvPicPr>
                        <a:picLocks noChangeAspect="1" noChangeArrowheads="1"/>
                      </p:cNvPicPr>
                      <p:nvPr/>
                    </p:nvPicPr>
                    <p:blipFill>
                      <a:blip r:embed="rId4"/>
                      <a:srcRect/>
                      <a:stretch>
                        <a:fillRect/>
                      </a:stretch>
                    </p:blipFill>
                    <p:spPr bwMode="auto">
                      <a:xfrm>
                        <a:off x="1803050" y="1482780"/>
                        <a:ext cx="8116837" cy="1239700"/>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6171934"/>
              </p:ext>
            </p:extLst>
          </p:nvPr>
        </p:nvGraphicFramePr>
        <p:xfrm>
          <a:off x="1919536" y="3140968"/>
          <a:ext cx="8116838" cy="1298206"/>
        </p:xfrm>
        <a:graphic>
          <a:graphicData uri="http://schemas.openxmlformats.org/presentationml/2006/ole">
            <mc:AlternateContent xmlns:mc="http://schemas.openxmlformats.org/markup-compatibility/2006">
              <mc:Choice xmlns:v="urn:schemas-microsoft-com:vml" Requires="v">
                <p:oleObj spid="_x0000_s277708" name="Equation" r:id="rId5" imgW="2476440" imgH="431640" progId="Equation.DSMT4">
                  <p:embed/>
                </p:oleObj>
              </mc:Choice>
              <mc:Fallback>
                <p:oleObj name="Equation" r:id="rId5" imgW="2476440" imgH="431640" progId="Equation.DSMT4">
                  <p:embed/>
                  <p:pic>
                    <p:nvPicPr>
                      <p:cNvPr id="5" name="对象 4"/>
                      <p:cNvPicPr>
                        <a:picLocks noChangeAspect="1" noChangeArrowheads="1"/>
                      </p:cNvPicPr>
                      <p:nvPr/>
                    </p:nvPicPr>
                    <p:blipFill>
                      <a:blip r:embed="rId6"/>
                      <a:srcRect/>
                      <a:stretch>
                        <a:fillRect/>
                      </a:stretch>
                    </p:blipFill>
                    <p:spPr bwMode="auto">
                      <a:xfrm>
                        <a:off x="1919536" y="3140968"/>
                        <a:ext cx="8116838" cy="1298206"/>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83525095"/>
              </p:ext>
            </p:extLst>
          </p:nvPr>
        </p:nvGraphicFramePr>
        <p:xfrm>
          <a:off x="1618092" y="4755371"/>
          <a:ext cx="8955816" cy="1086811"/>
        </p:xfrm>
        <a:graphic>
          <a:graphicData uri="http://schemas.openxmlformats.org/presentationml/2006/ole">
            <mc:AlternateContent xmlns:mc="http://schemas.openxmlformats.org/markup-compatibility/2006">
              <mc:Choice xmlns:v="urn:schemas-microsoft-com:vml" Requires="v">
                <p:oleObj spid="_x0000_s277709" name="Equation" r:id="rId7" imgW="4013200" imgH="444500" progId="Equation.DSMT4">
                  <p:embed/>
                </p:oleObj>
              </mc:Choice>
              <mc:Fallback>
                <p:oleObj name="Equation" r:id="rId7" imgW="4013200" imgH="444500" progId="Equation.DSMT4">
                  <p:embed/>
                  <p:pic>
                    <p:nvPicPr>
                      <p:cNvPr id="6"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8092" y="4755371"/>
                        <a:ext cx="8955816" cy="10868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6272481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机械液压</a:t>
            </a:r>
            <a:r>
              <a:rPr lang="en-US" altLang="zh-CN" spc="0" dirty="0"/>
              <a:t>(PI)</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graphicFrame>
        <p:nvGraphicFramePr>
          <p:cNvPr id="5" name="Object 2"/>
          <p:cNvGraphicFramePr>
            <a:graphicFrameLocks noChangeAspect="1"/>
          </p:cNvGraphicFramePr>
          <p:nvPr/>
        </p:nvGraphicFramePr>
        <p:xfrm>
          <a:off x="2784922" y="1340769"/>
          <a:ext cx="4162369" cy="903411"/>
        </p:xfrm>
        <a:graphic>
          <a:graphicData uri="http://schemas.openxmlformats.org/presentationml/2006/ole">
            <mc:AlternateContent xmlns:mc="http://schemas.openxmlformats.org/markup-compatibility/2006">
              <mc:Choice xmlns:v="urn:schemas-microsoft-com:vml" Requires="v">
                <p:oleObj spid="_x0000_s278865" name="Equation" r:id="rId3" imgW="1231366" imgH="266584" progId="Equation.DSMT4">
                  <p:embed/>
                </p:oleObj>
              </mc:Choice>
              <mc:Fallback>
                <p:oleObj name="Equation" r:id="rId3" imgW="1231366" imgH="266584"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922" y="1340769"/>
                        <a:ext cx="4162369" cy="903411"/>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2145423" y="2564904"/>
          <a:ext cx="6595839" cy="1152128"/>
        </p:xfrm>
        <a:graphic>
          <a:graphicData uri="http://schemas.openxmlformats.org/presentationml/2006/ole">
            <mc:AlternateContent xmlns:mc="http://schemas.openxmlformats.org/markup-compatibility/2006">
              <mc:Choice xmlns:v="urn:schemas-microsoft-com:vml" Requires="v">
                <p:oleObj spid="_x0000_s278866" name="Equation" r:id="rId5" imgW="2616200" imgH="457200" progId="Equation.DSMT4">
                  <p:embed/>
                </p:oleObj>
              </mc:Choice>
              <mc:Fallback>
                <p:oleObj name="Equation" r:id="rId5" imgW="2616200" imgH="457200"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5423" y="2564904"/>
                        <a:ext cx="6595839" cy="1152128"/>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nvGraphicFramePr>
        <p:xfrm>
          <a:off x="3114403" y="5144766"/>
          <a:ext cx="4558369" cy="1092547"/>
        </p:xfrm>
        <a:graphic>
          <a:graphicData uri="http://schemas.openxmlformats.org/presentationml/2006/ole">
            <mc:AlternateContent xmlns:mc="http://schemas.openxmlformats.org/markup-compatibility/2006">
              <mc:Choice xmlns:v="urn:schemas-microsoft-com:vml" Requires="v">
                <p:oleObj spid="_x0000_s278867" name="Equation" r:id="rId7" imgW="1790700" imgH="431800" progId="Equation.DSMT4">
                  <p:embed/>
                </p:oleObj>
              </mc:Choice>
              <mc:Fallback>
                <p:oleObj name="Equation" r:id="rId7" imgW="1790700" imgH="43180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4403" y="5144766"/>
                        <a:ext cx="4558369" cy="1092547"/>
                      </a:xfrm>
                      <a:prstGeom prst="rect">
                        <a:avLst/>
                      </a:prstGeom>
                      <a:noFill/>
                      <a:ln>
                        <a:noFill/>
                      </a:ln>
                    </p:spPr>
                  </p:pic>
                </p:oleObj>
              </mc:Fallback>
            </mc:AlternateContent>
          </a:graphicData>
        </a:graphic>
      </p:graphicFrame>
      <p:sp>
        <p:nvSpPr>
          <p:cNvPr id="10" name="Rectangle 10"/>
          <p:cNvSpPr>
            <a:spLocks noChangeArrowheads="1"/>
          </p:cNvSpPr>
          <p:nvPr/>
        </p:nvSpPr>
        <p:spPr bwMode="auto">
          <a:xfrm>
            <a:off x="2139256" y="1484784"/>
            <a:ext cx="651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取 </a:t>
            </a:r>
          </a:p>
        </p:txBody>
      </p:sp>
      <p:graphicFrame>
        <p:nvGraphicFramePr>
          <p:cNvPr id="11" name="Object 11"/>
          <p:cNvGraphicFramePr>
            <a:graphicFrameLocks noChangeAspect="1"/>
          </p:cNvGraphicFramePr>
          <p:nvPr/>
        </p:nvGraphicFramePr>
        <p:xfrm>
          <a:off x="3503613" y="4243289"/>
          <a:ext cx="936203" cy="633314"/>
        </p:xfrm>
        <a:graphic>
          <a:graphicData uri="http://schemas.openxmlformats.org/presentationml/2006/ole">
            <mc:AlternateContent xmlns:mc="http://schemas.openxmlformats.org/markup-compatibility/2006">
              <mc:Choice xmlns:v="urn:schemas-microsoft-com:vml" Requires="v">
                <p:oleObj spid="_x0000_s278868" name="Equation" r:id="rId9" imgW="355446" imgH="241195" progId="Equation.DSMT4">
                  <p:embed/>
                </p:oleObj>
              </mc:Choice>
              <mc:Fallback>
                <p:oleObj name="Equation" r:id="rId9" imgW="355446" imgH="241195" progId="Equation.DSMT4">
                  <p:embed/>
                  <p:pic>
                    <p:nvPicPr>
                      <p:cNvPr id="1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613" y="4243289"/>
                        <a:ext cx="936203" cy="633314"/>
                      </a:xfrm>
                      <a:prstGeom prst="rect">
                        <a:avLst/>
                      </a:prstGeom>
                      <a:noFill/>
                      <a:ln>
                        <a:noFill/>
                      </a:ln>
                    </p:spPr>
                  </p:pic>
                </p:oleObj>
              </mc:Fallback>
            </mc:AlternateContent>
          </a:graphicData>
        </a:graphic>
      </p:graphicFrame>
      <p:graphicFrame>
        <p:nvGraphicFramePr>
          <p:cNvPr id="12" name="Object 13"/>
          <p:cNvGraphicFramePr>
            <a:graphicFrameLocks noChangeAspect="1"/>
          </p:cNvGraphicFramePr>
          <p:nvPr/>
        </p:nvGraphicFramePr>
        <p:xfrm>
          <a:off x="7248525" y="4185072"/>
          <a:ext cx="2665928" cy="756097"/>
        </p:xfrm>
        <a:graphic>
          <a:graphicData uri="http://schemas.openxmlformats.org/presentationml/2006/ole">
            <mc:AlternateContent xmlns:mc="http://schemas.openxmlformats.org/markup-compatibility/2006">
              <mc:Choice xmlns:v="urn:schemas-microsoft-com:vml" Requires="v">
                <p:oleObj spid="_x0000_s278869" name="Equation" r:id="rId11" imgW="838200" imgH="241300" progId="Equation.DSMT4">
                  <p:embed/>
                </p:oleObj>
              </mc:Choice>
              <mc:Fallback>
                <p:oleObj name="Equation" r:id="rId11" imgW="838200" imgH="241300" progId="Equation.DSMT4">
                  <p:embed/>
                  <p:pic>
                    <p:nvPicPr>
                      <p:cNvPr id="12"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48525" y="4185072"/>
                        <a:ext cx="2665928" cy="756097"/>
                      </a:xfrm>
                      <a:prstGeom prst="rect">
                        <a:avLst/>
                      </a:prstGeom>
                      <a:noFill/>
                      <a:ln>
                        <a:noFill/>
                      </a:ln>
                    </p:spPr>
                  </p:pic>
                </p:oleObj>
              </mc:Fallback>
            </mc:AlternateContent>
          </a:graphicData>
        </a:graphic>
      </p:graphicFrame>
      <p:sp>
        <p:nvSpPr>
          <p:cNvPr id="13" name="Rectangle 15"/>
          <p:cNvSpPr>
            <a:spLocks noChangeArrowheads="1"/>
          </p:cNvSpPr>
          <p:nvPr/>
        </p:nvSpPr>
        <p:spPr bwMode="auto">
          <a:xfrm>
            <a:off x="2279650" y="4290348"/>
            <a:ext cx="13692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实际上 </a:t>
            </a:r>
          </a:p>
        </p:txBody>
      </p:sp>
      <p:sp>
        <p:nvSpPr>
          <p:cNvPr id="14" name="Rectangle 16"/>
          <p:cNvSpPr>
            <a:spLocks noChangeArrowheads="1"/>
          </p:cNvSpPr>
          <p:nvPr/>
        </p:nvSpPr>
        <p:spPr bwMode="auto">
          <a:xfrm>
            <a:off x="4368801" y="4290348"/>
            <a:ext cx="29129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 很小 ，可近似取</a:t>
            </a:r>
          </a:p>
        </p:txBody>
      </p:sp>
    </p:spTree>
    <p:extLst>
      <p:ext uri="{BB962C8B-B14F-4D97-AF65-F5344CB8AC3E}">
        <p14:creationId xmlns:p14="http://schemas.microsoft.com/office/powerpoint/2010/main" val="19320808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水轮机调节系统</a:t>
            </a:r>
          </a:p>
        </p:txBody>
      </p:sp>
      <p:sp>
        <p:nvSpPr>
          <p:cNvPr id="3" name="内容占位符 2">
            <a:extLst>
              <a:ext uri="{FF2B5EF4-FFF2-40B4-BE49-F238E27FC236}">
                <a16:creationId xmlns:a16="http://schemas.microsoft.com/office/drawing/2014/main" id="{4A183EAF-152C-480C-99A2-0AB6F3ACEA38}"/>
              </a:ext>
            </a:extLst>
          </p:cNvPr>
          <p:cNvSpPr>
            <a:spLocks noGrp="1"/>
          </p:cNvSpPr>
          <p:nvPr>
            <p:ph sz="quarter" idx="13"/>
          </p:nvPr>
        </p:nvSpPr>
        <p:spPr/>
        <p:txBody>
          <a:bodyPr>
            <a:normAutofit fontScale="92500" lnSpcReduction="10000"/>
          </a:bodyPr>
          <a:lstStyle/>
          <a:p>
            <a:r>
              <a:rPr lang="zh-CN" altLang="en-US" dirty="0"/>
              <a:t>水轮机调节系统组成</a:t>
            </a:r>
          </a:p>
        </p:txBody>
      </p:sp>
      <p:sp>
        <p:nvSpPr>
          <p:cNvPr id="4" name="文本占位符 3"/>
          <p:cNvSpPr>
            <a:spLocks noGrp="1"/>
          </p:cNvSpPr>
          <p:nvPr>
            <p:ph type="body" sz="quarter" idx="12"/>
          </p:nvPr>
        </p:nvSpPr>
        <p:spPr/>
        <p:txBody>
          <a:bodyPr>
            <a:normAutofit fontScale="92500" lnSpcReduction="10000"/>
          </a:bodyPr>
          <a:lstStyle/>
          <a:p>
            <a:r>
              <a:rPr lang="en-US" altLang="zh-CN" dirty="0"/>
              <a:t>2</a:t>
            </a:r>
            <a:endParaRPr lang="zh-CN" altLang="en-US" dirty="0"/>
          </a:p>
        </p:txBody>
      </p:sp>
      <p:sp>
        <p:nvSpPr>
          <p:cNvPr id="7" name="内容占位符 2">
            <a:extLst>
              <a:ext uri="{FF2B5EF4-FFF2-40B4-BE49-F238E27FC236}">
                <a16:creationId xmlns:a16="http://schemas.microsoft.com/office/drawing/2014/main" id="{288104A3-AC95-4897-BD5A-8C7218A1B92B}"/>
              </a:ext>
            </a:extLst>
          </p:cNvPr>
          <p:cNvSpPr txBox="1">
            <a:spLocks/>
          </p:cNvSpPr>
          <p:nvPr/>
        </p:nvSpPr>
        <p:spPr>
          <a:xfrm>
            <a:off x="1968321" y="1664395"/>
            <a:ext cx="8207375" cy="864096"/>
          </a:xfrm>
          <a:prstGeom prst="rect">
            <a:avLst/>
          </a:prstGeom>
        </p:spPr>
        <p:txBody>
          <a:bodyPr vert="horz" lIns="91440" tIns="45720" rIns="91440" bIns="45720" rtlCol="0">
            <a:noAutofit/>
          </a:bodyPr>
          <a:lstStyle>
            <a:lvl1pPr marL="457200" indent="-457200" algn="just" rtl="0" eaLnBrk="0" fontAlgn="base" hangingPunct="0">
              <a:lnSpc>
                <a:spcPct val="114000"/>
              </a:lnSpc>
              <a:spcBef>
                <a:spcPts val="600"/>
              </a:spcBef>
              <a:spcAft>
                <a:spcPct val="0"/>
              </a:spcAft>
              <a:buSzPct val="100000"/>
              <a:buFont typeface="Wingdings" panose="05000000000000000000" pitchFamily="2" charset="2"/>
              <a:buChar char="Ø"/>
              <a:defRPr lang="zh-CN" altLang="en-US" sz="2800" b="1" kern="1200" dirty="0">
                <a:solidFill>
                  <a:srgbClr val="2B2A30"/>
                </a:solidFill>
                <a:latin typeface="微软雅黑" charset="0"/>
                <a:ea typeface="微软雅黑" charset="0"/>
                <a:cs typeface="+mn-cs"/>
              </a:defRPr>
            </a:lvl1pPr>
            <a:lvl2pPr marL="557213" indent="-214313" algn="l" rtl="0" eaLnBrk="0" fontAlgn="base" hangingPunct="0">
              <a:lnSpc>
                <a:spcPct val="114000"/>
              </a:lnSpc>
              <a:spcBef>
                <a:spcPts val="750"/>
              </a:spcBef>
              <a:spcAft>
                <a:spcPct val="0"/>
              </a:spcAft>
              <a:buFont typeface="Arial" charset="0"/>
              <a:buChar char="–"/>
              <a:defRPr sz="1700" kern="1200">
                <a:solidFill>
                  <a:srgbClr val="262626"/>
                </a:solidFill>
                <a:latin typeface="+mn-lt"/>
                <a:ea typeface="Calibri" pitchFamily="34" charset="0"/>
                <a:cs typeface="微软雅黑" charset="0"/>
              </a:defRPr>
            </a:lvl2pPr>
            <a:lvl3pPr marL="857250" indent="-171450" algn="l" rtl="0" eaLnBrk="0" fontAlgn="base" hangingPunct="0">
              <a:lnSpc>
                <a:spcPct val="114000"/>
              </a:lnSpc>
              <a:spcBef>
                <a:spcPts val="750"/>
              </a:spcBef>
              <a:spcAft>
                <a:spcPct val="0"/>
              </a:spcAft>
              <a:buFont typeface="Arial" charset="0"/>
              <a:buChar char="•"/>
              <a:defRPr sz="1500" kern="1200">
                <a:solidFill>
                  <a:srgbClr val="262626"/>
                </a:solidFill>
                <a:latin typeface="+mn-lt"/>
                <a:ea typeface="Calibri" pitchFamily="34" charset="0"/>
                <a:cs typeface="微软雅黑" charset="0"/>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endParaRPr lang="zh-CN" altLang="en-US" sz="2400" dirty="0"/>
          </a:p>
        </p:txBody>
      </p:sp>
      <p:sp>
        <p:nvSpPr>
          <p:cNvPr id="8" name="流程图: 可选过程 30">
            <a:extLst>
              <a:ext uri="{FF2B5EF4-FFF2-40B4-BE49-F238E27FC236}">
                <a16:creationId xmlns:a16="http://schemas.microsoft.com/office/drawing/2014/main" id="{2DE053B1-B38C-42ED-A970-D236BEF35318}"/>
              </a:ext>
            </a:extLst>
          </p:cNvPr>
          <p:cNvSpPr>
            <a:spLocks noChangeArrowheads="1"/>
          </p:cNvSpPr>
          <p:nvPr/>
        </p:nvSpPr>
        <p:spPr bwMode="auto">
          <a:xfrm>
            <a:off x="911424" y="1730198"/>
            <a:ext cx="10297144" cy="1770811"/>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水轮机自动调节系统由水轮机调速器、引水系统、机组及电网组成</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前向通道</a:t>
            </a:r>
            <a:r>
              <a:rPr lang="en-US" altLang="zh-CN" b="1" dirty="0">
                <a:solidFill>
                  <a:schemeClr val="tx1"/>
                </a:solidFill>
                <a:latin typeface="微软雅黑" charset="0"/>
                <a:ea typeface="微软雅黑" charset="0"/>
                <a:sym typeface="微软雅黑" charset="0"/>
              </a:rPr>
              <a:t>——</a:t>
            </a:r>
            <a:r>
              <a:rPr lang="zh-CN" altLang="en-US" b="1" dirty="0">
                <a:solidFill>
                  <a:schemeClr val="tx1"/>
                </a:solidFill>
                <a:latin typeface="微软雅黑" charset="0"/>
                <a:ea typeface="微软雅黑" charset="0"/>
                <a:sym typeface="微软雅黑" charset="0"/>
              </a:rPr>
              <a:t>  调节作用传递的通道</a:t>
            </a: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反馈通道</a:t>
            </a:r>
            <a:r>
              <a:rPr lang="en-US" altLang="zh-CN" b="1" dirty="0">
                <a:solidFill>
                  <a:schemeClr val="tx1"/>
                </a:solidFill>
                <a:latin typeface="微软雅黑" charset="0"/>
                <a:ea typeface="微软雅黑" charset="0"/>
                <a:sym typeface="微软雅黑" charset="0"/>
              </a:rPr>
              <a:t>—— </a:t>
            </a:r>
            <a:r>
              <a:rPr lang="zh-CN" altLang="en-US" b="1" dirty="0">
                <a:solidFill>
                  <a:schemeClr val="tx1"/>
                </a:solidFill>
                <a:latin typeface="微软雅黑" charset="0"/>
                <a:ea typeface="微软雅黑" charset="0"/>
                <a:sym typeface="微软雅黑" charset="0"/>
              </a:rPr>
              <a:t>被控制量转速的变化由测速元件反送回输入端，经调速器又对机组（调节对象）发生调节作用</a:t>
            </a:r>
          </a:p>
        </p:txBody>
      </p:sp>
      <p:pic>
        <p:nvPicPr>
          <p:cNvPr id="12" name="图片 11">
            <a:extLst>
              <a:ext uri="{FF2B5EF4-FFF2-40B4-BE49-F238E27FC236}">
                <a16:creationId xmlns:a16="http://schemas.microsoft.com/office/drawing/2014/main" id="{6C8C109A-01F4-4678-A08A-CD72E8063D34}"/>
              </a:ext>
            </a:extLst>
          </p:cNvPr>
          <p:cNvPicPr>
            <a:picLocks noChangeAspect="1"/>
          </p:cNvPicPr>
          <p:nvPr/>
        </p:nvPicPr>
        <p:blipFill>
          <a:blip r:embed="rId3"/>
          <a:stretch>
            <a:fillRect/>
          </a:stretch>
        </p:blipFill>
        <p:spPr>
          <a:xfrm>
            <a:off x="5934516" y="3681437"/>
            <a:ext cx="4530189" cy="3024336"/>
          </a:xfrm>
          <a:prstGeom prst="rect">
            <a:avLst/>
          </a:prstGeom>
        </p:spPr>
      </p:pic>
      <p:sp>
        <p:nvSpPr>
          <p:cNvPr id="13" name="流程图: 可选过程 30">
            <a:extLst>
              <a:ext uri="{FF2B5EF4-FFF2-40B4-BE49-F238E27FC236}">
                <a16:creationId xmlns:a16="http://schemas.microsoft.com/office/drawing/2014/main" id="{239F30BC-A03C-4B62-9F4F-E79C509D0800}"/>
              </a:ext>
            </a:extLst>
          </p:cNvPr>
          <p:cNvSpPr>
            <a:spLocks noChangeArrowheads="1"/>
          </p:cNvSpPr>
          <p:nvPr/>
        </p:nvSpPr>
        <p:spPr bwMode="auto">
          <a:xfrm>
            <a:off x="911424" y="3609429"/>
            <a:ext cx="4824536" cy="3168352"/>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1600" b="1" dirty="0">
                <a:solidFill>
                  <a:schemeClr val="tx1"/>
                </a:solidFill>
                <a:latin typeface="微软雅黑" charset="0"/>
                <a:ea typeface="微软雅黑" charset="0"/>
                <a:sym typeface="微软雅黑" charset="0"/>
              </a:rPr>
              <a:t>闭环系统</a:t>
            </a:r>
            <a:r>
              <a:rPr lang="en-US" altLang="zh-CN" sz="1600" b="1" dirty="0">
                <a:solidFill>
                  <a:schemeClr val="tx1"/>
                </a:solidFill>
                <a:latin typeface="微软雅黑" charset="0"/>
                <a:ea typeface="微软雅黑" charset="0"/>
                <a:sym typeface="微软雅黑" charset="0"/>
              </a:rPr>
              <a:t>——</a:t>
            </a:r>
            <a:r>
              <a:rPr lang="zh-CN" altLang="en-US" sz="1600" b="1" dirty="0">
                <a:solidFill>
                  <a:schemeClr val="tx1"/>
                </a:solidFill>
                <a:latin typeface="微软雅黑" charset="0"/>
                <a:ea typeface="微软雅黑" charset="0"/>
                <a:sym typeface="微软雅黑" charset="0"/>
              </a:rPr>
              <a:t>反馈通道接通时组成闭环系统</a:t>
            </a:r>
          </a:p>
          <a:p>
            <a:pPr lvl="1" algn="just">
              <a:lnSpc>
                <a:spcPct val="150000"/>
              </a:lnSpc>
              <a:buSzPct val="120000"/>
              <a:buBlip>
                <a:blip r:embed="rId2"/>
              </a:buBlip>
            </a:pPr>
            <a:r>
              <a:rPr lang="zh-CN" altLang="en-US" sz="1600" b="1" dirty="0">
                <a:solidFill>
                  <a:schemeClr val="tx1"/>
                </a:solidFill>
                <a:latin typeface="微软雅黑" charset="0"/>
                <a:ea typeface="微软雅黑" charset="0"/>
                <a:sym typeface="微软雅黑" charset="0"/>
              </a:rPr>
              <a:t>部分负荷调节</a:t>
            </a:r>
          </a:p>
          <a:p>
            <a:pPr algn="just">
              <a:lnSpc>
                <a:spcPct val="150000"/>
              </a:lnSpc>
              <a:buSzPct val="120000"/>
              <a:buBlip>
                <a:blip r:embed="rId2"/>
              </a:buBlip>
            </a:pPr>
            <a:r>
              <a:rPr lang="zh-CN" altLang="en-US" sz="1600" b="1" dirty="0">
                <a:solidFill>
                  <a:schemeClr val="tx1"/>
                </a:solidFill>
                <a:latin typeface="微软雅黑" charset="0"/>
                <a:ea typeface="微软雅黑" charset="0"/>
                <a:sym typeface="微软雅黑" charset="0"/>
              </a:rPr>
              <a:t>开环状态</a:t>
            </a:r>
            <a:r>
              <a:rPr lang="en-US" altLang="zh-CN" sz="1600" b="1" dirty="0">
                <a:solidFill>
                  <a:schemeClr val="tx1"/>
                </a:solidFill>
                <a:latin typeface="微软雅黑" charset="0"/>
                <a:ea typeface="微软雅黑" charset="0"/>
                <a:sym typeface="微软雅黑" charset="0"/>
              </a:rPr>
              <a:t>——</a:t>
            </a:r>
            <a:r>
              <a:rPr lang="zh-CN" altLang="en-US" sz="1600" b="1" dirty="0">
                <a:solidFill>
                  <a:schemeClr val="tx1"/>
                </a:solidFill>
                <a:latin typeface="微软雅黑" charset="0"/>
                <a:ea typeface="微软雅黑" charset="0"/>
                <a:sym typeface="微软雅黑" charset="0"/>
              </a:rPr>
              <a:t>只有一个前向通道起作用，系统变成开环状态。</a:t>
            </a:r>
          </a:p>
          <a:p>
            <a:pPr lvl="1" algn="just">
              <a:lnSpc>
                <a:spcPct val="150000"/>
              </a:lnSpc>
              <a:buSzPct val="120000"/>
              <a:buBlip>
                <a:blip r:embed="rId2"/>
              </a:buBlip>
            </a:pPr>
            <a:r>
              <a:rPr lang="zh-CN" altLang="en-US" sz="1600" b="1" dirty="0">
                <a:solidFill>
                  <a:schemeClr val="tx1"/>
                </a:solidFill>
                <a:latin typeface="微软雅黑" charset="0"/>
                <a:ea typeface="微软雅黑" charset="0"/>
                <a:sym typeface="微软雅黑" charset="0"/>
              </a:rPr>
              <a:t>机组全甩负荷，紧急停机信号直接操作紧急停机电磁阀停机</a:t>
            </a:r>
            <a:endParaRPr lang="en-US" altLang="zh-CN" sz="1600" b="1" dirty="0">
              <a:solidFill>
                <a:schemeClr val="tx1"/>
              </a:solidFill>
              <a:latin typeface="微软雅黑" charset="0"/>
              <a:ea typeface="微软雅黑" charset="0"/>
              <a:sym typeface="微软雅黑" charset="0"/>
            </a:endParaRPr>
          </a:p>
          <a:p>
            <a:pPr lvl="1" algn="just">
              <a:lnSpc>
                <a:spcPct val="150000"/>
              </a:lnSpc>
              <a:buSzPct val="120000"/>
              <a:buBlip>
                <a:blip r:embed="rId2"/>
              </a:buBlip>
            </a:pPr>
            <a:r>
              <a:rPr lang="zh-CN" altLang="en-US" sz="1600" b="1" dirty="0">
                <a:solidFill>
                  <a:schemeClr val="tx1"/>
                </a:solidFill>
                <a:latin typeface="微软雅黑" charset="0"/>
                <a:ea typeface="微软雅黑" charset="0"/>
                <a:sym typeface="微软雅黑" charset="0"/>
              </a:rPr>
              <a:t>机组开机导叶按给定规律开启</a:t>
            </a:r>
          </a:p>
        </p:txBody>
      </p:sp>
    </p:spTree>
    <p:extLst>
      <p:ext uri="{BB962C8B-B14F-4D97-AF65-F5344CB8AC3E}">
        <p14:creationId xmlns:p14="http://schemas.microsoft.com/office/powerpoint/2010/main" val="645243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水轮机调节系统</a:t>
            </a:r>
          </a:p>
        </p:txBody>
      </p:sp>
      <p:sp>
        <p:nvSpPr>
          <p:cNvPr id="5" name="内容占位符 4">
            <a:extLst>
              <a:ext uri="{FF2B5EF4-FFF2-40B4-BE49-F238E27FC236}">
                <a16:creationId xmlns:a16="http://schemas.microsoft.com/office/drawing/2014/main" id="{A18F03E9-AB05-4D0D-9242-1FFB5459FBBC}"/>
              </a:ext>
            </a:extLst>
          </p:cNvPr>
          <p:cNvSpPr>
            <a:spLocks noGrp="1"/>
          </p:cNvSpPr>
          <p:nvPr>
            <p:ph sz="quarter" idx="13"/>
          </p:nvPr>
        </p:nvSpPr>
        <p:spPr/>
        <p:txBody>
          <a:bodyPr>
            <a:normAutofit fontScale="92500" lnSpcReduction="10000"/>
          </a:bodyPr>
          <a:lstStyle/>
          <a:p>
            <a:r>
              <a:rPr lang="zh-CN" altLang="en-US" dirty="0"/>
              <a:t>调速器的发展</a:t>
            </a:r>
          </a:p>
        </p:txBody>
      </p:sp>
      <p:sp>
        <p:nvSpPr>
          <p:cNvPr id="3" name="文本占位符 2">
            <a:extLst>
              <a:ext uri="{FF2B5EF4-FFF2-40B4-BE49-F238E27FC236}">
                <a16:creationId xmlns:a16="http://schemas.microsoft.com/office/drawing/2014/main" id="{941881F0-69B1-48FA-AF8D-E79A97FE2E07}"/>
              </a:ext>
            </a:extLst>
          </p:cNvPr>
          <p:cNvSpPr>
            <a:spLocks noGrp="1"/>
          </p:cNvSpPr>
          <p:nvPr>
            <p:ph type="body" sz="quarter" idx="12"/>
          </p:nvPr>
        </p:nvSpPr>
        <p:spPr/>
        <p:txBody>
          <a:bodyPr>
            <a:normAutofit fontScale="92500" lnSpcReduction="10000"/>
          </a:bodyPr>
          <a:lstStyle/>
          <a:p>
            <a:r>
              <a:rPr lang="en-US" altLang="zh-CN" dirty="0"/>
              <a:t>2</a:t>
            </a:r>
            <a:endParaRPr lang="zh-CN" altLang="en-US" dirty="0"/>
          </a:p>
        </p:txBody>
      </p:sp>
      <p:sp>
        <p:nvSpPr>
          <p:cNvPr id="6" name="流程图: 可选过程 30">
            <a:extLst>
              <a:ext uri="{FF2B5EF4-FFF2-40B4-BE49-F238E27FC236}">
                <a16:creationId xmlns:a16="http://schemas.microsoft.com/office/drawing/2014/main" id="{5D083AFD-A010-4567-865E-30C3F3F028E7}"/>
              </a:ext>
            </a:extLst>
          </p:cNvPr>
          <p:cNvSpPr>
            <a:spLocks noChangeArrowheads="1"/>
          </p:cNvSpPr>
          <p:nvPr/>
        </p:nvSpPr>
        <p:spPr bwMode="auto">
          <a:xfrm>
            <a:off x="1055440" y="1772816"/>
            <a:ext cx="9499320" cy="4248472"/>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直接作用式小型调速器</a:t>
            </a:r>
          </a:p>
          <a:p>
            <a:pPr lvl="1"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利用测速元件直接操作水轮机执行机构</a:t>
            </a:r>
          </a:p>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间接作用式调速器</a:t>
            </a:r>
            <a:r>
              <a:rPr lang="en-US" altLang="zh-CN" sz="2400" b="1" dirty="0">
                <a:solidFill>
                  <a:schemeClr val="tx1"/>
                </a:solidFill>
                <a:latin typeface="微软雅黑" charset="0"/>
                <a:ea typeface="微软雅黑" charset="0"/>
                <a:sym typeface="微软雅黑" charset="0"/>
              </a:rPr>
              <a:t>(19</a:t>
            </a:r>
            <a:r>
              <a:rPr lang="zh-CN" altLang="en-US" sz="2400" b="1" dirty="0">
                <a:solidFill>
                  <a:schemeClr val="tx1"/>
                </a:solidFill>
                <a:latin typeface="微软雅黑" charset="0"/>
                <a:ea typeface="微软雅黑" charset="0"/>
                <a:sym typeface="微软雅黑" charset="0"/>
              </a:rPr>
              <a:t>世纪末</a:t>
            </a:r>
            <a:r>
              <a:rPr lang="en-US" altLang="zh-CN" sz="2400" b="1" dirty="0">
                <a:solidFill>
                  <a:schemeClr val="tx1"/>
                </a:solidFill>
                <a:latin typeface="微软雅黑" charset="0"/>
                <a:ea typeface="微软雅黑" charset="0"/>
                <a:sym typeface="微软雅黑" charset="0"/>
              </a:rPr>
              <a:t>) </a:t>
            </a:r>
          </a:p>
          <a:p>
            <a:pPr lvl="1"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应用液压元件进行功率放大 </a:t>
            </a:r>
          </a:p>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带有缓冲器的机械液压型调速器 </a:t>
            </a:r>
          </a:p>
          <a:p>
            <a:pPr lvl="1"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可克服引水系统水力惯性所引起的不利影响 </a:t>
            </a:r>
          </a:p>
          <a:p>
            <a:pPr lvl="1"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可靠性高，原理较简单，便于掌握 </a:t>
            </a:r>
            <a:endParaRPr lang="en-US" altLang="zh-CN" sz="2000" b="1" dirty="0">
              <a:solidFill>
                <a:schemeClr val="tx1"/>
              </a:solidFill>
              <a:latin typeface="微软雅黑" charset="0"/>
              <a:ea typeface="微软雅黑" charset="0"/>
              <a:sym typeface="微软雅黑" charset="0"/>
            </a:endParaRPr>
          </a:p>
          <a:p>
            <a:pPr lvl="1" algn="just">
              <a:lnSpc>
                <a:spcPct val="150000"/>
              </a:lnSpc>
              <a:buSzPct val="120000"/>
              <a:buBlip>
                <a:blip r:embed="rId2"/>
              </a:buBlip>
            </a:pPr>
            <a:endParaRPr lang="zh-CN" altLang="en-US" sz="2000" b="1" dirty="0">
              <a:solidFill>
                <a:schemeClr val="tx1"/>
              </a:solidFill>
              <a:latin typeface="微软雅黑" charset="0"/>
              <a:ea typeface="微软雅黑" charset="0"/>
              <a:sym typeface="微软雅黑" charset="0"/>
            </a:endParaRPr>
          </a:p>
        </p:txBody>
      </p:sp>
    </p:spTree>
    <p:extLst>
      <p:ext uri="{BB962C8B-B14F-4D97-AF65-F5344CB8AC3E}">
        <p14:creationId xmlns:p14="http://schemas.microsoft.com/office/powerpoint/2010/main" val="38388287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水轮机调节系统</a:t>
            </a:r>
          </a:p>
        </p:txBody>
      </p:sp>
      <p:sp>
        <p:nvSpPr>
          <p:cNvPr id="5" name="内容占位符 4">
            <a:extLst>
              <a:ext uri="{FF2B5EF4-FFF2-40B4-BE49-F238E27FC236}">
                <a16:creationId xmlns:a16="http://schemas.microsoft.com/office/drawing/2014/main" id="{A18F03E9-AB05-4D0D-9242-1FFB5459FBBC}"/>
              </a:ext>
            </a:extLst>
          </p:cNvPr>
          <p:cNvSpPr>
            <a:spLocks noGrp="1"/>
          </p:cNvSpPr>
          <p:nvPr>
            <p:ph sz="quarter" idx="13"/>
          </p:nvPr>
        </p:nvSpPr>
        <p:spPr/>
        <p:txBody>
          <a:bodyPr>
            <a:normAutofit fontScale="92500" lnSpcReduction="10000"/>
          </a:bodyPr>
          <a:lstStyle/>
          <a:p>
            <a:r>
              <a:rPr lang="zh-CN" altLang="en-US" dirty="0"/>
              <a:t>调速器的发展</a:t>
            </a:r>
          </a:p>
        </p:txBody>
      </p:sp>
      <p:sp>
        <p:nvSpPr>
          <p:cNvPr id="3" name="文本占位符 2">
            <a:extLst>
              <a:ext uri="{FF2B5EF4-FFF2-40B4-BE49-F238E27FC236}">
                <a16:creationId xmlns:a16="http://schemas.microsoft.com/office/drawing/2014/main" id="{941881F0-69B1-48FA-AF8D-E79A97FE2E07}"/>
              </a:ext>
            </a:extLst>
          </p:cNvPr>
          <p:cNvSpPr>
            <a:spLocks noGrp="1"/>
          </p:cNvSpPr>
          <p:nvPr>
            <p:ph type="body" sz="quarter" idx="12"/>
          </p:nvPr>
        </p:nvSpPr>
        <p:spPr/>
        <p:txBody>
          <a:bodyPr>
            <a:normAutofit fontScale="92500" lnSpcReduction="10000"/>
          </a:bodyPr>
          <a:lstStyle/>
          <a:p>
            <a:r>
              <a:rPr lang="en-US" altLang="zh-CN" dirty="0"/>
              <a:t>2</a:t>
            </a:r>
            <a:endParaRPr lang="zh-CN" altLang="en-US" dirty="0"/>
          </a:p>
        </p:txBody>
      </p:sp>
      <p:sp>
        <p:nvSpPr>
          <p:cNvPr id="6" name="流程图: 可选过程 30">
            <a:extLst>
              <a:ext uri="{FF2B5EF4-FFF2-40B4-BE49-F238E27FC236}">
                <a16:creationId xmlns:a16="http://schemas.microsoft.com/office/drawing/2014/main" id="{5D083AFD-A010-4567-865E-30C3F3F028E7}"/>
              </a:ext>
            </a:extLst>
          </p:cNvPr>
          <p:cNvSpPr>
            <a:spLocks noChangeArrowheads="1"/>
          </p:cNvSpPr>
          <p:nvPr/>
        </p:nvSpPr>
        <p:spPr bwMode="auto">
          <a:xfrm>
            <a:off x="1055440" y="1713094"/>
            <a:ext cx="10441160" cy="4956266"/>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电气液压型调速器 </a:t>
            </a: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以</a:t>
            </a:r>
            <a:r>
              <a:rPr lang="zh-CN" altLang="en-US" b="1" dirty="0">
                <a:solidFill>
                  <a:srgbClr val="FF0000"/>
                </a:solidFill>
                <a:latin typeface="微软雅黑" charset="0"/>
                <a:ea typeface="微软雅黑" charset="0"/>
                <a:sym typeface="微软雅黑" charset="0"/>
              </a:rPr>
              <a:t>电气形式</a:t>
            </a:r>
            <a:r>
              <a:rPr lang="zh-CN" altLang="en-US" b="1" dirty="0">
                <a:solidFill>
                  <a:schemeClr val="tx1"/>
                </a:solidFill>
                <a:latin typeface="微软雅黑" charset="0"/>
                <a:ea typeface="微软雅黑" charset="0"/>
                <a:sym typeface="微软雅黑" charset="0"/>
              </a:rPr>
              <a:t>代替</a:t>
            </a:r>
            <a:r>
              <a:rPr lang="zh-CN" altLang="en-US" b="1" dirty="0">
                <a:solidFill>
                  <a:srgbClr val="FF0000"/>
                </a:solidFill>
                <a:latin typeface="微软雅黑" charset="0"/>
                <a:ea typeface="微软雅黑" charset="0"/>
                <a:sym typeface="微软雅黑" charset="0"/>
              </a:rPr>
              <a:t>机械形式</a:t>
            </a:r>
            <a:r>
              <a:rPr lang="zh-CN" altLang="en-US" b="1" dirty="0">
                <a:solidFill>
                  <a:schemeClr val="tx1"/>
                </a:solidFill>
                <a:latin typeface="微软雅黑" charset="0"/>
                <a:ea typeface="微软雅黑" charset="0"/>
                <a:sym typeface="微软雅黑" charset="0"/>
              </a:rPr>
              <a:t>进行信号的传递、变换与综合 </a:t>
            </a: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响应速度快、控制精度高、易于实现调节规律及控制功能</a:t>
            </a: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经历了电子管、晶体管、集成电路等发展阶段 </a:t>
            </a: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调节规律从</a:t>
            </a:r>
            <a:r>
              <a:rPr lang="en-US" altLang="zh-CN" b="1" dirty="0">
                <a:solidFill>
                  <a:schemeClr val="tx1"/>
                </a:solidFill>
                <a:latin typeface="微软雅黑" charset="0"/>
                <a:ea typeface="微软雅黑" charset="0"/>
                <a:sym typeface="微软雅黑" charset="0"/>
              </a:rPr>
              <a:t>PI</a:t>
            </a:r>
            <a:r>
              <a:rPr lang="zh-CN" altLang="en-US" b="1" dirty="0">
                <a:solidFill>
                  <a:schemeClr val="tx1"/>
                </a:solidFill>
                <a:latin typeface="微软雅黑" charset="0"/>
                <a:ea typeface="微软雅黑" charset="0"/>
                <a:sym typeface="微软雅黑" charset="0"/>
              </a:rPr>
              <a:t>（比例－积分）发展到</a:t>
            </a:r>
            <a:r>
              <a:rPr lang="en-US" altLang="zh-CN" b="1" dirty="0">
                <a:solidFill>
                  <a:schemeClr val="tx1"/>
                </a:solidFill>
                <a:latin typeface="微软雅黑" charset="0"/>
                <a:ea typeface="微软雅黑" charset="0"/>
                <a:sym typeface="微软雅黑" charset="0"/>
              </a:rPr>
              <a:t>PID</a:t>
            </a:r>
            <a:r>
              <a:rPr lang="zh-CN" altLang="en-US" b="1" dirty="0">
                <a:solidFill>
                  <a:schemeClr val="tx1"/>
                </a:solidFill>
                <a:latin typeface="微软雅黑" charset="0"/>
                <a:ea typeface="微软雅黑" charset="0"/>
                <a:sym typeface="微软雅黑" charset="0"/>
              </a:rPr>
              <a:t>（比例－积分－微分）</a:t>
            </a:r>
            <a:endParaRPr lang="en-US" altLang="zh-CN" b="1" dirty="0">
              <a:solidFill>
                <a:schemeClr val="tx1"/>
              </a:solidFill>
              <a:latin typeface="微软雅黑" charset="0"/>
              <a:ea typeface="微软雅黑" charset="0"/>
              <a:sym typeface="微软雅黑" charset="0"/>
            </a:endParaRPr>
          </a:p>
          <a:p>
            <a:pPr marL="357188" lvl="1" indent="-357188"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数字 </a:t>
            </a:r>
            <a:r>
              <a:rPr lang="en-US" altLang="zh-CN" sz="2400" b="1" dirty="0">
                <a:solidFill>
                  <a:schemeClr val="tx1"/>
                </a:solidFill>
                <a:latin typeface="微软雅黑" charset="0"/>
                <a:ea typeface="微软雅黑" charset="0"/>
                <a:sym typeface="微软雅黑" charset="0"/>
              </a:rPr>
              <a:t>(</a:t>
            </a:r>
            <a:r>
              <a:rPr lang="zh-CN" altLang="en-US" sz="2400" b="1" dirty="0">
                <a:solidFill>
                  <a:schemeClr val="tx1"/>
                </a:solidFill>
                <a:latin typeface="微软雅黑" charset="0"/>
                <a:ea typeface="微软雅黑" charset="0"/>
                <a:sym typeface="微软雅黑" charset="0"/>
              </a:rPr>
              <a:t>微机</a:t>
            </a:r>
            <a:r>
              <a:rPr lang="en-US" altLang="zh-CN" sz="2400" b="1" dirty="0">
                <a:solidFill>
                  <a:schemeClr val="tx1"/>
                </a:solidFill>
                <a:latin typeface="微软雅黑" charset="0"/>
                <a:ea typeface="微软雅黑" charset="0"/>
                <a:sym typeface="微软雅黑" charset="0"/>
              </a:rPr>
              <a:t>)</a:t>
            </a:r>
            <a:r>
              <a:rPr lang="zh-CN" altLang="en-US" sz="2400" b="1" dirty="0">
                <a:solidFill>
                  <a:schemeClr val="tx1"/>
                </a:solidFill>
                <a:latin typeface="微软雅黑" charset="0"/>
                <a:ea typeface="微软雅黑" charset="0"/>
                <a:sym typeface="微软雅黑" charset="0"/>
              </a:rPr>
              <a:t>调速器 </a:t>
            </a:r>
            <a:endParaRPr lang="en-US" altLang="zh-CN" sz="2400" b="1" dirty="0">
              <a:solidFill>
                <a:schemeClr val="tx1"/>
              </a:solidFill>
              <a:latin typeface="微软雅黑" charset="0"/>
              <a:ea typeface="微软雅黑" charset="0"/>
              <a:sym typeface="微软雅黑" charset="0"/>
            </a:endParaRP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以</a:t>
            </a:r>
            <a:r>
              <a:rPr lang="zh-CN" altLang="en-US" b="1" dirty="0">
                <a:solidFill>
                  <a:srgbClr val="FF0000"/>
                </a:solidFill>
                <a:latin typeface="微软雅黑" charset="0"/>
                <a:ea typeface="微软雅黑" charset="0"/>
                <a:sym typeface="微软雅黑" charset="0"/>
              </a:rPr>
              <a:t>微机</a:t>
            </a:r>
            <a:r>
              <a:rPr lang="zh-CN" altLang="en-US" b="1" dirty="0">
                <a:solidFill>
                  <a:schemeClr val="tx1"/>
                </a:solidFill>
                <a:latin typeface="微软雅黑" charset="0"/>
                <a:ea typeface="微软雅黑" charset="0"/>
                <a:sym typeface="微软雅黑" charset="0"/>
              </a:rPr>
              <a:t>为基础，通过数字模拟实现调节规律</a:t>
            </a:r>
            <a:endParaRPr lang="en-US" altLang="zh-CN" b="1" dirty="0">
              <a:solidFill>
                <a:schemeClr val="tx1"/>
              </a:solidFill>
              <a:latin typeface="微软雅黑" charset="0"/>
              <a:ea typeface="微软雅黑" charset="0"/>
              <a:sym typeface="微软雅黑" charset="0"/>
            </a:endParaRP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在被控制对象的参数或其它条件变化时，能</a:t>
            </a:r>
            <a:r>
              <a:rPr lang="zh-CN" altLang="en-US" b="1" dirty="0">
                <a:solidFill>
                  <a:srgbClr val="FF0000"/>
                </a:solidFill>
                <a:latin typeface="微软雅黑" charset="0"/>
                <a:ea typeface="微软雅黑" charset="0"/>
                <a:sym typeface="微软雅黑" charset="0"/>
              </a:rPr>
              <a:t>自动调整调速器的参数</a:t>
            </a:r>
            <a:r>
              <a:rPr lang="zh-CN" altLang="en-US" b="1" dirty="0">
                <a:solidFill>
                  <a:schemeClr val="tx1"/>
                </a:solidFill>
                <a:latin typeface="微软雅黑" charset="0"/>
                <a:ea typeface="微软雅黑" charset="0"/>
                <a:sym typeface="微软雅黑" charset="0"/>
              </a:rPr>
              <a:t>，以保持水轮机调节系统处于最佳运行状态</a:t>
            </a:r>
            <a:r>
              <a:rPr lang="en-US" altLang="zh-CN" b="1" dirty="0">
                <a:solidFill>
                  <a:schemeClr val="tx1"/>
                </a:solidFill>
                <a:latin typeface="微软雅黑" charset="0"/>
                <a:ea typeface="微软雅黑" charset="0"/>
                <a:sym typeface="微软雅黑" charset="0"/>
              </a:rPr>
              <a:t>--</a:t>
            </a:r>
            <a:r>
              <a:rPr lang="zh-CN" altLang="en-US" b="1" dirty="0">
                <a:solidFill>
                  <a:srgbClr val="FF0000"/>
                </a:solidFill>
                <a:latin typeface="微软雅黑" charset="0"/>
                <a:ea typeface="微软雅黑" charset="0"/>
              </a:rPr>
              <a:t>自适应式调速器</a:t>
            </a:r>
            <a:endParaRPr lang="en-US" altLang="zh-CN" b="1" dirty="0">
              <a:solidFill>
                <a:srgbClr val="FF0000"/>
              </a:solidFill>
              <a:latin typeface="微软雅黑" charset="0"/>
              <a:ea typeface="微软雅黑" charset="0"/>
              <a:sym typeface="微软雅黑" charset="0"/>
            </a:endParaRP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可将机组</a:t>
            </a:r>
            <a:r>
              <a:rPr lang="zh-CN" altLang="en-US" b="1" dirty="0">
                <a:solidFill>
                  <a:srgbClr val="FF0000"/>
                </a:solidFill>
                <a:latin typeface="微软雅黑" charset="0"/>
                <a:ea typeface="微软雅黑" charset="0"/>
                <a:sym typeface="微软雅黑" charset="0"/>
              </a:rPr>
              <a:t>速度调节</a:t>
            </a:r>
            <a:r>
              <a:rPr lang="zh-CN" altLang="en-US" b="1" dirty="0">
                <a:solidFill>
                  <a:schemeClr val="tx1"/>
                </a:solidFill>
                <a:latin typeface="微软雅黑" charset="0"/>
                <a:ea typeface="微软雅黑" charset="0"/>
                <a:sym typeface="微软雅黑" charset="0"/>
              </a:rPr>
              <a:t>和其它物理量（例如</a:t>
            </a:r>
            <a:r>
              <a:rPr lang="zh-CN" altLang="en-US" b="1" dirty="0">
                <a:solidFill>
                  <a:srgbClr val="FF0000"/>
                </a:solidFill>
                <a:latin typeface="微软雅黑" charset="0"/>
                <a:ea typeface="微软雅黑" charset="0"/>
                <a:sym typeface="微软雅黑" charset="0"/>
              </a:rPr>
              <a:t>电压、水压</a:t>
            </a:r>
            <a:r>
              <a:rPr lang="zh-CN" altLang="en-US" b="1" dirty="0">
                <a:solidFill>
                  <a:schemeClr val="tx1"/>
                </a:solidFill>
                <a:latin typeface="微软雅黑" charset="0"/>
                <a:ea typeface="微软雅黑" charset="0"/>
                <a:sym typeface="微软雅黑" charset="0"/>
              </a:rPr>
              <a:t>）的调节功能</a:t>
            </a:r>
            <a:r>
              <a:rPr lang="zh-CN" altLang="en-US" b="1" dirty="0">
                <a:solidFill>
                  <a:srgbClr val="FF0000"/>
                </a:solidFill>
                <a:latin typeface="微软雅黑" charset="0"/>
                <a:ea typeface="微软雅黑" charset="0"/>
                <a:sym typeface="微软雅黑" charset="0"/>
              </a:rPr>
              <a:t>集中</a:t>
            </a:r>
            <a:r>
              <a:rPr lang="zh-CN" altLang="en-US" b="1" dirty="0">
                <a:solidFill>
                  <a:schemeClr val="tx1"/>
                </a:solidFill>
                <a:latin typeface="微软雅黑" charset="0"/>
                <a:ea typeface="微软雅黑" charset="0"/>
                <a:sym typeface="微软雅黑" charset="0"/>
              </a:rPr>
              <a:t>于一台微处理机，从而提高各个物理量的调节品质</a:t>
            </a:r>
          </a:p>
        </p:txBody>
      </p:sp>
    </p:spTree>
    <p:extLst>
      <p:ext uri="{BB962C8B-B14F-4D97-AF65-F5344CB8AC3E}">
        <p14:creationId xmlns:p14="http://schemas.microsoft.com/office/powerpoint/2010/main" val="39117358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水轮机调节系统</a:t>
            </a:r>
          </a:p>
        </p:txBody>
      </p:sp>
      <p:sp>
        <p:nvSpPr>
          <p:cNvPr id="5" name="内容占位符 4">
            <a:extLst>
              <a:ext uri="{FF2B5EF4-FFF2-40B4-BE49-F238E27FC236}">
                <a16:creationId xmlns:a16="http://schemas.microsoft.com/office/drawing/2014/main" id="{A18F03E9-AB05-4D0D-9242-1FFB5459FBBC}"/>
              </a:ext>
            </a:extLst>
          </p:cNvPr>
          <p:cNvSpPr>
            <a:spLocks noGrp="1"/>
          </p:cNvSpPr>
          <p:nvPr>
            <p:ph sz="quarter" idx="13"/>
          </p:nvPr>
        </p:nvSpPr>
        <p:spPr/>
        <p:txBody>
          <a:bodyPr>
            <a:normAutofit fontScale="92500" lnSpcReduction="10000"/>
          </a:bodyPr>
          <a:lstStyle/>
          <a:p>
            <a:r>
              <a:rPr lang="zh-CN" altLang="en-US" dirty="0"/>
              <a:t>调速器分类</a:t>
            </a:r>
          </a:p>
        </p:txBody>
      </p:sp>
      <p:sp>
        <p:nvSpPr>
          <p:cNvPr id="3" name="文本占位符 2">
            <a:extLst>
              <a:ext uri="{FF2B5EF4-FFF2-40B4-BE49-F238E27FC236}">
                <a16:creationId xmlns:a16="http://schemas.microsoft.com/office/drawing/2014/main" id="{941881F0-69B1-48FA-AF8D-E79A97FE2E07}"/>
              </a:ext>
            </a:extLst>
          </p:cNvPr>
          <p:cNvSpPr>
            <a:spLocks noGrp="1"/>
          </p:cNvSpPr>
          <p:nvPr>
            <p:ph type="body" sz="quarter" idx="12"/>
          </p:nvPr>
        </p:nvSpPr>
        <p:spPr/>
        <p:txBody>
          <a:bodyPr>
            <a:normAutofit fontScale="92500" lnSpcReduction="10000"/>
          </a:bodyPr>
          <a:lstStyle/>
          <a:p>
            <a:r>
              <a:rPr lang="en-US" altLang="zh-CN" dirty="0"/>
              <a:t>2</a:t>
            </a:r>
            <a:endParaRPr lang="zh-CN" altLang="en-US" dirty="0"/>
          </a:p>
        </p:txBody>
      </p:sp>
      <p:sp>
        <p:nvSpPr>
          <p:cNvPr id="6" name="流程图: 可选过程 30">
            <a:extLst>
              <a:ext uri="{FF2B5EF4-FFF2-40B4-BE49-F238E27FC236}">
                <a16:creationId xmlns:a16="http://schemas.microsoft.com/office/drawing/2014/main" id="{5D083AFD-A010-4567-865E-30C3F3F028E7}"/>
              </a:ext>
            </a:extLst>
          </p:cNvPr>
          <p:cNvSpPr>
            <a:spLocks noChangeArrowheads="1"/>
          </p:cNvSpPr>
          <p:nvPr/>
        </p:nvSpPr>
        <p:spPr bwMode="auto">
          <a:xfrm>
            <a:off x="1127448" y="1772817"/>
            <a:ext cx="9937104" cy="4866283"/>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按调速器</a:t>
            </a:r>
            <a:r>
              <a:rPr lang="zh-CN" altLang="en-US" sz="2400" b="1" dirty="0">
                <a:solidFill>
                  <a:srgbClr val="FF0000"/>
                </a:solidFill>
                <a:latin typeface="微软雅黑" charset="0"/>
                <a:ea typeface="微软雅黑" charset="0"/>
                <a:sym typeface="微软雅黑" charset="0"/>
              </a:rPr>
              <a:t>调节规律</a:t>
            </a:r>
            <a:r>
              <a:rPr lang="zh-CN" altLang="en-US" sz="2400" b="1" dirty="0">
                <a:solidFill>
                  <a:schemeClr val="tx1"/>
                </a:solidFill>
                <a:latin typeface="微软雅黑" charset="0"/>
                <a:ea typeface="微软雅黑" charset="0"/>
                <a:sym typeface="微软雅黑" charset="0"/>
              </a:rPr>
              <a:t>分类</a:t>
            </a:r>
          </a:p>
          <a:p>
            <a:pPr lvl="1" algn="just">
              <a:lnSpc>
                <a:spcPct val="150000"/>
              </a:lnSpc>
              <a:buSzPct val="120000"/>
              <a:buBlip>
                <a:blip r:embed="rId2"/>
              </a:buBlip>
            </a:pPr>
            <a:r>
              <a:rPr lang="en-US" altLang="zh-CN" b="1" dirty="0">
                <a:solidFill>
                  <a:schemeClr val="tx1"/>
                </a:solidFill>
                <a:latin typeface="微软雅黑" charset="0"/>
                <a:ea typeface="微软雅黑" charset="0"/>
                <a:sym typeface="微软雅黑" charset="0"/>
              </a:rPr>
              <a:t>PI</a:t>
            </a:r>
            <a:r>
              <a:rPr lang="zh-CN" altLang="en-US" b="1" dirty="0">
                <a:solidFill>
                  <a:schemeClr val="tx1"/>
                </a:solidFill>
                <a:latin typeface="微软雅黑" charset="0"/>
                <a:ea typeface="微软雅黑" charset="0"/>
                <a:sym typeface="微软雅黑" charset="0"/>
              </a:rPr>
              <a:t>调速器</a:t>
            </a:r>
          </a:p>
          <a:p>
            <a:pPr lvl="1" algn="just">
              <a:lnSpc>
                <a:spcPct val="150000"/>
              </a:lnSpc>
              <a:buSzPct val="120000"/>
              <a:buBlip>
                <a:blip r:embed="rId2"/>
              </a:buBlip>
            </a:pPr>
            <a:r>
              <a:rPr lang="en-US" altLang="zh-CN" b="1" dirty="0">
                <a:solidFill>
                  <a:schemeClr val="tx1"/>
                </a:solidFill>
                <a:latin typeface="微软雅黑" charset="0"/>
                <a:ea typeface="微软雅黑" charset="0"/>
                <a:sym typeface="微软雅黑" charset="0"/>
              </a:rPr>
              <a:t>PID</a:t>
            </a:r>
            <a:r>
              <a:rPr lang="zh-CN" altLang="en-US" b="1" dirty="0">
                <a:solidFill>
                  <a:schemeClr val="tx1"/>
                </a:solidFill>
                <a:latin typeface="微软雅黑" charset="0"/>
                <a:ea typeface="微软雅黑" charset="0"/>
                <a:sym typeface="微软雅黑" charset="0"/>
              </a:rPr>
              <a:t>调速器</a:t>
            </a: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其他规律调速器</a:t>
            </a:r>
          </a:p>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按调速器主要部件的</a:t>
            </a:r>
            <a:r>
              <a:rPr lang="zh-CN" altLang="en-US" sz="2400" b="1" dirty="0">
                <a:solidFill>
                  <a:srgbClr val="FF0000"/>
                </a:solidFill>
                <a:latin typeface="微软雅黑" charset="0"/>
                <a:ea typeface="微软雅黑" charset="0"/>
                <a:sym typeface="微软雅黑" charset="0"/>
              </a:rPr>
              <a:t>结构类型</a:t>
            </a:r>
            <a:r>
              <a:rPr lang="zh-CN" altLang="en-US" sz="2400" b="1" dirty="0">
                <a:solidFill>
                  <a:schemeClr val="tx1"/>
                </a:solidFill>
                <a:latin typeface="微软雅黑" charset="0"/>
                <a:ea typeface="微软雅黑" charset="0"/>
                <a:sym typeface="微软雅黑" charset="0"/>
              </a:rPr>
              <a:t>分类</a:t>
            </a: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机械液压型</a:t>
            </a:r>
            <a:endParaRPr lang="en-US" altLang="zh-CN" b="1" dirty="0">
              <a:solidFill>
                <a:schemeClr val="tx1"/>
              </a:solidFill>
              <a:latin typeface="微软雅黑" charset="0"/>
              <a:ea typeface="微软雅黑" charset="0"/>
              <a:sym typeface="微软雅黑" charset="0"/>
            </a:endParaRPr>
          </a:p>
          <a:p>
            <a:pPr lvl="2"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以机械和液压元件为主要部件</a:t>
            </a: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电气液压型</a:t>
            </a:r>
          </a:p>
          <a:p>
            <a:pPr lvl="2"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测量元件、信号综合放大元件、校正元件用电气元件</a:t>
            </a:r>
          </a:p>
          <a:p>
            <a:pPr lvl="2"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功率放大用液压放大元件</a:t>
            </a: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数字型 </a:t>
            </a:r>
            <a:endParaRPr lang="zh-CN" altLang="en-US" sz="2000" b="1" dirty="0">
              <a:solidFill>
                <a:schemeClr val="tx1"/>
              </a:solidFill>
              <a:latin typeface="微软雅黑" charset="0"/>
              <a:ea typeface="微软雅黑" charset="0"/>
              <a:sym typeface="微软雅黑" charset="0"/>
            </a:endParaRPr>
          </a:p>
        </p:txBody>
      </p:sp>
    </p:spTree>
    <p:extLst>
      <p:ext uri="{BB962C8B-B14F-4D97-AF65-F5344CB8AC3E}">
        <p14:creationId xmlns:p14="http://schemas.microsoft.com/office/powerpoint/2010/main" val="29102928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水轮机调节系统</a:t>
            </a:r>
          </a:p>
        </p:txBody>
      </p:sp>
      <p:sp>
        <p:nvSpPr>
          <p:cNvPr id="5" name="内容占位符 4">
            <a:extLst>
              <a:ext uri="{FF2B5EF4-FFF2-40B4-BE49-F238E27FC236}">
                <a16:creationId xmlns:a16="http://schemas.microsoft.com/office/drawing/2014/main" id="{A18F03E9-AB05-4D0D-9242-1FFB5459FBBC}"/>
              </a:ext>
            </a:extLst>
          </p:cNvPr>
          <p:cNvSpPr>
            <a:spLocks noGrp="1"/>
          </p:cNvSpPr>
          <p:nvPr>
            <p:ph sz="quarter" idx="13"/>
          </p:nvPr>
        </p:nvSpPr>
        <p:spPr/>
        <p:txBody>
          <a:bodyPr>
            <a:normAutofit fontScale="92500" lnSpcReduction="10000"/>
          </a:bodyPr>
          <a:lstStyle/>
          <a:p>
            <a:r>
              <a:rPr lang="zh-CN" altLang="en-US" dirty="0"/>
              <a:t>调速器分类</a:t>
            </a:r>
          </a:p>
        </p:txBody>
      </p:sp>
      <p:sp>
        <p:nvSpPr>
          <p:cNvPr id="3" name="文本占位符 2">
            <a:extLst>
              <a:ext uri="{FF2B5EF4-FFF2-40B4-BE49-F238E27FC236}">
                <a16:creationId xmlns:a16="http://schemas.microsoft.com/office/drawing/2014/main" id="{941881F0-69B1-48FA-AF8D-E79A97FE2E07}"/>
              </a:ext>
            </a:extLst>
          </p:cNvPr>
          <p:cNvSpPr>
            <a:spLocks noGrp="1"/>
          </p:cNvSpPr>
          <p:nvPr>
            <p:ph type="body" sz="quarter" idx="12"/>
          </p:nvPr>
        </p:nvSpPr>
        <p:spPr/>
        <p:txBody>
          <a:bodyPr>
            <a:normAutofit fontScale="92500" lnSpcReduction="10000"/>
          </a:bodyPr>
          <a:lstStyle/>
          <a:p>
            <a:r>
              <a:rPr lang="en-US" altLang="zh-CN" dirty="0"/>
              <a:t>2</a:t>
            </a:r>
            <a:endParaRPr lang="zh-CN" altLang="en-US" dirty="0"/>
          </a:p>
        </p:txBody>
      </p:sp>
      <p:sp>
        <p:nvSpPr>
          <p:cNvPr id="6" name="流程图: 可选过程 30">
            <a:extLst>
              <a:ext uri="{FF2B5EF4-FFF2-40B4-BE49-F238E27FC236}">
                <a16:creationId xmlns:a16="http://schemas.microsoft.com/office/drawing/2014/main" id="{5D083AFD-A010-4567-865E-30C3F3F028E7}"/>
              </a:ext>
            </a:extLst>
          </p:cNvPr>
          <p:cNvSpPr>
            <a:spLocks noChangeArrowheads="1"/>
          </p:cNvSpPr>
          <p:nvPr/>
        </p:nvSpPr>
        <p:spPr bwMode="auto">
          <a:xfrm>
            <a:off x="1055440" y="1844824"/>
            <a:ext cx="10009112" cy="3305289"/>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按调速器</a:t>
            </a:r>
            <a:r>
              <a:rPr lang="zh-CN" altLang="en-US" sz="2400" b="1" dirty="0">
                <a:solidFill>
                  <a:srgbClr val="FF0000"/>
                </a:solidFill>
                <a:latin typeface="微软雅黑" charset="0"/>
                <a:ea typeface="微软雅黑" charset="0"/>
                <a:sym typeface="微软雅黑" charset="0"/>
              </a:rPr>
              <a:t>执行机构的数目</a:t>
            </a:r>
            <a:r>
              <a:rPr lang="zh-CN" altLang="en-US" sz="2400" b="1" dirty="0">
                <a:solidFill>
                  <a:schemeClr val="tx1"/>
                </a:solidFill>
                <a:latin typeface="微软雅黑" charset="0"/>
                <a:ea typeface="微软雅黑" charset="0"/>
                <a:sym typeface="微软雅黑" charset="0"/>
              </a:rPr>
              <a:t>分类</a:t>
            </a:r>
          </a:p>
          <a:p>
            <a:pPr lvl="1"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单调节调速器</a:t>
            </a:r>
          </a:p>
          <a:p>
            <a:pPr lvl="2"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混流式、轴流定桨式等水轮机的调速器</a:t>
            </a:r>
          </a:p>
          <a:p>
            <a:pPr lvl="1"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双重调节调速器</a:t>
            </a:r>
          </a:p>
          <a:p>
            <a:pPr lvl="2"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轴流转桨式、斜流式、冲击式等水轮机调速器</a:t>
            </a:r>
          </a:p>
        </p:txBody>
      </p:sp>
    </p:spTree>
    <p:extLst>
      <p:ext uri="{BB962C8B-B14F-4D97-AF65-F5344CB8AC3E}">
        <p14:creationId xmlns:p14="http://schemas.microsoft.com/office/powerpoint/2010/main" val="277495555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机械液压</a:t>
            </a:r>
            <a:r>
              <a:rPr lang="en-US" altLang="zh-CN" spc="0" dirty="0"/>
              <a:t>(PI)</a:t>
            </a:r>
            <a:r>
              <a:rPr lang="zh-CN" altLang="en-US" spc="0" dirty="0"/>
              <a:t>型调速器</a:t>
            </a:r>
          </a:p>
        </p:txBody>
      </p:sp>
      <p:sp>
        <p:nvSpPr>
          <p:cNvPr id="3" name="内容占位符 2">
            <a:extLst>
              <a:ext uri="{FF2B5EF4-FFF2-40B4-BE49-F238E27FC236}">
                <a16:creationId xmlns:a16="http://schemas.microsoft.com/office/drawing/2014/main" id="{7F264A21-C8B7-4B6E-9E35-062A39958B46}"/>
              </a:ext>
            </a:extLst>
          </p:cNvPr>
          <p:cNvSpPr>
            <a:spLocks noGrp="1"/>
          </p:cNvSpPr>
          <p:nvPr>
            <p:ph sz="quarter" idx="13"/>
          </p:nvPr>
        </p:nvSpPr>
        <p:spPr/>
        <p:txBody>
          <a:bodyPr>
            <a:normAutofit fontScale="92500" lnSpcReduction="10000"/>
          </a:bodyPr>
          <a:lstStyle/>
          <a:p>
            <a:r>
              <a:rPr lang="zh-CN" altLang="en-US" dirty="0"/>
              <a:t>机械液压型调速器结构</a:t>
            </a:r>
          </a:p>
        </p:txBody>
      </p:sp>
      <p:sp>
        <p:nvSpPr>
          <p:cNvPr id="6"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7" name="流程图: 可选过程 30">
            <a:extLst>
              <a:ext uri="{FF2B5EF4-FFF2-40B4-BE49-F238E27FC236}">
                <a16:creationId xmlns:a16="http://schemas.microsoft.com/office/drawing/2014/main" id="{534CA70C-91D9-46BF-A910-7556C4B79B01}"/>
              </a:ext>
            </a:extLst>
          </p:cNvPr>
          <p:cNvSpPr>
            <a:spLocks noChangeArrowheads="1"/>
          </p:cNvSpPr>
          <p:nvPr/>
        </p:nvSpPr>
        <p:spPr bwMode="auto">
          <a:xfrm>
            <a:off x="1071014" y="1973730"/>
            <a:ext cx="3240360" cy="4107307"/>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b="1" dirty="0">
                <a:solidFill>
                  <a:schemeClr val="tx1"/>
                </a:solidFill>
                <a:latin typeface="微软雅黑" charset="0"/>
                <a:ea typeface="微软雅黑" charset="0"/>
                <a:sym typeface="微软雅黑" charset="0"/>
              </a:rPr>
              <a:t>机械液压型调速器主要是由</a:t>
            </a:r>
            <a:r>
              <a:rPr lang="zh-CN" altLang="en-US" b="1" dirty="0">
                <a:solidFill>
                  <a:srgbClr val="FF0000"/>
                </a:solidFill>
                <a:latin typeface="+mn-ea"/>
                <a:ea typeface="+mn-ea"/>
                <a:sym typeface="微软雅黑" charset="0"/>
              </a:rPr>
              <a:t>机械位移传递</a:t>
            </a:r>
            <a:r>
              <a:rPr lang="zh-CN" altLang="en-US" b="1" dirty="0">
                <a:solidFill>
                  <a:schemeClr val="tx1"/>
                </a:solidFill>
                <a:latin typeface="微软雅黑" charset="0"/>
                <a:ea typeface="微软雅黑" charset="0"/>
                <a:sym typeface="微软雅黑" charset="0"/>
              </a:rPr>
              <a:t>和</a:t>
            </a:r>
            <a:r>
              <a:rPr lang="zh-CN" altLang="en-US" b="1" dirty="0">
                <a:solidFill>
                  <a:srgbClr val="FF0000"/>
                </a:solidFill>
                <a:latin typeface="+mn-ea"/>
                <a:ea typeface="+mn-ea"/>
                <a:sym typeface="微软雅黑" charset="0"/>
              </a:rPr>
              <a:t>液压放大</a:t>
            </a:r>
            <a:r>
              <a:rPr lang="zh-CN" altLang="en-US" b="1" dirty="0">
                <a:solidFill>
                  <a:schemeClr val="tx1"/>
                </a:solidFill>
                <a:latin typeface="微软雅黑" charset="0"/>
                <a:ea typeface="微软雅黑" charset="0"/>
                <a:sym typeface="微软雅黑" charset="0"/>
              </a:rPr>
              <a:t>两类装置组成</a:t>
            </a:r>
            <a:endParaRPr lang="en-US" altLang="zh-CN" b="1" dirty="0">
              <a:solidFill>
                <a:schemeClr val="tx1"/>
              </a:solidFill>
              <a:latin typeface="微软雅黑" charset="0"/>
              <a:ea typeface="微软雅黑" charset="0"/>
              <a:sym typeface="微软雅黑" charset="0"/>
            </a:endParaRPr>
          </a:p>
          <a:p>
            <a:pPr algn="just">
              <a:lnSpc>
                <a:spcPct val="150000"/>
              </a:lnSpc>
              <a:buSzPct val="120000"/>
              <a:buBlip>
                <a:blip r:embed="rId3"/>
              </a:buBlip>
            </a:pPr>
            <a:r>
              <a:rPr lang="zh-CN" altLang="en-US" b="1" dirty="0">
                <a:solidFill>
                  <a:srgbClr val="FF0000"/>
                </a:solidFill>
                <a:latin typeface="+mn-ea"/>
                <a:ea typeface="+mn-ea"/>
                <a:sym typeface="微软雅黑" charset="0"/>
              </a:rPr>
              <a:t>自动调速机构</a:t>
            </a:r>
            <a:r>
              <a:rPr lang="zh-CN" altLang="en-US" b="1" dirty="0">
                <a:solidFill>
                  <a:schemeClr val="tx1"/>
                </a:solidFill>
                <a:latin typeface="微软雅黑" charset="0"/>
                <a:ea typeface="微软雅黑" charset="0"/>
                <a:sym typeface="微软雅黑" charset="0"/>
              </a:rPr>
              <a:t>、</a:t>
            </a:r>
            <a:r>
              <a:rPr lang="zh-CN" altLang="en-US" b="1" dirty="0">
                <a:solidFill>
                  <a:srgbClr val="FF0000"/>
                </a:solidFill>
                <a:latin typeface="+mn-ea"/>
                <a:ea typeface="+mn-ea"/>
                <a:sym typeface="微软雅黑" charset="0"/>
              </a:rPr>
              <a:t>控制机构</a:t>
            </a:r>
            <a:r>
              <a:rPr lang="zh-CN" altLang="en-US" b="1" dirty="0">
                <a:solidFill>
                  <a:schemeClr val="tx1"/>
                </a:solidFill>
                <a:latin typeface="微软雅黑" charset="0"/>
                <a:ea typeface="微软雅黑" charset="0"/>
                <a:sym typeface="微软雅黑" charset="0"/>
              </a:rPr>
              <a:t>、</a:t>
            </a:r>
            <a:r>
              <a:rPr lang="zh-CN" altLang="en-US" b="1" dirty="0">
                <a:solidFill>
                  <a:srgbClr val="FF0000"/>
                </a:solidFill>
                <a:latin typeface="+mn-ea"/>
                <a:ea typeface="+mn-ea"/>
                <a:sym typeface="微软雅黑" charset="0"/>
              </a:rPr>
              <a:t>油压装置</a:t>
            </a:r>
            <a:r>
              <a:rPr lang="zh-CN" altLang="en-US" b="1" dirty="0">
                <a:solidFill>
                  <a:schemeClr val="tx1"/>
                </a:solidFill>
                <a:latin typeface="微软雅黑" charset="0"/>
                <a:ea typeface="微软雅黑" charset="0"/>
                <a:sym typeface="微软雅黑" charset="0"/>
              </a:rPr>
              <a:t>、</a:t>
            </a:r>
            <a:r>
              <a:rPr lang="zh-CN" altLang="en-US" b="1" dirty="0">
                <a:solidFill>
                  <a:srgbClr val="FF0000"/>
                </a:solidFill>
                <a:latin typeface="+mn-ea"/>
                <a:ea typeface="+mn-ea"/>
                <a:sym typeface="微软雅黑" charset="0"/>
              </a:rPr>
              <a:t>保护监视仪表</a:t>
            </a:r>
            <a:r>
              <a:rPr lang="zh-CN" altLang="en-US" b="1" dirty="0">
                <a:solidFill>
                  <a:schemeClr val="tx1"/>
                </a:solidFill>
                <a:latin typeface="微软雅黑" charset="0"/>
                <a:ea typeface="微软雅黑" charset="0"/>
                <a:sym typeface="微软雅黑" charset="0"/>
              </a:rPr>
              <a:t>及其他元件  </a:t>
            </a:r>
          </a:p>
          <a:p>
            <a:pPr algn="just">
              <a:lnSpc>
                <a:spcPct val="150000"/>
              </a:lnSpc>
              <a:buSzPct val="120000"/>
              <a:buBlip>
                <a:blip r:embed="rId3"/>
              </a:buBlip>
            </a:pPr>
            <a:r>
              <a:rPr lang="zh-CN" altLang="en-US" b="1" dirty="0">
                <a:solidFill>
                  <a:schemeClr val="tx1"/>
                </a:solidFill>
                <a:latin typeface="微软雅黑" charset="0"/>
                <a:ea typeface="微软雅黑" charset="0"/>
                <a:sym typeface="微软雅黑" charset="0"/>
              </a:rPr>
              <a:t>按照</a:t>
            </a:r>
            <a:r>
              <a:rPr lang="zh-CN" altLang="en-US" b="1" dirty="0">
                <a:solidFill>
                  <a:srgbClr val="FF0000"/>
                </a:solidFill>
                <a:latin typeface="+mn-ea"/>
                <a:ea typeface="+mn-ea"/>
                <a:sym typeface="微软雅黑" charset="0"/>
              </a:rPr>
              <a:t>比例（</a:t>
            </a:r>
            <a:r>
              <a:rPr lang="en-US" altLang="zh-CN" b="1" dirty="0">
                <a:solidFill>
                  <a:srgbClr val="FF0000"/>
                </a:solidFill>
                <a:latin typeface="+mn-ea"/>
                <a:ea typeface="+mn-ea"/>
                <a:sym typeface="微软雅黑" charset="0"/>
              </a:rPr>
              <a:t>P</a:t>
            </a:r>
            <a:r>
              <a:rPr lang="zh-CN" altLang="en-US" b="1" dirty="0">
                <a:solidFill>
                  <a:srgbClr val="FF0000"/>
                </a:solidFill>
                <a:latin typeface="+mn-ea"/>
                <a:ea typeface="+mn-ea"/>
                <a:sym typeface="微软雅黑" charset="0"/>
              </a:rPr>
              <a:t>）、积分（</a:t>
            </a:r>
            <a:r>
              <a:rPr lang="en-US" altLang="zh-CN" b="1" dirty="0">
                <a:solidFill>
                  <a:srgbClr val="FF0000"/>
                </a:solidFill>
                <a:latin typeface="+mn-ea"/>
                <a:ea typeface="+mn-ea"/>
                <a:sym typeface="微软雅黑" charset="0"/>
              </a:rPr>
              <a:t>I</a:t>
            </a:r>
            <a:r>
              <a:rPr lang="zh-CN" altLang="en-US" b="1" dirty="0">
                <a:solidFill>
                  <a:srgbClr val="FF0000"/>
                </a:solidFill>
                <a:latin typeface="+mn-ea"/>
                <a:ea typeface="+mn-ea"/>
                <a:sym typeface="微软雅黑" charset="0"/>
              </a:rPr>
              <a:t>）</a:t>
            </a:r>
            <a:r>
              <a:rPr lang="zh-CN" altLang="en-US" b="1" dirty="0">
                <a:solidFill>
                  <a:schemeClr val="tx1"/>
                </a:solidFill>
                <a:latin typeface="微软雅黑" charset="0"/>
                <a:ea typeface="微软雅黑" charset="0"/>
                <a:sym typeface="微软雅黑" charset="0"/>
              </a:rPr>
              <a:t>调节规律工作的</a:t>
            </a:r>
            <a:r>
              <a:rPr lang="en-US" altLang="zh-CN" b="1" dirty="0">
                <a:solidFill>
                  <a:schemeClr val="tx1"/>
                </a:solidFill>
                <a:latin typeface="微软雅黑" charset="0"/>
                <a:ea typeface="微软雅黑" charset="0"/>
                <a:sym typeface="微软雅黑" charset="0"/>
              </a:rPr>
              <a:t>PI</a:t>
            </a:r>
            <a:r>
              <a:rPr lang="zh-CN" altLang="en-US" b="1" dirty="0">
                <a:solidFill>
                  <a:schemeClr val="tx1"/>
                </a:solidFill>
                <a:latin typeface="微软雅黑" charset="0"/>
                <a:ea typeface="微软雅黑" charset="0"/>
                <a:sym typeface="微软雅黑" charset="0"/>
              </a:rPr>
              <a:t>调节器</a:t>
            </a:r>
          </a:p>
        </p:txBody>
      </p:sp>
      <p:graphicFrame>
        <p:nvGraphicFramePr>
          <p:cNvPr id="8" name="对象 7">
            <a:extLst>
              <a:ext uri="{FF2B5EF4-FFF2-40B4-BE49-F238E27FC236}">
                <a16:creationId xmlns:a16="http://schemas.microsoft.com/office/drawing/2014/main" id="{42C49FCB-3705-47E2-A669-F0F80FFD4699}"/>
              </a:ext>
            </a:extLst>
          </p:cNvPr>
          <p:cNvGraphicFramePr>
            <a:graphicFrameLocks noChangeAspect="1"/>
          </p:cNvGraphicFramePr>
          <p:nvPr>
            <p:extLst>
              <p:ext uri="{D42A27DB-BD31-4B8C-83A1-F6EECF244321}">
                <p14:modId xmlns:p14="http://schemas.microsoft.com/office/powerpoint/2010/main" val="1616783870"/>
              </p:ext>
            </p:extLst>
          </p:nvPr>
        </p:nvGraphicFramePr>
        <p:xfrm>
          <a:off x="4964304" y="1412776"/>
          <a:ext cx="6460288" cy="4848582"/>
        </p:xfrm>
        <a:graphic>
          <a:graphicData uri="http://schemas.openxmlformats.org/presentationml/2006/ole">
            <mc:AlternateContent xmlns:mc="http://schemas.openxmlformats.org/markup-compatibility/2006">
              <mc:Choice xmlns:v="urn:schemas-microsoft-com:vml" Requires="v">
                <p:oleObj spid="_x0000_s254029" name="位图图像" r:id="rId4" imgW="6904762" imgH="5180952" progId="Paint.Picture">
                  <p:embed/>
                </p:oleObj>
              </mc:Choice>
              <mc:Fallback>
                <p:oleObj name="位图图像" r:id="rId4" imgW="6904762" imgH="5180952" progId="Paint.Picture">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4304" y="1412776"/>
                        <a:ext cx="6460288" cy="48485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69000367"/>
      </p:ext>
    </p:extLst>
  </p:cSld>
  <p:clrMapOvr>
    <a:masterClrMapping/>
  </p:clrMapOvr>
  <p:transition/>
</p:sld>
</file>

<file path=ppt/theme/theme1.xml><?xml version="1.0" encoding="utf-8"?>
<a:theme xmlns:a="http://schemas.openxmlformats.org/drawingml/2006/main" name="2_Default Theme">
  <a:themeElements>
    <a:clrScheme name="Flow">
      <a:dk1>
        <a:sysClr val="windowText" lastClr="000000"/>
      </a:dk1>
      <a:lt1>
        <a:sysClr val="window" lastClr="FFFFFF"/>
      </a:lt1>
      <a:dk2>
        <a:srgbClr val="4D4D4D"/>
      </a:dk2>
      <a:lt2>
        <a:srgbClr val="EAEAEA"/>
      </a:lt2>
      <a:accent1>
        <a:srgbClr val="0F67FF"/>
      </a:accent1>
      <a:accent2>
        <a:srgbClr val="7BCF27"/>
      </a:accent2>
      <a:accent3>
        <a:srgbClr val="FF6A00"/>
      </a:accent3>
      <a:accent4>
        <a:srgbClr val="00CCFF"/>
      </a:accent4>
      <a:accent5>
        <a:srgbClr val="008080"/>
      </a:accent5>
      <a:accent6>
        <a:srgbClr val="FFCC00"/>
      </a:accent6>
      <a:hlink>
        <a:srgbClr val="68CBFC"/>
      </a:hlink>
      <a:folHlink>
        <a:srgbClr val="5F7791"/>
      </a:folHlink>
    </a:clrScheme>
    <a:fontScheme name="Flow">
      <a:maj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72000" tIns="36000" rIns="72000" bIns="36000" rtlCol="0" anchor="ctr">
        <a:normAutofit/>
      </a:bodyPr>
      <a:lstStyle>
        <a:defPPr algn="ctr">
          <a:defRPr dirty="0"/>
        </a:defPPr>
      </a:lstStyle>
      <a:style>
        <a:lnRef idx="2">
          <a:schemeClr val="dk1"/>
        </a:lnRef>
        <a:fillRef idx="1">
          <a:schemeClr val="lt1"/>
        </a:fillRef>
        <a:effectRef idx="0">
          <a:schemeClr val="dk1"/>
        </a:effectRef>
        <a:fontRef idx="minor">
          <a:schemeClr val="dk1"/>
        </a:fontRef>
      </a:style>
    </a:spDef>
    <a:txDef>
      <a:spPr>
        <a:noFill/>
      </a:spPr>
      <a:bodyPr wrap="square" rtlCol="0">
        <a:spAutoFit/>
      </a:bodyPr>
      <a:lstStyle>
        <a:defPPr>
          <a:spcBef>
            <a:spcPts val="0"/>
          </a:spcBef>
          <a:defRPr sz="2400" smtClean="0">
            <a:latin typeface="+mn-lt"/>
            <a:ea typeface="+mn-ea"/>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19765</TotalTime>
  <Words>1963</Words>
  <Application>Microsoft Office PowerPoint</Application>
  <PresentationFormat>宽屏</PresentationFormat>
  <Paragraphs>280</Paragraphs>
  <Slides>39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9" baseType="lpstr">
      <vt:lpstr>Weibei SC Bold</vt:lpstr>
      <vt:lpstr>华文中宋</vt:lpstr>
      <vt:lpstr>微软简行楷</vt:lpstr>
      <vt:lpstr>微软雅黑</vt:lpstr>
      <vt:lpstr>Arial</vt:lpstr>
      <vt:lpstr>Calibri</vt:lpstr>
      <vt:lpstr>Wingdings</vt:lpstr>
      <vt:lpstr>2_Default Theme</vt:lpstr>
      <vt:lpstr>Equation</vt:lpstr>
      <vt:lpstr>位图图像</vt:lpstr>
      <vt:lpstr>PowerPoint 演示文稿</vt:lpstr>
      <vt:lpstr>概述</vt:lpstr>
      <vt:lpstr>水轮机调节系统</vt:lpstr>
      <vt:lpstr>水轮机调节系统</vt:lpstr>
      <vt:lpstr>水轮机调节系统</vt:lpstr>
      <vt:lpstr>水轮机调节系统</vt:lpstr>
      <vt:lpstr>水轮机调节系统</vt:lpstr>
      <vt:lpstr>水轮机调节系统</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lpstr>机械液压(PI)型调速器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li</dc:creator>
  <cp:lastModifiedBy>FAN</cp:lastModifiedBy>
  <cp:revision>492</cp:revision>
  <cp:lastPrinted>2015-04-16T03:20:19Z</cp:lastPrinted>
  <dcterms:created xsi:type="dcterms:W3CDTF">2015-10-18T07:32:11Z</dcterms:created>
  <dcterms:modified xsi:type="dcterms:W3CDTF">2024-04-10T02:53:49Z</dcterms:modified>
</cp:coreProperties>
</file>