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918" r:id="rId2"/>
    <p:sldId id="794" r:id="rId3"/>
    <p:sldId id="797" r:id="rId4"/>
    <p:sldId id="817" r:id="rId5"/>
    <p:sldId id="919" r:id="rId6"/>
    <p:sldId id="799" r:id="rId7"/>
    <p:sldId id="818" r:id="rId8"/>
    <p:sldId id="798" r:id="rId9"/>
    <p:sldId id="800" r:id="rId10"/>
    <p:sldId id="801" r:id="rId11"/>
    <p:sldId id="802" r:id="rId12"/>
    <p:sldId id="819" r:id="rId13"/>
    <p:sldId id="808" r:id="rId14"/>
    <p:sldId id="806" r:id="rId15"/>
    <p:sldId id="848" r:id="rId16"/>
    <p:sldId id="849" r:id="rId17"/>
    <p:sldId id="850" r:id="rId18"/>
    <p:sldId id="851" r:id="rId19"/>
    <p:sldId id="852" r:id="rId20"/>
    <p:sldId id="860" r:id="rId21"/>
    <p:sldId id="861" r:id="rId22"/>
    <p:sldId id="862" r:id="rId23"/>
    <p:sldId id="863" r:id="rId24"/>
    <p:sldId id="865" r:id="rId25"/>
    <p:sldId id="894" r:id="rId26"/>
    <p:sldId id="895" r:id="rId27"/>
    <p:sldId id="896" r:id="rId28"/>
    <p:sldId id="897" r:id="rId29"/>
    <p:sldId id="898" r:id="rId30"/>
    <p:sldId id="899" r:id="rId31"/>
    <p:sldId id="900" r:id="rId32"/>
    <p:sldId id="901" r:id="rId33"/>
    <p:sldId id="902" r:id="rId34"/>
    <p:sldId id="903" r:id="rId35"/>
    <p:sldId id="905" r:id="rId36"/>
    <p:sldId id="906" r:id="rId37"/>
    <p:sldId id="907" r:id="rId38"/>
    <p:sldId id="908" r:id="rId39"/>
    <p:sldId id="909" r:id="rId40"/>
    <p:sldId id="910" r:id="rId41"/>
    <p:sldId id="911" r:id="rId42"/>
    <p:sldId id="913" r:id="rId43"/>
    <p:sldId id="914" r:id="rId44"/>
    <p:sldId id="915" r:id="rId45"/>
    <p:sldId id="916" r:id="rId4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CC"/>
    <a:srgbClr val="00823B"/>
    <a:srgbClr val="99CC00"/>
    <a:srgbClr val="FFCCCC"/>
    <a:srgbClr val="CCE5FF"/>
    <a:srgbClr val="FF66FF"/>
    <a:srgbClr val="99FF33"/>
    <a:srgbClr val="00924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89703" autoAdjust="0"/>
  </p:normalViewPr>
  <p:slideViewPr>
    <p:cSldViewPr>
      <p:cViewPr varScale="1">
        <p:scale>
          <a:sx n="110" d="100"/>
          <a:sy n="110" d="100"/>
        </p:scale>
        <p:origin x="8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2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37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69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248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222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9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4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60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46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35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8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80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761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2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315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965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301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8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22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233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188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8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43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152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388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014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158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2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6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0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70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6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7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第十一讲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图（下）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625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3929425932"/>
      </p:ext>
    </p:extLst>
  </p:cSld>
  <p:clrMapOvr>
    <a:masterClrMapping/>
  </p:clrMapOvr>
  <p:transition advTm="157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给定一个带权有向图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中其他顶点的最短路径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限定各边上的权值大于或等于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按路径长度的递增次序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逐步产生最短路径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首先求出长度最短的一条最短路径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的顶点集及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到其他各边的最短距离（更新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的邻域），再求出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到其它顶点长度次短的一条最短路径，依次类推，直到所有顶点进入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082308"/>
      </p:ext>
    </p:extLst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296857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550093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2968577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4241071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4241071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550093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4241071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3148577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296857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3148577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3275856" y="2793187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3275856" y="3932745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4421071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4421071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3328577" y="491536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3328577" y="2665908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4601071" y="2665908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4601071" y="491536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4548350" y="3932745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4548350" y="2793187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5680937" y="2845908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3148577" y="23207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3161324" y="4929235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3003899" y="41879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4292265" y="31009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4922961" y="30676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397223" y="36488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4906326" y="41775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270079" y="5100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268229" y="21319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3148576" y="2845908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2711855" y="22849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544451" y="23188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03727" y="212582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616972" y="3722351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639918" y="51668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584807" y="455822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15582" y="37473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774551" y="504032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710507" y="228345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973817" y="294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2387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4051452" y="23362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710603" y="23815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2967678" y="36250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77015" y="484019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3328617" y="2665908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3602658" y="2521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4246311" y="248775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458162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710507" y="46338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4816393" y="2517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394768" y="339148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5759952" y="499405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3275856" y="2795031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3653399" y="35736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2972495" y="473070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4077039" y="342041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4060535" y="45682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3279774" y="3932745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3682407" y="41947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4244199" y="362686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3330609" y="4915900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4270079" y="42688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236207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5683273" y="2845908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851649" y="47561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503273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705254" y="47401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3159623" y="231805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5507790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2967229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199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4236" y="630526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44" y="1102568"/>
            <a:ext cx="88080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节点的初始最短距离为与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的直接距离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179210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293166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391428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166482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166482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391428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293166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179210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184482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31968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392815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1868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0998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0665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264776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1764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0997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130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184482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28389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3177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1247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272126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1657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355713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2746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0392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28236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19416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3352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13804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26239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38391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166482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15207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14866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36327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15159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239040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399297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179394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257255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372961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24193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35671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293166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193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262577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391481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2677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184482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37550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37390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31697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9638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与最小支撑树</a:t>
            </a:r>
          </a:p>
        </p:txBody>
      </p:sp>
      <p:sp>
        <p:nvSpPr>
          <p:cNvPr id="3" name="矩形 2"/>
          <p:cNvSpPr/>
          <p:nvPr/>
        </p:nvSpPr>
        <p:spPr>
          <a:xfrm>
            <a:off x="198276" y="1412776"/>
            <a:ext cx="9270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&gt;::prim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与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唯一不同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选出下一极短跨边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68" y="4180344"/>
            <a:ext cx="100623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最短路径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算法：适用于一般的有向图</a:t>
            </a:r>
          </a:p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0 &lt;= s &lt; n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priority 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+ weight(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j)))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选出下一最近顶点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72" y="3861048"/>
            <a:ext cx="81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26" y="1108501"/>
            <a:ext cx="738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30322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98176" y="4542786"/>
            <a:ext cx="4983139" cy="171411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858902" y="6243319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98176" y="3216185"/>
            <a:ext cx="4964615" cy="123712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36073" y="2617400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6705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5548" y="1104373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498" y="1464761"/>
            <a:ext cx="88080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zh-CN" altLang="en-US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2440175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3579733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456235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231289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231289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456235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3579733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2440175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2492896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967759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4576223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8349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74790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7145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32958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8244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74780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7789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2492896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9319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9658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7728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3369339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8137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420520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33943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687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93044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258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9832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20284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32719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44871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2312896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21687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213474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42808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21640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303847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46410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2442019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32206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437768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30674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421526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3579733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84173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327385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4562888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9157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2492896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44031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43870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96504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98176" y="5151028"/>
            <a:ext cx="4983139" cy="126939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87344" y="6265870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98176" y="3379712"/>
            <a:ext cx="4964615" cy="1278769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25696" y="3694573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926714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图搜索的统一框架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顶点邻域优先级更新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vert="eaVert" lIns="91446" tIns="91446" rIns="91446" bIns="91446" rtlCol="0" anchor="ctr"/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图的遍历搜索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345247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6" grpId="0" animBg="1"/>
      <p:bldP spid="48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077" y="3596030"/>
            <a:ext cx="5367188" cy="1417146"/>
            <a:chOff x="414077" y="3315373"/>
            <a:chExt cx="5367188" cy="1417146"/>
          </a:xfrm>
        </p:grpSpPr>
        <p:sp>
          <p:nvSpPr>
            <p:cNvPr id="53" name="椭圆 52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9903" y="3053103"/>
            <a:ext cx="5477387" cy="714870"/>
            <a:chOff x="-9903" y="2772446"/>
            <a:chExt cx="5477387" cy="714870"/>
          </a:xfrm>
        </p:grpSpPr>
        <p:sp>
          <p:nvSpPr>
            <p:cNvPr id="56" name="椭圆 55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36729" y="5750922"/>
            <a:ext cx="564027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借助队列实现隐式、高效的优先级更新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655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44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337 -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424 -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372 -0.00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303 -0.00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545 -0.0041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5" grpId="0" animBg="1"/>
      <p:bldP spid="95" grpId="1" animBg="1"/>
      <p:bldP spid="93" grpId="0" animBg="1"/>
      <p:bldP spid="94" grpId="0" animBg="1"/>
      <p:bldP spid="100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340768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40631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06084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4127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40636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1007" y="6018686"/>
            <a:ext cx="537929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借助栈，实现隐式、高效的优先级更新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4077" y="3235990"/>
            <a:ext cx="5367188" cy="1417146"/>
            <a:chOff x="414077" y="3315373"/>
            <a:chExt cx="5367188" cy="1417146"/>
          </a:xfrm>
        </p:grpSpPr>
        <p:sp>
          <p:nvSpPr>
            <p:cNvPr id="60" name="椭圆 59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-9903" y="2693063"/>
            <a:ext cx="5477387" cy="714870"/>
            <a:chOff x="-9903" y="2772446"/>
            <a:chExt cx="5477387" cy="714870"/>
          </a:xfrm>
        </p:grpSpPr>
        <p:sp>
          <p:nvSpPr>
            <p:cNvPr id="63" name="椭圆 62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17934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"/>
                            </p:stCondLst>
                            <p:childTnLst>
                              <p:par>
                                <p:cTn id="128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7" grpId="0" animBg="1"/>
      <p:bldP spid="130" grpId="0" animBg="1"/>
      <p:bldP spid="132" grpId="0" animBg="1"/>
      <p:bldP spid="134" grpId="0" animBg="1"/>
      <p:bldP spid="137" grpId="0" animBg="1"/>
      <p:bldP spid="140" grpId="0" animBg="1"/>
      <p:bldP spid="141" grpId="0" animBg="1"/>
      <p:bldP spid="147" grpId="0" animBg="1"/>
      <p:bldP spid="147" grpId="1" animBg="1"/>
      <p:bldP spid="148" grpId="0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3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最小支撑树（最小生成树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Minimal Spanning Tree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的某一无环连通子图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若覆盖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中所有的顶点，则称作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的一棵支撑树或生成树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个顶点的连通网络的生成树有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不能使用产生回路的边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各边上的权值的总和达到最小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应用：假设有一个网络，用以表示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个城市之间架设通信线路，边上的权值代表架设通信线路的成本。如何架设才能使线路架设的成本达到最小？</a:t>
            </a:r>
          </a:p>
        </p:txBody>
      </p:sp>
      <p:cxnSp>
        <p:nvCxnSpPr>
          <p:cNvPr id="79" name="直接连接符 78"/>
          <p:cNvCxnSpPr>
            <a:stCxn id="8" idx="3"/>
          </p:cNvCxnSpPr>
          <p:nvPr/>
        </p:nvCxnSpPr>
        <p:spPr bwMode="auto">
          <a:xfrm flipH="1">
            <a:off x="2090273" y="2800175"/>
            <a:ext cx="230192" cy="272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1620012" y="3172194"/>
            <a:ext cx="360039" cy="3320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935616" y="285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59752" y="358974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39672" y="2361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67744" y="249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280079" y="340070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91800" y="31935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861700" y="300367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 bwMode="auto">
          <a:xfrm>
            <a:off x="1799672" y="2541512"/>
            <a:ext cx="468072" cy="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91680" y="2704692"/>
            <a:ext cx="216024" cy="3282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104699" y="3308157"/>
            <a:ext cx="165309" cy="3059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544943" y="2804381"/>
            <a:ext cx="144829" cy="4085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endCxn id="9" idx="1"/>
          </p:cNvCxnSpPr>
          <p:nvPr/>
        </p:nvCxnSpPr>
        <p:spPr bwMode="auto">
          <a:xfrm>
            <a:off x="1207664" y="3172194"/>
            <a:ext cx="125136" cy="2812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>
            <a:endCxn id="4" idx="7"/>
          </p:cNvCxnSpPr>
          <p:nvPr/>
        </p:nvCxnSpPr>
        <p:spPr bwMode="auto">
          <a:xfrm flipH="1">
            <a:off x="1242895" y="2639256"/>
            <a:ext cx="258872" cy="26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4"/>
          </p:cNvCxnSpPr>
          <p:nvPr/>
        </p:nvCxnSpPr>
        <p:spPr bwMode="auto">
          <a:xfrm flipH="1">
            <a:off x="1489423" y="2721512"/>
            <a:ext cx="130249" cy="679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>
            <a:stCxn id="5" idx="2"/>
          </p:cNvCxnSpPr>
          <p:nvPr/>
        </p:nvCxnSpPr>
        <p:spPr bwMode="auto">
          <a:xfrm flipH="1" flipV="1">
            <a:off x="1600592" y="3652245"/>
            <a:ext cx="559160" cy="1174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10" idx="2"/>
          </p:cNvCxnSpPr>
          <p:nvPr/>
        </p:nvCxnSpPr>
        <p:spPr bwMode="auto">
          <a:xfrm flipH="1" flipV="1">
            <a:off x="2203335" y="3190530"/>
            <a:ext cx="388465" cy="183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494633" y="3487592"/>
            <a:ext cx="167358" cy="182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732459" y="287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956595" y="361519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64587" y="251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88643" y="321902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4" idx="6"/>
          </p:cNvCxnSpPr>
          <p:nvPr/>
        </p:nvCxnSpPr>
        <p:spPr bwMode="auto">
          <a:xfrm>
            <a:off x="4596515" y="2566964"/>
            <a:ext cx="468072" cy="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4488523" y="2730144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901542" y="3333609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>
            <a:endCxn id="42" idx="7"/>
          </p:cNvCxnSpPr>
          <p:nvPr/>
        </p:nvCxnSpPr>
        <p:spPr bwMode="auto">
          <a:xfrm flipH="1">
            <a:off x="4039738" y="2664708"/>
            <a:ext cx="258872" cy="2663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43" idx="2"/>
          </p:cNvCxnSpPr>
          <p:nvPr/>
        </p:nvCxnSpPr>
        <p:spPr bwMode="auto">
          <a:xfrm flipH="1" flipV="1">
            <a:off x="4397435" y="3677697"/>
            <a:ext cx="559160" cy="1174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7" idx="2"/>
          </p:cNvCxnSpPr>
          <p:nvPr/>
        </p:nvCxnSpPr>
        <p:spPr bwMode="auto">
          <a:xfrm flipH="1" flipV="1">
            <a:off x="5000178" y="3215982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768564" y="3159562"/>
            <a:ext cx="360039" cy="332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椭圆 61"/>
          <p:cNvSpPr/>
          <p:nvPr/>
        </p:nvSpPr>
        <p:spPr bwMode="auto">
          <a:xfrm>
            <a:off x="6588224" y="23488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40352" y="318093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840232" y="2692060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7253251" y="3295525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 flipH="1" flipV="1">
            <a:off x="7351887" y="3177898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338481" y="3144925"/>
            <a:ext cx="164821" cy="281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>
            <a:off x="7297944" y="2770522"/>
            <a:ext cx="230192" cy="272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1670885" y="3842283"/>
            <a:ext cx="397184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448297" y="3766836"/>
            <a:ext cx="1091589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58543" y="30291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236515" y="23869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10252" y="299104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416296" y="248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308304" y="35771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28631" y="33880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084168" y="284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76922" y="342616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33207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图的广义搜索框架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广度优先遍历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7784" y="1635857"/>
            <a:ext cx="6408712" cy="4876103"/>
            <a:chOff x="2627784" y="1635857"/>
            <a:chExt cx="6408712" cy="4876103"/>
          </a:xfrm>
        </p:grpSpPr>
        <p:sp>
          <p:nvSpPr>
            <p:cNvPr id="14" name="右箭头 13"/>
            <p:cNvSpPr/>
            <p:nvPr/>
          </p:nvSpPr>
          <p:spPr bwMode="auto">
            <a:xfrm>
              <a:off x="5652120" y="3861048"/>
              <a:ext cx="720080" cy="57606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156176" y="1635857"/>
              <a:ext cx="2880320" cy="8242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基于优先级队列的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图优先级遍历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64188" y="2512012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遍历顶点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取优先级最高点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/>
            <p:cNvSpPr/>
            <p:nvPr/>
          </p:nvSpPr>
          <p:spPr bwMode="auto">
            <a:xfrm>
              <a:off x="7242887" y="3551341"/>
              <a:ext cx="504056" cy="733418"/>
            </a:xfrm>
            <a:prstGeom prst="upDownArrow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367425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邻域顶点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优先级更新</a:t>
              </a:r>
            </a:p>
          </p:txBody>
        </p:sp>
        <p:sp>
          <p:nvSpPr>
            <p:cNvPr id="3" name="上弧形箭头 2"/>
            <p:cNvSpPr/>
            <p:nvPr/>
          </p:nvSpPr>
          <p:spPr bwMode="auto">
            <a:xfrm flipH="1" flipV="1">
              <a:off x="2627784" y="5332780"/>
              <a:ext cx="5100938" cy="717276"/>
            </a:xfrm>
            <a:prstGeom prst="curvedDownArrow">
              <a:avLst>
                <a:gd name="adj1" fmla="val 15027"/>
                <a:gd name="adj2" fmla="val 50000"/>
                <a:gd name="adj3" fmla="val 37664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4129" y="5680963"/>
              <a:ext cx="3268248" cy="83099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统一的处理框架，支持更复杂的优先计数方法</a:t>
              </a:r>
              <a:endParaRPr lang="zh-CN" altLang="en-US" sz="2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使用队列和栈，简化选取最高优先级顶点步骤复杂度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566561" y="35000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0646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56" y="138336"/>
            <a:ext cx="8209408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基于优先级队列的最小生成树与最短路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0569" y="115334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854005" y="111359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8432" y="1700808"/>
            <a:ext cx="536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2" y="1772816"/>
            <a:ext cx="45275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Prim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12258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&amp;m);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&amp;a, &amp;b, &amp;c);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(1);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friend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 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visited[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m, n;</a:t>
            </a: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1397530900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700808"/>
            <a:ext cx="9361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提取优先级最高顶点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30463"/>
            <a:ext cx="2123728" cy="22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1187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提取优先级最高顶点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维护堆序性，下滤，复杂度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O(loge))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放入该顶点进入优先级队列，不对重复顶点进行合并，</a:t>
            </a:r>
          </a:p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每个顶点可能重复放入，队列中元素至多为边的数目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此处至多放入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至多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次提取</a:t>
            </a:r>
            <a:endParaRPr lang="en-US" altLang="zh-CN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27784" y="6319977"/>
            <a:ext cx="5798666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整体时间复杂度：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47552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951539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1540179998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71296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边权值为负，使用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462676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8235453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44010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478810" y="2361355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137859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530353" y="3315611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弧形 116"/>
          <p:cNvSpPr/>
          <p:nvPr/>
        </p:nvSpPr>
        <p:spPr bwMode="auto">
          <a:xfrm>
            <a:off x="4860032" y="2780928"/>
            <a:ext cx="3608685" cy="543391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6935181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 bwMode="auto">
          <a:xfrm>
            <a:off x="7375391" y="3243604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3704024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解决负值问题。限制条件：图中不能包含负权回路（回路的权值和为负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7" name="椭圆 126"/>
          <p:cNvSpPr/>
          <p:nvPr/>
        </p:nvSpPr>
        <p:spPr bwMode="auto">
          <a:xfrm>
            <a:off x="291581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524500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472915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819399" y="4730786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 bwMode="auto">
          <a:xfrm>
            <a:off x="3426906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3819400" y="5773900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弧形 136"/>
          <p:cNvSpPr/>
          <p:nvPr/>
        </p:nvSpPr>
        <p:spPr bwMode="auto">
          <a:xfrm>
            <a:off x="3227870" y="5227322"/>
            <a:ext cx="1795402" cy="492257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5224228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5664438" y="5701893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2" y="6258814"/>
            <a:ext cx="237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401548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34281" y="1176747"/>
            <a:ext cx="8784976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没有负权和回路时，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个顶点的图中任意两个顶点之间如果存在最短路径，此路径最多有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构造最短路径长度数组序列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…, dist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的只经过一条边的最短路径的长度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 = Edge[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出发最多经过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条边到达终点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的最短路径长度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算法的最终目的是计算出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递推计算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算法需判断是否存在负权和回路，可在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次迭代后再做一迭代，若某节点最小距离仍能更新，则存在负值和回路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722" y="5472978"/>
            <a:ext cx="7632848" cy="45493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609600" indent="-609600" algn="ctr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>
                <a:spAutoFit/>
              </a:bodyPr>
              <a:lstStyle/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仿宋_GB2312" pitchFamily="49" charset="-122"/>
                  </a:rPr>
                  <a:t>	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u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；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仿宋_GB2312" pitchFamily="49" charset="-122"/>
                </a:endParaRPr>
              </a:p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min {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min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{ 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]+Edge[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} }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blipFill>
                <a:blip r:embed="rId3"/>
                <a:stretch>
                  <a:fillRect t="-8784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60032" y="5620134"/>
            <a:ext cx="23436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75775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432575" y="1340768"/>
            <a:ext cx="2513536" cy="2586112"/>
            <a:chOff x="3432575" y="1340768"/>
            <a:chExt cx="2513536" cy="258611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211008" y="164462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222269" y="2537425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4211642" y="3364573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3432575" y="2510837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5004766" y="1631383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572754" y="2572923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5017595" y="3388248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792934" y="2688558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712700" y="1897910"/>
              <a:ext cx="522239" cy="6619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697214" y="2848088"/>
              <a:ext cx="561654" cy="6143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757080" y="2748260"/>
              <a:ext cx="1317683" cy="746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4222269" y="1340768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534630" y="25560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4489772" y="361910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3746038" y="1921608"/>
              <a:ext cx="1271113" cy="66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39401" y="341291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52513" y="1404335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2" name="弧形 71"/>
            <p:cNvSpPr/>
            <p:nvPr/>
          </p:nvSpPr>
          <p:spPr bwMode="auto">
            <a:xfrm>
              <a:off x="3757080" y="2512162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96335" y="222998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372200" y="1268760"/>
            <a:ext cx="2507577" cy="2528397"/>
            <a:chOff x="6372200" y="1268760"/>
            <a:chExt cx="2507577" cy="2528397"/>
          </a:xfrm>
        </p:grpSpPr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150633" y="152548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161894" y="2418291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7184811" y="324495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6372200" y="2391703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944391" y="1512249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8512379" y="2453789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7957220" y="3269114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6732559" y="256942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7318719" y="188233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6636838" y="2728954"/>
              <a:ext cx="573613" cy="5767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6" name="弧形 95"/>
            <p:cNvSpPr/>
            <p:nvPr/>
          </p:nvSpPr>
          <p:spPr bwMode="auto">
            <a:xfrm>
              <a:off x="6696705" y="2393028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 flipV="1">
              <a:off x="7339597" y="2805017"/>
              <a:ext cx="17062" cy="42588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7510834" y="1681565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510834" y="343278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7151585" y="126876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7463946" y="24840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7427797" y="348938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287152" y="33409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00264" y="13323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525651" y="215798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420757" y="4146373"/>
            <a:ext cx="2507577" cy="2528397"/>
            <a:chOff x="6420757" y="4146373"/>
            <a:chExt cx="2507577" cy="2528397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7199190" y="44031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210451" y="52959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7199190" y="61075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420757" y="52693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7992948" y="43898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8560936" y="53314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8005777" y="61467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6781116" y="544703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H="1" flipV="1">
              <a:off x="7325678" y="4758007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6685395" y="56065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H="1" flipV="1">
              <a:off x="7377606" y="56712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7559391" y="63103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7200142" y="41463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7512503" y="53616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476354" y="63669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335709" y="62185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248821" y="42099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2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592643" y="50355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7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 flipH="1" flipV="1">
              <a:off x="7428072" y="476502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7558336" y="4569913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V="1">
              <a:off x="8318299" y="5699438"/>
              <a:ext cx="356973" cy="4859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116" name="Line 16"/>
          <p:cNvSpPr>
            <a:spLocks noChangeShapeType="1"/>
          </p:cNvSpPr>
          <p:nvPr/>
        </p:nvSpPr>
        <p:spPr bwMode="auto">
          <a:xfrm flipV="1">
            <a:off x="6652796" y="1754130"/>
            <a:ext cx="522239" cy="661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007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7"/>
    </mc:Choice>
    <mc:Fallback xmlns="">
      <p:transition spd="slow" advTm="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2433391" y="3429000"/>
            <a:ext cx="1577553" cy="2581469"/>
          </a:xfrm>
          <a:custGeom>
            <a:avLst/>
            <a:gdLst>
              <a:gd name="connsiteX0" fmla="*/ 1216 w 1655845"/>
              <a:gd name="connsiteY0" fmla="*/ 2295331 h 2842727"/>
              <a:gd name="connsiteX1" fmla="*/ 1216 w 1655845"/>
              <a:gd name="connsiteY1" fmla="*/ 2295331 h 2842727"/>
              <a:gd name="connsiteX2" fmla="*/ 13657 w 1655845"/>
              <a:gd name="connsiteY2" fmla="*/ 1928327 h 2842727"/>
              <a:gd name="connsiteX3" fmla="*/ 26098 w 1655845"/>
              <a:gd name="connsiteY3" fmla="*/ 1816359 h 2842727"/>
              <a:gd name="connsiteX4" fmla="*/ 50979 w 1655845"/>
              <a:gd name="connsiteY4" fmla="*/ 1772817 h 2842727"/>
              <a:gd name="connsiteX5" fmla="*/ 63420 w 1655845"/>
              <a:gd name="connsiteY5" fmla="*/ 1667070 h 2842727"/>
              <a:gd name="connsiteX6" fmla="*/ 44759 w 1655845"/>
              <a:gd name="connsiteY6" fmla="*/ 895739 h 2842727"/>
              <a:gd name="connsiteX7" fmla="*/ 57200 w 1655845"/>
              <a:gd name="connsiteY7" fmla="*/ 559837 h 2842727"/>
              <a:gd name="connsiteX8" fmla="*/ 82081 w 1655845"/>
              <a:gd name="connsiteY8" fmla="*/ 522515 h 2842727"/>
              <a:gd name="connsiteX9" fmla="*/ 119404 w 1655845"/>
              <a:gd name="connsiteY9" fmla="*/ 447870 h 2842727"/>
              <a:gd name="connsiteX10" fmla="*/ 125624 w 1655845"/>
              <a:gd name="connsiteY10" fmla="*/ 429208 h 2842727"/>
              <a:gd name="connsiteX11" fmla="*/ 144286 w 1655845"/>
              <a:gd name="connsiteY11" fmla="*/ 385666 h 2842727"/>
              <a:gd name="connsiteX12" fmla="*/ 169167 w 1655845"/>
              <a:gd name="connsiteY12" fmla="*/ 317241 h 2842727"/>
              <a:gd name="connsiteX13" fmla="*/ 225151 w 1655845"/>
              <a:gd name="connsiteY13" fmla="*/ 217715 h 2842727"/>
              <a:gd name="connsiteX14" fmla="*/ 231371 w 1655845"/>
              <a:gd name="connsiteY14" fmla="*/ 199053 h 2842727"/>
              <a:gd name="connsiteX15" fmla="*/ 256253 w 1655845"/>
              <a:gd name="connsiteY15" fmla="*/ 155511 h 2842727"/>
              <a:gd name="connsiteX16" fmla="*/ 268694 w 1655845"/>
              <a:gd name="connsiteY16" fmla="*/ 118188 h 2842727"/>
              <a:gd name="connsiteX17" fmla="*/ 324677 w 1655845"/>
              <a:gd name="connsiteY17" fmla="*/ 74645 h 2842727"/>
              <a:gd name="connsiteX18" fmla="*/ 343339 w 1655845"/>
              <a:gd name="connsiteY18" fmla="*/ 55984 h 2842727"/>
              <a:gd name="connsiteX19" fmla="*/ 417983 w 1655845"/>
              <a:gd name="connsiteY19" fmla="*/ 31102 h 2842727"/>
              <a:gd name="connsiteX20" fmla="*/ 455306 w 1655845"/>
              <a:gd name="connsiteY20" fmla="*/ 12441 h 2842727"/>
              <a:gd name="connsiteX21" fmla="*/ 592155 w 1655845"/>
              <a:gd name="connsiteY21" fmla="*/ 0 h 2842727"/>
              <a:gd name="connsiteX22" fmla="*/ 1008922 w 1655845"/>
              <a:gd name="connsiteY22" fmla="*/ 12441 h 2842727"/>
              <a:gd name="connsiteX23" fmla="*/ 1064906 w 1655845"/>
              <a:gd name="connsiteY23" fmla="*/ 18662 h 2842727"/>
              <a:gd name="connsiteX24" fmla="*/ 1102228 w 1655845"/>
              <a:gd name="connsiteY24" fmla="*/ 31102 h 2842727"/>
              <a:gd name="connsiteX25" fmla="*/ 1207975 w 1655845"/>
              <a:gd name="connsiteY25" fmla="*/ 55984 h 2842727"/>
              <a:gd name="connsiteX26" fmla="*/ 1232857 w 1655845"/>
              <a:gd name="connsiteY26" fmla="*/ 68425 h 2842727"/>
              <a:gd name="connsiteX27" fmla="*/ 1263959 w 1655845"/>
              <a:gd name="connsiteY27" fmla="*/ 74645 h 2842727"/>
              <a:gd name="connsiteX28" fmla="*/ 1313722 w 1655845"/>
              <a:gd name="connsiteY28" fmla="*/ 87086 h 2842727"/>
              <a:gd name="connsiteX29" fmla="*/ 1388367 w 1655845"/>
              <a:gd name="connsiteY29" fmla="*/ 111968 h 2842727"/>
              <a:gd name="connsiteX30" fmla="*/ 1400808 w 1655845"/>
              <a:gd name="connsiteY30" fmla="*/ 130629 h 2842727"/>
              <a:gd name="connsiteX31" fmla="*/ 1419469 w 1655845"/>
              <a:gd name="connsiteY31" fmla="*/ 136849 h 2842727"/>
              <a:gd name="connsiteX32" fmla="*/ 1425690 w 1655845"/>
              <a:gd name="connsiteY32" fmla="*/ 174172 h 2842727"/>
              <a:gd name="connsiteX33" fmla="*/ 1463012 w 1655845"/>
              <a:gd name="connsiteY33" fmla="*/ 205274 h 2842727"/>
              <a:gd name="connsiteX34" fmla="*/ 1481673 w 1655845"/>
              <a:gd name="connsiteY34" fmla="*/ 248817 h 2842727"/>
              <a:gd name="connsiteX35" fmla="*/ 1500334 w 1655845"/>
              <a:gd name="connsiteY35" fmla="*/ 273698 h 2842727"/>
              <a:gd name="connsiteX36" fmla="*/ 1518996 w 1655845"/>
              <a:gd name="connsiteY36" fmla="*/ 317241 h 2842727"/>
              <a:gd name="connsiteX37" fmla="*/ 1543877 w 1655845"/>
              <a:gd name="connsiteY37" fmla="*/ 354564 h 2842727"/>
              <a:gd name="connsiteX38" fmla="*/ 1550098 w 1655845"/>
              <a:gd name="connsiteY38" fmla="*/ 379445 h 2842727"/>
              <a:gd name="connsiteX39" fmla="*/ 1556318 w 1655845"/>
              <a:gd name="connsiteY39" fmla="*/ 410547 h 2842727"/>
              <a:gd name="connsiteX40" fmla="*/ 1574979 w 1655845"/>
              <a:gd name="connsiteY40" fmla="*/ 435429 h 2842727"/>
              <a:gd name="connsiteX41" fmla="*/ 1587420 w 1655845"/>
              <a:gd name="connsiteY41" fmla="*/ 634482 h 2842727"/>
              <a:gd name="connsiteX42" fmla="*/ 1624743 w 1655845"/>
              <a:gd name="connsiteY42" fmla="*/ 1654629 h 2842727"/>
              <a:gd name="connsiteX43" fmla="*/ 1643404 w 1655845"/>
              <a:gd name="connsiteY43" fmla="*/ 1953208 h 2842727"/>
              <a:gd name="connsiteX44" fmla="*/ 1655845 w 1655845"/>
              <a:gd name="connsiteY44" fmla="*/ 2052735 h 2842727"/>
              <a:gd name="connsiteX45" fmla="*/ 1649624 w 1655845"/>
              <a:gd name="connsiteY45" fmla="*/ 2593911 h 2842727"/>
              <a:gd name="connsiteX46" fmla="*/ 1630963 w 1655845"/>
              <a:gd name="connsiteY46" fmla="*/ 2643674 h 2842727"/>
              <a:gd name="connsiteX47" fmla="*/ 1618522 w 1655845"/>
              <a:gd name="connsiteY47" fmla="*/ 2693437 h 2842727"/>
              <a:gd name="connsiteX48" fmla="*/ 1593641 w 1655845"/>
              <a:gd name="connsiteY48" fmla="*/ 2730759 h 2842727"/>
              <a:gd name="connsiteX49" fmla="*/ 1587420 w 1655845"/>
              <a:gd name="connsiteY49" fmla="*/ 2749421 h 2842727"/>
              <a:gd name="connsiteX50" fmla="*/ 1556318 w 1655845"/>
              <a:gd name="connsiteY50" fmla="*/ 2774302 h 2842727"/>
              <a:gd name="connsiteX51" fmla="*/ 1500334 w 1655845"/>
              <a:gd name="connsiteY51" fmla="*/ 2817845 h 2842727"/>
              <a:gd name="connsiteX52" fmla="*/ 1475453 w 1655845"/>
              <a:gd name="connsiteY52" fmla="*/ 2824066 h 2842727"/>
              <a:gd name="connsiteX53" fmla="*/ 1326163 w 1655845"/>
              <a:gd name="connsiteY53" fmla="*/ 2842727 h 2842727"/>
              <a:gd name="connsiteX54" fmla="*/ 1158212 w 1655845"/>
              <a:gd name="connsiteY54" fmla="*/ 2830286 h 2842727"/>
              <a:gd name="connsiteX55" fmla="*/ 1133330 w 1655845"/>
              <a:gd name="connsiteY55" fmla="*/ 2824066 h 2842727"/>
              <a:gd name="connsiteX56" fmla="*/ 1089788 w 1655845"/>
              <a:gd name="connsiteY56" fmla="*/ 2811625 h 2842727"/>
              <a:gd name="connsiteX57" fmla="*/ 1064906 w 1655845"/>
              <a:gd name="connsiteY57" fmla="*/ 2792964 h 2842727"/>
              <a:gd name="connsiteX58" fmla="*/ 1046245 w 1655845"/>
              <a:gd name="connsiteY58" fmla="*/ 2786743 h 2842727"/>
              <a:gd name="connsiteX59" fmla="*/ 990261 w 1655845"/>
              <a:gd name="connsiteY59" fmla="*/ 2768082 h 2842727"/>
              <a:gd name="connsiteX60" fmla="*/ 934277 w 1655845"/>
              <a:gd name="connsiteY60" fmla="*/ 2730759 h 2842727"/>
              <a:gd name="connsiteX61" fmla="*/ 915616 w 1655845"/>
              <a:gd name="connsiteY61" fmla="*/ 2712098 h 2842727"/>
              <a:gd name="connsiteX62" fmla="*/ 896955 w 1655845"/>
              <a:gd name="connsiteY62" fmla="*/ 2705878 h 2842727"/>
              <a:gd name="connsiteX63" fmla="*/ 865853 w 1655845"/>
              <a:gd name="connsiteY63" fmla="*/ 2687217 h 2842727"/>
              <a:gd name="connsiteX64" fmla="*/ 828530 w 1655845"/>
              <a:gd name="connsiteY64" fmla="*/ 2662335 h 2842727"/>
              <a:gd name="connsiteX65" fmla="*/ 784988 w 1655845"/>
              <a:gd name="connsiteY65" fmla="*/ 2631233 h 2842727"/>
              <a:gd name="connsiteX66" fmla="*/ 722783 w 1655845"/>
              <a:gd name="connsiteY66" fmla="*/ 2587690 h 2842727"/>
              <a:gd name="connsiteX67" fmla="*/ 704122 w 1655845"/>
              <a:gd name="connsiteY67" fmla="*/ 2569029 h 2842727"/>
              <a:gd name="connsiteX68" fmla="*/ 691681 w 1655845"/>
              <a:gd name="connsiteY68" fmla="*/ 2550368 h 2842727"/>
              <a:gd name="connsiteX69" fmla="*/ 648139 w 1655845"/>
              <a:gd name="connsiteY69" fmla="*/ 2531706 h 2842727"/>
              <a:gd name="connsiteX70" fmla="*/ 604596 w 1655845"/>
              <a:gd name="connsiteY70" fmla="*/ 2488164 h 2842727"/>
              <a:gd name="connsiteX71" fmla="*/ 585934 w 1655845"/>
              <a:gd name="connsiteY71" fmla="*/ 2481943 h 2842727"/>
              <a:gd name="connsiteX72" fmla="*/ 542392 w 1655845"/>
              <a:gd name="connsiteY72" fmla="*/ 2457062 h 2842727"/>
              <a:gd name="connsiteX73" fmla="*/ 486408 w 1655845"/>
              <a:gd name="connsiteY73" fmla="*/ 2438400 h 2842727"/>
              <a:gd name="connsiteX74" fmla="*/ 436645 w 1655845"/>
              <a:gd name="connsiteY74" fmla="*/ 2425959 h 2842727"/>
              <a:gd name="connsiteX75" fmla="*/ 169167 w 1655845"/>
              <a:gd name="connsiteY75" fmla="*/ 2419739 h 2842727"/>
              <a:gd name="connsiteX76" fmla="*/ 138065 w 1655845"/>
              <a:gd name="connsiteY76" fmla="*/ 2407298 h 2842727"/>
              <a:gd name="connsiteX77" fmla="*/ 119404 w 1655845"/>
              <a:gd name="connsiteY77" fmla="*/ 2388637 h 2842727"/>
              <a:gd name="connsiteX78" fmla="*/ 88302 w 1655845"/>
              <a:gd name="connsiteY78" fmla="*/ 2382417 h 2842727"/>
              <a:gd name="connsiteX79" fmla="*/ 63420 w 1655845"/>
              <a:gd name="connsiteY79" fmla="*/ 2357535 h 2842727"/>
              <a:gd name="connsiteX80" fmla="*/ 44759 w 1655845"/>
              <a:gd name="connsiteY80" fmla="*/ 2351315 h 2842727"/>
              <a:gd name="connsiteX81" fmla="*/ 7437 w 1655845"/>
              <a:gd name="connsiteY81" fmla="*/ 2326433 h 2842727"/>
              <a:gd name="connsiteX82" fmla="*/ 1216 w 1655845"/>
              <a:gd name="connsiteY82" fmla="*/ 2307772 h 2842727"/>
              <a:gd name="connsiteX83" fmla="*/ 1216 w 1655845"/>
              <a:gd name="connsiteY83" fmla="*/ 2295331 h 28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655845" h="2842727">
                <a:moveTo>
                  <a:pt x="1216" y="2295331"/>
                </a:moveTo>
                <a:lnTo>
                  <a:pt x="1216" y="2295331"/>
                </a:lnTo>
                <a:cubicBezTo>
                  <a:pt x="5363" y="2172996"/>
                  <a:pt x="8490" y="2050623"/>
                  <a:pt x="13657" y="1928327"/>
                </a:cubicBezTo>
                <a:cubicBezTo>
                  <a:pt x="14074" y="1918448"/>
                  <a:pt x="19232" y="1839244"/>
                  <a:pt x="26098" y="1816359"/>
                </a:cubicBezTo>
                <a:cubicBezTo>
                  <a:pt x="30402" y="1802013"/>
                  <a:pt x="42651" y="1785309"/>
                  <a:pt x="50979" y="1772817"/>
                </a:cubicBezTo>
                <a:cubicBezTo>
                  <a:pt x="54744" y="1746462"/>
                  <a:pt x="63420" y="1690116"/>
                  <a:pt x="63420" y="1667070"/>
                </a:cubicBezTo>
                <a:cubicBezTo>
                  <a:pt x="63420" y="916347"/>
                  <a:pt x="196189" y="1122878"/>
                  <a:pt x="44759" y="895739"/>
                </a:cubicBezTo>
                <a:cubicBezTo>
                  <a:pt x="45096" y="879542"/>
                  <a:pt x="35390" y="657978"/>
                  <a:pt x="57200" y="559837"/>
                </a:cubicBezTo>
                <a:cubicBezTo>
                  <a:pt x="63766" y="530290"/>
                  <a:pt x="62051" y="549221"/>
                  <a:pt x="82081" y="522515"/>
                </a:cubicBezTo>
                <a:cubicBezTo>
                  <a:pt x="98653" y="500419"/>
                  <a:pt x="109321" y="473078"/>
                  <a:pt x="119404" y="447870"/>
                </a:cubicBezTo>
                <a:cubicBezTo>
                  <a:pt x="121839" y="441782"/>
                  <a:pt x="123189" y="435296"/>
                  <a:pt x="125624" y="429208"/>
                </a:cubicBezTo>
                <a:cubicBezTo>
                  <a:pt x="131489" y="414547"/>
                  <a:pt x="138889" y="400506"/>
                  <a:pt x="144286" y="385666"/>
                </a:cubicBezTo>
                <a:cubicBezTo>
                  <a:pt x="162048" y="336820"/>
                  <a:pt x="132892" y="384608"/>
                  <a:pt x="169167" y="317241"/>
                </a:cubicBezTo>
                <a:cubicBezTo>
                  <a:pt x="197373" y="264859"/>
                  <a:pt x="202146" y="286737"/>
                  <a:pt x="225151" y="217715"/>
                </a:cubicBezTo>
                <a:cubicBezTo>
                  <a:pt x="227224" y="211494"/>
                  <a:pt x="228788" y="205080"/>
                  <a:pt x="231371" y="199053"/>
                </a:cubicBezTo>
                <a:cubicBezTo>
                  <a:pt x="240840" y="176958"/>
                  <a:pt x="243760" y="174250"/>
                  <a:pt x="256253" y="155511"/>
                </a:cubicBezTo>
                <a:cubicBezTo>
                  <a:pt x="260400" y="143070"/>
                  <a:pt x="259421" y="127461"/>
                  <a:pt x="268694" y="118188"/>
                </a:cubicBezTo>
                <a:cubicBezTo>
                  <a:pt x="326074" y="60805"/>
                  <a:pt x="258830" y="124029"/>
                  <a:pt x="324677" y="74645"/>
                </a:cubicBezTo>
                <a:cubicBezTo>
                  <a:pt x="331715" y="69367"/>
                  <a:pt x="335879" y="60646"/>
                  <a:pt x="343339" y="55984"/>
                </a:cubicBezTo>
                <a:cubicBezTo>
                  <a:pt x="362746" y="43855"/>
                  <a:pt x="398461" y="38611"/>
                  <a:pt x="417983" y="31102"/>
                </a:cubicBezTo>
                <a:cubicBezTo>
                  <a:pt x="430965" y="26109"/>
                  <a:pt x="441613" y="14886"/>
                  <a:pt x="455306" y="12441"/>
                </a:cubicBezTo>
                <a:cubicBezTo>
                  <a:pt x="500397" y="4389"/>
                  <a:pt x="592155" y="0"/>
                  <a:pt x="592155" y="0"/>
                </a:cubicBezTo>
                <a:lnTo>
                  <a:pt x="1008922" y="12441"/>
                </a:lnTo>
                <a:cubicBezTo>
                  <a:pt x="1027684" y="13182"/>
                  <a:pt x="1046494" y="14980"/>
                  <a:pt x="1064906" y="18662"/>
                </a:cubicBezTo>
                <a:cubicBezTo>
                  <a:pt x="1077765" y="21234"/>
                  <a:pt x="1089506" y="27922"/>
                  <a:pt x="1102228" y="31102"/>
                </a:cubicBezTo>
                <a:cubicBezTo>
                  <a:pt x="1192228" y="53602"/>
                  <a:pt x="1072354" y="10777"/>
                  <a:pt x="1207975" y="55984"/>
                </a:cubicBezTo>
                <a:cubicBezTo>
                  <a:pt x="1216772" y="58916"/>
                  <a:pt x="1224060" y="65493"/>
                  <a:pt x="1232857" y="68425"/>
                </a:cubicBezTo>
                <a:cubicBezTo>
                  <a:pt x="1242887" y="71768"/>
                  <a:pt x="1253657" y="72268"/>
                  <a:pt x="1263959" y="74645"/>
                </a:cubicBezTo>
                <a:cubicBezTo>
                  <a:pt x="1280619" y="78490"/>
                  <a:pt x="1297501" y="81679"/>
                  <a:pt x="1313722" y="87086"/>
                </a:cubicBezTo>
                <a:cubicBezTo>
                  <a:pt x="1405029" y="117522"/>
                  <a:pt x="1316307" y="97555"/>
                  <a:pt x="1388367" y="111968"/>
                </a:cubicBezTo>
                <a:cubicBezTo>
                  <a:pt x="1392514" y="118188"/>
                  <a:pt x="1394970" y="125959"/>
                  <a:pt x="1400808" y="130629"/>
                </a:cubicBezTo>
                <a:cubicBezTo>
                  <a:pt x="1405928" y="134725"/>
                  <a:pt x="1416216" y="131156"/>
                  <a:pt x="1419469" y="136849"/>
                </a:cubicBezTo>
                <a:cubicBezTo>
                  <a:pt x="1425727" y="147800"/>
                  <a:pt x="1420567" y="162646"/>
                  <a:pt x="1425690" y="174172"/>
                </a:cubicBezTo>
                <a:cubicBezTo>
                  <a:pt x="1430731" y="185515"/>
                  <a:pt x="1453099" y="198665"/>
                  <a:pt x="1463012" y="205274"/>
                </a:cubicBezTo>
                <a:cubicBezTo>
                  <a:pt x="1508293" y="273194"/>
                  <a:pt x="1441508" y="168486"/>
                  <a:pt x="1481673" y="248817"/>
                </a:cubicBezTo>
                <a:cubicBezTo>
                  <a:pt x="1486309" y="258090"/>
                  <a:pt x="1494114" y="265404"/>
                  <a:pt x="1500334" y="273698"/>
                </a:cubicBezTo>
                <a:cubicBezTo>
                  <a:pt x="1506770" y="293003"/>
                  <a:pt x="1507467" y="298025"/>
                  <a:pt x="1518996" y="317241"/>
                </a:cubicBezTo>
                <a:cubicBezTo>
                  <a:pt x="1526689" y="330062"/>
                  <a:pt x="1543877" y="354564"/>
                  <a:pt x="1543877" y="354564"/>
                </a:cubicBezTo>
                <a:cubicBezTo>
                  <a:pt x="1545951" y="362858"/>
                  <a:pt x="1548243" y="371100"/>
                  <a:pt x="1550098" y="379445"/>
                </a:cubicBezTo>
                <a:cubicBezTo>
                  <a:pt x="1552392" y="389766"/>
                  <a:pt x="1552024" y="400886"/>
                  <a:pt x="1556318" y="410547"/>
                </a:cubicBezTo>
                <a:cubicBezTo>
                  <a:pt x="1560528" y="420021"/>
                  <a:pt x="1568759" y="427135"/>
                  <a:pt x="1574979" y="435429"/>
                </a:cubicBezTo>
                <a:cubicBezTo>
                  <a:pt x="1599839" y="510000"/>
                  <a:pt x="1584547" y="458254"/>
                  <a:pt x="1587420" y="634482"/>
                </a:cubicBezTo>
                <a:cubicBezTo>
                  <a:pt x="1603600" y="1626885"/>
                  <a:pt x="1469100" y="1304436"/>
                  <a:pt x="1624743" y="1654629"/>
                </a:cubicBezTo>
                <a:cubicBezTo>
                  <a:pt x="1654197" y="1816638"/>
                  <a:pt x="1625677" y="1640036"/>
                  <a:pt x="1643404" y="1953208"/>
                </a:cubicBezTo>
                <a:cubicBezTo>
                  <a:pt x="1645294" y="1986588"/>
                  <a:pt x="1651698" y="2019559"/>
                  <a:pt x="1655845" y="2052735"/>
                </a:cubicBezTo>
                <a:cubicBezTo>
                  <a:pt x="1653771" y="2233127"/>
                  <a:pt x="1657213" y="2413667"/>
                  <a:pt x="1649624" y="2593911"/>
                </a:cubicBezTo>
                <a:cubicBezTo>
                  <a:pt x="1648879" y="2611611"/>
                  <a:pt x="1636173" y="2626742"/>
                  <a:pt x="1630963" y="2643674"/>
                </a:cubicBezTo>
                <a:cubicBezTo>
                  <a:pt x="1627157" y="2656043"/>
                  <a:pt x="1625792" y="2680351"/>
                  <a:pt x="1618522" y="2693437"/>
                </a:cubicBezTo>
                <a:cubicBezTo>
                  <a:pt x="1611261" y="2706507"/>
                  <a:pt x="1598369" y="2716575"/>
                  <a:pt x="1593641" y="2730759"/>
                </a:cubicBezTo>
                <a:cubicBezTo>
                  <a:pt x="1591567" y="2736980"/>
                  <a:pt x="1591687" y="2744442"/>
                  <a:pt x="1587420" y="2749421"/>
                </a:cubicBezTo>
                <a:cubicBezTo>
                  <a:pt x="1578780" y="2759501"/>
                  <a:pt x="1566310" y="2765559"/>
                  <a:pt x="1556318" y="2774302"/>
                </a:cubicBezTo>
                <a:cubicBezTo>
                  <a:pt x="1538744" y="2789679"/>
                  <a:pt x="1525159" y="2811638"/>
                  <a:pt x="1500334" y="2817845"/>
                </a:cubicBezTo>
                <a:cubicBezTo>
                  <a:pt x="1492040" y="2819919"/>
                  <a:pt x="1483864" y="2822537"/>
                  <a:pt x="1475453" y="2824066"/>
                </a:cubicBezTo>
                <a:cubicBezTo>
                  <a:pt x="1444559" y="2829683"/>
                  <a:pt x="1330798" y="2842182"/>
                  <a:pt x="1326163" y="2842727"/>
                </a:cubicBezTo>
                <a:cubicBezTo>
                  <a:pt x="1270179" y="2838580"/>
                  <a:pt x="1214088" y="2835693"/>
                  <a:pt x="1158212" y="2830286"/>
                </a:cubicBezTo>
                <a:cubicBezTo>
                  <a:pt x="1149703" y="2829463"/>
                  <a:pt x="1141578" y="2826315"/>
                  <a:pt x="1133330" y="2824066"/>
                </a:cubicBezTo>
                <a:cubicBezTo>
                  <a:pt x="1118767" y="2820094"/>
                  <a:pt x="1104302" y="2815772"/>
                  <a:pt x="1089788" y="2811625"/>
                </a:cubicBezTo>
                <a:cubicBezTo>
                  <a:pt x="1081494" y="2805405"/>
                  <a:pt x="1073907" y="2798108"/>
                  <a:pt x="1064906" y="2792964"/>
                </a:cubicBezTo>
                <a:cubicBezTo>
                  <a:pt x="1059213" y="2789711"/>
                  <a:pt x="1052272" y="2789326"/>
                  <a:pt x="1046245" y="2786743"/>
                </a:cubicBezTo>
                <a:cubicBezTo>
                  <a:pt x="1001180" y="2767429"/>
                  <a:pt x="1042686" y="2778566"/>
                  <a:pt x="990261" y="2768082"/>
                </a:cubicBezTo>
                <a:cubicBezTo>
                  <a:pt x="967056" y="2754159"/>
                  <a:pt x="954436" y="2748038"/>
                  <a:pt x="934277" y="2730759"/>
                </a:cubicBezTo>
                <a:cubicBezTo>
                  <a:pt x="927598" y="2725034"/>
                  <a:pt x="922935" y="2716978"/>
                  <a:pt x="915616" y="2712098"/>
                </a:cubicBezTo>
                <a:cubicBezTo>
                  <a:pt x="910160" y="2708461"/>
                  <a:pt x="902820" y="2708810"/>
                  <a:pt x="896955" y="2705878"/>
                </a:cubicBezTo>
                <a:cubicBezTo>
                  <a:pt x="886141" y="2700471"/>
                  <a:pt x="875525" y="2694471"/>
                  <a:pt x="865853" y="2687217"/>
                </a:cubicBezTo>
                <a:cubicBezTo>
                  <a:pt x="828577" y="2659259"/>
                  <a:pt x="865957" y="2674809"/>
                  <a:pt x="828530" y="2662335"/>
                </a:cubicBezTo>
                <a:cubicBezTo>
                  <a:pt x="810285" y="2648651"/>
                  <a:pt x="803176" y="2642601"/>
                  <a:pt x="784988" y="2631233"/>
                </a:cubicBezTo>
                <a:cubicBezTo>
                  <a:pt x="749328" y="2608945"/>
                  <a:pt x="755830" y="2616606"/>
                  <a:pt x="722783" y="2587690"/>
                </a:cubicBezTo>
                <a:cubicBezTo>
                  <a:pt x="716163" y="2581897"/>
                  <a:pt x="709754" y="2575787"/>
                  <a:pt x="704122" y="2569029"/>
                </a:cubicBezTo>
                <a:cubicBezTo>
                  <a:pt x="699336" y="2563286"/>
                  <a:pt x="697424" y="2555154"/>
                  <a:pt x="691681" y="2550368"/>
                </a:cubicBezTo>
                <a:cubicBezTo>
                  <a:pt x="681433" y="2541828"/>
                  <a:pt x="661103" y="2536028"/>
                  <a:pt x="648139" y="2531706"/>
                </a:cubicBezTo>
                <a:cubicBezTo>
                  <a:pt x="632493" y="2508238"/>
                  <a:pt x="634148" y="2506634"/>
                  <a:pt x="604596" y="2488164"/>
                </a:cubicBezTo>
                <a:cubicBezTo>
                  <a:pt x="599035" y="2484689"/>
                  <a:pt x="591799" y="2484876"/>
                  <a:pt x="585934" y="2481943"/>
                </a:cubicBezTo>
                <a:cubicBezTo>
                  <a:pt x="546906" y="2462429"/>
                  <a:pt x="589652" y="2475239"/>
                  <a:pt x="542392" y="2457062"/>
                </a:cubicBezTo>
                <a:cubicBezTo>
                  <a:pt x="524032" y="2450001"/>
                  <a:pt x="505069" y="2444621"/>
                  <a:pt x="486408" y="2438400"/>
                </a:cubicBezTo>
                <a:cubicBezTo>
                  <a:pt x="470356" y="2433049"/>
                  <a:pt x="453797" y="2426674"/>
                  <a:pt x="436645" y="2425959"/>
                </a:cubicBezTo>
                <a:cubicBezTo>
                  <a:pt x="347539" y="2422246"/>
                  <a:pt x="258326" y="2421812"/>
                  <a:pt x="169167" y="2419739"/>
                </a:cubicBezTo>
                <a:cubicBezTo>
                  <a:pt x="158800" y="2415592"/>
                  <a:pt x="147534" y="2413216"/>
                  <a:pt x="138065" y="2407298"/>
                </a:cubicBezTo>
                <a:cubicBezTo>
                  <a:pt x="130605" y="2402636"/>
                  <a:pt x="127272" y="2392571"/>
                  <a:pt x="119404" y="2388637"/>
                </a:cubicBezTo>
                <a:cubicBezTo>
                  <a:pt x="109948" y="2383909"/>
                  <a:pt x="98669" y="2384490"/>
                  <a:pt x="88302" y="2382417"/>
                </a:cubicBezTo>
                <a:cubicBezTo>
                  <a:pt x="80008" y="2374123"/>
                  <a:pt x="72965" y="2364353"/>
                  <a:pt x="63420" y="2357535"/>
                </a:cubicBezTo>
                <a:cubicBezTo>
                  <a:pt x="58085" y="2353724"/>
                  <a:pt x="49879" y="2355411"/>
                  <a:pt x="44759" y="2351315"/>
                </a:cubicBezTo>
                <a:cubicBezTo>
                  <a:pt x="5707" y="2320073"/>
                  <a:pt x="64578" y="2340718"/>
                  <a:pt x="7437" y="2326433"/>
                </a:cubicBezTo>
                <a:cubicBezTo>
                  <a:pt x="5363" y="2320213"/>
                  <a:pt x="2638" y="2314173"/>
                  <a:pt x="1216" y="2307772"/>
                </a:cubicBezTo>
                <a:cubicBezTo>
                  <a:pt x="-1520" y="2295460"/>
                  <a:pt x="1216" y="2297404"/>
                  <a:pt x="1216" y="2295331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21295" y="3429000"/>
            <a:ext cx="1847461" cy="2512235"/>
          </a:xfrm>
          <a:custGeom>
            <a:avLst/>
            <a:gdLst>
              <a:gd name="connsiteX0" fmla="*/ 236375 w 1847461"/>
              <a:gd name="connsiteY0" fmla="*/ 161730 h 2830285"/>
              <a:gd name="connsiteX1" fmla="*/ 236375 w 1847461"/>
              <a:gd name="connsiteY1" fmla="*/ 161730 h 2830285"/>
              <a:gd name="connsiteX2" fmla="*/ 304800 w 1847461"/>
              <a:gd name="connsiteY2" fmla="*/ 111967 h 2830285"/>
              <a:gd name="connsiteX3" fmla="*/ 348343 w 1847461"/>
              <a:gd name="connsiteY3" fmla="*/ 105747 h 2830285"/>
              <a:gd name="connsiteX4" fmla="*/ 373224 w 1847461"/>
              <a:gd name="connsiteY4" fmla="*/ 93306 h 2830285"/>
              <a:gd name="connsiteX5" fmla="*/ 472751 w 1847461"/>
              <a:gd name="connsiteY5" fmla="*/ 74644 h 2830285"/>
              <a:gd name="connsiteX6" fmla="*/ 522514 w 1847461"/>
              <a:gd name="connsiteY6" fmla="*/ 55983 h 2830285"/>
              <a:gd name="connsiteX7" fmla="*/ 541175 w 1847461"/>
              <a:gd name="connsiteY7" fmla="*/ 49763 h 2830285"/>
              <a:gd name="connsiteX8" fmla="*/ 578498 w 1847461"/>
              <a:gd name="connsiteY8" fmla="*/ 43542 h 2830285"/>
              <a:gd name="connsiteX9" fmla="*/ 634481 w 1847461"/>
              <a:gd name="connsiteY9" fmla="*/ 24881 h 2830285"/>
              <a:gd name="connsiteX10" fmla="*/ 715347 w 1847461"/>
              <a:gd name="connsiteY10" fmla="*/ 0 h 2830285"/>
              <a:gd name="connsiteX11" fmla="*/ 1163216 w 1847461"/>
              <a:gd name="connsiteY11" fmla="*/ 12440 h 2830285"/>
              <a:gd name="connsiteX12" fmla="*/ 1225420 w 1847461"/>
              <a:gd name="connsiteY12" fmla="*/ 18661 h 2830285"/>
              <a:gd name="connsiteX13" fmla="*/ 1244081 w 1847461"/>
              <a:gd name="connsiteY13" fmla="*/ 24881 h 2830285"/>
              <a:gd name="connsiteX14" fmla="*/ 1300065 w 1847461"/>
              <a:gd name="connsiteY14" fmla="*/ 55983 h 2830285"/>
              <a:gd name="connsiteX15" fmla="*/ 1318726 w 1847461"/>
              <a:gd name="connsiteY15" fmla="*/ 62204 h 2830285"/>
              <a:gd name="connsiteX16" fmla="*/ 1362269 w 1847461"/>
              <a:gd name="connsiteY16" fmla="*/ 80865 h 2830285"/>
              <a:gd name="connsiteX17" fmla="*/ 1399592 w 1847461"/>
              <a:gd name="connsiteY17" fmla="*/ 105747 h 2830285"/>
              <a:gd name="connsiteX18" fmla="*/ 1449355 w 1847461"/>
              <a:gd name="connsiteY18" fmla="*/ 124408 h 2830285"/>
              <a:gd name="connsiteX19" fmla="*/ 1511559 w 1847461"/>
              <a:gd name="connsiteY19" fmla="*/ 161730 h 2830285"/>
              <a:gd name="connsiteX20" fmla="*/ 1555102 w 1847461"/>
              <a:gd name="connsiteY20" fmla="*/ 186612 h 2830285"/>
              <a:gd name="connsiteX21" fmla="*/ 1586204 w 1847461"/>
              <a:gd name="connsiteY21" fmla="*/ 205273 h 2830285"/>
              <a:gd name="connsiteX22" fmla="*/ 1604865 w 1847461"/>
              <a:gd name="connsiteY22" fmla="*/ 211493 h 2830285"/>
              <a:gd name="connsiteX23" fmla="*/ 1623526 w 1847461"/>
              <a:gd name="connsiteY23" fmla="*/ 236375 h 2830285"/>
              <a:gd name="connsiteX24" fmla="*/ 1648408 w 1847461"/>
              <a:gd name="connsiteY24" fmla="*/ 255036 h 2830285"/>
              <a:gd name="connsiteX25" fmla="*/ 1679510 w 1847461"/>
              <a:gd name="connsiteY25" fmla="*/ 298579 h 2830285"/>
              <a:gd name="connsiteX26" fmla="*/ 1716832 w 1847461"/>
              <a:gd name="connsiteY26" fmla="*/ 360783 h 2830285"/>
              <a:gd name="connsiteX27" fmla="*/ 1735494 w 1847461"/>
              <a:gd name="connsiteY27" fmla="*/ 410547 h 2830285"/>
              <a:gd name="connsiteX28" fmla="*/ 1760375 w 1847461"/>
              <a:gd name="connsiteY28" fmla="*/ 466530 h 2830285"/>
              <a:gd name="connsiteX29" fmla="*/ 1772816 w 1847461"/>
              <a:gd name="connsiteY29" fmla="*/ 572277 h 2830285"/>
              <a:gd name="connsiteX30" fmla="*/ 1791477 w 1847461"/>
              <a:gd name="connsiteY30" fmla="*/ 970383 h 2830285"/>
              <a:gd name="connsiteX31" fmla="*/ 1797698 w 1847461"/>
              <a:gd name="connsiteY31" fmla="*/ 1032587 h 2830285"/>
              <a:gd name="connsiteX32" fmla="*/ 1803918 w 1847461"/>
              <a:gd name="connsiteY32" fmla="*/ 1063689 h 2830285"/>
              <a:gd name="connsiteX33" fmla="*/ 1816359 w 1847461"/>
              <a:gd name="connsiteY33" fmla="*/ 1138334 h 2830285"/>
              <a:gd name="connsiteX34" fmla="*/ 1835020 w 1847461"/>
              <a:gd name="connsiteY34" fmla="*/ 1300065 h 2830285"/>
              <a:gd name="connsiteX35" fmla="*/ 1847461 w 1847461"/>
              <a:gd name="connsiteY35" fmla="*/ 1859902 h 2830285"/>
              <a:gd name="connsiteX36" fmla="*/ 1835020 w 1847461"/>
              <a:gd name="connsiteY36" fmla="*/ 2457061 h 2830285"/>
              <a:gd name="connsiteX37" fmla="*/ 1816359 w 1847461"/>
              <a:gd name="connsiteY37" fmla="*/ 2500604 h 2830285"/>
              <a:gd name="connsiteX38" fmla="*/ 1754155 w 1847461"/>
              <a:gd name="connsiteY38" fmla="*/ 2600130 h 2830285"/>
              <a:gd name="connsiteX39" fmla="*/ 1704392 w 1847461"/>
              <a:gd name="connsiteY39" fmla="*/ 2674775 h 2830285"/>
              <a:gd name="connsiteX40" fmla="*/ 1691951 w 1847461"/>
              <a:gd name="connsiteY40" fmla="*/ 2693436 h 2830285"/>
              <a:gd name="connsiteX41" fmla="*/ 1648408 w 1847461"/>
              <a:gd name="connsiteY41" fmla="*/ 2736979 h 2830285"/>
              <a:gd name="connsiteX42" fmla="*/ 1629747 w 1847461"/>
              <a:gd name="connsiteY42" fmla="*/ 2749420 h 2830285"/>
              <a:gd name="connsiteX43" fmla="*/ 1586204 w 1847461"/>
              <a:gd name="connsiteY43" fmla="*/ 2786742 h 2830285"/>
              <a:gd name="connsiteX44" fmla="*/ 1555102 w 1847461"/>
              <a:gd name="connsiteY44" fmla="*/ 2792963 h 2830285"/>
              <a:gd name="connsiteX45" fmla="*/ 1536441 w 1847461"/>
              <a:gd name="connsiteY45" fmla="*/ 2811624 h 2830285"/>
              <a:gd name="connsiteX46" fmla="*/ 1511559 w 1847461"/>
              <a:gd name="connsiteY46" fmla="*/ 2817844 h 2830285"/>
              <a:gd name="connsiteX47" fmla="*/ 1461796 w 1847461"/>
              <a:gd name="connsiteY47" fmla="*/ 2830285 h 2830285"/>
              <a:gd name="connsiteX48" fmla="*/ 1113453 w 1847461"/>
              <a:gd name="connsiteY48" fmla="*/ 2817844 h 2830285"/>
              <a:gd name="connsiteX49" fmla="*/ 1094792 w 1847461"/>
              <a:gd name="connsiteY49" fmla="*/ 2799183 h 2830285"/>
              <a:gd name="connsiteX50" fmla="*/ 1069910 w 1847461"/>
              <a:gd name="connsiteY50" fmla="*/ 2792963 h 2830285"/>
              <a:gd name="connsiteX51" fmla="*/ 1007706 w 1847461"/>
              <a:gd name="connsiteY51" fmla="*/ 2780522 h 2830285"/>
              <a:gd name="connsiteX52" fmla="*/ 901959 w 1847461"/>
              <a:gd name="connsiteY52" fmla="*/ 2755640 h 2830285"/>
              <a:gd name="connsiteX53" fmla="*/ 883298 w 1847461"/>
              <a:gd name="connsiteY53" fmla="*/ 2743200 h 2830285"/>
              <a:gd name="connsiteX54" fmla="*/ 808653 w 1847461"/>
              <a:gd name="connsiteY54" fmla="*/ 2718318 h 2830285"/>
              <a:gd name="connsiteX55" fmla="*/ 734008 w 1847461"/>
              <a:gd name="connsiteY55" fmla="*/ 2699657 h 2830285"/>
              <a:gd name="connsiteX56" fmla="*/ 715347 w 1847461"/>
              <a:gd name="connsiteY56" fmla="*/ 2693436 h 2830285"/>
              <a:gd name="connsiteX57" fmla="*/ 646922 w 1847461"/>
              <a:gd name="connsiteY57" fmla="*/ 2662334 h 2830285"/>
              <a:gd name="connsiteX58" fmla="*/ 590938 w 1847461"/>
              <a:gd name="connsiteY58" fmla="*/ 2649893 h 2830285"/>
              <a:gd name="connsiteX59" fmla="*/ 541175 w 1847461"/>
              <a:gd name="connsiteY59" fmla="*/ 2625012 h 2830285"/>
              <a:gd name="connsiteX60" fmla="*/ 497632 w 1847461"/>
              <a:gd name="connsiteY60" fmla="*/ 2606351 h 2830285"/>
              <a:gd name="connsiteX61" fmla="*/ 454090 w 1847461"/>
              <a:gd name="connsiteY61" fmla="*/ 2581469 h 2830285"/>
              <a:gd name="connsiteX62" fmla="*/ 435428 w 1847461"/>
              <a:gd name="connsiteY62" fmla="*/ 2569028 h 2830285"/>
              <a:gd name="connsiteX63" fmla="*/ 416767 w 1847461"/>
              <a:gd name="connsiteY63" fmla="*/ 2562808 h 2830285"/>
              <a:gd name="connsiteX64" fmla="*/ 391885 w 1847461"/>
              <a:gd name="connsiteY64" fmla="*/ 2537926 h 2830285"/>
              <a:gd name="connsiteX65" fmla="*/ 360783 w 1847461"/>
              <a:gd name="connsiteY65" fmla="*/ 2525485 h 2830285"/>
              <a:gd name="connsiteX66" fmla="*/ 342122 w 1847461"/>
              <a:gd name="connsiteY66" fmla="*/ 2506824 h 2830285"/>
              <a:gd name="connsiteX67" fmla="*/ 323461 w 1847461"/>
              <a:gd name="connsiteY67" fmla="*/ 2494383 h 2830285"/>
              <a:gd name="connsiteX68" fmla="*/ 273698 w 1847461"/>
              <a:gd name="connsiteY68" fmla="*/ 2438400 h 2830285"/>
              <a:gd name="connsiteX69" fmla="*/ 236375 w 1847461"/>
              <a:gd name="connsiteY69" fmla="*/ 2394857 h 2830285"/>
              <a:gd name="connsiteX70" fmla="*/ 211494 w 1847461"/>
              <a:gd name="connsiteY70" fmla="*/ 2357534 h 2830285"/>
              <a:gd name="connsiteX71" fmla="*/ 161730 w 1847461"/>
              <a:gd name="connsiteY71" fmla="*/ 2301551 h 2830285"/>
              <a:gd name="connsiteX72" fmla="*/ 124408 w 1847461"/>
              <a:gd name="connsiteY72" fmla="*/ 2245567 h 2830285"/>
              <a:gd name="connsiteX73" fmla="*/ 118187 w 1847461"/>
              <a:gd name="connsiteY73" fmla="*/ 2226906 h 2830285"/>
              <a:gd name="connsiteX74" fmla="*/ 111967 w 1847461"/>
              <a:gd name="connsiteY74" fmla="*/ 2189583 h 2830285"/>
              <a:gd name="connsiteX75" fmla="*/ 93306 w 1847461"/>
              <a:gd name="connsiteY75" fmla="*/ 2158481 h 2830285"/>
              <a:gd name="connsiteX76" fmla="*/ 80865 w 1847461"/>
              <a:gd name="connsiteY76" fmla="*/ 2133600 h 2830285"/>
              <a:gd name="connsiteX77" fmla="*/ 68424 w 1847461"/>
              <a:gd name="connsiteY77" fmla="*/ 2083836 h 2830285"/>
              <a:gd name="connsiteX78" fmla="*/ 62204 w 1847461"/>
              <a:gd name="connsiteY78" fmla="*/ 2040293 h 2830285"/>
              <a:gd name="connsiteX79" fmla="*/ 43543 w 1847461"/>
              <a:gd name="connsiteY79" fmla="*/ 1990530 h 2830285"/>
              <a:gd name="connsiteX80" fmla="*/ 31102 w 1847461"/>
              <a:gd name="connsiteY80" fmla="*/ 1915885 h 2830285"/>
              <a:gd name="connsiteX81" fmla="*/ 24881 w 1847461"/>
              <a:gd name="connsiteY81" fmla="*/ 1816359 h 2830285"/>
              <a:gd name="connsiteX82" fmla="*/ 0 w 1847461"/>
              <a:gd name="connsiteY82" fmla="*/ 1679510 h 2830285"/>
              <a:gd name="connsiteX83" fmla="*/ 6220 w 1847461"/>
              <a:gd name="connsiteY83" fmla="*/ 553616 h 2830285"/>
              <a:gd name="connsiteX84" fmla="*/ 37322 w 1847461"/>
              <a:gd name="connsiteY84" fmla="*/ 478971 h 2830285"/>
              <a:gd name="connsiteX85" fmla="*/ 49763 w 1847461"/>
              <a:gd name="connsiteY85" fmla="*/ 410547 h 2830285"/>
              <a:gd name="connsiteX86" fmla="*/ 55983 w 1847461"/>
              <a:gd name="connsiteY86" fmla="*/ 391885 h 2830285"/>
              <a:gd name="connsiteX87" fmla="*/ 74645 w 1847461"/>
              <a:gd name="connsiteY87" fmla="*/ 367004 h 2830285"/>
              <a:gd name="connsiteX88" fmla="*/ 80865 w 1847461"/>
              <a:gd name="connsiteY88" fmla="*/ 342122 h 2830285"/>
              <a:gd name="connsiteX89" fmla="*/ 93306 w 1847461"/>
              <a:gd name="connsiteY89" fmla="*/ 323461 h 2830285"/>
              <a:gd name="connsiteX90" fmla="*/ 111967 w 1847461"/>
              <a:gd name="connsiteY90" fmla="*/ 286138 h 2830285"/>
              <a:gd name="connsiteX91" fmla="*/ 118187 w 1847461"/>
              <a:gd name="connsiteY91" fmla="*/ 255036 h 2830285"/>
              <a:gd name="connsiteX92" fmla="*/ 143069 w 1847461"/>
              <a:gd name="connsiteY92" fmla="*/ 205273 h 2830285"/>
              <a:gd name="connsiteX93" fmla="*/ 161730 w 1847461"/>
              <a:gd name="connsiteY93" fmla="*/ 186612 h 2830285"/>
              <a:gd name="connsiteX94" fmla="*/ 174171 w 1847461"/>
              <a:gd name="connsiteY94" fmla="*/ 167951 h 2830285"/>
              <a:gd name="connsiteX95" fmla="*/ 236375 w 1847461"/>
              <a:gd name="connsiteY95" fmla="*/ 161730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47461" h="2830285">
                <a:moveTo>
                  <a:pt x="236375" y="161730"/>
                </a:moveTo>
                <a:lnTo>
                  <a:pt x="236375" y="161730"/>
                </a:lnTo>
                <a:cubicBezTo>
                  <a:pt x="253302" y="147222"/>
                  <a:pt x="279146" y="118963"/>
                  <a:pt x="304800" y="111967"/>
                </a:cubicBezTo>
                <a:cubicBezTo>
                  <a:pt x="318945" y="108109"/>
                  <a:pt x="333829" y="107820"/>
                  <a:pt x="348343" y="105747"/>
                </a:cubicBezTo>
                <a:cubicBezTo>
                  <a:pt x="356637" y="101600"/>
                  <a:pt x="364228" y="95555"/>
                  <a:pt x="373224" y="93306"/>
                </a:cubicBezTo>
                <a:cubicBezTo>
                  <a:pt x="508924" y="59379"/>
                  <a:pt x="336224" y="117308"/>
                  <a:pt x="472751" y="74644"/>
                </a:cubicBezTo>
                <a:cubicBezTo>
                  <a:pt x="489660" y="69360"/>
                  <a:pt x="505865" y="62037"/>
                  <a:pt x="522514" y="55983"/>
                </a:cubicBezTo>
                <a:cubicBezTo>
                  <a:pt x="528676" y="53742"/>
                  <a:pt x="534774" y="51185"/>
                  <a:pt x="541175" y="49763"/>
                </a:cubicBezTo>
                <a:cubicBezTo>
                  <a:pt x="553487" y="47027"/>
                  <a:pt x="566057" y="45616"/>
                  <a:pt x="578498" y="43542"/>
                </a:cubicBezTo>
                <a:cubicBezTo>
                  <a:pt x="655140" y="5222"/>
                  <a:pt x="546050" y="57038"/>
                  <a:pt x="634481" y="24881"/>
                </a:cubicBezTo>
                <a:cubicBezTo>
                  <a:pt x="716065" y="-4786"/>
                  <a:pt x="625203" y="12877"/>
                  <a:pt x="715347" y="0"/>
                </a:cubicBezTo>
                <a:lnTo>
                  <a:pt x="1163216" y="12440"/>
                </a:lnTo>
                <a:cubicBezTo>
                  <a:pt x="1184040" y="13202"/>
                  <a:pt x="1204824" y="15492"/>
                  <a:pt x="1225420" y="18661"/>
                </a:cubicBezTo>
                <a:cubicBezTo>
                  <a:pt x="1231901" y="19658"/>
                  <a:pt x="1238054" y="22298"/>
                  <a:pt x="1244081" y="24881"/>
                </a:cubicBezTo>
                <a:cubicBezTo>
                  <a:pt x="1286004" y="42848"/>
                  <a:pt x="1252893" y="32396"/>
                  <a:pt x="1300065" y="55983"/>
                </a:cubicBezTo>
                <a:cubicBezTo>
                  <a:pt x="1305930" y="58915"/>
                  <a:pt x="1312861" y="59272"/>
                  <a:pt x="1318726" y="62204"/>
                </a:cubicBezTo>
                <a:cubicBezTo>
                  <a:pt x="1361681" y="83682"/>
                  <a:pt x="1310487" y="67918"/>
                  <a:pt x="1362269" y="80865"/>
                </a:cubicBezTo>
                <a:cubicBezTo>
                  <a:pt x="1374710" y="89159"/>
                  <a:pt x="1385407" y="101019"/>
                  <a:pt x="1399592" y="105747"/>
                </a:cubicBezTo>
                <a:cubicBezTo>
                  <a:pt x="1428846" y="115498"/>
                  <a:pt x="1412165" y="109532"/>
                  <a:pt x="1449355" y="124408"/>
                </a:cubicBezTo>
                <a:cubicBezTo>
                  <a:pt x="1491508" y="166561"/>
                  <a:pt x="1437804" y="117478"/>
                  <a:pt x="1511559" y="161730"/>
                </a:cubicBezTo>
                <a:cubicBezTo>
                  <a:pt x="1564504" y="193496"/>
                  <a:pt x="1494242" y="171396"/>
                  <a:pt x="1555102" y="186612"/>
                </a:cubicBezTo>
                <a:cubicBezTo>
                  <a:pt x="1565469" y="192832"/>
                  <a:pt x="1575390" y="199866"/>
                  <a:pt x="1586204" y="205273"/>
                </a:cubicBezTo>
                <a:cubicBezTo>
                  <a:pt x="1592069" y="208205"/>
                  <a:pt x="1599828" y="207295"/>
                  <a:pt x="1604865" y="211493"/>
                </a:cubicBezTo>
                <a:cubicBezTo>
                  <a:pt x="1612829" y="218130"/>
                  <a:pt x="1616195" y="229044"/>
                  <a:pt x="1623526" y="236375"/>
                </a:cubicBezTo>
                <a:cubicBezTo>
                  <a:pt x="1630857" y="243706"/>
                  <a:pt x="1640114" y="248816"/>
                  <a:pt x="1648408" y="255036"/>
                </a:cubicBezTo>
                <a:cubicBezTo>
                  <a:pt x="1664936" y="304626"/>
                  <a:pt x="1638186" y="233642"/>
                  <a:pt x="1679510" y="298579"/>
                </a:cubicBezTo>
                <a:cubicBezTo>
                  <a:pt x="1731141" y="379712"/>
                  <a:pt x="1670569" y="314520"/>
                  <a:pt x="1716832" y="360783"/>
                </a:cubicBezTo>
                <a:cubicBezTo>
                  <a:pt x="1722215" y="376931"/>
                  <a:pt x="1728058" y="395675"/>
                  <a:pt x="1735494" y="410547"/>
                </a:cubicBezTo>
                <a:cubicBezTo>
                  <a:pt x="1751342" y="442245"/>
                  <a:pt x="1752351" y="418387"/>
                  <a:pt x="1760375" y="466530"/>
                </a:cubicBezTo>
                <a:cubicBezTo>
                  <a:pt x="1767897" y="511660"/>
                  <a:pt x="1769929" y="518136"/>
                  <a:pt x="1772816" y="572277"/>
                </a:cubicBezTo>
                <a:cubicBezTo>
                  <a:pt x="1779891" y="704936"/>
                  <a:pt x="1784306" y="837729"/>
                  <a:pt x="1791477" y="970383"/>
                </a:cubicBezTo>
                <a:cubicBezTo>
                  <a:pt x="1792602" y="991191"/>
                  <a:pt x="1794944" y="1011932"/>
                  <a:pt x="1797698" y="1032587"/>
                </a:cubicBezTo>
                <a:cubicBezTo>
                  <a:pt x="1799095" y="1043067"/>
                  <a:pt x="1802081" y="1053277"/>
                  <a:pt x="1803918" y="1063689"/>
                </a:cubicBezTo>
                <a:cubicBezTo>
                  <a:pt x="1808302" y="1088530"/>
                  <a:pt x="1813068" y="1113325"/>
                  <a:pt x="1816359" y="1138334"/>
                </a:cubicBezTo>
                <a:cubicBezTo>
                  <a:pt x="1823438" y="1192138"/>
                  <a:pt x="1835020" y="1300065"/>
                  <a:pt x="1835020" y="1300065"/>
                </a:cubicBezTo>
                <a:cubicBezTo>
                  <a:pt x="1839167" y="1486677"/>
                  <a:pt x="1847461" y="1673244"/>
                  <a:pt x="1847461" y="1859902"/>
                </a:cubicBezTo>
                <a:cubicBezTo>
                  <a:pt x="1847461" y="2058998"/>
                  <a:pt x="1840990" y="2258054"/>
                  <a:pt x="1835020" y="2457061"/>
                </a:cubicBezTo>
                <a:cubicBezTo>
                  <a:pt x="1834094" y="2487940"/>
                  <a:pt x="1827327" y="2475927"/>
                  <a:pt x="1816359" y="2500604"/>
                </a:cubicBezTo>
                <a:cubicBezTo>
                  <a:pt x="1778864" y="2584968"/>
                  <a:pt x="1845838" y="2483441"/>
                  <a:pt x="1754155" y="2600130"/>
                </a:cubicBezTo>
                <a:cubicBezTo>
                  <a:pt x="1728072" y="2633327"/>
                  <a:pt x="1732849" y="2630058"/>
                  <a:pt x="1704392" y="2674775"/>
                </a:cubicBezTo>
                <a:cubicBezTo>
                  <a:pt x="1700378" y="2681082"/>
                  <a:pt x="1697789" y="2688766"/>
                  <a:pt x="1691951" y="2693436"/>
                </a:cubicBezTo>
                <a:cubicBezTo>
                  <a:pt x="1567079" y="2793335"/>
                  <a:pt x="1717727" y="2667660"/>
                  <a:pt x="1648408" y="2736979"/>
                </a:cubicBezTo>
                <a:cubicBezTo>
                  <a:pt x="1643122" y="2742265"/>
                  <a:pt x="1635490" y="2744634"/>
                  <a:pt x="1629747" y="2749420"/>
                </a:cubicBezTo>
                <a:cubicBezTo>
                  <a:pt x="1613898" y="2762627"/>
                  <a:pt x="1606168" y="2777869"/>
                  <a:pt x="1586204" y="2786742"/>
                </a:cubicBezTo>
                <a:cubicBezTo>
                  <a:pt x="1576543" y="2791036"/>
                  <a:pt x="1565469" y="2790889"/>
                  <a:pt x="1555102" y="2792963"/>
                </a:cubicBezTo>
                <a:cubicBezTo>
                  <a:pt x="1548882" y="2799183"/>
                  <a:pt x="1544079" y="2807260"/>
                  <a:pt x="1536441" y="2811624"/>
                </a:cubicBezTo>
                <a:cubicBezTo>
                  <a:pt x="1529018" y="2815866"/>
                  <a:pt x="1519779" y="2815495"/>
                  <a:pt x="1511559" y="2817844"/>
                </a:cubicBezTo>
                <a:cubicBezTo>
                  <a:pt x="1466921" y="2830598"/>
                  <a:pt x="1525042" y="2817637"/>
                  <a:pt x="1461796" y="2830285"/>
                </a:cubicBezTo>
                <a:cubicBezTo>
                  <a:pt x="1345682" y="2826138"/>
                  <a:pt x="1229226" y="2827655"/>
                  <a:pt x="1113453" y="2817844"/>
                </a:cubicBezTo>
                <a:cubicBezTo>
                  <a:pt x="1104688" y="2817101"/>
                  <a:pt x="1102430" y="2803547"/>
                  <a:pt x="1094792" y="2799183"/>
                </a:cubicBezTo>
                <a:cubicBezTo>
                  <a:pt x="1087369" y="2794941"/>
                  <a:pt x="1078269" y="2794754"/>
                  <a:pt x="1069910" y="2792963"/>
                </a:cubicBezTo>
                <a:cubicBezTo>
                  <a:pt x="1049234" y="2788533"/>
                  <a:pt x="1028276" y="2785420"/>
                  <a:pt x="1007706" y="2780522"/>
                </a:cubicBezTo>
                <a:cubicBezTo>
                  <a:pt x="888032" y="2752028"/>
                  <a:pt x="983450" y="2769223"/>
                  <a:pt x="901959" y="2755640"/>
                </a:cubicBezTo>
                <a:cubicBezTo>
                  <a:pt x="895739" y="2751493"/>
                  <a:pt x="890239" y="2745976"/>
                  <a:pt x="883298" y="2743200"/>
                </a:cubicBezTo>
                <a:cubicBezTo>
                  <a:pt x="858946" y="2733459"/>
                  <a:pt x="834371" y="2723461"/>
                  <a:pt x="808653" y="2718318"/>
                </a:cubicBezTo>
                <a:cubicBezTo>
                  <a:pt x="768125" y="2710213"/>
                  <a:pt x="780041" y="2713467"/>
                  <a:pt x="734008" y="2699657"/>
                </a:cubicBezTo>
                <a:cubicBezTo>
                  <a:pt x="727728" y="2697773"/>
                  <a:pt x="721339" y="2696099"/>
                  <a:pt x="715347" y="2693436"/>
                </a:cubicBezTo>
                <a:cubicBezTo>
                  <a:pt x="690963" y="2682598"/>
                  <a:pt x="672534" y="2669652"/>
                  <a:pt x="646922" y="2662334"/>
                </a:cubicBezTo>
                <a:cubicBezTo>
                  <a:pt x="628541" y="2657082"/>
                  <a:pt x="609599" y="2654040"/>
                  <a:pt x="590938" y="2649893"/>
                </a:cubicBezTo>
                <a:cubicBezTo>
                  <a:pt x="523339" y="2609334"/>
                  <a:pt x="588050" y="2645101"/>
                  <a:pt x="541175" y="2625012"/>
                </a:cubicBezTo>
                <a:cubicBezTo>
                  <a:pt x="487374" y="2601954"/>
                  <a:pt x="541394" y="2620937"/>
                  <a:pt x="497632" y="2606351"/>
                </a:cubicBezTo>
                <a:cubicBezTo>
                  <a:pt x="462182" y="2570899"/>
                  <a:pt x="497947" y="2600265"/>
                  <a:pt x="454090" y="2581469"/>
                </a:cubicBezTo>
                <a:cubicBezTo>
                  <a:pt x="447218" y="2578524"/>
                  <a:pt x="442115" y="2572371"/>
                  <a:pt x="435428" y="2569028"/>
                </a:cubicBezTo>
                <a:cubicBezTo>
                  <a:pt x="429563" y="2566096"/>
                  <a:pt x="422987" y="2564881"/>
                  <a:pt x="416767" y="2562808"/>
                </a:cubicBezTo>
                <a:cubicBezTo>
                  <a:pt x="408473" y="2554514"/>
                  <a:pt x="401644" y="2544432"/>
                  <a:pt x="391885" y="2537926"/>
                </a:cubicBezTo>
                <a:cubicBezTo>
                  <a:pt x="382594" y="2531732"/>
                  <a:pt x="370252" y="2531403"/>
                  <a:pt x="360783" y="2525485"/>
                </a:cubicBezTo>
                <a:cubicBezTo>
                  <a:pt x="353323" y="2520823"/>
                  <a:pt x="348880" y="2512456"/>
                  <a:pt x="342122" y="2506824"/>
                </a:cubicBezTo>
                <a:cubicBezTo>
                  <a:pt x="336379" y="2502038"/>
                  <a:pt x="329049" y="2499350"/>
                  <a:pt x="323461" y="2494383"/>
                </a:cubicBezTo>
                <a:cubicBezTo>
                  <a:pt x="245681" y="2425246"/>
                  <a:pt x="310841" y="2482972"/>
                  <a:pt x="273698" y="2438400"/>
                </a:cubicBezTo>
                <a:cubicBezTo>
                  <a:pt x="233428" y="2390076"/>
                  <a:pt x="277139" y="2453092"/>
                  <a:pt x="236375" y="2394857"/>
                </a:cubicBezTo>
                <a:cubicBezTo>
                  <a:pt x="227801" y="2382608"/>
                  <a:pt x="222067" y="2368106"/>
                  <a:pt x="211494" y="2357534"/>
                </a:cubicBezTo>
                <a:cubicBezTo>
                  <a:pt x="185372" y="2331414"/>
                  <a:pt x="191116" y="2338284"/>
                  <a:pt x="161730" y="2301551"/>
                </a:cubicBezTo>
                <a:cubicBezTo>
                  <a:pt x="147839" y="2284188"/>
                  <a:pt x="134380" y="2265511"/>
                  <a:pt x="124408" y="2245567"/>
                </a:cubicBezTo>
                <a:cubicBezTo>
                  <a:pt x="121476" y="2239702"/>
                  <a:pt x="120261" y="2233126"/>
                  <a:pt x="118187" y="2226906"/>
                </a:cubicBezTo>
                <a:cubicBezTo>
                  <a:pt x="116114" y="2214465"/>
                  <a:pt x="116277" y="2201436"/>
                  <a:pt x="111967" y="2189583"/>
                </a:cubicBezTo>
                <a:cubicBezTo>
                  <a:pt x="107835" y="2178221"/>
                  <a:pt x="99178" y="2169050"/>
                  <a:pt x="93306" y="2158481"/>
                </a:cubicBezTo>
                <a:cubicBezTo>
                  <a:pt x="88803" y="2150375"/>
                  <a:pt x="85012" y="2141894"/>
                  <a:pt x="80865" y="2133600"/>
                </a:cubicBezTo>
                <a:cubicBezTo>
                  <a:pt x="76718" y="2117012"/>
                  <a:pt x="71777" y="2100602"/>
                  <a:pt x="68424" y="2083836"/>
                </a:cubicBezTo>
                <a:cubicBezTo>
                  <a:pt x="65549" y="2069459"/>
                  <a:pt x="65982" y="2054460"/>
                  <a:pt x="62204" y="2040293"/>
                </a:cubicBezTo>
                <a:cubicBezTo>
                  <a:pt x="57639" y="2023176"/>
                  <a:pt x="49763" y="2007118"/>
                  <a:pt x="43543" y="1990530"/>
                </a:cubicBezTo>
                <a:cubicBezTo>
                  <a:pt x="39396" y="1965648"/>
                  <a:pt x="33789" y="1940966"/>
                  <a:pt x="31102" y="1915885"/>
                </a:cubicBezTo>
                <a:cubicBezTo>
                  <a:pt x="27561" y="1882834"/>
                  <a:pt x="28083" y="1849445"/>
                  <a:pt x="24881" y="1816359"/>
                </a:cubicBezTo>
                <a:cubicBezTo>
                  <a:pt x="16430" y="1729035"/>
                  <a:pt x="18182" y="1743147"/>
                  <a:pt x="0" y="1679510"/>
                </a:cubicBezTo>
                <a:cubicBezTo>
                  <a:pt x="2073" y="1304212"/>
                  <a:pt x="200" y="928871"/>
                  <a:pt x="6220" y="553616"/>
                </a:cubicBezTo>
                <a:cubicBezTo>
                  <a:pt x="6554" y="532800"/>
                  <a:pt x="30303" y="496519"/>
                  <a:pt x="37322" y="478971"/>
                </a:cubicBezTo>
                <a:cubicBezTo>
                  <a:pt x="44700" y="460527"/>
                  <a:pt x="46449" y="427120"/>
                  <a:pt x="49763" y="410547"/>
                </a:cubicBezTo>
                <a:cubicBezTo>
                  <a:pt x="51049" y="404117"/>
                  <a:pt x="52730" y="397578"/>
                  <a:pt x="55983" y="391885"/>
                </a:cubicBezTo>
                <a:cubicBezTo>
                  <a:pt x="61127" y="382884"/>
                  <a:pt x="68424" y="375298"/>
                  <a:pt x="74645" y="367004"/>
                </a:cubicBezTo>
                <a:cubicBezTo>
                  <a:pt x="76718" y="358710"/>
                  <a:pt x="77497" y="349980"/>
                  <a:pt x="80865" y="342122"/>
                </a:cubicBezTo>
                <a:cubicBezTo>
                  <a:pt x="83810" y="335250"/>
                  <a:pt x="89675" y="329996"/>
                  <a:pt x="93306" y="323461"/>
                </a:cubicBezTo>
                <a:cubicBezTo>
                  <a:pt x="100061" y="311302"/>
                  <a:pt x="105747" y="298579"/>
                  <a:pt x="111967" y="286138"/>
                </a:cubicBezTo>
                <a:cubicBezTo>
                  <a:pt x="114040" y="275771"/>
                  <a:pt x="115149" y="265163"/>
                  <a:pt x="118187" y="255036"/>
                </a:cubicBezTo>
                <a:cubicBezTo>
                  <a:pt x="123546" y="237172"/>
                  <a:pt x="131035" y="219714"/>
                  <a:pt x="143069" y="205273"/>
                </a:cubicBezTo>
                <a:cubicBezTo>
                  <a:pt x="148701" y="198515"/>
                  <a:pt x="156098" y="193370"/>
                  <a:pt x="161730" y="186612"/>
                </a:cubicBezTo>
                <a:cubicBezTo>
                  <a:pt x="166516" y="180869"/>
                  <a:pt x="168545" y="172874"/>
                  <a:pt x="174171" y="167951"/>
                </a:cubicBezTo>
                <a:cubicBezTo>
                  <a:pt x="185424" y="158105"/>
                  <a:pt x="226008" y="162767"/>
                  <a:pt x="236375" y="161730"/>
                </a:cubicBez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G={V,U}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的一个割（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最小生成树总是采用联接每一割的最短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跨越边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采用贪心迭代法，设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，此时最小割为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940225" y="35649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28257" y="4429067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842319" y="3913605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870445" y="557396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0225" y="53651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933121" y="397025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570511" y="380793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24399" y="572521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588766" y="457883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5657" y="460188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2744416" y="463303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032115" y="4705308"/>
            <a:ext cx="7200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椭圆 71"/>
          <p:cNvSpPr/>
          <p:nvPr/>
        </p:nvSpPr>
        <p:spPr bwMode="auto">
          <a:xfrm>
            <a:off x="2643974" y="4633032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987214" y="463303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1" idx="2"/>
          </p:cNvCxnSpPr>
          <p:nvPr/>
        </p:nvCxnSpPr>
        <p:spPr bwMode="auto">
          <a:xfrm flipH="1" flipV="1">
            <a:off x="1870445" y="3991893"/>
            <a:ext cx="1062676" cy="50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>
            <a:off x="1928525" y="5294282"/>
            <a:ext cx="1157633" cy="349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3025516" y="522227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05343" y="3598565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992574" y="4445503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1296858" y="3954227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0" name="直接箭头连接符 89"/>
          <p:cNvCxnSpPr>
            <a:stCxn id="58" idx="2"/>
          </p:cNvCxnSpPr>
          <p:nvPr/>
        </p:nvCxnSpPr>
        <p:spPr bwMode="auto">
          <a:xfrm flipH="1" flipV="1">
            <a:off x="969603" y="5450340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1921707" y="3970253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2108602" y="463647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1254094" y="609329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2507341" y="611099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=G\V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5" name="任意多边形 94"/>
          <p:cNvSpPr/>
          <p:nvPr/>
        </p:nvSpPr>
        <p:spPr bwMode="auto">
          <a:xfrm>
            <a:off x="5148064" y="3501008"/>
            <a:ext cx="2435000" cy="2509461"/>
          </a:xfrm>
          <a:custGeom>
            <a:avLst/>
            <a:gdLst>
              <a:gd name="connsiteX0" fmla="*/ 1530221 w 2435000"/>
              <a:gd name="connsiteY0" fmla="*/ 2569029 h 2581470"/>
              <a:gd name="connsiteX1" fmla="*/ 1530221 w 2435000"/>
              <a:gd name="connsiteY1" fmla="*/ 2569029 h 2581470"/>
              <a:gd name="connsiteX2" fmla="*/ 1418253 w 2435000"/>
              <a:gd name="connsiteY2" fmla="*/ 2569029 h 2581470"/>
              <a:gd name="connsiteX3" fmla="*/ 1399592 w 2435000"/>
              <a:gd name="connsiteY3" fmla="*/ 2581470 h 2581470"/>
              <a:gd name="connsiteX4" fmla="*/ 1287625 w 2435000"/>
              <a:gd name="connsiteY4" fmla="*/ 2575249 h 2581470"/>
              <a:gd name="connsiteX5" fmla="*/ 1219200 w 2435000"/>
              <a:gd name="connsiteY5" fmla="*/ 2556588 h 2581470"/>
              <a:gd name="connsiteX6" fmla="*/ 1163216 w 2435000"/>
              <a:gd name="connsiteY6" fmla="*/ 2537927 h 2581470"/>
              <a:gd name="connsiteX7" fmla="*/ 1113453 w 2435000"/>
              <a:gd name="connsiteY7" fmla="*/ 2513045 h 2581470"/>
              <a:gd name="connsiteX8" fmla="*/ 1094792 w 2435000"/>
              <a:gd name="connsiteY8" fmla="*/ 2506825 h 2581470"/>
              <a:gd name="connsiteX9" fmla="*/ 1069910 w 2435000"/>
              <a:gd name="connsiteY9" fmla="*/ 2494384 h 2581470"/>
              <a:gd name="connsiteX10" fmla="*/ 1026367 w 2435000"/>
              <a:gd name="connsiteY10" fmla="*/ 2488163 h 2581470"/>
              <a:gd name="connsiteX11" fmla="*/ 1001486 w 2435000"/>
              <a:gd name="connsiteY11" fmla="*/ 2469502 h 2581470"/>
              <a:gd name="connsiteX12" fmla="*/ 920621 w 2435000"/>
              <a:gd name="connsiteY12" fmla="*/ 2457061 h 2581470"/>
              <a:gd name="connsiteX13" fmla="*/ 895739 w 2435000"/>
              <a:gd name="connsiteY13" fmla="*/ 2450841 h 2581470"/>
              <a:gd name="connsiteX14" fmla="*/ 808653 w 2435000"/>
              <a:gd name="connsiteY14" fmla="*/ 2432180 h 2581470"/>
              <a:gd name="connsiteX15" fmla="*/ 777551 w 2435000"/>
              <a:gd name="connsiteY15" fmla="*/ 2419739 h 2581470"/>
              <a:gd name="connsiteX16" fmla="*/ 746449 w 2435000"/>
              <a:gd name="connsiteY16" fmla="*/ 2413519 h 2581470"/>
              <a:gd name="connsiteX17" fmla="*/ 696686 w 2435000"/>
              <a:gd name="connsiteY17" fmla="*/ 2401078 h 2581470"/>
              <a:gd name="connsiteX18" fmla="*/ 634482 w 2435000"/>
              <a:gd name="connsiteY18" fmla="*/ 2382417 h 2581470"/>
              <a:gd name="connsiteX19" fmla="*/ 615821 w 2435000"/>
              <a:gd name="connsiteY19" fmla="*/ 2369976 h 2581470"/>
              <a:gd name="connsiteX20" fmla="*/ 566057 w 2435000"/>
              <a:gd name="connsiteY20" fmla="*/ 2351314 h 2581470"/>
              <a:gd name="connsiteX21" fmla="*/ 547396 w 2435000"/>
              <a:gd name="connsiteY21" fmla="*/ 2338874 h 2581470"/>
              <a:gd name="connsiteX22" fmla="*/ 497633 w 2435000"/>
              <a:gd name="connsiteY22" fmla="*/ 2332653 h 2581470"/>
              <a:gd name="connsiteX23" fmla="*/ 472751 w 2435000"/>
              <a:gd name="connsiteY23" fmla="*/ 2326433 h 2581470"/>
              <a:gd name="connsiteX24" fmla="*/ 391886 w 2435000"/>
              <a:gd name="connsiteY24" fmla="*/ 2282890 h 2581470"/>
              <a:gd name="connsiteX25" fmla="*/ 348343 w 2435000"/>
              <a:gd name="connsiteY25" fmla="*/ 2258008 h 2581470"/>
              <a:gd name="connsiteX26" fmla="*/ 329682 w 2435000"/>
              <a:gd name="connsiteY26" fmla="*/ 2251788 h 2581470"/>
              <a:gd name="connsiteX27" fmla="*/ 298580 w 2435000"/>
              <a:gd name="connsiteY27" fmla="*/ 2220686 h 2581470"/>
              <a:gd name="connsiteX28" fmla="*/ 279918 w 2435000"/>
              <a:gd name="connsiteY28" fmla="*/ 2208245 h 2581470"/>
              <a:gd name="connsiteX29" fmla="*/ 242596 w 2435000"/>
              <a:gd name="connsiteY29" fmla="*/ 2164702 h 2581470"/>
              <a:gd name="connsiteX30" fmla="*/ 223935 w 2435000"/>
              <a:gd name="connsiteY30" fmla="*/ 2152261 h 2581470"/>
              <a:gd name="connsiteX31" fmla="*/ 199053 w 2435000"/>
              <a:gd name="connsiteY31" fmla="*/ 2121159 h 2581470"/>
              <a:gd name="connsiteX32" fmla="*/ 167951 w 2435000"/>
              <a:gd name="connsiteY32" fmla="*/ 2058955 h 2581470"/>
              <a:gd name="connsiteX33" fmla="*/ 155510 w 2435000"/>
              <a:gd name="connsiteY33" fmla="*/ 2027853 h 2581470"/>
              <a:gd name="connsiteX34" fmla="*/ 118188 w 2435000"/>
              <a:gd name="connsiteY34" fmla="*/ 1996751 h 2581470"/>
              <a:gd name="connsiteX35" fmla="*/ 99527 w 2435000"/>
              <a:gd name="connsiteY35" fmla="*/ 1959429 h 2581470"/>
              <a:gd name="connsiteX36" fmla="*/ 93306 w 2435000"/>
              <a:gd name="connsiteY36" fmla="*/ 1940768 h 2581470"/>
              <a:gd name="connsiteX37" fmla="*/ 87086 w 2435000"/>
              <a:gd name="connsiteY37" fmla="*/ 1884784 h 2581470"/>
              <a:gd name="connsiteX38" fmla="*/ 80865 w 2435000"/>
              <a:gd name="connsiteY38" fmla="*/ 1866123 h 2581470"/>
              <a:gd name="connsiteX39" fmla="*/ 62204 w 2435000"/>
              <a:gd name="connsiteY39" fmla="*/ 1741714 h 2581470"/>
              <a:gd name="connsiteX40" fmla="*/ 55984 w 2435000"/>
              <a:gd name="connsiteY40" fmla="*/ 1679510 h 2581470"/>
              <a:gd name="connsiteX41" fmla="*/ 31102 w 2435000"/>
              <a:gd name="connsiteY41" fmla="*/ 1561323 h 2581470"/>
              <a:gd name="connsiteX42" fmla="*/ 24882 w 2435000"/>
              <a:gd name="connsiteY42" fmla="*/ 1499119 h 2581470"/>
              <a:gd name="connsiteX43" fmla="*/ 18661 w 2435000"/>
              <a:gd name="connsiteY43" fmla="*/ 1418253 h 2581470"/>
              <a:gd name="connsiteX44" fmla="*/ 6221 w 2435000"/>
              <a:gd name="connsiteY44" fmla="*/ 1399592 h 2581470"/>
              <a:gd name="connsiteX45" fmla="*/ 0 w 2435000"/>
              <a:gd name="connsiteY45" fmla="*/ 1380931 h 2581470"/>
              <a:gd name="connsiteX46" fmla="*/ 12441 w 2435000"/>
              <a:gd name="connsiteY46" fmla="*/ 541176 h 2581470"/>
              <a:gd name="connsiteX47" fmla="*/ 37323 w 2435000"/>
              <a:gd name="connsiteY47" fmla="*/ 429208 h 2581470"/>
              <a:gd name="connsiteX48" fmla="*/ 49763 w 2435000"/>
              <a:gd name="connsiteY48" fmla="*/ 367004 h 2581470"/>
              <a:gd name="connsiteX49" fmla="*/ 55984 w 2435000"/>
              <a:gd name="connsiteY49" fmla="*/ 348343 h 2581470"/>
              <a:gd name="connsiteX50" fmla="*/ 74645 w 2435000"/>
              <a:gd name="connsiteY50" fmla="*/ 329682 h 2581470"/>
              <a:gd name="connsiteX51" fmla="*/ 87086 w 2435000"/>
              <a:gd name="connsiteY51" fmla="*/ 273698 h 2581470"/>
              <a:gd name="connsiteX52" fmla="*/ 124408 w 2435000"/>
              <a:gd name="connsiteY52" fmla="*/ 205274 h 2581470"/>
              <a:gd name="connsiteX53" fmla="*/ 124408 w 2435000"/>
              <a:gd name="connsiteY53" fmla="*/ 205274 h 2581470"/>
              <a:gd name="connsiteX54" fmla="*/ 130629 w 2435000"/>
              <a:gd name="connsiteY54" fmla="*/ 186612 h 2581470"/>
              <a:gd name="connsiteX55" fmla="*/ 167951 w 2435000"/>
              <a:gd name="connsiteY55" fmla="*/ 155510 h 2581470"/>
              <a:gd name="connsiteX56" fmla="*/ 186612 w 2435000"/>
              <a:gd name="connsiteY56" fmla="*/ 136849 h 2581470"/>
              <a:gd name="connsiteX57" fmla="*/ 223935 w 2435000"/>
              <a:gd name="connsiteY57" fmla="*/ 118188 h 2581470"/>
              <a:gd name="connsiteX58" fmla="*/ 379445 w 2435000"/>
              <a:gd name="connsiteY58" fmla="*/ 111968 h 2581470"/>
              <a:gd name="connsiteX59" fmla="*/ 398106 w 2435000"/>
              <a:gd name="connsiteY59" fmla="*/ 105747 h 2581470"/>
              <a:gd name="connsiteX60" fmla="*/ 416767 w 2435000"/>
              <a:gd name="connsiteY60" fmla="*/ 93306 h 2581470"/>
              <a:gd name="connsiteX61" fmla="*/ 478972 w 2435000"/>
              <a:gd name="connsiteY61" fmla="*/ 80865 h 2581470"/>
              <a:gd name="connsiteX62" fmla="*/ 497633 w 2435000"/>
              <a:gd name="connsiteY62" fmla="*/ 62204 h 2581470"/>
              <a:gd name="connsiteX63" fmla="*/ 609600 w 2435000"/>
              <a:gd name="connsiteY63" fmla="*/ 43543 h 2581470"/>
              <a:gd name="connsiteX64" fmla="*/ 628261 w 2435000"/>
              <a:gd name="connsiteY64" fmla="*/ 24882 h 2581470"/>
              <a:gd name="connsiteX65" fmla="*/ 684245 w 2435000"/>
              <a:gd name="connsiteY65" fmla="*/ 6221 h 2581470"/>
              <a:gd name="connsiteX66" fmla="*/ 702906 w 2435000"/>
              <a:gd name="connsiteY66" fmla="*/ 0 h 2581470"/>
              <a:gd name="connsiteX67" fmla="*/ 1181878 w 2435000"/>
              <a:gd name="connsiteY67" fmla="*/ 18661 h 2581470"/>
              <a:gd name="connsiteX68" fmla="*/ 1268963 w 2435000"/>
              <a:gd name="connsiteY68" fmla="*/ 31102 h 2581470"/>
              <a:gd name="connsiteX69" fmla="*/ 1300065 w 2435000"/>
              <a:gd name="connsiteY69" fmla="*/ 43543 h 2581470"/>
              <a:gd name="connsiteX70" fmla="*/ 1331167 w 2435000"/>
              <a:gd name="connsiteY70" fmla="*/ 49763 h 2581470"/>
              <a:gd name="connsiteX71" fmla="*/ 1368490 w 2435000"/>
              <a:gd name="connsiteY71" fmla="*/ 62204 h 2581470"/>
              <a:gd name="connsiteX72" fmla="*/ 1387151 w 2435000"/>
              <a:gd name="connsiteY72" fmla="*/ 68425 h 2581470"/>
              <a:gd name="connsiteX73" fmla="*/ 1486678 w 2435000"/>
              <a:gd name="connsiteY73" fmla="*/ 130629 h 2581470"/>
              <a:gd name="connsiteX74" fmla="*/ 1511559 w 2435000"/>
              <a:gd name="connsiteY74" fmla="*/ 149290 h 2581470"/>
              <a:gd name="connsiteX75" fmla="*/ 1542661 w 2435000"/>
              <a:gd name="connsiteY75" fmla="*/ 155510 h 2581470"/>
              <a:gd name="connsiteX76" fmla="*/ 1579984 w 2435000"/>
              <a:gd name="connsiteY76" fmla="*/ 180392 h 2581470"/>
              <a:gd name="connsiteX77" fmla="*/ 1611086 w 2435000"/>
              <a:gd name="connsiteY77" fmla="*/ 211494 h 2581470"/>
              <a:gd name="connsiteX78" fmla="*/ 1654629 w 2435000"/>
              <a:gd name="connsiteY78" fmla="*/ 230155 h 2581470"/>
              <a:gd name="connsiteX79" fmla="*/ 1691951 w 2435000"/>
              <a:gd name="connsiteY79" fmla="*/ 261257 h 2581470"/>
              <a:gd name="connsiteX80" fmla="*/ 1735494 w 2435000"/>
              <a:gd name="connsiteY80" fmla="*/ 311021 h 2581470"/>
              <a:gd name="connsiteX81" fmla="*/ 1754155 w 2435000"/>
              <a:gd name="connsiteY81" fmla="*/ 329682 h 2581470"/>
              <a:gd name="connsiteX82" fmla="*/ 1779037 w 2435000"/>
              <a:gd name="connsiteY82" fmla="*/ 373225 h 2581470"/>
              <a:gd name="connsiteX83" fmla="*/ 1791478 w 2435000"/>
              <a:gd name="connsiteY83" fmla="*/ 398106 h 2581470"/>
              <a:gd name="connsiteX84" fmla="*/ 1841241 w 2435000"/>
              <a:gd name="connsiteY84" fmla="*/ 454090 h 2581470"/>
              <a:gd name="connsiteX85" fmla="*/ 1878563 w 2435000"/>
              <a:gd name="connsiteY85" fmla="*/ 503853 h 2581470"/>
              <a:gd name="connsiteX86" fmla="*/ 1909665 w 2435000"/>
              <a:gd name="connsiteY86" fmla="*/ 547396 h 2581470"/>
              <a:gd name="connsiteX87" fmla="*/ 1934547 w 2435000"/>
              <a:gd name="connsiteY87" fmla="*/ 572278 h 2581470"/>
              <a:gd name="connsiteX88" fmla="*/ 1965649 w 2435000"/>
              <a:gd name="connsiteY88" fmla="*/ 609600 h 2581470"/>
              <a:gd name="connsiteX89" fmla="*/ 2009192 w 2435000"/>
              <a:gd name="connsiteY89" fmla="*/ 659363 h 2581470"/>
              <a:gd name="connsiteX90" fmla="*/ 2046514 w 2435000"/>
              <a:gd name="connsiteY90" fmla="*/ 690465 h 2581470"/>
              <a:gd name="connsiteX91" fmla="*/ 2052735 w 2435000"/>
              <a:gd name="connsiteY91" fmla="*/ 709127 h 2581470"/>
              <a:gd name="connsiteX92" fmla="*/ 2065176 w 2435000"/>
              <a:gd name="connsiteY92" fmla="*/ 734008 h 2581470"/>
              <a:gd name="connsiteX93" fmla="*/ 2083837 w 2435000"/>
              <a:gd name="connsiteY93" fmla="*/ 746449 h 2581470"/>
              <a:gd name="connsiteX94" fmla="*/ 2102498 w 2435000"/>
              <a:gd name="connsiteY94" fmla="*/ 771331 h 2581470"/>
              <a:gd name="connsiteX95" fmla="*/ 2121159 w 2435000"/>
              <a:gd name="connsiteY95" fmla="*/ 783772 h 2581470"/>
              <a:gd name="connsiteX96" fmla="*/ 2164702 w 2435000"/>
              <a:gd name="connsiteY96" fmla="*/ 827314 h 2581470"/>
              <a:gd name="connsiteX97" fmla="*/ 2170923 w 2435000"/>
              <a:gd name="connsiteY97" fmla="*/ 845976 h 2581470"/>
              <a:gd name="connsiteX98" fmla="*/ 2208245 w 2435000"/>
              <a:gd name="connsiteY98" fmla="*/ 889519 h 2581470"/>
              <a:gd name="connsiteX99" fmla="*/ 2258008 w 2435000"/>
              <a:gd name="connsiteY99" fmla="*/ 939282 h 2581470"/>
              <a:gd name="connsiteX100" fmla="*/ 2289110 w 2435000"/>
              <a:gd name="connsiteY100" fmla="*/ 982825 h 2581470"/>
              <a:gd name="connsiteX101" fmla="*/ 2307772 w 2435000"/>
              <a:gd name="connsiteY101" fmla="*/ 995265 h 2581470"/>
              <a:gd name="connsiteX102" fmla="*/ 2345094 w 2435000"/>
              <a:gd name="connsiteY102" fmla="*/ 1045029 h 2581470"/>
              <a:gd name="connsiteX103" fmla="*/ 2382416 w 2435000"/>
              <a:gd name="connsiteY103" fmla="*/ 1088572 h 2581470"/>
              <a:gd name="connsiteX104" fmla="*/ 2388637 w 2435000"/>
              <a:gd name="connsiteY104" fmla="*/ 1107233 h 2581470"/>
              <a:gd name="connsiteX105" fmla="*/ 2407298 w 2435000"/>
              <a:gd name="connsiteY105" fmla="*/ 1119674 h 2581470"/>
              <a:gd name="connsiteX106" fmla="*/ 2419739 w 2435000"/>
              <a:gd name="connsiteY106" fmla="*/ 1138335 h 2581470"/>
              <a:gd name="connsiteX107" fmla="*/ 2407298 w 2435000"/>
              <a:gd name="connsiteY107" fmla="*/ 1542661 h 2581470"/>
              <a:gd name="connsiteX108" fmla="*/ 2388637 w 2435000"/>
              <a:gd name="connsiteY108" fmla="*/ 1604865 h 2581470"/>
              <a:gd name="connsiteX109" fmla="*/ 2382416 w 2435000"/>
              <a:gd name="connsiteY109" fmla="*/ 1623527 h 2581470"/>
              <a:gd name="connsiteX110" fmla="*/ 2363755 w 2435000"/>
              <a:gd name="connsiteY110" fmla="*/ 1635968 h 2581470"/>
              <a:gd name="connsiteX111" fmla="*/ 2295331 w 2435000"/>
              <a:gd name="connsiteY111" fmla="*/ 1741714 h 2581470"/>
              <a:gd name="connsiteX112" fmla="*/ 2251788 w 2435000"/>
              <a:gd name="connsiteY112" fmla="*/ 1785257 h 2581470"/>
              <a:gd name="connsiteX113" fmla="*/ 2220686 w 2435000"/>
              <a:gd name="connsiteY113" fmla="*/ 1822580 h 2581470"/>
              <a:gd name="connsiteX114" fmla="*/ 2208245 w 2435000"/>
              <a:gd name="connsiteY114" fmla="*/ 1853682 h 2581470"/>
              <a:gd name="connsiteX115" fmla="*/ 2177143 w 2435000"/>
              <a:gd name="connsiteY115" fmla="*/ 1884784 h 2581470"/>
              <a:gd name="connsiteX116" fmla="*/ 2139821 w 2435000"/>
              <a:gd name="connsiteY116" fmla="*/ 1940768 h 2581470"/>
              <a:gd name="connsiteX117" fmla="*/ 2121159 w 2435000"/>
              <a:gd name="connsiteY117" fmla="*/ 1959429 h 2581470"/>
              <a:gd name="connsiteX118" fmla="*/ 2114939 w 2435000"/>
              <a:gd name="connsiteY118" fmla="*/ 1978090 h 2581470"/>
              <a:gd name="connsiteX119" fmla="*/ 2065176 w 2435000"/>
              <a:gd name="connsiteY119" fmla="*/ 2040294 h 2581470"/>
              <a:gd name="connsiteX120" fmla="*/ 2040294 w 2435000"/>
              <a:gd name="connsiteY120" fmla="*/ 2071396 h 2581470"/>
              <a:gd name="connsiteX121" fmla="*/ 2027853 w 2435000"/>
              <a:gd name="connsiteY121" fmla="*/ 2096278 h 2581470"/>
              <a:gd name="connsiteX122" fmla="*/ 1990531 w 2435000"/>
              <a:gd name="connsiteY122" fmla="*/ 2139821 h 2581470"/>
              <a:gd name="connsiteX123" fmla="*/ 1959429 w 2435000"/>
              <a:gd name="connsiteY123" fmla="*/ 2183363 h 2581470"/>
              <a:gd name="connsiteX124" fmla="*/ 1922106 w 2435000"/>
              <a:gd name="connsiteY124" fmla="*/ 2226906 h 2581470"/>
              <a:gd name="connsiteX125" fmla="*/ 1884784 w 2435000"/>
              <a:gd name="connsiteY125" fmla="*/ 2264229 h 2581470"/>
              <a:gd name="connsiteX126" fmla="*/ 1847461 w 2435000"/>
              <a:gd name="connsiteY126" fmla="*/ 2313992 h 2581470"/>
              <a:gd name="connsiteX127" fmla="*/ 1828800 w 2435000"/>
              <a:gd name="connsiteY127" fmla="*/ 2338874 h 2581470"/>
              <a:gd name="connsiteX128" fmla="*/ 1810139 w 2435000"/>
              <a:gd name="connsiteY128" fmla="*/ 2357535 h 2581470"/>
              <a:gd name="connsiteX129" fmla="*/ 1797698 w 2435000"/>
              <a:gd name="connsiteY129" fmla="*/ 2376196 h 2581470"/>
              <a:gd name="connsiteX130" fmla="*/ 1779037 w 2435000"/>
              <a:gd name="connsiteY130" fmla="*/ 2382417 h 2581470"/>
              <a:gd name="connsiteX131" fmla="*/ 1729274 w 2435000"/>
              <a:gd name="connsiteY131" fmla="*/ 2425959 h 2581470"/>
              <a:gd name="connsiteX132" fmla="*/ 1691951 w 2435000"/>
              <a:gd name="connsiteY132" fmla="*/ 2450841 h 2581470"/>
              <a:gd name="connsiteX133" fmla="*/ 1635967 w 2435000"/>
              <a:gd name="connsiteY133" fmla="*/ 2475723 h 2581470"/>
              <a:gd name="connsiteX134" fmla="*/ 1598645 w 2435000"/>
              <a:gd name="connsiteY134" fmla="*/ 2500604 h 2581470"/>
              <a:gd name="connsiteX135" fmla="*/ 1555102 w 2435000"/>
              <a:gd name="connsiteY135" fmla="*/ 2519265 h 2581470"/>
              <a:gd name="connsiteX136" fmla="*/ 1530221 w 2435000"/>
              <a:gd name="connsiteY136" fmla="*/ 2569029 h 25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435000" h="2581470">
                <a:moveTo>
                  <a:pt x="1530221" y="2569029"/>
                </a:moveTo>
                <a:lnTo>
                  <a:pt x="1530221" y="2569029"/>
                </a:lnTo>
                <a:cubicBezTo>
                  <a:pt x="1486182" y="2564625"/>
                  <a:pt x="1460776" y="2557431"/>
                  <a:pt x="1418253" y="2569029"/>
                </a:cubicBezTo>
                <a:cubicBezTo>
                  <a:pt x="1411040" y="2570996"/>
                  <a:pt x="1405812" y="2577323"/>
                  <a:pt x="1399592" y="2581470"/>
                </a:cubicBezTo>
                <a:cubicBezTo>
                  <a:pt x="1362270" y="2579396"/>
                  <a:pt x="1324759" y="2579534"/>
                  <a:pt x="1287625" y="2575249"/>
                </a:cubicBezTo>
                <a:cubicBezTo>
                  <a:pt x="1266168" y="2572773"/>
                  <a:pt x="1240788" y="2563784"/>
                  <a:pt x="1219200" y="2556588"/>
                </a:cubicBezTo>
                <a:cubicBezTo>
                  <a:pt x="1173741" y="2526281"/>
                  <a:pt x="1235419" y="2563714"/>
                  <a:pt x="1163216" y="2537927"/>
                </a:cubicBezTo>
                <a:cubicBezTo>
                  <a:pt x="1145751" y="2531689"/>
                  <a:pt x="1131047" y="2518909"/>
                  <a:pt x="1113453" y="2513045"/>
                </a:cubicBezTo>
                <a:cubicBezTo>
                  <a:pt x="1107233" y="2510972"/>
                  <a:pt x="1100819" y="2509408"/>
                  <a:pt x="1094792" y="2506825"/>
                </a:cubicBezTo>
                <a:cubicBezTo>
                  <a:pt x="1086269" y="2503172"/>
                  <a:pt x="1078856" y="2496824"/>
                  <a:pt x="1069910" y="2494384"/>
                </a:cubicBezTo>
                <a:cubicBezTo>
                  <a:pt x="1055765" y="2490526"/>
                  <a:pt x="1040881" y="2490237"/>
                  <a:pt x="1026367" y="2488163"/>
                </a:cubicBezTo>
                <a:cubicBezTo>
                  <a:pt x="1018073" y="2481943"/>
                  <a:pt x="1010960" y="2473712"/>
                  <a:pt x="1001486" y="2469502"/>
                </a:cubicBezTo>
                <a:cubicBezTo>
                  <a:pt x="990074" y="2464430"/>
                  <a:pt x="923824" y="2457595"/>
                  <a:pt x="920621" y="2457061"/>
                </a:cubicBezTo>
                <a:cubicBezTo>
                  <a:pt x="912188" y="2455655"/>
                  <a:pt x="904085" y="2452696"/>
                  <a:pt x="895739" y="2450841"/>
                </a:cubicBezTo>
                <a:cubicBezTo>
                  <a:pt x="866758" y="2444401"/>
                  <a:pt x="837363" y="2439735"/>
                  <a:pt x="808653" y="2432180"/>
                </a:cubicBezTo>
                <a:cubicBezTo>
                  <a:pt x="797855" y="2429338"/>
                  <a:pt x="788246" y="2422947"/>
                  <a:pt x="777551" y="2419739"/>
                </a:cubicBezTo>
                <a:cubicBezTo>
                  <a:pt x="767424" y="2416701"/>
                  <a:pt x="756751" y="2415896"/>
                  <a:pt x="746449" y="2413519"/>
                </a:cubicBezTo>
                <a:cubicBezTo>
                  <a:pt x="729789" y="2409674"/>
                  <a:pt x="713274" y="2405225"/>
                  <a:pt x="696686" y="2401078"/>
                </a:cubicBezTo>
                <a:cubicBezTo>
                  <a:pt x="654693" y="2373082"/>
                  <a:pt x="707259" y="2404250"/>
                  <a:pt x="634482" y="2382417"/>
                </a:cubicBezTo>
                <a:cubicBezTo>
                  <a:pt x="627321" y="2380269"/>
                  <a:pt x="622312" y="2373685"/>
                  <a:pt x="615821" y="2369976"/>
                </a:cubicBezTo>
                <a:cubicBezTo>
                  <a:pt x="590522" y="2355519"/>
                  <a:pt x="593270" y="2358118"/>
                  <a:pt x="566057" y="2351314"/>
                </a:cubicBezTo>
                <a:cubicBezTo>
                  <a:pt x="559837" y="2347167"/>
                  <a:pt x="554608" y="2340841"/>
                  <a:pt x="547396" y="2338874"/>
                </a:cubicBezTo>
                <a:cubicBezTo>
                  <a:pt x="531268" y="2334476"/>
                  <a:pt x="514122" y="2335401"/>
                  <a:pt x="497633" y="2332653"/>
                </a:cubicBezTo>
                <a:cubicBezTo>
                  <a:pt x="489200" y="2331247"/>
                  <a:pt x="481045" y="2328506"/>
                  <a:pt x="472751" y="2326433"/>
                </a:cubicBezTo>
                <a:cubicBezTo>
                  <a:pt x="416120" y="2269802"/>
                  <a:pt x="518560" y="2367342"/>
                  <a:pt x="391886" y="2282890"/>
                </a:cubicBezTo>
                <a:cubicBezTo>
                  <a:pt x="373145" y="2270395"/>
                  <a:pt x="370441" y="2267479"/>
                  <a:pt x="348343" y="2258008"/>
                </a:cubicBezTo>
                <a:cubicBezTo>
                  <a:pt x="342316" y="2255425"/>
                  <a:pt x="335902" y="2253861"/>
                  <a:pt x="329682" y="2251788"/>
                </a:cubicBezTo>
                <a:cubicBezTo>
                  <a:pt x="279915" y="2218609"/>
                  <a:pt x="340053" y="2262158"/>
                  <a:pt x="298580" y="2220686"/>
                </a:cubicBezTo>
                <a:cubicBezTo>
                  <a:pt x="293293" y="2215400"/>
                  <a:pt x="286139" y="2212392"/>
                  <a:pt x="279918" y="2208245"/>
                </a:cubicBezTo>
                <a:cubicBezTo>
                  <a:pt x="266189" y="2189939"/>
                  <a:pt x="259925" y="2179143"/>
                  <a:pt x="242596" y="2164702"/>
                </a:cubicBezTo>
                <a:cubicBezTo>
                  <a:pt x="236853" y="2159916"/>
                  <a:pt x="230155" y="2156408"/>
                  <a:pt x="223935" y="2152261"/>
                </a:cubicBezTo>
                <a:cubicBezTo>
                  <a:pt x="203596" y="2091251"/>
                  <a:pt x="236571" y="2177436"/>
                  <a:pt x="199053" y="2121159"/>
                </a:cubicBezTo>
                <a:cubicBezTo>
                  <a:pt x="186194" y="2101870"/>
                  <a:pt x="176561" y="2080479"/>
                  <a:pt x="167951" y="2058955"/>
                </a:cubicBezTo>
                <a:cubicBezTo>
                  <a:pt x="163804" y="2048588"/>
                  <a:pt x="162485" y="2036572"/>
                  <a:pt x="155510" y="2027853"/>
                </a:cubicBezTo>
                <a:cubicBezTo>
                  <a:pt x="145394" y="2015207"/>
                  <a:pt x="130629" y="2007118"/>
                  <a:pt x="118188" y="1996751"/>
                </a:cubicBezTo>
                <a:cubicBezTo>
                  <a:pt x="102551" y="1949846"/>
                  <a:pt x="123644" y="2007662"/>
                  <a:pt x="99527" y="1959429"/>
                </a:cubicBezTo>
                <a:cubicBezTo>
                  <a:pt x="96595" y="1953564"/>
                  <a:pt x="95380" y="1946988"/>
                  <a:pt x="93306" y="1940768"/>
                </a:cubicBezTo>
                <a:cubicBezTo>
                  <a:pt x="91233" y="1922107"/>
                  <a:pt x="90173" y="1903305"/>
                  <a:pt x="87086" y="1884784"/>
                </a:cubicBezTo>
                <a:cubicBezTo>
                  <a:pt x="86008" y="1878316"/>
                  <a:pt x="81732" y="1872622"/>
                  <a:pt x="80865" y="1866123"/>
                </a:cubicBezTo>
                <a:cubicBezTo>
                  <a:pt x="63400" y="1735138"/>
                  <a:pt x="87429" y="1842614"/>
                  <a:pt x="62204" y="1741714"/>
                </a:cubicBezTo>
                <a:cubicBezTo>
                  <a:pt x="60131" y="1720979"/>
                  <a:pt x="59075" y="1700118"/>
                  <a:pt x="55984" y="1679510"/>
                </a:cubicBezTo>
                <a:cubicBezTo>
                  <a:pt x="52248" y="1654602"/>
                  <a:pt x="36871" y="1587284"/>
                  <a:pt x="31102" y="1561323"/>
                </a:cubicBezTo>
                <a:cubicBezTo>
                  <a:pt x="29029" y="1540588"/>
                  <a:pt x="26687" y="1519879"/>
                  <a:pt x="24882" y="1499119"/>
                </a:cubicBezTo>
                <a:cubicBezTo>
                  <a:pt x="22540" y="1472186"/>
                  <a:pt x="23643" y="1444825"/>
                  <a:pt x="18661" y="1418253"/>
                </a:cubicBezTo>
                <a:cubicBezTo>
                  <a:pt x="17283" y="1410905"/>
                  <a:pt x="9564" y="1406279"/>
                  <a:pt x="6221" y="1399592"/>
                </a:cubicBezTo>
                <a:cubicBezTo>
                  <a:pt x="3289" y="1393727"/>
                  <a:pt x="2074" y="1387151"/>
                  <a:pt x="0" y="1380931"/>
                </a:cubicBezTo>
                <a:cubicBezTo>
                  <a:pt x="4147" y="1101013"/>
                  <a:pt x="6690" y="821066"/>
                  <a:pt x="12441" y="541176"/>
                </a:cubicBezTo>
                <a:cubicBezTo>
                  <a:pt x="14180" y="456548"/>
                  <a:pt x="13714" y="494130"/>
                  <a:pt x="37323" y="429208"/>
                </a:cubicBezTo>
                <a:cubicBezTo>
                  <a:pt x="44405" y="409734"/>
                  <a:pt x="45379" y="386730"/>
                  <a:pt x="49763" y="367004"/>
                </a:cubicBezTo>
                <a:cubicBezTo>
                  <a:pt x="51185" y="360603"/>
                  <a:pt x="52347" y="353799"/>
                  <a:pt x="55984" y="348343"/>
                </a:cubicBezTo>
                <a:cubicBezTo>
                  <a:pt x="60864" y="341024"/>
                  <a:pt x="68425" y="335902"/>
                  <a:pt x="74645" y="329682"/>
                </a:cubicBezTo>
                <a:cubicBezTo>
                  <a:pt x="98137" y="259201"/>
                  <a:pt x="54233" y="394153"/>
                  <a:pt x="87086" y="273698"/>
                </a:cubicBezTo>
                <a:cubicBezTo>
                  <a:pt x="95391" y="243247"/>
                  <a:pt x="106307" y="232425"/>
                  <a:pt x="124408" y="205274"/>
                </a:cubicBezTo>
                <a:lnTo>
                  <a:pt x="124408" y="205274"/>
                </a:lnTo>
                <a:cubicBezTo>
                  <a:pt x="126482" y="199053"/>
                  <a:pt x="126992" y="192068"/>
                  <a:pt x="130629" y="186612"/>
                </a:cubicBezTo>
                <a:cubicBezTo>
                  <a:pt x="144258" y="166169"/>
                  <a:pt x="150740" y="169853"/>
                  <a:pt x="167951" y="155510"/>
                </a:cubicBezTo>
                <a:cubicBezTo>
                  <a:pt x="174709" y="149878"/>
                  <a:pt x="179854" y="142481"/>
                  <a:pt x="186612" y="136849"/>
                </a:cubicBezTo>
                <a:cubicBezTo>
                  <a:pt x="195360" y="129559"/>
                  <a:pt x="211661" y="119065"/>
                  <a:pt x="223935" y="118188"/>
                </a:cubicBezTo>
                <a:cubicBezTo>
                  <a:pt x="275681" y="114492"/>
                  <a:pt x="327608" y="114041"/>
                  <a:pt x="379445" y="111968"/>
                </a:cubicBezTo>
                <a:cubicBezTo>
                  <a:pt x="385665" y="109894"/>
                  <a:pt x="392241" y="108679"/>
                  <a:pt x="398106" y="105747"/>
                </a:cubicBezTo>
                <a:cubicBezTo>
                  <a:pt x="404793" y="102404"/>
                  <a:pt x="409895" y="96251"/>
                  <a:pt x="416767" y="93306"/>
                </a:cubicBezTo>
                <a:cubicBezTo>
                  <a:pt x="428573" y="88246"/>
                  <a:pt x="470558" y="82267"/>
                  <a:pt x="478972" y="80865"/>
                </a:cubicBezTo>
                <a:cubicBezTo>
                  <a:pt x="485192" y="74645"/>
                  <a:pt x="489625" y="65844"/>
                  <a:pt x="497633" y="62204"/>
                </a:cubicBezTo>
                <a:cubicBezTo>
                  <a:pt x="527241" y="48746"/>
                  <a:pt x="579584" y="46544"/>
                  <a:pt x="609600" y="43543"/>
                </a:cubicBezTo>
                <a:cubicBezTo>
                  <a:pt x="615820" y="37323"/>
                  <a:pt x="621103" y="29995"/>
                  <a:pt x="628261" y="24882"/>
                </a:cubicBezTo>
                <a:cubicBezTo>
                  <a:pt x="650549" y="8962"/>
                  <a:pt x="657790" y="12835"/>
                  <a:pt x="684245" y="6221"/>
                </a:cubicBezTo>
                <a:cubicBezTo>
                  <a:pt x="690606" y="4631"/>
                  <a:pt x="696686" y="2074"/>
                  <a:pt x="702906" y="0"/>
                </a:cubicBezTo>
                <a:lnTo>
                  <a:pt x="1181878" y="18661"/>
                </a:lnTo>
                <a:cubicBezTo>
                  <a:pt x="1220377" y="20452"/>
                  <a:pt x="1235212" y="24352"/>
                  <a:pt x="1268963" y="31102"/>
                </a:cubicBezTo>
                <a:cubicBezTo>
                  <a:pt x="1279330" y="35249"/>
                  <a:pt x="1289370" y="40335"/>
                  <a:pt x="1300065" y="43543"/>
                </a:cubicBezTo>
                <a:cubicBezTo>
                  <a:pt x="1310192" y="46581"/>
                  <a:pt x="1320967" y="46981"/>
                  <a:pt x="1331167" y="49763"/>
                </a:cubicBezTo>
                <a:cubicBezTo>
                  <a:pt x="1343819" y="53213"/>
                  <a:pt x="1356049" y="58057"/>
                  <a:pt x="1368490" y="62204"/>
                </a:cubicBezTo>
                <a:cubicBezTo>
                  <a:pt x="1374710" y="64278"/>
                  <a:pt x="1381529" y="65052"/>
                  <a:pt x="1387151" y="68425"/>
                </a:cubicBezTo>
                <a:cubicBezTo>
                  <a:pt x="1410568" y="82475"/>
                  <a:pt x="1461148" y="111482"/>
                  <a:pt x="1486678" y="130629"/>
                </a:cubicBezTo>
                <a:cubicBezTo>
                  <a:pt x="1494972" y="136849"/>
                  <a:pt x="1502085" y="145080"/>
                  <a:pt x="1511559" y="149290"/>
                </a:cubicBezTo>
                <a:cubicBezTo>
                  <a:pt x="1521220" y="153584"/>
                  <a:pt x="1532294" y="153437"/>
                  <a:pt x="1542661" y="155510"/>
                </a:cubicBezTo>
                <a:cubicBezTo>
                  <a:pt x="1555102" y="163804"/>
                  <a:pt x="1569411" y="169819"/>
                  <a:pt x="1579984" y="180392"/>
                </a:cubicBezTo>
                <a:cubicBezTo>
                  <a:pt x="1590351" y="190759"/>
                  <a:pt x="1599513" y="202493"/>
                  <a:pt x="1611086" y="211494"/>
                </a:cubicBezTo>
                <a:cubicBezTo>
                  <a:pt x="1622618" y="220464"/>
                  <a:pt x="1640757" y="225531"/>
                  <a:pt x="1654629" y="230155"/>
                </a:cubicBezTo>
                <a:cubicBezTo>
                  <a:pt x="1719326" y="294855"/>
                  <a:pt x="1631341" y="209307"/>
                  <a:pt x="1691951" y="261257"/>
                </a:cubicBezTo>
                <a:cubicBezTo>
                  <a:pt x="1724952" y="289543"/>
                  <a:pt x="1709099" y="280226"/>
                  <a:pt x="1735494" y="311021"/>
                </a:cubicBezTo>
                <a:cubicBezTo>
                  <a:pt x="1741219" y="317700"/>
                  <a:pt x="1747935" y="323462"/>
                  <a:pt x="1754155" y="329682"/>
                </a:cubicBezTo>
                <a:cubicBezTo>
                  <a:pt x="1766204" y="377871"/>
                  <a:pt x="1750530" y="333315"/>
                  <a:pt x="1779037" y="373225"/>
                </a:cubicBezTo>
                <a:cubicBezTo>
                  <a:pt x="1784427" y="380770"/>
                  <a:pt x="1786160" y="390510"/>
                  <a:pt x="1791478" y="398106"/>
                </a:cubicBezTo>
                <a:cubicBezTo>
                  <a:pt x="1847228" y="477749"/>
                  <a:pt x="1800799" y="404661"/>
                  <a:pt x="1841241" y="454090"/>
                </a:cubicBezTo>
                <a:cubicBezTo>
                  <a:pt x="1854371" y="470138"/>
                  <a:pt x="1867061" y="486601"/>
                  <a:pt x="1878563" y="503853"/>
                </a:cubicBezTo>
                <a:cubicBezTo>
                  <a:pt x="1887851" y="517784"/>
                  <a:pt x="1898867" y="535055"/>
                  <a:pt x="1909665" y="547396"/>
                </a:cubicBezTo>
                <a:cubicBezTo>
                  <a:pt x="1917389" y="556223"/>
                  <a:pt x="1927509" y="562894"/>
                  <a:pt x="1934547" y="572278"/>
                </a:cubicBezTo>
                <a:cubicBezTo>
                  <a:pt x="1966116" y="614369"/>
                  <a:pt x="1926547" y="583531"/>
                  <a:pt x="1965649" y="609600"/>
                </a:cubicBezTo>
                <a:cubicBezTo>
                  <a:pt x="1994678" y="653143"/>
                  <a:pt x="1978090" y="638629"/>
                  <a:pt x="2009192" y="659363"/>
                </a:cubicBezTo>
                <a:cubicBezTo>
                  <a:pt x="2052228" y="723919"/>
                  <a:pt x="1983379" y="627330"/>
                  <a:pt x="2046514" y="690465"/>
                </a:cubicBezTo>
                <a:cubicBezTo>
                  <a:pt x="2051151" y="695102"/>
                  <a:pt x="2050152" y="703100"/>
                  <a:pt x="2052735" y="709127"/>
                </a:cubicBezTo>
                <a:cubicBezTo>
                  <a:pt x="2056388" y="717650"/>
                  <a:pt x="2059240" y="726885"/>
                  <a:pt x="2065176" y="734008"/>
                </a:cubicBezTo>
                <a:cubicBezTo>
                  <a:pt x="2069962" y="739751"/>
                  <a:pt x="2078551" y="741163"/>
                  <a:pt x="2083837" y="746449"/>
                </a:cubicBezTo>
                <a:cubicBezTo>
                  <a:pt x="2091168" y="753780"/>
                  <a:pt x="2095167" y="764000"/>
                  <a:pt x="2102498" y="771331"/>
                </a:cubicBezTo>
                <a:cubicBezTo>
                  <a:pt x="2107784" y="776617"/>
                  <a:pt x="2115873" y="778486"/>
                  <a:pt x="2121159" y="783772"/>
                </a:cubicBezTo>
                <a:cubicBezTo>
                  <a:pt x="2179217" y="841828"/>
                  <a:pt x="2098352" y="777551"/>
                  <a:pt x="2164702" y="827314"/>
                </a:cubicBezTo>
                <a:cubicBezTo>
                  <a:pt x="2166776" y="833535"/>
                  <a:pt x="2167163" y="840604"/>
                  <a:pt x="2170923" y="845976"/>
                </a:cubicBezTo>
                <a:cubicBezTo>
                  <a:pt x="2181885" y="861637"/>
                  <a:pt x="2195202" y="875544"/>
                  <a:pt x="2208245" y="889519"/>
                </a:cubicBezTo>
                <a:cubicBezTo>
                  <a:pt x="2224251" y="906669"/>
                  <a:pt x="2244995" y="919764"/>
                  <a:pt x="2258008" y="939282"/>
                </a:cubicBezTo>
                <a:cubicBezTo>
                  <a:pt x="2265070" y="949875"/>
                  <a:pt x="2281398" y="975113"/>
                  <a:pt x="2289110" y="982825"/>
                </a:cubicBezTo>
                <a:cubicBezTo>
                  <a:pt x="2294396" y="988111"/>
                  <a:pt x="2302486" y="989979"/>
                  <a:pt x="2307772" y="995265"/>
                </a:cubicBezTo>
                <a:cubicBezTo>
                  <a:pt x="2327640" y="1015133"/>
                  <a:pt x="2330741" y="1024935"/>
                  <a:pt x="2345094" y="1045029"/>
                </a:cubicBezTo>
                <a:cubicBezTo>
                  <a:pt x="2365043" y="1072957"/>
                  <a:pt x="2359810" y="1065965"/>
                  <a:pt x="2382416" y="1088572"/>
                </a:cubicBezTo>
                <a:cubicBezTo>
                  <a:pt x="2384490" y="1094792"/>
                  <a:pt x="2384541" y="1102113"/>
                  <a:pt x="2388637" y="1107233"/>
                </a:cubicBezTo>
                <a:cubicBezTo>
                  <a:pt x="2393307" y="1113071"/>
                  <a:pt x="2402012" y="1114388"/>
                  <a:pt x="2407298" y="1119674"/>
                </a:cubicBezTo>
                <a:cubicBezTo>
                  <a:pt x="2412584" y="1124960"/>
                  <a:pt x="2415592" y="1132115"/>
                  <a:pt x="2419739" y="1138335"/>
                </a:cubicBezTo>
                <a:cubicBezTo>
                  <a:pt x="2450143" y="1290365"/>
                  <a:pt x="2429354" y="1173214"/>
                  <a:pt x="2407298" y="1542661"/>
                </a:cubicBezTo>
                <a:cubicBezTo>
                  <a:pt x="2403463" y="1606894"/>
                  <a:pt x="2407456" y="1567229"/>
                  <a:pt x="2388637" y="1604865"/>
                </a:cubicBezTo>
                <a:cubicBezTo>
                  <a:pt x="2385704" y="1610730"/>
                  <a:pt x="2386512" y="1618407"/>
                  <a:pt x="2382416" y="1623527"/>
                </a:cubicBezTo>
                <a:cubicBezTo>
                  <a:pt x="2377746" y="1629365"/>
                  <a:pt x="2369975" y="1631821"/>
                  <a:pt x="2363755" y="1635968"/>
                </a:cubicBezTo>
                <a:cubicBezTo>
                  <a:pt x="2346370" y="1688125"/>
                  <a:pt x="2360718" y="1651178"/>
                  <a:pt x="2295331" y="1741714"/>
                </a:cubicBezTo>
                <a:cubicBezTo>
                  <a:pt x="2272459" y="1773383"/>
                  <a:pt x="2282955" y="1761883"/>
                  <a:pt x="2251788" y="1785257"/>
                </a:cubicBezTo>
                <a:cubicBezTo>
                  <a:pt x="2235619" y="1833763"/>
                  <a:pt x="2261358" y="1768350"/>
                  <a:pt x="2220686" y="1822580"/>
                </a:cubicBezTo>
                <a:cubicBezTo>
                  <a:pt x="2213986" y="1831513"/>
                  <a:pt x="2213239" y="1843695"/>
                  <a:pt x="2208245" y="1853682"/>
                </a:cubicBezTo>
                <a:cubicBezTo>
                  <a:pt x="2197878" y="1874416"/>
                  <a:pt x="2195804" y="1872343"/>
                  <a:pt x="2177143" y="1884784"/>
                </a:cubicBezTo>
                <a:cubicBezTo>
                  <a:pt x="2163224" y="1907982"/>
                  <a:pt x="2157096" y="1920614"/>
                  <a:pt x="2139821" y="1940768"/>
                </a:cubicBezTo>
                <a:cubicBezTo>
                  <a:pt x="2134096" y="1947447"/>
                  <a:pt x="2127380" y="1953209"/>
                  <a:pt x="2121159" y="1959429"/>
                </a:cubicBezTo>
                <a:cubicBezTo>
                  <a:pt x="2119086" y="1965649"/>
                  <a:pt x="2118312" y="1972468"/>
                  <a:pt x="2114939" y="1978090"/>
                </a:cubicBezTo>
                <a:cubicBezTo>
                  <a:pt x="2093210" y="2014305"/>
                  <a:pt x="2089305" y="2016165"/>
                  <a:pt x="2065176" y="2040294"/>
                </a:cubicBezTo>
                <a:cubicBezTo>
                  <a:pt x="2050322" y="2084850"/>
                  <a:pt x="2071558" y="2033879"/>
                  <a:pt x="2040294" y="2071396"/>
                </a:cubicBezTo>
                <a:cubicBezTo>
                  <a:pt x="2034358" y="2078520"/>
                  <a:pt x="2032454" y="2088227"/>
                  <a:pt x="2027853" y="2096278"/>
                </a:cubicBezTo>
                <a:cubicBezTo>
                  <a:pt x="2015222" y="2118381"/>
                  <a:pt x="2010788" y="2119564"/>
                  <a:pt x="1990531" y="2139821"/>
                </a:cubicBezTo>
                <a:cubicBezTo>
                  <a:pt x="1977300" y="2179511"/>
                  <a:pt x="1994851" y="2136133"/>
                  <a:pt x="1959429" y="2183363"/>
                </a:cubicBezTo>
                <a:cubicBezTo>
                  <a:pt x="1906077" y="2254500"/>
                  <a:pt x="1994963" y="2161335"/>
                  <a:pt x="1922106" y="2226906"/>
                </a:cubicBezTo>
                <a:cubicBezTo>
                  <a:pt x="1909029" y="2238676"/>
                  <a:pt x="1884784" y="2264229"/>
                  <a:pt x="1884784" y="2264229"/>
                </a:cubicBezTo>
                <a:cubicBezTo>
                  <a:pt x="1873721" y="2308478"/>
                  <a:pt x="1887758" y="2273695"/>
                  <a:pt x="1847461" y="2313992"/>
                </a:cubicBezTo>
                <a:cubicBezTo>
                  <a:pt x="1840130" y="2321323"/>
                  <a:pt x="1835547" y="2331002"/>
                  <a:pt x="1828800" y="2338874"/>
                </a:cubicBezTo>
                <a:cubicBezTo>
                  <a:pt x="1823075" y="2345553"/>
                  <a:pt x="1815771" y="2350777"/>
                  <a:pt x="1810139" y="2357535"/>
                </a:cubicBezTo>
                <a:cubicBezTo>
                  <a:pt x="1805353" y="2363278"/>
                  <a:pt x="1803536" y="2371526"/>
                  <a:pt x="1797698" y="2376196"/>
                </a:cubicBezTo>
                <a:cubicBezTo>
                  <a:pt x="1792578" y="2380292"/>
                  <a:pt x="1785257" y="2380343"/>
                  <a:pt x="1779037" y="2382417"/>
                </a:cubicBezTo>
                <a:cubicBezTo>
                  <a:pt x="1743786" y="2435292"/>
                  <a:pt x="1801848" y="2353385"/>
                  <a:pt x="1729274" y="2425959"/>
                </a:cubicBezTo>
                <a:cubicBezTo>
                  <a:pt x="1705976" y="2449257"/>
                  <a:pt x="1718958" y="2441839"/>
                  <a:pt x="1691951" y="2450841"/>
                </a:cubicBezTo>
                <a:cubicBezTo>
                  <a:pt x="1650622" y="2492170"/>
                  <a:pt x="1701680" y="2448343"/>
                  <a:pt x="1635967" y="2475723"/>
                </a:cubicBezTo>
                <a:cubicBezTo>
                  <a:pt x="1622165" y="2481474"/>
                  <a:pt x="1612018" y="2493917"/>
                  <a:pt x="1598645" y="2500604"/>
                </a:cubicBezTo>
                <a:cubicBezTo>
                  <a:pt x="1567898" y="2515977"/>
                  <a:pt x="1582560" y="2510113"/>
                  <a:pt x="1555102" y="2519265"/>
                </a:cubicBezTo>
                <a:lnTo>
                  <a:pt x="1530221" y="2569029"/>
                </a:ln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任意多边形 95"/>
          <p:cNvSpPr/>
          <p:nvPr/>
        </p:nvSpPr>
        <p:spPr bwMode="auto">
          <a:xfrm>
            <a:off x="7094377" y="3501008"/>
            <a:ext cx="1574714" cy="2589447"/>
          </a:xfrm>
          <a:custGeom>
            <a:avLst/>
            <a:gdLst>
              <a:gd name="connsiteX0" fmla="*/ 478972 w 1574714"/>
              <a:gd name="connsiteY0" fmla="*/ 1212979 h 2830285"/>
              <a:gd name="connsiteX1" fmla="*/ 478972 w 1574714"/>
              <a:gd name="connsiteY1" fmla="*/ 1212979 h 2830285"/>
              <a:gd name="connsiteX2" fmla="*/ 422988 w 1574714"/>
              <a:gd name="connsiteY2" fmla="*/ 1119673 h 2830285"/>
              <a:gd name="connsiteX3" fmla="*/ 410547 w 1574714"/>
              <a:gd name="connsiteY3" fmla="*/ 1101012 h 2830285"/>
              <a:gd name="connsiteX4" fmla="*/ 398106 w 1574714"/>
              <a:gd name="connsiteY4" fmla="*/ 1063689 h 2830285"/>
              <a:gd name="connsiteX5" fmla="*/ 391886 w 1574714"/>
              <a:gd name="connsiteY5" fmla="*/ 1038808 h 2830285"/>
              <a:gd name="connsiteX6" fmla="*/ 373225 w 1574714"/>
              <a:gd name="connsiteY6" fmla="*/ 1013926 h 2830285"/>
              <a:gd name="connsiteX7" fmla="*/ 360784 w 1574714"/>
              <a:gd name="connsiteY7" fmla="*/ 995265 h 2830285"/>
              <a:gd name="connsiteX8" fmla="*/ 311021 w 1574714"/>
              <a:gd name="connsiteY8" fmla="*/ 970383 h 2830285"/>
              <a:gd name="connsiteX9" fmla="*/ 292359 w 1574714"/>
              <a:gd name="connsiteY9" fmla="*/ 951722 h 2830285"/>
              <a:gd name="connsiteX10" fmla="*/ 248816 w 1574714"/>
              <a:gd name="connsiteY10" fmla="*/ 939281 h 2830285"/>
              <a:gd name="connsiteX11" fmla="*/ 230155 w 1574714"/>
              <a:gd name="connsiteY11" fmla="*/ 926841 h 2830285"/>
              <a:gd name="connsiteX12" fmla="*/ 211494 w 1574714"/>
              <a:gd name="connsiteY12" fmla="*/ 908179 h 2830285"/>
              <a:gd name="connsiteX13" fmla="*/ 192833 w 1574714"/>
              <a:gd name="connsiteY13" fmla="*/ 901959 h 2830285"/>
              <a:gd name="connsiteX14" fmla="*/ 155510 w 1574714"/>
              <a:gd name="connsiteY14" fmla="*/ 864636 h 2830285"/>
              <a:gd name="connsiteX15" fmla="*/ 136849 w 1574714"/>
              <a:gd name="connsiteY15" fmla="*/ 839755 h 2830285"/>
              <a:gd name="connsiteX16" fmla="*/ 105747 w 1574714"/>
              <a:gd name="connsiteY16" fmla="*/ 802432 h 2830285"/>
              <a:gd name="connsiteX17" fmla="*/ 99527 w 1574714"/>
              <a:gd name="connsiteY17" fmla="*/ 771330 h 2830285"/>
              <a:gd name="connsiteX18" fmla="*/ 80865 w 1574714"/>
              <a:gd name="connsiteY18" fmla="*/ 752669 h 2830285"/>
              <a:gd name="connsiteX19" fmla="*/ 49763 w 1574714"/>
              <a:gd name="connsiteY19" fmla="*/ 709126 h 2830285"/>
              <a:gd name="connsiteX20" fmla="*/ 37323 w 1574714"/>
              <a:gd name="connsiteY20" fmla="*/ 678024 h 2830285"/>
              <a:gd name="connsiteX21" fmla="*/ 37323 w 1574714"/>
              <a:gd name="connsiteY21" fmla="*/ 572277 h 2830285"/>
              <a:gd name="connsiteX22" fmla="*/ 55984 w 1574714"/>
              <a:gd name="connsiteY22" fmla="*/ 541175 h 2830285"/>
              <a:gd name="connsiteX23" fmla="*/ 62204 w 1574714"/>
              <a:gd name="connsiteY23" fmla="*/ 516294 h 2830285"/>
              <a:gd name="connsiteX24" fmla="*/ 80865 w 1574714"/>
              <a:gd name="connsiteY24" fmla="*/ 503853 h 2830285"/>
              <a:gd name="connsiteX25" fmla="*/ 93306 w 1574714"/>
              <a:gd name="connsiteY25" fmla="*/ 485192 h 2830285"/>
              <a:gd name="connsiteX26" fmla="*/ 118188 w 1574714"/>
              <a:gd name="connsiteY26" fmla="*/ 416767 h 2830285"/>
              <a:gd name="connsiteX27" fmla="*/ 124408 w 1574714"/>
              <a:gd name="connsiteY27" fmla="*/ 391885 h 2830285"/>
              <a:gd name="connsiteX28" fmla="*/ 136849 w 1574714"/>
              <a:gd name="connsiteY28" fmla="*/ 329681 h 2830285"/>
              <a:gd name="connsiteX29" fmla="*/ 155510 w 1574714"/>
              <a:gd name="connsiteY29" fmla="*/ 311020 h 2830285"/>
              <a:gd name="connsiteX30" fmla="*/ 167951 w 1574714"/>
              <a:gd name="connsiteY30" fmla="*/ 273698 h 2830285"/>
              <a:gd name="connsiteX31" fmla="*/ 174172 w 1574714"/>
              <a:gd name="connsiteY31" fmla="*/ 248816 h 2830285"/>
              <a:gd name="connsiteX32" fmla="*/ 192833 w 1574714"/>
              <a:gd name="connsiteY32" fmla="*/ 230155 h 2830285"/>
              <a:gd name="connsiteX33" fmla="*/ 205274 w 1574714"/>
              <a:gd name="connsiteY33" fmla="*/ 192832 h 2830285"/>
              <a:gd name="connsiteX34" fmla="*/ 211494 w 1574714"/>
              <a:gd name="connsiteY34" fmla="*/ 167951 h 2830285"/>
              <a:gd name="connsiteX35" fmla="*/ 242596 w 1574714"/>
              <a:gd name="connsiteY35" fmla="*/ 130628 h 2830285"/>
              <a:gd name="connsiteX36" fmla="*/ 261257 w 1574714"/>
              <a:gd name="connsiteY36" fmla="*/ 93306 h 2830285"/>
              <a:gd name="connsiteX37" fmla="*/ 279918 w 1574714"/>
              <a:gd name="connsiteY37" fmla="*/ 74645 h 2830285"/>
              <a:gd name="connsiteX38" fmla="*/ 311021 w 1574714"/>
              <a:gd name="connsiteY38" fmla="*/ 37322 h 2830285"/>
              <a:gd name="connsiteX39" fmla="*/ 335902 w 1574714"/>
              <a:gd name="connsiteY39" fmla="*/ 31102 h 2830285"/>
              <a:gd name="connsiteX40" fmla="*/ 373225 w 1574714"/>
              <a:gd name="connsiteY40" fmla="*/ 12441 h 2830285"/>
              <a:gd name="connsiteX41" fmla="*/ 416767 w 1574714"/>
              <a:gd name="connsiteY41" fmla="*/ 6220 h 2830285"/>
              <a:gd name="connsiteX42" fmla="*/ 441649 w 1574714"/>
              <a:gd name="connsiteY42" fmla="*/ 0 h 2830285"/>
              <a:gd name="connsiteX43" fmla="*/ 926841 w 1574714"/>
              <a:gd name="connsiteY43" fmla="*/ 6220 h 2830285"/>
              <a:gd name="connsiteX44" fmla="*/ 982825 w 1574714"/>
              <a:gd name="connsiteY44" fmla="*/ 18661 h 2830285"/>
              <a:gd name="connsiteX45" fmla="*/ 1051249 w 1574714"/>
              <a:gd name="connsiteY45" fmla="*/ 31102 h 2830285"/>
              <a:gd name="connsiteX46" fmla="*/ 1150776 w 1574714"/>
              <a:gd name="connsiteY46" fmla="*/ 37322 h 2830285"/>
              <a:gd name="connsiteX47" fmla="*/ 1175657 w 1574714"/>
              <a:gd name="connsiteY47" fmla="*/ 49763 h 2830285"/>
              <a:gd name="connsiteX48" fmla="*/ 1206759 w 1574714"/>
              <a:gd name="connsiteY48" fmla="*/ 55983 h 2830285"/>
              <a:gd name="connsiteX49" fmla="*/ 1250302 w 1574714"/>
              <a:gd name="connsiteY49" fmla="*/ 68424 h 2830285"/>
              <a:gd name="connsiteX50" fmla="*/ 1293845 w 1574714"/>
              <a:gd name="connsiteY50" fmla="*/ 93306 h 2830285"/>
              <a:gd name="connsiteX51" fmla="*/ 1312506 w 1574714"/>
              <a:gd name="connsiteY51" fmla="*/ 105747 h 2830285"/>
              <a:gd name="connsiteX52" fmla="*/ 1343608 w 1574714"/>
              <a:gd name="connsiteY52" fmla="*/ 118187 h 2830285"/>
              <a:gd name="connsiteX53" fmla="*/ 1356049 w 1574714"/>
              <a:gd name="connsiteY53" fmla="*/ 136849 h 2830285"/>
              <a:gd name="connsiteX54" fmla="*/ 1368490 w 1574714"/>
              <a:gd name="connsiteY54" fmla="*/ 161730 h 2830285"/>
              <a:gd name="connsiteX55" fmla="*/ 1387151 w 1574714"/>
              <a:gd name="connsiteY55" fmla="*/ 174171 h 2830285"/>
              <a:gd name="connsiteX56" fmla="*/ 1393372 w 1574714"/>
              <a:gd name="connsiteY56" fmla="*/ 192832 h 2830285"/>
              <a:gd name="connsiteX57" fmla="*/ 1399592 w 1574714"/>
              <a:gd name="connsiteY57" fmla="*/ 223934 h 2830285"/>
              <a:gd name="connsiteX58" fmla="*/ 1418253 w 1574714"/>
              <a:gd name="connsiteY58" fmla="*/ 236375 h 2830285"/>
              <a:gd name="connsiteX59" fmla="*/ 1430694 w 1574714"/>
              <a:gd name="connsiteY59" fmla="*/ 286138 h 2830285"/>
              <a:gd name="connsiteX60" fmla="*/ 1436914 w 1574714"/>
              <a:gd name="connsiteY60" fmla="*/ 311020 h 2830285"/>
              <a:gd name="connsiteX61" fmla="*/ 1449355 w 1574714"/>
              <a:gd name="connsiteY61" fmla="*/ 348343 h 2830285"/>
              <a:gd name="connsiteX62" fmla="*/ 1461796 w 1574714"/>
              <a:gd name="connsiteY62" fmla="*/ 404326 h 2830285"/>
              <a:gd name="connsiteX63" fmla="*/ 1468016 w 1574714"/>
              <a:gd name="connsiteY63" fmla="*/ 478971 h 2830285"/>
              <a:gd name="connsiteX64" fmla="*/ 1480457 w 1574714"/>
              <a:gd name="connsiteY64" fmla="*/ 547396 h 2830285"/>
              <a:gd name="connsiteX65" fmla="*/ 1486678 w 1574714"/>
              <a:gd name="connsiteY65" fmla="*/ 970383 h 2830285"/>
              <a:gd name="connsiteX66" fmla="*/ 1474237 w 1574714"/>
              <a:gd name="connsiteY66" fmla="*/ 1206759 h 2830285"/>
              <a:gd name="connsiteX67" fmla="*/ 1468016 w 1574714"/>
              <a:gd name="connsiteY67" fmla="*/ 1231641 h 2830285"/>
              <a:gd name="connsiteX68" fmla="*/ 1449355 w 1574714"/>
              <a:gd name="connsiteY68" fmla="*/ 1262743 h 2830285"/>
              <a:gd name="connsiteX69" fmla="*/ 1436914 w 1574714"/>
              <a:gd name="connsiteY69" fmla="*/ 1380930 h 2830285"/>
              <a:gd name="connsiteX70" fmla="*/ 1443135 w 1574714"/>
              <a:gd name="connsiteY70" fmla="*/ 1505338 h 2830285"/>
              <a:gd name="connsiteX71" fmla="*/ 1449355 w 1574714"/>
              <a:gd name="connsiteY71" fmla="*/ 1524000 h 2830285"/>
              <a:gd name="connsiteX72" fmla="*/ 1461796 w 1574714"/>
              <a:gd name="connsiteY72" fmla="*/ 1555102 h 2830285"/>
              <a:gd name="connsiteX73" fmla="*/ 1480457 w 1574714"/>
              <a:gd name="connsiteY73" fmla="*/ 1579983 h 2830285"/>
              <a:gd name="connsiteX74" fmla="*/ 1492898 w 1574714"/>
              <a:gd name="connsiteY74" fmla="*/ 1604865 h 2830285"/>
              <a:gd name="connsiteX75" fmla="*/ 1499118 w 1574714"/>
              <a:gd name="connsiteY75" fmla="*/ 1635967 h 2830285"/>
              <a:gd name="connsiteX76" fmla="*/ 1517780 w 1574714"/>
              <a:gd name="connsiteY76" fmla="*/ 1660849 h 2830285"/>
              <a:gd name="connsiteX77" fmla="*/ 1524000 w 1574714"/>
              <a:gd name="connsiteY77" fmla="*/ 1710612 h 2830285"/>
              <a:gd name="connsiteX78" fmla="*/ 1530221 w 1574714"/>
              <a:gd name="connsiteY78" fmla="*/ 1747934 h 2830285"/>
              <a:gd name="connsiteX79" fmla="*/ 1542661 w 1574714"/>
              <a:gd name="connsiteY79" fmla="*/ 2040294 h 2830285"/>
              <a:gd name="connsiteX80" fmla="*/ 1573763 w 1574714"/>
              <a:gd name="connsiteY80" fmla="*/ 2233126 h 2830285"/>
              <a:gd name="connsiteX81" fmla="*/ 1561323 w 1574714"/>
              <a:gd name="connsiteY81" fmla="*/ 2637453 h 2830285"/>
              <a:gd name="connsiteX82" fmla="*/ 1542661 w 1574714"/>
              <a:gd name="connsiteY82" fmla="*/ 2680996 h 2830285"/>
              <a:gd name="connsiteX83" fmla="*/ 1505339 w 1574714"/>
              <a:gd name="connsiteY83" fmla="*/ 2718318 h 2830285"/>
              <a:gd name="connsiteX84" fmla="*/ 1474237 w 1574714"/>
              <a:gd name="connsiteY84" fmla="*/ 2761861 h 2830285"/>
              <a:gd name="connsiteX85" fmla="*/ 1455576 w 1574714"/>
              <a:gd name="connsiteY85" fmla="*/ 2786743 h 2830285"/>
              <a:gd name="connsiteX86" fmla="*/ 1412033 w 1574714"/>
              <a:gd name="connsiteY86" fmla="*/ 2792963 h 2830285"/>
              <a:gd name="connsiteX87" fmla="*/ 1306286 w 1574714"/>
              <a:gd name="connsiteY87" fmla="*/ 2830285 h 2830285"/>
              <a:gd name="connsiteX88" fmla="*/ 1107233 w 1574714"/>
              <a:gd name="connsiteY88" fmla="*/ 2824065 h 2830285"/>
              <a:gd name="connsiteX89" fmla="*/ 1076131 w 1574714"/>
              <a:gd name="connsiteY89" fmla="*/ 2811624 h 2830285"/>
              <a:gd name="connsiteX90" fmla="*/ 995265 w 1574714"/>
              <a:gd name="connsiteY90" fmla="*/ 2792963 h 2830285"/>
              <a:gd name="connsiteX91" fmla="*/ 957943 w 1574714"/>
              <a:gd name="connsiteY91" fmla="*/ 2768081 h 2830285"/>
              <a:gd name="connsiteX92" fmla="*/ 870857 w 1574714"/>
              <a:gd name="connsiteY92" fmla="*/ 2736979 h 2830285"/>
              <a:gd name="connsiteX93" fmla="*/ 845976 w 1574714"/>
              <a:gd name="connsiteY93" fmla="*/ 2724538 h 2830285"/>
              <a:gd name="connsiteX94" fmla="*/ 796212 w 1574714"/>
              <a:gd name="connsiteY94" fmla="*/ 2712098 h 2830285"/>
              <a:gd name="connsiteX95" fmla="*/ 783772 w 1574714"/>
              <a:gd name="connsiteY95" fmla="*/ 2693436 h 2830285"/>
              <a:gd name="connsiteX96" fmla="*/ 746449 w 1574714"/>
              <a:gd name="connsiteY96" fmla="*/ 2680996 h 2830285"/>
              <a:gd name="connsiteX97" fmla="*/ 727788 w 1574714"/>
              <a:gd name="connsiteY97" fmla="*/ 2662334 h 2830285"/>
              <a:gd name="connsiteX98" fmla="*/ 702906 w 1574714"/>
              <a:gd name="connsiteY98" fmla="*/ 2643673 h 2830285"/>
              <a:gd name="connsiteX99" fmla="*/ 665584 w 1574714"/>
              <a:gd name="connsiteY99" fmla="*/ 2593910 h 2830285"/>
              <a:gd name="connsiteX100" fmla="*/ 653143 w 1574714"/>
              <a:gd name="connsiteY100" fmla="*/ 2575249 h 2830285"/>
              <a:gd name="connsiteX101" fmla="*/ 615821 w 1574714"/>
              <a:gd name="connsiteY101" fmla="*/ 2537926 h 2830285"/>
              <a:gd name="connsiteX102" fmla="*/ 566057 w 1574714"/>
              <a:gd name="connsiteY102" fmla="*/ 2494383 h 2830285"/>
              <a:gd name="connsiteX103" fmla="*/ 547396 w 1574714"/>
              <a:gd name="connsiteY103" fmla="*/ 2488163 h 2830285"/>
              <a:gd name="connsiteX104" fmla="*/ 528735 w 1574714"/>
              <a:gd name="connsiteY104" fmla="*/ 2475722 h 2830285"/>
              <a:gd name="connsiteX105" fmla="*/ 478972 w 1574714"/>
              <a:gd name="connsiteY105" fmla="*/ 2457061 h 2830285"/>
              <a:gd name="connsiteX106" fmla="*/ 435429 w 1574714"/>
              <a:gd name="connsiteY106" fmla="*/ 2438400 h 2830285"/>
              <a:gd name="connsiteX107" fmla="*/ 416767 w 1574714"/>
              <a:gd name="connsiteY107" fmla="*/ 2432179 h 2830285"/>
              <a:gd name="connsiteX108" fmla="*/ 391886 w 1574714"/>
              <a:gd name="connsiteY108" fmla="*/ 2419738 h 2830285"/>
              <a:gd name="connsiteX109" fmla="*/ 323461 w 1574714"/>
              <a:gd name="connsiteY109" fmla="*/ 2407298 h 2830285"/>
              <a:gd name="connsiteX110" fmla="*/ 298580 w 1574714"/>
              <a:gd name="connsiteY110" fmla="*/ 2401077 h 2830285"/>
              <a:gd name="connsiteX111" fmla="*/ 68425 w 1574714"/>
              <a:gd name="connsiteY111" fmla="*/ 2388636 h 2830285"/>
              <a:gd name="connsiteX112" fmla="*/ 37323 w 1574714"/>
              <a:gd name="connsiteY112" fmla="*/ 2382416 h 2830285"/>
              <a:gd name="connsiteX113" fmla="*/ 18661 w 1574714"/>
              <a:gd name="connsiteY113" fmla="*/ 2363755 h 2830285"/>
              <a:gd name="connsiteX114" fmla="*/ 0 w 1574714"/>
              <a:gd name="connsiteY114" fmla="*/ 2351314 h 2830285"/>
              <a:gd name="connsiteX115" fmla="*/ 12441 w 1574714"/>
              <a:gd name="connsiteY115" fmla="*/ 2258008 h 2830285"/>
              <a:gd name="connsiteX116" fmla="*/ 24882 w 1574714"/>
              <a:gd name="connsiteY116" fmla="*/ 2220685 h 2830285"/>
              <a:gd name="connsiteX117" fmla="*/ 43543 w 1574714"/>
              <a:gd name="connsiteY117" fmla="*/ 2202024 h 2830285"/>
              <a:gd name="connsiteX118" fmla="*/ 68425 w 1574714"/>
              <a:gd name="connsiteY118" fmla="*/ 2170922 h 2830285"/>
              <a:gd name="connsiteX119" fmla="*/ 80865 w 1574714"/>
              <a:gd name="connsiteY119" fmla="*/ 2152261 h 2830285"/>
              <a:gd name="connsiteX120" fmla="*/ 87086 w 1574714"/>
              <a:gd name="connsiteY120" fmla="*/ 2133600 h 2830285"/>
              <a:gd name="connsiteX121" fmla="*/ 111967 w 1574714"/>
              <a:gd name="connsiteY121" fmla="*/ 2121159 h 2830285"/>
              <a:gd name="connsiteX122" fmla="*/ 124408 w 1574714"/>
              <a:gd name="connsiteY122" fmla="*/ 2090057 h 2830285"/>
              <a:gd name="connsiteX123" fmla="*/ 167951 w 1574714"/>
              <a:gd name="connsiteY123" fmla="*/ 2046514 h 2830285"/>
              <a:gd name="connsiteX124" fmla="*/ 186612 w 1574714"/>
              <a:gd name="connsiteY124" fmla="*/ 2027853 h 2830285"/>
              <a:gd name="connsiteX125" fmla="*/ 211494 w 1574714"/>
              <a:gd name="connsiteY125" fmla="*/ 1990530 h 2830285"/>
              <a:gd name="connsiteX126" fmla="*/ 230155 w 1574714"/>
              <a:gd name="connsiteY126" fmla="*/ 1971869 h 2830285"/>
              <a:gd name="connsiteX127" fmla="*/ 261257 w 1574714"/>
              <a:gd name="connsiteY127" fmla="*/ 1934547 h 2830285"/>
              <a:gd name="connsiteX128" fmla="*/ 273698 w 1574714"/>
              <a:gd name="connsiteY128" fmla="*/ 1915885 h 2830285"/>
              <a:gd name="connsiteX129" fmla="*/ 286139 w 1574714"/>
              <a:gd name="connsiteY129" fmla="*/ 1878563 h 2830285"/>
              <a:gd name="connsiteX130" fmla="*/ 304800 w 1574714"/>
              <a:gd name="connsiteY130" fmla="*/ 1866122 h 2830285"/>
              <a:gd name="connsiteX131" fmla="*/ 335902 w 1574714"/>
              <a:gd name="connsiteY131" fmla="*/ 1822579 h 2830285"/>
              <a:gd name="connsiteX132" fmla="*/ 385665 w 1574714"/>
              <a:gd name="connsiteY132" fmla="*/ 1760375 h 2830285"/>
              <a:gd name="connsiteX133" fmla="*/ 410547 w 1574714"/>
              <a:gd name="connsiteY133" fmla="*/ 1723053 h 2830285"/>
              <a:gd name="connsiteX134" fmla="*/ 435429 w 1574714"/>
              <a:gd name="connsiteY134" fmla="*/ 1685730 h 2830285"/>
              <a:gd name="connsiteX135" fmla="*/ 454090 w 1574714"/>
              <a:gd name="connsiteY135" fmla="*/ 1635967 h 2830285"/>
              <a:gd name="connsiteX136" fmla="*/ 460310 w 1574714"/>
              <a:gd name="connsiteY136" fmla="*/ 1611085 h 2830285"/>
              <a:gd name="connsiteX137" fmla="*/ 466531 w 1574714"/>
              <a:gd name="connsiteY137" fmla="*/ 1592424 h 2830285"/>
              <a:gd name="connsiteX138" fmla="*/ 472751 w 1574714"/>
              <a:gd name="connsiteY138" fmla="*/ 1492898 h 2830285"/>
              <a:gd name="connsiteX139" fmla="*/ 485192 w 1574714"/>
              <a:gd name="connsiteY139" fmla="*/ 1474236 h 2830285"/>
              <a:gd name="connsiteX140" fmla="*/ 491412 w 1574714"/>
              <a:gd name="connsiteY140" fmla="*/ 1455575 h 2830285"/>
              <a:gd name="connsiteX141" fmla="*/ 478972 w 1574714"/>
              <a:gd name="connsiteY141" fmla="*/ 1212979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74714" h="2830285">
                <a:moveTo>
                  <a:pt x="478972" y="1212979"/>
                </a:moveTo>
                <a:lnTo>
                  <a:pt x="478972" y="1212979"/>
                </a:lnTo>
                <a:cubicBezTo>
                  <a:pt x="460311" y="1181877"/>
                  <a:pt x="441902" y="1150622"/>
                  <a:pt x="422988" y="1119673"/>
                </a:cubicBezTo>
                <a:cubicBezTo>
                  <a:pt x="419090" y="1113294"/>
                  <a:pt x="413583" y="1107844"/>
                  <a:pt x="410547" y="1101012"/>
                </a:cubicBezTo>
                <a:cubicBezTo>
                  <a:pt x="405221" y="1089028"/>
                  <a:pt x="401286" y="1076411"/>
                  <a:pt x="398106" y="1063689"/>
                </a:cubicBezTo>
                <a:cubicBezTo>
                  <a:pt x="396033" y="1055395"/>
                  <a:pt x="395709" y="1046454"/>
                  <a:pt x="391886" y="1038808"/>
                </a:cubicBezTo>
                <a:cubicBezTo>
                  <a:pt x="387250" y="1029535"/>
                  <a:pt x="379251" y="1022362"/>
                  <a:pt x="373225" y="1013926"/>
                </a:cubicBezTo>
                <a:cubicBezTo>
                  <a:pt x="368880" y="1007843"/>
                  <a:pt x="366070" y="1000551"/>
                  <a:pt x="360784" y="995265"/>
                </a:cubicBezTo>
                <a:cubicBezTo>
                  <a:pt x="348360" y="982841"/>
                  <a:pt x="325872" y="976323"/>
                  <a:pt x="311021" y="970383"/>
                </a:cubicBezTo>
                <a:cubicBezTo>
                  <a:pt x="304800" y="964163"/>
                  <a:pt x="299679" y="956602"/>
                  <a:pt x="292359" y="951722"/>
                </a:cubicBezTo>
                <a:cubicBezTo>
                  <a:pt x="287007" y="948154"/>
                  <a:pt x="252131" y="940110"/>
                  <a:pt x="248816" y="939281"/>
                </a:cubicBezTo>
                <a:cubicBezTo>
                  <a:pt x="242596" y="935134"/>
                  <a:pt x="235898" y="931627"/>
                  <a:pt x="230155" y="926841"/>
                </a:cubicBezTo>
                <a:cubicBezTo>
                  <a:pt x="223397" y="921209"/>
                  <a:pt x="218814" y="913059"/>
                  <a:pt x="211494" y="908179"/>
                </a:cubicBezTo>
                <a:cubicBezTo>
                  <a:pt x="206038" y="904542"/>
                  <a:pt x="199053" y="904032"/>
                  <a:pt x="192833" y="901959"/>
                </a:cubicBezTo>
                <a:cubicBezTo>
                  <a:pt x="131853" y="820651"/>
                  <a:pt x="210081" y="919205"/>
                  <a:pt x="155510" y="864636"/>
                </a:cubicBezTo>
                <a:cubicBezTo>
                  <a:pt x="148179" y="857305"/>
                  <a:pt x="143596" y="847626"/>
                  <a:pt x="136849" y="839755"/>
                </a:cubicBezTo>
                <a:cubicBezTo>
                  <a:pt x="100930" y="797850"/>
                  <a:pt x="133242" y="843675"/>
                  <a:pt x="105747" y="802432"/>
                </a:cubicBezTo>
                <a:cubicBezTo>
                  <a:pt x="103674" y="792065"/>
                  <a:pt x="104255" y="780786"/>
                  <a:pt x="99527" y="771330"/>
                </a:cubicBezTo>
                <a:cubicBezTo>
                  <a:pt x="95593" y="763462"/>
                  <a:pt x="85978" y="759828"/>
                  <a:pt x="80865" y="752669"/>
                </a:cubicBezTo>
                <a:cubicBezTo>
                  <a:pt x="39928" y="695356"/>
                  <a:pt x="98285" y="757646"/>
                  <a:pt x="49763" y="709126"/>
                </a:cubicBezTo>
                <a:cubicBezTo>
                  <a:pt x="45616" y="698759"/>
                  <a:pt x="40031" y="688856"/>
                  <a:pt x="37323" y="678024"/>
                </a:cubicBezTo>
                <a:cubicBezTo>
                  <a:pt x="28964" y="644587"/>
                  <a:pt x="28493" y="605388"/>
                  <a:pt x="37323" y="572277"/>
                </a:cubicBezTo>
                <a:cubicBezTo>
                  <a:pt x="40438" y="560595"/>
                  <a:pt x="49764" y="551542"/>
                  <a:pt x="55984" y="541175"/>
                </a:cubicBezTo>
                <a:cubicBezTo>
                  <a:pt x="58057" y="532881"/>
                  <a:pt x="57462" y="523407"/>
                  <a:pt x="62204" y="516294"/>
                </a:cubicBezTo>
                <a:cubicBezTo>
                  <a:pt x="66351" y="510074"/>
                  <a:pt x="75579" y="509139"/>
                  <a:pt x="80865" y="503853"/>
                </a:cubicBezTo>
                <a:cubicBezTo>
                  <a:pt x="86151" y="498567"/>
                  <a:pt x="89159" y="491412"/>
                  <a:pt x="93306" y="485192"/>
                </a:cubicBezTo>
                <a:cubicBezTo>
                  <a:pt x="107571" y="371085"/>
                  <a:pt x="84048" y="476514"/>
                  <a:pt x="118188" y="416767"/>
                </a:cubicBezTo>
                <a:cubicBezTo>
                  <a:pt x="122430" y="409344"/>
                  <a:pt x="122731" y="400268"/>
                  <a:pt x="124408" y="391885"/>
                </a:cubicBezTo>
                <a:cubicBezTo>
                  <a:pt x="124902" y="389416"/>
                  <a:pt x="132405" y="337458"/>
                  <a:pt x="136849" y="329681"/>
                </a:cubicBezTo>
                <a:cubicBezTo>
                  <a:pt x="141213" y="322043"/>
                  <a:pt x="149290" y="317240"/>
                  <a:pt x="155510" y="311020"/>
                </a:cubicBezTo>
                <a:cubicBezTo>
                  <a:pt x="159657" y="298579"/>
                  <a:pt x="164770" y="286420"/>
                  <a:pt x="167951" y="273698"/>
                </a:cubicBezTo>
                <a:cubicBezTo>
                  <a:pt x="170025" y="265404"/>
                  <a:pt x="169930" y="256239"/>
                  <a:pt x="174172" y="248816"/>
                </a:cubicBezTo>
                <a:cubicBezTo>
                  <a:pt x="178537" y="241178"/>
                  <a:pt x="186613" y="236375"/>
                  <a:pt x="192833" y="230155"/>
                </a:cubicBezTo>
                <a:cubicBezTo>
                  <a:pt x="196980" y="217714"/>
                  <a:pt x="202094" y="205554"/>
                  <a:pt x="205274" y="192832"/>
                </a:cubicBezTo>
                <a:cubicBezTo>
                  <a:pt x="207347" y="184538"/>
                  <a:pt x="208126" y="175809"/>
                  <a:pt x="211494" y="167951"/>
                </a:cubicBezTo>
                <a:cubicBezTo>
                  <a:pt x="217990" y="152794"/>
                  <a:pt x="231386" y="141838"/>
                  <a:pt x="242596" y="130628"/>
                </a:cubicBezTo>
                <a:cubicBezTo>
                  <a:pt x="248830" y="111924"/>
                  <a:pt x="247858" y="109385"/>
                  <a:pt x="261257" y="93306"/>
                </a:cubicBezTo>
                <a:cubicBezTo>
                  <a:pt x="266889" y="86548"/>
                  <a:pt x="274286" y="81403"/>
                  <a:pt x="279918" y="74645"/>
                </a:cubicBezTo>
                <a:cubicBezTo>
                  <a:pt x="291631" y="60590"/>
                  <a:pt x="293671" y="47236"/>
                  <a:pt x="311021" y="37322"/>
                </a:cubicBezTo>
                <a:cubicBezTo>
                  <a:pt x="318444" y="33081"/>
                  <a:pt x="327608" y="33175"/>
                  <a:pt x="335902" y="31102"/>
                </a:cubicBezTo>
                <a:cubicBezTo>
                  <a:pt x="348343" y="24882"/>
                  <a:pt x="359931" y="16532"/>
                  <a:pt x="373225" y="12441"/>
                </a:cubicBezTo>
                <a:cubicBezTo>
                  <a:pt x="387238" y="8129"/>
                  <a:pt x="402342" y="8843"/>
                  <a:pt x="416767" y="6220"/>
                </a:cubicBezTo>
                <a:cubicBezTo>
                  <a:pt x="425178" y="4691"/>
                  <a:pt x="433355" y="2073"/>
                  <a:pt x="441649" y="0"/>
                </a:cubicBezTo>
                <a:cubicBezTo>
                  <a:pt x="603380" y="2073"/>
                  <a:pt x="765193" y="646"/>
                  <a:pt x="926841" y="6220"/>
                </a:cubicBezTo>
                <a:cubicBezTo>
                  <a:pt x="945946" y="6879"/>
                  <a:pt x="964080" y="14912"/>
                  <a:pt x="982825" y="18661"/>
                </a:cubicBezTo>
                <a:cubicBezTo>
                  <a:pt x="1005557" y="23207"/>
                  <a:pt x="1028209" y="28542"/>
                  <a:pt x="1051249" y="31102"/>
                </a:cubicBezTo>
                <a:cubicBezTo>
                  <a:pt x="1084286" y="34773"/>
                  <a:pt x="1117600" y="35249"/>
                  <a:pt x="1150776" y="37322"/>
                </a:cubicBezTo>
                <a:cubicBezTo>
                  <a:pt x="1159070" y="41469"/>
                  <a:pt x="1166860" y="46831"/>
                  <a:pt x="1175657" y="49763"/>
                </a:cubicBezTo>
                <a:cubicBezTo>
                  <a:pt x="1185687" y="53106"/>
                  <a:pt x="1196438" y="53689"/>
                  <a:pt x="1206759" y="55983"/>
                </a:cubicBezTo>
                <a:cubicBezTo>
                  <a:pt x="1230185" y="61189"/>
                  <a:pt x="1229526" y="61499"/>
                  <a:pt x="1250302" y="68424"/>
                </a:cubicBezTo>
                <a:cubicBezTo>
                  <a:pt x="1285753" y="103875"/>
                  <a:pt x="1249986" y="74509"/>
                  <a:pt x="1293845" y="93306"/>
                </a:cubicBezTo>
                <a:cubicBezTo>
                  <a:pt x="1300716" y="96251"/>
                  <a:pt x="1305819" y="102404"/>
                  <a:pt x="1312506" y="105747"/>
                </a:cubicBezTo>
                <a:cubicBezTo>
                  <a:pt x="1322493" y="110740"/>
                  <a:pt x="1333241" y="114040"/>
                  <a:pt x="1343608" y="118187"/>
                </a:cubicBezTo>
                <a:cubicBezTo>
                  <a:pt x="1347755" y="124408"/>
                  <a:pt x="1352340" y="130358"/>
                  <a:pt x="1356049" y="136849"/>
                </a:cubicBezTo>
                <a:cubicBezTo>
                  <a:pt x="1360650" y="144900"/>
                  <a:pt x="1362554" y="154607"/>
                  <a:pt x="1368490" y="161730"/>
                </a:cubicBezTo>
                <a:cubicBezTo>
                  <a:pt x="1373276" y="167473"/>
                  <a:pt x="1380931" y="170024"/>
                  <a:pt x="1387151" y="174171"/>
                </a:cubicBezTo>
                <a:cubicBezTo>
                  <a:pt x="1389225" y="180391"/>
                  <a:pt x="1391782" y="186471"/>
                  <a:pt x="1393372" y="192832"/>
                </a:cubicBezTo>
                <a:cubicBezTo>
                  <a:pt x="1395936" y="203089"/>
                  <a:pt x="1394347" y="214754"/>
                  <a:pt x="1399592" y="223934"/>
                </a:cubicBezTo>
                <a:cubicBezTo>
                  <a:pt x="1403301" y="230425"/>
                  <a:pt x="1412033" y="232228"/>
                  <a:pt x="1418253" y="236375"/>
                </a:cubicBezTo>
                <a:cubicBezTo>
                  <a:pt x="1430903" y="299621"/>
                  <a:pt x="1417941" y="241499"/>
                  <a:pt x="1430694" y="286138"/>
                </a:cubicBezTo>
                <a:cubicBezTo>
                  <a:pt x="1433043" y="294358"/>
                  <a:pt x="1434457" y="302831"/>
                  <a:pt x="1436914" y="311020"/>
                </a:cubicBezTo>
                <a:cubicBezTo>
                  <a:pt x="1440682" y="323581"/>
                  <a:pt x="1446510" y="335541"/>
                  <a:pt x="1449355" y="348343"/>
                </a:cubicBezTo>
                <a:lnTo>
                  <a:pt x="1461796" y="404326"/>
                </a:lnTo>
                <a:cubicBezTo>
                  <a:pt x="1463869" y="429208"/>
                  <a:pt x="1465259" y="454156"/>
                  <a:pt x="1468016" y="478971"/>
                </a:cubicBezTo>
                <a:cubicBezTo>
                  <a:pt x="1470004" y="496867"/>
                  <a:pt x="1476769" y="528953"/>
                  <a:pt x="1480457" y="547396"/>
                </a:cubicBezTo>
                <a:cubicBezTo>
                  <a:pt x="1482531" y="688392"/>
                  <a:pt x="1486678" y="829372"/>
                  <a:pt x="1486678" y="970383"/>
                </a:cubicBezTo>
                <a:cubicBezTo>
                  <a:pt x="1486678" y="1040259"/>
                  <a:pt x="1488025" y="1130924"/>
                  <a:pt x="1474237" y="1206759"/>
                </a:cubicBezTo>
                <a:cubicBezTo>
                  <a:pt x="1472708" y="1215170"/>
                  <a:pt x="1471488" y="1223829"/>
                  <a:pt x="1468016" y="1231641"/>
                </a:cubicBezTo>
                <a:cubicBezTo>
                  <a:pt x="1463106" y="1242689"/>
                  <a:pt x="1455575" y="1252376"/>
                  <a:pt x="1449355" y="1262743"/>
                </a:cubicBezTo>
                <a:cubicBezTo>
                  <a:pt x="1445940" y="1290063"/>
                  <a:pt x="1436914" y="1357739"/>
                  <a:pt x="1436914" y="1380930"/>
                </a:cubicBezTo>
                <a:cubicBezTo>
                  <a:pt x="1436914" y="1422451"/>
                  <a:pt x="1439538" y="1463973"/>
                  <a:pt x="1443135" y="1505338"/>
                </a:cubicBezTo>
                <a:cubicBezTo>
                  <a:pt x="1443703" y="1511870"/>
                  <a:pt x="1447053" y="1517860"/>
                  <a:pt x="1449355" y="1524000"/>
                </a:cubicBezTo>
                <a:cubicBezTo>
                  <a:pt x="1453276" y="1534455"/>
                  <a:pt x="1456373" y="1545341"/>
                  <a:pt x="1461796" y="1555102"/>
                </a:cubicBezTo>
                <a:cubicBezTo>
                  <a:pt x="1466831" y="1564164"/>
                  <a:pt x="1474962" y="1571192"/>
                  <a:pt x="1480457" y="1579983"/>
                </a:cubicBezTo>
                <a:cubicBezTo>
                  <a:pt x="1485372" y="1587846"/>
                  <a:pt x="1488751" y="1596571"/>
                  <a:pt x="1492898" y="1604865"/>
                </a:cubicBezTo>
                <a:cubicBezTo>
                  <a:pt x="1494971" y="1615232"/>
                  <a:pt x="1494824" y="1626306"/>
                  <a:pt x="1499118" y="1635967"/>
                </a:cubicBezTo>
                <a:cubicBezTo>
                  <a:pt x="1503329" y="1645441"/>
                  <a:pt x="1514501" y="1651013"/>
                  <a:pt x="1517780" y="1660849"/>
                </a:cubicBezTo>
                <a:cubicBezTo>
                  <a:pt x="1523066" y="1676708"/>
                  <a:pt x="1521636" y="1694063"/>
                  <a:pt x="1524000" y="1710612"/>
                </a:cubicBezTo>
                <a:cubicBezTo>
                  <a:pt x="1525784" y="1723098"/>
                  <a:pt x="1528147" y="1735493"/>
                  <a:pt x="1530221" y="1747934"/>
                </a:cubicBezTo>
                <a:cubicBezTo>
                  <a:pt x="1534368" y="1845387"/>
                  <a:pt x="1533942" y="1943143"/>
                  <a:pt x="1542661" y="2040294"/>
                </a:cubicBezTo>
                <a:cubicBezTo>
                  <a:pt x="1548481" y="2105141"/>
                  <a:pt x="1571729" y="2168050"/>
                  <a:pt x="1573763" y="2233126"/>
                </a:cubicBezTo>
                <a:cubicBezTo>
                  <a:pt x="1577975" y="2367900"/>
                  <a:pt x="1567180" y="2502741"/>
                  <a:pt x="1561323" y="2637453"/>
                </a:cubicBezTo>
                <a:cubicBezTo>
                  <a:pt x="1560604" y="2653988"/>
                  <a:pt x="1553446" y="2668862"/>
                  <a:pt x="1542661" y="2680996"/>
                </a:cubicBezTo>
                <a:cubicBezTo>
                  <a:pt x="1530972" y="2694146"/>
                  <a:pt x="1505339" y="2718318"/>
                  <a:pt x="1505339" y="2718318"/>
                </a:cubicBezTo>
                <a:cubicBezTo>
                  <a:pt x="1480843" y="2779556"/>
                  <a:pt x="1508400" y="2727697"/>
                  <a:pt x="1474237" y="2761861"/>
                </a:cubicBezTo>
                <a:cubicBezTo>
                  <a:pt x="1466906" y="2769192"/>
                  <a:pt x="1464849" y="2782107"/>
                  <a:pt x="1455576" y="2786743"/>
                </a:cubicBezTo>
                <a:cubicBezTo>
                  <a:pt x="1442462" y="2793300"/>
                  <a:pt x="1426547" y="2790890"/>
                  <a:pt x="1412033" y="2792963"/>
                </a:cubicBezTo>
                <a:cubicBezTo>
                  <a:pt x="1327629" y="2828131"/>
                  <a:pt x="1363820" y="2818779"/>
                  <a:pt x="1306286" y="2830285"/>
                </a:cubicBezTo>
                <a:cubicBezTo>
                  <a:pt x="1239935" y="2828212"/>
                  <a:pt x="1173399" y="2829430"/>
                  <a:pt x="1107233" y="2824065"/>
                </a:cubicBezTo>
                <a:cubicBezTo>
                  <a:pt x="1096104" y="2823163"/>
                  <a:pt x="1086803" y="2814908"/>
                  <a:pt x="1076131" y="2811624"/>
                </a:cubicBezTo>
                <a:cubicBezTo>
                  <a:pt x="1048261" y="2803048"/>
                  <a:pt x="1023254" y="2798560"/>
                  <a:pt x="995265" y="2792963"/>
                </a:cubicBezTo>
                <a:cubicBezTo>
                  <a:pt x="971059" y="2756652"/>
                  <a:pt x="998110" y="2788164"/>
                  <a:pt x="957943" y="2768081"/>
                </a:cubicBezTo>
                <a:cubicBezTo>
                  <a:pt x="883943" y="2731081"/>
                  <a:pt x="960915" y="2748237"/>
                  <a:pt x="870857" y="2736979"/>
                </a:cubicBezTo>
                <a:cubicBezTo>
                  <a:pt x="862563" y="2732832"/>
                  <a:pt x="854773" y="2727470"/>
                  <a:pt x="845976" y="2724538"/>
                </a:cubicBezTo>
                <a:cubicBezTo>
                  <a:pt x="829755" y="2719131"/>
                  <a:pt x="811505" y="2719745"/>
                  <a:pt x="796212" y="2712098"/>
                </a:cubicBezTo>
                <a:cubicBezTo>
                  <a:pt x="789525" y="2708755"/>
                  <a:pt x="790112" y="2697398"/>
                  <a:pt x="783772" y="2693436"/>
                </a:cubicBezTo>
                <a:cubicBezTo>
                  <a:pt x="772651" y="2686486"/>
                  <a:pt x="746449" y="2680996"/>
                  <a:pt x="746449" y="2680996"/>
                </a:cubicBezTo>
                <a:cubicBezTo>
                  <a:pt x="740229" y="2674775"/>
                  <a:pt x="734467" y="2668059"/>
                  <a:pt x="727788" y="2662334"/>
                </a:cubicBezTo>
                <a:cubicBezTo>
                  <a:pt x="719917" y="2655587"/>
                  <a:pt x="709880" y="2651344"/>
                  <a:pt x="702906" y="2643673"/>
                </a:cubicBezTo>
                <a:cubicBezTo>
                  <a:pt x="688958" y="2628331"/>
                  <a:pt x="677086" y="2611162"/>
                  <a:pt x="665584" y="2593910"/>
                </a:cubicBezTo>
                <a:cubicBezTo>
                  <a:pt x="661437" y="2587690"/>
                  <a:pt x="658110" y="2580837"/>
                  <a:pt x="653143" y="2575249"/>
                </a:cubicBezTo>
                <a:cubicBezTo>
                  <a:pt x="641454" y="2562099"/>
                  <a:pt x="628262" y="2550367"/>
                  <a:pt x="615821" y="2537926"/>
                </a:cubicBezTo>
                <a:cubicBezTo>
                  <a:pt x="599517" y="2521622"/>
                  <a:pt x="586301" y="2507036"/>
                  <a:pt x="566057" y="2494383"/>
                </a:cubicBezTo>
                <a:cubicBezTo>
                  <a:pt x="560497" y="2490908"/>
                  <a:pt x="553616" y="2490236"/>
                  <a:pt x="547396" y="2488163"/>
                </a:cubicBezTo>
                <a:cubicBezTo>
                  <a:pt x="541176" y="2484016"/>
                  <a:pt x="535422" y="2479065"/>
                  <a:pt x="528735" y="2475722"/>
                </a:cubicBezTo>
                <a:cubicBezTo>
                  <a:pt x="495519" y="2459114"/>
                  <a:pt x="505893" y="2467829"/>
                  <a:pt x="478972" y="2457061"/>
                </a:cubicBezTo>
                <a:cubicBezTo>
                  <a:pt x="464310" y="2451196"/>
                  <a:pt x="450091" y="2444265"/>
                  <a:pt x="435429" y="2438400"/>
                </a:cubicBezTo>
                <a:cubicBezTo>
                  <a:pt x="429341" y="2435965"/>
                  <a:pt x="422794" y="2434762"/>
                  <a:pt x="416767" y="2432179"/>
                </a:cubicBezTo>
                <a:cubicBezTo>
                  <a:pt x="408244" y="2428526"/>
                  <a:pt x="400683" y="2422670"/>
                  <a:pt x="391886" y="2419738"/>
                </a:cubicBezTo>
                <a:cubicBezTo>
                  <a:pt x="381879" y="2416402"/>
                  <a:pt x="331294" y="2408865"/>
                  <a:pt x="323461" y="2407298"/>
                </a:cubicBezTo>
                <a:cubicBezTo>
                  <a:pt x="315078" y="2405621"/>
                  <a:pt x="307030" y="2402377"/>
                  <a:pt x="298580" y="2401077"/>
                </a:cubicBezTo>
                <a:cubicBezTo>
                  <a:pt x="226008" y="2389912"/>
                  <a:pt x="134039" y="2390980"/>
                  <a:pt x="68425" y="2388636"/>
                </a:cubicBezTo>
                <a:cubicBezTo>
                  <a:pt x="58058" y="2386563"/>
                  <a:pt x="46780" y="2387144"/>
                  <a:pt x="37323" y="2382416"/>
                </a:cubicBezTo>
                <a:cubicBezTo>
                  <a:pt x="29455" y="2378482"/>
                  <a:pt x="25419" y="2369387"/>
                  <a:pt x="18661" y="2363755"/>
                </a:cubicBezTo>
                <a:cubicBezTo>
                  <a:pt x="12918" y="2358969"/>
                  <a:pt x="6220" y="2355461"/>
                  <a:pt x="0" y="2351314"/>
                </a:cubicBezTo>
                <a:cubicBezTo>
                  <a:pt x="4147" y="2320212"/>
                  <a:pt x="6570" y="2288831"/>
                  <a:pt x="12441" y="2258008"/>
                </a:cubicBezTo>
                <a:cubicBezTo>
                  <a:pt x="14895" y="2245126"/>
                  <a:pt x="15609" y="2229958"/>
                  <a:pt x="24882" y="2220685"/>
                </a:cubicBezTo>
                <a:lnTo>
                  <a:pt x="43543" y="2202024"/>
                </a:lnTo>
                <a:cubicBezTo>
                  <a:pt x="55652" y="2165694"/>
                  <a:pt x="40288" y="2199059"/>
                  <a:pt x="68425" y="2170922"/>
                </a:cubicBezTo>
                <a:cubicBezTo>
                  <a:pt x="73711" y="2165636"/>
                  <a:pt x="77522" y="2158948"/>
                  <a:pt x="80865" y="2152261"/>
                </a:cubicBezTo>
                <a:cubicBezTo>
                  <a:pt x="83797" y="2146396"/>
                  <a:pt x="82450" y="2138236"/>
                  <a:pt x="87086" y="2133600"/>
                </a:cubicBezTo>
                <a:cubicBezTo>
                  <a:pt x="93643" y="2127043"/>
                  <a:pt x="103673" y="2125306"/>
                  <a:pt x="111967" y="2121159"/>
                </a:cubicBezTo>
                <a:cubicBezTo>
                  <a:pt x="116114" y="2110792"/>
                  <a:pt x="117708" y="2098990"/>
                  <a:pt x="124408" y="2090057"/>
                </a:cubicBezTo>
                <a:cubicBezTo>
                  <a:pt x="136724" y="2073636"/>
                  <a:pt x="153437" y="2061028"/>
                  <a:pt x="167951" y="2046514"/>
                </a:cubicBezTo>
                <a:cubicBezTo>
                  <a:pt x="174171" y="2040294"/>
                  <a:pt x="181732" y="2035172"/>
                  <a:pt x="186612" y="2027853"/>
                </a:cubicBezTo>
                <a:cubicBezTo>
                  <a:pt x="194906" y="2015412"/>
                  <a:pt x="200921" y="2001103"/>
                  <a:pt x="211494" y="1990530"/>
                </a:cubicBezTo>
                <a:cubicBezTo>
                  <a:pt x="217714" y="1984310"/>
                  <a:pt x="225042" y="1979027"/>
                  <a:pt x="230155" y="1971869"/>
                </a:cubicBezTo>
                <a:cubicBezTo>
                  <a:pt x="258853" y="1931692"/>
                  <a:pt x="224470" y="1959071"/>
                  <a:pt x="261257" y="1934547"/>
                </a:cubicBezTo>
                <a:cubicBezTo>
                  <a:pt x="265404" y="1928326"/>
                  <a:pt x="270662" y="1922717"/>
                  <a:pt x="273698" y="1915885"/>
                </a:cubicBezTo>
                <a:cubicBezTo>
                  <a:pt x="279024" y="1903902"/>
                  <a:pt x="275228" y="1885837"/>
                  <a:pt x="286139" y="1878563"/>
                </a:cubicBezTo>
                <a:lnTo>
                  <a:pt x="304800" y="1866122"/>
                </a:lnTo>
                <a:cubicBezTo>
                  <a:pt x="331807" y="1812110"/>
                  <a:pt x="300598" y="1867970"/>
                  <a:pt x="335902" y="1822579"/>
                </a:cubicBezTo>
                <a:cubicBezTo>
                  <a:pt x="390830" y="1751957"/>
                  <a:pt x="331746" y="1814296"/>
                  <a:pt x="385665" y="1760375"/>
                </a:cubicBezTo>
                <a:cubicBezTo>
                  <a:pt x="400458" y="1716001"/>
                  <a:pt x="379482" y="1769652"/>
                  <a:pt x="410547" y="1723053"/>
                </a:cubicBezTo>
                <a:cubicBezTo>
                  <a:pt x="446556" y="1669039"/>
                  <a:pt x="375895" y="1745264"/>
                  <a:pt x="435429" y="1685730"/>
                </a:cubicBezTo>
                <a:cubicBezTo>
                  <a:pt x="451395" y="1621862"/>
                  <a:pt x="429693" y="1701026"/>
                  <a:pt x="454090" y="1635967"/>
                </a:cubicBezTo>
                <a:cubicBezTo>
                  <a:pt x="457092" y="1627962"/>
                  <a:pt x="457961" y="1619305"/>
                  <a:pt x="460310" y="1611085"/>
                </a:cubicBezTo>
                <a:cubicBezTo>
                  <a:pt x="462111" y="1604780"/>
                  <a:pt x="464457" y="1598644"/>
                  <a:pt x="466531" y="1592424"/>
                </a:cubicBezTo>
                <a:cubicBezTo>
                  <a:pt x="468604" y="1559249"/>
                  <a:pt x="467567" y="1525731"/>
                  <a:pt x="472751" y="1492898"/>
                </a:cubicBezTo>
                <a:cubicBezTo>
                  <a:pt x="473917" y="1485513"/>
                  <a:pt x="481849" y="1480923"/>
                  <a:pt x="485192" y="1474236"/>
                </a:cubicBezTo>
                <a:cubicBezTo>
                  <a:pt x="488124" y="1468371"/>
                  <a:pt x="489339" y="1461795"/>
                  <a:pt x="491412" y="1455575"/>
                </a:cubicBezTo>
                <a:cubicBezTo>
                  <a:pt x="502514" y="1333462"/>
                  <a:pt x="481045" y="1253411"/>
                  <a:pt x="478972" y="1212979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17767" y="6021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7310612" y="602128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5732046" y="36478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020078" y="4511918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634140" y="3996456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662266" y="565681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32046" y="54480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43579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77903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5797164" y="3681416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5784395" y="4528354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6088679" y="4037078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stCxn id="102" idx="2"/>
          </p:cNvCxnSpPr>
          <p:nvPr/>
        </p:nvCxnSpPr>
        <p:spPr bwMode="auto">
          <a:xfrm flipH="1" flipV="1">
            <a:off x="5761424" y="5533191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 flipV="1">
            <a:off x="6713528" y="4053104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6814169" y="4806599"/>
            <a:ext cx="702288" cy="8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7540434" y="402156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177824" y="385924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031712" y="577652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8196079" y="463014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632829" y="527358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4275327" y="4333108"/>
            <a:ext cx="576064" cy="471823"/>
          </a:xfrm>
          <a:prstGeom prst="rightArrow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9121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96647" y="5598356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93010" y="5961708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010" y="6328490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26698" y="1463379"/>
            <a:ext cx="2507577" cy="2528397"/>
            <a:chOff x="3334478" y="1463379"/>
            <a:chExt cx="2507577" cy="2528397"/>
          </a:xfrm>
        </p:grpSpPr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4112911" y="1720107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Oval 7"/>
            <p:cNvSpPr>
              <a:spLocks noChangeArrowheads="1"/>
            </p:cNvSpPr>
            <p:nvPr/>
          </p:nvSpPr>
          <p:spPr bwMode="auto">
            <a:xfrm>
              <a:off x="4124172" y="2612910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Oval 8"/>
            <p:cNvSpPr>
              <a:spLocks noChangeArrowheads="1"/>
            </p:cNvSpPr>
            <p:nvPr/>
          </p:nvSpPr>
          <p:spPr bwMode="auto">
            <a:xfrm>
              <a:off x="4112911" y="342456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" name="Oval 9"/>
            <p:cNvSpPr>
              <a:spLocks noChangeArrowheads="1"/>
            </p:cNvSpPr>
            <p:nvPr/>
          </p:nvSpPr>
          <p:spPr bwMode="auto">
            <a:xfrm>
              <a:off x="3334478" y="2586322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Oval 10"/>
            <p:cNvSpPr>
              <a:spLocks noChangeArrowheads="1"/>
            </p:cNvSpPr>
            <p:nvPr/>
          </p:nvSpPr>
          <p:spPr bwMode="auto">
            <a:xfrm>
              <a:off x="4906669" y="1706868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8" name="Oval 11"/>
            <p:cNvSpPr>
              <a:spLocks noChangeArrowheads="1"/>
            </p:cNvSpPr>
            <p:nvPr/>
          </p:nvSpPr>
          <p:spPr bwMode="auto">
            <a:xfrm>
              <a:off x="5474657" y="2648408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Oval 12"/>
            <p:cNvSpPr>
              <a:spLocks noChangeArrowheads="1"/>
            </p:cNvSpPr>
            <p:nvPr/>
          </p:nvSpPr>
          <p:spPr bwMode="auto">
            <a:xfrm>
              <a:off x="4919498" y="3463733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694837" y="276404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239399" y="2075013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3599116" y="2923573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4291327" y="2988207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4473112" y="362740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113863" y="14633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4426224" y="26786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4390075" y="368399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49430" y="35355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62542" y="1526946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506364" y="235259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 flipH="1" flipV="1">
              <a:off x="4341793" y="2082026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4456410" y="1924690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>
              <a:off x="5218085" y="2082026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>
              <a:off x="4463434" y="1812949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0932" y="1242288"/>
            <a:ext cx="2507577" cy="2528397"/>
            <a:chOff x="6349029" y="1347673"/>
            <a:chExt cx="2507577" cy="2528397"/>
          </a:xfrm>
        </p:grpSpPr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8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0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5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430932" y="3991141"/>
            <a:ext cx="2507577" cy="2528397"/>
            <a:chOff x="6349029" y="1347673"/>
            <a:chExt cx="2507577" cy="2528397"/>
          </a:xfrm>
        </p:grpSpPr>
        <p:sp>
          <p:nvSpPr>
            <p:cNvPr id="184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1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3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4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200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386768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3" y="1196752"/>
            <a:ext cx="552950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情况下，计算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min { dist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k-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]+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Edge[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 }</a:t>
            </a:r>
            <a:r>
              <a:rPr lang="zh-CN" altLang="en-US" sz="2200" b="1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仍需遍历每个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，内层遍历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，复杂度为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可直接遍历所有边，只对每条的终端节点距离进行更新，为此复杂度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O(ne)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624262" y="4178757"/>
          <a:ext cx="73533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057143" imgH="1598817" progId="Word.Document.8">
                  <p:embed/>
                </p:oleObj>
              </mc:Choice>
              <mc:Fallback>
                <p:oleObj name="Document" r:id="rId3" imgW="4057143" imgH="1598817" progId="Word.Document.8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4262" y="4178757"/>
                        <a:ext cx="73533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136" y="1246761"/>
            <a:ext cx="2831105" cy="2771220"/>
            <a:chOff x="5796136" y="1052736"/>
            <a:chExt cx="2831105" cy="2771220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/>
                <a:t>3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781034" y="4301713"/>
            <a:ext cx="2362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Shortest Path Faster Algorithm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（可自学）</a:t>
            </a:r>
          </a:p>
        </p:txBody>
      </p:sp>
    </p:spTree>
    <p:extLst>
      <p:ext uri="{BB962C8B-B14F-4D97-AF65-F5344CB8AC3E}">
        <p14:creationId xmlns:p14="http://schemas.microsoft.com/office/powerpoint/2010/main" val="45097758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0x3f3f3f3f  </a:t>
            </a:r>
          </a:p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1010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original;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点，边，起点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u, v;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为起点，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为终点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cost;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edge[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dis[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pre[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打印最短路的路径（反向）  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前驱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"%d--&gt;"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555902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33" y="1673668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scanf(</a:t>
            </a:r>
            <a:r>
              <a:rPr lang="pt-BR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"%d%d%d"</a:t>
            </a:r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&amp;nodenum, &amp;edgenum, &amp;original);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pre[original] = original;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d%d%d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,&amp;edge[j].u, &amp;edge[j].v, &amp;edge[j].cost);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{//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每个点最短路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dis[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"Path:"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"have negative circle\n"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089145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91647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9629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&lt;= nodenum; ++i)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  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original ? 0 :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1; k &lt;= nodenum - 1; ++k)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次迭代</a:t>
            </a:r>
            <a:endParaRPr lang="nn-NO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</a:t>
            </a:r>
          </a:p>
          <a:p>
            <a:r>
              <a:rPr lang="en-US" altLang="zh-CN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对原公式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en-US" altLang="zh-CN" sz="2000" b="1" kern="0" baseline="3000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次松弛，简化为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次边的松弛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[edge[j].u]+edge[j].cost){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[edge[j].v]=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pre[edge[j].v] = edge[j].u;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判断是否含有负权回路  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 </a:t>
            </a:r>
          </a:p>
          <a:p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再做一次迭代看是否有任意边可改进，若是则有负权和回路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(dis[edge[j].v] &gt; dis[edge[j].u]+edge[j].cost){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288209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>
                <a:spLocks noChangeArrowheads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Bellman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Ford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算法正确性证明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为何能检测负权和环路并返回正确的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negative=1,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若图中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负权和环路，而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</a:t>
                </a: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则设该环路为包含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&lt;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。假设算法返回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，则对任意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𝒄𝒐𝒔𝒕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将环路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上的所有这些不等式相加，有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，上式得到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，与环路为负权和的结论矛盾，故算法必定返回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blipFill>
                <a:blip r:embed="rId3"/>
                <a:stretch>
                  <a:fillRect l="-1217" t="-1350" r="-4395" b="-10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876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/>
          <p:nvPr/>
        </p:nvCxnSpPr>
        <p:spPr bwMode="auto">
          <a:xfrm flipH="1" flipV="1">
            <a:off x="1382502" y="3964468"/>
            <a:ext cx="644156" cy="7016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3528" y="745756"/>
            <a:ext cx="856895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针对下图进行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Bellman&amp;Ford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算法，已知某个迭代步骤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时，到达各节点的最短路长度值为下表，求步骤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k+1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时，各节点的最短路长度值的总和为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066660" y="2758298"/>
            <a:ext cx="354729" cy="3568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077921" y="3651101"/>
            <a:ext cx="367398" cy="36663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1067294" y="4478249"/>
            <a:ext cx="354729" cy="3568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88227" y="3624513"/>
            <a:ext cx="364583" cy="36943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1860418" y="2745059"/>
            <a:ext cx="350507" cy="3554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428406" y="3686599"/>
            <a:ext cx="367398" cy="36803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73247" y="4501924"/>
            <a:ext cx="367398" cy="3554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1259509" y="3102545"/>
            <a:ext cx="0" cy="5289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1256693" y="3998147"/>
            <a:ext cx="0" cy="503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648586" y="3802234"/>
            <a:ext cx="43355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552866" y="3961764"/>
            <a:ext cx="561654" cy="6143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1421389" y="2920626"/>
            <a:ext cx="456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446727" y="4685242"/>
            <a:ext cx="44622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2159000" y="3068960"/>
            <a:ext cx="389920" cy="6381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195599" y="4014940"/>
            <a:ext cx="335021" cy="540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412943" y="3063362"/>
            <a:ext cx="541947" cy="6507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734454" y="3431399"/>
            <a:ext cx="264371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5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8643" y="4167472"/>
            <a:ext cx="264371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5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213055" y="4089976"/>
            <a:ext cx="325422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-2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1166059" y="3167330"/>
            <a:ext cx="325422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-2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414350" y="2548391"/>
            <a:ext cx="325422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1583269" y="3367028"/>
            <a:ext cx="264371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ea typeface="宋体" pitchFamily="2" charset="-122"/>
              </a:defRPr>
            </a:lvl1pPr>
          </a:lstStyle>
          <a:p>
            <a:r>
              <a:rPr lang="en-US" altLang="zh-CN" sz="1600" dirty="0">
                <a:solidFill>
                  <a:srgbClr val="009242"/>
                </a:solidFill>
              </a:rPr>
              <a:t>1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1446727" y="4665650"/>
            <a:ext cx="325422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-1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334957" y="3091350"/>
            <a:ext cx="367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-3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361702" y="4191262"/>
            <a:ext cx="264371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3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1524415" y="3824458"/>
            <a:ext cx="852044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1752048" y="3772527"/>
            <a:ext cx="367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-8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1649429" y="4093732"/>
            <a:ext cx="325422" cy="29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009242"/>
                </a:solidFill>
                <a:ea typeface="宋体" pitchFamily="2" charset="-122"/>
              </a:defRPr>
            </a:lvl1pPr>
          </a:lstStyle>
          <a:p>
            <a:r>
              <a:rPr lang="en-US" altLang="zh-CN" sz="1600" dirty="0"/>
              <a:t>-2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5191" y="3461783"/>
            <a:ext cx="5851809" cy="680902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312115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寻找图中多源点之间（任意两点之间）最短路径的算法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W. 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引入第三顶点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，是否能缩短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究竟是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中哪个呢？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引入多个顶点呢？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e[4][3]=12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e[4][1]+e[1][3]=5+6=11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e[4][1]+e[1][2]+e[2][3]=5+2+3=10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9573"/>
            <a:ext cx="2142795" cy="165618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544715" y="2492896"/>
            <a:ext cx="2179413" cy="1660361"/>
            <a:chOff x="4768851" y="2706495"/>
            <a:chExt cx="2179413" cy="1660361"/>
          </a:xfrm>
        </p:grpSpPr>
        <p:sp>
          <p:nvSpPr>
            <p:cNvPr id="4" name="矩形 3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38577" y="31918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7783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7783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7783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3787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3787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9791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49791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9791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9791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860311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860311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60311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84983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0987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6991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929958" y="24826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61806" y="281536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60796" y="316049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60963" y="350562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60796" y="385075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13686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3686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77783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860311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80374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4" y="2839354"/>
            <a:ext cx="2830095" cy="2187404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3741150" y="3645024"/>
            <a:ext cx="2179413" cy="1660361"/>
            <a:chOff x="4768851" y="2706495"/>
            <a:chExt cx="2179413" cy="1660361"/>
          </a:xfrm>
        </p:grpSpPr>
        <p:sp>
          <p:nvSpPr>
            <p:cNvPr id="142" name="矩形 141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矩形 156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6235012" y="434397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 bwMode="auto">
          <a:xfrm>
            <a:off x="697426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97426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7426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33430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33430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69434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69434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69434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69434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8056746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056746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8056746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04627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40631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76635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8126393" y="363473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758241" y="396748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757231" y="43126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757398" y="465775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757231" y="500288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33329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33329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97426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8056746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559522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号顶点中转的任意两点最小距离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2130585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282779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269460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2118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2451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2796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3141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3486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3058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282531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211606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244882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279395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313909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34842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3053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269636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5659" y="4257077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][1];}</a:t>
            </a:r>
          </a:p>
        </p:txBody>
      </p:sp>
      <p:sp>
        <p:nvSpPr>
          <p:cNvPr id="88" name="矩形 87"/>
          <p:cNvSpPr/>
          <p:nvPr/>
        </p:nvSpPr>
        <p:spPr>
          <a:xfrm>
            <a:off x="355251" y="5426628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][2];}</a:t>
            </a:r>
          </a:p>
        </p:txBody>
      </p:sp>
      <p:sp>
        <p:nvSpPr>
          <p:cNvPr id="89" name="矩形 88"/>
          <p:cNvSpPr/>
          <p:nvPr/>
        </p:nvSpPr>
        <p:spPr>
          <a:xfrm>
            <a:off x="4755963" y="50337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 bwMode="auto">
          <a:xfrm>
            <a:off x="535120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 bwMode="auto">
          <a:xfrm>
            <a:off x="535120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5120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71124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071280" y="453965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71280" y="49005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07128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71280" y="5624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3132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 bwMode="auto">
          <a:xfrm>
            <a:off x="643132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3132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320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8324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4328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3328" y="43245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135176" y="465726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134166" y="500239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134333" y="534752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4166" y="569265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09752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709752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54142" y="503127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 bwMode="auto">
          <a:xfrm>
            <a:off x="744044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44044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44044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0048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80048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522" y="4537177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6052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16052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160522" y="5619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522923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22923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22923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51245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7249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23253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92570" y="432202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224418" y="465478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23408" y="499991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223575" y="534505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223408" y="56901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9947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79947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44044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22923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1240" y="490232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67022" y="6073772"/>
            <a:ext cx="3379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P[4][3]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故最短路径为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endParaRPr lang="zh-CN" altLang="en-US" sz="1400" dirty="0"/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5" y="12052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298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9832" y="2132856"/>
            <a:ext cx="3013617" cy="3218009"/>
            <a:chOff x="3065006" y="1242808"/>
            <a:chExt cx="3013617" cy="3131922"/>
          </a:xfrm>
        </p:grpSpPr>
        <p:sp>
          <p:nvSpPr>
            <p:cNvPr id="5" name="矩形 4"/>
            <p:cNvSpPr/>
            <p:nvPr/>
          </p:nvSpPr>
          <p:spPr bwMode="auto">
            <a:xfrm>
              <a:off x="3065006" y="1242808"/>
              <a:ext cx="2992798" cy="310434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4939947" y="3095713"/>
              <a:ext cx="1138676" cy="1279017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9242" y="2051590"/>
            <a:ext cx="3362272" cy="3230964"/>
            <a:chOff x="5379552" y="1049560"/>
            <a:chExt cx="3362272" cy="3230964"/>
          </a:xfrm>
        </p:grpSpPr>
        <p:sp>
          <p:nvSpPr>
            <p:cNvPr id="8" name="矩形 7"/>
            <p:cNvSpPr/>
            <p:nvPr/>
          </p:nvSpPr>
          <p:spPr bwMode="auto">
            <a:xfrm rot="5400000">
              <a:off x="4568498" y="2544680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734821" y="1138160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flipV="1">
              <a:off x="6198552" y="1772981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8751325">
              <a:off x="5263766" y="2111683"/>
              <a:ext cx="3230964" cy="110671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5106614" y="3296302"/>
              <a:ext cx="897014" cy="351138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55855" y="2141647"/>
            <a:ext cx="3008320" cy="3062226"/>
            <a:chOff x="5736165" y="1139617"/>
            <a:chExt cx="3008320" cy="3062226"/>
          </a:xfrm>
        </p:grpSpPr>
        <p:sp>
          <p:nvSpPr>
            <p:cNvPr id="14" name="矩形 13"/>
            <p:cNvSpPr/>
            <p:nvPr/>
          </p:nvSpPr>
          <p:spPr bwMode="auto">
            <a:xfrm rot="5400000">
              <a:off x="4571159" y="2546137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737482" y="1139617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 bwMode="auto">
            <a:xfrm flipV="1">
              <a:off x="6201213" y="1774438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9833" y="2143012"/>
            <a:ext cx="3008320" cy="2001764"/>
            <a:chOff x="5740143" y="1140982"/>
            <a:chExt cx="3008320" cy="2001764"/>
          </a:xfrm>
        </p:grpSpPr>
        <p:sp>
          <p:nvSpPr>
            <p:cNvPr id="18" name="矩形 17"/>
            <p:cNvSpPr/>
            <p:nvPr/>
          </p:nvSpPr>
          <p:spPr bwMode="auto">
            <a:xfrm rot="5400000">
              <a:off x="5105367" y="2017271"/>
              <a:ext cx="1760251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741460" y="1140982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4509" y="2377735"/>
            <a:ext cx="1801582" cy="1762376"/>
            <a:chOff x="5722746" y="1402216"/>
            <a:chExt cx="1801582" cy="1762376"/>
          </a:xfrm>
        </p:grpSpPr>
        <p:sp>
          <p:nvSpPr>
            <p:cNvPr id="21" name="矩形 20"/>
            <p:cNvSpPr/>
            <p:nvPr/>
          </p:nvSpPr>
          <p:spPr bwMode="auto">
            <a:xfrm rot="5400000">
              <a:off x="5099928" y="2027159"/>
              <a:ext cx="1760251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24128" y="1402216"/>
              <a:ext cx="1800200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2971188" y="2284161"/>
            <a:ext cx="648072" cy="1882461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65759" y="2331718"/>
            <a:ext cx="648072" cy="669193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1582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64818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15826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88320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388320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4818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388320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5" idx="4"/>
            <a:endCxn id="27" idx="0"/>
          </p:cNvCxnSpPr>
          <p:nvPr/>
        </p:nvCxnSpPr>
        <p:spPr bwMode="auto">
          <a:xfrm>
            <a:off x="3295826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椭圆 32"/>
          <p:cNvSpPr/>
          <p:nvPr/>
        </p:nvSpPr>
        <p:spPr bwMode="auto">
          <a:xfrm>
            <a:off x="311582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27" idx="4"/>
            <a:endCxn id="33" idx="0"/>
          </p:cNvCxnSpPr>
          <p:nvPr/>
        </p:nvCxnSpPr>
        <p:spPr bwMode="auto">
          <a:xfrm>
            <a:off x="3295826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>
            <a:stCxn id="29" idx="3"/>
            <a:endCxn id="33" idx="7"/>
          </p:cNvCxnSpPr>
          <p:nvPr/>
        </p:nvCxnSpPr>
        <p:spPr bwMode="auto">
          <a:xfrm flipH="1">
            <a:off x="3423105" y="279409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>
            <a:stCxn id="28" idx="3"/>
            <a:endCxn id="33" idx="7"/>
          </p:cNvCxnSpPr>
          <p:nvPr/>
        </p:nvCxnSpPr>
        <p:spPr bwMode="auto">
          <a:xfrm flipH="1">
            <a:off x="3423105" y="393365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568320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568320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>
            <a:stCxn id="33" idx="6"/>
            <a:endCxn id="31" idx="2"/>
          </p:cNvCxnSpPr>
          <p:nvPr/>
        </p:nvCxnSpPr>
        <p:spPr bwMode="auto">
          <a:xfrm>
            <a:off x="3475826" y="491627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>
            <a:stCxn id="25" idx="6"/>
            <a:endCxn id="29" idx="2"/>
          </p:cNvCxnSpPr>
          <p:nvPr/>
        </p:nvCxnSpPr>
        <p:spPr bwMode="auto">
          <a:xfrm>
            <a:off x="3475826" y="266681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9" idx="6"/>
            <a:endCxn id="26" idx="2"/>
          </p:cNvCxnSpPr>
          <p:nvPr/>
        </p:nvCxnSpPr>
        <p:spPr bwMode="auto">
          <a:xfrm>
            <a:off x="4748320" y="266681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748320" y="491627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" name="直接连接符 42"/>
          <p:cNvCxnSpPr>
            <a:stCxn id="30" idx="1"/>
            <a:endCxn id="28" idx="5"/>
          </p:cNvCxnSpPr>
          <p:nvPr/>
        </p:nvCxnSpPr>
        <p:spPr bwMode="auto">
          <a:xfrm flipH="1" flipV="1">
            <a:off x="4695599" y="393365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4" name="直接连接符 43"/>
          <p:cNvCxnSpPr>
            <a:stCxn id="26" idx="3"/>
            <a:endCxn id="28" idx="7"/>
          </p:cNvCxnSpPr>
          <p:nvPr/>
        </p:nvCxnSpPr>
        <p:spPr bwMode="auto">
          <a:xfrm flipH="1">
            <a:off x="4695599" y="279409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26" idx="4"/>
            <a:endCxn id="30" idx="0"/>
          </p:cNvCxnSpPr>
          <p:nvPr/>
        </p:nvCxnSpPr>
        <p:spPr bwMode="auto">
          <a:xfrm>
            <a:off x="5828186" y="284681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6" name="弧形 45"/>
          <p:cNvSpPr/>
          <p:nvPr/>
        </p:nvSpPr>
        <p:spPr bwMode="auto">
          <a:xfrm>
            <a:off x="3295826" y="232167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 bwMode="auto">
          <a:xfrm flipV="1">
            <a:off x="3308573" y="493014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3151148" y="41888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39514" y="31018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0210" y="30685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60814" y="3636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53575" y="41784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7328" y="51017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5478" y="21328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14478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3295825" y="284681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55759" y="30560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114927" y="36259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>
            <a:endCxn id="29" idx="2"/>
          </p:cNvCxnSpPr>
          <p:nvPr/>
        </p:nvCxnSpPr>
        <p:spPr bwMode="auto">
          <a:xfrm>
            <a:off x="3475866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3749907" y="252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393560" y="248865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4748320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963642" y="25179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655039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3"/>
            <a:endCxn id="33" idx="7"/>
          </p:cNvCxnSpPr>
          <p:nvPr/>
        </p:nvCxnSpPr>
        <p:spPr bwMode="auto">
          <a:xfrm flipH="1">
            <a:off x="3423105" y="279593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800648" y="357454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119744" y="473160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>
            <a:stCxn id="28" idx="3"/>
            <a:endCxn id="67" idx="7"/>
          </p:cNvCxnSpPr>
          <p:nvPr/>
        </p:nvCxnSpPr>
        <p:spPr bwMode="auto">
          <a:xfrm flipH="1">
            <a:off x="3427023" y="393365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829656" y="41956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391448" y="36277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>
            <a:endCxn id="73" idx="2"/>
          </p:cNvCxnSpPr>
          <p:nvPr/>
        </p:nvCxnSpPr>
        <p:spPr bwMode="auto">
          <a:xfrm flipV="1">
            <a:off x="3477858" y="491680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417328" y="42697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4383456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>
            <a:stCxn id="30" idx="2"/>
          </p:cNvCxnSpPr>
          <p:nvPr/>
        </p:nvCxnSpPr>
        <p:spPr bwMode="auto">
          <a:xfrm flipH="1">
            <a:off x="4742183" y="491627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4998898" y="475707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650522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852503" y="47410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</p:spTree>
    <p:extLst>
      <p:ext uri="{BB962C8B-B14F-4D97-AF65-F5344CB8AC3E}">
        <p14:creationId xmlns:p14="http://schemas.microsoft.com/office/powerpoint/2010/main" val="2238345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疑问：方案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），是否能获得与方案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）相同的正确的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可以找到！原因如下两点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中转时，因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为最短路，为此得到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的最短路径必经过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搜索时已证明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，基于这结论，方案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所以此时可得到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最短路径代价为路径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的代价，即找到该最短路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7812962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为此，最终算法如下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1737" y="2204864"/>
            <a:ext cx="8952715" cy="3397095"/>
            <a:chOff x="-132243" y="3279468"/>
            <a:chExt cx="8952715" cy="3397095"/>
          </a:xfrm>
        </p:grpSpPr>
        <p:sp>
          <p:nvSpPr>
            <p:cNvPr id="86" name="矩形 85"/>
            <p:cNvSpPr/>
            <p:nvPr/>
          </p:nvSpPr>
          <p:spPr>
            <a:xfrm>
              <a:off x="-132243" y="3578798"/>
              <a:ext cx="451790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(k = 1; k &lt;= n; k++)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(i = 1; i &lt;= n; i++)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for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(j = 1; j &lt;= n; 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j++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)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if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][j]&gt;e[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][k]+e[k][j]){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}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9980" y="399114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26521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26521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26521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562525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98529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598529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98529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98529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34533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34533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34533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33722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69726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05730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417345" y="328189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049193" y="361465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048183" y="395978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048350" y="430491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048183" y="465004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623769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23769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791651" y="4004481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7795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795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795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73799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3799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09803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09803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809803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09803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460432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8460432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8460432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44995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80999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7003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8530079" y="329523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61927" y="362799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7160917" y="397312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161084" y="431825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160917" y="466338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773698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73698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377951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460432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562525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81726" y="3457331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526420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634533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9980" y="571453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26521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265217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26521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62525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598529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8529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98529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8529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34533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34533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34533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33722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69726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05730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417345" y="500528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49193" y="533804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5048183" y="568317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048350" y="60283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048183" y="637343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623769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623769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791651" y="5727875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737795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7795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737795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73799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773799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809803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09803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8098031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809803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8460432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8460432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8460432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744995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780999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817003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8530079" y="501862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7161927" y="535138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7160917" y="569651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161084" y="604164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160917" y="63867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736811" y="5956300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73698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7377951" y="559381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460432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62525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264207" y="5584442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34533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81726" y="5221474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503" y="4564230"/>
            <a:ext cx="4689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例如，从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的最短路径，查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P[2][1]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P[3][1]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P[4][1]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，因此最短路径为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2-&gt;3-&gt;4-&gt;1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E[2][1]=9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7" y="434143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955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04363"/>
            <a:ext cx="8856984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AOV(Activity on Vertex)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顶点表示活动，有向边代表优先级，有向边起始端活动须早于末端活动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3061" y="2410870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高等数学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2410870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55778" y="3243164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信号系统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9084" y="3243164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707086" y="4114473"/>
            <a:ext cx="172819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011342" y="4366501"/>
            <a:ext cx="203301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95365" y="3243164"/>
            <a:ext cx="187220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计算摄像学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53061" y="3243164"/>
            <a:ext cx="1617722" cy="64445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3062" y="4114473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C++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5776" y="4114473"/>
            <a:ext cx="1575243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994548" y="2410870"/>
            <a:ext cx="1784197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傅里叶光学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79951" y="2138867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大学物理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979712" y="2652201"/>
            <a:ext cx="57606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>
            <a:stCxn id="15" idx="0"/>
            <a:endCxn id="13" idx="2"/>
          </p:cNvCxnSpPr>
          <p:nvPr/>
        </p:nvCxnSpPr>
        <p:spPr bwMode="auto">
          <a:xfrm flipH="1" flipV="1">
            <a:off x="1161922" y="3887618"/>
            <a:ext cx="1" cy="2268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13" idx="3"/>
          </p:cNvCxnSpPr>
          <p:nvPr/>
        </p:nvCxnSpPr>
        <p:spPr bwMode="auto">
          <a:xfrm flipH="1" flipV="1">
            <a:off x="1970783" y="3565391"/>
            <a:ext cx="584994" cy="549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>
            <a:stCxn id="16" idx="1"/>
          </p:cNvCxnSpPr>
          <p:nvPr/>
        </p:nvCxnSpPr>
        <p:spPr bwMode="auto">
          <a:xfrm flipH="1" flipV="1">
            <a:off x="1964775" y="4360372"/>
            <a:ext cx="591001" cy="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endCxn id="4" idx="3"/>
          </p:cNvCxnSpPr>
          <p:nvPr/>
        </p:nvCxnSpPr>
        <p:spPr bwMode="auto">
          <a:xfrm flipH="1" flipV="1">
            <a:off x="1970783" y="2662898"/>
            <a:ext cx="576064" cy="574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0"/>
            <a:endCxn id="7" idx="2"/>
          </p:cNvCxnSpPr>
          <p:nvPr/>
        </p:nvCxnSpPr>
        <p:spPr bwMode="auto">
          <a:xfrm flipH="1" flipV="1">
            <a:off x="3343398" y="291492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1964776" y="2132856"/>
            <a:ext cx="2742310" cy="277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300131" y="2261657"/>
            <a:ext cx="691779" cy="310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4123298" y="2762635"/>
            <a:ext cx="2871383" cy="478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箭头连接符 45"/>
          <p:cNvCxnSpPr>
            <a:stCxn id="17" idx="1"/>
          </p:cNvCxnSpPr>
          <p:nvPr/>
        </p:nvCxnSpPr>
        <p:spPr bwMode="auto">
          <a:xfrm flipH="1">
            <a:off x="4123298" y="2662898"/>
            <a:ext cx="2871250" cy="24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9" idx="1"/>
            <a:endCxn id="8" idx="3"/>
          </p:cNvCxnSpPr>
          <p:nvPr/>
        </p:nvCxnSpPr>
        <p:spPr bwMode="auto">
          <a:xfrm flipH="1">
            <a:off x="4131022" y="349519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31022" y="436037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>
            <a:stCxn id="10" idx="0"/>
            <a:endCxn id="9" idx="2"/>
          </p:cNvCxnSpPr>
          <p:nvPr/>
        </p:nvCxnSpPr>
        <p:spPr bwMode="auto">
          <a:xfrm flipH="1" flipV="1">
            <a:off x="5519174" y="3747220"/>
            <a:ext cx="52008" cy="367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4139950" y="3741093"/>
            <a:ext cx="576061" cy="361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8" name="直接箭头连接符 57"/>
          <p:cNvCxnSpPr>
            <a:stCxn id="12" idx="1"/>
          </p:cNvCxnSpPr>
          <p:nvPr/>
        </p:nvCxnSpPr>
        <p:spPr bwMode="auto">
          <a:xfrm flipH="1" flipV="1">
            <a:off x="6322338" y="3487719"/>
            <a:ext cx="673027" cy="7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7929748" y="291526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7940242" y="3735500"/>
            <a:ext cx="15515" cy="57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 flipV="1">
            <a:off x="6318582" y="3753382"/>
            <a:ext cx="692760" cy="6069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6435279" y="3735024"/>
            <a:ext cx="576063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4123298" y="4593226"/>
            <a:ext cx="2907888" cy="271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H="1">
            <a:off x="4139950" y="3735024"/>
            <a:ext cx="576061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8605" y="4725144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G=(V,E)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个顶点的有向图，若序列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中每条有向边的活动时间先后要求，则称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存在拓扑排序必定保证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的拓扑排序不唯一：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ABCDEFGHIJLK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为上图的其中一个拓扑排序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18251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  <p:sp>
        <p:nvSpPr>
          <p:cNvPr id="70" name="椭圆 69"/>
          <p:cNvSpPr/>
          <p:nvPr/>
        </p:nvSpPr>
        <p:spPr bwMode="auto">
          <a:xfrm>
            <a:off x="4788024" y="56653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305720" y="629884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265298" y="630936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830310" y="4327472"/>
            <a:ext cx="1485292" cy="843893"/>
            <a:chOff x="5027720" y="4169307"/>
            <a:chExt cx="1485292" cy="843893"/>
          </a:xfrm>
        </p:grpSpPr>
        <p:sp>
          <p:nvSpPr>
            <p:cNvPr id="10" name="椭圆 9"/>
            <p:cNvSpPr/>
            <p:nvPr/>
          </p:nvSpPr>
          <p:spPr bwMode="auto">
            <a:xfrm>
              <a:off x="5027720" y="4169307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>
              <a:stCxn id="68" idx="2"/>
              <a:endCxn id="10" idx="6"/>
            </p:cNvCxnSpPr>
            <p:nvPr/>
          </p:nvCxnSpPr>
          <p:spPr bwMode="auto">
            <a:xfrm flipH="1" flipV="1">
              <a:off x="5459720" y="4385307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85" name="直接箭头连接符 84"/>
            <p:cNvCxnSpPr>
              <a:stCxn id="67" idx="1"/>
              <a:endCxn id="10" idx="5"/>
            </p:cNvCxnSpPr>
            <p:nvPr/>
          </p:nvCxnSpPr>
          <p:spPr bwMode="auto">
            <a:xfrm flipH="1" flipV="1">
              <a:off x="5396455" y="4538042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156759" y="4944839"/>
            <a:ext cx="611054" cy="855767"/>
            <a:chOff x="5354169" y="4786674"/>
            <a:chExt cx="611054" cy="855767"/>
          </a:xfrm>
        </p:grpSpPr>
        <p:sp>
          <p:nvSpPr>
            <p:cNvPr id="67" name="椭圆 66"/>
            <p:cNvSpPr/>
            <p:nvPr/>
          </p:nvSpPr>
          <p:spPr bwMode="auto">
            <a:xfrm>
              <a:off x="5533223" y="478667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70" idx="7"/>
              <a:endCxn id="67" idx="3"/>
            </p:cNvCxnSpPr>
            <p:nvPr/>
          </p:nvCxnSpPr>
          <p:spPr bwMode="auto">
            <a:xfrm flipV="1">
              <a:off x="5354169" y="5155409"/>
              <a:ext cx="242319" cy="487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06126" y="5675859"/>
            <a:ext cx="993687" cy="432000"/>
            <a:chOff x="5403536" y="5517694"/>
            <a:chExt cx="993687" cy="432000"/>
          </a:xfrm>
        </p:grpSpPr>
        <p:sp>
          <p:nvSpPr>
            <p:cNvPr id="71" name="椭圆 70"/>
            <p:cNvSpPr/>
            <p:nvPr/>
          </p:nvSpPr>
          <p:spPr bwMode="auto">
            <a:xfrm>
              <a:off x="5965223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403536" y="573895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733989" y="4955365"/>
            <a:ext cx="993402" cy="432000"/>
            <a:chOff x="6931399" y="4797200"/>
            <a:chExt cx="993402" cy="432000"/>
          </a:xfrm>
        </p:grpSpPr>
        <p:sp>
          <p:nvSpPr>
            <p:cNvPr id="69" name="椭圆 68"/>
            <p:cNvSpPr/>
            <p:nvPr/>
          </p:nvSpPr>
          <p:spPr bwMode="auto">
            <a:xfrm>
              <a:off x="7492801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931399" y="500793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221888" y="4348524"/>
            <a:ext cx="979789" cy="1967087"/>
            <a:chOff x="7419298" y="4190359"/>
            <a:chExt cx="979789" cy="1967087"/>
          </a:xfrm>
        </p:grpSpPr>
        <p:sp>
          <p:nvSpPr>
            <p:cNvPr id="66" name="椭圆 65"/>
            <p:cNvSpPr/>
            <p:nvPr/>
          </p:nvSpPr>
          <p:spPr bwMode="auto">
            <a:xfrm>
              <a:off x="7967087" y="41903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5" idx="6"/>
              <a:endCxn id="66" idx="2"/>
            </p:cNvCxnSpPr>
            <p:nvPr/>
          </p:nvCxnSpPr>
          <p:spPr bwMode="auto">
            <a:xfrm>
              <a:off x="7419298" y="439583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7638671" y="4604268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5737720" y="5675859"/>
            <a:ext cx="1989671" cy="910991"/>
            <a:chOff x="5935130" y="5517694"/>
            <a:chExt cx="1989671" cy="910991"/>
          </a:xfrm>
        </p:grpSpPr>
        <p:sp>
          <p:nvSpPr>
            <p:cNvPr id="72" name="椭圆 71"/>
            <p:cNvSpPr/>
            <p:nvPr/>
          </p:nvSpPr>
          <p:spPr bwMode="auto">
            <a:xfrm>
              <a:off x="6945012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73" idx="2"/>
              <a:endCxn id="72" idx="6"/>
            </p:cNvCxnSpPr>
            <p:nvPr/>
          </p:nvCxnSpPr>
          <p:spPr bwMode="auto">
            <a:xfrm flipH="1" flipV="1">
              <a:off x="7377012" y="57336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7" name="直接箭头连接符 106"/>
            <p:cNvCxnSpPr>
              <a:stCxn id="74" idx="6"/>
              <a:endCxn id="72" idx="3"/>
            </p:cNvCxnSpPr>
            <p:nvPr/>
          </p:nvCxnSpPr>
          <p:spPr bwMode="auto">
            <a:xfrm flipV="1">
              <a:off x="5935130" y="5886429"/>
              <a:ext cx="1073147" cy="5422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6136915" y="4955365"/>
            <a:ext cx="610687" cy="1354003"/>
            <a:chOff x="6334325" y="4797200"/>
            <a:chExt cx="610687" cy="1354003"/>
          </a:xfrm>
        </p:grpSpPr>
        <p:sp>
          <p:nvSpPr>
            <p:cNvPr id="68" name="椭圆 67"/>
            <p:cNvSpPr/>
            <p:nvPr/>
          </p:nvSpPr>
          <p:spPr bwMode="auto">
            <a:xfrm>
              <a:off x="6513012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68" idx="3"/>
            </p:cNvCxnSpPr>
            <p:nvPr/>
          </p:nvCxnSpPr>
          <p:spPr bwMode="auto">
            <a:xfrm flipV="1">
              <a:off x="6334325" y="5165935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1" name="直接箭头连接符 110"/>
            <p:cNvCxnSpPr>
              <a:stCxn id="75" idx="0"/>
              <a:endCxn id="68" idx="4"/>
            </p:cNvCxnSpPr>
            <p:nvPr/>
          </p:nvCxnSpPr>
          <p:spPr bwMode="auto">
            <a:xfrm flipV="1">
              <a:off x="6698919" y="5229200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7648788" y="5686385"/>
            <a:ext cx="510603" cy="725720"/>
            <a:chOff x="7846198" y="5528220"/>
            <a:chExt cx="510603" cy="725720"/>
          </a:xfrm>
        </p:grpSpPr>
        <p:sp>
          <p:nvSpPr>
            <p:cNvPr id="73" name="椭圆 72"/>
            <p:cNvSpPr/>
            <p:nvPr/>
          </p:nvSpPr>
          <p:spPr bwMode="auto">
            <a:xfrm>
              <a:off x="7924801" y="55282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7846198" y="5942043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6285509" y="6266024"/>
            <a:ext cx="480683" cy="475344"/>
            <a:chOff x="6482919" y="6107859"/>
            <a:chExt cx="480683" cy="475344"/>
          </a:xfrm>
        </p:grpSpPr>
        <p:sp>
          <p:nvSpPr>
            <p:cNvPr id="75" name="椭圆 74"/>
            <p:cNvSpPr/>
            <p:nvPr/>
          </p:nvSpPr>
          <p:spPr bwMode="auto">
            <a:xfrm>
              <a:off x="6482919" y="615120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>
              <a:stCxn id="72" idx="4"/>
            </p:cNvCxnSpPr>
            <p:nvPr/>
          </p:nvCxnSpPr>
          <p:spPr bwMode="auto">
            <a:xfrm flipH="1">
              <a:off x="6654244" y="6107859"/>
              <a:ext cx="309358" cy="2664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7" name="组合 126"/>
          <p:cNvGrpSpPr/>
          <p:nvPr/>
        </p:nvGrpSpPr>
        <p:grpSpPr>
          <a:xfrm>
            <a:off x="5704548" y="4337998"/>
            <a:ext cx="1093898" cy="1409869"/>
            <a:chOff x="5901958" y="4179833"/>
            <a:chExt cx="1093898" cy="1409869"/>
          </a:xfrm>
        </p:grpSpPr>
        <p:sp>
          <p:nvSpPr>
            <p:cNvPr id="64" name="椭圆 63"/>
            <p:cNvSpPr/>
            <p:nvPr/>
          </p:nvSpPr>
          <p:spPr bwMode="auto">
            <a:xfrm>
              <a:off x="6007509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stCxn id="67" idx="7"/>
              <a:endCxn id="64" idx="3"/>
            </p:cNvCxnSpPr>
            <p:nvPr/>
          </p:nvCxnSpPr>
          <p:spPr bwMode="auto">
            <a:xfrm flipV="1">
              <a:off x="5901958" y="4548568"/>
              <a:ext cx="168816" cy="3733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91" name="直接箭头连接符 90"/>
            <p:cNvCxnSpPr>
              <a:stCxn id="71" idx="0"/>
              <a:endCxn id="64" idx="4"/>
            </p:cNvCxnSpPr>
            <p:nvPr/>
          </p:nvCxnSpPr>
          <p:spPr bwMode="auto">
            <a:xfrm flipV="1">
              <a:off x="6181223" y="4611833"/>
              <a:ext cx="42286" cy="9778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 flipV="1">
              <a:off x="6448067" y="4390222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684337" y="4337998"/>
            <a:ext cx="689823" cy="1336752"/>
            <a:chOff x="6881747" y="4179833"/>
            <a:chExt cx="689823" cy="1336752"/>
          </a:xfrm>
        </p:grpSpPr>
        <p:sp>
          <p:nvSpPr>
            <p:cNvPr id="65" name="椭圆 64"/>
            <p:cNvSpPr/>
            <p:nvPr/>
          </p:nvSpPr>
          <p:spPr bwMode="auto">
            <a:xfrm>
              <a:off x="6987298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>
              <a:stCxn id="68" idx="7"/>
              <a:endCxn id="65" idx="3"/>
            </p:cNvCxnSpPr>
            <p:nvPr/>
          </p:nvCxnSpPr>
          <p:spPr bwMode="auto">
            <a:xfrm flipV="1">
              <a:off x="6881747" y="4548568"/>
              <a:ext cx="168816" cy="3839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7371537" y="4548568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9" name="直接箭头连接符 118"/>
            <p:cNvCxnSpPr>
              <a:endCxn id="65" idx="4"/>
            </p:cNvCxnSpPr>
            <p:nvPr/>
          </p:nvCxnSpPr>
          <p:spPr bwMode="auto">
            <a:xfrm flipV="1">
              <a:off x="7166473" y="4611833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23" name="椭圆 122"/>
          <p:cNvSpPr/>
          <p:nvPr/>
        </p:nvSpPr>
        <p:spPr bwMode="auto">
          <a:xfrm>
            <a:off x="46754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942392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1450249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94551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467248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972751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468016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46664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967716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1468792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1969868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2470944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297202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473095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314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6" grpId="0" animBg="1"/>
      <p:bldP spid="123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859" y="4563130"/>
            <a:ext cx="8912739" cy="1026110"/>
            <a:chOff x="251520" y="5183347"/>
            <a:chExt cx="9073008" cy="1026110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5183347"/>
              <a:ext cx="9073008" cy="1026110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优先级搜索</a:t>
              </a:r>
              <a:endPara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顶点邻域优先级更新          选取最高优先级顶点入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 bwMode="auto">
            <a:xfrm rot="5400000">
              <a:off x="3999668" y="5437978"/>
              <a:ext cx="432048" cy="1008112"/>
            </a:xfrm>
            <a:prstGeom prst="upDownArrow">
              <a:avLst>
                <a:gd name="adj1" fmla="val 70852"/>
                <a:gd name="adj2" fmla="val 50000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vert270" lIns="91446" tIns="91446" rIns="91446" bIns="91446" rtlCol="0" anchor="ctr"/>
            <a:lstStyle/>
            <a:p>
              <a:pPr algn="ctr"/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504" y="5013176"/>
            <a:ext cx="3528392" cy="1608740"/>
            <a:chOff x="107504" y="4751449"/>
            <a:chExt cx="3528392" cy="1870467"/>
          </a:xfrm>
        </p:grpSpPr>
        <p:sp>
          <p:nvSpPr>
            <p:cNvPr id="3" name="椭圆 2"/>
            <p:cNvSpPr/>
            <p:nvPr/>
          </p:nvSpPr>
          <p:spPr bwMode="auto">
            <a:xfrm>
              <a:off x="107504" y="4751449"/>
              <a:ext cx="3528392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5975585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顶点优先值为该顶点的入度，每次对顶点邻域的入度降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871700" y="5698990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472115" y="4941167"/>
            <a:ext cx="4572606" cy="1726451"/>
            <a:chOff x="4472115" y="4778573"/>
            <a:chExt cx="4572606" cy="1889046"/>
          </a:xfrm>
        </p:grpSpPr>
        <p:sp>
          <p:nvSpPr>
            <p:cNvPr id="43" name="椭圆 42"/>
            <p:cNvSpPr/>
            <p:nvPr/>
          </p:nvSpPr>
          <p:spPr bwMode="auto">
            <a:xfrm>
              <a:off x="4472115" y="4778573"/>
              <a:ext cx="4572606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63241" y="6021288"/>
              <a:ext cx="2990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采用栈结构降低选取复杂度，所有入度为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的顶点入栈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6732240" y="5727816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</p:spTree>
    <p:extLst>
      <p:ext uri="{BB962C8B-B14F-4D97-AF65-F5344CB8AC3E}">
        <p14:creationId xmlns:p14="http://schemas.microsoft.com/office/powerpoint/2010/main" val="17892480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693" y="1676551"/>
            <a:ext cx="60473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&gt;::TS ()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()==0)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if((--V[u].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5220072" y="267862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7768" y="33121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697346" y="33226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62358" y="1340768"/>
            <a:ext cx="1485292" cy="843893"/>
            <a:chOff x="5262358" y="1340768"/>
            <a:chExt cx="1485292" cy="843893"/>
          </a:xfrm>
        </p:grpSpPr>
        <p:sp>
          <p:nvSpPr>
            <p:cNvPr id="11" name="椭圆 10"/>
            <p:cNvSpPr/>
            <p:nvPr/>
          </p:nvSpPr>
          <p:spPr bwMode="auto">
            <a:xfrm>
              <a:off x="5262358" y="1340768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2" idx="2"/>
              <a:endCxn id="11" idx="6"/>
            </p:cNvCxnSpPr>
            <p:nvPr/>
          </p:nvCxnSpPr>
          <p:spPr bwMode="auto">
            <a:xfrm flipH="1" flipV="1">
              <a:off x="5694358" y="1556768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3" name="直接箭头连接符 12"/>
            <p:cNvCxnSpPr>
              <a:stCxn id="15" idx="1"/>
              <a:endCxn id="11" idx="5"/>
            </p:cNvCxnSpPr>
            <p:nvPr/>
          </p:nvCxnSpPr>
          <p:spPr bwMode="auto">
            <a:xfrm flipH="1" flipV="1">
              <a:off x="5631093" y="1709503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5588807" y="1958135"/>
            <a:ext cx="611054" cy="783759"/>
            <a:chOff x="5588807" y="1958135"/>
            <a:chExt cx="611054" cy="783759"/>
          </a:xfrm>
        </p:grpSpPr>
        <p:sp>
          <p:nvSpPr>
            <p:cNvPr id="15" name="椭圆 14"/>
            <p:cNvSpPr/>
            <p:nvPr/>
          </p:nvSpPr>
          <p:spPr bwMode="auto">
            <a:xfrm>
              <a:off x="5767861" y="19581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7"/>
              <a:endCxn id="15" idx="3"/>
            </p:cNvCxnSpPr>
            <p:nvPr/>
          </p:nvCxnSpPr>
          <p:spPr bwMode="auto">
            <a:xfrm flipV="1">
              <a:off x="5588807" y="2326870"/>
              <a:ext cx="242319" cy="415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5638174" y="2682416"/>
            <a:ext cx="993687" cy="432000"/>
            <a:chOff x="5638174" y="2682416"/>
            <a:chExt cx="993687" cy="432000"/>
          </a:xfrm>
        </p:grpSpPr>
        <p:sp>
          <p:nvSpPr>
            <p:cNvPr id="18" name="椭圆 17"/>
            <p:cNvSpPr/>
            <p:nvPr/>
          </p:nvSpPr>
          <p:spPr bwMode="auto">
            <a:xfrm>
              <a:off x="6199861" y="268241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638174" y="2903679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7166037" y="1968661"/>
            <a:ext cx="993402" cy="432000"/>
            <a:chOff x="7166037" y="1968661"/>
            <a:chExt cx="993402" cy="432000"/>
          </a:xfrm>
        </p:grpSpPr>
        <p:sp>
          <p:nvSpPr>
            <p:cNvPr id="21" name="椭圆 20"/>
            <p:cNvSpPr/>
            <p:nvPr/>
          </p:nvSpPr>
          <p:spPr bwMode="auto">
            <a:xfrm>
              <a:off x="7727439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7166037" y="2179398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7653936" y="1361820"/>
            <a:ext cx="979789" cy="1969749"/>
            <a:chOff x="7653936" y="1361820"/>
            <a:chExt cx="979789" cy="1969749"/>
          </a:xfrm>
        </p:grpSpPr>
        <p:sp>
          <p:nvSpPr>
            <p:cNvPr id="24" name="椭圆 23"/>
            <p:cNvSpPr/>
            <p:nvPr/>
          </p:nvSpPr>
          <p:spPr bwMode="auto">
            <a:xfrm>
              <a:off x="8201725" y="13618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47" idx="6"/>
              <a:endCxn id="24" idx="2"/>
            </p:cNvCxnSpPr>
            <p:nvPr/>
          </p:nvCxnSpPr>
          <p:spPr bwMode="auto">
            <a:xfrm>
              <a:off x="7653936" y="15672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7893325" y="1778391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106503" y="2689155"/>
            <a:ext cx="2052936" cy="686248"/>
            <a:chOff x="6106503" y="2689155"/>
            <a:chExt cx="2052936" cy="686248"/>
          </a:xfrm>
        </p:grpSpPr>
        <p:sp>
          <p:nvSpPr>
            <p:cNvPr id="28" name="椭圆 27"/>
            <p:cNvSpPr/>
            <p:nvPr/>
          </p:nvSpPr>
          <p:spPr bwMode="auto">
            <a:xfrm>
              <a:off x="7179650" y="268915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36" idx="2"/>
              <a:endCxn id="28" idx="6"/>
            </p:cNvCxnSpPr>
            <p:nvPr/>
          </p:nvCxnSpPr>
          <p:spPr bwMode="auto">
            <a:xfrm flipH="1" flipV="1">
              <a:off x="7611650" y="2905155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0" name="直接箭头连接符 29"/>
            <p:cNvCxnSpPr>
              <a:stCxn id="8" idx="7"/>
              <a:endCxn id="28" idx="3"/>
            </p:cNvCxnSpPr>
            <p:nvPr/>
          </p:nvCxnSpPr>
          <p:spPr bwMode="auto">
            <a:xfrm flipV="1">
              <a:off x="6106503" y="3057890"/>
              <a:ext cx="1136412" cy="3175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568963" y="1968661"/>
            <a:ext cx="610687" cy="1354003"/>
            <a:chOff x="6568963" y="1968661"/>
            <a:chExt cx="610687" cy="1354003"/>
          </a:xfrm>
        </p:grpSpPr>
        <p:sp>
          <p:nvSpPr>
            <p:cNvPr id="32" name="椭圆 31"/>
            <p:cNvSpPr/>
            <p:nvPr/>
          </p:nvSpPr>
          <p:spPr bwMode="auto">
            <a:xfrm>
              <a:off x="6747650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32" idx="3"/>
            </p:cNvCxnSpPr>
            <p:nvPr/>
          </p:nvCxnSpPr>
          <p:spPr bwMode="auto">
            <a:xfrm flipV="1">
              <a:off x="6568963" y="2337396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4" name="直接箭头连接符 33"/>
            <p:cNvCxnSpPr>
              <a:stCxn id="39" idx="0"/>
              <a:endCxn id="32" idx="4"/>
            </p:cNvCxnSpPr>
            <p:nvPr/>
          </p:nvCxnSpPr>
          <p:spPr bwMode="auto">
            <a:xfrm flipV="1">
              <a:off x="6933557" y="2400661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8080836" y="2699681"/>
            <a:ext cx="510603" cy="725720"/>
            <a:chOff x="8080836" y="2699681"/>
            <a:chExt cx="510603" cy="725720"/>
          </a:xfrm>
        </p:grpSpPr>
        <p:sp>
          <p:nvSpPr>
            <p:cNvPr id="36" name="椭圆 35"/>
            <p:cNvSpPr/>
            <p:nvPr/>
          </p:nvSpPr>
          <p:spPr bwMode="auto">
            <a:xfrm>
              <a:off x="8159439" y="269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8080836" y="3113504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6717557" y="3067026"/>
            <a:ext cx="573864" cy="687638"/>
            <a:chOff x="6717557" y="3067026"/>
            <a:chExt cx="573864" cy="687638"/>
          </a:xfrm>
        </p:grpSpPr>
        <p:sp>
          <p:nvSpPr>
            <p:cNvPr id="39" name="椭圆 38"/>
            <p:cNvSpPr/>
            <p:nvPr/>
          </p:nvSpPr>
          <p:spPr bwMode="auto">
            <a:xfrm>
              <a:off x="6717557" y="332266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9" idx="7"/>
            </p:cNvCxnSpPr>
            <p:nvPr/>
          </p:nvCxnSpPr>
          <p:spPr bwMode="auto">
            <a:xfrm flipH="1">
              <a:off x="7086292" y="3067026"/>
              <a:ext cx="205129" cy="318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6136596" y="1351294"/>
            <a:ext cx="1093898" cy="1331122"/>
            <a:chOff x="6136596" y="1351294"/>
            <a:chExt cx="1093898" cy="1331122"/>
          </a:xfrm>
        </p:grpSpPr>
        <p:sp>
          <p:nvSpPr>
            <p:cNvPr id="42" name="椭圆 41"/>
            <p:cNvSpPr/>
            <p:nvPr/>
          </p:nvSpPr>
          <p:spPr bwMode="auto">
            <a:xfrm>
              <a:off x="6242147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5" idx="7"/>
              <a:endCxn id="42" idx="3"/>
            </p:cNvCxnSpPr>
            <p:nvPr/>
          </p:nvCxnSpPr>
          <p:spPr bwMode="auto">
            <a:xfrm flipV="1">
              <a:off x="6136596" y="1720029"/>
              <a:ext cx="168816" cy="3013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4" name="直接箭头连接符 43"/>
            <p:cNvCxnSpPr>
              <a:stCxn id="18" idx="0"/>
              <a:endCxn id="42" idx="4"/>
            </p:cNvCxnSpPr>
            <p:nvPr/>
          </p:nvCxnSpPr>
          <p:spPr bwMode="auto">
            <a:xfrm flipV="1">
              <a:off x="6415861" y="1783294"/>
              <a:ext cx="42286" cy="8991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82705" y="156168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044377" y="1351294"/>
            <a:ext cx="761831" cy="1336752"/>
            <a:chOff x="7044377" y="1351294"/>
            <a:chExt cx="761831" cy="1336752"/>
          </a:xfrm>
        </p:grpSpPr>
        <p:sp>
          <p:nvSpPr>
            <p:cNvPr id="47" name="椭圆 46"/>
            <p:cNvSpPr/>
            <p:nvPr/>
          </p:nvSpPr>
          <p:spPr bwMode="auto">
            <a:xfrm>
              <a:off x="7221936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2" idx="7"/>
              <a:endCxn id="47" idx="3"/>
            </p:cNvCxnSpPr>
            <p:nvPr/>
          </p:nvCxnSpPr>
          <p:spPr bwMode="auto">
            <a:xfrm flipV="1">
              <a:off x="7044377" y="1720029"/>
              <a:ext cx="240824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7606175" y="1720029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0" name="直接箭头连接符 49"/>
            <p:cNvCxnSpPr>
              <a:endCxn id="47" idx="4"/>
            </p:cNvCxnSpPr>
            <p:nvPr/>
          </p:nvCxnSpPr>
          <p:spPr bwMode="auto">
            <a:xfrm flipV="1">
              <a:off x="7401111" y="1783294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908860" y="4794813"/>
            <a:ext cx="2952328" cy="576064"/>
            <a:chOff x="683568" y="6165304"/>
            <a:chExt cx="3943201" cy="57606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5708947" y="5813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175649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42350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09052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575754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424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85091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08947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313799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175648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642349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109050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575751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042452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8509156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5" grpId="0" animBg="1"/>
      <p:bldP spid="69" grpId="0" animBg="1"/>
      <p:bldP spid="72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0" grpId="0" animBg="1"/>
      <p:bldP spid="100" grpId="1" animBg="1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0" grpId="1" animBg="1"/>
      <p:bldP spid="112" grpId="0" animBg="1"/>
      <p:bldP spid="113" grpId="0" animBg="1"/>
      <p:bldP spid="116" grpId="0" animBg="1"/>
      <p:bldP spid="118" grpId="0" animBg="1"/>
      <p:bldP spid="118" grpId="1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stCxn id="100" idx="4"/>
            <a:endCxn id="102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>
            <a:stCxn id="102" idx="4"/>
            <a:endCxn id="108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04" idx="3"/>
            <a:endCxn id="108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1" name="直接连接符 110"/>
          <p:cNvCxnSpPr>
            <a:stCxn id="103" idx="3"/>
            <a:endCxn id="108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4" name="直接连接符 113"/>
          <p:cNvCxnSpPr>
            <a:stCxn id="108" idx="6"/>
            <a:endCxn id="106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00" idx="6"/>
            <a:endCxn id="104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6" name="直接连接符 115"/>
          <p:cNvCxnSpPr>
            <a:stCxn id="104" idx="6"/>
            <a:endCxn id="101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105" idx="1"/>
            <a:endCxn id="103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9" name="直接连接符 118"/>
          <p:cNvCxnSpPr>
            <a:stCxn id="101" idx="3"/>
            <a:endCxn id="103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0" name="直接连接符 119"/>
          <p:cNvCxnSpPr>
            <a:stCxn id="101" idx="4"/>
            <a:endCxn id="105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1" name="弧形 120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2" name="矩形 131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>
            <a:endCxn id="104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连接符 139"/>
          <p:cNvCxnSpPr>
            <a:stCxn id="136" idx="3"/>
            <a:endCxn id="108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>
            <a:stCxn id="103" idx="3"/>
            <a:endCxn id="142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矩形 143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>
            <a:endCxn id="148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>
            <a:stCxn id="105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267EC-8CCB-928A-388E-1A18B33C4D0C}"/>
              </a:ext>
            </a:extLst>
          </p:cNvPr>
          <p:cNvSpPr/>
          <p:nvPr/>
        </p:nvSpPr>
        <p:spPr bwMode="auto">
          <a:xfrm>
            <a:off x="2914493" y="24951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731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  <p:bldP spid="136" grpId="0" animBg="1"/>
      <p:bldP spid="139" grpId="0" animBg="1"/>
      <p:bldP spid="142" grpId="0" animBg="1"/>
      <p:bldP spid="145" grpId="0" animBg="1"/>
      <p:bldP spid="148" grpId="0" animBg="1"/>
      <p:bldP spid="151" grpId="0" animBg="1"/>
      <p:bldP spid="156" grpId="0"/>
      <p:bldP spid="157" grpId="0"/>
      <p:bldP spid="153" grpId="0"/>
      <p:bldP spid="154" grpId="0"/>
      <p:bldP spid="155" grpId="0"/>
      <p:bldP spid="158" grpId="0"/>
      <p:bldP spid="159" grpId="0"/>
      <p:bldP spid="160" grpId="0"/>
      <p:bldP spid="161" grpId="0"/>
      <p:bldP spid="162" grpId="0"/>
      <p:bldP spid="162" grpId="1"/>
      <p:bldP spid="163" grpId="0"/>
      <p:bldP spid="164" grpId="0"/>
      <p:bldP spid="164" grpId="1"/>
      <p:bldP spid="165" grpId="0"/>
      <p:bldP spid="166" grpId="0"/>
      <p:bldP spid="166" grpId="1"/>
      <p:bldP spid="167" grpId="0"/>
      <p:bldP spid="168" grpId="0"/>
      <p:bldP spid="168" grpId="1"/>
      <p:bldP spid="169" grpId="0"/>
      <p:bldP spid="169" grpId="1"/>
      <p:bldP spid="170" grpId="0"/>
      <p:bldP spid="171" grpId="0"/>
      <p:bldP spid="172" grpId="0"/>
      <p:bldP spid="172" grpId="1"/>
      <p:bldP spid="173" grpId="0"/>
      <p:bldP spid="173" grpId="1"/>
      <p:bldP spid="17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pred[0]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C4AE7B-B90F-FE96-D676-1D7721F96B03}"/>
              </a:ext>
            </a:extLst>
          </p:cNvPr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767774"/>
      </p:ext>
    </p:extLst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1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69" grpId="1"/>
      <p:bldP spid="70" grpId="0"/>
      <p:bldP spid="71" grpId="0"/>
      <p:bldP spid="71" grpId="1"/>
      <p:bldP spid="72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79" grpId="1"/>
      <p:bldP spid="80" grpId="0"/>
      <p:bldP spid="80" grpId="1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）正确性证明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反证：假设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(U:G\U)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的最小跨越边，而最小生成树未采用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则必有另一跨越边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联接该割（可能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，但不同时成立）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同时存在，则构成环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实现相同的功能，相同的边数，但代价比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小，所以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27074" y="3862311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455662" y="3862312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675337" y="3861047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3503925" y="3861048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787861" y="3861046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616449" y="3861047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948101" y="3861045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76689" y="3861046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818616" y="410422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05912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椭圆 74"/>
          <p:cNvSpPr/>
          <p:nvPr/>
        </p:nvSpPr>
        <p:spPr bwMode="auto">
          <a:xfrm>
            <a:off x="1631942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921" y="484266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0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1311369" y="4836805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V=G\U</a:t>
            </a:r>
            <a:endParaRPr lang="zh-CN" altLang="en-US" sz="2000" baseline="-25000" dirty="0"/>
          </a:p>
        </p:txBody>
      </p:sp>
      <p:sp>
        <p:nvSpPr>
          <p:cNvPr id="82" name="椭圆 81"/>
          <p:cNvSpPr/>
          <p:nvPr/>
        </p:nvSpPr>
        <p:spPr bwMode="auto">
          <a:xfrm>
            <a:off x="2860811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3107385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1" name="椭圆 110"/>
          <p:cNvSpPr/>
          <p:nvPr/>
        </p:nvSpPr>
        <p:spPr bwMode="auto">
          <a:xfrm>
            <a:off x="2850156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3663482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7659">
            <a:off x="2747344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 bwMode="auto">
          <a:xfrm flipH="1">
            <a:off x="3971481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684484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4970788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217362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3" name="椭圆 122"/>
          <p:cNvSpPr/>
          <p:nvPr/>
        </p:nvSpPr>
        <p:spPr bwMode="auto">
          <a:xfrm>
            <a:off x="4960133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5773459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任意多边形 124"/>
          <p:cNvSpPr/>
          <p:nvPr/>
        </p:nvSpPr>
        <p:spPr bwMode="auto">
          <a:xfrm rot="167659">
            <a:off x="4857321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 flipH="1">
            <a:off x="6081458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5260027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7" name="椭圆 126"/>
          <p:cNvSpPr/>
          <p:nvPr/>
        </p:nvSpPr>
        <p:spPr bwMode="auto">
          <a:xfrm>
            <a:off x="5794461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149673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139018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952344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 rot="167659">
            <a:off x="7036206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 bwMode="auto">
          <a:xfrm flipH="1">
            <a:off x="8260343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/>
          <p:nvPr/>
        </p:nvCxnSpPr>
        <p:spPr bwMode="auto">
          <a:xfrm>
            <a:off x="743891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4" name="椭圆 143"/>
          <p:cNvSpPr/>
          <p:nvPr/>
        </p:nvSpPr>
        <p:spPr bwMode="auto">
          <a:xfrm>
            <a:off x="7973346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32312" y="546276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3224205" y="5462767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0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5322619" y="54024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000" baseline="-25000" dirty="0"/>
          </a:p>
        </p:txBody>
      </p:sp>
      <p:sp>
        <p:nvSpPr>
          <p:cNvPr id="148" name="矩形 147"/>
          <p:cNvSpPr/>
          <p:nvPr/>
        </p:nvSpPr>
        <p:spPr>
          <a:xfrm>
            <a:off x="7463369" y="540248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385554627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74805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5&quot;]}]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24794</TotalTime>
  <Words>8656</Words>
  <Application>Microsoft Office PowerPoint</Application>
  <PresentationFormat>全屏显示(4:3)</PresentationFormat>
  <Paragraphs>1918</Paragraphs>
  <Slides>45</Slides>
  <Notes>35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仿宋_GB2312</vt:lpstr>
      <vt:lpstr>黑体</vt:lpstr>
      <vt:lpstr>隶书</vt:lpstr>
      <vt:lpstr>宋体</vt:lpstr>
      <vt:lpstr>微软雅黑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Document</vt:lpstr>
      <vt:lpstr>PowerPoint 演示文稿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最短路径(树)</vt:lpstr>
      <vt:lpstr>最短路径(树)</vt:lpstr>
      <vt:lpstr>最短路径(树)</vt:lpstr>
      <vt:lpstr>最短路径(树)</vt:lpstr>
      <vt:lpstr>最短路径(树)</vt:lpstr>
      <vt:lpstr>最短路径(树)与最小支撑树</vt:lpstr>
      <vt:lpstr>回顾：最小支撑树</vt:lpstr>
      <vt:lpstr>回顾：最短路径(树)</vt:lpstr>
      <vt:lpstr>图搜索的统一框架</vt:lpstr>
      <vt:lpstr>回顾：广度优先搜索</vt:lpstr>
      <vt:lpstr>回顾：深度优先搜索</vt:lpstr>
      <vt:lpstr>图的广义搜索框架</vt:lpstr>
      <vt:lpstr>基于优先级队列的最小生成树与最短路</vt:lpstr>
      <vt:lpstr>基于优先级队列的最短路</vt:lpstr>
      <vt:lpstr>基于优先级队列的最短路</vt:lpstr>
      <vt:lpstr>基于优先级队列的最短路</vt:lpstr>
      <vt:lpstr>最短路径(树)</vt:lpstr>
      <vt:lpstr>最短路径(树)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PowerPoint 演示文稿</vt:lpstr>
      <vt:lpstr>多源最短路径问题</vt:lpstr>
      <vt:lpstr>多源最短路径问题</vt:lpstr>
      <vt:lpstr>多源最短路径问题</vt:lpstr>
      <vt:lpstr>多源最短路径问题</vt:lpstr>
      <vt:lpstr>多源最短路径问题</vt:lpstr>
      <vt:lpstr>拓扑排序</vt:lpstr>
      <vt:lpstr>拓扑排序</vt:lpstr>
      <vt:lpstr>拓扑排序</vt:lpstr>
      <vt:lpstr>拓扑排序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Yebin Liu</cp:lastModifiedBy>
  <cp:revision>2545</cp:revision>
  <dcterms:created xsi:type="dcterms:W3CDTF">2011-01-31T10:16:12Z</dcterms:created>
  <dcterms:modified xsi:type="dcterms:W3CDTF">2024-05-28T14:45:03Z</dcterms:modified>
</cp:coreProperties>
</file>