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handoutMasterIdLst>
    <p:handoutMasterId r:id="rId53"/>
  </p:handoutMasterIdLst>
  <p:sldIdLst>
    <p:sldId id="918" r:id="rId2"/>
    <p:sldId id="919" r:id="rId3"/>
    <p:sldId id="920" r:id="rId4"/>
    <p:sldId id="921" r:id="rId5"/>
    <p:sldId id="922" r:id="rId6"/>
    <p:sldId id="923" r:id="rId7"/>
    <p:sldId id="924" r:id="rId8"/>
    <p:sldId id="925" r:id="rId9"/>
    <p:sldId id="926" r:id="rId10"/>
    <p:sldId id="927" r:id="rId11"/>
    <p:sldId id="928" r:id="rId12"/>
    <p:sldId id="929" r:id="rId13"/>
    <p:sldId id="930" r:id="rId14"/>
    <p:sldId id="931" r:id="rId15"/>
    <p:sldId id="932" r:id="rId16"/>
    <p:sldId id="933" r:id="rId17"/>
    <p:sldId id="934" r:id="rId18"/>
    <p:sldId id="935" r:id="rId19"/>
    <p:sldId id="936" r:id="rId20"/>
    <p:sldId id="937" r:id="rId21"/>
    <p:sldId id="938" r:id="rId22"/>
    <p:sldId id="939" r:id="rId23"/>
    <p:sldId id="940" r:id="rId24"/>
    <p:sldId id="941" r:id="rId25"/>
    <p:sldId id="942" r:id="rId26"/>
    <p:sldId id="943" r:id="rId27"/>
    <p:sldId id="944" r:id="rId28"/>
    <p:sldId id="945" r:id="rId29"/>
    <p:sldId id="946" r:id="rId30"/>
    <p:sldId id="947" r:id="rId31"/>
    <p:sldId id="948" r:id="rId32"/>
    <p:sldId id="949" r:id="rId33"/>
    <p:sldId id="950" r:id="rId34"/>
    <p:sldId id="951" r:id="rId35"/>
    <p:sldId id="952" r:id="rId36"/>
    <p:sldId id="953" r:id="rId37"/>
    <p:sldId id="954" r:id="rId38"/>
    <p:sldId id="955" r:id="rId39"/>
    <p:sldId id="956" r:id="rId40"/>
    <p:sldId id="957" r:id="rId41"/>
    <p:sldId id="958" r:id="rId42"/>
    <p:sldId id="959" r:id="rId43"/>
    <p:sldId id="960" r:id="rId44"/>
    <p:sldId id="961" r:id="rId45"/>
    <p:sldId id="962" r:id="rId46"/>
    <p:sldId id="963" r:id="rId47"/>
    <p:sldId id="964" r:id="rId48"/>
    <p:sldId id="965" r:id="rId49"/>
    <p:sldId id="966" r:id="rId50"/>
    <p:sldId id="967" r:id="rId51"/>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CCC"/>
    <a:srgbClr val="FFFFCC"/>
    <a:srgbClr val="99CC00"/>
    <a:srgbClr val="FF66FF"/>
    <a:srgbClr val="00823B"/>
    <a:srgbClr val="FFCC00"/>
    <a:srgbClr val="99FF33"/>
    <a:srgbClr val="FF0066"/>
    <a:srgbClr val="A88000"/>
    <a:srgbClr val="009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88" autoAdjust="0"/>
    <p:restoredTop sz="81650" autoAdjust="0"/>
  </p:normalViewPr>
  <p:slideViewPr>
    <p:cSldViewPr>
      <p:cViewPr varScale="1">
        <p:scale>
          <a:sx n="90" d="100"/>
          <a:sy n="90" d="100"/>
        </p:scale>
        <p:origin x="1148"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en-US"/>
          </a:p>
        </p:txBody>
      </p:sp>
      <p:sp>
        <p:nvSpPr>
          <p:cNvPr id="3" name="Date Placeholder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4523BF5F-1E37-4708-B5F9-FC9328F09BE4}" type="datetimeFigureOut">
              <a:rPr lang="en-US" smtClean="0"/>
              <a:pPr/>
              <a:t>5/7/2024</a:t>
            </a:fld>
            <a:endParaRPr lang="en-US"/>
          </a:p>
        </p:txBody>
      </p:sp>
      <p:sp>
        <p:nvSpPr>
          <p:cNvPr id="4" name="Footer Placeholder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en-US"/>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ADF84BE1-498E-4881-B9B2-116C26D19722}" type="slidenum">
              <a:rPr lang="en-US" smtClean="0"/>
              <a:pPr/>
              <a:t>‹#›</a:t>
            </a:fld>
            <a:endParaRPr lang="en-US"/>
          </a:p>
        </p:txBody>
      </p:sp>
    </p:spTree>
    <p:extLst>
      <p:ext uri="{BB962C8B-B14F-4D97-AF65-F5344CB8AC3E}">
        <p14:creationId xmlns:p14="http://schemas.microsoft.com/office/powerpoint/2010/main" val="1622138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6412"/>
          </a:xfrm>
          <a:prstGeom prst="rect">
            <a:avLst/>
          </a:prstGeom>
        </p:spPr>
        <p:txBody>
          <a:bodyPr vert="horz" lIns="95571" tIns="47786" rIns="95571" bIns="47786" rtlCol="0"/>
          <a:lstStyle>
            <a:lvl1pPr algn="r">
              <a:defRPr sz="1300"/>
            </a:lvl1pPr>
          </a:lstStyle>
          <a:p>
            <a:fld id="{92112A11-B874-47A7-8515-B50CC98B5C7E}" type="datetimeFigureOut">
              <a:rPr lang="zh-CN" altLang="en-US" smtClean="0"/>
              <a:pPr/>
              <a:t>2024/5/7</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5571" tIns="47786" rIns="95571" bIns="4778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a:defRPr sz="1300"/>
            </a:lvl1pPr>
          </a:lstStyle>
          <a:p>
            <a:fld id="{B267870B-A8BC-4B7C-94AB-E17DF4DCC17D}" type="slidenum">
              <a:rPr lang="zh-CN" altLang="en-US" smtClean="0"/>
              <a:pPr/>
              <a:t>‹#›</a:t>
            </a:fld>
            <a:endParaRPr lang="zh-CN" altLang="en-US"/>
          </a:p>
        </p:txBody>
      </p:sp>
    </p:spTree>
    <p:extLst>
      <p:ext uri="{BB962C8B-B14F-4D97-AF65-F5344CB8AC3E}">
        <p14:creationId xmlns:p14="http://schemas.microsoft.com/office/powerpoint/2010/main" val="185652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a:t>
            </a:fld>
            <a:endParaRPr lang="zh-CN" altLang="en-US"/>
          </a:p>
        </p:txBody>
      </p:sp>
    </p:spTree>
    <p:extLst>
      <p:ext uri="{BB962C8B-B14F-4D97-AF65-F5344CB8AC3E}">
        <p14:creationId xmlns:p14="http://schemas.microsoft.com/office/powerpoint/2010/main" val="336581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a:t>
            </a:fld>
            <a:endParaRPr lang="en-US" altLang="zh-CN"/>
          </a:p>
        </p:txBody>
      </p:sp>
    </p:spTree>
    <p:extLst>
      <p:ext uri="{BB962C8B-B14F-4D97-AF65-F5344CB8AC3E}">
        <p14:creationId xmlns:p14="http://schemas.microsoft.com/office/powerpoint/2010/main" val="176952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12</a:t>
            </a:fld>
            <a:endParaRPr lang="en-US" altLang="zh-CN"/>
          </a:p>
        </p:txBody>
      </p:sp>
    </p:spTree>
    <p:extLst>
      <p:ext uri="{BB962C8B-B14F-4D97-AF65-F5344CB8AC3E}">
        <p14:creationId xmlns:p14="http://schemas.microsoft.com/office/powerpoint/2010/main" val="2287537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13</a:t>
            </a:fld>
            <a:endParaRPr lang="en-US" altLang="zh-CN"/>
          </a:p>
        </p:txBody>
      </p:sp>
    </p:spTree>
    <p:extLst>
      <p:ext uri="{BB962C8B-B14F-4D97-AF65-F5344CB8AC3E}">
        <p14:creationId xmlns:p14="http://schemas.microsoft.com/office/powerpoint/2010/main" val="247039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14</a:t>
            </a:fld>
            <a:endParaRPr lang="en-US" altLang="zh-CN"/>
          </a:p>
        </p:txBody>
      </p:sp>
    </p:spTree>
    <p:extLst>
      <p:ext uri="{BB962C8B-B14F-4D97-AF65-F5344CB8AC3E}">
        <p14:creationId xmlns:p14="http://schemas.microsoft.com/office/powerpoint/2010/main" val="2881300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15</a:t>
            </a:fld>
            <a:endParaRPr lang="en-US" altLang="zh-CN"/>
          </a:p>
        </p:txBody>
      </p:sp>
    </p:spTree>
    <p:extLst>
      <p:ext uri="{BB962C8B-B14F-4D97-AF65-F5344CB8AC3E}">
        <p14:creationId xmlns:p14="http://schemas.microsoft.com/office/powerpoint/2010/main" val="3947761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16</a:t>
            </a:fld>
            <a:endParaRPr lang="en-US" altLang="zh-CN"/>
          </a:p>
        </p:txBody>
      </p:sp>
    </p:spTree>
    <p:extLst>
      <p:ext uri="{BB962C8B-B14F-4D97-AF65-F5344CB8AC3E}">
        <p14:creationId xmlns:p14="http://schemas.microsoft.com/office/powerpoint/2010/main" val="3892216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17</a:t>
            </a:fld>
            <a:endParaRPr lang="en-US" altLang="zh-CN"/>
          </a:p>
        </p:txBody>
      </p:sp>
    </p:spTree>
    <p:extLst>
      <p:ext uri="{BB962C8B-B14F-4D97-AF65-F5344CB8AC3E}">
        <p14:creationId xmlns:p14="http://schemas.microsoft.com/office/powerpoint/2010/main" val="702075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19</a:t>
            </a:fld>
            <a:endParaRPr lang="en-US" altLang="zh-CN"/>
          </a:p>
        </p:txBody>
      </p:sp>
    </p:spTree>
    <p:extLst>
      <p:ext uri="{BB962C8B-B14F-4D97-AF65-F5344CB8AC3E}">
        <p14:creationId xmlns:p14="http://schemas.microsoft.com/office/powerpoint/2010/main" val="890476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20</a:t>
            </a:fld>
            <a:endParaRPr lang="en-US" altLang="zh-CN"/>
          </a:p>
        </p:txBody>
      </p:sp>
    </p:spTree>
    <p:extLst>
      <p:ext uri="{BB962C8B-B14F-4D97-AF65-F5344CB8AC3E}">
        <p14:creationId xmlns:p14="http://schemas.microsoft.com/office/powerpoint/2010/main" val="1855619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21</a:t>
            </a:fld>
            <a:endParaRPr lang="en-US" altLang="zh-CN"/>
          </a:p>
        </p:txBody>
      </p:sp>
    </p:spTree>
    <p:extLst>
      <p:ext uri="{BB962C8B-B14F-4D97-AF65-F5344CB8AC3E}">
        <p14:creationId xmlns:p14="http://schemas.microsoft.com/office/powerpoint/2010/main" val="44852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a:t>
            </a:fld>
            <a:endParaRPr lang="en-US" altLang="zh-CN" dirty="0"/>
          </a:p>
        </p:txBody>
      </p:sp>
    </p:spTree>
    <p:extLst>
      <p:ext uri="{BB962C8B-B14F-4D97-AF65-F5344CB8AC3E}">
        <p14:creationId xmlns:p14="http://schemas.microsoft.com/office/powerpoint/2010/main" val="4243459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23</a:t>
            </a:fld>
            <a:endParaRPr lang="en-US" altLang="zh-CN"/>
          </a:p>
        </p:txBody>
      </p:sp>
    </p:spTree>
    <p:extLst>
      <p:ext uri="{BB962C8B-B14F-4D97-AF65-F5344CB8AC3E}">
        <p14:creationId xmlns:p14="http://schemas.microsoft.com/office/powerpoint/2010/main" val="2967778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24</a:t>
            </a:fld>
            <a:endParaRPr lang="en-US" altLang="zh-CN"/>
          </a:p>
        </p:txBody>
      </p:sp>
    </p:spTree>
    <p:extLst>
      <p:ext uri="{BB962C8B-B14F-4D97-AF65-F5344CB8AC3E}">
        <p14:creationId xmlns:p14="http://schemas.microsoft.com/office/powerpoint/2010/main" val="1746384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25</a:t>
            </a:fld>
            <a:endParaRPr lang="en-US" altLang="zh-CN"/>
          </a:p>
        </p:txBody>
      </p:sp>
    </p:spTree>
    <p:extLst>
      <p:ext uri="{BB962C8B-B14F-4D97-AF65-F5344CB8AC3E}">
        <p14:creationId xmlns:p14="http://schemas.microsoft.com/office/powerpoint/2010/main" val="2068833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26</a:t>
            </a:fld>
            <a:endParaRPr lang="en-US" altLang="zh-CN"/>
          </a:p>
        </p:txBody>
      </p:sp>
    </p:spTree>
    <p:extLst>
      <p:ext uri="{BB962C8B-B14F-4D97-AF65-F5344CB8AC3E}">
        <p14:creationId xmlns:p14="http://schemas.microsoft.com/office/powerpoint/2010/main" val="3809653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27</a:t>
            </a:fld>
            <a:endParaRPr lang="en-US" altLang="zh-CN"/>
          </a:p>
        </p:txBody>
      </p:sp>
    </p:spTree>
    <p:extLst>
      <p:ext uri="{BB962C8B-B14F-4D97-AF65-F5344CB8AC3E}">
        <p14:creationId xmlns:p14="http://schemas.microsoft.com/office/powerpoint/2010/main" val="1911384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29</a:t>
            </a:fld>
            <a:endParaRPr lang="en-US" altLang="zh-CN"/>
          </a:p>
        </p:txBody>
      </p:sp>
    </p:spTree>
    <p:extLst>
      <p:ext uri="{BB962C8B-B14F-4D97-AF65-F5344CB8AC3E}">
        <p14:creationId xmlns:p14="http://schemas.microsoft.com/office/powerpoint/2010/main" val="1211322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30</a:t>
            </a:fld>
            <a:endParaRPr lang="en-US" altLang="zh-CN"/>
          </a:p>
        </p:txBody>
      </p:sp>
    </p:spTree>
    <p:extLst>
      <p:ext uri="{BB962C8B-B14F-4D97-AF65-F5344CB8AC3E}">
        <p14:creationId xmlns:p14="http://schemas.microsoft.com/office/powerpoint/2010/main" val="2626019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31</a:t>
            </a:fld>
            <a:endParaRPr lang="en-US" altLang="zh-CN"/>
          </a:p>
        </p:txBody>
      </p:sp>
    </p:spTree>
    <p:extLst>
      <p:ext uri="{BB962C8B-B14F-4D97-AF65-F5344CB8AC3E}">
        <p14:creationId xmlns:p14="http://schemas.microsoft.com/office/powerpoint/2010/main" val="3507481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32</a:t>
            </a:fld>
            <a:endParaRPr lang="en-US" altLang="zh-CN"/>
          </a:p>
        </p:txBody>
      </p:sp>
    </p:spTree>
    <p:extLst>
      <p:ext uri="{BB962C8B-B14F-4D97-AF65-F5344CB8AC3E}">
        <p14:creationId xmlns:p14="http://schemas.microsoft.com/office/powerpoint/2010/main" val="4123222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33</a:t>
            </a:fld>
            <a:endParaRPr lang="en-US" altLang="zh-CN"/>
          </a:p>
        </p:txBody>
      </p:sp>
    </p:spTree>
    <p:extLst>
      <p:ext uri="{BB962C8B-B14F-4D97-AF65-F5344CB8AC3E}">
        <p14:creationId xmlns:p14="http://schemas.microsoft.com/office/powerpoint/2010/main" val="553776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a:t>
            </a:fld>
            <a:endParaRPr lang="en-US" altLang="zh-CN"/>
          </a:p>
        </p:txBody>
      </p:sp>
    </p:spTree>
    <p:extLst>
      <p:ext uri="{BB962C8B-B14F-4D97-AF65-F5344CB8AC3E}">
        <p14:creationId xmlns:p14="http://schemas.microsoft.com/office/powerpoint/2010/main" val="16277957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34</a:t>
            </a:fld>
            <a:endParaRPr lang="en-US" altLang="zh-CN"/>
          </a:p>
        </p:txBody>
      </p:sp>
    </p:spTree>
    <p:extLst>
      <p:ext uri="{BB962C8B-B14F-4D97-AF65-F5344CB8AC3E}">
        <p14:creationId xmlns:p14="http://schemas.microsoft.com/office/powerpoint/2010/main" val="2735044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36</a:t>
            </a:fld>
            <a:endParaRPr lang="en-US" altLang="zh-CN"/>
          </a:p>
        </p:txBody>
      </p:sp>
    </p:spTree>
    <p:extLst>
      <p:ext uri="{BB962C8B-B14F-4D97-AF65-F5344CB8AC3E}">
        <p14:creationId xmlns:p14="http://schemas.microsoft.com/office/powerpoint/2010/main" val="493933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37</a:t>
            </a:fld>
            <a:endParaRPr lang="en-US" altLang="zh-CN"/>
          </a:p>
        </p:txBody>
      </p:sp>
    </p:spTree>
    <p:extLst>
      <p:ext uri="{BB962C8B-B14F-4D97-AF65-F5344CB8AC3E}">
        <p14:creationId xmlns:p14="http://schemas.microsoft.com/office/powerpoint/2010/main" val="2969994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38</a:t>
            </a:fld>
            <a:endParaRPr lang="en-US" altLang="zh-CN"/>
          </a:p>
        </p:txBody>
      </p:sp>
    </p:spTree>
    <p:extLst>
      <p:ext uri="{BB962C8B-B14F-4D97-AF65-F5344CB8AC3E}">
        <p14:creationId xmlns:p14="http://schemas.microsoft.com/office/powerpoint/2010/main" val="3757498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39</a:t>
            </a:fld>
            <a:endParaRPr lang="en-US" altLang="zh-CN"/>
          </a:p>
        </p:txBody>
      </p:sp>
    </p:spTree>
    <p:extLst>
      <p:ext uri="{BB962C8B-B14F-4D97-AF65-F5344CB8AC3E}">
        <p14:creationId xmlns:p14="http://schemas.microsoft.com/office/powerpoint/2010/main" val="2081493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40</a:t>
            </a:fld>
            <a:endParaRPr lang="en-US" altLang="zh-CN"/>
          </a:p>
        </p:txBody>
      </p:sp>
    </p:spTree>
    <p:extLst>
      <p:ext uri="{BB962C8B-B14F-4D97-AF65-F5344CB8AC3E}">
        <p14:creationId xmlns:p14="http://schemas.microsoft.com/office/powerpoint/2010/main" val="37295447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41</a:t>
            </a:fld>
            <a:endParaRPr lang="en-US" altLang="zh-CN"/>
          </a:p>
        </p:txBody>
      </p:sp>
    </p:spTree>
    <p:extLst>
      <p:ext uri="{BB962C8B-B14F-4D97-AF65-F5344CB8AC3E}">
        <p14:creationId xmlns:p14="http://schemas.microsoft.com/office/powerpoint/2010/main" val="41976181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42</a:t>
            </a:fld>
            <a:endParaRPr lang="en-US" altLang="zh-CN"/>
          </a:p>
        </p:txBody>
      </p:sp>
    </p:spTree>
    <p:extLst>
      <p:ext uri="{BB962C8B-B14F-4D97-AF65-F5344CB8AC3E}">
        <p14:creationId xmlns:p14="http://schemas.microsoft.com/office/powerpoint/2010/main" val="526844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43</a:t>
            </a:fld>
            <a:endParaRPr lang="en-US" altLang="zh-CN"/>
          </a:p>
        </p:txBody>
      </p:sp>
    </p:spTree>
    <p:extLst>
      <p:ext uri="{BB962C8B-B14F-4D97-AF65-F5344CB8AC3E}">
        <p14:creationId xmlns:p14="http://schemas.microsoft.com/office/powerpoint/2010/main" val="4873859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44</a:t>
            </a:fld>
            <a:endParaRPr lang="en-US" altLang="zh-CN"/>
          </a:p>
        </p:txBody>
      </p:sp>
    </p:spTree>
    <p:extLst>
      <p:ext uri="{BB962C8B-B14F-4D97-AF65-F5344CB8AC3E}">
        <p14:creationId xmlns:p14="http://schemas.microsoft.com/office/powerpoint/2010/main" val="3586568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a:t>
            </a:fld>
            <a:endParaRPr lang="en-US" altLang="zh-CN"/>
          </a:p>
        </p:txBody>
      </p:sp>
    </p:spTree>
    <p:extLst>
      <p:ext uri="{BB962C8B-B14F-4D97-AF65-F5344CB8AC3E}">
        <p14:creationId xmlns:p14="http://schemas.microsoft.com/office/powerpoint/2010/main" val="17462588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45</a:t>
            </a:fld>
            <a:endParaRPr lang="en-US" altLang="zh-CN"/>
          </a:p>
        </p:txBody>
      </p:sp>
    </p:spTree>
    <p:extLst>
      <p:ext uri="{BB962C8B-B14F-4D97-AF65-F5344CB8AC3E}">
        <p14:creationId xmlns:p14="http://schemas.microsoft.com/office/powerpoint/2010/main" val="17799259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46</a:t>
            </a:fld>
            <a:endParaRPr lang="en-US" altLang="zh-CN"/>
          </a:p>
        </p:txBody>
      </p:sp>
    </p:spTree>
    <p:extLst>
      <p:ext uri="{BB962C8B-B14F-4D97-AF65-F5344CB8AC3E}">
        <p14:creationId xmlns:p14="http://schemas.microsoft.com/office/powerpoint/2010/main" val="28441846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47</a:t>
            </a:fld>
            <a:endParaRPr lang="en-US" altLang="zh-CN"/>
          </a:p>
        </p:txBody>
      </p:sp>
    </p:spTree>
    <p:extLst>
      <p:ext uri="{BB962C8B-B14F-4D97-AF65-F5344CB8AC3E}">
        <p14:creationId xmlns:p14="http://schemas.microsoft.com/office/powerpoint/2010/main" val="20936053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48</a:t>
            </a:fld>
            <a:endParaRPr lang="en-US" altLang="zh-CN"/>
          </a:p>
        </p:txBody>
      </p:sp>
    </p:spTree>
    <p:extLst>
      <p:ext uri="{BB962C8B-B14F-4D97-AF65-F5344CB8AC3E}">
        <p14:creationId xmlns:p14="http://schemas.microsoft.com/office/powerpoint/2010/main" val="5604373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49</a:t>
            </a:fld>
            <a:endParaRPr lang="en-US" altLang="zh-CN"/>
          </a:p>
        </p:txBody>
      </p:sp>
    </p:spTree>
    <p:extLst>
      <p:ext uri="{BB962C8B-B14F-4D97-AF65-F5344CB8AC3E}">
        <p14:creationId xmlns:p14="http://schemas.microsoft.com/office/powerpoint/2010/main" val="1893569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a:t>
            </a:fld>
            <a:endParaRPr lang="en-US" altLang="zh-CN"/>
          </a:p>
        </p:txBody>
      </p:sp>
    </p:spTree>
    <p:extLst>
      <p:ext uri="{BB962C8B-B14F-4D97-AF65-F5344CB8AC3E}">
        <p14:creationId xmlns:p14="http://schemas.microsoft.com/office/powerpoint/2010/main" val="3524920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a:t>
            </a:fld>
            <a:endParaRPr lang="en-US" altLang="zh-CN"/>
          </a:p>
        </p:txBody>
      </p:sp>
    </p:spTree>
    <p:extLst>
      <p:ext uri="{BB962C8B-B14F-4D97-AF65-F5344CB8AC3E}">
        <p14:creationId xmlns:p14="http://schemas.microsoft.com/office/powerpoint/2010/main" val="3504835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a:t>
            </a:fld>
            <a:endParaRPr lang="en-US" altLang="zh-CN"/>
          </a:p>
        </p:txBody>
      </p:sp>
    </p:spTree>
    <p:extLst>
      <p:ext uri="{BB962C8B-B14F-4D97-AF65-F5344CB8AC3E}">
        <p14:creationId xmlns:p14="http://schemas.microsoft.com/office/powerpoint/2010/main" val="31243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a:t>
            </a:fld>
            <a:endParaRPr lang="en-US" altLang="zh-CN"/>
          </a:p>
        </p:txBody>
      </p:sp>
    </p:spTree>
    <p:extLst>
      <p:ext uri="{BB962C8B-B14F-4D97-AF65-F5344CB8AC3E}">
        <p14:creationId xmlns:p14="http://schemas.microsoft.com/office/powerpoint/2010/main" val="2372819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a:t>
            </a:fld>
            <a:endParaRPr lang="en-US" altLang="zh-CN"/>
          </a:p>
        </p:txBody>
      </p:sp>
    </p:spTree>
    <p:extLst>
      <p:ext uri="{BB962C8B-B14F-4D97-AF65-F5344CB8AC3E}">
        <p14:creationId xmlns:p14="http://schemas.microsoft.com/office/powerpoint/2010/main" val="3446938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CC637B9-159B-42F5-B10C-40EC1698F571}"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7" name="Picture 11" descr="02_02"/>
          <p:cNvPicPr>
            <a:picLocks noChangeAspect="1" noChangeArrowheads="1"/>
          </p:cNvPicPr>
          <p:nvPr/>
        </p:nvPicPr>
        <p:blipFill>
          <a:blip r:embed="rId2" cstate="print"/>
          <a:srcRect l="7144"/>
          <a:stretch>
            <a:fillRect/>
          </a:stretch>
        </p:blipFill>
        <p:spPr bwMode="auto">
          <a:xfrm>
            <a:off x="0" y="1"/>
            <a:ext cx="3419872" cy="1106234"/>
          </a:xfrm>
          <a:prstGeom prst="rect">
            <a:avLst/>
          </a:prstGeom>
          <a:noFill/>
          <a:ln w="9525">
            <a:noFill/>
            <a:miter lim="800000"/>
            <a:headEnd/>
            <a:tailEnd/>
          </a:ln>
        </p:spPr>
      </p:pic>
      <p:pic>
        <p:nvPicPr>
          <p:cNvPr id="11" name="图片 10" descr="屏幕快照 2015-05-26 上午10.28.1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730286"/>
            <a:ext cx="9144000" cy="274778"/>
          </a:xfrm>
          <a:prstGeom prst="rect">
            <a:avLst/>
          </a:prstGeom>
        </p:spPr>
      </p:pic>
      <p:sp>
        <p:nvSpPr>
          <p:cNvPr id="12" name="Rectangle 6"/>
          <p:cNvSpPr txBox="1">
            <a:spLocks noChangeArrowheads="1"/>
          </p:cNvSpPr>
          <p:nvPr userDrawn="1"/>
        </p:nvSpPr>
        <p:spPr bwMode="auto">
          <a:xfrm>
            <a:off x="323527" y="1844336"/>
            <a:ext cx="8353425"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0" smtClean="0">
                <a:solidFill>
                  <a:srgbClr val="FF0000"/>
                </a:solidFill>
                <a:effectLst>
                  <a:outerShdw blurRad="38100" dist="38100" dir="2700000" algn="tl">
                    <a:srgbClr val="C0C0C0"/>
                  </a:outerShdw>
                </a:effectLst>
                <a:latin typeface="Times New Roman" pitchFamily="18" charset="0"/>
                <a:ea typeface="+mj-ea"/>
                <a:cs typeface="Times New Roman" pitchFamily="18" charset="0"/>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endParaRPr lang="zh-CN" altLang="en-US" kern="0" dirty="0"/>
          </a:p>
        </p:txBody>
      </p:sp>
      <p:sp>
        <p:nvSpPr>
          <p:cNvPr id="13" name="Rectangle 7"/>
          <p:cNvSpPr txBox="1">
            <a:spLocks noChangeArrowheads="1"/>
          </p:cNvSpPr>
          <p:nvPr userDrawn="1"/>
        </p:nvSpPr>
        <p:spPr bwMode="auto">
          <a:xfrm>
            <a:off x="1299840" y="393305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endParaRPr lang="zh-CN" altLang="en-US" kern="0" dirty="0"/>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2024/5/7</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791200" cy="5791200"/>
          </a:xfr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2024/5/7</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28604"/>
            <a:ext cx="7599362" cy="714396"/>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600200"/>
            <a:ext cx="3886200" cy="4419600"/>
          </a:xfrm>
        </p:spPr>
        <p:txBody>
          <a:bodyPr/>
          <a:lstStyle>
            <a:lvl1pPr>
              <a:buFont typeface="Wingdings" pitchFamily="2" charset="2"/>
              <a:buChar char="n"/>
              <a:defRPr>
                <a:latin typeface="黑体" pitchFamily="49" charset="-122"/>
                <a:ea typeface="黑体" pitchFamily="49" charset="-122"/>
              </a:defRPr>
            </a:lvl1pPr>
            <a:lvl2pPr>
              <a:buClr>
                <a:srgbClr val="C00000"/>
              </a:buClr>
              <a:buSzPct val="80000"/>
              <a:buFont typeface="Wingdings" pitchFamily="2" charset="2"/>
              <a:buChar char="n"/>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2024/5/7</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228600"/>
            <a:ext cx="7599362"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600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4648200" y="3886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2024/5/7</a:t>
            </a:fld>
            <a:endParaRPr lang="zh-CN" altLang="en-US"/>
          </a:p>
        </p:txBody>
      </p:sp>
      <p:sp>
        <p:nvSpPr>
          <p:cNvPr id="7" name="Rectangle 9"/>
          <p:cNvSpPr>
            <a:spLocks noGrp="1" noChangeArrowheads="1"/>
          </p:cNvSpPr>
          <p:nvPr>
            <p:ph type="ftr" sz="quarter" idx="11"/>
          </p:nvPr>
        </p:nvSpPr>
        <p:spPr>
          <a:ln/>
        </p:spPr>
        <p:txBody>
          <a:bodyPr/>
          <a:lstStyle>
            <a:lvl1pPr>
              <a:defRPr/>
            </a:lvl1pPr>
          </a:lstStyle>
          <a:p>
            <a:endParaRPr lang="zh-CN" altLang="en-US"/>
          </a:p>
        </p:txBody>
      </p:sp>
      <p:sp>
        <p:nvSpPr>
          <p:cNvPr id="8"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dirty="0"/>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1070" y="66328"/>
            <a:ext cx="7599362" cy="9144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2024/5/7</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2024/5/7</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2024/5/7</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2024/5/7</a:t>
            </a:fld>
            <a:endParaRPr lang="zh-CN" altLang="en-US"/>
          </a:p>
        </p:txBody>
      </p:sp>
      <p:sp>
        <p:nvSpPr>
          <p:cNvPr id="8" name="Rectangle 9"/>
          <p:cNvSpPr>
            <a:spLocks noGrp="1" noChangeArrowheads="1"/>
          </p:cNvSpPr>
          <p:nvPr>
            <p:ph type="ftr" sz="quarter" idx="11"/>
          </p:nvPr>
        </p:nvSpPr>
        <p:spPr>
          <a:ln/>
        </p:spPr>
        <p:txBody>
          <a:bodyPr/>
          <a:lstStyle>
            <a:lvl1pPr>
              <a:defRPr/>
            </a:lvl1pPr>
          </a:lstStyle>
          <a:p>
            <a:endParaRPr lang="zh-CN" altLang="en-US"/>
          </a:p>
        </p:txBody>
      </p:sp>
      <p:sp>
        <p:nvSpPr>
          <p:cNvPr id="9"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2024/5/7</a:t>
            </a:fld>
            <a:endParaRPr lang="zh-CN" altLang="en-US"/>
          </a:p>
        </p:txBody>
      </p:sp>
      <p:sp>
        <p:nvSpPr>
          <p:cNvPr id="4" name="Rectangle 9"/>
          <p:cNvSpPr>
            <a:spLocks noGrp="1" noChangeArrowheads="1"/>
          </p:cNvSpPr>
          <p:nvPr>
            <p:ph type="ftr" sz="quarter" idx="11"/>
          </p:nvPr>
        </p:nvSpPr>
        <p:spPr>
          <a:ln/>
        </p:spPr>
        <p:txBody>
          <a:bodyPr/>
          <a:lstStyle>
            <a:lvl1pPr>
              <a:defRPr/>
            </a:lvl1pPr>
          </a:lstStyle>
          <a:p>
            <a:endParaRPr lang="zh-CN" altLang="en-US"/>
          </a:p>
        </p:txBody>
      </p:sp>
      <p:sp>
        <p:nvSpPr>
          <p:cNvPr id="5"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2024/5/7</a:t>
            </a:fld>
            <a:endParaRPr lang="zh-CN" altLang="en-US"/>
          </a:p>
        </p:txBody>
      </p:sp>
      <p:sp>
        <p:nvSpPr>
          <p:cNvPr id="3" name="Rectangle 9"/>
          <p:cNvSpPr>
            <a:spLocks noGrp="1" noChangeArrowheads="1"/>
          </p:cNvSpPr>
          <p:nvPr>
            <p:ph type="ftr" sz="quarter" idx="11"/>
          </p:nvPr>
        </p:nvSpPr>
        <p:spPr>
          <a:ln/>
        </p:spPr>
        <p:txBody>
          <a:bodyPr/>
          <a:lstStyle>
            <a:lvl1pPr>
              <a:defRPr/>
            </a:lvl1pPr>
          </a:lstStyle>
          <a:p>
            <a:endParaRPr lang="zh-CN" altLang="en-US"/>
          </a:p>
        </p:txBody>
      </p:sp>
      <p:sp>
        <p:nvSpPr>
          <p:cNvPr id="4"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2024/5/7</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黑体" pitchFamily="49" charset="-122"/>
                <a:ea typeface="黑体" pitchFamily="49"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2024/5/7</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42988" y="188913"/>
            <a:ext cx="7058025"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11188" y="1196975"/>
            <a:ext cx="79248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latin typeface="Arial" charset="0"/>
                <a:ea typeface="宋体" pitchFamily="2" charset="-122"/>
              </a:defRPr>
            </a:lvl1pPr>
          </a:lstStyle>
          <a:p>
            <a:fld id="{C7746BA2-C982-429C-BD07-93D1DCED6268}" type="datetimeFigureOut">
              <a:rPr lang="zh-CN" altLang="en-US" smtClean="0"/>
              <a:pPr/>
              <a:t>2024/5/7</a:t>
            </a:fld>
            <a:endParaRPr lang="zh-CN" alt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defRPr sz="1200" b="0">
                <a:latin typeface="Arial" charset="0"/>
                <a:ea typeface="宋体" pitchFamily="2" charset="-122"/>
              </a:defRPr>
            </a:lvl1pPr>
          </a:lstStyle>
          <a:p>
            <a:endParaRPr lang="zh-CN" alt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Arial Black" pitchFamily="34" charset="0"/>
                <a:ea typeface="宋体" pitchFamily="2" charset="-122"/>
              </a:defRPr>
            </a:lvl1pPr>
          </a:lstStyle>
          <a:p>
            <a:fld id="{BE253BD6-34BD-4A26-BB5C-970B27E6CA86}" type="slidenum">
              <a:rPr lang="zh-CN" altLang="en-US" smtClean="0"/>
              <a:pPr/>
              <a:t>‹#›</a:t>
            </a:fld>
            <a:endParaRPr lang="zh-CN" altLang="en-US"/>
          </a:p>
        </p:txBody>
      </p:sp>
      <p:sp>
        <p:nvSpPr>
          <p:cNvPr id="10" name="Line 12"/>
          <p:cNvSpPr>
            <a:spLocks noChangeShapeType="1"/>
          </p:cNvSpPr>
          <p:nvPr/>
        </p:nvSpPr>
        <p:spPr bwMode="auto">
          <a:xfrm>
            <a:off x="250825" y="1052513"/>
            <a:ext cx="8610600" cy="0"/>
          </a:xfrm>
          <a:prstGeom prst="line">
            <a:avLst/>
          </a:prstGeom>
          <a:noFill/>
          <a:ln w="76200">
            <a:solidFill>
              <a:srgbClr val="800080"/>
            </a:solidFill>
            <a:miter lim="800000"/>
            <a:headEnd/>
            <a:tailEnd/>
          </a:ln>
          <a:effectLst/>
        </p:spPr>
        <p:txBody>
          <a:bodyPr wrap="none"/>
          <a:lstStyle/>
          <a:p>
            <a:pPr>
              <a:defRPr/>
            </a:pPr>
            <a:endParaRPr lang="zh-CN" altLang="en-US" sz="1800" b="1">
              <a:ea typeface="宋体" pitchFamily="2" charset="-122"/>
            </a:endParaRPr>
          </a:p>
        </p:txBody>
      </p:sp>
      <p:sp>
        <p:nvSpPr>
          <p:cNvPr id="11"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DA611CA-1120-4AFF-89CB-0A6D969AB097}"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1033" name="图片 6" descr="THBell.gif"/>
          <p:cNvPicPr>
            <a:picLocks noChangeAspect="1"/>
          </p:cNvPicPr>
          <p:nvPr/>
        </p:nvPicPr>
        <p:blipFill>
          <a:blip r:embed="rId15" cstate="print"/>
          <a:srcRect/>
          <a:stretch>
            <a:fillRect/>
          </a:stretch>
        </p:blipFill>
        <p:spPr bwMode="auto">
          <a:xfrm>
            <a:off x="0" y="0"/>
            <a:ext cx="755650" cy="755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zoom/>
  </p:transition>
  <p:txStyles>
    <p:title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p:titleStyle>
    <p:body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00.png"/><Relationship Id="rId4" Type="http://schemas.openxmlformats.org/officeDocument/2006/relationships/image" Target="../media/image7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0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0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0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image" Target="../media/image6.tmp"/><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00.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tags" Target="../tags/tag37.xml"/><Relationship Id="rId3" Type="http://schemas.openxmlformats.org/officeDocument/2006/relationships/tags" Target="../tags/tag22.xml"/><Relationship Id="rId21" Type="http://schemas.openxmlformats.org/officeDocument/2006/relationships/image" Target="../media/image6.tmp"/><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tags" Target="../tags/tag34.xml"/><Relationship Id="rId10" Type="http://schemas.openxmlformats.org/officeDocument/2006/relationships/tags" Target="../tags/tag29.xml"/><Relationship Id="rId19" Type="http://schemas.openxmlformats.org/officeDocument/2006/relationships/tags" Target="../tags/tag38.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00.png"/><Relationship Id="rId7" Type="http://schemas.openxmlformats.org/officeDocument/2006/relationships/image" Target="../media/image20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1.png"/><Relationship Id="rId4" Type="http://schemas.openxmlformats.org/officeDocument/2006/relationships/image" Target="../media/image170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image" Target="../media/image6.tmp"/><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slideLayout" Target="../slideLayouts/slideLayout7.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tags" Target="../tags/tag56.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6.tmp"/><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slideLayout" Target="../slideLayouts/slideLayout7.xml"/><Relationship Id="rId5" Type="http://schemas.openxmlformats.org/officeDocument/2006/relationships/tags" Target="../tags/tag53.xml"/><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gif"/><Relationship Id="rId9"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270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179512" y="1732899"/>
            <a:ext cx="8712968" cy="22721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0" fontAlgn="base" hangingPunct="0">
              <a:spcBef>
                <a:spcPct val="20000"/>
              </a:spcBef>
              <a:spcAft>
                <a:spcPct val="0"/>
              </a:spcAft>
              <a:buClr>
                <a:srgbClr val="C00000"/>
              </a:buClr>
              <a:buSzPct val="80000"/>
              <a:buFont typeface="Wingdings" pitchFamily="2" charset="2"/>
              <a:buChar char="n"/>
              <a:defRPr sz="2800">
                <a:solidFill>
                  <a:schemeClr val="tx1"/>
                </a:solidFill>
                <a:latin typeface="Times New Roman" pitchFamily="18" charset="0"/>
                <a:ea typeface="黑体" pitchFamily="2" charset="-122"/>
                <a:cs typeface="Times New Roman" pitchFamily="18" charset="0"/>
              </a:defRPr>
            </a:lvl2pPr>
            <a:lvl3pPr marL="1143000" indent="-228600" algn="l" rtl="0" eaLnBrk="0" fontAlgn="base" hangingPunct="0">
              <a:spcBef>
                <a:spcPct val="20000"/>
              </a:spcBef>
              <a:spcAft>
                <a:spcPct val="0"/>
              </a:spcAft>
              <a:buClr>
                <a:srgbClr val="990099"/>
              </a:buClr>
              <a:buSzPct val="65000"/>
              <a:buFont typeface="Wingdings" pitchFamily="2" charset="2"/>
              <a:buChar char="p"/>
              <a:defRPr sz="2400">
                <a:solidFill>
                  <a:schemeClr val="tx1"/>
                </a:solidFill>
                <a:latin typeface="Times New Roman" pitchFamily="18" charset="0"/>
                <a:ea typeface="黑体" pitchFamily="2" charset="-122"/>
                <a:cs typeface="Times New Roman" pitchFamily="18" charset="0"/>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algn="r" eaLnBrk="1" hangingPunct="1">
              <a:spcBef>
                <a:spcPts val="0"/>
              </a:spcBef>
              <a:spcAft>
                <a:spcPts val="1200"/>
              </a:spcAft>
              <a:defRPr/>
            </a:pPr>
            <a:r>
              <a:rPr lang="zh-CN" altLang="en-US" sz="5400" b="1" dirty="0">
                <a:solidFill>
                  <a:srgbClr val="FF0000"/>
                </a:solidFill>
                <a:latin typeface="微软雅黑"/>
                <a:ea typeface="微软雅黑"/>
                <a:cs typeface="微软雅黑"/>
              </a:rPr>
              <a:t>数据结构 第八讲</a:t>
            </a:r>
          </a:p>
          <a:p>
            <a:pPr eaLnBrk="1" hangingPunct="1">
              <a:spcBef>
                <a:spcPts val="0"/>
              </a:spcBef>
              <a:defRPr/>
            </a:pPr>
            <a:r>
              <a:rPr lang="zh-CN" altLang="en-US" sz="4800" b="1" dirty="0">
                <a:solidFill>
                  <a:srgbClr val="0000FF"/>
                </a:solidFill>
                <a:latin typeface="微软雅黑"/>
                <a:ea typeface="微软雅黑"/>
                <a:cs typeface="微软雅黑"/>
              </a:rPr>
              <a:t>                     堆（优先级队列）</a:t>
            </a:r>
            <a:endParaRPr lang="en-US" altLang="zh-CN" sz="4800" b="1" dirty="0">
              <a:solidFill>
                <a:srgbClr val="0000CC"/>
              </a:solidFill>
              <a:latin typeface="微软雅黑"/>
              <a:ea typeface="微软雅黑"/>
              <a:cs typeface="微软雅黑"/>
            </a:endParaRPr>
          </a:p>
          <a:p>
            <a:pPr eaLnBrk="1" hangingPunct="1">
              <a:defRPr/>
            </a:pPr>
            <a:endParaRPr lang="en-US" altLang="zh-CN" sz="3600" b="1" dirty="0">
              <a:solidFill>
                <a:srgbClr val="002060"/>
              </a:solidFill>
              <a:latin typeface="黑体" pitchFamily="2" charset="-122"/>
            </a:endParaRPr>
          </a:p>
        </p:txBody>
      </p:sp>
      <p:sp>
        <p:nvSpPr>
          <p:cNvPr id="5" name="副标题 2"/>
          <p:cNvSpPr txBox="1">
            <a:spLocks/>
          </p:cNvSpPr>
          <p:nvPr/>
        </p:nvSpPr>
        <p:spPr>
          <a:xfrm>
            <a:off x="1331640" y="4221088"/>
            <a:ext cx="6400800" cy="2304256"/>
          </a:xfrm>
          <a:prstGeom prst="rect">
            <a:avLst/>
          </a:prstGeom>
        </p:spPr>
        <p:txBody>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lgn="ctr">
              <a:buNone/>
              <a:defRPr/>
            </a:pPr>
            <a:r>
              <a:rPr lang="zh-CN" altLang="en-US" sz="3600" b="1" kern="0" dirty="0">
                <a:latin typeface="微软雅黑" panose="020B0503020204020204" pitchFamily="34" charset="-122"/>
                <a:ea typeface="微软雅黑" panose="020B0503020204020204" pitchFamily="34" charset="-122"/>
                <a:cs typeface="Baoli SC" charset="-122"/>
              </a:rPr>
              <a:t>刘烨斌</a:t>
            </a:r>
            <a:endParaRPr lang="en-US" altLang="zh-CN" sz="3600" b="1" kern="0" dirty="0">
              <a:latin typeface="微软雅黑" panose="020B0503020204020204" pitchFamily="34" charset="-122"/>
              <a:ea typeface="微软雅黑" panose="020B0503020204020204" pitchFamily="34" charset="-122"/>
              <a:cs typeface="Baoli SC" charset="-122"/>
            </a:endParaRPr>
          </a:p>
          <a:p>
            <a:pPr marL="0" indent="0" algn="ctr">
              <a:buNone/>
              <a:defRPr/>
            </a:pPr>
            <a:r>
              <a:rPr lang="zh-CN" altLang="en-US" sz="2400" kern="0" dirty="0">
                <a:latin typeface="微软雅黑" panose="020B0503020204020204" pitchFamily="34" charset="-122"/>
                <a:ea typeface="微软雅黑" panose="020B0503020204020204" pitchFamily="34" charset="-122"/>
                <a:cs typeface="Baoli SC" charset="-122"/>
              </a:rPr>
              <a:t>清华大学自动化系</a:t>
            </a:r>
            <a:endParaRPr lang="en-US" altLang="zh-CN" sz="2400" kern="0" dirty="0">
              <a:latin typeface="微软雅黑" panose="020B0503020204020204" pitchFamily="34" charset="-122"/>
              <a:ea typeface="微软雅黑" panose="020B0503020204020204" pitchFamily="34" charset="-122"/>
              <a:cs typeface="Baoli SC" charset="-122"/>
            </a:endParaRPr>
          </a:p>
          <a:p>
            <a:pPr algn="ctr">
              <a:defRPr/>
            </a:pPr>
            <a:endParaRPr lang="en-US" altLang="zh-CN" kern="0" dirty="0">
              <a:solidFill>
                <a:srgbClr val="000000"/>
              </a:solidFill>
              <a:latin typeface="隶书" pitchFamily="49" charset="-122"/>
              <a:ea typeface="隶书" pitchFamily="49" charset="-122"/>
            </a:endParaRPr>
          </a:p>
          <a:p>
            <a:pPr marL="0" indent="0" algn="ctr">
              <a:buNone/>
              <a:defRPr/>
            </a:pPr>
            <a:r>
              <a:rPr lang="en-US" altLang="zh-CN" sz="2000" kern="0" dirty="0">
                <a:solidFill>
                  <a:srgbClr val="000000"/>
                </a:solidFill>
                <a:latin typeface="微软雅黑" panose="020B0503020204020204" pitchFamily="34" charset="-122"/>
                <a:ea typeface="微软雅黑" panose="020B0503020204020204" pitchFamily="34" charset="-122"/>
              </a:rPr>
              <a:t>2024</a:t>
            </a:r>
            <a:r>
              <a:rPr lang="zh-CN" altLang="en-US" sz="2000" kern="0" dirty="0">
                <a:solidFill>
                  <a:srgbClr val="000000"/>
                </a:solidFill>
                <a:latin typeface="微软雅黑" panose="020B0503020204020204" pitchFamily="34" charset="-122"/>
                <a:ea typeface="微软雅黑" panose="020B0503020204020204" pitchFamily="34" charset="-122"/>
              </a:rPr>
              <a:t>年</a:t>
            </a:r>
            <a:r>
              <a:rPr lang="en-US" altLang="zh-CN" sz="2000" kern="0" dirty="0">
                <a:solidFill>
                  <a:srgbClr val="000000"/>
                </a:solidFill>
                <a:latin typeface="微软雅黑" panose="020B0503020204020204" pitchFamily="34" charset="-122"/>
                <a:ea typeface="微软雅黑" panose="020B0503020204020204" pitchFamily="34" charset="-122"/>
              </a:rPr>
              <a:t>5</a:t>
            </a:r>
            <a:r>
              <a:rPr lang="zh-CN" altLang="en-US" sz="2000" kern="0" dirty="0">
                <a:solidFill>
                  <a:srgbClr val="000000"/>
                </a:solidFill>
                <a:latin typeface="微软雅黑" panose="020B0503020204020204" pitchFamily="34" charset="-122"/>
                <a:ea typeface="微软雅黑" panose="020B0503020204020204" pitchFamily="34" charset="-122"/>
              </a:rPr>
              <a:t>月</a:t>
            </a:r>
            <a:r>
              <a:rPr lang="en-US" altLang="zh-CN" sz="2000" kern="0" dirty="0">
                <a:solidFill>
                  <a:srgbClr val="000000"/>
                </a:solidFill>
                <a:latin typeface="微软雅黑" panose="020B0503020204020204" pitchFamily="34" charset="-122"/>
                <a:ea typeface="微软雅黑" panose="020B0503020204020204" pitchFamily="34" charset="-122"/>
              </a:rPr>
              <a:t>7</a:t>
            </a:r>
            <a:r>
              <a:rPr lang="zh-CN" altLang="en-US" sz="2000" kern="0">
                <a:solidFill>
                  <a:srgbClr val="000000"/>
                </a:solidFill>
                <a:latin typeface="微软雅黑" panose="020B0503020204020204" pitchFamily="34" charset="-122"/>
                <a:ea typeface="微软雅黑" panose="020B0503020204020204" pitchFamily="34" charset="-122"/>
              </a:rPr>
              <a:t>日</a:t>
            </a:r>
            <a:endParaRPr lang="zh-CN" altLang="en-US" sz="2000" kern="0" dirty="0">
              <a:solidFill>
                <a:srgbClr val="000000"/>
              </a:solidFill>
              <a:latin typeface="微软雅黑" panose="020B0503020204020204" pitchFamily="34" charset="-122"/>
              <a:ea typeface="微软雅黑" panose="020B0503020204020204" pitchFamily="34" charset="-122"/>
            </a:endParaRPr>
          </a:p>
          <a:p>
            <a:pPr>
              <a:defRPr/>
            </a:pPr>
            <a:endParaRPr lang="en-US" altLang="zh-CN" sz="3600" b="1" kern="0" dirty="0">
              <a:solidFill>
                <a:srgbClr val="002060"/>
              </a:solidFill>
              <a:latin typeface="黑体" pitchFamily="2" charset="-122"/>
            </a:endParaRPr>
          </a:p>
        </p:txBody>
      </p:sp>
    </p:spTree>
    <p:extLst>
      <p:ext uri="{BB962C8B-B14F-4D97-AF65-F5344CB8AC3E}">
        <p14:creationId xmlns:p14="http://schemas.microsoft.com/office/powerpoint/2010/main" val="751021702"/>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回顾：完全二叉树</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完全二叉树：除了最后一层外，其他各层全是满的，并且最后一层的节点尽可能往左靠</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341561" y="227704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a:endCxn id="10" idx="7"/>
          </p:cNvCxnSpPr>
          <p:nvPr/>
        </p:nvCxnSpPr>
        <p:spPr bwMode="auto">
          <a:xfrm flipH="1">
            <a:off x="1721855" y="2708920"/>
            <a:ext cx="693523" cy="43303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a:endCxn id="11" idx="1"/>
          </p:cNvCxnSpPr>
          <p:nvPr/>
        </p:nvCxnSpPr>
        <p:spPr bwMode="auto">
          <a:xfrm>
            <a:off x="2771800" y="2708920"/>
            <a:ext cx="767340" cy="3965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91616" y="3067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465323" y="303134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609742" y="395748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74103" y="39924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017627" y="3961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998206" y="395604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51048"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82540"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61770" y="3499731"/>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721855" y="3499731"/>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p:cNvCxnSpPr>
          <p:nvPr/>
        </p:nvCxnSpPr>
        <p:spPr bwMode="auto">
          <a:xfrm>
            <a:off x="3895562" y="3463225"/>
            <a:ext cx="345988" cy="494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269655" y="3463225"/>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803076" y="4466475"/>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71547"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58673"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88583"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83176"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stCxn id="15" idx="4"/>
          </p:cNvCxnSpPr>
          <p:nvPr/>
        </p:nvCxnSpPr>
        <p:spPr bwMode="auto">
          <a:xfrm flipH="1">
            <a:off x="3090199" y="4467349"/>
            <a:ext cx="179456" cy="66014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40113" y="51003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47135" y="4463463"/>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9" name="TextBox 20"/>
          <p:cNvSpPr txBox="1">
            <a:spLocks noChangeArrowheads="1"/>
          </p:cNvSpPr>
          <p:nvPr/>
        </p:nvSpPr>
        <p:spPr bwMode="auto">
          <a:xfrm>
            <a:off x="5810676" y="2615362"/>
            <a:ext cx="3168352" cy="13849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二叉树的层：具有相同深度的节点所在的层相同</a:t>
            </a:r>
            <a:endParaRPr lang="en-US" altLang="zh-CN" sz="2800" b="1" dirty="0">
              <a:latin typeface="微软雅黑" panose="020B0503020204020204" pitchFamily="34" charset="-122"/>
              <a:ea typeface="微软雅黑" panose="020B0503020204020204" pitchFamily="34" charset="-122"/>
            </a:endParaRPr>
          </a:p>
        </p:txBody>
      </p:sp>
      <p:cxnSp>
        <p:nvCxnSpPr>
          <p:cNvPr id="32" name="直接箭头连接符 31"/>
          <p:cNvCxnSpPr/>
          <p:nvPr/>
        </p:nvCxnSpPr>
        <p:spPr bwMode="auto">
          <a:xfrm>
            <a:off x="3082371" y="2492896"/>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4696239" y="2277042"/>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p:nvPr/>
        </p:nvCxnSpPr>
        <p:spPr bwMode="auto">
          <a:xfrm>
            <a:off x="4063385" y="3261603"/>
            <a:ext cx="645367" cy="598"/>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4696239" y="3040370"/>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4506747" y="4208532"/>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4696239" y="4000357"/>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73" name="直接箭头连接符 72"/>
          <p:cNvCxnSpPr>
            <a:endCxn id="74" idx="1"/>
          </p:cNvCxnSpPr>
          <p:nvPr/>
        </p:nvCxnSpPr>
        <p:spPr bwMode="auto">
          <a:xfrm>
            <a:off x="3465323" y="5331210"/>
            <a:ext cx="1230916" cy="1"/>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4" name="矩形 73"/>
          <p:cNvSpPr/>
          <p:nvPr/>
        </p:nvSpPr>
        <p:spPr>
          <a:xfrm>
            <a:off x="4696239" y="5100378"/>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8" name="TextBox 20"/>
              <p:cNvSpPr txBox="1">
                <a:spLocks noChangeArrowheads="1"/>
              </p:cNvSpPr>
              <p:nvPr/>
            </p:nvSpPr>
            <p:spPr bwMode="auto">
              <a:xfrm>
                <a:off x="5800529" y="4139680"/>
                <a:ext cx="3168352" cy="96513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第 </a:t>
                </a:r>
                <a14:m>
                  <m:oMath xmlns:m="http://schemas.openxmlformats.org/officeDocument/2006/math">
                    <m:r>
                      <a:rPr lang="en-US" altLang="zh-CN" sz="2800" b="1" i="1" smtClean="0">
                        <a:latin typeface="Cambria Math" panose="02040503050406030204" pitchFamily="18" charset="0"/>
                        <a:ea typeface="微软雅黑" panose="020B0503020204020204" pitchFamily="34" charset="-122"/>
                      </a:rPr>
                      <m:t>𝒊</m:t>
                    </m:r>
                  </m:oMath>
                </a14:m>
                <a:r>
                  <a:rPr lang="zh-CN" altLang="en-US" sz="2800" b="1" dirty="0">
                    <a:latin typeface="微软雅黑" panose="020B0503020204020204" pitchFamily="34" charset="-122"/>
                    <a:ea typeface="微软雅黑" panose="020B0503020204020204" pitchFamily="34" charset="-122"/>
                  </a:rPr>
                  <a:t> 层的最大节点数：</a:t>
                </a:r>
                <a14:m>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𝒊</m:t>
                        </m:r>
                      </m:sup>
                    </m:sSup>
                  </m:oMath>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8" name="TextBox 20"/>
              <p:cNvSpPr txBox="1">
                <a:spLocks noRot="1" noChangeAspect="1" noMove="1" noResize="1" noEditPoints="1" noAdjustHandles="1" noChangeArrowheads="1" noChangeShapeType="1" noTextEdit="1"/>
              </p:cNvSpPr>
              <p:nvPr/>
            </p:nvSpPr>
            <p:spPr bwMode="auto">
              <a:xfrm>
                <a:off x="5800529" y="4139680"/>
                <a:ext cx="3168352" cy="965136"/>
              </a:xfrm>
              <a:prstGeom prst="rect">
                <a:avLst/>
              </a:prstGeom>
              <a:blipFill>
                <a:blip r:embed="rId3"/>
                <a:stretch>
                  <a:fillRect l="-3468" t="-6329" b="-17089"/>
                </a:stretch>
              </a:blipFill>
              <a:ln w="9525">
                <a:noFill/>
                <a:miter lim="800000"/>
                <a:headEnd/>
                <a:tailEnd/>
              </a:ln>
            </p:spPr>
            <p:txBody>
              <a:bodyPr/>
              <a:lstStyle/>
              <a:p>
                <a:r>
                  <a:rPr lang="zh-CN" altLang="en-US">
                    <a:noFill/>
                  </a:rPr>
                  <a:t> </a:t>
                </a:r>
              </a:p>
            </p:txBody>
          </p:sp>
        </mc:Fallback>
      </mc:AlternateContent>
      <p:sp>
        <p:nvSpPr>
          <p:cNvPr id="37" name="矩形 36"/>
          <p:cNvSpPr/>
          <p:nvPr/>
        </p:nvSpPr>
        <p:spPr>
          <a:xfrm>
            <a:off x="2088852" y="5906889"/>
            <a:ext cx="5060790"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任意节点的平衡因子皆大于等于</a:t>
            </a:r>
            <a:r>
              <a:rPr lang="en-US" altLang="zh-CN" sz="2400" b="1" dirty="0">
                <a:solidFill>
                  <a:schemeClr val="bg1"/>
                </a:solidFill>
                <a:latin typeface="微软雅黑" panose="020B0503020204020204" pitchFamily="34" charset="-122"/>
                <a:ea typeface="微软雅黑" panose="020B0503020204020204" pitchFamily="34" charset="-122"/>
              </a:rPr>
              <a:t>0</a:t>
            </a:r>
            <a:endParaRPr lang="zh-CN" altLang="en-US" sz="2400" dirty="0"/>
          </a:p>
        </p:txBody>
      </p:sp>
    </p:spTree>
    <p:extLst>
      <p:ext uri="{BB962C8B-B14F-4D97-AF65-F5344CB8AC3E}">
        <p14:creationId xmlns:p14="http://schemas.microsoft.com/office/powerpoint/2010/main" val="2078614155"/>
      </p:ext>
    </p:extLst>
  </p:cSld>
  <p:clrMapOvr>
    <a:masterClrMapping/>
  </p:clrMapOvr>
  <p:transition advTm="157">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回顾：完全二叉树</a:t>
            </a:r>
          </a:p>
        </p:txBody>
      </p:sp>
      <p:sp>
        <p:nvSpPr>
          <p:cNvPr id="6" name="TextBox 20"/>
          <p:cNvSpPr txBox="1">
            <a:spLocks noChangeArrowheads="1"/>
          </p:cNvSpPr>
          <p:nvPr/>
        </p:nvSpPr>
        <p:spPr bwMode="auto">
          <a:xfrm>
            <a:off x="359024" y="1124835"/>
            <a:ext cx="512749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完全二叉树的向量表示</a:t>
            </a:r>
            <a:endParaRPr lang="en-US" altLang="zh-CN" sz="2800" b="1" dirty="0">
              <a:latin typeface="微软雅黑" panose="020B0503020204020204" pitchFamily="34" charset="-122"/>
              <a:ea typeface="微软雅黑" panose="020B0503020204020204" pitchFamily="34" charset="-122"/>
            </a:endParaRPr>
          </a:p>
        </p:txBody>
      </p:sp>
      <p:sp>
        <p:nvSpPr>
          <p:cNvPr id="19" name="Text Box 3"/>
          <p:cNvSpPr txBox="1">
            <a:spLocks noChangeArrowheads="1"/>
          </p:cNvSpPr>
          <p:nvPr/>
        </p:nvSpPr>
        <p:spPr bwMode="auto">
          <a:xfrm>
            <a:off x="294330" y="5416727"/>
            <a:ext cx="4027388" cy="523220"/>
          </a:xfrm>
          <a:prstGeom prst="rect">
            <a:avLst/>
          </a:prstGeom>
          <a:noFill/>
          <a:ln w="9525">
            <a:noFill/>
            <a:miter lim="800000"/>
            <a:headEnd/>
            <a:tailEnd/>
          </a:ln>
        </p:spPr>
        <p:txBody>
          <a:bodyPr wrap="square">
            <a:spAutoFit/>
          </a:bodyPr>
          <a:lstStyle>
            <a:defPPr>
              <a:defRPr lang="zh-CN"/>
            </a:defPPr>
            <a:lvl1pPr marL="342900" indent="-342900">
              <a:spcAft>
                <a:spcPts val="600"/>
              </a:spcAft>
              <a:buClr>
                <a:srgbClr val="C00000"/>
              </a:buClr>
              <a:buFont typeface="Wingdings" panose="05000000000000000000" pitchFamily="2" charset="2"/>
              <a:buChar char="n"/>
              <a:defRPr sz="2800" b="1">
                <a:latin typeface="微软雅黑" panose="020B0503020204020204" pitchFamily="34" charset="-122"/>
                <a:ea typeface="微软雅黑" panose="020B0503020204020204" pitchFamily="34" charset="-122"/>
              </a:defRPr>
            </a:lvl1pPr>
          </a:lstStyle>
          <a:p>
            <a:pPr marL="0" indent="0" algn="ctr">
              <a:buNone/>
            </a:pPr>
            <a:r>
              <a:rPr lang="zh-CN" altLang="en-US" dirty="0"/>
              <a:t>完全二叉树向量表示</a:t>
            </a:r>
          </a:p>
        </p:txBody>
      </p:sp>
      <p:sp>
        <p:nvSpPr>
          <p:cNvPr id="22" name="Line 5"/>
          <p:cNvSpPr>
            <a:spLocks noChangeShapeType="1"/>
          </p:cNvSpPr>
          <p:nvPr/>
        </p:nvSpPr>
        <p:spPr bwMode="auto">
          <a:xfrm>
            <a:off x="3619618" y="2796927"/>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24" name="Line 6"/>
          <p:cNvSpPr>
            <a:spLocks noChangeShapeType="1"/>
          </p:cNvSpPr>
          <p:nvPr/>
        </p:nvSpPr>
        <p:spPr bwMode="auto">
          <a:xfrm flipH="1">
            <a:off x="3162418" y="2754065"/>
            <a:ext cx="354013" cy="423863"/>
          </a:xfrm>
          <a:prstGeom prst="line">
            <a:avLst/>
          </a:prstGeom>
          <a:noFill/>
          <a:ln w="38100">
            <a:solidFill>
              <a:srgbClr val="009900"/>
            </a:solidFill>
            <a:round/>
            <a:headEnd/>
            <a:tailEnd/>
          </a:ln>
          <a:effectLst/>
        </p:spPr>
        <p:txBody>
          <a:bodyPr wrap="none" anchor="ctr"/>
          <a:lstStyle/>
          <a:p>
            <a:endParaRPr lang="zh-CN" altLang="en-US"/>
          </a:p>
        </p:txBody>
      </p:sp>
      <p:sp>
        <p:nvSpPr>
          <p:cNvPr id="25" name="Line 7"/>
          <p:cNvSpPr>
            <a:spLocks noChangeShapeType="1"/>
          </p:cNvSpPr>
          <p:nvPr/>
        </p:nvSpPr>
        <p:spPr bwMode="auto">
          <a:xfrm>
            <a:off x="1790818" y="2720727"/>
            <a:ext cx="342900" cy="414338"/>
          </a:xfrm>
          <a:prstGeom prst="line">
            <a:avLst/>
          </a:prstGeom>
          <a:noFill/>
          <a:ln w="38100">
            <a:solidFill>
              <a:srgbClr val="009900"/>
            </a:solidFill>
            <a:round/>
            <a:headEnd/>
            <a:tailEnd/>
          </a:ln>
          <a:effectLst/>
        </p:spPr>
        <p:txBody>
          <a:bodyPr wrap="none" anchor="ctr"/>
          <a:lstStyle/>
          <a:p>
            <a:endParaRPr lang="zh-CN" altLang="en-US"/>
          </a:p>
        </p:txBody>
      </p:sp>
      <p:sp>
        <p:nvSpPr>
          <p:cNvPr id="26" name="Line 8"/>
          <p:cNvSpPr>
            <a:spLocks noChangeShapeType="1"/>
          </p:cNvSpPr>
          <p:nvPr/>
        </p:nvSpPr>
        <p:spPr bwMode="auto">
          <a:xfrm flipH="1">
            <a:off x="1257418" y="2796927"/>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27" name="Line 9"/>
          <p:cNvSpPr>
            <a:spLocks noChangeShapeType="1"/>
          </p:cNvSpPr>
          <p:nvPr/>
        </p:nvSpPr>
        <p:spPr bwMode="auto">
          <a:xfrm>
            <a:off x="2781418" y="2187327"/>
            <a:ext cx="723900" cy="434975"/>
          </a:xfrm>
          <a:prstGeom prst="line">
            <a:avLst/>
          </a:prstGeom>
          <a:noFill/>
          <a:ln w="38100">
            <a:solidFill>
              <a:srgbClr val="009900"/>
            </a:solidFill>
            <a:round/>
            <a:headEnd/>
            <a:tailEnd/>
          </a:ln>
          <a:effectLst/>
        </p:spPr>
        <p:txBody>
          <a:bodyPr wrap="none" anchor="ctr"/>
          <a:lstStyle/>
          <a:p>
            <a:endParaRPr lang="zh-CN" altLang="en-US"/>
          </a:p>
        </p:txBody>
      </p:sp>
      <p:sp>
        <p:nvSpPr>
          <p:cNvPr id="29" name="Line 10"/>
          <p:cNvSpPr>
            <a:spLocks noChangeShapeType="1"/>
          </p:cNvSpPr>
          <p:nvPr/>
        </p:nvSpPr>
        <p:spPr bwMode="auto">
          <a:xfrm flipH="1">
            <a:off x="1790818" y="2187327"/>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30" name="Oval 11"/>
          <p:cNvSpPr>
            <a:spLocks noChangeArrowheads="1"/>
          </p:cNvSpPr>
          <p:nvPr/>
        </p:nvSpPr>
        <p:spPr bwMode="auto">
          <a:xfrm>
            <a:off x="2438518" y="1915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31" name="Line 12"/>
          <p:cNvSpPr>
            <a:spLocks noChangeShapeType="1"/>
          </p:cNvSpPr>
          <p:nvPr/>
        </p:nvSpPr>
        <p:spPr bwMode="auto">
          <a:xfrm flipH="1">
            <a:off x="2033706" y="3330327"/>
            <a:ext cx="176213" cy="414338"/>
          </a:xfrm>
          <a:prstGeom prst="line">
            <a:avLst/>
          </a:prstGeom>
          <a:noFill/>
          <a:ln w="38100">
            <a:solidFill>
              <a:srgbClr val="009900"/>
            </a:solidFill>
            <a:round/>
            <a:headEnd/>
            <a:tailEnd/>
          </a:ln>
          <a:effectLst/>
        </p:spPr>
        <p:txBody>
          <a:bodyPr wrap="none" anchor="ctr"/>
          <a:lstStyle/>
          <a:p>
            <a:endParaRPr lang="zh-CN" altLang="en-US"/>
          </a:p>
        </p:txBody>
      </p:sp>
      <p:sp>
        <p:nvSpPr>
          <p:cNvPr id="33" name="Line 13"/>
          <p:cNvSpPr>
            <a:spLocks noChangeShapeType="1"/>
          </p:cNvSpPr>
          <p:nvPr/>
        </p:nvSpPr>
        <p:spPr bwMode="auto">
          <a:xfrm>
            <a:off x="1333618" y="3406527"/>
            <a:ext cx="138113" cy="414338"/>
          </a:xfrm>
          <a:prstGeom prst="line">
            <a:avLst/>
          </a:prstGeom>
          <a:noFill/>
          <a:ln w="38100">
            <a:solidFill>
              <a:srgbClr val="009900"/>
            </a:solidFill>
            <a:round/>
            <a:headEnd/>
            <a:tailEnd/>
          </a:ln>
          <a:effectLst/>
        </p:spPr>
        <p:txBody>
          <a:bodyPr wrap="none" anchor="ctr"/>
          <a:lstStyle/>
          <a:p>
            <a:endParaRPr lang="zh-CN" altLang="en-US"/>
          </a:p>
        </p:txBody>
      </p:sp>
      <p:sp>
        <p:nvSpPr>
          <p:cNvPr id="34" name="Line 14"/>
          <p:cNvSpPr>
            <a:spLocks noChangeShapeType="1"/>
          </p:cNvSpPr>
          <p:nvPr/>
        </p:nvSpPr>
        <p:spPr bwMode="auto">
          <a:xfrm flipH="1">
            <a:off x="995481" y="3330327"/>
            <a:ext cx="261938" cy="457200"/>
          </a:xfrm>
          <a:prstGeom prst="line">
            <a:avLst/>
          </a:prstGeom>
          <a:noFill/>
          <a:ln w="38100">
            <a:solidFill>
              <a:srgbClr val="009900"/>
            </a:solidFill>
            <a:round/>
            <a:headEnd/>
            <a:tailEnd/>
          </a:ln>
          <a:effectLst/>
        </p:spPr>
        <p:txBody>
          <a:bodyPr wrap="none" anchor="ctr"/>
          <a:lstStyle/>
          <a:p>
            <a:endParaRPr lang="zh-CN" altLang="en-US"/>
          </a:p>
        </p:txBody>
      </p:sp>
      <p:sp>
        <p:nvSpPr>
          <p:cNvPr id="35" name="Text Box 15"/>
          <p:cNvSpPr txBox="1">
            <a:spLocks noChangeArrowheads="1"/>
          </p:cNvSpPr>
          <p:nvPr/>
        </p:nvSpPr>
        <p:spPr bwMode="auto">
          <a:xfrm>
            <a:off x="2481381" y="1853952"/>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0</a:t>
            </a:r>
            <a:endParaRPr kumimoji="1" lang="en-US" altLang="zh-CN" sz="2400" dirty="0">
              <a:latin typeface="Times New Roman" pitchFamily="18" charset="0"/>
            </a:endParaRPr>
          </a:p>
        </p:txBody>
      </p:sp>
      <p:sp>
        <p:nvSpPr>
          <p:cNvPr id="103" name="Oval 75"/>
          <p:cNvSpPr>
            <a:spLocks noChangeArrowheads="1"/>
          </p:cNvSpPr>
          <p:nvPr/>
        </p:nvSpPr>
        <p:spPr bwMode="auto">
          <a:xfrm>
            <a:off x="15241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4" name="Oval 76"/>
          <p:cNvSpPr>
            <a:spLocks noChangeArrowheads="1"/>
          </p:cNvSpPr>
          <p:nvPr/>
        </p:nvSpPr>
        <p:spPr bwMode="auto">
          <a:xfrm>
            <a:off x="1066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5" name="Oval 77"/>
          <p:cNvSpPr>
            <a:spLocks noChangeArrowheads="1"/>
          </p:cNvSpPr>
          <p:nvPr/>
        </p:nvSpPr>
        <p:spPr bwMode="auto">
          <a:xfrm>
            <a:off x="684331" y="37399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6" name="Oval 78"/>
          <p:cNvSpPr>
            <a:spLocks noChangeArrowheads="1"/>
          </p:cNvSpPr>
          <p:nvPr/>
        </p:nvSpPr>
        <p:spPr bwMode="auto">
          <a:xfrm>
            <a:off x="12193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7" name="Oval 79"/>
          <p:cNvSpPr>
            <a:spLocks noChangeArrowheads="1"/>
          </p:cNvSpPr>
          <p:nvPr/>
        </p:nvSpPr>
        <p:spPr bwMode="auto">
          <a:xfrm>
            <a:off x="17527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8" name="Oval 80"/>
          <p:cNvSpPr>
            <a:spLocks noChangeArrowheads="1"/>
          </p:cNvSpPr>
          <p:nvPr/>
        </p:nvSpPr>
        <p:spPr bwMode="auto">
          <a:xfrm>
            <a:off x="19813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9" name="Text Box 81"/>
          <p:cNvSpPr txBox="1">
            <a:spLocks noChangeArrowheads="1"/>
          </p:cNvSpPr>
          <p:nvPr/>
        </p:nvSpPr>
        <p:spPr bwMode="auto">
          <a:xfrm>
            <a:off x="1581268"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a:t>
            </a:r>
          </a:p>
        </p:txBody>
      </p:sp>
      <p:sp>
        <p:nvSpPr>
          <p:cNvPr id="110" name="Text Box 82"/>
          <p:cNvSpPr txBox="1">
            <a:spLocks noChangeArrowheads="1"/>
          </p:cNvSpPr>
          <p:nvPr/>
        </p:nvSpPr>
        <p:spPr bwMode="auto">
          <a:xfrm>
            <a:off x="11145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sp>
        <p:nvSpPr>
          <p:cNvPr id="111" name="Text Box 83"/>
          <p:cNvSpPr txBox="1">
            <a:spLocks noChangeArrowheads="1"/>
          </p:cNvSpPr>
          <p:nvPr/>
        </p:nvSpPr>
        <p:spPr bwMode="auto">
          <a:xfrm>
            <a:off x="719256"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sp>
        <p:nvSpPr>
          <p:cNvPr id="112" name="Text Box 84"/>
          <p:cNvSpPr txBox="1">
            <a:spLocks noChangeArrowheads="1"/>
          </p:cNvSpPr>
          <p:nvPr/>
        </p:nvSpPr>
        <p:spPr bwMode="auto">
          <a:xfrm>
            <a:off x="1257418"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8</a:t>
            </a:r>
          </a:p>
        </p:txBody>
      </p:sp>
      <p:sp>
        <p:nvSpPr>
          <p:cNvPr id="113" name="Text Box 85"/>
          <p:cNvSpPr txBox="1">
            <a:spLocks noChangeArrowheads="1"/>
          </p:cNvSpPr>
          <p:nvPr/>
        </p:nvSpPr>
        <p:spPr bwMode="auto">
          <a:xfrm>
            <a:off x="1815909" y="3715069"/>
            <a:ext cx="364202"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9</a:t>
            </a:r>
          </a:p>
        </p:txBody>
      </p:sp>
      <p:sp>
        <p:nvSpPr>
          <p:cNvPr id="114" name="Text Box 86"/>
          <p:cNvSpPr txBox="1">
            <a:spLocks noChangeArrowheads="1"/>
          </p:cNvSpPr>
          <p:nvPr/>
        </p:nvSpPr>
        <p:spPr bwMode="auto">
          <a:xfrm>
            <a:off x="20162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115" name="Oval 87"/>
          <p:cNvSpPr>
            <a:spLocks noChangeArrowheads="1"/>
          </p:cNvSpPr>
          <p:nvPr/>
        </p:nvSpPr>
        <p:spPr bwMode="auto">
          <a:xfrm>
            <a:off x="2895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6" name="Oval 88"/>
          <p:cNvSpPr>
            <a:spLocks noChangeArrowheads="1"/>
          </p:cNvSpPr>
          <p:nvPr/>
        </p:nvSpPr>
        <p:spPr bwMode="auto">
          <a:xfrm>
            <a:off x="33529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7" name="Oval 89"/>
          <p:cNvSpPr>
            <a:spLocks noChangeArrowheads="1"/>
          </p:cNvSpPr>
          <p:nvPr/>
        </p:nvSpPr>
        <p:spPr bwMode="auto">
          <a:xfrm>
            <a:off x="3733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8" name="Text Box 90"/>
          <p:cNvSpPr txBox="1">
            <a:spLocks noChangeArrowheads="1"/>
          </p:cNvSpPr>
          <p:nvPr/>
        </p:nvSpPr>
        <p:spPr bwMode="auto">
          <a:xfrm>
            <a:off x="294969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119" name="Text Box 91"/>
          <p:cNvSpPr txBox="1">
            <a:spLocks noChangeArrowheads="1"/>
          </p:cNvSpPr>
          <p:nvPr/>
        </p:nvSpPr>
        <p:spPr bwMode="auto">
          <a:xfrm>
            <a:off x="3789931" y="3017674"/>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6</a:t>
            </a:r>
          </a:p>
        </p:txBody>
      </p:sp>
      <p:sp>
        <p:nvSpPr>
          <p:cNvPr id="120" name="Text Box 92"/>
          <p:cNvSpPr txBox="1">
            <a:spLocks noChangeArrowheads="1"/>
          </p:cNvSpPr>
          <p:nvPr/>
        </p:nvSpPr>
        <p:spPr bwMode="auto">
          <a:xfrm>
            <a:off x="3418006"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a:t>
            </a:r>
          </a:p>
        </p:txBody>
      </p:sp>
      <p:sp>
        <p:nvSpPr>
          <p:cNvPr id="146" name="Rectangle 47"/>
          <p:cNvSpPr>
            <a:spLocks noChangeArrowheads="1"/>
          </p:cNvSpPr>
          <p:nvPr/>
        </p:nvSpPr>
        <p:spPr bwMode="auto">
          <a:xfrm>
            <a:off x="28194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0</a:t>
            </a:r>
            <a:endParaRPr kumimoji="1" lang="zh-CN" altLang="en-US" sz="2800" b="1" dirty="0">
              <a:latin typeface="Times New Roman" pitchFamily="18" charset="0"/>
            </a:endParaRPr>
          </a:p>
        </p:txBody>
      </p:sp>
      <p:sp>
        <p:nvSpPr>
          <p:cNvPr id="147" name="Rectangle 47"/>
          <p:cNvSpPr>
            <a:spLocks noChangeArrowheads="1"/>
          </p:cNvSpPr>
          <p:nvPr/>
        </p:nvSpPr>
        <p:spPr bwMode="auto">
          <a:xfrm>
            <a:off x="65889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148" name="Rectangle 47"/>
          <p:cNvSpPr>
            <a:spLocks noChangeArrowheads="1"/>
          </p:cNvSpPr>
          <p:nvPr/>
        </p:nvSpPr>
        <p:spPr bwMode="auto">
          <a:xfrm>
            <a:off x="103583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149" name="Rectangle 47"/>
          <p:cNvSpPr>
            <a:spLocks noChangeArrowheads="1"/>
          </p:cNvSpPr>
          <p:nvPr/>
        </p:nvSpPr>
        <p:spPr bwMode="auto">
          <a:xfrm>
            <a:off x="141277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150" name="Rectangle 47"/>
          <p:cNvSpPr>
            <a:spLocks noChangeArrowheads="1"/>
          </p:cNvSpPr>
          <p:nvPr/>
        </p:nvSpPr>
        <p:spPr bwMode="auto">
          <a:xfrm>
            <a:off x="1789722"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4</a:t>
            </a:r>
            <a:endParaRPr kumimoji="1" lang="zh-CN" altLang="en-US" sz="2800" b="1" dirty="0">
              <a:latin typeface="Times New Roman" pitchFamily="18" charset="0"/>
            </a:endParaRPr>
          </a:p>
        </p:txBody>
      </p:sp>
      <p:sp>
        <p:nvSpPr>
          <p:cNvPr id="151" name="Rectangle 47"/>
          <p:cNvSpPr>
            <a:spLocks noChangeArrowheads="1"/>
          </p:cNvSpPr>
          <p:nvPr/>
        </p:nvSpPr>
        <p:spPr bwMode="auto">
          <a:xfrm>
            <a:off x="216666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5</a:t>
            </a:r>
            <a:endParaRPr kumimoji="1" lang="zh-CN" altLang="en-US" sz="2800" b="1" dirty="0">
              <a:latin typeface="Times New Roman" pitchFamily="18" charset="0"/>
            </a:endParaRPr>
          </a:p>
        </p:txBody>
      </p:sp>
      <p:sp>
        <p:nvSpPr>
          <p:cNvPr id="152" name="Rectangle 47"/>
          <p:cNvSpPr>
            <a:spLocks noChangeArrowheads="1"/>
          </p:cNvSpPr>
          <p:nvPr/>
        </p:nvSpPr>
        <p:spPr bwMode="auto">
          <a:xfrm>
            <a:off x="254361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6</a:t>
            </a:r>
            <a:endParaRPr kumimoji="1" lang="zh-CN" altLang="en-US" sz="2800" b="1" dirty="0">
              <a:latin typeface="Times New Roman" pitchFamily="18" charset="0"/>
            </a:endParaRPr>
          </a:p>
        </p:txBody>
      </p:sp>
      <p:sp>
        <p:nvSpPr>
          <p:cNvPr id="153" name="Rectangle 47"/>
          <p:cNvSpPr>
            <a:spLocks noChangeArrowheads="1"/>
          </p:cNvSpPr>
          <p:nvPr/>
        </p:nvSpPr>
        <p:spPr bwMode="auto">
          <a:xfrm>
            <a:off x="292055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7</a:t>
            </a:r>
            <a:endParaRPr kumimoji="1" lang="zh-CN" altLang="en-US" sz="2800" b="1" dirty="0">
              <a:latin typeface="Times New Roman" pitchFamily="18" charset="0"/>
            </a:endParaRPr>
          </a:p>
        </p:txBody>
      </p:sp>
      <p:sp>
        <p:nvSpPr>
          <p:cNvPr id="154" name="Rectangle 47"/>
          <p:cNvSpPr>
            <a:spLocks noChangeArrowheads="1"/>
          </p:cNvSpPr>
          <p:nvPr/>
        </p:nvSpPr>
        <p:spPr bwMode="auto">
          <a:xfrm>
            <a:off x="329749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8</a:t>
            </a:r>
            <a:endParaRPr kumimoji="1" lang="zh-CN" altLang="en-US" sz="2800" b="1" dirty="0">
              <a:latin typeface="Times New Roman" pitchFamily="18" charset="0"/>
            </a:endParaRPr>
          </a:p>
        </p:txBody>
      </p:sp>
      <p:sp>
        <p:nvSpPr>
          <p:cNvPr id="155" name="Rectangle 47"/>
          <p:cNvSpPr>
            <a:spLocks noChangeArrowheads="1"/>
          </p:cNvSpPr>
          <p:nvPr/>
        </p:nvSpPr>
        <p:spPr bwMode="auto">
          <a:xfrm>
            <a:off x="3674440" y="4626628"/>
            <a:ext cx="307963" cy="451962"/>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2800" b="1" dirty="0">
                <a:latin typeface="Times New Roman" pitchFamily="18" charset="0"/>
              </a:rPr>
              <a:t>9</a:t>
            </a:r>
            <a:endParaRPr kumimoji="1" lang="zh-CN" altLang="en-US" sz="2800" b="1" dirty="0">
              <a:latin typeface="Times New Roman"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4844093" y="1765340"/>
                <a:ext cx="3652538" cy="461665"/>
              </a:xfrm>
              <a:prstGeom prst="rect">
                <a:avLst/>
              </a:prstGeom>
              <a:solidFill>
                <a:srgbClr val="C00000"/>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𝑷𝒂𝒓𝒆𝒏𝒕</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Cambria Math" panose="02040503050406030204" pitchFamily="18" charset="0"/>
                        </a:rPr>
                        <m:t>≫</m:t>
                      </m:r>
                      <m:r>
                        <a:rPr lang="en-US" altLang="zh-CN" sz="2400" b="1" i="1">
                          <a:solidFill>
                            <a:srgbClr val="FFFF00"/>
                          </a:solidFill>
                          <a:latin typeface="Cambria Math" panose="02040503050406030204" pitchFamily="18" charset="0"/>
                          <a:ea typeface="微软雅黑" panose="020B0503020204020204" pitchFamily="34" charset="-122"/>
                        </a:rPr>
                        <m:t>𝟏</m:t>
                      </m:r>
                    </m:oMath>
                  </m:oMathPara>
                </a14:m>
                <a:endParaRPr lang="zh-CN" altLang="en-US" sz="2400" dirty="0">
                  <a:solidFill>
                    <a:srgbClr val="FFFF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4844093" y="1765340"/>
                <a:ext cx="3652538"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4844093" y="2689518"/>
                <a:ext cx="3840090" cy="461665"/>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𝒍𝑪𝒉𝒊𝒍𝒅</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Cambria Math" panose="02040503050406030204" pitchFamily="18" charset="0"/>
                            </a:rPr>
                            <m:t>≪</m:t>
                          </m:r>
                          <m:r>
                            <a:rPr lang="en-US" altLang="zh-CN" sz="2400" b="1" i="1">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𝟏</m:t>
                      </m:r>
                    </m:oMath>
                  </m:oMathPara>
                </a14:m>
                <a:endParaRPr lang="zh-CN" altLang="en-US" sz="2400" dirty="0">
                  <a:solidFill>
                    <a:srgbClr val="FFFF00"/>
                  </a:solidFill>
                </a:endParaRPr>
              </a:p>
            </p:txBody>
          </p:sp>
        </mc:Choice>
        <mc:Fallback xmlns="">
          <p:sp>
            <p:nvSpPr>
              <p:cNvPr id="97" name="矩形 96"/>
              <p:cNvSpPr>
                <a:spLocks noRot="1" noChangeAspect="1" noMove="1" noResize="1" noEditPoints="1" noAdjustHandles="1" noChangeArrowheads="1" noChangeShapeType="1" noTextEdit="1"/>
              </p:cNvSpPr>
              <p:nvPr/>
            </p:nvSpPr>
            <p:spPr>
              <a:xfrm>
                <a:off x="4844093" y="2689518"/>
                <a:ext cx="3840090"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p:cNvSpPr/>
              <p:nvPr/>
            </p:nvSpPr>
            <p:spPr>
              <a:xfrm>
                <a:off x="4844093" y="3613696"/>
                <a:ext cx="3840090" cy="461665"/>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𝒓𝑪𝒉𝒊𝒍𝒅</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Cambria Math" panose="02040503050406030204" pitchFamily="18" charset="0"/>
                            </a:rPr>
                            <m:t>≪</m:t>
                          </m:r>
                          <m:r>
                            <a:rPr lang="en-US" altLang="zh-CN" sz="2400" b="1" i="1">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𝟐</m:t>
                      </m:r>
                    </m:oMath>
                  </m:oMathPara>
                </a14:m>
                <a:endParaRPr lang="zh-CN" altLang="en-US" sz="2400" dirty="0">
                  <a:solidFill>
                    <a:srgbClr val="FFFF00"/>
                  </a:solidFill>
                </a:endParaRPr>
              </a:p>
            </p:txBody>
          </p:sp>
        </mc:Choice>
        <mc:Fallback xmlns="">
          <p:sp>
            <p:nvSpPr>
              <p:cNvPr id="98" name="矩形 97"/>
              <p:cNvSpPr>
                <a:spLocks noRot="1" noChangeAspect="1" noMove="1" noResize="1" noEditPoints="1" noAdjustHandles="1" noChangeArrowheads="1" noChangeShapeType="1" noTextEdit="1"/>
              </p:cNvSpPr>
              <p:nvPr/>
            </p:nvSpPr>
            <p:spPr>
              <a:xfrm>
                <a:off x="4844093" y="3613696"/>
                <a:ext cx="3840090" cy="461665"/>
              </a:xfrm>
              <a:prstGeom prst="rect">
                <a:avLst/>
              </a:prstGeom>
              <a:blipFill>
                <a:blip r:embed="rId5"/>
                <a:stretch>
                  <a:fillRect/>
                </a:stretch>
              </a:blipFill>
            </p:spPr>
            <p:txBody>
              <a:bodyPr/>
              <a:lstStyle/>
              <a:p>
                <a:r>
                  <a:rPr lang="zh-CN" altLang="en-US">
                    <a:noFill/>
                  </a:rPr>
                  <a:t> </a:t>
                </a:r>
              </a:p>
            </p:txBody>
          </p:sp>
        </mc:Fallback>
      </mc:AlternateContent>
      <p:sp>
        <p:nvSpPr>
          <p:cNvPr id="47" name="矩形 46"/>
          <p:cNvSpPr/>
          <p:nvPr/>
        </p:nvSpPr>
        <p:spPr>
          <a:xfrm>
            <a:off x="4543352" y="4464066"/>
            <a:ext cx="4441571" cy="1384995"/>
          </a:xfrm>
          <a:prstGeom prst="rect">
            <a:avLst/>
          </a:prstGeom>
          <a:solidFill>
            <a:schemeClr val="accent2">
              <a:lumMod val="50000"/>
            </a:schemeClr>
          </a:solidFill>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实际物理存储为向量方式，任意顶点可在向量中快速定位访问其父亲和孩子</a:t>
            </a:r>
            <a:endParaRPr lang="zh-CN" altLang="en-US" sz="2800" dirty="0"/>
          </a:p>
        </p:txBody>
      </p:sp>
    </p:spTree>
    <p:extLst>
      <p:ext uri="{BB962C8B-B14F-4D97-AF65-F5344CB8AC3E}">
        <p14:creationId xmlns:p14="http://schemas.microsoft.com/office/powerpoint/2010/main" val="2859132746"/>
      </p:ext>
    </p:extLst>
  </p:cSld>
  <p:clrMapOvr>
    <a:masterClrMapping/>
  </p:clrMapOvr>
  <p:transition advTm="157">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53" name="TextBox 20"/>
          <p:cNvSpPr txBox="1">
            <a:spLocks noChangeArrowheads="1"/>
          </p:cNvSpPr>
          <p:nvPr/>
        </p:nvSpPr>
        <p:spPr bwMode="auto">
          <a:xfrm>
            <a:off x="172239" y="1154516"/>
            <a:ext cx="8432209" cy="19236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一种二叉树</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每个顶点的值大于或等于其左右孩子的值：大顶堆</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每个顶点的值小于或等于其左右孩子的值：小顶堆</a:t>
            </a:r>
            <a:endParaRPr lang="en-US" altLang="zh-CN" sz="2400" b="1" dirty="0">
              <a:latin typeface="微软雅黑" panose="020B0503020204020204" pitchFamily="34" charset="-122"/>
              <a:ea typeface="微软雅黑" panose="020B0503020204020204" pitchFamily="34" charset="-122"/>
            </a:endParaRPr>
          </a:p>
        </p:txBody>
      </p:sp>
      <p:sp>
        <p:nvSpPr>
          <p:cNvPr id="55" name="Line 5"/>
          <p:cNvSpPr>
            <a:spLocks noChangeShapeType="1"/>
          </p:cNvSpPr>
          <p:nvPr/>
        </p:nvSpPr>
        <p:spPr bwMode="auto">
          <a:xfrm>
            <a:off x="3659722" y="412355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6" name="Line 6"/>
          <p:cNvSpPr>
            <a:spLocks noChangeShapeType="1"/>
          </p:cNvSpPr>
          <p:nvPr/>
        </p:nvSpPr>
        <p:spPr bwMode="auto">
          <a:xfrm flipH="1">
            <a:off x="3202522" y="408069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57" name="Line 7"/>
          <p:cNvSpPr>
            <a:spLocks noChangeShapeType="1"/>
          </p:cNvSpPr>
          <p:nvPr/>
        </p:nvSpPr>
        <p:spPr bwMode="auto">
          <a:xfrm>
            <a:off x="1830922" y="404735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58" name="Line 8"/>
          <p:cNvSpPr>
            <a:spLocks noChangeShapeType="1"/>
          </p:cNvSpPr>
          <p:nvPr/>
        </p:nvSpPr>
        <p:spPr bwMode="auto">
          <a:xfrm flipH="1">
            <a:off x="1297522" y="412355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59" name="Line 9"/>
          <p:cNvSpPr>
            <a:spLocks noChangeShapeType="1"/>
          </p:cNvSpPr>
          <p:nvPr/>
        </p:nvSpPr>
        <p:spPr bwMode="auto">
          <a:xfrm>
            <a:off x="2821522" y="351395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60" name="Line 10"/>
          <p:cNvSpPr>
            <a:spLocks noChangeShapeType="1"/>
          </p:cNvSpPr>
          <p:nvPr/>
        </p:nvSpPr>
        <p:spPr bwMode="auto">
          <a:xfrm flipH="1">
            <a:off x="1830922" y="351395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61" name="Oval 11"/>
          <p:cNvSpPr>
            <a:spLocks noChangeArrowheads="1"/>
          </p:cNvSpPr>
          <p:nvPr/>
        </p:nvSpPr>
        <p:spPr bwMode="auto">
          <a:xfrm>
            <a:off x="2478622" y="3242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2" name="Line 12"/>
          <p:cNvSpPr>
            <a:spLocks noChangeShapeType="1"/>
          </p:cNvSpPr>
          <p:nvPr/>
        </p:nvSpPr>
        <p:spPr bwMode="auto">
          <a:xfrm flipH="1">
            <a:off x="2073810" y="465695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63" name="Line 13"/>
          <p:cNvSpPr>
            <a:spLocks noChangeShapeType="1"/>
          </p:cNvSpPr>
          <p:nvPr/>
        </p:nvSpPr>
        <p:spPr bwMode="auto">
          <a:xfrm>
            <a:off x="1373722" y="473315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64" name="Line 14"/>
          <p:cNvSpPr>
            <a:spLocks noChangeShapeType="1"/>
          </p:cNvSpPr>
          <p:nvPr/>
        </p:nvSpPr>
        <p:spPr bwMode="auto">
          <a:xfrm flipH="1">
            <a:off x="1035585" y="465695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66" name="Oval 75"/>
          <p:cNvSpPr>
            <a:spLocks noChangeArrowheads="1"/>
          </p:cNvSpPr>
          <p:nvPr/>
        </p:nvSpPr>
        <p:spPr bwMode="auto">
          <a:xfrm>
            <a:off x="1564222" y="37758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7" name="Oval 76"/>
          <p:cNvSpPr>
            <a:spLocks noChangeArrowheads="1"/>
          </p:cNvSpPr>
          <p:nvPr/>
        </p:nvSpPr>
        <p:spPr bwMode="auto">
          <a:xfrm>
            <a:off x="11070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68" name="Oval 77"/>
          <p:cNvSpPr>
            <a:spLocks noChangeArrowheads="1"/>
          </p:cNvSpPr>
          <p:nvPr/>
        </p:nvSpPr>
        <p:spPr bwMode="auto">
          <a:xfrm>
            <a:off x="724435" y="506652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69" name="Oval 78"/>
          <p:cNvSpPr>
            <a:spLocks noChangeArrowheads="1"/>
          </p:cNvSpPr>
          <p:nvPr/>
        </p:nvSpPr>
        <p:spPr bwMode="auto">
          <a:xfrm>
            <a:off x="1259422" y="50712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70" name="Oval 79"/>
          <p:cNvSpPr>
            <a:spLocks noChangeArrowheads="1"/>
          </p:cNvSpPr>
          <p:nvPr/>
        </p:nvSpPr>
        <p:spPr bwMode="auto">
          <a:xfrm>
            <a:off x="1792822" y="50712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71" name="Oval 80"/>
          <p:cNvSpPr>
            <a:spLocks noChangeArrowheads="1"/>
          </p:cNvSpPr>
          <p:nvPr/>
        </p:nvSpPr>
        <p:spPr bwMode="auto">
          <a:xfrm>
            <a:off x="20214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78" name="Oval 87"/>
          <p:cNvSpPr>
            <a:spLocks noChangeArrowheads="1"/>
          </p:cNvSpPr>
          <p:nvPr/>
        </p:nvSpPr>
        <p:spPr bwMode="auto">
          <a:xfrm>
            <a:off x="29358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79" name="Oval 88"/>
          <p:cNvSpPr>
            <a:spLocks noChangeArrowheads="1"/>
          </p:cNvSpPr>
          <p:nvPr/>
        </p:nvSpPr>
        <p:spPr bwMode="auto">
          <a:xfrm>
            <a:off x="3393022" y="37758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80" name="Oval 89"/>
          <p:cNvSpPr>
            <a:spLocks noChangeArrowheads="1"/>
          </p:cNvSpPr>
          <p:nvPr/>
        </p:nvSpPr>
        <p:spPr bwMode="auto">
          <a:xfrm>
            <a:off x="3774022" y="43854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84" name="Line 5"/>
          <p:cNvSpPr>
            <a:spLocks noChangeShapeType="1"/>
          </p:cNvSpPr>
          <p:nvPr/>
        </p:nvSpPr>
        <p:spPr bwMode="auto">
          <a:xfrm>
            <a:off x="7796449" y="4166416"/>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85" name="Line 6"/>
          <p:cNvSpPr>
            <a:spLocks noChangeShapeType="1"/>
          </p:cNvSpPr>
          <p:nvPr/>
        </p:nvSpPr>
        <p:spPr bwMode="auto">
          <a:xfrm flipH="1">
            <a:off x="7339249" y="4123554"/>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86" name="Line 7"/>
          <p:cNvSpPr>
            <a:spLocks noChangeShapeType="1"/>
          </p:cNvSpPr>
          <p:nvPr/>
        </p:nvSpPr>
        <p:spPr bwMode="auto">
          <a:xfrm>
            <a:off x="5967649" y="4090216"/>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87" name="Line 8"/>
          <p:cNvSpPr>
            <a:spLocks noChangeShapeType="1"/>
          </p:cNvSpPr>
          <p:nvPr/>
        </p:nvSpPr>
        <p:spPr bwMode="auto">
          <a:xfrm flipH="1">
            <a:off x="5434249" y="4166416"/>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8" name="Line 9"/>
          <p:cNvSpPr>
            <a:spLocks noChangeShapeType="1"/>
          </p:cNvSpPr>
          <p:nvPr/>
        </p:nvSpPr>
        <p:spPr bwMode="auto">
          <a:xfrm>
            <a:off x="6958249" y="3556816"/>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89" name="Line 10"/>
          <p:cNvSpPr>
            <a:spLocks noChangeShapeType="1"/>
          </p:cNvSpPr>
          <p:nvPr/>
        </p:nvSpPr>
        <p:spPr bwMode="auto">
          <a:xfrm flipH="1">
            <a:off x="5967649" y="3556816"/>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90" name="Oval 11"/>
          <p:cNvSpPr>
            <a:spLocks noChangeArrowheads="1"/>
          </p:cNvSpPr>
          <p:nvPr/>
        </p:nvSpPr>
        <p:spPr bwMode="auto">
          <a:xfrm>
            <a:off x="6615349" y="3285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91" name="Line 12"/>
          <p:cNvSpPr>
            <a:spLocks noChangeShapeType="1"/>
          </p:cNvSpPr>
          <p:nvPr/>
        </p:nvSpPr>
        <p:spPr bwMode="auto">
          <a:xfrm flipH="1">
            <a:off x="6210537" y="4699816"/>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92" name="Line 13"/>
          <p:cNvSpPr>
            <a:spLocks noChangeShapeType="1"/>
          </p:cNvSpPr>
          <p:nvPr/>
        </p:nvSpPr>
        <p:spPr bwMode="auto">
          <a:xfrm>
            <a:off x="5510449" y="4776016"/>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93" name="Line 14"/>
          <p:cNvSpPr>
            <a:spLocks noChangeShapeType="1"/>
          </p:cNvSpPr>
          <p:nvPr/>
        </p:nvSpPr>
        <p:spPr bwMode="auto">
          <a:xfrm flipH="1">
            <a:off x="5172312" y="46998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94" name="Oval 75"/>
          <p:cNvSpPr>
            <a:spLocks noChangeArrowheads="1"/>
          </p:cNvSpPr>
          <p:nvPr/>
        </p:nvSpPr>
        <p:spPr bwMode="auto">
          <a:xfrm>
            <a:off x="5700949" y="38187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	</a:t>
            </a:r>
            <a:endParaRPr lang="zh-CN" altLang="en-US" sz="2000" b="1" dirty="0">
              <a:latin typeface="微软雅黑" panose="020B0503020204020204" pitchFamily="34" charset="-122"/>
              <a:ea typeface="微软雅黑" panose="020B0503020204020204" pitchFamily="34" charset="-122"/>
            </a:endParaRPr>
          </a:p>
        </p:txBody>
      </p:sp>
      <p:sp>
        <p:nvSpPr>
          <p:cNvPr id="95" name="Oval 76"/>
          <p:cNvSpPr>
            <a:spLocks noChangeArrowheads="1"/>
          </p:cNvSpPr>
          <p:nvPr/>
        </p:nvSpPr>
        <p:spPr bwMode="auto">
          <a:xfrm>
            <a:off x="52437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96" name="Oval 77"/>
          <p:cNvSpPr>
            <a:spLocks noChangeArrowheads="1"/>
          </p:cNvSpPr>
          <p:nvPr/>
        </p:nvSpPr>
        <p:spPr bwMode="auto">
          <a:xfrm>
            <a:off x="4861162" y="510939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97" name="Oval 78"/>
          <p:cNvSpPr>
            <a:spLocks noChangeArrowheads="1"/>
          </p:cNvSpPr>
          <p:nvPr/>
        </p:nvSpPr>
        <p:spPr bwMode="auto">
          <a:xfrm>
            <a:off x="5396149" y="5114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98" name="Oval 79"/>
          <p:cNvSpPr>
            <a:spLocks noChangeArrowheads="1"/>
          </p:cNvSpPr>
          <p:nvPr/>
        </p:nvSpPr>
        <p:spPr bwMode="auto">
          <a:xfrm>
            <a:off x="5929549" y="51141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99" name="Oval 80"/>
          <p:cNvSpPr>
            <a:spLocks noChangeArrowheads="1"/>
          </p:cNvSpPr>
          <p:nvPr/>
        </p:nvSpPr>
        <p:spPr bwMode="auto">
          <a:xfrm>
            <a:off x="61581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0" name="Oval 87"/>
          <p:cNvSpPr>
            <a:spLocks noChangeArrowheads="1"/>
          </p:cNvSpPr>
          <p:nvPr/>
        </p:nvSpPr>
        <p:spPr bwMode="auto">
          <a:xfrm>
            <a:off x="70725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01" name="Oval 88"/>
          <p:cNvSpPr>
            <a:spLocks noChangeArrowheads="1"/>
          </p:cNvSpPr>
          <p:nvPr/>
        </p:nvSpPr>
        <p:spPr bwMode="auto">
          <a:xfrm>
            <a:off x="7529749" y="38187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02" name="Oval 89"/>
          <p:cNvSpPr>
            <a:spLocks noChangeArrowheads="1"/>
          </p:cNvSpPr>
          <p:nvPr/>
        </p:nvSpPr>
        <p:spPr bwMode="auto">
          <a:xfrm>
            <a:off x="7910749" y="4428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03" name="Rectangle 47"/>
          <p:cNvSpPr>
            <a:spLocks noChangeArrowheads="1"/>
          </p:cNvSpPr>
          <p:nvPr/>
        </p:nvSpPr>
        <p:spPr bwMode="auto">
          <a:xfrm>
            <a:off x="540983"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04" name="Rectangle 47"/>
          <p:cNvSpPr>
            <a:spLocks noChangeArrowheads="1"/>
          </p:cNvSpPr>
          <p:nvPr/>
        </p:nvSpPr>
        <p:spPr bwMode="auto">
          <a:xfrm>
            <a:off x="917927"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1294871"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106" name="Rectangle 47"/>
          <p:cNvSpPr>
            <a:spLocks noChangeArrowheads="1"/>
          </p:cNvSpPr>
          <p:nvPr/>
        </p:nvSpPr>
        <p:spPr bwMode="auto">
          <a:xfrm>
            <a:off x="1671815"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107" name="Rectangle 47"/>
          <p:cNvSpPr>
            <a:spLocks noChangeArrowheads="1"/>
          </p:cNvSpPr>
          <p:nvPr/>
        </p:nvSpPr>
        <p:spPr bwMode="auto">
          <a:xfrm>
            <a:off x="2048759"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08" name="Rectangle 47"/>
          <p:cNvSpPr>
            <a:spLocks noChangeArrowheads="1"/>
          </p:cNvSpPr>
          <p:nvPr/>
        </p:nvSpPr>
        <p:spPr bwMode="auto">
          <a:xfrm>
            <a:off x="2425703"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109" name="Rectangle 47"/>
          <p:cNvSpPr>
            <a:spLocks noChangeArrowheads="1"/>
          </p:cNvSpPr>
          <p:nvPr/>
        </p:nvSpPr>
        <p:spPr bwMode="auto">
          <a:xfrm>
            <a:off x="2802647"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110" name="Rectangle 47"/>
          <p:cNvSpPr>
            <a:spLocks noChangeArrowheads="1"/>
          </p:cNvSpPr>
          <p:nvPr/>
        </p:nvSpPr>
        <p:spPr bwMode="auto">
          <a:xfrm>
            <a:off x="3179591"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11" name="Rectangle 47"/>
          <p:cNvSpPr>
            <a:spLocks noChangeArrowheads="1"/>
          </p:cNvSpPr>
          <p:nvPr/>
        </p:nvSpPr>
        <p:spPr bwMode="auto">
          <a:xfrm>
            <a:off x="3556535" y="5965768"/>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2" name="Rectangle 47"/>
          <p:cNvSpPr>
            <a:spLocks noChangeArrowheads="1"/>
          </p:cNvSpPr>
          <p:nvPr/>
        </p:nvSpPr>
        <p:spPr bwMode="auto">
          <a:xfrm>
            <a:off x="3933477" y="5965769"/>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52" name="Rectangle 47"/>
          <p:cNvSpPr>
            <a:spLocks noChangeArrowheads="1"/>
          </p:cNvSpPr>
          <p:nvPr/>
        </p:nvSpPr>
        <p:spPr bwMode="auto">
          <a:xfrm>
            <a:off x="4860032"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54" name="Rectangle 47"/>
          <p:cNvSpPr>
            <a:spLocks noChangeArrowheads="1"/>
          </p:cNvSpPr>
          <p:nvPr/>
        </p:nvSpPr>
        <p:spPr bwMode="auto">
          <a:xfrm>
            <a:off x="5236976"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65" name="Rectangle 47"/>
          <p:cNvSpPr>
            <a:spLocks noChangeArrowheads="1"/>
          </p:cNvSpPr>
          <p:nvPr/>
        </p:nvSpPr>
        <p:spPr bwMode="auto">
          <a:xfrm>
            <a:off x="5613920"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72" name="Rectangle 47"/>
          <p:cNvSpPr>
            <a:spLocks noChangeArrowheads="1"/>
          </p:cNvSpPr>
          <p:nvPr/>
        </p:nvSpPr>
        <p:spPr bwMode="auto">
          <a:xfrm>
            <a:off x="5990864"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	</a:t>
            </a:r>
            <a:endParaRPr kumimoji="1" lang="zh-CN" altLang="en-US" sz="2400" b="1" dirty="0">
              <a:latin typeface="Times New Roman" pitchFamily="18" charset="0"/>
            </a:endParaRPr>
          </a:p>
        </p:txBody>
      </p:sp>
      <p:sp>
        <p:nvSpPr>
          <p:cNvPr id="73" name="Rectangle 47"/>
          <p:cNvSpPr>
            <a:spLocks noChangeArrowheads="1"/>
          </p:cNvSpPr>
          <p:nvPr/>
        </p:nvSpPr>
        <p:spPr bwMode="auto">
          <a:xfrm>
            <a:off x="6367808"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74" name="Rectangle 47"/>
          <p:cNvSpPr>
            <a:spLocks noChangeArrowheads="1"/>
          </p:cNvSpPr>
          <p:nvPr/>
        </p:nvSpPr>
        <p:spPr bwMode="auto">
          <a:xfrm>
            <a:off x="6744752"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75" name="Rectangle 47"/>
          <p:cNvSpPr>
            <a:spLocks noChangeArrowheads="1"/>
          </p:cNvSpPr>
          <p:nvPr/>
        </p:nvSpPr>
        <p:spPr bwMode="auto">
          <a:xfrm>
            <a:off x="7121696"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76" name="Rectangle 47"/>
          <p:cNvSpPr>
            <a:spLocks noChangeArrowheads="1"/>
          </p:cNvSpPr>
          <p:nvPr/>
        </p:nvSpPr>
        <p:spPr bwMode="auto">
          <a:xfrm>
            <a:off x="7498640"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77" name="Rectangle 47"/>
          <p:cNvSpPr>
            <a:spLocks noChangeArrowheads="1"/>
          </p:cNvSpPr>
          <p:nvPr/>
        </p:nvSpPr>
        <p:spPr bwMode="auto">
          <a:xfrm>
            <a:off x="7875584" y="59523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81" name="Rectangle 47"/>
          <p:cNvSpPr>
            <a:spLocks noChangeArrowheads="1"/>
          </p:cNvSpPr>
          <p:nvPr/>
        </p:nvSpPr>
        <p:spPr bwMode="auto">
          <a:xfrm>
            <a:off x="8252526" y="5952355"/>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3" name="矩形 2"/>
          <p:cNvSpPr/>
          <p:nvPr/>
        </p:nvSpPr>
        <p:spPr>
          <a:xfrm>
            <a:off x="-145971" y="3266886"/>
            <a:ext cx="1569660" cy="461665"/>
          </a:xfrm>
          <a:prstGeom prst="rect">
            <a:avLst/>
          </a:prstGeom>
        </p:spPr>
        <p:txBody>
          <a:bodyPr wrap="none">
            <a:spAutoFit/>
          </a:bodyPr>
          <a:lstStyle/>
          <a:p>
            <a:pPr lvl="1">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大顶堆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2" name="矩形 81"/>
          <p:cNvSpPr/>
          <p:nvPr/>
        </p:nvSpPr>
        <p:spPr>
          <a:xfrm>
            <a:off x="4104732" y="3236041"/>
            <a:ext cx="1569660" cy="461665"/>
          </a:xfrm>
          <a:prstGeom prst="rect">
            <a:avLst/>
          </a:prstGeom>
        </p:spPr>
        <p:txBody>
          <a:bodyPr wrap="none">
            <a:spAutoFit/>
          </a:bodyPr>
          <a:lstStyle/>
          <a:p>
            <a:pPr lvl="1">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小顶堆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8956644"/>
      </p:ext>
    </p:extLst>
  </p:cSld>
  <p:clrMapOvr>
    <a:masterClrMapping/>
  </p:clrMapOvr>
  <p:transition advTm="157">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mc:AlternateContent xmlns:mc="http://schemas.openxmlformats.org/markup-compatibility/2006" xmlns:a14="http://schemas.microsoft.com/office/drawing/2010/main">
        <mc:Choice Requires="a14">
          <p:sp>
            <p:nvSpPr>
              <p:cNvPr id="53" name="TextBox 20"/>
              <p:cNvSpPr txBox="1">
                <a:spLocks noChangeArrowheads="1"/>
              </p:cNvSpPr>
              <p:nvPr/>
            </p:nvSpPr>
            <p:spPr bwMode="auto">
              <a:xfrm>
                <a:off x="172239" y="1154516"/>
                <a:ext cx="8432209" cy="281615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堆序性</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优先级队列默认采用大顶堆</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14:m>
                  <m:oMath xmlns:m="http://schemas.openxmlformats.org/officeDocument/2006/math">
                    <m:r>
                      <a:rPr lang="en-US" altLang="zh-CN" sz="2400" b="1" i="1">
                        <a:latin typeface="Cambria Math" panose="02040503050406030204" pitchFamily="18" charset="0"/>
                        <a:ea typeface="Cambria Math" panose="02040503050406030204" pitchFamily="18" charset="0"/>
                      </a:rPr>
                      <m:t>𝑯</m:t>
                    </m:r>
                    <m:d>
                      <m:dPr>
                        <m:begChr m:val="["/>
                        <m:endChr m:val="]"/>
                        <m:ctrlPr>
                          <a:rPr lang="en-US" altLang="zh-CN" sz="2400" b="1" i="1" smtClean="0">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𝒊</m:t>
                        </m:r>
                      </m:e>
                    </m:d>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𝑯</m:t>
                    </m:r>
                    <m:d>
                      <m:dPr>
                        <m:begChr m:val="["/>
                        <m:endChr m:val="]"/>
                        <m:ctrlPr>
                          <a:rPr lang="en-US" altLang="zh-CN" sz="2400" b="1"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𝒑𝒂𝒓𝒆𝒏𝒕</m:t>
                        </m:r>
                        <m:d>
                          <m:dPr>
                            <m:ctrlPr>
                              <a:rPr lang="en-US" altLang="zh-CN" sz="2400" b="1"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𝒊</m:t>
                            </m:r>
                          </m:e>
                        </m:d>
                      </m:e>
                    </m:d>
                    <m:r>
                      <a:rPr lang="en-US" altLang="zh-CN" sz="2400" b="1" i="1" smtClean="0">
                        <a:latin typeface="Cambria Math" panose="02040503050406030204" pitchFamily="18" charset="0"/>
                        <a:ea typeface="Cambria Math" panose="02040503050406030204" pitchFamily="18" charset="0"/>
                      </a:rPr>
                      <m:t>,  </m:t>
                    </m:r>
                    <m:r>
                      <a:rPr lang="en-US" altLang="zh-CN" sz="2400" b="1" i="1" smtClean="0">
                        <a:latin typeface="Cambria Math" panose="02040503050406030204" pitchFamily="18" charset="0"/>
                        <a:ea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&gt;</m:t>
                    </m:r>
                    <m:r>
                      <a:rPr lang="en-US" altLang="zh-CN" sz="2400" b="1" i="1" smtClean="0">
                        <a:latin typeface="Cambria Math" panose="02040503050406030204" pitchFamily="18" charset="0"/>
                        <a:ea typeface="Cambria Math" panose="02040503050406030204" pitchFamily="18" charset="0"/>
                      </a:rPr>
                      <m:t>𝟎</m:t>
                    </m:r>
                  </m:oMath>
                </a14:m>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根节点为极大值点</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err="1">
                    <a:latin typeface="微软雅黑" panose="020B0503020204020204" pitchFamily="34" charset="-122"/>
                    <a:ea typeface="微软雅黑" panose="020B0503020204020204" pitchFamily="34" charset="-122"/>
                  </a:rPr>
                  <a:t>getMax</a:t>
                </a:r>
                <a:r>
                  <a:rPr lang="zh-CN" altLang="en-US" sz="2400" b="1" dirty="0">
                    <a:latin typeface="微软雅黑" panose="020B0503020204020204" pitchFamily="34" charset="-122"/>
                    <a:ea typeface="微软雅黑" panose="020B0503020204020204" pitchFamily="34" charset="-122"/>
                  </a:rPr>
                  <a:t>直接取出向量首元素，复杂度</a:t>
                </a:r>
                <a:r>
                  <a:rPr lang="en-US" altLang="zh-CN" sz="2400" b="1" dirty="0">
                    <a:latin typeface="微软雅黑" panose="020B0503020204020204" pitchFamily="34" charset="-122"/>
                    <a:ea typeface="微软雅黑" panose="020B0503020204020204" pitchFamily="34" charset="-122"/>
                  </a:rPr>
                  <a:t>O(1)</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以下主要考虑插入</a:t>
                </a:r>
                <a:r>
                  <a:rPr lang="en-US" altLang="zh-CN" sz="2400" b="1" dirty="0">
                    <a:latin typeface="微软雅黑" panose="020B0503020204020204" pitchFamily="34" charset="-122"/>
                    <a:ea typeface="微软雅黑" panose="020B0503020204020204" pitchFamily="34" charset="-122"/>
                  </a:rPr>
                  <a:t>insert</a:t>
                </a:r>
                <a:r>
                  <a:rPr lang="zh-CN" altLang="en-US" sz="2400" b="1" dirty="0">
                    <a:latin typeface="微软雅黑" panose="020B0503020204020204" pitchFamily="34" charset="-122"/>
                    <a:ea typeface="微软雅黑" panose="020B0503020204020204" pitchFamily="34" charset="-122"/>
                  </a:rPr>
                  <a:t>以及</a:t>
                </a:r>
                <a:r>
                  <a:rPr lang="en-US" altLang="zh-CN" sz="2400" b="1" dirty="0" err="1">
                    <a:latin typeface="微软雅黑" panose="020B0503020204020204" pitchFamily="34" charset="-122"/>
                    <a:ea typeface="微软雅黑" panose="020B0503020204020204" pitchFamily="34" charset="-122"/>
                  </a:rPr>
                  <a:t>delMax</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53" name="TextBox 20"/>
              <p:cNvSpPr txBox="1">
                <a:spLocks noRot="1" noChangeAspect="1" noMove="1" noResize="1" noEditPoints="1" noAdjustHandles="1" noChangeArrowheads="1" noChangeShapeType="1" noTextEdit="1"/>
              </p:cNvSpPr>
              <p:nvPr/>
            </p:nvSpPr>
            <p:spPr bwMode="auto">
              <a:xfrm>
                <a:off x="172239" y="1154516"/>
                <a:ext cx="8432209" cy="2816156"/>
              </a:xfrm>
              <a:prstGeom prst="rect">
                <a:avLst/>
              </a:prstGeom>
              <a:blipFill>
                <a:blip r:embed="rId3"/>
                <a:stretch>
                  <a:fillRect l="-1591" t="-2814" b="-4113"/>
                </a:stretch>
              </a:blipFill>
              <a:ln w="9525">
                <a:noFill/>
                <a:miter lim="800000"/>
                <a:headEnd/>
                <a:tailEnd/>
              </a:ln>
            </p:spPr>
            <p:txBody>
              <a:bodyPr/>
              <a:lstStyle/>
              <a:p>
                <a:r>
                  <a:rPr lang="zh-CN" altLang="en-US">
                    <a:noFill/>
                  </a:rPr>
                  <a:t> </a:t>
                </a:r>
              </a:p>
            </p:txBody>
          </p:sp>
        </mc:Fallback>
      </mc:AlternateContent>
      <p:sp>
        <p:nvSpPr>
          <p:cNvPr id="55" name="Line 5"/>
          <p:cNvSpPr>
            <a:spLocks noChangeShapeType="1"/>
          </p:cNvSpPr>
          <p:nvPr/>
        </p:nvSpPr>
        <p:spPr bwMode="auto">
          <a:xfrm>
            <a:off x="3425900" y="51924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6" name="Line 6"/>
          <p:cNvSpPr>
            <a:spLocks noChangeShapeType="1"/>
          </p:cNvSpPr>
          <p:nvPr/>
        </p:nvSpPr>
        <p:spPr bwMode="auto">
          <a:xfrm flipH="1">
            <a:off x="2968700" y="51495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57" name="Line 7"/>
          <p:cNvSpPr>
            <a:spLocks noChangeShapeType="1"/>
          </p:cNvSpPr>
          <p:nvPr/>
        </p:nvSpPr>
        <p:spPr bwMode="auto">
          <a:xfrm>
            <a:off x="1597100" y="51162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58" name="Line 8"/>
          <p:cNvSpPr>
            <a:spLocks noChangeShapeType="1"/>
          </p:cNvSpPr>
          <p:nvPr/>
        </p:nvSpPr>
        <p:spPr bwMode="auto">
          <a:xfrm flipH="1">
            <a:off x="1063700" y="51924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59" name="Line 9"/>
          <p:cNvSpPr>
            <a:spLocks noChangeShapeType="1"/>
          </p:cNvSpPr>
          <p:nvPr/>
        </p:nvSpPr>
        <p:spPr bwMode="auto">
          <a:xfrm>
            <a:off x="2587700" y="45828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60" name="Line 10"/>
          <p:cNvSpPr>
            <a:spLocks noChangeShapeType="1"/>
          </p:cNvSpPr>
          <p:nvPr/>
        </p:nvSpPr>
        <p:spPr bwMode="auto">
          <a:xfrm flipH="1">
            <a:off x="1597100" y="45828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61" name="Oval 11"/>
          <p:cNvSpPr>
            <a:spLocks noChangeArrowheads="1"/>
          </p:cNvSpPr>
          <p:nvPr/>
        </p:nvSpPr>
        <p:spPr bwMode="auto">
          <a:xfrm>
            <a:off x="2244800" y="4311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2" name="Line 12"/>
          <p:cNvSpPr>
            <a:spLocks noChangeShapeType="1"/>
          </p:cNvSpPr>
          <p:nvPr/>
        </p:nvSpPr>
        <p:spPr bwMode="auto">
          <a:xfrm flipH="1">
            <a:off x="1839988" y="57258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63" name="Line 13"/>
          <p:cNvSpPr>
            <a:spLocks noChangeShapeType="1"/>
          </p:cNvSpPr>
          <p:nvPr/>
        </p:nvSpPr>
        <p:spPr bwMode="auto">
          <a:xfrm>
            <a:off x="1139900" y="58020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64" name="Line 14"/>
          <p:cNvSpPr>
            <a:spLocks noChangeShapeType="1"/>
          </p:cNvSpPr>
          <p:nvPr/>
        </p:nvSpPr>
        <p:spPr bwMode="auto">
          <a:xfrm flipH="1">
            <a:off x="801763" y="57258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66" name="Oval 75"/>
          <p:cNvSpPr>
            <a:spLocks noChangeArrowheads="1"/>
          </p:cNvSpPr>
          <p:nvPr/>
        </p:nvSpPr>
        <p:spPr bwMode="auto">
          <a:xfrm>
            <a:off x="1330400" y="4844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7" name="Oval 76"/>
          <p:cNvSpPr>
            <a:spLocks noChangeArrowheads="1"/>
          </p:cNvSpPr>
          <p:nvPr/>
        </p:nvSpPr>
        <p:spPr bwMode="auto">
          <a:xfrm>
            <a:off x="8732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68" name="Oval 77"/>
          <p:cNvSpPr>
            <a:spLocks noChangeArrowheads="1"/>
          </p:cNvSpPr>
          <p:nvPr/>
        </p:nvSpPr>
        <p:spPr bwMode="auto">
          <a:xfrm>
            <a:off x="490613" y="61353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69" name="Oval 78"/>
          <p:cNvSpPr>
            <a:spLocks noChangeArrowheads="1"/>
          </p:cNvSpPr>
          <p:nvPr/>
        </p:nvSpPr>
        <p:spPr bwMode="auto">
          <a:xfrm>
            <a:off x="1025600" y="614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70" name="Oval 79"/>
          <p:cNvSpPr>
            <a:spLocks noChangeArrowheads="1"/>
          </p:cNvSpPr>
          <p:nvPr/>
        </p:nvSpPr>
        <p:spPr bwMode="auto">
          <a:xfrm>
            <a:off x="1559000" y="614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71" name="Oval 80"/>
          <p:cNvSpPr>
            <a:spLocks noChangeArrowheads="1"/>
          </p:cNvSpPr>
          <p:nvPr/>
        </p:nvSpPr>
        <p:spPr bwMode="auto">
          <a:xfrm>
            <a:off x="17876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78" name="Oval 87"/>
          <p:cNvSpPr>
            <a:spLocks noChangeArrowheads="1"/>
          </p:cNvSpPr>
          <p:nvPr/>
        </p:nvSpPr>
        <p:spPr bwMode="auto">
          <a:xfrm>
            <a:off x="27020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79" name="Oval 88"/>
          <p:cNvSpPr>
            <a:spLocks noChangeArrowheads="1"/>
          </p:cNvSpPr>
          <p:nvPr/>
        </p:nvSpPr>
        <p:spPr bwMode="auto">
          <a:xfrm>
            <a:off x="3159200" y="4844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80" name="Oval 89"/>
          <p:cNvSpPr>
            <a:spLocks noChangeArrowheads="1"/>
          </p:cNvSpPr>
          <p:nvPr/>
        </p:nvSpPr>
        <p:spPr bwMode="auto">
          <a:xfrm>
            <a:off x="3540200" y="54543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3" name="Rectangle 47"/>
          <p:cNvSpPr>
            <a:spLocks noChangeArrowheads="1"/>
          </p:cNvSpPr>
          <p:nvPr/>
        </p:nvSpPr>
        <p:spPr bwMode="auto">
          <a:xfrm>
            <a:off x="4715307"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04" name="Rectangle 47"/>
          <p:cNvSpPr>
            <a:spLocks noChangeArrowheads="1"/>
          </p:cNvSpPr>
          <p:nvPr/>
        </p:nvSpPr>
        <p:spPr bwMode="auto">
          <a:xfrm>
            <a:off x="5092251"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5469195"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106" name="Rectangle 47"/>
          <p:cNvSpPr>
            <a:spLocks noChangeArrowheads="1"/>
          </p:cNvSpPr>
          <p:nvPr/>
        </p:nvSpPr>
        <p:spPr bwMode="auto">
          <a:xfrm>
            <a:off x="5846139"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107" name="Rectangle 47"/>
          <p:cNvSpPr>
            <a:spLocks noChangeArrowheads="1"/>
          </p:cNvSpPr>
          <p:nvPr/>
        </p:nvSpPr>
        <p:spPr bwMode="auto">
          <a:xfrm>
            <a:off x="6223083"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08" name="Rectangle 47"/>
          <p:cNvSpPr>
            <a:spLocks noChangeArrowheads="1"/>
          </p:cNvSpPr>
          <p:nvPr/>
        </p:nvSpPr>
        <p:spPr bwMode="auto">
          <a:xfrm>
            <a:off x="6600027"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109" name="Rectangle 47"/>
          <p:cNvSpPr>
            <a:spLocks noChangeArrowheads="1"/>
          </p:cNvSpPr>
          <p:nvPr/>
        </p:nvSpPr>
        <p:spPr bwMode="auto">
          <a:xfrm>
            <a:off x="6976971"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110" name="Rectangle 47"/>
          <p:cNvSpPr>
            <a:spLocks noChangeArrowheads="1"/>
          </p:cNvSpPr>
          <p:nvPr/>
        </p:nvSpPr>
        <p:spPr bwMode="auto">
          <a:xfrm>
            <a:off x="7353915"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11" name="Rectangle 47"/>
          <p:cNvSpPr>
            <a:spLocks noChangeArrowheads="1"/>
          </p:cNvSpPr>
          <p:nvPr/>
        </p:nvSpPr>
        <p:spPr bwMode="auto">
          <a:xfrm>
            <a:off x="7730859" y="4658723"/>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2" name="Rectangle 47"/>
          <p:cNvSpPr>
            <a:spLocks noChangeArrowheads="1"/>
          </p:cNvSpPr>
          <p:nvPr/>
        </p:nvSpPr>
        <p:spPr bwMode="auto">
          <a:xfrm>
            <a:off x="8107801" y="4658724"/>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82" name="矩形 81"/>
          <p:cNvSpPr/>
          <p:nvPr/>
        </p:nvSpPr>
        <p:spPr>
          <a:xfrm>
            <a:off x="-201160" y="4149414"/>
            <a:ext cx="1569660" cy="461665"/>
          </a:xfrm>
          <a:prstGeom prst="rect">
            <a:avLst/>
          </a:prstGeom>
        </p:spPr>
        <p:txBody>
          <a:bodyPr wrap="none">
            <a:spAutoFit/>
          </a:bodyPr>
          <a:lstStyle/>
          <a:p>
            <a:pPr lvl="1">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大顶堆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716701"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113" name="矩形 112"/>
          <p:cNvSpPr/>
          <p:nvPr/>
        </p:nvSpPr>
        <p:spPr>
          <a:xfrm>
            <a:off x="5092667"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114" name="矩形 113"/>
          <p:cNvSpPr/>
          <p:nvPr/>
        </p:nvSpPr>
        <p:spPr>
          <a:xfrm>
            <a:off x="5468633"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115" name="矩形 114"/>
          <p:cNvSpPr/>
          <p:nvPr/>
        </p:nvSpPr>
        <p:spPr>
          <a:xfrm>
            <a:off x="5844599"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116" name="矩形 115"/>
          <p:cNvSpPr/>
          <p:nvPr/>
        </p:nvSpPr>
        <p:spPr>
          <a:xfrm>
            <a:off x="6220565"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117" name="矩形 116"/>
          <p:cNvSpPr/>
          <p:nvPr/>
        </p:nvSpPr>
        <p:spPr>
          <a:xfrm>
            <a:off x="6596531"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118" name="矩形 117"/>
          <p:cNvSpPr/>
          <p:nvPr/>
        </p:nvSpPr>
        <p:spPr>
          <a:xfrm>
            <a:off x="6972497"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119" name="矩形 118"/>
          <p:cNvSpPr/>
          <p:nvPr/>
        </p:nvSpPr>
        <p:spPr>
          <a:xfrm>
            <a:off x="7348463"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120" name="矩形 119"/>
          <p:cNvSpPr/>
          <p:nvPr/>
        </p:nvSpPr>
        <p:spPr>
          <a:xfrm>
            <a:off x="7724429"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121" name="矩形 120"/>
          <p:cNvSpPr/>
          <p:nvPr/>
        </p:nvSpPr>
        <p:spPr>
          <a:xfrm>
            <a:off x="8100392" y="512140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124" name="弧形 123"/>
          <p:cNvSpPr/>
          <p:nvPr/>
        </p:nvSpPr>
        <p:spPr bwMode="auto">
          <a:xfrm rot="18673340">
            <a:off x="4841517" y="4436611"/>
            <a:ext cx="952339" cy="1030569"/>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125" name="弧形 124"/>
          <p:cNvSpPr/>
          <p:nvPr/>
        </p:nvSpPr>
        <p:spPr bwMode="auto">
          <a:xfrm rot="18673340">
            <a:off x="5151805" y="4335158"/>
            <a:ext cx="1458021" cy="1476387"/>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126" name="弧形 125"/>
          <p:cNvSpPr/>
          <p:nvPr/>
        </p:nvSpPr>
        <p:spPr bwMode="auto">
          <a:xfrm rot="18673340">
            <a:off x="6069820" y="4111560"/>
            <a:ext cx="2637061" cy="2756070"/>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Tree>
    <p:extLst>
      <p:ext uri="{BB962C8B-B14F-4D97-AF65-F5344CB8AC3E}">
        <p14:creationId xmlns:p14="http://schemas.microsoft.com/office/powerpoint/2010/main" val="2894268699"/>
      </p:ext>
    </p:extLst>
  </p:cSld>
  <p:clrMapOvr>
    <a:masterClrMapping/>
  </p:clrMapOvr>
  <p:transition advTm="157">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二叉堆（大顶堆）</a:t>
            </a:r>
          </a:p>
        </p:txBody>
      </p:sp>
      <p:sp>
        <p:nvSpPr>
          <p:cNvPr id="3" name="矩形 2"/>
          <p:cNvSpPr/>
          <p:nvPr/>
        </p:nvSpPr>
        <p:spPr>
          <a:xfrm>
            <a:off x="2430525" y="1340768"/>
            <a:ext cx="4392488" cy="4708981"/>
          </a:xfrm>
          <a:prstGeom prst="rect">
            <a:avLst/>
          </a:prstGeom>
        </p:spPr>
        <p:txBody>
          <a:bodyPr wrap="square">
            <a:spAutoFit/>
          </a:bodyPr>
          <a:lstStyle/>
          <a:p>
            <a:r>
              <a:rPr lang="zh-CN" altLang="en-US" sz="6000" b="1" dirty="0">
                <a:solidFill>
                  <a:srgbClr val="FF0000"/>
                </a:solidFill>
                <a:latin typeface="微软雅黑" panose="020B0503020204020204" pitchFamily="34" charset="-122"/>
                <a:ea typeface="微软雅黑" panose="020B0503020204020204" pitchFamily="34" charset="-122"/>
              </a:rPr>
              <a:t>插入</a:t>
            </a:r>
            <a:r>
              <a:rPr lang="zh-CN" altLang="en-US" sz="6000" b="1" dirty="0">
                <a:latin typeface="微软雅黑" panose="020B0503020204020204" pitchFamily="34" charset="-122"/>
                <a:ea typeface="微软雅黑" panose="020B0503020204020204" pitchFamily="34" charset="-122"/>
              </a:rPr>
              <a:t>即上滤，</a:t>
            </a:r>
          </a:p>
          <a:p>
            <a:r>
              <a:rPr lang="zh-CN" altLang="en-US" sz="6000" b="1" dirty="0">
                <a:solidFill>
                  <a:srgbClr val="FF0000"/>
                </a:solidFill>
                <a:latin typeface="微软雅黑" panose="020B0503020204020204" pitchFamily="34" charset="-122"/>
                <a:ea typeface="微软雅黑" panose="020B0503020204020204" pitchFamily="34" charset="-122"/>
              </a:rPr>
              <a:t>删除</a:t>
            </a:r>
            <a:r>
              <a:rPr lang="zh-CN" altLang="en-US" sz="6000" b="1" dirty="0">
                <a:latin typeface="微软雅黑" panose="020B0503020204020204" pitchFamily="34" charset="-122"/>
                <a:ea typeface="微软雅黑" panose="020B0503020204020204" pitchFamily="34" charset="-122"/>
              </a:rPr>
              <a:t>置换下，</a:t>
            </a:r>
          </a:p>
          <a:p>
            <a:r>
              <a:rPr lang="zh-CN" altLang="en-US" sz="6000" b="1" dirty="0">
                <a:solidFill>
                  <a:srgbClr val="FF0000"/>
                </a:solidFill>
                <a:latin typeface="微软雅黑" panose="020B0503020204020204" pitchFamily="34" charset="-122"/>
                <a:ea typeface="微软雅黑" panose="020B0503020204020204" pitchFamily="34" charset="-122"/>
              </a:rPr>
              <a:t>构建</a:t>
            </a:r>
            <a:r>
              <a:rPr lang="zh-CN" altLang="en-US" sz="6000" b="1" dirty="0">
                <a:latin typeface="微软雅黑" panose="020B0503020204020204" pitchFamily="34" charset="-122"/>
                <a:ea typeface="微软雅黑" panose="020B0503020204020204" pitchFamily="34" charset="-122"/>
              </a:rPr>
              <a:t>自底下，</a:t>
            </a:r>
          </a:p>
          <a:p>
            <a:r>
              <a:rPr lang="zh-CN" altLang="en-US" sz="6000" b="1" dirty="0">
                <a:solidFill>
                  <a:srgbClr val="FF0000"/>
                </a:solidFill>
                <a:latin typeface="微软雅黑" panose="020B0503020204020204" pitchFamily="34" charset="-122"/>
                <a:ea typeface="微软雅黑" panose="020B0503020204020204" pitchFamily="34" charset="-122"/>
              </a:rPr>
              <a:t>排序</a:t>
            </a:r>
            <a:r>
              <a:rPr lang="zh-CN" altLang="en-US" sz="6000" b="1" dirty="0">
                <a:latin typeface="微软雅黑" panose="020B0503020204020204" pitchFamily="34" charset="-122"/>
                <a:ea typeface="微软雅黑" panose="020B0503020204020204" pitchFamily="34" charset="-122"/>
              </a:rPr>
              <a:t>先构建，</a:t>
            </a:r>
          </a:p>
          <a:p>
            <a:r>
              <a:rPr lang="zh-CN" altLang="en-US" sz="6000" b="1" dirty="0">
                <a:latin typeface="微软雅黑" panose="020B0503020204020204" pitchFamily="34" charset="-122"/>
                <a:ea typeface="微软雅黑" panose="020B0503020204020204" pitchFamily="34" charset="-122"/>
              </a:rPr>
              <a:t>迭代做删除。</a:t>
            </a:r>
          </a:p>
        </p:txBody>
      </p:sp>
    </p:spTree>
    <p:extLst>
      <p:ext uri="{BB962C8B-B14F-4D97-AF65-F5344CB8AC3E}">
        <p14:creationId xmlns:p14="http://schemas.microsoft.com/office/powerpoint/2010/main" val="1405803018"/>
      </p:ext>
    </p:extLst>
  </p:cSld>
  <p:clrMapOvr>
    <a:masterClrMapping/>
  </p:clrMapOvr>
  <p:transition advTm="157">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13"/>
          <p:cNvSpPr>
            <a:spLocks noChangeShapeType="1"/>
          </p:cNvSpPr>
          <p:nvPr/>
        </p:nvSpPr>
        <p:spPr bwMode="auto">
          <a:xfrm>
            <a:off x="6413121" y="2682651"/>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46" name="Oval 78"/>
          <p:cNvSpPr>
            <a:spLocks noChangeArrowheads="1"/>
          </p:cNvSpPr>
          <p:nvPr/>
        </p:nvSpPr>
        <p:spPr bwMode="auto">
          <a:xfrm>
            <a:off x="6341113"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53" name="TextBox 20"/>
          <p:cNvSpPr txBox="1">
            <a:spLocks noChangeArrowheads="1"/>
          </p:cNvSpPr>
          <p:nvPr/>
        </p:nvSpPr>
        <p:spPr bwMode="auto">
          <a:xfrm>
            <a:off x="179512" y="1196752"/>
            <a:ext cx="8432209" cy="63709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插入 </a:t>
            </a:r>
            <a:r>
              <a:rPr lang="en-US" altLang="zh-CN" sz="3200" b="1" dirty="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上滤</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例如：插入</a:t>
            </a:r>
            <a:r>
              <a:rPr lang="en-US" altLang="zh-CN" sz="2400" b="1" dirty="0">
                <a:latin typeface="微软雅黑" panose="020B0503020204020204" pitchFamily="34" charset="-122"/>
                <a:ea typeface="微软雅黑" panose="020B0503020204020204" pitchFamily="34" charset="-122"/>
              </a:rPr>
              <a:t>99</a:t>
            </a: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直接在向量末尾插入</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若新节点大于其父节点，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与父节点值进行互换，</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其它节点不受影响</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迭代此过程，直到满足</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堆序性要求</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实际可缓存新插入节点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值，上滤改变每个需要</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调整节点值，最后用新</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值取代终止节点值，</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提高效率</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p:txBody>
      </p:sp>
      <p:sp>
        <p:nvSpPr>
          <p:cNvPr id="4" name="Line 5"/>
          <p:cNvSpPr>
            <a:spLocks noChangeShapeType="1"/>
          </p:cNvSpPr>
          <p:nvPr/>
        </p:nvSpPr>
        <p:spPr bwMode="auto">
          <a:xfrm>
            <a:off x="7696944" y="20778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 name="Line 6"/>
          <p:cNvSpPr>
            <a:spLocks noChangeShapeType="1"/>
          </p:cNvSpPr>
          <p:nvPr/>
        </p:nvSpPr>
        <p:spPr bwMode="auto">
          <a:xfrm flipH="1">
            <a:off x="7239744" y="20349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6" name="Line 7"/>
          <p:cNvSpPr>
            <a:spLocks noChangeShapeType="1"/>
          </p:cNvSpPr>
          <p:nvPr/>
        </p:nvSpPr>
        <p:spPr bwMode="auto">
          <a:xfrm>
            <a:off x="5868144" y="20016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 name="Line 8"/>
          <p:cNvSpPr>
            <a:spLocks noChangeShapeType="1"/>
          </p:cNvSpPr>
          <p:nvPr/>
        </p:nvSpPr>
        <p:spPr bwMode="auto">
          <a:xfrm flipH="1">
            <a:off x="5334744" y="20778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 name="Line 9"/>
          <p:cNvSpPr>
            <a:spLocks noChangeShapeType="1"/>
          </p:cNvSpPr>
          <p:nvPr/>
        </p:nvSpPr>
        <p:spPr bwMode="auto">
          <a:xfrm>
            <a:off x="6858744" y="14682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9" name="Line 10"/>
          <p:cNvSpPr>
            <a:spLocks noChangeShapeType="1"/>
          </p:cNvSpPr>
          <p:nvPr/>
        </p:nvSpPr>
        <p:spPr bwMode="auto">
          <a:xfrm flipH="1">
            <a:off x="5868144" y="14682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Oval 11"/>
          <p:cNvSpPr>
            <a:spLocks noChangeArrowheads="1"/>
          </p:cNvSpPr>
          <p:nvPr/>
        </p:nvSpPr>
        <p:spPr bwMode="auto">
          <a:xfrm>
            <a:off x="6515844" y="1196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1" name="Line 12"/>
          <p:cNvSpPr>
            <a:spLocks noChangeShapeType="1"/>
          </p:cNvSpPr>
          <p:nvPr/>
        </p:nvSpPr>
        <p:spPr bwMode="auto">
          <a:xfrm flipH="1">
            <a:off x="6111032" y="26112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2" name="Line 13"/>
          <p:cNvSpPr>
            <a:spLocks noChangeShapeType="1"/>
          </p:cNvSpPr>
          <p:nvPr/>
        </p:nvSpPr>
        <p:spPr bwMode="auto">
          <a:xfrm>
            <a:off x="5410944" y="26874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 name="Line 14"/>
          <p:cNvSpPr>
            <a:spLocks noChangeShapeType="1"/>
          </p:cNvSpPr>
          <p:nvPr/>
        </p:nvSpPr>
        <p:spPr bwMode="auto">
          <a:xfrm flipH="1">
            <a:off x="5072807" y="26112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75"/>
          <p:cNvSpPr>
            <a:spLocks noChangeArrowheads="1"/>
          </p:cNvSpPr>
          <p:nvPr/>
        </p:nvSpPr>
        <p:spPr bwMode="auto">
          <a:xfrm>
            <a:off x="56014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5" name="Oval 76"/>
          <p:cNvSpPr>
            <a:spLocks noChangeArrowheads="1"/>
          </p:cNvSpPr>
          <p:nvPr/>
        </p:nvSpPr>
        <p:spPr bwMode="auto">
          <a:xfrm>
            <a:off x="5144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 name="Oval 77"/>
          <p:cNvSpPr>
            <a:spLocks noChangeArrowheads="1"/>
          </p:cNvSpPr>
          <p:nvPr/>
        </p:nvSpPr>
        <p:spPr bwMode="auto">
          <a:xfrm>
            <a:off x="4761657"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7" name="Oval 78"/>
          <p:cNvSpPr>
            <a:spLocks noChangeArrowheads="1"/>
          </p:cNvSpPr>
          <p:nvPr/>
        </p:nvSpPr>
        <p:spPr bwMode="auto">
          <a:xfrm>
            <a:off x="5338936"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 name="Oval 79"/>
          <p:cNvSpPr>
            <a:spLocks noChangeArrowheads="1"/>
          </p:cNvSpPr>
          <p:nvPr/>
        </p:nvSpPr>
        <p:spPr bwMode="auto">
          <a:xfrm>
            <a:off x="5830044"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60586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69730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74302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7811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3" name="Rectangle 47"/>
          <p:cNvSpPr>
            <a:spLocks noChangeArrowheads="1"/>
          </p:cNvSpPr>
          <p:nvPr/>
        </p:nvSpPr>
        <p:spPr bwMode="auto">
          <a:xfrm>
            <a:off x="463112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24" name="Rectangle 47"/>
          <p:cNvSpPr>
            <a:spLocks noChangeArrowheads="1"/>
          </p:cNvSpPr>
          <p:nvPr/>
        </p:nvSpPr>
        <p:spPr bwMode="auto">
          <a:xfrm>
            <a:off x="500806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25" name="Rectangle 47"/>
          <p:cNvSpPr>
            <a:spLocks noChangeArrowheads="1"/>
          </p:cNvSpPr>
          <p:nvPr/>
        </p:nvSpPr>
        <p:spPr bwMode="auto">
          <a:xfrm>
            <a:off x="538501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26" name="Rectangle 47"/>
          <p:cNvSpPr>
            <a:spLocks noChangeArrowheads="1"/>
          </p:cNvSpPr>
          <p:nvPr/>
        </p:nvSpPr>
        <p:spPr bwMode="auto">
          <a:xfrm>
            <a:off x="576195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27" name="Rectangle 47"/>
          <p:cNvSpPr>
            <a:spLocks noChangeArrowheads="1"/>
          </p:cNvSpPr>
          <p:nvPr/>
        </p:nvSpPr>
        <p:spPr bwMode="auto">
          <a:xfrm>
            <a:off x="6138900"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34" name="矩形 33"/>
          <p:cNvSpPr/>
          <p:nvPr/>
        </p:nvSpPr>
        <p:spPr>
          <a:xfrm>
            <a:off x="463251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35" name="矩形 34"/>
          <p:cNvSpPr/>
          <p:nvPr/>
        </p:nvSpPr>
        <p:spPr>
          <a:xfrm>
            <a:off x="500848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36" name="矩形 35"/>
          <p:cNvSpPr/>
          <p:nvPr/>
        </p:nvSpPr>
        <p:spPr>
          <a:xfrm>
            <a:off x="538445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37" name="矩形 36"/>
          <p:cNvSpPr/>
          <p:nvPr/>
        </p:nvSpPr>
        <p:spPr>
          <a:xfrm>
            <a:off x="576041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38" name="矩形 37"/>
          <p:cNvSpPr/>
          <p:nvPr/>
        </p:nvSpPr>
        <p:spPr>
          <a:xfrm>
            <a:off x="6136382"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39" name="矩形 38"/>
          <p:cNvSpPr/>
          <p:nvPr/>
        </p:nvSpPr>
        <p:spPr>
          <a:xfrm>
            <a:off x="651234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40" name="矩形 39"/>
          <p:cNvSpPr/>
          <p:nvPr/>
        </p:nvSpPr>
        <p:spPr>
          <a:xfrm>
            <a:off x="688831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41" name="矩形 40"/>
          <p:cNvSpPr/>
          <p:nvPr/>
        </p:nvSpPr>
        <p:spPr>
          <a:xfrm>
            <a:off x="726428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42" name="矩形 41"/>
          <p:cNvSpPr/>
          <p:nvPr/>
        </p:nvSpPr>
        <p:spPr>
          <a:xfrm>
            <a:off x="764024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43" name="矩形 42"/>
          <p:cNvSpPr/>
          <p:nvPr/>
        </p:nvSpPr>
        <p:spPr>
          <a:xfrm>
            <a:off x="8016209"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48" name="矩形 47"/>
          <p:cNvSpPr/>
          <p:nvPr/>
        </p:nvSpPr>
        <p:spPr>
          <a:xfrm>
            <a:off x="8278092" y="4657167"/>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sp>
        <p:nvSpPr>
          <p:cNvPr id="49" name="Oval 78"/>
          <p:cNvSpPr>
            <a:spLocks noChangeArrowheads="1"/>
          </p:cNvSpPr>
          <p:nvPr/>
        </p:nvSpPr>
        <p:spPr bwMode="auto">
          <a:xfrm>
            <a:off x="6058644" y="2356061"/>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50" name="Oval 80"/>
          <p:cNvSpPr>
            <a:spLocks noChangeArrowheads="1"/>
          </p:cNvSpPr>
          <p:nvPr/>
        </p:nvSpPr>
        <p:spPr bwMode="auto">
          <a:xfrm>
            <a:off x="6339632" y="302104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1" name="矩形 50"/>
              <p:cNvSpPr/>
              <p:nvPr/>
            </p:nvSpPr>
            <p:spPr>
              <a:xfrm>
                <a:off x="4722839" y="5159004"/>
                <a:ext cx="3840090" cy="461665"/>
              </a:xfrm>
              <a:prstGeom prst="rect">
                <a:avLst/>
              </a:prstGeom>
              <a:solidFill>
                <a:srgbClr val="C00000"/>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𝑷𝒂𝒓𝒆𝒏𝒕</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Cambria Math" panose="02040503050406030204" pitchFamily="18" charset="0"/>
                        </a:rPr>
                        <m:t>&gt;&gt;</m:t>
                      </m:r>
                      <m:r>
                        <a:rPr lang="en-US" altLang="zh-CN" sz="2400" b="1" i="1">
                          <a:solidFill>
                            <a:srgbClr val="FFFF00"/>
                          </a:solidFill>
                          <a:latin typeface="Cambria Math" panose="02040503050406030204" pitchFamily="18" charset="0"/>
                          <a:ea typeface="微软雅黑" panose="020B0503020204020204" pitchFamily="34" charset="-122"/>
                        </a:rPr>
                        <m:t>𝟏</m:t>
                      </m:r>
                    </m:oMath>
                  </m:oMathPara>
                </a14:m>
                <a:endParaRPr lang="zh-CN" altLang="en-US" sz="2400" dirty="0">
                  <a:solidFill>
                    <a:srgbClr val="FFFF00"/>
                  </a:solidFill>
                </a:endParaRPr>
              </a:p>
            </p:txBody>
          </p:sp>
        </mc:Choice>
        <mc:Fallback xmlns="">
          <p:sp>
            <p:nvSpPr>
              <p:cNvPr id="51" name="矩形 50"/>
              <p:cNvSpPr>
                <a:spLocks noRot="1" noChangeAspect="1" noMove="1" noResize="1" noEditPoints="1" noAdjustHandles="1" noChangeArrowheads="1" noChangeShapeType="1" noTextEdit="1"/>
              </p:cNvSpPr>
              <p:nvPr/>
            </p:nvSpPr>
            <p:spPr>
              <a:xfrm>
                <a:off x="4722839" y="5159004"/>
                <a:ext cx="3840090" cy="461665"/>
              </a:xfrm>
              <a:prstGeom prst="rect">
                <a:avLst/>
              </a:prstGeom>
              <a:blipFill>
                <a:blip r:embed="rId3"/>
                <a:stretch>
                  <a:fillRect/>
                </a:stretch>
              </a:blipFill>
            </p:spPr>
            <p:txBody>
              <a:bodyPr/>
              <a:lstStyle/>
              <a:p>
                <a:r>
                  <a:rPr lang="zh-CN" altLang="en-US">
                    <a:noFill/>
                  </a:rPr>
                  <a:t> </a:t>
                </a:r>
              </a:p>
            </p:txBody>
          </p:sp>
        </mc:Fallback>
      </mc:AlternateContent>
      <p:sp>
        <p:nvSpPr>
          <p:cNvPr id="56" name="Rectangle 47"/>
          <p:cNvSpPr>
            <a:spLocks noChangeArrowheads="1"/>
          </p:cNvSpPr>
          <p:nvPr/>
        </p:nvSpPr>
        <p:spPr bwMode="auto">
          <a:xfrm>
            <a:off x="6129345"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28" name="Rectangle 47"/>
          <p:cNvSpPr>
            <a:spLocks noChangeArrowheads="1"/>
          </p:cNvSpPr>
          <p:nvPr/>
        </p:nvSpPr>
        <p:spPr bwMode="auto">
          <a:xfrm>
            <a:off x="651584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29" name="Rectangle 47"/>
          <p:cNvSpPr>
            <a:spLocks noChangeArrowheads="1"/>
          </p:cNvSpPr>
          <p:nvPr/>
        </p:nvSpPr>
        <p:spPr bwMode="auto">
          <a:xfrm>
            <a:off x="689278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30" name="Rectangle 47"/>
          <p:cNvSpPr>
            <a:spLocks noChangeArrowheads="1"/>
          </p:cNvSpPr>
          <p:nvPr/>
        </p:nvSpPr>
        <p:spPr bwMode="auto">
          <a:xfrm>
            <a:off x="726973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31" name="Rectangle 47"/>
          <p:cNvSpPr>
            <a:spLocks noChangeArrowheads="1"/>
          </p:cNvSpPr>
          <p:nvPr/>
        </p:nvSpPr>
        <p:spPr bwMode="auto">
          <a:xfrm>
            <a:off x="764667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32" name="Rectangle 47"/>
          <p:cNvSpPr>
            <a:spLocks noChangeArrowheads="1"/>
          </p:cNvSpPr>
          <p:nvPr/>
        </p:nvSpPr>
        <p:spPr bwMode="auto">
          <a:xfrm>
            <a:off x="8023618" y="4192332"/>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47" name="Rectangle 47"/>
          <p:cNvSpPr>
            <a:spLocks noChangeArrowheads="1"/>
          </p:cNvSpPr>
          <p:nvPr/>
        </p:nvSpPr>
        <p:spPr bwMode="auto">
          <a:xfrm>
            <a:off x="8356803" y="4192332"/>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55" name="Rectangle 47"/>
          <p:cNvSpPr>
            <a:spLocks noChangeArrowheads="1"/>
          </p:cNvSpPr>
          <p:nvPr/>
        </p:nvSpPr>
        <p:spPr bwMode="auto">
          <a:xfrm>
            <a:off x="8353185"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52" name="弧形 51"/>
          <p:cNvSpPr/>
          <p:nvPr/>
        </p:nvSpPr>
        <p:spPr bwMode="auto">
          <a:xfrm rot="18673340">
            <a:off x="5926111" y="3688275"/>
            <a:ext cx="2937313" cy="2846468"/>
          </a:xfrm>
          <a:prstGeom prst="arc">
            <a:avLst>
              <a:gd name="adj1" fmla="val 16158733"/>
              <a:gd name="adj2" fmla="val 526682"/>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7" name="弧形 56"/>
          <p:cNvSpPr/>
          <p:nvPr/>
        </p:nvSpPr>
        <p:spPr bwMode="auto">
          <a:xfrm rot="18673340">
            <a:off x="5029315" y="3942577"/>
            <a:ext cx="1458021" cy="1476387"/>
          </a:xfrm>
          <a:prstGeom prst="arc">
            <a:avLst>
              <a:gd name="adj1" fmla="val 16200000"/>
              <a:gd name="adj2" fmla="val 321725"/>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8" name="Rectangle 47"/>
          <p:cNvSpPr>
            <a:spLocks noChangeArrowheads="1"/>
          </p:cNvSpPr>
          <p:nvPr/>
        </p:nvSpPr>
        <p:spPr bwMode="auto">
          <a:xfrm>
            <a:off x="6146283"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59" name="Rectangle 47"/>
          <p:cNvSpPr>
            <a:spLocks noChangeArrowheads="1"/>
          </p:cNvSpPr>
          <p:nvPr/>
        </p:nvSpPr>
        <p:spPr bwMode="auto">
          <a:xfrm>
            <a:off x="5003050"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0" name="弧形 59"/>
          <p:cNvSpPr/>
          <p:nvPr/>
        </p:nvSpPr>
        <p:spPr bwMode="auto">
          <a:xfrm rot="18673340">
            <a:off x="4642255" y="4080648"/>
            <a:ext cx="686159" cy="679628"/>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61" name="Rectangle 47"/>
          <p:cNvSpPr>
            <a:spLocks noChangeArrowheads="1"/>
          </p:cNvSpPr>
          <p:nvPr/>
        </p:nvSpPr>
        <p:spPr bwMode="auto">
          <a:xfrm>
            <a:off x="501777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62" name="Rectangle 47"/>
          <p:cNvSpPr>
            <a:spLocks noChangeArrowheads="1"/>
          </p:cNvSpPr>
          <p:nvPr/>
        </p:nvSpPr>
        <p:spPr bwMode="auto">
          <a:xfrm>
            <a:off x="4635509"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3" name="Oval 75"/>
          <p:cNvSpPr>
            <a:spLocks noChangeArrowheads="1"/>
          </p:cNvSpPr>
          <p:nvPr/>
        </p:nvSpPr>
        <p:spPr bwMode="auto">
          <a:xfrm>
            <a:off x="6062008" y="23348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4" name="Oval 78"/>
          <p:cNvSpPr>
            <a:spLocks noChangeArrowheads="1"/>
          </p:cNvSpPr>
          <p:nvPr/>
        </p:nvSpPr>
        <p:spPr bwMode="auto">
          <a:xfrm>
            <a:off x="5595888" y="173332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65" name="Oval 11"/>
          <p:cNvSpPr>
            <a:spLocks noChangeArrowheads="1"/>
          </p:cNvSpPr>
          <p:nvPr/>
        </p:nvSpPr>
        <p:spPr bwMode="auto">
          <a:xfrm>
            <a:off x="5595888" y="17325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6" name="Oval 78"/>
          <p:cNvSpPr>
            <a:spLocks noChangeArrowheads="1"/>
          </p:cNvSpPr>
          <p:nvPr/>
        </p:nvSpPr>
        <p:spPr bwMode="auto">
          <a:xfrm>
            <a:off x="6520811" y="1204965"/>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99" name="矩形 98"/>
          <p:cNvSpPr/>
          <p:nvPr/>
        </p:nvSpPr>
        <p:spPr>
          <a:xfrm>
            <a:off x="6978011" y="2954911"/>
            <a:ext cx="2035179"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复杂度</a:t>
            </a:r>
            <a:r>
              <a:rPr lang="en-US" altLang="zh-CN" sz="2400" b="1" dirty="0">
                <a:solidFill>
                  <a:schemeClr val="bg1"/>
                </a:solidFill>
                <a:latin typeface="微软雅黑" panose="020B0503020204020204" pitchFamily="34" charset="-122"/>
                <a:ea typeface="微软雅黑" panose="020B0503020204020204" pitchFamily="34" charset="-122"/>
              </a:rPr>
              <a:t>O(</a:t>
            </a:r>
            <a:r>
              <a:rPr lang="en-US" altLang="zh-CN" sz="2400" b="1" dirty="0" err="1">
                <a:solidFill>
                  <a:schemeClr val="bg1"/>
                </a:solidFill>
                <a:latin typeface="微软雅黑" panose="020B0503020204020204" pitchFamily="34" charset="-122"/>
                <a:ea typeface="微软雅黑" panose="020B0503020204020204" pitchFamily="34" charset="-122"/>
              </a:rPr>
              <a:t>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dirty="0"/>
          </a:p>
        </p:txBody>
      </p:sp>
    </p:spTree>
    <p:extLst>
      <p:ext uri="{BB962C8B-B14F-4D97-AF65-F5344CB8AC3E}">
        <p14:creationId xmlns:p14="http://schemas.microsoft.com/office/powerpoint/2010/main" val="379408610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p:tgtEl>
                                          <p:spTgt spid="45"/>
                                        </p:tgtEl>
                                        <p:attrNameLst>
                                          <p:attrName>ppt_y</p:attrName>
                                        </p:attrNameLst>
                                      </p:cBhvr>
                                      <p:tavLst>
                                        <p:tav tm="0">
                                          <p:val>
                                            <p:strVal val="#ppt_y-#ppt_h*1.125000"/>
                                          </p:val>
                                        </p:tav>
                                        <p:tav tm="100000">
                                          <p:val>
                                            <p:strVal val="#ppt_y"/>
                                          </p:val>
                                        </p:tav>
                                      </p:tavLst>
                                    </p:anim>
                                    <p:animEffect transition="in" filter="wipe(down)">
                                      <p:cBhvr>
                                        <p:cTn id="18" dur="500"/>
                                        <p:tgtEl>
                                          <p:spTgt spid="45"/>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p:tgtEl>
                                          <p:spTgt spid="46"/>
                                        </p:tgtEl>
                                        <p:attrNameLst>
                                          <p:attrName>ppt_y</p:attrName>
                                        </p:attrNameLst>
                                      </p:cBhvr>
                                      <p:tavLst>
                                        <p:tav tm="0">
                                          <p:val>
                                            <p:strVal val="#ppt_y-#ppt_h*1.125000"/>
                                          </p:val>
                                        </p:tav>
                                        <p:tav tm="100000">
                                          <p:val>
                                            <p:strVal val="#ppt_y"/>
                                          </p:val>
                                        </p:tav>
                                      </p:tavLst>
                                    </p:anim>
                                    <p:animEffect transition="in" filter="wipe(down)">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p:tgtEl>
                                          <p:spTgt spid="49"/>
                                        </p:tgtEl>
                                        <p:attrNameLst>
                                          <p:attrName>ppt_y</p:attrName>
                                        </p:attrNameLst>
                                      </p:cBhvr>
                                      <p:tavLst>
                                        <p:tav tm="0">
                                          <p:val>
                                            <p:strVal val="#ppt_y-#ppt_h*1.125000"/>
                                          </p:val>
                                        </p:tav>
                                        <p:tav tm="100000">
                                          <p:val>
                                            <p:strVal val="#ppt_y"/>
                                          </p:val>
                                        </p:tav>
                                      </p:tavLst>
                                    </p:anim>
                                    <p:animEffect transition="in" filter="wipe(down)">
                                      <p:cBhvr>
                                        <p:cTn id="28" dur="500"/>
                                        <p:tgtEl>
                                          <p:spTgt spid="49"/>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p:tgtEl>
                                          <p:spTgt spid="50"/>
                                        </p:tgtEl>
                                        <p:attrNameLst>
                                          <p:attrName>ppt_y</p:attrName>
                                        </p:attrNameLst>
                                      </p:cBhvr>
                                      <p:tavLst>
                                        <p:tav tm="0">
                                          <p:val>
                                            <p:strVal val="#ppt_y-#ppt_h*1.125000"/>
                                          </p:val>
                                        </p:tav>
                                        <p:tav tm="100000">
                                          <p:val>
                                            <p:strVal val="#ppt_y"/>
                                          </p:val>
                                        </p:tav>
                                      </p:tavLst>
                                    </p:anim>
                                    <p:animEffect transition="in" filter="wipe(down)">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2" presetClass="entr" presetSubtype="1" fill="hold" grpId="0" nodeType="clickEffect">
                                  <p:stCondLst>
                                    <p:cond delay="0"/>
                                  </p:stCondLst>
                                  <p:childTnLst>
                                    <p:set>
                                      <p:cBhvr>
                                        <p:cTn id="68" dur="1" fill="hold">
                                          <p:stCondLst>
                                            <p:cond delay="0"/>
                                          </p:stCondLst>
                                        </p:cTn>
                                        <p:tgtEl>
                                          <p:spTgt spid="64"/>
                                        </p:tgtEl>
                                        <p:attrNameLst>
                                          <p:attrName>style.visibility</p:attrName>
                                        </p:attrNameLst>
                                      </p:cBhvr>
                                      <p:to>
                                        <p:strVal val="visible"/>
                                      </p:to>
                                    </p:set>
                                    <p:anim calcmode="lin" valueType="num">
                                      <p:cBhvr additive="base">
                                        <p:cTn id="69" dur="500"/>
                                        <p:tgtEl>
                                          <p:spTgt spid="64"/>
                                        </p:tgtEl>
                                        <p:attrNameLst>
                                          <p:attrName>ppt_y</p:attrName>
                                        </p:attrNameLst>
                                      </p:cBhvr>
                                      <p:tavLst>
                                        <p:tav tm="0">
                                          <p:val>
                                            <p:strVal val="#ppt_y-#ppt_h*1.125000"/>
                                          </p:val>
                                        </p:tav>
                                        <p:tav tm="100000">
                                          <p:val>
                                            <p:strVal val="#ppt_y"/>
                                          </p:val>
                                        </p:tav>
                                      </p:tavLst>
                                    </p:anim>
                                    <p:animEffect transition="in" filter="wipe(down)">
                                      <p:cBhvr>
                                        <p:cTn id="70" dur="500"/>
                                        <p:tgtEl>
                                          <p:spTgt spid="64"/>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2" presetClass="entr" presetSubtype="1" fill="hold" grpId="0" nodeType="clickEffect">
                                  <p:stCondLst>
                                    <p:cond delay="0"/>
                                  </p:stCondLst>
                                  <p:childTnLst>
                                    <p:set>
                                      <p:cBhvr>
                                        <p:cTn id="76" dur="1" fill="hold">
                                          <p:stCondLst>
                                            <p:cond delay="0"/>
                                          </p:stCondLst>
                                        </p:cTn>
                                        <p:tgtEl>
                                          <p:spTgt spid="66"/>
                                        </p:tgtEl>
                                        <p:attrNameLst>
                                          <p:attrName>style.visibility</p:attrName>
                                        </p:attrNameLst>
                                      </p:cBhvr>
                                      <p:to>
                                        <p:strVal val="visible"/>
                                      </p:to>
                                    </p:set>
                                    <p:anim calcmode="lin" valueType="num">
                                      <p:cBhvr additive="base">
                                        <p:cTn id="77" dur="500"/>
                                        <p:tgtEl>
                                          <p:spTgt spid="66"/>
                                        </p:tgtEl>
                                        <p:attrNameLst>
                                          <p:attrName>ppt_y</p:attrName>
                                        </p:attrNameLst>
                                      </p:cBhvr>
                                      <p:tavLst>
                                        <p:tav tm="0">
                                          <p:val>
                                            <p:strVal val="#ppt_y-#ppt_h*1.125000"/>
                                          </p:val>
                                        </p:tav>
                                        <p:tav tm="100000">
                                          <p:val>
                                            <p:strVal val="#ppt_y"/>
                                          </p:val>
                                        </p:tav>
                                      </p:tavLst>
                                    </p:anim>
                                    <p:animEffect transition="in" filter="wipe(down)">
                                      <p:cBhvr>
                                        <p:cTn id="78" dur="500"/>
                                        <p:tgtEl>
                                          <p:spTgt spid="66"/>
                                        </p:tgtEl>
                                      </p:cBhvr>
                                    </p:animEffect>
                                  </p:childTnLst>
                                </p:cTn>
                              </p:par>
                              <p:par>
                                <p:cTn id="79" presetID="1" presetClass="entr" presetSubtype="0"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3">
                                            <p:txEl>
                                              <p:pRg st="8" end="8"/>
                                            </p:txEl>
                                          </p:spTgt>
                                        </p:tgtEl>
                                        <p:attrNameLst>
                                          <p:attrName>style.visibility</p:attrName>
                                        </p:attrNameLst>
                                      </p:cBhvr>
                                      <p:to>
                                        <p:strVal val="visible"/>
                                      </p:to>
                                    </p:set>
                                    <p:anim calcmode="lin" valueType="num">
                                      <p:cBhvr additive="base">
                                        <p:cTn id="85" dur="500" fill="hold"/>
                                        <p:tgtEl>
                                          <p:spTgt spid="53">
                                            <p:txEl>
                                              <p:pRg st="8" end="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3">
                                            <p:txEl>
                                              <p:pRg st="8" end="8"/>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53">
                                            <p:txEl>
                                              <p:pRg st="9" end="9"/>
                                            </p:txEl>
                                          </p:spTgt>
                                        </p:tgtEl>
                                        <p:attrNameLst>
                                          <p:attrName>style.visibility</p:attrName>
                                        </p:attrNameLst>
                                      </p:cBhvr>
                                      <p:to>
                                        <p:strVal val="visible"/>
                                      </p:to>
                                    </p:set>
                                    <p:anim calcmode="lin" valueType="num">
                                      <p:cBhvr additive="base">
                                        <p:cTn id="89" dur="500" fill="hold"/>
                                        <p:tgtEl>
                                          <p:spTgt spid="53">
                                            <p:txEl>
                                              <p:pRg st="9" end="9"/>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53">
                                            <p:txEl>
                                              <p:pRg st="9" end="9"/>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53">
                                            <p:txEl>
                                              <p:pRg st="10" end="10"/>
                                            </p:txEl>
                                          </p:spTgt>
                                        </p:tgtEl>
                                        <p:attrNameLst>
                                          <p:attrName>style.visibility</p:attrName>
                                        </p:attrNameLst>
                                      </p:cBhvr>
                                      <p:to>
                                        <p:strVal val="visible"/>
                                      </p:to>
                                    </p:set>
                                    <p:anim calcmode="lin" valueType="num">
                                      <p:cBhvr additive="base">
                                        <p:cTn id="93" dur="500" fill="hold"/>
                                        <p:tgtEl>
                                          <p:spTgt spid="53">
                                            <p:txEl>
                                              <p:pRg st="10" end="10"/>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53">
                                            <p:txEl>
                                              <p:pRg st="10" end="10"/>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53">
                                            <p:txEl>
                                              <p:pRg st="11" end="11"/>
                                            </p:txEl>
                                          </p:spTgt>
                                        </p:tgtEl>
                                        <p:attrNameLst>
                                          <p:attrName>style.visibility</p:attrName>
                                        </p:attrNameLst>
                                      </p:cBhvr>
                                      <p:to>
                                        <p:strVal val="visible"/>
                                      </p:to>
                                    </p:set>
                                    <p:anim calcmode="lin" valueType="num">
                                      <p:cBhvr additive="base">
                                        <p:cTn id="97" dur="500" fill="hold"/>
                                        <p:tgtEl>
                                          <p:spTgt spid="53">
                                            <p:txEl>
                                              <p:pRg st="11" end="11"/>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3">
                                            <p:txEl>
                                              <p:pRg st="11" end="11"/>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53">
                                            <p:txEl>
                                              <p:pRg st="12" end="12"/>
                                            </p:txEl>
                                          </p:spTgt>
                                        </p:tgtEl>
                                        <p:attrNameLst>
                                          <p:attrName>style.visibility</p:attrName>
                                        </p:attrNameLst>
                                      </p:cBhvr>
                                      <p:to>
                                        <p:strVal val="visible"/>
                                      </p:to>
                                    </p:set>
                                    <p:anim calcmode="lin" valueType="num">
                                      <p:cBhvr additive="base">
                                        <p:cTn id="101" dur="500" fill="hold"/>
                                        <p:tgtEl>
                                          <p:spTgt spid="53">
                                            <p:txEl>
                                              <p:pRg st="12" end="12"/>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5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99"/>
                                        </p:tgtEl>
                                        <p:attrNameLst>
                                          <p:attrName>style.visibility</p:attrName>
                                        </p:attrNameLst>
                                      </p:cBhvr>
                                      <p:to>
                                        <p:strVal val="visible"/>
                                      </p:to>
                                    </p:set>
                                    <p:anim calcmode="lin" valueType="num">
                                      <p:cBhvr additive="base">
                                        <p:cTn id="107" dur="500" fill="hold"/>
                                        <p:tgtEl>
                                          <p:spTgt spid="99"/>
                                        </p:tgtEl>
                                        <p:attrNameLst>
                                          <p:attrName>ppt_x</p:attrName>
                                        </p:attrNameLst>
                                      </p:cBhvr>
                                      <p:tavLst>
                                        <p:tav tm="0">
                                          <p:val>
                                            <p:strVal val="#ppt_x"/>
                                          </p:val>
                                        </p:tav>
                                        <p:tav tm="100000">
                                          <p:val>
                                            <p:strVal val="#ppt_x"/>
                                          </p:val>
                                        </p:tav>
                                      </p:tavLst>
                                    </p:anim>
                                    <p:anim calcmode="lin" valueType="num">
                                      <p:cBhvr additive="base">
                                        <p:cTn id="108"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8" grpId="0"/>
      <p:bldP spid="49" grpId="0" animBg="1"/>
      <p:bldP spid="50" grpId="0" animBg="1"/>
      <p:bldP spid="51" grpId="0" animBg="1"/>
      <p:bldP spid="56" grpId="0" animBg="1"/>
      <p:bldP spid="47" grpId="0" animBg="1"/>
      <p:bldP spid="55" grpId="0" animBg="1"/>
      <p:bldP spid="52"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9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20"/>
          <p:cNvSpPr txBox="1">
            <a:spLocks noChangeArrowheads="1"/>
          </p:cNvSpPr>
          <p:nvPr/>
        </p:nvSpPr>
        <p:spPr bwMode="auto">
          <a:xfrm>
            <a:off x="179512" y="1196752"/>
            <a:ext cx="8432209" cy="63709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插入 </a:t>
            </a:r>
            <a:r>
              <a:rPr lang="en-US" altLang="zh-CN" sz="3200" b="1" dirty="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上滤</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例如：插入</a:t>
            </a:r>
            <a:r>
              <a:rPr lang="en-US" altLang="zh-CN" sz="2400" b="1" dirty="0">
                <a:latin typeface="微软雅黑" panose="020B0503020204020204" pitchFamily="34" charset="-122"/>
                <a:ea typeface="微软雅黑" panose="020B0503020204020204" pitchFamily="34" charset="-122"/>
              </a:rPr>
              <a:t>99</a:t>
            </a: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直接在向量末尾插入</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若新节点大于其父节点，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与父节点值进行互换，</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其它节点不受影响</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迭代此过程，直到满足</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堆序性要求</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实际可缓存新插入节点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值，上滤改变每个需要</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调整节点值，最后用新</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值取代终止节点值，</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提高效率</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p:txBody>
      </p:sp>
      <p:sp>
        <p:nvSpPr>
          <p:cNvPr id="45" name="Line 13"/>
          <p:cNvSpPr>
            <a:spLocks noChangeShapeType="1"/>
          </p:cNvSpPr>
          <p:nvPr/>
        </p:nvSpPr>
        <p:spPr bwMode="auto">
          <a:xfrm>
            <a:off x="6413121" y="2682651"/>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46" name="Oval 78"/>
          <p:cNvSpPr>
            <a:spLocks noChangeArrowheads="1"/>
          </p:cNvSpPr>
          <p:nvPr/>
        </p:nvSpPr>
        <p:spPr bwMode="auto">
          <a:xfrm>
            <a:off x="6341113"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4" name="Line 5"/>
          <p:cNvSpPr>
            <a:spLocks noChangeShapeType="1"/>
          </p:cNvSpPr>
          <p:nvPr/>
        </p:nvSpPr>
        <p:spPr bwMode="auto">
          <a:xfrm>
            <a:off x="7696944" y="20778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 name="Line 6"/>
          <p:cNvSpPr>
            <a:spLocks noChangeShapeType="1"/>
          </p:cNvSpPr>
          <p:nvPr/>
        </p:nvSpPr>
        <p:spPr bwMode="auto">
          <a:xfrm flipH="1">
            <a:off x="7239744" y="20349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6" name="Line 7"/>
          <p:cNvSpPr>
            <a:spLocks noChangeShapeType="1"/>
          </p:cNvSpPr>
          <p:nvPr/>
        </p:nvSpPr>
        <p:spPr bwMode="auto">
          <a:xfrm>
            <a:off x="5868144" y="20016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 name="Line 8"/>
          <p:cNvSpPr>
            <a:spLocks noChangeShapeType="1"/>
          </p:cNvSpPr>
          <p:nvPr/>
        </p:nvSpPr>
        <p:spPr bwMode="auto">
          <a:xfrm flipH="1">
            <a:off x="5334744" y="20778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 name="Line 9"/>
          <p:cNvSpPr>
            <a:spLocks noChangeShapeType="1"/>
          </p:cNvSpPr>
          <p:nvPr/>
        </p:nvSpPr>
        <p:spPr bwMode="auto">
          <a:xfrm>
            <a:off x="6858744" y="14682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9" name="Line 10"/>
          <p:cNvSpPr>
            <a:spLocks noChangeShapeType="1"/>
          </p:cNvSpPr>
          <p:nvPr/>
        </p:nvSpPr>
        <p:spPr bwMode="auto">
          <a:xfrm flipH="1">
            <a:off x="5868144" y="14682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Oval 11"/>
          <p:cNvSpPr>
            <a:spLocks noChangeArrowheads="1"/>
          </p:cNvSpPr>
          <p:nvPr/>
        </p:nvSpPr>
        <p:spPr bwMode="auto">
          <a:xfrm>
            <a:off x="6515844" y="1196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1" name="Line 12"/>
          <p:cNvSpPr>
            <a:spLocks noChangeShapeType="1"/>
          </p:cNvSpPr>
          <p:nvPr/>
        </p:nvSpPr>
        <p:spPr bwMode="auto">
          <a:xfrm flipH="1">
            <a:off x="6111032" y="26112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2" name="Line 13"/>
          <p:cNvSpPr>
            <a:spLocks noChangeShapeType="1"/>
          </p:cNvSpPr>
          <p:nvPr/>
        </p:nvSpPr>
        <p:spPr bwMode="auto">
          <a:xfrm>
            <a:off x="5410944" y="26874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 name="Line 14"/>
          <p:cNvSpPr>
            <a:spLocks noChangeShapeType="1"/>
          </p:cNvSpPr>
          <p:nvPr/>
        </p:nvSpPr>
        <p:spPr bwMode="auto">
          <a:xfrm flipH="1">
            <a:off x="5072807" y="26112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75"/>
          <p:cNvSpPr>
            <a:spLocks noChangeArrowheads="1"/>
          </p:cNvSpPr>
          <p:nvPr/>
        </p:nvSpPr>
        <p:spPr bwMode="auto">
          <a:xfrm>
            <a:off x="56014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5" name="Oval 76"/>
          <p:cNvSpPr>
            <a:spLocks noChangeArrowheads="1"/>
          </p:cNvSpPr>
          <p:nvPr/>
        </p:nvSpPr>
        <p:spPr bwMode="auto">
          <a:xfrm>
            <a:off x="5144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 name="Oval 77"/>
          <p:cNvSpPr>
            <a:spLocks noChangeArrowheads="1"/>
          </p:cNvSpPr>
          <p:nvPr/>
        </p:nvSpPr>
        <p:spPr bwMode="auto">
          <a:xfrm>
            <a:off x="4761657"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7" name="Oval 78"/>
          <p:cNvSpPr>
            <a:spLocks noChangeArrowheads="1"/>
          </p:cNvSpPr>
          <p:nvPr/>
        </p:nvSpPr>
        <p:spPr bwMode="auto">
          <a:xfrm>
            <a:off x="5338936"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 name="Oval 79"/>
          <p:cNvSpPr>
            <a:spLocks noChangeArrowheads="1"/>
          </p:cNvSpPr>
          <p:nvPr/>
        </p:nvSpPr>
        <p:spPr bwMode="auto">
          <a:xfrm>
            <a:off x="5830044"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60586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69730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7430244"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7811244"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3" name="Rectangle 47"/>
          <p:cNvSpPr>
            <a:spLocks noChangeArrowheads="1"/>
          </p:cNvSpPr>
          <p:nvPr/>
        </p:nvSpPr>
        <p:spPr bwMode="auto">
          <a:xfrm>
            <a:off x="463112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24" name="Rectangle 47"/>
          <p:cNvSpPr>
            <a:spLocks noChangeArrowheads="1"/>
          </p:cNvSpPr>
          <p:nvPr/>
        </p:nvSpPr>
        <p:spPr bwMode="auto">
          <a:xfrm>
            <a:off x="500806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25" name="Rectangle 47"/>
          <p:cNvSpPr>
            <a:spLocks noChangeArrowheads="1"/>
          </p:cNvSpPr>
          <p:nvPr/>
        </p:nvSpPr>
        <p:spPr bwMode="auto">
          <a:xfrm>
            <a:off x="538501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26" name="Rectangle 47"/>
          <p:cNvSpPr>
            <a:spLocks noChangeArrowheads="1"/>
          </p:cNvSpPr>
          <p:nvPr/>
        </p:nvSpPr>
        <p:spPr bwMode="auto">
          <a:xfrm>
            <a:off x="576195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27" name="Rectangle 47"/>
          <p:cNvSpPr>
            <a:spLocks noChangeArrowheads="1"/>
          </p:cNvSpPr>
          <p:nvPr/>
        </p:nvSpPr>
        <p:spPr bwMode="auto">
          <a:xfrm>
            <a:off x="6138900"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34" name="矩形 33"/>
          <p:cNvSpPr/>
          <p:nvPr/>
        </p:nvSpPr>
        <p:spPr>
          <a:xfrm>
            <a:off x="463251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35" name="矩形 34"/>
          <p:cNvSpPr/>
          <p:nvPr/>
        </p:nvSpPr>
        <p:spPr>
          <a:xfrm>
            <a:off x="500848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36" name="矩形 35"/>
          <p:cNvSpPr/>
          <p:nvPr/>
        </p:nvSpPr>
        <p:spPr>
          <a:xfrm>
            <a:off x="538445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37" name="矩形 36"/>
          <p:cNvSpPr/>
          <p:nvPr/>
        </p:nvSpPr>
        <p:spPr>
          <a:xfrm>
            <a:off x="576041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38" name="矩形 37"/>
          <p:cNvSpPr/>
          <p:nvPr/>
        </p:nvSpPr>
        <p:spPr>
          <a:xfrm>
            <a:off x="6136382"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39" name="矩形 38"/>
          <p:cNvSpPr/>
          <p:nvPr/>
        </p:nvSpPr>
        <p:spPr>
          <a:xfrm>
            <a:off x="6512348"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40" name="矩形 39"/>
          <p:cNvSpPr/>
          <p:nvPr/>
        </p:nvSpPr>
        <p:spPr>
          <a:xfrm>
            <a:off x="6888314"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41" name="矩形 40"/>
          <p:cNvSpPr/>
          <p:nvPr/>
        </p:nvSpPr>
        <p:spPr>
          <a:xfrm>
            <a:off x="7264280"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42" name="矩形 41"/>
          <p:cNvSpPr/>
          <p:nvPr/>
        </p:nvSpPr>
        <p:spPr>
          <a:xfrm>
            <a:off x="7640246"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43" name="矩形 42"/>
          <p:cNvSpPr/>
          <p:nvPr/>
        </p:nvSpPr>
        <p:spPr>
          <a:xfrm>
            <a:off x="8016209" y="4657167"/>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48" name="矩形 47"/>
          <p:cNvSpPr/>
          <p:nvPr/>
        </p:nvSpPr>
        <p:spPr>
          <a:xfrm>
            <a:off x="8278092" y="4657167"/>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sp>
        <p:nvSpPr>
          <p:cNvPr id="49" name="Oval 78"/>
          <p:cNvSpPr>
            <a:spLocks noChangeArrowheads="1"/>
          </p:cNvSpPr>
          <p:nvPr/>
        </p:nvSpPr>
        <p:spPr bwMode="auto">
          <a:xfrm>
            <a:off x="6058644" y="2356061"/>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50" name="Oval 80"/>
          <p:cNvSpPr>
            <a:spLocks noChangeArrowheads="1"/>
          </p:cNvSpPr>
          <p:nvPr/>
        </p:nvSpPr>
        <p:spPr bwMode="auto">
          <a:xfrm>
            <a:off x="6339632" y="302104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1" name="矩形 50"/>
              <p:cNvSpPr/>
              <p:nvPr/>
            </p:nvSpPr>
            <p:spPr>
              <a:xfrm>
                <a:off x="4722839" y="5159004"/>
                <a:ext cx="3840090" cy="461665"/>
              </a:xfrm>
              <a:prstGeom prst="rect">
                <a:avLst/>
              </a:prstGeom>
              <a:solidFill>
                <a:srgbClr val="C00000"/>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FF00"/>
                          </a:solidFill>
                          <a:latin typeface="Cambria Math" panose="02040503050406030204" pitchFamily="18" charset="0"/>
                          <a:ea typeface="微软雅黑" panose="020B0503020204020204" pitchFamily="34" charset="-122"/>
                        </a:rPr>
                        <m:t>𝑷𝒂𝒓𝒆𝒏𝒕</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a:solidFill>
                                <a:srgbClr val="FFFF00"/>
                              </a:solidFill>
                              <a:latin typeface="Cambria Math" panose="02040503050406030204" pitchFamily="18" charset="0"/>
                              <a:ea typeface="微软雅黑" panose="020B0503020204020204" pitchFamily="34" charset="-122"/>
                            </a:rPr>
                            <m:t>𝒊</m:t>
                          </m:r>
                        </m:e>
                      </m:d>
                      <m:r>
                        <a:rPr lang="en-US" altLang="zh-CN" sz="2400" b="1" i="1" smtClean="0">
                          <a:solidFill>
                            <a:srgbClr val="FFFF00"/>
                          </a:solidFill>
                          <a:latin typeface="Cambria Math" panose="02040503050406030204" pitchFamily="18" charset="0"/>
                          <a:ea typeface="微软雅黑" panose="020B0503020204020204" pitchFamily="34" charset="-122"/>
                        </a:rPr>
                        <m:t>=</m:t>
                      </m:r>
                      <m:d>
                        <m:dPr>
                          <m:ctrlPr>
                            <a:rPr lang="en-US" altLang="zh-CN" sz="2400" b="1" i="1" smtClean="0">
                              <a:solidFill>
                                <a:srgbClr val="FFFF00"/>
                              </a:solidFill>
                              <a:latin typeface="Cambria Math" panose="02040503050406030204" pitchFamily="18" charset="0"/>
                              <a:ea typeface="微软雅黑" panose="020B0503020204020204" pitchFamily="34" charset="-122"/>
                            </a:rPr>
                          </m:ctrlPr>
                        </m:dPr>
                        <m:e>
                          <m:r>
                            <a:rPr lang="en-US" altLang="zh-CN" sz="2400" b="1" i="1" smtClean="0">
                              <a:solidFill>
                                <a:srgbClr val="FFFF00"/>
                              </a:solidFill>
                              <a:latin typeface="Cambria Math" panose="02040503050406030204" pitchFamily="18" charset="0"/>
                              <a:ea typeface="微软雅黑" panose="020B0503020204020204" pitchFamily="34" charset="-122"/>
                            </a:rPr>
                            <m:t>𝒊</m:t>
                          </m:r>
                          <m:r>
                            <a:rPr lang="en-US" altLang="zh-CN" sz="2400" b="1" i="1" smtClean="0">
                              <a:solidFill>
                                <a:srgbClr val="FFFF00"/>
                              </a:solidFill>
                              <a:latin typeface="Cambria Math" panose="02040503050406030204" pitchFamily="18" charset="0"/>
                              <a:ea typeface="微软雅黑" panose="020B0503020204020204" pitchFamily="34" charset="-122"/>
                            </a:rPr>
                            <m:t>−</m:t>
                          </m:r>
                          <m:r>
                            <a:rPr lang="en-US" altLang="zh-CN" sz="2400" b="1" i="1" smtClean="0">
                              <a:solidFill>
                                <a:srgbClr val="FFFF00"/>
                              </a:solidFill>
                              <a:latin typeface="Cambria Math" panose="02040503050406030204" pitchFamily="18" charset="0"/>
                              <a:ea typeface="微软雅黑" panose="020B0503020204020204" pitchFamily="34" charset="-122"/>
                            </a:rPr>
                            <m:t>𝟏</m:t>
                          </m:r>
                        </m:e>
                      </m:d>
                      <m:r>
                        <a:rPr lang="en-US" altLang="zh-CN" sz="2400" b="1" i="1" smtClean="0">
                          <a:solidFill>
                            <a:srgbClr val="FFFF00"/>
                          </a:solidFill>
                          <a:latin typeface="Cambria Math" panose="02040503050406030204" pitchFamily="18" charset="0"/>
                          <a:ea typeface="Cambria Math" panose="02040503050406030204" pitchFamily="18" charset="0"/>
                        </a:rPr>
                        <m:t>&gt;&gt;</m:t>
                      </m:r>
                      <m:r>
                        <a:rPr lang="en-US" altLang="zh-CN" sz="2400" b="1" i="1">
                          <a:solidFill>
                            <a:srgbClr val="FFFF00"/>
                          </a:solidFill>
                          <a:latin typeface="Cambria Math" panose="02040503050406030204" pitchFamily="18" charset="0"/>
                          <a:ea typeface="微软雅黑" panose="020B0503020204020204" pitchFamily="34" charset="-122"/>
                        </a:rPr>
                        <m:t>𝟏</m:t>
                      </m:r>
                    </m:oMath>
                  </m:oMathPara>
                </a14:m>
                <a:endParaRPr lang="zh-CN" altLang="en-US" sz="2400" dirty="0">
                  <a:solidFill>
                    <a:srgbClr val="FFFF00"/>
                  </a:solidFill>
                </a:endParaRPr>
              </a:p>
            </p:txBody>
          </p:sp>
        </mc:Choice>
        <mc:Fallback xmlns="">
          <p:sp>
            <p:nvSpPr>
              <p:cNvPr id="51" name="矩形 50"/>
              <p:cNvSpPr>
                <a:spLocks noRot="1" noChangeAspect="1" noMove="1" noResize="1" noEditPoints="1" noAdjustHandles="1" noChangeArrowheads="1" noChangeShapeType="1" noTextEdit="1"/>
              </p:cNvSpPr>
              <p:nvPr/>
            </p:nvSpPr>
            <p:spPr>
              <a:xfrm>
                <a:off x="4722839" y="5159004"/>
                <a:ext cx="3840090" cy="461665"/>
              </a:xfrm>
              <a:prstGeom prst="rect">
                <a:avLst/>
              </a:prstGeom>
              <a:blipFill>
                <a:blip r:embed="rId3"/>
                <a:stretch>
                  <a:fillRect/>
                </a:stretch>
              </a:blipFill>
            </p:spPr>
            <p:txBody>
              <a:bodyPr/>
              <a:lstStyle/>
              <a:p>
                <a:r>
                  <a:rPr lang="zh-CN" altLang="en-US">
                    <a:noFill/>
                  </a:rPr>
                  <a:t> </a:t>
                </a:r>
              </a:p>
            </p:txBody>
          </p:sp>
        </mc:Fallback>
      </mc:AlternateContent>
      <p:sp>
        <p:nvSpPr>
          <p:cNvPr id="56" name="Rectangle 47"/>
          <p:cNvSpPr>
            <a:spLocks noChangeArrowheads="1"/>
          </p:cNvSpPr>
          <p:nvPr/>
        </p:nvSpPr>
        <p:spPr bwMode="auto">
          <a:xfrm>
            <a:off x="6129345"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28" name="Rectangle 47"/>
          <p:cNvSpPr>
            <a:spLocks noChangeArrowheads="1"/>
          </p:cNvSpPr>
          <p:nvPr/>
        </p:nvSpPr>
        <p:spPr bwMode="auto">
          <a:xfrm>
            <a:off x="651584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29" name="Rectangle 47"/>
          <p:cNvSpPr>
            <a:spLocks noChangeArrowheads="1"/>
          </p:cNvSpPr>
          <p:nvPr/>
        </p:nvSpPr>
        <p:spPr bwMode="auto">
          <a:xfrm>
            <a:off x="6892788"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30" name="Rectangle 47"/>
          <p:cNvSpPr>
            <a:spLocks noChangeArrowheads="1"/>
          </p:cNvSpPr>
          <p:nvPr/>
        </p:nvSpPr>
        <p:spPr bwMode="auto">
          <a:xfrm>
            <a:off x="7269732"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31" name="Rectangle 47"/>
          <p:cNvSpPr>
            <a:spLocks noChangeArrowheads="1"/>
          </p:cNvSpPr>
          <p:nvPr/>
        </p:nvSpPr>
        <p:spPr bwMode="auto">
          <a:xfrm>
            <a:off x="7646676"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32" name="Rectangle 47"/>
          <p:cNvSpPr>
            <a:spLocks noChangeArrowheads="1"/>
          </p:cNvSpPr>
          <p:nvPr/>
        </p:nvSpPr>
        <p:spPr bwMode="auto">
          <a:xfrm>
            <a:off x="8023618" y="4192332"/>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47" name="Rectangle 47"/>
          <p:cNvSpPr>
            <a:spLocks noChangeArrowheads="1"/>
          </p:cNvSpPr>
          <p:nvPr/>
        </p:nvSpPr>
        <p:spPr bwMode="auto">
          <a:xfrm>
            <a:off x="8356803" y="4192332"/>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55" name="Rectangle 47"/>
          <p:cNvSpPr>
            <a:spLocks noChangeArrowheads="1"/>
          </p:cNvSpPr>
          <p:nvPr/>
        </p:nvSpPr>
        <p:spPr bwMode="auto">
          <a:xfrm>
            <a:off x="8353185"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52" name="弧形 51"/>
          <p:cNvSpPr/>
          <p:nvPr/>
        </p:nvSpPr>
        <p:spPr bwMode="auto">
          <a:xfrm rot="18673340">
            <a:off x="5926111" y="3688275"/>
            <a:ext cx="2937313" cy="2846468"/>
          </a:xfrm>
          <a:prstGeom prst="arc">
            <a:avLst>
              <a:gd name="adj1" fmla="val 16158733"/>
              <a:gd name="adj2" fmla="val 526682"/>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7" name="弧形 56"/>
          <p:cNvSpPr/>
          <p:nvPr/>
        </p:nvSpPr>
        <p:spPr bwMode="auto">
          <a:xfrm rot="18673340">
            <a:off x="5029315" y="3942577"/>
            <a:ext cx="1458021" cy="1476387"/>
          </a:xfrm>
          <a:prstGeom prst="arc">
            <a:avLst>
              <a:gd name="adj1" fmla="val 16200000"/>
              <a:gd name="adj2" fmla="val 321725"/>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58" name="Rectangle 47"/>
          <p:cNvSpPr>
            <a:spLocks noChangeArrowheads="1"/>
          </p:cNvSpPr>
          <p:nvPr/>
        </p:nvSpPr>
        <p:spPr bwMode="auto">
          <a:xfrm>
            <a:off x="6146283"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59" name="Rectangle 47"/>
          <p:cNvSpPr>
            <a:spLocks noChangeArrowheads="1"/>
          </p:cNvSpPr>
          <p:nvPr/>
        </p:nvSpPr>
        <p:spPr bwMode="auto">
          <a:xfrm>
            <a:off x="5003050"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0" name="弧形 59"/>
          <p:cNvSpPr/>
          <p:nvPr/>
        </p:nvSpPr>
        <p:spPr bwMode="auto">
          <a:xfrm rot="18673340">
            <a:off x="4642255" y="4080648"/>
            <a:ext cx="686159" cy="679628"/>
          </a:xfrm>
          <a:prstGeom prst="arc">
            <a:avLst/>
          </a:prstGeom>
          <a:noFill/>
          <a:ln w="22225" cap="flat" cmpd="sng" algn="ctr">
            <a:solidFill>
              <a:srgbClr val="C00000"/>
            </a:solidFill>
            <a:prstDash val="solid"/>
            <a:round/>
            <a:headEnd type="arrow" w="lg" len="lg"/>
            <a:tailEnd type="none"/>
          </a:ln>
          <a:effectLst/>
        </p:spPr>
        <p:txBody>
          <a:bodyPr rtlCol="0" anchor="ctr"/>
          <a:lstStyle/>
          <a:p>
            <a:pPr algn="ctr"/>
            <a:endParaRPr lang="zh-CN" altLang="en-US"/>
          </a:p>
        </p:txBody>
      </p:sp>
      <p:sp>
        <p:nvSpPr>
          <p:cNvPr id="61" name="Rectangle 47"/>
          <p:cNvSpPr>
            <a:spLocks noChangeArrowheads="1"/>
          </p:cNvSpPr>
          <p:nvPr/>
        </p:nvSpPr>
        <p:spPr bwMode="auto">
          <a:xfrm>
            <a:off x="5017774" y="419233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62" name="Rectangle 47"/>
          <p:cNvSpPr>
            <a:spLocks noChangeArrowheads="1"/>
          </p:cNvSpPr>
          <p:nvPr/>
        </p:nvSpPr>
        <p:spPr bwMode="auto">
          <a:xfrm>
            <a:off x="4635509" y="4192332"/>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63" name="Oval 75"/>
          <p:cNvSpPr>
            <a:spLocks noChangeArrowheads="1"/>
          </p:cNvSpPr>
          <p:nvPr/>
        </p:nvSpPr>
        <p:spPr bwMode="auto">
          <a:xfrm>
            <a:off x="6062008" y="23348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64" name="Oval 78"/>
          <p:cNvSpPr>
            <a:spLocks noChangeArrowheads="1"/>
          </p:cNvSpPr>
          <p:nvPr/>
        </p:nvSpPr>
        <p:spPr bwMode="auto">
          <a:xfrm>
            <a:off x="5595888" y="173332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65" name="Oval 11"/>
          <p:cNvSpPr>
            <a:spLocks noChangeArrowheads="1"/>
          </p:cNvSpPr>
          <p:nvPr/>
        </p:nvSpPr>
        <p:spPr bwMode="auto">
          <a:xfrm>
            <a:off x="5595888" y="17325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6" name="Oval 78"/>
          <p:cNvSpPr>
            <a:spLocks noChangeArrowheads="1"/>
          </p:cNvSpPr>
          <p:nvPr/>
        </p:nvSpPr>
        <p:spPr bwMode="auto">
          <a:xfrm>
            <a:off x="6520811" y="1204965"/>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FF0000"/>
                </a:solidFill>
                <a:latin typeface="微软雅黑" panose="020B0503020204020204" pitchFamily="34" charset="-122"/>
                <a:ea typeface="微软雅黑" panose="020B0503020204020204" pitchFamily="34" charset="-122"/>
              </a:rPr>
              <a:t>99</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pSp>
        <p:nvGrpSpPr>
          <p:cNvPr id="98" name="组合 97"/>
          <p:cNvGrpSpPr/>
          <p:nvPr/>
        </p:nvGrpSpPr>
        <p:grpSpPr>
          <a:xfrm>
            <a:off x="4566666" y="5913467"/>
            <a:ext cx="4116968" cy="834167"/>
            <a:chOff x="4566666" y="5913467"/>
            <a:chExt cx="4116968" cy="834167"/>
          </a:xfrm>
        </p:grpSpPr>
        <p:sp>
          <p:nvSpPr>
            <p:cNvPr id="82" name="矩形 81"/>
            <p:cNvSpPr/>
            <p:nvPr/>
          </p:nvSpPr>
          <p:spPr>
            <a:xfrm>
              <a:off x="8213634" y="6378302"/>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grpSp>
          <p:nvGrpSpPr>
            <p:cNvPr id="3" name="组合 2"/>
            <p:cNvGrpSpPr/>
            <p:nvPr/>
          </p:nvGrpSpPr>
          <p:grpSpPr>
            <a:xfrm>
              <a:off x="4566666" y="5913467"/>
              <a:ext cx="3712419" cy="834167"/>
              <a:chOff x="4566666" y="5913467"/>
              <a:chExt cx="3712419" cy="834167"/>
            </a:xfrm>
          </p:grpSpPr>
          <p:sp>
            <p:nvSpPr>
              <p:cNvPr id="67" name="Rectangle 47"/>
              <p:cNvSpPr>
                <a:spLocks noChangeArrowheads="1"/>
              </p:cNvSpPr>
              <p:nvPr/>
            </p:nvSpPr>
            <p:spPr bwMode="auto">
              <a:xfrm>
                <a:off x="4566666"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68" name="Rectangle 47"/>
              <p:cNvSpPr>
                <a:spLocks noChangeArrowheads="1"/>
              </p:cNvSpPr>
              <p:nvPr/>
            </p:nvSpPr>
            <p:spPr bwMode="auto">
              <a:xfrm>
                <a:off x="4943610"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69" name="Rectangle 47"/>
              <p:cNvSpPr>
                <a:spLocks noChangeArrowheads="1"/>
              </p:cNvSpPr>
              <p:nvPr/>
            </p:nvSpPr>
            <p:spPr bwMode="auto">
              <a:xfrm>
                <a:off x="5320554"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70" name="Rectangle 47"/>
              <p:cNvSpPr>
                <a:spLocks noChangeArrowheads="1"/>
              </p:cNvSpPr>
              <p:nvPr/>
            </p:nvSpPr>
            <p:spPr bwMode="auto">
              <a:xfrm>
                <a:off x="5697498"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71" name="Rectangle 47"/>
              <p:cNvSpPr>
                <a:spLocks noChangeArrowheads="1"/>
              </p:cNvSpPr>
              <p:nvPr/>
            </p:nvSpPr>
            <p:spPr bwMode="auto">
              <a:xfrm>
                <a:off x="6074442"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72" name="矩形 71"/>
              <p:cNvSpPr/>
              <p:nvPr/>
            </p:nvSpPr>
            <p:spPr>
              <a:xfrm>
                <a:off x="4568060"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73" name="矩形 72"/>
              <p:cNvSpPr/>
              <p:nvPr/>
            </p:nvSpPr>
            <p:spPr>
              <a:xfrm>
                <a:off x="4944026"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74" name="矩形 73"/>
              <p:cNvSpPr/>
              <p:nvPr/>
            </p:nvSpPr>
            <p:spPr>
              <a:xfrm>
                <a:off x="5319992"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75" name="矩形 74"/>
              <p:cNvSpPr/>
              <p:nvPr/>
            </p:nvSpPr>
            <p:spPr>
              <a:xfrm>
                <a:off x="5695958"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76" name="矩形 75"/>
              <p:cNvSpPr/>
              <p:nvPr/>
            </p:nvSpPr>
            <p:spPr>
              <a:xfrm>
                <a:off x="6071924"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77" name="矩形 76"/>
              <p:cNvSpPr/>
              <p:nvPr/>
            </p:nvSpPr>
            <p:spPr>
              <a:xfrm>
                <a:off x="6447890"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78" name="矩形 77"/>
              <p:cNvSpPr/>
              <p:nvPr/>
            </p:nvSpPr>
            <p:spPr>
              <a:xfrm>
                <a:off x="6823856"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79" name="矩形 78"/>
              <p:cNvSpPr/>
              <p:nvPr/>
            </p:nvSpPr>
            <p:spPr>
              <a:xfrm>
                <a:off x="7199822"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80" name="矩形 79"/>
              <p:cNvSpPr/>
              <p:nvPr/>
            </p:nvSpPr>
            <p:spPr>
              <a:xfrm>
                <a:off x="7575788"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81" name="矩形 80"/>
              <p:cNvSpPr/>
              <p:nvPr/>
            </p:nvSpPr>
            <p:spPr>
              <a:xfrm>
                <a:off x="7951751" y="6378302"/>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84" name="Rectangle 47"/>
              <p:cNvSpPr>
                <a:spLocks noChangeArrowheads="1"/>
              </p:cNvSpPr>
              <p:nvPr/>
            </p:nvSpPr>
            <p:spPr bwMode="auto">
              <a:xfrm>
                <a:off x="6451386"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85" name="Rectangle 47"/>
              <p:cNvSpPr>
                <a:spLocks noChangeArrowheads="1"/>
              </p:cNvSpPr>
              <p:nvPr/>
            </p:nvSpPr>
            <p:spPr bwMode="auto">
              <a:xfrm>
                <a:off x="6828330"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86" name="Rectangle 47"/>
              <p:cNvSpPr>
                <a:spLocks noChangeArrowheads="1"/>
              </p:cNvSpPr>
              <p:nvPr/>
            </p:nvSpPr>
            <p:spPr bwMode="auto">
              <a:xfrm>
                <a:off x="7205274"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87" name="Rectangle 47"/>
              <p:cNvSpPr>
                <a:spLocks noChangeArrowheads="1"/>
              </p:cNvSpPr>
              <p:nvPr/>
            </p:nvSpPr>
            <p:spPr bwMode="auto">
              <a:xfrm>
                <a:off x="7582218"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88" name="Rectangle 47"/>
              <p:cNvSpPr>
                <a:spLocks noChangeArrowheads="1"/>
              </p:cNvSpPr>
              <p:nvPr/>
            </p:nvSpPr>
            <p:spPr bwMode="auto">
              <a:xfrm>
                <a:off x="7959160" y="5913467"/>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grpSp>
        <p:sp>
          <p:nvSpPr>
            <p:cNvPr id="89" name="Rectangle 47"/>
            <p:cNvSpPr>
              <a:spLocks noChangeArrowheads="1"/>
            </p:cNvSpPr>
            <p:nvPr/>
          </p:nvSpPr>
          <p:spPr bwMode="auto">
            <a:xfrm>
              <a:off x="8292345" y="5913467"/>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grpSp>
      <p:sp>
        <p:nvSpPr>
          <p:cNvPr id="90" name="Rectangle 47"/>
          <p:cNvSpPr>
            <a:spLocks noChangeArrowheads="1"/>
          </p:cNvSpPr>
          <p:nvPr/>
        </p:nvSpPr>
        <p:spPr bwMode="auto">
          <a:xfrm>
            <a:off x="8302066"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93" name="Rectangle 47"/>
          <p:cNvSpPr>
            <a:spLocks noChangeArrowheads="1"/>
          </p:cNvSpPr>
          <p:nvPr/>
        </p:nvSpPr>
        <p:spPr bwMode="auto">
          <a:xfrm>
            <a:off x="6069697" y="5913467"/>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96" name="Rectangle 47"/>
          <p:cNvSpPr>
            <a:spLocks noChangeArrowheads="1"/>
          </p:cNvSpPr>
          <p:nvPr/>
        </p:nvSpPr>
        <p:spPr bwMode="auto">
          <a:xfrm>
            <a:off x="4943610" y="5917285"/>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97" name="Rectangle 47"/>
          <p:cNvSpPr>
            <a:spLocks noChangeArrowheads="1"/>
          </p:cNvSpPr>
          <p:nvPr/>
        </p:nvSpPr>
        <p:spPr bwMode="auto">
          <a:xfrm>
            <a:off x="8745199" y="5913467"/>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94" name="Rectangle 47"/>
          <p:cNvSpPr>
            <a:spLocks noChangeArrowheads="1"/>
          </p:cNvSpPr>
          <p:nvPr/>
        </p:nvSpPr>
        <p:spPr bwMode="auto">
          <a:xfrm>
            <a:off x="4564540" y="5913467"/>
            <a:ext cx="372711"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solidFill>
                  <a:srgbClr val="C00000"/>
                </a:solidFill>
                <a:latin typeface="Times New Roman" pitchFamily="18" charset="0"/>
              </a:rPr>
              <a:t>99</a:t>
            </a:r>
            <a:endParaRPr kumimoji="1" lang="zh-CN" altLang="en-US" sz="2400" b="1" dirty="0">
              <a:solidFill>
                <a:srgbClr val="C00000"/>
              </a:solidFill>
              <a:latin typeface="Times New Roman" pitchFamily="18" charset="0"/>
            </a:endParaRPr>
          </a:p>
        </p:txBody>
      </p:sp>
      <p:sp>
        <p:nvSpPr>
          <p:cNvPr id="99" name="矩形 98"/>
          <p:cNvSpPr/>
          <p:nvPr/>
        </p:nvSpPr>
        <p:spPr>
          <a:xfrm>
            <a:off x="6978011" y="2954911"/>
            <a:ext cx="2035179"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复杂度</a:t>
            </a:r>
            <a:r>
              <a:rPr lang="en-US" altLang="zh-CN" sz="2400" b="1" dirty="0">
                <a:solidFill>
                  <a:schemeClr val="bg1"/>
                </a:solidFill>
                <a:latin typeface="微软雅黑" panose="020B0503020204020204" pitchFamily="34" charset="-122"/>
                <a:ea typeface="微软雅黑" panose="020B0503020204020204" pitchFamily="34" charset="-122"/>
              </a:rPr>
              <a:t>O(</a:t>
            </a:r>
            <a:r>
              <a:rPr lang="en-US" altLang="zh-CN" sz="2400" b="1" dirty="0" err="1">
                <a:solidFill>
                  <a:schemeClr val="bg1"/>
                </a:solidFill>
                <a:latin typeface="微软雅黑" panose="020B0503020204020204" pitchFamily="34" charset="-122"/>
                <a:ea typeface="微软雅黑" panose="020B0503020204020204" pitchFamily="34" charset="-122"/>
              </a:rPr>
              <a:t>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dirty="0"/>
          </a:p>
        </p:txBody>
      </p:sp>
    </p:spTree>
    <p:extLst>
      <p:ext uri="{BB962C8B-B14F-4D97-AF65-F5344CB8AC3E}">
        <p14:creationId xmlns:p14="http://schemas.microsoft.com/office/powerpoint/2010/main" val="55779416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ppt_x"/>
                                          </p:val>
                                        </p:tav>
                                        <p:tav tm="100000">
                                          <p:val>
                                            <p:strVal val="#ppt_x"/>
                                          </p:val>
                                        </p:tav>
                                      </p:tavLst>
                                    </p:anim>
                                    <p:anim calcmode="lin" valueType="num">
                                      <p:cBhvr additive="base">
                                        <p:cTn id="8"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p:tgtEl>
                                          <p:spTgt spid="45"/>
                                        </p:tgtEl>
                                        <p:attrNameLst>
                                          <p:attrName>ppt_y</p:attrName>
                                        </p:attrNameLst>
                                      </p:cBhvr>
                                      <p:tavLst>
                                        <p:tav tm="0">
                                          <p:val>
                                            <p:strVal val="#ppt_y-#ppt_h*1.125000"/>
                                          </p:val>
                                        </p:tav>
                                        <p:tav tm="100000">
                                          <p:val>
                                            <p:strVal val="#ppt_y"/>
                                          </p:val>
                                        </p:tav>
                                      </p:tavLst>
                                    </p:anim>
                                    <p:animEffect transition="in" filter="wipe(down)">
                                      <p:cBhvr>
                                        <p:cTn id="18" dur="500"/>
                                        <p:tgtEl>
                                          <p:spTgt spid="45"/>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p:tgtEl>
                                          <p:spTgt spid="46"/>
                                        </p:tgtEl>
                                        <p:attrNameLst>
                                          <p:attrName>ppt_y</p:attrName>
                                        </p:attrNameLst>
                                      </p:cBhvr>
                                      <p:tavLst>
                                        <p:tav tm="0">
                                          <p:val>
                                            <p:strVal val="#ppt_y-#ppt_h*1.125000"/>
                                          </p:val>
                                        </p:tav>
                                        <p:tav tm="100000">
                                          <p:val>
                                            <p:strVal val="#ppt_y"/>
                                          </p:val>
                                        </p:tav>
                                      </p:tavLst>
                                    </p:anim>
                                    <p:animEffect transition="in" filter="wipe(down)">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anim calcmode="lin" valueType="num">
                                      <p:cBhvr additive="base">
                                        <p:cTn id="27" dur="500"/>
                                        <p:tgtEl>
                                          <p:spTgt spid="90"/>
                                        </p:tgtEl>
                                        <p:attrNameLst>
                                          <p:attrName>ppt_y</p:attrName>
                                        </p:attrNameLst>
                                      </p:cBhvr>
                                      <p:tavLst>
                                        <p:tav tm="0">
                                          <p:val>
                                            <p:strVal val="#ppt_y+#ppt_h*1.125000"/>
                                          </p:val>
                                        </p:tav>
                                        <p:tav tm="100000">
                                          <p:val>
                                            <p:strVal val="#ppt_y"/>
                                          </p:val>
                                        </p:tav>
                                      </p:tavLst>
                                    </p:anim>
                                    <p:animEffect transition="in" filter="wipe(up)">
                                      <p:cBhvr>
                                        <p:cTn id="28" dur="500"/>
                                        <p:tgtEl>
                                          <p:spTgt spid="9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500"/>
                                        <p:tgtEl>
                                          <p:spTgt spid="49"/>
                                        </p:tgtEl>
                                        <p:attrNameLst>
                                          <p:attrName>ppt_y</p:attrName>
                                        </p:attrNameLst>
                                      </p:cBhvr>
                                      <p:tavLst>
                                        <p:tav tm="0">
                                          <p:val>
                                            <p:strVal val="#ppt_y-#ppt_h*1.125000"/>
                                          </p:val>
                                        </p:tav>
                                        <p:tav tm="100000">
                                          <p:val>
                                            <p:strVal val="#ppt_y"/>
                                          </p:val>
                                        </p:tav>
                                      </p:tavLst>
                                    </p:anim>
                                    <p:animEffect transition="in" filter="wipe(down)">
                                      <p:cBhvr>
                                        <p:cTn id="34" dur="500"/>
                                        <p:tgtEl>
                                          <p:spTgt spid="49"/>
                                        </p:tgtEl>
                                      </p:cBhvr>
                                    </p:animEffect>
                                  </p:childTnLst>
                                </p:cTn>
                              </p:par>
                              <p:par>
                                <p:cTn id="35" presetID="12" presetClass="entr" presetSubtype="1"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p:tgtEl>
                                          <p:spTgt spid="50"/>
                                        </p:tgtEl>
                                        <p:attrNameLst>
                                          <p:attrName>ppt_y</p:attrName>
                                        </p:attrNameLst>
                                      </p:cBhvr>
                                      <p:tavLst>
                                        <p:tav tm="0">
                                          <p:val>
                                            <p:strVal val="#ppt_y-#ppt_h*1.125000"/>
                                          </p:val>
                                        </p:tav>
                                        <p:tav tm="100000">
                                          <p:val>
                                            <p:strVal val="#ppt_y"/>
                                          </p:val>
                                        </p:tav>
                                      </p:tavLst>
                                    </p:anim>
                                    <p:animEffect transition="in" filter="wipe(down)">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 calcmode="lin" valueType="num">
                                      <p:cBhvr additive="base">
                                        <p:cTn id="43" dur="500"/>
                                        <p:tgtEl>
                                          <p:spTgt spid="93"/>
                                        </p:tgtEl>
                                        <p:attrNameLst>
                                          <p:attrName>ppt_y</p:attrName>
                                        </p:attrNameLst>
                                      </p:cBhvr>
                                      <p:tavLst>
                                        <p:tav tm="0">
                                          <p:val>
                                            <p:strVal val="#ppt_y+#ppt_h*1.125000"/>
                                          </p:val>
                                        </p:tav>
                                        <p:tav tm="100000">
                                          <p:val>
                                            <p:strVal val="#ppt_y"/>
                                          </p:val>
                                        </p:tav>
                                      </p:tavLst>
                                    </p:anim>
                                    <p:animEffect transition="in" filter="wipe(up)">
                                      <p:cBhvr>
                                        <p:cTn id="44" dur="500"/>
                                        <p:tgtEl>
                                          <p:spTgt spid="9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1"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anim calcmode="lin" valueType="num">
                                      <p:cBhvr additive="base">
                                        <p:cTn id="49" dur="500"/>
                                        <p:tgtEl>
                                          <p:spTgt spid="64"/>
                                        </p:tgtEl>
                                        <p:attrNameLst>
                                          <p:attrName>ppt_y</p:attrName>
                                        </p:attrNameLst>
                                      </p:cBhvr>
                                      <p:tavLst>
                                        <p:tav tm="0">
                                          <p:val>
                                            <p:strVal val="#ppt_y-#ppt_h*1.125000"/>
                                          </p:val>
                                        </p:tav>
                                        <p:tav tm="100000">
                                          <p:val>
                                            <p:strVal val="#ppt_y"/>
                                          </p:val>
                                        </p:tav>
                                      </p:tavLst>
                                    </p:anim>
                                    <p:animEffect transition="in" filter="wipe(down)">
                                      <p:cBhvr>
                                        <p:cTn id="50" dur="500"/>
                                        <p:tgtEl>
                                          <p:spTgt spid="64"/>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96"/>
                                        </p:tgtEl>
                                        <p:attrNameLst>
                                          <p:attrName>style.visibility</p:attrName>
                                        </p:attrNameLst>
                                      </p:cBhvr>
                                      <p:to>
                                        <p:strVal val="visible"/>
                                      </p:to>
                                    </p:set>
                                    <p:anim calcmode="lin" valueType="num">
                                      <p:cBhvr additive="base">
                                        <p:cTn id="57" dur="500"/>
                                        <p:tgtEl>
                                          <p:spTgt spid="96"/>
                                        </p:tgtEl>
                                        <p:attrNameLst>
                                          <p:attrName>ppt_y</p:attrName>
                                        </p:attrNameLst>
                                      </p:cBhvr>
                                      <p:tavLst>
                                        <p:tav tm="0">
                                          <p:val>
                                            <p:strVal val="#ppt_y+#ppt_h*1.125000"/>
                                          </p:val>
                                        </p:tav>
                                        <p:tav tm="100000">
                                          <p:val>
                                            <p:strVal val="#ppt_y"/>
                                          </p:val>
                                        </p:tav>
                                      </p:tavLst>
                                    </p:anim>
                                    <p:animEffect transition="in" filter="wipe(up)">
                                      <p:cBhvr>
                                        <p:cTn id="58" dur="500"/>
                                        <p:tgtEl>
                                          <p:spTgt spid="96"/>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1" fill="hold" grpId="0" nodeType="click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p:tgtEl>
                                          <p:spTgt spid="66"/>
                                        </p:tgtEl>
                                        <p:attrNameLst>
                                          <p:attrName>ppt_y</p:attrName>
                                        </p:attrNameLst>
                                      </p:cBhvr>
                                      <p:tavLst>
                                        <p:tav tm="0">
                                          <p:val>
                                            <p:strVal val="#ppt_y-#ppt_h*1.125000"/>
                                          </p:val>
                                        </p:tav>
                                        <p:tav tm="100000">
                                          <p:val>
                                            <p:strVal val="#ppt_y"/>
                                          </p:val>
                                        </p:tav>
                                      </p:tavLst>
                                    </p:anim>
                                    <p:animEffect transition="in" filter="wipe(down)">
                                      <p:cBhvr>
                                        <p:cTn id="64" dur="500"/>
                                        <p:tgtEl>
                                          <p:spTgt spid="66"/>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5" presetClass="path" presetSubtype="0" accel="50000" decel="50000" fill="hold" grpId="1" nodeType="clickEffect">
                                  <p:stCondLst>
                                    <p:cond delay="0"/>
                                  </p:stCondLst>
                                  <p:childTnLst>
                                    <p:animMotion origin="layout" path="M -1.94444E-6 -1.48148E-6 L -0.45886 -0.00116 " pathEditMode="relative" rAng="0" ptsTypes="AA">
                                      <p:cBhvr>
                                        <p:cTn id="70" dur="2000" fill="hold"/>
                                        <p:tgtEl>
                                          <p:spTgt spid="97"/>
                                        </p:tgtEl>
                                        <p:attrNameLst>
                                          <p:attrName>ppt_x</p:attrName>
                                          <p:attrName>ppt_y</p:attrName>
                                        </p:attrNameLst>
                                      </p:cBhvr>
                                      <p:rCtr x="-23125" y="0"/>
                                    </p:animMotion>
                                  </p:childTnLst>
                                </p:cTn>
                              </p:par>
                            </p:childTnLst>
                          </p:cTn>
                        </p:par>
                        <p:par>
                          <p:cTn id="71" fill="hold">
                            <p:stCondLst>
                              <p:cond delay="2000"/>
                            </p:stCondLst>
                            <p:childTnLst>
                              <p:par>
                                <p:cTn id="72" presetID="1" presetClass="entr" presetSubtype="0" fill="hold" grpId="0" nodeType="afterEffect">
                                  <p:stCondLst>
                                    <p:cond delay="0"/>
                                  </p:stCondLst>
                                  <p:childTnLst>
                                    <p:set>
                                      <p:cBhvr>
                                        <p:cTn id="73" dur="1" fill="hold">
                                          <p:stCondLst>
                                            <p:cond delay="0"/>
                                          </p:stCondLst>
                                        </p:cTn>
                                        <p:tgtEl>
                                          <p:spTgt spid="9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99"/>
                                        </p:tgtEl>
                                        <p:attrNameLst>
                                          <p:attrName>style.visibility</p:attrName>
                                        </p:attrNameLst>
                                      </p:cBhvr>
                                      <p:to>
                                        <p:strVal val="visible"/>
                                      </p:to>
                                    </p:set>
                                    <p:anim calcmode="lin" valueType="num">
                                      <p:cBhvr additive="base">
                                        <p:cTn id="78" dur="500" fill="hold"/>
                                        <p:tgtEl>
                                          <p:spTgt spid="99"/>
                                        </p:tgtEl>
                                        <p:attrNameLst>
                                          <p:attrName>ppt_x</p:attrName>
                                        </p:attrNameLst>
                                      </p:cBhvr>
                                      <p:tavLst>
                                        <p:tav tm="0">
                                          <p:val>
                                            <p:strVal val="#ppt_x"/>
                                          </p:val>
                                        </p:tav>
                                        <p:tav tm="100000">
                                          <p:val>
                                            <p:strVal val="#ppt_x"/>
                                          </p:val>
                                        </p:tav>
                                      </p:tavLst>
                                    </p:anim>
                                    <p:anim calcmode="lin" valueType="num">
                                      <p:cBhvr additive="base">
                                        <p:cTn id="79"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0" grpId="0" animBg="1"/>
      <p:bldP spid="63" grpId="0" animBg="1"/>
      <p:bldP spid="64" grpId="0" animBg="1"/>
      <p:bldP spid="65" grpId="0" animBg="1"/>
      <p:bldP spid="66" grpId="0" animBg="1"/>
      <p:bldP spid="90" grpId="0" animBg="1"/>
      <p:bldP spid="93" grpId="0" animBg="1"/>
      <p:bldP spid="96" grpId="0" animBg="1"/>
      <p:bldP spid="97" grpId="0" animBg="1"/>
      <p:bldP spid="97" grpId="1" animBg="1"/>
      <p:bldP spid="94" grpId="0" animBg="1"/>
      <p:bldP spid="9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20"/>
          <p:cNvSpPr txBox="1">
            <a:spLocks noChangeArrowheads="1"/>
          </p:cNvSpPr>
          <p:nvPr/>
        </p:nvSpPr>
        <p:spPr bwMode="auto">
          <a:xfrm>
            <a:off x="253310" y="1192126"/>
            <a:ext cx="8432209"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插入：上滤的代码实现</a:t>
            </a:r>
            <a:endParaRPr lang="en-US" altLang="zh-CN" sz="3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3" name="矩形 2"/>
          <p:cNvSpPr/>
          <p:nvPr/>
        </p:nvSpPr>
        <p:spPr>
          <a:xfrm>
            <a:off x="245405" y="1776901"/>
            <a:ext cx="7056784" cy="1754326"/>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&gt;::insert(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zh-CN" altLang="en-US" sz="1600" b="1" kern="0" dirty="0">
                <a:solidFill>
                  <a:srgbClr val="CC0000"/>
                </a:solidFill>
                <a:highlight>
                  <a:srgbClr val="FFFFFF"/>
                </a:highlight>
                <a:latin typeface="Consolas" panose="020B0609020204030204" pitchFamily="49" charset="0"/>
                <a:ea typeface="隶书"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heapDataVec.push_back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zh-CN" altLang="en-US" sz="1600" b="1" kern="0" dirty="0">
                <a:solidFill>
                  <a:srgbClr val="CC0000"/>
                </a:solidFill>
                <a:latin typeface="Consolas" panose="020B0609020204030204" pitchFamily="49" charset="0"/>
                <a:ea typeface="隶书"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percolateUp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(numCounts-1,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[numCounts-1]);</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4" name="矩形 3"/>
          <p:cNvSpPr/>
          <p:nvPr/>
        </p:nvSpPr>
        <p:spPr>
          <a:xfrm>
            <a:off x="209776" y="3717032"/>
            <a:ext cx="8610696" cy="2554545"/>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percolateUp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fr-FR" altLang="zh-CN" sz="1600" dirty="0">
                <a:solidFill>
                  <a:srgbClr val="0000FF"/>
                </a:solidFill>
                <a:highlight>
                  <a:srgbClr val="FFFFFF"/>
                </a:highlight>
                <a:latin typeface="Consolas" panose="020B0609020204030204" pitchFamily="49" charset="0"/>
                <a:ea typeface="新宋体" panose="02010609030101010101" pitchFamily="49" charset="-122"/>
              </a:rPr>
              <a:t>    int</a:t>
            </a:r>
            <a:r>
              <a:rPr lang="fr-FR" altLang="zh-CN" sz="1600" dirty="0">
                <a:solidFill>
                  <a:srgbClr val="000000"/>
                </a:solidFill>
                <a:highlight>
                  <a:srgbClr val="FFFFFF"/>
                </a:highlight>
                <a:latin typeface="Consolas" panose="020B0609020204030204" pitchFamily="49" charset="0"/>
                <a:ea typeface="新宋体" panose="02010609030101010101" pitchFamily="49" charset="-122"/>
              </a:rPr>
              <a:t> parentIndex =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i</a:t>
            </a:r>
            <a:r>
              <a:rPr lang="fr-FR" altLang="zh-CN" sz="1600" dirty="0">
                <a:solidFill>
                  <a:srgbClr val="808080"/>
                </a:solidFill>
                <a:highlight>
                  <a:srgbClr val="FFFFFF"/>
                </a:highlight>
                <a:latin typeface="Consolas" panose="020B0609020204030204" pitchFamily="49" charset="0"/>
                <a:ea typeface="新宋体" panose="02010609030101010101" pitchFamily="49" charset="-122"/>
              </a:rPr>
              <a:t>ndex</a:t>
            </a:r>
            <a:r>
              <a:rPr lang="fr-FR" altLang="zh-CN" sz="1600" dirty="0">
                <a:solidFill>
                  <a:srgbClr val="000000"/>
                </a:solidFill>
                <a:highlight>
                  <a:srgbClr val="FFFFFF"/>
                </a:highlight>
                <a:latin typeface="Consolas" panose="020B0609020204030204" pitchFamily="49" charset="0"/>
                <a:ea typeface="新宋体" panose="02010609030101010101" pitchFamily="49" charset="-122"/>
              </a:rPr>
              <a:t> - 1) / 2;</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&gt; 0 &amp;&amp;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parentIndex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-1) / 2;</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index</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1218478872"/>
      </p:ext>
    </p:extLst>
  </p:cSld>
  <p:clrMapOvr>
    <a:masterClrMapping/>
  </p:clrMapOvr>
  <p:transition advTm="157">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405632" y="1218654"/>
            <a:ext cx="8342832" cy="1209824"/>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大顶堆</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10 9 5 7 8 4 1 2 0 6 3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，插入元素</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后，节点</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的左孩子为</a:t>
            </a: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828800" y="34718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828800" y="41576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828800" y="48434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bwMode="auto">
          <a:xfrm>
            <a:off x="1114425" y="285035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bwMode="auto">
          <a:xfrm>
            <a:off x="1114425" y="353615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bwMode="auto">
          <a:xfrm>
            <a:off x="1114425" y="4221956"/>
            <a:ext cx="514350" cy="514350"/>
          </a:xfrm>
          <a:prstGeom prst="ellipse">
            <a:avLst/>
          </a:prstGeom>
          <a:solidFill>
            <a:srgbClr val="00FF00"/>
          </a:solidFill>
          <a:ln w="254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bwMode="auto">
          <a:xfrm>
            <a:off x="1114425" y="490775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bwMode="auto">
          <a:xfrm>
            <a:off x="6172200" y="6215063"/>
            <a:ext cx="1543050" cy="411480"/>
          </a:xfrm>
          <a:prstGeom prst="roundRect">
            <a:avLst/>
          </a:prstGeom>
          <a:solidFill>
            <a:srgbClr val="808080"/>
          </a:solidFill>
          <a:ln w="381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文本框 20"/>
          <p:cNvSpPr txBox="1"/>
          <p:nvPr>
            <p:custDataLst>
              <p:tags r:id="rId12"/>
            </p:custDataLst>
          </p:nvPr>
        </p:nvSpPr>
        <p:spPr>
          <a:xfrm>
            <a:off x="1828800" y="55292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无左孩子</a:t>
            </a:r>
          </a:p>
        </p:txBody>
      </p:sp>
      <p:sp>
        <p:nvSpPr>
          <p:cNvPr id="22" name="椭圆 21"/>
          <p:cNvSpPr>
            <a:spLocks noChangeAspect="1"/>
          </p:cNvSpPr>
          <p:nvPr>
            <p:custDataLst>
              <p:tags r:id="rId13"/>
            </p:custDataLst>
          </p:nvPr>
        </p:nvSpPr>
        <p:spPr bwMode="auto">
          <a:xfrm>
            <a:off x="1114425" y="559355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4"/>
            </p:custDataLst>
          </p:nvPr>
        </p:nvGrpSpPr>
        <p:grpSpPr>
          <a:xfrm>
            <a:off x="0" y="0"/>
            <a:ext cx="9144000" cy="635000"/>
            <a:chOff x="0" y="0"/>
            <a:chExt cx="9144000" cy="635000"/>
          </a:xfrm>
        </p:grpSpPr>
        <p:sp>
          <p:nvSpPr>
            <p:cNvPr id="15" name="TitleBackground"/>
            <p:cNvSpPr/>
            <p:nvPr>
              <p:custDataLst>
                <p:tags r:id="rId16"/>
              </p:custDataLst>
            </p:nvPr>
          </p:nvSpPr>
          <p:spPr bwMode="auto">
            <a:xfrm>
              <a:off x="0" y="0"/>
              <a:ext cx="9144000" cy="635000"/>
            </a:xfrm>
            <a:prstGeom prst="rect">
              <a:avLst/>
            </a:prstGeom>
            <a:solidFill>
              <a:srgbClr val="F6F7F8"/>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ColorBlock"/>
            <p:cNvSpPr/>
            <p:nvPr>
              <p:custDataLst>
                <p:tags r:id="rId17"/>
              </p:custDataLst>
            </p:nvPr>
          </p:nvSpPr>
          <p:spPr bwMode="auto">
            <a:xfrm>
              <a:off x="0" y="0"/>
              <a:ext cx="190500" cy="635000"/>
            </a:xfrm>
            <a:prstGeom prst="rect">
              <a:avLst/>
            </a:prstGeom>
            <a:solidFill>
              <a:srgbClr val="639EF4"/>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09360149"/>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ine 10"/>
          <p:cNvSpPr>
            <a:spLocks noChangeShapeType="1"/>
          </p:cNvSpPr>
          <p:nvPr/>
        </p:nvSpPr>
        <p:spPr bwMode="auto">
          <a:xfrm flipH="1">
            <a:off x="6046576" y="1468214"/>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8" name="Line 9"/>
          <p:cNvSpPr>
            <a:spLocks noChangeShapeType="1"/>
          </p:cNvSpPr>
          <p:nvPr/>
        </p:nvSpPr>
        <p:spPr bwMode="auto">
          <a:xfrm>
            <a:off x="7037176" y="1468214"/>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53" name="TextBox 20"/>
          <p:cNvSpPr txBox="1">
            <a:spLocks noChangeArrowheads="1"/>
          </p:cNvSpPr>
          <p:nvPr/>
        </p:nvSpPr>
        <p:spPr bwMode="auto">
          <a:xfrm>
            <a:off x="253310" y="1192126"/>
            <a:ext cx="8432209" cy="55168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删除最大元素：置换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最大元素在二叉堆的根</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节点，也即对应向量的</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第一个元素</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使用最后一个元素取代</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根节点值，把原堆顶置</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于向量最末</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比较新根节点的两个孩</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子，与其大的孩子交换</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迭代该过程，直至全树</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满足堆序性要求</a:t>
            </a:r>
            <a:endParaRPr lang="en-US" altLang="zh-CN" sz="2400" b="1" dirty="0">
              <a:latin typeface="微软雅黑" panose="020B0503020204020204" pitchFamily="34" charset="-122"/>
              <a:ea typeface="微软雅黑" panose="020B0503020204020204" pitchFamily="34" charset="-122"/>
            </a:endParaRPr>
          </a:p>
          <a:p>
            <a:pPr lvl="1">
              <a:spcAft>
                <a:spcPts val="3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3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p:txBody>
      </p:sp>
      <p:sp>
        <p:nvSpPr>
          <p:cNvPr id="45" name="Line 13"/>
          <p:cNvSpPr>
            <a:spLocks noChangeShapeType="1"/>
          </p:cNvSpPr>
          <p:nvPr/>
        </p:nvSpPr>
        <p:spPr bwMode="auto">
          <a:xfrm>
            <a:off x="6591553" y="2682651"/>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46" name="Oval 78"/>
          <p:cNvSpPr>
            <a:spLocks noChangeArrowheads="1"/>
          </p:cNvSpPr>
          <p:nvPr/>
        </p:nvSpPr>
        <p:spPr bwMode="auto">
          <a:xfrm>
            <a:off x="6519545"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4" name="Line 5"/>
          <p:cNvSpPr>
            <a:spLocks noChangeShapeType="1"/>
          </p:cNvSpPr>
          <p:nvPr/>
        </p:nvSpPr>
        <p:spPr bwMode="auto">
          <a:xfrm>
            <a:off x="7875376" y="2077814"/>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 name="Line 6"/>
          <p:cNvSpPr>
            <a:spLocks noChangeShapeType="1"/>
          </p:cNvSpPr>
          <p:nvPr/>
        </p:nvSpPr>
        <p:spPr bwMode="auto">
          <a:xfrm flipH="1">
            <a:off x="7418176" y="2034952"/>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6" name="Line 7"/>
          <p:cNvSpPr>
            <a:spLocks noChangeShapeType="1"/>
          </p:cNvSpPr>
          <p:nvPr/>
        </p:nvSpPr>
        <p:spPr bwMode="auto">
          <a:xfrm>
            <a:off x="6046576" y="2001614"/>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 name="Line 8"/>
          <p:cNvSpPr>
            <a:spLocks noChangeShapeType="1"/>
          </p:cNvSpPr>
          <p:nvPr/>
        </p:nvSpPr>
        <p:spPr bwMode="auto">
          <a:xfrm flipH="1">
            <a:off x="5513176" y="2077814"/>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 name="Oval 11"/>
          <p:cNvSpPr>
            <a:spLocks noChangeArrowheads="1"/>
          </p:cNvSpPr>
          <p:nvPr/>
        </p:nvSpPr>
        <p:spPr bwMode="auto">
          <a:xfrm>
            <a:off x="6694276" y="1196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11" name="Line 12"/>
          <p:cNvSpPr>
            <a:spLocks noChangeShapeType="1"/>
          </p:cNvSpPr>
          <p:nvPr/>
        </p:nvSpPr>
        <p:spPr bwMode="auto">
          <a:xfrm flipH="1">
            <a:off x="6289464" y="2611214"/>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2" name="Line 13"/>
          <p:cNvSpPr>
            <a:spLocks noChangeShapeType="1"/>
          </p:cNvSpPr>
          <p:nvPr/>
        </p:nvSpPr>
        <p:spPr bwMode="auto">
          <a:xfrm>
            <a:off x="5589376" y="268741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 name="Line 14"/>
          <p:cNvSpPr>
            <a:spLocks noChangeShapeType="1"/>
          </p:cNvSpPr>
          <p:nvPr/>
        </p:nvSpPr>
        <p:spPr bwMode="auto">
          <a:xfrm flipH="1">
            <a:off x="5251239" y="261121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 name="Oval 75"/>
          <p:cNvSpPr>
            <a:spLocks noChangeArrowheads="1"/>
          </p:cNvSpPr>
          <p:nvPr/>
        </p:nvSpPr>
        <p:spPr bwMode="auto">
          <a:xfrm>
            <a:off x="5779876"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5" name="Oval 76"/>
          <p:cNvSpPr>
            <a:spLocks noChangeArrowheads="1"/>
          </p:cNvSpPr>
          <p:nvPr/>
        </p:nvSpPr>
        <p:spPr bwMode="auto">
          <a:xfrm>
            <a:off x="53226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 name="Oval 77"/>
          <p:cNvSpPr>
            <a:spLocks noChangeArrowheads="1"/>
          </p:cNvSpPr>
          <p:nvPr/>
        </p:nvSpPr>
        <p:spPr bwMode="auto">
          <a:xfrm>
            <a:off x="4940089"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7" name="Oval 78"/>
          <p:cNvSpPr>
            <a:spLocks noChangeArrowheads="1"/>
          </p:cNvSpPr>
          <p:nvPr/>
        </p:nvSpPr>
        <p:spPr bwMode="auto">
          <a:xfrm>
            <a:off x="5517368"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8" name="Oval 79"/>
          <p:cNvSpPr>
            <a:spLocks noChangeArrowheads="1"/>
          </p:cNvSpPr>
          <p:nvPr/>
        </p:nvSpPr>
        <p:spPr bwMode="auto">
          <a:xfrm>
            <a:off x="6008476" y="302078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9" name="Oval 80"/>
          <p:cNvSpPr>
            <a:spLocks noChangeArrowheads="1"/>
          </p:cNvSpPr>
          <p:nvPr/>
        </p:nvSpPr>
        <p:spPr bwMode="auto">
          <a:xfrm>
            <a:off x="62370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 name="Oval 87"/>
          <p:cNvSpPr>
            <a:spLocks noChangeArrowheads="1"/>
          </p:cNvSpPr>
          <p:nvPr/>
        </p:nvSpPr>
        <p:spPr bwMode="auto">
          <a:xfrm>
            <a:off x="71514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1" name="Oval 88"/>
          <p:cNvSpPr>
            <a:spLocks noChangeArrowheads="1"/>
          </p:cNvSpPr>
          <p:nvPr/>
        </p:nvSpPr>
        <p:spPr bwMode="auto">
          <a:xfrm>
            <a:off x="7608676" y="17301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2" name="Oval 89"/>
          <p:cNvSpPr>
            <a:spLocks noChangeArrowheads="1"/>
          </p:cNvSpPr>
          <p:nvPr/>
        </p:nvSpPr>
        <p:spPr bwMode="auto">
          <a:xfrm>
            <a:off x="7989676" y="23397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49" name="Oval 78"/>
          <p:cNvSpPr>
            <a:spLocks noChangeArrowheads="1"/>
          </p:cNvSpPr>
          <p:nvPr/>
        </p:nvSpPr>
        <p:spPr bwMode="auto">
          <a:xfrm>
            <a:off x="6237076" y="2356061"/>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64" name="Oval 78"/>
          <p:cNvSpPr>
            <a:spLocks noChangeArrowheads="1"/>
          </p:cNvSpPr>
          <p:nvPr/>
        </p:nvSpPr>
        <p:spPr bwMode="auto">
          <a:xfrm>
            <a:off x="5774320" y="173332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00" name="矩形 99"/>
          <p:cNvSpPr/>
          <p:nvPr/>
        </p:nvSpPr>
        <p:spPr>
          <a:xfrm>
            <a:off x="8176164" y="4656499"/>
            <a:ext cx="47000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10</a:t>
            </a:r>
            <a:endParaRPr lang="zh-CN" altLang="en-US" dirty="0"/>
          </a:p>
        </p:txBody>
      </p:sp>
      <p:sp>
        <p:nvSpPr>
          <p:cNvPr id="103" name="Rectangle 47"/>
          <p:cNvSpPr>
            <a:spLocks noChangeArrowheads="1"/>
          </p:cNvSpPr>
          <p:nvPr/>
        </p:nvSpPr>
        <p:spPr bwMode="auto">
          <a:xfrm>
            <a:off x="4529196"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99</a:t>
            </a:r>
            <a:endParaRPr kumimoji="1" lang="zh-CN" altLang="en-US" sz="2400" b="1" dirty="0">
              <a:latin typeface="Times New Roman" pitchFamily="18" charset="0"/>
            </a:endParaRPr>
          </a:p>
        </p:txBody>
      </p:sp>
      <p:sp>
        <p:nvSpPr>
          <p:cNvPr id="104" name="Rectangle 47"/>
          <p:cNvSpPr>
            <a:spLocks noChangeArrowheads="1"/>
          </p:cNvSpPr>
          <p:nvPr/>
        </p:nvSpPr>
        <p:spPr bwMode="auto">
          <a:xfrm>
            <a:off x="4906140"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5283084"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80</a:t>
            </a:r>
            <a:endParaRPr kumimoji="1" lang="zh-CN" altLang="en-US" sz="2400" b="1" dirty="0">
              <a:latin typeface="Times New Roman" pitchFamily="18" charset="0"/>
            </a:endParaRPr>
          </a:p>
        </p:txBody>
      </p:sp>
      <p:sp>
        <p:nvSpPr>
          <p:cNvPr id="106" name="Rectangle 47"/>
          <p:cNvSpPr>
            <a:spLocks noChangeArrowheads="1"/>
          </p:cNvSpPr>
          <p:nvPr/>
        </p:nvSpPr>
        <p:spPr bwMode="auto">
          <a:xfrm>
            <a:off x="5660028"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60	</a:t>
            </a:r>
            <a:endParaRPr kumimoji="1" lang="zh-CN" altLang="en-US" sz="2400" b="1" dirty="0">
              <a:latin typeface="Times New Roman" pitchFamily="18" charset="0"/>
            </a:endParaRPr>
          </a:p>
        </p:txBody>
      </p:sp>
      <p:sp>
        <p:nvSpPr>
          <p:cNvPr id="107" name="Rectangle 47"/>
          <p:cNvSpPr>
            <a:spLocks noChangeArrowheads="1"/>
          </p:cNvSpPr>
          <p:nvPr/>
        </p:nvSpPr>
        <p:spPr bwMode="auto">
          <a:xfrm>
            <a:off x="6036972"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sp>
        <p:nvSpPr>
          <p:cNvPr id="108" name="矩形 107"/>
          <p:cNvSpPr/>
          <p:nvPr/>
        </p:nvSpPr>
        <p:spPr>
          <a:xfrm>
            <a:off x="4530590"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109" name="矩形 108"/>
          <p:cNvSpPr/>
          <p:nvPr/>
        </p:nvSpPr>
        <p:spPr>
          <a:xfrm>
            <a:off x="4906556"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110" name="矩形 109"/>
          <p:cNvSpPr/>
          <p:nvPr/>
        </p:nvSpPr>
        <p:spPr>
          <a:xfrm>
            <a:off x="5282522"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2</a:t>
            </a:r>
            <a:endParaRPr lang="zh-CN" altLang="en-US" dirty="0"/>
          </a:p>
        </p:txBody>
      </p:sp>
      <p:sp>
        <p:nvSpPr>
          <p:cNvPr id="111" name="矩形 110"/>
          <p:cNvSpPr/>
          <p:nvPr/>
        </p:nvSpPr>
        <p:spPr>
          <a:xfrm>
            <a:off x="5658488"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3</a:t>
            </a:r>
            <a:endParaRPr lang="zh-CN" altLang="en-US" dirty="0"/>
          </a:p>
        </p:txBody>
      </p:sp>
      <p:sp>
        <p:nvSpPr>
          <p:cNvPr id="112" name="矩形 111"/>
          <p:cNvSpPr/>
          <p:nvPr/>
        </p:nvSpPr>
        <p:spPr>
          <a:xfrm>
            <a:off x="6034454"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4</a:t>
            </a:r>
            <a:endParaRPr lang="zh-CN" altLang="en-US" dirty="0"/>
          </a:p>
        </p:txBody>
      </p:sp>
      <p:sp>
        <p:nvSpPr>
          <p:cNvPr id="113" name="矩形 112"/>
          <p:cNvSpPr/>
          <p:nvPr/>
        </p:nvSpPr>
        <p:spPr>
          <a:xfrm>
            <a:off x="6410420"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5</a:t>
            </a:r>
            <a:endParaRPr lang="zh-CN" altLang="en-US" dirty="0"/>
          </a:p>
        </p:txBody>
      </p:sp>
      <p:sp>
        <p:nvSpPr>
          <p:cNvPr id="114" name="矩形 113"/>
          <p:cNvSpPr/>
          <p:nvPr/>
        </p:nvSpPr>
        <p:spPr>
          <a:xfrm>
            <a:off x="6786386"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6</a:t>
            </a:r>
            <a:endParaRPr lang="zh-CN" altLang="en-US" dirty="0"/>
          </a:p>
        </p:txBody>
      </p:sp>
      <p:sp>
        <p:nvSpPr>
          <p:cNvPr id="115" name="矩形 114"/>
          <p:cNvSpPr/>
          <p:nvPr/>
        </p:nvSpPr>
        <p:spPr>
          <a:xfrm>
            <a:off x="7162352"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7</a:t>
            </a:r>
            <a:endParaRPr lang="zh-CN" altLang="en-US" dirty="0"/>
          </a:p>
        </p:txBody>
      </p:sp>
      <p:sp>
        <p:nvSpPr>
          <p:cNvPr id="116" name="矩形 115"/>
          <p:cNvSpPr/>
          <p:nvPr/>
        </p:nvSpPr>
        <p:spPr>
          <a:xfrm>
            <a:off x="7538318"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8</a:t>
            </a:r>
            <a:endParaRPr lang="zh-CN" altLang="en-US" dirty="0"/>
          </a:p>
        </p:txBody>
      </p:sp>
      <p:sp>
        <p:nvSpPr>
          <p:cNvPr id="117" name="矩形 116"/>
          <p:cNvSpPr/>
          <p:nvPr/>
        </p:nvSpPr>
        <p:spPr>
          <a:xfrm>
            <a:off x="7914281" y="4656499"/>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9</a:t>
            </a:r>
            <a:endParaRPr lang="zh-CN" altLang="en-US" dirty="0"/>
          </a:p>
        </p:txBody>
      </p:sp>
      <p:sp>
        <p:nvSpPr>
          <p:cNvPr id="118" name="Rectangle 47"/>
          <p:cNvSpPr>
            <a:spLocks noChangeArrowheads="1"/>
          </p:cNvSpPr>
          <p:nvPr/>
        </p:nvSpPr>
        <p:spPr bwMode="auto">
          <a:xfrm>
            <a:off x="6413916"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40</a:t>
            </a:r>
            <a:endParaRPr kumimoji="1" lang="zh-CN" altLang="en-US" sz="2400" b="1" dirty="0">
              <a:latin typeface="Times New Roman" pitchFamily="18" charset="0"/>
            </a:endParaRPr>
          </a:p>
        </p:txBody>
      </p:sp>
      <p:sp>
        <p:nvSpPr>
          <p:cNvPr id="119" name="Rectangle 47"/>
          <p:cNvSpPr>
            <a:spLocks noChangeArrowheads="1"/>
          </p:cNvSpPr>
          <p:nvPr/>
        </p:nvSpPr>
        <p:spPr bwMode="auto">
          <a:xfrm>
            <a:off x="6790860"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50</a:t>
            </a:r>
            <a:endParaRPr kumimoji="1" lang="zh-CN" altLang="en-US" sz="2400" b="1" dirty="0">
              <a:latin typeface="Times New Roman" pitchFamily="18" charset="0"/>
            </a:endParaRPr>
          </a:p>
        </p:txBody>
      </p:sp>
      <p:sp>
        <p:nvSpPr>
          <p:cNvPr id="120" name="Rectangle 47"/>
          <p:cNvSpPr>
            <a:spLocks noChangeArrowheads="1"/>
          </p:cNvSpPr>
          <p:nvPr/>
        </p:nvSpPr>
        <p:spPr bwMode="auto">
          <a:xfrm>
            <a:off x="7167804"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21" name="Rectangle 47"/>
          <p:cNvSpPr>
            <a:spLocks noChangeArrowheads="1"/>
          </p:cNvSpPr>
          <p:nvPr/>
        </p:nvSpPr>
        <p:spPr bwMode="auto">
          <a:xfrm>
            <a:off x="7544748" y="41916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22" name="Rectangle 47"/>
          <p:cNvSpPr>
            <a:spLocks noChangeArrowheads="1"/>
          </p:cNvSpPr>
          <p:nvPr/>
        </p:nvSpPr>
        <p:spPr bwMode="auto">
          <a:xfrm>
            <a:off x="7921690" y="4191664"/>
            <a:ext cx="307963"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102" name="Rectangle 47"/>
          <p:cNvSpPr>
            <a:spLocks noChangeArrowheads="1"/>
          </p:cNvSpPr>
          <p:nvPr/>
        </p:nvSpPr>
        <p:spPr bwMode="auto">
          <a:xfrm>
            <a:off x="8254875" y="4191664"/>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27" name="Oval 78"/>
          <p:cNvSpPr>
            <a:spLocks noChangeArrowheads="1"/>
          </p:cNvSpPr>
          <p:nvPr/>
        </p:nvSpPr>
        <p:spPr bwMode="auto">
          <a:xfrm>
            <a:off x="6694276" y="117828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28" name="Rectangle 47"/>
          <p:cNvSpPr>
            <a:spLocks noChangeArrowheads="1"/>
          </p:cNvSpPr>
          <p:nvPr/>
        </p:nvSpPr>
        <p:spPr bwMode="auto">
          <a:xfrm>
            <a:off x="4540767" y="4191664"/>
            <a:ext cx="352832" cy="451962"/>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mc:AlternateContent xmlns:mc="http://schemas.openxmlformats.org/markup-compatibility/2006" xmlns:a14="http://schemas.microsoft.com/office/drawing/2010/main">
        <mc:Choice Requires="a14">
          <p:sp>
            <p:nvSpPr>
              <p:cNvPr id="129" name="矩形 128"/>
              <p:cNvSpPr/>
              <p:nvPr/>
            </p:nvSpPr>
            <p:spPr>
              <a:xfrm>
                <a:off x="5039817" y="5298848"/>
                <a:ext cx="3314729" cy="400110"/>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FFFF00"/>
                          </a:solidFill>
                          <a:latin typeface="Cambria Math" panose="02040503050406030204" pitchFamily="18" charset="0"/>
                          <a:ea typeface="微软雅黑" panose="020B0503020204020204" pitchFamily="34" charset="-122"/>
                        </a:rPr>
                        <m:t>𝒍𝑪𝒉𝒊𝒍𝒅</m:t>
                      </m:r>
                      <m:d>
                        <m:dPr>
                          <m:ctrlPr>
                            <a:rPr lang="en-US" altLang="zh-CN" sz="2000" b="1" i="1" smtClean="0">
                              <a:solidFill>
                                <a:srgbClr val="FFFF00"/>
                              </a:solidFill>
                              <a:latin typeface="Cambria Math" panose="02040503050406030204" pitchFamily="18" charset="0"/>
                              <a:ea typeface="微软雅黑" panose="020B0503020204020204" pitchFamily="34" charset="-122"/>
                            </a:rPr>
                          </m:ctrlPr>
                        </m:dPr>
                        <m:e>
                          <m:r>
                            <a:rPr lang="en-US" altLang="zh-CN" sz="2000" b="1" i="1">
                              <a:solidFill>
                                <a:srgbClr val="FFFF00"/>
                              </a:solidFill>
                              <a:latin typeface="Cambria Math" panose="02040503050406030204" pitchFamily="18" charset="0"/>
                              <a:ea typeface="微软雅黑" panose="020B0503020204020204" pitchFamily="34" charset="-122"/>
                            </a:rPr>
                            <m:t>𝒊</m:t>
                          </m:r>
                        </m:e>
                      </m:d>
                      <m:r>
                        <a:rPr lang="en-US" altLang="zh-CN" sz="2000" b="1" i="1" smtClean="0">
                          <a:solidFill>
                            <a:srgbClr val="FFFF00"/>
                          </a:solidFill>
                          <a:latin typeface="Cambria Math" panose="02040503050406030204" pitchFamily="18" charset="0"/>
                          <a:ea typeface="微软雅黑" panose="020B0503020204020204" pitchFamily="34" charset="-122"/>
                        </a:rPr>
                        <m:t>=</m:t>
                      </m:r>
                      <m:d>
                        <m:dPr>
                          <m:ctrlPr>
                            <a:rPr lang="en-US" altLang="zh-CN" sz="2000" b="1" i="1" smtClean="0">
                              <a:solidFill>
                                <a:srgbClr val="FFFF00"/>
                              </a:solidFill>
                              <a:latin typeface="Cambria Math" panose="02040503050406030204" pitchFamily="18" charset="0"/>
                              <a:ea typeface="微软雅黑" panose="020B0503020204020204" pitchFamily="34" charset="-122"/>
                            </a:rPr>
                          </m:ctrlPr>
                        </m:dPr>
                        <m:e>
                          <m:r>
                            <a:rPr lang="en-US" altLang="zh-CN" sz="2000" b="1" i="1" smtClean="0">
                              <a:solidFill>
                                <a:srgbClr val="FFFF00"/>
                              </a:solidFill>
                              <a:latin typeface="Cambria Math" panose="02040503050406030204" pitchFamily="18" charset="0"/>
                              <a:ea typeface="微软雅黑" panose="020B0503020204020204" pitchFamily="34" charset="-122"/>
                            </a:rPr>
                            <m:t>𝒊</m:t>
                          </m:r>
                          <m:r>
                            <a:rPr lang="en-US" altLang="zh-CN" sz="2000" b="1" i="1" smtClean="0">
                              <a:solidFill>
                                <a:srgbClr val="FFFF00"/>
                              </a:solidFill>
                              <a:latin typeface="Cambria Math" panose="02040503050406030204" pitchFamily="18" charset="0"/>
                              <a:ea typeface="Cambria Math" panose="02040503050406030204" pitchFamily="18" charset="0"/>
                            </a:rPr>
                            <m:t>&gt;&gt;</m:t>
                          </m:r>
                          <m:r>
                            <a:rPr lang="en-US" altLang="zh-CN" sz="2000" b="1" i="1">
                              <a:solidFill>
                                <a:srgbClr val="FFFF00"/>
                              </a:solidFill>
                              <a:latin typeface="Cambria Math" panose="02040503050406030204" pitchFamily="18" charset="0"/>
                              <a:ea typeface="微软雅黑" panose="020B0503020204020204" pitchFamily="34" charset="-122"/>
                            </a:rPr>
                            <m:t>𝟏</m:t>
                          </m:r>
                        </m:e>
                      </m:d>
                      <m:r>
                        <a:rPr lang="en-US" altLang="zh-CN" sz="2000" b="1" i="1" smtClean="0">
                          <a:solidFill>
                            <a:srgbClr val="FFFF00"/>
                          </a:solidFill>
                          <a:latin typeface="Cambria Math" panose="02040503050406030204" pitchFamily="18" charset="0"/>
                          <a:ea typeface="微软雅黑" panose="020B0503020204020204" pitchFamily="34" charset="-122"/>
                        </a:rPr>
                        <m:t>+</m:t>
                      </m:r>
                      <m:r>
                        <a:rPr lang="en-US" altLang="zh-CN" sz="2000" b="1" i="1" smtClean="0">
                          <a:solidFill>
                            <a:srgbClr val="FFFF00"/>
                          </a:solidFill>
                          <a:latin typeface="Cambria Math" panose="02040503050406030204" pitchFamily="18" charset="0"/>
                          <a:ea typeface="微软雅黑" panose="020B0503020204020204" pitchFamily="34" charset="-122"/>
                        </a:rPr>
                        <m:t>𝟏</m:t>
                      </m:r>
                    </m:oMath>
                  </m:oMathPara>
                </a14:m>
                <a:endParaRPr lang="zh-CN" altLang="en-US" sz="2000" dirty="0">
                  <a:solidFill>
                    <a:srgbClr val="FFFF00"/>
                  </a:solidFill>
                </a:endParaRPr>
              </a:p>
            </p:txBody>
          </p:sp>
        </mc:Choice>
        <mc:Fallback xmlns="">
          <p:sp>
            <p:nvSpPr>
              <p:cNvPr id="129" name="矩形 128"/>
              <p:cNvSpPr>
                <a:spLocks noRot="1" noChangeAspect="1" noMove="1" noResize="1" noEditPoints="1" noAdjustHandles="1" noChangeArrowheads="1" noChangeShapeType="1" noTextEdit="1"/>
              </p:cNvSpPr>
              <p:nvPr/>
            </p:nvSpPr>
            <p:spPr>
              <a:xfrm>
                <a:off x="5039817" y="5298848"/>
                <a:ext cx="3314729" cy="4001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矩形 129"/>
              <p:cNvSpPr/>
              <p:nvPr/>
            </p:nvSpPr>
            <p:spPr>
              <a:xfrm>
                <a:off x="5036633" y="5927404"/>
                <a:ext cx="3317913" cy="400110"/>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1">
                          <a:solidFill>
                            <a:srgbClr val="FFFF00"/>
                          </a:solidFill>
                          <a:latin typeface="Cambria Math" panose="02040503050406030204" pitchFamily="18" charset="0"/>
                          <a:ea typeface="微软雅黑" panose="020B0503020204020204" pitchFamily="34" charset="-122"/>
                        </a:rPr>
                        <m:t>𝒓𝑪𝒉𝒊𝒍𝒅</m:t>
                      </m:r>
                      <m:d>
                        <m:dPr>
                          <m:ctrlPr>
                            <a:rPr lang="en-US" altLang="zh-CN" sz="2000" b="1" i="1">
                              <a:solidFill>
                                <a:srgbClr val="FFFF00"/>
                              </a:solidFill>
                              <a:latin typeface="Cambria Math" panose="02040503050406030204" pitchFamily="18" charset="0"/>
                              <a:ea typeface="微软雅黑" panose="020B0503020204020204" pitchFamily="34" charset="-122"/>
                            </a:rPr>
                          </m:ctrlPr>
                        </m:dPr>
                        <m:e>
                          <m:r>
                            <a:rPr lang="en-US" altLang="zh-CN" sz="2000" b="1" i="1">
                              <a:solidFill>
                                <a:srgbClr val="FFFF00"/>
                              </a:solidFill>
                              <a:latin typeface="Cambria Math" panose="02040503050406030204" pitchFamily="18" charset="0"/>
                              <a:ea typeface="微软雅黑" panose="020B0503020204020204" pitchFamily="34" charset="-122"/>
                            </a:rPr>
                            <m:t>𝒊</m:t>
                          </m:r>
                        </m:e>
                      </m:d>
                      <m:r>
                        <a:rPr lang="en-US" altLang="zh-CN" sz="2000" b="1" i="1">
                          <a:solidFill>
                            <a:srgbClr val="FFFF00"/>
                          </a:solidFill>
                          <a:latin typeface="Cambria Math" panose="02040503050406030204" pitchFamily="18" charset="0"/>
                          <a:ea typeface="微软雅黑" panose="020B0503020204020204" pitchFamily="34" charset="-122"/>
                        </a:rPr>
                        <m:t>=</m:t>
                      </m:r>
                      <m:d>
                        <m:dPr>
                          <m:ctrlPr>
                            <a:rPr lang="en-US" altLang="zh-CN" sz="2000" b="1" i="1">
                              <a:solidFill>
                                <a:srgbClr val="FFFF00"/>
                              </a:solidFill>
                              <a:latin typeface="Cambria Math" panose="02040503050406030204" pitchFamily="18" charset="0"/>
                              <a:ea typeface="微软雅黑" panose="020B0503020204020204" pitchFamily="34" charset="-122"/>
                            </a:rPr>
                          </m:ctrlPr>
                        </m:dPr>
                        <m:e>
                          <m:r>
                            <a:rPr lang="en-US" altLang="zh-CN" sz="2000" b="1" i="1">
                              <a:solidFill>
                                <a:srgbClr val="FFFF00"/>
                              </a:solidFill>
                              <a:latin typeface="Cambria Math" panose="02040503050406030204" pitchFamily="18" charset="0"/>
                              <a:ea typeface="微软雅黑" panose="020B0503020204020204" pitchFamily="34" charset="-122"/>
                            </a:rPr>
                            <m:t>𝒊</m:t>
                          </m:r>
                          <m:r>
                            <a:rPr lang="en-US" altLang="zh-CN" sz="2000" b="1" i="1">
                              <a:solidFill>
                                <a:srgbClr val="FFFF00"/>
                              </a:solidFill>
                              <a:latin typeface="Cambria Math" panose="02040503050406030204" pitchFamily="18" charset="0"/>
                              <a:ea typeface="微软雅黑" panose="020B0503020204020204" pitchFamily="34" charset="-122"/>
                            </a:rPr>
                            <m:t>&gt;&gt;</m:t>
                          </m:r>
                          <m:r>
                            <a:rPr lang="en-US" altLang="zh-CN" sz="2000" b="1" i="1">
                              <a:solidFill>
                                <a:srgbClr val="FFFF00"/>
                              </a:solidFill>
                              <a:latin typeface="Cambria Math" panose="02040503050406030204" pitchFamily="18" charset="0"/>
                              <a:ea typeface="微软雅黑" panose="020B0503020204020204" pitchFamily="34" charset="-122"/>
                            </a:rPr>
                            <m:t>𝟏</m:t>
                          </m:r>
                        </m:e>
                      </m:d>
                      <m:r>
                        <a:rPr lang="en-US" altLang="zh-CN" sz="2000" b="1" i="1">
                          <a:solidFill>
                            <a:srgbClr val="FFFF00"/>
                          </a:solidFill>
                          <a:latin typeface="Cambria Math" panose="02040503050406030204" pitchFamily="18" charset="0"/>
                          <a:ea typeface="微软雅黑" panose="020B0503020204020204" pitchFamily="34" charset="-122"/>
                        </a:rPr>
                        <m:t>+</m:t>
                      </m:r>
                      <m:r>
                        <a:rPr lang="en-US" altLang="zh-CN" sz="2000" b="1" i="1">
                          <a:solidFill>
                            <a:srgbClr val="FFFF00"/>
                          </a:solidFill>
                          <a:latin typeface="Cambria Math" panose="02040503050406030204" pitchFamily="18" charset="0"/>
                          <a:ea typeface="微软雅黑" panose="020B0503020204020204" pitchFamily="34" charset="-122"/>
                        </a:rPr>
                        <m:t>𝟐</m:t>
                      </m:r>
                    </m:oMath>
                  </m:oMathPara>
                </a14:m>
                <a:endParaRPr lang="zh-CN" altLang="en-US" sz="2000" b="1" i="1" dirty="0">
                  <a:solidFill>
                    <a:srgbClr val="FFFF00"/>
                  </a:solidFill>
                  <a:latin typeface="Cambria Math" panose="02040503050406030204" pitchFamily="18" charset="0"/>
                  <a:ea typeface="微软雅黑" panose="020B0503020204020204" pitchFamily="34" charset="-122"/>
                </a:endParaRPr>
              </a:p>
            </p:txBody>
          </p:sp>
        </mc:Choice>
        <mc:Fallback xmlns="">
          <p:sp>
            <p:nvSpPr>
              <p:cNvPr id="130" name="矩形 129"/>
              <p:cNvSpPr>
                <a:spLocks noRot="1" noChangeAspect="1" noMove="1" noResize="1" noEditPoints="1" noAdjustHandles="1" noChangeArrowheads="1" noChangeShapeType="1" noTextEdit="1"/>
              </p:cNvSpPr>
              <p:nvPr/>
            </p:nvSpPr>
            <p:spPr>
              <a:xfrm>
                <a:off x="5036633" y="5927404"/>
                <a:ext cx="3317913" cy="400110"/>
              </a:xfrm>
              <a:prstGeom prst="rect">
                <a:avLst/>
              </a:prstGeom>
              <a:blipFill>
                <a:blip r:embed="rId4"/>
                <a:stretch>
                  <a:fillRect/>
                </a:stretch>
              </a:blipFill>
            </p:spPr>
            <p:txBody>
              <a:bodyPr/>
              <a:lstStyle/>
              <a:p>
                <a:r>
                  <a:rPr lang="zh-CN" altLang="en-US">
                    <a:noFill/>
                  </a:rPr>
                  <a:t> </a:t>
                </a:r>
              </a:p>
            </p:txBody>
          </p:sp>
        </mc:Fallback>
      </mc:AlternateContent>
      <p:cxnSp>
        <p:nvCxnSpPr>
          <p:cNvPr id="44" name="直接连接符 43"/>
          <p:cNvCxnSpPr/>
          <p:nvPr/>
        </p:nvCxnSpPr>
        <p:spPr bwMode="auto">
          <a:xfrm>
            <a:off x="4931805"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31" name="直接连接符 130"/>
          <p:cNvCxnSpPr/>
          <p:nvPr/>
        </p:nvCxnSpPr>
        <p:spPr bwMode="auto">
          <a:xfrm>
            <a:off x="5316245"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sp>
        <p:nvSpPr>
          <p:cNvPr id="132" name="Rectangle 47"/>
          <p:cNvSpPr>
            <a:spLocks noChangeArrowheads="1"/>
          </p:cNvSpPr>
          <p:nvPr/>
        </p:nvSpPr>
        <p:spPr bwMode="auto">
          <a:xfrm>
            <a:off x="4528226" y="419548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33" name="Rectangle 47"/>
          <p:cNvSpPr>
            <a:spLocks noChangeArrowheads="1"/>
          </p:cNvSpPr>
          <p:nvPr/>
        </p:nvSpPr>
        <p:spPr bwMode="auto">
          <a:xfrm>
            <a:off x="4905168" y="4195459"/>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34" name="弧形 133"/>
          <p:cNvSpPr/>
          <p:nvPr/>
        </p:nvSpPr>
        <p:spPr bwMode="auto">
          <a:xfrm rot="18673340">
            <a:off x="4636940" y="4073486"/>
            <a:ext cx="585485" cy="629597"/>
          </a:xfrm>
          <a:prstGeom prst="arc">
            <a:avLst/>
          </a:prstGeom>
          <a:noFill/>
          <a:ln w="22225" cap="flat" cmpd="sng" algn="ctr">
            <a:solidFill>
              <a:srgbClr val="C00000"/>
            </a:solidFill>
            <a:prstDash val="solid"/>
            <a:round/>
            <a:headEnd type="arrow" w="lg" len="lg"/>
            <a:tailEnd type="arrow"/>
          </a:ln>
          <a:effectLst/>
        </p:spPr>
        <p:txBody>
          <a:bodyPr rtlCol="0" anchor="ctr"/>
          <a:lstStyle/>
          <a:p>
            <a:pPr algn="ctr"/>
            <a:endParaRPr lang="zh-CN" altLang="en-US"/>
          </a:p>
        </p:txBody>
      </p:sp>
      <p:cxnSp>
        <p:nvCxnSpPr>
          <p:cNvPr id="135" name="直接连接符 134"/>
          <p:cNvCxnSpPr/>
          <p:nvPr/>
        </p:nvCxnSpPr>
        <p:spPr bwMode="auto">
          <a:xfrm>
            <a:off x="5693836"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36" name="直接连接符 135"/>
          <p:cNvCxnSpPr/>
          <p:nvPr/>
        </p:nvCxnSpPr>
        <p:spPr bwMode="auto">
          <a:xfrm>
            <a:off x="6064591"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sp>
        <p:nvSpPr>
          <p:cNvPr id="137" name="弧形 136"/>
          <p:cNvSpPr/>
          <p:nvPr/>
        </p:nvSpPr>
        <p:spPr bwMode="auto">
          <a:xfrm rot="18673340">
            <a:off x="4958254" y="3925976"/>
            <a:ext cx="1458021" cy="1476387"/>
          </a:xfrm>
          <a:prstGeom prst="arc">
            <a:avLst>
              <a:gd name="adj1" fmla="val 16200000"/>
              <a:gd name="adj2" fmla="val 321725"/>
            </a:avLst>
          </a:prstGeom>
          <a:noFill/>
          <a:ln w="22225" cap="flat" cmpd="sng" algn="ctr">
            <a:solidFill>
              <a:srgbClr val="C00000"/>
            </a:solidFill>
            <a:prstDash val="solid"/>
            <a:round/>
            <a:headEnd type="arrow" w="lg" len="lg"/>
            <a:tailEnd type="arrow" w="lg" len="lg"/>
          </a:ln>
          <a:effectLst/>
        </p:spPr>
        <p:txBody>
          <a:bodyPr rtlCol="0" anchor="ctr"/>
          <a:lstStyle/>
          <a:p>
            <a:pPr algn="ctr"/>
            <a:endParaRPr lang="zh-CN" altLang="en-US"/>
          </a:p>
        </p:txBody>
      </p:sp>
      <p:sp>
        <p:nvSpPr>
          <p:cNvPr id="138" name="Rectangle 47"/>
          <p:cNvSpPr>
            <a:spLocks noChangeArrowheads="1"/>
          </p:cNvSpPr>
          <p:nvPr/>
        </p:nvSpPr>
        <p:spPr bwMode="auto">
          <a:xfrm>
            <a:off x="6035322" y="4186426"/>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39" name="Rectangle 47"/>
          <p:cNvSpPr>
            <a:spLocks noChangeArrowheads="1"/>
          </p:cNvSpPr>
          <p:nvPr/>
        </p:nvSpPr>
        <p:spPr bwMode="auto">
          <a:xfrm>
            <a:off x="4912117" y="419925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70</a:t>
            </a:r>
            <a:endParaRPr kumimoji="1" lang="zh-CN" altLang="en-US" sz="2400" b="1" dirty="0">
              <a:latin typeface="Times New Roman" pitchFamily="18" charset="0"/>
            </a:endParaRPr>
          </a:p>
        </p:txBody>
      </p:sp>
      <p:cxnSp>
        <p:nvCxnSpPr>
          <p:cNvPr id="140" name="直接连接符 139"/>
          <p:cNvCxnSpPr/>
          <p:nvPr/>
        </p:nvCxnSpPr>
        <p:spPr bwMode="auto">
          <a:xfrm>
            <a:off x="7914281" y="5025831"/>
            <a:ext cx="289110" cy="0"/>
          </a:xfrm>
          <a:prstGeom prst="line">
            <a:avLst/>
          </a:prstGeom>
          <a:solidFill>
            <a:schemeClr val="accent1"/>
          </a:solidFill>
          <a:ln w="38100" cap="flat" cmpd="sng" algn="ctr">
            <a:solidFill>
              <a:srgbClr val="C00000"/>
            </a:solidFill>
            <a:prstDash val="solid"/>
            <a:round/>
            <a:headEnd type="none"/>
            <a:tailEnd type="none"/>
          </a:ln>
          <a:effectLst/>
        </p:spPr>
      </p:cxnSp>
      <p:sp>
        <p:nvSpPr>
          <p:cNvPr id="141" name="Oval 78"/>
          <p:cNvSpPr>
            <a:spLocks noChangeArrowheads="1"/>
          </p:cNvSpPr>
          <p:nvPr/>
        </p:nvSpPr>
        <p:spPr bwMode="auto">
          <a:xfrm>
            <a:off x="5768763" y="1745450"/>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42" name="Oval 78"/>
          <p:cNvSpPr>
            <a:spLocks noChangeArrowheads="1"/>
          </p:cNvSpPr>
          <p:nvPr/>
        </p:nvSpPr>
        <p:spPr bwMode="auto">
          <a:xfrm>
            <a:off x="6698637" y="1216183"/>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43" name="Oval 78"/>
          <p:cNvSpPr>
            <a:spLocks noChangeArrowheads="1"/>
          </p:cNvSpPr>
          <p:nvPr/>
        </p:nvSpPr>
        <p:spPr bwMode="auto">
          <a:xfrm>
            <a:off x="6231401" y="2350287"/>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44" name="Oval 78"/>
          <p:cNvSpPr>
            <a:spLocks noChangeArrowheads="1"/>
          </p:cNvSpPr>
          <p:nvPr/>
        </p:nvSpPr>
        <p:spPr bwMode="auto">
          <a:xfrm>
            <a:off x="5779876" y="1740032"/>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45" name="矩形 144"/>
          <p:cNvSpPr/>
          <p:nvPr/>
        </p:nvSpPr>
        <p:spPr>
          <a:xfrm>
            <a:off x="1115616" y="6031098"/>
            <a:ext cx="309634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复杂度</a:t>
            </a:r>
            <a:r>
              <a:rPr lang="en-US" altLang="zh-CN" sz="2400" b="1" dirty="0">
                <a:solidFill>
                  <a:schemeClr val="bg1"/>
                </a:solidFill>
                <a:latin typeface="微软雅黑" panose="020B0503020204020204" pitchFamily="34" charset="-122"/>
                <a:ea typeface="微软雅黑" panose="020B0503020204020204" pitchFamily="34" charset="-122"/>
              </a:rPr>
              <a:t>O(</a:t>
            </a:r>
            <a:r>
              <a:rPr lang="en-US" altLang="zh-CN" sz="2400" b="1" dirty="0" err="1">
                <a:solidFill>
                  <a:schemeClr val="bg1"/>
                </a:solidFill>
                <a:latin typeface="微软雅黑" panose="020B0503020204020204" pitchFamily="34" charset="-122"/>
                <a:ea typeface="微软雅黑" panose="020B0503020204020204" pitchFamily="34" charset="-122"/>
              </a:rPr>
              <a:t>logn</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dirty="0"/>
          </a:p>
        </p:txBody>
      </p:sp>
      <p:sp>
        <p:nvSpPr>
          <p:cNvPr id="69" name="Oval 78"/>
          <p:cNvSpPr>
            <a:spLocks noChangeArrowheads="1"/>
          </p:cNvSpPr>
          <p:nvPr/>
        </p:nvSpPr>
        <p:spPr bwMode="auto">
          <a:xfrm>
            <a:off x="6519545" y="3216755"/>
            <a:ext cx="457200" cy="42826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70" name="Rectangle 47"/>
          <p:cNvSpPr>
            <a:spLocks noChangeArrowheads="1"/>
          </p:cNvSpPr>
          <p:nvPr/>
        </p:nvSpPr>
        <p:spPr bwMode="auto">
          <a:xfrm>
            <a:off x="8260501" y="4178791"/>
            <a:ext cx="356726" cy="457200"/>
          </a:xfrm>
          <a:prstGeom prst="rect">
            <a:avLst/>
          </a:prstGeom>
          <a:solidFill>
            <a:srgbClr val="FFFF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r>
              <a:rPr kumimoji="1" lang="en-US" altLang="zh-CN" sz="2400" b="1" dirty="0">
                <a:latin typeface="Times New Roman" pitchFamily="18" charset="0"/>
              </a:rPr>
              <a:t>99</a:t>
            </a:r>
            <a:endParaRPr kumimoji="1" lang="zh-CN" altLang="en-US" sz="2400" b="1" dirty="0">
              <a:latin typeface="Times New Roman" pitchFamily="18" charset="0"/>
            </a:endParaRPr>
          </a:p>
        </p:txBody>
      </p:sp>
      <p:sp>
        <p:nvSpPr>
          <p:cNvPr id="3" name="左大括号 2"/>
          <p:cNvSpPr/>
          <p:nvPr/>
        </p:nvSpPr>
        <p:spPr bwMode="auto">
          <a:xfrm>
            <a:off x="524888" y="3068414"/>
            <a:ext cx="288032" cy="1200299"/>
          </a:xfrm>
          <a:prstGeom prst="leftBrace">
            <a:avLst>
              <a:gd name="adj1" fmla="val 3655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23" name="矩形 22"/>
          <p:cNvSpPr/>
          <p:nvPr/>
        </p:nvSpPr>
        <p:spPr>
          <a:xfrm>
            <a:off x="131023" y="3314620"/>
            <a:ext cx="323165" cy="707886"/>
          </a:xfrm>
          <a:prstGeom prst="rect">
            <a:avLst/>
          </a:prstGeom>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置换</a:t>
            </a:r>
            <a:endParaRPr lang="zh-CN" altLang="en-US" sz="2000" dirty="0">
              <a:solidFill>
                <a:srgbClr val="FF0000"/>
              </a:solidFill>
            </a:endParaRPr>
          </a:p>
        </p:txBody>
      </p:sp>
      <p:sp>
        <p:nvSpPr>
          <p:cNvPr id="73" name="左大括号 72"/>
          <p:cNvSpPr/>
          <p:nvPr/>
        </p:nvSpPr>
        <p:spPr bwMode="auto">
          <a:xfrm>
            <a:off x="510988" y="4442170"/>
            <a:ext cx="288032" cy="1200299"/>
          </a:xfrm>
          <a:prstGeom prst="leftBrace">
            <a:avLst>
              <a:gd name="adj1" fmla="val 3655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4" name="矩形 73"/>
          <p:cNvSpPr/>
          <p:nvPr/>
        </p:nvSpPr>
        <p:spPr>
          <a:xfrm>
            <a:off x="117123" y="4688376"/>
            <a:ext cx="323165" cy="707886"/>
          </a:xfrm>
          <a:prstGeom prst="rect">
            <a:avLst/>
          </a:prstGeom>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下滤</a:t>
            </a:r>
            <a:endParaRPr lang="zh-CN" altLang="en-US" sz="2000" dirty="0">
              <a:solidFill>
                <a:srgbClr val="FF0000"/>
              </a:solidFill>
            </a:endParaRPr>
          </a:p>
        </p:txBody>
      </p:sp>
    </p:spTree>
    <p:extLst>
      <p:ext uri="{BB962C8B-B14F-4D97-AF65-F5344CB8AC3E}">
        <p14:creationId xmlns:p14="http://schemas.microsoft.com/office/powerpoint/2010/main" val="331318578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0" nodeType="clickEffect">
                                  <p:stCondLst>
                                    <p:cond delay="0"/>
                                  </p:stCondLst>
                                  <p:childTnLst>
                                    <p:animMotion origin="layout" path="M -8.33333E-7 -2.59259E-6 L 0.01997 -0.26782 " pathEditMode="relative" rAng="0" ptsTypes="AA">
                                      <p:cBhvr>
                                        <p:cTn id="12" dur="2000" fill="hold"/>
                                        <p:tgtEl>
                                          <p:spTgt spid="46"/>
                                        </p:tgtEl>
                                        <p:attrNameLst>
                                          <p:attrName>ppt_x</p:attrName>
                                          <p:attrName>ppt_y</p:attrName>
                                        </p:attrNameLst>
                                      </p:cBhvr>
                                      <p:rCtr x="990" y="-13403"/>
                                    </p:animMotion>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127"/>
                                        </p:tgtEl>
                                        <p:attrNameLst>
                                          <p:attrName>style.visibility</p:attrName>
                                        </p:attrNameLst>
                                      </p:cBhvr>
                                      <p:to>
                                        <p:strVal val="visible"/>
                                      </p:to>
                                    </p:set>
                                  </p:childTnLst>
                                </p:cTn>
                              </p:par>
                              <p:par>
                                <p:cTn id="16" presetID="1" presetClass="exit"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8"/>
                                        </p:tgtEl>
                                        <p:attrNameLst>
                                          <p:attrName>style.visibility</p:attrName>
                                        </p:attrNameLst>
                                      </p:cBhvr>
                                      <p:to>
                                        <p:strVal val="visible"/>
                                      </p:to>
                                    </p:set>
                                  </p:childTnLst>
                                </p:cTn>
                              </p:par>
                            </p:childTnLst>
                          </p:cTn>
                        </p:par>
                        <p:par>
                          <p:cTn id="22" fill="hold">
                            <p:stCondLst>
                              <p:cond delay="0"/>
                            </p:stCondLst>
                            <p:childTnLst>
                              <p:par>
                                <p:cTn id="23" presetID="1" presetClass="exit" presetSubtype="0" fill="hold" grpId="0" nodeType="afterEffect">
                                  <p:stCondLst>
                                    <p:cond delay="0"/>
                                  </p:stCondLst>
                                  <p:childTnLst>
                                    <p:set>
                                      <p:cBhvr>
                                        <p:cTn id="24" dur="1" fill="hold">
                                          <p:stCondLst>
                                            <p:cond delay="0"/>
                                          </p:stCondLst>
                                        </p:cTn>
                                        <p:tgtEl>
                                          <p:spTgt spid="10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3">
                                            <p:txEl>
                                              <p:pRg st="7" end="7"/>
                                            </p:txEl>
                                          </p:spTgt>
                                        </p:tgtEl>
                                        <p:attrNameLst>
                                          <p:attrName>style.visibility</p:attrName>
                                        </p:attrNameLst>
                                      </p:cBhvr>
                                      <p:to>
                                        <p:strVal val="visible"/>
                                      </p:to>
                                    </p:set>
                                    <p:anim calcmode="lin" valueType="num">
                                      <p:cBhvr additive="base">
                                        <p:cTn id="35" dur="500" fill="hold"/>
                                        <p:tgtEl>
                                          <p:spTgt spid="5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3">
                                            <p:txEl>
                                              <p:pRg st="8" end="8"/>
                                            </p:txEl>
                                          </p:spTgt>
                                        </p:tgtEl>
                                        <p:attrNameLst>
                                          <p:attrName>style.visibility</p:attrName>
                                        </p:attrNameLst>
                                      </p:cBhvr>
                                      <p:to>
                                        <p:strVal val="visible"/>
                                      </p:to>
                                    </p:set>
                                    <p:anim calcmode="lin" valueType="num">
                                      <p:cBhvr additive="base">
                                        <p:cTn id="39" dur="500" fill="hold"/>
                                        <p:tgtEl>
                                          <p:spTgt spid="5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31"/>
                                        </p:tgtEl>
                                        <p:attrNameLst>
                                          <p:attrName>style.visibility</p:attrName>
                                        </p:attrNameLst>
                                      </p:cBhvr>
                                      <p:to>
                                        <p:strVal val="hidden"/>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3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3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4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3">
                                            <p:txEl>
                                              <p:pRg st="9" end="9"/>
                                            </p:txEl>
                                          </p:spTgt>
                                        </p:tgtEl>
                                        <p:attrNameLst>
                                          <p:attrName>style.visibility</p:attrName>
                                        </p:attrNameLst>
                                      </p:cBhvr>
                                      <p:to>
                                        <p:strVal val="visible"/>
                                      </p:to>
                                    </p:set>
                                    <p:anim calcmode="lin" valueType="num">
                                      <p:cBhvr additive="base">
                                        <p:cTn id="70" dur="500" fill="hold"/>
                                        <p:tgtEl>
                                          <p:spTgt spid="53">
                                            <p:txEl>
                                              <p:pRg st="9" end="9"/>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53">
                                            <p:txEl>
                                              <p:pRg st="9" end="9"/>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53">
                                            <p:txEl>
                                              <p:pRg st="10" end="10"/>
                                            </p:txEl>
                                          </p:spTgt>
                                        </p:tgtEl>
                                        <p:attrNameLst>
                                          <p:attrName>style.visibility</p:attrName>
                                        </p:attrNameLst>
                                      </p:cBhvr>
                                      <p:to>
                                        <p:strVal val="visible"/>
                                      </p:to>
                                    </p:set>
                                    <p:anim calcmode="lin" valueType="num">
                                      <p:cBhvr additive="base">
                                        <p:cTn id="74" dur="500" fill="hold"/>
                                        <p:tgtEl>
                                          <p:spTgt spid="53">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5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35"/>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36"/>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4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135"/>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3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38"/>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3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4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4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140"/>
                                        </p:tgtEl>
                                        <p:attrNameLst>
                                          <p:attrName>style.visibility</p:attrName>
                                        </p:attrNameLst>
                                      </p:cBhvr>
                                      <p:to>
                                        <p:strVal val="visible"/>
                                      </p:to>
                                    </p:set>
                                  </p:childTnLst>
                                </p:cTn>
                              </p:par>
                              <p:par>
                                <p:cTn id="106" presetID="1" presetClass="exit" presetSubtype="0" fill="hold" nodeType="withEffect">
                                  <p:stCondLst>
                                    <p:cond delay="0"/>
                                  </p:stCondLst>
                                  <p:childTnLst>
                                    <p:set>
                                      <p:cBhvr>
                                        <p:cTn id="107" dur="1" fill="hold">
                                          <p:stCondLst>
                                            <p:cond delay="0"/>
                                          </p:stCondLst>
                                        </p:cTn>
                                        <p:tgtEl>
                                          <p:spTgt spid="136"/>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145"/>
                                        </p:tgtEl>
                                        <p:attrNameLst>
                                          <p:attrName>style.visibility</p:attrName>
                                        </p:attrNameLst>
                                      </p:cBhvr>
                                      <p:to>
                                        <p:strVal val="visible"/>
                                      </p:to>
                                    </p:set>
                                    <p:anim calcmode="lin" valueType="num">
                                      <p:cBhvr additive="base">
                                        <p:cTn id="112" dur="500" fill="hold"/>
                                        <p:tgtEl>
                                          <p:spTgt spid="145"/>
                                        </p:tgtEl>
                                        <p:attrNameLst>
                                          <p:attrName>ppt_x</p:attrName>
                                        </p:attrNameLst>
                                      </p:cBhvr>
                                      <p:tavLst>
                                        <p:tav tm="0">
                                          <p:val>
                                            <p:strVal val="#ppt_x"/>
                                          </p:val>
                                        </p:tav>
                                        <p:tav tm="100000">
                                          <p:val>
                                            <p:strVal val="#ppt_x"/>
                                          </p:val>
                                        </p:tav>
                                      </p:tavLst>
                                    </p:anim>
                                    <p:anim calcmode="lin" valueType="num">
                                      <p:cBhvr additive="base">
                                        <p:cTn id="113"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74"/>
                                        </p:tgtEl>
                                        <p:attrNameLst>
                                          <p:attrName>style.visibility</p:attrName>
                                        </p:attrNameLst>
                                      </p:cBhvr>
                                      <p:to>
                                        <p:strVal val="visible"/>
                                      </p:to>
                                    </p:set>
                                    <p:anim calcmode="lin" valueType="num">
                                      <p:cBhvr additive="base">
                                        <p:cTn id="118" dur="500" fill="hold"/>
                                        <p:tgtEl>
                                          <p:spTgt spid="74"/>
                                        </p:tgtEl>
                                        <p:attrNameLst>
                                          <p:attrName>ppt_x</p:attrName>
                                        </p:attrNameLst>
                                      </p:cBhvr>
                                      <p:tavLst>
                                        <p:tav tm="0">
                                          <p:val>
                                            <p:strVal val="#ppt_x"/>
                                          </p:val>
                                        </p:tav>
                                        <p:tav tm="100000">
                                          <p:val>
                                            <p:strVal val="#ppt_x"/>
                                          </p:val>
                                        </p:tav>
                                      </p:tavLst>
                                    </p:anim>
                                    <p:anim calcmode="lin" valueType="num">
                                      <p:cBhvr additive="base">
                                        <p:cTn id="119" dur="500" fill="hold"/>
                                        <p:tgtEl>
                                          <p:spTgt spid="74"/>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23"/>
                                        </p:tgtEl>
                                        <p:attrNameLst>
                                          <p:attrName>style.visibility</p:attrName>
                                        </p:attrNameLst>
                                      </p:cBhvr>
                                      <p:to>
                                        <p:strVal val="visible"/>
                                      </p:to>
                                    </p:set>
                                    <p:anim calcmode="lin" valueType="num">
                                      <p:cBhvr additive="base">
                                        <p:cTn id="122" dur="500" fill="hold"/>
                                        <p:tgtEl>
                                          <p:spTgt spid="23"/>
                                        </p:tgtEl>
                                        <p:attrNameLst>
                                          <p:attrName>ppt_x</p:attrName>
                                        </p:attrNameLst>
                                      </p:cBhvr>
                                      <p:tavLst>
                                        <p:tav tm="0">
                                          <p:val>
                                            <p:strVal val="#ppt_x"/>
                                          </p:val>
                                        </p:tav>
                                        <p:tav tm="100000">
                                          <p:val>
                                            <p:strVal val="#ppt_x"/>
                                          </p:val>
                                        </p:tav>
                                      </p:tavLst>
                                    </p:anim>
                                    <p:anim calcmode="lin" valueType="num">
                                      <p:cBhvr additive="base">
                                        <p:cTn id="123" dur="500" fill="hold"/>
                                        <p:tgtEl>
                                          <p:spTgt spid="23"/>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3"/>
                                        </p:tgtEl>
                                        <p:attrNameLst>
                                          <p:attrName>style.visibility</p:attrName>
                                        </p:attrNameLst>
                                      </p:cBhvr>
                                      <p:to>
                                        <p:strVal val="visible"/>
                                      </p:to>
                                    </p:set>
                                    <p:anim calcmode="lin" valueType="num">
                                      <p:cBhvr additive="base">
                                        <p:cTn id="126" dur="500" fill="hold"/>
                                        <p:tgtEl>
                                          <p:spTgt spid="3"/>
                                        </p:tgtEl>
                                        <p:attrNameLst>
                                          <p:attrName>ppt_x</p:attrName>
                                        </p:attrNameLst>
                                      </p:cBhvr>
                                      <p:tavLst>
                                        <p:tav tm="0">
                                          <p:val>
                                            <p:strVal val="#ppt_x"/>
                                          </p:val>
                                        </p:tav>
                                        <p:tav tm="100000">
                                          <p:val>
                                            <p:strVal val="#ppt_x"/>
                                          </p:val>
                                        </p:tav>
                                      </p:tavLst>
                                    </p:anim>
                                    <p:anim calcmode="lin" valueType="num">
                                      <p:cBhvr additive="base">
                                        <p:cTn id="127" dur="500" fill="hold"/>
                                        <p:tgtEl>
                                          <p:spTgt spid="3"/>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73"/>
                                        </p:tgtEl>
                                        <p:attrNameLst>
                                          <p:attrName>style.visibility</p:attrName>
                                        </p:attrNameLst>
                                      </p:cBhvr>
                                      <p:to>
                                        <p:strVal val="visible"/>
                                      </p:to>
                                    </p:set>
                                    <p:anim calcmode="lin" valueType="num">
                                      <p:cBhvr additive="base">
                                        <p:cTn id="130" dur="500" fill="hold"/>
                                        <p:tgtEl>
                                          <p:spTgt spid="73"/>
                                        </p:tgtEl>
                                        <p:attrNameLst>
                                          <p:attrName>ppt_x</p:attrName>
                                        </p:attrNameLst>
                                      </p:cBhvr>
                                      <p:tavLst>
                                        <p:tav tm="0">
                                          <p:val>
                                            <p:strVal val="#ppt_x"/>
                                          </p:val>
                                        </p:tav>
                                        <p:tav tm="100000">
                                          <p:val>
                                            <p:strVal val="#ppt_x"/>
                                          </p:val>
                                        </p:tav>
                                      </p:tavLst>
                                    </p:anim>
                                    <p:anim calcmode="lin" valueType="num">
                                      <p:cBhvr additive="base">
                                        <p:cTn id="131"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10" grpId="0" animBg="1"/>
      <p:bldP spid="103" grpId="0" animBg="1"/>
      <p:bldP spid="102" grpId="0" animBg="1"/>
      <p:bldP spid="127" grpId="0" animBg="1"/>
      <p:bldP spid="128" grpId="0" animBg="1"/>
      <p:bldP spid="132" grpId="0" animBg="1"/>
      <p:bldP spid="133" grpId="0" animBg="1"/>
      <p:bldP spid="134" grpId="0" animBg="1"/>
      <p:bldP spid="137" grpId="0" animBg="1"/>
      <p:bldP spid="138" grpId="0" animBg="1"/>
      <p:bldP spid="139" grpId="0" animBg="1"/>
      <p:bldP spid="141" grpId="0" animBg="1"/>
      <p:bldP spid="142" grpId="0" animBg="1"/>
      <p:bldP spid="143" grpId="0" animBg="1"/>
      <p:bldP spid="144" grpId="0" animBg="1"/>
      <p:bldP spid="145" grpId="0" animBg="1"/>
      <p:bldP spid="69" grpId="0" animBg="1"/>
      <p:bldP spid="70" grpId="0" animBg="1"/>
      <p:bldP spid="3" grpId="0" animBg="1"/>
      <p:bldP spid="23" grpId="0"/>
      <p:bldP spid="73" grpId="0" animBg="1"/>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回顾：队列</a:t>
            </a:r>
          </a:p>
        </p:txBody>
      </p:sp>
      <p:sp>
        <p:nvSpPr>
          <p:cNvPr id="20" name="TextBox 3"/>
          <p:cNvSpPr txBox="1"/>
          <p:nvPr/>
        </p:nvSpPr>
        <p:spPr>
          <a:xfrm>
            <a:off x="179512" y="1248086"/>
            <a:ext cx="3600400" cy="1820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800" b="1" kern="1200" dirty="0">
                <a:solidFill>
                  <a:schemeClr val="tx1"/>
                </a:solidFill>
                <a:latin typeface="微软雅黑" panose="020B0503020204020204" pitchFamily="34" charset="-122"/>
                <a:ea typeface="微软雅黑" panose="020B0503020204020204" pitchFamily="34" charset="-122"/>
              </a:rPr>
              <a:t>队列</a:t>
            </a:r>
            <a:endParaRPr lang="en-US" altLang="zh-CN" sz="2800" b="1" kern="12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kern="1200" dirty="0">
                <a:solidFill>
                  <a:schemeClr val="tx1"/>
                </a:solidFill>
                <a:latin typeface="微软雅黑" panose="020B0503020204020204" pitchFamily="34" charset="-122"/>
                <a:ea typeface="微软雅黑" panose="020B0503020204020204" pitchFamily="34" charset="-122"/>
              </a:rPr>
              <a:t>先到先服务（先进先出）</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67685" y="1256256"/>
            <a:ext cx="4896544" cy="2060629"/>
          </a:xfrm>
          <a:prstGeom prst="rect">
            <a:avLst/>
          </a:prstGeom>
        </p:spPr>
      </p:pic>
      <p:pic>
        <p:nvPicPr>
          <p:cNvPr id="1026" name="Picture 2" descr="http://cdn.ws.citrix.com/wp-content/uploads/2011/01/lbpriorityqueue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645024"/>
            <a:ext cx="4327989" cy="287731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3"/>
          <p:cNvSpPr txBox="1"/>
          <p:nvPr/>
        </p:nvSpPr>
        <p:spPr>
          <a:xfrm>
            <a:off x="192054" y="3953722"/>
            <a:ext cx="5388057" cy="19955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800" b="1" kern="1200" dirty="0">
                <a:solidFill>
                  <a:schemeClr val="tx1"/>
                </a:solidFill>
                <a:latin typeface="微软雅黑" panose="020B0503020204020204" pitchFamily="34" charset="-122"/>
                <a:ea typeface="微软雅黑" panose="020B0503020204020204" pitchFamily="34" charset="-122"/>
              </a:rPr>
              <a:t>优先级队列</a:t>
            </a:r>
            <a:endParaRPr lang="en-US" altLang="zh-CN" sz="2400" b="1" kern="12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kern="1200" dirty="0">
                <a:solidFill>
                  <a:schemeClr val="tx1"/>
                </a:solidFill>
                <a:latin typeface="微软雅黑" panose="020B0503020204020204" pitchFamily="34" charset="-122"/>
                <a:ea typeface="微软雅黑" panose="020B0503020204020204" pitchFamily="34" charset="-122"/>
              </a:rPr>
              <a:t>按重要性优先级服务</a:t>
            </a:r>
            <a:endParaRPr lang="en-US" altLang="zh-CN" sz="2400" b="1" kern="1200" dirty="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kern="1200" dirty="0">
                <a:solidFill>
                  <a:schemeClr val="tx1"/>
                </a:solidFill>
                <a:latin typeface="微软雅黑" panose="020B0503020204020204" pitchFamily="34" charset="-122"/>
                <a:ea typeface="微软雅黑" panose="020B0503020204020204" pitchFamily="34" charset="-122"/>
              </a:rPr>
              <a:t>与排序的区别：仅需保证每次取出当前优先级最高数据单元</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024299"/>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20"/>
          <p:cNvSpPr txBox="1">
            <a:spLocks noChangeArrowheads="1"/>
          </p:cNvSpPr>
          <p:nvPr/>
        </p:nvSpPr>
        <p:spPr bwMode="auto">
          <a:xfrm>
            <a:off x="253310" y="1192126"/>
            <a:ext cx="8432209"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删除最大元素：置换</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下滤</a:t>
            </a:r>
            <a:endParaRPr lang="en-US" altLang="zh-CN" sz="32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25" name="矩形 24"/>
          <p:cNvSpPr/>
          <p:nvPr/>
        </p:nvSpPr>
        <p:spPr>
          <a:xfrm>
            <a:off x="460687" y="1844824"/>
            <a:ext cx="8208912" cy="3600986"/>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delMax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value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[numCounts-1];</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[numCounts-1]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[0];</a:t>
            </a:r>
          </a:p>
          <a:p>
            <a:r>
              <a:rPr lang="en-US" altLang="zh-CN" sz="2000" dirty="0">
                <a:solidFill>
                  <a:srgbClr val="008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2000" b="1" kern="0" dirty="0">
                <a:solidFill>
                  <a:srgbClr val="CC0000"/>
                </a:solidFill>
                <a:latin typeface="Consolas" panose="020B0609020204030204" pitchFamily="49" charset="0"/>
                <a:ea typeface="隶书" pitchFamily="49" charset="-122"/>
              </a:rPr>
              <a:t>//</a:t>
            </a:r>
            <a:r>
              <a:rPr lang="zh-CN" altLang="en-US" sz="2000" b="1" kern="0" dirty="0">
                <a:solidFill>
                  <a:srgbClr val="CC0000"/>
                </a:solidFill>
                <a:latin typeface="Consolas" panose="020B0609020204030204" pitchFamily="49" charset="0"/>
                <a:ea typeface="隶书" pitchFamily="49" charset="-122"/>
              </a:rPr>
              <a:t>堆中元素数目减一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endParaRPr lang="zh-CN" altLang="en-US" sz="20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percolateDown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(0, value);  </a:t>
            </a:r>
            <a:r>
              <a:rPr lang="en-US" altLang="zh-CN" sz="2800" b="1" kern="0" dirty="0">
                <a:solidFill>
                  <a:srgbClr val="CC0000"/>
                </a:solidFill>
                <a:latin typeface="Consolas" panose="020B0609020204030204" pitchFamily="49" charset="0"/>
                <a:ea typeface="隶书" pitchFamily="49" charset="-122"/>
              </a:rPr>
              <a:t>// </a:t>
            </a:r>
            <a:r>
              <a:rPr lang="zh-CN" altLang="en-US" sz="2800" b="1" kern="0" dirty="0">
                <a:solidFill>
                  <a:srgbClr val="CC0000"/>
                </a:solidFill>
                <a:latin typeface="Consolas" panose="020B0609020204030204" pitchFamily="49" charset="0"/>
                <a:ea typeface="隶书" pitchFamily="49" charset="-122"/>
              </a:rPr>
              <a:t>下滤</a:t>
            </a:r>
            <a:endParaRPr lang="en-US" altLang="zh-CN" sz="2800" b="1" kern="0" dirty="0">
              <a:solidFill>
                <a:srgbClr val="CC0000"/>
              </a:solidFill>
              <a:latin typeface="Consolas" panose="020B0609020204030204" pitchFamily="49" charset="0"/>
              <a:ea typeface="隶书" pitchFamily="49" charset="-122"/>
            </a:endParaRP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77" name="左大括号 76"/>
          <p:cNvSpPr/>
          <p:nvPr/>
        </p:nvSpPr>
        <p:spPr bwMode="auto">
          <a:xfrm flipH="1">
            <a:off x="8066410" y="2826564"/>
            <a:ext cx="360040" cy="518572"/>
          </a:xfrm>
          <a:prstGeom prst="leftBrace">
            <a:avLst>
              <a:gd name="adj1" fmla="val 1061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8" name="矩形 77"/>
          <p:cNvSpPr/>
          <p:nvPr/>
        </p:nvSpPr>
        <p:spPr>
          <a:xfrm>
            <a:off x="8508016" y="2670351"/>
            <a:ext cx="323165" cy="830997"/>
          </a:xfrm>
          <a:prstGeom prst="rect">
            <a:avLst/>
          </a:prstGeom>
        </p:spPr>
        <p:txBody>
          <a:bodyPr wrap="square">
            <a:spAutoFit/>
          </a:bodyPr>
          <a:lstStyle/>
          <a:p>
            <a:r>
              <a:rPr lang="zh-CN" altLang="en-US" sz="2400" b="1" kern="0" dirty="0">
                <a:solidFill>
                  <a:srgbClr val="CC0000"/>
                </a:solidFill>
                <a:latin typeface="Consolas" panose="020B0609020204030204" pitchFamily="49" charset="0"/>
                <a:ea typeface="隶书" pitchFamily="49" charset="-122"/>
              </a:rPr>
              <a:t>置换</a:t>
            </a:r>
          </a:p>
        </p:txBody>
      </p:sp>
    </p:spTree>
    <p:extLst>
      <p:ext uri="{BB962C8B-B14F-4D97-AF65-F5344CB8AC3E}">
        <p14:creationId xmlns:p14="http://schemas.microsoft.com/office/powerpoint/2010/main" val="2226820463"/>
      </p:ext>
    </p:extLst>
  </p:cSld>
  <p:clrMapOvr>
    <a:masterClrMapping/>
  </p:clrMapOvr>
  <p:transition advTm="157">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二叉堆</a:t>
            </a:r>
          </a:p>
        </p:txBody>
      </p:sp>
      <p:sp>
        <p:nvSpPr>
          <p:cNvPr id="69" name="TextBox 20"/>
          <p:cNvSpPr txBox="1">
            <a:spLocks noChangeArrowheads="1"/>
          </p:cNvSpPr>
          <p:nvPr/>
        </p:nvSpPr>
        <p:spPr bwMode="auto">
          <a:xfrm>
            <a:off x="179513" y="1124744"/>
            <a:ext cx="6624736"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删除最大元素：下滤的代码实现</a:t>
            </a:r>
            <a:endParaRPr lang="en-US" altLang="zh-CN" sz="3200" b="1" dirty="0">
              <a:latin typeface="微软雅黑" panose="020B0503020204020204" pitchFamily="34" charset="-122"/>
              <a:ea typeface="微软雅黑" panose="020B0503020204020204" pitchFamily="34" charset="-122"/>
            </a:endParaRPr>
          </a:p>
        </p:txBody>
      </p:sp>
      <p:sp>
        <p:nvSpPr>
          <p:cNvPr id="4" name="矩形 3"/>
          <p:cNvSpPr/>
          <p:nvPr/>
        </p:nvSpPr>
        <p:spPr>
          <a:xfrm>
            <a:off x="251520" y="1628800"/>
            <a:ext cx="8892480" cy="5324535"/>
          </a:xfrm>
          <a:prstGeom prst="rect">
            <a:avLst/>
          </a:prstGeom>
        </p:spPr>
        <p:txBody>
          <a:bodyPr wrap="square">
            <a:spAutoFit/>
          </a:bodyPr>
          <a:lstStyle/>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percolateDown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childTree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childTree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目标节点索引  </a:t>
            </a:r>
            <a:endParaRPr lang="en-US" altLang="zh-CN" b="1" kern="0" dirty="0">
              <a:solidFill>
                <a:srgbClr val="CC0000"/>
              </a:solidFill>
              <a:latin typeface="Consolas" panose="020B0609020204030204" pitchFamily="49" charset="0"/>
              <a:ea typeface="隶书"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2*(index + 1) ;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目标节点右子节点</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bool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godown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循环下滤退出标志</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godown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&amp;&amp;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godown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若左孩子大，则更新为左孩子 </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若父节点小于孩子，则下滤 </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godown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[index]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令较大值为交换值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该交换节点索引下移</a:t>
            </a:r>
            <a:r>
              <a:rPr lang="zh-CN" altLang="en-US" sz="1400" dirty="0">
                <a:solidFill>
                  <a:srgbClr val="008000"/>
                </a:solidFill>
                <a:highlight>
                  <a:srgbClr val="FFFFFF"/>
                </a:highlight>
                <a:latin typeface="Consolas" panose="020B0609020204030204" pitchFamily="49" charset="0"/>
                <a:ea typeface="新宋体" panose="02010609030101010101" pitchFamily="49" charset="-122"/>
              </a:rPr>
              <a:t>  </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2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重新计算交换节点右子节点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令左子节点值为交换值</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[index]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index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maxChid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[index]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value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将调整值赋予交换节点</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spTree>
    <p:extLst>
      <p:ext uri="{BB962C8B-B14F-4D97-AF65-F5344CB8AC3E}">
        <p14:creationId xmlns:p14="http://schemas.microsoft.com/office/powerpoint/2010/main" val="2482494563"/>
      </p:ext>
    </p:extLst>
  </p:cSld>
  <p:clrMapOvr>
    <a:masterClrMapping/>
  </p:clrMapOvr>
  <p:transition advTm="157">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405632" y="1218654"/>
            <a:ext cx="8342832" cy="1209824"/>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大顶堆</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10 9 5 7 8 4 1 2 0 6 3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，删除最大元素后，堆中</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的左孩子为</a:t>
            </a: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828800" y="34718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828800" y="41576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828800" y="48434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bwMode="auto">
          <a:xfrm>
            <a:off x="1114425" y="285035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bwMode="auto">
          <a:xfrm>
            <a:off x="1114425" y="353615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bwMode="auto">
          <a:xfrm>
            <a:off x="1114425" y="4221956"/>
            <a:ext cx="514350" cy="514350"/>
          </a:xfrm>
          <a:prstGeom prst="ellipse">
            <a:avLst/>
          </a:prstGeom>
          <a:solidFill>
            <a:srgbClr val="00FF00"/>
          </a:solidFill>
          <a:ln w="254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bwMode="auto">
          <a:xfrm>
            <a:off x="1114425" y="490775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bwMode="auto">
          <a:xfrm>
            <a:off x="6172200" y="6215063"/>
            <a:ext cx="1543050" cy="411480"/>
          </a:xfrm>
          <a:prstGeom prst="roundRect">
            <a:avLst/>
          </a:prstGeom>
          <a:solidFill>
            <a:srgbClr val="808080"/>
          </a:solidFill>
          <a:ln w="381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文本框 20"/>
          <p:cNvSpPr txBox="1"/>
          <p:nvPr>
            <p:custDataLst>
              <p:tags r:id="rId12"/>
            </p:custDataLst>
          </p:nvPr>
        </p:nvSpPr>
        <p:spPr>
          <a:xfrm>
            <a:off x="1828800" y="55292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无左孩子</a:t>
            </a:r>
          </a:p>
        </p:txBody>
      </p:sp>
      <p:sp>
        <p:nvSpPr>
          <p:cNvPr id="22" name="椭圆 21"/>
          <p:cNvSpPr>
            <a:spLocks noChangeAspect="1"/>
          </p:cNvSpPr>
          <p:nvPr>
            <p:custDataLst>
              <p:tags r:id="rId13"/>
            </p:custDataLst>
          </p:nvPr>
        </p:nvSpPr>
        <p:spPr bwMode="auto">
          <a:xfrm>
            <a:off x="1114425" y="559355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4"/>
            </p:custDataLst>
          </p:nvPr>
        </p:nvGrpSpPr>
        <p:grpSpPr>
          <a:xfrm>
            <a:off x="0" y="0"/>
            <a:ext cx="9144000" cy="635000"/>
            <a:chOff x="0" y="0"/>
            <a:chExt cx="9144000" cy="635000"/>
          </a:xfrm>
        </p:grpSpPr>
        <p:sp>
          <p:nvSpPr>
            <p:cNvPr id="15" name="TitleBackground"/>
            <p:cNvSpPr/>
            <p:nvPr>
              <p:custDataLst>
                <p:tags r:id="rId16"/>
              </p:custDataLst>
            </p:nvPr>
          </p:nvSpPr>
          <p:spPr bwMode="auto">
            <a:xfrm>
              <a:off x="0" y="0"/>
              <a:ext cx="9144000" cy="635000"/>
            </a:xfrm>
            <a:prstGeom prst="rect">
              <a:avLst/>
            </a:prstGeom>
            <a:solidFill>
              <a:srgbClr val="F6F7F8"/>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ColorBlock"/>
            <p:cNvSpPr/>
            <p:nvPr>
              <p:custDataLst>
                <p:tags r:id="rId17"/>
              </p:custDataLst>
            </p:nvPr>
          </p:nvSpPr>
          <p:spPr bwMode="auto">
            <a:xfrm>
              <a:off x="0" y="0"/>
              <a:ext cx="190500" cy="635000"/>
            </a:xfrm>
            <a:prstGeom prst="rect">
              <a:avLst/>
            </a:prstGeom>
            <a:solidFill>
              <a:srgbClr val="639EF4"/>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94661376"/>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310135" y="5898430"/>
            <a:ext cx="457200" cy="806638"/>
            <a:chOff x="3310135" y="5898430"/>
            <a:chExt cx="457200" cy="806638"/>
          </a:xfrm>
        </p:grpSpPr>
        <p:sp>
          <p:nvSpPr>
            <p:cNvPr id="137" name="Line 14"/>
            <p:cNvSpPr>
              <a:spLocks noChangeShapeType="1"/>
            </p:cNvSpPr>
            <p:nvPr/>
          </p:nvSpPr>
          <p:spPr bwMode="auto">
            <a:xfrm flipH="1">
              <a:off x="3533296" y="5898430"/>
              <a:ext cx="176122" cy="463611"/>
            </a:xfrm>
            <a:prstGeom prst="line">
              <a:avLst/>
            </a:prstGeom>
            <a:noFill/>
            <a:ln w="38100">
              <a:solidFill>
                <a:srgbClr val="00B0F0"/>
              </a:solidFill>
              <a:round/>
              <a:headEnd/>
              <a:tailEnd/>
            </a:ln>
            <a:effectLst/>
          </p:spPr>
          <p:txBody>
            <a:bodyPr wrap="none" anchor="ctr"/>
            <a:lstStyle/>
            <a:p>
              <a:endParaRPr lang="zh-CN" altLang="en-US"/>
            </a:p>
          </p:txBody>
        </p:sp>
        <p:sp>
          <p:nvSpPr>
            <p:cNvPr id="136" name="Oval 80"/>
            <p:cNvSpPr>
              <a:spLocks noChangeArrowheads="1"/>
            </p:cNvSpPr>
            <p:nvPr/>
          </p:nvSpPr>
          <p:spPr bwMode="auto">
            <a:xfrm>
              <a:off x="3310135" y="6247868"/>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842913" y="5916609"/>
            <a:ext cx="459688" cy="804862"/>
            <a:chOff x="842913" y="5916609"/>
            <a:chExt cx="459688" cy="804862"/>
          </a:xfrm>
        </p:grpSpPr>
        <p:sp>
          <p:nvSpPr>
            <p:cNvPr id="132" name="Line 7"/>
            <p:cNvSpPr>
              <a:spLocks noChangeShapeType="1"/>
            </p:cNvSpPr>
            <p:nvPr/>
          </p:nvSpPr>
          <p:spPr bwMode="auto">
            <a:xfrm>
              <a:off x="842913" y="5916609"/>
              <a:ext cx="154888" cy="423862"/>
            </a:xfrm>
            <a:prstGeom prst="line">
              <a:avLst/>
            </a:prstGeom>
            <a:noFill/>
            <a:ln w="38100">
              <a:solidFill>
                <a:srgbClr val="00B0F0"/>
              </a:solidFill>
              <a:round/>
              <a:headEnd/>
              <a:tailEnd/>
            </a:ln>
            <a:effectLst/>
          </p:spPr>
          <p:txBody>
            <a:bodyPr wrap="none" anchor="ctr"/>
            <a:lstStyle/>
            <a:p>
              <a:endParaRPr lang="zh-CN" altLang="en-US"/>
            </a:p>
          </p:txBody>
        </p:sp>
        <p:sp>
          <p:nvSpPr>
            <p:cNvPr id="133" name="Oval 80"/>
            <p:cNvSpPr>
              <a:spLocks noChangeArrowheads="1"/>
            </p:cNvSpPr>
            <p:nvPr/>
          </p:nvSpPr>
          <p:spPr bwMode="auto">
            <a:xfrm>
              <a:off x="845401" y="6264271"/>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313127" y="4622500"/>
            <a:ext cx="616220" cy="795338"/>
            <a:chOff x="4313127" y="4622500"/>
            <a:chExt cx="616220" cy="795338"/>
          </a:xfrm>
        </p:grpSpPr>
        <p:sp>
          <p:nvSpPr>
            <p:cNvPr id="128" name="Oval 80"/>
            <p:cNvSpPr>
              <a:spLocks noChangeArrowheads="1"/>
            </p:cNvSpPr>
            <p:nvPr/>
          </p:nvSpPr>
          <p:spPr bwMode="auto">
            <a:xfrm>
              <a:off x="4313127" y="4960638"/>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29" name="Line 14"/>
            <p:cNvSpPr>
              <a:spLocks noChangeShapeType="1"/>
            </p:cNvSpPr>
            <p:nvPr/>
          </p:nvSpPr>
          <p:spPr bwMode="auto">
            <a:xfrm flipH="1">
              <a:off x="4675203" y="4622500"/>
              <a:ext cx="254144" cy="406914"/>
            </a:xfrm>
            <a:prstGeom prst="line">
              <a:avLst/>
            </a:prstGeom>
            <a:noFill/>
            <a:ln w="38100">
              <a:solidFill>
                <a:srgbClr val="00B0F0"/>
              </a:solidFill>
              <a:round/>
              <a:headEnd/>
              <a:tailEnd/>
            </a:ln>
            <a:effectLst/>
          </p:spPr>
          <p:txBody>
            <a:bodyPr wrap="none" anchor="ctr"/>
            <a:lstStyle/>
            <a:p>
              <a:endParaRPr lang="zh-CN" altLang="en-US"/>
            </a:p>
          </p:txBody>
        </p:sp>
      </p:grpSp>
      <p:grpSp>
        <p:nvGrpSpPr>
          <p:cNvPr id="6" name="组合 5"/>
          <p:cNvGrpSpPr/>
          <p:nvPr/>
        </p:nvGrpSpPr>
        <p:grpSpPr>
          <a:xfrm>
            <a:off x="3274194" y="3924187"/>
            <a:ext cx="647700" cy="795338"/>
            <a:chOff x="3274194" y="3924187"/>
            <a:chExt cx="647700" cy="795338"/>
          </a:xfrm>
        </p:grpSpPr>
        <p:sp>
          <p:nvSpPr>
            <p:cNvPr id="121" name="Line 7"/>
            <p:cNvSpPr>
              <a:spLocks noChangeShapeType="1"/>
            </p:cNvSpPr>
            <p:nvPr/>
          </p:nvSpPr>
          <p:spPr bwMode="auto">
            <a:xfrm>
              <a:off x="3274194" y="392418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22" name="Oval 80"/>
            <p:cNvSpPr>
              <a:spLocks noChangeArrowheads="1"/>
            </p:cNvSpPr>
            <p:nvPr/>
          </p:nvSpPr>
          <p:spPr bwMode="auto">
            <a:xfrm>
              <a:off x="3464694" y="4262325"/>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08113" y="3992488"/>
            <a:ext cx="571500" cy="719138"/>
            <a:chOff x="308113" y="3992488"/>
            <a:chExt cx="571500" cy="719138"/>
          </a:xfrm>
        </p:grpSpPr>
        <p:sp>
          <p:nvSpPr>
            <p:cNvPr id="117" name="Line 8"/>
            <p:cNvSpPr>
              <a:spLocks noChangeShapeType="1"/>
            </p:cNvSpPr>
            <p:nvPr/>
          </p:nvSpPr>
          <p:spPr bwMode="auto">
            <a:xfrm flipH="1">
              <a:off x="498613" y="3992488"/>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18" name="Oval 76"/>
            <p:cNvSpPr>
              <a:spLocks noChangeArrowheads="1"/>
            </p:cNvSpPr>
            <p:nvPr/>
          </p:nvSpPr>
          <p:spPr bwMode="auto">
            <a:xfrm>
              <a:off x="308113" y="4254426"/>
              <a:ext cx="457200" cy="457200"/>
            </a:xfrm>
            <a:prstGeom prst="ellipse">
              <a:avLst/>
            </a:prstGeom>
            <a:solidFill>
              <a:schemeClr val="bg1"/>
            </a:solidFill>
            <a:ln w="38100">
              <a:solidFill>
                <a:srgbClr val="00B0F0"/>
              </a:solidFill>
              <a:prstDash val="sysDot"/>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grpSp>
      <p:sp>
        <p:nvSpPr>
          <p:cNvPr id="53" name="TextBox 20"/>
          <p:cNvSpPr txBox="1">
            <a:spLocks noChangeArrowheads="1"/>
          </p:cNvSpPr>
          <p:nvPr/>
        </p:nvSpPr>
        <p:spPr bwMode="auto">
          <a:xfrm>
            <a:off x="35497" y="1091352"/>
            <a:ext cx="8432209" cy="96949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二叉堆：批量构建</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给定任意</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个元素，构建二叉堆</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35496" y="2085236"/>
            <a:ext cx="8432209"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方法</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：逐个插入（蛮力算法）</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按元素插入算法，从空堆开始逐个插入</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例：构建</a:t>
            </a:r>
            <a:r>
              <a:rPr lang="en-US" altLang="zh-CN" sz="2400" b="1" dirty="0">
                <a:latin typeface="微软雅黑" panose="020B0503020204020204" pitchFamily="34" charset="-122"/>
                <a:ea typeface="微软雅黑" panose="020B0503020204020204" pitchFamily="34" charset="-122"/>
              </a:rPr>
              <a:t>{2,5,20,10,60,90}</a:t>
            </a:r>
            <a:r>
              <a:rPr lang="zh-CN" altLang="en-US" sz="2400" b="1" dirty="0">
                <a:latin typeface="微软雅黑" panose="020B0503020204020204" pitchFamily="34" charset="-122"/>
                <a:ea typeface="微软雅黑" panose="020B0503020204020204" pitchFamily="34" charset="-122"/>
              </a:rPr>
              <a:t>组成的堆</a:t>
            </a:r>
            <a:endParaRPr lang="en-US" altLang="zh-CN" sz="2400" b="1" dirty="0">
              <a:latin typeface="微软雅黑" panose="020B0503020204020204" pitchFamily="34" charset="-122"/>
              <a:ea typeface="微软雅黑" panose="020B0503020204020204" pitchFamily="34" charset="-122"/>
            </a:endParaRPr>
          </a:p>
        </p:txBody>
      </p:sp>
      <p:sp>
        <p:nvSpPr>
          <p:cNvPr id="225" name="Oval 75"/>
          <p:cNvSpPr>
            <a:spLocks noChangeArrowheads="1"/>
          </p:cNvSpPr>
          <p:nvPr/>
        </p:nvSpPr>
        <p:spPr bwMode="auto">
          <a:xfrm>
            <a:off x="755576" y="36505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1771303" y="3653084"/>
            <a:ext cx="1720577" cy="1066800"/>
            <a:chOff x="1771303" y="3653084"/>
            <a:chExt cx="1720577" cy="1066800"/>
          </a:xfrm>
        </p:grpSpPr>
        <p:sp>
          <p:nvSpPr>
            <p:cNvPr id="229" name="Line 8"/>
            <p:cNvSpPr>
              <a:spLocks noChangeShapeType="1"/>
            </p:cNvSpPr>
            <p:nvPr/>
          </p:nvSpPr>
          <p:spPr bwMode="auto">
            <a:xfrm flipH="1">
              <a:off x="2767980" y="4000746"/>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30" name="Oval 75"/>
            <p:cNvSpPr>
              <a:spLocks noChangeArrowheads="1"/>
            </p:cNvSpPr>
            <p:nvPr/>
          </p:nvSpPr>
          <p:spPr bwMode="auto">
            <a:xfrm>
              <a:off x="3034680" y="36530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31" name="Oval 76"/>
            <p:cNvSpPr>
              <a:spLocks noChangeArrowheads="1"/>
            </p:cNvSpPr>
            <p:nvPr/>
          </p:nvSpPr>
          <p:spPr bwMode="auto">
            <a:xfrm>
              <a:off x="2577480" y="426268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3" name="右箭头 2"/>
            <p:cNvSpPr/>
            <p:nvPr/>
          </p:nvSpPr>
          <p:spPr bwMode="auto">
            <a:xfrm>
              <a:off x="1771303" y="3907160"/>
              <a:ext cx="405681"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7" name="组合 6"/>
          <p:cNvGrpSpPr/>
          <p:nvPr/>
        </p:nvGrpSpPr>
        <p:grpSpPr>
          <a:xfrm>
            <a:off x="4209746" y="3658344"/>
            <a:ext cx="1949878" cy="1066800"/>
            <a:chOff x="4209746" y="3658344"/>
            <a:chExt cx="1949878" cy="1066800"/>
          </a:xfrm>
        </p:grpSpPr>
        <p:sp>
          <p:nvSpPr>
            <p:cNvPr id="233" name="Line 7"/>
            <p:cNvSpPr>
              <a:spLocks noChangeShapeType="1"/>
            </p:cNvSpPr>
            <p:nvPr/>
          </p:nvSpPr>
          <p:spPr bwMode="auto">
            <a:xfrm>
              <a:off x="5511924" y="3929806"/>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234" name="Line 8"/>
            <p:cNvSpPr>
              <a:spLocks noChangeShapeType="1"/>
            </p:cNvSpPr>
            <p:nvPr/>
          </p:nvSpPr>
          <p:spPr bwMode="auto">
            <a:xfrm flipH="1">
              <a:off x="4978524" y="4006006"/>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35" name="Oval 75"/>
            <p:cNvSpPr>
              <a:spLocks noChangeArrowheads="1"/>
            </p:cNvSpPr>
            <p:nvPr/>
          </p:nvSpPr>
          <p:spPr bwMode="auto">
            <a:xfrm>
              <a:off x="5245224" y="365834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	</a:t>
              </a:r>
              <a:endParaRPr lang="zh-CN" altLang="en-US" sz="2000" b="1" dirty="0">
                <a:latin typeface="微软雅黑" panose="020B0503020204020204" pitchFamily="34" charset="-122"/>
                <a:ea typeface="微软雅黑" panose="020B0503020204020204" pitchFamily="34" charset="-122"/>
              </a:endParaRPr>
            </a:p>
          </p:txBody>
        </p:sp>
        <p:sp>
          <p:nvSpPr>
            <p:cNvPr id="236" name="Oval 76"/>
            <p:cNvSpPr>
              <a:spLocks noChangeArrowheads="1"/>
            </p:cNvSpPr>
            <p:nvPr/>
          </p:nvSpPr>
          <p:spPr bwMode="auto">
            <a:xfrm>
              <a:off x="4788024" y="426794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237" name="Oval 80"/>
            <p:cNvSpPr>
              <a:spLocks noChangeArrowheads="1"/>
            </p:cNvSpPr>
            <p:nvPr/>
          </p:nvSpPr>
          <p:spPr bwMode="auto">
            <a:xfrm>
              <a:off x="5702424" y="426794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38" name="右箭头 237"/>
            <p:cNvSpPr/>
            <p:nvPr/>
          </p:nvSpPr>
          <p:spPr bwMode="auto">
            <a:xfrm>
              <a:off x="4209746" y="3907160"/>
              <a:ext cx="405681"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1" name="组合 10"/>
          <p:cNvGrpSpPr/>
          <p:nvPr/>
        </p:nvGrpSpPr>
        <p:grpSpPr>
          <a:xfrm>
            <a:off x="2120054" y="4952468"/>
            <a:ext cx="1875882" cy="1752600"/>
            <a:chOff x="2120054" y="4952468"/>
            <a:chExt cx="1875882" cy="1752600"/>
          </a:xfrm>
        </p:grpSpPr>
        <p:sp>
          <p:nvSpPr>
            <p:cNvPr id="185" name="Line 7"/>
            <p:cNvSpPr>
              <a:spLocks noChangeShapeType="1"/>
            </p:cNvSpPr>
            <p:nvPr/>
          </p:nvSpPr>
          <p:spPr bwMode="auto">
            <a:xfrm>
              <a:off x="3348236" y="5223930"/>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86" name="Line 8"/>
            <p:cNvSpPr>
              <a:spLocks noChangeShapeType="1"/>
            </p:cNvSpPr>
            <p:nvPr/>
          </p:nvSpPr>
          <p:spPr bwMode="auto">
            <a:xfrm flipH="1">
              <a:off x="2814836" y="53001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88" name="Line 13"/>
            <p:cNvSpPr>
              <a:spLocks noChangeShapeType="1"/>
            </p:cNvSpPr>
            <p:nvPr/>
          </p:nvSpPr>
          <p:spPr bwMode="auto">
            <a:xfrm>
              <a:off x="2891036" y="5909730"/>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89" name="Line 14"/>
            <p:cNvSpPr>
              <a:spLocks noChangeShapeType="1"/>
            </p:cNvSpPr>
            <p:nvPr/>
          </p:nvSpPr>
          <p:spPr bwMode="auto">
            <a:xfrm flipH="1">
              <a:off x="2552899" y="5833530"/>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90" name="Oval 75"/>
            <p:cNvSpPr>
              <a:spLocks noChangeArrowheads="1"/>
            </p:cNvSpPr>
            <p:nvPr/>
          </p:nvSpPr>
          <p:spPr bwMode="auto">
            <a:xfrm>
              <a:off x="3081536" y="49524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	</a:t>
              </a:r>
              <a:endParaRPr lang="zh-CN" altLang="en-US" sz="2000" b="1" dirty="0">
                <a:latin typeface="微软雅黑" panose="020B0503020204020204" pitchFamily="34" charset="-122"/>
                <a:ea typeface="微软雅黑" panose="020B0503020204020204" pitchFamily="34" charset="-122"/>
              </a:endParaRPr>
            </a:p>
          </p:txBody>
        </p:sp>
        <p:sp>
          <p:nvSpPr>
            <p:cNvPr id="191" name="Oval 76"/>
            <p:cNvSpPr>
              <a:spLocks noChangeArrowheads="1"/>
            </p:cNvSpPr>
            <p:nvPr/>
          </p:nvSpPr>
          <p:spPr bwMode="auto">
            <a:xfrm>
              <a:off x="2624336" y="55620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92" name="Oval 77"/>
            <p:cNvSpPr>
              <a:spLocks noChangeArrowheads="1"/>
            </p:cNvSpPr>
            <p:nvPr/>
          </p:nvSpPr>
          <p:spPr bwMode="auto">
            <a:xfrm>
              <a:off x="2241749" y="6243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193" name="Oval 78"/>
            <p:cNvSpPr>
              <a:spLocks noChangeArrowheads="1"/>
            </p:cNvSpPr>
            <p:nvPr/>
          </p:nvSpPr>
          <p:spPr bwMode="auto">
            <a:xfrm>
              <a:off x="2776736" y="62478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95" name="Oval 80"/>
            <p:cNvSpPr>
              <a:spLocks noChangeArrowheads="1"/>
            </p:cNvSpPr>
            <p:nvPr/>
          </p:nvSpPr>
          <p:spPr bwMode="auto">
            <a:xfrm>
              <a:off x="3538736" y="55620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39" name="右箭头 238"/>
            <p:cNvSpPr/>
            <p:nvPr/>
          </p:nvSpPr>
          <p:spPr bwMode="auto">
            <a:xfrm>
              <a:off x="2120054" y="5609023"/>
              <a:ext cx="323272"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9" name="组合 8"/>
          <p:cNvGrpSpPr/>
          <p:nvPr/>
        </p:nvGrpSpPr>
        <p:grpSpPr>
          <a:xfrm>
            <a:off x="55267" y="4970953"/>
            <a:ext cx="1859172" cy="1747837"/>
            <a:chOff x="55267" y="4970953"/>
            <a:chExt cx="1859172" cy="1747837"/>
          </a:xfrm>
        </p:grpSpPr>
        <p:sp>
          <p:nvSpPr>
            <p:cNvPr id="171" name="Line 7"/>
            <p:cNvSpPr>
              <a:spLocks noChangeShapeType="1"/>
            </p:cNvSpPr>
            <p:nvPr/>
          </p:nvSpPr>
          <p:spPr bwMode="auto">
            <a:xfrm>
              <a:off x="1266739" y="5242415"/>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72" name="Line 8"/>
            <p:cNvSpPr>
              <a:spLocks noChangeShapeType="1"/>
            </p:cNvSpPr>
            <p:nvPr/>
          </p:nvSpPr>
          <p:spPr bwMode="auto">
            <a:xfrm flipH="1">
              <a:off x="733339" y="5318615"/>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75" name="Line 14"/>
            <p:cNvSpPr>
              <a:spLocks noChangeShapeType="1"/>
            </p:cNvSpPr>
            <p:nvPr/>
          </p:nvSpPr>
          <p:spPr bwMode="auto">
            <a:xfrm flipH="1">
              <a:off x="471402" y="5852015"/>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76" name="Oval 75"/>
            <p:cNvSpPr>
              <a:spLocks noChangeArrowheads="1"/>
            </p:cNvSpPr>
            <p:nvPr/>
          </p:nvSpPr>
          <p:spPr bwMode="auto">
            <a:xfrm>
              <a:off x="1000039" y="49709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77" name="Oval 76"/>
            <p:cNvSpPr>
              <a:spLocks noChangeArrowheads="1"/>
            </p:cNvSpPr>
            <p:nvPr/>
          </p:nvSpPr>
          <p:spPr bwMode="auto">
            <a:xfrm>
              <a:off x="542839" y="55805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78" name="Oval 77"/>
            <p:cNvSpPr>
              <a:spLocks noChangeArrowheads="1"/>
            </p:cNvSpPr>
            <p:nvPr/>
          </p:nvSpPr>
          <p:spPr bwMode="auto">
            <a:xfrm>
              <a:off x="160252" y="626159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181" name="Oval 80"/>
            <p:cNvSpPr>
              <a:spLocks noChangeArrowheads="1"/>
            </p:cNvSpPr>
            <p:nvPr/>
          </p:nvSpPr>
          <p:spPr bwMode="auto">
            <a:xfrm>
              <a:off x="1457239" y="55805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40" name="右箭头 239"/>
            <p:cNvSpPr/>
            <p:nvPr/>
          </p:nvSpPr>
          <p:spPr bwMode="auto">
            <a:xfrm>
              <a:off x="55267" y="5609023"/>
              <a:ext cx="301836"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3" name="组合 12"/>
          <p:cNvGrpSpPr/>
          <p:nvPr/>
        </p:nvGrpSpPr>
        <p:grpSpPr>
          <a:xfrm>
            <a:off x="4194929" y="4941168"/>
            <a:ext cx="1987242" cy="1752600"/>
            <a:chOff x="4194929" y="4941168"/>
            <a:chExt cx="1987242" cy="1752600"/>
          </a:xfrm>
        </p:grpSpPr>
        <p:sp>
          <p:nvSpPr>
            <p:cNvPr id="198" name="Line 7"/>
            <p:cNvSpPr>
              <a:spLocks noChangeShapeType="1"/>
            </p:cNvSpPr>
            <p:nvPr/>
          </p:nvSpPr>
          <p:spPr bwMode="auto">
            <a:xfrm>
              <a:off x="5534471" y="5212630"/>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99" name="Line 8"/>
            <p:cNvSpPr>
              <a:spLocks noChangeShapeType="1"/>
            </p:cNvSpPr>
            <p:nvPr/>
          </p:nvSpPr>
          <p:spPr bwMode="auto">
            <a:xfrm flipH="1">
              <a:off x="5001071" y="528883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00" name="Line 12"/>
            <p:cNvSpPr>
              <a:spLocks noChangeShapeType="1"/>
            </p:cNvSpPr>
            <p:nvPr/>
          </p:nvSpPr>
          <p:spPr bwMode="auto">
            <a:xfrm flipH="1">
              <a:off x="5777359" y="5822230"/>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201" name="Line 13"/>
            <p:cNvSpPr>
              <a:spLocks noChangeShapeType="1"/>
            </p:cNvSpPr>
            <p:nvPr/>
          </p:nvSpPr>
          <p:spPr bwMode="auto">
            <a:xfrm>
              <a:off x="5077271" y="5898430"/>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202" name="Line 14"/>
            <p:cNvSpPr>
              <a:spLocks noChangeShapeType="1"/>
            </p:cNvSpPr>
            <p:nvPr/>
          </p:nvSpPr>
          <p:spPr bwMode="auto">
            <a:xfrm flipH="1">
              <a:off x="4739134" y="5822230"/>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203" name="Oval 75"/>
            <p:cNvSpPr>
              <a:spLocks noChangeArrowheads="1"/>
            </p:cNvSpPr>
            <p:nvPr/>
          </p:nvSpPr>
          <p:spPr bwMode="auto">
            <a:xfrm>
              <a:off x="5267771" y="49411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204" name="Oval 76"/>
            <p:cNvSpPr>
              <a:spLocks noChangeArrowheads="1"/>
            </p:cNvSpPr>
            <p:nvPr/>
          </p:nvSpPr>
          <p:spPr bwMode="auto">
            <a:xfrm>
              <a:off x="4810571" y="55507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05" name="Oval 77"/>
            <p:cNvSpPr>
              <a:spLocks noChangeArrowheads="1"/>
            </p:cNvSpPr>
            <p:nvPr/>
          </p:nvSpPr>
          <p:spPr bwMode="auto">
            <a:xfrm>
              <a:off x="4427984" y="62318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206" name="Oval 78"/>
            <p:cNvSpPr>
              <a:spLocks noChangeArrowheads="1"/>
            </p:cNvSpPr>
            <p:nvPr/>
          </p:nvSpPr>
          <p:spPr bwMode="auto">
            <a:xfrm>
              <a:off x="4962971" y="62365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07" name="Oval 79"/>
            <p:cNvSpPr>
              <a:spLocks noChangeArrowheads="1"/>
            </p:cNvSpPr>
            <p:nvPr/>
          </p:nvSpPr>
          <p:spPr bwMode="auto">
            <a:xfrm>
              <a:off x="5496371" y="62365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208" name="Oval 80"/>
            <p:cNvSpPr>
              <a:spLocks noChangeArrowheads="1"/>
            </p:cNvSpPr>
            <p:nvPr/>
          </p:nvSpPr>
          <p:spPr bwMode="auto">
            <a:xfrm>
              <a:off x="5724971" y="55507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241" name="右箭头 240"/>
            <p:cNvSpPr/>
            <p:nvPr/>
          </p:nvSpPr>
          <p:spPr bwMode="auto">
            <a:xfrm>
              <a:off x="4194929" y="5589078"/>
              <a:ext cx="329893"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4" name="组合 13"/>
          <p:cNvGrpSpPr/>
          <p:nvPr/>
        </p:nvGrpSpPr>
        <p:grpSpPr>
          <a:xfrm>
            <a:off x="6638900" y="1068051"/>
            <a:ext cx="2242416" cy="798894"/>
            <a:chOff x="6645991" y="1155230"/>
            <a:chExt cx="2242416" cy="798894"/>
          </a:xfrm>
        </p:grpSpPr>
        <p:sp>
          <p:nvSpPr>
            <p:cNvPr id="243" name="Rectangle 47"/>
            <p:cNvSpPr>
              <a:spLocks noChangeArrowheads="1"/>
            </p:cNvSpPr>
            <p:nvPr/>
          </p:nvSpPr>
          <p:spPr bwMode="auto">
            <a:xfrm>
              <a:off x="7400849"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244" name="Rectangle 47"/>
            <p:cNvSpPr>
              <a:spLocks noChangeArrowheads="1"/>
            </p:cNvSpPr>
            <p:nvPr/>
          </p:nvSpPr>
          <p:spPr bwMode="auto">
            <a:xfrm>
              <a:off x="7777793"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	</a:t>
              </a:r>
              <a:endParaRPr kumimoji="1" lang="zh-CN" altLang="en-US" sz="2400" b="1" dirty="0">
                <a:latin typeface="Times New Roman" pitchFamily="18" charset="0"/>
              </a:endParaRPr>
            </a:p>
          </p:txBody>
        </p:sp>
        <p:sp>
          <p:nvSpPr>
            <p:cNvPr id="245" name="矩形 244"/>
            <p:cNvSpPr/>
            <p:nvPr/>
          </p:nvSpPr>
          <p:spPr>
            <a:xfrm>
              <a:off x="6652428"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0</a:t>
              </a:r>
              <a:endParaRPr lang="zh-CN" altLang="en-US" sz="1600" dirty="0"/>
            </a:p>
          </p:txBody>
        </p:sp>
        <p:sp>
          <p:nvSpPr>
            <p:cNvPr id="246" name="矩形 245"/>
            <p:cNvSpPr/>
            <p:nvPr/>
          </p:nvSpPr>
          <p:spPr>
            <a:xfrm>
              <a:off x="7028394"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1</a:t>
              </a:r>
              <a:endParaRPr lang="zh-CN" altLang="en-US" sz="1600" dirty="0"/>
            </a:p>
          </p:txBody>
        </p:sp>
        <p:sp>
          <p:nvSpPr>
            <p:cNvPr id="247" name="矩形 246"/>
            <p:cNvSpPr/>
            <p:nvPr/>
          </p:nvSpPr>
          <p:spPr>
            <a:xfrm>
              <a:off x="7404360"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2</a:t>
              </a:r>
              <a:endParaRPr lang="zh-CN" altLang="en-US" sz="1600" dirty="0"/>
            </a:p>
          </p:txBody>
        </p:sp>
        <p:sp>
          <p:nvSpPr>
            <p:cNvPr id="248" name="矩形 247"/>
            <p:cNvSpPr/>
            <p:nvPr/>
          </p:nvSpPr>
          <p:spPr>
            <a:xfrm>
              <a:off x="7780326"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3</a:t>
              </a:r>
              <a:endParaRPr lang="zh-CN" altLang="en-US" sz="1600" dirty="0"/>
            </a:p>
          </p:txBody>
        </p:sp>
        <p:sp>
          <p:nvSpPr>
            <p:cNvPr id="249" name="矩形 248"/>
            <p:cNvSpPr/>
            <p:nvPr/>
          </p:nvSpPr>
          <p:spPr>
            <a:xfrm>
              <a:off x="8156292"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4</a:t>
              </a:r>
              <a:endParaRPr lang="zh-CN" altLang="en-US" sz="1600" dirty="0"/>
            </a:p>
          </p:txBody>
        </p:sp>
        <p:sp>
          <p:nvSpPr>
            <p:cNvPr id="250" name="矩形 249"/>
            <p:cNvSpPr/>
            <p:nvPr/>
          </p:nvSpPr>
          <p:spPr>
            <a:xfrm>
              <a:off x="8532258" y="1155230"/>
              <a:ext cx="311304"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5</a:t>
              </a:r>
              <a:endParaRPr lang="zh-CN" altLang="en-US" sz="1600" dirty="0"/>
            </a:p>
          </p:txBody>
        </p:sp>
        <p:sp>
          <p:nvSpPr>
            <p:cNvPr id="252" name="Rectangle 47"/>
            <p:cNvSpPr>
              <a:spLocks noChangeArrowheads="1"/>
            </p:cNvSpPr>
            <p:nvPr/>
          </p:nvSpPr>
          <p:spPr bwMode="auto">
            <a:xfrm>
              <a:off x="8531681"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254" name="Rectangle 47"/>
            <p:cNvSpPr>
              <a:spLocks noChangeArrowheads="1"/>
            </p:cNvSpPr>
            <p:nvPr/>
          </p:nvSpPr>
          <p:spPr bwMode="auto">
            <a:xfrm>
              <a:off x="6645991" y="14969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a:t>
              </a:r>
              <a:endParaRPr kumimoji="1" lang="zh-CN" altLang="en-US" sz="2400" b="1" dirty="0">
                <a:latin typeface="Times New Roman" pitchFamily="18" charset="0"/>
              </a:endParaRPr>
            </a:p>
          </p:txBody>
        </p:sp>
        <p:sp>
          <p:nvSpPr>
            <p:cNvPr id="255" name="Rectangle 47"/>
            <p:cNvSpPr>
              <a:spLocks noChangeArrowheads="1"/>
            </p:cNvSpPr>
            <p:nvPr/>
          </p:nvSpPr>
          <p:spPr bwMode="auto">
            <a:xfrm>
              <a:off x="8153087"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256" name="Rectangle 47"/>
            <p:cNvSpPr>
              <a:spLocks noChangeArrowheads="1"/>
            </p:cNvSpPr>
            <p:nvPr/>
          </p:nvSpPr>
          <p:spPr bwMode="auto">
            <a:xfrm>
              <a:off x="7029882" y="14969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grpSp>
      <p:grpSp>
        <p:nvGrpSpPr>
          <p:cNvPr id="15" name="组合 14"/>
          <p:cNvGrpSpPr/>
          <p:nvPr/>
        </p:nvGrpSpPr>
        <p:grpSpPr>
          <a:xfrm>
            <a:off x="6650064" y="1916832"/>
            <a:ext cx="2242416" cy="673224"/>
            <a:chOff x="6650064" y="1988840"/>
            <a:chExt cx="2242416" cy="673224"/>
          </a:xfrm>
        </p:grpSpPr>
        <p:sp>
          <p:nvSpPr>
            <p:cNvPr id="74" name="Rectangle 47"/>
            <p:cNvSpPr>
              <a:spLocks noChangeArrowheads="1"/>
            </p:cNvSpPr>
            <p:nvPr/>
          </p:nvSpPr>
          <p:spPr bwMode="auto">
            <a:xfrm>
              <a:off x="7404922" y="220486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75" name="Rectangle 47"/>
            <p:cNvSpPr>
              <a:spLocks noChangeArrowheads="1"/>
            </p:cNvSpPr>
            <p:nvPr/>
          </p:nvSpPr>
          <p:spPr bwMode="auto">
            <a:xfrm>
              <a:off x="7781866" y="220486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	</a:t>
              </a:r>
              <a:endParaRPr kumimoji="1" lang="zh-CN" altLang="en-US" sz="2400" b="1" dirty="0">
                <a:latin typeface="Times New Roman" pitchFamily="18" charset="0"/>
              </a:endParaRPr>
            </a:p>
          </p:txBody>
        </p:sp>
        <p:sp>
          <p:nvSpPr>
            <p:cNvPr id="83" name="Rectangle 47"/>
            <p:cNvSpPr>
              <a:spLocks noChangeArrowheads="1"/>
            </p:cNvSpPr>
            <p:nvPr/>
          </p:nvSpPr>
          <p:spPr bwMode="auto">
            <a:xfrm>
              <a:off x="8535754" y="220486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85" name="Rectangle 47"/>
            <p:cNvSpPr>
              <a:spLocks noChangeArrowheads="1"/>
            </p:cNvSpPr>
            <p:nvPr/>
          </p:nvSpPr>
          <p:spPr bwMode="auto">
            <a:xfrm>
              <a:off x="6650064" y="22048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86" name="Rectangle 47"/>
            <p:cNvSpPr>
              <a:spLocks noChangeArrowheads="1"/>
            </p:cNvSpPr>
            <p:nvPr/>
          </p:nvSpPr>
          <p:spPr bwMode="auto">
            <a:xfrm>
              <a:off x="8157160" y="220486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87" name="Rectangle 47"/>
            <p:cNvSpPr>
              <a:spLocks noChangeArrowheads="1"/>
            </p:cNvSpPr>
            <p:nvPr/>
          </p:nvSpPr>
          <p:spPr bwMode="auto">
            <a:xfrm>
              <a:off x="7033955" y="220486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a:t>
              </a:r>
              <a:endParaRPr kumimoji="1" lang="zh-CN" altLang="en-US" sz="2400" b="1" dirty="0">
                <a:latin typeface="Times New Roman" pitchFamily="18" charset="0"/>
              </a:endParaRPr>
            </a:p>
          </p:txBody>
        </p:sp>
        <p:sp>
          <p:nvSpPr>
            <p:cNvPr id="112" name="右箭头 111"/>
            <p:cNvSpPr/>
            <p:nvPr/>
          </p:nvSpPr>
          <p:spPr bwMode="auto">
            <a:xfrm rot="5400000">
              <a:off x="7666718" y="1915207"/>
              <a:ext cx="216024"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6" name="组合 15"/>
          <p:cNvGrpSpPr/>
          <p:nvPr/>
        </p:nvGrpSpPr>
        <p:grpSpPr>
          <a:xfrm>
            <a:off x="6660232" y="2636912"/>
            <a:ext cx="2242416" cy="673224"/>
            <a:chOff x="6660232" y="2708920"/>
            <a:chExt cx="2242416" cy="673224"/>
          </a:xfrm>
        </p:grpSpPr>
        <p:sp>
          <p:nvSpPr>
            <p:cNvPr id="88" name="Rectangle 47"/>
            <p:cNvSpPr>
              <a:spLocks noChangeArrowheads="1"/>
            </p:cNvSpPr>
            <p:nvPr/>
          </p:nvSpPr>
          <p:spPr bwMode="auto">
            <a:xfrm>
              <a:off x="7415090" y="292494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89" name="Rectangle 47"/>
            <p:cNvSpPr>
              <a:spLocks noChangeArrowheads="1"/>
            </p:cNvSpPr>
            <p:nvPr/>
          </p:nvSpPr>
          <p:spPr bwMode="auto">
            <a:xfrm>
              <a:off x="7792034" y="292494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	</a:t>
              </a:r>
              <a:endParaRPr kumimoji="1" lang="zh-CN" altLang="en-US" sz="2400" b="1" dirty="0">
                <a:latin typeface="Times New Roman" pitchFamily="18" charset="0"/>
              </a:endParaRPr>
            </a:p>
          </p:txBody>
        </p:sp>
        <p:sp>
          <p:nvSpPr>
            <p:cNvPr id="90" name="Rectangle 47"/>
            <p:cNvSpPr>
              <a:spLocks noChangeArrowheads="1"/>
            </p:cNvSpPr>
            <p:nvPr/>
          </p:nvSpPr>
          <p:spPr bwMode="auto">
            <a:xfrm>
              <a:off x="8545922" y="292494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91" name="Rectangle 47"/>
            <p:cNvSpPr>
              <a:spLocks noChangeArrowheads="1"/>
            </p:cNvSpPr>
            <p:nvPr/>
          </p:nvSpPr>
          <p:spPr bwMode="auto">
            <a:xfrm>
              <a:off x="6660232" y="292494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92" name="Rectangle 47"/>
            <p:cNvSpPr>
              <a:spLocks noChangeArrowheads="1"/>
            </p:cNvSpPr>
            <p:nvPr/>
          </p:nvSpPr>
          <p:spPr bwMode="auto">
            <a:xfrm>
              <a:off x="8167328" y="292494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93" name="Rectangle 47"/>
            <p:cNvSpPr>
              <a:spLocks noChangeArrowheads="1"/>
            </p:cNvSpPr>
            <p:nvPr/>
          </p:nvSpPr>
          <p:spPr bwMode="auto">
            <a:xfrm>
              <a:off x="7044123" y="292494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a:t>
              </a:r>
              <a:endParaRPr kumimoji="1" lang="zh-CN" altLang="en-US" sz="2400" b="1" dirty="0">
                <a:latin typeface="Times New Roman" pitchFamily="18" charset="0"/>
              </a:endParaRPr>
            </a:p>
          </p:txBody>
        </p:sp>
        <p:sp>
          <p:nvSpPr>
            <p:cNvPr id="113" name="右箭头 112"/>
            <p:cNvSpPr/>
            <p:nvPr/>
          </p:nvSpPr>
          <p:spPr bwMode="auto">
            <a:xfrm rot="5400000">
              <a:off x="7674627" y="2627379"/>
              <a:ext cx="200207"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7" name="组合 16"/>
          <p:cNvGrpSpPr/>
          <p:nvPr/>
        </p:nvGrpSpPr>
        <p:grpSpPr>
          <a:xfrm>
            <a:off x="6660232" y="3356294"/>
            <a:ext cx="2242416" cy="673922"/>
            <a:chOff x="6660232" y="3428302"/>
            <a:chExt cx="2242416" cy="673922"/>
          </a:xfrm>
        </p:grpSpPr>
        <p:sp>
          <p:nvSpPr>
            <p:cNvPr id="94" name="Rectangle 47"/>
            <p:cNvSpPr>
              <a:spLocks noChangeArrowheads="1"/>
            </p:cNvSpPr>
            <p:nvPr/>
          </p:nvSpPr>
          <p:spPr bwMode="auto">
            <a:xfrm>
              <a:off x="7415090" y="36450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95" name="Rectangle 47"/>
            <p:cNvSpPr>
              <a:spLocks noChangeArrowheads="1"/>
            </p:cNvSpPr>
            <p:nvPr/>
          </p:nvSpPr>
          <p:spPr bwMode="auto">
            <a:xfrm>
              <a:off x="7792034" y="36450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 2	</a:t>
              </a:r>
              <a:endParaRPr kumimoji="1" lang="zh-CN" altLang="en-US" sz="2400" b="1" dirty="0">
                <a:latin typeface="Times New Roman" pitchFamily="18" charset="0"/>
              </a:endParaRPr>
            </a:p>
          </p:txBody>
        </p:sp>
        <p:sp>
          <p:nvSpPr>
            <p:cNvPr id="96" name="Rectangle 47"/>
            <p:cNvSpPr>
              <a:spLocks noChangeArrowheads="1"/>
            </p:cNvSpPr>
            <p:nvPr/>
          </p:nvSpPr>
          <p:spPr bwMode="auto">
            <a:xfrm>
              <a:off x="8545922" y="36450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97" name="Rectangle 47"/>
            <p:cNvSpPr>
              <a:spLocks noChangeArrowheads="1"/>
            </p:cNvSpPr>
            <p:nvPr/>
          </p:nvSpPr>
          <p:spPr bwMode="auto">
            <a:xfrm>
              <a:off x="6660232" y="36450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98" name="Rectangle 47"/>
            <p:cNvSpPr>
              <a:spLocks noChangeArrowheads="1"/>
            </p:cNvSpPr>
            <p:nvPr/>
          </p:nvSpPr>
          <p:spPr bwMode="auto">
            <a:xfrm>
              <a:off x="8167328" y="3645024"/>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99" name="Rectangle 47"/>
            <p:cNvSpPr>
              <a:spLocks noChangeArrowheads="1"/>
            </p:cNvSpPr>
            <p:nvPr/>
          </p:nvSpPr>
          <p:spPr bwMode="auto">
            <a:xfrm>
              <a:off x="7044123" y="3645024"/>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14" name="右箭头 113"/>
            <p:cNvSpPr/>
            <p:nvPr/>
          </p:nvSpPr>
          <p:spPr bwMode="auto">
            <a:xfrm rot="5400000">
              <a:off x="7666369" y="3355018"/>
              <a:ext cx="216722"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8" name="组合 17"/>
          <p:cNvGrpSpPr/>
          <p:nvPr/>
        </p:nvGrpSpPr>
        <p:grpSpPr>
          <a:xfrm>
            <a:off x="6649196" y="4077072"/>
            <a:ext cx="2242416" cy="745232"/>
            <a:chOff x="6649196" y="4149080"/>
            <a:chExt cx="2242416" cy="745232"/>
          </a:xfrm>
        </p:grpSpPr>
        <p:sp>
          <p:nvSpPr>
            <p:cNvPr id="100" name="Rectangle 47"/>
            <p:cNvSpPr>
              <a:spLocks noChangeArrowheads="1"/>
            </p:cNvSpPr>
            <p:nvPr/>
          </p:nvSpPr>
          <p:spPr bwMode="auto">
            <a:xfrm>
              <a:off x="7404054"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101" name="Rectangle 47"/>
            <p:cNvSpPr>
              <a:spLocks noChangeArrowheads="1"/>
            </p:cNvSpPr>
            <p:nvPr/>
          </p:nvSpPr>
          <p:spPr bwMode="auto">
            <a:xfrm>
              <a:off x="7780998"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 2	</a:t>
              </a:r>
              <a:endParaRPr kumimoji="1" lang="zh-CN" altLang="en-US" sz="2400" b="1" dirty="0">
                <a:latin typeface="Times New Roman" pitchFamily="18" charset="0"/>
              </a:endParaRPr>
            </a:p>
          </p:txBody>
        </p:sp>
        <p:sp>
          <p:nvSpPr>
            <p:cNvPr id="102" name="Rectangle 47"/>
            <p:cNvSpPr>
              <a:spLocks noChangeArrowheads="1"/>
            </p:cNvSpPr>
            <p:nvPr/>
          </p:nvSpPr>
          <p:spPr bwMode="auto">
            <a:xfrm>
              <a:off x="8534886" y="4437112"/>
              <a:ext cx="356726" cy="457200"/>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30</a:t>
              </a:r>
              <a:endParaRPr kumimoji="1" lang="zh-CN" altLang="en-US" sz="2400" b="1" dirty="0">
                <a:latin typeface="Times New Roman" pitchFamily="18" charset="0"/>
              </a:endParaRPr>
            </a:p>
          </p:txBody>
        </p:sp>
        <p:sp>
          <p:nvSpPr>
            <p:cNvPr id="103" name="Rectangle 47"/>
            <p:cNvSpPr>
              <a:spLocks noChangeArrowheads="1"/>
            </p:cNvSpPr>
            <p:nvPr/>
          </p:nvSpPr>
          <p:spPr bwMode="auto">
            <a:xfrm>
              <a:off x="6649196"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104" name="Rectangle 47"/>
            <p:cNvSpPr>
              <a:spLocks noChangeArrowheads="1"/>
            </p:cNvSpPr>
            <p:nvPr/>
          </p:nvSpPr>
          <p:spPr bwMode="auto">
            <a:xfrm>
              <a:off x="8156292"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05" name="Rectangle 47"/>
            <p:cNvSpPr>
              <a:spLocks noChangeArrowheads="1"/>
            </p:cNvSpPr>
            <p:nvPr/>
          </p:nvSpPr>
          <p:spPr bwMode="auto">
            <a:xfrm>
              <a:off x="7033087" y="4437112"/>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5" name="右箭头 114"/>
            <p:cNvSpPr/>
            <p:nvPr/>
          </p:nvSpPr>
          <p:spPr bwMode="auto">
            <a:xfrm rot="5400000">
              <a:off x="7658520" y="4083645"/>
              <a:ext cx="232420"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9" name="组合 18"/>
          <p:cNvGrpSpPr/>
          <p:nvPr/>
        </p:nvGrpSpPr>
        <p:grpSpPr>
          <a:xfrm>
            <a:off x="6648524" y="4869160"/>
            <a:ext cx="2242416" cy="745232"/>
            <a:chOff x="6648524" y="4941168"/>
            <a:chExt cx="2242416" cy="745232"/>
          </a:xfrm>
        </p:grpSpPr>
        <p:sp>
          <p:nvSpPr>
            <p:cNvPr id="106" name="Rectangle 47"/>
            <p:cNvSpPr>
              <a:spLocks noChangeArrowheads="1"/>
            </p:cNvSpPr>
            <p:nvPr/>
          </p:nvSpPr>
          <p:spPr bwMode="auto">
            <a:xfrm>
              <a:off x="7403382"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60</a:t>
              </a:r>
              <a:endParaRPr kumimoji="1" lang="zh-CN" altLang="en-US" sz="2400" b="1" dirty="0">
                <a:latin typeface="Times New Roman" pitchFamily="18" charset="0"/>
              </a:endParaRPr>
            </a:p>
          </p:txBody>
        </p:sp>
        <p:sp>
          <p:nvSpPr>
            <p:cNvPr id="107" name="Rectangle 47"/>
            <p:cNvSpPr>
              <a:spLocks noChangeArrowheads="1"/>
            </p:cNvSpPr>
            <p:nvPr/>
          </p:nvSpPr>
          <p:spPr bwMode="auto">
            <a:xfrm>
              <a:off x="7780326"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 2	</a:t>
              </a:r>
              <a:endParaRPr kumimoji="1" lang="zh-CN" altLang="en-US" sz="2400" b="1" dirty="0">
                <a:latin typeface="Times New Roman" pitchFamily="18" charset="0"/>
              </a:endParaRPr>
            </a:p>
          </p:txBody>
        </p:sp>
        <p:sp>
          <p:nvSpPr>
            <p:cNvPr id="108" name="Rectangle 47"/>
            <p:cNvSpPr>
              <a:spLocks noChangeArrowheads="1"/>
            </p:cNvSpPr>
            <p:nvPr/>
          </p:nvSpPr>
          <p:spPr bwMode="auto">
            <a:xfrm>
              <a:off x="8534214"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5</a:t>
              </a:r>
              <a:endParaRPr kumimoji="1" lang="zh-CN" altLang="en-US" sz="2400" b="1" dirty="0">
                <a:latin typeface="Times New Roman" pitchFamily="18" charset="0"/>
              </a:endParaRPr>
            </a:p>
          </p:txBody>
        </p:sp>
        <p:sp>
          <p:nvSpPr>
            <p:cNvPr id="109" name="Rectangle 47"/>
            <p:cNvSpPr>
              <a:spLocks noChangeArrowheads="1"/>
            </p:cNvSpPr>
            <p:nvPr/>
          </p:nvSpPr>
          <p:spPr bwMode="auto">
            <a:xfrm>
              <a:off x="6648524"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90</a:t>
              </a:r>
              <a:endParaRPr kumimoji="1" lang="zh-CN" altLang="en-US" sz="2400" b="1" dirty="0">
                <a:latin typeface="Times New Roman" pitchFamily="18" charset="0"/>
              </a:endParaRPr>
            </a:p>
          </p:txBody>
        </p:sp>
        <p:sp>
          <p:nvSpPr>
            <p:cNvPr id="110" name="Rectangle 47"/>
            <p:cNvSpPr>
              <a:spLocks noChangeArrowheads="1"/>
            </p:cNvSpPr>
            <p:nvPr/>
          </p:nvSpPr>
          <p:spPr bwMode="auto">
            <a:xfrm>
              <a:off x="8155620"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10</a:t>
              </a:r>
              <a:endParaRPr kumimoji="1" lang="zh-CN" altLang="en-US" sz="2400" b="1" dirty="0">
                <a:latin typeface="Times New Roman" pitchFamily="18" charset="0"/>
              </a:endParaRPr>
            </a:p>
          </p:txBody>
        </p:sp>
        <p:sp>
          <p:nvSpPr>
            <p:cNvPr id="111" name="Rectangle 47"/>
            <p:cNvSpPr>
              <a:spLocks noChangeArrowheads="1"/>
            </p:cNvSpPr>
            <p:nvPr/>
          </p:nvSpPr>
          <p:spPr bwMode="auto">
            <a:xfrm>
              <a:off x="7032415" y="5229200"/>
              <a:ext cx="356726" cy="457200"/>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400" b="1" dirty="0">
                  <a:latin typeface="Times New Roman" pitchFamily="18" charset="0"/>
                </a:rPr>
                <a:t>20</a:t>
              </a:r>
              <a:endParaRPr kumimoji="1" lang="zh-CN" altLang="en-US" sz="2400" b="1" dirty="0">
                <a:latin typeface="Times New Roman" pitchFamily="18" charset="0"/>
              </a:endParaRPr>
            </a:p>
          </p:txBody>
        </p:sp>
        <p:sp>
          <p:nvSpPr>
            <p:cNvPr id="116" name="右箭头 115"/>
            <p:cNvSpPr/>
            <p:nvPr/>
          </p:nvSpPr>
          <p:spPr bwMode="auto">
            <a:xfrm rot="5400000">
              <a:off x="7643995" y="4875733"/>
              <a:ext cx="232420" cy="363290"/>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mc:AlternateContent xmlns:mc="http://schemas.openxmlformats.org/markup-compatibility/2006" xmlns:a14="http://schemas.microsoft.com/office/drawing/2010/main">
        <mc:Choice Requires="a14">
          <p:sp>
            <p:nvSpPr>
              <p:cNvPr id="146" name="矩形 145"/>
              <p:cNvSpPr/>
              <p:nvPr/>
            </p:nvSpPr>
            <p:spPr>
              <a:xfrm>
                <a:off x="6312979" y="5732295"/>
                <a:ext cx="2730783" cy="1008546"/>
              </a:xfrm>
              <a:prstGeom prst="rect">
                <a:avLst/>
              </a:prstGeom>
              <a:solidFill>
                <a:schemeClr val="accent2">
                  <a:lumMod val="50000"/>
                </a:schemeClr>
              </a:solidFill>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复杂度：</a:t>
                </a:r>
                <a14:m>
                  <m:oMath xmlns:m="http://schemas.openxmlformats.org/officeDocument/2006/math">
                    <m:r>
                      <a:rPr lang="en-US" altLang="zh-CN" sz="2000" b="1" i="1" smtClean="0">
                        <a:solidFill>
                          <a:schemeClr val="bg1"/>
                        </a:solidFill>
                        <a:latin typeface="Cambria Math" panose="02040503050406030204" pitchFamily="18" charset="0"/>
                        <a:ea typeface="微软雅黑" panose="020B0503020204020204" pitchFamily="34" charset="-122"/>
                      </a:rPr>
                      <m:t>𝑶</m:t>
                    </m:r>
                    <m:d>
                      <m:dPr>
                        <m:ctrlPr>
                          <a:rPr lang="en-US" altLang="zh-CN" sz="2000" b="1" i="1" smtClean="0">
                            <a:solidFill>
                              <a:schemeClr val="bg1"/>
                            </a:solidFill>
                            <a:latin typeface="Cambria Math" panose="02040503050406030204" pitchFamily="18" charset="0"/>
                            <a:ea typeface="微软雅黑" panose="020B0503020204020204" pitchFamily="34" charset="-122"/>
                          </a:rPr>
                        </m:ctrlPr>
                      </m:dPr>
                      <m:e>
                        <m:r>
                          <a:rPr lang="en-US" altLang="zh-CN" sz="2000" b="1" i="1" smtClean="0">
                            <a:solidFill>
                              <a:schemeClr val="bg1"/>
                            </a:solidFill>
                            <a:latin typeface="Cambria Math" panose="02040503050406030204" pitchFamily="18" charset="0"/>
                            <a:ea typeface="微软雅黑" panose="020B0503020204020204" pitchFamily="34" charset="-122"/>
                          </a:rPr>
                          <m:t>𝒍𝒐𝒈</m:t>
                        </m:r>
                        <m:r>
                          <a:rPr lang="en-US" altLang="zh-CN" sz="2000" b="1" i="1" smtClean="0">
                            <a:solidFill>
                              <a:schemeClr val="bg1"/>
                            </a:solidFill>
                            <a:latin typeface="Cambria Math" panose="02040503050406030204" pitchFamily="18" charset="0"/>
                            <a:ea typeface="微软雅黑" panose="020B0503020204020204" pitchFamily="34" charset="-122"/>
                          </a:rPr>
                          <m:t>𝟏</m:t>
                        </m:r>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𝒍𝒐𝒈</m:t>
                        </m:r>
                        <m:r>
                          <a:rPr lang="en-US" altLang="zh-CN" sz="2000" b="1" i="1" smtClean="0">
                            <a:solidFill>
                              <a:schemeClr val="bg1"/>
                            </a:solidFill>
                            <a:latin typeface="Cambria Math" panose="02040503050406030204" pitchFamily="18" charset="0"/>
                            <a:ea typeface="微软雅黑" panose="020B0503020204020204" pitchFamily="34" charset="-122"/>
                          </a:rPr>
                          <m:t>𝟐</m:t>
                        </m:r>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𝒍𝒐𝒈𝒏</m:t>
                        </m:r>
                      </m:e>
                    </m:d>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𝑶</m:t>
                    </m:r>
                    <m:d>
                      <m:dPr>
                        <m:ctrlPr>
                          <a:rPr lang="en-US" altLang="zh-CN" sz="2000" b="1" i="1" smtClean="0">
                            <a:solidFill>
                              <a:schemeClr val="bg1"/>
                            </a:solidFill>
                            <a:latin typeface="Cambria Math" panose="02040503050406030204" pitchFamily="18" charset="0"/>
                            <a:ea typeface="微软雅黑" panose="020B0503020204020204" pitchFamily="34" charset="-122"/>
                          </a:rPr>
                        </m:ctrlPr>
                      </m:dPr>
                      <m:e>
                        <m:r>
                          <a:rPr lang="en-US" altLang="zh-CN" sz="2000" b="1" i="1" smtClean="0">
                            <a:solidFill>
                              <a:schemeClr val="bg1"/>
                            </a:solidFill>
                            <a:latin typeface="Cambria Math" panose="02040503050406030204" pitchFamily="18" charset="0"/>
                            <a:ea typeface="微软雅黑" panose="020B0503020204020204" pitchFamily="34" charset="-122"/>
                          </a:rPr>
                          <m:t>𝒍𝒐𝒈𝒏</m:t>
                        </m:r>
                        <m:r>
                          <a:rPr lang="en-US" altLang="zh-CN" sz="2000" b="1" i="1" smtClean="0">
                            <a:solidFill>
                              <a:schemeClr val="bg1"/>
                            </a:solidFill>
                            <a:latin typeface="Cambria Math" panose="02040503050406030204" pitchFamily="18" charset="0"/>
                            <a:ea typeface="微软雅黑" panose="020B0503020204020204" pitchFamily="34" charset="-122"/>
                          </a:rPr>
                          <m:t>!</m:t>
                        </m:r>
                      </m:e>
                    </m:d>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𝑶</m:t>
                    </m:r>
                    <m:r>
                      <a:rPr lang="en-US" altLang="zh-CN" sz="2000" b="1" i="1" smtClean="0">
                        <a:solidFill>
                          <a:schemeClr val="bg1"/>
                        </a:solidFill>
                        <a:latin typeface="Cambria Math" panose="02040503050406030204" pitchFamily="18" charset="0"/>
                        <a:ea typeface="微软雅黑" panose="020B0503020204020204" pitchFamily="34" charset="-122"/>
                      </a:rPr>
                      <m:t>(</m:t>
                    </m:r>
                    <m:r>
                      <a:rPr lang="en-US" altLang="zh-CN" sz="2000" b="1" i="1" smtClean="0">
                        <a:solidFill>
                          <a:schemeClr val="bg1"/>
                        </a:solidFill>
                        <a:latin typeface="Cambria Math" panose="02040503050406030204" pitchFamily="18" charset="0"/>
                        <a:ea typeface="微软雅黑" panose="020B0503020204020204" pitchFamily="34" charset="-122"/>
                      </a:rPr>
                      <m:t>𝒏𝒍𝒐𝒈𝒏</m:t>
                    </m:r>
                    <m:r>
                      <a:rPr lang="en-US" altLang="zh-CN" sz="2000" b="1" i="1" smtClean="0">
                        <a:solidFill>
                          <a:schemeClr val="bg1"/>
                        </a:solidFill>
                        <a:latin typeface="Cambria Math" panose="02040503050406030204" pitchFamily="18" charset="0"/>
                        <a:ea typeface="微软雅黑" panose="020B0503020204020204" pitchFamily="34" charset="-122"/>
                      </a:rPr>
                      <m:t>)</m:t>
                    </m:r>
                  </m:oMath>
                </a14:m>
                <a:endParaRPr lang="zh-CN" altLang="en-US" sz="2000" dirty="0"/>
              </a:p>
            </p:txBody>
          </p:sp>
        </mc:Choice>
        <mc:Fallback xmlns="">
          <p:sp>
            <p:nvSpPr>
              <p:cNvPr id="146" name="矩形 145"/>
              <p:cNvSpPr>
                <a:spLocks noRot="1" noChangeAspect="1" noMove="1" noResize="1" noEditPoints="1" noAdjustHandles="1" noChangeArrowheads="1" noChangeShapeType="1" noTextEdit="1"/>
              </p:cNvSpPr>
              <p:nvPr/>
            </p:nvSpPr>
            <p:spPr>
              <a:xfrm>
                <a:off x="6312979" y="5732295"/>
                <a:ext cx="2730783" cy="1008546"/>
              </a:xfrm>
              <a:prstGeom prst="rect">
                <a:avLst/>
              </a:prstGeom>
              <a:blipFill>
                <a:blip r:embed="rId3"/>
                <a:stretch>
                  <a:fillRect t="-49398" r="-8929" b="-457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806290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ppt_x</p:attrName>
                                        </p:attrNameLst>
                                      </p:cBhvr>
                                      <p:tavLst>
                                        <p:tav tm="0">
                                          <p:val>
                                            <p:strVal val="#ppt_x-#ppt_w*1.125000"/>
                                          </p:val>
                                        </p:tav>
                                        <p:tav tm="100000">
                                          <p:val>
                                            <p:strVal val="#ppt_x"/>
                                          </p:val>
                                        </p:tav>
                                      </p:tavLst>
                                    </p:anim>
                                    <p:animEffect transition="in" filter="wipe(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ppt_x</p:attrName>
                                        </p:attrNameLst>
                                      </p:cBhvr>
                                      <p:tavLst>
                                        <p:tav tm="0">
                                          <p:val>
                                            <p:strVal val="#ppt_x-#ppt_w*1.125000"/>
                                          </p:val>
                                        </p:tav>
                                        <p:tav tm="100000">
                                          <p:val>
                                            <p:strVal val="#ppt_x"/>
                                          </p:val>
                                        </p:tav>
                                      </p:tavLst>
                                    </p:anim>
                                    <p:animEffect transition="in" filter="wipe(righ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p:tgtEl>
                                          <p:spTgt spid="16"/>
                                        </p:tgtEl>
                                        <p:attrNameLst>
                                          <p:attrName>ppt_y</p:attrName>
                                        </p:attrNameLst>
                                      </p:cBhvr>
                                      <p:tavLst>
                                        <p:tav tm="0">
                                          <p:val>
                                            <p:strVal val="#ppt_y-#ppt_h*1.125000"/>
                                          </p:val>
                                        </p:tav>
                                        <p:tav tm="100000">
                                          <p:val>
                                            <p:strVal val="#ppt_y"/>
                                          </p:val>
                                        </p:tav>
                                      </p:tavLst>
                                    </p:anim>
                                    <p:animEffect transition="in" filter="wipe(down)">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p:tgtEl>
                                          <p:spTgt spid="9"/>
                                        </p:tgtEl>
                                        <p:attrNameLst>
                                          <p:attrName>ppt_x</p:attrName>
                                        </p:attrNameLst>
                                      </p:cBhvr>
                                      <p:tavLst>
                                        <p:tav tm="0">
                                          <p:val>
                                            <p:strVal val="#ppt_x-#ppt_w*1.125000"/>
                                          </p:val>
                                        </p:tav>
                                        <p:tav tm="100000">
                                          <p:val>
                                            <p:strVal val="#ppt_x"/>
                                          </p:val>
                                        </p:tav>
                                      </p:tavLst>
                                    </p:anim>
                                    <p:animEffect transition="in" filter="wipe(right)">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1"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p:tgtEl>
                                          <p:spTgt spid="17"/>
                                        </p:tgtEl>
                                        <p:attrNameLst>
                                          <p:attrName>ppt_y</p:attrName>
                                        </p:attrNameLst>
                                      </p:cBhvr>
                                      <p:tavLst>
                                        <p:tav tm="0">
                                          <p:val>
                                            <p:strVal val="#ppt_y-#ppt_h*1.125000"/>
                                          </p:val>
                                        </p:tav>
                                        <p:tav tm="100000">
                                          <p:val>
                                            <p:strVal val="#ppt_y"/>
                                          </p:val>
                                        </p:tav>
                                      </p:tavLst>
                                    </p:anim>
                                    <p:animEffect transition="in" filter="wipe(down)">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2" presetClass="entr" presetSubtype="8" fill="hold" nodeType="clickEffect">
                                  <p:stCondLst>
                                    <p:cond delay="0"/>
                                  </p:stCondLst>
                                  <p:childTnLst>
                                    <p:set>
                                      <p:cBhvr>
                                        <p:cTn id="68" dur="1" fill="hold">
                                          <p:stCondLst>
                                            <p:cond delay="0"/>
                                          </p:stCondLst>
                                        </p:cTn>
                                        <p:tgtEl>
                                          <p:spTgt spid="11"/>
                                        </p:tgtEl>
                                        <p:attrNameLst>
                                          <p:attrName>style.visibility</p:attrName>
                                        </p:attrNameLst>
                                      </p:cBhvr>
                                      <p:to>
                                        <p:strVal val="visible"/>
                                      </p:to>
                                    </p:set>
                                    <p:anim calcmode="lin" valueType="num">
                                      <p:cBhvr additive="base">
                                        <p:cTn id="69" dur="500"/>
                                        <p:tgtEl>
                                          <p:spTgt spid="11"/>
                                        </p:tgtEl>
                                        <p:attrNameLst>
                                          <p:attrName>ppt_x</p:attrName>
                                        </p:attrNameLst>
                                      </p:cBhvr>
                                      <p:tavLst>
                                        <p:tav tm="0">
                                          <p:val>
                                            <p:strVal val="#ppt_x-#ppt_w*1.125000"/>
                                          </p:val>
                                        </p:tav>
                                        <p:tav tm="100000">
                                          <p:val>
                                            <p:strVal val="#ppt_x"/>
                                          </p:val>
                                        </p:tav>
                                      </p:tavLst>
                                    </p:anim>
                                    <p:animEffect transition="in" filter="wipe(right)">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1" fill="hold" nodeType="click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p:tgtEl>
                                          <p:spTgt spid="18"/>
                                        </p:tgtEl>
                                        <p:attrNameLst>
                                          <p:attrName>ppt_y</p:attrName>
                                        </p:attrNameLst>
                                      </p:cBhvr>
                                      <p:tavLst>
                                        <p:tav tm="0">
                                          <p:val>
                                            <p:strVal val="#ppt_y-#ppt_h*1.125000"/>
                                          </p:val>
                                        </p:tav>
                                        <p:tav tm="100000">
                                          <p:val>
                                            <p:strVal val="#ppt_y"/>
                                          </p:val>
                                        </p:tav>
                                      </p:tavLst>
                                    </p:anim>
                                    <p:animEffect transition="in" filter="wipe(down)">
                                      <p:cBhvr>
                                        <p:cTn id="76" dur="500"/>
                                        <p:tgtEl>
                                          <p:spTgt spid="18"/>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2" presetClass="entr" presetSubtype="8" fill="hold"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additive="base">
                                        <p:cTn id="85" dur="500"/>
                                        <p:tgtEl>
                                          <p:spTgt spid="13"/>
                                        </p:tgtEl>
                                        <p:attrNameLst>
                                          <p:attrName>ppt_x</p:attrName>
                                        </p:attrNameLst>
                                      </p:cBhvr>
                                      <p:tavLst>
                                        <p:tav tm="0">
                                          <p:val>
                                            <p:strVal val="#ppt_x-#ppt_w*1.125000"/>
                                          </p:val>
                                        </p:tav>
                                        <p:tav tm="100000">
                                          <p:val>
                                            <p:strVal val="#ppt_x"/>
                                          </p:val>
                                        </p:tav>
                                      </p:tavLst>
                                    </p:anim>
                                    <p:animEffect transition="in" filter="wipe(right)">
                                      <p:cBhvr>
                                        <p:cTn id="86" dur="500"/>
                                        <p:tgtEl>
                                          <p:spTgt spid="13"/>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1" fill="hold"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p:tgtEl>
                                          <p:spTgt spid="19"/>
                                        </p:tgtEl>
                                        <p:attrNameLst>
                                          <p:attrName>ppt_y</p:attrName>
                                        </p:attrNameLst>
                                      </p:cBhvr>
                                      <p:tavLst>
                                        <p:tav tm="0">
                                          <p:val>
                                            <p:strVal val="#ppt_y-#ppt_h*1.125000"/>
                                          </p:val>
                                        </p:tav>
                                        <p:tav tm="100000">
                                          <p:val>
                                            <p:strVal val="#ppt_y"/>
                                          </p:val>
                                        </p:tav>
                                      </p:tavLst>
                                    </p:anim>
                                    <p:animEffect transition="in" filter="wipe(down)">
                                      <p:cBhvr>
                                        <p:cTn id="92" dur="50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46"/>
                                        </p:tgtEl>
                                        <p:attrNameLst>
                                          <p:attrName>style.visibility</p:attrName>
                                        </p:attrNameLst>
                                      </p:cBhvr>
                                      <p:to>
                                        <p:strVal val="visible"/>
                                      </p:to>
                                    </p:set>
                                    <p:anim calcmode="lin" valueType="num">
                                      <p:cBhvr additive="base">
                                        <p:cTn id="97" dur="500" fill="hold"/>
                                        <p:tgtEl>
                                          <p:spTgt spid="146"/>
                                        </p:tgtEl>
                                        <p:attrNameLst>
                                          <p:attrName>ppt_x</p:attrName>
                                        </p:attrNameLst>
                                      </p:cBhvr>
                                      <p:tavLst>
                                        <p:tav tm="0">
                                          <p:val>
                                            <p:strVal val="#ppt_x"/>
                                          </p:val>
                                        </p:tav>
                                        <p:tav tm="100000">
                                          <p:val>
                                            <p:strVal val="#ppt_x"/>
                                          </p:val>
                                        </p:tav>
                                      </p:tavLst>
                                    </p:anim>
                                    <p:anim calcmode="lin" valueType="num">
                                      <p:cBhvr additive="base">
                                        <p:cTn id="98"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p:bldP spid="1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253309" y="1149132"/>
            <a:ext cx="8432209" cy="17851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方法</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：堆合并法（</a:t>
            </a:r>
            <a:r>
              <a:rPr lang="en-US" altLang="zh-CN" sz="2800" b="1" dirty="0">
                <a:latin typeface="微软雅黑" panose="020B0503020204020204" pitchFamily="34" charset="-122"/>
                <a:ea typeface="微软雅黑" panose="020B0503020204020204" pitchFamily="34" charset="-122"/>
              </a:rPr>
              <a:t>Floyd</a:t>
            </a:r>
            <a:r>
              <a:rPr lang="zh-CN" altLang="en-US" sz="2800" b="1" dirty="0">
                <a:latin typeface="微软雅黑" panose="020B0503020204020204" pitchFamily="34" charset="-122"/>
                <a:ea typeface="微软雅黑" panose="020B0503020204020204" pitchFamily="34" charset="-122"/>
              </a:rPr>
              <a:t>算法，</a:t>
            </a:r>
            <a:r>
              <a:rPr lang="en-US" altLang="zh-CN" sz="2800" b="1" dirty="0">
                <a:latin typeface="微软雅黑" panose="020B0503020204020204" pitchFamily="34" charset="-122"/>
                <a:ea typeface="微软雅黑" panose="020B0503020204020204" pitchFamily="34" charset="-122"/>
              </a:rPr>
              <a:t>1964</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自底向上（向量中则自右向左）进行堆合并</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假设左子堆和右子堆满足堆序性，对左右子堆及它们的父节点进行类似删除最大元素后的</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下滤</a:t>
            </a:r>
            <a:r>
              <a:rPr lang="zh-CN" altLang="en-US" sz="2400" b="1" dirty="0">
                <a:latin typeface="微软雅黑" panose="020B0503020204020204" pitchFamily="34" charset="-122"/>
                <a:ea typeface="微软雅黑" panose="020B0503020204020204" pitchFamily="34" charset="-122"/>
              </a:rPr>
              <a:t>调整</a:t>
            </a:r>
            <a:endParaRPr lang="en-US" altLang="zh-CN" sz="2400" b="1" dirty="0">
              <a:latin typeface="微软雅黑" panose="020B0503020204020204" pitchFamily="34" charset="-122"/>
              <a:ea typeface="微软雅黑" panose="020B0503020204020204" pitchFamily="34" charset="-122"/>
            </a:endParaRPr>
          </a:p>
        </p:txBody>
      </p:sp>
      <p:sp>
        <p:nvSpPr>
          <p:cNvPr id="74" name="Line 13"/>
          <p:cNvSpPr>
            <a:spLocks noChangeShapeType="1"/>
          </p:cNvSpPr>
          <p:nvPr/>
        </p:nvSpPr>
        <p:spPr bwMode="auto">
          <a:xfrm>
            <a:off x="2182161" y="4541602"/>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76" name="Line 5"/>
          <p:cNvSpPr>
            <a:spLocks noChangeShapeType="1"/>
          </p:cNvSpPr>
          <p:nvPr/>
        </p:nvSpPr>
        <p:spPr bwMode="auto">
          <a:xfrm>
            <a:off x="3465984" y="3936765"/>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77" name="Line 6"/>
          <p:cNvSpPr>
            <a:spLocks noChangeShapeType="1"/>
          </p:cNvSpPr>
          <p:nvPr/>
        </p:nvSpPr>
        <p:spPr bwMode="auto">
          <a:xfrm flipH="1">
            <a:off x="3008784" y="3893903"/>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78" name="Line 7"/>
          <p:cNvSpPr>
            <a:spLocks noChangeShapeType="1"/>
          </p:cNvSpPr>
          <p:nvPr/>
        </p:nvSpPr>
        <p:spPr bwMode="auto">
          <a:xfrm>
            <a:off x="1637184" y="3860565"/>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9" name="Line 8"/>
          <p:cNvSpPr>
            <a:spLocks noChangeShapeType="1"/>
          </p:cNvSpPr>
          <p:nvPr/>
        </p:nvSpPr>
        <p:spPr bwMode="auto">
          <a:xfrm flipH="1">
            <a:off x="1103784" y="3936765"/>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80" name="Line 9"/>
          <p:cNvSpPr>
            <a:spLocks noChangeShapeType="1"/>
          </p:cNvSpPr>
          <p:nvPr/>
        </p:nvSpPr>
        <p:spPr bwMode="auto">
          <a:xfrm>
            <a:off x="2627784" y="3327165"/>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81" name="Line 10"/>
          <p:cNvSpPr>
            <a:spLocks noChangeShapeType="1"/>
          </p:cNvSpPr>
          <p:nvPr/>
        </p:nvSpPr>
        <p:spPr bwMode="auto">
          <a:xfrm flipH="1">
            <a:off x="1637184" y="3327165"/>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82" name="Oval 11"/>
          <p:cNvSpPr>
            <a:spLocks noChangeArrowheads="1"/>
          </p:cNvSpPr>
          <p:nvPr/>
        </p:nvSpPr>
        <p:spPr bwMode="auto">
          <a:xfrm>
            <a:off x="2284884" y="3055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83" name="Line 12"/>
          <p:cNvSpPr>
            <a:spLocks noChangeShapeType="1"/>
          </p:cNvSpPr>
          <p:nvPr/>
        </p:nvSpPr>
        <p:spPr bwMode="auto">
          <a:xfrm flipH="1">
            <a:off x="1880072" y="4470165"/>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84" name="Line 13"/>
          <p:cNvSpPr>
            <a:spLocks noChangeShapeType="1"/>
          </p:cNvSpPr>
          <p:nvPr/>
        </p:nvSpPr>
        <p:spPr bwMode="auto">
          <a:xfrm>
            <a:off x="1179984" y="4546365"/>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85" name="Line 14"/>
          <p:cNvSpPr>
            <a:spLocks noChangeShapeType="1"/>
          </p:cNvSpPr>
          <p:nvPr/>
        </p:nvSpPr>
        <p:spPr bwMode="auto">
          <a:xfrm flipH="1">
            <a:off x="841847" y="4470165"/>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86" name="Oval 75"/>
          <p:cNvSpPr>
            <a:spLocks noChangeArrowheads="1"/>
          </p:cNvSpPr>
          <p:nvPr/>
        </p:nvSpPr>
        <p:spPr bwMode="auto">
          <a:xfrm>
            <a:off x="1370484" y="35891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5	</a:t>
            </a:r>
            <a:endParaRPr lang="zh-CN" altLang="en-US" sz="2000" b="1" dirty="0">
              <a:latin typeface="微软雅黑" panose="020B0503020204020204" pitchFamily="34" charset="-122"/>
              <a:ea typeface="微软雅黑" panose="020B0503020204020204" pitchFamily="34" charset="-122"/>
            </a:endParaRPr>
          </a:p>
        </p:txBody>
      </p:sp>
      <p:sp>
        <p:nvSpPr>
          <p:cNvPr id="87" name="Oval 76"/>
          <p:cNvSpPr>
            <a:spLocks noChangeArrowheads="1"/>
          </p:cNvSpPr>
          <p:nvPr/>
        </p:nvSpPr>
        <p:spPr bwMode="auto">
          <a:xfrm>
            <a:off x="9132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88" name="Oval 77"/>
          <p:cNvSpPr>
            <a:spLocks noChangeArrowheads="1"/>
          </p:cNvSpPr>
          <p:nvPr/>
        </p:nvSpPr>
        <p:spPr bwMode="auto">
          <a:xfrm>
            <a:off x="530697" y="48797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89" name="Oval 78"/>
          <p:cNvSpPr>
            <a:spLocks noChangeArrowheads="1"/>
          </p:cNvSpPr>
          <p:nvPr/>
        </p:nvSpPr>
        <p:spPr bwMode="auto">
          <a:xfrm>
            <a:off x="1107976" y="48797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90" name="Oval 79"/>
          <p:cNvSpPr>
            <a:spLocks noChangeArrowheads="1"/>
          </p:cNvSpPr>
          <p:nvPr/>
        </p:nvSpPr>
        <p:spPr bwMode="auto">
          <a:xfrm>
            <a:off x="1599084" y="48797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91" name="Oval 80"/>
          <p:cNvSpPr>
            <a:spLocks noChangeArrowheads="1"/>
          </p:cNvSpPr>
          <p:nvPr/>
        </p:nvSpPr>
        <p:spPr bwMode="auto">
          <a:xfrm>
            <a:off x="18276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92" name="Oval 87"/>
          <p:cNvSpPr>
            <a:spLocks noChangeArrowheads="1"/>
          </p:cNvSpPr>
          <p:nvPr/>
        </p:nvSpPr>
        <p:spPr bwMode="auto">
          <a:xfrm>
            <a:off x="27420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93" name="Oval 88"/>
          <p:cNvSpPr>
            <a:spLocks noChangeArrowheads="1"/>
          </p:cNvSpPr>
          <p:nvPr/>
        </p:nvSpPr>
        <p:spPr bwMode="auto">
          <a:xfrm>
            <a:off x="3199284" y="35891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94" name="Oval 89"/>
          <p:cNvSpPr>
            <a:spLocks noChangeArrowheads="1"/>
          </p:cNvSpPr>
          <p:nvPr/>
        </p:nvSpPr>
        <p:spPr bwMode="auto">
          <a:xfrm>
            <a:off x="3580284" y="419870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96" name="Oval 80"/>
          <p:cNvSpPr>
            <a:spLocks noChangeArrowheads="1"/>
          </p:cNvSpPr>
          <p:nvPr/>
        </p:nvSpPr>
        <p:spPr bwMode="auto">
          <a:xfrm>
            <a:off x="2131617" y="490244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4" name="椭圆 3"/>
          <p:cNvSpPr/>
          <p:nvPr/>
        </p:nvSpPr>
        <p:spPr bwMode="auto">
          <a:xfrm>
            <a:off x="467544" y="4119253"/>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2" name="椭圆 101"/>
          <p:cNvSpPr/>
          <p:nvPr/>
        </p:nvSpPr>
        <p:spPr bwMode="auto">
          <a:xfrm>
            <a:off x="1542281" y="4131899"/>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 name="矩形 4"/>
          <p:cNvSpPr/>
          <p:nvPr/>
        </p:nvSpPr>
        <p:spPr>
          <a:xfrm>
            <a:off x="579219" y="5503186"/>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左子堆</a:t>
            </a:r>
          </a:p>
        </p:txBody>
      </p:sp>
      <p:sp>
        <p:nvSpPr>
          <p:cNvPr id="104" name="矩形 103"/>
          <p:cNvSpPr/>
          <p:nvPr/>
        </p:nvSpPr>
        <p:spPr>
          <a:xfrm>
            <a:off x="1675025" y="5506958"/>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右子堆</a:t>
            </a:r>
            <a:endParaRPr lang="zh-CN" altLang="en-US" dirty="0">
              <a:solidFill>
                <a:srgbClr val="C00000"/>
              </a:solidFill>
            </a:endParaRPr>
          </a:p>
        </p:txBody>
      </p:sp>
      <p:sp>
        <p:nvSpPr>
          <p:cNvPr id="105" name="椭圆 104"/>
          <p:cNvSpPr/>
          <p:nvPr/>
        </p:nvSpPr>
        <p:spPr bwMode="auto">
          <a:xfrm>
            <a:off x="1263935" y="3577197"/>
            <a:ext cx="648072" cy="485775"/>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矩形 105"/>
          <p:cNvSpPr/>
          <p:nvPr/>
        </p:nvSpPr>
        <p:spPr>
          <a:xfrm>
            <a:off x="520553" y="3233423"/>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父节点</a:t>
            </a:r>
            <a:endParaRPr lang="zh-CN" altLang="en-US" dirty="0">
              <a:solidFill>
                <a:srgbClr val="C00000"/>
              </a:solidFill>
            </a:endParaRPr>
          </a:p>
        </p:txBody>
      </p:sp>
      <p:sp>
        <p:nvSpPr>
          <p:cNvPr id="107" name="右箭头 106"/>
          <p:cNvSpPr/>
          <p:nvPr/>
        </p:nvSpPr>
        <p:spPr bwMode="auto">
          <a:xfrm>
            <a:off x="4380697" y="4074908"/>
            <a:ext cx="668007"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5" name="Line 13"/>
          <p:cNvSpPr>
            <a:spLocks noChangeShapeType="1"/>
          </p:cNvSpPr>
          <p:nvPr/>
        </p:nvSpPr>
        <p:spPr bwMode="auto">
          <a:xfrm>
            <a:off x="6865011" y="4542584"/>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6" name="Line 5"/>
          <p:cNvSpPr>
            <a:spLocks noChangeShapeType="1"/>
          </p:cNvSpPr>
          <p:nvPr/>
        </p:nvSpPr>
        <p:spPr bwMode="auto">
          <a:xfrm>
            <a:off x="8148834" y="3937747"/>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37" name="Line 6"/>
          <p:cNvSpPr>
            <a:spLocks noChangeShapeType="1"/>
          </p:cNvSpPr>
          <p:nvPr/>
        </p:nvSpPr>
        <p:spPr bwMode="auto">
          <a:xfrm flipH="1">
            <a:off x="7691634" y="3894885"/>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38" name="Line 7"/>
          <p:cNvSpPr>
            <a:spLocks noChangeShapeType="1"/>
          </p:cNvSpPr>
          <p:nvPr/>
        </p:nvSpPr>
        <p:spPr bwMode="auto">
          <a:xfrm>
            <a:off x="6320034" y="386154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39" name="Line 8"/>
          <p:cNvSpPr>
            <a:spLocks noChangeShapeType="1"/>
          </p:cNvSpPr>
          <p:nvPr/>
        </p:nvSpPr>
        <p:spPr bwMode="auto">
          <a:xfrm flipH="1">
            <a:off x="5786634" y="393774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0" name="Line 9"/>
          <p:cNvSpPr>
            <a:spLocks noChangeShapeType="1"/>
          </p:cNvSpPr>
          <p:nvPr/>
        </p:nvSpPr>
        <p:spPr bwMode="auto">
          <a:xfrm>
            <a:off x="7310634" y="3328147"/>
            <a:ext cx="723900" cy="434975"/>
          </a:xfrm>
          <a:prstGeom prst="line">
            <a:avLst/>
          </a:prstGeom>
          <a:noFill/>
          <a:ln w="38100">
            <a:solidFill>
              <a:srgbClr val="00B0F0"/>
            </a:solidFill>
            <a:round/>
            <a:headEnd/>
            <a:tailEnd/>
          </a:ln>
          <a:effectLst/>
        </p:spPr>
        <p:txBody>
          <a:bodyPr wrap="none" anchor="ctr"/>
          <a:lstStyle/>
          <a:p>
            <a:endParaRPr lang="zh-CN" altLang="en-US"/>
          </a:p>
        </p:txBody>
      </p:sp>
      <p:sp>
        <p:nvSpPr>
          <p:cNvPr id="141" name="Line 10"/>
          <p:cNvSpPr>
            <a:spLocks noChangeShapeType="1"/>
          </p:cNvSpPr>
          <p:nvPr/>
        </p:nvSpPr>
        <p:spPr bwMode="auto">
          <a:xfrm flipH="1">
            <a:off x="6320034" y="3328147"/>
            <a:ext cx="762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2" name="Oval 11"/>
          <p:cNvSpPr>
            <a:spLocks noChangeArrowheads="1"/>
          </p:cNvSpPr>
          <p:nvPr/>
        </p:nvSpPr>
        <p:spPr bwMode="auto">
          <a:xfrm>
            <a:off x="6967734" y="3056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99</a:t>
            </a:r>
            <a:endParaRPr lang="zh-CN" altLang="en-US" sz="2000" b="1" dirty="0">
              <a:latin typeface="微软雅黑" panose="020B0503020204020204" pitchFamily="34" charset="-122"/>
              <a:ea typeface="微软雅黑" panose="020B0503020204020204" pitchFamily="34" charset="-122"/>
            </a:endParaRPr>
          </a:p>
        </p:txBody>
      </p:sp>
      <p:sp>
        <p:nvSpPr>
          <p:cNvPr id="143" name="Line 12"/>
          <p:cNvSpPr>
            <a:spLocks noChangeShapeType="1"/>
          </p:cNvSpPr>
          <p:nvPr/>
        </p:nvSpPr>
        <p:spPr bwMode="auto">
          <a:xfrm flipH="1">
            <a:off x="6562922" y="4471147"/>
            <a:ext cx="176213" cy="414338"/>
          </a:xfrm>
          <a:prstGeom prst="line">
            <a:avLst/>
          </a:prstGeom>
          <a:noFill/>
          <a:ln w="38100">
            <a:solidFill>
              <a:srgbClr val="00B0F0"/>
            </a:solidFill>
            <a:round/>
            <a:headEnd/>
            <a:tailEnd/>
          </a:ln>
          <a:effectLst/>
        </p:spPr>
        <p:txBody>
          <a:bodyPr wrap="none" anchor="ctr"/>
          <a:lstStyle/>
          <a:p>
            <a:endParaRPr lang="zh-CN" altLang="en-US"/>
          </a:p>
        </p:txBody>
      </p:sp>
      <p:sp>
        <p:nvSpPr>
          <p:cNvPr id="144" name="Line 13"/>
          <p:cNvSpPr>
            <a:spLocks noChangeShapeType="1"/>
          </p:cNvSpPr>
          <p:nvPr/>
        </p:nvSpPr>
        <p:spPr bwMode="auto">
          <a:xfrm>
            <a:off x="5862834" y="4547347"/>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45" name="Line 14"/>
          <p:cNvSpPr>
            <a:spLocks noChangeShapeType="1"/>
          </p:cNvSpPr>
          <p:nvPr/>
        </p:nvSpPr>
        <p:spPr bwMode="auto">
          <a:xfrm flipH="1">
            <a:off x="5524697" y="4471147"/>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46" name="Oval 75"/>
          <p:cNvSpPr>
            <a:spLocks noChangeArrowheads="1"/>
          </p:cNvSpPr>
          <p:nvPr/>
        </p:nvSpPr>
        <p:spPr bwMode="auto">
          <a:xfrm>
            <a:off x="6053334" y="35900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90	</a:t>
            </a:r>
            <a:endParaRPr lang="zh-CN" altLang="en-US" sz="2000" b="1" dirty="0">
              <a:latin typeface="微软雅黑" panose="020B0503020204020204" pitchFamily="34" charset="-122"/>
              <a:ea typeface="微软雅黑" panose="020B0503020204020204" pitchFamily="34" charset="-122"/>
            </a:endParaRPr>
          </a:p>
        </p:txBody>
      </p:sp>
      <p:sp>
        <p:nvSpPr>
          <p:cNvPr id="147" name="Oval 76"/>
          <p:cNvSpPr>
            <a:spLocks noChangeArrowheads="1"/>
          </p:cNvSpPr>
          <p:nvPr/>
        </p:nvSpPr>
        <p:spPr bwMode="auto">
          <a:xfrm>
            <a:off x="55961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48" name="Oval 77"/>
          <p:cNvSpPr>
            <a:spLocks noChangeArrowheads="1"/>
          </p:cNvSpPr>
          <p:nvPr/>
        </p:nvSpPr>
        <p:spPr bwMode="auto">
          <a:xfrm>
            <a:off x="5213547" y="4880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49" name="Oval 78"/>
          <p:cNvSpPr>
            <a:spLocks noChangeArrowheads="1"/>
          </p:cNvSpPr>
          <p:nvPr/>
        </p:nvSpPr>
        <p:spPr bwMode="auto">
          <a:xfrm>
            <a:off x="5790826" y="4880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50" name="Oval 79"/>
          <p:cNvSpPr>
            <a:spLocks noChangeArrowheads="1"/>
          </p:cNvSpPr>
          <p:nvPr/>
        </p:nvSpPr>
        <p:spPr bwMode="auto">
          <a:xfrm>
            <a:off x="6281934" y="488072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a:t>
            </a:r>
            <a:endParaRPr lang="zh-CN" altLang="en-US" sz="2000" b="1" dirty="0">
              <a:latin typeface="微软雅黑" panose="020B0503020204020204" pitchFamily="34" charset="-122"/>
              <a:ea typeface="微软雅黑" panose="020B0503020204020204" pitchFamily="34" charset="-122"/>
            </a:endParaRPr>
          </a:p>
        </p:txBody>
      </p:sp>
      <p:sp>
        <p:nvSpPr>
          <p:cNvPr id="151" name="Oval 80"/>
          <p:cNvSpPr>
            <a:spLocks noChangeArrowheads="1"/>
          </p:cNvSpPr>
          <p:nvPr/>
        </p:nvSpPr>
        <p:spPr bwMode="auto">
          <a:xfrm>
            <a:off x="65105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52" name="Oval 87"/>
          <p:cNvSpPr>
            <a:spLocks noChangeArrowheads="1"/>
          </p:cNvSpPr>
          <p:nvPr/>
        </p:nvSpPr>
        <p:spPr bwMode="auto">
          <a:xfrm>
            <a:off x="74249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53" name="Oval 88"/>
          <p:cNvSpPr>
            <a:spLocks noChangeArrowheads="1"/>
          </p:cNvSpPr>
          <p:nvPr/>
        </p:nvSpPr>
        <p:spPr bwMode="auto">
          <a:xfrm>
            <a:off x="7882134" y="35900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54" name="Oval 89"/>
          <p:cNvSpPr>
            <a:spLocks noChangeArrowheads="1"/>
          </p:cNvSpPr>
          <p:nvPr/>
        </p:nvSpPr>
        <p:spPr bwMode="auto">
          <a:xfrm>
            <a:off x="8263134" y="41996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55" name="Oval 80"/>
          <p:cNvSpPr>
            <a:spLocks noChangeArrowheads="1"/>
          </p:cNvSpPr>
          <p:nvPr/>
        </p:nvSpPr>
        <p:spPr bwMode="auto">
          <a:xfrm>
            <a:off x="6814467" y="490342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56" name="椭圆 155"/>
          <p:cNvSpPr/>
          <p:nvPr/>
        </p:nvSpPr>
        <p:spPr bwMode="auto">
          <a:xfrm>
            <a:off x="5150394" y="4120235"/>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7" name="椭圆 156"/>
          <p:cNvSpPr/>
          <p:nvPr/>
        </p:nvSpPr>
        <p:spPr bwMode="auto">
          <a:xfrm>
            <a:off x="6211055" y="4127652"/>
            <a:ext cx="1142653" cy="1368152"/>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8" name="矩形 157"/>
          <p:cNvSpPr/>
          <p:nvPr/>
        </p:nvSpPr>
        <p:spPr>
          <a:xfrm>
            <a:off x="5262069" y="5504168"/>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左子堆</a:t>
            </a:r>
          </a:p>
        </p:txBody>
      </p:sp>
      <p:sp>
        <p:nvSpPr>
          <p:cNvPr id="159" name="矩形 158"/>
          <p:cNvSpPr/>
          <p:nvPr/>
        </p:nvSpPr>
        <p:spPr>
          <a:xfrm>
            <a:off x="6357875" y="5507940"/>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右子堆</a:t>
            </a:r>
            <a:endParaRPr lang="zh-CN" altLang="en-US" dirty="0">
              <a:solidFill>
                <a:srgbClr val="C00000"/>
              </a:solidFill>
            </a:endParaRPr>
          </a:p>
        </p:txBody>
      </p:sp>
      <p:sp>
        <p:nvSpPr>
          <p:cNvPr id="160" name="椭圆 159"/>
          <p:cNvSpPr/>
          <p:nvPr/>
        </p:nvSpPr>
        <p:spPr bwMode="auto">
          <a:xfrm>
            <a:off x="5946785" y="3578179"/>
            <a:ext cx="648072" cy="485775"/>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1" name="矩形 160"/>
          <p:cNvSpPr/>
          <p:nvPr/>
        </p:nvSpPr>
        <p:spPr>
          <a:xfrm>
            <a:off x="5203403" y="3234405"/>
            <a:ext cx="87716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父节点</a:t>
            </a:r>
            <a:endParaRPr lang="zh-CN" altLang="en-US" dirty="0">
              <a:solidFill>
                <a:srgbClr val="C00000"/>
              </a:solidFill>
            </a:endParaRPr>
          </a:p>
        </p:txBody>
      </p:sp>
      <p:sp>
        <p:nvSpPr>
          <p:cNvPr id="162" name="矩形 161"/>
          <p:cNvSpPr/>
          <p:nvPr/>
        </p:nvSpPr>
        <p:spPr>
          <a:xfrm>
            <a:off x="253309" y="6074447"/>
            <a:ext cx="8496944" cy="461665"/>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若左子堆和右子堆皆满足堆序性，则合并的结果满足堆序性</a:t>
            </a:r>
            <a:endParaRPr lang="zh-CN" altLang="en-US" sz="2400" dirty="0"/>
          </a:p>
        </p:txBody>
      </p:sp>
      <p:sp>
        <p:nvSpPr>
          <p:cNvPr id="3" name="矩形 2"/>
          <p:cNvSpPr/>
          <p:nvPr/>
        </p:nvSpPr>
        <p:spPr>
          <a:xfrm>
            <a:off x="4326908" y="3647332"/>
            <a:ext cx="646331" cy="369332"/>
          </a:xfrm>
          <a:prstGeom prst="rect">
            <a:avLst/>
          </a:prstGeom>
        </p:spPr>
        <p:txBody>
          <a:bodyPr wrap="none">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下滤</a:t>
            </a:r>
            <a:endParaRPr lang="zh-CN" altLang="en-US" dirty="0"/>
          </a:p>
        </p:txBody>
      </p:sp>
    </p:spTree>
    <p:extLst>
      <p:ext uri="{BB962C8B-B14F-4D97-AF65-F5344CB8AC3E}">
        <p14:creationId xmlns:p14="http://schemas.microsoft.com/office/powerpoint/2010/main" val="1177264491"/>
      </p:ext>
    </p:extLst>
  </p:cSld>
  <p:clrMapOvr>
    <a:masterClrMapping/>
  </p:clrMapOvr>
  <p:transition advTm="157">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253309" y="1149132"/>
            <a:ext cx="8890691" cy="17851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方法</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：堆合并法（</a:t>
            </a:r>
            <a:r>
              <a:rPr lang="en-US" altLang="zh-CN" sz="2800" b="1" dirty="0">
                <a:latin typeface="微软雅黑" panose="020B0503020204020204" pitchFamily="34" charset="-122"/>
                <a:ea typeface="微软雅黑" panose="020B0503020204020204" pitchFamily="34" charset="-122"/>
              </a:rPr>
              <a:t>Floyd</a:t>
            </a:r>
            <a:r>
              <a:rPr lang="zh-CN" altLang="en-US" sz="2800" b="1" dirty="0">
                <a:latin typeface="微软雅黑" panose="020B0503020204020204" pitchFamily="34" charset="-122"/>
                <a:ea typeface="微软雅黑" panose="020B0503020204020204" pitchFamily="34" charset="-122"/>
              </a:rPr>
              <a:t>算法，</a:t>
            </a:r>
            <a:r>
              <a:rPr lang="en-US" altLang="zh-CN" sz="2800" b="1" dirty="0">
                <a:latin typeface="微软雅黑" panose="020B0503020204020204" pitchFamily="34" charset="-122"/>
                <a:ea typeface="微软雅黑" panose="020B0503020204020204" pitchFamily="34" charset="-122"/>
              </a:rPr>
              <a:t>1964</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从</a:t>
            </a:r>
            <a:r>
              <a:rPr lang="zh-CN" altLang="en-US" sz="2400" b="1" dirty="0">
                <a:solidFill>
                  <a:srgbClr val="C00000"/>
                </a:solidFill>
                <a:latin typeface="微软雅黑" panose="020B0503020204020204" pitchFamily="34" charset="-122"/>
                <a:ea typeface="微软雅黑" panose="020B0503020204020204" pitchFamily="34" charset="-122"/>
              </a:rPr>
              <a:t>最后一个内部节点</a:t>
            </a:r>
            <a:r>
              <a:rPr lang="zh-CN" altLang="en-US" sz="2400" b="1" dirty="0">
                <a:latin typeface="微软雅黑" panose="020B0503020204020204" pitchFamily="34" charset="-122"/>
                <a:ea typeface="微软雅黑" panose="020B0503020204020204" pitchFamily="34" charset="-122"/>
              </a:rPr>
              <a:t>开始自底向上（向量中自右向左）进行堆合并</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例：构建</a:t>
            </a:r>
            <a:r>
              <a:rPr lang="en-US" altLang="zh-CN" sz="2400" b="1" dirty="0">
                <a:latin typeface="微软雅黑" panose="020B0503020204020204" pitchFamily="34" charset="-122"/>
                <a:ea typeface="微软雅黑" panose="020B0503020204020204" pitchFamily="34" charset="-122"/>
              </a:rPr>
              <a:t>{10,70,40,50,80,60,20,30,90}</a:t>
            </a:r>
            <a:r>
              <a:rPr lang="zh-CN" altLang="en-US" sz="2400" b="1" dirty="0">
                <a:latin typeface="微软雅黑" panose="020B0503020204020204" pitchFamily="34" charset="-122"/>
                <a:ea typeface="微软雅黑" panose="020B0503020204020204" pitchFamily="34" charset="-122"/>
              </a:rPr>
              <a:t>组成的堆</a:t>
            </a:r>
            <a:endParaRPr lang="en-US" altLang="zh-CN" sz="24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323880" y="2564904"/>
            <a:ext cx="2756549" cy="1833126"/>
            <a:chOff x="447987" y="2683768"/>
            <a:chExt cx="2756549" cy="1833126"/>
          </a:xfrm>
        </p:grpSpPr>
        <p:sp>
          <p:nvSpPr>
            <p:cNvPr id="97" name="Line 5"/>
            <p:cNvSpPr>
              <a:spLocks noChangeShapeType="1"/>
            </p:cNvSpPr>
            <p:nvPr/>
          </p:nvSpPr>
          <p:spPr bwMode="auto">
            <a:xfrm>
              <a:off x="2633036" y="3293167"/>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8" name="Line 6"/>
            <p:cNvSpPr>
              <a:spLocks noChangeShapeType="1"/>
            </p:cNvSpPr>
            <p:nvPr/>
          </p:nvSpPr>
          <p:spPr bwMode="auto">
            <a:xfrm flipH="1">
              <a:off x="2232911" y="3250305"/>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99" name="Line 7"/>
            <p:cNvSpPr>
              <a:spLocks noChangeShapeType="1"/>
            </p:cNvSpPr>
            <p:nvPr/>
          </p:nvSpPr>
          <p:spPr bwMode="auto">
            <a:xfrm>
              <a:off x="1290780" y="321696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00" name="Line 8"/>
            <p:cNvSpPr>
              <a:spLocks noChangeShapeType="1"/>
            </p:cNvSpPr>
            <p:nvPr/>
          </p:nvSpPr>
          <p:spPr bwMode="auto">
            <a:xfrm flipH="1">
              <a:off x="909780" y="329316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01" name="Line 9"/>
            <p:cNvSpPr>
              <a:spLocks noChangeShapeType="1"/>
            </p:cNvSpPr>
            <p:nvPr/>
          </p:nvSpPr>
          <p:spPr bwMode="auto">
            <a:xfrm>
              <a:off x="1794836" y="2930401"/>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03" name="Line 10"/>
            <p:cNvSpPr>
              <a:spLocks noChangeShapeType="1"/>
            </p:cNvSpPr>
            <p:nvPr/>
          </p:nvSpPr>
          <p:spPr bwMode="auto">
            <a:xfrm flipH="1">
              <a:off x="1290780" y="298018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08" name="Oval 11"/>
            <p:cNvSpPr>
              <a:spLocks noChangeArrowheads="1"/>
            </p:cNvSpPr>
            <p:nvPr/>
          </p:nvSpPr>
          <p:spPr bwMode="auto">
            <a:xfrm>
              <a:off x="1717765" y="26837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0" name="Line 13"/>
            <p:cNvSpPr>
              <a:spLocks noChangeShapeType="1"/>
            </p:cNvSpPr>
            <p:nvPr/>
          </p:nvSpPr>
          <p:spPr bwMode="auto">
            <a:xfrm>
              <a:off x="1018593" y="3902767"/>
              <a:ext cx="167581" cy="332088"/>
            </a:xfrm>
            <a:prstGeom prst="line">
              <a:avLst/>
            </a:prstGeom>
            <a:noFill/>
            <a:ln w="38100">
              <a:solidFill>
                <a:srgbClr val="00B0F0"/>
              </a:solidFill>
              <a:round/>
              <a:headEnd/>
              <a:tailEnd/>
            </a:ln>
            <a:effectLst/>
          </p:spPr>
          <p:txBody>
            <a:bodyPr wrap="none" anchor="ctr"/>
            <a:lstStyle/>
            <a:p>
              <a:endParaRPr lang="zh-CN" altLang="en-US"/>
            </a:p>
          </p:txBody>
        </p:sp>
        <p:sp>
          <p:nvSpPr>
            <p:cNvPr id="111" name="Line 14"/>
            <p:cNvSpPr>
              <a:spLocks noChangeShapeType="1"/>
            </p:cNvSpPr>
            <p:nvPr/>
          </p:nvSpPr>
          <p:spPr bwMode="auto">
            <a:xfrm flipH="1">
              <a:off x="699506" y="382656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112" name="Oval 75"/>
            <p:cNvSpPr>
              <a:spLocks noChangeArrowheads="1"/>
            </p:cNvSpPr>
            <p:nvPr/>
          </p:nvSpPr>
          <p:spPr bwMode="auto">
            <a:xfrm>
              <a:off x="1071928"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13" name="Oval 76"/>
            <p:cNvSpPr>
              <a:spLocks noChangeArrowheads="1"/>
            </p:cNvSpPr>
            <p:nvPr/>
          </p:nvSpPr>
          <p:spPr bwMode="auto">
            <a:xfrm>
              <a:off x="71471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14" name="Oval 77"/>
            <p:cNvSpPr>
              <a:spLocks noChangeArrowheads="1"/>
            </p:cNvSpPr>
            <p:nvPr/>
          </p:nvSpPr>
          <p:spPr bwMode="auto">
            <a:xfrm>
              <a:off x="447987"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15" name="Oval 78"/>
            <p:cNvSpPr>
              <a:spLocks noChangeArrowheads="1"/>
            </p:cNvSpPr>
            <p:nvPr/>
          </p:nvSpPr>
          <p:spPr bwMode="auto">
            <a:xfrm>
              <a:off x="977596"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17" name="Oval 80"/>
            <p:cNvSpPr>
              <a:spLocks noChangeArrowheads="1"/>
            </p:cNvSpPr>
            <p:nvPr/>
          </p:nvSpPr>
          <p:spPr bwMode="auto">
            <a:xfrm>
              <a:off x="1362788"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18" name="Oval 87"/>
            <p:cNvSpPr>
              <a:spLocks noChangeArrowheads="1"/>
            </p:cNvSpPr>
            <p:nvPr/>
          </p:nvSpPr>
          <p:spPr bwMode="auto">
            <a:xfrm>
              <a:off x="1966211"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19" name="Oval 88"/>
            <p:cNvSpPr>
              <a:spLocks noChangeArrowheads="1"/>
            </p:cNvSpPr>
            <p:nvPr/>
          </p:nvSpPr>
          <p:spPr bwMode="auto">
            <a:xfrm>
              <a:off x="2366336"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20" name="Oval 89"/>
            <p:cNvSpPr>
              <a:spLocks noChangeArrowheads="1"/>
            </p:cNvSpPr>
            <p:nvPr/>
          </p:nvSpPr>
          <p:spPr bwMode="auto">
            <a:xfrm>
              <a:off x="274733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3" name="矩形 2"/>
              <p:cNvSpPr/>
              <p:nvPr/>
            </p:nvSpPr>
            <p:spPr>
              <a:xfrm>
                <a:off x="1183026" y="3896459"/>
                <a:ext cx="1763418" cy="584775"/>
              </a:xfrm>
              <a:prstGeom prst="rect">
                <a:avLst/>
              </a:prstGeom>
            </p:spPr>
            <p:txBody>
              <a:bodyPr wrap="square">
                <a:spAutoFit/>
              </a:bodyPr>
              <a:lstStyle/>
              <a:p>
                <a:pPr algn="ctr"/>
                <a:r>
                  <a:rPr lang="zh-CN" altLang="en-US" sz="1600" b="1" dirty="0">
                    <a:solidFill>
                      <a:srgbClr val="C00000"/>
                    </a:solidFill>
                    <a:latin typeface="微软雅黑" panose="020B0503020204020204" pitchFamily="34" charset="-122"/>
                    <a:ea typeface="微软雅黑" panose="020B0503020204020204" pitchFamily="34" charset="-122"/>
                  </a:rPr>
                  <a:t>倒数第一内部节点地址</a:t>
                </a:r>
                <a14:m>
                  <m:oMath xmlns:m="http://schemas.openxmlformats.org/officeDocument/2006/math">
                    <m:d>
                      <m:dPr>
                        <m:begChr m:val="⌊"/>
                        <m:endChr m:val="⌋"/>
                        <m:ctrlPr>
                          <a:rPr lang="zh-CN" altLang="en-US" sz="1600" b="1" i="1" smtClean="0">
                            <a:solidFill>
                              <a:srgbClr val="C00000"/>
                            </a:solidFill>
                            <a:latin typeface="Cambria Math" panose="02040503050406030204" pitchFamily="18" charset="0"/>
                            <a:ea typeface="微软雅黑" panose="020B0503020204020204" pitchFamily="34" charset="-122"/>
                          </a:rPr>
                        </m:ctrlPr>
                      </m:dPr>
                      <m:e>
                        <m:r>
                          <a:rPr lang="en-US" altLang="zh-CN" sz="1600" b="1" i="1" smtClean="0">
                            <a:solidFill>
                              <a:srgbClr val="C00000"/>
                            </a:solidFill>
                            <a:latin typeface="Cambria Math" panose="02040503050406030204" pitchFamily="18" charset="0"/>
                            <a:ea typeface="微软雅黑" panose="020B0503020204020204" pitchFamily="34" charset="-122"/>
                          </a:rPr>
                          <m:t>𝒏</m:t>
                        </m:r>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𝟐</m:t>
                        </m:r>
                      </m:e>
                    </m:d>
                    <m:r>
                      <a:rPr lang="en-US" altLang="zh-CN" sz="1600" b="1" i="1" smtClean="0">
                        <a:solidFill>
                          <a:srgbClr val="C00000"/>
                        </a:solidFill>
                        <a:latin typeface="Cambria Math" panose="02040503050406030204" pitchFamily="18" charset="0"/>
                        <a:ea typeface="微软雅黑" panose="020B0503020204020204" pitchFamily="34" charset="-122"/>
                      </a:rPr>
                      <m:t>−</m:t>
                    </m:r>
                    <m:r>
                      <a:rPr lang="en-US" altLang="zh-CN" sz="1600" b="1" i="1" smtClean="0">
                        <a:solidFill>
                          <a:srgbClr val="C00000"/>
                        </a:solidFill>
                        <a:latin typeface="Cambria Math" panose="02040503050406030204" pitchFamily="18" charset="0"/>
                        <a:ea typeface="微软雅黑" panose="020B0503020204020204" pitchFamily="34" charset="-122"/>
                      </a:rPr>
                      <m:t>𝟏</m:t>
                    </m:r>
                  </m:oMath>
                </a14:m>
                <a:endParaRPr lang="zh-CN" altLang="en-US" sz="1600" dirty="0">
                  <a:solidFill>
                    <a:srgbClr val="C0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1183026" y="3896459"/>
                <a:ext cx="1763418" cy="584775"/>
              </a:xfrm>
              <a:prstGeom prst="rect">
                <a:avLst/>
              </a:prstGeom>
              <a:blipFill>
                <a:blip r:embed="rId3"/>
                <a:stretch>
                  <a:fillRect t="-3125" b="-12500"/>
                </a:stretch>
              </a:blipFill>
            </p:spPr>
            <p:txBody>
              <a:bodyPr/>
              <a:lstStyle/>
              <a:p>
                <a:r>
                  <a:rPr lang="zh-CN" altLang="en-US">
                    <a:noFill/>
                  </a:rPr>
                  <a:t> </a:t>
                </a:r>
              </a:p>
            </p:txBody>
          </p:sp>
        </mc:Fallback>
      </mc:AlternateContent>
      <p:sp>
        <p:nvSpPr>
          <p:cNvPr id="168" name="椭圆 167"/>
          <p:cNvSpPr/>
          <p:nvPr/>
        </p:nvSpPr>
        <p:spPr bwMode="auto">
          <a:xfrm>
            <a:off x="179512" y="3294663"/>
            <a:ext cx="1275193" cy="1151429"/>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7" name="组合 6"/>
          <p:cNvGrpSpPr/>
          <p:nvPr/>
        </p:nvGrpSpPr>
        <p:grpSpPr>
          <a:xfrm>
            <a:off x="3110889" y="2636912"/>
            <a:ext cx="2977480" cy="1761118"/>
            <a:chOff x="5064222" y="2695973"/>
            <a:chExt cx="2977480" cy="1761118"/>
          </a:xfrm>
        </p:grpSpPr>
        <p:sp>
          <p:nvSpPr>
            <p:cNvPr id="170" name="Line 5"/>
            <p:cNvSpPr>
              <a:spLocks noChangeShapeType="1"/>
            </p:cNvSpPr>
            <p:nvPr/>
          </p:nvSpPr>
          <p:spPr bwMode="auto">
            <a:xfrm>
              <a:off x="7512494" y="3283980"/>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71" name="Line 6"/>
            <p:cNvSpPr>
              <a:spLocks noChangeShapeType="1"/>
            </p:cNvSpPr>
            <p:nvPr/>
          </p:nvSpPr>
          <p:spPr bwMode="auto">
            <a:xfrm flipH="1">
              <a:off x="7080446" y="3241118"/>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72" name="Line 7"/>
            <p:cNvSpPr>
              <a:spLocks noChangeShapeType="1"/>
            </p:cNvSpPr>
            <p:nvPr/>
          </p:nvSpPr>
          <p:spPr bwMode="auto">
            <a:xfrm>
              <a:off x="6012160" y="3207780"/>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73" name="Line 8"/>
            <p:cNvSpPr>
              <a:spLocks noChangeShapeType="1"/>
            </p:cNvSpPr>
            <p:nvPr/>
          </p:nvSpPr>
          <p:spPr bwMode="auto">
            <a:xfrm flipH="1">
              <a:off x="5576292" y="3283980"/>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74" name="Line 9"/>
            <p:cNvSpPr>
              <a:spLocks noChangeShapeType="1"/>
            </p:cNvSpPr>
            <p:nvPr/>
          </p:nvSpPr>
          <p:spPr bwMode="auto">
            <a:xfrm>
              <a:off x="6732240" y="2942606"/>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75" name="Line 10"/>
            <p:cNvSpPr>
              <a:spLocks noChangeShapeType="1"/>
            </p:cNvSpPr>
            <p:nvPr/>
          </p:nvSpPr>
          <p:spPr bwMode="auto">
            <a:xfrm flipH="1">
              <a:off x="6012160" y="2920381"/>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76" name="Oval 11"/>
            <p:cNvSpPr>
              <a:spLocks noChangeArrowheads="1"/>
            </p:cNvSpPr>
            <p:nvPr/>
          </p:nvSpPr>
          <p:spPr bwMode="auto">
            <a:xfrm>
              <a:off x="6516216" y="269597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77" name="Line 13"/>
            <p:cNvSpPr>
              <a:spLocks noChangeShapeType="1"/>
            </p:cNvSpPr>
            <p:nvPr/>
          </p:nvSpPr>
          <p:spPr bwMode="auto">
            <a:xfrm>
              <a:off x="5676399" y="3809968"/>
              <a:ext cx="238601" cy="406588"/>
            </a:xfrm>
            <a:prstGeom prst="line">
              <a:avLst/>
            </a:prstGeom>
            <a:noFill/>
            <a:ln w="38100">
              <a:solidFill>
                <a:srgbClr val="00B0F0"/>
              </a:solidFill>
              <a:round/>
              <a:headEnd/>
              <a:tailEnd/>
            </a:ln>
            <a:effectLst/>
          </p:spPr>
          <p:txBody>
            <a:bodyPr wrap="none" anchor="ctr"/>
            <a:lstStyle/>
            <a:p>
              <a:endParaRPr lang="zh-CN" altLang="en-US"/>
            </a:p>
          </p:txBody>
        </p:sp>
        <p:sp>
          <p:nvSpPr>
            <p:cNvPr id="178" name="Line 14"/>
            <p:cNvSpPr>
              <a:spLocks noChangeShapeType="1"/>
            </p:cNvSpPr>
            <p:nvPr/>
          </p:nvSpPr>
          <p:spPr bwMode="auto">
            <a:xfrm flipH="1">
              <a:off x="5366877" y="3734034"/>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79" name="Oval 75"/>
            <p:cNvSpPr>
              <a:spLocks noChangeArrowheads="1"/>
            </p:cNvSpPr>
            <p:nvPr/>
          </p:nvSpPr>
          <p:spPr bwMode="auto">
            <a:xfrm>
              <a:off x="5784302" y="305601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80" name="Oval 76"/>
            <p:cNvSpPr>
              <a:spLocks noChangeArrowheads="1"/>
            </p:cNvSpPr>
            <p:nvPr/>
          </p:nvSpPr>
          <p:spPr bwMode="auto">
            <a:xfrm>
              <a:off x="5385792" y="35459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81" name="Oval 77"/>
            <p:cNvSpPr>
              <a:spLocks noChangeArrowheads="1"/>
            </p:cNvSpPr>
            <p:nvPr/>
          </p:nvSpPr>
          <p:spPr bwMode="auto">
            <a:xfrm>
              <a:off x="5064222" y="3999891"/>
              <a:ext cx="47696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82" name="Oval 78"/>
            <p:cNvSpPr>
              <a:spLocks noChangeArrowheads="1"/>
            </p:cNvSpPr>
            <p:nvPr/>
          </p:nvSpPr>
          <p:spPr bwMode="auto">
            <a:xfrm>
              <a:off x="5687142" y="399989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83" name="Oval 80"/>
            <p:cNvSpPr>
              <a:spLocks noChangeArrowheads="1"/>
            </p:cNvSpPr>
            <p:nvPr/>
          </p:nvSpPr>
          <p:spPr bwMode="auto">
            <a:xfrm>
              <a:off x="6202660" y="35459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84" name="Oval 87"/>
            <p:cNvSpPr>
              <a:spLocks noChangeArrowheads="1"/>
            </p:cNvSpPr>
            <p:nvPr/>
          </p:nvSpPr>
          <p:spPr bwMode="auto">
            <a:xfrm>
              <a:off x="6864422" y="35459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85" name="Oval 88"/>
            <p:cNvSpPr>
              <a:spLocks noChangeArrowheads="1"/>
            </p:cNvSpPr>
            <p:nvPr/>
          </p:nvSpPr>
          <p:spPr bwMode="auto">
            <a:xfrm>
              <a:off x="7224462" y="305601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86" name="Oval 89"/>
            <p:cNvSpPr>
              <a:spLocks noChangeArrowheads="1"/>
            </p:cNvSpPr>
            <p:nvPr/>
          </p:nvSpPr>
          <p:spPr bwMode="auto">
            <a:xfrm>
              <a:off x="7584502" y="356006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sp>
        <p:nvSpPr>
          <p:cNvPr id="188" name="椭圆 187"/>
          <p:cNvSpPr/>
          <p:nvPr/>
        </p:nvSpPr>
        <p:spPr bwMode="auto">
          <a:xfrm>
            <a:off x="4767073" y="2865853"/>
            <a:ext cx="1296516" cy="1394407"/>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9" name="Oval 76"/>
          <p:cNvSpPr>
            <a:spLocks noChangeArrowheads="1"/>
          </p:cNvSpPr>
          <p:nvPr/>
        </p:nvSpPr>
        <p:spPr bwMode="auto">
          <a:xfrm>
            <a:off x="597638" y="342959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50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90" name="Oval 76"/>
          <p:cNvSpPr>
            <a:spLocks noChangeArrowheads="1"/>
          </p:cNvSpPr>
          <p:nvPr/>
        </p:nvSpPr>
        <p:spPr bwMode="auto">
          <a:xfrm>
            <a:off x="5275329" y="299631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40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2963" y="4725144"/>
            <a:ext cx="2974029" cy="1706488"/>
            <a:chOff x="656828" y="4842127"/>
            <a:chExt cx="2974029" cy="1706488"/>
          </a:xfrm>
        </p:grpSpPr>
        <p:sp>
          <p:nvSpPr>
            <p:cNvPr id="121" name="Line 5"/>
            <p:cNvSpPr>
              <a:spLocks noChangeShapeType="1"/>
            </p:cNvSpPr>
            <p:nvPr/>
          </p:nvSpPr>
          <p:spPr bwMode="auto">
            <a:xfrm>
              <a:off x="3101649" y="5374611"/>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22" name="Line 6"/>
            <p:cNvSpPr>
              <a:spLocks noChangeShapeType="1"/>
            </p:cNvSpPr>
            <p:nvPr/>
          </p:nvSpPr>
          <p:spPr bwMode="auto">
            <a:xfrm flipH="1">
              <a:off x="2747636"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23" name="Line 7"/>
            <p:cNvSpPr>
              <a:spLocks noChangeShapeType="1"/>
            </p:cNvSpPr>
            <p:nvPr/>
          </p:nvSpPr>
          <p:spPr bwMode="auto">
            <a:xfrm>
              <a:off x="1589481"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24" name="Line 8"/>
            <p:cNvSpPr>
              <a:spLocks noChangeShapeType="1"/>
            </p:cNvSpPr>
            <p:nvPr/>
          </p:nvSpPr>
          <p:spPr bwMode="auto">
            <a:xfrm flipH="1">
              <a:off x="1286572"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25" name="Line 9"/>
            <p:cNvSpPr>
              <a:spLocks noChangeShapeType="1"/>
            </p:cNvSpPr>
            <p:nvPr/>
          </p:nvSpPr>
          <p:spPr bwMode="auto">
            <a:xfrm>
              <a:off x="2339752" y="5088760"/>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26" name="Line 10"/>
            <p:cNvSpPr>
              <a:spLocks noChangeShapeType="1"/>
            </p:cNvSpPr>
            <p:nvPr/>
          </p:nvSpPr>
          <p:spPr bwMode="auto">
            <a:xfrm flipH="1">
              <a:off x="1619672" y="5066535"/>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27" name="Oval 11"/>
            <p:cNvSpPr>
              <a:spLocks noChangeArrowheads="1"/>
            </p:cNvSpPr>
            <p:nvPr/>
          </p:nvSpPr>
          <p:spPr bwMode="auto">
            <a:xfrm>
              <a:off x="2123728" y="484212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29" name="Line 13"/>
            <p:cNvSpPr>
              <a:spLocks noChangeShapeType="1"/>
            </p:cNvSpPr>
            <p:nvPr/>
          </p:nvSpPr>
          <p:spPr bwMode="auto">
            <a:xfrm>
              <a:off x="1394084" y="5803383"/>
              <a:ext cx="138113" cy="414338"/>
            </a:xfrm>
            <a:prstGeom prst="line">
              <a:avLst/>
            </a:prstGeom>
            <a:noFill/>
            <a:ln w="38100">
              <a:solidFill>
                <a:srgbClr val="00B0F0"/>
              </a:solidFill>
              <a:round/>
              <a:headEnd/>
              <a:tailEnd/>
            </a:ln>
            <a:effectLst/>
          </p:spPr>
          <p:txBody>
            <a:bodyPr wrap="none" anchor="ctr"/>
            <a:lstStyle/>
            <a:p>
              <a:endParaRPr lang="zh-CN" altLang="en-US"/>
            </a:p>
          </p:txBody>
        </p:sp>
        <p:sp>
          <p:nvSpPr>
            <p:cNvPr id="130" name="Line 14"/>
            <p:cNvSpPr>
              <a:spLocks noChangeShapeType="1"/>
            </p:cNvSpPr>
            <p:nvPr/>
          </p:nvSpPr>
          <p:spPr bwMode="auto">
            <a:xfrm flipH="1">
              <a:off x="1042096" y="5803383"/>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31" name="Oval 75"/>
            <p:cNvSpPr>
              <a:spLocks noChangeArrowheads="1"/>
            </p:cNvSpPr>
            <p:nvPr/>
          </p:nvSpPr>
          <p:spPr bwMode="auto">
            <a:xfrm>
              <a:off x="1420313" y="51301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32" name="Oval 76"/>
            <p:cNvSpPr>
              <a:spLocks noChangeArrowheads="1"/>
            </p:cNvSpPr>
            <p:nvPr/>
          </p:nvSpPr>
          <p:spPr bwMode="auto">
            <a:xfrm>
              <a:off x="1096072"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33" name="Oval 77"/>
            <p:cNvSpPr>
              <a:spLocks noChangeArrowheads="1"/>
            </p:cNvSpPr>
            <p:nvPr/>
          </p:nvSpPr>
          <p:spPr bwMode="auto">
            <a:xfrm>
              <a:off x="792125" y="609141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34" name="Oval 78"/>
            <p:cNvSpPr>
              <a:spLocks noChangeArrowheads="1"/>
            </p:cNvSpPr>
            <p:nvPr/>
          </p:nvSpPr>
          <p:spPr bwMode="auto">
            <a:xfrm>
              <a:off x="1348305" y="609141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64" name="Oval 80"/>
            <p:cNvSpPr>
              <a:spLocks noChangeArrowheads="1"/>
            </p:cNvSpPr>
            <p:nvPr/>
          </p:nvSpPr>
          <p:spPr bwMode="auto">
            <a:xfrm>
              <a:off x="1779981"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65" name="Oval 87"/>
            <p:cNvSpPr>
              <a:spLocks noChangeArrowheads="1"/>
            </p:cNvSpPr>
            <p:nvPr/>
          </p:nvSpPr>
          <p:spPr bwMode="auto">
            <a:xfrm>
              <a:off x="2500433"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66" name="Oval 88"/>
            <p:cNvSpPr>
              <a:spLocks noChangeArrowheads="1"/>
            </p:cNvSpPr>
            <p:nvPr/>
          </p:nvSpPr>
          <p:spPr bwMode="auto">
            <a:xfrm>
              <a:off x="2868960" y="515531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7" name="Oval 89"/>
            <p:cNvSpPr>
              <a:spLocks noChangeArrowheads="1"/>
            </p:cNvSpPr>
            <p:nvPr/>
          </p:nvSpPr>
          <p:spPr bwMode="auto">
            <a:xfrm>
              <a:off x="3173657" y="55873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91" name="右箭头 190"/>
            <p:cNvSpPr/>
            <p:nvPr/>
          </p:nvSpPr>
          <p:spPr bwMode="auto">
            <a:xfrm>
              <a:off x="656828" y="5080105"/>
              <a:ext cx="348076"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192" name="椭圆 191"/>
          <p:cNvSpPr/>
          <p:nvPr/>
        </p:nvSpPr>
        <p:spPr bwMode="auto">
          <a:xfrm>
            <a:off x="35495" y="4951954"/>
            <a:ext cx="2016225" cy="1573390"/>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3" name="Oval 76"/>
          <p:cNvSpPr>
            <a:spLocks noChangeArrowheads="1"/>
          </p:cNvSpPr>
          <p:nvPr/>
        </p:nvSpPr>
        <p:spPr bwMode="auto">
          <a:xfrm>
            <a:off x="947588" y="500990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70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68" name="组合 67"/>
          <p:cNvGrpSpPr/>
          <p:nvPr/>
        </p:nvGrpSpPr>
        <p:grpSpPr>
          <a:xfrm>
            <a:off x="3302509" y="4797152"/>
            <a:ext cx="2806811" cy="1706488"/>
            <a:chOff x="759108" y="4863785"/>
            <a:chExt cx="2806811" cy="1706488"/>
          </a:xfrm>
        </p:grpSpPr>
        <p:sp>
          <p:nvSpPr>
            <p:cNvPr id="70" name="Line 5"/>
            <p:cNvSpPr>
              <a:spLocks noChangeShapeType="1"/>
            </p:cNvSpPr>
            <p:nvPr/>
          </p:nvSpPr>
          <p:spPr bwMode="auto">
            <a:xfrm>
              <a:off x="3036711" y="5374611"/>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71" name="Line 6"/>
            <p:cNvSpPr>
              <a:spLocks noChangeShapeType="1"/>
            </p:cNvSpPr>
            <p:nvPr/>
          </p:nvSpPr>
          <p:spPr bwMode="auto">
            <a:xfrm flipH="1">
              <a:off x="2676671"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72" name="Line 7"/>
            <p:cNvSpPr>
              <a:spLocks noChangeShapeType="1"/>
            </p:cNvSpPr>
            <p:nvPr/>
          </p:nvSpPr>
          <p:spPr bwMode="auto">
            <a:xfrm>
              <a:off x="1596551"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73" name="Line 8"/>
            <p:cNvSpPr>
              <a:spLocks noChangeShapeType="1"/>
            </p:cNvSpPr>
            <p:nvPr/>
          </p:nvSpPr>
          <p:spPr bwMode="auto">
            <a:xfrm flipH="1">
              <a:off x="1215551"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74" name="Line 9"/>
            <p:cNvSpPr>
              <a:spLocks noChangeShapeType="1"/>
            </p:cNvSpPr>
            <p:nvPr/>
          </p:nvSpPr>
          <p:spPr bwMode="auto">
            <a:xfrm>
              <a:off x="2339752" y="5110418"/>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75" name="Line 10"/>
            <p:cNvSpPr>
              <a:spLocks noChangeShapeType="1"/>
            </p:cNvSpPr>
            <p:nvPr/>
          </p:nvSpPr>
          <p:spPr bwMode="auto">
            <a:xfrm flipH="1">
              <a:off x="1619672" y="5088193"/>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76" name="Oval 11"/>
            <p:cNvSpPr>
              <a:spLocks noChangeArrowheads="1"/>
            </p:cNvSpPr>
            <p:nvPr/>
          </p:nvSpPr>
          <p:spPr bwMode="auto">
            <a:xfrm>
              <a:off x="2123728" y="486378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77" name="Line 13"/>
            <p:cNvSpPr>
              <a:spLocks noChangeShapeType="1"/>
            </p:cNvSpPr>
            <p:nvPr/>
          </p:nvSpPr>
          <p:spPr bwMode="auto">
            <a:xfrm>
              <a:off x="1386430" y="5984211"/>
              <a:ext cx="167087" cy="316412"/>
            </a:xfrm>
            <a:prstGeom prst="line">
              <a:avLst/>
            </a:prstGeom>
            <a:noFill/>
            <a:ln w="38100">
              <a:solidFill>
                <a:srgbClr val="00B0F0"/>
              </a:solidFill>
              <a:round/>
              <a:headEnd/>
              <a:tailEnd/>
            </a:ln>
            <a:effectLst/>
          </p:spPr>
          <p:txBody>
            <a:bodyPr wrap="none" anchor="ctr"/>
            <a:lstStyle/>
            <a:p>
              <a:endParaRPr lang="zh-CN" altLang="en-US"/>
            </a:p>
          </p:txBody>
        </p:sp>
        <p:sp>
          <p:nvSpPr>
            <p:cNvPr id="78" name="Line 14"/>
            <p:cNvSpPr>
              <a:spLocks noChangeShapeType="1"/>
            </p:cNvSpPr>
            <p:nvPr/>
          </p:nvSpPr>
          <p:spPr bwMode="auto">
            <a:xfrm flipH="1">
              <a:off x="1046581" y="5851178"/>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79" name="Oval 75"/>
            <p:cNvSpPr>
              <a:spLocks noChangeArrowheads="1"/>
            </p:cNvSpPr>
            <p:nvPr/>
          </p:nvSpPr>
          <p:spPr bwMode="auto">
            <a:xfrm>
              <a:off x="1427383" y="51518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	</a:t>
              </a:r>
              <a:endParaRPr lang="zh-CN" altLang="en-US" sz="2000" b="1" dirty="0">
                <a:latin typeface="微软雅黑" panose="020B0503020204020204" pitchFamily="34" charset="-122"/>
                <a:ea typeface="微软雅黑" panose="020B0503020204020204" pitchFamily="34" charset="-122"/>
              </a:endParaRPr>
            </a:p>
          </p:txBody>
        </p:sp>
        <p:sp>
          <p:nvSpPr>
            <p:cNvPr id="80" name="Oval 76"/>
            <p:cNvSpPr>
              <a:spLocks noChangeArrowheads="1"/>
            </p:cNvSpPr>
            <p:nvPr/>
          </p:nvSpPr>
          <p:spPr bwMode="auto">
            <a:xfrm>
              <a:off x="1067343"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81" name="Oval 77"/>
            <p:cNvSpPr>
              <a:spLocks noChangeArrowheads="1"/>
            </p:cNvSpPr>
            <p:nvPr/>
          </p:nvSpPr>
          <p:spPr bwMode="auto">
            <a:xfrm>
              <a:off x="804463" y="611307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82" name="Oval 78"/>
            <p:cNvSpPr>
              <a:spLocks noChangeArrowheads="1"/>
            </p:cNvSpPr>
            <p:nvPr/>
          </p:nvSpPr>
          <p:spPr bwMode="auto">
            <a:xfrm>
              <a:off x="1355375" y="611307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83" name="Oval 80"/>
            <p:cNvSpPr>
              <a:spLocks noChangeArrowheads="1"/>
            </p:cNvSpPr>
            <p:nvPr/>
          </p:nvSpPr>
          <p:spPr bwMode="auto">
            <a:xfrm>
              <a:off x="1740567"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84" name="Oval 87"/>
            <p:cNvSpPr>
              <a:spLocks noChangeArrowheads="1"/>
            </p:cNvSpPr>
            <p:nvPr/>
          </p:nvSpPr>
          <p:spPr bwMode="auto">
            <a:xfrm>
              <a:off x="2435495"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85" name="Oval 88"/>
            <p:cNvSpPr>
              <a:spLocks noChangeArrowheads="1"/>
            </p:cNvSpPr>
            <p:nvPr/>
          </p:nvSpPr>
          <p:spPr bwMode="auto">
            <a:xfrm>
              <a:off x="2795535" y="51518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86" name="Oval 89"/>
            <p:cNvSpPr>
              <a:spLocks noChangeArrowheads="1"/>
            </p:cNvSpPr>
            <p:nvPr/>
          </p:nvSpPr>
          <p:spPr bwMode="auto">
            <a:xfrm>
              <a:off x="3108719" y="560901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87" name="右箭头 86"/>
            <p:cNvSpPr/>
            <p:nvPr/>
          </p:nvSpPr>
          <p:spPr bwMode="auto">
            <a:xfrm>
              <a:off x="759108" y="5039385"/>
              <a:ext cx="334963"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88" name="组合 87"/>
          <p:cNvGrpSpPr/>
          <p:nvPr/>
        </p:nvGrpSpPr>
        <p:grpSpPr>
          <a:xfrm>
            <a:off x="6199217" y="4725144"/>
            <a:ext cx="2790423" cy="1778496"/>
            <a:chOff x="759108" y="4821156"/>
            <a:chExt cx="2790423" cy="1778496"/>
          </a:xfrm>
        </p:grpSpPr>
        <p:sp>
          <p:nvSpPr>
            <p:cNvPr id="89"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0"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91"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92"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93"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94"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95"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96" name="Line 13"/>
            <p:cNvSpPr>
              <a:spLocks noChangeShapeType="1"/>
            </p:cNvSpPr>
            <p:nvPr/>
          </p:nvSpPr>
          <p:spPr bwMode="auto">
            <a:xfrm>
              <a:off x="1365116" y="5926428"/>
              <a:ext cx="215047" cy="371476"/>
            </a:xfrm>
            <a:prstGeom prst="line">
              <a:avLst/>
            </a:prstGeom>
            <a:noFill/>
            <a:ln w="38100">
              <a:solidFill>
                <a:srgbClr val="00B0F0"/>
              </a:solidFill>
              <a:round/>
              <a:headEnd/>
              <a:tailEnd/>
            </a:ln>
            <a:effectLst/>
          </p:spPr>
          <p:txBody>
            <a:bodyPr wrap="none" anchor="ctr"/>
            <a:lstStyle/>
            <a:p>
              <a:endParaRPr lang="zh-CN" altLang="en-US"/>
            </a:p>
          </p:txBody>
        </p:sp>
        <p:sp>
          <p:nvSpPr>
            <p:cNvPr id="102" name="Line 14"/>
            <p:cNvSpPr>
              <a:spLocks noChangeShapeType="1"/>
            </p:cNvSpPr>
            <p:nvPr/>
          </p:nvSpPr>
          <p:spPr bwMode="auto">
            <a:xfrm flipH="1">
              <a:off x="1004099" y="58409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104"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	</a:t>
              </a:r>
              <a:endParaRPr lang="zh-CN" altLang="en-US" sz="2000" b="1" dirty="0">
                <a:latin typeface="微软雅黑" panose="020B0503020204020204" pitchFamily="34" charset="-122"/>
                <a:ea typeface="微软雅黑" panose="020B0503020204020204" pitchFamily="34" charset="-122"/>
              </a:endParaRPr>
            </a:p>
          </p:txBody>
        </p:sp>
        <p:sp>
          <p:nvSpPr>
            <p:cNvPr id="105"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06"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07"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9"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16"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28"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35"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36" name="右箭头 135"/>
            <p:cNvSpPr/>
            <p:nvPr/>
          </p:nvSpPr>
          <p:spPr bwMode="auto">
            <a:xfrm>
              <a:off x="759108" y="5039385"/>
              <a:ext cx="334963"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137" name="右箭头 136"/>
          <p:cNvSpPr/>
          <p:nvPr/>
        </p:nvSpPr>
        <p:spPr bwMode="auto">
          <a:xfrm>
            <a:off x="3218935" y="2960088"/>
            <a:ext cx="334963"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8" name="椭圆 137"/>
          <p:cNvSpPr/>
          <p:nvPr/>
        </p:nvSpPr>
        <p:spPr bwMode="auto">
          <a:xfrm>
            <a:off x="3674966" y="4797151"/>
            <a:ext cx="2401508" cy="1562473"/>
          </a:xfrm>
          <a:prstGeom prst="ellipse">
            <a:avLst/>
          </a:prstGeom>
          <a:noFill/>
          <a:ln w="15875" algn="ctr">
            <a:solidFill>
              <a:srgbClr val="FF000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9" name="Oval 76"/>
          <p:cNvSpPr>
            <a:spLocks noChangeArrowheads="1"/>
          </p:cNvSpPr>
          <p:nvPr/>
        </p:nvSpPr>
        <p:spPr bwMode="auto">
          <a:xfrm>
            <a:off x="4670199" y="4792959"/>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solidFill>
                  <a:srgbClr val="C00000"/>
                </a:solidFill>
                <a:latin typeface="微软雅黑" panose="020B0503020204020204" pitchFamily="34" charset="-122"/>
                <a:ea typeface="微软雅黑" panose="020B0503020204020204" pitchFamily="34" charset="-122"/>
              </a:rPr>
              <a:t>10</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339907" y="2693587"/>
            <a:ext cx="2696589" cy="288362"/>
            <a:chOff x="6378845" y="2599926"/>
            <a:chExt cx="2696589" cy="288362"/>
          </a:xfrm>
        </p:grpSpPr>
        <p:sp>
          <p:nvSpPr>
            <p:cNvPr id="141" name="Rectangle 47"/>
            <p:cNvSpPr>
              <a:spLocks noChangeArrowheads="1"/>
            </p:cNvSpPr>
            <p:nvPr/>
          </p:nvSpPr>
          <p:spPr bwMode="auto">
            <a:xfrm>
              <a:off x="6378845" y="2599926"/>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42" name="Rectangle 47"/>
            <p:cNvSpPr>
              <a:spLocks noChangeArrowheads="1"/>
            </p:cNvSpPr>
            <p:nvPr/>
          </p:nvSpPr>
          <p:spPr bwMode="auto">
            <a:xfrm>
              <a:off x="6677056" y="2599926"/>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49" name="Rectangle 47"/>
            <p:cNvSpPr>
              <a:spLocks noChangeArrowheads="1"/>
            </p:cNvSpPr>
            <p:nvPr/>
          </p:nvSpPr>
          <p:spPr bwMode="auto">
            <a:xfrm>
              <a:off x="7273478" y="2599926"/>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151" name="Rectangle 47"/>
            <p:cNvSpPr>
              <a:spLocks noChangeArrowheads="1"/>
            </p:cNvSpPr>
            <p:nvPr/>
          </p:nvSpPr>
          <p:spPr bwMode="auto">
            <a:xfrm>
              <a:off x="6975267" y="2599926"/>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153" name="Rectangle 47"/>
            <p:cNvSpPr>
              <a:spLocks noChangeArrowheads="1"/>
            </p:cNvSpPr>
            <p:nvPr/>
          </p:nvSpPr>
          <p:spPr bwMode="auto">
            <a:xfrm>
              <a:off x="7571689" y="2605179"/>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154" name="Rectangle 47"/>
            <p:cNvSpPr>
              <a:spLocks noChangeArrowheads="1"/>
            </p:cNvSpPr>
            <p:nvPr/>
          </p:nvSpPr>
          <p:spPr bwMode="auto">
            <a:xfrm>
              <a:off x="7869900" y="2605179"/>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	</a:t>
              </a:r>
              <a:endParaRPr kumimoji="1" lang="zh-CN" altLang="en-US" sz="2000" b="1" dirty="0">
                <a:latin typeface="Times New Roman" pitchFamily="18" charset="0"/>
              </a:endParaRPr>
            </a:p>
          </p:txBody>
        </p:sp>
        <p:sp>
          <p:nvSpPr>
            <p:cNvPr id="155" name="Rectangle 47"/>
            <p:cNvSpPr>
              <a:spLocks noChangeArrowheads="1"/>
            </p:cNvSpPr>
            <p:nvPr/>
          </p:nvSpPr>
          <p:spPr bwMode="auto">
            <a:xfrm>
              <a:off x="8466322" y="2605179"/>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56" name="Rectangle 47"/>
            <p:cNvSpPr>
              <a:spLocks noChangeArrowheads="1"/>
            </p:cNvSpPr>
            <p:nvPr/>
          </p:nvSpPr>
          <p:spPr bwMode="auto">
            <a:xfrm>
              <a:off x="8168111" y="2605179"/>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157" name="Rectangle 47"/>
            <p:cNvSpPr>
              <a:spLocks noChangeArrowheads="1"/>
            </p:cNvSpPr>
            <p:nvPr/>
          </p:nvSpPr>
          <p:spPr bwMode="auto">
            <a:xfrm>
              <a:off x="8764529" y="2605179"/>
              <a:ext cx="310905" cy="283109"/>
            </a:xfrm>
            <a:prstGeom prst="rect">
              <a:avLst/>
            </a:prstGeom>
            <a:solidFill>
              <a:srgbClr val="99FF66"/>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grpSp>
      <p:grpSp>
        <p:nvGrpSpPr>
          <p:cNvPr id="5" name="组合 4"/>
          <p:cNvGrpSpPr/>
          <p:nvPr/>
        </p:nvGrpSpPr>
        <p:grpSpPr>
          <a:xfrm>
            <a:off x="6339907" y="3039458"/>
            <a:ext cx="2696589" cy="288362"/>
            <a:chOff x="6372200" y="3068630"/>
            <a:chExt cx="2696589" cy="288362"/>
          </a:xfrm>
        </p:grpSpPr>
        <p:sp>
          <p:nvSpPr>
            <p:cNvPr id="197" name="Rectangle 47"/>
            <p:cNvSpPr>
              <a:spLocks noChangeArrowheads="1"/>
            </p:cNvSpPr>
            <p:nvPr/>
          </p:nvSpPr>
          <p:spPr bwMode="auto">
            <a:xfrm>
              <a:off x="6372200" y="30686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98" name="Rectangle 47"/>
            <p:cNvSpPr>
              <a:spLocks noChangeArrowheads="1"/>
            </p:cNvSpPr>
            <p:nvPr/>
          </p:nvSpPr>
          <p:spPr bwMode="auto">
            <a:xfrm>
              <a:off x="6670411" y="30686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99" name="Rectangle 47"/>
            <p:cNvSpPr>
              <a:spLocks noChangeArrowheads="1"/>
            </p:cNvSpPr>
            <p:nvPr/>
          </p:nvSpPr>
          <p:spPr bwMode="auto">
            <a:xfrm>
              <a:off x="7266833" y="30686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200" name="Rectangle 47"/>
            <p:cNvSpPr>
              <a:spLocks noChangeArrowheads="1"/>
            </p:cNvSpPr>
            <p:nvPr/>
          </p:nvSpPr>
          <p:spPr bwMode="auto">
            <a:xfrm>
              <a:off x="6968622" y="3068630"/>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201" name="Rectangle 47"/>
            <p:cNvSpPr>
              <a:spLocks noChangeArrowheads="1"/>
            </p:cNvSpPr>
            <p:nvPr/>
          </p:nvSpPr>
          <p:spPr bwMode="auto">
            <a:xfrm>
              <a:off x="7565044" y="307388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202" name="Rectangle 47"/>
            <p:cNvSpPr>
              <a:spLocks noChangeArrowheads="1"/>
            </p:cNvSpPr>
            <p:nvPr/>
          </p:nvSpPr>
          <p:spPr bwMode="auto">
            <a:xfrm>
              <a:off x="7863255" y="3073883"/>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	</a:t>
              </a:r>
              <a:endParaRPr kumimoji="1" lang="zh-CN" altLang="en-US" sz="2000" b="1" dirty="0">
                <a:latin typeface="Times New Roman" pitchFamily="18" charset="0"/>
              </a:endParaRPr>
            </a:p>
          </p:txBody>
        </p:sp>
        <p:sp>
          <p:nvSpPr>
            <p:cNvPr id="203" name="Rectangle 47"/>
            <p:cNvSpPr>
              <a:spLocks noChangeArrowheads="1"/>
            </p:cNvSpPr>
            <p:nvPr/>
          </p:nvSpPr>
          <p:spPr bwMode="auto">
            <a:xfrm>
              <a:off x="8459677" y="307388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04" name="Rectangle 47"/>
            <p:cNvSpPr>
              <a:spLocks noChangeArrowheads="1"/>
            </p:cNvSpPr>
            <p:nvPr/>
          </p:nvSpPr>
          <p:spPr bwMode="auto">
            <a:xfrm>
              <a:off x="8161466" y="3073883"/>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05" name="Rectangle 47"/>
            <p:cNvSpPr>
              <a:spLocks noChangeArrowheads="1"/>
            </p:cNvSpPr>
            <p:nvPr/>
          </p:nvSpPr>
          <p:spPr bwMode="auto">
            <a:xfrm>
              <a:off x="8757884" y="307388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9" name="组合 8"/>
          <p:cNvGrpSpPr/>
          <p:nvPr/>
        </p:nvGrpSpPr>
        <p:grpSpPr>
          <a:xfrm>
            <a:off x="6339907" y="3385329"/>
            <a:ext cx="2696589" cy="288362"/>
            <a:chOff x="6372200" y="3479277"/>
            <a:chExt cx="2696589" cy="288362"/>
          </a:xfrm>
        </p:grpSpPr>
        <p:sp>
          <p:nvSpPr>
            <p:cNvPr id="206" name="Rectangle 47"/>
            <p:cNvSpPr>
              <a:spLocks noChangeArrowheads="1"/>
            </p:cNvSpPr>
            <p:nvPr/>
          </p:nvSpPr>
          <p:spPr bwMode="auto">
            <a:xfrm>
              <a:off x="6372200" y="3479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07" name="Rectangle 47"/>
            <p:cNvSpPr>
              <a:spLocks noChangeArrowheads="1"/>
            </p:cNvSpPr>
            <p:nvPr/>
          </p:nvSpPr>
          <p:spPr bwMode="auto">
            <a:xfrm>
              <a:off x="6670411" y="3479277"/>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208" name="Rectangle 47"/>
            <p:cNvSpPr>
              <a:spLocks noChangeArrowheads="1"/>
            </p:cNvSpPr>
            <p:nvPr/>
          </p:nvSpPr>
          <p:spPr bwMode="auto">
            <a:xfrm>
              <a:off x="7266833" y="3479277"/>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209" name="Rectangle 47"/>
            <p:cNvSpPr>
              <a:spLocks noChangeArrowheads="1"/>
            </p:cNvSpPr>
            <p:nvPr/>
          </p:nvSpPr>
          <p:spPr bwMode="auto">
            <a:xfrm>
              <a:off x="6968622" y="3479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210" name="Rectangle 47"/>
            <p:cNvSpPr>
              <a:spLocks noChangeArrowheads="1"/>
            </p:cNvSpPr>
            <p:nvPr/>
          </p:nvSpPr>
          <p:spPr bwMode="auto">
            <a:xfrm>
              <a:off x="7565044" y="3484530"/>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211" name="Rectangle 47"/>
            <p:cNvSpPr>
              <a:spLocks noChangeArrowheads="1"/>
            </p:cNvSpPr>
            <p:nvPr/>
          </p:nvSpPr>
          <p:spPr bwMode="auto">
            <a:xfrm>
              <a:off x="7863255"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212" name="Rectangle 47"/>
            <p:cNvSpPr>
              <a:spLocks noChangeArrowheads="1"/>
            </p:cNvSpPr>
            <p:nvPr/>
          </p:nvSpPr>
          <p:spPr bwMode="auto">
            <a:xfrm>
              <a:off x="8459677"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13" name="Rectangle 47"/>
            <p:cNvSpPr>
              <a:spLocks noChangeArrowheads="1"/>
            </p:cNvSpPr>
            <p:nvPr/>
          </p:nvSpPr>
          <p:spPr bwMode="auto">
            <a:xfrm>
              <a:off x="8161466"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14" name="Rectangle 47"/>
            <p:cNvSpPr>
              <a:spLocks noChangeArrowheads="1"/>
            </p:cNvSpPr>
            <p:nvPr/>
          </p:nvSpPr>
          <p:spPr bwMode="auto">
            <a:xfrm>
              <a:off x="8757884" y="348453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10" name="组合 9"/>
          <p:cNvGrpSpPr/>
          <p:nvPr/>
        </p:nvGrpSpPr>
        <p:grpSpPr>
          <a:xfrm>
            <a:off x="6339907" y="3731200"/>
            <a:ext cx="2696589" cy="288362"/>
            <a:chOff x="6359502" y="3911024"/>
            <a:chExt cx="2696589" cy="288362"/>
          </a:xfrm>
        </p:grpSpPr>
        <p:sp>
          <p:nvSpPr>
            <p:cNvPr id="215" name="Rectangle 47"/>
            <p:cNvSpPr>
              <a:spLocks noChangeArrowheads="1"/>
            </p:cNvSpPr>
            <p:nvPr/>
          </p:nvSpPr>
          <p:spPr bwMode="auto">
            <a:xfrm>
              <a:off x="6359502" y="3911024"/>
              <a:ext cx="310905" cy="283109"/>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16" name="Rectangle 47"/>
            <p:cNvSpPr>
              <a:spLocks noChangeArrowheads="1"/>
            </p:cNvSpPr>
            <p:nvPr/>
          </p:nvSpPr>
          <p:spPr bwMode="auto">
            <a:xfrm>
              <a:off x="6657713" y="3911024"/>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	</a:t>
              </a:r>
              <a:endParaRPr kumimoji="1" lang="zh-CN" altLang="en-US" sz="2000" b="1" dirty="0">
                <a:latin typeface="Times New Roman" pitchFamily="18" charset="0"/>
              </a:endParaRPr>
            </a:p>
          </p:txBody>
        </p:sp>
        <p:sp>
          <p:nvSpPr>
            <p:cNvPr id="217" name="Rectangle 47"/>
            <p:cNvSpPr>
              <a:spLocks noChangeArrowheads="1"/>
            </p:cNvSpPr>
            <p:nvPr/>
          </p:nvSpPr>
          <p:spPr bwMode="auto">
            <a:xfrm>
              <a:off x="7254135" y="3911024"/>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218" name="Rectangle 47"/>
            <p:cNvSpPr>
              <a:spLocks noChangeArrowheads="1"/>
            </p:cNvSpPr>
            <p:nvPr/>
          </p:nvSpPr>
          <p:spPr bwMode="auto">
            <a:xfrm>
              <a:off x="6955924" y="3911024"/>
              <a:ext cx="310905" cy="283109"/>
            </a:xfrm>
            <a:prstGeom prst="rect">
              <a:avLst/>
            </a:prstGeom>
            <a:solidFill>
              <a:srgbClr val="99FF66"/>
            </a:solidFill>
            <a:ln w="19050">
              <a:solidFill>
                <a:schemeClr val="accent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219" name="Rectangle 47"/>
            <p:cNvSpPr>
              <a:spLocks noChangeArrowheads="1"/>
            </p:cNvSpPr>
            <p:nvPr/>
          </p:nvSpPr>
          <p:spPr bwMode="auto">
            <a:xfrm>
              <a:off x="7552346"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220" name="Rectangle 47"/>
            <p:cNvSpPr>
              <a:spLocks noChangeArrowheads="1"/>
            </p:cNvSpPr>
            <p:nvPr/>
          </p:nvSpPr>
          <p:spPr bwMode="auto">
            <a:xfrm>
              <a:off x="7850557"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221" name="Rectangle 47"/>
            <p:cNvSpPr>
              <a:spLocks noChangeArrowheads="1"/>
            </p:cNvSpPr>
            <p:nvPr/>
          </p:nvSpPr>
          <p:spPr bwMode="auto">
            <a:xfrm>
              <a:off x="8446979"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22" name="Rectangle 47"/>
            <p:cNvSpPr>
              <a:spLocks noChangeArrowheads="1"/>
            </p:cNvSpPr>
            <p:nvPr/>
          </p:nvSpPr>
          <p:spPr bwMode="auto">
            <a:xfrm>
              <a:off x="8148768"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23" name="Rectangle 47"/>
            <p:cNvSpPr>
              <a:spLocks noChangeArrowheads="1"/>
            </p:cNvSpPr>
            <p:nvPr/>
          </p:nvSpPr>
          <p:spPr bwMode="auto">
            <a:xfrm>
              <a:off x="8745186" y="3916277"/>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11" name="组合 10"/>
          <p:cNvGrpSpPr/>
          <p:nvPr/>
        </p:nvGrpSpPr>
        <p:grpSpPr>
          <a:xfrm>
            <a:off x="6339907" y="4077072"/>
            <a:ext cx="2696589" cy="288362"/>
            <a:chOff x="6346808" y="4317510"/>
            <a:chExt cx="2696589" cy="288362"/>
          </a:xfrm>
        </p:grpSpPr>
        <p:sp>
          <p:nvSpPr>
            <p:cNvPr id="224" name="Rectangle 47"/>
            <p:cNvSpPr>
              <a:spLocks noChangeArrowheads="1"/>
            </p:cNvSpPr>
            <p:nvPr/>
          </p:nvSpPr>
          <p:spPr bwMode="auto">
            <a:xfrm>
              <a:off x="6346808"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225" name="Rectangle 47"/>
            <p:cNvSpPr>
              <a:spLocks noChangeArrowheads="1"/>
            </p:cNvSpPr>
            <p:nvPr/>
          </p:nvSpPr>
          <p:spPr bwMode="auto">
            <a:xfrm>
              <a:off x="6645019"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	</a:t>
              </a:r>
              <a:endParaRPr kumimoji="1" lang="zh-CN" altLang="en-US" sz="2000" b="1" dirty="0">
                <a:latin typeface="Times New Roman" pitchFamily="18" charset="0"/>
              </a:endParaRPr>
            </a:p>
          </p:txBody>
        </p:sp>
        <p:sp>
          <p:nvSpPr>
            <p:cNvPr id="226" name="Rectangle 47"/>
            <p:cNvSpPr>
              <a:spLocks noChangeArrowheads="1"/>
            </p:cNvSpPr>
            <p:nvPr/>
          </p:nvSpPr>
          <p:spPr bwMode="auto">
            <a:xfrm>
              <a:off x="7241441"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227" name="Rectangle 47"/>
            <p:cNvSpPr>
              <a:spLocks noChangeArrowheads="1"/>
            </p:cNvSpPr>
            <p:nvPr/>
          </p:nvSpPr>
          <p:spPr bwMode="auto">
            <a:xfrm>
              <a:off x="6943230" y="4317510"/>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228" name="Rectangle 47"/>
            <p:cNvSpPr>
              <a:spLocks noChangeArrowheads="1"/>
            </p:cNvSpPr>
            <p:nvPr/>
          </p:nvSpPr>
          <p:spPr bwMode="auto">
            <a:xfrm>
              <a:off x="7539652"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29" name="Rectangle 47"/>
            <p:cNvSpPr>
              <a:spLocks noChangeArrowheads="1"/>
            </p:cNvSpPr>
            <p:nvPr/>
          </p:nvSpPr>
          <p:spPr bwMode="auto">
            <a:xfrm>
              <a:off x="7837863"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230" name="Rectangle 47"/>
            <p:cNvSpPr>
              <a:spLocks noChangeArrowheads="1"/>
            </p:cNvSpPr>
            <p:nvPr/>
          </p:nvSpPr>
          <p:spPr bwMode="auto">
            <a:xfrm>
              <a:off x="8434285"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231" name="Rectangle 47"/>
            <p:cNvSpPr>
              <a:spLocks noChangeArrowheads="1"/>
            </p:cNvSpPr>
            <p:nvPr/>
          </p:nvSpPr>
          <p:spPr bwMode="auto">
            <a:xfrm>
              <a:off x="8136074"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32" name="Rectangle 47"/>
            <p:cNvSpPr>
              <a:spLocks noChangeArrowheads="1"/>
            </p:cNvSpPr>
            <p:nvPr/>
          </p:nvSpPr>
          <p:spPr bwMode="auto">
            <a:xfrm>
              <a:off x="8732492" y="4322763"/>
              <a:ext cx="310905" cy="283109"/>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sp>
        <p:nvSpPr>
          <p:cNvPr id="12" name="矩形 11"/>
          <p:cNvSpPr/>
          <p:nvPr/>
        </p:nvSpPr>
        <p:spPr>
          <a:xfrm>
            <a:off x="2949791" y="2631372"/>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p>
        </p:txBody>
      </p:sp>
      <p:sp>
        <p:nvSpPr>
          <p:cNvPr id="158" name="矩形 157"/>
          <p:cNvSpPr/>
          <p:nvPr/>
        </p:nvSpPr>
        <p:spPr>
          <a:xfrm>
            <a:off x="10696" y="4621123"/>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endParaRPr lang="zh-CN" altLang="en-US" dirty="0">
              <a:solidFill>
                <a:srgbClr val="C00000"/>
              </a:solidFill>
            </a:endParaRPr>
          </a:p>
        </p:txBody>
      </p:sp>
      <p:sp>
        <p:nvSpPr>
          <p:cNvPr id="159" name="矩形 158"/>
          <p:cNvSpPr/>
          <p:nvPr/>
        </p:nvSpPr>
        <p:spPr>
          <a:xfrm>
            <a:off x="3096535" y="4616639"/>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endParaRPr lang="zh-CN" altLang="en-US" dirty="0">
              <a:solidFill>
                <a:srgbClr val="C00000"/>
              </a:solidFill>
            </a:endParaRPr>
          </a:p>
        </p:txBody>
      </p:sp>
      <p:sp>
        <p:nvSpPr>
          <p:cNvPr id="160" name="矩形 159"/>
          <p:cNvSpPr/>
          <p:nvPr/>
        </p:nvSpPr>
        <p:spPr>
          <a:xfrm>
            <a:off x="5983689" y="4583333"/>
            <a:ext cx="64633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下滤</a:t>
            </a:r>
            <a:endParaRPr lang="zh-CN" altLang="en-US" dirty="0">
              <a:solidFill>
                <a:srgbClr val="C00000"/>
              </a:solidFill>
            </a:endParaRPr>
          </a:p>
        </p:txBody>
      </p:sp>
      <p:sp>
        <p:nvSpPr>
          <p:cNvPr id="161" name="矩形 160"/>
          <p:cNvSpPr/>
          <p:nvPr/>
        </p:nvSpPr>
        <p:spPr>
          <a:xfrm>
            <a:off x="5550756" y="6412759"/>
            <a:ext cx="3424550" cy="400110"/>
          </a:xfrm>
          <a:prstGeom prst="rect">
            <a:avLst/>
          </a:prstGeom>
          <a:solidFill>
            <a:schemeClr val="accent2">
              <a:lumMod val="50000"/>
            </a:schemeClr>
          </a:solidFill>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若首内部节点仅有一孩子？</a:t>
            </a:r>
            <a:endParaRPr lang="zh-CN" altLang="en-US" sz="2000" dirty="0"/>
          </a:p>
        </p:txBody>
      </p:sp>
    </p:spTree>
    <p:extLst>
      <p:ext uri="{BB962C8B-B14F-4D97-AF65-F5344CB8AC3E}">
        <p14:creationId xmlns:p14="http://schemas.microsoft.com/office/powerpoint/2010/main" val="325104207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7"/>
                                        </p:tgtEl>
                                        <p:attrNameLst>
                                          <p:attrName>style.visibility</p:attrName>
                                        </p:attrNameLst>
                                      </p:cBhvr>
                                      <p:to>
                                        <p:strVal val="visible"/>
                                      </p:to>
                                    </p:set>
                                    <p:anim calcmode="lin" valueType="num">
                                      <p:cBhvr additive="base">
                                        <p:cTn id="31" dur="500" fill="hold"/>
                                        <p:tgtEl>
                                          <p:spTgt spid="137"/>
                                        </p:tgtEl>
                                        <p:attrNameLst>
                                          <p:attrName>ppt_x</p:attrName>
                                        </p:attrNameLst>
                                      </p:cBhvr>
                                      <p:tavLst>
                                        <p:tav tm="0">
                                          <p:val>
                                            <p:strVal val="0-#ppt_w/2"/>
                                          </p:val>
                                        </p:tav>
                                        <p:tav tm="100000">
                                          <p:val>
                                            <p:strVal val="#ppt_x"/>
                                          </p:val>
                                        </p:tav>
                                      </p:tavLst>
                                    </p:anim>
                                    <p:anim calcmode="lin" valueType="num">
                                      <p:cBhvr additive="base">
                                        <p:cTn id="32" dur="500" fill="hold"/>
                                        <p:tgtEl>
                                          <p:spTgt spid="13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0-#ppt_w/2"/>
                                          </p:val>
                                        </p:tav>
                                        <p:tav tm="100000">
                                          <p:val>
                                            <p:strVal val="#ppt_x"/>
                                          </p:val>
                                        </p:tav>
                                      </p:tavLst>
                                    </p:anim>
                                    <p:anim calcmode="lin" valueType="num">
                                      <p:cBhvr additive="base">
                                        <p:cTn id="52" dur="500" fill="hold"/>
                                        <p:tgtEl>
                                          <p:spTgt spid="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58"/>
                                        </p:tgtEl>
                                        <p:attrNameLst>
                                          <p:attrName>style.visibility</p:attrName>
                                        </p:attrNameLst>
                                      </p:cBhvr>
                                      <p:to>
                                        <p:strVal val="visible"/>
                                      </p:to>
                                    </p:set>
                                    <p:anim calcmode="lin" valueType="num">
                                      <p:cBhvr additive="base">
                                        <p:cTn id="55" dur="500" fill="hold"/>
                                        <p:tgtEl>
                                          <p:spTgt spid="158"/>
                                        </p:tgtEl>
                                        <p:attrNameLst>
                                          <p:attrName>ppt_x</p:attrName>
                                        </p:attrNameLst>
                                      </p:cBhvr>
                                      <p:tavLst>
                                        <p:tav tm="0">
                                          <p:val>
                                            <p:strVal val="0-#ppt_w/2"/>
                                          </p:val>
                                        </p:tav>
                                        <p:tav tm="100000">
                                          <p:val>
                                            <p:strVal val="#ppt_x"/>
                                          </p:val>
                                        </p:tav>
                                      </p:tavLst>
                                    </p:anim>
                                    <p:anim calcmode="lin" valueType="num">
                                      <p:cBhvr additive="base">
                                        <p:cTn id="56" dur="500" fill="hold"/>
                                        <p:tgtEl>
                                          <p:spTgt spid="15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68"/>
                                        </p:tgtEl>
                                        <p:attrNameLst>
                                          <p:attrName>style.visibility</p:attrName>
                                        </p:attrNameLst>
                                      </p:cBhvr>
                                      <p:to>
                                        <p:strVal val="visible"/>
                                      </p:to>
                                    </p:set>
                                    <p:anim calcmode="lin" valueType="num">
                                      <p:cBhvr additive="base">
                                        <p:cTn id="71" dur="500" fill="hold"/>
                                        <p:tgtEl>
                                          <p:spTgt spid="68"/>
                                        </p:tgtEl>
                                        <p:attrNameLst>
                                          <p:attrName>ppt_x</p:attrName>
                                        </p:attrNameLst>
                                      </p:cBhvr>
                                      <p:tavLst>
                                        <p:tav tm="0">
                                          <p:val>
                                            <p:strVal val="0-#ppt_w/2"/>
                                          </p:val>
                                        </p:tav>
                                        <p:tav tm="100000">
                                          <p:val>
                                            <p:strVal val="#ppt_x"/>
                                          </p:val>
                                        </p:tav>
                                      </p:tavLst>
                                    </p:anim>
                                    <p:anim calcmode="lin" valueType="num">
                                      <p:cBhvr additive="base">
                                        <p:cTn id="72" dur="500" fill="hold"/>
                                        <p:tgtEl>
                                          <p:spTgt spid="68"/>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anim calcmode="lin" valueType="num">
                                      <p:cBhvr additive="base">
                                        <p:cTn id="75" dur="500" fill="hold"/>
                                        <p:tgtEl>
                                          <p:spTgt spid="159"/>
                                        </p:tgtEl>
                                        <p:attrNameLst>
                                          <p:attrName>ppt_x</p:attrName>
                                        </p:attrNameLst>
                                      </p:cBhvr>
                                      <p:tavLst>
                                        <p:tav tm="0">
                                          <p:val>
                                            <p:strVal val="0-#ppt_w/2"/>
                                          </p:val>
                                        </p:tav>
                                        <p:tav tm="100000">
                                          <p:val>
                                            <p:strVal val="#ppt_x"/>
                                          </p:val>
                                        </p:tav>
                                      </p:tavLst>
                                    </p:anim>
                                    <p:anim calcmode="lin" valueType="num">
                                      <p:cBhvr additive="base">
                                        <p:cTn id="76" dur="500" fill="hold"/>
                                        <p:tgtEl>
                                          <p:spTgt spid="159"/>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88"/>
                                        </p:tgtEl>
                                        <p:attrNameLst>
                                          <p:attrName>style.visibility</p:attrName>
                                        </p:attrNameLst>
                                      </p:cBhvr>
                                      <p:to>
                                        <p:strVal val="visible"/>
                                      </p:to>
                                    </p:set>
                                    <p:anim calcmode="lin" valueType="num">
                                      <p:cBhvr additive="base">
                                        <p:cTn id="91" dur="500" fill="hold"/>
                                        <p:tgtEl>
                                          <p:spTgt spid="88"/>
                                        </p:tgtEl>
                                        <p:attrNameLst>
                                          <p:attrName>ppt_x</p:attrName>
                                        </p:attrNameLst>
                                      </p:cBhvr>
                                      <p:tavLst>
                                        <p:tav tm="0">
                                          <p:val>
                                            <p:strVal val="0-#ppt_w/2"/>
                                          </p:val>
                                        </p:tav>
                                        <p:tav tm="100000">
                                          <p:val>
                                            <p:strVal val="#ppt_x"/>
                                          </p:val>
                                        </p:tav>
                                      </p:tavLst>
                                    </p:anim>
                                    <p:anim calcmode="lin" valueType="num">
                                      <p:cBhvr additive="base">
                                        <p:cTn id="92" dur="500" fill="hold"/>
                                        <p:tgtEl>
                                          <p:spTgt spid="88"/>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160"/>
                                        </p:tgtEl>
                                        <p:attrNameLst>
                                          <p:attrName>style.visibility</p:attrName>
                                        </p:attrNameLst>
                                      </p:cBhvr>
                                      <p:to>
                                        <p:strVal val="visible"/>
                                      </p:to>
                                    </p:set>
                                    <p:anim calcmode="lin" valueType="num">
                                      <p:cBhvr additive="base">
                                        <p:cTn id="95" dur="500" fill="hold"/>
                                        <p:tgtEl>
                                          <p:spTgt spid="160"/>
                                        </p:tgtEl>
                                        <p:attrNameLst>
                                          <p:attrName>ppt_x</p:attrName>
                                        </p:attrNameLst>
                                      </p:cBhvr>
                                      <p:tavLst>
                                        <p:tav tm="0">
                                          <p:val>
                                            <p:strVal val="0-#ppt_w/2"/>
                                          </p:val>
                                        </p:tav>
                                        <p:tav tm="100000">
                                          <p:val>
                                            <p:strVal val="#ppt_x"/>
                                          </p:val>
                                        </p:tav>
                                      </p:tavLst>
                                    </p:anim>
                                    <p:anim calcmode="lin" valueType="num">
                                      <p:cBhvr additive="base">
                                        <p:cTn id="96" dur="500" fill="hold"/>
                                        <p:tgtEl>
                                          <p:spTgt spid="160"/>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61"/>
                                        </p:tgtEl>
                                        <p:attrNameLst>
                                          <p:attrName>style.visibility</p:attrName>
                                        </p:attrNameLst>
                                      </p:cBhvr>
                                      <p:to>
                                        <p:strVal val="visible"/>
                                      </p:to>
                                    </p:set>
                                    <p:anim calcmode="lin" valueType="num">
                                      <p:cBhvr additive="base">
                                        <p:cTn id="105" dur="500" fill="hold"/>
                                        <p:tgtEl>
                                          <p:spTgt spid="161"/>
                                        </p:tgtEl>
                                        <p:attrNameLst>
                                          <p:attrName>ppt_x</p:attrName>
                                        </p:attrNameLst>
                                      </p:cBhvr>
                                      <p:tavLst>
                                        <p:tav tm="0">
                                          <p:val>
                                            <p:strVal val="#ppt_x"/>
                                          </p:val>
                                        </p:tav>
                                        <p:tav tm="100000">
                                          <p:val>
                                            <p:strVal val="#ppt_x"/>
                                          </p:val>
                                        </p:tav>
                                      </p:tavLst>
                                    </p:anim>
                                    <p:anim calcmode="lin" valueType="num">
                                      <p:cBhvr additive="base">
                                        <p:cTn id="106"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8" grpId="0" animBg="1"/>
      <p:bldP spid="188" grpId="0" animBg="1"/>
      <p:bldP spid="189" grpId="0" animBg="1"/>
      <p:bldP spid="190" grpId="0" animBg="1"/>
      <p:bldP spid="192" grpId="0" animBg="1"/>
      <p:bldP spid="193" grpId="0" animBg="1"/>
      <p:bldP spid="137" grpId="0" animBg="1"/>
      <p:bldP spid="138" grpId="0" animBg="1"/>
      <p:bldP spid="139" grpId="0" animBg="1"/>
      <p:bldP spid="12" grpId="0"/>
      <p:bldP spid="158" grpId="0"/>
      <p:bldP spid="159" grpId="0"/>
      <p:bldP spid="160" grpId="0"/>
      <p:bldP spid="16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253309" y="1149132"/>
            <a:ext cx="8495155" cy="310854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复杂度比较：蛮力算法 </a:t>
            </a:r>
            <a:r>
              <a:rPr lang="en-US" altLang="zh-CN" sz="3200" b="1" dirty="0">
                <a:latin typeface="微软雅黑" panose="020B0503020204020204" pitchFamily="34" charset="-122"/>
                <a:ea typeface="微软雅黑" panose="020B0503020204020204" pitchFamily="34" charset="-122"/>
              </a:rPr>
              <a:t>vs </a:t>
            </a:r>
            <a:r>
              <a:rPr lang="zh-CN" altLang="en-US" sz="3200" b="1" dirty="0">
                <a:latin typeface="微软雅黑" panose="020B0503020204020204" pitchFamily="34" charset="-122"/>
                <a:ea typeface="微软雅黑" panose="020B0503020204020204" pitchFamily="34" charset="-122"/>
              </a:rPr>
              <a:t>堆合并法</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设高度为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规模为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n=2</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h+1</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800" b="1" dirty="0">
                <a:latin typeface="微软雅黑" panose="020B0503020204020204" pitchFamily="34" charset="-122"/>
                <a:ea typeface="微软雅黑" panose="020B0503020204020204" pitchFamily="34" charset="-122"/>
              </a:rPr>
              <a:t>的满二叉树</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深度为 </a:t>
            </a:r>
            <a:r>
              <a:rPr lang="en-US" altLang="zh-CN" sz="28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微软雅黑" panose="020B0503020204020204" pitchFamily="34" charset="-122"/>
                <a:ea typeface="微软雅黑" panose="020B0503020204020204" pitchFamily="34" charset="-122"/>
              </a:rPr>
              <a:t>的节点共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i </a:t>
            </a:r>
            <a:r>
              <a:rPr lang="zh-CN" altLang="en-US" sz="2800" b="1" dirty="0">
                <a:latin typeface="微软雅黑" panose="020B0503020204020204" pitchFamily="34" charset="-122"/>
                <a:ea typeface="微软雅黑" panose="020B0503020204020204" pitchFamily="34" charset="-122"/>
              </a:rPr>
              <a:t>个</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蛮力算法：每个节点时间正比于其</a:t>
            </a:r>
            <a:r>
              <a:rPr lang="zh-CN" altLang="en-US" sz="2800" b="1" dirty="0">
                <a:solidFill>
                  <a:srgbClr val="FF0000"/>
                </a:solidFill>
                <a:latin typeface="微软雅黑" panose="020B0503020204020204" pitchFamily="34" charset="-122"/>
                <a:ea typeface="微软雅黑" panose="020B0503020204020204" pitchFamily="34" charset="-122"/>
              </a:rPr>
              <a:t>深度</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lvl="1">
              <a:spcAft>
                <a:spcPts val="600"/>
              </a:spcAft>
              <a:buClr>
                <a:srgbClr val="C00000"/>
              </a:buClr>
              <a:defRPr/>
            </a:pPr>
            <a:r>
              <a:rPr lang="en-US" altLang="zh-CN" sz="2800" b="1" dirty="0">
                <a:latin typeface="微软雅黑" panose="020B0503020204020204" pitchFamily="34" charset="-122"/>
                <a:ea typeface="微软雅黑" panose="020B0503020204020204" pitchFamily="34" charset="-122"/>
              </a:rPr>
              <a:t>                   </a:t>
            </a:r>
            <a:endParaRPr lang="en-US" altLang="zh-CN" sz="32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文本框 12"/>
              <p:cNvSpPr txBox="1"/>
              <p:nvPr/>
            </p:nvSpPr>
            <p:spPr>
              <a:xfrm>
                <a:off x="1043608" y="3157525"/>
                <a:ext cx="4866845" cy="553934"/>
              </a:xfrm>
              <a:prstGeom prst="rect">
                <a:avLst/>
              </a:prstGeom>
              <a:noFill/>
            </p:spPr>
            <p:txBody>
              <a:bodyPr wrap="none" lIns="0" tIns="0" rIns="0" bIns="0" rtlCol="0">
                <a:spAutoFit/>
              </a:bodyPr>
              <a:lstStyle/>
              <a:p>
                <a14:m>
                  <m:oMath xmlns:m="http://schemas.openxmlformats.org/officeDocument/2006/math">
                    <m:nary>
                      <m:naryPr>
                        <m:chr m:val="∑"/>
                        <m:supHide m:val="on"/>
                        <m:ctrlPr>
                          <a:rPr lang="zh-CN" altLang="en-US" sz="3200" b="1" i="1" smtClean="0">
                            <a:solidFill>
                              <a:schemeClr val="accent2">
                                <a:lumMod val="50000"/>
                              </a:schemeClr>
                            </a:solidFill>
                            <a:latin typeface="Cambria Math" panose="02040503050406030204" pitchFamily="18" charset="0"/>
                          </a:rPr>
                        </m:ctrlPr>
                      </m:naryPr>
                      <m:sub>
                        <m:r>
                          <m:rPr>
                            <m:brk m:alnAt="7"/>
                          </m:rPr>
                          <a:rPr lang="en-US" altLang="zh-CN" sz="3200" b="1" i="1" smtClean="0">
                            <a:solidFill>
                              <a:schemeClr val="accent2">
                                <a:lumMod val="50000"/>
                              </a:schemeClr>
                            </a:solidFill>
                            <a:latin typeface="Cambria Math" panose="02040503050406030204" pitchFamily="18" charset="0"/>
                          </a:rPr>
                          <m:t>𝒋</m:t>
                        </m:r>
                      </m:sub>
                      <m:sup/>
                      <m:e>
                        <m:r>
                          <a:rPr lang="en-US" altLang="zh-CN" sz="3200" b="1" i="1" smtClean="0">
                            <a:solidFill>
                              <a:schemeClr val="accent2">
                                <a:lumMod val="50000"/>
                              </a:schemeClr>
                            </a:solidFill>
                            <a:latin typeface="Cambria Math" panose="02040503050406030204" pitchFamily="18" charset="0"/>
                          </a:rPr>
                          <m:t>𝒅𝒆𝒑𝒕𝒉</m:t>
                        </m:r>
                        <m:r>
                          <a:rPr lang="en-US" altLang="zh-CN" sz="3200" b="1" i="1" smtClean="0">
                            <a:solidFill>
                              <a:schemeClr val="accent2">
                                <a:lumMod val="50000"/>
                              </a:schemeClr>
                            </a:solidFill>
                            <a:latin typeface="Cambria Math" panose="02040503050406030204" pitchFamily="18" charset="0"/>
                          </a:rPr>
                          <m:t>(</m:t>
                        </m:r>
                        <m:r>
                          <a:rPr lang="en-US" altLang="zh-CN" sz="3200" b="1" i="1" smtClean="0">
                            <a:solidFill>
                              <a:schemeClr val="accent2">
                                <a:lumMod val="50000"/>
                              </a:schemeClr>
                            </a:solidFill>
                            <a:latin typeface="Cambria Math" panose="02040503050406030204" pitchFamily="18" charset="0"/>
                          </a:rPr>
                          <m:t>𝒋</m:t>
                        </m:r>
                        <m:r>
                          <a:rPr lang="en-US" altLang="zh-CN" sz="3200" b="1" i="1" smtClean="0">
                            <a:solidFill>
                              <a:schemeClr val="accent2">
                                <a:lumMod val="50000"/>
                              </a:schemeClr>
                            </a:solidFill>
                            <a:latin typeface="Cambria Math" panose="02040503050406030204" pitchFamily="18" charset="0"/>
                          </a:rPr>
                          <m:t>)</m:t>
                        </m:r>
                      </m:e>
                    </m:nary>
                    <m:r>
                      <a:rPr lang="en-US" altLang="zh-CN" sz="3200" b="0" i="1" smtClean="0">
                        <a:latin typeface="Cambria Math" panose="02040503050406030204" pitchFamily="18" charset="0"/>
                      </a:rPr>
                      <m:t> </m:t>
                    </m:r>
                  </m:oMath>
                </a14:m>
                <a:r>
                  <a:rPr lang="en-US" altLang="zh-CN" sz="2400" dirty="0"/>
                  <a:t>= </a:t>
                </a:r>
                <a14:m>
                  <m:oMath xmlns:m="http://schemas.openxmlformats.org/officeDocument/2006/math">
                    <m:r>
                      <m:rPr>
                        <m:sty m:val="p"/>
                      </m:rPr>
                      <a:rPr lang="en-US" altLang="zh-CN" sz="2400" b="0" i="0" dirty="0" smtClean="0">
                        <a:latin typeface="Cambria Math" panose="02040503050406030204" pitchFamily="18" charset="0"/>
                      </a:rPr>
                      <m:t>S</m:t>
                    </m:r>
                    <m:d>
                      <m:dPr>
                        <m:ctrlPr>
                          <a:rPr lang="en-US" altLang="zh-CN" sz="2400" b="0" i="1" dirty="0" smtClean="0">
                            <a:latin typeface="Cambria Math" panose="02040503050406030204" pitchFamily="18" charset="0"/>
                          </a:rPr>
                        </m:ctrlPr>
                      </m:dPr>
                      <m:e>
                        <m:r>
                          <m:rPr>
                            <m:sty m:val="p"/>
                          </m:rPr>
                          <a:rPr lang="en-US" altLang="zh-CN" sz="2400" b="0" i="0" dirty="0" smtClean="0">
                            <a:latin typeface="Cambria Math" panose="02040503050406030204" pitchFamily="18" charset="0"/>
                          </a:rPr>
                          <m:t>h</m:t>
                        </m:r>
                      </m:e>
                    </m:d>
                    <m:r>
                      <a:rPr lang="en-US" altLang="zh-CN" sz="2400" b="0" i="0" dirty="0" smtClean="0">
                        <a:latin typeface="Cambria Math" panose="02040503050406030204" pitchFamily="18" charset="0"/>
                      </a:rPr>
                      <m:t>=</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=0</m:t>
                        </m:r>
                      </m:sub>
                      <m:sup>
                        <m:r>
                          <a:rPr lang="en-US" altLang="zh-CN" sz="2400" i="1" dirty="0">
                            <a:latin typeface="Cambria Math" panose="02040503050406030204" pitchFamily="18" charset="0"/>
                          </a:rPr>
                          <m:t>h</m:t>
                        </m:r>
                      </m:sup>
                      <m:e>
                        <m:r>
                          <a:rPr lang="en-US" altLang="zh-CN" sz="2400" i="1" dirty="0">
                            <a:latin typeface="Cambria Math" panose="02040503050406030204" pitchFamily="18" charset="0"/>
                          </a:rPr>
                          <m:t>𝑖</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sup>
                        </m:sSup>
                      </m:e>
                    </m:nary>
                  </m:oMath>
                </a14:m>
                <a:endParaRPr lang="en-US" altLang="zh-CN" sz="2400" i="1" dirty="0">
                  <a:latin typeface="Cambria Math" panose="02040503050406030204" pitchFamily="18" charset="0"/>
                  <a:ea typeface="Cambria Math" panose="020405030504060302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1043608" y="3157525"/>
                <a:ext cx="4866845" cy="553934"/>
              </a:xfrm>
              <a:prstGeom prst="rect">
                <a:avLst/>
              </a:prstGeom>
              <a:blipFill>
                <a:blip r:embed="rId3"/>
                <a:stretch>
                  <a:fillRect t="-1099"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1" name="文本框 160"/>
              <p:cNvSpPr txBox="1"/>
              <p:nvPr/>
            </p:nvSpPr>
            <p:spPr>
              <a:xfrm>
                <a:off x="1035523" y="5690007"/>
                <a:ext cx="8108477" cy="923266"/>
              </a:xfrm>
              <a:prstGeom prst="rect">
                <a:avLst/>
              </a:prstGeom>
              <a:noFill/>
            </p:spPr>
            <p:txBody>
              <a:bodyPr wrap="square" lIns="0" tIns="0" rIns="0" bIns="0" rtlCol="0">
                <a:spAutoFit/>
              </a:bodyPr>
              <a:lstStyle/>
              <a:p>
                <a14:m>
                  <m:oMath xmlns:m="http://schemas.openxmlformats.org/officeDocument/2006/math">
                    <m:nary>
                      <m:naryPr>
                        <m:chr m:val="∑"/>
                        <m:supHide m:val="on"/>
                        <m:ctrlPr>
                          <a:rPr lang="zh-CN" altLang="en-US" sz="3200" b="1" i="1" smtClean="0">
                            <a:solidFill>
                              <a:schemeClr val="accent2">
                                <a:lumMod val="50000"/>
                              </a:schemeClr>
                            </a:solidFill>
                            <a:latin typeface="Cambria Math" panose="02040503050406030204" pitchFamily="18" charset="0"/>
                          </a:rPr>
                        </m:ctrlPr>
                      </m:naryPr>
                      <m:sub>
                        <m:r>
                          <m:rPr>
                            <m:brk m:alnAt="7"/>
                          </m:rPr>
                          <a:rPr lang="en-US" altLang="zh-CN" sz="3200" b="1" i="1">
                            <a:solidFill>
                              <a:schemeClr val="accent2">
                                <a:lumMod val="50000"/>
                              </a:schemeClr>
                            </a:solidFill>
                            <a:latin typeface="Cambria Math" panose="02040503050406030204" pitchFamily="18" charset="0"/>
                          </a:rPr>
                          <m:t>𝒋</m:t>
                        </m:r>
                      </m:sub>
                      <m:sup/>
                      <m:e>
                        <m:r>
                          <a:rPr lang="en-US" altLang="zh-CN" sz="3200" b="1" i="1">
                            <a:solidFill>
                              <a:schemeClr val="accent2">
                                <a:lumMod val="50000"/>
                              </a:schemeClr>
                            </a:solidFill>
                            <a:latin typeface="Cambria Math" panose="02040503050406030204" pitchFamily="18" charset="0"/>
                          </a:rPr>
                          <m:t>𝒉𝒆𝒊𝒈𝒉𝒕</m:t>
                        </m:r>
                        <m:r>
                          <a:rPr lang="en-US" altLang="zh-CN" sz="3200" b="1" i="1">
                            <a:solidFill>
                              <a:schemeClr val="accent2">
                                <a:lumMod val="50000"/>
                              </a:schemeClr>
                            </a:solidFill>
                            <a:latin typeface="Cambria Math" panose="02040503050406030204" pitchFamily="18" charset="0"/>
                          </a:rPr>
                          <m:t>(</m:t>
                        </m:r>
                        <m:r>
                          <a:rPr lang="en-US" altLang="zh-CN" sz="3200" b="1" i="1">
                            <a:solidFill>
                              <a:schemeClr val="accent2">
                                <a:lumMod val="50000"/>
                              </a:schemeClr>
                            </a:solidFill>
                            <a:latin typeface="Cambria Math" panose="02040503050406030204" pitchFamily="18" charset="0"/>
                          </a:rPr>
                          <m:t>𝒋</m:t>
                        </m:r>
                        <m:r>
                          <a:rPr lang="en-US" altLang="zh-CN" sz="3200" b="1" i="1">
                            <a:solidFill>
                              <a:schemeClr val="accent2">
                                <a:lumMod val="50000"/>
                              </a:schemeClr>
                            </a:solidFill>
                            <a:latin typeface="Cambria Math" panose="02040503050406030204" pitchFamily="18" charset="0"/>
                          </a:rPr>
                          <m:t>)</m:t>
                        </m:r>
                      </m:e>
                    </m:nary>
                    <m:r>
                      <a:rPr lang="en-US" altLang="zh-CN" sz="3200" i="1">
                        <a:solidFill>
                          <a:schemeClr val="accent2">
                            <a:lumMod val="50000"/>
                          </a:schemeClr>
                        </a:solidFill>
                        <a:latin typeface="Cambria Math" panose="02040503050406030204" pitchFamily="18" charset="0"/>
                      </a:rPr>
                      <m:t> </m:t>
                    </m:r>
                  </m:oMath>
                </a14:m>
                <a:r>
                  <a:rPr lang="en-US" altLang="zh-CN" sz="2400" dirty="0"/>
                  <a:t>= </a:t>
                </a:r>
                <a14:m>
                  <m:oMath xmlns:m="http://schemas.openxmlformats.org/officeDocument/2006/math">
                    <m:nary>
                      <m:naryPr>
                        <m:chr m:val="∑"/>
                        <m:limLoc m:val="subSup"/>
                        <m:ctrlPr>
                          <a:rPr lang="en-US" altLang="zh-CN" sz="2400" i="1" dirty="0" smtClean="0">
                            <a:latin typeface="Cambria Math" panose="02040503050406030204" pitchFamily="18" charset="0"/>
                          </a:rPr>
                        </m:ctrlPr>
                      </m:naryPr>
                      <m:sub>
                        <m:r>
                          <m:rPr>
                            <m:brk m:alnAt="25"/>
                          </m:rP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=0</m:t>
                        </m:r>
                      </m:sub>
                      <m:sup>
                        <m:r>
                          <a:rPr lang="en-US" altLang="zh-CN" sz="2400" b="0" i="1" dirty="0" smtClean="0">
                            <a:latin typeface="Cambria Math" panose="02040503050406030204" pitchFamily="18" charset="0"/>
                          </a:rPr>
                          <m:t>h</m:t>
                        </m:r>
                      </m:sup>
                      <m:e>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h</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m:t>
                            </m:r>
                            <m:sSup>
                              <m:sSupPr>
                                <m:ctrlPr>
                                  <a:rPr lang="en-US" altLang="zh-CN" sz="2400" b="0" i="1" dirty="0" smtClean="0">
                                    <a:latin typeface="Cambria Math" panose="02040503050406030204" pitchFamily="18" charset="0"/>
                                    <a:ea typeface="Cambria Math" panose="02040503050406030204" pitchFamily="18" charset="0"/>
                                  </a:rPr>
                                </m:ctrlPr>
                              </m:sSupPr>
                              <m:e>
                                <m:r>
                                  <a:rPr lang="en-US" altLang="zh-CN" sz="2400" b="0" i="1" dirty="0" smtClean="0">
                                    <a:latin typeface="Cambria Math" panose="02040503050406030204" pitchFamily="18" charset="0"/>
                                    <a:ea typeface="Cambria Math" panose="02040503050406030204" pitchFamily="18" charset="0"/>
                                  </a:rPr>
                                  <m:t>2</m:t>
                                </m:r>
                              </m:e>
                              <m:sup>
                                <m:r>
                                  <a:rPr lang="en-US" altLang="zh-CN" sz="2400" b="0" i="1" dirty="0" smtClean="0">
                                    <a:latin typeface="Cambria Math" panose="02040503050406030204" pitchFamily="18" charset="0"/>
                                    <a:ea typeface="Cambria Math" panose="02040503050406030204" pitchFamily="18" charset="0"/>
                                  </a:rPr>
                                  <m:t>𝑖</m:t>
                                </m:r>
                              </m:sup>
                            </m:sSup>
                          </m:e>
                        </m:d>
                      </m:e>
                    </m:nary>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b="0" i="1" dirty="0" smtClean="0">
                            <a:latin typeface="Cambria Math" panose="02040503050406030204" pitchFamily="18" charset="0"/>
                            <a:ea typeface="Cambria Math" panose="02040503050406030204" pitchFamily="18" charset="0"/>
                          </a:rPr>
                          <m:t>h</m:t>
                        </m:r>
                        <m:r>
                          <a:rPr lang="en-US" altLang="zh-CN" sz="2400" i="1" dirty="0">
                            <a:latin typeface="Cambria Math" panose="02040503050406030204" pitchFamily="18" charset="0"/>
                            <a:ea typeface="Cambria Math" panose="02040503050406030204" pitchFamily="18" charset="0"/>
                          </a:rPr>
                          <m:t>+1</m:t>
                        </m:r>
                      </m:sup>
                    </m:sSup>
                    <m:r>
                      <a:rPr lang="en-US" altLang="zh-CN" sz="2400" i="1" dirty="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h</m:t>
                    </m:r>
                    <m:r>
                      <a:rPr lang="en-US" altLang="zh-CN" sz="2400" i="1" dirty="0">
                        <a:latin typeface="Cambria Math" panose="02040503050406030204" pitchFamily="18" charset="0"/>
                        <a:ea typeface="Cambria Math" panose="02040503050406030204" pitchFamily="18" charset="0"/>
                      </a:rPr>
                      <m:t>+2)</m:t>
                    </m:r>
                  </m:oMath>
                </a14:m>
                <a:endParaRPr lang="en-US" altLang="zh-CN" sz="2400" b="0" i="1" dirty="0">
                  <a:latin typeface="Cambria Math" panose="02040503050406030204" pitchFamily="18" charset="0"/>
                </a:endParaRPr>
              </a:p>
              <a:p>
                <a:r>
                  <a:rPr lang="en-US" altLang="zh-CN" sz="2400" b="0" dirty="0"/>
                  <a:t>                            </a:t>
                </a:r>
                <a14:m>
                  <m:oMath xmlns:m="http://schemas.openxmlformats.org/officeDocument/2006/math">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𝑙𝑜𝑔</m:t>
                        </m:r>
                      </m:e>
                      <m:sub>
                        <m:r>
                          <a:rPr lang="en-US" altLang="zh-CN" sz="2400" i="1" dirty="0">
                            <a:latin typeface="Cambria Math" panose="02040503050406030204" pitchFamily="18" charset="0"/>
                          </a:rPr>
                          <m:t>2</m:t>
                        </m:r>
                      </m:sub>
                    </m:sSub>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𝑛</m:t>
                        </m:r>
                        <m:r>
                          <a:rPr lang="en-US" altLang="zh-CN" sz="2400" i="1" dirty="0">
                            <a:latin typeface="Cambria Math" panose="02040503050406030204" pitchFamily="18" charset="0"/>
                          </a:rPr>
                          <m:t>+1</m:t>
                        </m:r>
                      </m:e>
                    </m:d>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𝑂</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𝑛</m:t>
                    </m:r>
                    <m:r>
                      <a:rPr lang="en-US" altLang="zh-CN" sz="2400" b="0" i="1" dirty="0" smtClean="0">
                        <a:latin typeface="Cambria Math" panose="02040503050406030204" pitchFamily="18" charset="0"/>
                        <a:ea typeface="Cambria Math" panose="02040503050406030204" pitchFamily="18" charset="0"/>
                      </a:rPr>
                      <m:t>)</m:t>
                    </m:r>
                  </m:oMath>
                </a14:m>
                <a:endParaRPr lang="en-US" altLang="zh-CN" sz="2400" dirty="0"/>
              </a:p>
            </p:txBody>
          </p:sp>
        </mc:Choice>
        <mc:Fallback xmlns="">
          <p:sp>
            <p:nvSpPr>
              <p:cNvPr id="161" name="文本框 160"/>
              <p:cNvSpPr txBox="1">
                <a:spLocks noRot="1" noChangeAspect="1" noMove="1" noResize="1" noEditPoints="1" noAdjustHandles="1" noChangeArrowheads="1" noChangeShapeType="1" noTextEdit="1"/>
              </p:cNvSpPr>
              <p:nvPr/>
            </p:nvSpPr>
            <p:spPr>
              <a:xfrm>
                <a:off x="1035523" y="5690007"/>
                <a:ext cx="8108477" cy="923266"/>
              </a:xfrm>
              <a:prstGeom prst="rect">
                <a:avLst/>
              </a:prstGeom>
              <a:blipFill>
                <a:blip r:embed="rId4"/>
                <a:stretch>
                  <a:fillRect b="-14474"/>
                </a:stretch>
              </a:blipFill>
            </p:spPr>
            <p:txBody>
              <a:bodyPr/>
              <a:lstStyle/>
              <a:p>
                <a:r>
                  <a:rPr lang="zh-CN" altLang="en-US">
                    <a:noFill/>
                  </a:rPr>
                  <a:t> </a:t>
                </a:r>
              </a:p>
            </p:txBody>
          </p:sp>
        </mc:Fallback>
      </mc:AlternateContent>
      <p:sp>
        <p:nvSpPr>
          <p:cNvPr id="3" name="矩形 2"/>
          <p:cNvSpPr/>
          <p:nvPr/>
        </p:nvSpPr>
        <p:spPr>
          <a:xfrm>
            <a:off x="13961" y="5111466"/>
            <a:ext cx="8022019" cy="523220"/>
          </a:xfrm>
          <a:prstGeom prst="rect">
            <a:avLst/>
          </a:prstGeom>
        </p:spPr>
        <p:txBody>
          <a:bodyPr wrap="square">
            <a:spAutoFit/>
          </a:bodyPr>
          <a:lstStyle/>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堆合并法：每个节点时间正比于其</a:t>
            </a:r>
            <a:r>
              <a:rPr lang="zh-CN" altLang="en-US" sz="2800" b="1" dirty="0">
                <a:solidFill>
                  <a:srgbClr val="FF0000"/>
                </a:solidFill>
                <a:latin typeface="微软雅黑" panose="020B0503020204020204" pitchFamily="34" charset="-122"/>
                <a:ea typeface="微软雅黑" panose="020B0503020204020204" pitchFamily="34" charset="-122"/>
              </a:rPr>
              <a:t>高度</a:t>
            </a:r>
            <a:endParaRPr lang="en-US" altLang="zh-CN" sz="32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1" name="文本框 20"/>
              <p:cNvSpPr txBox="1"/>
              <p:nvPr/>
            </p:nvSpPr>
            <p:spPr>
              <a:xfrm>
                <a:off x="2974126" y="3693534"/>
                <a:ext cx="5774338" cy="399276"/>
              </a:xfrm>
              <a:prstGeom prst="rect">
                <a:avLst/>
              </a:prstGeom>
              <a:noFill/>
            </p:spPr>
            <p:txBody>
              <a:bodyPr wrap="none" lIns="0" tIns="0" rIns="0" bIns="0" rtlCol="0">
                <a:spAutoFit/>
              </a:bodyPr>
              <a:lstStyle/>
              <a:p>
                <a:r>
                  <a:rPr lang="en-US" altLang="zh-CN" sz="2400" dirty="0">
                    <a:sym typeface="Wingdings" panose="05000000000000000000" pitchFamily="2" charset="2"/>
                  </a:rPr>
                  <a:t></a:t>
                </a:r>
                <a:r>
                  <a:rPr lang="en-US" altLang="zh-CN" sz="2400" dirty="0"/>
                  <a:t> </a:t>
                </a:r>
                <a14:m>
                  <m:oMath xmlns:m="http://schemas.openxmlformats.org/officeDocument/2006/math">
                    <m:r>
                      <a:rPr lang="en-US" altLang="zh-CN" sz="2400" b="0" i="0" dirty="0" smtClean="0">
                        <a:latin typeface="Cambria Math" panose="02040503050406030204" pitchFamily="18" charset="0"/>
                      </a:rPr>
                      <m:t>2</m:t>
                    </m:r>
                    <m:r>
                      <m:rPr>
                        <m:sty m:val="p"/>
                      </m:rPr>
                      <a:rPr lang="en-US" altLang="zh-CN" sz="2400" b="0" i="0" dirty="0" smtClean="0">
                        <a:latin typeface="Cambria Math" panose="02040503050406030204" pitchFamily="18" charset="0"/>
                      </a:rPr>
                      <m:t>S</m:t>
                    </m:r>
                    <m:d>
                      <m:dPr>
                        <m:ctrlPr>
                          <a:rPr lang="en-US" altLang="zh-CN" sz="2400" b="0" i="1" dirty="0" smtClean="0">
                            <a:latin typeface="Cambria Math" panose="02040503050406030204" pitchFamily="18" charset="0"/>
                          </a:rPr>
                        </m:ctrlPr>
                      </m:dPr>
                      <m:e>
                        <m:r>
                          <m:rPr>
                            <m:sty m:val="p"/>
                          </m:rPr>
                          <a:rPr lang="en-US" altLang="zh-CN" sz="2400" b="0" i="0" dirty="0" smtClean="0">
                            <a:latin typeface="Cambria Math" panose="02040503050406030204" pitchFamily="18" charset="0"/>
                          </a:rPr>
                          <m:t>h</m:t>
                        </m:r>
                      </m:e>
                    </m:d>
                    <m:r>
                      <m:rPr>
                        <m:nor/>
                      </m:rPr>
                      <a:rPr lang="en-US" altLang="zh-CN" sz="2400" b="0" i="0" dirty="0" smtClean="0">
                        <a:latin typeface="Cambria Math" panose="02040503050406030204" pitchFamily="18" charset="0"/>
                      </a:rPr>
                      <m:t> </m:t>
                    </m:r>
                    <m:r>
                      <m:rPr>
                        <m:nor/>
                      </m:rPr>
                      <a:rPr lang="en-US" altLang="zh-CN" sz="2400" dirty="0"/>
                      <m:t>=</m:t>
                    </m:r>
                    <m:r>
                      <m:rPr>
                        <m:nor/>
                      </m:rPr>
                      <a:rPr lang="en-US" altLang="zh-CN" sz="2400" b="0" i="0" dirty="0" smtClean="0"/>
                      <m:t> </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=0</m:t>
                        </m:r>
                      </m:sub>
                      <m:sup>
                        <m:r>
                          <a:rPr lang="en-US" altLang="zh-CN" sz="2400" i="1" dirty="0">
                            <a:latin typeface="Cambria Math" panose="02040503050406030204" pitchFamily="18" charset="0"/>
                          </a:rPr>
                          <m:t>h</m:t>
                        </m:r>
                      </m:sup>
                      <m:e>
                        <m:r>
                          <a:rPr lang="en-US" altLang="zh-CN" sz="2400" i="1" dirty="0">
                            <a:latin typeface="Cambria Math" panose="02040503050406030204" pitchFamily="18" charset="0"/>
                          </a:rPr>
                          <m:t>𝑖</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r>
                              <a:rPr lang="en-US" altLang="zh-CN" sz="2400" i="1" dirty="0">
                                <a:latin typeface="Cambria Math" panose="02040503050406030204" pitchFamily="18" charset="0"/>
                                <a:ea typeface="Cambria Math" panose="02040503050406030204" pitchFamily="18" charset="0"/>
                              </a:rPr>
                              <m:t>+1</m:t>
                            </m:r>
                          </m:sup>
                        </m:sSup>
                      </m:e>
                    </m:nary>
                    <m:r>
                      <a:rPr lang="en-US" altLang="zh-CN" sz="2400" dirty="0">
                        <a:latin typeface="Cambria Math" panose="02040503050406030204" pitchFamily="18" charset="0"/>
                      </a:rPr>
                      <m:t>=</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1</m:t>
                        </m:r>
                      </m:sub>
                      <m:sup>
                        <m:r>
                          <a:rPr lang="en-US" altLang="zh-CN" sz="2400" i="1" dirty="0">
                            <a:latin typeface="Cambria Math" panose="02040503050406030204" pitchFamily="18" charset="0"/>
                          </a:rPr>
                          <m:t>h</m:t>
                        </m:r>
                        <m:r>
                          <a:rPr lang="en-US" altLang="zh-CN" sz="2400" i="1" dirty="0">
                            <a:latin typeface="Cambria Math" panose="02040503050406030204" pitchFamily="18" charset="0"/>
                          </a:rPr>
                          <m:t>+1</m:t>
                        </m:r>
                      </m:sup>
                      <m:e>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𝑖</m:t>
                        </m:r>
                        <m:r>
                          <a:rPr lang="en-US" altLang="zh-CN" sz="2400" b="0" i="1" dirty="0" smtClean="0">
                            <a:latin typeface="Cambria Math" panose="02040503050406030204" pitchFamily="18" charset="0"/>
                          </a:rPr>
                          <m:t>−1)</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sup>
                        </m:sSup>
                      </m:e>
                    </m:nary>
                  </m:oMath>
                </a14:m>
                <a:endParaRPr lang="en-US" altLang="zh-CN" sz="2400" i="1" dirty="0">
                  <a:latin typeface="Cambria Math" panose="02040503050406030204" pitchFamily="18" charset="0"/>
                  <a:ea typeface="Cambria Math" panose="020405030504060302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974126" y="3693534"/>
                <a:ext cx="5774338" cy="399276"/>
              </a:xfrm>
              <a:prstGeom prst="rect">
                <a:avLst/>
              </a:prstGeom>
              <a:blipFill>
                <a:blip r:embed="rId5"/>
                <a:stretch>
                  <a:fillRect l="-3273" t="-18462" b="-4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899592" y="4158479"/>
                <a:ext cx="8170378" cy="399276"/>
              </a:xfrm>
              <a:prstGeom prst="rect">
                <a:avLst/>
              </a:prstGeom>
              <a:noFill/>
            </p:spPr>
            <p:txBody>
              <a:bodyPr wrap="none" lIns="0" tIns="0" rIns="0" bIns="0" rtlCol="0">
                <a:spAutoFit/>
              </a:bodyPr>
              <a:lstStyle/>
              <a:p>
                <a:r>
                  <a:rPr lang="en-US" altLang="zh-CN" sz="2400" dirty="0">
                    <a:sym typeface="Wingdings" panose="05000000000000000000" pitchFamily="2" charset="2"/>
                  </a:rPr>
                  <a:t></a:t>
                </a:r>
                <a:r>
                  <a:rPr lang="en-US" altLang="zh-CN" sz="2400" dirty="0"/>
                  <a:t> </a:t>
                </a:r>
                <a14:m>
                  <m:oMath xmlns:m="http://schemas.openxmlformats.org/officeDocument/2006/math">
                    <m:r>
                      <m:rPr>
                        <m:sty m:val="p"/>
                      </m:rPr>
                      <a:rPr lang="en-US" altLang="zh-CN" sz="2400" b="0" i="0" dirty="0" smtClean="0">
                        <a:latin typeface="Cambria Math" panose="02040503050406030204" pitchFamily="18" charset="0"/>
                      </a:rPr>
                      <m:t>S</m:t>
                    </m:r>
                    <m:d>
                      <m:dPr>
                        <m:ctrlPr>
                          <a:rPr lang="en-US" altLang="zh-CN" sz="2400" b="0" i="1" dirty="0" smtClean="0">
                            <a:latin typeface="Cambria Math" panose="02040503050406030204" pitchFamily="18" charset="0"/>
                          </a:rPr>
                        </m:ctrlPr>
                      </m:dPr>
                      <m:e>
                        <m:r>
                          <m:rPr>
                            <m:sty m:val="p"/>
                          </m:rPr>
                          <a:rPr lang="en-US" altLang="zh-CN" sz="2400" b="0" i="0" dirty="0" smtClean="0">
                            <a:latin typeface="Cambria Math" panose="02040503050406030204" pitchFamily="18" charset="0"/>
                          </a:rPr>
                          <m:t>h</m:t>
                        </m:r>
                      </m:e>
                    </m:d>
                    <m:r>
                      <a:rPr lang="en-US" altLang="zh-CN" sz="2400" b="0" i="0" dirty="0" smtClean="0">
                        <a:latin typeface="Cambria Math" panose="02040503050406030204" pitchFamily="18" charset="0"/>
                      </a:rPr>
                      <m:t>=</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=1</m:t>
                        </m:r>
                      </m:sub>
                      <m:sup>
                        <m:r>
                          <a:rPr lang="en-US" altLang="zh-CN" sz="2400" i="1" dirty="0">
                            <a:latin typeface="Cambria Math" panose="02040503050406030204" pitchFamily="18" charset="0"/>
                          </a:rPr>
                          <m:t>h</m:t>
                        </m:r>
                        <m:r>
                          <a:rPr lang="en-US" altLang="zh-CN" sz="2400" i="1" dirty="0">
                            <a:latin typeface="Cambria Math" panose="02040503050406030204" pitchFamily="18" charset="0"/>
                          </a:rPr>
                          <m:t>+1</m:t>
                        </m:r>
                      </m:sup>
                      <m:e>
                        <m:r>
                          <a:rPr lang="en-US" altLang="zh-CN" sz="2400" i="1" dirty="0">
                            <a:latin typeface="Cambria Math" panose="02040503050406030204" pitchFamily="18" charset="0"/>
                          </a:rPr>
                          <m:t>(</m:t>
                        </m:r>
                        <m:r>
                          <a:rPr lang="en-US" altLang="zh-CN" sz="2400" i="1" dirty="0">
                            <a:latin typeface="Cambria Math" panose="02040503050406030204" pitchFamily="18" charset="0"/>
                          </a:rPr>
                          <m:t>𝑖</m:t>
                        </m:r>
                        <m:r>
                          <a:rPr lang="en-US" altLang="zh-CN" sz="2400" i="1" dirty="0">
                            <a:latin typeface="Cambria Math" panose="02040503050406030204" pitchFamily="18" charset="0"/>
                          </a:rPr>
                          <m:t>−1)×</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sup>
                        </m:sSup>
                      </m:e>
                    </m:nary>
                    <m:r>
                      <a:rPr lang="en-US" altLang="zh-CN" sz="2400" b="0" i="1" dirty="0" smtClean="0">
                        <a:latin typeface="Cambria Math" panose="02040503050406030204" pitchFamily="18" charset="0"/>
                        <a:ea typeface="Cambria Math" panose="02040503050406030204" pitchFamily="18" charset="0"/>
                      </a:rPr>
                      <m:t>−</m:t>
                    </m:r>
                    <m:nary>
                      <m:naryPr>
                        <m:chr m:val="∑"/>
                        <m:limLoc m:val="subSup"/>
                        <m:ctrlPr>
                          <a:rPr lang="en-US" altLang="zh-CN" sz="2400" i="1" dirty="0">
                            <a:latin typeface="Cambria Math" panose="02040503050406030204" pitchFamily="18" charset="0"/>
                          </a:rPr>
                        </m:ctrlPr>
                      </m:naryPr>
                      <m:sub>
                        <m:r>
                          <m:rPr>
                            <m:brk m:alnAt="25"/>
                          </m:rPr>
                          <a:rPr lang="en-US" altLang="zh-CN" sz="2400" i="1" dirty="0">
                            <a:latin typeface="Cambria Math" panose="02040503050406030204" pitchFamily="18" charset="0"/>
                          </a:rPr>
                          <m:t>𝑖</m:t>
                        </m:r>
                        <m:r>
                          <a:rPr lang="en-US" altLang="zh-CN" sz="2400" i="1" dirty="0">
                            <a:latin typeface="Cambria Math" panose="02040503050406030204" pitchFamily="18" charset="0"/>
                          </a:rPr>
                          <m:t>=0</m:t>
                        </m:r>
                      </m:sub>
                      <m:sup>
                        <m:r>
                          <a:rPr lang="en-US" altLang="zh-CN" sz="2400" i="1" dirty="0">
                            <a:latin typeface="Cambria Math" panose="02040503050406030204" pitchFamily="18" charset="0"/>
                          </a:rPr>
                          <m:t>h</m:t>
                        </m:r>
                      </m:sup>
                      <m:e>
                        <m:r>
                          <a:rPr lang="en-US" altLang="zh-CN" sz="2400" i="1" dirty="0">
                            <a:latin typeface="Cambria Math" panose="02040503050406030204" pitchFamily="18" charset="0"/>
                          </a:rPr>
                          <m:t>𝑖</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𝑖</m:t>
                            </m:r>
                          </m:sup>
                        </m:sSup>
                      </m:e>
                    </m:nary>
                    <m:r>
                      <a:rPr lang="en-US" altLang="zh-CN" sz="2400" dirty="0">
                        <a:latin typeface="Cambria Math" panose="02040503050406030204" pitchFamily="18" charset="0"/>
                      </a:rPr>
                      <m:t>=</m:t>
                    </m:r>
                    <m:r>
                      <a:rPr lang="en-US" altLang="zh-CN" sz="2400" i="1" dirty="0" smtClean="0">
                        <a:latin typeface="Cambria Math" panose="02040503050406030204" pitchFamily="18" charset="0"/>
                      </a:rPr>
                      <m:t>h</m:t>
                    </m:r>
                    <m:r>
                      <a:rPr lang="en-US" altLang="zh-CN" sz="2400" i="1" dirty="0" smtClean="0">
                        <a:latin typeface="Cambria Math" panose="02040503050406030204" pitchFamily="18" charset="0"/>
                        <a:ea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b="0" i="1" dirty="0" smtClean="0">
                            <a:latin typeface="Cambria Math" panose="02040503050406030204" pitchFamily="18" charset="0"/>
                            <a:ea typeface="Cambria Math" panose="02040503050406030204" pitchFamily="18" charset="0"/>
                          </a:rPr>
                          <m:t>h</m:t>
                        </m:r>
                        <m:r>
                          <a:rPr lang="en-US" altLang="zh-CN" sz="2400" b="0" i="1" dirty="0" smtClean="0">
                            <a:latin typeface="Cambria Math" panose="02040503050406030204" pitchFamily="18" charset="0"/>
                            <a:ea typeface="Cambria Math" panose="02040503050406030204" pitchFamily="18" charset="0"/>
                          </a:rPr>
                          <m:t>+1</m:t>
                        </m:r>
                      </m:sup>
                    </m:sSup>
                    <m:r>
                      <a:rPr lang="en-US" altLang="zh-CN" sz="2400" b="0" i="1" dirty="0" smtClean="0">
                        <a:latin typeface="Cambria Math" panose="02040503050406030204" pitchFamily="18" charset="0"/>
                        <a:ea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2</m:t>
                        </m:r>
                      </m:e>
                      <m:sup>
                        <m:r>
                          <a:rPr lang="en-US" altLang="zh-CN" sz="2400" i="1" dirty="0">
                            <a:latin typeface="Cambria Math" panose="02040503050406030204" pitchFamily="18" charset="0"/>
                            <a:ea typeface="Cambria Math" panose="02040503050406030204" pitchFamily="18" charset="0"/>
                          </a:rPr>
                          <m:t>h</m:t>
                        </m:r>
                        <m:r>
                          <a:rPr lang="en-US" altLang="zh-CN" sz="2400" i="1" dirty="0">
                            <a:latin typeface="Cambria Math" panose="02040503050406030204" pitchFamily="18" charset="0"/>
                            <a:ea typeface="Cambria Math" panose="02040503050406030204" pitchFamily="18" charset="0"/>
                          </a:rPr>
                          <m:t>+1</m:t>
                        </m:r>
                      </m:sup>
                    </m:sSup>
                    <m:r>
                      <a:rPr lang="en-US" altLang="zh-CN" sz="2400" i="1" dirty="0" smtClean="0">
                        <a:latin typeface="Cambria Math" panose="02040503050406030204" pitchFamily="18" charset="0"/>
                        <a:ea typeface="Cambria Math" panose="02040503050406030204" pitchFamily="18" charset="0"/>
                      </a:rPr>
                      <m:t>+</m:t>
                    </m:r>
                  </m:oMath>
                </a14:m>
                <a:r>
                  <a:rPr lang="en-US" altLang="zh-CN" sz="2400" dirty="0">
                    <a:latin typeface="Cambria Math" panose="02040503050406030204" pitchFamily="18" charset="0"/>
                    <a:ea typeface="Cambria Math" panose="02040503050406030204" pitchFamily="18" charset="0"/>
                  </a:rPr>
                  <a:t>2</a:t>
                </a:r>
              </a:p>
            </p:txBody>
          </p:sp>
        </mc:Choice>
        <mc:Fallback xmlns="">
          <p:sp>
            <p:nvSpPr>
              <p:cNvPr id="22" name="文本框 21"/>
              <p:cNvSpPr txBox="1">
                <a:spLocks noRot="1" noChangeAspect="1" noMove="1" noResize="1" noEditPoints="1" noAdjustHandles="1" noChangeArrowheads="1" noChangeShapeType="1" noTextEdit="1"/>
              </p:cNvSpPr>
              <p:nvPr/>
            </p:nvSpPr>
            <p:spPr>
              <a:xfrm>
                <a:off x="899592" y="4158479"/>
                <a:ext cx="8170378" cy="399276"/>
              </a:xfrm>
              <a:prstGeom prst="rect">
                <a:avLst/>
              </a:prstGeom>
              <a:blipFill>
                <a:blip r:embed="rId6"/>
                <a:stretch>
                  <a:fillRect l="-2313" t="-18182" r="-1343" b="-439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899592" y="4621819"/>
                <a:ext cx="6937284" cy="369332"/>
              </a:xfrm>
              <a:prstGeom prst="rect">
                <a:avLst/>
              </a:prstGeom>
              <a:noFill/>
            </p:spPr>
            <p:txBody>
              <a:bodyPr wrap="none" lIns="0" tIns="0" rIns="0" bIns="0" rtlCol="0">
                <a:spAutoFit/>
              </a:bodyPr>
              <a:lstStyle/>
              <a:p>
                <a:r>
                  <a:rPr lang="en-US" altLang="zh-CN" sz="2400" dirty="0">
                    <a:sym typeface="Wingdings" panose="05000000000000000000" pitchFamily="2" charset="2"/>
                  </a:rPr>
                  <a:t></a:t>
                </a:r>
                <a:r>
                  <a:rPr lang="en-US" altLang="zh-CN" sz="2400" dirty="0"/>
                  <a:t> </a:t>
                </a:r>
                <a14:m>
                  <m:oMath xmlns:m="http://schemas.openxmlformats.org/officeDocument/2006/math">
                    <m:r>
                      <m:rPr>
                        <m:sty m:val="p"/>
                      </m:rPr>
                      <a:rPr lang="en-US" altLang="zh-CN" sz="2400" b="0" i="0" dirty="0" smtClean="0">
                        <a:latin typeface="Cambria Math" panose="02040503050406030204" pitchFamily="18" charset="0"/>
                      </a:rPr>
                      <m:t>S</m:t>
                    </m:r>
                    <m:d>
                      <m:dPr>
                        <m:ctrlPr>
                          <a:rPr lang="en-US" altLang="zh-CN" sz="2400" b="0" i="1" dirty="0" smtClean="0">
                            <a:latin typeface="Cambria Math" panose="02040503050406030204" pitchFamily="18" charset="0"/>
                          </a:rPr>
                        </m:ctrlPr>
                      </m:dPr>
                      <m:e>
                        <m:r>
                          <m:rPr>
                            <m:sty m:val="p"/>
                          </m:rPr>
                          <a:rPr lang="en-US" altLang="zh-CN" sz="2400" b="0" i="0" dirty="0" smtClean="0">
                            <a:latin typeface="Cambria Math" panose="02040503050406030204" pitchFamily="18" charset="0"/>
                          </a:rPr>
                          <m:t>h</m:t>
                        </m:r>
                      </m:e>
                    </m:d>
                    <m:r>
                      <a:rPr lang="en-US" altLang="zh-CN" sz="2400" b="0" i="0" dirty="0" smtClean="0">
                        <a:latin typeface="Cambria Math" panose="02040503050406030204" pitchFamily="18" charset="0"/>
                      </a:rPr>
                      <m:t>=</m:t>
                    </m:r>
                    <m:d>
                      <m:dPr>
                        <m:begChr m:val="（"/>
                        <m:endChr m:val="）"/>
                        <m:ctrlPr>
                          <a:rPr lang="zh-CN" altLang="en-US" sz="2400" b="0" i="1" dirty="0" smtClean="0">
                            <a:latin typeface="Cambria Math" panose="02040503050406030204" pitchFamily="18" charset="0"/>
                          </a:rPr>
                        </m:ctrlPr>
                      </m:dPr>
                      <m:e>
                        <m:func>
                          <m:funcPr>
                            <m:ctrlPr>
                              <a:rPr lang="en-US" altLang="zh-CN" sz="2400" b="0" i="1" dirty="0" smtClean="0">
                                <a:latin typeface="Cambria Math" panose="02040503050406030204" pitchFamily="18" charset="0"/>
                              </a:rPr>
                            </m:ctrlPr>
                          </m:funcPr>
                          <m:fName>
                            <m:r>
                              <m:rPr>
                                <m:sty m:val="p"/>
                              </m:rPr>
                              <a:rPr lang="en-US" altLang="zh-CN" sz="2400" b="0" i="0" dirty="0" smtClean="0">
                                <a:latin typeface="Cambria Math" panose="02040503050406030204" pitchFamily="18" charset="0"/>
                              </a:rPr>
                              <m:t>log</m:t>
                            </m:r>
                          </m:fName>
                          <m:e>
                            <m:r>
                              <a:rPr lang="en-US" altLang="zh-CN" sz="2400" b="0" i="1" baseline="-25000" dirty="0" smtClean="0">
                                <a:latin typeface="Cambria Math" panose="02040503050406030204" pitchFamily="18" charset="0"/>
                              </a:rPr>
                              <m:t>2</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+1</m:t>
                                </m:r>
                              </m:e>
                            </m:d>
                          </m:e>
                        </m:func>
                        <m:r>
                          <a:rPr lang="en-US" altLang="zh-CN" sz="2400" b="0" i="1" dirty="0" smtClean="0">
                            <a:latin typeface="Cambria Math" panose="02040503050406030204" pitchFamily="18" charset="0"/>
                          </a:rPr>
                          <m:t>−2</m:t>
                        </m:r>
                      </m:e>
                    </m:d>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+1</m:t>
                        </m:r>
                      </m:e>
                    </m:d>
                    <m:r>
                      <a:rPr lang="en-US" altLang="zh-CN" sz="2400" b="0" i="1" dirty="0" smtClean="0">
                        <a:latin typeface="Cambria Math" panose="02040503050406030204" pitchFamily="18" charset="0"/>
                      </a:rPr>
                      <m:t>+2=</m:t>
                    </m:r>
                    <m:r>
                      <a:rPr lang="en-US" altLang="zh-CN" sz="2400" b="0" i="1" dirty="0" smtClean="0">
                        <a:latin typeface="Cambria Math" panose="02040503050406030204" pitchFamily="18" charset="0"/>
                      </a:rPr>
                      <m:t>𝑂</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𝑛𝑙𝑜𝑔𝑛</m:t>
                    </m:r>
                    <m:r>
                      <a:rPr lang="en-US" altLang="zh-CN" sz="2400" b="0" i="1" dirty="0" smtClean="0">
                        <a:latin typeface="Cambria Math" panose="02040503050406030204" pitchFamily="18" charset="0"/>
                      </a:rPr>
                      <m:t>)</m:t>
                    </m:r>
                  </m:oMath>
                </a14:m>
                <a:endParaRPr lang="en-US" altLang="zh-CN" sz="2400" dirty="0">
                  <a:latin typeface="Cambria Math" panose="02040503050406030204" pitchFamily="18" charset="0"/>
                  <a:ea typeface="Cambria Math" panose="02040503050406030204" pitchFamily="18" charset="0"/>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899592" y="4621819"/>
                <a:ext cx="6937284" cy="369332"/>
              </a:xfrm>
              <a:prstGeom prst="rect">
                <a:avLst/>
              </a:prstGeom>
              <a:blipFill>
                <a:blip r:embed="rId7"/>
                <a:stretch>
                  <a:fillRect l="-2724" t="-22951" r="-264" b="-508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5626775"/>
      </p:ext>
    </p:extLst>
  </p:cSld>
  <p:clrMapOvr>
    <a:masterClrMapping/>
  </p:clrMapOvr>
  <p:transition advTm="157">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堆构建</a:t>
            </a:r>
          </a:p>
        </p:txBody>
      </p:sp>
      <p:sp>
        <p:nvSpPr>
          <p:cNvPr id="69" name="TextBox 20"/>
          <p:cNvSpPr txBox="1">
            <a:spLocks noChangeArrowheads="1"/>
          </p:cNvSpPr>
          <p:nvPr/>
        </p:nvSpPr>
        <p:spPr bwMode="auto">
          <a:xfrm>
            <a:off x="107504" y="1149132"/>
            <a:ext cx="9575275"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堆构建的代码实现</a:t>
            </a:r>
            <a:endParaRPr lang="en-US" altLang="zh-CN" sz="3200" b="1" dirty="0">
              <a:latin typeface="微软雅黑" panose="020B0503020204020204" pitchFamily="34" charset="-122"/>
              <a:ea typeface="微软雅黑" panose="020B0503020204020204" pitchFamily="34" charset="-122"/>
            </a:endParaRPr>
          </a:p>
        </p:txBody>
      </p:sp>
      <p:sp>
        <p:nvSpPr>
          <p:cNvPr id="4" name="矩形 3"/>
          <p:cNvSpPr/>
          <p:nvPr/>
        </p:nvSpPr>
        <p:spPr>
          <a:xfrm>
            <a:off x="179512" y="1733907"/>
            <a:ext cx="8712968" cy="3416320"/>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makeHeap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b="1" kern="0" dirty="0">
                <a:solidFill>
                  <a:srgbClr val="CC0000"/>
                </a:solidFill>
                <a:latin typeface="Consolas" panose="020B0609020204030204" pitchFamily="49" charset="0"/>
                <a:ea typeface="隶书" pitchFamily="49" charset="-122"/>
              </a:rPr>
              <a:t>//</a:t>
            </a:r>
            <a:r>
              <a:rPr lang="zh-CN" altLang="en-US" b="1" kern="0" dirty="0">
                <a:solidFill>
                  <a:srgbClr val="CC0000"/>
                </a:solidFill>
                <a:latin typeface="Consolas" panose="020B0609020204030204" pitchFamily="49" charset="0"/>
                <a:ea typeface="隶书" pitchFamily="49" charset="-122"/>
              </a:rPr>
              <a:t>建堆的过程就是一个不断调整堆的过程，循环调用函数</a:t>
            </a:r>
            <a:r>
              <a:rPr lang="en-US" altLang="zh-CN" b="1" kern="0" dirty="0" err="1">
                <a:solidFill>
                  <a:srgbClr val="CC0000"/>
                </a:solidFill>
                <a:latin typeface="Consolas" panose="020B0609020204030204" pitchFamily="49" charset="0"/>
                <a:ea typeface="隶书" pitchFamily="49" charset="-122"/>
              </a:rPr>
              <a:t>percolateDown</a:t>
            </a:r>
            <a:r>
              <a:rPr lang="zh-CN" altLang="en-US" b="1" kern="0" dirty="0">
                <a:solidFill>
                  <a:srgbClr val="CC0000"/>
                </a:solidFill>
                <a:latin typeface="Consolas" panose="020B0609020204030204" pitchFamily="49" charset="0"/>
                <a:ea typeface="隶书" pitchFamily="49" charset="-122"/>
              </a:rPr>
              <a:t>调整子树  </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 2)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a:t>
            </a:r>
            <a:r>
              <a:rPr lang="zh-CN" altLang="en-US" b="1" kern="0" dirty="0">
                <a:solidFill>
                  <a:srgbClr val="CC0000"/>
                </a:solidFill>
                <a:latin typeface="Consolas" panose="020B0609020204030204" pitchFamily="49" charset="0"/>
                <a:ea typeface="隶书" pitchFamily="49" charset="-122"/>
              </a:rPr>
              <a:t>第一个需要调整的子树的根节点地址</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parent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2 -1;</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(1){</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percolateDown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(parent,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heapDataVec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[parent]);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 parent)</a:t>
            </a:r>
            <a:r>
              <a:rPr lang="en-US" altLang="zh-CN"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到达根节点，返回</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--parent;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2043956397"/>
      </p:ext>
    </p:extLst>
  </p:cSld>
  <p:clrMapOvr>
    <a:masterClrMapping/>
  </p:clrMapOvr>
  <p:transition advTm="157">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395536" y="1366520"/>
            <a:ext cx="8424936" cy="141160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序列</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0 1 2 3 4 5 6 7 8 9</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，按照堆合并法构建大顶堆，则堆中元素为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（填入不带空格的十个数字构成的数，如</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987654321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6" name="圆角矩形 5"/>
          <p:cNvSpPr/>
          <p:nvPr>
            <p:custDataLst>
              <p:tags r:id="rId3"/>
            </p:custDataLst>
          </p:nvPr>
        </p:nvSpPr>
        <p:spPr bwMode="auto">
          <a:xfrm>
            <a:off x="6172200" y="6215063"/>
            <a:ext cx="1543050" cy="411480"/>
          </a:xfrm>
          <a:prstGeom prst="roundRect">
            <a:avLst/>
          </a:prstGeom>
          <a:solidFill>
            <a:srgbClr val="808080"/>
          </a:solidFill>
          <a:ln w="381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p:cNvSpPr/>
          <p:nvPr>
            <p:custDataLst>
              <p:tags r:id="rId4"/>
            </p:custDataLst>
          </p:nvPr>
        </p:nvSpPr>
        <p:spPr bwMode="auto">
          <a:xfrm>
            <a:off x="0" y="5849303"/>
            <a:ext cx="9144000" cy="365760"/>
          </a:xfrm>
          <a:prstGeom prst="rect">
            <a:avLst/>
          </a:prstGeom>
          <a:solidFill>
            <a:srgbClr val="FBFAEF"/>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wrap="none" lIns="91446" tIns="91446" rIns="91446" bIns="91446" rtlCol="0" anchor="ctr" anchorCtr="1"/>
          <a:lstStyle/>
          <a:p>
            <a:r>
              <a:rPr lang="zh-CN" altLang="en-US" sz="1200">
                <a:solidFill>
                  <a:srgbClr val="F84F4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bwMode="auto">
            <a:xfrm>
              <a:off x="0" y="0"/>
              <a:ext cx="9144000" cy="635000"/>
            </a:xfrm>
            <a:prstGeom prst="rect">
              <a:avLst/>
            </a:prstGeom>
            <a:solidFill>
              <a:srgbClr val="F6F7F8"/>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ColorBlock"/>
            <p:cNvSpPr/>
            <p:nvPr>
              <p:custDataLst>
                <p:tags r:id="rId8"/>
              </p:custDataLst>
            </p:nvPr>
          </p:nvSpPr>
          <p:spPr bwMode="auto">
            <a:xfrm>
              <a:off x="0" y="0"/>
              <a:ext cx="190500" cy="635000"/>
            </a:xfrm>
            <a:prstGeom prst="rect">
              <a:avLst/>
            </a:prstGeom>
            <a:solidFill>
              <a:srgbClr val="639EF4"/>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16744749"/>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253309" y="1149132"/>
            <a:ext cx="8783187" cy="140038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回顾：选择排序</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每次从待排序的元素中选出最大元素，存放在已排序序列的起始位置</a:t>
            </a:r>
          </a:p>
        </p:txBody>
      </p:sp>
      <p:sp>
        <p:nvSpPr>
          <p:cNvPr id="19" name="文本框 18"/>
          <p:cNvSpPr txBox="1"/>
          <p:nvPr/>
        </p:nvSpPr>
        <p:spPr>
          <a:xfrm>
            <a:off x="251768" y="6028720"/>
            <a:ext cx="4776359" cy="461665"/>
          </a:xfrm>
          <a:prstGeom prst="rect">
            <a:avLst/>
          </a:prstGeom>
          <a:solidFill>
            <a:srgbClr val="C00000"/>
          </a:solidFill>
          <a:ln w="31750">
            <a:noFill/>
          </a:ln>
        </p:spPr>
        <p:txBody>
          <a:bodyPr wrap="square" rtlCol="0">
            <a:spAutoFit/>
          </a:bodyPr>
          <a:lstStyle/>
          <a:p>
            <a:pPr algn="ctr"/>
            <a:r>
              <a:rPr kumimoji="1" lang="zh-CN" altLang="en-US" sz="2400" b="1" dirty="0">
                <a:solidFill>
                  <a:schemeClr val="bg1"/>
                </a:solidFill>
                <a:latin typeface="Microsoft YaHei" charset="0"/>
                <a:ea typeface="Microsoft YaHei" charset="0"/>
                <a:cs typeface="Microsoft YaHei" charset="0"/>
              </a:rPr>
              <a:t>两层循环迭代，平均复杂度</a:t>
            </a:r>
            <a:r>
              <a:rPr kumimoji="1" lang="en-US" altLang="zh-CN" sz="2400" b="1" dirty="0">
                <a:solidFill>
                  <a:schemeClr val="bg1"/>
                </a:solidFill>
                <a:latin typeface="Microsoft YaHei" charset="0"/>
                <a:ea typeface="Microsoft YaHei" charset="0"/>
                <a:cs typeface="Microsoft YaHei" charset="0"/>
              </a:rPr>
              <a:t>O(n</a:t>
            </a:r>
            <a:r>
              <a:rPr kumimoji="1" lang="en-US" altLang="zh-CN" sz="2400" b="1" baseline="30000" dirty="0">
                <a:solidFill>
                  <a:schemeClr val="bg1"/>
                </a:solidFill>
                <a:latin typeface="Microsoft YaHei" charset="0"/>
                <a:ea typeface="Microsoft YaHei" charset="0"/>
                <a:cs typeface="Microsoft YaHei" charset="0"/>
              </a:rPr>
              <a:t>2</a:t>
            </a:r>
            <a:r>
              <a:rPr kumimoji="1" lang="en-US" altLang="zh-CN" sz="2400" b="1" dirty="0">
                <a:solidFill>
                  <a:schemeClr val="bg1"/>
                </a:solidFill>
                <a:latin typeface="Microsoft YaHei" charset="0"/>
                <a:ea typeface="Microsoft YaHei" charset="0"/>
                <a:cs typeface="Microsoft YaHei" charset="0"/>
              </a:rPr>
              <a:t>)</a:t>
            </a:r>
            <a:endParaRPr kumimoji="1" lang="zh-CN" altLang="en-US" sz="2400" b="1" dirty="0">
              <a:solidFill>
                <a:schemeClr val="bg1"/>
              </a:solidFill>
              <a:latin typeface="Microsoft YaHei" charset="0"/>
              <a:ea typeface="Microsoft YaHei" charset="0"/>
              <a:cs typeface="Microsoft YaHei" charset="0"/>
            </a:endParaRPr>
          </a:p>
        </p:txBody>
      </p:sp>
      <p:sp>
        <p:nvSpPr>
          <p:cNvPr id="20" name="矩形 19"/>
          <p:cNvSpPr/>
          <p:nvPr/>
        </p:nvSpPr>
        <p:spPr>
          <a:xfrm>
            <a:off x="251768" y="2549515"/>
            <a:ext cx="8617112" cy="1354217"/>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rPr>
              <a:t>template</a:t>
            </a:r>
            <a:r>
              <a:rPr lang="en-US" altLang="zh-CN" sz="1600" dirty="0">
                <a:solidFill>
                  <a:srgbClr val="000000"/>
                </a:solidFill>
                <a:highlight>
                  <a:srgbClr val="FFFFFF"/>
                </a:highlight>
                <a:latin typeface="Consolas" panose="020B0609020204030204" pitchFamily="49" charset="0"/>
              </a:rPr>
              <a:t> &lt;</a:t>
            </a:r>
            <a:r>
              <a:rPr lang="en-US" altLang="zh-CN" sz="1600" dirty="0" err="1">
                <a:solidFill>
                  <a:srgbClr val="0000FF"/>
                </a:solidFill>
                <a:highlight>
                  <a:srgbClr val="FFFFFF"/>
                </a:highlight>
                <a:latin typeface="Consolas" panose="020B0609020204030204" pitchFamily="49" charset="0"/>
              </a:rPr>
              <a:t>typename</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 </a:t>
            </a:r>
            <a:r>
              <a:rPr lang="en-US" altLang="zh-CN" sz="1600" kern="0" dirty="0">
                <a:solidFill>
                  <a:srgbClr val="CC0000"/>
                </a:solidFill>
                <a:latin typeface="Times New Roman" pitchFamily="18" charset="0"/>
                <a:ea typeface="隶书" pitchFamily="49" charset="-122"/>
              </a:rPr>
              <a:t>//</a:t>
            </a:r>
            <a:r>
              <a:rPr lang="zh-CN" altLang="en-US" sz="1600" kern="0" dirty="0">
                <a:solidFill>
                  <a:srgbClr val="CC0000"/>
                </a:solidFill>
                <a:latin typeface="Times New Roman" pitchFamily="18" charset="0"/>
                <a:ea typeface="隶书" pitchFamily="49" charset="-122"/>
              </a:rPr>
              <a:t>向量选择排序</a:t>
            </a:r>
          </a:p>
          <a:p>
            <a:r>
              <a:rPr lang="en-US" altLang="zh-CN" sz="1600" dirty="0">
                <a:solidFill>
                  <a:srgbClr val="0000FF"/>
                </a:solidFill>
                <a:highlight>
                  <a:srgbClr val="FFFFFF"/>
                </a:highlight>
                <a:latin typeface="Consolas" panose="020B0609020204030204" pitchFamily="49" charset="0"/>
              </a:rPr>
              <a:t>void</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Vector</a:t>
            </a:r>
            <a:r>
              <a:rPr lang="en-US" altLang="zh-CN" sz="1600" dirty="0">
                <a:solidFill>
                  <a:srgbClr val="000000"/>
                </a:solidFill>
                <a:highlight>
                  <a:srgbClr val="FFFFFF"/>
                </a:highlight>
                <a:latin typeface="Consolas" panose="020B0609020204030204" pitchFamily="49" charset="0"/>
              </a:rPr>
              <a:t>&lt;</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a:t>
            </a:r>
            <a:r>
              <a:rPr lang="en-US" altLang="zh-CN" sz="1600" dirty="0" err="1">
                <a:solidFill>
                  <a:srgbClr val="000000"/>
                </a:solidFill>
                <a:highlight>
                  <a:srgbClr val="FFFFFF"/>
                </a:highlight>
                <a:latin typeface="Consolas" panose="020B0609020204030204" pitchFamily="49" charset="0"/>
              </a:rPr>
              <a:t>selectionSort</a:t>
            </a:r>
            <a:r>
              <a:rPr lang="en-US" altLang="zh-CN" sz="1600" dirty="0">
                <a:solidFill>
                  <a:srgbClr val="000000"/>
                </a:solidFill>
                <a:highlight>
                  <a:srgbClr val="FFFFFF"/>
                </a:highlight>
                <a:latin typeface="Consolas" panose="020B0609020204030204" pitchFamily="49" charset="0"/>
              </a:rPr>
              <a:t> (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 {</a:t>
            </a:r>
            <a:endParaRPr lang="en-US" altLang="zh-CN" sz="1600" kern="0" dirty="0">
              <a:solidFill>
                <a:srgbClr val="CC0000"/>
              </a:solidFill>
              <a:highlight>
                <a:srgbClr val="FFFFFF"/>
              </a:highlight>
              <a:latin typeface="Times New Roman" pitchFamily="18" charset="0"/>
              <a:ea typeface="隶书" pitchFamily="49" charset="-122"/>
            </a:endParaRPr>
          </a:p>
          <a:p>
            <a:r>
              <a:rPr lang="en-US" altLang="zh-CN" sz="1600" dirty="0">
                <a:solidFill>
                  <a:srgbClr val="0000FF"/>
                </a:solidFill>
                <a:highlight>
                  <a:srgbClr val="FFFFFF"/>
                </a:highlight>
                <a:latin typeface="Consolas" panose="020B0609020204030204" pitchFamily="49" charset="0"/>
              </a:rPr>
              <a:t>    while</a:t>
            </a:r>
            <a:r>
              <a:rPr lang="en-US" altLang="zh-CN" sz="1600" dirty="0">
                <a:solidFill>
                  <a:srgbClr val="000000"/>
                </a:solidFill>
                <a:highlight>
                  <a:srgbClr val="FFFFFF"/>
                </a:highlight>
                <a:latin typeface="Consolas" panose="020B0609020204030204" pitchFamily="49" charset="0"/>
              </a:rPr>
              <a:t> (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&lt;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a:t>
            </a:r>
          </a:p>
          <a:p>
            <a:r>
              <a:rPr lang="en-US" altLang="zh-CN" sz="1600" dirty="0">
                <a:solidFill>
                  <a:srgbClr val="000000"/>
                </a:solidFill>
                <a:highlight>
                  <a:srgbClr val="FFFFFF"/>
                </a:highlight>
                <a:latin typeface="Consolas" panose="020B0609020204030204" pitchFamily="49" charset="0"/>
              </a:rPr>
              <a:t>    swap(_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[max(</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a:t>
            </a:r>
            <a:r>
              <a:rPr lang="en-US" altLang="zh-CN" sz="1600" kern="0" dirty="0">
                <a:solidFill>
                  <a:srgbClr val="CC0000"/>
                </a:solidFill>
                <a:latin typeface="Times New Roman" pitchFamily="18" charset="0"/>
                <a:ea typeface="隶书" pitchFamily="49" charset="-122"/>
              </a:rPr>
              <a:t>//</a:t>
            </a:r>
            <a:r>
              <a:rPr lang="zh-CN" altLang="en-US" sz="1600" kern="0" dirty="0">
                <a:solidFill>
                  <a:srgbClr val="CC0000"/>
                </a:solidFill>
                <a:latin typeface="Times New Roman" pitchFamily="18" charset="0"/>
                <a:ea typeface="隶书" pitchFamily="49" charset="-122"/>
              </a:rPr>
              <a:t>将</a:t>
            </a:r>
            <a:r>
              <a:rPr lang="en-US" altLang="zh-CN" sz="1600" kern="0" dirty="0">
                <a:solidFill>
                  <a:srgbClr val="CC0000"/>
                </a:solidFill>
                <a:latin typeface="Times New Roman" pitchFamily="18" charset="0"/>
                <a:ea typeface="隶书" pitchFamily="49" charset="-122"/>
              </a:rPr>
              <a:t>[hi]</a:t>
            </a:r>
            <a:r>
              <a:rPr lang="zh-CN" altLang="en-US" sz="1600" kern="0" dirty="0">
                <a:solidFill>
                  <a:srgbClr val="CC0000"/>
                </a:solidFill>
                <a:latin typeface="Times New Roman" pitchFamily="18" charset="0"/>
                <a:ea typeface="隶书" pitchFamily="49" charset="-122"/>
              </a:rPr>
              <a:t>与</a:t>
            </a:r>
            <a:r>
              <a:rPr lang="en-US" altLang="zh-CN" sz="1600" kern="0" dirty="0">
                <a:solidFill>
                  <a:srgbClr val="CC0000"/>
                </a:solidFill>
                <a:latin typeface="Times New Roman" pitchFamily="18" charset="0"/>
                <a:ea typeface="隶书" pitchFamily="49" charset="-122"/>
              </a:rPr>
              <a:t>[lo, hi]</a:t>
            </a:r>
            <a:r>
              <a:rPr lang="zh-CN" altLang="en-US" sz="1600" kern="0" dirty="0">
                <a:solidFill>
                  <a:srgbClr val="CC0000"/>
                </a:solidFill>
                <a:latin typeface="Times New Roman" pitchFamily="18" charset="0"/>
                <a:ea typeface="隶书" pitchFamily="49" charset="-122"/>
              </a:rPr>
              <a:t>中的最大者交换</a:t>
            </a:r>
          </a:p>
          <a:p>
            <a:r>
              <a:rPr lang="en-US" altLang="zh-CN" sz="1600" dirty="0">
                <a:solidFill>
                  <a:srgbClr val="000000"/>
                </a:solidFill>
                <a:highlight>
                  <a:srgbClr val="FFFFFF"/>
                </a:highlight>
                <a:latin typeface="Consolas" panose="020B0609020204030204" pitchFamily="49" charset="0"/>
              </a:rPr>
              <a:t>}</a:t>
            </a:r>
          </a:p>
        </p:txBody>
      </p:sp>
      <p:sp>
        <p:nvSpPr>
          <p:cNvPr id="21" name="矩形 20"/>
          <p:cNvSpPr/>
          <p:nvPr/>
        </p:nvSpPr>
        <p:spPr>
          <a:xfrm>
            <a:off x="179512" y="3864729"/>
            <a:ext cx="5272769" cy="2062103"/>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rPr>
              <a:t>template</a:t>
            </a:r>
            <a:r>
              <a:rPr lang="en-US" altLang="zh-CN" sz="1600" dirty="0">
                <a:solidFill>
                  <a:srgbClr val="000000"/>
                </a:solidFill>
                <a:highlight>
                  <a:srgbClr val="FFFFFF"/>
                </a:highlight>
                <a:latin typeface="Consolas" panose="020B0609020204030204" pitchFamily="49" charset="0"/>
              </a:rPr>
              <a:t> &lt;</a:t>
            </a:r>
            <a:r>
              <a:rPr lang="en-US" altLang="zh-CN" sz="1600" dirty="0" err="1">
                <a:solidFill>
                  <a:srgbClr val="0000FF"/>
                </a:solidFill>
                <a:highlight>
                  <a:srgbClr val="FFFFFF"/>
                </a:highlight>
                <a:latin typeface="Consolas" panose="020B0609020204030204" pitchFamily="49" charset="0"/>
              </a:rPr>
              <a:t>typename</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a:t>
            </a:r>
          </a:p>
          <a:p>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Vector</a:t>
            </a:r>
            <a:r>
              <a:rPr lang="en-US" altLang="zh-CN" sz="1600" dirty="0">
                <a:solidFill>
                  <a:srgbClr val="000000"/>
                </a:solidFill>
                <a:highlight>
                  <a:srgbClr val="FFFFFF"/>
                </a:highlight>
                <a:latin typeface="Consolas" panose="020B0609020204030204" pitchFamily="49" charset="0"/>
              </a:rPr>
              <a:t>&lt;</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&gt;::max (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 { </a:t>
            </a:r>
            <a:endParaRPr lang="zh-CN" altLang="en-US" sz="1600" kern="0" dirty="0">
              <a:solidFill>
                <a:srgbClr val="CC0000"/>
              </a:solidFill>
              <a:latin typeface="Times New Roman" pitchFamily="18" charset="0"/>
              <a:ea typeface="隶书" pitchFamily="49" charset="-122"/>
            </a:endParaRPr>
          </a:p>
          <a:p>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mx =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a:t>
            </a:r>
          </a:p>
          <a:p>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0000FF"/>
                </a:solidFill>
                <a:highlight>
                  <a:srgbClr val="FFFFFF"/>
                </a:highlight>
                <a:latin typeface="Consolas" panose="020B0609020204030204" pitchFamily="49" charset="0"/>
              </a:rPr>
              <a:t>while</a:t>
            </a:r>
            <a:r>
              <a:rPr lang="en-US" altLang="zh-CN" sz="1600" dirty="0">
                <a:solidFill>
                  <a:srgbClr val="000000"/>
                </a:solidFill>
                <a:highlight>
                  <a:srgbClr val="FFFFFF"/>
                </a:highlight>
                <a:latin typeface="Consolas" panose="020B0609020204030204" pitchFamily="49" charset="0"/>
              </a:rPr>
              <a:t> (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&lt;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 </a:t>
            </a:r>
            <a:r>
              <a:rPr lang="en-US" altLang="zh-CN" sz="1600" kern="0" dirty="0">
                <a:solidFill>
                  <a:srgbClr val="CC0000"/>
                </a:solidFill>
                <a:latin typeface="Times New Roman" pitchFamily="18" charset="0"/>
                <a:ea typeface="隶书" pitchFamily="49" charset="-122"/>
              </a:rPr>
              <a:t>//</a:t>
            </a:r>
            <a:r>
              <a:rPr lang="zh-CN" altLang="en-US" sz="1600" kern="0" dirty="0">
                <a:solidFill>
                  <a:srgbClr val="CC0000"/>
                </a:solidFill>
                <a:latin typeface="Times New Roman" pitchFamily="18" charset="0"/>
                <a:ea typeface="隶书" pitchFamily="49" charset="-122"/>
              </a:rPr>
              <a:t>逆向扫描</a:t>
            </a:r>
          </a:p>
          <a:p>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0000FF"/>
                </a:solidFill>
                <a:highlight>
                  <a:srgbClr val="FFFFFF"/>
                </a:highlight>
                <a:latin typeface="Consolas" panose="020B0609020204030204" pitchFamily="49" charset="0"/>
              </a:rPr>
              <a:t>if</a:t>
            </a:r>
            <a:r>
              <a:rPr lang="en-US" altLang="zh-CN" sz="1600" dirty="0">
                <a:solidFill>
                  <a:srgbClr val="000000"/>
                </a:solidFill>
                <a:highlight>
                  <a:srgbClr val="FFFFFF"/>
                </a:highlight>
                <a:latin typeface="Consolas" panose="020B0609020204030204" pitchFamily="49" charset="0"/>
              </a:rPr>
              <a:t> ( 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&gt; 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[mx] ) </a:t>
            </a:r>
            <a:endParaRPr lang="zh-CN" altLang="en-US" sz="1600" kern="0" dirty="0">
              <a:solidFill>
                <a:srgbClr val="CC0000"/>
              </a:solidFill>
              <a:latin typeface="Times New Roman" pitchFamily="18" charset="0"/>
              <a:ea typeface="隶书" pitchFamily="49" charset="-122"/>
            </a:endParaRPr>
          </a:p>
          <a:p>
            <a:r>
              <a:rPr lang="en-US" altLang="zh-CN" sz="1600" dirty="0">
                <a:solidFill>
                  <a:srgbClr val="000000"/>
                </a:solidFill>
                <a:highlight>
                  <a:srgbClr val="FFFFFF"/>
                </a:highlight>
                <a:latin typeface="Consolas" panose="020B0609020204030204" pitchFamily="49" charset="0"/>
              </a:rPr>
              <a:t>         mx =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a:t>
            </a:r>
          </a:p>
          <a:p>
            <a:r>
              <a:rPr lang="en-US" altLang="zh-CN" sz="1600" dirty="0">
                <a:solidFill>
                  <a:srgbClr val="0000FF"/>
                </a:solidFill>
                <a:highlight>
                  <a:srgbClr val="FFFFFF"/>
                </a:highlight>
                <a:latin typeface="Consolas" panose="020B0609020204030204" pitchFamily="49" charset="0"/>
              </a:rPr>
              <a:t>return</a:t>
            </a:r>
            <a:r>
              <a:rPr lang="en-US" altLang="zh-CN" sz="1600" dirty="0">
                <a:solidFill>
                  <a:srgbClr val="000000"/>
                </a:solidFill>
                <a:highlight>
                  <a:srgbClr val="FFFFFF"/>
                </a:highlight>
                <a:latin typeface="Consolas" panose="020B0609020204030204" pitchFamily="49" charset="0"/>
              </a:rPr>
              <a:t> mx;</a:t>
            </a:r>
          </a:p>
          <a:p>
            <a:r>
              <a:rPr lang="en-US" altLang="zh-CN" sz="1600" dirty="0">
                <a:solidFill>
                  <a:srgbClr val="000000"/>
                </a:solidFill>
                <a:highlight>
                  <a:srgbClr val="FFFFFF"/>
                </a:highlight>
                <a:latin typeface="Consolas" panose="020B0609020204030204" pitchFamily="49" charset="0"/>
              </a:rPr>
              <a:t>}</a:t>
            </a:r>
            <a:endParaRPr lang="zh-CN" altLang="en-US" sz="1600" dirty="0"/>
          </a:p>
        </p:txBody>
      </p:sp>
      <p:pic>
        <p:nvPicPr>
          <p:cNvPr id="23" name="图片 2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52554" y="4124901"/>
            <a:ext cx="4783942" cy="1682650"/>
          </a:xfrm>
          <a:prstGeom prst="rect">
            <a:avLst/>
          </a:prstGeom>
        </p:spPr>
      </p:pic>
    </p:spTree>
    <p:extLst>
      <p:ext uri="{BB962C8B-B14F-4D97-AF65-F5344CB8AC3E}">
        <p14:creationId xmlns:p14="http://schemas.microsoft.com/office/powerpoint/2010/main" val="1090650166"/>
      </p:ext>
    </p:extLst>
  </p:cSld>
  <p:clrMapOvr>
    <a:masterClrMapping/>
  </p:clrMapOvr>
  <p:transition advTm="157">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用“堆”实现“优先级队列”</a:t>
            </a:r>
          </a:p>
        </p:txBody>
      </p:sp>
      <p:sp>
        <p:nvSpPr>
          <p:cNvPr id="69" name="TextBox 20"/>
          <p:cNvSpPr txBox="1">
            <a:spLocks noChangeArrowheads="1"/>
          </p:cNvSpPr>
          <p:nvPr/>
        </p:nvSpPr>
        <p:spPr bwMode="auto">
          <a:xfrm>
            <a:off x="179512" y="1178371"/>
            <a:ext cx="7344816"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堆：一种基于完全二叉树的数据结构</a:t>
            </a:r>
            <a:endParaRPr lang="en-US" altLang="zh-CN" sz="2800" b="1" dirty="0">
              <a:latin typeface="微软雅黑" panose="020B0503020204020204" pitchFamily="34" charset="-122"/>
              <a:ea typeface="微软雅黑" panose="020B0503020204020204" pitchFamily="34" charset="-122"/>
            </a:endParaRPr>
          </a:p>
        </p:txBody>
      </p:sp>
      <p:sp>
        <p:nvSpPr>
          <p:cNvPr id="3" name="椭圆 2"/>
          <p:cNvSpPr/>
          <p:nvPr/>
        </p:nvSpPr>
        <p:spPr bwMode="auto">
          <a:xfrm>
            <a:off x="4727437" y="3068960"/>
            <a:ext cx="2376264" cy="1296144"/>
          </a:xfrm>
          <a:prstGeom prst="ellipse">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优先级</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队列</a:t>
            </a:r>
          </a:p>
        </p:txBody>
      </p:sp>
      <p:sp>
        <p:nvSpPr>
          <p:cNvPr id="8" name="椭圆 7"/>
          <p:cNvSpPr/>
          <p:nvPr/>
        </p:nvSpPr>
        <p:spPr bwMode="auto">
          <a:xfrm>
            <a:off x="6147039" y="5056780"/>
            <a:ext cx="2376264" cy="864096"/>
          </a:xfrm>
          <a:prstGeom prst="ellipse">
            <a:avLst/>
          </a:prstGeom>
          <a:solidFill>
            <a:srgbClr val="FFFFCC"/>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队列</a:t>
            </a:r>
          </a:p>
        </p:txBody>
      </p:sp>
      <p:sp>
        <p:nvSpPr>
          <p:cNvPr id="9" name="椭圆 8"/>
          <p:cNvSpPr/>
          <p:nvPr/>
        </p:nvSpPr>
        <p:spPr bwMode="auto">
          <a:xfrm>
            <a:off x="808019" y="5056780"/>
            <a:ext cx="2376264" cy="864096"/>
          </a:xfrm>
          <a:prstGeom prst="ellipse">
            <a:avLst/>
          </a:prstGeom>
          <a:solidFill>
            <a:srgbClr val="FFFFCC"/>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二叉树</a:t>
            </a:r>
          </a:p>
        </p:txBody>
      </p:sp>
      <p:sp>
        <p:nvSpPr>
          <p:cNvPr id="10" name="椭圆 9"/>
          <p:cNvSpPr/>
          <p:nvPr/>
        </p:nvSpPr>
        <p:spPr bwMode="auto">
          <a:xfrm>
            <a:off x="3449432" y="5056780"/>
            <a:ext cx="2376264" cy="864095"/>
          </a:xfrm>
          <a:prstGeom prst="ellipse">
            <a:avLst/>
          </a:prstGeom>
          <a:solidFill>
            <a:srgbClr val="FFFFCC"/>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向量</a:t>
            </a:r>
          </a:p>
        </p:txBody>
      </p:sp>
      <p:sp>
        <p:nvSpPr>
          <p:cNvPr id="11" name="椭圆 10"/>
          <p:cNvSpPr/>
          <p:nvPr/>
        </p:nvSpPr>
        <p:spPr bwMode="auto">
          <a:xfrm>
            <a:off x="2135149" y="3068960"/>
            <a:ext cx="2376264" cy="1296144"/>
          </a:xfrm>
          <a:prstGeom prst="ellipse">
            <a:avLst/>
          </a:prstGeom>
          <a:solidFill>
            <a:srgbClr val="009242">
              <a:alpha val="57000"/>
            </a:srgbClr>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堆</a:t>
            </a:r>
          </a:p>
        </p:txBody>
      </p:sp>
      <p:sp>
        <p:nvSpPr>
          <p:cNvPr id="12" name="TextBox 20"/>
          <p:cNvSpPr txBox="1">
            <a:spLocks noChangeArrowheads="1"/>
          </p:cNvSpPr>
          <p:nvPr/>
        </p:nvSpPr>
        <p:spPr bwMode="auto">
          <a:xfrm>
            <a:off x="162956" y="1790714"/>
            <a:ext cx="8873540" cy="954107"/>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优先级队列：不同于先进先出队列的另一种队列。每次从队列中取出的是具有最高优先权的元素</a:t>
            </a:r>
            <a:endParaRPr lang="en-US" altLang="zh-CN" sz="2800" b="1" dirty="0">
              <a:latin typeface="微软雅黑" panose="020B0503020204020204" pitchFamily="34" charset="-122"/>
              <a:ea typeface="微软雅黑" panose="020B0503020204020204" pitchFamily="34" charset="-122"/>
            </a:endParaRPr>
          </a:p>
        </p:txBody>
      </p:sp>
      <p:sp>
        <p:nvSpPr>
          <p:cNvPr id="4" name="右箭头 3"/>
          <p:cNvSpPr/>
          <p:nvPr/>
        </p:nvSpPr>
        <p:spPr bwMode="auto">
          <a:xfrm rot="16200000">
            <a:off x="3101334" y="4386906"/>
            <a:ext cx="532459" cy="648072"/>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b="1">
              <a:latin typeface="微软雅黑" panose="020B0503020204020204" pitchFamily="34" charset="-122"/>
              <a:ea typeface="微软雅黑" panose="020B0503020204020204" pitchFamily="34" charset="-122"/>
            </a:endParaRPr>
          </a:p>
        </p:txBody>
      </p:sp>
      <p:sp>
        <p:nvSpPr>
          <p:cNvPr id="13" name="右箭头 12"/>
          <p:cNvSpPr/>
          <p:nvPr/>
        </p:nvSpPr>
        <p:spPr bwMode="auto">
          <a:xfrm rot="16200000">
            <a:off x="5765630" y="4386906"/>
            <a:ext cx="532459" cy="648072"/>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8519132"/>
      </p:ext>
    </p:extLst>
  </p:cSld>
  <p:clrMapOvr>
    <a:masterClrMapping/>
  </p:clrMapOvr>
  <p:transition advTm="157">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253309" y="1149132"/>
            <a:ext cx="8783187" cy="297004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堆排序：基于优先级队列思想</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遍历求取未排序极大值</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优先级队列（堆）求取极大值</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800" b="1" dirty="0">
                <a:latin typeface="微软雅黑" panose="020B0503020204020204" pitchFamily="34" charset="-122"/>
                <a:ea typeface="微软雅黑" panose="020B0503020204020204" pitchFamily="34" charset="-122"/>
              </a:rPr>
              <a:t>O(n</a:t>
            </a:r>
            <a:r>
              <a:rPr lang="en-US" altLang="zh-CN" sz="2800" b="1" baseline="30000" dirty="0">
                <a:latin typeface="微软雅黑" panose="020B0503020204020204" pitchFamily="34" charset="-122"/>
                <a:ea typeface="微软雅黑" panose="020B0503020204020204" pitchFamily="34" charset="-122"/>
              </a:rPr>
              <a:t>2</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降低为</a:t>
            </a:r>
            <a:r>
              <a:rPr lang="en-US" altLang="zh-CN" sz="2800" b="1" dirty="0">
                <a:latin typeface="微软雅黑" panose="020B0503020204020204" pitchFamily="34" charset="-122"/>
                <a:ea typeface="微软雅黑" panose="020B0503020204020204" pitchFamily="34" charset="-122"/>
              </a:rPr>
              <a:t>O(</a:t>
            </a:r>
            <a:r>
              <a:rPr lang="en-US" altLang="zh-CN" sz="2800" b="1" dirty="0" err="1">
                <a:latin typeface="微软雅黑" panose="020B0503020204020204" pitchFamily="34" charset="-122"/>
                <a:ea typeface="微软雅黑" panose="020B0503020204020204" pitchFamily="34" charset="-122"/>
              </a:rPr>
              <a:t>nlogn</a:t>
            </a:r>
            <a:r>
              <a:rPr lang="en-US" altLang="zh-CN" sz="2800" b="1" dirty="0">
                <a:latin typeface="微软雅黑" panose="020B0503020204020204" pitchFamily="34" charset="-122"/>
                <a:ea typeface="微软雅黑" panose="020B0503020204020204" pitchFamily="34" charset="-122"/>
              </a:rPr>
              <a:t>)</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需进行建堆预处理，复杂度</a:t>
            </a:r>
            <a:r>
              <a:rPr lang="en-US" altLang="zh-CN" sz="2800" b="1" dirty="0">
                <a:latin typeface="微软雅黑" panose="020B0503020204020204" pitchFamily="34" charset="-122"/>
                <a:ea typeface="微软雅黑" panose="020B0503020204020204" pitchFamily="34" charset="-122"/>
              </a:rPr>
              <a:t>O(n)</a:t>
            </a:r>
            <a:r>
              <a:rPr lang="zh-CN" altLang="en-US" sz="2800" b="1" dirty="0">
                <a:latin typeface="微软雅黑" panose="020B0503020204020204" pitchFamily="34" charset="-122"/>
                <a:ea typeface="微软雅黑" panose="020B0503020204020204" pitchFamily="34" charset="-122"/>
              </a:rPr>
              <a:t>，整体复杂度仍为</a:t>
            </a:r>
            <a:r>
              <a:rPr lang="en-US" altLang="zh-CN" sz="2800" b="1" dirty="0">
                <a:latin typeface="微软雅黑" panose="020B0503020204020204" pitchFamily="34" charset="-122"/>
                <a:ea typeface="微软雅黑" panose="020B0503020204020204" pitchFamily="34" charset="-122"/>
              </a:rPr>
              <a:t>O(</a:t>
            </a:r>
            <a:r>
              <a:rPr lang="en-US" altLang="zh-CN" sz="2800" b="1" dirty="0" err="1">
                <a:latin typeface="微软雅黑" panose="020B0503020204020204" pitchFamily="34" charset="-122"/>
                <a:ea typeface="微软雅黑" panose="020B0503020204020204" pitchFamily="34" charset="-122"/>
              </a:rPr>
              <a:t>nlogn</a:t>
            </a:r>
            <a:r>
              <a:rPr lang="en-US" altLang="zh-CN" sz="2800" b="1" dirty="0">
                <a:latin typeface="微软雅黑" panose="020B0503020204020204" pitchFamily="34" charset="-122"/>
                <a:ea typeface="微软雅黑" panose="020B0503020204020204" pitchFamily="34" charset="-122"/>
              </a:rPr>
              <a:t>)</a:t>
            </a:r>
          </a:p>
        </p:txBody>
      </p:sp>
      <p:sp>
        <p:nvSpPr>
          <p:cNvPr id="8" name="右箭头 7"/>
          <p:cNvSpPr/>
          <p:nvPr/>
        </p:nvSpPr>
        <p:spPr bwMode="auto">
          <a:xfrm>
            <a:off x="4903136" y="1772816"/>
            <a:ext cx="305271"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0" name="组合 9"/>
          <p:cNvGrpSpPr/>
          <p:nvPr/>
        </p:nvGrpSpPr>
        <p:grpSpPr>
          <a:xfrm>
            <a:off x="99878" y="4365104"/>
            <a:ext cx="3740420" cy="2190029"/>
            <a:chOff x="276824" y="4308068"/>
            <a:chExt cx="3740420" cy="2190029"/>
          </a:xfrm>
        </p:grpSpPr>
        <p:sp>
          <p:nvSpPr>
            <p:cNvPr id="3" name="流程图: 手动输入 2"/>
            <p:cNvSpPr/>
            <p:nvPr/>
          </p:nvSpPr>
          <p:spPr bwMode="auto">
            <a:xfrm>
              <a:off x="2921202" y="4308068"/>
              <a:ext cx="1096042"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6" name="组合 5"/>
            <p:cNvGrpSpPr/>
            <p:nvPr/>
          </p:nvGrpSpPr>
          <p:grpSpPr>
            <a:xfrm flipH="1">
              <a:off x="276857" y="4797152"/>
              <a:ext cx="2644377" cy="1179260"/>
              <a:chOff x="4512065" y="4077072"/>
              <a:chExt cx="2377155" cy="1224136"/>
            </a:xfrm>
          </p:grpSpPr>
          <p:sp>
            <p:nvSpPr>
              <p:cNvPr id="5" name="流程图: 资料带 4"/>
              <p:cNvSpPr/>
              <p:nvPr/>
            </p:nvSpPr>
            <p:spPr bwMode="auto">
              <a:xfrm>
                <a:off x="4512066" y="4077072"/>
                <a:ext cx="2376268"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14" name="矩形 13"/>
            <p:cNvSpPr/>
            <p:nvPr/>
          </p:nvSpPr>
          <p:spPr bwMode="auto">
            <a:xfrm>
              <a:off x="2561194" y="4941168"/>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276857" y="4608260"/>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右大括号 6"/>
            <p:cNvSpPr/>
            <p:nvPr/>
          </p:nvSpPr>
          <p:spPr bwMode="auto">
            <a:xfrm rot="5400000">
              <a:off x="1429558" y="4532189"/>
              <a:ext cx="338910" cy="264437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9" name="矩形 8"/>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grpSp>
        <p:nvGrpSpPr>
          <p:cNvPr id="18" name="组合 17"/>
          <p:cNvGrpSpPr/>
          <p:nvPr/>
        </p:nvGrpSpPr>
        <p:grpSpPr>
          <a:xfrm>
            <a:off x="5004048" y="4365104"/>
            <a:ext cx="3721049" cy="2190029"/>
            <a:chOff x="273859" y="4308068"/>
            <a:chExt cx="3721049" cy="2190029"/>
          </a:xfrm>
        </p:grpSpPr>
        <p:sp>
          <p:nvSpPr>
            <p:cNvPr id="22" name="流程图: 手动输入 21"/>
            <p:cNvSpPr/>
            <p:nvPr/>
          </p:nvSpPr>
          <p:spPr bwMode="auto">
            <a:xfrm>
              <a:off x="2921202" y="4308068"/>
              <a:ext cx="1073706" cy="1296144"/>
            </a:xfrm>
            <a:prstGeom prst="flowChartManualInput">
              <a:avLst/>
            </a:prstGeom>
            <a:solidFill>
              <a:srgbClr val="7030A0"/>
            </a:solidFill>
            <a:ln w="3175" algn="ctr">
              <a:noFill/>
              <a:miter lim="800000"/>
              <a:headEnd/>
              <a:tailEnd/>
            </a:ln>
            <a:effectLst/>
          </p:spPr>
          <p:txBody>
            <a:bodyPr lIns="91446" tIns="91446" rIns="91446" bIns="91446"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Sorted</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4" name="组合 23"/>
            <p:cNvGrpSpPr/>
            <p:nvPr/>
          </p:nvGrpSpPr>
          <p:grpSpPr>
            <a:xfrm flipH="1">
              <a:off x="276857" y="4797152"/>
              <a:ext cx="2644377" cy="1179260"/>
              <a:chOff x="4512065" y="4077072"/>
              <a:chExt cx="2377155" cy="1224136"/>
            </a:xfrm>
          </p:grpSpPr>
          <p:sp>
            <p:nvSpPr>
              <p:cNvPr id="29" name="流程图: 资料带 28"/>
              <p:cNvSpPr/>
              <p:nvPr/>
            </p:nvSpPr>
            <p:spPr bwMode="auto">
              <a:xfrm>
                <a:off x="4512066" y="4077072"/>
                <a:ext cx="2056192" cy="1046475"/>
              </a:xfrm>
              <a:prstGeom prst="flowChartPunchedTape">
                <a:avLst/>
              </a:prstGeom>
              <a:solidFill>
                <a:schemeClr val="accent1">
                  <a:lumMod val="90000"/>
                </a:schemeClr>
              </a:solidFill>
              <a:ln w="3175" algn="ctr">
                <a:noFill/>
                <a:miter lim="800000"/>
                <a:headEnd/>
                <a:tailEnd/>
              </a:ln>
              <a:effectLst/>
            </p:spPr>
            <p:txBody>
              <a:bodyPr lIns="91446" tIns="91446" rIns="91446" bIns="91446"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4512065" y="4914036"/>
                <a:ext cx="2377155" cy="387172"/>
              </a:xfrm>
              <a:prstGeom prst="rect">
                <a:avLst/>
              </a:prstGeom>
              <a:solidFill>
                <a:schemeClr val="bg1"/>
              </a:solidFill>
              <a:ln w="3175" algn="ctr">
                <a:noFill/>
                <a:miter lim="800000"/>
                <a:headEnd/>
                <a:tailEnd/>
              </a:ln>
              <a:effectLst/>
            </p:spPr>
            <p:txBody>
              <a:bodyPr lIns="91446" tIns="91446" rIns="91446" bIns="91446" rtlCol="0" anchor="ct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25" name="矩形 24"/>
            <p:cNvSpPr/>
            <p:nvPr/>
          </p:nvSpPr>
          <p:spPr bwMode="auto">
            <a:xfrm>
              <a:off x="273859" y="4948876"/>
              <a:ext cx="360040" cy="648072"/>
            </a:xfrm>
            <a:prstGeom prst="rect">
              <a:avLst/>
            </a:prstGeom>
            <a:solidFill>
              <a:schemeClr val="accent1">
                <a:lumMod val="90000"/>
              </a:schemeClr>
            </a:solidFill>
            <a:ln w="3175" algn="ctr">
              <a:noFill/>
              <a:miter lim="800000"/>
              <a:headEnd/>
              <a:tailEnd/>
            </a:ln>
            <a:effectLst/>
          </p:spPr>
          <p:txBody>
            <a:bodyPr lIns="91446" tIns="91446" rIns="91446" bIns="91446"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n</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2563622" y="4610372"/>
              <a:ext cx="360040" cy="980980"/>
            </a:xfrm>
            <a:prstGeom prst="rect">
              <a:avLst/>
            </a:prstGeom>
            <a:solidFill>
              <a:schemeClr val="accent2">
                <a:lumMod val="25000"/>
              </a:schemeClr>
            </a:solidFill>
            <a:ln w="3175" algn="ctr">
              <a:noFill/>
              <a:miter lim="800000"/>
              <a:headEnd/>
              <a:tailEnd/>
            </a:ln>
            <a:effectLst/>
          </p:spPr>
          <p:txBody>
            <a:bodyPr lIns="91446" tIns="91446" rIns="91446" bIns="91446"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Max</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右大括号 26"/>
            <p:cNvSpPr/>
            <p:nvPr/>
          </p:nvSpPr>
          <p:spPr bwMode="auto">
            <a:xfrm rot="5400000">
              <a:off x="1250768" y="4710979"/>
              <a:ext cx="338910" cy="2286797"/>
            </a:xfrm>
            <a:prstGeom prst="rightBrace">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28" name="矩形 27"/>
            <p:cNvSpPr/>
            <p:nvPr/>
          </p:nvSpPr>
          <p:spPr>
            <a:xfrm>
              <a:off x="1063449" y="6036432"/>
              <a:ext cx="946093"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heap</a:t>
              </a:r>
              <a:endParaRPr lang="zh-CN" altLang="en-US" sz="1600" dirty="0"/>
            </a:p>
          </p:txBody>
        </p:sp>
      </p:grpSp>
      <p:sp>
        <p:nvSpPr>
          <p:cNvPr id="31" name="右箭头 30"/>
          <p:cNvSpPr/>
          <p:nvPr/>
        </p:nvSpPr>
        <p:spPr bwMode="auto">
          <a:xfrm>
            <a:off x="3999961" y="5114082"/>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a:xfrm>
            <a:off x="3874481" y="3766586"/>
            <a:ext cx="1540841" cy="1200329"/>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删除堆顶，用堆尾</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取代堆顶</a:t>
            </a:r>
            <a:endParaRPr lang="zh-CN" altLang="en-US" sz="2400" dirty="0">
              <a:solidFill>
                <a:srgbClr val="C00000"/>
              </a:solidFill>
            </a:endParaRPr>
          </a:p>
        </p:txBody>
      </p:sp>
      <p:sp>
        <p:nvSpPr>
          <p:cNvPr id="32" name="右箭头 31"/>
          <p:cNvSpPr/>
          <p:nvPr/>
        </p:nvSpPr>
        <p:spPr bwMode="auto">
          <a:xfrm>
            <a:off x="6953442" y="6128349"/>
            <a:ext cx="856620" cy="4267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矩形 32"/>
          <p:cNvSpPr/>
          <p:nvPr/>
        </p:nvSpPr>
        <p:spPr>
          <a:xfrm>
            <a:off x="7861196" y="5908801"/>
            <a:ext cx="1175300" cy="830997"/>
          </a:xfrm>
          <a:prstGeom prst="rect">
            <a:avLst/>
          </a:prstGeom>
        </p:spPr>
        <p:txBody>
          <a:bodyPr wrap="square">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堆顶</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下滤</a:t>
            </a:r>
            <a:endParaRPr lang="zh-CN" altLang="en-US" sz="2400" dirty="0">
              <a:solidFill>
                <a:srgbClr val="C00000"/>
              </a:solidFill>
            </a:endParaRPr>
          </a:p>
        </p:txBody>
      </p:sp>
    </p:spTree>
    <p:extLst>
      <p:ext uri="{BB962C8B-B14F-4D97-AF65-F5344CB8AC3E}">
        <p14:creationId xmlns:p14="http://schemas.microsoft.com/office/powerpoint/2010/main" val="2422011846"/>
      </p:ext>
    </p:extLst>
  </p:cSld>
  <p:clrMapOvr>
    <a:masterClrMapping/>
  </p:clrMapOvr>
  <p:transition advTm="157">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253309" y="1149132"/>
            <a:ext cx="8783187" cy="160043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堆排序实例</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目标排序序列为</a:t>
            </a:r>
            <a:r>
              <a:rPr lang="en-US" altLang="zh-CN" sz="2800" b="1" dirty="0">
                <a:latin typeface="微软雅黑" panose="020B0503020204020204" pitchFamily="34" charset="-122"/>
                <a:ea typeface="微软雅黑" panose="020B0503020204020204" pitchFamily="34" charset="-122"/>
              </a:rPr>
              <a:t>{10,70,40,50,80,60,20,30,90}</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首先进行建堆，本</a:t>
            </a:r>
            <a:r>
              <a:rPr lang="zh-CN" altLang="en-US" sz="2800" b="1" dirty="0">
                <a:latin typeface="微软雅黑" panose="020B0503020204020204" pitchFamily="34" charset="-122"/>
                <a:ea typeface="微软雅黑" panose="020B0503020204020204" pitchFamily="34" charset="-122"/>
                <a:hlinkClick r:id="rId3" action="ppaction://hlinksldjump"/>
              </a:rPr>
              <a:t>课件前面</a:t>
            </a:r>
            <a:r>
              <a:rPr lang="en-US" altLang="zh-CN" sz="2800" b="1" dirty="0">
                <a:latin typeface="微软雅黑" panose="020B0503020204020204" pitchFamily="34" charset="-122"/>
                <a:ea typeface="微软雅黑" panose="020B0503020204020204" pitchFamily="34" charset="-122"/>
                <a:hlinkClick r:id="rId3" action="ppaction://hlinksldjump"/>
              </a:rPr>
              <a:t>PPT</a:t>
            </a:r>
            <a:r>
              <a:rPr lang="zh-CN" altLang="en-US" sz="2800" b="1" dirty="0">
                <a:latin typeface="微软雅黑" panose="020B0503020204020204" pitchFamily="34" charset="-122"/>
                <a:ea typeface="微软雅黑" panose="020B0503020204020204" pitchFamily="34" charset="-122"/>
              </a:rPr>
              <a:t>已完成</a:t>
            </a:r>
            <a:endParaRPr lang="en-US" altLang="zh-CN" sz="28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4714631" y="2883527"/>
            <a:ext cx="4271537" cy="2944463"/>
            <a:chOff x="788075" y="4821156"/>
            <a:chExt cx="2761456" cy="1778496"/>
          </a:xfrm>
        </p:grpSpPr>
        <p:sp>
          <p:nvSpPr>
            <p:cNvPr id="35"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36"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37"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38"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39"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40"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41"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42" name="Line 13"/>
            <p:cNvSpPr>
              <a:spLocks noChangeShapeType="1"/>
            </p:cNvSpPr>
            <p:nvPr/>
          </p:nvSpPr>
          <p:spPr bwMode="auto">
            <a:xfrm>
              <a:off x="1365116" y="5926428"/>
              <a:ext cx="215047" cy="371476"/>
            </a:xfrm>
            <a:prstGeom prst="line">
              <a:avLst/>
            </a:prstGeom>
            <a:noFill/>
            <a:ln w="38100">
              <a:solidFill>
                <a:srgbClr val="00B0F0"/>
              </a:solidFill>
              <a:round/>
              <a:headEnd/>
              <a:tailEnd/>
            </a:ln>
            <a:effectLst/>
          </p:spPr>
          <p:txBody>
            <a:bodyPr wrap="none" anchor="ctr"/>
            <a:lstStyle/>
            <a:p>
              <a:endParaRPr lang="zh-CN" altLang="en-US"/>
            </a:p>
          </p:txBody>
        </p:sp>
        <p:sp>
          <p:nvSpPr>
            <p:cNvPr id="43" name="Line 14"/>
            <p:cNvSpPr>
              <a:spLocks noChangeShapeType="1"/>
            </p:cNvSpPr>
            <p:nvPr/>
          </p:nvSpPr>
          <p:spPr bwMode="auto">
            <a:xfrm flipH="1">
              <a:off x="1004099" y="58409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44"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80	</a:t>
              </a:r>
              <a:endParaRPr lang="zh-CN" altLang="en-US" sz="2000" b="1" dirty="0">
                <a:latin typeface="微软雅黑" panose="020B0503020204020204" pitchFamily="34" charset="-122"/>
                <a:ea typeface="微软雅黑" panose="020B0503020204020204" pitchFamily="34" charset="-122"/>
              </a:endParaRPr>
            </a:p>
          </p:txBody>
        </p:sp>
        <p:sp>
          <p:nvSpPr>
            <p:cNvPr id="45"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46"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47"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48"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49"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50"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51"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53309" y="2883527"/>
            <a:ext cx="3984402" cy="2979913"/>
            <a:chOff x="447987" y="2683768"/>
            <a:chExt cx="2756549" cy="1833126"/>
          </a:xfrm>
        </p:grpSpPr>
        <p:sp>
          <p:nvSpPr>
            <p:cNvPr id="54" name="Line 5"/>
            <p:cNvSpPr>
              <a:spLocks noChangeShapeType="1"/>
            </p:cNvSpPr>
            <p:nvPr/>
          </p:nvSpPr>
          <p:spPr bwMode="auto">
            <a:xfrm>
              <a:off x="2633036" y="3293167"/>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55" name="Line 6"/>
            <p:cNvSpPr>
              <a:spLocks noChangeShapeType="1"/>
            </p:cNvSpPr>
            <p:nvPr/>
          </p:nvSpPr>
          <p:spPr bwMode="auto">
            <a:xfrm flipH="1">
              <a:off x="2232911" y="3250305"/>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56" name="Line 7"/>
            <p:cNvSpPr>
              <a:spLocks noChangeShapeType="1"/>
            </p:cNvSpPr>
            <p:nvPr/>
          </p:nvSpPr>
          <p:spPr bwMode="auto">
            <a:xfrm>
              <a:off x="1290780" y="3216967"/>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57" name="Line 8"/>
            <p:cNvSpPr>
              <a:spLocks noChangeShapeType="1"/>
            </p:cNvSpPr>
            <p:nvPr/>
          </p:nvSpPr>
          <p:spPr bwMode="auto">
            <a:xfrm flipH="1">
              <a:off x="909780" y="3293167"/>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58" name="Line 9"/>
            <p:cNvSpPr>
              <a:spLocks noChangeShapeType="1"/>
            </p:cNvSpPr>
            <p:nvPr/>
          </p:nvSpPr>
          <p:spPr bwMode="auto">
            <a:xfrm>
              <a:off x="1794836" y="2930401"/>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59" name="Line 10"/>
            <p:cNvSpPr>
              <a:spLocks noChangeShapeType="1"/>
            </p:cNvSpPr>
            <p:nvPr/>
          </p:nvSpPr>
          <p:spPr bwMode="auto">
            <a:xfrm flipH="1">
              <a:off x="1290780" y="298018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60" name="Oval 11"/>
            <p:cNvSpPr>
              <a:spLocks noChangeArrowheads="1"/>
            </p:cNvSpPr>
            <p:nvPr/>
          </p:nvSpPr>
          <p:spPr bwMode="auto">
            <a:xfrm>
              <a:off x="1717765" y="26837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61" name="Line 13"/>
            <p:cNvSpPr>
              <a:spLocks noChangeShapeType="1"/>
            </p:cNvSpPr>
            <p:nvPr/>
          </p:nvSpPr>
          <p:spPr bwMode="auto">
            <a:xfrm>
              <a:off x="1018593" y="3902767"/>
              <a:ext cx="167581" cy="332088"/>
            </a:xfrm>
            <a:prstGeom prst="line">
              <a:avLst/>
            </a:prstGeom>
            <a:noFill/>
            <a:ln w="38100">
              <a:solidFill>
                <a:srgbClr val="00B0F0"/>
              </a:solidFill>
              <a:round/>
              <a:headEnd/>
              <a:tailEnd/>
            </a:ln>
            <a:effectLst/>
          </p:spPr>
          <p:txBody>
            <a:bodyPr wrap="none" anchor="ctr"/>
            <a:lstStyle/>
            <a:p>
              <a:endParaRPr lang="zh-CN" altLang="en-US"/>
            </a:p>
          </p:txBody>
        </p:sp>
        <p:sp>
          <p:nvSpPr>
            <p:cNvPr id="62" name="Line 14"/>
            <p:cNvSpPr>
              <a:spLocks noChangeShapeType="1"/>
            </p:cNvSpPr>
            <p:nvPr/>
          </p:nvSpPr>
          <p:spPr bwMode="auto">
            <a:xfrm flipH="1">
              <a:off x="699506" y="3826567"/>
              <a:ext cx="242888" cy="390382"/>
            </a:xfrm>
            <a:prstGeom prst="line">
              <a:avLst/>
            </a:prstGeom>
            <a:noFill/>
            <a:ln w="38100">
              <a:solidFill>
                <a:srgbClr val="00B0F0"/>
              </a:solidFill>
              <a:round/>
              <a:headEnd/>
              <a:tailEnd/>
            </a:ln>
            <a:effectLst/>
          </p:spPr>
          <p:txBody>
            <a:bodyPr wrap="none" anchor="ctr"/>
            <a:lstStyle/>
            <a:p>
              <a:endParaRPr lang="zh-CN" altLang="en-US"/>
            </a:p>
          </p:txBody>
        </p:sp>
        <p:sp>
          <p:nvSpPr>
            <p:cNvPr id="63" name="Oval 75"/>
            <p:cNvSpPr>
              <a:spLocks noChangeArrowheads="1"/>
            </p:cNvSpPr>
            <p:nvPr/>
          </p:nvSpPr>
          <p:spPr bwMode="auto">
            <a:xfrm>
              <a:off x="1071928"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70	</a:t>
              </a:r>
              <a:endParaRPr lang="zh-CN" altLang="en-US" sz="2000" b="1" dirty="0">
                <a:latin typeface="微软雅黑" panose="020B0503020204020204" pitchFamily="34" charset="-122"/>
                <a:ea typeface="微软雅黑" panose="020B0503020204020204" pitchFamily="34" charset="-122"/>
              </a:endParaRPr>
            </a:p>
          </p:txBody>
        </p:sp>
        <p:sp>
          <p:nvSpPr>
            <p:cNvPr id="64" name="Oval 76"/>
            <p:cNvSpPr>
              <a:spLocks noChangeArrowheads="1"/>
            </p:cNvSpPr>
            <p:nvPr/>
          </p:nvSpPr>
          <p:spPr bwMode="auto">
            <a:xfrm>
              <a:off x="71471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65" name="Oval 77"/>
            <p:cNvSpPr>
              <a:spLocks noChangeArrowheads="1"/>
            </p:cNvSpPr>
            <p:nvPr/>
          </p:nvSpPr>
          <p:spPr bwMode="auto">
            <a:xfrm>
              <a:off x="447987"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66" name="Oval 78"/>
            <p:cNvSpPr>
              <a:spLocks noChangeArrowheads="1"/>
            </p:cNvSpPr>
            <p:nvPr/>
          </p:nvSpPr>
          <p:spPr bwMode="auto">
            <a:xfrm>
              <a:off x="977596" y="405969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67" name="Oval 80"/>
            <p:cNvSpPr>
              <a:spLocks noChangeArrowheads="1"/>
            </p:cNvSpPr>
            <p:nvPr/>
          </p:nvSpPr>
          <p:spPr bwMode="auto">
            <a:xfrm>
              <a:off x="1362788"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68" name="Oval 87"/>
            <p:cNvSpPr>
              <a:spLocks noChangeArrowheads="1"/>
            </p:cNvSpPr>
            <p:nvPr/>
          </p:nvSpPr>
          <p:spPr bwMode="auto">
            <a:xfrm>
              <a:off x="1966211"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70" name="Oval 88"/>
            <p:cNvSpPr>
              <a:spLocks noChangeArrowheads="1"/>
            </p:cNvSpPr>
            <p:nvPr/>
          </p:nvSpPr>
          <p:spPr bwMode="auto">
            <a:xfrm>
              <a:off x="2366336" y="304380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71" name="Oval 89"/>
            <p:cNvSpPr>
              <a:spLocks noChangeArrowheads="1"/>
            </p:cNvSpPr>
            <p:nvPr/>
          </p:nvSpPr>
          <p:spPr bwMode="auto">
            <a:xfrm>
              <a:off x="2747336" y="355510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sp>
        <p:nvSpPr>
          <p:cNvPr id="72" name="右箭头 71"/>
          <p:cNvSpPr/>
          <p:nvPr/>
        </p:nvSpPr>
        <p:spPr bwMode="auto">
          <a:xfrm>
            <a:off x="4348426" y="3546344"/>
            <a:ext cx="712394" cy="570983"/>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Rectangle 47"/>
          <p:cNvSpPr>
            <a:spLocks noChangeArrowheads="1"/>
          </p:cNvSpPr>
          <p:nvPr/>
        </p:nvSpPr>
        <p:spPr bwMode="auto">
          <a:xfrm>
            <a:off x="428877"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75" name="Rectangle 47"/>
          <p:cNvSpPr>
            <a:spLocks noChangeArrowheads="1"/>
          </p:cNvSpPr>
          <p:nvPr/>
        </p:nvSpPr>
        <p:spPr bwMode="auto">
          <a:xfrm>
            <a:off x="828668"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76" name="Rectangle 47"/>
          <p:cNvSpPr>
            <a:spLocks noChangeArrowheads="1"/>
          </p:cNvSpPr>
          <p:nvPr/>
        </p:nvSpPr>
        <p:spPr bwMode="auto">
          <a:xfrm>
            <a:off x="1628249"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77" name="Rectangle 47"/>
          <p:cNvSpPr>
            <a:spLocks noChangeArrowheads="1"/>
          </p:cNvSpPr>
          <p:nvPr/>
        </p:nvSpPr>
        <p:spPr bwMode="auto">
          <a:xfrm>
            <a:off x="1228458"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78" name="Rectangle 47"/>
          <p:cNvSpPr>
            <a:spLocks noChangeArrowheads="1"/>
          </p:cNvSpPr>
          <p:nvPr/>
        </p:nvSpPr>
        <p:spPr bwMode="auto">
          <a:xfrm>
            <a:off x="2028040"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79" name="Rectangle 47"/>
          <p:cNvSpPr>
            <a:spLocks noChangeArrowheads="1"/>
          </p:cNvSpPr>
          <p:nvPr/>
        </p:nvSpPr>
        <p:spPr bwMode="auto">
          <a:xfrm>
            <a:off x="2427831"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	</a:t>
            </a:r>
            <a:endParaRPr kumimoji="1" lang="zh-CN" altLang="en-US" sz="2000" b="1" dirty="0">
              <a:latin typeface="Times New Roman" pitchFamily="18" charset="0"/>
            </a:endParaRPr>
          </a:p>
        </p:txBody>
      </p:sp>
      <p:sp>
        <p:nvSpPr>
          <p:cNvPr id="80" name="Rectangle 47"/>
          <p:cNvSpPr>
            <a:spLocks noChangeArrowheads="1"/>
          </p:cNvSpPr>
          <p:nvPr/>
        </p:nvSpPr>
        <p:spPr bwMode="auto">
          <a:xfrm>
            <a:off x="3227412"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81" name="Rectangle 47"/>
          <p:cNvSpPr>
            <a:spLocks noChangeArrowheads="1"/>
          </p:cNvSpPr>
          <p:nvPr/>
        </p:nvSpPr>
        <p:spPr bwMode="auto">
          <a:xfrm>
            <a:off x="2827621"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82" name="Rectangle 47"/>
          <p:cNvSpPr>
            <a:spLocks noChangeArrowheads="1"/>
          </p:cNvSpPr>
          <p:nvPr/>
        </p:nvSpPr>
        <p:spPr bwMode="auto">
          <a:xfrm>
            <a:off x="3627197" y="6111427"/>
            <a:ext cx="416809" cy="38509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84" name="Rectangle 47"/>
          <p:cNvSpPr>
            <a:spLocks noChangeArrowheads="1"/>
          </p:cNvSpPr>
          <p:nvPr/>
        </p:nvSpPr>
        <p:spPr bwMode="auto">
          <a:xfrm>
            <a:off x="5060820"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85" name="Rectangle 47"/>
          <p:cNvSpPr>
            <a:spLocks noChangeArrowheads="1"/>
          </p:cNvSpPr>
          <p:nvPr/>
        </p:nvSpPr>
        <p:spPr bwMode="auto">
          <a:xfrm>
            <a:off x="5456766"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	</a:t>
            </a:r>
            <a:endParaRPr kumimoji="1" lang="zh-CN" altLang="en-US" sz="2000" b="1" dirty="0">
              <a:latin typeface="Times New Roman" pitchFamily="18" charset="0"/>
            </a:endParaRPr>
          </a:p>
        </p:txBody>
      </p:sp>
      <p:sp>
        <p:nvSpPr>
          <p:cNvPr id="86" name="Rectangle 47"/>
          <p:cNvSpPr>
            <a:spLocks noChangeArrowheads="1"/>
          </p:cNvSpPr>
          <p:nvPr/>
        </p:nvSpPr>
        <p:spPr bwMode="auto">
          <a:xfrm>
            <a:off x="6248659"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87" name="Rectangle 47"/>
          <p:cNvSpPr>
            <a:spLocks noChangeArrowheads="1"/>
          </p:cNvSpPr>
          <p:nvPr/>
        </p:nvSpPr>
        <p:spPr bwMode="auto">
          <a:xfrm>
            <a:off x="5852713"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88" name="Rectangle 47"/>
          <p:cNvSpPr>
            <a:spLocks noChangeArrowheads="1"/>
          </p:cNvSpPr>
          <p:nvPr/>
        </p:nvSpPr>
        <p:spPr bwMode="auto">
          <a:xfrm>
            <a:off x="6644606"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89" name="Rectangle 47"/>
          <p:cNvSpPr>
            <a:spLocks noChangeArrowheads="1"/>
          </p:cNvSpPr>
          <p:nvPr/>
        </p:nvSpPr>
        <p:spPr bwMode="auto">
          <a:xfrm>
            <a:off x="7040552"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90" name="Rectangle 47"/>
          <p:cNvSpPr>
            <a:spLocks noChangeArrowheads="1"/>
          </p:cNvSpPr>
          <p:nvPr/>
        </p:nvSpPr>
        <p:spPr bwMode="auto">
          <a:xfrm>
            <a:off x="7832445"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91" name="Rectangle 47"/>
          <p:cNvSpPr>
            <a:spLocks noChangeArrowheads="1"/>
          </p:cNvSpPr>
          <p:nvPr/>
        </p:nvSpPr>
        <p:spPr bwMode="auto">
          <a:xfrm>
            <a:off x="7436499"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92" name="Rectangle 47"/>
          <p:cNvSpPr>
            <a:spLocks noChangeArrowheads="1"/>
          </p:cNvSpPr>
          <p:nvPr/>
        </p:nvSpPr>
        <p:spPr bwMode="auto">
          <a:xfrm>
            <a:off x="8228386" y="6072216"/>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Tree>
    <p:extLst>
      <p:ext uri="{BB962C8B-B14F-4D97-AF65-F5344CB8AC3E}">
        <p14:creationId xmlns:p14="http://schemas.microsoft.com/office/powerpoint/2010/main" val="2445536199"/>
      </p:ext>
    </p:extLst>
  </p:cSld>
  <p:clrMapOvr>
    <a:masterClrMapping/>
  </p:clrMapOvr>
  <p:transition advTm="157">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107504" y="1149132"/>
            <a:ext cx="9575275" cy="10926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堆排序实例</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迭代移除堆顶，并将其与堆尾置换，对新堆顶下滤</a:t>
            </a:r>
            <a:endParaRPr lang="en-US" altLang="zh-CN" sz="28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89932" y="2420888"/>
            <a:ext cx="2877679" cy="1536223"/>
            <a:chOff x="788075" y="4821156"/>
            <a:chExt cx="2761456" cy="1778496"/>
          </a:xfrm>
        </p:grpSpPr>
        <p:sp>
          <p:nvSpPr>
            <p:cNvPr id="35"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36"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37"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38"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39"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40"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41"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42" name="Line 13"/>
            <p:cNvSpPr>
              <a:spLocks noChangeShapeType="1"/>
            </p:cNvSpPr>
            <p:nvPr/>
          </p:nvSpPr>
          <p:spPr bwMode="auto">
            <a:xfrm>
              <a:off x="1365116" y="5926428"/>
              <a:ext cx="215047" cy="371476"/>
            </a:xfrm>
            <a:prstGeom prst="line">
              <a:avLst/>
            </a:prstGeom>
            <a:noFill/>
            <a:ln w="38100">
              <a:solidFill>
                <a:srgbClr val="00B0F0"/>
              </a:solidFill>
              <a:round/>
              <a:headEnd/>
              <a:tailEnd/>
            </a:ln>
            <a:effectLst/>
          </p:spPr>
          <p:txBody>
            <a:bodyPr wrap="none" anchor="ctr"/>
            <a:lstStyle/>
            <a:p>
              <a:endParaRPr lang="zh-CN" altLang="en-US"/>
            </a:p>
          </p:txBody>
        </p:sp>
        <p:sp>
          <p:nvSpPr>
            <p:cNvPr id="43" name="Line 14"/>
            <p:cNvSpPr>
              <a:spLocks noChangeShapeType="1"/>
            </p:cNvSpPr>
            <p:nvPr/>
          </p:nvSpPr>
          <p:spPr bwMode="auto">
            <a:xfrm flipH="1">
              <a:off x="1004099" y="5840916"/>
              <a:ext cx="261938" cy="457200"/>
            </a:xfrm>
            <a:prstGeom prst="line">
              <a:avLst/>
            </a:prstGeom>
            <a:noFill/>
            <a:ln w="38100">
              <a:solidFill>
                <a:srgbClr val="00B0F0"/>
              </a:solidFill>
              <a:round/>
              <a:headEnd/>
              <a:tailEnd/>
            </a:ln>
            <a:effectLst/>
          </p:spPr>
          <p:txBody>
            <a:bodyPr wrap="none" anchor="ctr"/>
            <a:lstStyle/>
            <a:p>
              <a:endParaRPr lang="zh-CN" altLang="en-US"/>
            </a:p>
          </p:txBody>
        </p:sp>
        <p:sp>
          <p:nvSpPr>
            <p:cNvPr id="44"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80	</a:t>
              </a:r>
              <a:endParaRPr lang="zh-CN" altLang="en-US" sz="2000" b="1" dirty="0">
                <a:latin typeface="微软雅黑" panose="020B0503020204020204" pitchFamily="34" charset="-122"/>
                <a:ea typeface="微软雅黑" panose="020B0503020204020204" pitchFamily="34" charset="-122"/>
              </a:endParaRPr>
            </a:p>
          </p:txBody>
        </p:sp>
        <p:sp>
          <p:nvSpPr>
            <p:cNvPr id="45"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46"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47"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48"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49"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50"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51"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57653" y="4124530"/>
            <a:ext cx="2918523" cy="300083"/>
            <a:chOff x="429341" y="5344069"/>
            <a:chExt cx="3580367" cy="412212"/>
          </a:xfrm>
        </p:grpSpPr>
        <p:sp>
          <p:nvSpPr>
            <p:cNvPr id="84" name="Rectangle 47"/>
            <p:cNvSpPr>
              <a:spLocks noChangeArrowheads="1"/>
            </p:cNvSpPr>
            <p:nvPr/>
          </p:nvSpPr>
          <p:spPr bwMode="auto">
            <a:xfrm>
              <a:off x="429341"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90</a:t>
              </a:r>
              <a:endParaRPr kumimoji="1" lang="zh-CN" altLang="en-US" sz="2000" b="1" dirty="0">
                <a:latin typeface="Times New Roman" pitchFamily="18" charset="0"/>
              </a:endParaRPr>
            </a:p>
          </p:txBody>
        </p:sp>
        <p:sp>
          <p:nvSpPr>
            <p:cNvPr id="85" name="Rectangle 47"/>
            <p:cNvSpPr>
              <a:spLocks noChangeArrowheads="1"/>
            </p:cNvSpPr>
            <p:nvPr/>
          </p:nvSpPr>
          <p:spPr bwMode="auto">
            <a:xfrm>
              <a:off x="825287"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	</a:t>
              </a:r>
              <a:endParaRPr kumimoji="1" lang="zh-CN" altLang="en-US" sz="2000" b="1" dirty="0">
                <a:latin typeface="Times New Roman" pitchFamily="18" charset="0"/>
              </a:endParaRPr>
            </a:p>
          </p:txBody>
        </p:sp>
        <p:sp>
          <p:nvSpPr>
            <p:cNvPr id="86" name="Rectangle 47"/>
            <p:cNvSpPr>
              <a:spLocks noChangeArrowheads="1"/>
            </p:cNvSpPr>
            <p:nvPr/>
          </p:nvSpPr>
          <p:spPr bwMode="auto">
            <a:xfrm>
              <a:off x="1617180"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87" name="Rectangle 47"/>
            <p:cNvSpPr>
              <a:spLocks noChangeArrowheads="1"/>
            </p:cNvSpPr>
            <p:nvPr/>
          </p:nvSpPr>
          <p:spPr bwMode="auto">
            <a:xfrm>
              <a:off x="1221234"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88" name="Rectangle 47"/>
            <p:cNvSpPr>
              <a:spLocks noChangeArrowheads="1"/>
            </p:cNvSpPr>
            <p:nvPr/>
          </p:nvSpPr>
          <p:spPr bwMode="auto">
            <a:xfrm>
              <a:off x="2013127"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89" name="Rectangle 47"/>
            <p:cNvSpPr>
              <a:spLocks noChangeArrowheads="1"/>
            </p:cNvSpPr>
            <p:nvPr/>
          </p:nvSpPr>
          <p:spPr bwMode="auto">
            <a:xfrm>
              <a:off x="2409073"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90" name="Rectangle 47"/>
            <p:cNvSpPr>
              <a:spLocks noChangeArrowheads="1"/>
            </p:cNvSpPr>
            <p:nvPr/>
          </p:nvSpPr>
          <p:spPr bwMode="auto">
            <a:xfrm>
              <a:off x="3200966"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91" name="Rectangle 47"/>
            <p:cNvSpPr>
              <a:spLocks noChangeArrowheads="1"/>
            </p:cNvSpPr>
            <p:nvPr/>
          </p:nvSpPr>
          <p:spPr bwMode="auto">
            <a:xfrm>
              <a:off x="2805020"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92" name="Rectangle 47"/>
            <p:cNvSpPr>
              <a:spLocks noChangeArrowheads="1"/>
            </p:cNvSpPr>
            <p:nvPr/>
          </p:nvSpPr>
          <p:spPr bwMode="auto">
            <a:xfrm>
              <a:off x="3596907" y="5344069"/>
              <a:ext cx="412801" cy="412212"/>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grpSp>
      <p:grpSp>
        <p:nvGrpSpPr>
          <p:cNvPr id="73" name="组合 72"/>
          <p:cNvGrpSpPr/>
          <p:nvPr/>
        </p:nvGrpSpPr>
        <p:grpSpPr>
          <a:xfrm>
            <a:off x="3131840" y="4653136"/>
            <a:ext cx="2877679" cy="1536223"/>
            <a:chOff x="788075" y="4821156"/>
            <a:chExt cx="2761456" cy="1778496"/>
          </a:xfrm>
        </p:grpSpPr>
        <p:sp>
          <p:nvSpPr>
            <p:cNvPr id="93"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94"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95"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96"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97"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98"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99"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02"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	</a:t>
              </a:r>
              <a:endParaRPr lang="zh-CN" altLang="en-US" sz="2000" b="1" dirty="0">
                <a:latin typeface="微软雅黑" panose="020B0503020204020204" pitchFamily="34" charset="-122"/>
                <a:ea typeface="微软雅黑" panose="020B0503020204020204" pitchFamily="34" charset="-122"/>
              </a:endParaRPr>
            </a:p>
          </p:txBody>
        </p:sp>
        <p:sp>
          <p:nvSpPr>
            <p:cNvPr id="103"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04"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05"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06"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07"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08"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09"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sp>
        <p:nvSpPr>
          <p:cNvPr id="111" name="Rectangle 47"/>
          <p:cNvSpPr>
            <a:spLocks noChangeArrowheads="1"/>
          </p:cNvSpPr>
          <p:nvPr/>
        </p:nvSpPr>
        <p:spPr bwMode="auto">
          <a:xfrm>
            <a:off x="3199561"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12" name="Rectangle 47"/>
          <p:cNvSpPr>
            <a:spLocks noChangeArrowheads="1"/>
          </p:cNvSpPr>
          <p:nvPr/>
        </p:nvSpPr>
        <p:spPr bwMode="auto">
          <a:xfrm>
            <a:off x="3522315"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13" name="Rectangle 47"/>
          <p:cNvSpPr>
            <a:spLocks noChangeArrowheads="1"/>
          </p:cNvSpPr>
          <p:nvPr/>
        </p:nvSpPr>
        <p:spPr bwMode="auto">
          <a:xfrm>
            <a:off x="4167824"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114" name="Rectangle 47"/>
          <p:cNvSpPr>
            <a:spLocks noChangeArrowheads="1"/>
          </p:cNvSpPr>
          <p:nvPr/>
        </p:nvSpPr>
        <p:spPr bwMode="auto">
          <a:xfrm>
            <a:off x="3845070"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15" name="Rectangle 47"/>
          <p:cNvSpPr>
            <a:spLocks noChangeArrowheads="1"/>
          </p:cNvSpPr>
          <p:nvPr/>
        </p:nvSpPr>
        <p:spPr bwMode="auto">
          <a:xfrm>
            <a:off x="4490578"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16" name="Rectangle 47"/>
          <p:cNvSpPr>
            <a:spLocks noChangeArrowheads="1"/>
          </p:cNvSpPr>
          <p:nvPr/>
        </p:nvSpPr>
        <p:spPr bwMode="auto">
          <a:xfrm>
            <a:off x="4813332"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117" name="Rectangle 47"/>
          <p:cNvSpPr>
            <a:spLocks noChangeArrowheads="1"/>
          </p:cNvSpPr>
          <p:nvPr/>
        </p:nvSpPr>
        <p:spPr bwMode="auto">
          <a:xfrm>
            <a:off x="5458841" y="6356778"/>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118" name="Rectangle 47"/>
          <p:cNvSpPr>
            <a:spLocks noChangeArrowheads="1"/>
          </p:cNvSpPr>
          <p:nvPr/>
        </p:nvSpPr>
        <p:spPr bwMode="auto">
          <a:xfrm>
            <a:off x="5136087" y="6356778"/>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119" name="Rectangle 47"/>
          <p:cNvSpPr>
            <a:spLocks noChangeArrowheads="1"/>
          </p:cNvSpPr>
          <p:nvPr/>
        </p:nvSpPr>
        <p:spPr bwMode="auto">
          <a:xfrm>
            <a:off x="5781591" y="6356778"/>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sp>
        <p:nvSpPr>
          <p:cNvPr id="121" name="Line 5"/>
          <p:cNvSpPr>
            <a:spLocks noChangeShapeType="1"/>
          </p:cNvSpPr>
          <p:nvPr/>
        </p:nvSpPr>
        <p:spPr bwMode="auto">
          <a:xfrm>
            <a:off x="5464220" y="2904303"/>
            <a:ext cx="317628" cy="329099"/>
          </a:xfrm>
          <a:prstGeom prst="line">
            <a:avLst/>
          </a:prstGeom>
          <a:noFill/>
          <a:ln w="38100">
            <a:solidFill>
              <a:srgbClr val="00B0F0"/>
            </a:solidFill>
            <a:round/>
            <a:headEnd/>
            <a:tailEnd/>
          </a:ln>
          <a:effectLst/>
        </p:spPr>
        <p:txBody>
          <a:bodyPr wrap="none" anchor="ctr"/>
          <a:lstStyle/>
          <a:p>
            <a:endParaRPr lang="zh-CN" altLang="en-US"/>
          </a:p>
        </p:txBody>
      </p:sp>
      <p:sp>
        <p:nvSpPr>
          <p:cNvPr id="122" name="Line 6"/>
          <p:cNvSpPr>
            <a:spLocks noChangeShapeType="1"/>
          </p:cNvSpPr>
          <p:nvPr/>
        </p:nvSpPr>
        <p:spPr bwMode="auto">
          <a:xfrm flipH="1">
            <a:off x="5071553" y="2861926"/>
            <a:ext cx="368913" cy="366123"/>
          </a:xfrm>
          <a:prstGeom prst="line">
            <a:avLst/>
          </a:prstGeom>
          <a:noFill/>
          <a:ln w="38100">
            <a:solidFill>
              <a:srgbClr val="00B0F0"/>
            </a:solidFill>
            <a:round/>
            <a:headEnd/>
            <a:tailEnd/>
          </a:ln>
          <a:effectLst/>
        </p:spPr>
        <p:txBody>
          <a:bodyPr wrap="none" anchor="ctr"/>
          <a:lstStyle/>
          <a:p>
            <a:endParaRPr lang="zh-CN" altLang="en-US"/>
          </a:p>
        </p:txBody>
      </p:sp>
      <p:sp>
        <p:nvSpPr>
          <p:cNvPr id="123" name="Line 7"/>
          <p:cNvSpPr>
            <a:spLocks noChangeShapeType="1"/>
          </p:cNvSpPr>
          <p:nvPr/>
        </p:nvSpPr>
        <p:spPr bwMode="auto">
          <a:xfrm>
            <a:off x="4030856" y="2833130"/>
            <a:ext cx="357332" cy="357895"/>
          </a:xfrm>
          <a:prstGeom prst="line">
            <a:avLst/>
          </a:prstGeom>
          <a:noFill/>
          <a:ln w="38100">
            <a:solidFill>
              <a:srgbClr val="00B0F0"/>
            </a:solidFill>
            <a:round/>
            <a:headEnd/>
            <a:tailEnd/>
          </a:ln>
          <a:effectLst/>
        </p:spPr>
        <p:txBody>
          <a:bodyPr wrap="none" anchor="ctr"/>
          <a:lstStyle/>
          <a:p>
            <a:endParaRPr lang="zh-CN" altLang="en-US"/>
          </a:p>
        </p:txBody>
      </p:sp>
      <p:sp>
        <p:nvSpPr>
          <p:cNvPr id="124" name="Line 8"/>
          <p:cNvSpPr>
            <a:spLocks noChangeShapeType="1"/>
          </p:cNvSpPr>
          <p:nvPr/>
        </p:nvSpPr>
        <p:spPr bwMode="auto">
          <a:xfrm flipH="1">
            <a:off x="3564500" y="2898949"/>
            <a:ext cx="397035" cy="394919"/>
          </a:xfrm>
          <a:prstGeom prst="line">
            <a:avLst/>
          </a:prstGeom>
          <a:noFill/>
          <a:ln w="38100">
            <a:solidFill>
              <a:srgbClr val="00B0F0"/>
            </a:solidFill>
            <a:round/>
            <a:headEnd/>
            <a:tailEnd/>
          </a:ln>
          <a:effectLst/>
        </p:spPr>
        <p:txBody>
          <a:bodyPr wrap="none" anchor="ctr"/>
          <a:lstStyle/>
          <a:p>
            <a:endParaRPr lang="zh-CN" altLang="en-US"/>
          </a:p>
        </p:txBody>
      </p:sp>
      <p:sp>
        <p:nvSpPr>
          <p:cNvPr id="125" name="Line 9"/>
          <p:cNvSpPr>
            <a:spLocks noChangeShapeType="1"/>
          </p:cNvSpPr>
          <p:nvPr/>
        </p:nvSpPr>
        <p:spPr bwMode="auto">
          <a:xfrm>
            <a:off x="4731251" y="2633924"/>
            <a:ext cx="754367" cy="244082"/>
          </a:xfrm>
          <a:prstGeom prst="line">
            <a:avLst/>
          </a:prstGeom>
          <a:noFill/>
          <a:ln w="38100">
            <a:solidFill>
              <a:srgbClr val="00B0F0"/>
            </a:solidFill>
            <a:round/>
            <a:headEnd/>
            <a:tailEnd/>
          </a:ln>
          <a:effectLst/>
        </p:spPr>
        <p:txBody>
          <a:bodyPr wrap="none" anchor="ctr"/>
          <a:lstStyle/>
          <a:p>
            <a:endParaRPr lang="zh-CN" altLang="en-US"/>
          </a:p>
        </p:txBody>
      </p:sp>
      <p:sp>
        <p:nvSpPr>
          <p:cNvPr id="126" name="Line 10"/>
          <p:cNvSpPr>
            <a:spLocks noChangeShapeType="1"/>
          </p:cNvSpPr>
          <p:nvPr/>
        </p:nvSpPr>
        <p:spPr bwMode="auto">
          <a:xfrm flipH="1">
            <a:off x="3980865" y="2614726"/>
            <a:ext cx="794071" cy="263279"/>
          </a:xfrm>
          <a:prstGeom prst="line">
            <a:avLst/>
          </a:prstGeom>
          <a:noFill/>
          <a:ln w="38100">
            <a:solidFill>
              <a:srgbClr val="00B0F0"/>
            </a:solidFill>
            <a:round/>
            <a:headEnd/>
            <a:tailEnd/>
          </a:ln>
          <a:effectLst/>
        </p:spPr>
        <p:txBody>
          <a:bodyPr wrap="none" anchor="ctr"/>
          <a:lstStyle/>
          <a:p>
            <a:endParaRPr lang="zh-CN" altLang="en-US"/>
          </a:p>
        </p:txBody>
      </p:sp>
      <p:sp>
        <p:nvSpPr>
          <p:cNvPr id="127" name="Oval 11"/>
          <p:cNvSpPr>
            <a:spLocks noChangeArrowheads="1"/>
          </p:cNvSpPr>
          <p:nvPr/>
        </p:nvSpPr>
        <p:spPr bwMode="auto">
          <a:xfrm>
            <a:off x="4506135" y="2420888"/>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29" name="Line 14"/>
          <p:cNvSpPr>
            <a:spLocks noChangeShapeType="1"/>
          </p:cNvSpPr>
          <p:nvPr/>
        </p:nvSpPr>
        <p:spPr bwMode="auto">
          <a:xfrm flipH="1">
            <a:off x="3339384" y="3301733"/>
            <a:ext cx="272962" cy="394919"/>
          </a:xfrm>
          <a:prstGeom prst="line">
            <a:avLst/>
          </a:prstGeom>
          <a:noFill/>
          <a:ln w="38100">
            <a:solidFill>
              <a:srgbClr val="00B0F0"/>
            </a:solidFill>
            <a:round/>
            <a:headEnd/>
            <a:tailEnd/>
          </a:ln>
          <a:effectLst/>
        </p:spPr>
        <p:txBody>
          <a:bodyPr wrap="none" anchor="ctr"/>
          <a:lstStyle/>
          <a:p>
            <a:endParaRPr lang="zh-CN" altLang="en-US"/>
          </a:p>
        </p:txBody>
      </p:sp>
      <p:sp>
        <p:nvSpPr>
          <p:cNvPr id="130" name="Oval 75"/>
          <p:cNvSpPr>
            <a:spLocks noChangeArrowheads="1"/>
          </p:cNvSpPr>
          <p:nvPr/>
        </p:nvSpPr>
        <p:spPr bwMode="auto">
          <a:xfrm>
            <a:off x="3789616" y="2691409"/>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80	</a:t>
            </a:r>
            <a:endParaRPr lang="zh-CN" altLang="en-US" sz="2000" b="1" dirty="0">
              <a:latin typeface="微软雅黑" panose="020B0503020204020204" pitchFamily="34" charset="-122"/>
              <a:ea typeface="微软雅黑" panose="020B0503020204020204" pitchFamily="34" charset="-122"/>
            </a:endParaRPr>
          </a:p>
        </p:txBody>
      </p:sp>
      <p:sp>
        <p:nvSpPr>
          <p:cNvPr id="131" name="Oval 76"/>
          <p:cNvSpPr>
            <a:spLocks noChangeArrowheads="1"/>
          </p:cNvSpPr>
          <p:nvPr/>
        </p:nvSpPr>
        <p:spPr bwMode="auto">
          <a:xfrm>
            <a:off x="3388212"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32" name="Oval 77"/>
          <p:cNvSpPr>
            <a:spLocks noChangeArrowheads="1"/>
          </p:cNvSpPr>
          <p:nvPr/>
        </p:nvSpPr>
        <p:spPr bwMode="auto">
          <a:xfrm>
            <a:off x="3114268" y="356219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33" name="Oval 78"/>
          <p:cNvSpPr>
            <a:spLocks noChangeArrowheads="1"/>
          </p:cNvSpPr>
          <p:nvPr/>
        </p:nvSpPr>
        <p:spPr bwMode="auto">
          <a:xfrm>
            <a:off x="3688367" y="356219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34" name="Oval 80"/>
          <p:cNvSpPr>
            <a:spLocks noChangeArrowheads="1"/>
          </p:cNvSpPr>
          <p:nvPr/>
        </p:nvSpPr>
        <p:spPr bwMode="auto">
          <a:xfrm>
            <a:off x="4164809"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35" name="Oval 87"/>
          <p:cNvSpPr>
            <a:spLocks noChangeArrowheads="1"/>
          </p:cNvSpPr>
          <p:nvPr/>
        </p:nvSpPr>
        <p:spPr bwMode="auto">
          <a:xfrm>
            <a:off x="4840157"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36" name="Oval 88"/>
          <p:cNvSpPr>
            <a:spLocks noChangeArrowheads="1"/>
          </p:cNvSpPr>
          <p:nvPr/>
        </p:nvSpPr>
        <p:spPr bwMode="auto">
          <a:xfrm>
            <a:off x="5189139" y="2691409"/>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37" name="Oval 89"/>
          <p:cNvSpPr>
            <a:spLocks noChangeArrowheads="1"/>
          </p:cNvSpPr>
          <p:nvPr/>
        </p:nvSpPr>
        <p:spPr bwMode="auto">
          <a:xfrm>
            <a:off x="5515505"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39" name="Rectangle 47"/>
          <p:cNvSpPr>
            <a:spLocks noChangeArrowheads="1"/>
          </p:cNvSpPr>
          <p:nvPr/>
        </p:nvSpPr>
        <p:spPr bwMode="auto">
          <a:xfrm>
            <a:off x="3181989"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140" name="Rectangle 47"/>
          <p:cNvSpPr>
            <a:spLocks noChangeArrowheads="1"/>
          </p:cNvSpPr>
          <p:nvPr/>
        </p:nvSpPr>
        <p:spPr bwMode="auto">
          <a:xfrm>
            <a:off x="3504743"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	</a:t>
            </a:r>
            <a:endParaRPr kumimoji="1" lang="zh-CN" altLang="en-US" sz="2000" b="1" dirty="0">
              <a:latin typeface="Times New Roman" pitchFamily="18" charset="0"/>
            </a:endParaRPr>
          </a:p>
        </p:txBody>
      </p:sp>
      <p:sp>
        <p:nvSpPr>
          <p:cNvPr id="141" name="Rectangle 47"/>
          <p:cNvSpPr>
            <a:spLocks noChangeArrowheads="1"/>
          </p:cNvSpPr>
          <p:nvPr/>
        </p:nvSpPr>
        <p:spPr bwMode="auto">
          <a:xfrm>
            <a:off x="4150252"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142" name="Rectangle 47"/>
          <p:cNvSpPr>
            <a:spLocks noChangeArrowheads="1"/>
          </p:cNvSpPr>
          <p:nvPr/>
        </p:nvSpPr>
        <p:spPr bwMode="auto">
          <a:xfrm>
            <a:off x="3827498"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43" name="Rectangle 47"/>
          <p:cNvSpPr>
            <a:spLocks noChangeArrowheads="1"/>
          </p:cNvSpPr>
          <p:nvPr/>
        </p:nvSpPr>
        <p:spPr bwMode="auto">
          <a:xfrm>
            <a:off x="4473006"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44" name="Rectangle 47"/>
          <p:cNvSpPr>
            <a:spLocks noChangeArrowheads="1"/>
          </p:cNvSpPr>
          <p:nvPr/>
        </p:nvSpPr>
        <p:spPr bwMode="auto">
          <a:xfrm>
            <a:off x="4795760"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145" name="Rectangle 47"/>
          <p:cNvSpPr>
            <a:spLocks noChangeArrowheads="1"/>
          </p:cNvSpPr>
          <p:nvPr/>
        </p:nvSpPr>
        <p:spPr bwMode="auto">
          <a:xfrm>
            <a:off x="5441269"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46" name="Rectangle 47"/>
          <p:cNvSpPr>
            <a:spLocks noChangeArrowheads="1"/>
          </p:cNvSpPr>
          <p:nvPr/>
        </p:nvSpPr>
        <p:spPr bwMode="auto">
          <a:xfrm>
            <a:off x="5118515"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147" name="Rectangle 47"/>
          <p:cNvSpPr>
            <a:spLocks noChangeArrowheads="1"/>
          </p:cNvSpPr>
          <p:nvPr/>
        </p:nvSpPr>
        <p:spPr bwMode="auto">
          <a:xfrm>
            <a:off x="5764019" y="4124530"/>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sp>
        <p:nvSpPr>
          <p:cNvPr id="149" name="Line 5"/>
          <p:cNvSpPr>
            <a:spLocks noChangeShapeType="1"/>
          </p:cNvSpPr>
          <p:nvPr/>
        </p:nvSpPr>
        <p:spPr bwMode="auto">
          <a:xfrm>
            <a:off x="8472212" y="2904303"/>
            <a:ext cx="317628" cy="329099"/>
          </a:xfrm>
          <a:prstGeom prst="line">
            <a:avLst/>
          </a:prstGeom>
          <a:noFill/>
          <a:ln w="38100">
            <a:solidFill>
              <a:srgbClr val="00B0F0"/>
            </a:solidFill>
            <a:round/>
            <a:headEnd/>
            <a:tailEnd/>
          </a:ln>
          <a:effectLst/>
        </p:spPr>
        <p:txBody>
          <a:bodyPr wrap="none" anchor="ctr"/>
          <a:lstStyle/>
          <a:p>
            <a:endParaRPr lang="zh-CN" altLang="en-US"/>
          </a:p>
        </p:txBody>
      </p:sp>
      <p:sp>
        <p:nvSpPr>
          <p:cNvPr id="150" name="Line 6"/>
          <p:cNvSpPr>
            <a:spLocks noChangeShapeType="1"/>
          </p:cNvSpPr>
          <p:nvPr/>
        </p:nvSpPr>
        <p:spPr bwMode="auto">
          <a:xfrm flipH="1">
            <a:off x="8079545" y="2861926"/>
            <a:ext cx="368913" cy="366123"/>
          </a:xfrm>
          <a:prstGeom prst="line">
            <a:avLst/>
          </a:prstGeom>
          <a:noFill/>
          <a:ln w="38100">
            <a:solidFill>
              <a:srgbClr val="00B0F0"/>
            </a:solidFill>
            <a:round/>
            <a:headEnd/>
            <a:tailEnd/>
          </a:ln>
          <a:effectLst/>
        </p:spPr>
        <p:txBody>
          <a:bodyPr wrap="none" anchor="ctr"/>
          <a:lstStyle/>
          <a:p>
            <a:endParaRPr lang="zh-CN" altLang="en-US"/>
          </a:p>
        </p:txBody>
      </p:sp>
      <p:sp>
        <p:nvSpPr>
          <p:cNvPr id="151" name="Line 7"/>
          <p:cNvSpPr>
            <a:spLocks noChangeShapeType="1"/>
          </p:cNvSpPr>
          <p:nvPr/>
        </p:nvSpPr>
        <p:spPr bwMode="auto">
          <a:xfrm>
            <a:off x="7038848" y="2833130"/>
            <a:ext cx="357332" cy="357895"/>
          </a:xfrm>
          <a:prstGeom prst="line">
            <a:avLst/>
          </a:prstGeom>
          <a:noFill/>
          <a:ln w="38100">
            <a:solidFill>
              <a:srgbClr val="00B0F0"/>
            </a:solidFill>
            <a:round/>
            <a:headEnd/>
            <a:tailEnd/>
          </a:ln>
          <a:effectLst/>
        </p:spPr>
        <p:txBody>
          <a:bodyPr wrap="none" anchor="ctr"/>
          <a:lstStyle/>
          <a:p>
            <a:endParaRPr lang="zh-CN" altLang="en-US"/>
          </a:p>
        </p:txBody>
      </p:sp>
      <p:sp>
        <p:nvSpPr>
          <p:cNvPr id="152" name="Line 8"/>
          <p:cNvSpPr>
            <a:spLocks noChangeShapeType="1"/>
          </p:cNvSpPr>
          <p:nvPr/>
        </p:nvSpPr>
        <p:spPr bwMode="auto">
          <a:xfrm flipH="1">
            <a:off x="6572492" y="2898949"/>
            <a:ext cx="397035" cy="394919"/>
          </a:xfrm>
          <a:prstGeom prst="line">
            <a:avLst/>
          </a:prstGeom>
          <a:noFill/>
          <a:ln w="38100">
            <a:solidFill>
              <a:srgbClr val="00B0F0"/>
            </a:solidFill>
            <a:round/>
            <a:headEnd/>
            <a:tailEnd/>
          </a:ln>
          <a:effectLst/>
        </p:spPr>
        <p:txBody>
          <a:bodyPr wrap="none" anchor="ctr"/>
          <a:lstStyle/>
          <a:p>
            <a:endParaRPr lang="zh-CN" altLang="en-US"/>
          </a:p>
        </p:txBody>
      </p:sp>
      <p:sp>
        <p:nvSpPr>
          <p:cNvPr id="153" name="Line 9"/>
          <p:cNvSpPr>
            <a:spLocks noChangeShapeType="1"/>
          </p:cNvSpPr>
          <p:nvPr/>
        </p:nvSpPr>
        <p:spPr bwMode="auto">
          <a:xfrm>
            <a:off x="7739243" y="2633924"/>
            <a:ext cx="754367" cy="244082"/>
          </a:xfrm>
          <a:prstGeom prst="line">
            <a:avLst/>
          </a:prstGeom>
          <a:noFill/>
          <a:ln w="38100">
            <a:solidFill>
              <a:srgbClr val="00B0F0"/>
            </a:solidFill>
            <a:round/>
            <a:headEnd/>
            <a:tailEnd/>
          </a:ln>
          <a:effectLst/>
        </p:spPr>
        <p:txBody>
          <a:bodyPr wrap="none" anchor="ctr"/>
          <a:lstStyle/>
          <a:p>
            <a:endParaRPr lang="zh-CN" altLang="en-US"/>
          </a:p>
        </p:txBody>
      </p:sp>
      <p:sp>
        <p:nvSpPr>
          <p:cNvPr id="154" name="Line 10"/>
          <p:cNvSpPr>
            <a:spLocks noChangeShapeType="1"/>
          </p:cNvSpPr>
          <p:nvPr/>
        </p:nvSpPr>
        <p:spPr bwMode="auto">
          <a:xfrm flipH="1">
            <a:off x="6988857" y="2614726"/>
            <a:ext cx="794071" cy="263279"/>
          </a:xfrm>
          <a:prstGeom prst="line">
            <a:avLst/>
          </a:prstGeom>
          <a:noFill/>
          <a:ln w="38100">
            <a:solidFill>
              <a:srgbClr val="00B0F0"/>
            </a:solidFill>
            <a:round/>
            <a:headEnd/>
            <a:tailEnd/>
          </a:ln>
          <a:effectLst/>
        </p:spPr>
        <p:txBody>
          <a:bodyPr wrap="none" anchor="ctr"/>
          <a:lstStyle/>
          <a:p>
            <a:endParaRPr lang="zh-CN" altLang="en-US"/>
          </a:p>
        </p:txBody>
      </p:sp>
      <p:sp>
        <p:nvSpPr>
          <p:cNvPr id="155" name="Oval 11"/>
          <p:cNvSpPr>
            <a:spLocks noChangeArrowheads="1"/>
          </p:cNvSpPr>
          <p:nvPr/>
        </p:nvSpPr>
        <p:spPr bwMode="auto">
          <a:xfrm>
            <a:off x="7514127" y="2420888"/>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57" name="Line 14"/>
          <p:cNvSpPr>
            <a:spLocks noChangeShapeType="1"/>
          </p:cNvSpPr>
          <p:nvPr/>
        </p:nvSpPr>
        <p:spPr bwMode="auto">
          <a:xfrm flipH="1">
            <a:off x="6347376" y="3301733"/>
            <a:ext cx="272962" cy="394919"/>
          </a:xfrm>
          <a:prstGeom prst="line">
            <a:avLst/>
          </a:prstGeom>
          <a:noFill/>
          <a:ln w="38100">
            <a:solidFill>
              <a:srgbClr val="00B0F0"/>
            </a:solidFill>
            <a:round/>
            <a:headEnd/>
            <a:tailEnd/>
          </a:ln>
          <a:effectLst/>
        </p:spPr>
        <p:txBody>
          <a:bodyPr wrap="none" anchor="ctr"/>
          <a:lstStyle/>
          <a:p>
            <a:endParaRPr lang="zh-CN" altLang="en-US"/>
          </a:p>
        </p:txBody>
      </p:sp>
      <p:sp>
        <p:nvSpPr>
          <p:cNvPr id="158" name="Oval 75"/>
          <p:cNvSpPr>
            <a:spLocks noChangeArrowheads="1"/>
          </p:cNvSpPr>
          <p:nvPr/>
        </p:nvSpPr>
        <p:spPr bwMode="auto">
          <a:xfrm>
            <a:off x="6797608" y="2691409"/>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 70	</a:t>
            </a:r>
            <a:endParaRPr lang="zh-CN" altLang="en-US" sz="2000" b="1" dirty="0">
              <a:latin typeface="微软雅黑" panose="020B0503020204020204" pitchFamily="34" charset="-122"/>
              <a:ea typeface="微软雅黑" panose="020B0503020204020204" pitchFamily="34" charset="-122"/>
            </a:endParaRPr>
          </a:p>
        </p:txBody>
      </p:sp>
      <p:sp>
        <p:nvSpPr>
          <p:cNvPr id="159" name="Oval 76"/>
          <p:cNvSpPr>
            <a:spLocks noChangeArrowheads="1"/>
          </p:cNvSpPr>
          <p:nvPr/>
        </p:nvSpPr>
        <p:spPr bwMode="auto">
          <a:xfrm>
            <a:off x="6396204"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160" name="Oval 77"/>
          <p:cNvSpPr>
            <a:spLocks noChangeArrowheads="1"/>
          </p:cNvSpPr>
          <p:nvPr/>
        </p:nvSpPr>
        <p:spPr bwMode="auto">
          <a:xfrm>
            <a:off x="6122260" y="356219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61" name="Oval 78"/>
          <p:cNvSpPr>
            <a:spLocks noChangeArrowheads="1"/>
          </p:cNvSpPr>
          <p:nvPr/>
        </p:nvSpPr>
        <p:spPr bwMode="auto">
          <a:xfrm>
            <a:off x="6696359" y="356219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62" name="Oval 80"/>
          <p:cNvSpPr>
            <a:spLocks noChangeArrowheads="1"/>
          </p:cNvSpPr>
          <p:nvPr/>
        </p:nvSpPr>
        <p:spPr bwMode="auto">
          <a:xfrm>
            <a:off x="7172801"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63" name="Oval 87"/>
          <p:cNvSpPr>
            <a:spLocks noChangeArrowheads="1"/>
          </p:cNvSpPr>
          <p:nvPr/>
        </p:nvSpPr>
        <p:spPr bwMode="auto">
          <a:xfrm>
            <a:off x="7848149"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64" name="Oval 88"/>
          <p:cNvSpPr>
            <a:spLocks noChangeArrowheads="1"/>
          </p:cNvSpPr>
          <p:nvPr/>
        </p:nvSpPr>
        <p:spPr bwMode="auto">
          <a:xfrm>
            <a:off x="8197131" y="2691409"/>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65" name="Oval 89"/>
          <p:cNvSpPr>
            <a:spLocks noChangeArrowheads="1"/>
          </p:cNvSpPr>
          <p:nvPr/>
        </p:nvSpPr>
        <p:spPr bwMode="auto">
          <a:xfrm>
            <a:off x="8523497" y="3064602"/>
            <a:ext cx="476442" cy="39491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67" name="Rectangle 47"/>
          <p:cNvSpPr>
            <a:spLocks noChangeArrowheads="1"/>
          </p:cNvSpPr>
          <p:nvPr/>
        </p:nvSpPr>
        <p:spPr bwMode="auto">
          <a:xfrm>
            <a:off x="6189981"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80</a:t>
            </a:r>
            <a:endParaRPr kumimoji="1" lang="zh-CN" altLang="en-US" sz="2000" b="1" dirty="0">
              <a:latin typeface="Times New Roman" pitchFamily="18" charset="0"/>
            </a:endParaRPr>
          </a:p>
        </p:txBody>
      </p:sp>
      <p:sp>
        <p:nvSpPr>
          <p:cNvPr id="168" name="Rectangle 47"/>
          <p:cNvSpPr>
            <a:spLocks noChangeArrowheads="1"/>
          </p:cNvSpPr>
          <p:nvPr/>
        </p:nvSpPr>
        <p:spPr bwMode="auto">
          <a:xfrm>
            <a:off x="6512735"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	</a:t>
            </a:r>
            <a:endParaRPr kumimoji="1" lang="zh-CN" altLang="en-US" sz="2000" b="1" dirty="0">
              <a:latin typeface="Times New Roman" pitchFamily="18" charset="0"/>
            </a:endParaRPr>
          </a:p>
        </p:txBody>
      </p:sp>
      <p:sp>
        <p:nvSpPr>
          <p:cNvPr id="169" name="Rectangle 47"/>
          <p:cNvSpPr>
            <a:spLocks noChangeArrowheads="1"/>
          </p:cNvSpPr>
          <p:nvPr/>
        </p:nvSpPr>
        <p:spPr bwMode="auto">
          <a:xfrm>
            <a:off x="7158244"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170" name="Rectangle 47"/>
          <p:cNvSpPr>
            <a:spLocks noChangeArrowheads="1"/>
          </p:cNvSpPr>
          <p:nvPr/>
        </p:nvSpPr>
        <p:spPr bwMode="auto">
          <a:xfrm>
            <a:off x="6835490"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71" name="Rectangle 47"/>
          <p:cNvSpPr>
            <a:spLocks noChangeArrowheads="1"/>
          </p:cNvSpPr>
          <p:nvPr/>
        </p:nvSpPr>
        <p:spPr bwMode="auto">
          <a:xfrm>
            <a:off x="7480998"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72" name="Rectangle 47"/>
          <p:cNvSpPr>
            <a:spLocks noChangeArrowheads="1"/>
          </p:cNvSpPr>
          <p:nvPr/>
        </p:nvSpPr>
        <p:spPr bwMode="auto">
          <a:xfrm>
            <a:off x="7803752"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173" name="Rectangle 47"/>
          <p:cNvSpPr>
            <a:spLocks noChangeArrowheads="1"/>
          </p:cNvSpPr>
          <p:nvPr/>
        </p:nvSpPr>
        <p:spPr bwMode="auto">
          <a:xfrm>
            <a:off x="8449261"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74" name="Rectangle 47"/>
          <p:cNvSpPr>
            <a:spLocks noChangeArrowheads="1"/>
          </p:cNvSpPr>
          <p:nvPr/>
        </p:nvSpPr>
        <p:spPr bwMode="auto">
          <a:xfrm>
            <a:off x="8126507" y="4124530"/>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175" name="Rectangle 47"/>
          <p:cNvSpPr>
            <a:spLocks noChangeArrowheads="1"/>
          </p:cNvSpPr>
          <p:nvPr/>
        </p:nvSpPr>
        <p:spPr bwMode="auto">
          <a:xfrm>
            <a:off x="8772011" y="4124530"/>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176" name="组合 175"/>
          <p:cNvGrpSpPr/>
          <p:nvPr/>
        </p:nvGrpSpPr>
        <p:grpSpPr>
          <a:xfrm>
            <a:off x="6122260" y="4630451"/>
            <a:ext cx="2877679" cy="1536223"/>
            <a:chOff x="788075" y="4821156"/>
            <a:chExt cx="2761456" cy="1778496"/>
          </a:xfrm>
        </p:grpSpPr>
        <p:sp>
          <p:nvSpPr>
            <p:cNvPr id="177" name="Line 5"/>
            <p:cNvSpPr>
              <a:spLocks noChangeShapeType="1"/>
            </p:cNvSpPr>
            <p:nvPr/>
          </p:nvSpPr>
          <p:spPr bwMode="auto">
            <a:xfrm>
              <a:off x="3043118" y="5380809"/>
              <a:ext cx="304800" cy="381000"/>
            </a:xfrm>
            <a:prstGeom prst="line">
              <a:avLst/>
            </a:prstGeom>
            <a:noFill/>
            <a:ln w="38100">
              <a:solidFill>
                <a:srgbClr val="00B0F0"/>
              </a:solidFill>
              <a:round/>
              <a:headEnd/>
              <a:tailEnd/>
            </a:ln>
            <a:effectLst/>
          </p:spPr>
          <p:txBody>
            <a:bodyPr wrap="none" anchor="ctr"/>
            <a:lstStyle/>
            <a:p>
              <a:endParaRPr lang="zh-CN" altLang="en-US"/>
            </a:p>
          </p:txBody>
        </p:sp>
        <p:sp>
          <p:nvSpPr>
            <p:cNvPr id="178"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79"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80"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81"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82"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83"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sp>
          <p:nvSpPr>
            <p:cNvPr id="184"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	</a:t>
              </a:r>
              <a:endParaRPr lang="zh-CN" altLang="en-US" sz="2000" b="1" dirty="0">
                <a:latin typeface="微软雅黑" panose="020B0503020204020204" pitchFamily="34" charset="-122"/>
                <a:ea typeface="微软雅黑" panose="020B0503020204020204" pitchFamily="34" charset="-122"/>
              </a:endParaRPr>
            </a:p>
          </p:txBody>
        </p:sp>
        <p:sp>
          <p:nvSpPr>
            <p:cNvPr id="185"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86"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87"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88"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89"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90"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91" name="Oval 89"/>
            <p:cNvSpPr>
              <a:spLocks noChangeArrowheads="1"/>
            </p:cNvSpPr>
            <p:nvPr/>
          </p:nvSpPr>
          <p:spPr bwMode="auto">
            <a:xfrm>
              <a:off x="3092331"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grpSp>
      <p:sp>
        <p:nvSpPr>
          <p:cNvPr id="192" name="Rectangle 47"/>
          <p:cNvSpPr>
            <a:spLocks noChangeArrowheads="1"/>
          </p:cNvSpPr>
          <p:nvPr/>
        </p:nvSpPr>
        <p:spPr bwMode="auto">
          <a:xfrm>
            <a:off x="6189981"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70</a:t>
            </a:r>
            <a:endParaRPr kumimoji="1" lang="zh-CN" altLang="en-US" sz="2000" b="1" dirty="0">
              <a:latin typeface="Times New Roman" pitchFamily="18" charset="0"/>
            </a:endParaRPr>
          </a:p>
        </p:txBody>
      </p:sp>
      <p:sp>
        <p:nvSpPr>
          <p:cNvPr id="193" name="Rectangle 47"/>
          <p:cNvSpPr>
            <a:spLocks noChangeArrowheads="1"/>
          </p:cNvSpPr>
          <p:nvPr/>
        </p:nvSpPr>
        <p:spPr bwMode="auto">
          <a:xfrm>
            <a:off x="6512735"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	</a:t>
            </a:r>
            <a:endParaRPr kumimoji="1" lang="zh-CN" altLang="en-US" sz="2000" b="1" dirty="0">
              <a:latin typeface="Times New Roman" pitchFamily="18" charset="0"/>
            </a:endParaRPr>
          </a:p>
        </p:txBody>
      </p:sp>
      <p:sp>
        <p:nvSpPr>
          <p:cNvPr id="194" name="Rectangle 47"/>
          <p:cNvSpPr>
            <a:spLocks noChangeArrowheads="1"/>
          </p:cNvSpPr>
          <p:nvPr/>
        </p:nvSpPr>
        <p:spPr bwMode="auto">
          <a:xfrm>
            <a:off x="7158244"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95" name="Rectangle 47"/>
          <p:cNvSpPr>
            <a:spLocks noChangeArrowheads="1"/>
          </p:cNvSpPr>
          <p:nvPr/>
        </p:nvSpPr>
        <p:spPr bwMode="auto">
          <a:xfrm>
            <a:off x="6835490"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96" name="Rectangle 47"/>
          <p:cNvSpPr>
            <a:spLocks noChangeArrowheads="1"/>
          </p:cNvSpPr>
          <p:nvPr/>
        </p:nvSpPr>
        <p:spPr bwMode="auto">
          <a:xfrm>
            <a:off x="7480998"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97" name="Rectangle 47"/>
          <p:cNvSpPr>
            <a:spLocks noChangeArrowheads="1"/>
          </p:cNvSpPr>
          <p:nvPr/>
        </p:nvSpPr>
        <p:spPr bwMode="auto">
          <a:xfrm>
            <a:off x="7803752"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	</a:t>
            </a:r>
            <a:endParaRPr kumimoji="1" lang="zh-CN" altLang="en-US" sz="2000" b="1" dirty="0">
              <a:latin typeface="Times New Roman" pitchFamily="18" charset="0"/>
            </a:endParaRPr>
          </a:p>
        </p:txBody>
      </p:sp>
      <p:sp>
        <p:nvSpPr>
          <p:cNvPr id="198" name="Rectangle 47"/>
          <p:cNvSpPr>
            <a:spLocks noChangeArrowheads="1"/>
          </p:cNvSpPr>
          <p:nvPr/>
        </p:nvSpPr>
        <p:spPr bwMode="auto">
          <a:xfrm>
            <a:off x="8449261" y="6334093"/>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199" name="Rectangle 47"/>
          <p:cNvSpPr>
            <a:spLocks noChangeArrowheads="1"/>
          </p:cNvSpPr>
          <p:nvPr/>
        </p:nvSpPr>
        <p:spPr bwMode="auto">
          <a:xfrm>
            <a:off x="8126507" y="6334093"/>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00" name="Rectangle 47"/>
          <p:cNvSpPr>
            <a:spLocks noChangeArrowheads="1"/>
          </p:cNvSpPr>
          <p:nvPr/>
        </p:nvSpPr>
        <p:spPr bwMode="auto">
          <a:xfrm>
            <a:off x="8772011" y="6334093"/>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sp>
        <p:nvSpPr>
          <p:cNvPr id="226" name="右箭头 225"/>
          <p:cNvSpPr/>
          <p:nvPr/>
        </p:nvSpPr>
        <p:spPr bwMode="auto">
          <a:xfrm>
            <a:off x="2941400" y="2689955"/>
            <a:ext cx="520931" cy="30708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7" name="矩形 226"/>
          <p:cNvSpPr/>
          <p:nvPr/>
        </p:nvSpPr>
        <p:spPr>
          <a:xfrm>
            <a:off x="2799529" y="2257634"/>
            <a:ext cx="898656" cy="461665"/>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置换</a:t>
            </a:r>
            <a:endParaRPr lang="zh-CN" altLang="en-US" sz="2400" dirty="0">
              <a:solidFill>
                <a:srgbClr val="C00000"/>
              </a:solidFill>
            </a:endParaRPr>
          </a:p>
        </p:txBody>
      </p:sp>
      <p:sp>
        <p:nvSpPr>
          <p:cNvPr id="228" name="右箭头 227"/>
          <p:cNvSpPr/>
          <p:nvPr/>
        </p:nvSpPr>
        <p:spPr bwMode="auto">
          <a:xfrm>
            <a:off x="2913671" y="4923656"/>
            <a:ext cx="520931" cy="315497"/>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9" name="矩形 228"/>
          <p:cNvSpPr/>
          <p:nvPr/>
        </p:nvSpPr>
        <p:spPr>
          <a:xfrm>
            <a:off x="2771800" y="4499749"/>
            <a:ext cx="898656" cy="461665"/>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置换</a:t>
            </a:r>
            <a:endParaRPr lang="zh-CN" altLang="en-US" sz="2400" dirty="0">
              <a:solidFill>
                <a:srgbClr val="C00000"/>
              </a:solidFill>
            </a:endParaRPr>
          </a:p>
        </p:txBody>
      </p:sp>
      <p:sp>
        <p:nvSpPr>
          <p:cNvPr id="232" name="右箭头 231"/>
          <p:cNvSpPr/>
          <p:nvPr/>
        </p:nvSpPr>
        <p:spPr bwMode="auto">
          <a:xfrm>
            <a:off x="5981462" y="2719298"/>
            <a:ext cx="520931" cy="310213"/>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3" name="矩形 232"/>
          <p:cNvSpPr/>
          <p:nvPr/>
        </p:nvSpPr>
        <p:spPr>
          <a:xfrm>
            <a:off x="5839591" y="2290107"/>
            <a:ext cx="898656" cy="461665"/>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下滤</a:t>
            </a:r>
            <a:endParaRPr lang="zh-CN" altLang="en-US" sz="2400" dirty="0">
              <a:solidFill>
                <a:srgbClr val="C00000"/>
              </a:solidFill>
            </a:endParaRPr>
          </a:p>
        </p:txBody>
      </p:sp>
      <p:sp>
        <p:nvSpPr>
          <p:cNvPr id="234" name="右箭头 233"/>
          <p:cNvSpPr/>
          <p:nvPr/>
        </p:nvSpPr>
        <p:spPr bwMode="auto">
          <a:xfrm>
            <a:off x="5957335" y="4923655"/>
            <a:ext cx="520931" cy="313599"/>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5" name="矩形 234"/>
          <p:cNvSpPr/>
          <p:nvPr/>
        </p:nvSpPr>
        <p:spPr>
          <a:xfrm>
            <a:off x="5815464" y="4497850"/>
            <a:ext cx="898656" cy="461665"/>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下滤</a:t>
            </a:r>
            <a:endParaRPr lang="zh-CN" altLang="en-US" sz="2400" dirty="0">
              <a:solidFill>
                <a:srgbClr val="C00000"/>
              </a:solidFill>
            </a:endParaRPr>
          </a:p>
        </p:txBody>
      </p:sp>
      <p:sp>
        <p:nvSpPr>
          <p:cNvPr id="202" name="矩形 201">
            <a:hlinkClick r:id="rId3" action="ppaction://hlinksldjump"/>
          </p:cNvPr>
          <p:cNvSpPr/>
          <p:nvPr/>
        </p:nvSpPr>
        <p:spPr>
          <a:xfrm>
            <a:off x="333208" y="4734572"/>
            <a:ext cx="2252299" cy="1815882"/>
          </a:xfrm>
          <a:prstGeom prst="rect">
            <a:avLst/>
          </a:prstGeom>
          <a:solidFill>
            <a:schemeClr val="accent2">
              <a:lumMod val="50000"/>
            </a:schemeClr>
          </a:solidFill>
        </p:spPr>
        <p:txBody>
          <a:bodyPr wrap="square">
            <a:spAutoFit/>
          </a:bodyPr>
          <a:lstStyle/>
          <a:p>
            <a:pPr algn="ctr"/>
            <a:r>
              <a:rPr lang="en-US" altLang="zh-CN" sz="2800" b="1" dirty="0" err="1">
                <a:solidFill>
                  <a:srgbClr val="FFFF00"/>
                </a:solidFill>
                <a:latin typeface="微软雅黑" panose="020B0503020204020204" pitchFamily="34" charset="-122"/>
                <a:ea typeface="微软雅黑" panose="020B0503020204020204" pitchFamily="34" charset="-122"/>
              </a:rPr>
              <a:t>delMax</a:t>
            </a:r>
            <a:r>
              <a:rPr lang="zh-CN" altLang="en-US" sz="2800" b="1" dirty="0">
                <a:solidFill>
                  <a:schemeClr val="bg1"/>
                </a:solidFill>
                <a:latin typeface="微软雅黑" panose="020B0503020204020204" pitchFamily="34" charset="-122"/>
                <a:ea typeface="微软雅黑" panose="020B0503020204020204" pitchFamily="34" charset="-122"/>
              </a:rPr>
              <a:t>函数的实现等价于</a:t>
            </a:r>
            <a:r>
              <a:rPr lang="zh-CN" altLang="en-US" sz="2800" b="1" dirty="0">
                <a:solidFill>
                  <a:srgbClr val="FFFF00"/>
                </a:solidFill>
                <a:latin typeface="微软雅黑" panose="020B0503020204020204" pitchFamily="34" charset="-122"/>
                <a:ea typeface="微软雅黑" panose="020B0503020204020204" pitchFamily="34" charset="-122"/>
              </a:rPr>
              <a:t>置换</a:t>
            </a:r>
            <a:r>
              <a:rPr lang="en-US" altLang="zh-CN" sz="2800" b="1" dirty="0">
                <a:solidFill>
                  <a:srgbClr val="FFFF00"/>
                </a:solidFill>
                <a:latin typeface="微软雅黑" panose="020B0503020204020204" pitchFamily="34" charset="-122"/>
                <a:ea typeface="微软雅黑" panose="020B0503020204020204" pitchFamily="34" charset="-122"/>
              </a:rPr>
              <a:t>+</a:t>
            </a:r>
            <a:r>
              <a:rPr lang="zh-CN" altLang="en-US" sz="2800" b="1" dirty="0">
                <a:solidFill>
                  <a:srgbClr val="FFFF00"/>
                </a:solidFill>
                <a:latin typeface="微软雅黑" panose="020B0503020204020204" pitchFamily="34" charset="-122"/>
                <a:ea typeface="微软雅黑" panose="020B0503020204020204" pitchFamily="34" charset="-122"/>
              </a:rPr>
              <a:t>下滤</a:t>
            </a:r>
            <a:r>
              <a:rPr lang="zh-CN" altLang="en-US" sz="2800" b="1" dirty="0">
                <a:solidFill>
                  <a:schemeClr val="bg1"/>
                </a:solidFill>
                <a:latin typeface="微软雅黑" panose="020B0503020204020204" pitchFamily="34" charset="-122"/>
                <a:ea typeface="微软雅黑" panose="020B0503020204020204" pitchFamily="34" charset="-122"/>
              </a:rPr>
              <a:t>函数的实现</a:t>
            </a:r>
            <a:endParaRPr lang="zh-CN" altLang="en-US" sz="2800" dirty="0"/>
          </a:p>
        </p:txBody>
      </p:sp>
    </p:spTree>
    <p:extLst>
      <p:ext uri="{BB962C8B-B14F-4D97-AF65-F5344CB8AC3E}">
        <p14:creationId xmlns:p14="http://schemas.microsoft.com/office/powerpoint/2010/main" val="410275520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
                                        </p:tgtEl>
                                        <p:attrNameLst>
                                          <p:attrName>style.visibility</p:attrName>
                                        </p:attrNameLst>
                                      </p:cBhvr>
                                      <p:to>
                                        <p:strVal val="visible"/>
                                      </p:to>
                                    </p:set>
                                    <p:anim calcmode="lin" valueType="num">
                                      <p:cBhvr additive="base">
                                        <p:cTn id="7" dur="500" fill="hold"/>
                                        <p:tgtEl>
                                          <p:spTgt spid="202"/>
                                        </p:tgtEl>
                                        <p:attrNameLst>
                                          <p:attrName>ppt_x</p:attrName>
                                        </p:attrNameLst>
                                      </p:cBhvr>
                                      <p:tavLst>
                                        <p:tav tm="0">
                                          <p:val>
                                            <p:strVal val="#ppt_x"/>
                                          </p:val>
                                        </p:tav>
                                        <p:tav tm="100000">
                                          <p:val>
                                            <p:strVal val="#ppt_x"/>
                                          </p:val>
                                        </p:tav>
                                      </p:tavLst>
                                    </p:anim>
                                    <p:anim calcmode="lin" valueType="num">
                                      <p:cBhvr additive="base">
                                        <p:cTn id="8" dur="500" fill="hold"/>
                                        <p:tgtEl>
                                          <p:spTgt spid="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Line 10"/>
          <p:cNvSpPr>
            <a:spLocks noChangeShapeType="1"/>
          </p:cNvSpPr>
          <p:nvPr/>
        </p:nvSpPr>
        <p:spPr bwMode="auto">
          <a:xfrm flipH="1">
            <a:off x="3977446" y="4427425"/>
            <a:ext cx="794071" cy="263279"/>
          </a:xfrm>
          <a:prstGeom prst="line">
            <a:avLst/>
          </a:prstGeom>
          <a:noFill/>
          <a:ln w="38100">
            <a:solidFill>
              <a:srgbClr val="00B0F0"/>
            </a:solidFill>
            <a:round/>
            <a:headEnd/>
            <a:tailEnd/>
          </a:ln>
          <a:effectLst/>
        </p:spPr>
        <p:txBody>
          <a:bodyPr wrap="none" anchor="ctr"/>
          <a:lstStyle/>
          <a:p>
            <a:endParaRPr lang="zh-CN" altLang="en-US"/>
          </a:p>
        </p:txBody>
      </p:sp>
      <p:sp>
        <p:nvSpPr>
          <p:cNvPr id="170" name="Line 9"/>
          <p:cNvSpPr>
            <a:spLocks noChangeShapeType="1"/>
          </p:cNvSpPr>
          <p:nvPr/>
        </p:nvSpPr>
        <p:spPr bwMode="auto">
          <a:xfrm>
            <a:off x="1654729" y="4446622"/>
            <a:ext cx="754367" cy="244082"/>
          </a:xfrm>
          <a:prstGeom prst="line">
            <a:avLst/>
          </a:prstGeom>
          <a:noFill/>
          <a:ln w="38100">
            <a:solidFill>
              <a:srgbClr val="00B0F0"/>
            </a:solidFill>
            <a:round/>
            <a:headEnd/>
            <a:tailEnd/>
          </a:ln>
          <a:effectLst/>
        </p:spPr>
        <p:txBody>
          <a:bodyPr wrap="none" anchor="ctr"/>
          <a:lstStyle/>
          <a:p>
            <a:endParaRPr lang="zh-CN" altLang="en-US"/>
          </a:p>
        </p:txBody>
      </p:sp>
      <p:sp>
        <p:nvSpPr>
          <p:cNvPr id="169" name="Line 8"/>
          <p:cNvSpPr>
            <a:spLocks noChangeShapeType="1"/>
          </p:cNvSpPr>
          <p:nvPr/>
        </p:nvSpPr>
        <p:spPr bwMode="auto">
          <a:xfrm flipH="1">
            <a:off x="6666941" y="2343839"/>
            <a:ext cx="397035" cy="394919"/>
          </a:xfrm>
          <a:prstGeom prst="line">
            <a:avLst/>
          </a:prstGeom>
          <a:noFill/>
          <a:ln w="38100">
            <a:solidFill>
              <a:srgbClr val="00B0F0"/>
            </a:solidFill>
            <a:round/>
            <a:headEnd/>
            <a:tailEnd/>
          </a:ln>
          <a:effectLst/>
        </p:spPr>
        <p:txBody>
          <a:bodyPr wrap="none" anchor="ctr"/>
          <a:lstStyle/>
          <a:p>
            <a:endParaRPr lang="zh-CN" altLang="en-US"/>
          </a:p>
        </p:txBody>
      </p:sp>
      <p:sp>
        <p:nvSpPr>
          <p:cNvPr id="159" name="Line 7"/>
          <p:cNvSpPr>
            <a:spLocks noChangeShapeType="1"/>
          </p:cNvSpPr>
          <p:nvPr/>
        </p:nvSpPr>
        <p:spPr bwMode="auto">
          <a:xfrm>
            <a:off x="4100692" y="2352473"/>
            <a:ext cx="357332" cy="357895"/>
          </a:xfrm>
          <a:prstGeom prst="line">
            <a:avLst/>
          </a:prstGeom>
          <a:noFill/>
          <a:ln w="38100">
            <a:solidFill>
              <a:srgbClr val="00B0F0"/>
            </a:solidFill>
            <a:round/>
            <a:headEnd/>
            <a:tailEnd/>
          </a:ln>
          <a:effectLst/>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107504" y="1149132"/>
            <a:ext cx="9575275"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堆排序实例</a:t>
            </a:r>
            <a:endParaRPr lang="en-US" altLang="zh-CN" sz="3200" b="1"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34375" y="1757004"/>
            <a:ext cx="1204966" cy="731347"/>
            <a:chOff x="4932718" y="2216317"/>
            <a:chExt cx="1204966" cy="731347"/>
          </a:xfrm>
        </p:grpSpPr>
        <p:sp>
          <p:nvSpPr>
            <p:cNvPr id="230" name="右箭头 229"/>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1" name="矩形 230"/>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202" name="组合 201"/>
          <p:cNvGrpSpPr/>
          <p:nvPr/>
        </p:nvGrpSpPr>
        <p:grpSpPr>
          <a:xfrm>
            <a:off x="3113526" y="1879867"/>
            <a:ext cx="2877679" cy="1536223"/>
            <a:chOff x="788075" y="4821156"/>
            <a:chExt cx="2761456" cy="1778496"/>
          </a:xfrm>
        </p:grpSpPr>
        <p:sp>
          <p:nvSpPr>
            <p:cNvPr id="237"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238"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39"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40"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41"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	</a:t>
              </a:r>
              <a:endParaRPr lang="zh-CN" altLang="en-US" sz="2000" b="1" dirty="0">
                <a:latin typeface="微软雅黑" panose="020B0503020204020204" pitchFamily="34" charset="-122"/>
                <a:ea typeface="微软雅黑" panose="020B0503020204020204" pitchFamily="34" charset="-122"/>
              </a:endParaRPr>
            </a:p>
          </p:txBody>
        </p:sp>
        <p:sp>
          <p:nvSpPr>
            <p:cNvPr id="242"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43"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44"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245" name="Oval 80"/>
            <p:cNvSpPr>
              <a:spLocks noChangeArrowheads="1"/>
            </p:cNvSpPr>
            <p:nvPr/>
          </p:nvSpPr>
          <p:spPr bwMode="auto">
            <a:xfrm>
              <a:off x="1853871" y="553086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46"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247"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48"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249" name="Rectangle 47"/>
          <p:cNvSpPr>
            <a:spLocks noChangeArrowheads="1"/>
          </p:cNvSpPr>
          <p:nvPr/>
        </p:nvSpPr>
        <p:spPr bwMode="auto">
          <a:xfrm>
            <a:off x="3181247"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a:t>
            </a:r>
            <a:endParaRPr kumimoji="1" lang="zh-CN" altLang="en-US" sz="2000" b="1" dirty="0">
              <a:latin typeface="Times New Roman" pitchFamily="18" charset="0"/>
            </a:endParaRPr>
          </a:p>
        </p:txBody>
      </p:sp>
      <p:sp>
        <p:nvSpPr>
          <p:cNvPr id="250" name="Rectangle 47"/>
          <p:cNvSpPr>
            <a:spLocks noChangeArrowheads="1"/>
          </p:cNvSpPr>
          <p:nvPr/>
        </p:nvSpPr>
        <p:spPr bwMode="auto">
          <a:xfrm>
            <a:off x="3504001"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	</a:t>
            </a:r>
            <a:endParaRPr kumimoji="1" lang="zh-CN" altLang="en-US" sz="2000" b="1" dirty="0">
              <a:latin typeface="Times New Roman" pitchFamily="18" charset="0"/>
            </a:endParaRPr>
          </a:p>
        </p:txBody>
      </p:sp>
      <p:sp>
        <p:nvSpPr>
          <p:cNvPr id="251" name="Rectangle 47"/>
          <p:cNvSpPr>
            <a:spLocks noChangeArrowheads="1"/>
          </p:cNvSpPr>
          <p:nvPr/>
        </p:nvSpPr>
        <p:spPr bwMode="auto">
          <a:xfrm>
            <a:off x="4149510"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52" name="Rectangle 47"/>
          <p:cNvSpPr>
            <a:spLocks noChangeArrowheads="1"/>
          </p:cNvSpPr>
          <p:nvPr/>
        </p:nvSpPr>
        <p:spPr bwMode="auto">
          <a:xfrm>
            <a:off x="3826756"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253" name="Rectangle 47"/>
          <p:cNvSpPr>
            <a:spLocks noChangeArrowheads="1"/>
          </p:cNvSpPr>
          <p:nvPr/>
        </p:nvSpPr>
        <p:spPr bwMode="auto">
          <a:xfrm>
            <a:off x="4472264" y="358350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54" name="Rectangle 47"/>
          <p:cNvSpPr>
            <a:spLocks noChangeArrowheads="1"/>
          </p:cNvSpPr>
          <p:nvPr/>
        </p:nvSpPr>
        <p:spPr bwMode="auto">
          <a:xfrm>
            <a:off x="4795018" y="358350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255" name="Rectangle 47"/>
          <p:cNvSpPr>
            <a:spLocks noChangeArrowheads="1"/>
          </p:cNvSpPr>
          <p:nvPr/>
        </p:nvSpPr>
        <p:spPr bwMode="auto">
          <a:xfrm>
            <a:off x="5440527" y="358350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256" name="Rectangle 47"/>
          <p:cNvSpPr>
            <a:spLocks noChangeArrowheads="1"/>
          </p:cNvSpPr>
          <p:nvPr/>
        </p:nvSpPr>
        <p:spPr bwMode="auto">
          <a:xfrm>
            <a:off x="5117773" y="358350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257" name="Rectangle 47"/>
          <p:cNvSpPr>
            <a:spLocks noChangeArrowheads="1"/>
          </p:cNvSpPr>
          <p:nvPr/>
        </p:nvSpPr>
        <p:spPr bwMode="auto">
          <a:xfrm>
            <a:off x="5724128" y="358350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261" name="组合 260"/>
          <p:cNvGrpSpPr/>
          <p:nvPr/>
        </p:nvGrpSpPr>
        <p:grpSpPr>
          <a:xfrm>
            <a:off x="6133780" y="1878623"/>
            <a:ext cx="2877679" cy="1536223"/>
            <a:chOff x="788075" y="4821156"/>
            <a:chExt cx="2761456" cy="1778496"/>
          </a:xfrm>
        </p:grpSpPr>
        <p:sp>
          <p:nvSpPr>
            <p:cNvPr id="264"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265"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66"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67"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	</a:t>
              </a:r>
              <a:endParaRPr lang="zh-CN" altLang="en-US" sz="2000" b="1" dirty="0">
                <a:latin typeface="微软雅黑" panose="020B0503020204020204" pitchFamily="34" charset="-122"/>
                <a:ea typeface="微软雅黑" panose="020B0503020204020204" pitchFamily="34" charset="-122"/>
              </a:endParaRPr>
            </a:p>
          </p:txBody>
        </p:sp>
        <p:sp>
          <p:nvSpPr>
            <p:cNvPr id="268" name="Oval 76"/>
            <p:cNvSpPr>
              <a:spLocks noChangeArrowheads="1"/>
            </p:cNvSpPr>
            <p:nvPr/>
          </p:nvSpPr>
          <p:spPr bwMode="auto">
            <a:xfrm>
              <a:off x="1050955" y="561566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269"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270"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271" name="Oval 80"/>
            <p:cNvSpPr>
              <a:spLocks noChangeArrowheads="1"/>
            </p:cNvSpPr>
            <p:nvPr/>
          </p:nvSpPr>
          <p:spPr bwMode="auto">
            <a:xfrm>
              <a:off x="1796187"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72"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273"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274"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275" name="Rectangle 47"/>
          <p:cNvSpPr>
            <a:spLocks noChangeArrowheads="1"/>
          </p:cNvSpPr>
          <p:nvPr/>
        </p:nvSpPr>
        <p:spPr bwMode="auto">
          <a:xfrm>
            <a:off x="6201501" y="358226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276" name="Rectangle 47"/>
          <p:cNvSpPr>
            <a:spLocks noChangeArrowheads="1"/>
          </p:cNvSpPr>
          <p:nvPr/>
        </p:nvSpPr>
        <p:spPr bwMode="auto">
          <a:xfrm>
            <a:off x="6524255" y="358226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	</a:t>
            </a:r>
            <a:endParaRPr kumimoji="1" lang="zh-CN" altLang="en-US" sz="2000" b="1" dirty="0">
              <a:latin typeface="Times New Roman" pitchFamily="18" charset="0"/>
            </a:endParaRPr>
          </a:p>
        </p:txBody>
      </p:sp>
      <p:sp>
        <p:nvSpPr>
          <p:cNvPr id="277" name="Rectangle 47"/>
          <p:cNvSpPr>
            <a:spLocks noChangeArrowheads="1"/>
          </p:cNvSpPr>
          <p:nvPr/>
        </p:nvSpPr>
        <p:spPr bwMode="auto">
          <a:xfrm>
            <a:off x="7169764" y="358226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278" name="Rectangle 47"/>
          <p:cNvSpPr>
            <a:spLocks noChangeArrowheads="1"/>
          </p:cNvSpPr>
          <p:nvPr/>
        </p:nvSpPr>
        <p:spPr bwMode="auto">
          <a:xfrm>
            <a:off x="6847010" y="358226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279" name="Rectangle 47"/>
          <p:cNvSpPr>
            <a:spLocks noChangeArrowheads="1"/>
          </p:cNvSpPr>
          <p:nvPr/>
        </p:nvSpPr>
        <p:spPr bwMode="auto">
          <a:xfrm>
            <a:off x="7492518"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50</a:t>
            </a:r>
            <a:endParaRPr kumimoji="1" lang="zh-CN" altLang="en-US" sz="2000" b="1" dirty="0">
              <a:solidFill>
                <a:srgbClr val="FFFF00"/>
              </a:solidFill>
              <a:latin typeface="Times New Roman" pitchFamily="18" charset="0"/>
            </a:endParaRPr>
          </a:p>
        </p:txBody>
      </p:sp>
      <p:sp>
        <p:nvSpPr>
          <p:cNvPr id="280" name="Rectangle 47"/>
          <p:cNvSpPr>
            <a:spLocks noChangeArrowheads="1"/>
          </p:cNvSpPr>
          <p:nvPr/>
        </p:nvSpPr>
        <p:spPr bwMode="auto">
          <a:xfrm>
            <a:off x="7815272"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281" name="Rectangle 47"/>
          <p:cNvSpPr>
            <a:spLocks noChangeArrowheads="1"/>
          </p:cNvSpPr>
          <p:nvPr/>
        </p:nvSpPr>
        <p:spPr bwMode="auto">
          <a:xfrm>
            <a:off x="8460781"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282" name="Rectangle 47"/>
          <p:cNvSpPr>
            <a:spLocks noChangeArrowheads="1"/>
          </p:cNvSpPr>
          <p:nvPr/>
        </p:nvSpPr>
        <p:spPr bwMode="auto">
          <a:xfrm>
            <a:off x="8138027"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283" name="Rectangle 47"/>
          <p:cNvSpPr>
            <a:spLocks noChangeArrowheads="1"/>
          </p:cNvSpPr>
          <p:nvPr/>
        </p:nvSpPr>
        <p:spPr bwMode="auto">
          <a:xfrm>
            <a:off x="8783531" y="358226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287" name="组合 286"/>
          <p:cNvGrpSpPr/>
          <p:nvPr/>
        </p:nvGrpSpPr>
        <p:grpSpPr>
          <a:xfrm>
            <a:off x="2961275" y="1781850"/>
            <a:ext cx="1204966" cy="731347"/>
            <a:chOff x="4932718" y="2216317"/>
            <a:chExt cx="1204966" cy="731347"/>
          </a:xfrm>
        </p:grpSpPr>
        <p:sp>
          <p:nvSpPr>
            <p:cNvPr id="288" name="右箭头 287"/>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9" name="矩形 288"/>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290" name="组合 289"/>
          <p:cNvGrpSpPr/>
          <p:nvPr/>
        </p:nvGrpSpPr>
        <p:grpSpPr>
          <a:xfrm>
            <a:off x="6032764" y="1741675"/>
            <a:ext cx="1204966" cy="731347"/>
            <a:chOff x="4932718" y="2216317"/>
            <a:chExt cx="1204966" cy="731347"/>
          </a:xfrm>
        </p:grpSpPr>
        <p:sp>
          <p:nvSpPr>
            <p:cNvPr id="291" name="右箭头 290"/>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2" name="矩形 291"/>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293" name="组合 292"/>
          <p:cNvGrpSpPr/>
          <p:nvPr/>
        </p:nvGrpSpPr>
        <p:grpSpPr>
          <a:xfrm>
            <a:off x="32144" y="4233587"/>
            <a:ext cx="2877679" cy="1536223"/>
            <a:chOff x="788075" y="4821156"/>
            <a:chExt cx="2761456" cy="1778496"/>
          </a:xfrm>
        </p:grpSpPr>
        <p:sp>
          <p:nvSpPr>
            <p:cNvPr id="295"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296"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297"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	</a:t>
              </a:r>
              <a:endParaRPr lang="zh-CN" altLang="en-US" sz="2000" b="1" dirty="0">
                <a:latin typeface="微软雅黑" panose="020B0503020204020204" pitchFamily="34" charset="-122"/>
                <a:ea typeface="微软雅黑" panose="020B0503020204020204" pitchFamily="34" charset="-122"/>
              </a:endParaRPr>
            </a:p>
          </p:txBody>
        </p:sp>
        <p:sp>
          <p:nvSpPr>
            <p:cNvPr id="298" name="Oval 76"/>
            <p:cNvSpPr>
              <a:spLocks noChangeArrowheads="1"/>
            </p:cNvSpPr>
            <p:nvPr/>
          </p:nvSpPr>
          <p:spPr bwMode="auto">
            <a:xfrm>
              <a:off x="1050955"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299"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300"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301" name="Oval 80"/>
            <p:cNvSpPr>
              <a:spLocks noChangeArrowheads="1"/>
            </p:cNvSpPr>
            <p:nvPr/>
          </p:nvSpPr>
          <p:spPr bwMode="auto">
            <a:xfrm>
              <a:off x="1796187"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302"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303"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304"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305" name="Rectangle 47"/>
          <p:cNvSpPr>
            <a:spLocks noChangeArrowheads="1"/>
          </p:cNvSpPr>
          <p:nvPr/>
        </p:nvSpPr>
        <p:spPr bwMode="auto">
          <a:xfrm>
            <a:off x="99865" y="593722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306" name="Rectangle 47"/>
          <p:cNvSpPr>
            <a:spLocks noChangeArrowheads="1"/>
          </p:cNvSpPr>
          <p:nvPr/>
        </p:nvSpPr>
        <p:spPr bwMode="auto">
          <a:xfrm>
            <a:off x="422619" y="593722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	</a:t>
            </a:r>
            <a:endParaRPr kumimoji="1" lang="zh-CN" altLang="en-US" sz="2000" b="1" dirty="0">
              <a:latin typeface="Times New Roman" pitchFamily="18" charset="0"/>
            </a:endParaRPr>
          </a:p>
        </p:txBody>
      </p:sp>
      <p:sp>
        <p:nvSpPr>
          <p:cNvPr id="307" name="Rectangle 47"/>
          <p:cNvSpPr>
            <a:spLocks noChangeArrowheads="1"/>
          </p:cNvSpPr>
          <p:nvPr/>
        </p:nvSpPr>
        <p:spPr bwMode="auto">
          <a:xfrm>
            <a:off x="1068128"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40</a:t>
            </a:r>
            <a:endParaRPr kumimoji="1" lang="zh-CN" altLang="en-US" sz="2000" b="1" dirty="0">
              <a:solidFill>
                <a:srgbClr val="FFFF00"/>
              </a:solidFill>
              <a:latin typeface="Times New Roman" pitchFamily="18" charset="0"/>
            </a:endParaRPr>
          </a:p>
        </p:txBody>
      </p:sp>
      <p:sp>
        <p:nvSpPr>
          <p:cNvPr id="308" name="Rectangle 47"/>
          <p:cNvSpPr>
            <a:spLocks noChangeArrowheads="1"/>
          </p:cNvSpPr>
          <p:nvPr/>
        </p:nvSpPr>
        <p:spPr bwMode="auto">
          <a:xfrm>
            <a:off x="745374" y="5937229"/>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309" name="Rectangle 47"/>
          <p:cNvSpPr>
            <a:spLocks noChangeArrowheads="1"/>
          </p:cNvSpPr>
          <p:nvPr/>
        </p:nvSpPr>
        <p:spPr bwMode="auto">
          <a:xfrm>
            <a:off x="1390882"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50</a:t>
            </a:r>
            <a:endParaRPr kumimoji="1" lang="zh-CN" altLang="en-US" sz="2000" b="1" dirty="0">
              <a:solidFill>
                <a:srgbClr val="FFFF00"/>
              </a:solidFill>
              <a:latin typeface="Times New Roman" pitchFamily="18" charset="0"/>
            </a:endParaRPr>
          </a:p>
        </p:txBody>
      </p:sp>
      <p:sp>
        <p:nvSpPr>
          <p:cNvPr id="310" name="Rectangle 47"/>
          <p:cNvSpPr>
            <a:spLocks noChangeArrowheads="1"/>
          </p:cNvSpPr>
          <p:nvPr/>
        </p:nvSpPr>
        <p:spPr bwMode="auto">
          <a:xfrm>
            <a:off x="1713636"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311" name="Rectangle 47"/>
          <p:cNvSpPr>
            <a:spLocks noChangeArrowheads="1"/>
          </p:cNvSpPr>
          <p:nvPr/>
        </p:nvSpPr>
        <p:spPr bwMode="auto">
          <a:xfrm>
            <a:off x="2359145"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312" name="Rectangle 47"/>
          <p:cNvSpPr>
            <a:spLocks noChangeArrowheads="1"/>
          </p:cNvSpPr>
          <p:nvPr/>
        </p:nvSpPr>
        <p:spPr bwMode="auto">
          <a:xfrm>
            <a:off x="2036391"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313" name="Rectangle 47"/>
          <p:cNvSpPr>
            <a:spLocks noChangeArrowheads="1"/>
          </p:cNvSpPr>
          <p:nvPr/>
        </p:nvSpPr>
        <p:spPr bwMode="auto">
          <a:xfrm>
            <a:off x="2681895" y="5937229"/>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314" name="组合 313"/>
          <p:cNvGrpSpPr/>
          <p:nvPr/>
        </p:nvGrpSpPr>
        <p:grpSpPr>
          <a:xfrm>
            <a:off x="-68872" y="4096639"/>
            <a:ext cx="1204966" cy="731347"/>
            <a:chOff x="4932718" y="2216317"/>
            <a:chExt cx="1204966" cy="731347"/>
          </a:xfrm>
        </p:grpSpPr>
        <p:sp>
          <p:nvSpPr>
            <p:cNvPr id="315" name="右箭头 314"/>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6" name="矩形 315"/>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317" name="组合 316"/>
          <p:cNvGrpSpPr/>
          <p:nvPr/>
        </p:nvGrpSpPr>
        <p:grpSpPr>
          <a:xfrm>
            <a:off x="3088840" y="4218453"/>
            <a:ext cx="2877679" cy="1536223"/>
            <a:chOff x="788075" y="4821156"/>
            <a:chExt cx="2761456" cy="1778496"/>
          </a:xfrm>
        </p:grpSpPr>
        <p:sp>
          <p:nvSpPr>
            <p:cNvPr id="319"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320"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	</a:t>
              </a:r>
              <a:endParaRPr lang="zh-CN" altLang="en-US" sz="2000" b="1" dirty="0">
                <a:latin typeface="微软雅黑" panose="020B0503020204020204" pitchFamily="34" charset="-122"/>
                <a:ea typeface="微软雅黑" panose="020B0503020204020204" pitchFamily="34" charset="-122"/>
              </a:endParaRPr>
            </a:p>
          </p:txBody>
        </p:sp>
        <p:sp>
          <p:nvSpPr>
            <p:cNvPr id="321" name="Oval 76"/>
            <p:cNvSpPr>
              <a:spLocks noChangeArrowheads="1"/>
            </p:cNvSpPr>
            <p:nvPr/>
          </p:nvSpPr>
          <p:spPr bwMode="auto">
            <a:xfrm>
              <a:off x="1050955"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322"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323"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324" name="Oval 80"/>
            <p:cNvSpPr>
              <a:spLocks noChangeArrowheads="1"/>
            </p:cNvSpPr>
            <p:nvPr/>
          </p:nvSpPr>
          <p:spPr bwMode="auto">
            <a:xfrm>
              <a:off x="1796187"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325"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326"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327"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328" name="Rectangle 47"/>
          <p:cNvSpPr>
            <a:spLocks noChangeArrowheads="1"/>
          </p:cNvSpPr>
          <p:nvPr/>
        </p:nvSpPr>
        <p:spPr bwMode="auto">
          <a:xfrm>
            <a:off x="3156561" y="592209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a:t>
            </a:r>
            <a:endParaRPr kumimoji="1" lang="zh-CN" altLang="en-US" sz="2000" b="1" dirty="0">
              <a:latin typeface="Times New Roman" pitchFamily="18" charset="0"/>
            </a:endParaRPr>
          </a:p>
        </p:txBody>
      </p:sp>
      <p:sp>
        <p:nvSpPr>
          <p:cNvPr id="329" name="Rectangle 47"/>
          <p:cNvSpPr>
            <a:spLocks noChangeArrowheads="1"/>
          </p:cNvSpPr>
          <p:nvPr/>
        </p:nvSpPr>
        <p:spPr bwMode="auto">
          <a:xfrm>
            <a:off x="3479315" y="5922095"/>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	</a:t>
            </a:r>
            <a:endParaRPr kumimoji="1" lang="zh-CN" altLang="en-US" sz="2000" b="1" dirty="0">
              <a:latin typeface="Times New Roman" pitchFamily="18" charset="0"/>
            </a:endParaRPr>
          </a:p>
        </p:txBody>
      </p:sp>
      <p:sp>
        <p:nvSpPr>
          <p:cNvPr id="330" name="Rectangle 47"/>
          <p:cNvSpPr>
            <a:spLocks noChangeArrowheads="1"/>
          </p:cNvSpPr>
          <p:nvPr/>
        </p:nvSpPr>
        <p:spPr bwMode="auto">
          <a:xfrm>
            <a:off x="4124824"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40</a:t>
            </a:r>
            <a:endParaRPr kumimoji="1" lang="zh-CN" altLang="en-US" sz="2000" b="1" dirty="0">
              <a:solidFill>
                <a:srgbClr val="FFFF00"/>
              </a:solidFill>
              <a:latin typeface="Times New Roman" pitchFamily="18" charset="0"/>
            </a:endParaRPr>
          </a:p>
        </p:txBody>
      </p:sp>
      <p:sp>
        <p:nvSpPr>
          <p:cNvPr id="331" name="Rectangle 47"/>
          <p:cNvSpPr>
            <a:spLocks noChangeArrowheads="1"/>
          </p:cNvSpPr>
          <p:nvPr/>
        </p:nvSpPr>
        <p:spPr bwMode="auto">
          <a:xfrm>
            <a:off x="3802070"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30</a:t>
            </a:r>
            <a:endParaRPr kumimoji="1" lang="zh-CN" altLang="en-US" sz="2000" b="1" dirty="0">
              <a:solidFill>
                <a:srgbClr val="FFFF00"/>
              </a:solidFill>
              <a:latin typeface="Times New Roman" pitchFamily="18" charset="0"/>
            </a:endParaRPr>
          </a:p>
        </p:txBody>
      </p:sp>
      <p:sp>
        <p:nvSpPr>
          <p:cNvPr id="332" name="Rectangle 47"/>
          <p:cNvSpPr>
            <a:spLocks noChangeArrowheads="1"/>
          </p:cNvSpPr>
          <p:nvPr/>
        </p:nvSpPr>
        <p:spPr bwMode="auto">
          <a:xfrm>
            <a:off x="4447578"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50</a:t>
            </a:r>
            <a:endParaRPr kumimoji="1" lang="zh-CN" altLang="en-US" sz="2000" b="1" dirty="0">
              <a:solidFill>
                <a:srgbClr val="FFFF00"/>
              </a:solidFill>
              <a:latin typeface="Times New Roman" pitchFamily="18" charset="0"/>
            </a:endParaRPr>
          </a:p>
        </p:txBody>
      </p:sp>
      <p:sp>
        <p:nvSpPr>
          <p:cNvPr id="333" name="Rectangle 47"/>
          <p:cNvSpPr>
            <a:spLocks noChangeArrowheads="1"/>
          </p:cNvSpPr>
          <p:nvPr/>
        </p:nvSpPr>
        <p:spPr bwMode="auto">
          <a:xfrm>
            <a:off x="4770332"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334" name="Rectangle 47"/>
          <p:cNvSpPr>
            <a:spLocks noChangeArrowheads="1"/>
          </p:cNvSpPr>
          <p:nvPr/>
        </p:nvSpPr>
        <p:spPr bwMode="auto">
          <a:xfrm>
            <a:off x="5415841"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335" name="Rectangle 47"/>
          <p:cNvSpPr>
            <a:spLocks noChangeArrowheads="1"/>
          </p:cNvSpPr>
          <p:nvPr/>
        </p:nvSpPr>
        <p:spPr bwMode="auto">
          <a:xfrm>
            <a:off x="5093087"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336" name="Rectangle 47"/>
          <p:cNvSpPr>
            <a:spLocks noChangeArrowheads="1"/>
          </p:cNvSpPr>
          <p:nvPr/>
        </p:nvSpPr>
        <p:spPr bwMode="auto">
          <a:xfrm>
            <a:off x="5738591" y="5922095"/>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337" name="组合 336"/>
          <p:cNvGrpSpPr/>
          <p:nvPr/>
        </p:nvGrpSpPr>
        <p:grpSpPr>
          <a:xfrm>
            <a:off x="2987824" y="4081505"/>
            <a:ext cx="1204966" cy="731347"/>
            <a:chOff x="4932718" y="2216317"/>
            <a:chExt cx="1204966" cy="731347"/>
          </a:xfrm>
        </p:grpSpPr>
        <p:sp>
          <p:nvSpPr>
            <p:cNvPr id="338" name="右箭头 337"/>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9" name="矩形 338"/>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grpSp>
        <p:nvGrpSpPr>
          <p:cNvPr id="340" name="组合 339"/>
          <p:cNvGrpSpPr/>
          <p:nvPr/>
        </p:nvGrpSpPr>
        <p:grpSpPr>
          <a:xfrm>
            <a:off x="6122260" y="4212912"/>
            <a:ext cx="2877679" cy="1536223"/>
            <a:chOff x="788075" y="4821156"/>
            <a:chExt cx="2761456" cy="1778496"/>
          </a:xfrm>
        </p:grpSpPr>
        <p:sp>
          <p:nvSpPr>
            <p:cNvPr id="341"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342"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	</a:t>
              </a:r>
              <a:endParaRPr lang="zh-CN" altLang="en-US" sz="2000" b="1" dirty="0">
                <a:latin typeface="微软雅黑" panose="020B0503020204020204" pitchFamily="34" charset="-122"/>
                <a:ea typeface="微软雅黑" panose="020B0503020204020204" pitchFamily="34" charset="-122"/>
              </a:endParaRPr>
            </a:p>
          </p:txBody>
        </p:sp>
        <p:sp>
          <p:nvSpPr>
            <p:cNvPr id="343" name="Oval 76"/>
            <p:cNvSpPr>
              <a:spLocks noChangeArrowheads="1"/>
            </p:cNvSpPr>
            <p:nvPr/>
          </p:nvSpPr>
          <p:spPr bwMode="auto">
            <a:xfrm>
              <a:off x="1050955"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344"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345"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346" name="Oval 80"/>
            <p:cNvSpPr>
              <a:spLocks noChangeArrowheads="1"/>
            </p:cNvSpPr>
            <p:nvPr/>
          </p:nvSpPr>
          <p:spPr bwMode="auto">
            <a:xfrm>
              <a:off x="1796187" y="56586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347" name="Oval 87"/>
            <p:cNvSpPr>
              <a:spLocks noChangeArrowheads="1"/>
            </p:cNvSpPr>
            <p:nvPr/>
          </p:nvSpPr>
          <p:spPr bwMode="auto">
            <a:xfrm>
              <a:off x="2473101" y="5659353"/>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348"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349"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350" name="Rectangle 47"/>
          <p:cNvSpPr>
            <a:spLocks noChangeArrowheads="1"/>
          </p:cNvSpPr>
          <p:nvPr/>
        </p:nvSpPr>
        <p:spPr bwMode="auto">
          <a:xfrm>
            <a:off x="6189981" y="5916554"/>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351" name="Rectangle 47"/>
          <p:cNvSpPr>
            <a:spLocks noChangeArrowheads="1"/>
          </p:cNvSpPr>
          <p:nvPr/>
        </p:nvSpPr>
        <p:spPr bwMode="auto">
          <a:xfrm>
            <a:off x="6512735"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20	</a:t>
            </a:r>
            <a:endParaRPr kumimoji="1" lang="zh-CN" altLang="en-US" sz="2000" b="1" dirty="0">
              <a:solidFill>
                <a:srgbClr val="FFFF00"/>
              </a:solidFill>
              <a:latin typeface="Times New Roman" pitchFamily="18" charset="0"/>
            </a:endParaRPr>
          </a:p>
        </p:txBody>
      </p:sp>
      <p:sp>
        <p:nvSpPr>
          <p:cNvPr id="352" name="Rectangle 47"/>
          <p:cNvSpPr>
            <a:spLocks noChangeArrowheads="1"/>
          </p:cNvSpPr>
          <p:nvPr/>
        </p:nvSpPr>
        <p:spPr bwMode="auto">
          <a:xfrm>
            <a:off x="7158244"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40</a:t>
            </a:r>
            <a:endParaRPr kumimoji="1" lang="zh-CN" altLang="en-US" sz="2000" b="1" dirty="0">
              <a:solidFill>
                <a:srgbClr val="FFFF00"/>
              </a:solidFill>
              <a:latin typeface="Times New Roman" pitchFamily="18" charset="0"/>
            </a:endParaRPr>
          </a:p>
        </p:txBody>
      </p:sp>
      <p:sp>
        <p:nvSpPr>
          <p:cNvPr id="353" name="Rectangle 47"/>
          <p:cNvSpPr>
            <a:spLocks noChangeArrowheads="1"/>
          </p:cNvSpPr>
          <p:nvPr/>
        </p:nvSpPr>
        <p:spPr bwMode="auto">
          <a:xfrm>
            <a:off x="6835490"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30</a:t>
            </a:r>
            <a:endParaRPr kumimoji="1" lang="zh-CN" altLang="en-US" sz="2000" b="1" dirty="0">
              <a:solidFill>
                <a:srgbClr val="FFFF00"/>
              </a:solidFill>
              <a:latin typeface="Times New Roman" pitchFamily="18" charset="0"/>
            </a:endParaRPr>
          </a:p>
        </p:txBody>
      </p:sp>
      <p:sp>
        <p:nvSpPr>
          <p:cNvPr id="354" name="Rectangle 47"/>
          <p:cNvSpPr>
            <a:spLocks noChangeArrowheads="1"/>
          </p:cNvSpPr>
          <p:nvPr/>
        </p:nvSpPr>
        <p:spPr bwMode="auto">
          <a:xfrm>
            <a:off x="7480998"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50</a:t>
            </a:r>
            <a:endParaRPr kumimoji="1" lang="zh-CN" altLang="en-US" sz="2000" b="1" dirty="0">
              <a:solidFill>
                <a:srgbClr val="FFFF00"/>
              </a:solidFill>
              <a:latin typeface="Times New Roman" pitchFamily="18" charset="0"/>
            </a:endParaRPr>
          </a:p>
        </p:txBody>
      </p:sp>
      <p:sp>
        <p:nvSpPr>
          <p:cNvPr id="355" name="Rectangle 47"/>
          <p:cNvSpPr>
            <a:spLocks noChangeArrowheads="1"/>
          </p:cNvSpPr>
          <p:nvPr/>
        </p:nvSpPr>
        <p:spPr bwMode="auto">
          <a:xfrm>
            <a:off x="7803752"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60	</a:t>
            </a:r>
            <a:endParaRPr kumimoji="1" lang="zh-CN" altLang="en-US" sz="2000" b="1" dirty="0">
              <a:solidFill>
                <a:srgbClr val="FFFF00"/>
              </a:solidFill>
              <a:latin typeface="Times New Roman" pitchFamily="18" charset="0"/>
            </a:endParaRPr>
          </a:p>
        </p:txBody>
      </p:sp>
      <p:sp>
        <p:nvSpPr>
          <p:cNvPr id="356" name="Rectangle 47"/>
          <p:cNvSpPr>
            <a:spLocks noChangeArrowheads="1"/>
          </p:cNvSpPr>
          <p:nvPr/>
        </p:nvSpPr>
        <p:spPr bwMode="auto">
          <a:xfrm>
            <a:off x="8449261"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357" name="Rectangle 47"/>
          <p:cNvSpPr>
            <a:spLocks noChangeArrowheads="1"/>
          </p:cNvSpPr>
          <p:nvPr/>
        </p:nvSpPr>
        <p:spPr bwMode="auto">
          <a:xfrm>
            <a:off x="8126507"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358" name="Rectangle 47"/>
          <p:cNvSpPr>
            <a:spLocks noChangeArrowheads="1"/>
          </p:cNvSpPr>
          <p:nvPr/>
        </p:nvSpPr>
        <p:spPr bwMode="auto">
          <a:xfrm>
            <a:off x="8772011" y="5916554"/>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144" name="组合 143"/>
          <p:cNvGrpSpPr/>
          <p:nvPr/>
        </p:nvGrpSpPr>
        <p:grpSpPr>
          <a:xfrm>
            <a:off x="58440" y="1869172"/>
            <a:ext cx="2877679" cy="1536223"/>
            <a:chOff x="788075" y="4821156"/>
            <a:chExt cx="2761456" cy="1778496"/>
          </a:xfrm>
        </p:grpSpPr>
        <p:sp>
          <p:nvSpPr>
            <p:cNvPr id="145" name="Line 6"/>
            <p:cNvSpPr>
              <a:spLocks noChangeShapeType="1"/>
            </p:cNvSpPr>
            <p:nvPr/>
          </p:nvSpPr>
          <p:spPr bwMode="auto">
            <a:xfrm flipH="1">
              <a:off x="2666310" y="5331749"/>
              <a:ext cx="354013" cy="423863"/>
            </a:xfrm>
            <a:prstGeom prst="line">
              <a:avLst/>
            </a:prstGeom>
            <a:noFill/>
            <a:ln w="38100">
              <a:solidFill>
                <a:srgbClr val="00B0F0"/>
              </a:solidFill>
              <a:round/>
              <a:headEnd/>
              <a:tailEnd/>
            </a:ln>
            <a:effectLst/>
          </p:spPr>
          <p:txBody>
            <a:bodyPr wrap="none" anchor="ctr"/>
            <a:lstStyle/>
            <a:p>
              <a:endParaRPr lang="zh-CN" altLang="en-US"/>
            </a:p>
          </p:txBody>
        </p:sp>
        <p:sp>
          <p:nvSpPr>
            <p:cNvPr id="146" name="Line 7"/>
            <p:cNvSpPr>
              <a:spLocks noChangeShapeType="1"/>
            </p:cNvSpPr>
            <p:nvPr/>
          </p:nvSpPr>
          <p:spPr bwMode="auto">
            <a:xfrm>
              <a:off x="1667644" y="5298411"/>
              <a:ext cx="342900" cy="414338"/>
            </a:xfrm>
            <a:prstGeom prst="line">
              <a:avLst/>
            </a:prstGeom>
            <a:noFill/>
            <a:ln w="38100">
              <a:solidFill>
                <a:srgbClr val="00B0F0"/>
              </a:solidFill>
              <a:round/>
              <a:headEnd/>
              <a:tailEnd/>
            </a:ln>
            <a:effectLst/>
          </p:spPr>
          <p:txBody>
            <a:bodyPr wrap="none" anchor="ctr"/>
            <a:lstStyle/>
            <a:p>
              <a:endParaRPr lang="zh-CN" altLang="en-US"/>
            </a:p>
          </p:txBody>
        </p:sp>
        <p:sp>
          <p:nvSpPr>
            <p:cNvPr id="147" name="Line 8"/>
            <p:cNvSpPr>
              <a:spLocks noChangeShapeType="1"/>
            </p:cNvSpPr>
            <p:nvPr/>
          </p:nvSpPr>
          <p:spPr bwMode="auto">
            <a:xfrm flipH="1">
              <a:off x="1220123" y="5374611"/>
              <a:ext cx="381000" cy="457200"/>
            </a:xfrm>
            <a:prstGeom prst="line">
              <a:avLst/>
            </a:prstGeom>
            <a:noFill/>
            <a:ln w="38100">
              <a:solidFill>
                <a:srgbClr val="00B0F0"/>
              </a:solidFill>
              <a:round/>
              <a:headEnd/>
              <a:tailEnd/>
            </a:ln>
            <a:effectLst/>
          </p:spPr>
          <p:txBody>
            <a:bodyPr wrap="none" anchor="ctr"/>
            <a:lstStyle/>
            <a:p>
              <a:endParaRPr lang="zh-CN" altLang="en-US"/>
            </a:p>
          </p:txBody>
        </p:sp>
        <p:sp>
          <p:nvSpPr>
            <p:cNvPr id="148" name="Line 9"/>
            <p:cNvSpPr>
              <a:spLocks noChangeShapeType="1"/>
            </p:cNvSpPr>
            <p:nvPr/>
          </p:nvSpPr>
          <p:spPr bwMode="auto">
            <a:xfrm>
              <a:off x="2339752" y="5067789"/>
              <a:ext cx="723900" cy="282575"/>
            </a:xfrm>
            <a:prstGeom prst="line">
              <a:avLst/>
            </a:prstGeom>
            <a:noFill/>
            <a:ln w="38100">
              <a:solidFill>
                <a:srgbClr val="00B0F0"/>
              </a:solidFill>
              <a:round/>
              <a:headEnd/>
              <a:tailEnd/>
            </a:ln>
            <a:effectLst/>
          </p:spPr>
          <p:txBody>
            <a:bodyPr wrap="none" anchor="ctr"/>
            <a:lstStyle/>
            <a:p>
              <a:endParaRPr lang="zh-CN" altLang="en-US"/>
            </a:p>
          </p:txBody>
        </p:sp>
        <p:sp>
          <p:nvSpPr>
            <p:cNvPr id="149" name="Line 10"/>
            <p:cNvSpPr>
              <a:spLocks noChangeShapeType="1"/>
            </p:cNvSpPr>
            <p:nvPr/>
          </p:nvSpPr>
          <p:spPr bwMode="auto">
            <a:xfrm flipH="1">
              <a:off x="1619672" y="5045564"/>
              <a:ext cx="762000" cy="304800"/>
            </a:xfrm>
            <a:prstGeom prst="line">
              <a:avLst/>
            </a:prstGeom>
            <a:noFill/>
            <a:ln w="38100">
              <a:solidFill>
                <a:srgbClr val="00B0F0"/>
              </a:solidFill>
              <a:round/>
              <a:headEnd/>
              <a:tailEnd/>
            </a:ln>
            <a:effectLst/>
          </p:spPr>
          <p:txBody>
            <a:bodyPr wrap="none" anchor="ctr"/>
            <a:lstStyle/>
            <a:p>
              <a:endParaRPr lang="zh-CN" altLang="en-US"/>
            </a:p>
          </p:txBody>
        </p:sp>
        <p:sp>
          <p:nvSpPr>
            <p:cNvPr id="150" name="Oval 11"/>
            <p:cNvSpPr>
              <a:spLocks noChangeArrowheads="1"/>
            </p:cNvSpPr>
            <p:nvPr/>
          </p:nvSpPr>
          <p:spPr bwMode="auto">
            <a:xfrm>
              <a:off x="2123728" y="482115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60</a:t>
              </a:r>
              <a:endParaRPr lang="zh-CN" altLang="en-US" sz="2000" b="1" dirty="0">
                <a:latin typeface="微软雅黑" panose="020B0503020204020204" pitchFamily="34" charset="-122"/>
                <a:ea typeface="微软雅黑" panose="020B0503020204020204" pitchFamily="34" charset="-122"/>
              </a:endParaRPr>
            </a:p>
          </p:txBody>
        </p:sp>
        <p:sp>
          <p:nvSpPr>
            <p:cNvPr id="151" name="Oval 75"/>
            <p:cNvSpPr>
              <a:spLocks noChangeArrowheads="1"/>
            </p:cNvSpPr>
            <p:nvPr/>
          </p:nvSpPr>
          <p:spPr bwMode="auto">
            <a:xfrm>
              <a:off x="1436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50	</a:t>
              </a:r>
              <a:endParaRPr lang="zh-CN" altLang="en-US" sz="2000" b="1" dirty="0">
                <a:latin typeface="微软雅黑" panose="020B0503020204020204" pitchFamily="34" charset="-122"/>
                <a:ea typeface="微软雅黑" panose="020B0503020204020204" pitchFamily="34" charset="-122"/>
              </a:endParaRPr>
            </a:p>
          </p:txBody>
        </p:sp>
        <p:sp>
          <p:nvSpPr>
            <p:cNvPr id="152" name="Oval 76"/>
            <p:cNvSpPr>
              <a:spLocks noChangeArrowheads="1"/>
            </p:cNvSpPr>
            <p:nvPr/>
          </p:nvSpPr>
          <p:spPr bwMode="auto">
            <a:xfrm>
              <a:off x="1050955"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30</a:t>
              </a:r>
              <a:endParaRPr lang="zh-CN" altLang="en-US" sz="2000" b="1" dirty="0">
                <a:latin typeface="微软雅黑" panose="020B0503020204020204" pitchFamily="34" charset="-122"/>
                <a:ea typeface="微软雅黑" panose="020B0503020204020204" pitchFamily="34" charset="-122"/>
              </a:endParaRPr>
            </a:p>
          </p:txBody>
        </p:sp>
        <p:sp>
          <p:nvSpPr>
            <p:cNvPr id="153" name="Oval 77"/>
            <p:cNvSpPr>
              <a:spLocks noChangeArrowheads="1"/>
            </p:cNvSpPr>
            <p:nvPr/>
          </p:nvSpPr>
          <p:spPr bwMode="auto">
            <a:xfrm>
              <a:off x="788075"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80</a:t>
              </a:r>
              <a:endParaRPr lang="zh-CN" altLang="en-US" sz="2000" b="1" dirty="0">
                <a:latin typeface="微软雅黑" panose="020B0503020204020204" pitchFamily="34" charset="-122"/>
                <a:ea typeface="微软雅黑" panose="020B0503020204020204" pitchFamily="34" charset="-122"/>
              </a:endParaRPr>
            </a:p>
          </p:txBody>
        </p:sp>
        <p:sp>
          <p:nvSpPr>
            <p:cNvPr id="154" name="Oval 78"/>
            <p:cNvSpPr>
              <a:spLocks noChangeArrowheads="1"/>
            </p:cNvSpPr>
            <p:nvPr/>
          </p:nvSpPr>
          <p:spPr bwMode="auto">
            <a:xfrm>
              <a:off x="1338987" y="614245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90</a:t>
              </a:r>
              <a:endParaRPr lang="zh-CN" altLang="en-US" sz="2000" b="1" dirty="0">
                <a:latin typeface="微软雅黑" panose="020B0503020204020204" pitchFamily="34" charset="-122"/>
                <a:ea typeface="微软雅黑" panose="020B0503020204020204" pitchFamily="34" charset="-122"/>
              </a:endParaRPr>
            </a:p>
          </p:txBody>
        </p:sp>
        <p:sp>
          <p:nvSpPr>
            <p:cNvPr id="155" name="Oval 80"/>
            <p:cNvSpPr>
              <a:spLocks noChangeArrowheads="1"/>
            </p:cNvSpPr>
            <p:nvPr/>
          </p:nvSpPr>
          <p:spPr bwMode="auto">
            <a:xfrm>
              <a:off x="1796187"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10</a:t>
              </a:r>
              <a:endParaRPr lang="zh-CN" altLang="en-US" sz="2000" b="1" dirty="0">
                <a:latin typeface="微软雅黑" panose="020B0503020204020204" pitchFamily="34" charset="-122"/>
                <a:ea typeface="微软雅黑" panose="020B0503020204020204" pitchFamily="34" charset="-122"/>
              </a:endParaRPr>
            </a:p>
          </p:txBody>
        </p:sp>
        <p:sp>
          <p:nvSpPr>
            <p:cNvPr id="156" name="Oval 87"/>
            <p:cNvSpPr>
              <a:spLocks noChangeArrowheads="1"/>
            </p:cNvSpPr>
            <p:nvPr/>
          </p:nvSpPr>
          <p:spPr bwMode="auto">
            <a:xfrm>
              <a:off x="2444259" y="5566388"/>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20</a:t>
              </a:r>
              <a:endParaRPr lang="zh-CN" altLang="en-US" sz="2000" b="1" dirty="0">
                <a:latin typeface="微软雅黑" panose="020B0503020204020204" pitchFamily="34" charset="-122"/>
                <a:ea typeface="微软雅黑" panose="020B0503020204020204" pitchFamily="34" charset="-122"/>
              </a:endParaRPr>
            </a:p>
          </p:txBody>
        </p:sp>
        <p:sp>
          <p:nvSpPr>
            <p:cNvPr id="157" name="Oval 88"/>
            <p:cNvSpPr>
              <a:spLocks noChangeArrowheads="1"/>
            </p:cNvSpPr>
            <p:nvPr/>
          </p:nvSpPr>
          <p:spPr bwMode="auto">
            <a:xfrm>
              <a:off x="2779147" y="5134340"/>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40</a:t>
              </a:r>
              <a:endParaRPr lang="zh-CN" altLang="en-US" sz="2000" b="1" dirty="0">
                <a:latin typeface="微软雅黑" panose="020B0503020204020204" pitchFamily="34" charset="-122"/>
                <a:ea typeface="微软雅黑" panose="020B0503020204020204" pitchFamily="34" charset="-122"/>
              </a:endParaRPr>
            </a:p>
          </p:txBody>
        </p:sp>
        <p:sp>
          <p:nvSpPr>
            <p:cNvPr id="158" name="Oval 89"/>
            <p:cNvSpPr>
              <a:spLocks noChangeArrowheads="1"/>
            </p:cNvSpPr>
            <p:nvPr/>
          </p:nvSpPr>
          <p:spPr bwMode="auto">
            <a:xfrm>
              <a:off x="3092331" y="5659354"/>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lIns="0" rIns="0" anchor="ctr"/>
            <a:lstStyle/>
            <a:p>
              <a:pPr algn="ctr"/>
              <a:r>
                <a:rPr lang="en-US" altLang="zh-CN" sz="2000" b="1" dirty="0">
                  <a:latin typeface="微软雅黑" panose="020B0503020204020204" pitchFamily="34" charset="-122"/>
                  <a:ea typeface="微软雅黑" panose="020B0503020204020204" pitchFamily="34" charset="-122"/>
                </a:rPr>
                <a:t>70</a:t>
              </a:r>
              <a:endParaRPr lang="zh-CN" altLang="en-US" sz="2000" b="1" dirty="0">
                <a:latin typeface="微软雅黑" panose="020B0503020204020204" pitchFamily="34" charset="-122"/>
                <a:ea typeface="微软雅黑" panose="020B0503020204020204" pitchFamily="34" charset="-122"/>
              </a:endParaRPr>
            </a:p>
          </p:txBody>
        </p:sp>
      </p:grpSp>
      <p:sp>
        <p:nvSpPr>
          <p:cNvPr id="160" name="Rectangle 47"/>
          <p:cNvSpPr>
            <a:spLocks noChangeArrowheads="1"/>
          </p:cNvSpPr>
          <p:nvPr/>
        </p:nvSpPr>
        <p:spPr bwMode="auto">
          <a:xfrm>
            <a:off x="121840"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60</a:t>
            </a:r>
            <a:endParaRPr kumimoji="1" lang="zh-CN" altLang="en-US" sz="2000" b="1" dirty="0">
              <a:latin typeface="Times New Roman" pitchFamily="18" charset="0"/>
            </a:endParaRPr>
          </a:p>
        </p:txBody>
      </p:sp>
      <p:sp>
        <p:nvSpPr>
          <p:cNvPr id="161" name="Rectangle 47"/>
          <p:cNvSpPr>
            <a:spLocks noChangeArrowheads="1"/>
          </p:cNvSpPr>
          <p:nvPr/>
        </p:nvSpPr>
        <p:spPr bwMode="auto">
          <a:xfrm>
            <a:off x="444594"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50	</a:t>
            </a:r>
            <a:endParaRPr kumimoji="1" lang="zh-CN" altLang="en-US" sz="2000" b="1" dirty="0">
              <a:latin typeface="Times New Roman" pitchFamily="18" charset="0"/>
            </a:endParaRPr>
          </a:p>
        </p:txBody>
      </p:sp>
      <p:sp>
        <p:nvSpPr>
          <p:cNvPr id="162" name="Rectangle 47"/>
          <p:cNvSpPr>
            <a:spLocks noChangeArrowheads="1"/>
          </p:cNvSpPr>
          <p:nvPr/>
        </p:nvSpPr>
        <p:spPr bwMode="auto">
          <a:xfrm>
            <a:off x="1090103"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30</a:t>
            </a:r>
            <a:endParaRPr kumimoji="1" lang="zh-CN" altLang="en-US" sz="2000" b="1" dirty="0">
              <a:latin typeface="Times New Roman" pitchFamily="18" charset="0"/>
            </a:endParaRPr>
          </a:p>
        </p:txBody>
      </p:sp>
      <p:sp>
        <p:nvSpPr>
          <p:cNvPr id="163" name="Rectangle 47"/>
          <p:cNvSpPr>
            <a:spLocks noChangeArrowheads="1"/>
          </p:cNvSpPr>
          <p:nvPr/>
        </p:nvSpPr>
        <p:spPr bwMode="auto">
          <a:xfrm>
            <a:off x="767349"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40</a:t>
            </a:r>
            <a:endParaRPr kumimoji="1" lang="zh-CN" altLang="en-US" sz="2000" b="1" dirty="0">
              <a:latin typeface="Times New Roman" pitchFamily="18" charset="0"/>
            </a:endParaRPr>
          </a:p>
        </p:txBody>
      </p:sp>
      <p:sp>
        <p:nvSpPr>
          <p:cNvPr id="164" name="Rectangle 47"/>
          <p:cNvSpPr>
            <a:spLocks noChangeArrowheads="1"/>
          </p:cNvSpPr>
          <p:nvPr/>
        </p:nvSpPr>
        <p:spPr bwMode="auto">
          <a:xfrm>
            <a:off x="1412857"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10</a:t>
            </a:r>
            <a:endParaRPr kumimoji="1" lang="zh-CN" altLang="en-US" sz="2000" b="1" dirty="0">
              <a:latin typeface="Times New Roman" pitchFamily="18" charset="0"/>
            </a:endParaRPr>
          </a:p>
        </p:txBody>
      </p:sp>
      <p:sp>
        <p:nvSpPr>
          <p:cNvPr id="165" name="Rectangle 47"/>
          <p:cNvSpPr>
            <a:spLocks noChangeArrowheads="1"/>
          </p:cNvSpPr>
          <p:nvPr/>
        </p:nvSpPr>
        <p:spPr bwMode="auto">
          <a:xfrm>
            <a:off x="1735611" y="3566432"/>
            <a:ext cx="336493" cy="300083"/>
          </a:xfrm>
          <a:prstGeom prst="rect">
            <a:avLst/>
          </a:prstGeom>
          <a:solidFill>
            <a:schemeClr val="bg1">
              <a:lumMod val="75000"/>
            </a:schemeClr>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latin typeface="Times New Roman" pitchFamily="18" charset="0"/>
              </a:rPr>
              <a:t>20	</a:t>
            </a:r>
            <a:endParaRPr kumimoji="1" lang="zh-CN" altLang="en-US" sz="2000" b="1" dirty="0">
              <a:latin typeface="Times New Roman" pitchFamily="18" charset="0"/>
            </a:endParaRPr>
          </a:p>
        </p:txBody>
      </p:sp>
      <p:sp>
        <p:nvSpPr>
          <p:cNvPr id="166" name="Rectangle 47"/>
          <p:cNvSpPr>
            <a:spLocks noChangeArrowheads="1"/>
          </p:cNvSpPr>
          <p:nvPr/>
        </p:nvSpPr>
        <p:spPr bwMode="auto">
          <a:xfrm>
            <a:off x="2381120" y="3566432"/>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80</a:t>
            </a:r>
            <a:endParaRPr kumimoji="1" lang="zh-CN" altLang="en-US" sz="2000" b="1" dirty="0">
              <a:solidFill>
                <a:srgbClr val="FFFF00"/>
              </a:solidFill>
              <a:latin typeface="Times New Roman" pitchFamily="18" charset="0"/>
            </a:endParaRPr>
          </a:p>
        </p:txBody>
      </p:sp>
      <p:sp>
        <p:nvSpPr>
          <p:cNvPr id="167" name="Rectangle 47"/>
          <p:cNvSpPr>
            <a:spLocks noChangeArrowheads="1"/>
          </p:cNvSpPr>
          <p:nvPr/>
        </p:nvSpPr>
        <p:spPr bwMode="auto">
          <a:xfrm>
            <a:off x="2058366" y="3566432"/>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70</a:t>
            </a:r>
            <a:endParaRPr kumimoji="1" lang="zh-CN" altLang="en-US" sz="2000" b="1" dirty="0">
              <a:solidFill>
                <a:srgbClr val="FFFF00"/>
              </a:solidFill>
              <a:latin typeface="Times New Roman" pitchFamily="18" charset="0"/>
            </a:endParaRPr>
          </a:p>
        </p:txBody>
      </p:sp>
      <p:sp>
        <p:nvSpPr>
          <p:cNvPr id="168" name="Rectangle 47"/>
          <p:cNvSpPr>
            <a:spLocks noChangeArrowheads="1"/>
          </p:cNvSpPr>
          <p:nvPr/>
        </p:nvSpPr>
        <p:spPr bwMode="auto">
          <a:xfrm>
            <a:off x="2703870" y="3566432"/>
            <a:ext cx="336493" cy="300083"/>
          </a:xfrm>
          <a:prstGeom prst="rect">
            <a:avLst/>
          </a:prstGeom>
          <a:solidFill>
            <a:srgbClr val="FF0000"/>
          </a:solidFill>
          <a:ln w="19050">
            <a:solidFill>
              <a:schemeClr val="bg1"/>
            </a:solidFill>
            <a:miter lim="800000"/>
            <a:headEnd/>
            <a:tailEnd/>
          </a:ln>
          <a:effectLst/>
          <a:scene3d>
            <a:camera prst="legacyObliqueTopRight"/>
            <a:lightRig rig="legacyFlat3" dir="b"/>
          </a:scene3d>
          <a:sp3d prstMaterial="legacyMatte">
            <a:bevelT w="13500" h="13500" prst="angle"/>
            <a:bevelB w="13500" h="13500" prst="angle"/>
            <a:extrusionClr>
              <a:srgbClr val="99FF66"/>
            </a:extrusionClr>
          </a:sp3d>
        </p:spPr>
        <p:txBody>
          <a:bodyPr wrap="none" lIns="36000" tIns="36000" rIns="36000" bIns="36000" anchor="ctr">
            <a:flatTx/>
          </a:bodyPr>
          <a:lstStyle/>
          <a:p>
            <a:pPr algn="ctr"/>
            <a:r>
              <a:rPr kumimoji="1" lang="en-US" altLang="zh-CN" sz="2000" b="1" dirty="0">
                <a:solidFill>
                  <a:srgbClr val="FFFF00"/>
                </a:solidFill>
                <a:latin typeface="Times New Roman" pitchFamily="18" charset="0"/>
              </a:rPr>
              <a:t>90</a:t>
            </a:r>
            <a:endParaRPr kumimoji="1" lang="zh-CN" altLang="en-US" sz="2000" b="1" dirty="0">
              <a:solidFill>
                <a:srgbClr val="FFFF00"/>
              </a:solidFill>
              <a:latin typeface="Times New Roman" pitchFamily="18" charset="0"/>
            </a:endParaRPr>
          </a:p>
        </p:txBody>
      </p:sp>
      <p:grpSp>
        <p:nvGrpSpPr>
          <p:cNvPr id="171" name="组合 170"/>
          <p:cNvGrpSpPr/>
          <p:nvPr/>
        </p:nvGrpSpPr>
        <p:grpSpPr>
          <a:xfrm>
            <a:off x="6031942" y="4091983"/>
            <a:ext cx="1204966" cy="731347"/>
            <a:chOff x="4932718" y="2216317"/>
            <a:chExt cx="1204966" cy="731347"/>
          </a:xfrm>
        </p:grpSpPr>
        <p:sp>
          <p:nvSpPr>
            <p:cNvPr id="172" name="右箭头 171"/>
            <p:cNvSpPr/>
            <p:nvPr/>
          </p:nvSpPr>
          <p:spPr bwMode="auto">
            <a:xfrm>
              <a:off x="5051102" y="2638269"/>
              <a:ext cx="400916" cy="309395"/>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3" name="矩形 172"/>
            <p:cNvSpPr/>
            <p:nvPr/>
          </p:nvSpPr>
          <p:spPr>
            <a:xfrm>
              <a:off x="4932718" y="2216317"/>
              <a:ext cx="1204966" cy="400110"/>
            </a:xfrm>
            <a:prstGeom prst="rect">
              <a:avLst/>
            </a:prstGeom>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置换下滤</a:t>
              </a:r>
              <a:endParaRPr lang="zh-CN" altLang="en-US" sz="2000" dirty="0">
                <a:solidFill>
                  <a:srgbClr val="C00000"/>
                </a:solidFill>
              </a:endParaRPr>
            </a:p>
          </p:txBody>
        </p:sp>
      </p:grpSp>
    </p:spTree>
    <p:extLst>
      <p:ext uri="{BB962C8B-B14F-4D97-AF65-F5344CB8AC3E}">
        <p14:creationId xmlns:p14="http://schemas.microsoft.com/office/powerpoint/2010/main" val="4147760391"/>
      </p:ext>
    </p:extLst>
  </p:cSld>
  <p:clrMapOvr>
    <a:masterClrMapping/>
  </p:clrMapOvr>
  <p:transition advTm="157">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应用：堆排序</a:t>
            </a:r>
          </a:p>
        </p:txBody>
      </p:sp>
      <p:sp>
        <p:nvSpPr>
          <p:cNvPr id="69" name="TextBox 20"/>
          <p:cNvSpPr txBox="1">
            <a:spLocks noChangeArrowheads="1"/>
          </p:cNvSpPr>
          <p:nvPr/>
        </p:nvSpPr>
        <p:spPr bwMode="auto">
          <a:xfrm>
            <a:off x="107504" y="1149132"/>
            <a:ext cx="9575275"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堆排序实现</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323528" y="1768623"/>
            <a:ext cx="7992888" cy="2031325"/>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MyHeap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ElemType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sortHeap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makeHeap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numCounts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&gt; 0)</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delMax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即为每次循环的置换、下滤过程</a:t>
            </a:r>
            <a:endParaRPr lang="en-US" altLang="zh-CN" b="1"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5" name="矩形 4"/>
          <p:cNvSpPr/>
          <p:nvPr/>
        </p:nvSpPr>
        <p:spPr>
          <a:xfrm>
            <a:off x="258265" y="3717032"/>
            <a:ext cx="6991016" cy="461665"/>
          </a:xfrm>
          <a:prstGeom prst="rect">
            <a:avLst/>
          </a:prstGeom>
        </p:spPr>
        <p:txBody>
          <a:bodyPr wrap="none">
            <a:spAutoFit/>
          </a:bodyPr>
          <a:lstStyle/>
          <a:p>
            <a:r>
              <a:rPr lang="zh-CN" altLang="en-US" sz="2400" b="1" kern="0" dirty="0">
                <a:solidFill>
                  <a:srgbClr val="CC0000"/>
                </a:solidFill>
                <a:latin typeface="Consolas" panose="020B0609020204030204" pitchFamily="49" charset="0"/>
                <a:ea typeface="隶书" pitchFamily="49" charset="-122"/>
              </a:rPr>
              <a:t>建堆后，不停地删除堆顶，即可实现从大到小排列</a:t>
            </a:r>
            <a:endParaRPr lang="en-US" altLang="zh-CN" sz="2400" b="1" kern="0" dirty="0">
              <a:solidFill>
                <a:srgbClr val="CC0000"/>
              </a:solidFill>
              <a:latin typeface="Consolas" panose="020B0609020204030204" pitchFamily="49" charset="0"/>
              <a:ea typeface="隶书" pitchFamily="49" charset="-122"/>
            </a:endParaRPr>
          </a:p>
        </p:txBody>
      </p:sp>
    </p:spTree>
    <p:extLst>
      <p:ext uri="{BB962C8B-B14F-4D97-AF65-F5344CB8AC3E}">
        <p14:creationId xmlns:p14="http://schemas.microsoft.com/office/powerpoint/2010/main" val="1660779812"/>
      </p:ext>
    </p:extLst>
  </p:cSld>
  <p:clrMapOvr>
    <a:masterClrMapping/>
  </p:clrMapOvr>
  <p:transition advTm="157">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395536" y="1366520"/>
            <a:ext cx="8424936" cy="141160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大顶堆</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9867452031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次选择选取最大数后，堆中的十个数为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（填入不带空格的十个数字构成的数）</a:t>
            </a:r>
          </a:p>
        </p:txBody>
      </p:sp>
      <p:sp>
        <p:nvSpPr>
          <p:cNvPr id="6" name="圆角矩形 5"/>
          <p:cNvSpPr/>
          <p:nvPr>
            <p:custDataLst>
              <p:tags r:id="rId3"/>
            </p:custDataLst>
          </p:nvPr>
        </p:nvSpPr>
        <p:spPr bwMode="auto">
          <a:xfrm>
            <a:off x="6172200" y="6215063"/>
            <a:ext cx="1543050" cy="411480"/>
          </a:xfrm>
          <a:prstGeom prst="roundRect">
            <a:avLst/>
          </a:prstGeom>
          <a:solidFill>
            <a:srgbClr val="808080"/>
          </a:solidFill>
          <a:ln w="381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p:cNvSpPr/>
          <p:nvPr>
            <p:custDataLst>
              <p:tags r:id="rId4"/>
            </p:custDataLst>
          </p:nvPr>
        </p:nvSpPr>
        <p:spPr bwMode="auto">
          <a:xfrm>
            <a:off x="0" y="5849303"/>
            <a:ext cx="9144000" cy="365760"/>
          </a:xfrm>
          <a:prstGeom prst="rect">
            <a:avLst/>
          </a:prstGeom>
          <a:solidFill>
            <a:srgbClr val="FBFAEF"/>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wrap="none" lIns="91446" tIns="91446" rIns="91446" bIns="91446" rtlCol="0" anchor="ctr" anchorCtr="1"/>
          <a:lstStyle/>
          <a:p>
            <a:r>
              <a:rPr lang="zh-CN" altLang="en-US" sz="1200">
                <a:solidFill>
                  <a:srgbClr val="F84F4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bwMode="auto">
            <a:xfrm>
              <a:off x="0" y="0"/>
              <a:ext cx="9144000" cy="635000"/>
            </a:xfrm>
            <a:prstGeom prst="rect">
              <a:avLst/>
            </a:prstGeom>
            <a:solidFill>
              <a:srgbClr val="F6F7F8"/>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ColorBlock"/>
            <p:cNvSpPr/>
            <p:nvPr>
              <p:custDataLst>
                <p:tags r:id="rId8"/>
              </p:custDataLst>
            </p:nvPr>
          </p:nvSpPr>
          <p:spPr bwMode="auto">
            <a:xfrm>
              <a:off x="0" y="0"/>
              <a:ext cx="190500" cy="635000"/>
            </a:xfrm>
            <a:prstGeom prst="rect">
              <a:avLst/>
            </a:prstGeom>
            <a:solidFill>
              <a:srgbClr val="639EF4"/>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72139283"/>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堆操作：总结</a:t>
            </a:r>
          </a:p>
        </p:txBody>
      </p:sp>
      <p:sp>
        <p:nvSpPr>
          <p:cNvPr id="3" name="矩形 2"/>
          <p:cNvSpPr/>
          <p:nvPr/>
        </p:nvSpPr>
        <p:spPr>
          <a:xfrm>
            <a:off x="2430525" y="1340768"/>
            <a:ext cx="4392488" cy="4708981"/>
          </a:xfrm>
          <a:prstGeom prst="rect">
            <a:avLst/>
          </a:prstGeom>
        </p:spPr>
        <p:txBody>
          <a:bodyPr wrap="square">
            <a:spAutoFit/>
          </a:bodyPr>
          <a:lstStyle/>
          <a:p>
            <a:r>
              <a:rPr lang="zh-CN" altLang="en-US" sz="6000" b="1" dirty="0">
                <a:solidFill>
                  <a:srgbClr val="FF0000"/>
                </a:solidFill>
                <a:latin typeface="微软雅黑" panose="020B0503020204020204" pitchFamily="34" charset="-122"/>
                <a:ea typeface="微软雅黑" panose="020B0503020204020204" pitchFamily="34" charset="-122"/>
              </a:rPr>
              <a:t>插入</a:t>
            </a:r>
            <a:r>
              <a:rPr lang="zh-CN" altLang="en-US" sz="6000" b="1" dirty="0">
                <a:latin typeface="微软雅黑" panose="020B0503020204020204" pitchFamily="34" charset="-122"/>
                <a:ea typeface="微软雅黑" panose="020B0503020204020204" pitchFamily="34" charset="-122"/>
              </a:rPr>
              <a:t>即上滤，</a:t>
            </a:r>
          </a:p>
          <a:p>
            <a:r>
              <a:rPr lang="zh-CN" altLang="en-US" sz="6000" b="1" dirty="0">
                <a:solidFill>
                  <a:srgbClr val="FF0000"/>
                </a:solidFill>
                <a:latin typeface="微软雅黑" panose="020B0503020204020204" pitchFamily="34" charset="-122"/>
                <a:ea typeface="微软雅黑" panose="020B0503020204020204" pitchFamily="34" charset="-122"/>
              </a:rPr>
              <a:t>删除</a:t>
            </a:r>
            <a:r>
              <a:rPr lang="zh-CN" altLang="en-US" sz="6000" b="1" dirty="0">
                <a:latin typeface="微软雅黑" panose="020B0503020204020204" pitchFamily="34" charset="-122"/>
                <a:ea typeface="微软雅黑" panose="020B0503020204020204" pitchFamily="34" charset="-122"/>
              </a:rPr>
              <a:t>置换下，</a:t>
            </a:r>
          </a:p>
          <a:p>
            <a:r>
              <a:rPr lang="zh-CN" altLang="en-US" sz="6000" b="1" dirty="0">
                <a:solidFill>
                  <a:srgbClr val="FF0000"/>
                </a:solidFill>
                <a:latin typeface="微软雅黑" panose="020B0503020204020204" pitchFamily="34" charset="-122"/>
                <a:ea typeface="微软雅黑" panose="020B0503020204020204" pitchFamily="34" charset="-122"/>
              </a:rPr>
              <a:t>构建</a:t>
            </a:r>
            <a:r>
              <a:rPr lang="zh-CN" altLang="en-US" sz="6000" b="1" dirty="0">
                <a:latin typeface="微软雅黑" panose="020B0503020204020204" pitchFamily="34" charset="-122"/>
                <a:ea typeface="微软雅黑" panose="020B0503020204020204" pitchFamily="34" charset="-122"/>
              </a:rPr>
              <a:t>自底下，</a:t>
            </a:r>
          </a:p>
          <a:p>
            <a:r>
              <a:rPr lang="zh-CN" altLang="en-US" sz="6000" b="1" dirty="0">
                <a:solidFill>
                  <a:srgbClr val="FF0000"/>
                </a:solidFill>
                <a:latin typeface="微软雅黑" panose="020B0503020204020204" pitchFamily="34" charset="-122"/>
                <a:ea typeface="微软雅黑" panose="020B0503020204020204" pitchFamily="34" charset="-122"/>
              </a:rPr>
              <a:t>排序</a:t>
            </a:r>
            <a:r>
              <a:rPr lang="zh-CN" altLang="en-US" sz="6000" b="1" dirty="0">
                <a:latin typeface="微软雅黑" panose="020B0503020204020204" pitchFamily="34" charset="-122"/>
                <a:ea typeface="微软雅黑" panose="020B0503020204020204" pitchFamily="34" charset="-122"/>
              </a:rPr>
              <a:t>先构建，</a:t>
            </a:r>
          </a:p>
          <a:p>
            <a:r>
              <a:rPr lang="zh-CN" altLang="en-US" sz="6000" b="1" dirty="0">
                <a:latin typeface="微软雅黑" panose="020B0503020204020204" pitchFamily="34" charset="-122"/>
                <a:ea typeface="微软雅黑" panose="020B0503020204020204" pitchFamily="34" charset="-122"/>
              </a:rPr>
              <a:t>迭代做删除。</a:t>
            </a:r>
          </a:p>
        </p:txBody>
      </p:sp>
    </p:spTree>
    <p:extLst>
      <p:ext uri="{BB962C8B-B14F-4D97-AF65-F5344CB8AC3E}">
        <p14:creationId xmlns:p14="http://schemas.microsoft.com/office/powerpoint/2010/main" val="26271712"/>
      </p:ext>
    </p:extLst>
  </p:cSld>
  <p:clrMapOvr>
    <a:masterClrMapping/>
  </p:clrMapOvr>
  <p:transition advTm="157">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回顾：排 序</a:t>
            </a:r>
          </a:p>
        </p:txBody>
      </p:sp>
      <p:sp>
        <p:nvSpPr>
          <p:cNvPr id="4" name="文本框 3"/>
          <p:cNvSpPr txBox="1"/>
          <p:nvPr/>
        </p:nvSpPr>
        <p:spPr>
          <a:xfrm>
            <a:off x="648072" y="4818762"/>
            <a:ext cx="864096"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排序</a:t>
            </a:r>
          </a:p>
        </p:txBody>
      </p:sp>
      <p:sp>
        <p:nvSpPr>
          <p:cNvPr id="20" name="左大括号 19"/>
          <p:cNvSpPr/>
          <p:nvPr/>
        </p:nvSpPr>
        <p:spPr bwMode="auto">
          <a:xfrm>
            <a:off x="1152624" y="3996552"/>
            <a:ext cx="355845" cy="2672807"/>
          </a:xfrm>
          <a:prstGeom prst="leftBrace">
            <a:avLst>
              <a:gd name="adj1" fmla="val 37037"/>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1449193" y="2981270"/>
            <a:ext cx="864096" cy="181588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内部排序</a:t>
            </a:r>
            <a:endParaRPr lang="zh-CN" altLang="en-US" sz="32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1475656" y="6382489"/>
            <a:ext cx="208823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外部排序</a:t>
            </a:r>
          </a:p>
        </p:txBody>
      </p:sp>
      <p:sp>
        <p:nvSpPr>
          <p:cNvPr id="38" name="左大括号 37"/>
          <p:cNvSpPr/>
          <p:nvPr/>
        </p:nvSpPr>
        <p:spPr bwMode="auto">
          <a:xfrm>
            <a:off x="1907704" y="1700808"/>
            <a:ext cx="373036" cy="432047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2232896" y="1412976"/>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0" name="文本框 39"/>
          <p:cNvSpPr txBox="1"/>
          <p:nvPr/>
        </p:nvSpPr>
        <p:spPr>
          <a:xfrm>
            <a:off x="2232896" y="2835714"/>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1" name="文本框 40"/>
          <p:cNvSpPr txBox="1"/>
          <p:nvPr/>
        </p:nvSpPr>
        <p:spPr>
          <a:xfrm>
            <a:off x="2232896" y="4131858"/>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交换排序</a:t>
            </a:r>
          </a:p>
        </p:txBody>
      </p:sp>
      <p:sp>
        <p:nvSpPr>
          <p:cNvPr id="42" name="文本框 41"/>
          <p:cNvSpPr txBox="1"/>
          <p:nvPr/>
        </p:nvSpPr>
        <p:spPr>
          <a:xfrm>
            <a:off x="2226893" y="5076673"/>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43" name="文本框 42"/>
          <p:cNvSpPr txBox="1"/>
          <p:nvPr/>
        </p:nvSpPr>
        <p:spPr>
          <a:xfrm>
            <a:off x="2242626" y="5716034"/>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基数排序</a:t>
            </a:r>
          </a:p>
        </p:txBody>
      </p:sp>
      <p:sp>
        <p:nvSpPr>
          <p:cNvPr id="44" name="左大括号 43"/>
          <p:cNvSpPr/>
          <p:nvPr/>
        </p:nvSpPr>
        <p:spPr bwMode="auto">
          <a:xfrm>
            <a:off x="3856669" y="1304676"/>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45" name="文本框 44"/>
          <p:cNvSpPr txBox="1"/>
          <p:nvPr/>
        </p:nvSpPr>
        <p:spPr>
          <a:xfrm>
            <a:off x="4143940" y="1149256"/>
            <a:ext cx="1938974"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6" name="文本框 45"/>
          <p:cNvSpPr txBox="1"/>
          <p:nvPr/>
        </p:nvSpPr>
        <p:spPr>
          <a:xfrm>
            <a:off x="4133109" y="1801653"/>
            <a:ext cx="194980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希尔排序</a:t>
            </a:r>
          </a:p>
        </p:txBody>
      </p:sp>
      <p:sp>
        <p:nvSpPr>
          <p:cNvPr id="47" name="文本框 46"/>
          <p:cNvSpPr txBox="1"/>
          <p:nvPr/>
        </p:nvSpPr>
        <p:spPr>
          <a:xfrm>
            <a:off x="4111689" y="2454050"/>
            <a:ext cx="14420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8" name="文本框 47"/>
          <p:cNvSpPr txBox="1"/>
          <p:nvPr/>
        </p:nvSpPr>
        <p:spPr>
          <a:xfrm>
            <a:off x="4100858" y="3758844"/>
            <a:ext cx="1437003"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sz="2400" dirty="0"/>
              <a:t>冒泡排序</a:t>
            </a:r>
          </a:p>
        </p:txBody>
      </p:sp>
      <p:sp>
        <p:nvSpPr>
          <p:cNvPr id="49" name="文本框 48"/>
          <p:cNvSpPr txBox="1"/>
          <p:nvPr/>
        </p:nvSpPr>
        <p:spPr>
          <a:xfrm>
            <a:off x="4116516" y="4411241"/>
            <a:ext cx="142134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快速排序</a:t>
            </a:r>
          </a:p>
        </p:txBody>
      </p:sp>
      <p:sp>
        <p:nvSpPr>
          <p:cNvPr id="51" name="文本框 50"/>
          <p:cNvSpPr txBox="1"/>
          <p:nvPr/>
        </p:nvSpPr>
        <p:spPr>
          <a:xfrm>
            <a:off x="4387133" y="3106447"/>
            <a:ext cx="115072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堆排序</a:t>
            </a:r>
          </a:p>
        </p:txBody>
      </p:sp>
      <p:sp>
        <p:nvSpPr>
          <p:cNvPr id="54" name="文本框 53"/>
          <p:cNvSpPr txBox="1"/>
          <p:nvPr/>
        </p:nvSpPr>
        <p:spPr>
          <a:xfrm>
            <a:off x="2928917" y="6438526"/>
            <a:ext cx="2983441" cy="461665"/>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内外存结合使用</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117241" y="2196327"/>
            <a:ext cx="916038" cy="830997"/>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使用内存</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800" y="1200468"/>
            <a:ext cx="1053985" cy="564741"/>
          </a:xfrm>
          <a:prstGeom prst="rect">
            <a:avLst/>
          </a:prstGeom>
        </p:spPr>
      </p:pic>
      <p:sp>
        <p:nvSpPr>
          <p:cNvPr id="57" name="文本框 56"/>
          <p:cNvSpPr txBox="1"/>
          <p:nvPr/>
        </p:nvSpPr>
        <p:spPr>
          <a:xfrm>
            <a:off x="4100858" y="5085184"/>
            <a:ext cx="1437003"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59" name="文本框 58"/>
          <p:cNvSpPr txBox="1"/>
          <p:nvPr/>
        </p:nvSpPr>
        <p:spPr>
          <a:xfrm>
            <a:off x="4111689" y="5751957"/>
            <a:ext cx="15315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基数排序</a:t>
            </a:r>
          </a:p>
        </p:txBody>
      </p:sp>
      <p:cxnSp>
        <p:nvCxnSpPr>
          <p:cNvPr id="31" name="直接箭头连接符 30"/>
          <p:cNvCxnSpPr/>
          <p:nvPr/>
        </p:nvCxnSpPr>
        <p:spPr bwMode="auto">
          <a:xfrm flipV="1">
            <a:off x="3851920" y="5315086"/>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cxnSp>
        <p:nvCxnSpPr>
          <p:cNvPr id="65" name="直接箭头连接符 64"/>
          <p:cNvCxnSpPr/>
          <p:nvPr/>
        </p:nvCxnSpPr>
        <p:spPr bwMode="auto">
          <a:xfrm flipV="1">
            <a:off x="3851920" y="5949280"/>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1269" y="1835825"/>
            <a:ext cx="1063049" cy="551555"/>
          </a:xfrm>
          <a:prstGeom prst="rect">
            <a:avLst/>
          </a:prstGeom>
        </p:spPr>
      </p:pic>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3274" y="3121785"/>
            <a:ext cx="1041046" cy="553005"/>
          </a:xfrm>
          <a:prstGeom prst="rect">
            <a:avLst/>
          </a:prstGeom>
        </p:spPr>
      </p:pic>
      <p:sp>
        <p:nvSpPr>
          <p:cNvPr id="70" name="文本框 69"/>
          <p:cNvSpPr txBox="1"/>
          <p:nvPr/>
        </p:nvSpPr>
        <p:spPr>
          <a:xfrm>
            <a:off x="6551017" y="12971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28746" y="3745406"/>
            <a:ext cx="1046076" cy="584942"/>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20259" y="5001243"/>
            <a:ext cx="1063049" cy="622378"/>
          </a:xfrm>
          <a:prstGeom prst="rect">
            <a:avLst/>
          </a:prstGeom>
        </p:spPr>
      </p:pic>
      <p:sp>
        <p:nvSpPr>
          <p:cNvPr id="78" name="左大括号 77"/>
          <p:cNvSpPr/>
          <p:nvPr/>
        </p:nvSpPr>
        <p:spPr bwMode="auto">
          <a:xfrm>
            <a:off x="3820455" y="2681079"/>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9" name="左大括号 78"/>
          <p:cNvSpPr/>
          <p:nvPr/>
        </p:nvSpPr>
        <p:spPr bwMode="auto">
          <a:xfrm>
            <a:off x="3806297" y="3958473"/>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pic>
        <p:nvPicPr>
          <p:cNvPr id="3" name="图片 2"/>
          <p:cNvPicPr>
            <a:picLocks noChangeAspect="1"/>
          </p:cNvPicPr>
          <p:nvPr/>
        </p:nvPicPr>
        <p:blipFill rotWithShape="1">
          <a:blip r:embed="rId8" cstate="print">
            <a:extLst>
              <a:ext uri="{28A0092B-C50C-407E-A947-70E740481C1C}">
                <a14:useLocalDpi xmlns:a14="http://schemas.microsoft.com/office/drawing/2010/main" val="0"/>
              </a:ext>
            </a:extLst>
          </a:blip>
          <a:srcRect t="10133" b="20469"/>
          <a:stretch/>
        </p:blipFill>
        <p:spPr>
          <a:xfrm>
            <a:off x="5628745" y="4364358"/>
            <a:ext cx="1041039" cy="545123"/>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06324" y="5688374"/>
            <a:ext cx="1071426" cy="659689"/>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06324" y="2433148"/>
            <a:ext cx="1063460" cy="633441"/>
          </a:xfrm>
          <a:prstGeom prst="rect">
            <a:avLst/>
          </a:prstGeom>
        </p:spPr>
      </p:pic>
      <p:sp>
        <p:nvSpPr>
          <p:cNvPr id="52" name="文本框 51"/>
          <p:cNvSpPr txBox="1"/>
          <p:nvPr/>
        </p:nvSpPr>
        <p:spPr>
          <a:xfrm>
            <a:off x="6727901" y="3877922"/>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53" name="文本框 52"/>
          <p:cNvSpPr txBox="1"/>
          <p:nvPr/>
        </p:nvSpPr>
        <p:spPr>
          <a:xfrm>
            <a:off x="6727901" y="5168315"/>
            <a:ext cx="1419075" cy="400110"/>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dirty="0"/>
              <a:t>O(</a:t>
            </a:r>
            <a:r>
              <a:rPr lang="en-US" altLang="zh-CN" dirty="0" err="1"/>
              <a:t>nlogn</a:t>
            </a:r>
            <a:r>
              <a:rPr lang="en-US" altLang="zh-CN" dirty="0"/>
              <a:t>)</a:t>
            </a:r>
            <a:endParaRPr lang="zh-CN" altLang="en-US" dirty="0"/>
          </a:p>
        </p:txBody>
      </p:sp>
      <p:sp>
        <p:nvSpPr>
          <p:cNvPr id="58" name="文本框 57"/>
          <p:cNvSpPr txBox="1"/>
          <p:nvPr/>
        </p:nvSpPr>
        <p:spPr>
          <a:xfrm>
            <a:off x="6727901" y="2587528"/>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69" name="左大括号 68"/>
          <p:cNvSpPr/>
          <p:nvPr/>
        </p:nvSpPr>
        <p:spPr bwMode="auto">
          <a:xfrm flipH="1">
            <a:off x="8043838" y="1359753"/>
            <a:ext cx="449257" cy="402102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10" name="矩形 9"/>
          <p:cNvSpPr/>
          <p:nvPr/>
        </p:nvSpPr>
        <p:spPr>
          <a:xfrm>
            <a:off x="8588891" y="1690127"/>
            <a:ext cx="664827" cy="3416320"/>
          </a:xfrm>
          <a:prstGeom prst="rect">
            <a:avLst/>
          </a:prstGeom>
        </p:spPr>
        <p:txBody>
          <a:bodyPr wrap="squar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基于关键码间的比较</a:t>
            </a:r>
          </a:p>
        </p:txBody>
      </p:sp>
      <p:sp>
        <p:nvSpPr>
          <p:cNvPr id="50" name="文本框 49"/>
          <p:cNvSpPr txBox="1"/>
          <p:nvPr/>
        </p:nvSpPr>
        <p:spPr>
          <a:xfrm>
            <a:off x="6705512" y="323272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nlogn</a:t>
            </a:r>
            <a:r>
              <a:rPr lang="en-US" altLang="zh-CN" sz="2000" dirty="0"/>
              <a:t>)</a:t>
            </a:r>
            <a:endParaRPr lang="zh-CN" altLang="en-US" sz="2000" dirty="0"/>
          </a:p>
        </p:txBody>
      </p:sp>
      <p:sp>
        <p:nvSpPr>
          <p:cNvPr id="60" name="文本框 59"/>
          <p:cNvSpPr txBox="1"/>
          <p:nvPr/>
        </p:nvSpPr>
        <p:spPr>
          <a:xfrm>
            <a:off x="6738061" y="586543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M+n</a:t>
            </a:r>
            <a:r>
              <a:rPr lang="en-US" altLang="zh-CN" sz="2000" dirty="0"/>
              <a:t>)</a:t>
            </a:r>
            <a:endParaRPr lang="zh-CN" altLang="en-US" sz="2000" dirty="0"/>
          </a:p>
        </p:txBody>
      </p:sp>
    </p:spTree>
    <p:extLst>
      <p:ext uri="{BB962C8B-B14F-4D97-AF65-F5344CB8AC3E}">
        <p14:creationId xmlns:p14="http://schemas.microsoft.com/office/powerpoint/2010/main" val="2434889537"/>
      </p:ext>
    </p:extLst>
  </p:cSld>
  <p:clrMapOvr>
    <a:masterClrMapping/>
  </p:clrMapOvr>
  <p:transition advTm="157">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优先级队列应用：哈夫曼树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回顾</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133882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a:t>
            </a:r>
            <a:r>
              <a:rPr lang="en-US" altLang="zh-CN" sz="2800" b="1" dirty="0">
                <a:latin typeface="微软雅黑" panose="020B0503020204020204" pitchFamily="34" charset="-122"/>
                <a:ea typeface="微软雅黑" panose="020B0503020204020204" pitchFamily="34" charset="-122"/>
              </a:rPr>
              <a:t>Huffman</a:t>
            </a:r>
            <a:r>
              <a:rPr lang="zh-CN" altLang="en-US" sz="2800" b="1" dirty="0">
                <a:latin typeface="微软雅黑" panose="020B0503020204020204" pitchFamily="34" charset="-122"/>
                <a:ea typeface="微软雅黑" panose="020B0503020204020204" pitchFamily="34" charset="-122"/>
              </a:rPr>
              <a:t>树）</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个叶子节点，每个叶子带权，带权路径长度最小的二叉树为最优编码树</a:t>
            </a:r>
            <a:endParaRPr lang="en-US" altLang="zh-CN"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2" name="TextBox 20"/>
              <p:cNvSpPr txBox="1">
                <a:spLocks noChangeArrowheads="1"/>
              </p:cNvSpPr>
              <p:nvPr/>
            </p:nvSpPr>
            <p:spPr bwMode="auto">
              <a:xfrm>
                <a:off x="162273" y="2594228"/>
                <a:ext cx="8946231" cy="415498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最优编码树的构造方法</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给定的</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个权值</a:t>
                </a:r>
                <a:r>
                  <a:rPr lang="en-US" altLang="zh-CN" sz="2400" b="1"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𝒏</m:t>
                        </m:r>
                      </m:sub>
                    </m:sSub>
                  </m:oMath>
                </a14:m>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构成森林</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𝑭</m:t>
                    </m:r>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𝒏</m:t>
                        </m:r>
                      </m:sub>
                    </m:sSub>
                    <m:r>
                      <a:rPr lang="en-US" altLang="zh-CN" sz="2400" b="1" i="1" smtClean="0">
                        <a:latin typeface="Cambria Math" panose="02040503050406030204" pitchFamily="18" charset="0"/>
                        <a:ea typeface="微软雅黑" panose="020B0503020204020204" pitchFamily="34" charset="-122"/>
                      </a:rPr>
                      <m:t>}</m:t>
                    </m:r>
                  </m:oMath>
                </a14:m>
                <a:r>
                  <a:rPr lang="zh-CN" altLang="en-US" sz="2400" b="1" dirty="0">
                    <a:latin typeface="微软雅黑" panose="020B0503020204020204" pitchFamily="34" charset="-122"/>
                    <a:ea typeface="微软雅黑" panose="020B0503020204020204" pitchFamily="34" charset="-122"/>
                  </a:rPr>
                  <a:t>，其中每棵二叉树</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中只有一个带权为</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的根节点，左右子树均为空</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中选取两棵根节点的权值最小的树作为左右子树构造一个新的二叉树，且置新的二叉树的根节点的权值为左右子树上根节点的权值之和</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中删除这两棵树，同时将新得到的二叉树加入</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重复</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步骤，直到</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中仅含一棵树为止，这棵树即为最优编码树</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52" name="TextBox 20"/>
              <p:cNvSpPr txBox="1">
                <a:spLocks noRot="1" noChangeAspect="1" noMove="1" noResize="1" noEditPoints="1" noAdjustHandles="1" noChangeArrowheads="1" noChangeShapeType="1" noTextEdit="1"/>
              </p:cNvSpPr>
              <p:nvPr/>
            </p:nvSpPr>
            <p:spPr bwMode="auto">
              <a:xfrm>
                <a:off x="162273" y="2594228"/>
                <a:ext cx="8946231" cy="4154984"/>
              </a:xfrm>
              <a:prstGeom prst="rect">
                <a:avLst/>
              </a:prstGeom>
              <a:blipFill>
                <a:blip r:embed="rId3"/>
                <a:stretch>
                  <a:fillRect l="-1227" t="-1615" r="-4499" b="-2496"/>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948534334"/>
      </p:ext>
    </p:extLst>
  </p:cSld>
  <p:clrMapOvr>
    <a:masterClrMapping/>
  </p:clrMapOvr>
  <p:transition advTm="157">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优先级队列应用：哈夫曼树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回顾</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最优编码树实现示例</a:t>
            </a: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1907704"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 name="椭圆 5"/>
          <p:cNvSpPr/>
          <p:nvPr/>
        </p:nvSpPr>
        <p:spPr bwMode="auto">
          <a:xfrm>
            <a:off x="306440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 name="椭圆 6"/>
          <p:cNvSpPr/>
          <p:nvPr/>
        </p:nvSpPr>
        <p:spPr bwMode="auto">
          <a:xfrm>
            <a:off x="2486057"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 name="椭圆 7"/>
          <p:cNvSpPr/>
          <p:nvPr/>
        </p:nvSpPr>
        <p:spPr bwMode="auto">
          <a:xfrm>
            <a:off x="1329351"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 name="椭圆 8"/>
          <p:cNvSpPr/>
          <p:nvPr/>
        </p:nvSpPr>
        <p:spPr bwMode="auto">
          <a:xfrm>
            <a:off x="75099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Text Box 38"/>
          <p:cNvSpPr txBox="1">
            <a:spLocks noChangeArrowheads="1"/>
          </p:cNvSpPr>
          <p:nvPr/>
        </p:nvSpPr>
        <p:spPr bwMode="auto">
          <a:xfrm>
            <a:off x="657009" y="1772816"/>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1" name="Text Box 38"/>
          <p:cNvSpPr txBox="1">
            <a:spLocks noChangeArrowheads="1"/>
          </p:cNvSpPr>
          <p:nvPr/>
        </p:nvSpPr>
        <p:spPr bwMode="auto">
          <a:xfrm>
            <a:off x="1256297"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2" name="Text Box 38"/>
          <p:cNvSpPr txBox="1">
            <a:spLocks noChangeArrowheads="1"/>
          </p:cNvSpPr>
          <p:nvPr/>
        </p:nvSpPr>
        <p:spPr bwMode="auto">
          <a:xfrm>
            <a:off x="1855586"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3" name="Text Box 38"/>
          <p:cNvSpPr txBox="1">
            <a:spLocks noChangeArrowheads="1"/>
          </p:cNvSpPr>
          <p:nvPr/>
        </p:nvSpPr>
        <p:spPr bwMode="auto">
          <a:xfrm>
            <a:off x="2454875"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4" name="Text Box 38"/>
          <p:cNvSpPr txBox="1">
            <a:spLocks noChangeArrowheads="1"/>
          </p:cNvSpPr>
          <p:nvPr/>
        </p:nvSpPr>
        <p:spPr bwMode="auto">
          <a:xfrm>
            <a:off x="3054163"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nvGrpSpPr>
          <p:cNvPr id="104" name="组合 103"/>
          <p:cNvGrpSpPr/>
          <p:nvPr/>
        </p:nvGrpSpPr>
        <p:grpSpPr>
          <a:xfrm>
            <a:off x="3616701" y="1188281"/>
            <a:ext cx="4052853" cy="1520639"/>
            <a:chOff x="3616701" y="1188281"/>
            <a:chExt cx="4052853" cy="1520639"/>
          </a:xfrm>
        </p:grpSpPr>
        <p:grpSp>
          <p:nvGrpSpPr>
            <p:cNvPr id="3" name="组合 2"/>
            <p:cNvGrpSpPr/>
            <p:nvPr/>
          </p:nvGrpSpPr>
          <p:grpSpPr>
            <a:xfrm>
              <a:off x="4843537" y="1188281"/>
              <a:ext cx="2826017" cy="1520639"/>
              <a:chOff x="4843537" y="1199882"/>
              <a:chExt cx="2826017" cy="1520639"/>
            </a:xfrm>
          </p:grpSpPr>
          <p:sp>
            <p:nvSpPr>
              <p:cNvPr id="27" name="椭圆 26"/>
              <p:cNvSpPr/>
              <p:nvPr/>
            </p:nvSpPr>
            <p:spPr bwMode="auto">
              <a:xfrm>
                <a:off x="5934471"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091175"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12824"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5356118" y="155992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Text Box 38"/>
              <p:cNvSpPr txBox="1">
                <a:spLocks noChangeArrowheads="1"/>
              </p:cNvSpPr>
              <p:nvPr/>
            </p:nvSpPr>
            <p:spPr bwMode="auto">
              <a:xfrm>
                <a:off x="5283064"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2" name="Text Box 38"/>
              <p:cNvSpPr txBox="1">
                <a:spLocks noChangeArrowheads="1"/>
              </p:cNvSpPr>
              <p:nvPr/>
            </p:nvSpPr>
            <p:spPr bwMode="auto">
              <a:xfrm>
                <a:off x="5882353"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3" name="Text Box 38"/>
              <p:cNvSpPr txBox="1">
                <a:spLocks noChangeArrowheads="1"/>
              </p:cNvSpPr>
              <p:nvPr/>
            </p:nvSpPr>
            <p:spPr bwMode="auto">
              <a:xfrm>
                <a:off x="6481642"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4" name="Text Box 38"/>
              <p:cNvSpPr txBox="1">
                <a:spLocks noChangeArrowheads="1"/>
              </p:cNvSpPr>
              <p:nvPr/>
            </p:nvSpPr>
            <p:spPr bwMode="auto">
              <a:xfrm>
                <a:off x="7080930"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5" name="椭圆 34"/>
              <p:cNvSpPr/>
              <p:nvPr/>
            </p:nvSpPr>
            <p:spPr bwMode="auto">
              <a:xfrm>
                <a:off x="5918863"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6" name="直接箭头连接符 35"/>
              <p:cNvCxnSpPr/>
              <p:nvPr/>
            </p:nvCxnSpPr>
            <p:spPr bwMode="auto">
              <a:xfrm flipH="1" flipV="1">
                <a:off x="5812201" y="198398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37" name="椭圆 36"/>
              <p:cNvSpPr/>
              <p:nvPr/>
            </p:nvSpPr>
            <p:spPr bwMode="auto">
              <a:xfrm>
                <a:off x="4843537"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8" name="直接箭头连接符 37"/>
              <p:cNvCxnSpPr/>
              <p:nvPr/>
            </p:nvCxnSpPr>
            <p:spPr bwMode="auto">
              <a:xfrm flipV="1">
                <a:off x="5259462" y="200680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0" name="右箭头 89"/>
            <p:cNvSpPr/>
            <p:nvPr/>
          </p:nvSpPr>
          <p:spPr bwMode="auto">
            <a:xfrm>
              <a:off x="3976927" y="2244979"/>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1" name="TextBox 20"/>
            <p:cNvSpPr txBox="1">
              <a:spLocks noChangeArrowheads="1"/>
            </p:cNvSpPr>
            <p:nvPr/>
          </p:nvSpPr>
          <p:spPr bwMode="auto">
            <a:xfrm>
              <a:off x="3616701" y="1382134"/>
              <a:ext cx="1352474" cy="7848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endParaRPr lang="en-US" altLang="zh-CN" sz="2000" b="1" dirty="0">
                <a:solidFill>
                  <a:srgbClr val="C00000"/>
                </a:solidFill>
                <a:latin typeface="微软雅黑" panose="020B0503020204020204" pitchFamily="34" charset="-122"/>
                <a:ea typeface="微软雅黑" panose="020B0503020204020204" pitchFamily="34" charset="-122"/>
              </a:endParaRPr>
            </a:p>
            <a:p>
              <a:pPr algn="ctr">
                <a:spcAft>
                  <a:spcPts val="600"/>
                </a:spcAft>
                <a:buClr>
                  <a:srgbClr val="C00000"/>
                </a:buClr>
                <a:defRPr/>
              </a:pPr>
              <a:r>
                <a:rPr lang="en-US" altLang="zh-CN" sz="2000" b="1" dirty="0">
                  <a:solidFill>
                    <a:srgbClr val="C00000"/>
                  </a:solidFill>
                  <a:latin typeface="微软雅黑" panose="020B0503020204020204" pitchFamily="34" charset="-122"/>
                  <a:ea typeface="微软雅黑" panose="020B0503020204020204" pitchFamily="34" charset="-122"/>
                </a:rPr>
                <a:t>A,B</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F</a:t>
              </a:r>
            </a:p>
          </p:txBody>
        </p:sp>
      </p:grpSp>
      <p:grpSp>
        <p:nvGrpSpPr>
          <p:cNvPr id="105" name="组合 104"/>
          <p:cNvGrpSpPr/>
          <p:nvPr/>
        </p:nvGrpSpPr>
        <p:grpSpPr>
          <a:xfrm>
            <a:off x="6395744" y="2142148"/>
            <a:ext cx="2748872" cy="2621966"/>
            <a:chOff x="6366523" y="2354569"/>
            <a:chExt cx="2748872" cy="2621966"/>
          </a:xfrm>
        </p:grpSpPr>
        <p:grpSp>
          <p:nvGrpSpPr>
            <p:cNvPr id="4" name="组合 3"/>
            <p:cNvGrpSpPr/>
            <p:nvPr/>
          </p:nvGrpSpPr>
          <p:grpSpPr>
            <a:xfrm>
              <a:off x="6366523" y="2784889"/>
              <a:ext cx="2748872" cy="2191646"/>
              <a:chOff x="6366523" y="2784889"/>
              <a:chExt cx="2748872" cy="2191646"/>
            </a:xfrm>
          </p:grpSpPr>
          <p:sp>
            <p:nvSpPr>
              <p:cNvPr id="39" name="椭圆 38"/>
              <p:cNvSpPr/>
              <p:nvPr/>
            </p:nvSpPr>
            <p:spPr bwMode="auto">
              <a:xfrm>
                <a:off x="7380312" y="3144929"/>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0" name="椭圆 39"/>
              <p:cNvSpPr/>
              <p:nvPr/>
            </p:nvSpPr>
            <p:spPr bwMode="auto">
              <a:xfrm>
                <a:off x="8537016"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1" name="椭圆 40"/>
              <p:cNvSpPr/>
              <p:nvPr/>
            </p:nvSpPr>
            <p:spPr bwMode="auto">
              <a:xfrm>
                <a:off x="7958665"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2" name="椭圆 41"/>
              <p:cNvSpPr/>
              <p:nvPr/>
            </p:nvSpPr>
            <p:spPr bwMode="auto">
              <a:xfrm>
                <a:off x="6879104" y="38159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4" name="Text Box 38"/>
              <p:cNvSpPr txBox="1">
                <a:spLocks noChangeArrowheads="1"/>
              </p:cNvSpPr>
              <p:nvPr/>
            </p:nvSpPr>
            <p:spPr bwMode="auto">
              <a:xfrm>
                <a:off x="7328195"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0.30</a:t>
                </a:r>
              </a:p>
            </p:txBody>
          </p:sp>
          <p:sp>
            <p:nvSpPr>
              <p:cNvPr id="45" name="Text Box 38"/>
              <p:cNvSpPr txBox="1">
                <a:spLocks noChangeArrowheads="1"/>
              </p:cNvSpPr>
              <p:nvPr/>
            </p:nvSpPr>
            <p:spPr bwMode="auto">
              <a:xfrm>
                <a:off x="7927483"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6" name="Text Box 38"/>
              <p:cNvSpPr txBox="1">
                <a:spLocks noChangeArrowheads="1"/>
              </p:cNvSpPr>
              <p:nvPr/>
            </p:nvSpPr>
            <p:spPr bwMode="auto">
              <a:xfrm>
                <a:off x="8526771"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7" name="椭圆 46"/>
              <p:cNvSpPr/>
              <p:nvPr/>
            </p:nvSpPr>
            <p:spPr bwMode="auto">
              <a:xfrm>
                <a:off x="7441849"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8" name="直接箭头连接符 47"/>
              <p:cNvCxnSpPr/>
              <p:nvPr/>
            </p:nvCxnSpPr>
            <p:spPr bwMode="auto">
              <a:xfrm flipH="1" flipV="1">
                <a:off x="7335187" y="42399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49" name="椭圆 48"/>
              <p:cNvSpPr/>
              <p:nvPr/>
            </p:nvSpPr>
            <p:spPr bwMode="auto">
              <a:xfrm>
                <a:off x="6366523"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flipV="1">
                <a:off x="6782448" y="42628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51" name="椭圆 50"/>
              <p:cNvSpPr/>
              <p:nvPr/>
            </p:nvSpPr>
            <p:spPr bwMode="auto">
              <a:xfrm>
                <a:off x="7884368" y="38417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3" name="直接箭头连接符 52"/>
              <p:cNvCxnSpPr/>
              <p:nvPr/>
            </p:nvCxnSpPr>
            <p:spPr bwMode="auto">
              <a:xfrm flipH="1" flipV="1">
                <a:off x="7818518" y="35722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54" name="直接箭头连接符 53"/>
              <p:cNvCxnSpPr/>
              <p:nvPr/>
            </p:nvCxnSpPr>
            <p:spPr bwMode="auto">
              <a:xfrm flipV="1">
                <a:off x="7265779" y="35950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89" name="右箭头 88"/>
            <p:cNvSpPr/>
            <p:nvPr/>
          </p:nvSpPr>
          <p:spPr bwMode="auto">
            <a:xfrm rot="3032446">
              <a:off x="6531740" y="2740478"/>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2" name="TextBox 20"/>
            <p:cNvSpPr txBox="1">
              <a:spLocks noChangeArrowheads="1"/>
            </p:cNvSpPr>
            <p:nvPr/>
          </p:nvSpPr>
          <p:spPr bwMode="auto">
            <a:xfrm>
              <a:off x="6579967" y="2354569"/>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F,C</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G</a:t>
              </a:r>
            </a:p>
          </p:txBody>
        </p:sp>
      </p:grpSp>
      <p:grpSp>
        <p:nvGrpSpPr>
          <p:cNvPr id="106" name="组合 105"/>
          <p:cNvGrpSpPr/>
          <p:nvPr/>
        </p:nvGrpSpPr>
        <p:grpSpPr>
          <a:xfrm>
            <a:off x="3262775" y="3382647"/>
            <a:ext cx="4283007" cy="2887968"/>
            <a:chOff x="3161050" y="3687512"/>
            <a:chExt cx="4283007" cy="2887968"/>
          </a:xfrm>
        </p:grpSpPr>
        <p:grpSp>
          <p:nvGrpSpPr>
            <p:cNvPr id="102" name="组合 101"/>
            <p:cNvGrpSpPr/>
            <p:nvPr/>
          </p:nvGrpSpPr>
          <p:grpSpPr>
            <a:xfrm>
              <a:off x="3161050" y="3687512"/>
              <a:ext cx="2705757" cy="2887968"/>
              <a:chOff x="3161050" y="3687512"/>
              <a:chExt cx="2705757" cy="2887968"/>
            </a:xfrm>
          </p:grpSpPr>
          <p:sp>
            <p:nvSpPr>
              <p:cNvPr id="55" name="椭圆 54"/>
              <p:cNvSpPr/>
              <p:nvPr/>
            </p:nvSpPr>
            <p:spPr bwMode="auto">
              <a:xfrm>
                <a:off x="4174839" y="474387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6" name="椭圆 55"/>
              <p:cNvSpPr/>
              <p:nvPr/>
            </p:nvSpPr>
            <p:spPr bwMode="auto">
              <a:xfrm>
                <a:off x="5323583" y="405619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4670304" y="4094705"/>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3673631" y="5414881"/>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0" name="Text Box 38"/>
              <p:cNvSpPr txBox="1">
                <a:spLocks noChangeArrowheads="1"/>
              </p:cNvSpPr>
              <p:nvPr/>
            </p:nvSpPr>
            <p:spPr bwMode="auto">
              <a:xfrm>
                <a:off x="4678895"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0.65</a:t>
                </a:r>
              </a:p>
            </p:txBody>
          </p:sp>
          <p:sp>
            <p:nvSpPr>
              <p:cNvPr id="61" name="Text Box 38"/>
              <p:cNvSpPr txBox="1">
                <a:spLocks noChangeArrowheads="1"/>
              </p:cNvSpPr>
              <p:nvPr/>
            </p:nvSpPr>
            <p:spPr bwMode="auto">
              <a:xfrm>
                <a:off x="5278183"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62" name="椭圆 61"/>
              <p:cNvSpPr/>
              <p:nvPr/>
            </p:nvSpPr>
            <p:spPr bwMode="auto">
              <a:xfrm>
                <a:off x="4236376"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3" name="直接箭头连接符 62"/>
              <p:cNvCxnSpPr/>
              <p:nvPr/>
            </p:nvCxnSpPr>
            <p:spPr bwMode="auto">
              <a:xfrm flipH="1" flipV="1">
                <a:off x="4129714" y="5838939"/>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3161050"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5" name="直接箭头连接符 64"/>
              <p:cNvCxnSpPr/>
              <p:nvPr/>
            </p:nvCxnSpPr>
            <p:spPr bwMode="auto">
              <a:xfrm flipV="1">
                <a:off x="3576975" y="586176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6" name="椭圆 65"/>
              <p:cNvSpPr/>
              <p:nvPr/>
            </p:nvSpPr>
            <p:spPr bwMode="auto">
              <a:xfrm>
                <a:off x="4678895" y="544066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7" name="直接箭头连接符 66"/>
              <p:cNvCxnSpPr/>
              <p:nvPr/>
            </p:nvCxnSpPr>
            <p:spPr bwMode="auto">
              <a:xfrm flipH="1" flipV="1">
                <a:off x="4613045" y="517118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8" name="直接箭头连接符 67"/>
              <p:cNvCxnSpPr/>
              <p:nvPr/>
            </p:nvCxnSpPr>
            <p:spPr bwMode="auto">
              <a:xfrm flipV="1">
                <a:off x="4060306" y="519401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9" name="椭圆 68"/>
              <p:cNvSpPr/>
              <p:nvPr/>
            </p:nvSpPr>
            <p:spPr bwMode="auto">
              <a:xfrm>
                <a:off x="5217379" y="476571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0" name="直接箭头连接符 69"/>
              <p:cNvCxnSpPr/>
              <p:nvPr/>
            </p:nvCxnSpPr>
            <p:spPr bwMode="auto">
              <a:xfrm flipH="1" flipV="1">
                <a:off x="5123402" y="452979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71" name="直接箭头连接符 70"/>
              <p:cNvCxnSpPr/>
              <p:nvPr/>
            </p:nvCxnSpPr>
            <p:spPr bwMode="auto">
              <a:xfrm flipV="1">
                <a:off x="4570663" y="455262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3" name="右箭头 92"/>
            <p:cNvSpPr/>
            <p:nvPr/>
          </p:nvSpPr>
          <p:spPr bwMode="auto">
            <a:xfrm rot="10800000">
              <a:off x="5778591" y="5113990"/>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TextBox 20"/>
            <p:cNvSpPr txBox="1">
              <a:spLocks noChangeArrowheads="1"/>
            </p:cNvSpPr>
            <p:nvPr/>
          </p:nvSpPr>
          <p:spPr bwMode="auto">
            <a:xfrm>
              <a:off x="5264883" y="5530957"/>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G,D</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H</a:t>
              </a:r>
            </a:p>
          </p:txBody>
        </p:sp>
      </p:grpSp>
      <p:grpSp>
        <p:nvGrpSpPr>
          <p:cNvPr id="107" name="组合 106"/>
          <p:cNvGrpSpPr/>
          <p:nvPr/>
        </p:nvGrpSpPr>
        <p:grpSpPr>
          <a:xfrm>
            <a:off x="157921" y="2877404"/>
            <a:ext cx="3785007" cy="3507591"/>
            <a:chOff x="33489" y="2924944"/>
            <a:chExt cx="3785007" cy="3507591"/>
          </a:xfrm>
        </p:grpSpPr>
        <p:sp>
          <p:nvSpPr>
            <p:cNvPr id="95" name="右箭头 94"/>
            <p:cNvSpPr/>
            <p:nvPr/>
          </p:nvSpPr>
          <p:spPr bwMode="auto">
            <a:xfrm rot="10800000">
              <a:off x="3071506" y="4510744"/>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TextBox 20"/>
            <p:cNvSpPr txBox="1">
              <a:spLocks noChangeArrowheads="1"/>
            </p:cNvSpPr>
            <p:nvPr/>
          </p:nvSpPr>
          <p:spPr bwMode="auto">
            <a:xfrm>
              <a:off x="2494175" y="5010999"/>
              <a:ext cx="1324321"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H,E</a:t>
              </a:r>
            </a:p>
          </p:txBody>
        </p:sp>
        <p:grpSp>
          <p:nvGrpSpPr>
            <p:cNvPr id="103" name="组合 102"/>
            <p:cNvGrpSpPr/>
            <p:nvPr/>
          </p:nvGrpSpPr>
          <p:grpSpPr>
            <a:xfrm>
              <a:off x="33489" y="2924944"/>
              <a:ext cx="3170359" cy="3507591"/>
              <a:chOff x="33489" y="2924944"/>
              <a:chExt cx="3170359" cy="3507591"/>
            </a:xfrm>
          </p:grpSpPr>
          <p:sp>
            <p:nvSpPr>
              <p:cNvPr id="72" name="椭圆 71"/>
              <p:cNvSpPr/>
              <p:nvPr/>
            </p:nvSpPr>
            <p:spPr bwMode="auto">
              <a:xfrm>
                <a:off x="1112006" y="424661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3" name="椭圆 72"/>
              <p:cNvSpPr/>
              <p:nvPr/>
            </p:nvSpPr>
            <p:spPr bwMode="auto">
              <a:xfrm>
                <a:off x="2670297" y="356175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4" name="椭圆 73"/>
              <p:cNvSpPr/>
              <p:nvPr/>
            </p:nvSpPr>
            <p:spPr bwMode="auto">
              <a:xfrm>
                <a:off x="1607471" y="3597443"/>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610798" y="49345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6" name="椭圆 75"/>
              <p:cNvSpPr/>
              <p:nvPr/>
            </p:nvSpPr>
            <p:spPr bwMode="auto">
              <a:xfrm>
                <a:off x="1173543"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7" name="直接箭头连接符 76"/>
              <p:cNvCxnSpPr/>
              <p:nvPr/>
            </p:nvCxnSpPr>
            <p:spPr bwMode="auto">
              <a:xfrm flipH="1" flipV="1">
                <a:off x="1066881" y="53585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8" name="椭圆 77"/>
              <p:cNvSpPr/>
              <p:nvPr/>
            </p:nvSpPr>
            <p:spPr bwMode="auto">
              <a:xfrm>
                <a:off x="98217"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9" name="直接箭头连接符 78"/>
              <p:cNvCxnSpPr/>
              <p:nvPr/>
            </p:nvCxnSpPr>
            <p:spPr bwMode="auto">
              <a:xfrm flipV="1">
                <a:off x="514142" y="53814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0" name="椭圆 79"/>
              <p:cNvSpPr/>
              <p:nvPr/>
            </p:nvSpPr>
            <p:spPr bwMode="auto">
              <a:xfrm>
                <a:off x="1616062" y="49603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p:nvPr/>
            </p:nvCxnSpPr>
            <p:spPr bwMode="auto">
              <a:xfrm flipH="1" flipV="1">
                <a:off x="1550212" y="46908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2" name="直接箭头连接符 81"/>
              <p:cNvCxnSpPr/>
              <p:nvPr/>
            </p:nvCxnSpPr>
            <p:spPr bwMode="auto">
              <a:xfrm flipV="1">
                <a:off x="997473" y="47136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3" name="椭圆 82"/>
              <p:cNvSpPr/>
              <p:nvPr/>
            </p:nvSpPr>
            <p:spPr bwMode="auto">
              <a:xfrm>
                <a:off x="2154546" y="426845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4" name="直接箭头连接符 83"/>
              <p:cNvCxnSpPr/>
              <p:nvPr/>
            </p:nvCxnSpPr>
            <p:spPr bwMode="auto">
              <a:xfrm flipH="1" flipV="1">
                <a:off x="2060569" y="4032533"/>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5" name="直接箭头连接符 84"/>
              <p:cNvCxnSpPr/>
              <p:nvPr/>
            </p:nvCxnSpPr>
            <p:spPr bwMode="auto">
              <a:xfrm flipV="1">
                <a:off x="1507830" y="405536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6" name="椭圆 85"/>
              <p:cNvSpPr/>
              <p:nvPr/>
            </p:nvSpPr>
            <p:spPr bwMode="auto">
              <a:xfrm>
                <a:off x="2111527" y="292494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7" name="直接箭头连接符 86"/>
              <p:cNvCxnSpPr/>
              <p:nvPr/>
            </p:nvCxnSpPr>
            <p:spPr bwMode="auto">
              <a:xfrm flipH="1" flipV="1">
                <a:off x="2564625" y="336003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8" name="直接箭头连接符 87"/>
              <p:cNvCxnSpPr/>
              <p:nvPr/>
            </p:nvCxnSpPr>
            <p:spPr bwMode="auto">
              <a:xfrm flipV="1">
                <a:off x="2011886" y="338286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7" name="Text Box 38"/>
              <p:cNvSpPr txBox="1">
                <a:spLocks noChangeArrowheads="1"/>
              </p:cNvSpPr>
              <p:nvPr/>
            </p:nvSpPr>
            <p:spPr bwMode="auto">
              <a:xfrm>
                <a:off x="33489" y="6063203"/>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98" name="Text Box 38"/>
              <p:cNvSpPr txBox="1">
                <a:spLocks noChangeArrowheads="1"/>
              </p:cNvSpPr>
              <p:nvPr/>
            </p:nvSpPr>
            <p:spPr bwMode="auto">
              <a:xfrm>
                <a:off x="1114978" y="6063203"/>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99" name="Text Box 38"/>
              <p:cNvSpPr txBox="1">
                <a:spLocks noChangeArrowheads="1"/>
              </p:cNvSpPr>
              <p:nvPr/>
            </p:nvSpPr>
            <p:spPr bwMode="auto">
              <a:xfrm>
                <a:off x="1557787" y="541704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00" name="Text Box 38"/>
              <p:cNvSpPr txBox="1">
                <a:spLocks noChangeArrowheads="1"/>
              </p:cNvSpPr>
              <p:nvPr/>
            </p:nvSpPr>
            <p:spPr bwMode="auto">
              <a:xfrm>
                <a:off x="2081673" y="472360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01" name="Text Box 38"/>
              <p:cNvSpPr txBox="1">
                <a:spLocks noChangeArrowheads="1"/>
              </p:cNvSpPr>
              <p:nvPr/>
            </p:nvSpPr>
            <p:spPr bwMode="auto">
              <a:xfrm>
                <a:off x="2615224" y="401027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grpSp>
      <mc:AlternateContent xmlns:mc="http://schemas.openxmlformats.org/markup-compatibility/2006" xmlns:a14="http://schemas.microsoft.com/office/drawing/2010/main">
        <mc:Choice Requires="a14">
          <p:sp>
            <p:nvSpPr>
              <p:cNvPr id="109" name="TextBox 20"/>
              <p:cNvSpPr txBox="1">
                <a:spLocks noChangeArrowheads="1"/>
              </p:cNvSpPr>
              <p:nvPr/>
            </p:nvSpPr>
            <p:spPr bwMode="auto">
              <a:xfrm>
                <a:off x="28668" y="6365898"/>
                <a:ext cx="90694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最优编码树：</a:t>
                </a:r>
                <a:r>
                  <a:rPr lang="en-US" altLang="zh-CN" sz="2400" b="1" dirty="0">
                    <a:latin typeface="微软雅黑" panose="020B0503020204020204" pitchFamily="34" charset="-122"/>
                    <a:ea typeface="微软雅黑" panose="020B0503020204020204" pitchFamily="34" charset="-122"/>
                  </a:rPr>
                  <a:t>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0.35+1</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0.35=2.1</a:t>
                </a:r>
              </a:p>
            </p:txBody>
          </p:sp>
        </mc:Choice>
        <mc:Fallback xmlns="">
          <p:sp>
            <p:nvSpPr>
              <p:cNvPr id="109" name="TextBox 20"/>
              <p:cNvSpPr txBox="1">
                <a:spLocks noRot="1" noChangeAspect="1" noMove="1" noResize="1" noEditPoints="1" noAdjustHandles="1" noChangeArrowheads="1" noChangeShapeType="1" noTextEdit="1"/>
              </p:cNvSpPr>
              <p:nvPr/>
            </p:nvSpPr>
            <p:spPr bwMode="auto">
              <a:xfrm>
                <a:off x="28668" y="6365898"/>
                <a:ext cx="9069424" cy="461665"/>
              </a:xfrm>
              <a:prstGeom prst="rect">
                <a:avLst/>
              </a:prstGeom>
              <a:blipFill>
                <a:blip r:embed="rId3"/>
                <a:stretch>
                  <a:fillRect l="-941" t="-10526" r="-1076" b="-28947"/>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41515801"/>
      </p:ext>
    </p:extLst>
  </p:cSld>
  <p:clrMapOvr>
    <a:masterClrMapping/>
  </p:clrMapOvr>
  <p:transition advTm="157">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p>
        </p:txBody>
      </p:sp>
      <p:sp>
        <p:nvSpPr>
          <p:cNvPr id="53" name="TextBox 20"/>
          <p:cNvSpPr txBox="1">
            <a:spLocks noChangeArrowheads="1"/>
          </p:cNvSpPr>
          <p:nvPr/>
        </p:nvSpPr>
        <p:spPr bwMode="auto">
          <a:xfrm>
            <a:off x="179512" y="1124744"/>
            <a:ext cx="2304256"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操作接口</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872768" y="1772816"/>
          <a:ext cx="7526858" cy="1920240"/>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62629427"/>
                    </a:ext>
                  </a:extLst>
                </a:gridCol>
                <a:gridCol w="5798666">
                  <a:extLst>
                    <a:ext uri="{9D8B030D-6E8A-4147-A177-3AD203B41FA5}">
                      <a16:colId xmlns:a16="http://schemas.microsoft.com/office/drawing/2014/main" val="2351410474"/>
                    </a:ext>
                  </a:extLst>
                </a:gridCol>
              </a:tblGrid>
              <a:tr h="392718">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功能描述</a:t>
                      </a:r>
                    </a:p>
                  </a:txBody>
                  <a:tcPr>
                    <a:solidFill>
                      <a:srgbClr val="FFC000"/>
                    </a:solidFill>
                  </a:tcPr>
                </a:tc>
                <a:extLst>
                  <a:ext uri="{0D108BD9-81ED-4DB2-BD59-A6C34878D82A}">
                    <a16:rowId xmlns:a16="http://schemas.microsoft.com/office/drawing/2014/main" val="2950356697"/>
                  </a:ext>
                </a:extLst>
              </a:tr>
              <a:tr h="318538">
                <a:tc>
                  <a:txBody>
                    <a:bodyPr/>
                    <a:lstStyle/>
                    <a:p>
                      <a:pPr algn="ctr"/>
                      <a:r>
                        <a:rPr lang="en-US" altLang="zh-CN" sz="1800" b="1" kern="1200" dirty="0">
                          <a:solidFill>
                            <a:schemeClr val="tx1"/>
                          </a:solidFill>
                          <a:latin typeface="微软雅黑" panose="020B0503020204020204" pitchFamily="34" charset="-122"/>
                          <a:ea typeface="微软雅黑" panose="020B0503020204020204" pitchFamily="34" charset="-122"/>
                          <a:cs typeface="+mn-cs"/>
                        </a:rPr>
                        <a:t>size()</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报告优先级队列规模，即其中词条个数</a:t>
                      </a:r>
                    </a:p>
                  </a:txBody>
                  <a:tcPr>
                    <a:solidFill>
                      <a:srgbClr val="FFC000">
                        <a:alpha val="32000"/>
                      </a:srgbClr>
                    </a:solidFill>
                  </a:tcPr>
                </a:tc>
                <a:extLst>
                  <a:ext uri="{0D108BD9-81ED-4DB2-BD59-A6C34878D82A}">
                    <a16:rowId xmlns:a16="http://schemas.microsoft.com/office/drawing/2014/main" val="894137878"/>
                  </a:ext>
                </a:extLst>
              </a:tr>
              <a:tr h="318538">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将制定词条插入优先级队列</a:t>
                      </a:r>
                    </a:p>
                  </a:txBody>
                  <a:tcPr>
                    <a:solidFill>
                      <a:srgbClr val="FFC000">
                        <a:alpha val="21000"/>
                      </a:srgbClr>
                    </a:solidFill>
                  </a:tcPr>
                </a:tc>
                <a:extLst>
                  <a:ext uri="{0D108BD9-81ED-4DB2-BD59-A6C34878D82A}">
                    <a16:rowId xmlns:a16="http://schemas.microsoft.com/office/drawing/2014/main" val="1068411196"/>
                  </a:ext>
                </a:extLst>
              </a:tr>
              <a:tr h="318538">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返回优先级最大词条（若优先级队列非空）</a:t>
                      </a:r>
                    </a:p>
                  </a:txBody>
                  <a:tcPr>
                    <a:solidFill>
                      <a:srgbClr val="FFC000">
                        <a:alpha val="32000"/>
                      </a:srgbClr>
                    </a:solidFill>
                  </a:tcPr>
                </a:tc>
                <a:extLst>
                  <a:ext uri="{0D108BD9-81ED-4DB2-BD59-A6C34878D82A}">
                    <a16:rowId xmlns:a16="http://schemas.microsoft.com/office/drawing/2014/main" val="4117827323"/>
                  </a:ext>
                </a:extLst>
              </a:tr>
              <a:tr h="318538">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删除优先级最大词条（若优先级队列非空）</a:t>
                      </a:r>
                    </a:p>
                  </a:txBody>
                  <a:tcPr>
                    <a:solidFill>
                      <a:srgbClr val="FFC000">
                        <a:alpha val="21000"/>
                      </a:srgbClr>
                    </a:solidFill>
                  </a:tcPr>
                </a:tc>
                <a:extLst>
                  <a:ext uri="{0D108BD9-81ED-4DB2-BD59-A6C34878D82A}">
                    <a16:rowId xmlns:a16="http://schemas.microsoft.com/office/drawing/2014/main" val="4197925252"/>
                  </a:ext>
                </a:extLst>
              </a:tr>
            </a:tbl>
          </a:graphicData>
        </a:graphic>
      </p:graphicFrame>
      <p:graphicFrame>
        <p:nvGraphicFramePr>
          <p:cNvPr id="6" name="表格 5"/>
          <p:cNvGraphicFramePr>
            <a:graphicFrameLocks noGrp="1"/>
          </p:cNvGraphicFramePr>
          <p:nvPr/>
        </p:nvGraphicFramePr>
        <p:xfrm>
          <a:off x="251520" y="3933056"/>
          <a:ext cx="8496942" cy="2448273"/>
        </p:xfrm>
        <a:graphic>
          <a:graphicData uri="http://schemas.openxmlformats.org/drawingml/2006/table">
            <a:tbl>
              <a:tblPr firstRow="1" bandRow="1">
                <a:tableStyleId>{5C22544A-7EE6-4342-B048-85BDC9FD1C3A}</a:tableStyleId>
              </a:tblPr>
              <a:tblGrid>
                <a:gridCol w="886638">
                  <a:extLst>
                    <a:ext uri="{9D8B030D-6E8A-4147-A177-3AD203B41FA5}">
                      <a16:colId xmlns:a16="http://schemas.microsoft.com/office/drawing/2014/main" val="2705889283"/>
                    </a:ext>
                  </a:extLst>
                </a:gridCol>
                <a:gridCol w="2659913">
                  <a:extLst>
                    <a:ext uri="{9D8B030D-6E8A-4147-A177-3AD203B41FA5}">
                      <a16:colId xmlns:a16="http://schemas.microsoft.com/office/drawing/2014/main" val="550698849"/>
                    </a:ext>
                  </a:extLst>
                </a:gridCol>
                <a:gridCol w="701920">
                  <a:extLst>
                    <a:ext uri="{9D8B030D-6E8A-4147-A177-3AD203B41FA5}">
                      <a16:colId xmlns:a16="http://schemas.microsoft.com/office/drawing/2014/main" val="2343029526"/>
                    </a:ext>
                  </a:extLst>
                </a:gridCol>
                <a:gridCol w="1152129">
                  <a:extLst>
                    <a:ext uri="{9D8B030D-6E8A-4147-A177-3AD203B41FA5}">
                      <a16:colId xmlns:a16="http://schemas.microsoft.com/office/drawing/2014/main" val="3685029702"/>
                    </a:ext>
                  </a:extLst>
                </a:gridCol>
                <a:gridCol w="2016224">
                  <a:extLst>
                    <a:ext uri="{9D8B030D-6E8A-4147-A177-3AD203B41FA5}">
                      <a16:colId xmlns:a16="http://schemas.microsoft.com/office/drawing/2014/main" val="2475259152"/>
                    </a:ext>
                  </a:extLst>
                </a:gridCol>
                <a:gridCol w="1080118">
                  <a:extLst>
                    <a:ext uri="{9D8B030D-6E8A-4147-A177-3AD203B41FA5}">
                      <a16:colId xmlns:a16="http://schemas.microsoft.com/office/drawing/2014/main" val="3247761172"/>
                    </a:ext>
                  </a:extLst>
                </a:gridCol>
              </a:tblGrid>
              <a:tr h="408045">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操作</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优先级队列</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输出</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操作</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优先级队列</a:t>
                      </a: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输出</a:t>
                      </a:r>
                    </a:p>
                  </a:txBody>
                  <a:tcPr/>
                </a:tc>
                <a:extLst>
                  <a:ext uri="{0D108BD9-81ED-4DB2-BD59-A6C34878D82A}">
                    <a16:rowId xmlns:a16="http://schemas.microsoft.com/office/drawing/2014/main" val="1746187849"/>
                  </a:ext>
                </a:extLst>
              </a:tr>
              <a:tr h="340038">
                <a:tc>
                  <a:txBody>
                    <a:bodyPr/>
                    <a:lstStyle/>
                    <a:p>
                      <a:pPr algn="ctr"/>
                      <a:r>
                        <a:rPr lang="en-US" altLang="zh-CN" sz="1400" b="1" kern="1200" dirty="0" err="1">
                          <a:solidFill>
                            <a:schemeClr val="dk1"/>
                          </a:solidFill>
                          <a:latin typeface="+mn-lt"/>
                          <a:ea typeface="+mn-ea"/>
                          <a:cs typeface="+mn-cs"/>
                        </a:rPr>
                        <a:t>Init</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{441,276,320,698,280,112}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{276,112}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280</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2319902118"/>
                  </a:ext>
                </a:extLst>
              </a:tr>
              <a:tr h="340038">
                <a:tc>
                  <a:txBody>
                    <a:bodyPr/>
                    <a:lstStyle/>
                    <a:p>
                      <a:pPr algn="ctr"/>
                      <a:r>
                        <a:rPr lang="en-US" altLang="zh-CN" sz="1400" b="1" kern="1200" dirty="0">
                          <a:solidFill>
                            <a:schemeClr val="dk1"/>
                          </a:solidFill>
                          <a:latin typeface="+mn-lt"/>
                          <a:ea typeface="+mn-ea"/>
                          <a:cs typeface="+mn-cs"/>
                        </a:rPr>
                        <a:t>size()</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[unchanged]</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6</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276</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1056973109"/>
                  </a:ext>
                </a:extLst>
              </a:tr>
              <a:tr h="340038">
                <a:tc>
                  <a:txBody>
                    <a:bodyPr/>
                    <a:lstStyle/>
                    <a:p>
                      <a:pPr algn="ct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{441,276,320,280,112}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698</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insert(214)</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{112,214}</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440945075"/>
                  </a:ext>
                </a:extLst>
              </a:tr>
              <a:tr h="340038">
                <a:tc>
                  <a:txBody>
                    <a:bodyPr/>
                    <a:lstStyle/>
                    <a:p>
                      <a:pPr algn="ctr"/>
                      <a:r>
                        <a:rPr lang="en-US" altLang="zh-CN" sz="1400" b="1" kern="1200" dirty="0">
                          <a:solidFill>
                            <a:schemeClr val="dk1"/>
                          </a:solidFill>
                          <a:latin typeface="+mn-lt"/>
                          <a:ea typeface="+mn-ea"/>
                          <a:cs typeface="+mn-cs"/>
                        </a:rPr>
                        <a:t>size()</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[unchanged]</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a:solidFill>
                            <a:schemeClr val="dk1"/>
                          </a:solidFill>
                          <a:latin typeface="+mn-lt"/>
                          <a:ea typeface="+mn-ea"/>
                          <a:cs typeface="+mn-cs"/>
                        </a:rPr>
                        <a:t>5</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size()</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[unchanged]</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2</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1887584861"/>
                  </a:ext>
                </a:extLst>
              </a:tr>
              <a:tr h="340038">
                <a:tc>
                  <a:txBody>
                    <a:bodyPr/>
                    <a:lstStyle/>
                    <a:p>
                      <a:pPr algn="ct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{276,320,280,112}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441</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{112} </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214</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2565753023"/>
                  </a:ext>
                </a:extLst>
              </a:tr>
              <a:tr h="3400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latin typeface="+mn-lt"/>
                          <a:ea typeface="+mn-ea"/>
                          <a:cs typeface="+mn-cs"/>
                        </a:rPr>
                        <a:t>delMax</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{276,280,112}</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320</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Size()</a:t>
                      </a:r>
                      <a:endParaRPr lang="zh-CN" altLang="en-US" sz="1400" b="1"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latin typeface="+mn-lt"/>
                          <a:ea typeface="+mn-ea"/>
                          <a:cs typeface="+mn-cs"/>
                        </a:rPr>
                        <a:t>[unchanged]</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0</a:t>
                      </a:r>
                      <a:endParaRPr lang="zh-CN" altLang="en-US" sz="1400" b="1" kern="1200" dirty="0">
                        <a:solidFill>
                          <a:schemeClr val="dk1"/>
                        </a:solidFill>
                        <a:latin typeface="+mn-lt"/>
                        <a:ea typeface="+mn-ea"/>
                        <a:cs typeface="+mn-cs"/>
                      </a:endParaRPr>
                    </a:p>
                  </a:txBody>
                  <a:tcPr/>
                </a:tc>
                <a:extLst>
                  <a:ext uri="{0D108BD9-81ED-4DB2-BD59-A6C34878D82A}">
                    <a16:rowId xmlns:a16="http://schemas.microsoft.com/office/drawing/2014/main" val="2247041374"/>
                  </a:ext>
                </a:extLst>
              </a:tr>
            </a:tbl>
          </a:graphicData>
        </a:graphic>
      </p:graphicFrame>
    </p:spTree>
    <p:extLst>
      <p:ext uri="{BB962C8B-B14F-4D97-AF65-F5344CB8AC3E}">
        <p14:creationId xmlns:p14="http://schemas.microsoft.com/office/powerpoint/2010/main" val="975478487"/>
      </p:ext>
    </p:extLst>
  </p:cSld>
  <p:clrMapOvr>
    <a:masterClrMapping/>
  </p:clrMapOvr>
  <p:transition advTm="157">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5" y="1149132"/>
            <a:ext cx="8568952" cy="36933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en-US" altLang="zh-CN" sz="3200" b="1" dirty="0">
                <a:latin typeface="微软雅黑" panose="020B0503020204020204" pitchFamily="34" charset="-122"/>
                <a:ea typeface="微软雅黑" panose="020B0503020204020204" pitchFamily="34" charset="-122"/>
              </a:rPr>
              <a:t>STL</a:t>
            </a:r>
            <a:r>
              <a:rPr lang="zh-CN" altLang="en-US" sz="3200" b="1" dirty="0">
                <a:latin typeface="微软雅黑" panose="020B0503020204020204" pitchFamily="34" charset="-122"/>
                <a:ea typeface="微软雅黑" panose="020B0503020204020204" pitchFamily="34" charset="-122"/>
              </a:rPr>
              <a:t>接口</a:t>
            </a:r>
            <a:endParaRPr lang="en-US" altLang="zh-CN" sz="32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优先队列两种：最大优先队列、最小优先队列</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每次取自队列的第一个元素分别是优先级最大和优先级最小的元素</a:t>
            </a:r>
            <a:endParaRPr lang="en-US" altLang="zh-CN" sz="20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包含头文件：</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queue.h</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functional.h</a:t>
            </a:r>
            <a:r>
              <a:rPr lang="en-US" altLang="zh-CN" sz="2000" b="1" dirty="0">
                <a:latin typeface="微软雅黑" panose="020B0503020204020204" pitchFamily="34" charset="-122"/>
                <a:ea typeface="微软雅黑" panose="020B0503020204020204" pitchFamily="34" charset="-122"/>
              </a:rPr>
              <a:t>”</a:t>
            </a:r>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可以使用具有默认优先级的已有数据结构；也可以在定义优先队列的时候传入自定义的优先级比较对象；或者使用自定义对象</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数据结构</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，但是必须重载好</a:t>
            </a:r>
            <a:r>
              <a:rPr lang="en-US" altLang="zh-CN" sz="2000" b="1" dirty="0">
                <a:latin typeface="微软雅黑" panose="020B0503020204020204" pitchFamily="34" charset="-122"/>
                <a:ea typeface="微软雅黑" panose="020B0503020204020204" pitchFamily="34" charset="-122"/>
              </a:rPr>
              <a:t>&lt; </a:t>
            </a:r>
            <a:r>
              <a:rPr lang="zh-CN" altLang="en-US" sz="2000" b="1" dirty="0">
                <a:latin typeface="微软雅黑" panose="020B0503020204020204" pitchFamily="34" charset="-122"/>
                <a:ea typeface="微软雅黑" panose="020B0503020204020204" pitchFamily="34" charset="-122"/>
              </a:rPr>
              <a:t>操作符</a:t>
            </a:r>
            <a:r>
              <a:rPr lang="zh-CN" altLang="en-US" dirty="0"/>
              <a:t> </a:t>
            </a:r>
            <a:endParaRPr lang="en-US" altLang="zh-CN" dirty="0"/>
          </a:p>
          <a:p>
            <a:pPr marL="800100" lvl="1" indent="-342900">
              <a:spcAft>
                <a:spcPts val="600"/>
              </a:spcAft>
              <a:buClr>
                <a:srgbClr val="C0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优先级队列的常见操作</a:t>
            </a:r>
          </a:p>
          <a:p>
            <a:pPr marL="457200" indent="-457200">
              <a:spcAft>
                <a:spcPts val="600"/>
              </a:spcAft>
              <a:buClr>
                <a:srgbClr val="C00000"/>
              </a:buClr>
              <a:buFont typeface="Wingdings" panose="05000000000000000000" pitchFamily="2" charset="2"/>
              <a:buChar char="ü"/>
              <a:defRPr/>
            </a:pPr>
            <a:endParaRPr lang="en-US" altLang="zh-CN" sz="32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944378" y="4365104"/>
          <a:ext cx="7454850" cy="2240280"/>
        </p:xfrm>
        <a:graphic>
          <a:graphicData uri="http://schemas.openxmlformats.org/drawingml/2006/table">
            <a:tbl>
              <a:tblPr firstRow="1" bandRow="1">
                <a:tableStyleId>{5C22544A-7EE6-4342-B048-85BDC9FD1C3A}</a:tableStyleId>
              </a:tblPr>
              <a:tblGrid>
                <a:gridCol w="1683406">
                  <a:extLst>
                    <a:ext uri="{9D8B030D-6E8A-4147-A177-3AD203B41FA5}">
                      <a16:colId xmlns:a16="http://schemas.microsoft.com/office/drawing/2014/main" val="3071775054"/>
                    </a:ext>
                  </a:extLst>
                </a:gridCol>
                <a:gridCol w="5771444">
                  <a:extLst>
                    <a:ext uri="{9D8B030D-6E8A-4147-A177-3AD203B41FA5}">
                      <a16:colId xmlns:a16="http://schemas.microsoft.com/office/drawing/2014/main" val="1848636411"/>
                    </a:ext>
                  </a:extLst>
                </a:gridCol>
              </a:tblGrid>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rgbClr val="C00000"/>
                          </a:solidFill>
                          <a:latin typeface="微软雅黑" panose="020B0503020204020204" pitchFamily="34" charset="-122"/>
                          <a:ea typeface="微软雅黑" panose="020B0503020204020204" pitchFamily="34" charset="-122"/>
                          <a:cs typeface="+mn-cs"/>
                        </a:rPr>
                        <a:t>优先级队列支持的操作</a:t>
                      </a:r>
                    </a:p>
                  </a:txBody>
                  <a:tcPr/>
                </a:tc>
                <a:tc hMerge="1">
                  <a:txBody>
                    <a:bodyPr/>
                    <a:lstStyle/>
                    <a:p>
                      <a:endParaRPr lang="zh-CN" altLang="en-US" dirty="0"/>
                    </a:p>
                  </a:txBody>
                  <a:tcPr/>
                </a:tc>
                <a:extLst>
                  <a:ext uri="{0D108BD9-81ED-4DB2-BD59-A6C34878D82A}">
                    <a16:rowId xmlns:a16="http://schemas.microsoft.com/office/drawing/2014/main" val="1041600825"/>
                  </a:ext>
                </a:extLst>
              </a:tr>
              <a:tr h="37084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q.empty</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如果队列为空，则返回</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true</a:t>
                      </a:r>
                      <a:r>
                        <a:rPr lang="zh-CN" altLang="en-US" sz="1800" b="1" kern="1200" dirty="0">
                          <a:solidFill>
                            <a:schemeClr val="tx1"/>
                          </a:solidFill>
                          <a:latin typeface="微软雅黑" panose="020B0503020204020204" pitchFamily="34" charset="-122"/>
                          <a:ea typeface="微软雅黑" panose="020B0503020204020204" pitchFamily="34" charset="-122"/>
                          <a:cs typeface="+mn-cs"/>
                        </a:rPr>
                        <a:t>，否则返回</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false</a:t>
                      </a:r>
                    </a:p>
                  </a:txBody>
                  <a:tcPr/>
                </a:tc>
                <a:extLst>
                  <a:ext uri="{0D108BD9-81ED-4DB2-BD59-A6C34878D82A}">
                    <a16:rowId xmlns:a16="http://schemas.microsoft.com/office/drawing/2014/main" val="376906435"/>
                  </a:ext>
                </a:extLst>
              </a:tr>
              <a:tr h="37084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q.size</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a:txBody>
                  <a:tcPr/>
                </a:tc>
                <a:tc>
                  <a:txBody>
                    <a:bodyPr/>
                    <a:lstStyle/>
                    <a:p>
                      <a:r>
                        <a:rPr lang="zh-CN" altLang="en-US" sz="1800" b="1" kern="1200" dirty="0">
                          <a:solidFill>
                            <a:schemeClr val="tx1"/>
                          </a:solidFill>
                          <a:latin typeface="微软雅黑" panose="020B0503020204020204" pitchFamily="34" charset="-122"/>
                          <a:ea typeface="微软雅黑" panose="020B0503020204020204" pitchFamily="34" charset="-122"/>
                          <a:cs typeface="+mn-cs"/>
                        </a:rPr>
                        <a:t>返回队列中元素的个数</a:t>
                      </a:r>
                      <a:endParaRPr lang="zh-CN" altLang="en-US" dirty="0"/>
                    </a:p>
                  </a:txBody>
                  <a:tcPr/>
                </a:tc>
                <a:extLst>
                  <a:ext uri="{0D108BD9-81ED-4DB2-BD59-A6C34878D82A}">
                    <a16:rowId xmlns:a16="http://schemas.microsoft.com/office/drawing/2014/main" val="150733674"/>
                  </a:ext>
                </a:extLst>
              </a:tr>
              <a:tr h="37084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q.pop</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删除队首元素，但不返回其值</a:t>
                      </a:r>
                    </a:p>
                  </a:txBody>
                  <a:tcPr/>
                </a:tc>
                <a:extLst>
                  <a:ext uri="{0D108BD9-81ED-4DB2-BD59-A6C34878D82A}">
                    <a16:rowId xmlns:a16="http://schemas.microsoft.com/office/drawing/2014/main" val="2896761915"/>
                  </a:ext>
                </a:extLst>
              </a:tr>
              <a:tr h="18542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q.top</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返回具有最高优先级的元素值，但不删除该元素</a:t>
                      </a:r>
                    </a:p>
                  </a:txBody>
                  <a:tcPr/>
                </a:tc>
                <a:extLst>
                  <a:ext uri="{0D108BD9-81ED-4DB2-BD59-A6C34878D82A}">
                    <a16:rowId xmlns:a16="http://schemas.microsoft.com/office/drawing/2014/main" val="215493443"/>
                  </a:ext>
                </a:extLst>
              </a:tr>
              <a:tr h="185420">
                <a:tc>
                  <a:txBody>
                    <a:bodyPr/>
                    <a:lstStyle/>
                    <a:p>
                      <a:pPr algn="l"/>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q.push</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(item)</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在基于优先级的适当位置插入新元素</a:t>
                      </a:r>
                    </a:p>
                  </a:txBody>
                  <a:tcPr/>
                </a:tc>
                <a:extLst>
                  <a:ext uri="{0D108BD9-81ED-4DB2-BD59-A6C34878D82A}">
                    <a16:rowId xmlns:a16="http://schemas.microsoft.com/office/drawing/2014/main" val="677856349"/>
                  </a:ext>
                </a:extLst>
              </a:tr>
            </a:tbl>
          </a:graphicData>
        </a:graphic>
      </p:graphicFrame>
    </p:spTree>
    <p:extLst>
      <p:ext uri="{BB962C8B-B14F-4D97-AF65-F5344CB8AC3E}">
        <p14:creationId xmlns:p14="http://schemas.microsoft.com/office/powerpoint/2010/main" val="3451367026"/>
      </p:ext>
    </p:extLst>
  </p:cSld>
  <p:clrMapOvr>
    <a:masterClrMapping/>
  </p:clrMapOvr>
  <p:transition advTm="157">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5" y="1149132"/>
            <a:ext cx="85689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en-US" altLang="zh-CN" sz="3200" b="1" dirty="0">
                <a:latin typeface="微软雅黑" panose="020B0503020204020204" pitchFamily="34" charset="-122"/>
                <a:ea typeface="微软雅黑" panose="020B0503020204020204" pitchFamily="34" charset="-122"/>
              </a:rPr>
              <a:t>STL</a:t>
            </a:r>
            <a:r>
              <a:rPr lang="zh-CN" altLang="en-US" sz="3200" b="1" dirty="0">
                <a:latin typeface="微软雅黑" panose="020B0503020204020204" pitchFamily="34" charset="-122"/>
                <a:ea typeface="微软雅黑" panose="020B0503020204020204" pitchFamily="34" charset="-122"/>
              </a:rPr>
              <a:t>使用实例</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323528" y="1700808"/>
            <a:ext cx="4608512" cy="1323439"/>
          </a:xfrm>
          <a:prstGeom prst="rect">
            <a:avLst/>
          </a:prstGeom>
        </p:spPr>
        <p:txBody>
          <a:bodyPr wrap="square">
            <a:spAutoFit/>
          </a:bodyPr>
          <a:lstStyle/>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A31515"/>
                </a:solidFill>
                <a:highlight>
                  <a:srgbClr val="FFFFFF"/>
                </a:highlight>
                <a:latin typeface="Consolas" panose="020B0609020204030204" pitchFamily="49" charset="0"/>
                <a:ea typeface="新宋体" panose="02010609030101010101" pitchFamily="49" charset="-122"/>
              </a:rPr>
              <a:t>iostream</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&lt;functional&gt;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&lt;queue&gt;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&lt;vector&gt;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using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namespace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std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p:txBody>
      </p:sp>
      <p:sp>
        <p:nvSpPr>
          <p:cNvPr id="5" name="矩形 4"/>
          <p:cNvSpPr/>
          <p:nvPr/>
        </p:nvSpPr>
        <p:spPr>
          <a:xfrm>
            <a:off x="323528" y="3109063"/>
            <a:ext cx="5904656" cy="1077218"/>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 = {14,10,56,7,83,22};</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priority_queue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que;</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采用默认优先级构造队列</a:t>
            </a:r>
          </a:p>
        </p:txBody>
      </p:sp>
      <p:sp>
        <p:nvSpPr>
          <p:cNvPr id="6" name="矩形 5"/>
          <p:cNvSpPr/>
          <p:nvPr/>
        </p:nvSpPr>
        <p:spPr>
          <a:xfrm>
            <a:off x="784426" y="4133128"/>
            <a:ext cx="3600400" cy="1077218"/>
          </a:xfrm>
          <a:prstGeom prst="rect">
            <a:avLst/>
          </a:prstGeom>
        </p:spPr>
        <p:txBody>
          <a:bodyPr wrap="square">
            <a:spAutoFit/>
          </a:bodyPr>
          <a:lstStyle/>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a[i]; i++)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que.push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br>
              <a:rPr lang="en-US" altLang="zh-CN" sz="1600" dirty="0">
                <a:solidFill>
                  <a:srgbClr val="000000"/>
                </a:solidFill>
                <a:highlight>
                  <a:srgbClr val="FFFFFF"/>
                </a:highlight>
                <a:latin typeface="Consolas" panose="020B0609020204030204" pitchFamily="49" charset="0"/>
                <a:ea typeface="新宋体" panose="02010609030101010101" pitchFamily="49" charset="-122"/>
              </a:rPr>
            </a:b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8" name="矩形 7"/>
          <p:cNvSpPr/>
          <p:nvPr/>
        </p:nvSpPr>
        <p:spPr>
          <a:xfrm>
            <a:off x="333809" y="5157192"/>
            <a:ext cx="4005973" cy="1569660"/>
          </a:xfrm>
          <a:prstGeom prst="rect">
            <a:avLst/>
          </a:prstGeom>
        </p:spPr>
        <p:txBody>
          <a:bodyPr wrap="square">
            <a:spAutoFit/>
          </a:bodyPr>
          <a:lstStyle/>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latin typeface="Consolas" panose="020B0609020204030204" pitchFamily="49" charset="0"/>
              </a:rPr>
              <a:t>A: \n</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que.empty</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"%3d"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que.top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que.pop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11" name="矩形 10">
            <a:hlinkClick r:id="rId3" action="ppaction://hlinksldjump"/>
          </p:cNvPr>
          <p:cNvSpPr/>
          <p:nvPr/>
        </p:nvSpPr>
        <p:spPr>
          <a:xfrm>
            <a:off x="5364088" y="5741967"/>
            <a:ext cx="3100361" cy="400110"/>
          </a:xfrm>
          <a:prstGeom prst="rect">
            <a:avLst/>
          </a:prstGeom>
          <a:solidFill>
            <a:schemeClr val="accent2">
              <a:lumMod val="50000"/>
            </a:schemeClr>
          </a:solidFill>
        </p:spPr>
        <p:txBody>
          <a:bodyPr wrap="squar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A : 83 56 22 14 10  7</a:t>
            </a:r>
          </a:p>
        </p:txBody>
      </p:sp>
    </p:spTree>
    <p:extLst>
      <p:ext uri="{BB962C8B-B14F-4D97-AF65-F5344CB8AC3E}">
        <p14:creationId xmlns:p14="http://schemas.microsoft.com/office/powerpoint/2010/main" val="2631184235"/>
      </p:ext>
    </p:extLst>
  </p:cSld>
  <p:clrMapOvr>
    <a:masterClrMapping/>
  </p:clrMapOvr>
  <p:transition advTm="157">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5" y="1149132"/>
            <a:ext cx="85689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a:t>
            </a:r>
            <a:r>
              <a:rPr lang="en-US" altLang="zh-CN" sz="3200" b="1" dirty="0">
                <a:latin typeface="微软雅黑" panose="020B0503020204020204" pitchFamily="34" charset="-122"/>
                <a:ea typeface="微软雅黑" panose="020B0503020204020204" pitchFamily="34" charset="-122"/>
              </a:rPr>
              <a:t>STL</a:t>
            </a:r>
            <a:r>
              <a:rPr lang="zh-CN" altLang="en-US" sz="3200" b="1" dirty="0">
                <a:latin typeface="微软雅黑" panose="020B0503020204020204" pitchFamily="34" charset="-122"/>
                <a:ea typeface="微软雅黑" panose="020B0503020204020204" pitchFamily="34" charset="-122"/>
              </a:rPr>
              <a:t>使用实例</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128703" y="3737635"/>
            <a:ext cx="4536504" cy="3046988"/>
          </a:xfrm>
          <a:prstGeom prst="rect">
            <a:avLst/>
          </a:prstGeom>
        </p:spPr>
        <p:txBody>
          <a:bodyPr wrap="square">
            <a:spAutoFit/>
          </a:bodyPr>
          <a:lstStyle/>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A31515"/>
                </a:solidFill>
                <a:highlight>
                  <a:srgbClr val="FFFFFF"/>
                </a:highlight>
                <a:latin typeface="Consolas" panose="020B0609020204030204" pitchFamily="49" charset="0"/>
                <a:ea typeface="新宋体" panose="02010609030101010101" pitchFamily="49" charset="-122"/>
              </a:rPr>
              <a:t>iostream</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&lt;functional&gt;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&lt;queue&gt;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#include</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&lt;vector&gt;</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using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namespace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std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定义比较结构</a:t>
            </a:r>
          </a:p>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cmp1</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bool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operator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b</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b</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最小值优先</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grpSp>
        <p:nvGrpSpPr>
          <p:cNvPr id="4" name="组合 3"/>
          <p:cNvGrpSpPr/>
          <p:nvPr/>
        </p:nvGrpSpPr>
        <p:grpSpPr>
          <a:xfrm>
            <a:off x="3779912" y="1152319"/>
            <a:ext cx="5904656" cy="3377844"/>
            <a:chOff x="3779912" y="1152319"/>
            <a:chExt cx="5904656" cy="3377844"/>
          </a:xfrm>
        </p:grpSpPr>
        <p:sp>
          <p:nvSpPr>
            <p:cNvPr id="5" name="矩形 4"/>
            <p:cNvSpPr/>
            <p:nvPr/>
          </p:nvSpPr>
          <p:spPr>
            <a:xfrm>
              <a:off x="3779912" y="1152319"/>
              <a:ext cx="5904656" cy="1077218"/>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 = {14,10,56,7,83,22};</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priority_queue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cmp1</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&gt;que1;</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采用比较结构：最小值优先</a:t>
              </a:r>
            </a:p>
          </p:txBody>
        </p:sp>
        <p:sp>
          <p:nvSpPr>
            <p:cNvPr id="6" name="矩形 5"/>
            <p:cNvSpPr/>
            <p:nvPr/>
          </p:nvSpPr>
          <p:spPr>
            <a:xfrm>
              <a:off x="4211960" y="2229537"/>
              <a:ext cx="3600400" cy="830997"/>
            </a:xfrm>
            <a:prstGeom prst="rect">
              <a:avLst/>
            </a:prstGeom>
          </p:spPr>
          <p:txBody>
            <a:bodyPr wrap="square">
              <a:spAutoFit/>
            </a:bodyPr>
            <a:lstStyle/>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a[i]; i++)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que1.push(a[</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br>
                <a:rPr lang="en-US" altLang="zh-CN" sz="1600" dirty="0">
                  <a:solidFill>
                    <a:srgbClr val="000000"/>
                  </a:solidFill>
                  <a:highlight>
                    <a:srgbClr val="FFFFFF"/>
                  </a:highlight>
                  <a:latin typeface="Consolas" panose="020B0609020204030204" pitchFamily="49" charset="0"/>
                  <a:ea typeface="新宋体" panose="02010609030101010101" pitchFamily="49" charset="-122"/>
                </a:rPr>
              </a:b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10" name="矩形 9"/>
            <p:cNvSpPr/>
            <p:nvPr/>
          </p:nvSpPr>
          <p:spPr>
            <a:xfrm>
              <a:off x="3779912" y="2960503"/>
              <a:ext cx="4024924" cy="1569660"/>
            </a:xfrm>
            <a:prstGeom prst="rect">
              <a:avLst/>
            </a:prstGeom>
          </p:spPr>
          <p:txBody>
            <a:bodyPr wrap="square">
              <a:spAutoFit/>
            </a:bodyPr>
            <a:lstStyle/>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latin typeface="Consolas" panose="020B0609020204030204" pitchFamily="49" charset="0"/>
                </a:rPr>
                <a:t> B: \n</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(!que1.empty())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"%3d"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que1.top());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que1.pop();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grpSp>
      <p:sp>
        <p:nvSpPr>
          <p:cNvPr id="11" name="矩形 10">
            <a:hlinkClick r:id="rId3" action="ppaction://hlinksldjump"/>
          </p:cNvPr>
          <p:cNvSpPr/>
          <p:nvPr/>
        </p:nvSpPr>
        <p:spPr>
          <a:xfrm>
            <a:off x="3923928" y="4614091"/>
            <a:ext cx="3100361" cy="400110"/>
          </a:xfrm>
          <a:prstGeom prst="rect">
            <a:avLst/>
          </a:prstGeom>
          <a:solidFill>
            <a:schemeClr val="accent2">
              <a:lumMod val="50000"/>
            </a:schemeClr>
          </a:solidFill>
        </p:spPr>
        <p:txBody>
          <a:bodyPr wrap="squar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B : 7 10 14 22 56 83</a:t>
            </a:r>
            <a:endParaRPr lang="zh-CN" altLang="en-US" sz="2000" dirty="0">
              <a:solidFill>
                <a:schemeClr val="bg1"/>
              </a:solidFill>
            </a:endParaRPr>
          </a:p>
        </p:txBody>
      </p:sp>
    </p:spTree>
    <p:extLst>
      <p:ext uri="{BB962C8B-B14F-4D97-AF65-F5344CB8AC3E}">
        <p14:creationId xmlns:p14="http://schemas.microsoft.com/office/powerpoint/2010/main" val="2943613101"/>
      </p:ext>
    </p:extLst>
  </p:cSld>
  <p:clrMapOvr>
    <a:masterClrMapping/>
  </p:clrMapOvr>
  <p:transition advTm="157">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5" y="1149132"/>
            <a:ext cx="85689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问题实例与解答</a:t>
            </a:r>
            <a:endParaRPr lang="en-US" altLang="zh-CN" sz="3200" b="1" dirty="0">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395536" y="1720748"/>
            <a:ext cx="8136904"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一位老木匠遇到了一件非常棘手的问题</a:t>
            </a:r>
            <a:r>
              <a:rPr kumimoji="0" lang="zh-CN" altLang="en-US"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他需要将一根非常长的木棒切成N 段。每段的长度分别为 L</a:t>
            </a:r>
            <a:r>
              <a:rPr kumimoji="0" lang="zh-CN" altLang="zh-CN" sz="2000" b="1" i="0" u="none" strike="noStrike" cap="none" normalizeH="0" baseline="-25000" dirty="0">
                <a:ln>
                  <a:noFill/>
                </a:ln>
                <a:solidFill>
                  <a:srgbClr val="000000"/>
                </a:solidFill>
                <a:effectLst/>
                <a:latin typeface="微软雅黑" panose="020B0503020204020204" pitchFamily="34" charset="-122"/>
                <a:ea typeface="微软雅黑" panose="020B0503020204020204" pitchFamily="34" charset="-122"/>
              </a:rPr>
              <a:t>1</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2</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N</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（1≤L</a:t>
            </a:r>
            <a:r>
              <a:rPr lang="zh-CN" altLang="zh-CN" sz="2000" b="1" baseline="-25000" dirty="0">
                <a:solidFill>
                  <a:srgbClr val="000000"/>
                </a:solidFill>
                <a:latin typeface="微软雅黑" panose="020B0503020204020204" pitchFamily="34" charset="-122"/>
                <a:ea typeface="微软雅黑" panose="020B0503020204020204" pitchFamily="34" charset="-122"/>
              </a:rPr>
              <a:t>1</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2</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N</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≤1000 ，且均为整数）个长度单位</a:t>
            </a:r>
            <a:r>
              <a:rPr kumimoji="0" lang="zh-CN" altLang="en-US"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∑L</a:t>
            </a:r>
            <a:r>
              <a:rPr lang="zh-CN" altLang="zh-CN" sz="2000" b="1" baseline="-25000" dirty="0">
                <a:solidFill>
                  <a:srgbClr val="000000"/>
                </a:solidFill>
                <a:latin typeface="微软雅黑" panose="020B0503020204020204" pitchFamily="34" charset="-122"/>
                <a:ea typeface="微软雅黑" panose="020B0503020204020204" pitchFamily="34" charset="-122"/>
              </a:rPr>
              <a:t>i</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(i=1,2,…,N) 恰好就是原木棒的长度。我们认为切割时仅在整数点处切且没有木材损失。</a:t>
            </a:r>
            <a:endPar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木匠发现，每一次切割花费的体力与该木棒的长度成正比，不妨设切割长度为1的木棒花费1单位体力。例如，若 N=3，L</a:t>
            </a:r>
            <a:r>
              <a:rPr lang="zh-CN" altLang="zh-CN" sz="2000" b="1" baseline="-25000" dirty="0">
                <a:solidFill>
                  <a:srgbClr val="000000"/>
                </a:solidFill>
                <a:latin typeface="微软雅黑" panose="020B0503020204020204" pitchFamily="34" charset="-122"/>
                <a:ea typeface="微软雅黑" panose="020B0503020204020204" pitchFamily="34" charset="-122"/>
              </a:rPr>
              <a:t>1</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=3,</a:t>
            </a:r>
            <a:r>
              <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L</a:t>
            </a:r>
            <a:r>
              <a:rPr lang="zh-CN" altLang="zh-CN" sz="2000" b="1" baseline="-25000" dirty="0">
                <a:solidFill>
                  <a:srgbClr val="000000"/>
                </a:solidFill>
                <a:latin typeface="微软雅黑" panose="020B0503020204020204" pitchFamily="34" charset="-122"/>
                <a:ea typeface="微软雅黑" panose="020B0503020204020204" pitchFamily="34" charset="-122"/>
              </a:rPr>
              <a:t>2 </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=4,</a:t>
            </a:r>
            <a:r>
              <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L</a:t>
            </a:r>
            <a:r>
              <a:rPr lang="zh-CN" altLang="zh-CN" sz="2000" b="1" baseline="-25000" dirty="0">
                <a:solidFill>
                  <a:srgbClr val="000000"/>
                </a:solidFill>
                <a:latin typeface="微软雅黑" panose="020B0503020204020204" pitchFamily="34" charset="-122"/>
                <a:ea typeface="微软雅黑" panose="020B0503020204020204" pitchFamily="34" charset="-122"/>
              </a:rPr>
              <a:t>3</a:t>
            </a: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 =5，则木棒原长为12，木匠可以有多种切法，如：先将12切成3+9，花费12体力，再将9切成4+5，花费9体力，一共花费21体力；还可以先将12切成4+8，花费12体力，再将8切成3+5，花费8体力，一共花费20体力。显然，后者比前者更省体力。 　　</a:t>
            </a:r>
            <a:endPar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那么，木匠至少要花费多少体力才能完成切割任务呢？ </a:t>
            </a:r>
            <a:endParaRPr kumimoji="0" lang="zh-CN" altLang="zh-CN" sz="4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矩形 4"/>
          <p:cNvSpPr/>
          <p:nvPr/>
        </p:nvSpPr>
        <p:spPr>
          <a:xfrm>
            <a:off x="395536" y="5877272"/>
            <a:ext cx="8496944" cy="830997"/>
          </a:xfrm>
          <a:prstGeom prst="rect">
            <a:avLst/>
          </a:prstGeom>
          <a:solidFill>
            <a:schemeClr val="accent2">
              <a:lumMod val="50000"/>
            </a:schemeClr>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加权路径长度和最小问题</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内部节点的数据之和，小的数先加一起。</a:t>
            </a:r>
            <a:endParaRPr lang="zh-CN" altLang="en-US" sz="2400" dirty="0"/>
          </a:p>
        </p:txBody>
      </p:sp>
    </p:spTree>
    <p:extLst>
      <p:ext uri="{BB962C8B-B14F-4D97-AF65-F5344CB8AC3E}">
        <p14:creationId xmlns:p14="http://schemas.microsoft.com/office/powerpoint/2010/main" val="91337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优先级队列的</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使用</a:t>
            </a:r>
          </a:p>
        </p:txBody>
      </p:sp>
      <p:sp>
        <p:nvSpPr>
          <p:cNvPr id="69" name="TextBox 20"/>
          <p:cNvSpPr txBox="1">
            <a:spLocks noChangeArrowheads="1"/>
          </p:cNvSpPr>
          <p:nvPr/>
        </p:nvSpPr>
        <p:spPr bwMode="auto">
          <a:xfrm>
            <a:off x="107504" y="1124744"/>
            <a:ext cx="85689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问题实例与解答</a:t>
            </a:r>
            <a:endParaRPr lang="en-US" altLang="zh-CN" sz="3200" b="1" dirty="0">
              <a:latin typeface="微软雅黑" panose="020B0503020204020204" pitchFamily="34" charset="-122"/>
              <a:ea typeface="微软雅黑" panose="020B0503020204020204" pitchFamily="34" charset="-122"/>
            </a:endParaRPr>
          </a:p>
        </p:txBody>
      </p:sp>
      <p:sp>
        <p:nvSpPr>
          <p:cNvPr id="5" name="矩形 4"/>
          <p:cNvSpPr/>
          <p:nvPr/>
        </p:nvSpPr>
        <p:spPr>
          <a:xfrm>
            <a:off x="179512" y="1684275"/>
            <a:ext cx="8640960" cy="5262979"/>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cmp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bool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operator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priority_queue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cmp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s;</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key;</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cin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&gt;&gt;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a:t>
            </a:r>
          </a:p>
          <a:p>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i&lt;n; 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scanf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&amp;key);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(key);</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sum = 0;</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 &gt;= 2){</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s.top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s.pop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b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s.top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s.pop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 + b);   sum += a + b;   n--;</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sum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grpSp>
        <p:nvGrpSpPr>
          <p:cNvPr id="9" name="组合 8"/>
          <p:cNvGrpSpPr/>
          <p:nvPr/>
        </p:nvGrpSpPr>
        <p:grpSpPr>
          <a:xfrm>
            <a:off x="5868144" y="1916832"/>
            <a:ext cx="3076136" cy="3507591"/>
            <a:chOff x="98217" y="2924944"/>
            <a:chExt cx="3076136" cy="3507591"/>
          </a:xfrm>
        </p:grpSpPr>
        <p:sp>
          <p:nvSpPr>
            <p:cNvPr id="10" name="椭圆 9"/>
            <p:cNvSpPr/>
            <p:nvPr/>
          </p:nvSpPr>
          <p:spPr bwMode="auto">
            <a:xfrm>
              <a:off x="1112006" y="424661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670297" y="356175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1607471" y="3597443"/>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610798" y="49345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1173543"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5" name="直接箭头连接符 14"/>
            <p:cNvCxnSpPr/>
            <p:nvPr/>
          </p:nvCxnSpPr>
          <p:spPr bwMode="auto">
            <a:xfrm flipH="1" flipV="1">
              <a:off x="1066881" y="53585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 name="椭圆 15"/>
            <p:cNvSpPr/>
            <p:nvPr/>
          </p:nvSpPr>
          <p:spPr bwMode="auto">
            <a:xfrm>
              <a:off x="98217"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 name="直接箭头连接符 16"/>
            <p:cNvCxnSpPr/>
            <p:nvPr/>
          </p:nvCxnSpPr>
          <p:spPr bwMode="auto">
            <a:xfrm flipV="1">
              <a:off x="514142" y="53814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 name="椭圆 17"/>
            <p:cNvSpPr/>
            <p:nvPr/>
          </p:nvSpPr>
          <p:spPr bwMode="auto">
            <a:xfrm>
              <a:off x="1616062" y="49603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9" name="直接箭头连接符 18"/>
            <p:cNvCxnSpPr/>
            <p:nvPr/>
          </p:nvCxnSpPr>
          <p:spPr bwMode="auto">
            <a:xfrm flipH="1" flipV="1">
              <a:off x="1550212" y="46908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0" name="直接箭头连接符 19"/>
            <p:cNvCxnSpPr/>
            <p:nvPr/>
          </p:nvCxnSpPr>
          <p:spPr bwMode="auto">
            <a:xfrm flipV="1">
              <a:off x="997473" y="47136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1" name="椭圆 20"/>
            <p:cNvSpPr/>
            <p:nvPr/>
          </p:nvSpPr>
          <p:spPr bwMode="auto">
            <a:xfrm>
              <a:off x="2154546" y="426845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22" name="直接箭头连接符 21"/>
            <p:cNvCxnSpPr/>
            <p:nvPr/>
          </p:nvCxnSpPr>
          <p:spPr bwMode="auto">
            <a:xfrm flipH="1" flipV="1">
              <a:off x="2060569" y="4032533"/>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3" name="直接箭头连接符 22"/>
            <p:cNvCxnSpPr/>
            <p:nvPr/>
          </p:nvCxnSpPr>
          <p:spPr bwMode="auto">
            <a:xfrm flipV="1">
              <a:off x="1507830" y="405536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4" name="椭圆 23"/>
            <p:cNvSpPr/>
            <p:nvPr/>
          </p:nvSpPr>
          <p:spPr bwMode="auto">
            <a:xfrm>
              <a:off x="2111527" y="292494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25" name="直接箭头连接符 24"/>
            <p:cNvCxnSpPr/>
            <p:nvPr/>
          </p:nvCxnSpPr>
          <p:spPr bwMode="auto">
            <a:xfrm flipH="1" flipV="1">
              <a:off x="2564625" y="336003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6" name="直接箭头连接符 25"/>
            <p:cNvCxnSpPr/>
            <p:nvPr/>
          </p:nvCxnSpPr>
          <p:spPr bwMode="auto">
            <a:xfrm flipV="1">
              <a:off x="2011886" y="338286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7" name="Text Box 38"/>
            <p:cNvSpPr txBox="1">
              <a:spLocks noChangeArrowheads="1"/>
            </p:cNvSpPr>
            <p:nvPr/>
          </p:nvSpPr>
          <p:spPr bwMode="auto">
            <a:xfrm>
              <a:off x="177759" y="6063203"/>
              <a:ext cx="300082"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5</a:t>
              </a:r>
            </a:p>
          </p:txBody>
        </p:sp>
        <p:sp>
          <p:nvSpPr>
            <p:cNvPr id="28" name="Text Box 38"/>
            <p:cNvSpPr txBox="1">
              <a:spLocks noChangeArrowheads="1"/>
            </p:cNvSpPr>
            <p:nvPr/>
          </p:nvSpPr>
          <p:spPr bwMode="auto">
            <a:xfrm>
              <a:off x="1201540" y="6063203"/>
              <a:ext cx="415498"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10</a:t>
              </a:r>
            </a:p>
          </p:txBody>
        </p:sp>
        <p:sp>
          <p:nvSpPr>
            <p:cNvPr id="29" name="Text Box 38"/>
            <p:cNvSpPr txBox="1">
              <a:spLocks noChangeArrowheads="1"/>
            </p:cNvSpPr>
            <p:nvPr/>
          </p:nvSpPr>
          <p:spPr bwMode="auto">
            <a:xfrm>
              <a:off x="1644349" y="5417041"/>
              <a:ext cx="415498"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15</a:t>
              </a:r>
            </a:p>
          </p:txBody>
        </p:sp>
        <p:sp>
          <p:nvSpPr>
            <p:cNvPr id="30" name="Text Box 38"/>
            <p:cNvSpPr txBox="1">
              <a:spLocks noChangeArrowheads="1"/>
            </p:cNvSpPr>
            <p:nvPr/>
          </p:nvSpPr>
          <p:spPr bwMode="auto">
            <a:xfrm>
              <a:off x="2168235" y="4723600"/>
              <a:ext cx="415498"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35</a:t>
              </a:r>
            </a:p>
          </p:txBody>
        </p:sp>
        <p:sp>
          <p:nvSpPr>
            <p:cNvPr id="31" name="Text Box 38"/>
            <p:cNvSpPr txBox="1">
              <a:spLocks noChangeArrowheads="1"/>
            </p:cNvSpPr>
            <p:nvPr/>
          </p:nvSpPr>
          <p:spPr bwMode="auto">
            <a:xfrm>
              <a:off x="2701786" y="4010272"/>
              <a:ext cx="415498"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35</a:t>
              </a:r>
            </a:p>
          </p:txBody>
        </p:sp>
      </p:grpSp>
    </p:spTree>
    <p:extLst>
      <p:ext uri="{BB962C8B-B14F-4D97-AF65-F5344CB8AC3E}">
        <p14:creationId xmlns:p14="http://schemas.microsoft.com/office/powerpoint/2010/main" val="3377405623"/>
      </p:ext>
    </p:extLst>
  </p:cSld>
  <p:clrMapOvr>
    <a:masterClrMapping/>
  </p:clrMapOvr>
  <p:transition advTm="157">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优先级队列应用</a:t>
            </a:r>
          </a:p>
        </p:txBody>
      </p:sp>
      <p:sp>
        <p:nvSpPr>
          <p:cNvPr id="69" name="TextBox 20"/>
          <p:cNvSpPr txBox="1">
            <a:spLocks noChangeArrowheads="1"/>
          </p:cNvSpPr>
          <p:nvPr/>
        </p:nvSpPr>
        <p:spPr bwMode="auto">
          <a:xfrm>
            <a:off x="107505" y="1149132"/>
            <a:ext cx="8568952" cy="115416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大型浮点数集合的和</a:t>
            </a:r>
          </a:p>
          <a:p>
            <a:pPr marL="342900" indent="-342900">
              <a:spcAft>
                <a:spcPts val="600"/>
              </a:spcAft>
              <a:buClr>
                <a:srgbClr val="C00000"/>
              </a:buClr>
              <a:buFont typeface="Wingdings" panose="05000000000000000000" pitchFamily="2" charset="2"/>
              <a:buChar char="n"/>
              <a:defRPr/>
            </a:pPr>
            <a:endParaRPr lang="en-US" altLang="zh-CN" sz="3200" b="1" dirty="0">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558317" y="1750580"/>
            <a:ext cx="8136904"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ü"/>
              <a:tabLst/>
            </a:pPr>
            <a:r>
              <a:rPr lang="zh-CN" altLang="en-US" sz="2000" b="1" dirty="0">
                <a:solidFill>
                  <a:srgbClr val="000000"/>
                </a:solidFill>
                <a:latin typeface="微软雅黑" panose="020B0503020204020204" pitchFamily="34" charset="-122"/>
                <a:ea typeface="微软雅黑" panose="020B0503020204020204" pitchFamily="34" charset="-122"/>
              </a:rPr>
              <a:t>由于比较小的浮点数和比较大的浮点数相加会损失比较大的精度，所以要在集合中找出两个比较小的浮点数进行相加。</a:t>
            </a:r>
            <a:r>
              <a:rPr lang="zh-CN" altLang="zh-CN" sz="2000" b="1" dirty="0">
                <a:solidFill>
                  <a:srgbClr val="000000"/>
                </a:solidFill>
                <a:latin typeface="微软雅黑" panose="020B0503020204020204" pitchFamily="34" charset="-122"/>
                <a:ea typeface="微软雅黑" panose="020B0503020204020204" pitchFamily="34" charset="-122"/>
              </a:rPr>
              <a:t>　　</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5" name="TextBox 20"/>
          <p:cNvSpPr txBox="1">
            <a:spLocks noChangeArrowheads="1"/>
          </p:cNvSpPr>
          <p:nvPr/>
        </p:nvSpPr>
        <p:spPr bwMode="auto">
          <a:xfrm>
            <a:off x="88741" y="2755544"/>
            <a:ext cx="8568952" cy="115416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离散时间动态调度</a:t>
            </a:r>
          </a:p>
          <a:p>
            <a:pPr marL="342900" indent="-342900">
              <a:spcAft>
                <a:spcPts val="600"/>
              </a:spcAft>
              <a:buClr>
                <a:srgbClr val="C00000"/>
              </a:buClr>
              <a:buFont typeface="Wingdings" panose="05000000000000000000" pitchFamily="2" charset="2"/>
              <a:buChar char="n"/>
              <a:defRPr/>
            </a:pPr>
            <a:endParaRPr lang="en-US" altLang="zh-CN" sz="3200" b="1" dirty="0">
              <a:latin typeface="微软雅黑" panose="020B0503020204020204" pitchFamily="34" charset="-122"/>
              <a:ea typeface="微软雅黑" panose="020B0503020204020204" pitchFamily="34" charset="-122"/>
            </a:endParaRPr>
          </a:p>
        </p:txBody>
      </p:sp>
      <p:sp>
        <p:nvSpPr>
          <p:cNvPr id="6" name="Rectangle 1"/>
          <p:cNvSpPr>
            <a:spLocks noChangeArrowheads="1"/>
          </p:cNvSpPr>
          <p:nvPr/>
        </p:nvSpPr>
        <p:spPr bwMode="auto">
          <a:xfrm>
            <a:off x="539553" y="3510880"/>
            <a:ext cx="8136904"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ü"/>
              <a:tabLst/>
            </a:pPr>
            <a:r>
              <a:rPr lang="zh-CN" altLang="en-US" sz="2000" b="1" dirty="0">
                <a:solidFill>
                  <a:srgbClr val="000000"/>
                </a:solidFill>
                <a:latin typeface="微软雅黑" panose="020B0503020204020204" pitchFamily="34" charset="-122"/>
                <a:ea typeface="微软雅黑" panose="020B0503020204020204" pitchFamily="34" charset="-122"/>
              </a:rPr>
              <a:t>对于动态离散时间，根据优先级确定调度与服务。</a:t>
            </a:r>
            <a:r>
              <a:rPr lang="zh-CN" altLang="zh-CN" sz="2000" b="1" dirty="0">
                <a:solidFill>
                  <a:srgbClr val="000000"/>
                </a:solidFill>
                <a:latin typeface="微软雅黑" panose="020B0503020204020204" pitchFamily="34" charset="-122"/>
                <a:ea typeface="微软雅黑" panose="020B0503020204020204" pitchFamily="34" charset="-122"/>
              </a:rPr>
              <a:t>　　</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3703087"/>
      </p:ext>
    </p:extLst>
  </p:cSld>
  <p:clrMapOvr>
    <a:masterClrMapping/>
  </p:clrMapOvr>
  <p:transition advTm="157">
    <p:zoom/>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847" y="1124744"/>
            <a:ext cx="8808020" cy="6340197"/>
          </a:xfrm>
          <a:prstGeom prst="rect">
            <a:avLst/>
          </a:prstGeom>
        </p:spPr>
        <p:txBody>
          <a:bodyPr wrap="square">
            <a:spAutoFit/>
          </a:bodyPr>
          <a:lstStyle/>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Dijkstra</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MGraph</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min,i,j,k</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MAXVEX</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MAXVEX</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当前每个节点的最短路径</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MAXVEX</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每个节点的前驱</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0;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.numVertexes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.arc[</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初始都未用过该点</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INFINITY</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else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设置前驱</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节点</a:t>
            </a:r>
            <a:r>
              <a:rPr lang="en-US" altLang="zh-CN" sz="1400" b="1" kern="0" dirty="0">
                <a:solidFill>
                  <a:srgbClr val="CC0000"/>
                </a:solidFill>
                <a:latin typeface="Consolas" panose="020B0609020204030204" pitchFamily="49" charset="0"/>
                <a:ea typeface="隶书" pitchFamily="49" charset="-122"/>
              </a:rPr>
              <a:t>v0</a:t>
            </a:r>
            <a:r>
              <a:rPr lang="zh-CN" altLang="en-US" sz="1400" b="1" kern="0" dirty="0">
                <a:solidFill>
                  <a:srgbClr val="CC0000"/>
                </a:solidFill>
                <a:latin typeface="Consolas" panose="020B0609020204030204" pitchFamily="49" charset="0"/>
                <a:ea typeface="隶书" pitchFamily="49" charset="-122"/>
              </a:rPr>
              <a:t>为起始顶点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v0</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0;</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.numVertexes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循环</a:t>
            </a:r>
            <a:r>
              <a:rPr lang="en-US" altLang="zh-CN" sz="1400" b="1" kern="0" dirty="0">
                <a:solidFill>
                  <a:srgbClr val="CC0000"/>
                </a:solidFill>
                <a:latin typeface="Consolas" panose="020B0609020204030204" pitchFamily="49" charset="0"/>
                <a:ea typeface="隶书" pitchFamily="49" charset="-122"/>
              </a:rPr>
              <a:t>nV-1</a:t>
            </a:r>
            <a:r>
              <a:rPr lang="zh-CN" altLang="en-US" sz="1400" b="1" kern="0" dirty="0">
                <a:solidFill>
                  <a:srgbClr val="CC0000"/>
                </a:solidFill>
                <a:latin typeface="Consolas" panose="020B0609020204030204" pitchFamily="49" charset="0"/>
                <a:ea typeface="隶书" pitchFamily="49" charset="-122"/>
              </a:rPr>
              <a:t>次加新节点</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min = </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INFINITY</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 0; j &lt;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.numVertexes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a:t>
            </a:r>
            <a:endParaRPr lang="zh-CN" altLang="en-US" sz="1400" b="1" kern="0" dirty="0">
              <a:solidFill>
                <a:srgbClr val="CC0000"/>
              </a:solidFill>
              <a:latin typeface="Consolas" panose="020B0609020204030204" pitchFamily="49" charset="0"/>
              <a:ea typeface="隶书"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&amp;&amp;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[j]&lt;min){ </a:t>
            </a:r>
            <a:endParaRPr lang="zh-CN" altLang="en-US"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k = j;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保存当前节点号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min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更新最小长度</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设置节点</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进入最短路径树</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A31515"/>
                </a:solidFill>
                <a:highlight>
                  <a:srgbClr val="FFFFFF"/>
                </a:highlight>
                <a:latin typeface="Consolas" panose="020B0609020204030204" pitchFamily="49" charset="0"/>
                <a:ea typeface="新宋体" panose="02010609030101010101" pitchFamily="49" charset="-122"/>
              </a:rPr>
              <a:t>d,%d,%d</a:t>
            </a:r>
            <a:r>
              <a:rPr lang="en-US" altLang="zh-CN" sz="14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k,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加入最短路径树，并输出其前驱</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(j = 0; j &lt; </a:t>
            </a:r>
            <a:r>
              <a:rPr lang="en-US" altLang="zh-CN" sz="1400" dirty="0" err="1">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.numVertexes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循环</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的所有邻域节点进行</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inTree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&amp;&amp;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.arc[k][j]&lt;</a:t>
            </a:r>
            <a:r>
              <a:rPr lang="en-US" altLang="zh-CN" sz="1400" dirty="0">
                <a:solidFill>
                  <a:srgbClr val="6F008A"/>
                </a:solidFill>
                <a:highlight>
                  <a:srgbClr val="FFFFFF"/>
                </a:highlight>
                <a:latin typeface="Consolas" panose="020B0609020204030204" pitchFamily="49" charset="0"/>
                <a:ea typeface="新宋体" panose="02010609030101010101" pitchFamily="49" charset="-122"/>
              </a:rPr>
              <a:t>INFINITY</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的邻域节点</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.arc[k][j] &lt;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通过</a:t>
            </a:r>
            <a:r>
              <a:rPr lang="en-US" altLang="zh-CN" sz="1400" b="1" kern="0" dirty="0">
                <a:solidFill>
                  <a:srgbClr val="CC0000"/>
                </a:solidFill>
                <a:latin typeface="Consolas" panose="020B0609020204030204" pitchFamily="49" charset="0"/>
                <a:ea typeface="隶书" pitchFamily="49" charset="-122"/>
              </a:rPr>
              <a:t>k</a:t>
            </a:r>
            <a:r>
              <a:rPr lang="zh-CN" altLang="en-US" sz="1400" b="1" kern="0" dirty="0">
                <a:solidFill>
                  <a:srgbClr val="CC0000"/>
                </a:solidFill>
                <a:latin typeface="Consolas" panose="020B0609020204030204" pitchFamily="49" charset="0"/>
                <a:ea typeface="隶书" pitchFamily="49" charset="-122"/>
              </a:rPr>
              <a:t>点找更短的路径  </a:t>
            </a:r>
            <a:endParaRPr lang="en-US" altLang="zh-CN"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mindist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g</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.arc[k][j];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更新</a:t>
            </a:r>
            <a:r>
              <a:rPr lang="en-US" altLang="zh-CN" sz="1400" b="1" kern="0" dirty="0">
                <a:solidFill>
                  <a:srgbClr val="CC0000"/>
                </a:solidFill>
                <a:latin typeface="Consolas" panose="020B0609020204030204" pitchFamily="49" charset="0"/>
                <a:ea typeface="隶书" pitchFamily="49" charset="-122"/>
              </a:rPr>
              <a:t>j</a:t>
            </a:r>
            <a:r>
              <a:rPr lang="zh-CN" altLang="en-US" sz="1400" b="1" kern="0" dirty="0">
                <a:solidFill>
                  <a:srgbClr val="CC0000"/>
                </a:solidFill>
                <a:latin typeface="Consolas" panose="020B0609020204030204" pitchFamily="49" charset="0"/>
                <a:ea typeface="隶书" pitchFamily="49" charset="-122"/>
              </a:rPr>
              <a:t>的最短路径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[j] = k;    </a:t>
            </a:r>
            <a:r>
              <a:rPr lang="en-US" altLang="zh-CN" sz="1400" b="1" kern="0" dirty="0">
                <a:solidFill>
                  <a:srgbClr val="CC0000"/>
                </a:solidFill>
                <a:latin typeface="Consolas" panose="020B0609020204030204" pitchFamily="49" charset="0"/>
                <a:ea typeface="隶书" pitchFamily="49" charset="-122"/>
              </a:rPr>
              <a:t>//</a:t>
            </a:r>
            <a:r>
              <a:rPr lang="zh-CN" altLang="en-US" sz="1400" b="1" kern="0" dirty="0">
                <a:solidFill>
                  <a:srgbClr val="CC0000"/>
                </a:solidFill>
                <a:latin typeface="Consolas" panose="020B0609020204030204" pitchFamily="49" charset="0"/>
                <a:ea typeface="隶书" pitchFamily="49" charset="-122"/>
              </a:rPr>
              <a:t>记录</a:t>
            </a:r>
            <a:r>
              <a:rPr lang="en-US" altLang="zh-CN" sz="1400" b="1" kern="0" dirty="0">
                <a:solidFill>
                  <a:srgbClr val="CC0000"/>
                </a:solidFill>
                <a:latin typeface="Consolas" panose="020B0609020204030204" pitchFamily="49" charset="0"/>
                <a:ea typeface="隶书" pitchFamily="49" charset="-122"/>
              </a:rPr>
              <a:t>j</a:t>
            </a:r>
            <a:r>
              <a:rPr lang="zh-CN" altLang="en-US" sz="1400" b="1" kern="0" dirty="0">
                <a:solidFill>
                  <a:srgbClr val="CC0000"/>
                </a:solidFill>
                <a:latin typeface="Consolas" panose="020B0609020204030204" pitchFamily="49" charset="0"/>
                <a:ea typeface="隶书" pitchFamily="49" charset="-122"/>
              </a:rPr>
              <a:t>的前驱顶点为</a:t>
            </a:r>
            <a:r>
              <a:rPr lang="en-US" altLang="zh-CN" sz="1400" b="1" kern="0" dirty="0">
                <a:solidFill>
                  <a:srgbClr val="CC0000"/>
                </a:solidFill>
                <a:latin typeface="Consolas" panose="020B0609020204030204" pitchFamily="49" charset="0"/>
                <a:ea typeface="隶书" pitchFamily="49" charset="-122"/>
              </a:rPr>
              <a:t>k </a:t>
            </a:r>
            <a:endParaRPr lang="zh-CN" altLang="en-US" sz="1400" b="1" kern="0" dirty="0">
              <a:solidFill>
                <a:srgbClr val="CC0000"/>
              </a:solidFill>
              <a:latin typeface="Consolas" panose="020B0609020204030204" pitchFamily="49" charset="0"/>
              <a:ea typeface="隶书"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sp>
        <p:nvSpPr>
          <p:cNvPr id="6" name="TextBox 20"/>
          <p:cNvSpPr txBox="1">
            <a:spLocks noChangeArrowheads="1"/>
          </p:cNvSpPr>
          <p:nvPr/>
        </p:nvSpPr>
        <p:spPr bwMode="auto">
          <a:xfrm>
            <a:off x="4278687" y="1123057"/>
            <a:ext cx="5220480"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400" b="1" dirty="0" err="1">
                <a:latin typeface="微软雅黑" panose="020B0503020204020204" pitchFamily="34" charset="-122"/>
                <a:ea typeface="微软雅黑" panose="020B0503020204020204" pitchFamily="34" charset="-122"/>
              </a:rPr>
              <a:t>Dijkstra</a:t>
            </a:r>
            <a:r>
              <a:rPr lang="zh-CN" altLang="en-US" sz="2400" b="1" dirty="0">
                <a:latin typeface="微软雅黑" panose="020B0503020204020204" pitchFamily="34" charset="-122"/>
                <a:ea typeface="微软雅黑" panose="020B0503020204020204" pitchFamily="34" charset="-122"/>
              </a:rPr>
              <a:t>的实现（非教材版本）</a:t>
            </a:r>
            <a:endParaRPr lang="en-US" altLang="zh-CN" sz="20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优先级队列在最短路径问题应用</a:t>
            </a:r>
          </a:p>
        </p:txBody>
      </p:sp>
      <p:sp>
        <p:nvSpPr>
          <p:cNvPr id="136" name="矩形 135"/>
          <p:cNvSpPr/>
          <p:nvPr/>
        </p:nvSpPr>
        <p:spPr>
          <a:xfrm>
            <a:off x="5191660" y="1752940"/>
            <a:ext cx="3793642" cy="707886"/>
          </a:xfrm>
          <a:prstGeom prst="rect">
            <a:avLst/>
          </a:prstGeom>
          <a:solidFill>
            <a:schemeClr val="accent2">
              <a:lumMod val="50000"/>
            </a:schemeClr>
          </a:solidFill>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时间复杂度</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选取最高优先级顶点</a:t>
            </a:r>
            <a:r>
              <a:rPr lang="en-US" altLang="zh-CN" sz="2000" b="1" dirty="0">
                <a:solidFill>
                  <a:schemeClr val="bg1"/>
                </a:solidFill>
                <a:latin typeface="微软雅黑" panose="020B0503020204020204" pitchFamily="34" charset="-122"/>
                <a:ea typeface="微软雅黑" panose="020B0503020204020204" pitchFamily="34" charset="-122"/>
              </a:rPr>
              <a:t>O(n</a:t>
            </a:r>
            <a:r>
              <a:rPr lang="en-US" altLang="zh-CN" sz="2000" b="1" baseline="30000" dirty="0">
                <a:solidFill>
                  <a:schemeClr val="bg1"/>
                </a:solidFill>
                <a:latin typeface="微软雅黑" panose="020B0503020204020204" pitchFamily="34" charset="-122"/>
                <a:ea typeface="微软雅黑" panose="020B0503020204020204" pitchFamily="34" charset="-122"/>
              </a:rPr>
              <a:t>2</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顶点优先级更新</a:t>
            </a:r>
            <a:r>
              <a:rPr lang="en-US" altLang="zh-CN" sz="2000" b="1" dirty="0">
                <a:solidFill>
                  <a:schemeClr val="bg1"/>
                </a:solidFill>
                <a:latin typeface="微软雅黑" panose="020B0503020204020204" pitchFamily="34" charset="-122"/>
                <a:ea typeface="微软雅黑" panose="020B0503020204020204" pitchFamily="34" charset="-122"/>
              </a:rPr>
              <a:t>O(n</a:t>
            </a:r>
            <a:r>
              <a:rPr lang="en-US" altLang="zh-CN" sz="2000" b="1" baseline="30000" dirty="0">
                <a:solidFill>
                  <a:schemeClr val="bg1"/>
                </a:solidFill>
                <a:latin typeface="微软雅黑" panose="020B0503020204020204" pitchFamily="34" charset="-122"/>
                <a:ea typeface="微软雅黑" panose="020B0503020204020204" pitchFamily="34" charset="-122"/>
              </a:rPr>
              <a:t>2</a:t>
            </a:r>
            <a:r>
              <a:rPr lang="en-US" altLang="zh-CN" sz="2000" b="1" dirty="0">
                <a:solidFill>
                  <a:schemeClr val="bg1"/>
                </a:solidFill>
                <a:latin typeface="微软雅黑" panose="020B0503020204020204" pitchFamily="34" charset="-122"/>
                <a:ea typeface="微软雅黑" panose="020B0503020204020204" pitchFamily="34" charset="-122"/>
              </a:rPr>
              <a:t>)</a:t>
            </a:r>
            <a:endParaRPr lang="zh-CN" altLang="en-US" sz="2000" dirty="0"/>
          </a:p>
        </p:txBody>
      </p:sp>
      <p:sp>
        <p:nvSpPr>
          <p:cNvPr id="7" name="椭圆 6"/>
          <p:cNvSpPr/>
          <p:nvPr/>
        </p:nvSpPr>
        <p:spPr bwMode="auto">
          <a:xfrm>
            <a:off x="107504" y="5397772"/>
            <a:ext cx="6459591" cy="1196929"/>
          </a:xfrm>
          <a:prstGeom prst="ellipse">
            <a:avLst/>
          </a:prstGeom>
          <a:noFill/>
          <a:ln w="19050" algn="ctr">
            <a:solidFill>
              <a:schemeClr val="accent2">
                <a:lumMod val="50000"/>
              </a:schemeClr>
            </a:solidFill>
            <a:miter lim="800000"/>
            <a:headEnd/>
            <a:tailEnd/>
          </a:ln>
          <a:effectLst/>
        </p:spPr>
        <p:txBody>
          <a:bodyPr lIns="91446" tIns="91446" rIns="91446" bIns="91446" rtlCol="0" anchor="ctr"/>
          <a:lstStyle/>
          <a:p>
            <a:pPr algn="ctr"/>
            <a:endParaRPr lang="zh-CN" altLang="en-US" sz="4000" b="1">
              <a:latin typeface="微软雅黑" panose="020B0503020204020204" pitchFamily="34" charset="-122"/>
              <a:ea typeface="微软雅黑" panose="020B0503020204020204" pitchFamily="34" charset="-122"/>
            </a:endParaRPr>
          </a:p>
        </p:txBody>
      </p:sp>
      <p:sp>
        <p:nvSpPr>
          <p:cNvPr id="8" name="矩形 7"/>
          <p:cNvSpPr/>
          <p:nvPr/>
        </p:nvSpPr>
        <p:spPr>
          <a:xfrm>
            <a:off x="4860032" y="6474307"/>
            <a:ext cx="2391446" cy="442157"/>
          </a:xfrm>
          <a:prstGeom prst="rect">
            <a:avLst/>
          </a:prstGeom>
        </p:spPr>
        <p:txBody>
          <a:bodyPr wrap="none">
            <a:spAutoFit/>
          </a:bodyPr>
          <a:lstStyle/>
          <a:p>
            <a:pPr>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邻域优先级更新</a:t>
            </a:r>
            <a:endParaRPr lang="en-US" altLang="zh-CN" sz="1400" b="1" dirty="0">
              <a:latin typeface="微软雅黑" panose="020B0503020204020204" pitchFamily="34" charset="-122"/>
              <a:ea typeface="微软雅黑" panose="020B0503020204020204" pitchFamily="34" charset="-122"/>
            </a:endParaRPr>
          </a:p>
        </p:txBody>
      </p:sp>
      <p:sp>
        <p:nvSpPr>
          <p:cNvPr id="9" name="椭圆 8"/>
          <p:cNvSpPr/>
          <p:nvPr/>
        </p:nvSpPr>
        <p:spPr bwMode="auto">
          <a:xfrm>
            <a:off x="251520" y="3905871"/>
            <a:ext cx="5883802" cy="1026521"/>
          </a:xfrm>
          <a:prstGeom prst="ellipse">
            <a:avLst/>
          </a:prstGeom>
          <a:noFill/>
          <a:ln w="12700" algn="ctr">
            <a:solidFill>
              <a:schemeClr val="accent2">
                <a:lumMod val="50000"/>
              </a:schemeClr>
            </a:solidFill>
            <a:miter lim="800000"/>
            <a:headEnd/>
            <a:tailEnd/>
          </a:ln>
          <a:effectLst/>
        </p:spPr>
        <p:txBody>
          <a:bodyPr lIns="91446" tIns="91446" rIns="91446" bIns="91446" rtlCol="0" anchor="ctr"/>
          <a:lstStyle/>
          <a:p>
            <a:pPr algn="ctr"/>
            <a:endParaRPr lang="zh-CN" altLang="en-US" sz="4000" b="1">
              <a:latin typeface="微软雅黑" panose="020B0503020204020204" pitchFamily="34" charset="-122"/>
              <a:ea typeface="微软雅黑" panose="020B0503020204020204" pitchFamily="34" charset="-122"/>
            </a:endParaRPr>
          </a:p>
        </p:txBody>
      </p:sp>
      <p:sp>
        <p:nvSpPr>
          <p:cNvPr id="10" name="矩形 9"/>
          <p:cNvSpPr/>
          <p:nvPr/>
        </p:nvSpPr>
        <p:spPr>
          <a:xfrm>
            <a:off x="4626769" y="4264519"/>
            <a:ext cx="2262158" cy="369332"/>
          </a:xfrm>
          <a:prstGeom prst="rect">
            <a:avLst/>
          </a:prstGeom>
        </p:spPr>
        <p:txBody>
          <a:bodyPr wrap="none">
            <a:spAutoFit/>
          </a:bodyPr>
          <a:lstStyle/>
          <a:p>
            <a:pPr>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选取优先级最高顶点</a:t>
            </a:r>
            <a:endParaRPr lang="en-US" altLang="zh-CN" sz="1400" b="1" dirty="0">
              <a:latin typeface="微软雅黑" panose="020B0503020204020204" pitchFamily="34" charset="-122"/>
              <a:ea typeface="微软雅黑" panose="020B0503020204020204" pitchFamily="34" charset="-122"/>
            </a:endParaRPr>
          </a:p>
        </p:txBody>
      </p:sp>
      <p:sp>
        <p:nvSpPr>
          <p:cNvPr id="11" name="矩形 10"/>
          <p:cNvSpPr/>
          <p:nvPr/>
        </p:nvSpPr>
        <p:spPr>
          <a:xfrm>
            <a:off x="6055755" y="2764624"/>
            <a:ext cx="2929547" cy="1323439"/>
          </a:xfrm>
          <a:prstGeom prst="rect">
            <a:avLst/>
          </a:prstGeom>
          <a:solidFill>
            <a:schemeClr val="accent2">
              <a:lumMod val="50000"/>
            </a:schemeClr>
          </a:solidFill>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通过邻接表可将顶点优先级更新降低为</a:t>
            </a:r>
            <a:r>
              <a:rPr lang="en-US" altLang="zh-CN" sz="2000" b="1" dirty="0">
                <a:solidFill>
                  <a:schemeClr val="bg1"/>
                </a:solidFill>
                <a:latin typeface="微软雅黑" panose="020B0503020204020204" pitchFamily="34" charset="-122"/>
                <a:ea typeface="微软雅黑" panose="020B0503020204020204" pitchFamily="34" charset="-122"/>
              </a:rPr>
              <a:t>O(2e)</a:t>
            </a:r>
            <a:r>
              <a:rPr lang="zh-CN" altLang="en-US" sz="2000" b="1" dirty="0">
                <a:solidFill>
                  <a:schemeClr val="bg1"/>
                </a:solidFill>
                <a:latin typeface="微软雅黑" panose="020B0503020204020204" pitchFamily="34" charset="-122"/>
                <a:ea typeface="微软雅黑" panose="020B0503020204020204" pitchFamily="34" charset="-122"/>
              </a:rPr>
              <a:t>，即总时间复杂度</a:t>
            </a:r>
            <a:r>
              <a:rPr lang="en-US" altLang="zh-CN" sz="2000" b="1" dirty="0">
                <a:solidFill>
                  <a:schemeClr val="bg1"/>
                </a:solidFill>
                <a:latin typeface="微软雅黑" panose="020B0503020204020204" pitchFamily="34" charset="-122"/>
                <a:ea typeface="微软雅黑" panose="020B0503020204020204" pitchFamily="34" charset="-122"/>
              </a:rPr>
              <a:t>O(n</a:t>
            </a:r>
            <a:r>
              <a:rPr lang="en-US" altLang="zh-CN" sz="2000" b="1" baseline="30000" dirty="0">
                <a:solidFill>
                  <a:schemeClr val="bg1"/>
                </a:solidFill>
                <a:latin typeface="微软雅黑" panose="020B0503020204020204" pitchFamily="34" charset="-122"/>
                <a:ea typeface="微软雅黑" panose="020B0503020204020204" pitchFamily="34" charset="-122"/>
              </a:rPr>
              <a:t>2</a:t>
            </a:r>
            <a:r>
              <a:rPr lang="en-US" altLang="zh-CN" sz="2000" b="1" dirty="0">
                <a:solidFill>
                  <a:schemeClr val="bg1"/>
                </a:solidFill>
                <a:latin typeface="微软雅黑" panose="020B0503020204020204" pitchFamily="34" charset="-122"/>
                <a:ea typeface="微软雅黑" panose="020B0503020204020204" pitchFamily="34" charset="-122"/>
              </a:rPr>
              <a:t>)+O(2e)</a:t>
            </a:r>
            <a:endParaRPr lang="zh-CN" altLang="en-US" sz="2000" dirty="0"/>
          </a:p>
        </p:txBody>
      </p:sp>
    </p:spTree>
    <p:extLst>
      <p:ext uri="{BB962C8B-B14F-4D97-AF65-F5344CB8AC3E}">
        <p14:creationId xmlns:p14="http://schemas.microsoft.com/office/powerpoint/2010/main" val="234810726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6"/>
                                        </p:tgtEl>
                                        <p:attrNameLst>
                                          <p:attrName>style.visibility</p:attrName>
                                        </p:attrNameLst>
                                      </p:cBhvr>
                                      <p:to>
                                        <p:strVal val="visible"/>
                                      </p:to>
                                    </p:set>
                                    <p:anim calcmode="lin" valueType="num">
                                      <p:cBhvr additive="base">
                                        <p:cTn id="17" dur="500" fill="hold"/>
                                        <p:tgtEl>
                                          <p:spTgt spid="136"/>
                                        </p:tgtEl>
                                        <p:attrNameLst>
                                          <p:attrName>ppt_x</p:attrName>
                                        </p:attrNameLst>
                                      </p:cBhvr>
                                      <p:tavLst>
                                        <p:tav tm="0">
                                          <p:val>
                                            <p:strVal val="#ppt_x"/>
                                          </p:val>
                                        </p:tav>
                                        <p:tav tm="100000">
                                          <p:val>
                                            <p:strVal val="#ppt_x"/>
                                          </p:val>
                                        </p:tav>
                                      </p:tavLst>
                                    </p:anim>
                                    <p:anim calcmode="lin" valueType="num">
                                      <p:cBhvr additive="base">
                                        <p:cTn id="18"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7" grpId="0" animBg="1"/>
      <p:bldP spid="8" grpId="0"/>
      <p:bldP spid="9" grpId="0" animBg="1"/>
      <p:bldP spid="10" grpId="0"/>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优先级队列在最短路径问题应用</a:t>
            </a:r>
          </a:p>
        </p:txBody>
      </p:sp>
      <p:sp>
        <p:nvSpPr>
          <p:cNvPr id="10" name="TextBox 20"/>
          <p:cNvSpPr txBox="1">
            <a:spLocks noChangeArrowheads="1"/>
          </p:cNvSpPr>
          <p:nvPr/>
        </p:nvSpPr>
        <p:spPr bwMode="auto">
          <a:xfrm>
            <a:off x="40598" y="1115414"/>
            <a:ext cx="493720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err="1">
                <a:latin typeface="微软雅黑" panose="020B0503020204020204" pitchFamily="34" charset="-122"/>
                <a:ea typeface="微软雅黑" panose="020B0503020204020204" pitchFamily="34" charset="-122"/>
              </a:rPr>
              <a:t>Dijkstra</a:t>
            </a:r>
            <a:r>
              <a:rPr lang="zh-CN" altLang="en-US" sz="2800" b="1" dirty="0">
                <a:latin typeface="微软雅黑" panose="020B0503020204020204" pitchFamily="34" charset="-122"/>
                <a:ea typeface="微软雅黑" panose="020B0503020204020204" pitchFamily="34" charset="-122"/>
              </a:rPr>
              <a:t>的优先级队列实现</a:t>
            </a:r>
            <a:endParaRPr lang="en-US" altLang="zh-CN" sz="2400" b="1" dirty="0">
              <a:latin typeface="微软雅黑" panose="020B0503020204020204" pitchFamily="34" charset="-122"/>
              <a:ea typeface="微软雅黑" panose="020B0503020204020204" pitchFamily="34" charset="-122"/>
            </a:endParaRPr>
          </a:p>
        </p:txBody>
      </p:sp>
      <p:sp>
        <p:nvSpPr>
          <p:cNvPr id="83" name="椭圆 82"/>
          <p:cNvSpPr/>
          <p:nvPr/>
        </p:nvSpPr>
        <p:spPr bwMode="auto">
          <a:xfrm>
            <a:off x="5584515" y="1496422"/>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1</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4" name="椭圆 83"/>
          <p:cNvSpPr/>
          <p:nvPr/>
        </p:nvSpPr>
        <p:spPr bwMode="auto">
          <a:xfrm>
            <a:off x="8116875" y="1496422"/>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7</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5" name="椭圆 84"/>
          <p:cNvSpPr/>
          <p:nvPr/>
        </p:nvSpPr>
        <p:spPr bwMode="auto">
          <a:xfrm>
            <a:off x="5584515" y="2635980"/>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2</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6" name="椭圆 85"/>
          <p:cNvSpPr/>
          <p:nvPr/>
        </p:nvSpPr>
        <p:spPr bwMode="auto">
          <a:xfrm>
            <a:off x="6857009" y="2635980"/>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5</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7" name="椭圆 86"/>
          <p:cNvSpPr/>
          <p:nvPr/>
        </p:nvSpPr>
        <p:spPr bwMode="auto">
          <a:xfrm>
            <a:off x="6857009" y="1496422"/>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4</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sp>
        <p:nvSpPr>
          <p:cNvPr id="88" name="椭圆 87"/>
          <p:cNvSpPr/>
          <p:nvPr/>
        </p:nvSpPr>
        <p:spPr bwMode="auto">
          <a:xfrm>
            <a:off x="8116875" y="3745879"/>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8</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90" name="直接连接符 89"/>
          <p:cNvCxnSpPr>
            <a:stCxn id="83" idx="4"/>
            <a:endCxn id="85" idx="0"/>
          </p:cNvCxnSpPr>
          <p:nvPr/>
        </p:nvCxnSpPr>
        <p:spPr bwMode="auto">
          <a:xfrm>
            <a:off x="5764515" y="1856422"/>
            <a:ext cx="0" cy="779558"/>
          </a:xfrm>
          <a:prstGeom prst="line">
            <a:avLst/>
          </a:prstGeom>
          <a:solidFill>
            <a:schemeClr val="accent1"/>
          </a:solidFill>
          <a:ln w="25400" cap="flat" cmpd="sng" algn="ctr">
            <a:solidFill>
              <a:schemeClr val="tx1"/>
            </a:solidFill>
            <a:prstDash val="solid"/>
            <a:round/>
            <a:headEnd type="none"/>
            <a:tailEnd type="none"/>
          </a:ln>
          <a:effectLst/>
        </p:spPr>
      </p:cxnSp>
      <p:sp>
        <p:nvSpPr>
          <p:cNvPr id="91" name="椭圆 90"/>
          <p:cNvSpPr/>
          <p:nvPr/>
        </p:nvSpPr>
        <p:spPr bwMode="auto">
          <a:xfrm>
            <a:off x="5584515" y="3745879"/>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3</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92" name="直接连接符 91"/>
          <p:cNvCxnSpPr>
            <a:stCxn id="85" idx="4"/>
            <a:endCxn id="91" idx="0"/>
          </p:cNvCxnSpPr>
          <p:nvPr/>
        </p:nvCxnSpPr>
        <p:spPr bwMode="auto">
          <a:xfrm>
            <a:off x="5764515" y="2995980"/>
            <a:ext cx="0" cy="749899"/>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3" name="直接连接符 92"/>
          <p:cNvCxnSpPr>
            <a:stCxn id="87" idx="3"/>
            <a:endCxn id="91" idx="7"/>
          </p:cNvCxnSpPr>
          <p:nvPr/>
        </p:nvCxnSpPr>
        <p:spPr bwMode="auto">
          <a:xfrm flipH="1">
            <a:off x="5891794" y="1803701"/>
            <a:ext cx="1017936" cy="1994899"/>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4" name="直接连接符 93"/>
          <p:cNvCxnSpPr>
            <a:stCxn id="86" idx="3"/>
            <a:endCxn id="91" idx="7"/>
          </p:cNvCxnSpPr>
          <p:nvPr/>
        </p:nvCxnSpPr>
        <p:spPr bwMode="auto">
          <a:xfrm flipH="1">
            <a:off x="5891794" y="2943259"/>
            <a:ext cx="1017936" cy="855341"/>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5" name="直接连接符 94"/>
          <p:cNvCxnSpPr/>
          <p:nvPr/>
        </p:nvCxnSpPr>
        <p:spPr bwMode="auto">
          <a:xfrm>
            <a:off x="7037009" y="1856422"/>
            <a:ext cx="0" cy="779558"/>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6" name="直接连接符 95"/>
          <p:cNvCxnSpPr/>
          <p:nvPr/>
        </p:nvCxnSpPr>
        <p:spPr bwMode="auto">
          <a:xfrm>
            <a:off x="7037009" y="2995980"/>
            <a:ext cx="0" cy="749899"/>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7" name="直接连接符 96"/>
          <p:cNvCxnSpPr>
            <a:stCxn id="91" idx="6"/>
          </p:cNvCxnSpPr>
          <p:nvPr/>
        </p:nvCxnSpPr>
        <p:spPr bwMode="auto">
          <a:xfrm>
            <a:off x="5944515" y="3925879"/>
            <a:ext cx="912494"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8" name="直接连接符 97"/>
          <p:cNvCxnSpPr>
            <a:stCxn id="83" idx="6"/>
            <a:endCxn id="87" idx="2"/>
          </p:cNvCxnSpPr>
          <p:nvPr/>
        </p:nvCxnSpPr>
        <p:spPr bwMode="auto">
          <a:xfrm>
            <a:off x="5944515" y="1676422"/>
            <a:ext cx="912494"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9" name="直接连接符 98"/>
          <p:cNvCxnSpPr>
            <a:stCxn id="87" idx="6"/>
            <a:endCxn id="84" idx="2"/>
          </p:cNvCxnSpPr>
          <p:nvPr/>
        </p:nvCxnSpPr>
        <p:spPr bwMode="auto">
          <a:xfrm>
            <a:off x="7217009" y="1676422"/>
            <a:ext cx="899866"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00" name="直接连接符 99"/>
          <p:cNvCxnSpPr/>
          <p:nvPr/>
        </p:nvCxnSpPr>
        <p:spPr bwMode="auto">
          <a:xfrm>
            <a:off x="7217009" y="3925879"/>
            <a:ext cx="899866"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01" name="直接连接符 100"/>
          <p:cNvCxnSpPr>
            <a:stCxn id="88" idx="1"/>
            <a:endCxn id="86" idx="5"/>
          </p:cNvCxnSpPr>
          <p:nvPr/>
        </p:nvCxnSpPr>
        <p:spPr bwMode="auto">
          <a:xfrm flipH="1" flipV="1">
            <a:off x="7164288" y="2943259"/>
            <a:ext cx="1005308" cy="855341"/>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02" name="直接连接符 101"/>
          <p:cNvCxnSpPr>
            <a:stCxn id="84" idx="3"/>
            <a:endCxn id="86" idx="7"/>
          </p:cNvCxnSpPr>
          <p:nvPr/>
        </p:nvCxnSpPr>
        <p:spPr bwMode="auto">
          <a:xfrm flipH="1">
            <a:off x="7164288" y="1803701"/>
            <a:ext cx="1005308" cy="88500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103" name="直接连接符 102"/>
          <p:cNvCxnSpPr>
            <a:stCxn id="84" idx="4"/>
            <a:endCxn id="88" idx="0"/>
          </p:cNvCxnSpPr>
          <p:nvPr/>
        </p:nvCxnSpPr>
        <p:spPr bwMode="auto">
          <a:xfrm>
            <a:off x="8296875" y="1856422"/>
            <a:ext cx="0" cy="1889457"/>
          </a:xfrm>
          <a:prstGeom prst="line">
            <a:avLst/>
          </a:prstGeom>
          <a:solidFill>
            <a:schemeClr val="accent1"/>
          </a:solidFill>
          <a:ln w="25400" cap="flat" cmpd="sng" algn="ctr">
            <a:solidFill>
              <a:schemeClr val="tx1"/>
            </a:solidFill>
            <a:prstDash val="solid"/>
            <a:round/>
            <a:headEnd type="none"/>
            <a:tailEnd type="none"/>
          </a:ln>
          <a:effectLst/>
        </p:spPr>
      </p:cxnSp>
      <p:sp>
        <p:nvSpPr>
          <p:cNvPr id="104" name="弧形 103"/>
          <p:cNvSpPr/>
          <p:nvPr/>
        </p:nvSpPr>
        <p:spPr bwMode="auto">
          <a:xfrm>
            <a:off x="5764515" y="1331285"/>
            <a:ext cx="2532360" cy="392518"/>
          </a:xfrm>
          <a:prstGeom prst="arc">
            <a:avLst>
              <a:gd name="adj1" fmla="val 10817505"/>
              <a:gd name="adj2" fmla="val 0"/>
            </a:avLst>
          </a:prstGeom>
          <a:noFill/>
          <a:ln w="25400" cap="flat" cmpd="sng" algn="ctr">
            <a:solidFill>
              <a:schemeClr val="tx1"/>
            </a:solidFill>
            <a:prstDash val="solid"/>
            <a:round/>
            <a:headEnd type="none"/>
            <a:tailEnd type="none"/>
          </a:ln>
          <a:effectLst/>
        </p:spPr>
        <p:txBody>
          <a:bodyPr rtlCol="0" anchor="ctr"/>
          <a:lstStyle/>
          <a:p>
            <a:pPr algn="ctr"/>
            <a:endParaRPr lang="zh-CN" altLang="en-US"/>
          </a:p>
        </p:txBody>
      </p:sp>
      <p:sp>
        <p:nvSpPr>
          <p:cNvPr id="105" name="弧形 104"/>
          <p:cNvSpPr/>
          <p:nvPr/>
        </p:nvSpPr>
        <p:spPr bwMode="auto">
          <a:xfrm flipV="1">
            <a:off x="5777262" y="3939749"/>
            <a:ext cx="2532360" cy="273730"/>
          </a:xfrm>
          <a:prstGeom prst="arc">
            <a:avLst>
              <a:gd name="adj1" fmla="val 10817505"/>
              <a:gd name="adj2" fmla="val 0"/>
            </a:avLst>
          </a:prstGeom>
          <a:noFill/>
          <a:ln w="25400" cap="flat" cmpd="sng" algn="ctr">
            <a:solidFill>
              <a:schemeClr val="tx1"/>
            </a:solidFill>
            <a:prstDash val="solid"/>
            <a:round/>
            <a:headEnd type="none"/>
            <a:tailEnd type="none"/>
          </a:ln>
          <a:effectLst/>
        </p:spPr>
        <p:txBody>
          <a:bodyPr rtlCol="0" anchor="ctr"/>
          <a:lstStyle/>
          <a:p>
            <a:pPr algn="ctr"/>
            <a:endParaRPr lang="zh-CN" altLang="en-US"/>
          </a:p>
        </p:txBody>
      </p:sp>
      <p:sp>
        <p:nvSpPr>
          <p:cNvPr id="106" name="矩形 105"/>
          <p:cNvSpPr/>
          <p:nvPr/>
        </p:nvSpPr>
        <p:spPr bwMode="auto">
          <a:xfrm>
            <a:off x="5619837" y="3198435"/>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12</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07" name="矩形 106"/>
          <p:cNvSpPr/>
          <p:nvPr/>
        </p:nvSpPr>
        <p:spPr bwMode="auto">
          <a:xfrm>
            <a:off x="6908203" y="2111428"/>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13</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08" name="矩形 107"/>
          <p:cNvSpPr/>
          <p:nvPr/>
        </p:nvSpPr>
        <p:spPr bwMode="auto">
          <a:xfrm>
            <a:off x="7538899" y="2078118"/>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11</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09" name="矩形 108"/>
          <p:cNvSpPr/>
          <p:nvPr/>
        </p:nvSpPr>
        <p:spPr bwMode="auto">
          <a:xfrm>
            <a:off x="8297888" y="2646474"/>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14</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10" name="矩形 109"/>
          <p:cNvSpPr/>
          <p:nvPr/>
        </p:nvSpPr>
        <p:spPr bwMode="auto">
          <a:xfrm>
            <a:off x="7522264" y="3188017"/>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8</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11" name="矩形 110"/>
          <p:cNvSpPr/>
          <p:nvPr/>
        </p:nvSpPr>
        <p:spPr bwMode="auto">
          <a:xfrm>
            <a:off x="6886017" y="4111333"/>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10</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12" name="矩形 111"/>
          <p:cNvSpPr/>
          <p:nvPr/>
        </p:nvSpPr>
        <p:spPr bwMode="auto">
          <a:xfrm>
            <a:off x="6871192" y="1091924"/>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7</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13" name="直接连接符 112"/>
          <p:cNvCxnSpPr/>
          <p:nvPr/>
        </p:nvCxnSpPr>
        <p:spPr bwMode="auto">
          <a:xfrm>
            <a:off x="5764514" y="1856422"/>
            <a:ext cx="0" cy="779558"/>
          </a:xfrm>
          <a:prstGeom prst="line">
            <a:avLst/>
          </a:prstGeom>
          <a:solidFill>
            <a:schemeClr val="accent1"/>
          </a:solidFill>
          <a:ln w="38100" cap="flat" cmpd="sng" algn="ctr">
            <a:solidFill>
              <a:srgbClr val="C00000"/>
            </a:solidFill>
            <a:prstDash val="solid"/>
            <a:round/>
            <a:headEnd type="none"/>
            <a:tailEnd type="none"/>
          </a:ln>
          <a:effectLst/>
        </p:spPr>
      </p:cxnSp>
      <p:sp>
        <p:nvSpPr>
          <p:cNvPr id="123" name="矩形 122"/>
          <p:cNvSpPr/>
          <p:nvPr/>
        </p:nvSpPr>
        <p:spPr bwMode="auto">
          <a:xfrm>
            <a:off x="5624448" y="2065668"/>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4</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29" name="直接连接符 128"/>
          <p:cNvCxnSpPr>
            <a:endCxn id="87" idx="2"/>
          </p:cNvCxnSpPr>
          <p:nvPr/>
        </p:nvCxnSpPr>
        <p:spPr bwMode="auto">
          <a:xfrm>
            <a:off x="5944555" y="1676422"/>
            <a:ext cx="912454" cy="0"/>
          </a:xfrm>
          <a:prstGeom prst="line">
            <a:avLst/>
          </a:prstGeom>
          <a:solidFill>
            <a:schemeClr val="accent1"/>
          </a:solidFill>
          <a:ln w="38100" cap="flat" cmpd="sng" algn="ctr">
            <a:solidFill>
              <a:srgbClr val="C00000"/>
            </a:solidFill>
            <a:prstDash val="solid"/>
            <a:round/>
            <a:headEnd type="none"/>
            <a:tailEnd type="none"/>
          </a:ln>
          <a:effectLst/>
        </p:spPr>
      </p:cxnSp>
      <p:sp>
        <p:nvSpPr>
          <p:cNvPr id="130" name="矩形 129"/>
          <p:cNvSpPr/>
          <p:nvPr/>
        </p:nvSpPr>
        <p:spPr bwMode="auto">
          <a:xfrm>
            <a:off x="6218596" y="1532311"/>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6</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34" name="矩形 133"/>
          <p:cNvSpPr/>
          <p:nvPr/>
        </p:nvSpPr>
        <p:spPr bwMode="auto">
          <a:xfrm>
            <a:off x="7432331" y="1527544"/>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2</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37" name="直接连接符 136"/>
          <p:cNvCxnSpPr>
            <a:endCxn id="91" idx="7"/>
          </p:cNvCxnSpPr>
          <p:nvPr/>
        </p:nvCxnSpPr>
        <p:spPr bwMode="auto">
          <a:xfrm flipH="1">
            <a:off x="5891794" y="1805545"/>
            <a:ext cx="1023176" cy="1993055"/>
          </a:xfrm>
          <a:prstGeom prst="line">
            <a:avLst/>
          </a:prstGeom>
          <a:solidFill>
            <a:schemeClr val="accent1"/>
          </a:solidFill>
          <a:ln w="38100" cap="flat" cmpd="sng" algn="ctr">
            <a:solidFill>
              <a:srgbClr val="C00000"/>
            </a:solidFill>
            <a:prstDash val="solid"/>
            <a:round/>
            <a:headEnd type="none"/>
            <a:tailEnd type="none"/>
          </a:ln>
          <a:effectLst/>
        </p:spPr>
      </p:cxnSp>
      <p:sp>
        <p:nvSpPr>
          <p:cNvPr id="138" name="矩形 137"/>
          <p:cNvSpPr/>
          <p:nvPr/>
        </p:nvSpPr>
        <p:spPr bwMode="auto">
          <a:xfrm>
            <a:off x="6269337" y="2584157"/>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9</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42" name="直接连接符 141"/>
          <p:cNvCxnSpPr>
            <a:stCxn id="86" idx="3"/>
          </p:cNvCxnSpPr>
          <p:nvPr/>
        </p:nvCxnSpPr>
        <p:spPr bwMode="auto">
          <a:xfrm flipH="1">
            <a:off x="5895712" y="2943259"/>
            <a:ext cx="1014018" cy="850677"/>
          </a:xfrm>
          <a:prstGeom prst="line">
            <a:avLst/>
          </a:prstGeom>
          <a:solidFill>
            <a:schemeClr val="accent1"/>
          </a:solidFill>
          <a:ln w="38100" cap="flat" cmpd="sng" algn="ctr">
            <a:solidFill>
              <a:srgbClr val="C00000"/>
            </a:solidFill>
            <a:prstDash val="solid"/>
            <a:round/>
            <a:headEnd type="none"/>
            <a:tailEnd type="none"/>
          </a:ln>
          <a:effectLst/>
        </p:spPr>
      </p:cxnSp>
      <p:sp>
        <p:nvSpPr>
          <p:cNvPr id="143" name="矩形 142"/>
          <p:cNvSpPr/>
          <p:nvPr/>
        </p:nvSpPr>
        <p:spPr bwMode="auto">
          <a:xfrm>
            <a:off x="6298345" y="3205260"/>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1</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cxnSp>
        <p:nvCxnSpPr>
          <p:cNvPr id="145" name="直接连接符 144"/>
          <p:cNvCxnSpPr>
            <a:endCxn id="147" idx="2"/>
          </p:cNvCxnSpPr>
          <p:nvPr/>
        </p:nvCxnSpPr>
        <p:spPr bwMode="auto">
          <a:xfrm flipV="1">
            <a:off x="5946547" y="3926414"/>
            <a:ext cx="905598" cy="1392"/>
          </a:xfrm>
          <a:prstGeom prst="line">
            <a:avLst/>
          </a:prstGeom>
          <a:solidFill>
            <a:schemeClr val="accent1"/>
          </a:solidFill>
          <a:ln w="38100" cap="flat" cmpd="sng" algn="ctr">
            <a:solidFill>
              <a:srgbClr val="C00000"/>
            </a:solidFill>
            <a:prstDash val="solid"/>
            <a:round/>
            <a:headEnd type="none"/>
            <a:tailEnd type="none"/>
          </a:ln>
          <a:effectLst/>
        </p:spPr>
      </p:cxnSp>
      <p:sp>
        <p:nvSpPr>
          <p:cNvPr id="146" name="矩形 145"/>
          <p:cNvSpPr/>
          <p:nvPr/>
        </p:nvSpPr>
        <p:spPr bwMode="auto">
          <a:xfrm>
            <a:off x="6886017" y="3279318"/>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5</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47" name="椭圆 146"/>
          <p:cNvSpPr/>
          <p:nvPr/>
        </p:nvSpPr>
        <p:spPr bwMode="auto">
          <a:xfrm>
            <a:off x="6852145" y="3746414"/>
            <a:ext cx="360000" cy="360000"/>
          </a:xfrm>
          <a:prstGeom prst="ellipse">
            <a:avLst/>
          </a:prstGeom>
          <a:solidFill>
            <a:schemeClr val="accent2">
              <a:lumMod val="50000"/>
            </a:schemeClr>
          </a:solidFill>
          <a:ln w="3175" algn="ctr">
            <a:noFill/>
            <a:miter lim="800000"/>
            <a:headEnd/>
            <a:tailEnd/>
          </a:ln>
          <a:effectLst/>
        </p:spPr>
        <p:txBody>
          <a:bodyPr lIns="91446" tIns="91446" rIns="91446" bIns="91446" rtlCol="0" anchor="ctr"/>
          <a:lstStyle/>
          <a:p>
            <a:pPr algn="ctr"/>
            <a:r>
              <a:rPr lang="en-US" altLang="zh-CN" sz="2000" b="1" dirty="0">
                <a:solidFill>
                  <a:srgbClr val="FFFF00"/>
                </a:solidFill>
                <a:latin typeface="Times New Roman" panose="02020603050405020304" pitchFamily="18" charset="0"/>
                <a:ea typeface="黑体" pitchFamily="2" charset="-122"/>
                <a:cs typeface="Times New Roman" panose="02020603050405020304" pitchFamily="18" charset="0"/>
              </a:rPr>
              <a:t>6</a:t>
            </a:r>
            <a:endParaRPr lang="zh-CN" altLang="en-US" sz="2000" b="1" dirty="0">
              <a:solidFill>
                <a:srgbClr val="FFFF00"/>
              </a:solidFill>
              <a:latin typeface="Times New Roman" panose="02020603050405020304" pitchFamily="18" charset="0"/>
              <a:ea typeface="黑体" pitchFamily="2" charset="-122"/>
              <a:cs typeface="Times New Roman" panose="02020603050405020304" pitchFamily="18" charset="0"/>
            </a:endParaRPr>
          </a:p>
        </p:txBody>
      </p:sp>
      <p:cxnSp>
        <p:nvCxnSpPr>
          <p:cNvPr id="148" name="直接连接符 147"/>
          <p:cNvCxnSpPr/>
          <p:nvPr/>
        </p:nvCxnSpPr>
        <p:spPr bwMode="auto">
          <a:xfrm flipV="1">
            <a:off x="8299211" y="1856422"/>
            <a:ext cx="4517" cy="1889992"/>
          </a:xfrm>
          <a:prstGeom prst="line">
            <a:avLst/>
          </a:prstGeom>
          <a:solidFill>
            <a:schemeClr val="accent1"/>
          </a:solidFill>
          <a:ln w="38100" cap="flat" cmpd="sng" algn="ctr">
            <a:solidFill>
              <a:srgbClr val="C00000"/>
            </a:solidFill>
            <a:prstDash val="solid"/>
            <a:round/>
            <a:headEnd type="none"/>
            <a:tailEnd type="none"/>
          </a:ln>
          <a:effectLst/>
        </p:spPr>
      </p:cxnSp>
      <p:sp>
        <p:nvSpPr>
          <p:cNvPr id="149" name="矩形 148"/>
          <p:cNvSpPr/>
          <p:nvPr/>
        </p:nvSpPr>
        <p:spPr bwMode="auto">
          <a:xfrm>
            <a:off x="7467587" y="3766686"/>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7</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51" name="矩形 150"/>
          <p:cNvSpPr/>
          <p:nvPr/>
        </p:nvSpPr>
        <p:spPr bwMode="auto">
          <a:xfrm>
            <a:off x="6321192" y="3750617"/>
            <a:ext cx="289355" cy="271390"/>
          </a:xfrm>
          <a:prstGeom prst="rect">
            <a:avLst/>
          </a:prstGeom>
          <a:solidFill>
            <a:schemeClr val="bg1"/>
          </a:solidFill>
          <a:ln w="3175" algn="ctr">
            <a:noFill/>
            <a:miter lim="800000"/>
            <a:headEnd/>
            <a:tailEnd/>
          </a:ln>
          <a:effectLst/>
        </p:spPr>
        <p:txBody>
          <a:bodyPr lIns="0" tIns="91446" rIns="0" bIns="91446" rtlCol="0" anchor="ctr"/>
          <a:lstStyle/>
          <a:p>
            <a:pPr algn="ctr"/>
            <a:r>
              <a:rPr lang="en-US" altLang="zh-CN" sz="1600" b="1" dirty="0">
                <a:latin typeface="Times New Roman" panose="02020603050405020304" pitchFamily="18" charset="0"/>
                <a:ea typeface="黑体" pitchFamily="2" charset="-122"/>
                <a:cs typeface="Times New Roman" panose="02020603050405020304" pitchFamily="18" charset="0"/>
              </a:rPr>
              <a:t>2</a:t>
            </a:r>
            <a:endParaRPr lang="zh-CN" altLang="en-US" sz="1600" b="1" dirty="0">
              <a:latin typeface="Times New Roman" panose="02020603050405020304" pitchFamily="18" charset="0"/>
              <a:ea typeface="黑体" pitchFamily="2" charset="-122"/>
              <a:cs typeface="Times New Roman" panose="02020603050405020304" pitchFamily="18" charset="0"/>
            </a:endParaRPr>
          </a:p>
        </p:txBody>
      </p:sp>
      <p:sp>
        <p:nvSpPr>
          <p:cNvPr id="152" name="弧形 151"/>
          <p:cNvSpPr/>
          <p:nvPr/>
        </p:nvSpPr>
        <p:spPr bwMode="auto">
          <a:xfrm>
            <a:off x="5775561" y="1328571"/>
            <a:ext cx="2532360" cy="392518"/>
          </a:xfrm>
          <a:prstGeom prst="arc">
            <a:avLst>
              <a:gd name="adj1" fmla="val 10817505"/>
              <a:gd name="adj2" fmla="val 0"/>
            </a:avLst>
          </a:prstGeom>
          <a:noFill/>
          <a:ln w="38100" cap="flat" cmpd="sng" algn="ctr">
            <a:solidFill>
              <a:srgbClr val="C00000"/>
            </a:solidFill>
            <a:prstDash val="solid"/>
            <a:round/>
            <a:headEnd type="none"/>
            <a:tailEnd type="none"/>
          </a:ln>
          <a:effectLst/>
        </p:spPr>
        <p:txBody>
          <a:bodyPr rtlCol="0" anchor="ctr"/>
          <a:lstStyle/>
          <a:p>
            <a:pPr algn="ctr"/>
            <a:endParaRPr lang="zh-CN" altLang="en-US"/>
          </a:p>
        </p:txBody>
      </p:sp>
      <p:sp>
        <p:nvSpPr>
          <p:cNvPr id="50" name="矩形 49"/>
          <p:cNvSpPr/>
          <p:nvPr/>
        </p:nvSpPr>
        <p:spPr>
          <a:xfrm>
            <a:off x="6046434" y="4721122"/>
            <a:ext cx="865541" cy="1754326"/>
          </a:xfrm>
          <a:prstGeom prst="rect">
            <a:avLst/>
          </a:prstGeom>
          <a:solidFill>
            <a:schemeClr val="accent1"/>
          </a:solidFill>
        </p:spPr>
        <p:txBody>
          <a:bodyPr wrap="square">
            <a:spAutoFit/>
          </a:bodyPr>
          <a:lstStyle/>
          <a:p>
            <a:r>
              <a:rPr lang="zh-CN" altLang="en-US" b="1" dirty="0">
                <a:latin typeface="微软雅黑" panose="020B0503020204020204" pitchFamily="34" charset="-122"/>
                <a:ea typeface="微软雅黑" panose="020B0503020204020204" pitchFamily="34" charset="-122"/>
              </a:rPr>
              <a:t>输入：</a:t>
            </a:r>
            <a:endParaRPr lang="en-US" altLang="zh-CN" b="1" dirty="0">
              <a:latin typeface="微软雅黑" panose="020B0503020204020204" pitchFamily="34" charset="-122"/>
              <a:ea typeface="微软雅黑" panose="020B0503020204020204" pitchFamily="34" charset="-122"/>
            </a:endParaRPr>
          </a:p>
          <a:p>
            <a:r>
              <a:rPr lang="zh-CN" altLang="en-US" dirty="0"/>
              <a:t>8 15</a:t>
            </a:r>
          </a:p>
          <a:p>
            <a:r>
              <a:rPr lang="zh-CN" altLang="en-US" dirty="0"/>
              <a:t>1 2 4</a:t>
            </a:r>
          </a:p>
          <a:p>
            <a:r>
              <a:rPr lang="zh-CN" altLang="en-US" dirty="0"/>
              <a:t>2 3 12</a:t>
            </a:r>
          </a:p>
          <a:p>
            <a:r>
              <a:rPr lang="zh-CN" altLang="en-US" dirty="0"/>
              <a:t>1 4 6</a:t>
            </a:r>
          </a:p>
          <a:p>
            <a:r>
              <a:rPr lang="zh-CN" altLang="en-US" dirty="0"/>
              <a:t>3 4 9</a:t>
            </a:r>
          </a:p>
        </p:txBody>
      </p:sp>
      <p:sp>
        <p:nvSpPr>
          <p:cNvPr id="51" name="矩形 50"/>
          <p:cNvSpPr/>
          <p:nvPr/>
        </p:nvSpPr>
        <p:spPr>
          <a:xfrm>
            <a:off x="8061735" y="4998120"/>
            <a:ext cx="865541" cy="1477328"/>
          </a:xfrm>
          <a:prstGeom prst="rect">
            <a:avLst/>
          </a:prstGeom>
          <a:solidFill>
            <a:schemeClr val="accent1"/>
          </a:solidFill>
        </p:spPr>
        <p:txBody>
          <a:bodyPr wrap="square">
            <a:spAutoFit/>
          </a:bodyPr>
          <a:lstStyle/>
          <a:p>
            <a:r>
              <a:rPr lang="zh-CN" altLang="en-US" dirty="0"/>
              <a:t>4 7 2</a:t>
            </a:r>
          </a:p>
          <a:p>
            <a:r>
              <a:rPr lang="zh-CN" altLang="en-US" dirty="0"/>
              <a:t>5 7 11</a:t>
            </a:r>
          </a:p>
          <a:p>
            <a:r>
              <a:rPr lang="zh-CN" altLang="en-US" dirty="0"/>
              <a:t>5 8 8</a:t>
            </a:r>
          </a:p>
          <a:p>
            <a:r>
              <a:rPr lang="zh-CN" altLang="en-US" dirty="0"/>
              <a:t>6 8 7</a:t>
            </a:r>
          </a:p>
          <a:p>
            <a:r>
              <a:rPr lang="zh-CN" altLang="en-US" dirty="0"/>
              <a:t>7 8 14</a:t>
            </a:r>
          </a:p>
        </p:txBody>
      </p:sp>
      <p:sp>
        <p:nvSpPr>
          <p:cNvPr id="52" name="矩形 51"/>
          <p:cNvSpPr/>
          <p:nvPr/>
        </p:nvSpPr>
        <p:spPr>
          <a:xfrm>
            <a:off x="7054084" y="4721122"/>
            <a:ext cx="865541" cy="1754326"/>
          </a:xfrm>
          <a:prstGeom prst="rect">
            <a:avLst/>
          </a:prstGeom>
          <a:solidFill>
            <a:schemeClr val="accent1"/>
          </a:solidFill>
        </p:spPr>
        <p:txBody>
          <a:bodyPr wrap="square">
            <a:spAutoFit/>
          </a:bodyPr>
          <a:lstStyle/>
          <a:p>
            <a:r>
              <a:rPr lang="zh-CN" altLang="en-US" dirty="0"/>
              <a:t>3 5 1</a:t>
            </a:r>
          </a:p>
          <a:p>
            <a:r>
              <a:rPr lang="zh-CN" altLang="en-US" dirty="0"/>
              <a:t>3 6 2</a:t>
            </a:r>
          </a:p>
          <a:p>
            <a:r>
              <a:rPr lang="zh-CN" altLang="en-US" dirty="0"/>
              <a:t>1 7 7</a:t>
            </a:r>
            <a:endParaRPr lang="en-US" altLang="zh-CN" dirty="0"/>
          </a:p>
          <a:p>
            <a:r>
              <a:rPr lang="zh-CN" altLang="en-US" dirty="0"/>
              <a:t>4 5 13</a:t>
            </a:r>
          </a:p>
          <a:p>
            <a:r>
              <a:rPr lang="zh-CN" altLang="en-US" dirty="0"/>
              <a:t>5 6 5</a:t>
            </a:r>
          </a:p>
          <a:p>
            <a:r>
              <a:rPr lang="zh-CN" altLang="en-US" dirty="0"/>
              <a:t>3 8 10</a:t>
            </a:r>
          </a:p>
        </p:txBody>
      </p:sp>
      <p:sp>
        <p:nvSpPr>
          <p:cNvPr id="3" name="矩形 2"/>
          <p:cNvSpPr/>
          <p:nvPr/>
        </p:nvSpPr>
        <p:spPr>
          <a:xfrm>
            <a:off x="158119" y="3550708"/>
            <a:ext cx="6326713" cy="3323987"/>
          </a:xfrm>
          <a:prstGeom prst="rect">
            <a:avLst/>
          </a:prstGeom>
        </p:spPr>
        <p:txBody>
          <a:bodyPr wrap="square">
            <a:spAutoFit/>
          </a:bodyPr>
          <a:lstStyle/>
          <a:p>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main(){</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P;</a:t>
            </a:r>
          </a:p>
          <a:p>
            <a:r>
              <a:rPr lang="pt-BR" altLang="zh-CN" sz="1400" dirty="0">
                <a:solidFill>
                  <a:srgbClr val="000000"/>
                </a:solidFill>
                <a:highlight>
                  <a:srgbClr val="FFFFFF"/>
                </a:highlight>
                <a:latin typeface="Consolas" panose="020B0609020204030204" pitchFamily="49" charset="0"/>
                <a:ea typeface="新宋体" panose="02010609030101010101" pitchFamily="49" charset="-122"/>
              </a:rPr>
              <a:t>     fscanf_s(infile, </a:t>
            </a:r>
            <a:r>
              <a:rPr lang="pt-BR" altLang="zh-CN" sz="1400" dirty="0">
                <a:solidFill>
                  <a:srgbClr val="A31515"/>
                </a:solidFill>
                <a:highlight>
                  <a:srgbClr val="FFFFFF"/>
                </a:highlight>
                <a:latin typeface="Consolas" panose="020B0609020204030204" pitchFamily="49" charset="0"/>
                <a:ea typeface="新宋体" panose="02010609030101010101" pitchFamily="49" charset="-122"/>
              </a:rPr>
              <a:t>"%d %d\n"</a:t>
            </a:r>
            <a:r>
              <a:rPr lang="pt-BR" altLang="zh-CN" sz="1400" dirty="0">
                <a:solidFill>
                  <a:srgbClr val="000000"/>
                </a:solidFill>
                <a:highlight>
                  <a:srgbClr val="FFFFFF"/>
                </a:highlight>
                <a:latin typeface="Consolas" panose="020B0609020204030204" pitchFamily="49" charset="0"/>
                <a:ea typeface="新宋体" panose="02010609030101010101" pitchFamily="49" charset="-122"/>
              </a:rPr>
              <a:t>, &amp;n, &amp;m);</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G.clear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G.resize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(n + 1);</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400"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4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400" dirty="0">
                <a:solidFill>
                  <a:srgbClr val="000000"/>
                </a:solidFill>
                <a:highlight>
                  <a:srgbClr val="FFFFFF"/>
                </a:highlight>
                <a:latin typeface="Consolas" panose="020B0609020204030204" pitchFamily="49" charset="0"/>
                <a:ea typeface="新宋体" panose="02010609030101010101" pitchFamily="49" charset="-122"/>
              </a:rPr>
              <a:t> i = 0; i&lt;m; i++){</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 b, c;</a:t>
            </a:r>
          </a:p>
          <a:p>
            <a:r>
              <a:rPr lang="pt-BR" altLang="zh-CN" sz="1400" dirty="0">
                <a:solidFill>
                  <a:srgbClr val="000000"/>
                </a:solidFill>
                <a:highlight>
                  <a:srgbClr val="FFFFFF"/>
                </a:highlight>
                <a:latin typeface="Consolas" panose="020B0609020204030204" pitchFamily="49" charset="0"/>
                <a:ea typeface="新宋体" panose="02010609030101010101" pitchFamily="49" charset="-122"/>
              </a:rPr>
              <a:t>         fscanf_s(infile, </a:t>
            </a:r>
            <a:r>
              <a:rPr lang="pt-BR" altLang="zh-CN" sz="1400" dirty="0">
                <a:solidFill>
                  <a:srgbClr val="A31515"/>
                </a:solidFill>
                <a:highlight>
                  <a:srgbClr val="FFFFFF"/>
                </a:highlight>
                <a:latin typeface="Consolas" panose="020B0609020204030204" pitchFamily="49" charset="0"/>
                <a:ea typeface="新宋体" panose="02010609030101010101" pitchFamily="49" charset="-122"/>
              </a:rPr>
              <a:t>"%d %d %d\n"</a:t>
            </a:r>
            <a:r>
              <a:rPr lang="pt-BR" altLang="zh-CN" sz="1400" dirty="0">
                <a:solidFill>
                  <a:srgbClr val="000000"/>
                </a:solidFill>
                <a:highlight>
                  <a:srgbClr val="FFFFFF"/>
                </a:highlight>
                <a:latin typeface="Consolas" panose="020B0609020204030204" pitchFamily="49" charset="0"/>
                <a:ea typeface="新宋体" panose="02010609030101010101" pitchFamily="49" charset="-122"/>
              </a:rPr>
              <a:t>, &amp;a, &amp;b, &amp;c);</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b;</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P.weight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c;</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G</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push_back</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(P);</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G</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b</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push_back</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(P);</a:t>
            </a:r>
          </a:p>
          <a:p>
            <a:r>
              <a:rPr lang="zh-CN" altLang="en-US"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ans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Dij</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(1, n);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cout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ans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&lt;&lt;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endl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0;</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sp>
        <p:nvSpPr>
          <p:cNvPr id="5" name="矩形 4"/>
          <p:cNvSpPr/>
          <p:nvPr/>
        </p:nvSpPr>
        <p:spPr>
          <a:xfrm>
            <a:off x="147276" y="1565276"/>
            <a:ext cx="4794515" cy="2092881"/>
          </a:xfrm>
          <a:prstGeom prst="rect">
            <a:avLst/>
          </a:prstGeom>
        </p:spPr>
        <p:txBody>
          <a:bodyPr wrap="square">
            <a:spAutoFit/>
          </a:bodyPr>
          <a:lstStyle/>
          <a:p>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end; </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weight;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friend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8080"/>
                </a:solidFill>
                <a:highlight>
                  <a:srgbClr val="FFFFFF"/>
                </a:highlight>
                <a:latin typeface="Consolas" panose="020B0609020204030204" pitchFamily="49" charset="0"/>
                <a:ea typeface="新宋体" panose="02010609030101010101" pitchFamily="49" charset="-122"/>
              </a:rPr>
              <a:t>operator &lt;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B){</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A.weight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&gt;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B.weight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zh-CN" altLang="en-US"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visited[</a:t>
            </a:r>
            <a:r>
              <a:rPr lang="en-US" altLang="zh-CN" sz="1400" dirty="0" err="1">
                <a:solidFill>
                  <a:srgbClr val="6F008A"/>
                </a:solidFill>
                <a:highlight>
                  <a:srgbClr val="FFFFFF"/>
                </a:highlight>
                <a:latin typeface="Consolas" panose="020B0609020204030204" pitchFamily="49" charset="0"/>
                <a:ea typeface="新宋体" panose="02010609030101010101" pitchFamily="49" charset="-122"/>
              </a:rPr>
              <a:t>maxn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m, n;</a:t>
            </a:r>
          </a:p>
          <a:p>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&lt;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&gt; &gt; G; </a:t>
            </a:r>
            <a:r>
              <a:rPr lang="en-US" altLang="zh-CN" sz="1400" b="1" kern="0" dirty="0">
                <a:solidFill>
                  <a:srgbClr val="CC0000"/>
                </a:solidFill>
                <a:latin typeface="Consolas" panose="020B0609020204030204" pitchFamily="49" charset="0"/>
                <a:ea typeface="隶书" pitchFamily="49" charset="-122"/>
              </a:rPr>
              <a:t>// </a:t>
            </a:r>
            <a:r>
              <a:rPr lang="zh-CN" altLang="en-US" sz="1400" b="1" kern="0" dirty="0">
                <a:solidFill>
                  <a:srgbClr val="CC0000"/>
                </a:solidFill>
                <a:latin typeface="Consolas" panose="020B0609020204030204" pitchFamily="49" charset="0"/>
                <a:ea typeface="隶书" pitchFamily="49" charset="-122"/>
              </a:rPr>
              <a:t>构建邻接表</a:t>
            </a:r>
          </a:p>
        </p:txBody>
      </p:sp>
    </p:spTree>
    <p:extLst>
      <p:ext uri="{BB962C8B-B14F-4D97-AF65-F5344CB8AC3E}">
        <p14:creationId xmlns:p14="http://schemas.microsoft.com/office/powerpoint/2010/main" val="2727692013"/>
      </p:ext>
    </p:extLst>
  </p:cSld>
  <p:clrMapOvr>
    <a:masterClrMapping/>
  </p:clrMapOvr>
  <p:transition advTm="157">
    <p:zoom/>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0598" y="1589640"/>
            <a:ext cx="9361040" cy="5016758"/>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Dij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Star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Star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P.weight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0;</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priority_queue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Q;</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(P);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把顶点放入优先级队列</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Q.empty</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Q.top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Q.pop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提取优先级最高顶点</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(visited[</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continue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若该顶点被访问过，则返回</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visited[</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设置该顶点访问标记</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P.weight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找到目标节点则返回退出函数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nEdge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G</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.size();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该顶点的邻域表个数</a:t>
            </a:r>
          </a:p>
          <a:p>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sz="1600"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sz="1600" dirty="0">
                <a:solidFill>
                  <a:srgbClr val="000000"/>
                </a:solidFill>
                <a:highlight>
                  <a:srgbClr val="FFFFFF"/>
                </a:highlight>
                <a:latin typeface="Consolas" panose="020B0609020204030204" pitchFamily="49" charset="0"/>
                <a:ea typeface="新宋体" panose="02010609030101010101" pitchFamily="49" charset="-122"/>
              </a:rPr>
              <a:t> i = 0; i&lt; nEdge; i++){</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G</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.end;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取出第</a:t>
            </a:r>
            <a:r>
              <a:rPr lang="en-US" altLang="zh-CN" sz="1600" b="1" kern="0" dirty="0" err="1">
                <a:solidFill>
                  <a:srgbClr val="CC0000"/>
                </a:solidFill>
                <a:latin typeface="Consolas" panose="020B0609020204030204" pitchFamily="49" charset="0"/>
                <a:ea typeface="隶书" pitchFamily="49" charset="-122"/>
              </a:rPr>
              <a:t>i</a:t>
            </a:r>
            <a:r>
              <a:rPr lang="zh-CN" altLang="en-US" sz="1600" b="1" kern="0" dirty="0">
                <a:solidFill>
                  <a:srgbClr val="CC0000"/>
                </a:solidFill>
                <a:latin typeface="Consolas" panose="020B0609020204030204" pitchFamily="49" charset="0"/>
                <a:ea typeface="隶书" pitchFamily="49" charset="-122"/>
              </a:rPr>
              <a:t>个邻域顶点的秩</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Pn.weight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G</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P.end</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.weight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P.weight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对应权重修改</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(!visited[</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Pn.end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若该邻域顶点未被访问，则放入队列</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Q.push</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-1;</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优先级队列在最短路径问题应用</a:t>
            </a:r>
          </a:p>
        </p:txBody>
      </p:sp>
      <p:sp>
        <p:nvSpPr>
          <p:cNvPr id="10" name="TextBox 20"/>
          <p:cNvSpPr txBox="1">
            <a:spLocks noChangeArrowheads="1"/>
          </p:cNvSpPr>
          <p:nvPr/>
        </p:nvSpPr>
        <p:spPr bwMode="auto">
          <a:xfrm>
            <a:off x="40598" y="1115414"/>
            <a:ext cx="493720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err="1">
                <a:latin typeface="微软雅黑" panose="020B0503020204020204" pitchFamily="34" charset="-122"/>
                <a:ea typeface="微软雅黑" panose="020B0503020204020204" pitchFamily="34" charset="-122"/>
              </a:rPr>
              <a:t>Dijkstra</a:t>
            </a:r>
            <a:r>
              <a:rPr lang="zh-CN" altLang="en-US" sz="2800" b="1" dirty="0">
                <a:latin typeface="微软雅黑" panose="020B0503020204020204" pitchFamily="34" charset="-122"/>
                <a:ea typeface="微软雅黑" panose="020B0503020204020204" pitchFamily="34" charset="-122"/>
              </a:rPr>
              <a:t>的优先级队列实现</a:t>
            </a:r>
            <a:endParaRPr lang="en-US" altLang="zh-CN" sz="2400" b="1" dirty="0">
              <a:latin typeface="微软雅黑" panose="020B0503020204020204" pitchFamily="34" charset="-122"/>
              <a:ea typeface="微软雅黑" panose="020B0503020204020204" pitchFamily="34" charset="-122"/>
            </a:endParaRPr>
          </a:p>
        </p:txBody>
      </p:sp>
      <p:sp>
        <p:nvSpPr>
          <p:cNvPr id="4" name="矩形 3"/>
          <p:cNvSpPr/>
          <p:nvPr/>
        </p:nvSpPr>
        <p:spPr>
          <a:xfrm>
            <a:off x="5652120" y="3039083"/>
            <a:ext cx="3676006" cy="338554"/>
          </a:xfrm>
          <a:prstGeom prst="rect">
            <a:avLst/>
          </a:prstGeom>
        </p:spPr>
        <p:txBody>
          <a:bodyPr wrap="none">
            <a:spAutoFit/>
          </a:bodyPr>
          <a:lstStyle/>
          <a:p>
            <a:r>
              <a:rPr lang="en-US" altLang="zh-CN" sz="1600" b="1" kern="0" dirty="0">
                <a:solidFill>
                  <a:srgbClr val="7030A0"/>
                </a:solidFill>
                <a:latin typeface="Consolas" panose="020B0609020204030204" pitchFamily="49" charset="0"/>
                <a:ea typeface="隶书" pitchFamily="49" charset="-122"/>
              </a:rPr>
              <a:t>(</a:t>
            </a:r>
            <a:r>
              <a:rPr lang="zh-CN" altLang="en-US" sz="1600" b="1" kern="0" dirty="0">
                <a:solidFill>
                  <a:srgbClr val="7030A0"/>
                </a:solidFill>
                <a:latin typeface="Consolas" panose="020B0609020204030204" pitchFamily="49" charset="0"/>
                <a:ea typeface="隶书" pitchFamily="49" charset="-122"/>
              </a:rPr>
              <a:t>维护堆序性，下滤，复杂度</a:t>
            </a:r>
            <a:r>
              <a:rPr lang="en-US" altLang="zh-CN" sz="1600" b="1" kern="0" dirty="0">
                <a:solidFill>
                  <a:srgbClr val="7030A0"/>
                </a:solidFill>
                <a:latin typeface="Consolas" panose="020B0609020204030204" pitchFamily="49" charset="0"/>
                <a:ea typeface="隶书" pitchFamily="49" charset="-122"/>
              </a:rPr>
              <a:t>O(loge))</a:t>
            </a:r>
            <a:endParaRPr lang="zh-CN" altLang="en-US" sz="1600" b="1" kern="0" dirty="0">
              <a:solidFill>
                <a:srgbClr val="7030A0"/>
              </a:solidFill>
              <a:latin typeface="Consolas" panose="020B0609020204030204" pitchFamily="49" charset="0"/>
              <a:ea typeface="隶书" pitchFamily="49" charset="-122"/>
            </a:endParaRPr>
          </a:p>
        </p:txBody>
      </p:sp>
      <p:sp>
        <p:nvSpPr>
          <p:cNvPr id="6" name="矩形 5"/>
          <p:cNvSpPr/>
          <p:nvPr/>
        </p:nvSpPr>
        <p:spPr>
          <a:xfrm>
            <a:off x="3581730" y="5301208"/>
            <a:ext cx="5526774" cy="584775"/>
          </a:xfrm>
          <a:prstGeom prst="rect">
            <a:avLst/>
          </a:prstGeom>
        </p:spPr>
        <p:txBody>
          <a:bodyPr wrap="square">
            <a:spAutoFit/>
          </a:bodyPr>
          <a:lstStyle/>
          <a:p>
            <a:r>
              <a:rPr lang="en-US" altLang="zh-CN" sz="1600" b="1" kern="0" dirty="0">
                <a:solidFill>
                  <a:srgbClr val="7030A0"/>
                </a:solidFill>
                <a:latin typeface="Consolas" panose="020B0609020204030204" pitchFamily="49" charset="0"/>
                <a:ea typeface="隶书" pitchFamily="49" charset="-122"/>
              </a:rPr>
              <a:t>// </a:t>
            </a:r>
            <a:r>
              <a:rPr lang="zh-CN" altLang="en-US" sz="1600" b="1" kern="0" dirty="0">
                <a:solidFill>
                  <a:srgbClr val="7030A0"/>
                </a:solidFill>
                <a:latin typeface="Consolas" panose="020B0609020204030204" pitchFamily="49" charset="0"/>
                <a:ea typeface="隶书" pitchFamily="49" charset="-122"/>
              </a:rPr>
              <a:t>放入该顶点进入优先级队列，不对重复顶点进行合并，</a:t>
            </a:r>
          </a:p>
          <a:p>
            <a:r>
              <a:rPr lang="en-US" altLang="zh-CN" sz="1600" b="1" kern="0" dirty="0">
                <a:solidFill>
                  <a:srgbClr val="7030A0"/>
                </a:solidFill>
                <a:latin typeface="Consolas" panose="020B0609020204030204" pitchFamily="49" charset="0"/>
                <a:ea typeface="隶书" pitchFamily="49" charset="-122"/>
              </a:rPr>
              <a:t>// </a:t>
            </a:r>
            <a:r>
              <a:rPr lang="zh-CN" altLang="en-US" sz="1600" b="1" kern="0" dirty="0">
                <a:solidFill>
                  <a:srgbClr val="7030A0"/>
                </a:solidFill>
                <a:latin typeface="Consolas" panose="020B0609020204030204" pitchFamily="49" charset="0"/>
                <a:ea typeface="隶书" pitchFamily="49" charset="-122"/>
              </a:rPr>
              <a:t>每个顶点可能重复放入，队列中元素至多为边的数目</a:t>
            </a:r>
            <a:r>
              <a:rPr lang="en-US" altLang="zh-CN" sz="1600" b="1" kern="0" dirty="0">
                <a:solidFill>
                  <a:srgbClr val="7030A0"/>
                </a:solidFill>
                <a:latin typeface="Consolas" panose="020B0609020204030204" pitchFamily="49" charset="0"/>
                <a:ea typeface="隶书" pitchFamily="49" charset="-122"/>
              </a:rPr>
              <a:t>e</a:t>
            </a:r>
            <a:endParaRPr lang="zh-CN" altLang="en-US" sz="1600" b="1" kern="0" dirty="0">
              <a:solidFill>
                <a:srgbClr val="7030A0"/>
              </a:solidFill>
              <a:latin typeface="Consolas" panose="020B0609020204030204" pitchFamily="49" charset="0"/>
              <a:ea typeface="隶书" pitchFamily="49" charset="-122"/>
            </a:endParaRPr>
          </a:p>
        </p:txBody>
      </p:sp>
      <p:sp>
        <p:nvSpPr>
          <p:cNvPr id="7" name="矩形 6"/>
          <p:cNvSpPr/>
          <p:nvPr/>
        </p:nvSpPr>
        <p:spPr>
          <a:xfrm>
            <a:off x="2843808" y="2780928"/>
            <a:ext cx="5400600" cy="338554"/>
          </a:xfrm>
          <a:prstGeom prst="rect">
            <a:avLst/>
          </a:prstGeom>
        </p:spPr>
        <p:txBody>
          <a:bodyPr wrap="square">
            <a:spAutoFit/>
          </a:bodyPr>
          <a:lstStyle/>
          <a:p>
            <a:r>
              <a:rPr lang="en-US" altLang="zh-CN" sz="1600" b="1" kern="0" dirty="0">
                <a:solidFill>
                  <a:srgbClr val="7030A0"/>
                </a:solidFill>
                <a:latin typeface="Consolas" panose="020B0609020204030204" pitchFamily="49" charset="0"/>
                <a:ea typeface="隶书" pitchFamily="49" charset="-122"/>
              </a:rPr>
              <a:t>//</a:t>
            </a:r>
            <a:r>
              <a:rPr lang="zh-CN" altLang="en-US" sz="1600" b="1" kern="0" dirty="0">
                <a:solidFill>
                  <a:srgbClr val="7030A0"/>
                </a:solidFill>
                <a:latin typeface="Consolas" panose="020B0609020204030204" pitchFamily="49" charset="0"/>
                <a:ea typeface="隶书" pitchFamily="49" charset="-122"/>
              </a:rPr>
              <a:t>至多</a:t>
            </a:r>
            <a:r>
              <a:rPr lang="en-US" altLang="zh-CN" sz="1600" b="1" kern="0" dirty="0">
                <a:solidFill>
                  <a:srgbClr val="7030A0"/>
                </a:solidFill>
                <a:latin typeface="Consolas" panose="020B0609020204030204" pitchFamily="49" charset="0"/>
                <a:ea typeface="隶书" pitchFamily="49" charset="-122"/>
              </a:rPr>
              <a:t>e</a:t>
            </a:r>
            <a:r>
              <a:rPr lang="zh-CN" altLang="en-US" sz="1600" b="1" kern="0" dirty="0">
                <a:solidFill>
                  <a:srgbClr val="7030A0"/>
                </a:solidFill>
                <a:latin typeface="Consolas" panose="020B0609020204030204" pitchFamily="49" charset="0"/>
                <a:ea typeface="隶书" pitchFamily="49" charset="-122"/>
              </a:rPr>
              <a:t>次提取</a:t>
            </a:r>
            <a:endParaRPr lang="en-US" altLang="zh-CN" sz="1600" b="1" kern="0" dirty="0">
              <a:solidFill>
                <a:srgbClr val="7030A0"/>
              </a:solidFill>
              <a:latin typeface="Consolas" panose="020B0609020204030204" pitchFamily="49" charset="0"/>
              <a:ea typeface="隶书" pitchFamily="49" charset="-122"/>
            </a:endParaRPr>
          </a:p>
        </p:txBody>
      </p:sp>
      <p:sp>
        <p:nvSpPr>
          <p:cNvPr id="54" name="矩形 53"/>
          <p:cNvSpPr/>
          <p:nvPr/>
        </p:nvSpPr>
        <p:spPr>
          <a:xfrm>
            <a:off x="3581730" y="1690878"/>
            <a:ext cx="5043638" cy="400110"/>
          </a:xfrm>
          <a:prstGeom prst="rect">
            <a:avLst/>
          </a:prstGeom>
          <a:solidFill>
            <a:schemeClr val="accent2">
              <a:lumMod val="50000"/>
            </a:schemeClr>
          </a:solidFill>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整体时间复杂度：</a:t>
            </a:r>
            <a:r>
              <a:rPr lang="en-US" altLang="zh-CN" sz="2000" b="1" dirty="0">
                <a:solidFill>
                  <a:schemeClr val="bg1"/>
                </a:solidFill>
                <a:latin typeface="微软雅黑" panose="020B0503020204020204" pitchFamily="34" charset="-122"/>
                <a:ea typeface="微软雅黑" panose="020B0503020204020204" pitchFamily="34" charset="-122"/>
              </a:rPr>
              <a:t>O(e loge)= O(e </a:t>
            </a:r>
            <a:r>
              <a:rPr lang="en-US" altLang="zh-CN" sz="2000" b="1" dirty="0" err="1">
                <a:solidFill>
                  <a:schemeClr val="bg1"/>
                </a:solidFill>
                <a:latin typeface="微软雅黑" panose="020B0503020204020204" pitchFamily="34" charset="-122"/>
                <a:ea typeface="微软雅黑" panose="020B0503020204020204" pitchFamily="34" charset="-122"/>
              </a:rPr>
              <a:t>logN</a:t>
            </a:r>
            <a:r>
              <a:rPr lang="en-US" altLang="zh-CN" sz="2000" b="1" dirty="0">
                <a:solidFill>
                  <a:schemeClr val="bg1"/>
                </a:solidFill>
                <a:latin typeface="微软雅黑" panose="020B0503020204020204" pitchFamily="34" charset="-122"/>
                <a:ea typeface="微软雅黑" panose="020B0503020204020204" pitchFamily="34" charset="-122"/>
              </a:rPr>
              <a:t>)</a:t>
            </a:r>
            <a:endParaRPr lang="zh-CN" altLang="en-US" sz="2000" dirty="0"/>
          </a:p>
        </p:txBody>
      </p:sp>
    </p:spTree>
    <p:extLst>
      <p:ext uri="{BB962C8B-B14F-4D97-AF65-F5344CB8AC3E}">
        <p14:creationId xmlns:p14="http://schemas.microsoft.com/office/powerpoint/2010/main" val="204633619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additive="base">
                                        <p:cTn id="25" dur="500" fill="hold"/>
                                        <p:tgtEl>
                                          <p:spTgt spid="54"/>
                                        </p:tgtEl>
                                        <p:attrNameLst>
                                          <p:attrName>ppt_x</p:attrName>
                                        </p:attrNameLst>
                                      </p:cBhvr>
                                      <p:tavLst>
                                        <p:tav tm="0">
                                          <p:val>
                                            <p:strVal val="#ppt_x"/>
                                          </p:val>
                                        </p:tav>
                                        <p:tav tm="100000">
                                          <p:val>
                                            <p:strVal val="#ppt_x"/>
                                          </p:val>
                                        </p:tav>
                                      </p:tavLst>
                                    </p:anim>
                                    <p:anim calcmode="lin" valueType="num">
                                      <p:cBhvr additive="base">
                                        <p:cTn id="2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5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5832648" cy="3200876"/>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二叉堆</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向量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完全二叉树，形神兼备</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插入</a:t>
            </a:r>
            <a:r>
              <a:rPr lang="en-US" altLang="zh-CN" sz="2400" b="1" dirty="0">
                <a:latin typeface="微软雅黑" panose="020B0503020204020204" pitchFamily="34" charset="-122"/>
                <a:ea typeface="微软雅黑" panose="020B0503020204020204" pitchFamily="34" charset="-122"/>
              </a:rPr>
              <a:t>insert (push)</a:t>
            </a:r>
            <a:r>
              <a:rPr lang="zh-CN" altLang="en-US" sz="2400" b="1" dirty="0">
                <a:latin typeface="微软雅黑" panose="020B0503020204020204" pitchFamily="34" charset="-122"/>
                <a:ea typeface="微软雅黑" panose="020B0503020204020204" pitchFamily="34" charset="-122"/>
              </a:rPr>
              <a:t>：上滤</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读取</a:t>
            </a:r>
            <a:r>
              <a:rPr lang="en-US" altLang="zh-CN" sz="2400" b="1" dirty="0" err="1">
                <a:latin typeface="微软雅黑" panose="020B0503020204020204" pitchFamily="34" charset="-122"/>
                <a:ea typeface="微软雅黑" panose="020B0503020204020204" pitchFamily="34" charset="-122"/>
              </a:rPr>
              <a:t>getMax</a:t>
            </a:r>
            <a:r>
              <a:rPr lang="en-US" altLang="zh-CN" sz="2400" b="1" dirty="0">
                <a:latin typeface="微软雅黑" panose="020B0503020204020204" pitchFamily="34" charset="-122"/>
                <a:ea typeface="微软雅黑" panose="020B0503020204020204" pitchFamily="34" charset="-122"/>
              </a:rPr>
              <a:t> (top)</a:t>
            </a:r>
            <a:r>
              <a:rPr lang="zh-CN" altLang="en-US" sz="2400" b="1" dirty="0">
                <a:latin typeface="微软雅黑" panose="020B0503020204020204" pitchFamily="34" charset="-122"/>
                <a:ea typeface="微软雅黑" panose="020B0503020204020204" pitchFamily="34" charset="-122"/>
              </a:rPr>
              <a:t>：读取堆顶</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删除</a:t>
            </a:r>
            <a:r>
              <a:rPr lang="en-US" altLang="zh-CN" sz="2400" b="1" dirty="0" err="1">
                <a:latin typeface="微软雅黑" panose="020B0503020204020204" pitchFamily="34" charset="-122"/>
                <a:ea typeface="微软雅黑" panose="020B0503020204020204" pitchFamily="34" charset="-122"/>
              </a:rPr>
              <a:t>delMax</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pop</a:t>
            </a:r>
            <a:r>
              <a:rPr lang="zh-CN" altLang="en-US" sz="2400" b="1" dirty="0">
                <a:latin typeface="微软雅黑" panose="020B0503020204020204" pitchFamily="34" charset="-122"/>
                <a:ea typeface="微软雅黑" panose="020B0503020204020204" pitchFamily="34" charset="-122"/>
              </a:rPr>
              <a:t>）：置换</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下滤</a:t>
            </a:r>
            <a:endParaRPr lang="en-US" altLang="zh-CN" sz="2400" b="1" dirty="0">
              <a:solidFill>
                <a:srgbClr val="FF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构建：从下往上的</a:t>
            </a:r>
            <a:r>
              <a:rPr lang="zh-CN" altLang="en-US" sz="2400" b="1" dirty="0">
                <a:solidFill>
                  <a:srgbClr val="FF0000"/>
                </a:solidFill>
                <a:latin typeface="微软雅黑" panose="020B0503020204020204" pitchFamily="34" charset="-122"/>
                <a:ea typeface="微软雅黑" panose="020B0503020204020204" pitchFamily="34" charset="-122"/>
              </a:rPr>
              <a:t>下滤</a:t>
            </a:r>
            <a:endParaRPr lang="en-US" altLang="zh-CN" sz="2400" b="1" dirty="0">
              <a:solidFill>
                <a:srgbClr val="FF0000"/>
              </a:solidFill>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堆排序：构建</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迭代删除</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总 结</a:t>
            </a:r>
          </a:p>
        </p:txBody>
      </p:sp>
      <p:sp>
        <p:nvSpPr>
          <p:cNvPr id="8" name="TextBox 20"/>
          <p:cNvSpPr txBox="1">
            <a:spLocks noChangeArrowheads="1"/>
          </p:cNvSpPr>
          <p:nvPr/>
        </p:nvSpPr>
        <p:spPr bwMode="auto">
          <a:xfrm>
            <a:off x="251520" y="4464611"/>
            <a:ext cx="5472608" cy="1862048"/>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堆应用</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基于优先级的图算法应用</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哈夫曼编码</a:t>
            </a:r>
            <a:endParaRPr lang="en-US" altLang="zh-CN" sz="24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STL</a:t>
            </a:r>
            <a:r>
              <a:rPr lang="zh-CN" altLang="en-US"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Priority_Queue</a:t>
            </a:r>
            <a:endParaRPr lang="en-US" altLang="zh-CN" sz="2400" b="1" dirty="0">
              <a:latin typeface="微软雅黑" panose="020B0503020204020204" pitchFamily="34" charset="-122"/>
              <a:ea typeface="微软雅黑" panose="020B0503020204020204" pitchFamily="34" charset="-122"/>
            </a:endParaRPr>
          </a:p>
        </p:txBody>
      </p:sp>
      <p:sp>
        <p:nvSpPr>
          <p:cNvPr id="6" name="矩形 5"/>
          <p:cNvSpPr/>
          <p:nvPr/>
        </p:nvSpPr>
        <p:spPr>
          <a:xfrm>
            <a:off x="6300192" y="2150859"/>
            <a:ext cx="2429507" cy="2246769"/>
          </a:xfrm>
          <a:prstGeom prst="rect">
            <a:avLst/>
          </a:prstGeom>
          <a:solidFill>
            <a:schemeClr val="accent2">
              <a:lumMod val="50000"/>
            </a:schemeClr>
          </a:solidFill>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插入即上滤，</a:t>
            </a:r>
          </a:p>
          <a:p>
            <a:r>
              <a:rPr lang="zh-CN" altLang="en-US" sz="2800" b="1" dirty="0">
                <a:solidFill>
                  <a:schemeClr val="bg1"/>
                </a:solidFill>
                <a:latin typeface="微软雅黑" panose="020B0503020204020204" pitchFamily="34" charset="-122"/>
                <a:ea typeface="微软雅黑" panose="020B0503020204020204" pitchFamily="34" charset="-122"/>
              </a:rPr>
              <a:t>删除置换下，</a:t>
            </a:r>
          </a:p>
          <a:p>
            <a:r>
              <a:rPr lang="zh-CN" altLang="en-US" sz="2800" b="1" dirty="0">
                <a:solidFill>
                  <a:schemeClr val="bg1"/>
                </a:solidFill>
                <a:latin typeface="微软雅黑" panose="020B0503020204020204" pitchFamily="34" charset="-122"/>
                <a:ea typeface="微软雅黑" panose="020B0503020204020204" pitchFamily="34" charset="-122"/>
              </a:rPr>
              <a:t>构建自底下，</a:t>
            </a:r>
          </a:p>
          <a:p>
            <a:r>
              <a:rPr lang="zh-CN" altLang="en-US" sz="2800" b="1" dirty="0">
                <a:solidFill>
                  <a:schemeClr val="bg1"/>
                </a:solidFill>
                <a:latin typeface="微软雅黑" panose="020B0503020204020204" pitchFamily="34" charset="-122"/>
                <a:ea typeface="微软雅黑" panose="020B0503020204020204" pitchFamily="34" charset="-122"/>
              </a:rPr>
              <a:t>排序先构建，</a:t>
            </a:r>
          </a:p>
          <a:p>
            <a:r>
              <a:rPr lang="zh-CN" altLang="en-US" sz="2800" b="1" dirty="0">
                <a:solidFill>
                  <a:schemeClr val="bg1"/>
                </a:solidFill>
                <a:latin typeface="微软雅黑" panose="020B0503020204020204" pitchFamily="34" charset="-122"/>
                <a:ea typeface="微软雅黑" panose="020B0503020204020204" pitchFamily="34" charset="-122"/>
              </a:rPr>
              <a:t>迭代做删除。</a:t>
            </a:r>
          </a:p>
        </p:txBody>
      </p:sp>
    </p:spTree>
    <p:extLst>
      <p:ext uri="{BB962C8B-B14F-4D97-AF65-F5344CB8AC3E}">
        <p14:creationId xmlns:p14="http://schemas.microsoft.com/office/powerpoint/2010/main" val="1952878516"/>
      </p:ext>
    </p:extLst>
  </p:cSld>
  <p:clrMapOvr>
    <a:masterClrMapping/>
  </p:clrMapOvr>
  <p:transition advTm="157">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回顾：各种数据结构的算法复杂度</a:t>
            </a:r>
          </a:p>
        </p:txBody>
      </p:sp>
      <p:sp>
        <p:nvSpPr>
          <p:cNvPr id="20" name="TextBox 20"/>
          <p:cNvSpPr txBox="1">
            <a:spLocks noChangeArrowheads="1"/>
          </p:cNvSpPr>
          <p:nvPr/>
        </p:nvSpPr>
        <p:spPr bwMode="auto">
          <a:xfrm>
            <a:off x="110675" y="1268760"/>
            <a:ext cx="5328592"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查找、插入、删除复杂度分析</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16" name="表格 15"/>
          <p:cNvGraphicFramePr>
            <a:graphicFrameLocks noGrp="1"/>
          </p:cNvGraphicFramePr>
          <p:nvPr/>
        </p:nvGraphicFramePr>
        <p:xfrm>
          <a:off x="179512" y="2163583"/>
          <a:ext cx="8795930" cy="3641681"/>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3907311450"/>
                    </a:ext>
                  </a:extLst>
                </a:gridCol>
                <a:gridCol w="1440160">
                  <a:extLst>
                    <a:ext uri="{9D8B030D-6E8A-4147-A177-3AD203B41FA5}">
                      <a16:colId xmlns:a16="http://schemas.microsoft.com/office/drawing/2014/main" val="2228802714"/>
                    </a:ext>
                  </a:extLst>
                </a:gridCol>
                <a:gridCol w="1440160">
                  <a:extLst>
                    <a:ext uri="{9D8B030D-6E8A-4147-A177-3AD203B41FA5}">
                      <a16:colId xmlns:a16="http://schemas.microsoft.com/office/drawing/2014/main" val="1492012723"/>
                    </a:ext>
                  </a:extLst>
                </a:gridCol>
                <a:gridCol w="1440160">
                  <a:extLst>
                    <a:ext uri="{9D8B030D-6E8A-4147-A177-3AD203B41FA5}">
                      <a16:colId xmlns:a16="http://schemas.microsoft.com/office/drawing/2014/main" val="3838638446"/>
                    </a:ext>
                  </a:extLst>
                </a:gridCol>
                <a:gridCol w="1440160">
                  <a:extLst>
                    <a:ext uri="{9D8B030D-6E8A-4147-A177-3AD203B41FA5}">
                      <a16:colId xmlns:a16="http://schemas.microsoft.com/office/drawing/2014/main" val="1143865267"/>
                    </a:ext>
                  </a:extLst>
                </a:gridCol>
                <a:gridCol w="1379106">
                  <a:extLst>
                    <a:ext uri="{9D8B030D-6E8A-4147-A177-3AD203B41FA5}">
                      <a16:colId xmlns:a16="http://schemas.microsoft.com/office/drawing/2014/main" val="3446428657"/>
                    </a:ext>
                  </a:extLst>
                </a:gridCol>
              </a:tblGrid>
              <a:tr h="771299">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数据结构</a:t>
                      </a:r>
                    </a:p>
                  </a:txBody>
                  <a:tcPr anchor="ct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无序向量</a:t>
                      </a:r>
                    </a:p>
                  </a:txBody>
                  <a:tcPr anchor="ct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无序列表</a:t>
                      </a:r>
                    </a:p>
                  </a:txBody>
                  <a:tcPr anchor="ctr"/>
                </a:tc>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有序向量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tx1"/>
                          </a:solidFill>
                          <a:latin typeface="微软雅黑" panose="020B0503020204020204" pitchFamily="34" charset="-122"/>
                          <a:ea typeface="微软雅黑" panose="020B0503020204020204" pitchFamily="34" charset="-122"/>
                          <a:cs typeface="+mn-cs"/>
                        </a:rPr>
                        <a:t>有序列表</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219334483"/>
                  </a:ext>
                </a:extLst>
              </a:tr>
              <a:tr h="956794">
                <a:tc>
                  <a:txBody>
                    <a:bodyPr/>
                    <a:lstStyle/>
                    <a:p>
                      <a:pPr algn="ctr"/>
                      <a:r>
                        <a:rPr lang="en-US" altLang="zh-CN" sz="2400" b="1" kern="1200" dirty="0">
                          <a:solidFill>
                            <a:schemeClr val="tx1"/>
                          </a:solidFill>
                          <a:latin typeface="微软雅黑" panose="020B0503020204020204" pitchFamily="34" charset="-122"/>
                          <a:ea typeface="微软雅黑" panose="020B0503020204020204" pitchFamily="34" charset="-122"/>
                          <a:cs typeface="+mn-cs"/>
                        </a:rPr>
                        <a:t>search(x)</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92566741"/>
                  </a:ext>
                </a:extLst>
              </a:tr>
              <a:tr h="956794">
                <a:tc>
                  <a:txBody>
                    <a:bodyPr/>
                    <a:lstStyle/>
                    <a:p>
                      <a:pPr algn="ctr"/>
                      <a:r>
                        <a:rPr lang="en-US" altLang="zh-CN" sz="2400" b="1" kern="1200" dirty="0">
                          <a:solidFill>
                            <a:schemeClr val="tx1"/>
                          </a:solidFill>
                          <a:latin typeface="微软雅黑" panose="020B0503020204020204" pitchFamily="34" charset="-122"/>
                          <a:ea typeface="微软雅黑" panose="020B0503020204020204" pitchFamily="34" charset="-122"/>
                          <a:cs typeface="+mn-cs"/>
                        </a:rPr>
                        <a:t>insert(x)</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2545580149"/>
                  </a:ext>
                </a:extLst>
              </a:tr>
              <a:tr h="956794">
                <a:tc>
                  <a:txBody>
                    <a:bodyPr/>
                    <a:lstStyle/>
                    <a:p>
                      <a:pPr algn="ctr"/>
                      <a:r>
                        <a:rPr lang="en-US" altLang="zh-CN" sz="2400" b="1" kern="1200" dirty="0">
                          <a:solidFill>
                            <a:schemeClr val="tx1"/>
                          </a:solidFill>
                          <a:latin typeface="微软雅黑" panose="020B0503020204020204" pitchFamily="34" charset="-122"/>
                          <a:ea typeface="微软雅黑" panose="020B0503020204020204" pitchFamily="34" charset="-122"/>
                          <a:cs typeface="+mn-cs"/>
                        </a:rPr>
                        <a:t>remove(x)</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en-US" altLang="zh-CN" sz="2400" b="1" kern="1200" dirty="0">
                        <a:solidFill>
                          <a:schemeClr val="accent2">
                            <a:lumMod val="50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21696778"/>
                  </a:ext>
                </a:extLst>
              </a:tr>
            </a:tbl>
          </a:graphicData>
        </a:graphic>
      </p:graphicFrame>
      <p:sp>
        <p:nvSpPr>
          <p:cNvPr id="19" name="矩形 18"/>
          <p:cNvSpPr/>
          <p:nvPr/>
        </p:nvSpPr>
        <p:spPr>
          <a:xfrm>
            <a:off x="2123728" y="3225731"/>
            <a:ext cx="875561" cy="461665"/>
          </a:xfrm>
          <a:prstGeom prst="rect">
            <a:avLst/>
          </a:prstGeom>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O(n)</a:t>
            </a:r>
            <a:endParaRPr lang="zh-CN" altLang="en-US" sz="2400" b="1" dirty="0">
              <a:latin typeface="微软雅黑" panose="020B0503020204020204" pitchFamily="34" charset="-122"/>
              <a:ea typeface="微软雅黑" panose="020B0503020204020204" pitchFamily="34" charset="-122"/>
            </a:endParaRPr>
          </a:p>
        </p:txBody>
      </p:sp>
      <p:sp>
        <p:nvSpPr>
          <p:cNvPr id="21" name="矩形 20"/>
          <p:cNvSpPr/>
          <p:nvPr/>
        </p:nvSpPr>
        <p:spPr>
          <a:xfrm>
            <a:off x="1841428" y="3995025"/>
            <a:ext cx="1440160"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O(1)</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末端插入</a:t>
            </a:r>
          </a:p>
        </p:txBody>
      </p:sp>
      <p:sp>
        <p:nvSpPr>
          <p:cNvPr id="22" name="矩形 21"/>
          <p:cNvSpPr/>
          <p:nvPr/>
        </p:nvSpPr>
        <p:spPr>
          <a:xfrm>
            <a:off x="1691725" y="4884382"/>
            <a:ext cx="1781944"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移位</a:t>
            </a:r>
          </a:p>
        </p:txBody>
      </p:sp>
      <p:sp>
        <p:nvSpPr>
          <p:cNvPr id="23" name="矩形 22"/>
          <p:cNvSpPr/>
          <p:nvPr/>
        </p:nvSpPr>
        <p:spPr>
          <a:xfrm>
            <a:off x="3563888" y="3194964"/>
            <a:ext cx="875561" cy="461665"/>
          </a:xfrm>
          <a:prstGeom prst="rect">
            <a:avLst/>
          </a:prstGeom>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O(n)</a:t>
            </a:r>
            <a:endParaRPr lang="zh-CN" altLang="en-US" sz="2400" b="1" dirty="0">
              <a:latin typeface="微软雅黑" panose="020B0503020204020204" pitchFamily="34" charset="-122"/>
              <a:ea typeface="微软雅黑" panose="020B0503020204020204" pitchFamily="34" charset="-122"/>
            </a:endParaRPr>
          </a:p>
        </p:txBody>
      </p:sp>
      <p:sp>
        <p:nvSpPr>
          <p:cNvPr id="24" name="矩形 23"/>
          <p:cNvSpPr/>
          <p:nvPr/>
        </p:nvSpPr>
        <p:spPr>
          <a:xfrm>
            <a:off x="3275856" y="3995024"/>
            <a:ext cx="1440160"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O(1)</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末端插入</a:t>
            </a:r>
          </a:p>
        </p:txBody>
      </p:sp>
      <p:sp>
        <p:nvSpPr>
          <p:cNvPr id="25" name="矩形 24"/>
          <p:cNvSpPr/>
          <p:nvPr/>
        </p:nvSpPr>
        <p:spPr>
          <a:xfrm>
            <a:off x="3363027" y="4900144"/>
            <a:ext cx="1265818"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p>
        </p:txBody>
      </p:sp>
      <p:sp>
        <p:nvSpPr>
          <p:cNvPr id="26" name="矩形 25"/>
          <p:cNvSpPr/>
          <p:nvPr/>
        </p:nvSpPr>
        <p:spPr>
          <a:xfrm>
            <a:off x="4702631" y="3041066"/>
            <a:ext cx="1453545" cy="830997"/>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a:p>
            <a:pPr algn="ctr"/>
            <a:r>
              <a:rPr lang="zh-CN" altLang="en-US" sz="2400" b="1" dirty="0">
                <a:solidFill>
                  <a:srgbClr val="C00000"/>
                </a:solidFill>
                <a:latin typeface="微软雅黑" panose="020B0503020204020204" pitchFamily="34" charset="-122"/>
                <a:ea typeface="微软雅黑" panose="020B0503020204020204" pitchFamily="34" charset="-122"/>
              </a:rPr>
              <a:t>二分查找</a:t>
            </a:r>
          </a:p>
        </p:txBody>
      </p:sp>
      <p:sp>
        <p:nvSpPr>
          <p:cNvPr id="27" name="矩形 26"/>
          <p:cNvSpPr/>
          <p:nvPr/>
        </p:nvSpPr>
        <p:spPr>
          <a:xfrm>
            <a:off x="4698777" y="3995023"/>
            <a:ext cx="1529407"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latin typeface="微软雅黑" panose="020B0503020204020204" pitchFamily="34" charset="-122"/>
                <a:ea typeface="微软雅黑" panose="020B0503020204020204" pitchFamily="34" charset="-122"/>
              </a:rPr>
              <a:t>查找</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移位</a:t>
            </a:r>
          </a:p>
        </p:txBody>
      </p:sp>
      <p:sp>
        <p:nvSpPr>
          <p:cNvPr id="28" name="矩形 27"/>
          <p:cNvSpPr/>
          <p:nvPr/>
        </p:nvSpPr>
        <p:spPr>
          <a:xfrm>
            <a:off x="4698777" y="4891075"/>
            <a:ext cx="1529407"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latin typeface="微软雅黑" panose="020B0503020204020204" pitchFamily="34" charset="-122"/>
                <a:ea typeface="微软雅黑" panose="020B0503020204020204" pitchFamily="34" charset="-122"/>
              </a:rPr>
              <a:t>查找</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移位</a:t>
            </a:r>
          </a:p>
        </p:txBody>
      </p:sp>
      <p:sp>
        <p:nvSpPr>
          <p:cNvPr id="29" name="矩形 28"/>
          <p:cNvSpPr/>
          <p:nvPr/>
        </p:nvSpPr>
        <p:spPr>
          <a:xfrm>
            <a:off x="6408205" y="3225731"/>
            <a:ext cx="875561" cy="461665"/>
          </a:xfrm>
          <a:prstGeom prst="rect">
            <a:avLst/>
          </a:prstGeom>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O(n)</a:t>
            </a:r>
            <a:endParaRPr lang="zh-CN" altLang="en-US" sz="2400" b="1" dirty="0">
              <a:latin typeface="微软雅黑" panose="020B0503020204020204" pitchFamily="34" charset="-122"/>
              <a:ea typeface="微软雅黑" panose="020B0503020204020204" pitchFamily="34" charset="-122"/>
            </a:endParaRPr>
          </a:p>
        </p:txBody>
      </p:sp>
      <p:sp>
        <p:nvSpPr>
          <p:cNvPr id="31" name="矩形 30"/>
          <p:cNvSpPr/>
          <p:nvPr/>
        </p:nvSpPr>
        <p:spPr>
          <a:xfrm>
            <a:off x="6286641" y="4011619"/>
            <a:ext cx="1093671"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p>
        </p:txBody>
      </p:sp>
      <p:sp>
        <p:nvSpPr>
          <p:cNvPr id="32" name="矩形 31"/>
          <p:cNvSpPr/>
          <p:nvPr/>
        </p:nvSpPr>
        <p:spPr>
          <a:xfrm>
            <a:off x="6231051" y="4935929"/>
            <a:ext cx="1149261" cy="830997"/>
          </a:xfrm>
          <a:prstGeom prst="rect">
            <a:avLst/>
          </a:prstGeom>
        </p:spPr>
        <p:txBody>
          <a:bodyPr wrap="square">
            <a:spAutoFit/>
          </a:bodyPr>
          <a:lstStyle/>
          <a:p>
            <a:pPr algn="ctr">
              <a:defRPr/>
            </a:pPr>
            <a:r>
              <a:rPr lang="en-US" altLang="zh-CN" sz="2400" b="1" dirty="0">
                <a:latin typeface="微软雅黑" panose="020B0503020204020204" pitchFamily="34" charset="-122"/>
                <a:ea typeface="微软雅黑" panose="020B0503020204020204" pitchFamily="34" charset="-122"/>
              </a:rPr>
              <a:t>O(n)</a:t>
            </a:r>
          </a:p>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查找</a:t>
            </a:r>
          </a:p>
        </p:txBody>
      </p:sp>
      <p:sp>
        <p:nvSpPr>
          <p:cNvPr id="33" name="矩形 32"/>
          <p:cNvSpPr/>
          <p:nvPr/>
        </p:nvSpPr>
        <p:spPr>
          <a:xfrm>
            <a:off x="7569236" y="3225731"/>
            <a:ext cx="1453545"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p:txBody>
      </p:sp>
      <p:sp>
        <p:nvSpPr>
          <p:cNvPr id="34" name="矩形 33"/>
          <p:cNvSpPr/>
          <p:nvPr/>
        </p:nvSpPr>
        <p:spPr>
          <a:xfrm>
            <a:off x="7575875" y="4196284"/>
            <a:ext cx="1453545"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p:txBody>
      </p:sp>
      <p:sp>
        <p:nvSpPr>
          <p:cNvPr id="35" name="矩形 34"/>
          <p:cNvSpPr/>
          <p:nvPr/>
        </p:nvSpPr>
        <p:spPr>
          <a:xfrm>
            <a:off x="7582951" y="5174365"/>
            <a:ext cx="1453545"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p>
        </p:txBody>
      </p:sp>
      <p:sp>
        <p:nvSpPr>
          <p:cNvPr id="36" name="矩形 35"/>
          <p:cNvSpPr/>
          <p:nvPr/>
        </p:nvSpPr>
        <p:spPr>
          <a:xfrm>
            <a:off x="7723113" y="2136526"/>
            <a:ext cx="1169367" cy="830997"/>
          </a:xfrm>
          <a:prstGeom prst="rect">
            <a:avLst/>
          </a:prstGeom>
        </p:spPr>
        <p:txBody>
          <a:bodyPr wrap="square">
            <a:spAutoFit/>
          </a:bodyPr>
          <a:lstStyle/>
          <a:p>
            <a:pPr algn="ctr">
              <a:defRPr/>
            </a:pPr>
            <a:r>
              <a:rPr lang="zh-CN" altLang="en-US" sz="2400" b="1" dirty="0">
                <a:latin typeface="微软雅黑" panose="020B0503020204020204" pitchFamily="34" charset="-122"/>
                <a:ea typeface="微软雅黑" panose="020B0503020204020204" pitchFamily="34" charset="-122"/>
              </a:rPr>
              <a:t>二叉 搜索树</a:t>
            </a:r>
          </a:p>
        </p:txBody>
      </p:sp>
      <p:grpSp>
        <p:nvGrpSpPr>
          <p:cNvPr id="50" name="组合 49"/>
          <p:cNvGrpSpPr/>
          <p:nvPr/>
        </p:nvGrpSpPr>
        <p:grpSpPr>
          <a:xfrm>
            <a:off x="4691511" y="1196752"/>
            <a:ext cx="4441490" cy="4557614"/>
            <a:chOff x="4691511" y="784791"/>
            <a:chExt cx="4441490" cy="4557614"/>
          </a:xfrm>
        </p:grpSpPr>
        <p:grpSp>
          <p:nvGrpSpPr>
            <p:cNvPr id="46" name="组合 45"/>
            <p:cNvGrpSpPr/>
            <p:nvPr/>
          </p:nvGrpSpPr>
          <p:grpSpPr>
            <a:xfrm>
              <a:off x="4691511" y="1516276"/>
              <a:ext cx="2447927" cy="3826129"/>
              <a:chOff x="4691511" y="1516276"/>
              <a:chExt cx="2447927" cy="3826129"/>
            </a:xfrm>
          </p:grpSpPr>
          <p:sp>
            <p:nvSpPr>
              <p:cNvPr id="39" name="椭圆 38"/>
              <p:cNvSpPr/>
              <p:nvPr/>
            </p:nvSpPr>
            <p:spPr bwMode="auto">
              <a:xfrm>
                <a:off x="4691511" y="3861048"/>
                <a:ext cx="816593" cy="591999"/>
              </a:xfrm>
              <a:prstGeom prst="ellipse">
                <a:avLst/>
              </a:prstGeom>
              <a:noFill/>
              <a:ln w="25400"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latin typeface="黑体" pitchFamily="2" charset="-122"/>
                  <a:ea typeface="黑体" pitchFamily="2" charset="-122"/>
                </a:endParaRPr>
              </a:p>
            </p:txBody>
          </p:sp>
          <p:sp>
            <p:nvSpPr>
              <p:cNvPr id="40" name="椭圆 39"/>
              <p:cNvSpPr/>
              <p:nvPr/>
            </p:nvSpPr>
            <p:spPr bwMode="auto">
              <a:xfrm>
                <a:off x="4698777" y="4750406"/>
                <a:ext cx="816593" cy="591999"/>
              </a:xfrm>
              <a:prstGeom prst="ellipse">
                <a:avLst/>
              </a:prstGeom>
              <a:noFill/>
              <a:ln w="25400"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latin typeface="黑体" pitchFamily="2" charset="-122"/>
                  <a:ea typeface="黑体" pitchFamily="2" charset="-122"/>
                </a:endParaRPr>
              </a:p>
            </p:txBody>
          </p:sp>
          <p:cxnSp>
            <p:nvCxnSpPr>
              <p:cNvPr id="42" name="直接箭头连接符 41"/>
              <p:cNvCxnSpPr>
                <a:stCxn id="39" idx="7"/>
              </p:cNvCxnSpPr>
              <p:nvPr/>
            </p:nvCxnSpPr>
            <p:spPr bwMode="auto">
              <a:xfrm flipV="1">
                <a:off x="5388517" y="1516276"/>
                <a:ext cx="1750921" cy="2431468"/>
              </a:xfrm>
              <a:prstGeom prst="straightConnector1">
                <a:avLst/>
              </a:prstGeom>
              <a:solidFill>
                <a:schemeClr val="accent1"/>
              </a:solidFill>
              <a:ln w="9525" cap="flat" cmpd="sng" algn="ctr">
                <a:solidFill>
                  <a:srgbClr val="C00000"/>
                </a:solidFill>
                <a:prstDash val="sysDash"/>
                <a:round/>
                <a:headEnd type="none"/>
                <a:tailEnd type="stealth" w="lg" len="lg"/>
              </a:ln>
              <a:effectLst/>
            </p:spPr>
          </p:cxnSp>
          <p:cxnSp>
            <p:nvCxnSpPr>
              <p:cNvPr id="44" name="直接箭头连接符 43"/>
              <p:cNvCxnSpPr/>
              <p:nvPr/>
            </p:nvCxnSpPr>
            <p:spPr bwMode="auto">
              <a:xfrm flipV="1">
                <a:off x="5450687" y="1556975"/>
                <a:ext cx="1688751" cy="3287172"/>
              </a:xfrm>
              <a:prstGeom prst="straightConnector1">
                <a:avLst/>
              </a:prstGeom>
              <a:solidFill>
                <a:schemeClr val="accent1"/>
              </a:solidFill>
              <a:ln w="9525" cap="flat" cmpd="sng" algn="ctr">
                <a:solidFill>
                  <a:srgbClr val="C00000"/>
                </a:solidFill>
                <a:prstDash val="sysDash"/>
                <a:round/>
                <a:headEnd type="none"/>
                <a:tailEnd type="stealth" w="lg" len="lg"/>
              </a:ln>
              <a:effectLst/>
            </p:spPr>
          </p:cxnSp>
        </p:grpSp>
        <p:sp>
          <p:nvSpPr>
            <p:cNvPr id="47" name="TextBox 20"/>
            <p:cNvSpPr txBox="1">
              <a:spLocks noChangeArrowheads="1"/>
            </p:cNvSpPr>
            <p:nvPr/>
          </p:nvSpPr>
          <p:spPr bwMode="auto">
            <a:xfrm>
              <a:off x="6820833" y="784791"/>
              <a:ext cx="2312168" cy="707886"/>
            </a:xfrm>
            <a:prstGeom prst="rect">
              <a:avLst/>
            </a:prstGeom>
            <a:noFill/>
            <a:ln w="9525">
              <a:noFill/>
              <a:miter lim="800000"/>
              <a:headEnd/>
              <a:tailEnd/>
            </a:ln>
          </p:spPr>
          <p:txBody>
            <a:bodyPr wrap="square">
              <a:spAutoFit/>
            </a:bodyPr>
            <a:lstStyle/>
            <a:p>
              <a:pPr marL="0" lvl="1"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二分查找下复杂度为</a:t>
              </a:r>
              <a:r>
                <a:rPr lang="en-US" altLang="zh-CN" sz="2000" b="1" dirty="0">
                  <a:solidFill>
                    <a:srgbClr val="C00000"/>
                  </a:solidFill>
                  <a:latin typeface="微软雅黑" panose="020B0503020204020204" pitchFamily="34" charset="-122"/>
                  <a:ea typeface="微软雅黑" panose="020B0503020204020204" pitchFamily="34" charset="-122"/>
                </a:rPr>
                <a:t>O(</a:t>
              </a:r>
              <a:r>
                <a:rPr lang="en-US" altLang="zh-CN" sz="2000" b="1" dirty="0" err="1">
                  <a:solidFill>
                    <a:srgbClr val="C00000"/>
                  </a:solidFill>
                  <a:latin typeface="微软雅黑" panose="020B0503020204020204" pitchFamily="34" charset="-122"/>
                  <a:ea typeface="微软雅黑" panose="020B0503020204020204" pitchFamily="34" charset="-122"/>
                </a:rPr>
                <a:t>logn</a:t>
              </a:r>
              <a:r>
                <a:rPr lang="en-US" altLang="zh-CN"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sp>
        <p:nvSpPr>
          <p:cNvPr id="30" name="TextBox 20"/>
          <p:cNvSpPr txBox="1">
            <a:spLocks noChangeArrowheads="1"/>
          </p:cNvSpPr>
          <p:nvPr/>
        </p:nvSpPr>
        <p:spPr bwMode="auto">
          <a:xfrm>
            <a:off x="298733" y="5945634"/>
            <a:ext cx="8593747" cy="707886"/>
          </a:xfrm>
          <a:prstGeom prst="rect">
            <a:avLst/>
          </a:prstGeom>
          <a:solidFill>
            <a:schemeClr val="accent2">
              <a:lumMod val="50000"/>
            </a:schemeClr>
          </a:solidFill>
        </p:spPr>
        <p:txBody>
          <a:bodyPr wrap="square">
            <a:spAutoFit/>
          </a:bodyPr>
          <a:lstStyle>
            <a:defPPr>
              <a:defRPr lang="zh-CN"/>
            </a:defPPr>
            <a:lvl1pPr algn="ctr">
              <a:defRPr sz="2000" b="1">
                <a:solidFill>
                  <a:schemeClr val="bg1"/>
                </a:solidFill>
                <a:latin typeface="微软雅黑" panose="020B0503020204020204" pitchFamily="34" charset="-122"/>
                <a:ea typeface="微软雅黑" panose="020B0503020204020204" pitchFamily="34" charset="-122"/>
              </a:defRPr>
            </a:lvl1pPr>
          </a:lstStyle>
          <a:p>
            <a:pPr lvl="1" algn="ctr"/>
            <a:r>
              <a:rPr lang="zh-CN" altLang="en-US" sz="2000" b="1" dirty="0">
                <a:solidFill>
                  <a:schemeClr val="bg1"/>
                </a:solidFill>
                <a:latin typeface="微软雅黑" panose="020B0503020204020204" pitchFamily="34" charset="-122"/>
                <a:ea typeface="微软雅黑" panose="020B0503020204020204" pitchFamily="34" charset="-122"/>
              </a:rPr>
              <a:t>之前的分析针对的是查找、插入、删除复杂度分析，本章介绍的查找仅仅是查找最大元素</a:t>
            </a:r>
            <a:r>
              <a:rPr lang="en-US" altLang="zh-CN" sz="2000" b="1" dirty="0" err="1">
                <a:solidFill>
                  <a:schemeClr val="bg1"/>
                </a:solidFill>
                <a:latin typeface="微软雅黑" panose="020B0503020204020204" pitchFamily="34" charset="-122"/>
                <a:ea typeface="微软雅黑" panose="020B0503020204020204" pitchFamily="34" charset="-122"/>
              </a:rPr>
              <a:t>getMax</a:t>
            </a:r>
            <a:r>
              <a:rPr lang="zh-CN" altLang="en-US" sz="2000" b="1" dirty="0">
                <a:solidFill>
                  <a:schemeClr val="bg1"/>
                </a:solidFill>
                <a:latin typeface="微软雅黑" panose="020B0503020204020204" pitchFamily="34" charset="-122"/>
                <a:ea typeface="微软雅黑" panose="020B0503020204020204" pitchFamily="34" charset="-122"/>
              </a:rPr>
              <a:t>，删除仅仅是删除最大元素</a:t>
            </a:r>
            <a:r>
              <a:rPr lang="en-US" altLang="zh-CN" sz="2000" b="1" dirty="0" err="1">
                <a:solidFill>
                  <a:schemeClr val="bg1"/>
                </a:solidFill>
                <a:latin typeface="微软雅黑" panose="020B0503020204020204" pitchFamily="34" charset="-122"/>
                <a:ea typeface="微软雅黑" panose="020B0503020204020204" pitchFamily="34" charset="-122"/>
              </a:rPr>
              <a:t>delMax</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1371859"/>
      </p:ext>
    </p:extLst>
  </p:cSld>
  <p:clrMapOvr>
    <a:masterClrMapping/>
  </p:clrMapOvr>
  <p:transition advTm="157">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2469" y="2910542"/>
            <a:ext cx="8327231" cy="1143000"/>
          </a:xfrm>
        </p:spPr>
        <p:txBody>
          <a:bodyPr/>
          <a:lstStyle/>
          <a:p>
            <a:r>
              <a:rPr lang="zh-CN" altLang="en-US" sz="12420" dirty="0"/>
              <a:t>谢 谢！</a:t>
            </a:r>
          </a:p>
        </p:txBody>
      </p:sp>
    </p:spTree>
    <p:extLst>
      <p:ext uri="{BB962C8B-B14F-4D97-AF65-F5344CB8AC3E}">
        <p14:creationId xmlns:p14="http://schemas.microsoft.com/office/powerpoint/2010/main" val="1373779489"/>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p>
        </p:txBody>
      </p:sp>
      <p:sp>
        <p:nvSpPr>
          <p:cNvPr id="53" name="TextBox 20"/>
          <p:cNvSpPr txBox="1">
            <a:spLocks noChangeArrowheads="1"/>
          </p:cNvSpPr>
          <p:nvPr/>
        </p:nvSpPr>
        <p:spPr bwMode="auto">
          <a:xfrm>
            <a:off x="179512" y="1124744"/>
            <a:ext cx="3816424"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基于向量的实现</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609786" y="3738165"/>
          <a:ext cx="7526858" cy="2139106"/>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62629427"/>
                    </a:ext>
                  </a:extLst>
                </a:gridCol>
                <a:gridCol w="4339493">
                  <a:extLst>
                    <a:ext uri="{9D8B030D-6E8A-4147-A177-3AD203B41FA5}">
                      <a16:colId xmlns:a16="http://schemas.microsoft.com/office/drawing/2014/main" val="2351410474"/>
                    </a:ext>
                  </a:extLst>
                </a:gridCol>
                <a:gridCol w="1459173">
                  <a:extLst>
                    <a:ext uri="{9D8B030D-6E8A-4147-A177-3AD203B41FA5}">
                      <a16:colId xmlns:a16="http://schemas.microsoft.com/office/drawing/2014/main" val="2575776419"/>
                    </a:ext>
                  </a:extLst>
                </a:gridCol>
              </a:tblGrid>
              <a:tr h="534777">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427821">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将新元素插入向量尾部</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O(1)</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427821">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遍历向量所有元素读取优先级最大者</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O(n)</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748687">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遍历向量所有元素，删除优先级最大者，对被删除元素后续元素进行移位</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O(n)+O(n)=O(n)</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sp>
        <p:nvSpPr>
          <p:cNvPr id="3" name="矩形 2"/>
          <p:cNvSpPr/>
          <p:nvPr/>
        </p:nvSpPr>
        <p:spPr bwMode="auto">
          <a:xfrm>
            <a:off x="1043608" y="2276871"/>
            <a:ext cx="432048" cy="86845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bwMode="auto">
          <a:xfrm>
            <a:off x="1547664" y="2564903"/>
            <a:ext cx="432048" cy="58041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2051720" y="2060849"/>
            <a:ext cx="432048" cy="1084474"/>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2555776" y="2204863"/>
            <a:ext cx="432048" cy="94045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3059832" y="1853536"/>
            <a:ext cx="432048" cy="1291786"/>
          </a:xfrm>
          <a:prstGeom prst="rect">
            <a:avLst/>
          </a:prstGeom>
          <a:solidFill>
            <a:schemeClr val="accent5">
              <a:lumMod val="90000"/>
            </a:schemeClr>
          </a:solidFill>
          <a:ln w="3175" algn="ctr">
            <a:no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Max</a:t>
            </a:r>
            <a:endParaRPr lang="zh-CN" altLang="en-US" sz="20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3563888" y="2708920"/>
            <a:ext cx="432048" cy="43640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矩形 12"/>
          <p:cNvSpPr/>
          <p:nvPr/>
        </p:nvSpPr>
        <p:spPr bwMode="auto">
          <a:xfrm>
            <a:off x="4067944" y="2852936"/>
            <a:ext cx="432048" cy="292385"/>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bwMode="auto">
          <a:xfrm>
            <a:off x="4572000" y="2435930"/>
            <a:ext cx="432048" cy="70939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矩形 14"/>
          <p:cNvSpPr/>
          <p:nvPr/>
        </p:nvSpPr>
        <p:spPr bwMode="auto">
          <a:xfrm>
            <a:off x="5076056" y="2132856"/>
            <a:ext cx="432048" cy="1012465"/>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矩形 15"/>
          <p:cNvSpPr/>
          <p:nvPr/>
        </p:nvSpPr>
        <p:spPr bwMode="auto">
          <a:xfrm>
            <a:off x="5580112" y="2924944"/>
            <a:ext cx="432048" cy="220376"/>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矩形 16"/>
          <p:cNvSpPr/>
          <p:nvPr/>
        </p:nvSpPr>
        <p:spPr bwMode="auto">
          <a:xfrm>
            <a:off x="6084168" y="2564903"/>
            <a:ext cx="432048" cy="580417"/>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矩形 17"/>
          <p:cNvSpPr/>
          <p:nvPr/>
        </p:nvSpPr>
        <p:spPr bwMode="auto">
          <a:xfrm>
            <a:off x="6588224" y="2276871"/>
            <a:ext cx="432048" cy="86844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矩形 18"/>
          <p:cNvSpPr/>
          <p:nvPr/>
        </p:nvSpPr>
        <p:spPr bwMode="auto">
          <a:xfrm>
            <a:off x="7092280" y="2708920"/>
            <a:ext cx="432048" cy="436400"/>
          </a:xfrm>
          <a:prstGeom prst="rect">
            <a:avLst/>
          </a:prstGeom>
          <a:solidFill>
            <a:srgbClr val="CCFF99"/>
          </a:solidFill>
          <a:ln w="3175" algn="ctr">
            <a:no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e</a:t>
            </a:r>
            <a:endParaRPr lang="zh-CN" altLang="en-US" sz="2000" b="1" dirty="0">
              <a:latin typeface="微软雅黑" panose="020B0503020204020204" pitchFamily="34" charset="-122"/>
              <a:ea typeface="微软雅黑" panose="020B0503020204020204" pitchFamily="34" charset="-122"/>
            </a:endParaRPr>
          </a:p>
        </p:txBody>
      </p:sp>
      <p:cxnSp>
        <p:nvCxnSpPr>
          <p:cNvPr id="20" name="直接箭头连接符 19"/>
          <p:cNvCxnSpPr/>
          <p:nvPr/>
        </p:nvCxnSpPr>
        <p:spPr bwMode="auto">
          <a:xfrm>
            <a:off x="863340" y="3284984"/>
            <a:ext cx="7273304" cy="0"/>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
        <p:nvSpPr>
          <p:cNvPr id="21" name="矩形 20"/>
          <p:cNvSpPr/>
          <p:nvPr/>
        </p:nvSpPr>
        <p:spPr>
          <a:xfrm>
            <a:off x="7308304" y="1763524"/>
            <a:ext cx="1031757" cy="369332"/>
          </a:xfrm>
          <a:prstGeom prst="rect">
            <a:avLst/>
          </a:prstGeom>
        </p:spPr>
        <p:txBody>
          <a:bodyPr wrap="none">
            <a:spAutoFit/>
          </a:bodyPr>
          <a:lstStyle/>
          <a:p>
            <a:pPr algn="ctr"/>
            <a:r>
              <a:rPr lang="en-US" altLang="zh-CN" b="1" dirty="0">
                <a:latin typeface="微软雅黑" panose="020B0503020204020204" pitchFamily="34" charset="-122"/>
                <a:ea typeface="微软雅黑" panose="020B0503020204020204" pitchFamily="34" charset="-122"/>
              </a:rPr>
              <a:t>insert()</a:t>
            </a:r>
            <a:endParaRPr lang="zh-CN" altLang="en-US" b="1" dirty="0">
              <a:latin typeface="微软雅黑" panose="020B0503020204020204" pitchFamily="34" charset="-122"/>
              <a:ea typeface="微软雅黑" panose="020B0503020204020204" pitchFamily="34" charset="-122"/>
            </a:endParaRPr>
          </a:p>
        </p:txBody>
      </p:sp>
      <p:cxnSp>
        <p:nvCxnSpPr>
          <p:cNvPr id="23" name="直接箭头连接符 22"/>
          <p:cNvCxnSpPr/>
          <p:nvPr/>
        </p:nvCxnSpPr>
        <p:spPr bwMode="auto">
          <a:xfrm flipH="1">
            <a:off x="7452320" y="2152253"/>
            <a:ext cx="144016" cy="423337"/>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
        <p:nvSpPr>
          <p:cNvPr id="4" name="矩形 3"/>
          <p:cNvSpPr/>
          <p:nvPr/>
        </p:nvSpPr>
        <p:spPr bwMode="auto">
          <a:xfrm>
            <a:off x="2339752" y="4725144"/>
            <a:ext cx="5796892" cy="1152127"/>
          </a:xfrm>
          <a:prstGeom prst="rect">
            <a:avLst/>
          </a:prstGeom>
          <a:solidFill>
            <a:schemeClr val="tx2"/>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399309959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p>
        </p:txBody>
      </p:sp>
      <p:sp>
        <p:nvSpPr>
          <p:cNvPr id="53" name="TextBox 20"/>
          <p:cNvSpPr txBox="1">
            <a:spLocks noChangeArrowheads="1"/>
          </p:cNvSpPr>
          <p:nvPr/>
        </p:nvSpPr>
        <p:spPr bwMode="auto">
          <a:xfrm>
            <a:off x="179512" y="1124744"/>
            <a:ext cx="4536504"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基于有序向量的实现</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609786" y="3738165"/>
          <a:ext cx="7816663" cy="2139106"/>
        </p:xfrm>
        <a:graphic>
          <a:graphicData uri="http://schemas.openxmlformats.org/drawingml/2006/table">
            <a:tbl>
              <a:tblPr firstRow="1" bandRow="1">
                <a:tableStyleId>{5C22544A-7EE6-4342-B048-85BDC9FD1C3A}</a:tableStyleId>
              </a:tblPr>
              <a:tblGrid>
                <a:gridCol w="1794732">
                  <a:extLst>
                    <a:ext uri="{9D8B030D-6E8A-4147-A177-3AD203B41FA5}">
                      <a16:colId xmlns:a16="http://schemas.microsoft.com/office/drawing/2014/main" val="2062629427"/>
                    </a:ext>
                  </a:extLst>
                </a:gridCol>
                <a:gridCol w="4255714">
                  <a:extLst>
                    <a:ext uri="{9D8B030D-6E8A-4147-A177-3AD203B41FA5}">
                      <a16:colId xmlns:a16="http://schemas.microsoft.com/office/drawing/2014/main" val="2351410474"/>
                    </a:ext>
                  </a:extLst>
                </a:gridCol>
                <a:gridCol w="1766217">
                  <a:extLst>
                    <a:ext uri="{9D8B030D-6E8A-4147-A177-3AD203B41FA5}">
                      <a16:colId xmlns:a16="http://schemas.microsoft.com/office/drawing/2014/main" val="2575776419"/>
                    </a:ext>
                  </a:extLst>
                </a:gridCol>
              </a:tblGrid>
              <a:tr h="534777">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748687">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先采用二分查找找到目标元素所需插入位置，插入后对后续元素进行移位</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)+O(n)=O(n)</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427821">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取出向量最末元素</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O(1)</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427821">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遍历向量最末元素</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O(1)</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sp>
        <p:nvSpPr>
          <p:cNvPr id="3" name="矩形 2"/>
          <p:cNvSpPr/>
          <p:nvPr/>
        </p:nvSpPr>
        <p:spPr bwMode="auto">
          <a:xfrm>
            <a:off x="4563408" y="2338420"/>
            <a:ext cx="432048" cy="86845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bwMode="auto">
          <a:xfrm>
            <a:off x="3551000" y="2626452"/>
            <a:ext cx="432048" cy="58041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6588224" y="2122397"/>
            <a:ext cx="432048" cy="1084474"/>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5575816" y="2266412"/>
            <a:ext cx="432048" cy="94045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7094425" y="1912909"/>
            <a:ext cx="432048" cy="1291786"/>
          </a:xfrm>
          <a:prstGeom prst="rect">
            <a:avLst/>
          </a:prstGeom>
          <a:solidFill>
            <a:schemeClr val="accent5">
              <a:lumMod val="90000"/>
            </a:schemeClr>
          </a:solidFill>
          <a:ln w="3175" algn="ctr">
            <a:no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Max</a:t>
            </a:r>
            <a:endParaRPr lang="zh-CN" altLang="en-US" sz="20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2032388" y="2768294"/>
            <a:ext cx="432048" cy="43640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矩形 12"/>
          <p:cNvSpPr/>
          <p:nvPr/>
        </p:nvSpPr>
        <p:spPr bwMode="auto">
          <a:xfrm>
            <a:off x="1526184" y="2914486"/>
            <a:ext cx="432048" cy="292385"/>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bwMode="auto">
          <a:xfrm>
            <a:off x="4057204" y="2497480"/>
            <a:ext cx="432048" cy="709391"/>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矩形 14"/>
          <p:cNvSpPr/>
          <p:nvPr/>
        </p:nvSpPr>
        <p:spPr bwMode="auto">
          <a:xfrm>
            <a:off x="6082020" y="2194406"/>
            <a:ext cx="432048" cy="1012465"/>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矩形 15"/>
          <p:cNvSpPr/>
          <p:nvPr/>
        </p:nvSpPr>
        <p:spPr bwMode="auto">
          <a:xfrm>
            <a:off x="1019980" y="2986495"/>
            <a:ext cx="432048" cy="220376"/>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矩形 16"/>
          <p:cNvSpPr/>
          <p:nvPr/>
        </p:nvSpPr>
        <p:spPr bwMode="auto">
          <a:xfrm>
            <a:off x="3044796" y="2626454"/>
            <a:ext cx="432048" cy="580417"/>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矩形 17"/>
          <p:cNvSpPr/>
          <p:nvPr/>
        </p:nvSpPr>
        <p:spPr bwMode="auto">
          <a:xfrm>
            <a:off x="5069612" y="2338422"/>
            <a:ext cx="432048" cy="868449"/>
          </a:xfrm>
          <a:prstGeom prst="rect">
            <a:avLst/>
          </a:prstGeom>
          <a:solidFill>
            <a:schemeClr val="accent3">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矩形 18"/>
          <p:cNvSpPr/>
          <p:nvPr/>
        </p:nvSpPr>
        <p:spPr bwMode="auto">
          <a:xfrm>
            <a:off x="2538592" y="2717554"/>
            <a:ext cx="432048" cy="487141"/>
          </a:xfrm>
          <a:prstGeom prst="rect">
            <a:avLst/>
          </a:prstGeom>
          <a:solidFill>
            <a:srgbClr val="CCFF99"/>
          </a:solidFill>
          <a:ln w="3175" algn="ctr">
            <a:noFill/>
            <a:miter lim="800000"/>
            <a:headEnd/>
            <a:tailEnd/>
          </a:ln>
          <a:effectLst/>
        </p:spPr>
        <p:txBody>
          <a:bodyPr lIns="91446" tIns="91446" rIns="91446" bIns="91446" rtlCol="0" anchor="ctr"/>
          <a:lstStyle/>
          <a:p>
            <a:pPr algn="ctr"/>
            <a:r>
              <a:rPr lang="en-US" altLang="zh-CN" sz="2000" b="1" dirty="0">
                <a:latin typeface="微软雅黑" panose="020B0503020204020204" pitchFamily="34" charset="-122"/>
                <a:ea typeface="微软雅黑" panose="020B0503020204020204" pitchFamily="34" charset="-122"/>
              </a:rPr>
              <a:t>e</a:t>
            </a:r>
            <a:endParaRPr lang="zh-CN" altLang="en-US" sz="2000" b="1" dirty="0">
              <a:latin typeface="微软雅黑" panose="020B0503020204020204" pitchFamily="34" charset="-122"/>
              <a:ea typeface="微软雅黑" panose="020B0503020204020204" pitchFamily="34" charset="-122"/>
            </a:endParaRPr>
          </a:p>
        </p:txBody>
      </p:sp>
      <p:cxnSp>
        <p:nvCxnSpPr>
          <p:cNvPr id="20" name="直接箭头连接符 19"/>
          <p:cNvCxnSpPr/>
          <p:nvPr/>
        </p:nvCxnSpPr>
        <p:spPr bwMode="auto">
          <a:xfrm>
            <a:off x="863340" y="3284984"/>
            <a:ext cx="7273304" cy="0"/>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
        <p:nvSpPr>
          <p:cNvPr id="21" name="矩形 20"/>
          <p:cNvSpPr/>
          <p:nvPr/>
        </p:nvSpPr>
        <p:spPr>
          <a:xfrm>
            <a:off x="2785321" y="1782706"/>
            <a:ext cx="1031757" cy="369332"/>
          </a:xfrm>
          <a:prstGeom prst="rect">
            <a:avLst/>
          </a:prstGeom>
        </p:spPr>
        <p:txBody>
          <a:bodyPr wrap="none">
            <a:spAutoFit/>
          </a:bodyPr>
          <a:lstStyle/>
          <a:p>
            <a:pPr algn="ctr"/>
            <a:r>
              <a:rPr lang="en-US" altLang="zh-CN" b="1" dirty="0">
                <a:latin typeface="微软雅黑" panose="020B0503020204020204" pitchFamily="34" charset="-122"/>
                <a:ea typeface="微软雅黑" panose="020B0503020204020204" pitchFamily="34" charset="-122"/>
              </a:rPr>
              <a:t>insert()</a:t>
            </a:r>
            <a:endParaRPr lang="zh-CN" altLang="en-US" b="1" dirty="0">
              <a:latin typeface="微软雅黑" panose="020B0503020204020204" pitchFamily="34" charset="-122"/>
              <a:ea typeface="微软雅黑" panose="020B0503020204020204" pitchFamily="34" charset="-122"/>
            </a:endParaRPr>
          </a:p>
        </p:txBody>
      </p:sp>
      <p:cxnSp>
        <p:nvCxnSpPr>
          <p:cNvPr id="23" name="直接箭头连接符 22"/>
          <p:cNvCxnSpPr/>
          <p:nvPr/>
        </p:nvCxnSpPr>
        <p:spPr bwMode="auto">
          <a:xfrm flipH="1">
            <a:off x="2811269" y="2203115"/>
            <a:ext cx="144016" cy="423337"/>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
        <p:nvSpPr>
          <p:cNvPr id="22" name="矩形 21"/>
          <p:cNvSpPr/>
          <p:nvPr/>
        </p:nvSpPr>
        <p:spPr bwMode="auto">
          <a:xfrm>
            <a:off x="2426961" y="5013177"/>
            <a:ext cx="5999487" cy="864096"/>
          </a:xfrm>
          <a:prstGeom prst="rect">
            <a:avLst/>
          </a:prstGeom>
          <a:solidFill>
            <a:schemeClr val="tx2"/>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87195654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p>
        </p:txBody>
      </p:sp>
      <p:sp>
        <p:nvSpPr>
          <p:cNvPr id="53" name="TextBox 20"/>
          <p:cNvSpPr txBox="1">
            <a:spLocks noChangeArrowheads="1"/>
          </p:cNvSpPr>
          <p:nvPr/>
        </p:nvSpPr>
        <p:spPr bwMode="auto">
          <a:xfrm>
            <a:off x="179512" y="1124744"/>
            <a:ext cx="5828352" cy="58477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基于平衡二叉搜索树的实现</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08845" y="3985916"/>
          <a:ext cx="8719923" cy="1554480"/>
        </p:xfrm>
        <a:graphic>
          <a:graphicData uri="http://schemas.openxmlformats.org/drawingml/2006/table">
            <a:tbl>
              <a:tblPr firstRow="1" bandRow="1">
                <a:tableStyleId>{5C22544A-7EE6-4342-B048-85BDC9FD1C3A}</a:tableStyleId>
              </a:tblPr>
              <a:tblGrid>
                <a:gridCol w="1447115">
                  <a:extLst>
                    <a:ext uri="{9D8B030D-6E8A-4147-A177-3AD203B41FA5}">
                      <a16:colId xmlns:a16="http://schemas.microsoft.com/office/drawing/2014/main" val="2062629427"/>
                    </a:ext>
                  </a:extLst>
                </a:gridCol>
                <a:gridCol w="5804689">
                  <a:extLst>
                    <a:ext uri="{9D8B030D-6E8A-4147-A177-3AD203B41FA5}">
                      <a16:colId xmlns:a16="http://schemas.microsoft.com/office/drawing/2014/main" val="2351410474"/>
                    </a:ext>
                  </a:extLst>
                </a:gridCol>
                <a:gridCol w="1468119">
                  <a:extLst>
                    <a:ext uri="{9D8B030D-6E8A-4147-A177-3AD203B41FA5}">
                      <a16:colId xmlns:a16="http://schemas.microsoft.com/office/drawing/2014/main" val="2575776419"/>
                    </a:ext>
                  </a:extLst>
                </a:gridCol>
              </a:tblGrid>
              <a:tr h="416545">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269129">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平衡二叉搜索树的元素插入</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不断地对右子树进行访问</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不断地对右子树访问，删除极右元素，并维护平衡</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grpSp>
        <p:nvGrpSpPr>
          <p:cNvPr id="4" name="组合 3"/>
          <p:cNvGrpSpPr/>
          <p:nvPr/>
        </p:nvGrpSpPr>
        <p:grpSpPr>
          <a:xfrm>
            <a:off x="251520" y="1772817"/>
            <a:ext cx="8630040" cy="2016224"/>
            <a:chOff x="316572" y="1768244"/>
            <a:chExt cx="9016689" cy="3225369"/>
          </a:xfrm>
        </p:grpSpPr>
        <p:sp>
          <p:nvSpPr>
            <p:cNvPr id="22" name="圆角矩形 21"/>
            <p:cNvSpPr/>
            <p:nvPr/>
          </p:nvSpPr>
          <p:spPr bwMode="auto">
            <a:xfrm>
              <a:off x="4067944" y="202420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2013012235</a:t>
              </a:r>
              <a:endParaRPr lang="zh-CN" altLang="en-US" sz="1200" b="1"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446905" y="2206894"/>
              <a:ext cx="1621039" cy="469496"/>
              <a:chOff x="3632014" y="4509120"/>
              <a:chExt cx="1269761" cy="216024"/>
            </a:xfrm>
          </p:grpSpPr>
          <p:cxnSp>
            <p:nvCxnSpPr>
              <p:cNvPr id="25" name="直接连接符 2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26" name="直接连接符 2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27" name="组合 26"/>
            <p:cNvGrpSpPr/>
            <p:nvPr/>
          </p:nvGrpSpPr>
          <p:grpSpPr>
            <a:xfrm flipH="1">
              <a:off x="5076056" y="2204864"/>
              <a:ext cx="1763338" cy="471526"/>
              <a:chOff x="3632014" y="4509120"/>
              <a:chExt cx="1269761" cy="216024"/>
            </a:xfrm>
          </p:grpSpPr>
          <p:cxnSp>
            <p:nvCxnSpPr>
              <p:cNvPr id="28" name="直接连接符 2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29" name="直接连接符 2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cxnSp>
          <p:nvCxnSpPr>
            <p:cNvPr id="30" name="直接连接符 29"/>
            <p:cNvCxnSpPr/>
            <p:nvPr/>
          </p:nvCxnSpPr>
          <p:spPr bwMode="auto">
            <a:xfrm flipH="1" flipV="1">
              <a:off x="4572000" y="1768244"/>
              <a:ext cx="0" cy="255965"/>
            </a:xfrm>
            <a:prstGeom prst="line">
              <a:avLst/>
            </a:prstGeom>
            <a:solidFill>
              <a:schemeClr val="accent1"/>
            </a:solidFill>
            <a:ln w="19050" cap="flat" cmpd="sng" algn="ctr">
              <a:solidFill>
                <a:schemeClr val="tx1"/>
              </a:solidFill>
              <a:prstDash val="solid"/>
              <a:round/>
              <a:headEnd type="stealth" w="lg" len="lg"/>
              <a:tailEnd type="none"/>
            </a:ln>
            <a:effectLst/>
          </p:spPr>
        </p:cxnSp>
        <p:sp>
          <p:nvSpPr>
            <p:cNvPr id="31" name="圆角矩形 30"/>
            <p:cNvSpPr/>
            <p:nvPr/>
          </p:nvSpPr>
          <p:spPr bwMode="auto">
            <a:xfrm>
              <a:off x="1942849" y="2676390"/>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2012012118</a:t>
              </a:r>
              <a:endParaRPr lang="zh-CN" altLang="en-US" sz="12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366786" y="2872698"/>
              <a:ext cx="576063" cy="459983"/>
              <a:chOff x="3632014" y="4509120"/>
              <a:chExt cx="1269761" cy="216024"/>
            </a:xfrm>
          </p:grpSpPr>
          <p:cxnSp>
            <p:nvCxnSpPr>
              <p:cNvPr id="33" name="直接连接符 3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4" name="直接连接符 3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35" name="组合 34"/>
            <p:cNvGrpSpPr/>
            <p:nvPr/>
          </p:nvGrpSpPr>
          <p:grpSpPr>
            <a:xfrm flipH="1">
              <a:off x="2950959" y="2853169"/>
              <a:ext cx="645359" cy="479512"/>
              <a:chOff x="3632014" y="4509120"/>
              <a:chExt cx="1269761" cy="216024"/>
            </a:xfrm>
          </p:grpSpPr>
          <p:cxnSp>
            <p:nvCxnSpPr>
              <p:cNvPr id="36" name="直接连接符 3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37" name="直接连接符 3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38" name="圆角矩形 37"/>
            <p:cNvSpPr/>
            <p:nvPr/>
          </p:nvSpPr>
          <p:spPr bwMode="auto">
            <a:xfrm>
              <a:off x="6335338" y="2687135"/>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2014011971</a:t>
              </a:r>
              <a:endParaRPr lang="zh-CN" altLang="en-US" sz="1200" b="1" dirty="0">
                <a:latin typeface="微软雅黑" panose="020B0503020204020204" pitchFamily="34" charset="-122"/>
                <a:ea typeface="微软雅黑" panose="020B0503020204020204" pitchFamily="34" charset="-122"/>
              </a:endParaRPr>
            </a:p>
          </p:txBody>
        </p:sp>
        <p:grpSp>
          <p:nvGrpSpPr>
            <p:cNvPr id="39" name="组合 38"/>
            <p:cNvGrpSpPr/>
            <p:nvPr/>
          </p:nvGrpSpPr>
          <p:grpSpPr>
            <a:xfrm>
              <a:off x="5653732" y="2883444"/>
              <a:ext cx="681606" cy="449238"/>
              <a:chOff x="3632014" y="4509120"/>
              <a:chExt cx="1269761" cy="216024"/>
            </a:xfrm>
          </p:grpSpPr>
          <p:cxnSp>
            <p:nvCxnSpPr>
              <p:cNvPr id="40" name="直接连接符 3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1" name="直接连接符 4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2" name="组合 41"/>
            <p:cNvGrpSpPr/>
            <p:nvPr/>
          </p:nvGrpSpPr>
          <p:grpSpPr>
            <a:xfrm flipH="1">
              <a:off x="7343446" y="2863914"/>
              <a:ext cx="792089" cy="425535"/>
              <a:chOff x="3632014" y="4509120"/>
              <a:chExt cx="1269761" cy="216024"/>
            </a:xfrm>
          </p:grpSpPr>
          <p:cxnSp>
            <p:nvCxnSpPr>
              <p:cNvPr id="43" name="直接连接符 4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4" name="直接连接符 4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45" name="圆角矩形 44"/>
            <p:cNvSpPr/>
            <p:nvPr/>
          </p:nvSpPr>
          <p:spPr bwMode="auto">
            <a:xfrm>
              <a:off x="766285" y="3339508"/>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2012011477</a:t>
              </a:r>
              <a:endParaRPr lang="zh-CN" altLang="en-US" sz="1200" b="1" dirty="0">
                <a:latin typeface="微软雅黑" panose="020B0503020204020204" pitchFamily="34" charset="-122"/>
                <a:ea typeface="微软雅黑" panose="020B0503020204020204" pitchFamily="34" charset="-122"/>
              </a:endParaRPr>
            </a:p>
          </p:txBody>
        </p:sp>
        <p:grpSp>
          <p:nvGrpSpPr>
            <p:cNvPr id="46" name="组合 45"/>
            <p:cNvGrpSpPr/>
            <p:nvPr/>
          </p:nvGrpSpPr>
          <p:grpSpPr>
            <a:xfrm>
              <a:off x="605177" y="3525071"/>
              <a:ext cx="152755" cy="459983"/>
              <a:chOff x="3632014" y="4509120"/>
              <a:chExt cx="1269761" cy="216024"/>
            </a:xfrm>
          </p:grpSpPr>
          <p:cxnSp>
            <p:nvCxnSpPr>
              <p:cNvPr id="47" name="直接连接符 46"/>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48" name="直接连接符 47"/>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49" name="组合 48"/>
            <p:cNvGrpSpPr/>
            <p:nvPr/>
          </p:nvGrpSpPr>
          <p:grpSpPr>
            <a:xfrm flipH="1">
              <a:off x="1774397" y="3500947"/>
              <a:ext cx="224762" cy="479512"/>
              <a:chOff x="3632014" y="4509120"/>
              <a:chExt cx="1269761" cy="216024"/>
            </a:xfrm>
          </p:grpSpPr>
          <p:cxnSp>
            <p:nvCxnSpPr>
              <p:cNvPr id="50" name="直接连接符 49"/>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1" name="直接连接符 50"/>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52" name="圆角矩形 51"/>
            <p:cNvSpPr/>
            <p:nvPr/>
          </p:nvSpPr>
          <p:spPr bwMode="auto">
            <a:xfrm>
              <a:off x="3073445" y="3332681"/>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2013012197</a:t>
              </a:r>
              <a:endParaRPr lang="zh-CN" altLang="en-US" sz="1200" b="1" dirty="0">
                <a:latin typeface="微软雅黑" panose="020B0503020204020204" pitchFamily="34" charset="-122"/>
                <a:ea typeface="微软雅黑" panose="020B0503020204020204" pitchFamily="34" charset="-122"/>
              </a:endParaRPr>
            </a:p>
          </p:txBody>
        </p:sp>
        <p:grpSp>
          <p:nvGrpSpPr>
            <p:cNvPr id="54" name="组合 53"/>
            <p:cNvGrpSpPr/>
            <p:nvPr/>
          </p:nvGrpSpPr>
          <p:grpSpPr>
            <a:xfrm>
              <a:off x="2905224" y="3512952"/>
              <a:ext cx="177233" cy="459983"/>
              <a:chOff x="3632014" y="4509120"/>
              <a:chExt cx="1269761" cy="216024"/>
            </a:xfrm>
          </p:grpSpPr>
          <p:cxnSp>
            <p:nvCxnSpPr>
              <p:cNvPr id="55" name="直接连接符 5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6" name="直接连接符 5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57" name="组合 56"/>
            <p:cNvGrpSpPr/>
            <p:nvPr/>
          </p:nvGrpSpPr>
          <p:grpSpPr>
            <a:xfrm flipH="1">
              <a:off x="4081557" y="3494120"/>
              <a:ext cx="224762" cy="479512"/>
              <a:chOff x="3632014" y="4509120"/>
              <a:chExt cx="1269761" cy="216024"/>
            </a:xfrm>
          </p:grpSpPr>
          <p:cxnSp>
            <p:nvCxnSpPr>
              <p:cNvPr id="58" name="直接连接符 57"/>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59" name="直接连接符 58"/>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60" name="圆角矩形 59"/>
            <p:cNvSpPr/>
            <p:nvPr/>
          </p:nvSpPr>
          <p:spPr bwMode="auto">
            <a:xfrm>
              <a:off x="5165794" y="3325486"/>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2013013305</a:t>
              </a:r>
              <a:endParaRPr lang="zh-CN" altLang="en-US" sz="1200" b="1" dirty="0">
                <a:latin typeface="微软雅黑" panose="020B0503020204020204" pitchFamily="34" charset="-122"/>
                <a:ea typeface="微软雅黑" panose="020B0503020204020204" pitchFamily="34" charset="-122"/>
              </a:endParaRPr>
            </a:p>
          </p:txBody>
        </p:sp>
        <p:grpSp>
          <p:nvGrpSpPr>
            <p:cNvPr id="61" name="组合 60"/>
            <p:cNvGrpSpPr/>
            <p:nvPr/>
          </p:nvGrpSpPr>
          <p:grpSpPr>
            <a:xfrm>
              <a:off x="5004686" y="3511049"/>
              <a:ext cx="160169" cy="459983"/>
              <a:chOff x="3632014" y="4509120"/>
              <a:chExt cx="1269761" cy="216024"/>
            </a:xfrm>
          </p:grpSpPr>
          <p:cxnSp>
            <p:nvCxnSpPr>
              <p:cNvPr id="62" name="直接连接符 6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3" name="直接连接符 6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64" name="组合 63"/>
            <p:cNvGrpSpPr/>
            <p:nvPr/>
          </p:nvGrpSpPr>
          <p:grpSpPr>
            <a:xfrm flipH="1">
              <a:off x="6173906" y="3486925"/>
              <a:ext cx="224762" cy="479512"/>
              <a:chOff x="3632014" y="4509120"/>
              <a:chExt cx="1269761" cy="216024"/>
            </a:xfrm>
          </p:grpSpPr>
          <p:cxnSp>
            <p:nvCxnSpPr>
              <p:cNvPr id="65" name="直接连接符 64"/>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66" name="直接连接符 65"/>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67" name="圆角矩形 66"/>
            <p:cNvSpPr/>
            <p:nvPr/>
          </p:nvSpPr>
          <p:spPr bwMode="auto">
            <a:xfrm>
              <a:off x="7669508" y="3301362"/>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2014012474</a:t>
              </a:r>
              <a:endParaRPr lang="zh-CN" altLang="en-US" sz="1200" b="1"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7516753" y="3482330"/>
              <a:ext cx="152755" cy="459983"/>
              <a:chOff x="3632014" y="4509120"/>
              <a:chExt cx="1269761" cy="216024"/>
            </a:xfrm>
          </p:grpSpPr>
          <p:cxnSp>
            <p:nvCxnSpPr>
              <p:cNvPr id="69" name="直接连接符 6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0" name="直接连接符 6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71" name="组合 70"/>
            <p:cNvGrpSpPr/>
            <p:nvPr/>
          </p:nvGrpSpPr>
          <p:grpSpPr>
            <a:xfrm flipH="1">
              <a:off x="8677620" y="3462801"/>
              <a:ext cx="224762" cy="479512"/>
              <a:chOff x="3632014" y="4509120"/>
              <a:chExt cx="1269761" cy="216024"/>
            </a:xfrm>
          </p:grpSpPr>
          <p:cxnSp>
            <p:nvCxnSpPr>
              <p:cNvPr id="72" name="直接连接符 71"/>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73" name="直接连接符 72"/>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74" name="圆角矩形 73"/>
            <p:cNvSpPr/>
            <p:nvPr/>
          </p:nvSpPr>
          <p:spPr bwMode="auto">
            <a:xfrm>
              <a:off x="316572" y="398045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2012010518</a:t>
              </a:r>
              <a:endParaRPr lang="zh-CN" altLang="en-US" sz="1200" b="1" dirty="0">
                <a:latin typeface="微软雅黑" panose="020B0503020204020204" pitchFamily="34" charset="-122"/>
                <a:ea typeface="微软雅黑" panose="020B0503020204020204" pitchFamily="34" charset="-122"/>
              </a:endParaRPr>
            </a:p>
          </p:txBody>
        </p:sp>
        <p:sp>
          <p:nvSpPr>
            <p:cNvPr id="75" name="圆角矩形 74"/>
            <p:cNvSpPr/>
            <p:nvPr/>
          </p:nvSpPr>
          <p:spPr bwMode="auto">
            <a:xfrm>
              <a:off x="1438794" y="3968546"/>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2012011494</a:t>
              </a:r>
              <a:endParaRPr lang="zh-CN" altLang="en-US" sz="1200" b="1" dirty="0">
                <a:latin typeface="微软雅黑" panose="020B0503020204020204" pitchFamily="34" charset="-122"/>
                <a:ea typeface="微软雅黑" panose="020B0503020204020204" pitchFamily="34" charset="-122"/>
              </a:endParaRPr>
            </a:p>
          </p:txBody>
        </p:sp>
        <p:sp>
          <p:nvSpPr>
            <p:cNvPr id="77" name="圆角矩形 76"/>
            <p:cNvSpPr/>
            <p:nvPr/>
          </p:nvSpPr>
          <p:spPr bwMode="auto">
            <a:xfrm>
              <a:off x="3738694" y="396699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2013012217</a:t>
              </a:r>
              <a:endParaRPr lang="zh-CN" altLang="en-US" sz="1200" b="1" dirty="0">
                <a:latin typeface="微软雅黑" panose="020B0503020204020204" pitchFamily="34" charset="-122"/>
                <a:ea typeface="微软雅黑" panose="020B0503020204020204" pitchFamily="34" charset="-122"/>
              </a:endParaRPr>
            </a:p>
          </p:txBody>
        </p:sp>
        <p:sp>
          <p:nvSpPr>
            <p:cNvPr id="78" name="圆角矩形 77"/>
            <p:cNvSpPr/>
            <p:nvPr/>
          </p:nvSpPr>
          <p:spPr bwMode="auto">
            <a:xfrm>
              <a:off x="4821638" y="3972651"/>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2013012620</a:t>
              </a:r>
              <a:endParaRPr lang="zh-CN" altLang="en-US" sz="1200" b="1" dirty="0">
                <a:latin typeface="微软雅黑" panose="020B0503020204020204" pitchFamily="34" charset="-122"/>
                <a:ea typeface="微软雅黑" panose="020B0503020204020204" pitchFamily="34" charset="-122"/>
              </a:endParaRPr>
            </a:p>
          </p:txBody>
        </p:sp>
        <p:sp>
          <p:nvSpPr>
            <p:cNvPr id="79" name="圆角矩形 78"/>
            <p:cNvSpPr/>
            <p:nvPr/>
          </p:nvSpPr>
          <p:spPr bwMode="auto">
            <a:xfrm>
              <a:off x="5991227" y="3960738"/>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2014010525</a:t>
              </a:r>
              <a:endParaRPr lang="zh-CN" altLang="en-US" sz="1200" b="1" dirty="0">
                <a:latin typeface="微软雅黑" panose="020B0503020204020204" pitchFamily="34" charset="-122"/>
                <a:ea typeface="微软雅黑" panose="020B0503020204020204" pitchFamily="34" charset="-122"/>
              </a:endParaRPr>
            </a:p>
          </p:txBody>
        </p:sp>
        <p:sp>
          <p:nvSpPr>
            <p:cNvPr id="80" name="圆角矩形 79"/>
            <p:cNvSpPr/>
            <p:nvPr/>
          </p:nvSpPr>
          <p:spPr bwMode="auto">
            <a:xfrm>
              <a:off x="7155560" y="3954226"/>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2014012199</a:t>
              </a:r>
              <a:endParaRPr lang="zh-CN" altLang="en-US" sz="1200" b="1" dirty="0">
                <a:latin typeface="微软雅黑" panose="020B0503020204020204" pitchFamily="34" charset="-122"/>
                <a:ea typeface="微软雅黑" panose="020B0503020204020204" pitchFamily="34" charset="-122"/>
              </a:endParaRPr>
            </a:p>
          </p:txBody>
        </p:sp>
        <p:sp>
          <p:nvSpPr>
            <p:cNvPr id="81" name="圆角矩形 80"/>
            <p:cNvSpPr/>
            <p:nvPr/>
          </p:nvSpPr>
          <p:spPr bwMode="auto">
            <a:xfrm>
              <a:off x="8325149" y="3942313"/>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2016110057</a:t>
              </a:r>
              <a:endParaRPr lang="zh-CN" altLang="en-US" sz="1200" b="1" dirty="0">
                <a:latin typeface="微软雅黑" panose="020B0503020204020204" pitchFamily="34" charset="-122"/>
                <a:ea typeface="微软雅黑" panose="020B0503020204020204" pitchFamily="34" charset="-122"/>
              </a:endParaRPr>
            </a:p>
          </p:txBody>
        </p:sp>
        <p:grpSp>
          <p:nvGrpSpPr>
            <p:cNvPr id="82" name="组合 81"/>
            <p:cNvGrpSpPr/>
            <p:nvPr/>
          </p:nvGrpSpPr>
          <p:grpSpPr>
            <a:xfrm>
              <a:off x="2494273" y="4179230"/>
              <a:ext cx="108854" cy="427226"/>
              <a:chOff x="3632014" y="4509120"/>
              <a:chExt cx="1269761" cy="216024"/>
            </a:xfrm>
          </p:grpSpPr>
          <p:cxnSp>
            <p:nvCxnSpPr>
              <p:cNvPr id="83" name="直接连接符 82"/>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4" name="直接连接符 83"/>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85" name="组合 84"/>
            <p:cNvGrpSpPr/>
            <p:nvPr/>
          </p:nvGrpSpPr>
          <p:grpSpPr>
            <a:xfrm flipH="1">
              <a:off x="3582472" y="4179229"/>
              <a:ext cx="69285" cy="427226"/>
              <a:chOff x="3632014" y="4509120"/>
              <a:chExt cx="1269761" cy="216024"/>
            </a:xfrm>
          </p:grpSpPr>
          <p:cxnSp>
            <p:nvCxnSpPr>
              <p:cNvPr id="86" name="直接连接符 85"/>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87" name="直接连接符 86"/>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88" name="圆角矩形 87"/>
            <p:cNvSpPr/>
            <p:nvPr/>
          </p:nvSpPr>
          <p:spPr bwMode="auto">
            <a:xfrm>
              <a:off x="1998219" y="4606455"/>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2012012374</a:t>
              </a:r>
              <a:endParaRPr lang="zh-CN" altLang="en-US" sz="1200" b="1" dirty="0">
                <a:latin typeface="微软雅黑" panose="020B0503020204020204" pitchFamily="34" charset="-122"/>
                <a:ea typeface="微软雅黑" panose="020B0503020204020204" pitchFamily="34" charset="-122"/>
              </a:endParaRPr>
            </a:p>
          </p:txBody>
        </p:sp>
        <p:sp>
          <p:nvSpPr>
            <p:cNvPr id="89" name="圆角矩形 88"/>
            <p:cNvSpPr/>
            <p:nvPr/>
          </p:nvSpPr>
          <p:spPr bwMode="auto">
            <a:xfrm>
              <a:off x="3185826" y="461322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2013011635</a:t>
              </a:r>
              <a:endParaRPr lang="zh-CN" altLang="en-US" sz="1200" b="1" dirty="0">
                <a:latin typeface="微软雅黑" panose="020B0503020204020204" pitchFamily="34" charset="-122"/>
                <a:ea typeface="微软雅黑" panose="020B0503020204020204" pitchFamily="34" charset="-122"/>
              </a:endParaRPr>
            </a:p>
          </p:txBody>
        </p:sp>
        <p:grpSp>
          <p:nvGrpSpPr>
            <p:cNvPr id="90" name="组合 89"/>
            <p:cNvGrpSpPr/>
            <p:nvPr/>
          </p:nvGrpSpPr>
          <p:grpSpPr>
            <a:xfrm>
              <a:off x="5924426" y="4161758"/>
              <a:ext cx="69415" cy="459983"/>
              <a:chOff x="3632014" y="4509120"/>
              <a:chExt cx="1269761" cy="216024"/>
            </a:xfrm>
          </p:grpSpPr>
          <p:cxnSp>
            <p:nvCxnSpPr>
              <p:cNvPr id="91" name="直接连接符 90"/>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2" name="直接连接符 91"/>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grpSp>
          <p:nvGrpSpPr>
            <p:cNvPr id="93" name="组合 92"/>
            <p:cNvGrpSpPr/>
            <p:nvPr/>
          </p:nvGrpSpPr>
          <p:grpSpPr>
            <a:xfrm flipH="1">
              <a:off x="6999641" y="4154141"/>
              <a:ext cx="52323" cy="479512"/>
              <a:chOff x="3632014" y="4509120"/>
              <a:chExt cx="1269761" cy="216024"/>
            </a:xfrm>
          </p:grpSpPr>
          <p:cxnSp>
            <p:nvCxnSpPr>
              <p:cNvPr id="94" name="直接连接符 93"/>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95" name="直接连接符 94"/>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96" name="圆角矩形 95"/>
            <p:cNvSpPr/>
            <p:nvPr/>
          </p:nvSpPr>
          <p:spPr bwMode="auto">
            <a:xfrm>
              <a:off x="5423187" y="4606455"/>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2014010513</a:t>
              </a:r>
              <a:endParaRPr lang="zh-CN" altLang="en-US" sz="1200" b="1" dirty="0">
                <a:latin typeface="微软雅黑" panose="020B0503020204020204" pitchFamily="34" charset="-122"/>
                <a:ea typeface="微软雅黑" panose="020B0503020204020204" pitchFamily="34" charset="-122"/>
              </a:endParaRPr>
            </a:p>
          </p:txBody>
        </p:sp>
        <p:sp>
          <p:nvSpPr>
            <p:cNvPr id="97" name="圆角矩形 96"/>
            <p:cNvSpPr/>
            <p:nvPr/>
          </p:nvSpPr>
          <p:spPr bwMode="auto">
            <a:xfrm>
              <a:off x="6610794" y="4613229"/>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2014010533</a:t>
              </a:r>
              <a:endParaRPr lang="zh-CN" altLang="en-US" sz="1200" b="1" dirty="0">
                <a:latin typeface="微软雅黑" panose="020B0503020204020204" pitchFamily="34" charset="-122"/>
                <a:ea typeface="微软雅黑" panose="020B0503020204020204" pitchFamily="34" charset="-122"/>
              </a:endParaRPr>
            </a:p>
          </p:txBody>
        </p:sp>
        <p:grpSp>
          <p:nvGrpSpPr>
            <p:cNvPr id="98" name="组合 97"/>
            <p:cNvGrpSpPr/>
            <p:nvPr/>
          </p:nvGrpSpPr>
          <p:grpSpPr>
            <a:xfrm>
              <a:off x="8240337" y="4147487"/>
              <a:ext cx="79556" cy="479512"/>
              <a:chOff x="3632014" y="4509120"/>
              <a:chExt cx="1269761" cy="216024"/>
            </a:xfrm>
          </p:grpSpPr>
          <p:cxnSp>
            <p:nvCxnSpPr>
              <p:cNvPr id="99" name="直接连接符 98"/>
              <p:cNvCxnSpPr/>
              <p:nvPr/>
            </p:nvCxnSpPr>
            <p:spPr bwMode="auto">
              <a:xfrm>
                <a:off x="3632014" y="4509120"/>
                <a:ext cx="1269761" cy="0"/>
              </a:xfrm>
              <a:prstGeom prst="line">
                <a:avLst/>
              </a:prstGeom>
              <a:solidFill>
                <a:schemeClr val="accent1"/>
              </a:solidFill>
              <a:ln w="19050" cap="flat" cmpd="sng" algn="ctr">
                <a:solidFill>
                  <a:schemeClr val="tx1"/>
                </a:solidFill>
                <a:prstDash val="solid"/>
                <a:round/>
                <a:headEnd type="none"/>
                <a:tailEnd type="none"/>
              </a:ln>
              <a:effectLst/>
            </p:spPr>
          </p:cxnSp>
          <p:cxnSp>
            <p:nvCxnSpPr>
              <p:cNvPr id="100" name="直接连接符 99"/>
              <p:cNvCxnSpPr/>
              <p:nvPr/>
            </p:nvCxnSpPr>
            <p:spPr bwMode="auto">
              <a:xfrm flipV="1">
                <a:off x="3637327" y="4509120"/>
                <a:ext cx="0" cy="216024"/>
              </a:xfrm>
              <a:prstGeom prst="line">
                <a:avLst/>
              </a:prstGeom>
              <a:solidFill>
                <a:schemeClr val="accent1"/>
              </a:solidFill>
              <a:ln w="19050" cap="flat" cmpd="sng" algn="ctr">
                <a:solidFill>
                  <a:schemeClr val="tx1"/>
                </a:solidFill>
                <a:prstDash val="solid"/>
                <a:round/>
                <a:headEnd type="stealth" w="lg" len="lg"/>
                <a:tailEnd type="none"/>
              </a:ln>
              <a:effectLst/>
            </p:spPr>
          </p:cxnSp>
        </p:grpSp>
        <p:sp>
          <p:nvSpPr>
            <p:cNvPr id="101" name="圆角矩形 100"/>
            <p:cNvSpPr/>
            <p:nvPr/>
          </p:nvSpPr>
          <p:spPr bwMode="auto">
            <a:xfrm>
              <a:off x="7840043" y="4622487"/>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2014013392</a:t>
              </a:r>
              <a:endParaRPr lang="zh-CN" altLang="en-US" sz="1200" b="1" dirty="0">
                <a:latin typeface="微软雅黑" panose="020B0503020204020204" pitchFamily="34" charset="-122"/>
                <a:ea typeface="微软雅黑" panose="020B0503020204020204" pitchFamily="34" charset="-122"/>
              </a:endParaRPr>
            </a:p>
          </p:txBody>
        </p:sp>
        <p:sp>
          <p:nvSpPr>
            <p:cNvPr id="76" name="圆角矩形 75"/>
            <p:cNvSpPr/>
            <p:nvPr/>
          </p:nvSpPr>
          <p:spPr bwMode="auto">
            <a:xfrm>
              <a:off x="2569105" y="3978912"/>
              <a:ext cx="1008112" cy="371126"/>
            </a:xfrm>
            <a:prstGeom prst="roundRect">
              <a:avLst/>
            </a:prstGeom>
            <a:solidFill>
              <a:schemeClr val="accent1"/>
            </a:solidFill>
            <a:ln w="3175" algn="ctr">
              <a:solidFill>
                <a:schemeClr val="tx1"/>
              </a:solidFill>
              <a:miter lim="800000"/>
              <a:headEnd/>
              <a:tailEnd/>
            </a:ln>
            <a:effectLst/>
          </p:spPr>
          <p:txBody>
            <a:bodyPr lIns="0" tIns="91446" rIns="0" bIns="91446" rtlCol="0" anchor="ctr"/>
            <a:lstStyle/>
            <a:p>
              <a:pPr algn="ctr"/>
              <a:r>
                <a:rPr lang="en-US" altLang="zh-CN" sz="1200" b="1" dirty="0">
                  <a:latin typeface="微软雅黑" panose="020B0503020204020204" pitchFamily="34" charset="-122"/>
                  <a:ea typeface="微软雅黑" panose="020B0503020204020204" pitchFamily="34" charset="-122"/>
                </a:rPr>
                <a:t>2013010340</a:t>
              </a:r>
              <a:endParaRPr lang="zh-CN" altLang="en-US" sz="1200" b="1" dirty="0">
                <a:latin typeface="微软雅黑" panose="020B0503020204020204" pitchFamily="34" charset="-122"/>
                <a:ea typeface="微软雅黑" panose="020B0503020204020204" pitchFamily="34" charset="-122"/>
              </a:endParaRPr>
            </a:p>
          </p:txBody>
        </p:sp>
      </p:grpSp>
      <p:grpSp>
        <p:nvGrpSpPr>
          <p:cNvPr id="105" name="组合 104"/>
          <p:cNvGrpSpPr/>
          <p:nvPr/>
        </p:nvGrpSpPr>
        <p:grpSpPr>
          <a:xfrm>
            <a:off x="272786" y="5655683"/>
            <a:ext cx="6967933" cy="899295"/>
            <a:chOff x="899592" y="5338017"/>
            <a:chExt cx="6967933" cy="899295"/>
          </a:xfrm>
        </p:grpSpPr>
        <p:sp>
          <p:nvSpPr>
            <p:cNvPr id="5" name="矩形 4"/>
            <p:cNvSpPr/>
            <p:nvPr/>
          </p:nvSpPr>
          <p:spPr>
            <a:xfrm>
              <a:off x="899592" y="5771450"/>
              <a:ext cx="696793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优先级队列 </a:t>
              </a:r>
              <a:r>
                <a:rPr lang="en-US" altLang="zh-CN" sz="2000" b="1" dirty="0">
                  <a:latin typeface="微软雅黑" panose="020B0503020204020204" pitchFamily="34" charset="-122"/>
                  <a:ea typeface="微软雅黑" panose="020B0503020204020204" pitchFamily="34" charset="-122"/>
                </a:rPr>
                <a:t>= 1</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insert() + 0.5*search() + 0.5*remove()</a:t>
              </a:r>
              <a:endParaRPr lang="zh-CN" altLang="en-US" sz="2000" b="1" dirty="0">
                <a:latin typeface="微软雅黑" panose="020B0503020204020204" pitchFamily="34" charset="-122"/>
                <a:ea typeface="微软雅黑" panose="020B0503020204020204" pitchFamily="34" charset="-122"/>
              </a:endParaRPr>
            </a:p>
          </p:txBody>
        </p:sp>
        <p:sp>
          <p:nvSpPr>
            <p:cNvPr id="6" name="椭圆 5"/>
            <p:cNvSpPr/>
            <p:nvPr/>
          </p:nvSpPr>
          <p:spPr bwMode="auto">
            <a:xfrm>
              <a:off x="4009337" y="5737271"/>
              <a:ext cx="1800200" cy="500041"/>
            </a:xfrm>
            <a:prstGeom prst="ellipse">
              <a:avLst/>
            </a:prstGeom>
            <a:noFill/>
            <a:ln w="9525"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2" name="椭圆 101"/>
            <p:cNvSpPr/>
            <p:nvPr/>
          </p:nvSpPr>
          <p:spPr bwMode="auto">
            <a:xfrm>
              <a:off x="5942963" y="5704979"/>
              <a:ext cx="1918133" cy="529929"/>
            </a:xfrm>
            <a:prstGeom prst="ellipse">
              <a:avLst/>
            </a:prstGeom>
            <a:noFill/>
            <a:ln w="9525"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3" name="矩形 102"/>
            <p:cNvSpPr/>
            <p:nvPr/>
          </p:nvSpPr>
          <p:spPr>
            <a:xfrm>
              <a:off x="4317939" y="5350850"/>
              <a:ext cx="1253869" cy="369332"/>
            </a:xfrm>
            <a:prstGeom prst="rect">
              <a:avLst/>
            </a:prstGeom>
          </p:spPr>
          <p:txBody>
            <a:bodyPr wrap="none">
              <a:spAutoFit/>
            </a:bodyPr>
            <a:lstStyle/>
            <a:p>
              <a:r>
                <a:rPr lang="en-US" altLang="zh-CN" b="1" dirty="0" err="1">
                  <a:solidFill>
                    <a:srgbClr val="C00000"/>
                  </a:solidFill>
                  <a:latin typeface="微软雅黑" panose="020B0503020204020204" pitchFamily="34" charset="-122"/>
                  <a:ea typeface="微软雅黑" panose="020B0503020204020204" pitchFamily="34" charset="-122"/>
                </a:rPr>
                <a:t>getMax</a:t>
              </a:r>
              <a:r>
                <a:rPr lang="en-US" altLang="zh-CN" b="1" dirty="0">
                  <a:solidFill>
                    <a:srgbClr val="C00000"/>
                  </a:solidFill>
                  <a:latin typeface="微软雅黑" panose="020B0503020204020204" pitchFamily="34" charset="-122"/>
                  <a:ea typeface="微软雅黑" panose="020B0503020204020204" pitchFamily="34" charset="-122"/>
                </a:rPr>
                <a:t>()</a:t>
              </a:r>
              <a:endParaRPr lang="zh-CN" altLang="en-US" dirty="0">
                <a:solidFill>
                  <a:srgbClr val="C00000"/>
                </a:solidFill>
              </a:endParaRPr>
            </a:p>
          </p:txBody>
        </p:sp>
        <p:sp>
          <p:nvSpPr>
            <p:cNvPr id="104" name="矩形 103"/>
            <p:cNvSpPr/>
            <p:nvPr/>
          </p:nvSpPr>
          <p:spPr>
            <a:xfrm>
              <a:off x="6341114" y="5338017"/>
              <a:ext cx="1226618" cy="369332"/>
            </a:xfrm>
            <a:prstGeom prst="rect">
              <a:avLst/>
            </a:prstGeom>
          </p:spPr>
          <p:txBody>
            <a:bodyPr wrap="none">
              <a:spAutoFit/>
            </a:bodyPr>
            <a:lstStyle/>
            <a:p>
              <a:r>
                <a:rPr lang="en-US" altLang="zh-CN" b="1" dirty="0" err="1">
                  <a:solidFill>
                    <a:srgbClr val="C00000"/>
                  </a:solidFill>
                  <a:latin typeface="微软雅黑" panose="020B0503020204020204" pitchFamily="34" charset="-122"/>
                  <a:ea typeface="微软雅黑" panose="020B0503020204020204" pitchFamily="34" charset="-122"/>
                </a:rPr>
                <a:t>delMax</a:t>
              </a:r>
              <a:r>
                <a:rPr lang="en-US" altLang="zh-CN" b="1" dirty="0">
                  <a:solidFill>
                    <a:srgbClr val="C00000"/>
                  </a:solidFill>
                  <a:latin typeface="微软雅黑" panose="020B0503020204020204" pitchFamily="34" charset="-122"/>
                  <a:ea typeface="微软雅黑" panose="020B0503020204020204" pitchFamily="34" charset="-122"/>
                </a:rPr>
                <a:t>()</a:t>
              </a:r>
              <a:endParaRPr lang="zh-CN" altLang="en-US" dirty="0">
                <a:solidFill>
                  <a:srgbClr val="C00000"/>
                </a:solidFill>
              </a:endParaRPr>
            </a:p>
          </p:txBody>
        </p:sp>
      </p:grpSp>
      <p:sp>
        <p:nvSpPr>
          <p:cNvPr id="106" name="矩形 105"/>
          <p:cNvSpPr/>
          <p:nvPr/>
        </p:nvSpPr>
        <p:spPr>
          <a:xfrm>
            <a:off x="7408207" y="5805264"/>
            <a:ext cx="1520561" cy="830997"/>
          </a:xfrm>
          <a:prstGeom prst="rect">
            <a:avLst/>
          </a:prstGeom>
          <a:solidFill>
            <a:srgbClr val="00823B"/>
          </a:solidFill>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杀鸡用</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牛刀！</a:t>
            </a:r>
            <a:endParaRPr lang="zh-CN" altLang="en-US" sz="2400" dirty="0"/>
          </a:p>
        </p:txBody>
      </p:sp>
      <p:sp>
        <p:nvSpPr>
          <p:cNvPr id="107" name="矩形 106"/>
          <p:cNvSpPr/>
          <p:nvPr/>
        </p:nvSpPr>
        <p:spPr bwMode="auto">
          <a:xfrm>
            <a:off x="1664956" y="4437804"/>
            <a:ext cx="7263812" cy="1152127"/>
          </a:xfrm>
          <a:prstGeom prst="rect">
            <a:avLst/>
          </a:prstGeom>
          <a:solidFill>
            <a:schemeClr val="tx2"/>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402206216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additive="base">
                                        <p:cTn id="11" dur="500" fill="hold"/>
                                        <p:tgtEl>
                                          <p:spTgt spid="105"/>
                                        </p:tgtEl>
                                        <p:attrNameLst>
                                          <p:attrName>ppt_x</p:attrName>
                                        </p:attrNameLst>
                                      </p:cBhvr>
                                      <p:tavLst>
                                        <p:tav tm="0">
                                          <p:val>
                                            <p:strVal val="#ppt_x"/>
                                          </p:val>
                                        </p:tav>
                                        <p:tav tm="100000">
                                          <p:val>
                                            <p:strVal val="#ppt_x"/>
                                          </p:val>
                                        </p:tav>
                                      </p:tavLst>
                                    </p:anim>
                                    <p:anim calcmode="lin" valueType="num">
                                      <p:cBhvr additive="base">
                                        <p:cTn id="12"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 calcmode="lin" valueType="num">
                                      <p:cBhvr additive="base">
                                        <p:cTn id="17" dur="500" fill="hold"/>
                                        <p:tgtEl>
                                          <p:spTgt spid="106"/>
                                        </p:tgtEl>
                                        <p:attrNameLst>
                                          <p:attrName>ppt_x</p:attrName>
                                        </p:attrNameLst>
                                      </p:cBhvr>
                                      <p:tavLst>
                                        <p:tav tm="0">
                                          <p:val>
                                            <p:strVal val="#ppt_x"/>
                                          </p:val>
                                        </p:tav>
                                        <p:tav tm="100000">
                                          <p:val>
                                            <p:strVal val="#ppt_x"/>
                                          </p:val>
                                        </p:tav>
                                      </p:tavLst>
                                    </p:anim>
                                    <p:anim calcmode="lin" valueType="num">
                                      <p:cBhvr additive="base">
                                        <p:cTn id="18"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优先级队列</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堆</a:t>
            </a:r>
          </a:p>
        </p:txBody>
      </p:sp>
      <p:sp>
        <p:nvSpPr>
          <p:cNvPr id="53" name="TextBox 20"/>
          <p:cNvSpPr txBox="1">
            <a:spLocks noChangeArrowheads="1"/>
          </p:cNvSpPr>
          <p:nvPr/>
        </p:nvSpPr>
        <p:spPr bwMode="auto">
          <a:xfrm>
            <a:off x="172239" y="1154516"/>
            <a:ext cx="9073008" cy="192360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基于堆的实现</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只需维护最大值，而无需维护其他元素的全局有序性</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以“堆”实现优先级队列，实现更为简单，维护成本更低</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时间复杂度依然为</a:t>
            </a: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logn</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，但实际效率更高</a:t>
            </a:r>
            <a:endParaRPr lang="en-US" altLang="zh-CN" sz="2400" b="1" dirty="0">
              <a:latin typeface="微软雅黑" panose="020B0503020204020204" pitchFamily="34" charset="-122"/>
              <a:ea typeface="微软雅黑" panose="020B0503020204020204" pitchFamily="34" charset="-122"/>
            </a:endParaRPr>
          </a:p>
        </p:txBody>
      </p:sp>
      <p:sp>
        <p:nvSpPr>
          <p:cNvPr id="4" name="TextBox 20"/>
          <p:cNvSpPr txBox="1">
            <a:spLocks noChangeArrowheads="1"/>
          </p:cNvSpPr>
          <p:nvPr/>
        </p:nvSpPr>
        <p:spPr bwMode="auto">
          <a:xfrm>
            <a:off x="172239" y="3111696"/>
            <a:ext cx="8784976" cy="147732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堆：也称二叉堆</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以</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数组（向量）</a:t>
            </a:r>
            <a:r>
              <a:rPr lang="zh-CN" altLang="en-US" sz="2400" b="1" dirty="0">
                <a:latin typeface="微软雅黑" panose="020B0503020204020204" pitchFamily="34" charset="-122"/>
                <a:ea typeface="微软雅黑" panose="020B0503020204020204" pitchFamily="34" charset="-122"/>
              </a:rPr>
              <a:t>为存储结构；以</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完全二叉树</a:t>
            </a:r>
            <a:r>
              <a:rPr lang="zh-CN" altLang="en-US" sz="2400" b="1" dirty="0">
                <a:latin typeface="微软雅黑" panose="020B0503020204020204" pitchFamily="34" charset="-122"/>
                <a:ea typeface="微软雅黑" panose="020B0503020204020204" pitchFamily="34" charset="-122"/>
              </a:rPr>
              <a:t>为逻辑结构</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4708743" y="4249339"/>
            <a:ext cx="2376264" cy="556428"/>
          </a:xfrm>
          <a:prstGeom prst="ellipse">
            <a:avLst/>
          </a:prstGeom>
          <a:solidFill>
            <a:schemeClr val="accent5"/>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树</a:t>
            </a:r>
          </a:p>
        </p:txBody>
      </p:sp>
      <p:sp>
        <p:nvSpPr>
          <p:cNvPr id="6" name="椭圆 5"/>
          <p:cNvSpPr/>
          <p:nvPr/>
        </p:nvSpPr>
        <p:spPr bwMode="auto">
          <a:xfrm>
            <a:off x="1667844" y="4229703"/>
            <a:ext cx="2376264" cy="576064"/>
          </a:xfrm>
          <a:prstGeom prst="ellipse">
            <a:avLst/>
          </a:prstGeom>
          <a:solidFill>
            <a:schemeClr val="accent5"/>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向量</a:t>
            </a:r>
          </a:p>
        </p:txBody>
      </p:sp>
      <p:sp>
        <p:nvSpPr>
          <p:cNvPr id="3" name="矩形 2"/>
          <p:cNvSpPr/>
          <p:nvPr/>
        </p:nvSpPr>
        <p:spPr>
          <a:xfrm>
            <a:off x="3438924" y="4487515"/>
            <a:ext cx="543739"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形</a:t>
            </a:r>
            <a:endParaRPr lang="zh-CN" altLang="en-US" sz="2800" dirty="0"/>
          </a:p>
        </p:txBody>
      </p:sp>
      <p:sp>
        <p:nvSpPr>
          <p:cNvPr id="8" name="矩形 7"/>
          <p:cNvSpPr/>
          <p:nvPr/>
        </p:nvSpPr>
        <p:spPr>
          <a:xfrm>
            <a:off x="6348364" y="4520704"/>
            <a:ext cx="543739"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神</a:t>
            </a:r>
          </a:p>
        </p:txBody>
      </p:sp>
      <p:graphicFrame>
        <p:nvGraphicFramePr>
          <p:cNvPr id="9" name="表格 8"/>
          <p:cNvGraphicFramePr>
            <a:graphicFrameLocks noGrp="1"/>
          </p:cNvGraphicFramePr>
          <p:nvPr/>
        </p:nvGraphicFramePr>
        <p:xfrm>
          <a:off x="944586" y="5146534"/>
          <a:ext cx="7240282" cy="1554480"/>
        </p:xfrm>
        <a:graphic>
          <a:graphicData uri="http://schemas.openxmlformats.org/drawingml/2006/table">
            <a:tbl>
              <a:tblPr firstRow="1" bandRow="1">
                <a:tableStyleId>{5C22544A-7EE6-4342-B048-85BDC9FD1C3A}</a:tableStyleId>
              </a:tblPr>
              <a:tblGrid>
                <a:gridCol w="1479641">
                  <a:extLst>
                    <a:ext uri="{9D8B030D-6E8A-4147-A177-3AD203B41FA5}">
                      <a16:colId xmlns:a16="http://schemas.microsoft.com/office/drawing/2014/main" val="2062629427"/>
                    </a:ext>
                  </a:extLst>
                </a:gridCol>
                <a:gridCol w="4541640">
                  <a:extLst>
                    <a:ext uri="{9D8B030D-6E8A-4147-A177-3AD203B41FA5}">
                      <a16:colId xmlns:a16="http://schemas.microsoft.com/office/drawing/2014/main" val="2351410474"/>
                    </a:ext>
                  </a:extLst>
                </a:gridCol>
                <a:gridCol w="1219001">
                  <a:extLst>
                    <a:ext uri="{9D8B030D-6E8A-4147-A177-3AD203B41FA5}">
                      <a16:colId xmlns:a16="http://schemas.microsoft.com/office/drawing/2014/main" val="2575776419"/>
                    </a:ext>
                  </a:extLst>
                </a:gridCol>
              </a:tblGrid>
              <a:tr h="416545">
                <a:tc>
                  <a:txBody>
                    <a:bodyPr/>
                    <a:lstStyle/>
                    <a:p>
                      <a:pPr algn="ctr"/>
                      <a:r>
                        <a:rPr lang="zh-CN" altLang="en-US" sz="2400" b="1" kern="1200" dirty="0">
                          <a:solidFill>
                            <a:schemeClr val="tx1"/>
                          </a:solidFill>
                          <a:latin typeface="微软雅黑" panose="020B0503020204020204" pitchFamily="34" charset="-122"/>
                          <a:ea typeface="微软雅黑" panose="020B0503020204020204" pitchFamily="34" charset="-122"/>
                          <a:cs typeface="+mn-cs"/>
                        </a:rPr>
                        <a:t>操作接口</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实 现</a:t>
                      </a:r>
                    </a:p>
                  </a:txBody>
                  <a:tcPr>
                    <a:solidFill>
                      <a:srgbClr val="FFC000"/>
                    </a:solidFill>
                  </a:tcPr>
                </a:tc>
                <a:tc>
                  <a:txBody>
                    <a:bodyPr/>
                    <a:lstStyle/>
                    <a:p>
                      <a:pPr marL="0" algn="ctr" defTabSz="914400" rtl="0" eaLnBrk="1" latinLnBrk="0" hangingPunct="1"/>
                      <a:r>
                        <a:rPr lang="zh-CN" altLang="en-US" sz="2400" b="1" kern="1200" dirty="0">
                          <a:solidFill>
                            <a:schemeClr val="tx1"/>
                          </a:solidFill>
                          <a:latin typeface="微软雅黑" panose="020B0503020204020204" pitchFamily="34" charset="-122"/>
                          <a:ea typeface="微软雅黑" panose="020B0503020204020204" pitchFamily="34" charset="-122"/>
                          <a:cs typeface="+mn-cs"/>
                        </a:rPr>
                        <a:t>复杂度</a:t>
                      </a:r>
                    </a:p>
                  </a:txBody>
                  <a:tcPr>
                    <a:solidFill>
                      <a:srgbClr val="FFC000"/>
                    </a:solidFill>
                  </a:tcPr>
                </a:tc>
                <a:extLst>
                  <a:ext uri="{0D108BD9-81ED-4DB2-BD59-A6C34878D82A}">
                    <a16:rowId xmlns:a16="http://schemas.microsoft.com/office/drawing/2014/main" val="2950356697"/>
                  </a:ext>
                </a:extLst>
              </a:tr>
              <a:tr h="269129">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insert()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堆上滤</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1068411196"/>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getMax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取堆顶</a:t>
                      </a:r>
                    </a:p>
                  </a:txBody>
                  <a:tcPr>
                    <a:solidFill>
                      <a:srgbClr val="FFC000">
                        <a:alpha val="32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O(1)</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32000"/>
                      </a:srgbClr>
                    </a:solidFill>
                  </a:tcPr>
                </a:tc>
                <a:extLst>
                  <a:ext uri="{0D108BD9-81ED-4DB2-BD59-A6C34878D82A}">
                    <a16:rowId xmlns:a16="http://schemas.microsoft.com/office/drawing/2014/main" val="4117827323"/>
                  </a:ext>
                </a:extLst>
              </a:tr>
              <a:tr h="293770">
                <a:tc>
                  <a:txBody>
                    <a:bodyPr/>
                    <a:lstStyle/>
                    <a:p>
                      <a:pPr marL="0" algn="ctr" defTabSz="914400" rtl="0" eaLnBrk="1" latinLnBrk="0" hangingPunct="1"/>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delMax</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tc>
                  <a:txBody>
                    <a:bodyPr/>
                    <a:lstStyle/>
                    <a:p>
                      <a:pPr marL="0" algn="ctr" defTabSz="914400" rtl="0" eaLnBrk="1" latinLnBrk="0" hangingPunct="1"/>
                      <a:r>
                        <a:rPr lang="zh-CN" altLang="en-US" sz="1800" b="1" kern="1200" dirty="0">
                          <a:solidFill>
                            <a:schemeClr val="tx1"/>
                          </a:solidFill>
                          <a:latin typeface="微软雅黑" panose="020B0503020204020204" pitchFamily="34" charset="-122"/>
                          <a:ea typeface="微软雅黑" panose="020B0503020204020204" pitchFamily="34" charset="-122"/>
                          <a:cs typeface="+mn-cs"/>
                        </a:rPr>
                        <a:t>删除堆顶，置换</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r>
                        <a:rPr lang="zh-CN" altLang="en-US" sz="1800" b="1" kern="1200" dirty="0">
                          <a:solidFill>
                            <a:schemeClr val="tx1"/>
                          </a:solidFill>
                          <a:latin typeface="微软雅黑" panose="020B0503020204020204" pitchFamily="34" charset="-122"/>
                          <a:ea typeface="微软雅黑" panose="020B0503020204020204" pitchFamily="34" charset="-122"/>
                          <a:cs typeface="+mn-cs"/>
                        </a:rPr>
                        <a:t>下滤</a:t>
                      </a:r>
                    </a:p>
                  </a:txBody>
                  <a:tcPr>
                    <a:solidFill>
                      <a:srgbClr val="FFC000">
                        <a:alpha val="21000"/>
                      </a:srgbClr>
                    </a:solidFill>
                  </a:tcPr>
                </a:tc>
                <a:tc>
                  <a:txBody>
                    <a:bodyPr/>
                    <a:lstStyle/>
                    <a:p>
                      <a:pPr marL="0" algn="ctr" defTabSz="914400" rtl="0" eaLnBrk="1" latinLnBrk="0" hangingPunct="1"/>
                      <a:r>
                        <a:rPr lang="en-US" altLang="zh-CN" sz="1800" b="1" kern="1200" dirty="0">
                          <a:solidFill>
                            <a:schemeClr val="tx1"/>
                          </a:solidFill>
                          <a:latin typeface="微软雅黑" panose="020B0503020204020204" pitchFamily="34" charset="-122"/>
                          <a:ea typeface="微软雅黑" panose="020B0503020204020204" pitchFamily="34" charset="-122"/>
                          <a:cs typeface="+mn-cs"/>
                        </a:rPr>
                        <a:t>O(</a:t>
                      </a:r>
                      <a:r>
                        <a:rPr lang="en-US" altLang="zh-CN" sz="1800" b="1" kern="1200" dirty="0" err="1">
                          <a:solidFill>
                            <a:schemeClr val="tx1"/>
                          </a:solidFill>
                          <a:latin typeface="微软雅黑" panose="020B0503020204020204" pitchFamily="34" charset="-122"/>
                          <a:ea typeface="微软雅黑" panose="020B0503020204020204" pitchFamily="34" charset="-122"/>
                          <a:cs typeface="+mn-cs"/>
                        </a:rPr>
                        <a:t>logn</a:t>
                      </a:r>
                      <a:r>
                        <a:rPr lang="en-US" altLang="zh-CN"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solidFill>
                      <a:srgbClr val="FFC000">
                        <a:alpha val="21000"/>
                      </a:srgbClr>
                    </a:solidFill>
                  </a:tcPr>
                </a:tc>
                <a:extLst>
                  <a:ext uri="{0D108BD9-81ED-4DB2-BD59-A6C34878D82A}">
                    <a16:rowId xmlns:a16="http://schemas.microsoft.com/office/drawing/2014/main" val="4197925252"/>
                  </a:ext>
                </a:extLst>
              </a:tr>
            </a:tbl>
          </a:graphicData>
        </a:graphic>
      </p:graphicFrame>
    </p:spTree>
    <p:extLst>
      <p:ext uri="{BB962C8B-B14F-4D97-AF65-F5344CB8AC3E}">
        <p14:creationId xmlns:p14="http://schemas.microsoft.com/office/powerpoint/2010/main" val="2557491267"/>
      </p:ext>
    </p:extLst>
  </p:cSld>
  <p:clrMapOvr>
    <a:masterClrMapping/>
  </p:clrMapOvr>
  <p:transition advTm="157">
    <p:zoom/>
  </p:transition>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caseSensitive&quot;:false,&quot;fuzzyMatch&quot;:false,&quot;Score&quot;:1.0,&quot;answers&quot;:[&quot;9867452031&quot;]}]"/>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caseSensitive&quot;:false,&quot;fuzzyMatch&quot;:false,&quot;Score&quot;:1.0,&quot;answers&quot;:[&quot;6453102789&quot;]}]"/>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5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Tsinghua">
  <a:themeElements>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Tsinghua">
      <a:majorFont>
        <a:latin typeface="Arial"/>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3175" algn="ctr">
          <a:solidFill>
            <a:schemeClr val="tx1"/>
          </a:solidFill>
          <a:miter lim="800000"/>
          <a:headEnd/>
          <a:tailEnd/>
        </a:ln>
        <a:effectLst>
          <a:outerShdw dist="57150" dir="2700000" algn="ctr" rotWithShape="0">
            <a:srgbClr val="888888">
              <a:alpha val="50000"/>
            </a:srgbClr>
          </a:outerShdw>
        </a:effectLst>
      </a:spPr>
      <a:bodyPr lIns="91446" tIns="91446" rIns="91446" bIns="91446" anchor="ctr"/>
      <a:lstStyle>
        <a:defPPr algn="ctr">
          <a:defRPr sz="2800" smtClean="0">
            <a:solidFill>
              <a:schemeClr val="bg1"/>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solidFill>
          <a:schemeClr val="accent1"/>
        </a:solidFill>
        <a:ln w="9525" cap="flat" cmpd="sng" algn="ctr">
          <a:solidFill>
            <a:schemeClr val="tx1"/>
          </a:solidFill>
          <a:prstDash val="sysDash"/>
          <a:round/>
          <a:headEnd type="none"/>
          <a:tailEnd type="arrow"/>
        </a:ln>
        <a:effectLst/>
      </a:spPr>
      <a:bodyPr/>
      <a:lstStyle/>
    </a:lnDef>
  </a:objectDefaults>
  <a:extraClrSchemeLst>
    <a:extraClrScheme>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Tsinghua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Tsinghua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Tsinghua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Tsinghua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Tsinghua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Tsinghua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Tsinghua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Tsinghua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Tsinghua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清华PPT</Template>
  <TotalTime>15879</TotalTime>
  <Words>6167</Words>
  <Application>Microsoft Office PowerPoint</Application>
  <PresentationFormat>全屏显示(4:3)</PresentationFormat>
  <Paragraphs>1581</Paragraphs>
  <Slides>50</Slides>
  <Notes>44</Notes>
  <HiddenSlides>3</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50</vt:i4>
      </vt:variant>
    </vt:vector>
  </HeadingPairs>
  <TitlesOfParts>
    <vt:vector size="65" baseType="lpstr">
      <vt:lpstr>黑体</vt:lpstr>
      <vt:lpstr>隶书</vt:lpstr>
      <vt:lpstr>微软雅黑</vt:lpstr>
      <vt:lpstr>微软雅黑</vt:lpstr>
      <vt:lpstr>微软雅黑</vt:lpstr>
      <vt:lpstr>Arial</vt:lpstr>
      <vt:lpstr>Arial Black</vt:lpstr>
      <vt:lpstr>Calibri</vt:lpstr>
      <vt:lpstr>Cambria Math</vt:lpstr>
      <vt:lpstr>Consolas</vt:lpstr>
      <vt:lpstr>Courier New</vt:lpstr>
      <vt:lpstr>Tahoma</vt:lpstr>
      <vt:lpstr>Times New Roman</vt:lpstr>
      <vt:lpstr>Wingdings</vt:lpstr>
      <vt:lpstr>Tsinghua</vt:lpstr>
      <vt:lpstr>PowerPoint 演示文稿</vt:lpstr>
      <vt:lpstr>回顾：队列</vt:lpstr>
      <vt:lpstr>用“堆”实现“优先级队列”</vt:lpstr>
      <vt:lpstr>优先级队列</vt:lpstr>
      <vt:lpstr>回顾：各种数据结构的算法复杂度</vt:lpstr>
      <vt:lpstr>优先级队列</vt:lpstr>
      <vt:lpstr>优先级队列</vt:lpstr>
      <vt:lpstr>优先级队列</vt:lpstr>
      <vt:lpstr>优先级队列-堆</vt:lpstr>
      <vt:lpstr>回顾：完全二叉树</vt:lpstr>
      <vt:lpstr>回顾：完全二叉树</vt:lpstr>
      <vt:lpstr>二叉堆</vt:lpstr>
      <vt:lpstr>二叉堆</vt:lpstr>
      <vt:lpstr>二叉堆（大顶堆）</vt:lpstr>
      <vt:lpstr>二叉堆</vt:lpstr>
      <vt:lpstr>二叉堆</vt:lpstr>
      <vt:lpstr>二叉堆</vt:lpstr>
      <vt:lpstr>PowerPoint 演示文稿</vt:lpstr>
      <vt:lpstr>二叉堆</vt:lpstr>
      <vt:lpstr>二叉堆</vt:lpstr>
      <vt:lpstr>二叉堆</vt:lpstr>
      <vt:lpstr>PowerPoint 演示文稿</vt:lpstr>
      <vt:lpstr>堆构建</vt:lpstr>
      <vt:lpstr>堆构建</vt:lpstr>
      <vt:lpstr>堆构建</vt:lpstr>
      <vt:lpstr>堆构建</vt:lpstr>
      <vt:lpstr>堆构建</vt:lpstr>
      <vt:lpstr>PowerPoint 演示文稿</vt:lpstr>
      <vt:lpstr>应用：堆排序</vt:lpstr>
      <vt:lpstr>应用：堆排序</vt:lpstr>
      <vt:lpstr>应用：堆排序</vt:lpstr>
      <vt:lpstr>应用：堆排序</vt:lpstr>
      <vt:lpstr>应用：堆排序</vt:lpstr>
      <vt:lpstr>应用：堆排序</vt:lpstr>
      <vt:lpstr>PowerPoint 演示文稿</vt:lpstr>
      <vt:lpstr>堆操作：总结</vt:lpstr>
      <vt:lpstr>回顾：排 序</vt:lpstr>
      <vt:lpstr>优先级队列应用：哈夫曼树(回顾)</vt:lpstr>
      <vt:lpstr>优先级队列应用：哈夫曼树(回顾)</vt:lpstr>
      <vt:lpstr>优先级队列的STL使用</vt:lpstr>
      <vt:lpstr>优先级队列的STL使用</vt:lpstr>
      <vt:lpstr>优先级队列的STL使用</vt:lpstr>
      <vt:lpstr>优先级队列的STL使用</vt:lpstr>
      <vt:lpstr>优先级队列的STL使用</vt:lpstr>
      <vt:lpstr>优先级队列应用</vt:lpstr>
      <vt:lpstr>优先级队列在最短路径问题应用</vt:lpstr>
      <vt:lpstr>优先级队列在最短路径问题应用</vt:lpstr>
      <vt:lpstr>优先级队列在最短路径问题应用</vt:lpstr>
      <vt:lpstr>总 结</vt:lpstr>
      <vt:lpstr>谢 谢！</vt:lpstr>
    </vt:vector>
  </TitlesOfParts>
  <Company>江苏大丰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计算摄像学专题第一讲</dc:title>
  <dc:creator>邹涛</dc:creator>
  <cp:lastModifiedBy>Yebin Liu</cp:lastModifiedBy>
  <cp:revision>2033</cp:revision>
  <dcterms:created xsi:type="dcterms:W3CDTF">2011-01-31T10:16:12Z</dcterms:created>
  <dcterms:modified xsi:type="dcterms:W3CDTF">2024-05-07T01:06:01Z</dcterms:modified>
</cp:coreProperties>
</file>