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91C3-E960-4F5A-962A-8A91849CF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EDA206-5791-42F6-8387-11DB8477F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C4BEA-C511-4941-B4D4-D7EDFD28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9AA6B-770F-43CE-BF4B-4CC99DBC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4DE45-4F97-404F-A500-B197CFC3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7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F326-D89F-4995-BE55-BEA7F66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5F33E-A8D0-4291-9F9C-01C8ED677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3F3AF-C77C-4379-A132-42B1447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8E7-4154-424E-B115-91F76901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A50CE-0FB2-462D-B946-11AD7A9B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B93DA3-974E-41F9-96A4-01B800B8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890B0-1535-4117-982F-5C38C21BF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D16C6-B669-4C26-A05A-CE7F6ACD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CAEE1-0741-4CA8-B7FB-C27C16C5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B11D6-2E08-49E6-BEED-43AAE71C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7358B-1C2A-4924-AD43-33E31DE9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B925B-185A-4FD9-8168-CF9FF8AF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568E7-17F6-4F94-8FA1-64839C5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19091-31B7-439A-8FF2-09C8856D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FC5B-8578-4805-9F45-2C086AA0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C924D-804B-48AD-AC46-B01E931D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6DCAD-5325-4F35-9BCB-7594B66F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4EF9F-5911-4486-A8B2-905F16CE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2F03D-1F71-487A-8FC4-B3ACEF7F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87E00-5AA2-4FF9-8ECB-57959923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E7D9-BF8F-4A48-AC39-0BF6C9AB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2CA69-B019-46D6-BCED-93675819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18BB2-1291-4F7D-810B-F7049512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3606B-9B8C-441C-9D74-37C6A65C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56A4B-F15C-4411-BDA3-0646EA5C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4E98A-85DB-48F2-BC17-09F4487A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9459F-BF37-4950-8E2F-CDB79F4B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5B87C-7270-4E72-9180-5637E930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A19EC-0161-4CAB-AD2B-D9D9E2124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18178-1285-41E5-9E60-F0D8512A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4737A-E606-44C7-AAA0-9A93237BB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5646D-8D12-4EC5-9E7E-A9626805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6775F-A312-42C6-9EDC-61F71B66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3729CB-4E4F-485A-9006-ED6D6612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3806-794E-445C-A755-5245BE0F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3F705-A4BF-48EE-95EA-97D2E4E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BF303-FBDC-42BC-B271-F945C7B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DBE91-524F-48F2-BE45-6F86CE3E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6E5F8-A73F-4E67-BDBA-F670401A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80D50B-E846-48AB-899D-6E5C8533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D12E5-C2E8-4E53-B7C3-6410D581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5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E915E-76A5-44A1-820E-D9CAF86C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F6C2C-142A-41B3-B72B-B1EB1C04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84950-508E-4768-AF43-CF583CBB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90A8E-90E8-4B0E-A7AA-363A8212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7E4B8-4F5A-4B7F-A6B7-5A54CE78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A6EB7-BBD2-49BE-87F9-0F38088B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C68FE-CE2C-4B70-A00A-B80B913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EBEAEB-CF36-4EF0-8F45-CB2B47B62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51BD1-91D5-4DED-9B14-B3CFFA3B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732B1-CB09-4F09-B5DE-154915A0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26B99-9C69-4BDE-99CE-BBF95A5D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0854A-50E5-49D2-9783-EBA69EED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B4E397-BEA5-42D3-869B-5B160136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9197F-A829-4402-9917-507AAF66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54967-A85F-468C-833A-643D8593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D350-10DD-4028-9873-C1A9870F2726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B80DB-3685-43A2-BB4B-FEA0DECD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D4871-74E2-443F-A137-49C083F9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5292-E0DA-4073-960D-47CC890A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96E2D5-A356-4557-87E2-839BF51BA644}"/>
              </a:ext>
            </a:extLst>
          </p:cNvPr>
          <p:cNvSpPr/>
          <p:nvPr/>
        </p:nvSpPr>
        <p:spPr>
          <a:xfrm>
            <a:off x="1358302" y="1534228"/>
            <a:ext cx="9371066" cy="1675377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847641-EBDA-4356-B30C-7C2D42634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302" y="2006770"/>
            <a:ext cx="9144000" cy="895638"/>
          </a:xfrm>
        </p:spPr>
        <p:txBody>
          <a:bodyPr>
            <a:noAutofit/>
          </a:bodyPr>
          <a:lstStyle/>
          <a:p>
            <a:r>
              <a:rPr lang="en-US" altLang="zh-CN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孔雀东南飞</a:t>
            </a:r>
            <a:r>
              <a:rPr lang="en-US" altLang="zh-CN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9309F-DBB9-4A80-A0E1-268BC2549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195" y="4648714"/>
            <a:ext cx="5809610" cy="76404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刘锦坤 行健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烽火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2022013352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7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DA23A6-2499-4BF0-935A-30B841A824FA}"/>
              </a:ext>
            </a:extLst>
          </p:cNvPr>
          <p:cNvSpPr txBox="1"/>
          <p:nvPr/>
        </p:nvSpPr>
        <p:spPr>
          <a:xfrm>
            <a:off x="1892213" y="1804252"/>
            <a:ext cx="8407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序曰：汉末建安中，庐江府小吏焦仲卿妻刘氏，</a:t>
            </a:r>
            <a:r>
              <a:rPr lang="zh-CN" altLang="en-US" sz="2400" b="0" i="0" u="sng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为仲卿母所遣</a:t>
            </a:r>
            <a:r>
              <a:rPr lang="zh-CN" altLang="en-US" sz="2400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，自誓不嫁。其家逼之，乃投水而死。仲卿闻之，亦自缢于庭树。时人伤之，为诗云尔。 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0C6971-594E-4B9A-BBE8-AB8394E5FB14}"/>
              </a:ext>
            </a:extLst>
          </p:cNvPr>
          <p:cNvSpPr txBox="1"/>
          <p:nvPr/>
        </p:nvSpPr>
        <p:spPr>
          <a:xfrm>
            <a:off x="2763655" y="4099458"/>
            <a:ext cx="666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从故事的冲突中发掘故事背后的含义。</a:t>
            </a:r>
          </a:p>
        </p:txBody>
      </p:sp>
    </p:spTree>
    <p:extLst>
      <p:ext uri="{BB962C8B-B14F-4D97-AF65-F5344CB8AC3E}">
        <p14:creationId xmlns:p14="http://schemas.microsoft.com/office/powerpoint/2010/main" val="357911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A71838-CEA1-4372-9551-B21EAD0DC0D0}"/>
              </a:ext>
            </a:extLst>
          </p:cNvPr>
          <p:cNvSpPr txBox="1"/>
          <p:nvPr/>
        </p:nvSpPr>
        <p:spPr>
          <a:xfrm>
            <a:off x="1971994" y="1184424"/>
            <a:ext cx="824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十三能织素，十四学裁衣，十五弹箜篌，十六诵诗书。十七为君妇，心中常苦悲。君既为府吏，守节情不移，贱妾留空房，相见常日稀。鸡鸣入机织，夜夜不得息。三日断五匹，大人故嫌迟。</a:t>
            </a:r>
            <a:r>
              <a:rPr lang="zh-CN" altLang="en-US" b="0" i="0" u="sng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非为织作迟，君家妇难为！</a:t>
            </a:r>
            <a:r>
              <a:rPr lang="zh-CN" altLang="en-US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妾不堪驱使，徒留无所施，便可白公姥，及时相遣归。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7C6A6C-4029-4CAA-A684-16371441B270}"/>
              </a:ext>
            </a:extLst>
          </p:cNvPr>
          <p:cNvSpPr txBox="1"/>
          <p:nvPr/>
        </p:nvSpPr>
        <p:spPr>
          <a:xfrm>
            <a:off x="711882" y="552321"/>
            <a:ext cx="287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latin typeface="宋体" panose="02010600030101010101" pitchFamily="2" charset="-122"/>
                <a:ea typeface="宋体" panose="02010600030101010101" pitchFamily="2" charset="-122"/>
              </a:rPr>
              <a:t>刘兰芝的形象特点</a:t>
            </a:r>
            <a:r>
              <a:rPr lang="zh-CN" altLang="en-US" sz="2000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C0E9C0-62CE-4041-BE2B-7CDAC59FC5AE}"/>
              </a:ext>
            </a:extLst>
          </p:cNvPr>
          <p:cNvSpPr txBox="1"/>
          <p:nvPr/>
        </p:nvSpPr>
        <p:spPr>
          <a:xfrm>
            <a:off x="3846306" y="3335828"/>
            <a:ext cx="44993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女行无偏斜，何意致不厚？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65BA7-F8B7-4059-80C0-053B79A24B9E}"/>
              </a:ext>
            </a:extLst>
          </p:cNvPr>
          <p:cNvSpPr txBox="1"/>
          <p:nvPr/>
        </p:nvSpPr>
        <p:spPr>
          <a:xfrm>
            <a:off x="3174827" y="4842579"/>
            <a:ext cx="58423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此妇无礼节，举动</a:t>
            </a:r>
            <a:r>
              <a:rPr lang="zh-CN" altLang="en-US" sz="2400" b="1" i="0" u="sng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自专由</a:t>
            </a:r>
            <a:r>
              <a:rPr lang="zh-CN" altLang="en-US" sz="2400" b="1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。吾意久怀忿，汝岂得自由！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052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DB6B78-2B41-4156-B641-3AAF09D932E8}"/>
              </a:ext>
            </a:extLst>
          </p:cNvPr>
          <p:cNvSpPr txBox="1"/>
          <p:nvPr/>
        </p:nvSpPr>
        <p:spPr>
          <a:xfrm>
            <a:off x="1229428" y="797800"/>
            <a:ext cx="973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控诉了封建礼教的残酷无情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ctr"/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歌颂了焦刘夫妇的真挚感情和反抗精神。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0D413B-DEA1-4288-9BFF-6E2339B70CAD}"/>
              </a:ext>
            </a:extLst>
          </p:cNvPr>
          <p:cNvSpPr txBox="1"/>
          <p:nvPr/>
        </p:nvSpPr>
        <p:spPr>
          <a:xfrm>
            <a:off x="3909212" y="2430218"/>
            <a:ext cx="449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故事中封建礼教的规训者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853361-47D0-4BF3-9C88-843F1244F67D}"/>
              </a:ext>
            </a:extLst>
          </p:cNvPr>
          <p:cNvSpPr txBox="1"/>
          <p:nvPr/>
        </p:nvSpPr>
        <p:spPr>
          <a:xfrm>
            <a:off x="8683732" y="15403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百度百科说的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2BA27-90F3-4786-AB49-886D1CEE24A5}"/>
              </a:ext>
            </a:extLst>
          </p:cNvPr>
          <p:cNvSpPr txBox="1"/>
          <p:nvPr/>
        </p:nvSpPr>
        <p:spPr>
          <a:xfrm>
            <a:off x="5546744" y="3294680"/>
            <a:ext cx="121511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焦母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4B324E-0DC7-42A5-9A1B-6C209B5FCE20}"/>
              </a:ext>
            </a:extLst>
          </p:cNvPr>
          <p:cNvSpPr txBox="1"/>
          <p:nvPr/>
        </p:nvSpPr>
        <p:spPr>
          <a:xfrm>
            <a:off x="2027225" y="4548194"/>
            <a:ext cx="8254148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曾经的被规训者成为了规训者。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不愿被规训的被从社会中淘汰。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33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B5DF03-0CCB-4AF0-B6F2-547301B96A6B}"/>
              </a:ext>
            </a:extLst>
          </p:cNvPr>
          <p:cNvSpPr txBox="1"/>
          <p:nvPr/>
        </p:nvSpPr>
        <p:spPr>
          <a:xfrm>
            <a:off x="1229428" y="797800"/>
            <a:ext cx="973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控诉了封建礼教的残酷无情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ctr"/>
            <a:r>
              <a:rPr lang="en-US" altLang="zh-CN" sz="2400" u="sng" dirty="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2400" b="0" i="0" u="sng" dirty="0">
                <a:solidFill>
                  <a:srgbClr val="333333"/>
                </a:solidFill>
                <a:effectLst/>
                <a:latin typeface="Helvetica Neue"/>
              </a:rPr>
              <a:t>歌颂了焦刘夫妇的真挚感情和反抗精神。</a:t>
            </a:r>
            <a:endParaRPr lang="zh-CN" altLang="en-US" sz="2400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A602F-228B-4C75-A746-92992E85A0A3}"/>
              </a:ext>
            </a:extLst>
          </p:cNvPr>
          <p:cNvSpPr txBox="1"/>
          <p:nvPr/>
        </p:nvSpPr>
        <p:spPr>
          <a:xfrm>
            <a:off x="8683732" y="15403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百度百科说的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3FD2F-1025-4DEE-B6D9-AB7F45CC1E4F}"/>
              </a:ext>
            </a:extLst>
          </p:cNvPr>
          <p:cNvSpPr txBox="1"/>
          <p:nvPr/>
        </p:nvSpPr>
        <p:spPr>
          <a:xfrm>
            <a:off x="736429" y="2270647"/>
            <a:ext cx="10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刘兰芝：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6104EB-F9B1-40BC-BDA3-508F2176577D}"/>
              </a:ext>
            </a:extLst>
          </p:cNvPr>
          <p:cNvSpPr txBox="1"/>
          <p:nvPr/>
        </p:nvSpPr>
        <p:spPr>
          <a:xfrm>
            <a:off x="251613" y="4218291"/>
            <a:ext cx="6308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兰芝初还时，府吏见丁宁，结誓不别离。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今日违情义，恐此事非奇。自可断来信，徐徐更谓之。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E1DA67-0A70-4BC4-9FEC-3BFD3A37A7C2}"/>
              </a:ext>
            </a:extLst>
          </p:cNvPr>
          <p:cNvSpPr txBox="1"/>
          <p:nvPr/>
        </p:nvSpPr>
        <p:spPr>
          <a:xfrm>
            <a:off x="6197259" y="2286275"/>
            <a:ext cx="10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焦仲卿：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88F1A3-D64E-46A6-8B8B-81D528DCA51F}"/>
              </a:ext>
            </a:extLst>
          </p:cNvPr>
          <p:cNvSpPr txBox="1"/>
          <p:nvPr/>
        </p:nvSpPr>
        <p:spPr>
          <a:xfrm>
            <a:off x="6175267" y="4493873"/>
            <a:ext cx="6308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府吏闻此事，心知长别离。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徘徊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庭树下，自挂东南枝。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013E54-1EDC-4A33-81AD-888AD606FDBA}"/>
              </a:ext>
            </a:extLst>
          </p:cNvPr>
          <p:cNvSpPr txBox="1"/>
          <p:nvPr/>
        </p:nvSpPr>
        <p:spPr>
          <a:xfrm>
            <a:off x="251613" y="2917816"/>
            <a:ext cx="6201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鸡鸣外欲曙，新妇起严妆。著我绣夹裙，事事四五通。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足下蹑丝履，头上玳瑁光。腰若流纨素，耳著明月珰。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指如削葱根，口如含朱丹。纤纤作细步，精妙世无双。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结果：上堂拜阿母，阿母怒不止。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626206-5564-4BB2-AA6C-003D632EB5BC}"/>
              </a:ext>
            </a:extLst>
          </p:cNvPr>
          <p:cNvSpPr txBox="1"/>
          <p:nvPr/>
        </p:nvSpPr>
        <p:spPr>
          <a:xfrm>
            <a:off x="1566446" y="5690868"/>
            <a:ext cx="329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E1E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揽裙脱丝履，举身赴清池。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DB6FFE-D4BD-4EB5-B6D4-5216A400113C}"/>
              </a:ext>
            </a:extLst>
          </p:cNvPr>
          <p:cNvSpPr txBox="1"/>
          <p:nvPr/>
        </p:nvSpPr>
        <p:spPr>
          <a:xfrm>
            <a:off x="5994742" y="2705680"/>
            <a:ext cx="623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我自不驱卿，逼迫有阿母。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卿但暂还家，吾今且报府。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不久当归还，还必相迎取。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54232E-A3E9-45CD-9BBB-7D8FD357BFCE}"/>
              </a:ext>
            </a:extLst>
          </p:cNvPr>
          <p:cNvSpPr txBox="1"/>
          <p:nvPr/>
        </p:nvSpPr>
        <p:spPr>
          <a:xfrm>
            <a:off x="5939510" y="3614220"/>
            <a:ext cx="62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誓不相隔卿，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且暂还家去；吾今且赴府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不久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当还归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BE09CC-99A6-4002-B021-4231C44DDF76}"/>
              </a:ext>
            </a:extLst>
          </p:cNvPr>
          <p:cNvSpPr txBox="1"/>
          <p:nvPr/>
        </p:nvSpPr>
        <p:spPr>
          <a:xfrm>
            <a:off x="5939510" y="4309207"/>
            <a:ext cx="62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府吏闻此变，因求假暂归。（十余日后）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18144F-DE42-48CE-8370-544F9DC08919}"/>
              </a:ext>
            </a:extLst>
          </p:cNvPr>
          <p:cNvSpPr txBox="1"/>
          <p:nvPr/>
        </p:nvSpPr>
        <p:spPr>
          <a:xfrm>
            <a:off x="6012643" y="5002413"/>
            <a:ext cx="627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卿当日胜贵，吾独向黄泉！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57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538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 Neue</vt:lpstr>
      <vt:lpstr>等线</vt:lpstr>
      <vt:lpstr>等线 Light</vt:lpstr>
      <vt:lpstr>宋体</vt:lpstr>
      <vt:lpstr>Arial</vt:lpstr>
      <vt:lpstr>Office 主题​​</vt:lpstr>
      <vt:lpstr>《孔雀东南飞》讨论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《孔雀东南飞》讨论</dc:title>
  <dc:creator>刘锦坤</dc:creator>
  <cp:lastModifiedBy>刘锦坤</cp:lastModifiedBy>
  <cp:revision>8</cp:revision>
  <dcterms:created xsi:type="dcterms:W3CDTF">2024-03-26T08:50:40Z</dcterms:created>
  <dcterms:modified xsi:type="dcterms:W3CDTF">2024-03-26T09:50:04Z</dcterms:modified>
</cp:coreProperties>
</file>