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69" r:id="rId4"/>
    <p:sldId id="268" r:id="rId5"/>
    <p:sldId id="260" r:id="rId6"/>
    <p:sldId id="266" r:id="rId7"/>
    <p:sldId id="267" r:id="rId8"/>
    <p:sldId id="270" r:id="rId9"/>
    <p:sldId id="286" r:id="rId10"/>
    <p:sldId id="271" r:id="rId11"/>
    <p:sldId id="287" r:id="rId12"/>
    <p:sldId id="273" r:id="rId13"/>
    <p:sldId id="261" r:id="rId14"/>
    <p:sldId id="262" r:id="rId15"/>
    <p:sldId id="263" r:id="rId16"/>
    <p:sldId id="264" r:id="rId17"/>
    <p:sldId id="265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35FA3-F676-412C-9550-996A1B1B64BF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FD16C-0BF2-4D2B-A449-806687E328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7FD16C-0BF2-4D2B-A449-806687E3285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A17C-B346-4B1C-A3B9-E322F38847E5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1D54-9C58-46D2-A343-165B7BD2EB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A17C-B346-4B1C-A3B9-E322F38847E5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1D54-9C58-46D2-A343-165B7BD2EB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A17C-B346-4B1C-A3B9-E322F38847E5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1D54-9C58-46D2-A343-165B7BD2EB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A17C-B346-4B1C-A3B9-E322F38847E5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1D54-9C58-46D2-A343-165B7BD2EB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A17C-B346-4B1C-A3B9-E322F38847E5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1D54-9C58-46D2-A343-165B7BD2EB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A17C-B346-4B1C-A3B9-E322F38847E5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1D54-9C58-46D2-A343-165B7BD2EB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A17C-B346-4B1C-A3B9-E322F38847E5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1D54-9C58-46D2-A343-165B7BD2EB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A17C-B346-4B1C-A3B9-E322F38847E5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1D54-9C58-46D2-A343-165B7BD2EB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A17C-B346-4B1C-A3B9-E322F38847E5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1D54-9C58-46D2-A343-165B7BD2EB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A17C-B346-4B1C-A3B9-E322F38847E5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1D54-9C58-46D2-A343-165B7BD2EB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A17C-B346-4B1C-A3B9-E322F38847E5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1D54-9C58-46D2-A343-165B7BD2EB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55A17C-B346-4B1C-A3B9-E322F38847E5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C11D54-9C58-46D2-A343-165B7BD2EB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基于人工智能的量化交易策略设计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01646"/>
            <a:ext cx="9144000" cy="1655762"/>
          </a:xfrm>
        </p:spPr>
        <p:txBody>
          <a:bodyPr/>
          <a:lstStyle/>
          <a:p>
            <a:r>
              <a:rPr lang="zh-CN" altLang="en-US" dirty="0"/>
              <a:t>刘锦坤</a:t>
            </a:r>
            <a:endParaRPr lang="en-US" altLang="zh-CN" dirty="0"/>
          </a:p>
          <a:p>
            <a:r>
              <a:rPr lang="zh-CN" altLang="en-US" dirty="0"/>
              <a:t>郭锐冰</a:t>
            </a:r>
            <a:endParaRPr lang="en-US" altLang="zh-CN" dirty="0"/>
          </a:p>
          <a:p>
            <a:r>
              <a:rPr lang="zh-CN" altLang="en-US" dirty="0"/>
              <a:t>陈飞扬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53706" y="272956"/>
            <a:ext cx="5617510" cy="672129"/>
          </a:xfrm>
        </p:spPr>
        <p:txBody>
          <a:bodyPr>
            <a:normAutofit/>
          </a:bodyPr>
          <a:lstStyle/>
          <a:p>
            <a:r>
              <a:rPr lang="en-US" altLang="zh-CN" sz="3600" b="1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Implementation&amp;Training</a:t>
            </a:r>
            <a:endParaRPr lang="zh-CN" altLang="en-US" sz="3600" b="1" u="sng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5760" y="1239051"/>
            <a:ext cx="93833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在完成上述设计后，使用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Pytorch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建立了相应的神经网络模型并进行训练：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90994" y="1933127"/>
            <a:ext cx="9010011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由于问题本身接近分类问题（看涨或看跌），所以采用了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CrossEntropyLoss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（交错熵）作为损失函数。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通过查阅资料，选择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Adam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优化器作为训练过程的优化器。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为了克服过拟合现象，采取了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dropout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手段，在训练时会随机丢弃部分神经元。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为了加速训练，使用了本地的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RTX3060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RTX4060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，利用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CUDA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进行了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GPU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加速计算。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678446" y="1607092"/>
            <a:ext cx="8585540" cy="1962188"/>
            <a:chOff x="1678446" y="4423317"/>
            <a:chExt cx="8585540" cy="1962188"/>
          </a:xfrm>
        </p:grpSpPr>
        <p:sp>
          <p:nvSpPr>
            <p:cNvPr id="7" name="文本框 6"/>
            <p:cNvSpPr txBox="1"/>
            <p:nvPr/>
          </p:nvSpPr>
          <p:spPr>
            <a:xfrm>
              <a:off x="1678446" y="4423317"/>
              <a:ext cx="8585540" cy="4603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模型成功训练并运行，但是可以调节超参数取得更好的效果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575969" y="5555560"/>
              <a:ext cx="6790494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days_before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days_after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batch_size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hidden_size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num_layer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dropout…</a:t>
              </a: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929149" y="5774835"/>
            <a:ext cx="8084133" cy="583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trike="sngStrike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Attention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Hyperparameters are all we need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53706" y="272956"/>
            <a:ext cx="5617510" cy="672129"/>
          </a:xfrm>
        </p:spPr>
        <p:txBody>
          <a:bodyPr>
            <a:normAutofit/>
          </a:bodyPr>
          <a:lstStyle/>
          <a:p>
            <a:r>
              <a:rPr lang="en-US" altLang="zh-CN" sz="3600" b="1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Implementation&amp;Training</a:t>
            </a:r>
            <a:endParaRPr lang="zh-CN" altLang="en-US" sz="3600" b="1" u="sng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87261" y="625966"/>
            <a:ext cx="216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Part 2</a:t>
            </a:r>
            <a:endParaRPr lang="zh-CN" altLang="en-US" sz="36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52999" y="1278434"/>
            <a:ext cx="136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郭锐冰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615277" y="1908580"/>
            <a:ext cx="3414168" cy="3283248"/>
            <a:chOff x="2681832" y="2037455"/>
            <a:chExt cx="3414168" cy="3283248"/>
          </a:xfrm>
        </p:grpSpPr>
        <p:sp>
          <p:nvSpPr>
            <p:cNvPr id="7" name="文本框 6"/>
            <p:cNvSpPr txBox="1"/>
            <p:nvPr/>
          </p:nvSpPr>
          <p:spPr>
            <a:xfrm>
              <a:off x="3634075" y="2037455"/>
              <a:ext cx="2461925" cy="3222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Job1</a:t>
              </a:r>
            </a:p>
            <a:p>
              <a:pPr>
                <a:lnSpc>
                  <a:spcPct val="150000"/>
                </a:lnSpc>
              </a:pPr>
              <a:endPara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Job2</a:t>
              </a:r>
            </a:p>
            <a:p>
              <a:pPr>
                <a:lnSpc>
                  <a:spcPct val="150000"/>
                </a:lnSpc>
              </a:pPr>
              <a:endPara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Job3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" name="左大括号 7"/>
            <p:cNvSpPr/>
            <p:nvPr/>
          </p:nvSpPr>
          <p:spPr>
            <a:xfrm>
              <a:off x="2681832" y="2037455"/>
              <a:ext cx="711882" cy="3283248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4222198" y="625966"/>
            <a:ext cx="0" cy="5744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585225" y="1886542"/>
            <a:ext cx="2461925" cy="3222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超参调节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模型训练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策略实现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优化各种超参数，使得测试集正确率与训练集接近。训练成果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26" y="2617190"/>
            <a:ext cx="5020376" cy="204816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12428" y="2755475"/>
            <a:ext cx="291890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days_before</a:t>
            </a:r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r>
              <a:rPr lang="en-US" altLang="zh-CN" sz="2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days_after</a:t>
            </a:r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hidden_size</a:t>
            </a:r>
            <a:r>
              <a:rPr lang="en-US" altLang="zh-CN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53706" y="272956"/>
            <a:ext cx="5617510" cy="672129"/>
          </a:xfrm>
        </p:spPr>
        <p:txBody>
          <a:bodyPr>
            <a:normAutofit/>
          </a:bodyPr>
          <a:lstStyle/>
          <a:p>
            <a:r>
              <a:rPr lang="en-US" altLang="zh-CN" sz="3600" b="1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Parameters Optimization</a:t>
            </a:r>
            <a:endParaRPr lang="zh-CN" altLang="en-US" sz="3600" b="1" u="sng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29149" y="5774835"/>
            <a:ext cx="8084133" cy="583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trike="sngStrike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Attention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Training is all we need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2821" y="1269365"/>
            <a:ext cx="5886358" cy="4351338"/>
          </a:xfrm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353706" y="272956"/>
            <a:ext cx="5617510" cy="672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Results</a:t>
            </a:r>
            <a:endParaRPr lang="zh-CN" altLang="en-US" sz="3600" b="1" u="sng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898224" y="5744871"/>
            <a:ext cx="63871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股票</a:t>
            </a:r>
            <a:r>
              <a:rPr lang="en-US" altLang="zh-CN" b="1" dirty="0">
                <a:sym typeface="+mn-ea"/>
              </a:rPr>
              <a:t>002765.XSHE</a:t>
            </a:r>
            <a:r>
              <a:rPr lang="zh-CN" altLang="en-US" b="1" dirty="0">
                <a:sym typeface="+mn-ea"/>
              </a:rPr>
              <a:t>预测图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88029"/>
            <a:ext cx="4280807" cy="3988934"/>
          </a:xfrm>
        </p:spPr>
        <p:txBody>
          <a:bodyPr/>
          <a:lstStyle/>
          <a:p>
            <a:r>
              <a:rPr lang="zh-CN" altLang="en-US" dirty="0"/>
              <a:t>使用训练的结果，在测试集上尝试建立策略：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）当上涨概率大于</a:t>
            </a:r>
            <a:r>
              <a:rPr lang="en-US" altLang="zh-CN" dirty="0"/>
              <a:t>P_b</a:t>
            </a:r>
            <a:r>
              <a:rPr lang="zh-CN" altLang="en-US" dirty="0"/>
              <a:t>时以收盘价</a:t>
            </a:r>
            <a:r>
              <a:rPr lang="zh-CN" altLang="en-US" b="1" dirty="0"/>
              <a:t>买入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）买入后若上涨概率小于</a:t>
            </a:r>
            <a:r>
              <a:rPr lang="en-US" altLang="zh-CN" dirty="0"/>
              <a:t>P_s</a:t>
            </a:r>
            <a:r>
              <a:rPr lang="zh-CN" altLang="en-US" b="1" dirty="0"/>
              <a:t>卖出</a:t>
            </a:r>
            <a:r>
              <a:rPr lang="zh-CN" altLang="en-US" dirty="0"/>
              <a:t>，或跌幅大于</a:t>
            </a:r>
            <a:r>
              <a:rPr lang="en-US" altLang="zh-CN" dirty="0"/>
              <a:t>20%</a:t>
            </a:r>
            <a:r>
              <a:rPr lang="zh-CN" altLang="en-US" b="1" dirty="0"/>
              <a:t>止损</a:t>
            </a:r>
            <a:endParaRPr lang="en-US" altLang="zh-CN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309" y="1608156"/>
            <a:ext cx="5203196" cy="4441579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353706" y="272956"/>
            <a:ext cx="5617510" cy="672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Exchange Strategy</a:t>
            </a:r>
            <a:endParaRPr lang="zh-CN" altLang="en-US" sz="3600" b="1" u="sng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t="2607"/>
          <a:stretch>
            <a:fillRect/>
          </a:stretch>
        </p:blipFill>
        <p:spPr>
          <a:xfrm>
            <a:off x="310515" y="1119505"/>
            <a:ext cx="6881495" cy="47917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653" y="0"/>
            <a:ext cx="1984329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5269" y="0"/>
            <a:ext cx="2025857" cy="515166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4241" y="6091905"/>
            <a:ext cx="2200582" cy="590632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353706" y="272956"/>
            <a:ext cx="5617510" cy="6721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Strategy Implemented</a:t>
            </a:r>
            <a:endParaRPr lang="zh-CN" altLang="en-US" sz="3600" b="1" u="sng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64920" y="2967335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87261" y="625966"/>
            <a:ext cx="216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Part 1</a:t>
            </a:r>
            <a:endParaRPr lang="zh-CN" altLang="en-US" sz="36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615277" y="1908580"/>
            <a:ext cx="3414168" cy="3283248"/>
            <a:chOff x="2681832" y="2037455"/>
            <a:chExt cx="3414168" cy="3283248"/>
          </a:xfrm>
        </p:grpSpPr>
        <p:sp>
          <p:nvSpPr>
            <p:cNvPr id="5" name="文本框 4"/>
            <p:cNvSpPr txBox="1"/>
            <p:nvPr/>
          </p:nvSpPr>
          <p:spPr>
            <a:xfrm>
              <a:off x="3634075" y="2037455"/>
              <a:ext cx="2461925" cy="3222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模型设计</a:t>
              </a:r>
              <a:endPara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数据处理</a:t>
              </a:r>
              <a:endPara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代码实现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左大括号 5"/>
            <p:cNvSpPr/>
            <p:nvPr/>
          </p:nvSpPr>
          <p:spPr>
            <a:xfrm>
              <a:off x="2681832" y="2037455"/>
              <a:ext cx="711882" cy="3283248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4222198" y="625966"/>
            <a:ext cx="0" cy="5744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352999" y="1278434"/>
            <a:ext cx="1368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刘锦坤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53706" y="272956"/>
            <a:ext cx="4143231" cy="600501"/>
          </a:xfrm>
        </p:spPr>
        <p:txBody>
          <a:bodyPr>
            <a:normAutofit fontScale="90000"/>
          </a:bodyPr>
          <a:lstStyle/>
          <a:p>
            <a:r>
              <a:rPr lang="en-US" altLang="zh-CN" sz="3600" b="1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Goal&amp;Implementation</a:t>
            </a:r>
            <a:endParaRPr lang="zh-CN" altLang="en-US" sz="3600" b="1" u="sng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7606" y="1135284"/>
            <a:ext cx="9936787" cy="149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Goal: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根据过去一段时间内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days_before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一支股票的交易数据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，判断接下来一段时间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days_after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内，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股票呈现多头趋势还是空头趋势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（股价是上涨还是下跌）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根据模型的判断买入和卖出股票，实现经济收益。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27606" y="2969198"/>
            <a:ext cx="9936787" cy="103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Implementation: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建立一个神经网络模型，模型输入为过去一段时间的交易数据，预期输出接下来一段时间内股票上涨和下跌的概率。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05345" y="4651780"/>
            <a:ext cx="9581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神经网络的训练是监督学习的过程，我们需要过去交易中股票的买卖数据和股价数据作为训练原始数据。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053933" y="5823930"/>
            <a:ext cx="808413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trike="sngStrike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Attention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Data is all we need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53706" y="272956"/>
            <a:ext cx="4143231" cy="600501"/>
          </a:xfrm>
        </p:spPr>
        <p:txBody>
          <a:bodyPr>
            <a:normAutofit/>
          </a:bodyPr>
          <a:lstStyle/>
          <a:p>
            <a:r>
              <a:rPr lang="en-US" altLang="zh-CN" sz="36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Data Acquisition</a:t>
            </a:r>
            <a:endParaRPr lang="zh-CN" altLang="en-US" sz="3600" b="1" u="sng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1237" y="873457"/>
            <a:ext cx="9929525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为了获取过去的股票交易数据作为训练数据，外联了</a:t>
            </a:r>
            <a:r>
              <a:rPr lang="zh-CN" altLang="en-US" u="sng" dirty="0"/>
              <a:t>聚宽量化投研平台（</a:t>
            </a:r>
            <a:r>
              <a:rPr lang="en-US" altLang="zh-CN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JoinQuant</a:t>
            </a:r>
            <a:r>
              <a:rPr lang="zh-CN" altLang="en-US" u="sng" dirty="0"/>
              <a:t>平台）</a:t>
            </a:r>
            <a:r>
              <a:rPr lang="zh-CN" altLang="en-US" dirty="0"/>
              <a:t>，对方愿意为我们提供过往股票交易数据。可以通过其提供的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dirty="0"/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zh-CN" altLang="en-US" dirty="0"/>
              <a:t>访问获取过往股票交易数据。用于下一步的数据处理。</a:t>
            </a:r>
            <a:endParaRPr lang="zh-CN" altLang="en-US" u="sng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53" y="2313486"/>
            <a:ext cx="3577457" cy="35774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842" y="2270658"/>
            <a:ext cx="3987707" cy="36202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053932" y="6118502"/>
            <a:ext cx="808413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strike="sngStrike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Attention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Model is all we need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3706" y="272956"/>
            <a:ext cx="4143231" cy="600501"/>
          </a:xfrm>
        </p:spPr>
        <p:txBody>
          <a:bodyPr>
            <a:normAutofit/>
          </a:bodyPr>
          <a:lstStyle/>
          <a:p>
            <a:r>
              <a:rPr lang="en-US" altLang="zh-CN" sz="36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RNN</a:t>
            </a:r>
            <a:r>
              <a:rPr lang="zh-CN" altLang="en-US" sz="36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Layer</a:t>
            </a:r>
            <a:endParaRPr lang="zh-CN" alt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02223" y="1026994"/>
            <a:ext cx="958755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股票数据属于典型的时间序列数据，查阅相关资料发现，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RNN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Recurrent Neural Network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类神经网络以其独特的构造适合时间序列的模型。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666824" y="1955860"/>
            <a:ext cx="6858352" cy="4851630"/>
            <a:chOff x="2257392" y="1734880"/>
            <a:chExt cx="6858352" cy="485163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7392" y="1734880"/>
              <a:ext cx="6858352" cy="448333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3386737" y="6218210"/>
              <a:ext cx="509061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图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1. RNN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模型示意图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53706" y="272956"/>
            <a:ext cx="4143231" cy="600501"/>
          </a:xfrm>
        </p:spPr>
        <p:txBody>
          <a:bodyPr>
            <a:normAutofit/>
          </a:bodyPr>
          <a:lstStyle/>
          <a:p>
            <a:r>
              <a:rPr lang="en-US" altLang="zh-CN" sz="36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LSTM</a:t>
            </a:r>
            <a:r>
              <a:rPr lang="zh-CN" altLang="en-US" sz="36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Layer</a:t>
            </a:r>
            <a:endParaRPr lang="zh-CN" altLang="en-US" sz="3600" b="1" u="sng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02223" y="972403"/>
            <a:ext cx="95875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但是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RNN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模型存在对于长距离关系捕捉的不足，序列前端的信息可能在循环传递中被遗忘，对于股票来说，以前的一次暴跌和暴涨很可能就会影响后续投资者的信心，因此我们最终采取了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LSTM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Long Short Term Memory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网络。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2901837" y="2193692"/>
            <a:ext cx="6387152" cy="4527480"/>
            <a:chOff x="2597037" y="2087012"/>
            <a:chExt cx="6387152" cy="452748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6501" y="2087012"/>
              <a:ext cx="5574149" cy="4149644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2597037" y="6246192"/>
              <a:ext cx="638715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图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2.LSTM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模型的改进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53706" y="272956"/>
            <a:ext cx="4143231" cy="600501"/>
          </a:xfrm>
        </p:spPr>
        <p:txBody>
          <a:bodyPr>
            <a:normAutofit/>
          </a:bodyPr>
          <a:lstStyle/>
          <a:p>
            <a:r>
              <a:rPr lang="en-US" altLang="zh-CN" sz="36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Network Design</a:t>
            </a:r>
            <a:endParaRPr lang="zh-CN" altLang="en-US" sz="3600" b="1" u="sng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8588" y="1159805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最后设计神经网络结构如下图所示：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63065" y="1956870"/>
            <a:ext cx="7265869" cy="3622901"/>
            <a:chOff x="2540917" y="1440159"/>
            <a:chExt cx="7265869" cy="3622901"/>
          </a:xfrm>
        </p:grpSpPr>
        <p:grpSp>
          <p:nvGrpSpPr>
            <p:cNvPr id="39" name="组合 38"/>
            <p:cNvGrpSpPr/>
            <p:nvPr/>
          </p:nvGrpSpPr>
          <p:grpSpPr>
            <a:xfrm>
              <a:off x="2540917" y="1440159"/>
              <a:ext cx="7265869" cy="2996507"/>
              <a:chOff x="1806738" y="2088215"/>
              <a:chExt cx="8648525" cy="388830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6743866" y="2088215"/>
                <a:ext cx="2503332" cy="1454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Fully Connected Layer</a:t>
                </a: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806738" y="2088215"/>
                <a:ext cx="2503332" cy="1454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LSTM Layer</a:t>
                </a: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806738" y="4585465"/>
                <a:ext cx="2503225" cy="1391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Tensor</a:t>
                </a:r>
              </a:p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NumSample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SequenceLen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algn="ctr"/>
                <a:r>
                  <a:rPr lang="en-US" altLang="zh-CN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FeatureNum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直接箭头连接符 15"/>
              <p:cNvCxnSpPr>
                <a:stCxn id="13" idx="0"/>
                <a:endCxn id="18" idx="2"/>
              </p:cNvCxnSpPr>
              <p:nvPr/>
            </p:nvCxnSpPr>
            <p:spPr>
              <a:xfrm flipV="1">
                <a:off x="3058351" y="3543126"/>
                <a:ext cx="0" cy="10423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>
                <a:stCxn id="18" idx="3"/>
                <a:endCxn id="31" idx="1"/>
              </p:cNvCxnSpPr>
              <p:nvPr/>
            </p:nvCxnSpPr>
            <p:spPr>
              <a:xfrm>
                <a:off x="4309963" y="2816378"/>
                <a:ext cx="24337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stCxn id="31" idx="2"/>
                <a:endCxn id="35" idx="0"/>
              </p:cNvCxnSpPr>
              <p:nvPr/>
            </p:nvCxnSpPr>
            <p:spPr>
              <a:xfrm>
                <a:off x="7995314" y="3542893"/>
                <a:ext cx="0" cy="10423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矩形 34"/>
              <p:cNvSpPr/>
              <p:nvPr/>
            </p:nvSpPr>
            <p:spPr>
              <a:xfrm>
                <a:off x="6743701" y="4585465"/>
                <a:ext cx="2503226" cy="1391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Probability</a:t>
                </a:r>
              </a:p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RisePro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DropPro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7460603" y="3838310"/>
                <a:ext cx="29946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SoftMax</a:t>
                </a:r>
                <a:endPara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4283753" y="3188950"/>
                <a:ext cx="236933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The Last Neuron Output</a:t>
                </a:r>
                <a:endPara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2663656" y="4694760"/>
              <a:ext cx="6387152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图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3.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网络设计图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53706" y="272956"/>
            <a:ext cx="4143231" cy="600501"/>
          </a:xfrm>
        </p:spPr>
        <p:txBody>
          <a:bodyPr>
            <a:normAutofit/>
          </a:bodyPr>
          <a:lstStyle/>
          <a:p>
            <a:r>
              <a:rPr lang="en-US" altLang="zh-CN" sz="36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Data Processing</a:t>
            </a:r>
            <a:endParaRPr lang="zh-CN" altLang="en-US" sz="3600" b="1" u="sng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17313" y="1141467"/>
            <a:ext cx="875737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最终汇集了目标股票在过去每天的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开盘价、收盘价、盘中高价、盘中低价、成交量、成交额、前一天收盘价、成交均价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八大数据作为原始特征数据。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b="44208"/>
          <a:stretch>
            <a:fillRect/>
          </a:stretch>
        </p:blipFill>
        <p:spPr>
          <a:xfrm>
            <a:off x="1328103" y="2376170"/>
            <a:ext cx="9535795" cy="18021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353706" y="272956"/>
            <a:ext cx="4143231" cy="600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Data Processing</a:t>
            </a:r>
            <a:endParaRPr lang="zh-CN" altLang="en-US" sz="3600" b="1" u="sng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3473" y="1132543"/>
            <a:ext cx="10322286" cy="1999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数据预处理：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为了使数据中的特征能够更好的被模型捕捉，对数据进行了预处理。借鉴到股票市场常用的一些技术形态（放量上涨，缩量下跌），（尤其是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股市场）交易数据直接的值并不很好的反映多头空头趋势，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其量比更反应市场情绪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（例如今日交易量与昨日交易量的比值），因此将上述八项数据分别与前一天的比值作为每天的处理后数据，得到预处理后的数据。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93473" y="3350339"/>
            <a:ext cx="10969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in range(</a:t>
            </a:r>
            <a:r>
              <a:rPr lang="en-US" altLang="zh-CN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num_samples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x[</a:t>
            </a:r>
            <a:r>
              <a:rPr lang="en-US" altLang="zh-CN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original_data.loc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[i+1:i + </a:t>
            </a:r>
            <a:r>
              <a:rPr lang="en-US" altLang="zh-CN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days_before,‘open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’:].values/</a:t>
            </a:r>
            <a:r>
              <a:rPr lang="zh-CN" altLang="en-US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\...</a:t>
            </a:r>
            <a:endParaRPr lang="en-US" altLang="zh-CN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original_data.loc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i:i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+ days_before-1, 'open':].values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3007" y="4467519"/>
            <a:ext cx="1054935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而每个样本的训练标签则由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days_after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后股票涨跌决定，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相对今日上涨则为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[0, 1]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，下跌则为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[1, 0]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这是模型的训练目标输出。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71&quot;:[76235679587]}"/>
  <p:tag name="COMMONDATA" val="eyJoZGlkIjoiMDkxZTNkYTE4MzcwZjBiNTE3ZTU5YTYxZWM3NjgzODMifQ==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61102"/>
      </a:dk2>
      <a:lt2>
        <a:srgbClr val="FEF6F4"/>
      </a:lt2>
      <a:accent1>
        <a:srgbClr val="F86338"/>
      </a:accent1>
      <a:accent2>
        <a:srgbClr val="E44A6E"/>
      </a:accent2>
      <a:accent3>
        <a:srgbClr val="B34E8E"/>
      </a:accent3>
      <a:accent4>
        <a:srgbClr val="745693"/>
      </a:accent4>
      <a:accent5>
        <a:srgbClr val="40537C"/>
      </a:accent5>
      <a:accent6>
        <a:srgbClr val="2F4858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858</Words>
  <Application>Microsoft Office PowerPoint</Application>
  <PresentationFormat>宽屏</PresentationFormat>
  <Paragraphs>82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黑体</vt:lpstr>
      <vt:lpstr>宋体</vt:lpstr>
      <vt:lpstr>Arial</vt:lpstr>
      <vt:lpstr>Consolas</vt:lpstr>
      <vt:lpstr>Times New Roman</vt:lpstr>
      <vt:lpstr>Office 主题​​</vt:lpstr>
      <vt:lpstr>基于人工智能的量化交易策略设计</vt:lpstr>
      <vt:lpstr>PowerPoint 演示文稿</vt:lpstr>
      <vt:lpstr>Goal&amp;Implementation</vt:lpstr>
      <vt:lpstr>Data Acquisition</vt:lpstr>
      <vt:lpstr>RNN Layer</vt:lpstr>
      <vt:lpstr>LSTM Layer</vt:lpstr>
      <vt:lpstr>Network Design</vt:lpstr>
      <vt:lpstr>Data Processing</vt:lpstr>
      <vt:lpstr>PowerPoint 演示文稿</vt:lpstr>
      <vt:lpstr>Implementation&amp;Training</vt:lpstr>
      <vt:lpstr>Implementation&amp;Training</vt:lpstr>
      <vt:lpstr>PowerPoint 演示文稿</vt:lpstr>
      <vt:lpstr>Parameters Optimization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基于人工智能的量化交易策略设计</dc:title>
  <dc:creator>锐冰 郭</dc:creator>
  <cp:lastModifiedBy>刘锦坤</cp:lastModifiedBy>
  <cp:revision>53</cp:revision>
  <dcterms:created xsi:type="dcterms:W3CDTF">2024-06-11T02:41:00Z</dcterms:created>
  <dcterms:modified xsi:type="dcterms:W3CDTF">2024-06-14T03:20:23Z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040BFC1D783F4B559816E3A84A2D6527_12</vt:lpwstr>
  </property>
  <property fmtid="{D5CDD505-2E9C-101B-9397-08002B2CF9AE}" pid="3" name="KSOProductBuildVer">
    <vt:lpwstr>2052-12.1.0.16729</vt:lpwstr>
  </property>
</Properties>
</file>