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753600" cy="7315200"/>
  <p:notesSz cx="6858000" cy="9144000"/>
  <p:embeddedFontLst>
    <p:embeddedFont>
      <p:font typeface="Arimo" panose="020B0604020202020204" charset="0"/>
      <p:bold r:id="rId21"/>
      <p:boldItalic r:id="rId22"/>
    </p:embeddedFont>
    <p:embeddedFont>
      <p:font typeface="Just Another Hand" panose="020B0604020202020204" charset="0"/>
      <p:regular r:id="rId23"/>
    </p:embeddedFont>
    <p:embeddedFont>
      <p:font typeface="Oswald" panose="00000500000000000000" pitchFamily="2" charset="0"/>
      <p:regular r:id="rId24"/>
      <p:bold r:id="rId25"/>
    </p:embeddedFont>
    <p:embeddedFont>
      <p:font typeface="Yesev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kXCBPGEWW1/yLE8bJVRh21rlo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vi/what-is/apache-spark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kaggle.com/datasets/theaayushbajaj/cbir-dataset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hyperlink" Target="https://viblo.asia/p/pyspark-voi-mot-project-machine-learning-nho-nho-3RlL5GyB4bB" TargetMode="External"/><Relationship Id="rId5" Type="http://schemas.openxmlformats.org/officeDocument/2006/relationships/image" Target="../media/image19.png"/><Relationship Id="rId10" Type="http://schemas.openxmlformats.org/officeDocument/2006/relationships/hyperlink" Target="https://spark.apache.org/docs/latest/api/python/index.html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viblo.asia/p/tim-hieu-ve-apache-spark-ByEZkQQW5Q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9567610">
            <a:off x="-858344" y="-1330189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852975">
            <a:off x="5891351" y="500092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353425" y="328182"/>
            <a:ext cx="4899011" cy="6779925"/>
          </a:xfrm>
          <a:custGeom>
            <a:avLst/>
            <a:gdLst/>
            <a:ahLst/>
            <a:cxnLst/>
            <a:rect l="l" t="t" r="r" b="b"/>
            <a:pathLst>
              <a:path w="5194593" h="7188994" extrusionOk="0">
                <a:moveTo>
                  <a:pt x="63030" y="6595440"/>
                </a:moveTo>
                <a:cubicBezTo>
                  <a:pt x="63030" y="6595440"/>
                  <a:pt x="0" y="6348876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301520" y="6965"/>
                </a:cubicBezTo>
                <a:cubicBezTo>
                  <a:pt x="4518268" y="16819"/>
                  <a:pt x="4722583" y="36481"/>
                  <a:pt x="4856771" y="101690"/>
                </a:cubicBezTo>
                <a:cubicBezTo>
                  <a:pt x="5112817" y="226120"/>
                  <a:pt x="5194593" y="459160"/>
                  <a:pt x="5189105" y="704684"/>
                </a:cubicBezTo>
                <a:cubicBezTo>
                  <a:pt x="5189105" y="704684"/>
                  <a:pt x="5145817" y="1013073"/>
                  <a:pt x="5153250" y="1248607"/>
                </a:cubicBezTo>
                <a:cubicBezTo>
                  <a:pt x="5160374" y="6337242"/>
                  <a:pt x="5167530" y="6532844"/>
                  <a:pt x="5167530" y="6532844"/>
                </a:cubicBezTo>
                <a:cubicBezTo>
                  <a:pt x="5150849" y="6748577"/>
                  <a:pt x="5036205" y="6959188"/>
                  <a:pt x="4839336" y="7070813"/>
                </a:cubicBezTo>
                <a:cubicBezTo>
                  <a:pt x="4688984" y="7156061"/>
                  <a:pt x="4490953" y="7171158"/>
                  <a:pt x="3564545" y="7160417"/>
                </a:cubicBezTo>
                <a:cubicBezTo>
                  <a:pt x="645952" y="7155140"/>
                  <a:pt x="384604" y="7188994"/>
                  <a:pt x="254278" y="7079835"/>
                </a:cubicBezTo>
                <a:cubicBezTo>
                  <a:pt x="145767" y="6988951"/>
                  <a:pt x="81795" y="6795639"/>
                  <a:pt x="63030" y="6595440"/>
                </a:cubicBezTo>
                <a:close/>
              </a:path>
            </a:pathLst>
          </a:custGeom>
          <a:solidFill>
            <a:srgbClr val="EDBA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2459620" y="509720"/>
            <a:ext cx="4687116" cy="6416949"/>
          </a:xfrm>
          <a:custGeom>
            <a:avLst/>
            <a:gdLst/>
            <a:ahLst/>
            <a:cxnLst/>
            <a:rect l="l" t="t" r="r" b="b"/>
            <a:pathLst>
              <a:path w="5111428" h="6997857" extrusionOk="0">
                <a:moveTo>
                  <a:pt x="63030" y="6404304"/>
                </a:moveTo>
                <a:cubicBezTo>
                  <a:pt x="63030" y="6404304"/>
                  <a:pt x="0" y="6157740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218355" y="6965"/>
                </a:cubicBezTo>
                <a:cubicBezTo>
                  <a:pt x="4435103" y="16819"/>
                  <a:pt x="4639418" y="36481"/>
                  <a:pt x="4773607" y="101690"/>
                </a:cubicBezTo>
                <a:cubicBezTo>
                  <a:pt x="5029653" y="226120"/>
                  <a:pt x="5111428" y="459160"/>
                  <a:pt x="5105940" y="704684"/>
                </a:cubicBezTo>
                <a:cubicBezTo>
                  <a:pt x="5105940" y="704684"/>
                  <a:pt x="5062652" y="1013073"/>
                  <a:pt x="5070086" y="1248607"/>
                </a:cubicBezTo>
                <a:cubicBezTo>
                  <a:pt x="5077209" y="6146105"/>
                  <a:pt x="5084366" y="6341708"/>
                  <a:pt x="5084366" y="6341708"/>
                </a:cubicBezTo>
                <a:cubicBezTo>
                  <a:pt x="5067684" y="6557440"/>
                  <a:pt x="4953040" y="6768052"/>
                  <a:pt x="4756171" y="6879676"/>
                </a:cubicBezTo>
                <a:cubicBezTo>
                  <a:pt x="4605819" y="6964925"/>
                  <a:pt x="4407788" y="6980023"/>
                  <a:pt x="3498312" y="6969281"/>
                </a:cubicBezTo>
                <a:cubicBezTo>
                  <a:pt x="645952" y="6964004"/>
                  <a:pt x="384604" y="6997857"/>
                  <a:pt x="254278" y="6888700"/>
                </a:cubicBezTo>
                <a:cubicBezTo>
                  <a:pt x="145767" y="6797815"/>
                  <a:pt x="81795" y="6604503"/>
                  <a:pt x="63030" y="6404304"/>
                </a:cubicBezTo>
                <a:close/>
              </a:path>
            </a:pathLst>
          </a:custGeom>
          <a:solidFill>
            <a:srgbClr val="FFFA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805886" y="2695971"/>
            <a:ext cx="6199798" cy="278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99">
                <a:solidFill>
                  <a:srgbClr val="000000"/>
                </a:solidFill>
                <a:latin typeface="Just Another Hand"/>
                <a:ea typeface="Just Another Hand"/>
                <a:cs typeface="Just Another Hand"/>
                <a:sym typeface="Just Another Hand"/>
              </a:rPr>
              <a:t>TÌM KIẾM ẢNH TƯƠNG TỰ TRONG TẬP DỮ LIỆU ẢNH BẰNG PYSPARK</a:t>
            </a:r>
            <a:endParaRPr/>
          </a:p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99">
              <a:solidFill>
                <a:srgbClr val="000000"/>
              </a:solidFill>
              <a:latin typeface="Just Another Hand"/>
              <a:ea typeface="Just Another Hand"/>
              <a:cs typeface="Just Another Hand"/>
              <a:sym typeface="Just Another Hand"/>
            </a:endParaRPr>
          </a:p>
        </p:txBody>
      </p:sp>
      <p:sp>
        <p:nvSpPr>
          <p:cNvPr id="89" name="Google Shape;89;p1"/>
          <p:cNvSpPr/>
          <p:nvPr/>
        </p:nvSpPr>
        <p:spPr>
          <a:xfrm rot="300383">
            <a:off x="536251" y="3669253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300383">
            <a:off x="223778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300383">
            <a:off x="285566" y="5306194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4"/>
                </a:lnTo>
                <a:lnTo>
                  <a:pt x="0" y="35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300383">
            <a:off x="598040" y="4761670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300383">
            <a:off x="754276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593377" y="737259"/>
            <a:ext cx="2824614" cy="2181481"/>
          </a:xfrm>
          <a:custGeom>
            <a:avLst/>
            <a:gdLst/>
            <a:ahLst/>
            <a:cxnLst/>
            <a:rect l="l" t="t" r="r" b="b"/>
            <a:pathLst>
              <a:path w="2824614" h="2181481" extrusionOk="0">
                <a:moveTo>
                  <a:pt x="0" y="0"/>
                </a:moveTo>
                <a:lnTo>
                  <a:pt x="2824614" y="0"/>
                </a:lnTo>
                <a:lnTo>
                  <a:pt x="2824614" y="2181481"/>
                </a:lnTo>
                <a:lnTo>
                  <a:pt x="0" y="2181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31520" y="4666092"/>
            <a:ext cx="2540431" cy="2225406"/>
          </a:xfrm>
          <a:custGeom>
            <a:avLst/>
            <a:gdLst/>
            <a:ahLst/>
            <a:cxnLst/>
            <a:rect l="l" t="t" r="r" b="b"/>
            <a:pathLst>
              <a:path w="2540431" h="2225406" extrusionOk="0">
                <a:moveTo>
                  <a:pt x="0" y="0"/>
                </a:moveTo>
                <a:lnTo>
                  <a:pt x="2540431" y="0"/>
                </a:lnTo>
                <a:lnTo>
                  <a:pt x="2540431" y="2225407"/>
                </a:lnTo>
                <a:lnTo>
                  <a:pt x="0" y="2225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227136" y="1684760"/>
            <a:ext cx="1169541" cy="32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Dữ liệu lớn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10"/>
          <p:cNvGrpSpPr/>
          <p:nvPr/>
        </p:nvGrpSpPr>
        <p:grpSpPr>
          <a:xfrm>
            <a:off x="567690" y="890175"/>
            <a:ext cx="8656320" cy="5572950"/>
            <a:chOff x="0" y="0"/>
            <a:chExt cx="8454799" cy="5443211"/>
          </a:xfrm>
        </p:grpSpPr>
        <p:sp>
          <p:nvSpPr>
            <p:cNvPr id="279" name="Google Shape;279;p10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10"/>
          <p:cNvSpPr/>
          <p:nvPr/>
        </p:nvSpPr>
        <p:spPr>
          <a:xfrm>
            <a:off x="567690" y="1049817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6"/>
                </a:lnTo>
                <a:lnTo>
                  <a:pt x="0" y="1598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Google Shape;283;p10"/>
          <p:cNvGrpSpPr/>
          <p:nvPr/>
        </p:nvGrpSpPr>
        <p:grpSpPr>
          <a:xfrm>
            <a:off x="548640" y="890175"/>
            <a:ext cx="8656320" cy="5572950"/>
            <a:chOff x="0" y="0"/>
            <a:chExt cx="8454799" cy="5443211"/>
          </a:xfrm>
        </p:grpSpPr>
        <p:sp>
          <p:nvSpPr>
            <p:cNvPr id="284" name="Google Shape;284;p10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10"/>
          <p:cNvSpPr/>
          <p:nvPr/>
        </p:nvSpPr>
        <p:spPr>
          <a:xfrm>
            <a:off x="788416" y="1111646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5"/>
                </a:lnTo>
                <a:lnTo>
                  <a:pt x="0" y="1598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845312" y="1339378"/>
            <a:ext cx="20684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TRIỂN KHAI</a:t>
            </a:r>
            <a:endParaRPr/>
          </a:p>
        </p:txBody>
      </p:sp>
      <p:sp>
        <p:nvSpPr>
          <p:cNvPr id="289" name="Google Shape;289;p10"/>
          <p:cNvSpPr txBox="1"/>
          <p:nvPr/>
        </p:nvSpPr>
        <p:spPr>
          <a:xfrm>
            <a:off x="3024779" y="1149385"/>
            <a:ext cx="6108600" cy="51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67031" marR="0" lvl="1" indent="-183514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Khởi tạo spark,tiến hành đọc dữ liệu đầu vào.</a:t>
            </a:r>
            <a:endParaRPr/>
          </a:p>
          <a:p>
            <a:pPr marL="367031" marR="0" lvl="1" indent="-183515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Sử dụng mô hình VGG16 tiến hành trích xuất đặt trưng của ảnh.</a:t>
            </a:r>
            <a:endParaRPr/>
          </a:p>
          <a:p>
            <a:pPr marL="367031" marR="0" lvl="1" indent="-183514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Sau khi trích xuất đặt trưng ta tiến hành lưu trữ vào các đối tượng Row của pyspark.</a:t>
            </a:r>
            <a:endParaRPr/>
          </a:p>
          <a:p>
            <a:pPr marL="367031" marR="0" lvl="1" indent="-183514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Tạo RDD  từ các Row và số lượng parition để tiến hành xử lí dữ liệu phân tán. </a:t>
            </a:r>
            <a:endParaRPr/>
          </a:p>
          <a:p>
            <a:pPr marL="367031" marR="0" lvl="1" indent="-183514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Khởi tạo và trích đặc trưng ảnh đầu vào để tiến hành tìm ảnh. </a:t>
            </a:r>
            <a:endParaRPr/>
          </a:p>
          <a:p>
            <a:pPr marL="367031" marR="0" lvl="1" indent="-183514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Tiếp đến dùng RDD để tính toán xử lý song song khoảng cách của các vector tới vector đầu vào </a:t>
            </a:r>
            <a:endParaRPr/>
          </a:p>
          <a:p>
            <a:pPr marL="367031" marR="0" lvl="1" indent="-183514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Kết quả ta có chứa đường dẫn ảnh và các khoảng các giữa các ảnh với ảnh đầu vào. </a:t>
            </a:r>
            <a:endParaRPr/>
          </a:p>
          <a:p>
            <a:pPr marL="367031" marR="0" lvl="1" indent="-183514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Sau khi có kết quả ta tiến hành lọc các khoảng cách ngắn nhất và đường dẫn của ảnh.</a:t>
            </a:r>
            <a:endParaRPr/>
          </a:p>
          <a:p>
            <a:pPr marL="367031" marR="0" lvl="1" indent="-183514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Trực quan hóa các ảnh đã tìm được dựa vào kết quả trước đó. </a:t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0" y="4613553"/>
            <a:ext cx="2621594" cy="2685059"/>
          </a:xfrm>
          <a:custGeom>
            <a:avLst/>
            <a:gdLst/>
            <a:ahLst/>
            <a:cxnLst/>
            <a:rect l="l" t="t" r="r" b="b"/>
            <a:pathLst>
              <a:path w="2621594" h="2685059" extrusionOk="0">
                <a:moveTo>
                  <a:pt x="0" y="0"/>
                </a:moveTo>
                <a:lnTo>
                  <a:pt x="2621594" y="0"/>
                </a:lnTo>
                <a:lnTo>
                  <a:pt x="2621594" y="2685059"/>
                </a:lnTo>
                <a:lnTo>
                  <a:pt x="0" y="26850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 txBox="1"/>
          <p:nvPr/>
        </p:nvSpPr>
        <p:spPr>
          <a:xfrm>
            <a:off x="9187656" y="6409405"/>
            <a:ext cx="218642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6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/>
          <p:nvPr/>
        </p:nvSpPr>
        <p:spPr>
          <a:xfrm rot="-9567610">
            <a:off x="-858344" y="-1330189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 rot="852975">
            <a:off x="5891351" y="500092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/>
          <p:nvPr/>
        </p:nvSpPr>
        <p:spPr>
          <a:xfrm rot="5400000">
            <a:off x="2353425" y="328182"/>
            <a:ext cx="4899011" cy="6779925"/>
          </a:xfrm>
          <a:custGeom>
            <a:avLst/>
            <a:gdLst/>
            <a:ahLst/>
            <a:cxnLst/>
            <a:rect l="l" t="t" r="r" b="b"/>
            <a:pathLst>
              <a:path w="5194593" h="7188994" extrusionOk="0">
                <a:moveTo>
                  <a:pt x="63030" y="6595440"/>
                </a:moveTo>
                <a:cubicBezTo>
                  <a:pt x="63030" y="6595440"/>
                  <a:pt x="0" y="6348876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301520" y="6965"/>
                </a:cubicBezTo>
                <a:cubicBezTo>
                  <a:pt x="4518268" y="16819"/>
                  <a:pt x="4722583" y="36481"/>
                  <a:pt x="4856771" y="101690"/>
                </a:cubicBezTo>
                <a:cubicBezTo>
                  <a:pt x="5112817" y="226120"/>
                  <a:pt x="5194593" y="459160"/>
                  <a:pt x="5189105" y="704684"/>
                </a:cubicBezTo>
                <a:cubicBezTo>
                  <a:pt x="5189105" y="704684"/>
                  <a:pt x="5145817" y="1013073"/>
                  <a:pt x="5153250" y="1248607"/>
                </a:cubicBezTo>
                <a:cubicBezTo>
                  <a:pt x="5160374" y="6337242"/>
                  <a:pt x="5167530" y="6532844"/>
                  <a:pt x="5167530" y="6532844"/>
                </a:cubicBezTo>
                <a:cubicBezTo>
                  <a:pt x="5150849" y="6748577"/>
                  <a:pt x="5036205" y="6959188"/>
                  <a:pt x="4839336" y="7070813"/>
                </a:cubicBezTo>
                <a:cubicBezTo>
                  <a:pt x="4688984" y="7156061"/>
                  <a:pt x="4490953" y="7171158"/>
                  <a:pt x="3564545" y="7160417"/>
                </a:cubicBezTo>
                <a:cubicBezTo>
                  <a:pt x="645952" y="7155140"/>
                  <a:pt x="384604" y="7188994"/>
                  <a:pt x="254278" y="7079835"/>
                </a:cubicBezTo>
                <a:cubicBezTo>
                  <a:pt x="145767" y="6988951"/>
                  <a:pt x="81795" y="6795639"/>
                  <a:pt x="63030" y="6595440"/>
                </a:cubicBezTo>
                <a:close/>
              </a:path>
            </a:pathLst>
          </a:custGeom>
          <a:solidFill>
            <a:srgbClr val="EDBA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 rot="5400000">
            <a:off x="2459620" y="509720"/>
            <a:ext cx="4687116" cy="6416949"/>
          </a:xfrm>
          <a:custGeom>
            <a:avLst/>
            <a:gdLst/>
            <a:ahLst/>
            <a:cxnLst/>
            <a:rect l="l" t="t" r="r" b="b"/>
            <a:pathLst>
              <a:path w="5111428" h="6997857" extrusionOk="0">
                <a:moveTo>
                  <a:pt x="63030" y="6404304"/>
                </a:moveTo>
                <a:cubicBezTo>
                  <a:pt x="63030" y="6404304"/>
                  <a:pt x="0" y="6157740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218355" y="6965"/>
                </a:cubicBezTo>
                <a:cubicBezTo>
                  <a:pt x="4435103" y="16819"/>
                  <a:pt x="4639418" y="36481"/>
                  <a:pt x="4773607" y="101690"/>
                </a:cubicBezTo>
                <a:cubicBezTo>
                  <a:pt x="5029653" y="226120"/>
                  <a:pt x="5111428" y="459160"/>
                  <a:pt x="5105940" y="704684"/>
                </a:cubicBezTo>
                <a:cubicBezTo>
                  <a:pt x="5105940" y="704684"/>
                  <a:pt x="5062652" y="1013073"/>
                  <a:pt x="5070086" y="1248607"/>
                </a:cubicBezTo>
                <a:cubicBezTo>
                  <a:pt x="5077209" y="6146105"/>
                  <a:pt x="5084366" y="6341708"/>
                  <a:pt x="5084366" y="6341708"/>
                </a:cubicBezTo>
                <a:cubicBezTo>
                  <a:pt x="5067684" y="6557440"/>
                  <a:pt x="4953040" y="6768052"/>
                  <a:pt x="4756171" y="6879676"/>
                </a:cubicBezTo>
                <a:cubicBezTo>
                  <a:pt x="4605819" y="6964925"/>
                  <a:pt x="4407788" y="6980023"/>
                  <a:pt x="3498312" y="6969281"/>
                </a:cubicBezTo>
                <a:cubicBezTo>
                  <a:pt x="645952" y="6964004"/>
                  <a:pt x="384604" y="6997857"/>
                  <a:pt x="254278" y="6888700"/>
                </a:cubicBezTo>
                <a:cubicBezTo>
                  <a:pt x="145767" y="6797815"/>
                  <a:pt x="81795" y="6604503"/>
                  <a:pt x="63030" y="6404304"/>
                </a:cubicBezTo>
                <a:close/>
              </a:path>
            </a:pathLst>
          </a:custGeom>
          <a:solidFill>
            <a:srgbClr val="FFFA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776901" y="3361828"/>
            <a:ext cx="6199798" cy="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Ứng dụng</a:t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 rot="300383">
            <a:off x="536251" y="3669253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 rot="300383">
            <a:off x="223778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 rot="300383">
            <a:off x="285566" y="5306194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4"/>
                </a:lnTo>
                <a:lnTo>
                  <a:pt x="0" y="35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 rot="300383">
            <a:off x="598040" y="4761670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 rot="300383">
            <a:off x="754276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6593377" y="737259"/>
            <a:ext cx="2824614" cy="2181481"/>
          </a:xfrm>
          <a:custGeom>
            <a:avLst/>
            <a:gdLst/>
            <a:ahLst/>
            <a:cxnLst/>
            <a:rect l="l" t="t" r="r" b="b"/>
            <a:pathLst>
              <a:path w="2824614" h="2181481" extrusionOk="0">
                <a:moveTo>
                  <a:pt x="0" y="0"/>
                </a:moveTo>
                <a:lnTo>
                  <a:pt x="2824614" y="0"/>
                </a:lnTo>
                <a:lnTo>
                  <a:pt x="2824614" y="2181481"/>
                </a:lnTo>
                <a:lnTo>
                  <a:pt x="0" y="2181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731520" y="4666092"/>
            <a:ext cx="2540431" cy="2225406"/>
          </a:xfrm>
          <a:custGeom>
            <a:avLst/>
            <a:gdLst/>
            <a:ahLst/>
            <a:cxnLst/>
            <a:rect l="l" t="t" r="r" b="b"/>
            <a:pathLst>
              <a:path w="2540431" h="2225406" extrusionOk="0">
                <a:moveTo>
                  <a:pt x="0" y="0"/>
                </a:moveTo>
                <a:lnTo>
                  <a:pt x="2540431" y="0"/>
                </a:lnTo>
                <a:lnTo>
                  <a:pt x="2540431" y="2225407"/>
                </a:lnTo>
                <a:lnTo>
                  <a:pt x="0" y="2225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4622800" y="2571101"/>
            <a:ext cx="508000" cy="5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2"/>
          <p:cNvGrpSpPr/>
          <p:nvPr/>
        </p:nvGrpSpPr>
        <p:grpSpPr>
          <a:xfrm>
            <a:off x="567690" y="890175"/>
            <a:ext cx="8656320" cy="5572950"/>
            <a:chOff x="0" y="0"/>
            <a:chExt cx="8454799" cy="5443211"/>
          </a:xfrm>
        </p:grpSpPr>
        <p:sp>
          <p:nvSpPr>
            <p:cNvPr id="319" name="Google Shape;319;p12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2"/>
          <p:cNvSpPr/>
          <p:nvPr/>
        </p:nvSpPr>
        <p:spPr>
          <a:xfrm>
            <a:off x="567690" y="1049817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6"/>
                </a:lnTo>
                <a:lnTo>
                  <a:pt x="0" y="1598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12"/>
          <p:cNvGrpSpPr/>
          <p:nvPr/>
        </p:nvGrpSpPr>
        <p:grpSpPr>
          <a:xfrm>
            <a:off x="548640" y="890175"/>
            <a:ext cx="8656320" cy="5572950"/>
            <a:chOff x="0" y="0"/>
            <a:chExt cx="8454799" cy="5443211"/>
          </a:xfrm>
        </p:grpSpPr>
        <p:sp>
          <p:nvSpPr>
            <p:cNvPr id="324" name="Google Shape;324;p12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12"/>
          <p:cNvSpPr/>
          <p:nvPr/>
        </p:nvSpPr>
        <p:spPr>
          <a:xfrm>
            <a:off x="788416" y="1111646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5"/>
                </a:lnTo>
                <a:lnTo>
                  <a:pt x="0" y="1598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845312" y="1382309"/>
            <a:ext cx="20684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ỨNG DỤNG</a:t>
            </a:r>
            <a:endParaRPr/>
          </a:p>
        </p:txBody>
      </p:sp>
      <p:sp>
        <p:nvSpPr>
          <p:cNvPr id="329" name="Google Shape;329;p12"/>
          <p:cNvSpPr txBox="1"/>
          <p:nvPr/>
        </p:nvSpPr>
        <p:spPr>
          <a:xfrm>
            <a:off x="2970621" y="2576761"/>
            <a:ext cx="6108720" cy="295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19" marR="0" lvl="1" indent="-302260" algn="l" rtl="0">
              <a:lnSpc>
                <a:spcPct val="167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lang="en-US" sz="2799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Xử lý và phân tích dữ liệu lớn trong ngành công nghiệp.</a:t>
            </a:r>
            <a:endParaRPr/>
          </a:p>
          <a:p>
            <a:pPr marL="604519" marR="0" lvl="1" indent="-302260" algn="l" rtl="0">
              <a:lnSpc>
                <a:spcPct val="167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lang="en-US" sz="2799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Xử lý dữ liệu thời gian thực.</a:t>
            </a:r>
            <a:endParaRPr/>
          </a:p>
          <a:p>
            <a:pPr marL="604519" marR="0" lvl="1" indent="-302260" algn="l" rtl="0">
              <a:lnSpc>
                <a:spcPct val="1670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lang="en-US" sz="2799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Xây dựng hệ thống học máy phân tán</a:t>
            </a:r>
            <a:r>
              <a:rPr lang="en-US" sz="2799" b="1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.</a:t>
            </a:r>
            <a:endParaRPr/>
          </a:p>
        </p:txBody>
      </p:sp>
      <p:sp>
        <p:nvSpPr>
          <p:cNvPr id="330" name="Google Shape;330;p12"/>
          <p:cNvSpPr/>
          <p:nvPr/>
        </p:nvSpPr>
        <p:spPr>
          <a:xfrm>
            <a:off x="0" y="4686857"/>
            <a:ext cx="2828712" cy="2535555"/>
          </a:xfrm>
          <a:custGeom>
            <a:avLst/>
            <a:gdLst/>
            <a:ahLst/>
            <a:cxnLst/>
            <a:rect l="l" t="t" r="r" b="b"/>
            <a:pathLst>
              <a:path w="2828712" h="2535555" extrusionOk="0">
                <a:moveTo>
                  <a:pt x="0" y="0"/>
                </a:moveTo>
                <a:lnTo>
                  <a:pt x="2828712" y="0"/>
                </a:lnTo>
                <a:lnTo>
                  <a:pt x="2828712" y="2535555"/>
                </a:lnTo>
                <a:lnTo>
                  <a:pt x="0" y="2535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 txBox="1"/>
          <p:nvPr/>
        </p:nvSpPr>
        <p:spPr>
          <a:xfrm>
            <a:off x="9203486" y="6454259"/>
            <a:ext cx="186982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7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/>
          <p:nvPr/>
        </p:nvSpPr>
        <p:spPr>
          <a:xfrm rot="-9567610">
            <a:off x="-858344" y="-1330189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3"/>
          <p:cNvSpPr/>
          <p:nvPr/>
        </p:nvSpPr>
        <p:spPr>
          <a:xfrm rot="852975">
            <a:off x="5891351" y="500092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/>
          <p:nvPr/>
        </p:nvSpPr>
        <p:spPr>
          <a:xfrm rot="5400000">
            <a:off x="2353425" y="328182"/>
            <a:ext cx="4899011" cy="6779925"/>
          </a:xfrm>
          <a:custGeom>
            <a:avLst/>
            <a:gdLst/>
            <a:ahLst/>
            <a:cxnLst/>
            <a:rect l="l" t="t" r="r" b="b"/>
            <a:pathLst>
              <a:path w="5194593" h="7188994" extrusionOk="0">
                <a:moveTo>
                  <a:pt x="63030" y="6595440"/>
                </a:moveTo>
                <a:cubicBezTo>
                  <a:pt x="63030" y="6595440"/>
                  <a:pt x="0" y="6348876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301520" y="6965"/>
                </a:cubicBezTo>
                <a:cubicBezTo>
                  <a:pt x="4518268" y="16819"/>
                  <a:pt x="4722583" y="36481"/>
                  <a:pt x="4856771" y="101690"/>
                </a:cubicBezTo>
                <a:cubicBezTo>
                  <a:pt x="5112817" y="226120"/>
                  <a:pt x="5194593" y="459160"/>
                  <a:pt x="5189105" y="704684"/>
                </a:cubicBezTo>
                <a:cubicBezTo>
                  <a:pt x="5189105" y="704684"/>
                  <a:pt x="5145817" y="1013073"/>
                  <a:pt x="5153250" y="1248607"/>
                </a:cubicBezTo>
                <a:cubicBezTo>
                  <a:pt x="5160374" y="6337242"/>
                  <a:pt x="5167530" y="6532844"/>
                  <a:pt x="5167530" y="6532844"/>
                </a:cubicBezTo>
                <a:cubicBezTo>
                  <a:pt x="5150849" y="6748577"/>
                  <a:pt x="5036205" y="6959188"/>
                  <a:pt x="4839336" y="7070813"/>
                </a:cubicBezTo>
                <a:cubicBezTo>
                  <a:pt x="4688984" y="7156061"/>
                  <a:pt x="4490953" y="7171158"/>
                  <a:pt x="3564545" y="7160417"/>
                </a:cubicBezTo>
                <a:cubicBezTo>
                  <a:pt x="645952" y="7155140"/>
                  <a:pt x="384604" y="7188994"/>
                  <a:pt x="254278" y="7079835"/>
                </a:cubicBezTo>
                <a:cubicBezTo>
                  <a:pt x="145767" y="6988951"/>
                  <a:pt x="81795" y="6795639"/>
                  <a:pt x="63030" y="6595440"/>
                </a:cubicBezTo>
                <a:close/>
              </a:path>
            </a:pathLst>
          </a:custGeom>
          <a:solidFill>
            <a:srgbClr val="EDBA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/>
          <p:nvPr/>
        </p:nvSpPr>
        <p:spPr>
          <a:xfrm rot="5400000">
            <a:off x="2459620" y="509720"/>
            <a:ext cx="4687116" cy="6416949"/>
          </a:xfrm>
          <a:custGeom>
            <a:avLst/>
            <a:gdLst/>
            <a:ahLst/>
            <a:cxnLst/>
            <a:rect l="l" t="t" r="r" b="b"/>
            <a:pathLst>
              <a:path w="5111428" h="6997857" extrusionOk="0">
                <a:moveTo>
                  <a:pt x="63030" y="6404304"/>
                </a:moveTo>
                <a:cubicBezTo>
                  <a:pt x="63030" y="6404304"/>
                  <a:pt x="0" y="6157740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218355" y="6965"/>
                </a:cubicBezTo>
                <a:cubicBezTo>
                  <a:pt x="4435103" y="16819"/>
                  <a:pt x="4639418" y="36481"/>
                  <a:pt x="4773607" y="101690"/>
                </a:cubicBezTo>
                <a:cubicBezTo>
                  <a:pt x="5029653" y="226120"/>
                  <a:pt x="5111428" y="459160"/>
                  <a:pt x="5105940" y="704684"/>
                </a:cubicBezTo>
                <a:cubicBezTo>
                  <a:pt x="5105940" y="704684"/>
                  <a:pt x="5062652" y="1013073"/>
                  <a:pt x="5070086" y="1248607"/>
                </a:cubicBezTo>
                <a:cubicBezTo>
                  <a:pt x="5077209" y="6146105"/>
                  <a:pt x="5084366" y="6341708"/>
                  <a:pt x="5084366" y="6341708"/>
                </a:cubicBezTo>
                <a:cubicBezTo>
                  <a:pt x="5067684" y="6557440"/>
                  <a:pt x="4953040" y="6768052"/>
                  <a:pt x="4756171" y="6879676"/>
                </a:cubicBezTo>
                <a:cubicBezTo>
                  <a:pt x="4605819" y="6964925"/>
                  <a:pt x="4407788" y="6980023"/>
                  <a:pt x="3498312" y="6969281"/>
                </a:cubicBezTo>
                <a:cubicBezTo>
                  <a:pt x="645952" y="6964004"/>
                  <a:pt x="384604" y="6997857"/>
                  <a:pt x="254278" y="6888700"/>
                </a:cubicBezTo>
                <a:cubicBezTo>
                  <a:pt x="145767" y="6797815"/>
                  <a:pt x="81795" y="6604503"/>
                  <a:pt x="63030" y="6404304"/>
                </a:cubicBezTo>
                <a:close/>
              </a:path>
            </a:pathLst>
          </a:custGeom>
          <a:solidFill>
            <a:srgbClr val="FFFA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1776901" y="3371353"/>
            <a:ext cx="6199798" cy="88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Kết luận</a:t>
            </a:r>
            <a:endParaRPr/>
          </a:p>
        </p:txBody>
      </p:sp>
      <p:sp>
        <p:nvSpPr>
          <p:cNvPr id="342" name="Google Shape;342;p13"/>
          <p:cNvSpPr/>
          <p:nvPr/>
        </p:nvSpPr>
        <p:spPr>
          <a:xfrm rot="300383">
            <a:off x="536251" y="3669253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 rot="300383">
            <a:off x="223778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/>
          <p:nvPr/>
        </p:nvSpPr>
        <p:spPr>
          <a:xfrm rot="300383">
            <a:off x="285566" y="5306194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4"/>
                </a:lnTo>
                <a:lnTo>
                  <a:pt x="0" y="35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 rot="300383">
            <a:off x="598040" y="4761670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/>
          <p:nvPr/>
        </p:nvSpPr>
        <p:spPr>
          <a:xfrm rot="300383">
            <a:off x="754276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3"/>
          <p:cNvSpPr/>
          <p:nvPr/>
        </p:nvSpPr>
        <p:spPr>
          <a:xfrm>
            <a:off x="6593377" y="737259"/>
            <a:ext cx="2824614" cy="2181481"/>
          </a:xfrm>
          <a:custGeom>
            <a:avLst/>
            <a:gdLst/>
            <a:ahLst/>
            <a:cxnLst/>
            <a:rect l="l" t="t" r="r" b="b"/>
            <a:pathLst>
              <a:path w="2824614" h="2181481" extrusionOk="0">
                <a:moveTo>
                  <a:pt x="0" y="0"/>
                </a:moveTo>
                <a:lnTo>
                  <a:pt x="2824614" y="0"/>
                </a:lnTo>
                <a:lnTo>
                  <a:pt x="2824614" y="2181481"/>
                </a:lnTo>
                <a:lnTo>
                  <a:pt x="0" y="2181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731520" y="4666092"/>
            <a:ext cx="2540431" cy="2225406"/>
          </a:xfrm>
          <a:custGeom>
            <a:avLst/>
            <a:gdLst/>
            <a:ahLst/>
            <a:cxnLst/>
            <a:rect l="l" t="t" r="r" b="b"/>
            <a:pathLst>
              <a:path w="2540431" h="2225406" extrusionOk="0">
                <a:moveTo>
                  <a:pt x="0" y="0"/>
                </a:moveTo>
                <a:lnTo>
                  <a:pt x="2540431" y="0"/>
                </a:lnTo>
                <a:lnTo>
                  <a:pt x="2540431" y="2225407"/>
                </a:lnTo>
                <a:lnTo>
                  <a:pt x="0" y="2225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4624619" y="2571101"/>
            <a:ext cx="504362" cy="5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4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4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4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14"/>
          <p:cNvGrpSpPr/>
          <p:nvPr/>
        </p:nvGrpSpPr>
        <p:grpSpPr>
          <a:xfrm>
            <a:off x="567690" y="890175"/>
            <a:ext cx="8656320" cy="5572950"/>
            <a:chOff x="0" y="0"/>
            <a:chExt cx="8454799" cy="5443211"/>
          </a:xfrm>
        </p:grpSpPr>
        <p:sp>
          <p:nvSpPr>
            <p:cNvPr id="359" name="Google Shape;359;p14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14"/>
          <p:cNvSpPr/>
          <p:nvPr/>
        </p:nvSpPr>
        <p:spPr>
          <a:xfrm>
            <a:off x="567690" y="1049817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6"/>
                </a:lnTo>
                <a:lnTo>
                  <a:pt x="0" y="1598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14"/>
          <p:cNvGrpSpPr/>
          <p:nvPr/>
        </p:nvGrpSpPr>
        <p:grpSpPr>
          <a:xfrm>
            <a:off x="548640" y="890175"/>
            <a:ext cx="8656320" cy="5572950"/>
            <a:chOff x="0" y="0"/>
            <a:chExt cx="8454799" cy="5443211"/>
          </a:xfrm>
        </p:grpSpPr>
        <p:sp>
          <p:nvSpPr>
            <p:cNvPr id="364" name="Google Shape;364;p14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14"/>
          <p:cNvSpPr/>
          <p:nvPr/>
        </p:nvSpPr>
        <p:spPr>
          <a:xfrm>
            <a:off x="731520" y="1049817"/>
            <a:ext cx="2451682" cy="1795857"/>
          </a:xfrm>
          <a:custGeom>
            <a:avLst/>
            <a:gdLst/>
            <a:ahLst/>
            <a:cxnLst/>
            <a:rect l="l" t="t" r="r" b="b"/>
            <a:pathLst>
              <a:path w="2451682" h="1795857" extrusionOk="0">
                <a:moveTo>
                  <a:pt x="0" y="0"/>
                </a:moveTo>
                <a:lnTo>
                  <a:pt x="2451682" y="0"/>
                </a:lnTo>
                <a:lnTo>
                  <a:pt x="2451682" y="1795857"/>
                </a:lnTo>
                <a:lnTo>
                  <a:pt x="0" y="1795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0" y="5094926"/>
            <a:ext cx="3901440" cy="2220274"/>
          </a:xfrm>
          <a:custGeom>
            <a:avLst/>
            <a:gdLst/>
            <a:ahLst/>
            <a:cxnLst/>
            <a:rect l="l" t="t" r="r" b="b"/>
            <a:pathLst>
              <a:path w="3901440" h="2220274" extrusionOk="0">
                <a:moveTo>
                  <a:pt x="0" y="0"/>
                </a:moveTo>
                <a:lnTo>
                  <a:pt x="3901440" y="0"/>
                </a:lnTo>
                <a:lnTo>
                  <a:pt x="3901440" y="2220274"/>
                </a:lnTo>
                <a:lnTo>
                  <a:pt x="0" y="22202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1094057" y="3031765"/>
            <a:ext cx="1330677" cy="1289770"/>
          </a:xfrm>
          <a:custGeom>
            <a:avLst/>
            <a:gdLst/>
            <a:ahLst/>
            <a:cxnLst/>
            <a:rect l="l" t="t" r="r" b="b"/>
            <a:pathLst>
              <a:path w="1330677" h="1289770" extrusionOk="0">
                <a:moveTo>
                  <a:pt x="0" y="0"/>
                </a:moveTo>
                <a:lnTo>
                  <a:pt x="1330677" y="0"/>
                </a:lnTo>
                <a:lnTo>
                  <a:pt x="1330677" y="1289770"/>
                </a:lnTo>
                <a:lnTo>
                  <a:pt x="0" y="1289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5002319" y="1764501"/>
            <a:ext cx="3719573" cy="3824298"/>
          </a:xfrm>
          <a:custGeom>
            <a:avLst/>
            <a:gdLst/>
            <a:ahLst/>
            <a:cxnLst/>
            <a:rect l="l" t="t" r="r" b="b"/>
            <a:pathLst>
              <a:path w="3719573" h="3824298" extrusionOk="0">
                <a:moveTo>
                  <a:pt x="0" y="0"/>
                </a:moveTo>
                <a:lnTo>
                  <a:pt x="3719573" y="0"/>
                </a:lnTo>
                <a:lnTo>
                  <a:pt x="3719573" y="3824298"/>
                </a:lnTo>
                <a:lnTo>
                  <a:pt x="0" y="38242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 txBox="1"/>
          <p:nvPr/>
        </p:nvSpPr>
        <p:spPr>
          <a:xfrm>
            <a:off x="736563" y="1400109"/>
            <a:ext cx="2285912" cy="93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23" b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KẾT QUẢ TRIỂN KHAI</a:t>
            </a:r>
            <a:endParaRPr/>
          </a:p>
        </p:txBody>
      </p:sp>
      <p:sp>
        <p:nvSpPr>
          <p:cNvPr id="372" name="Google Shape;372;p14"/>
          <p:cNvSpPr txBox="1"/>
          <p:nvPr/>
        </p:nvSpPr>
        <p:spPr>
          <a:xfrm>
            <a:off x="1186002" y="4435835"/>
            <a:ext cx="1146786" cy="28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Ảnh đầu vào</a:t>
            </a:r>
            <a:endParaRPr/>
          </a:p>
        </p:txBody>
      </p:sp>
      <p:sp>
        <p:nvSpPr>
          <p:cNvPr id="373" name="Google Shape;373;p14"/>
          <p:cNvSpPr txBox="1"/>
          <p:nvPr/>
        </p:nvSpPr>
        <p:spPr>
          <a:xfrm>
            <a:off x="6145119" y="5713046"/>
            <a:ext cx="1577403" cy="28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Kết quả thu được</a:t>
            </a:r>
            <a:endParaRPr/>
          </a:p>
        </p:txBody>
      </p:sp>
      <p:cxnSp>
        <p:nvCxnSpPr>
          <p:cNvPr id="374" name="Google Shape;374;p14"/>
          <p:cNvCxnSpPr/>
          <p:nvPr/>
        </p:nvCxnSpPr>
        <p:spPr>
          <a:xfrm>
            <a:off x="2424734" y="3676650"/>
            <a:ext cx="2680226" cy="222716"/>
          </a:xfrm>
          <a:prstGeom prst="straightConnector1">
            <a:avLst/>
          </a:prstGeom>
          <a:noFill/>
          <a:ln w="57150" cap="flat" cmpd="sng">
            <a:solidFill>
              <a:srgbClr val="13379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5" name="Google Shape;375;p14"/>
          <p:cNvSpPr txBox="1"/>
          <p:nvPr/>
        </p:nvSpPr>
        <p:spPr>
          <a:xfrm>
            <a:off x="2776839" y="3365723"/>
            <a:ext cx="1873376" cy="28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Quá trình triển khai</a:t>
            </a:r>
            <a:endParaRPr/>
          </a:p>
        </p:txBody>
      </p:sp>
      <p:sp>
        <p:nvSpPr>
          <p:cNvPr id="376" name="Google Shape;376;p14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4"/>
          <p:cNvSpPr txBox="1"/>
          <p:nvPr/>
        </p:nvSpPr>
        <p:spPr>
          <a:xfrm>
            <a:off x="9188574" y="6454259"/>
            <a:ext cx="216807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8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5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5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5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15"/>
          <p:cNvGrpSpPr/>
          <p:nvPr/>
        </p:nvGrpSpPr>
        <p:grpSpPr>
          <a:xfrm>
            <a:off x="567690" y="890175"/>
            <a:ext cx="8656320" cy="5572950"/>
            <a:chOff x="0" y="0"/>
            <a:chExt cx="8454799" cy="5443211"/>
          </a:xfrm>
        </p:grpSpPr>
        <p:sp>
          <p:nvSpPr>
            <p:cNvPr id="387" name="Google Shape;387;p15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15"/>
          <p:cNvSpPr/>
          <p:nvPr/>
        </p:nvSpPr>
        <p:spPr>
          <a:xfrm>
            <a:off x="567690" y="1049817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6"/>
                </a:lnTo>
                <a:lnTo>
                  <a:pt x="0" y="1598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1" name="Google Shape;391;p15"/>
          <p:cNvGrpSpPr/>
          <p:nvPr/>
        </p:nvGrpSpPr>
        <p:grpSpPr>
          <a:xfrm>
            <a:off x="548640" y="890175"/>
            <a:ext cx="8656320" cy="5572950"/>
            <a:chOff x="0" y="0"/>
            <a:chExt cx="8454799" cy="5443211"/>
          </a:xfrm>
        </p:grpSpPr>
        <p:sp>
          <p:nvSpPr>
            <p:cNvPr id="392" name="Google Shape;392;p15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15"/>
          <p:cNvSpPr/>
          <p:nvPr/>
        </p:nvSpPr>
        <p:spPr>
          <a:xfrm>
            <a:off x="788416" y="1111646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5"/>
                </a:lnTo>
                <a:lnTo>
                  <a:pt x="0" y="1598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5"/>
          <p:cNvSpPr txBox="1"/>
          <p:nvPr/>
        </p:nvSpPr>
        <p:spPr>
          <a:xfrm>
            <a:off x="845312" y="1339378"/>
            <a:ext cx="20684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ƯU ĐIỂM</a:t>
            </a:r>
            <a:endParaRPr/>
          </a:p>
        </p:txBody>
      </p:sp>
      <p:sp>
        <p:nvSpPr>
          <p:cNvPr id="397" name="Google Shape;397;p15"/>
          <p:cNvSpPr txBox="1"/>
          <p:nvPr/>
        </p:nvSpPr>
        <p:spPr>
          <a:xfrm>
            <a:off x="2913360" y="2491904"/>
            <a:ext cx="6108720" cy="323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8620" marR="0" lvl="1" indent="-19431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Dễ tìm hiểu và dễ triển khai.</a:t>
            </a:r>
            <a:endParaRPr/>
          </a:p>
          <a:p>
            <a:pPr marL="388620" marR="0" lvl="1" indent="-19431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Hiệu suất cao với PySpark sử dụng động tính và song song hóa để xử lý dữ liệu lớn trên cụm máy chủ phân tán</a:t>
            </a:r>
            <a:endParaRPr/>
          </a:p>
          <a:p>
            <a:pPr marL="388620" marR="0" lvl="1" indent="-19431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Cải thiện được các nhược điểm của Hadoop.</a:t>
            </a:r>
            <a:endParaRPr/>
          </a:p>
          <a:p>
            <a:pPr marL="388620" marR="0" lvl="1" indent="-19431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Có thể truy vấn, phân tích nhanh dữ liệu có kích thước bất kỳ.</a:t>
            </a:r>
            <a:endParaRPr/>
          </a:p>
          <a:p>
            <a:pPr marL="388620" marR="0" lvl="1" indent="-19431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Xử lí nhiều công việc với khối lượng lớn.</a:t>
            </a:r>
            <a:endParaRPr/>
          </a:p>
          <a:p>
            <a:pPr marL="388620" marR="0" lvl="1" indent="-19431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Dễ dàng với ngôn ngữ python và thân thiện với các nhà phát triển.</a:t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114190" y="4737156"/>
            <a:ext cx="2994523" cy="2564401"/>
          </a:xfrm>
          <a:custGeom>
            <a:avLst/>
            <a:gdLst/>
            <a:ahLst/>
            <a:cxnLst/>
            <a:rect l="l" t="t" r="r" b="b"/>
            <a:pathLst>
              <a:path w="2994523" h="2564401" extrusionOk="0">
                <a:moveTo>
                  <a:pt x="0" y="0"/>
                </a:moveTo>
                <a:lnTo>
                  <a:pt x="2994523" y="0"/>
                </a:lnTo>
                <a:lnTo>
                  <a:pt x="2994523" y="2564401"/>
                </a:lnTo>
                <a:lnTo>
                  <a:pt x="0" y="25644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5"/>
          <p:cNvSpPr txBox="1"/>
          <p:nvPr/>
        </p:nvSpPr>
        <p:spPr>
          <a:xfrm>
            <a:off x="9187656" y="6454259"/>
            <a:ext cx="218642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9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6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6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16"/>
          <p:cNvGrpSpPr/>
          <p:nvPr/>
        </p:nvGrpSpPr>
        <p:grpSpPr>
          <a:xfrm>
            <a:off x="567690" y="890175"/>
            <a:ext cx="8656320" cy="5572950"/>
            <a:chOff x="0" y="0"/>
            <a:chExt cx="8454799" cy="5443211"/>
          </a:xfrm>
        </p:grpSpPr>
        <p:sp>
          <p:nvSpPr>
            <p:cNvPr id="410" name="Google Shape;410;p16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p16"/>
          <p:cNvSpPr/>
          <p:nvPr/>
        </p:nvSpPr>
        <p:spPr>
          <a:xfrm>
            <a:off x="567690" y="1049817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6"/>
                </a:lnTo>
                <a:lnTo>
                  <a:pt x="0" y="1598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16"/>
          <p:cNvGrpSpPr/>
          <p:nvPr/>
        </p:nvGrpSpPr>
        <p:grpSpPr>
          <a:xfrm>
            <a:off x="548640" y="890175"/>
            <a:ext cx="8656320" cy="5572950"/>
            <a:chOff x="0" y="0"/>
            <a:chExt cx="8454799" cy="5443211"/>
          </a:xfrm>
        </p:grpSpPr>
        <p:sp>
          <p:nvSpPr>
            <p:cNvPr id="415" name="Google Shape;415;p16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8" name="Google Shape;418;p16"/>
          <p:cNvSpPr/>
          <p:nvPr/>
        </p:nvSpPr>
        <p:spPr>
          <a:xfrm>
            <a:off x="788416" y="1111646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5"/>
                </a:lnTo>
                <a:lnTo>
                  <a:pt x="0" y="1598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745594" y="1339378"/>
            <a:ext cx="2267849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NHƯỢC ĐIỂM</a:t>
            </a:r>
            <a:endParaRPr/>
          </a:p>
        </p:txBody>
      </p:sp>
      <p:sp>
        <p:nvSpPr>
          <p:cNvPr id="420" name="Google Shape;420;p16"/>
          <p:cNvSpPr txBox="1"/>
          <p:nvPr/>
        </p:nvSpPr>
        <p:spPr>
          <a:xfrm>
            <a:off x="3454831" y="2624386"/>
            <a:ext cx="5295027" cy="288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8620" marR="0" lvl="1" indent="-19431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PySpark thường có độ trễ cao hơn so với Spark sử dụng Scala.</a:t>
            </a:r>
            <a:endParaRPr/>
          </a:p>
          <a:p>
            <a:pPr marL="388620" marR="0" lvl="1" indent="-19431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PySpark có thể đối mặt với một số hạn chế khi triển khai trong các môi trường phức tạp.</a:t>
            </a:r>
            <a:endParaRPr/>
          </a:p>
          <a:p>
            <a:pPr marL="388620" marR="0" lvl="1" indent="-19431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Sử dụng PySpark với các tập dữ liệu lớn có thể gặp khó khăn so với Spark sử dụng Scala.</a:t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>
            <a:off x="134199" y="5039058"/>
            <a:ext cx="3320632" cy="2276142"/>
          </a:xfrm>
          <a:custGeom>
            <a:avLst/>
            <a:gdLst/>
            <a:ahLst/>
            <a:cxnLst/>
            <a:rect l="l" t="t" r="r" b="b"/>
            <a:pathLst>
              <a:path w="3320632" h="2276142" extrusionOk="0">
                <a:moveTo>
                  <a:pt x="0" y="0"/>
                </a:moveTo>
                <a:lnTo>
                  <a:pt x="3320632" y="0"/>
                </a:lnTo>
                <a:lnTo>
                  <a:pt x="3320632" y="2276142"/>
                </a:lnTo>
                <a:lnTo>
                  <a:pt x="0" y="227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 txBox="1"/>
          <p:nvPr/>
        </p:nvSpPr>
        <p:spPr>
          <a:xfrm>
            <a:off x="9105750" y="6454259"/>
            <a:ext cx="426127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10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7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7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7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17"/>
          <p:cNvGrpSpPr/>
          <p:nvPr/>
        </p:nvGrpSpPr>
        <p:grpSpPr>
          <a:xfrm>
            <a:off x="567690" y="890175"/>
            <a:ext cx="8656320" cy="5572950"/>
            <a:chOff x="0" y="0"/>
            <a:chExt cx="8454799" cy="5443211"/>
          </a:xfrm>
        </p:grpSpPr>
        <p:sp>
          <p:nvSpPr>
            <p:cNvPr id="433" name="Google Shape;433;p17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7"/>
          <p:cNvSpPr/>
          <p:nvPr/>
        </p:nvSpPr>
        <p:spPr>
          <a:xfrm>
            <a:off x="567690" y="1049817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6"/>
                </a:lnTo>
                <a:lnTo>
                  <a:pt x="0" y="1598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7" name="Google Shape;437;p17"/>
          <p:cNvGrpSpPr/>
          <p:nvPr/>
        </p:nvGrpSpPr>
        <p:grpSpPr>
          <a:xfrm>
            <a:off x="548640" y="890175"/>
            <a:ext cx="8656320" cy="5572950"/>
            <a:chOff x="0" y="0"/>
            <a:chExt cx="8454799" cy="5443211"/>
          </a:xfrm>
        </p:grpSpPr>
        <p:sp>
          <p:nvSpPr>
            <p:cNvPr id="438" name="Google Shape;438;p17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17"/>
          <p:cNvSpPr/>
          <p:nvPr/>
        </p:nvSpPr>
        <p:spPr>
          <a:xfrm>
            <a:off x="628868" y="1049817"/>
            <a:ext cx="2666415" cy="1953149"/>
          </a:xfrm>
          <a:custGeom>
            <a:avLst/>
            <a:gdLst/>
            <a:ahLst/>
            <a:cxnLst/>
            <a:rect l="l" t="t" r="r" b="b"/>
            <a:pathLst>
              <a:path w="2666415" h="1953149" extrusionOk="0">
                <a:moveTo>
                  <a:pt x="0" y="0"/>
                </a:moveTo>
                <a:lnTo>
                  <a:pt x="2666415" y="0"/>
                </a:lnTo>
                <a:lnTo>
                  <a:pt x="2666415" y="1953149"/>
                </a:lnTo>
                <a:lnTo>
                  <a:pt x="0" y="19531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567690" y="1433993"/>
            <a:ext cx="2658740" cy="100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HƯỚNG MỞ RỘNG</a:t>
            </a:r>
            <a:endParaRPr/>
          </a:p>
        </p:txBody>
      </p:sp>
      <p:sp>
        <p:nvSpPr>
          <p:cNvPr id="443" name="Google Shape;443;p17"/>
          <p:cNvSpPr txBox="1"/>
          <p:nvPr/>
        </p:nvSpPr>
        <p:spPr>
          <a:xfrm>
            <a:off x="3542582" y="2962011"/>
            <a:ext cx="5295027" cy="191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8160" marR="0" lvl="1" indent="-259079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Trích xuất đặc trưng ảnh song song trên nhiều máy.</a:t>
            </a:r>
            <a:endParaRPr/>
          </a:p>
          <a:p>
            <a:pPr marL="518160" marR="0" lvl="1" indent="-259079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Cải thiện độ trễ.</a:t>
            </a:r>
            <a:endParaRPr/>
          </a:p>
          <a:p>
            <a:pPr marL="518160" marR="0" lvl="1" indent="-259079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Ứng dụng bài toán vào thực tế.</a:t>
            </a:r>
            <a:endParaRPr/>
          </a:p>
        </p:txBody>
      </p:sp>
      <p:sp>
        <p:nvSpPr>
          <p:cNvPr id="444" name="Google Shape;444;p17"/>
          <p:cNvSpPr/>
          <p:nvPr/>
        </p:nvSpPr>
        <p:spPr>
          <a:xfrm>
            <a:off x="-90926" y="4801720"/>
            <a:ext cx="2628164" cy="2513480"/>
          </a:xfrm>
          <a:custGeom>
            <a:avLst/>
            <a:gdLst/>
            <a:ahLst/>
            <a:cxnLst/>
            <a:rect l="l" t="t" r="r" b="b"/>
            <a:pathLst>
              <a:path w="2628164" h="2513480" extrusionOk="0">
                <a:moveTo>
                  <a:pt x="0" y="0"/>
                </a:moveTo>
                <a:lnTo>
                  <a:pt x="2628164" y="0"/>
                </a:lnTo>
                <a:lnTo>
                  <a:pt x="2628164" y="2513480"/>
                </a:lnTo>
                <a:lnTo>
                  <a:pt x="0" y="251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 txBox="1"/>
          <p:nvPr/>
        </p:nvSpPr>
        <p:spPr>
          <a:xfrm>
            <a:off x="9150718" y="6454259"/>
            <a:ext cx="292517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11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8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8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8"/>
          <p:cNvSpPr/>
          <p:nvPr/>
        </p:nvSpPr>
        <p:spPr>
          <a:xfrm>
            <a:off x="592556" y="844046"/>
            <a:ext cx="8451541" cy="5745967"/>
          </a:xfrm>
          <a:custGeom>
            <a:avLst/>
            <a:gdLst/>
            <a:ahLst/>
            <a:cxnLst/>
            <a:rect l="l" t="t" r="r" b="b"/>
            <a:pathLst>
              <a:path w="6176157" h="4198997" extrusionOk="0">
                <a:moveTo>
                  <a:pt x="6138056" y="3593825"/>
                </a:moveTo>
                <a:cubicBezTo>
                  <a:pt x="6135629" y="3773849"/>
                  <a:pt x="5962514" y="3907503"/>
                  <a:pt x="5761638" y="3907503"/>
                </a:cubicBezTo>
                <a:cubicBezTo>
                  <a:pt x="5761638" y="3907503"/>
                  <a:pt x="5567658" y="3897533"/>
                  <a:pt x="5271250" y="3910977"/>
                </a:cubicBezTo>
                <a:cubicBezTo>
                  <a:pt x="5084075" y="3919467"/>
                  <a:pt x="1597307" y="3922594"/>
                  <a:pt x="908799" y="3923747"/>
                </a:cubicBezTo>
                <a:lnTo>
                  <a:pt x="940817" y="4176545"/>
                </a:lnTo>
                <a:cubicBezTo>
                  <a:pt x="942220" y="4189892"/>
                  <a:pt x="927684" y="4198997"/>
                  <a:pt x="916302" y="4191884"/>
                </a:cubicBezTo>
                <a:cubicBezTo>
                  <a:pt x="864324" y="4159398"/>
                  <a:pt x="793268" y="4118030"/>
                  <a:pt x="653873" y="4030583"/>
                </a:cubicBezTo>
                <a:cubicBezTo>
                  <a:pt x="595960" y="3994252"/>
                  <a:pt x="543807" y="3955369"/>
                  <a:pt x="504750" y="3924372"/>
                </a:cubicBezTo>
                <a:cubicBezTo>
                  <a:pt x="439719" y="3924420"/>
                  <a:pt x="401817" y="3924420"/>
                  <a:pt x="401817" y="3924420"/>
                </a:cubicBezTo>
                <a:cubicBezTo>
                  <a:pt x="200942" y="3924420"/>
                  <a:pt x="26610" y="3827152"/>
                  <a:pt x="25400" y="3667040"/>
                </a:cubicBezTo>
                <a:cubicBezTo>
                  <a:pt x="25400" y="3667040"/>
                  <a:pt x="0" y="821138"/>
                  <a:pt x="0" y="606979"/>
                </a:cubicBezTo>
                <a:cubicBezTo>
                  <a:pt x="0" y="392820"/>
                  <a:pt x="12700" y="249245"/>
                  <a:pt x="12700" y="249245"/>
                </a:cubicBezTo>
                <a:cubicBezTo>
                  <a:pt x="12701" y="120576"/>
                  <a:pt x="1" y="0"/>
                  <a:pt x="376419" y="8134"/>
                </a:cubicBezTo>
                <a:cubicBezTo>
                  <a:pt x="376419" y="8134"/>
                  <a:pt x="936900" y="28433"/>
                  <a:pt x="1332325" y="20834"/>
                </a:cubicBezTo>
                <a:cubicBezTo>
                  <a:pt x="4463461" y="12700"/>
                  <a:pt x="5723538" y="0"/>
                  <a:pt x="5723538" y="0"/>
                </a:cubicBezTo>
                <a:cubicBezTo>
                  <a:pt x="5978826" y="0"/>
                  <a:pt x="6169886" y="101068"/>
                  <a:pt x="6163456" y="303615"/>
                </a:cubicBezTo>
                <a:cubicBezTo>
                  <a:pt x="6163456" y="303615"/>
                  <a:pt x="6161821" y="802156"/>
                  <a:pt x="6168989" y="2729421"/>
                </a:cubicBezTo>
                <a:cubicBezTo>
                  <a:pt x="6176157" y="3260755"/>
                  <a:pt x="6138056" y="3593825"/>
                  <a:pt x="6138056" y="3593825"/>
                </a:cubicBezTo>
                <a:close/>
              </a:path>
            </a:pathLst>
          </a:custGeom>
          <a:solidFill>
            <a:srgbClr val="EEC51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4726261" y="929666"/>
            <a:ext cx="301077" cy="385099"/>
          </a:xfrm>
          <a:custGeom>
            <a:avLst/>
            <a:gdLst/>
            <a:ahLst/>
            <a:cxnLst/>
            <a:rect l="l" t="t" r="r" b="b"/>
            <a:pathLst>
              <a:path w="301077" h="385099" extrusionOk="0">
                <a:moveTo>
                  <a:pt x="0" y="0"/>
                </a:moveTo>
                <a:lnTo>
                  <a:pt x="301078" y="0"/>
                </a:lnTo>
                <a:lnTo>
                  <a:pt x="301078" y="385099"/>
                </a:lnTo>
                <a:lnTo>
                  <a:pt x="0" y="3850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7403357" y="4692449"/>
            <a:ext cx="2416328" cy="3164240"/>
          </a:xfrm>
          <a:custGeom>
            <a:avLst/>
            <a:gdLst/>
            <a:ahLst/>
            <a:cxnLst/>
            <a:rect l="l" t="t" r="r" b="b"/>
            <a:pathLst>
              <a:path w="2416328" h="3164240" extrusionOk="0">
                <a:moveTo>
                  <a:pt x="0" y="0"/>
                </a:moveTo>
                <a:lnTo>
                  <a:pt x="2416328" y="0"/>
                </a:lnTo>
                <a:lnTo>
                  <a:pt x="2416328" y="3164239"/>
                </a:lnTo>
                <a:lnTo>
                  <a:pt x="0" y="3164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8"/>
          <p:cNvSpPr txBox="1"/>
          <p:nvPr/>
        </p:nvSpPr>
        <p:spPr>
          <a:xfrm>
            <a:off x="1239059" y="2085027"/>
            <a:ext cx="7576559" cy="355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5441" marR="0" lvl="1" indent="-172721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https://www.kaggle.com/datasets/theaayushbajaj/cbir-dataset</a:t>
            </a:r>
            <a:r>
              <a:rPr lang="en-US" sz="16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(lần truy cập gần nhất 12:00 20/03/2024)</a:t>
            </a:r>
            <a:endParaRPr/>
          </a:p>
          <a:p>
            <a:pPr marL="345441" marR="0" lvl="1" indent="-172721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https://aws.amazon.com/vi/what-is/apache-spark/</a:t>
            </a:r>
            <a:r>
              <a:rPr lang="en-US" sz="16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(lần truy cập gần nhất 12:00 28/02/2024)</a:t>
            </a:r>
            <a:endParaRPr/>
          </a:p>
          <a:p>
            <a:pPr marL="345441" marR="0" lvl="1" indent="-172721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https://viblo.asia/p/tim-hieu-ve-apache-spark-ByEZkQQW5Q0</a:t>
            </a:r>
            <a:r>
              <a:rPr lang="en-US" sz="16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(lần truy cập gần nhất 12:00 20/03/2024)</a:t>
            </a:r>
            <a:endParaRPr/>
          </a:p>
          <a:p>
            <a:pPr marL="345441" marR="0" lvl="1" indent="-172721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https://spark.apache.org/docs/latest/api/python/index.html</a:t>
            </a:r>
            <a:r>
              <a:rPr lang="en-US" sz="16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(lần truy cập gần nhất 12:00 20/03/2024)</a:t>
            </a:r>
            <a:endParaRPr/>
          </a:p>
          <a:p>
            <a:pPr marL="345441" marR="0" lvl="1" indent="-172721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sng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https://viblo.asia/p/pyspark-voi-mot-project-machine-learning-nho-nho-3RlL5GyB4bB</a:t>
            </a:r>
            <a:r>
              <a:rPr lang="en-US" sz="16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(lần truy cập gần nhất 12:00 20/3/2023)</a:t>
            </a:r>
            <a:endParaRPr/>
          </a:p>
          <a:p>
            <a:pPr marL="0" marR="0" lvl="0" indent="0" algn="l" rtl="0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458" name="Google Shape;458;p18"/>
          <p:cNvSpPr txBox="1"/>
          <p:nvPr/>
        </p:nvSpPr>
        <p:spPr>
          <a:xfrm>
            <a:off x="1991840" y="1428664"/>
            <a:ext cx="5769921" cy="52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TÀI LIỆU THAM KHẢO</a:t>
            </a:r>
            <a:endParaRPr/>
          </a:p>
        </p:txBody>
      </p:sp>
      <p:sp>
        <p:nvSpPr>
          <p:cNvPr id="459" name="Google Shape;459;p18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8"/>
          <p:cNvSpPr txBox="1"/>
          <p:nvPr/>
        </p:nvSpPr>
        <p:spPr>
          <a:xfrm>
            <a:off x="9122498" y="6454259"/>
            <a:ext cx="430273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12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 rot="-9567610">
            <a:off x="-858344" y="-1330189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rot="852975">
            <a:off x="5891351" y="500092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5400000">
            <a:off x="2353425" y="328182"/>
            <a:ext cx="4899011" cy="6779925"/>
          </a:xfrm>
          <a:custGeom>
            <a:avLst/>
            <a:gdLst/>
            <a:ahLst/>
            <a:cxnLst/>
            <a:rect l="l" t="t" r="r" b="b"/>
            <a:pathLst>
              <a:path w="5194593" h="7188994" extrusionOk="0">
                <a:moveTo>
                  <a:pt x="63030" y="6595440"/>
                </a:moveTo>
                <a:cubicBezTo>
                  <a:pt x="63030" y="6595440"/>
                  <a:pt x="0" y="6348876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301520" y="6965"/>
                </a:cubicBezTo>
                <a:cubicBezTo>
                  <a:pt x="4518268" y="16819"/>
                  <a:pt x="4722583" y="36481"/>
                  <a:pt x="4856771" y="101690"/>
                </a:cubicBezTo>
                <a:cubicBezTo>
                  <a:pt x="5112817" y="226120"/>
                  <a:pt x="5194593" y="459160"/>
                  <a:pt x="5189105" y="704684"/>
                </a:cubicBezTo>
                <a:cubicBezTo>
                  <a:pt x="5189105" y="704684"/>
                  <a:pt x="5145817" y="1013073"/>
                  <a:pt x="5153250" y="1248607"/>
                </a:cubicBezTo>
                <a:cubicBezTo>
                  <a:pt x="5160374" y="6337242"/>
                  <a:pt x="5167530" y="6532844"/>
                  <a:pt x="5167530" y="6532844"/>
                </a:cubicBezTo>
                <a:cubicBezTo>
                  <a:pt x="5150849" y="6748577"/>
                  <a:pt x="5036205" y="6959188"/>
                  <a:pt x="4839336" y="7070813"/>
                </a:cubicBezTo>
                <a:cubicBezTo>
                  <a:pt x="4688984" y="7156061"/>
                  <a:pt x="4490953" y="7171158"/>
                  <a:pt x="3564545" y="7160417"/>
                </a:cubicBezTo>
                <a:cubicBezTo>
                  <a:pt x="645952" y="7155140"/>
                  <a:pt x="384604" y="7188994"/>
                  <a:pt x="254278" y="7079835"/>
                </a:cubicBezTo>
                <a:cubicBezTo>
                  <a:pt x="145767" y="6988951"/>
                  <a:pt x="81795" y="6795639"/>
                  <a:pt x="63030" y="6595440"/>
                </a:cubicBezTo>
                <a:close/>
              </a:path>
            </a:pathLst>
          </a:custGeom>
          <a:solidFill>
            <a:srgbClr val="EDBA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5400000">
            <a:off x="2459620" y="509720"/>
            <a:ext cx="4687116" cy="6416949"/>
          </a:xfrm>
          <a:custGeom>
            <a:avLst/>
            <a:gdLst/>
            <a:ahLst/>
            <a:cxnLst/>
            <a:rect l="l" t="t" r="r" b="b"/>
            <a:pathLst>
              <a:path w="5111428" h="6997857" extrusionOk="0">
                <a:moveTo>
                  <a:pt x="63030" y="6404304"/>
                </a:moveTo>
                <a:cubicBezTo>
                  <a:pt x="63030" y="6404304"/>
                  <a:pt x="0" y="6157740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218355" y="6965"/>
                </a:cubicBezTo>
                <a:cubicBezTo>
                  <a:pt x="4435103" y="16819"/>
                  <a:pt x="4639418" y="36481"/>
                  <a:pt x="4773607" y="101690"/>
                </a:cubicBezTo>
                <a:cubicBezTo>
                  <a:pt x="5029653" y="226120"/>
                  <a:pt x="5111428" y="459160"/>
                  <a:pt x="5105940" y="704684"/>
                </a:cubicBezTo>
                <a:cubicBezTo>
                  <a:pt x="5105940" y="704684"/>
                  <a:pt x="5062652" y="1013073"/>
                  <a:pt x="5070086" y="1248607"/>
                </a:cubicBezTo>
                <a:cubicBezTo>
                  <a:pt x="5077209" y="6146105"/>
                  <a:pt x="5084366" y="6341708"/>
                  <a:pt x="5084366" y="6341708"/>
                </a:cubicBezTo>
                <a:cubicBezTo>
                  <a:pt x="5067684" y="6557440"/>
                  <a:pt x="4953040" y="6768052"/>
                  <a:pt x="4756171" y="6879676"/>
                </a:cubicBezTo>
                <a:cubicBezTo>
                  <a:pt x="4605819" y="6964925"/>
                  <a:pt x="4407788" y="6980023"/>
                  <a:pt x="3498312" y="6969281"/>
                </a:cubicBezTo>
                <a:cubicBezTo>
                  <a:pt x="645952" y="6964004"/>
                  <a:pt x="384604" y="6997857"/>
                  <a:pt x="254278" y="6888700"/>
                </a:cubicBezTo>
                <a:cubicBezTo>
                  <a:pt x="145767" y="6797815"/>
                  <a:pt x="81795" y="6604503"/>
                  <a:pt x="63030" y="6404304"/>
                </a:cubicBezTo>
                <a:close/>
              </a:path>
            </a:pathLst>
          </a:custGeom>
          <a:solidFill>
            <a:srgbClr val="FFFA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rot="300383">
            <a:off x="536251" y="3669253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300383">
            <a:off x="223778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rot="300383">
            <a:off x="285566" y="5306194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4"/>
                </a:lnTo>
                <a:lnTo>
                  <a:pt x="0" y="35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300383">
            <a:off x="598040" y="4761670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300383">
            <a:off x="754276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774996" y="2137634"/>
            <a:ext cx="3579978" cy="4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Thành viên nhóm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3253894" y="2769628"/>
            <a:ext cx="4486920" cy="286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233000"/>
              </a:lnSpc>
            </a:pPr>
            <a:r>
              <a:rPr lang="en-US" sz="20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Nguyễn Bảo Khang – </a:t>
            </a: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21DH110785</a:t>
            </a:r>
            <a:endParaRPr lang="en-US" sz="2000" dirty="0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marL="0" marR="0" lvl="0" indent="0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Lê </a:t>
            </a: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Quốc</a:t>
            </a:r>
            <a:r>
              <a:rPr lang="en-US" sz="20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Đạt</a:t>
            </a:r>
            <a:r>
              <a:rPr lang="en-US" sz="20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21DH113563</a:t>
            </a:r>
            <a:endParaRPr dirty="0"/>
          </a:p>
          <a:p>
            <a:pPr marL="0" marR="0" lvl="0" indent="0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Nguyễn </a:t>
            </a: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Dương</a:t>
            </a:r>
            <a:r>
              <a:rPr lang="en-US" sz="20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Khoa - </a:t>
            </a: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21DH113776</a:t>
            </a:r>
            <a:endParaRPr dirty="0"/>
          </a:p>
          <a:p>
            <a:pPr marL="0" marR="0" lvl="0" indent="0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Huỳnh</a:t>
            </a:r>
            <a:r>
              <a:rPr lang="en-US" sz="20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Phan Minh </a:t>
            </a: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Lợi</a:t>
            </a:r>
            <a:r>
              <a:rPr lang="en-US" sz="20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21DH112645</a:t>
            </a:r>
            <a:endParaRPr dirty="0"/>
          </a:p>
        </p:txBody>
      </p:sp>
      <p:sp>
        <p:nvSpPr>
          <p:cNvPr id="112" name="Google Shape;112;p2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9223790" y="6454259"/>
            <a:ext cx="146373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3"/>
          <p:cNvGrpSpPr/>
          <p:nvPr/>
        </p:nvGrpSpPr>
        <p:grpSpPr>
          <a:xfrm>
            <a:off x="428696" y="655448"/>
            <a:ext cx="8656320" cy="5572950"/>
            <a:chOff x="0" y="0"/>
            <a:chExt cx="8454799" cy="5443211"/>
          </a:xfrm>
        </p:grpSpPr>
        <p:sp>
          <p:nvSpPr>
            <p:cNvPr id="123" name="Google Shape;123;p3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6" name="Google Shape;126;p3"/>
          <p:cNvCxnSpPr/>
          <p:nvPr/>
        </p:nvCxnSpPr>
        <p:spPr>
          <a:xfrm rot="10800000" flipH="1">
            <a:off x="2628613" y="1650508"/>
            <a:ext cx="1822201" cy="2258376"/>
          </a:xfrm>
          <a:prstGeom prst="straightConnector1">
            <a:avLst/>
          </a:prstGeom>
          <a:noFill/>
          <a:ln w="19050" cap="flat" cmpd="sng">
            <a:solidFill>
              <a:srgbClr val="13379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7" name="Google Shape;127;p3"/>
          <p:cNvCxnSpPr/>
          <p:nvPr/>
        </p:nvCxnSpPr>
        <p:spPr>
          <a:xfrm rot="10800000" flipH="1">
            <a:off x="2913725" y="2457469"/>
            <a:ext cx="1537089" cy="1137554"/>
          </a:xfrm>
          <a:prstGeom prst="straightConnector1">
            <a:avLst/>
          </a:prstGeom>
          <a:noFill/>
          <a:ln w="19050" cap="flat" cmpd="sng">
            <a:solidFill>
              <a:srgbClr val="13379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8" name="Google Shape;128;p3"/>
          <p:cNvSpPr/>
          <p:nvPr/>
        </p:nvSpPr>
        <p:spPr>
          <a:xfrm>
            <a:off x="190608" y="4790030"/>
            <a:ext cx="2666221" cy="2637135"/>
          </a:xfrm>
          <a:custGeom>
            <a:avLst/>
            <a:gdLst/>
            <a:ahLst/>
            <a:cxnLst/>
            <a:rect l="l" t="t" r="r" b="b"/>
            <a:pathLst>
              <a:path w="2666221" h="2637135" extrusionOk="0">
                <a:moveTo>
                  <a:pt x="0" y="0"/>
                </a:moveTo>
                <a:lnTo>
                  <a:pt x="2666222" y="0"/>
                </a:lnTo>
                <a:lnTo>
                  <a:pt x="2666222" y="2637135"/>
                </a:lnTo>
                <a:lnTo>
                  <a:pt x="0" y="26371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731520" y="2795791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5"/>
                </a:lnTo>
                <a:lnTo>
                  <a:pt x="0" y="1598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845312" y="3023523"/>
            <a:ext cx="20684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NỘI DUNG</a:t>
            </a:r>
            <a:endParaRPr/>
          </a:p>
        </p:txBody>
      </p:sp>
      <p:grpSp>
        <p:nvGrpSpPr>
          <p:cNvPr id="131" name="Google Shape;131;p3"/>
          <p:cNvGrpSpPr/>
          <p:nvPr/>
        </p:nvGrpSpPr>
        <p:grpSpPr>
          <a:xfrm>
            <a:off x="4450814" y="496998"/>
            <a:ext cx="4184925" cy="1339642"/>
            <a:chOff x="0" y="-104775"/>
            <a:chExt cx="716045" cy="229214"/>
          </a:xfrm>
        </p:grpSpPr>
        <p:sp>
          <p:nvSpPr>
            <p:cNvPr id="132" name="Google Shape;132;p3"/>
            <p:cNvSpPr/>
            <p:nvPr/>
          </p:nvSpPr>
          <p:spPr>
            <a:xfrm>
              <a:off x="0" y="0"/>
              <a:ext cx="716045" cy="124439"/>
            </a:xfrm>
            <a:custGeom>
              <a:avLst/>
              <a:gdLst/>
              <a:ahLst/>
              <a:cxnLst/>
              <a:rect l="l" t="t" r="r" b="b"/>
              <a:pathLst>
                <a:path w="716045" h="124439" extrusionOk="0">
                  <a:moveTo>
                    <a:pt x="62220" y="0"/>
                  </a:moveTo>
                  <a:lnTo>
                    <a:pt x="653825" y="0"/>
                  </a:lnTo>
                  <a:cubicBezTo>
                    <a:pt x="670327" y="0"/>
                    <a:pt x="686153" y="6555"/>
                    <a:pt x="697821" y="18224"/>
                  </a:cubicBezTo>
                  <a:cubicBezTo>
                    <a:pt x="709490" y="29892"/>
                    <a:pt x="716045" y="45718"/>
                    <a:pt x="716045" y="62220"/>
                  </a:cubicBezTo>
                  <a:lnTo>
                    <a:pt x="716045" y="62220"/>
                  </a:lnTo>
                  <a:cubicBezTo>
                    <a:pt x="716045" y="96582"/>
                    <a:pt x="688188" y="124439"/>
                    <a:pt x="653825" y="124439"/>
                  </a:cubicBezTo>
                  <a:lnTo>
                    <a:pt x="62220" y="124439"/>
                  </a:lnTo>
                  <a:cubicBezTo>
                    <a:pt x="45718" y="124439"/>
                    <a:pt x="29892" y="117884"/>
                    <a:pt x="18224" y="106215"/>
                  </a:cubicBezTo>
                  <a:cubicBezTo>
                    <a:pt x="6555" y="94547"/>
                    <a:pt x="0" y="78721"/>
                    <a:pt x="0" y="62220"/>
                  </a:cubicBezTo>
                  <a:lnTo>
                    <a:pt x="0" y="62220"/>
                  </a:lnTo>
                  <a:cubicBezTo>
                    <a:pt x="0" y="45718"/>
                    <a:pt x="6555" y="29892"/>
                    <a:pt x="18224" y="18224"/>
                  </a:cubicBezTo>
                  <a:cubicBezTo>
                    <a:pt x="29892" y="6555"/>
                    <a:pt x="45718" y="0"/>
                    <a:pt x="62220" y="0"/>
                  </a:cubicBezTo>
                  <a:close/>
                </a:path>
              </a:pathLst>
            </a:custGeom>
            <a:solidFill>
              <a:srgbClr val="A7D2DD"/>
            </a:solidFill>
            <a:ln w="38100" cap="rnd" cmpd="sng">
              <a:solidFill>
                <a:srgbClr val="13379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0" y="-104775"/>
              <a:ext cx="716045" cy="229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9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 txBox="1"/>
          <p:nvPr/>
        </p:nvSpPr>
        <p:spPr>
          <a:xfrm>
            <a:off x="5540465" y="814406"/>
            <a:ext cx="2005624" cy="83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Giới thiệu</a:t>
            </a:r>
            <a:endParaRPr/>
          </a:p>
        </p:txBody>
      </p:sp>
      <p:grpSp>
        <p:nvGrpSpPr>
          <p:cNvPr id="135" name="Google Shape;135;p3"/>
          <p:cNvGrpSpPr/>
          <p:nvPr/>
        </p:nvGrpSpPr>
        <p:grpSpPr>
          <a:xfrm>
            <a:off x="4450814" y="1481469"/>
            <a:ext cx="4184925" cy="1339642"/>
            <a:chOff x="0" y="-104775"/>
            <a:chExt cx="716045" cy="229214"/>
          </a:xfrm>
        </p:grpSpPr>
        <p:sp>
          <p:nvSpPr>
            <p:cNvPr id="136" name="Google Shape;136;p3"/>
            <p:cNvSpPr/>
            <p:nvPr/>
          </p:nvSpPr>
          <p:spPr>
            <a:xfrm>
              <a:off x="0" y="0"/>
              <a:ext cx="716045" cy="124439"/>
            </a:xfrm>
            <a:custGeom>
              <a:avLst/>
              <a:gdLst/>
              <a:ahLst/>
              <a:cxnLst/>
              <a:rect l="l" t="t" r="r" b="b"/>
              <a:pathLst>
                <a:path w="716045" h="124439" extrusionOk="0">
                  <a:moveTo>
                    <a:pt x="62220" y="0"/>
                  </a:moveTo>
                  <a:lnTo>
                    <a:pt x="653825" y="0"/>
                  </a:lnTo>
                  <a:cubicBezTo>
                    <a:pt x="670327" y="0"/>
                    <a:pt x="686153" y="6555"/>
                    <a:pt x="697821" y="18224"/>
                  </a:cubicBezTo>
                  <a:cubicBezTo>
                    <a:pt x="709490" y="29892"/>
                    <a:pt x="716045" y="45718"/>
                    <a:pt x="716045" y="62220"/>
                  </a:cubicBezTo>
                  <a:lnTo>
                    <a:pt x="716045" y="62220"/>
                  </a:lnTo>
                  <a:cubicBezTo>
                    <a:pt x="716045" y="96582"/>
                    <a:pt x="688188" y="124439"/>
                    <a:pt x="653825" y="124439"/>
                  </a:cubicBezTo>
                  <a:lnTo>
                    <a:pt x="62220" y="124439"/>
                  </a:lnTo>
                  <a:cubicBezTo>
                    <a:pt x="45718" y="124439"/>
                    <a:pt x="29892" y="117884"/>
                    <a:pt x="18224" y="106215"/>
                  </a:cubicBezTo>
                  <a:cubicBezTo>
                    <a:pt x="6555" y="94547"/>
                    <a:pt x="0" y="78721"/>
                    <a:pt x="0" y="62220"/>
                  </a:cubicBezTo>
                  <a:lnTo>
                    <a:pt x="0" y="62220"/>
                  </a:lnTo>
                  <a:cubicBezTo>
                    <a:pt x="0" y="45718"/>
                    <a:pt x="6555" y="29892"/>
                    <a:pt x="18224" y="18224"/>
                  </a:cubicBezTo>
                  <a:cubicBezTo>
                    <a:pt x="29892" y="6555"/>
                    <a:pt x="45718" y="0"/>
                    <a:pt x="62220" y="0"/>
                  </a:cubicBezTo>
                  <a:close/>
                </a:path>
              </a:pathLst>
            </a:custGeom>
            <a:solidFill>
              <a:srgbClr val="A7D2DD"/>
            </a:solidFill>
            <a:ln w="38100" cap="rnd" cmpd="sng">
              <a:solidFill>
                <a:srgbClr val="13379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0" y="-104775"/>
              <a:ext cx="716045" cy="229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9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 txBox="1"/>
          <p:nvPr/>
        </p:nvSpPr>
        <p:spPr>
          <a:xfrm>
            <a:off x="4607166" y="1863206"/>
            <a:ext cx="3872222" cy="83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Nguyên lý làm việc</a:t>
            </a:r>
            <a:endParaRPr/>
          </a:p>
        </p:txBody>
      </p:sp>
      <p:grpSp>
        <p:nvGrpSpPr>
          <p:cNvPr id="139" name="Google Shape;139;p3"/>
          <p:cNvGrpSpPr/>
          <p:nvPr/>
        </p:nvGrpSpPr>
        <p:grpSpPr>
          <a:xfrm>
            <a:off x="4450814" y="2465928"/>
            <a:ext cx="4184925" cy="1339642"/>
            <a:chOff x="0" y="-104775"/>
            <a:chExt cx="716045" cy="229214"/>
          </a:xfrm>
        </p:grpSpPr>
        <p:sp>
          <p:nvSpPr>
            <p:cNvPr id="140" name="Google Shape;140;p3"/>
            <p:cNvSpPr/>
            <p:nvPr/>
          </p:nvSpPr>
          <p:spPr>
            <a:xfrm>
              <a:off x="0" y="0"/>
              <a:ext cx="716045" cy="124439"/>
            </a:xfrm>
            <a:custGeom>
              <a:avLst/>
              <a:gdLst/>
              <a:ahLst/>
              <a:cxnLst/>
              <a:rect l="l" t="t" r="r" b="b"/>
              <a:pathLst>
                <a:path w="716045" h="124439" extrusionOk="0">
                  <a:moveTo>
                    <a:pt x="62220" y="0"/>
                  </a:moveTo>
                  <a:lnTo>
                    <a:pt x="653825" y="0"/>
                  </a:lnTo>
                  <a:cubicBezTo>
                    <a:pt x="670327" y="0"/>
                    <a:pt x="686153" y="6555"/>
                    <a:pt x="697821" y="18224"/>
                  </a:cubicBezTo>
                  <a:cubicBezTo>
                    <a:pt x="709490" y="29892"/>
                    <a:pt x="716045" y="45718"/>
                    <a:pt x="716045" y="62220"/>
                  </a:cubicBezTo>
                  <a:lnTo>
                    <a:pt x="716045" y="62220"/>
                  </a:lnTo>
                  <a:cubicBezTo>
                    <a:pt x="716045" y="96582"/>
                    <a:pt x="688188" y="124439"/>
                    <a:pt x="653825" y="124439"/>
                  </a:cubicBezTo>
                  <a:lnTo>
                    <a:pt x="62220" y="124439"/>
                  </a:lnTo>
                  <a:cubicBezTo>
                    <a:pt x="45718" y="124439"/>
                    <a:pt x="29892" y="117884"/>
                    <a:pt x="18224" y="106215"/>
                  </a:cubicBezTo>
                  <a:cubicBezTo>
                    <a:pt x="6555" y="94547"/>
                    <a:pt x="0" y="78721"/>
                    <a:pt x="0" y="62220"/>
                  </a:cubicBezTo>
                  <a:lnTo>
                    <a:pt x="0" y="62220"/>
                  </a:lnTo>
                  <a:cubicBezTo>
                    <a:pt x="0" y="45718"/>
                    <a:pt x="6555" y="29892"/>
                    <a:pt x="18224" y="18224"/>
                  </a:cubicBezTo>
                  <a:cubicBezTo>
                    <a:pt x="29892" y="6555"/>
                    <a:pt x="45718" y="0"/>
                    <a:pt x="62220" y="0"/>
                  </a:cubicBezTo>
                  <a:close/>
                </a:path>
              </a:pathLst>
            </a:custGeom>
            <a:solidFill>
              <a:srgbClr val="A7D2DD"/>
            </a:solidFill>
            <a:ln w="38100" cap="rnd" cmpd="sng">
              <a:solidFill>
                <a:srgbClr val="13379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0" y="-104775"/>
              <a:ext cx="716045" cy="229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9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3"/>
          <p:cNvGrpSpPr/>
          <p:nvPr/>
        </p:nvGrpSpPr>
        <p:grpSpPr>
          <a:xfrm>
            <a:off x="4450814" y="3450387"/>
            <a:ext cx="4184925" cy="1339642"/>
            <a:chOff x="0" y="-104775"/>
            <a:chExt cx="716045" cy="229214"/>
          </a:xfrm>
        </p:grpSpPr>
        <p:sp>
          <p:nvSpPr>
            <p:cNvPr id="143" name="Google Shape;143;p3"/>
            <p:cNvSpPr/>
            <p:nvPr/>
          </p:nvSpPr>
          <p:spPr>
            <a:xfrm>
              <a:off x="0" y="0"/>
              <a:ext cx="716045" cy="124439"/>
            </a:xfrm>
            <a:custGeom>
              <a:avLst/>
              <a:gdLst/>
              <a:ahLst/>
              <a:cxnLst/>
              <a:rect l="l" t="t" r="r" b="b"/>
              <a:pathLst>
                <a:path w="716045" h="124439" extrusionOk="0">
                  <a:moveTo>
                    <a:pt x="62220" y="0"/>
                  </a:moveTo>
                  <a:lnTo>
                    <a:pt x="653825" y="0"/>
                  </a:lnTo>
                  <a:cubicBezTo>
                    <a:pt x="670327" y="0"/>
                    <a:pt x="686153" y="6555"/>
                    <a:pt x="697821" y="18224"/>
                  </a:cubicBezTo>
                  <a:cubicBezTo>
                    <a:pt x="709490" y="29892"/>
                    <a:pt x="716045" y="45718"/>
                    <a:pt x="716045" y="62220"/>
                  </a:cubicBezTo>
                  <a:lnTo>
                    <a:pt x="716045" y="62220"/>
                  </a:lnTo>
                  <a:cubicBezTo>
                    <a:pt x="716045" y="96582"/>
                    <a:pt x="688188" y="124439"/>
                    <a:pt x="653825" y="124439"/>
                  </a:cubicBezTo>
                  <a:lnTo>
                    <a:pt x="62220" y="124439"/>
                  </a:lnTo>
                  <a:cubicBezTo>
                    <a:pt x="45718" y="124439"/>
                    <a:pt x="29892" y="117884"/>
                    <a:pt x="18224" y="106215"/>
                  </a:cubicBezTo>
                  <a:cubicBezTo>
                    <a:pt x="6555" y="94547"/>
                    <a:pt x="0" y="78721"/>
                    <a:pt x="0" y="62220"/>
                  </a:cubicBezTo>
                  <a:lnTo>
                    <a:pt x="0" y="62220"/>
                  </a:lnTo>
                  <a:cubicBezTo>
                    <a:pt x="0" y="45718"/>
                    <a:pt x="6555" y="29892"/>
                    <a:pt x="18224" y="18224"/>
                  </a:cubicBezTo>
                  <a:cubicBezTo>
                    <a:pt x="29892" y="6555"/>
                    <a:pt x="45718" y="0"/>
                    <a:pt x="62220" y="0"/>
                  </a:cubicBezTo>
                  <a:close/>
                </a:path>
              </a:pathLst>
            </a:custGeom>
            <a:solidFill>
              <a:srgbClr val="A7D2DD"/>
            </a:solidFill>
            <a:ln w="38100" cap="rnd" cmpd="sng">
              <a:solidFill>
                <a:srgbClr val="13379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0" y="-104775"/>
              <a:ext cx="716045" cy="229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9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4450814" y="4434847"/>
            <a:ext cx="4184925" cy="1339642"/>
            <a:chOff x="0" y="-104775"/>
            <a:chExt cx="716045" cy="229214"/>
          </a:xfrm>
        </p:grpSpPr>
        <p:sp>
          <p:nvSpPr>
            <p:cNvPr id="146" name="Google Shape;146;p3"/>
            <p:cNvSpPr/>
            <p:nvPr/>
          </p:nvSpPr>
          <p:spPr>
            <a:xfrm>
              <a:off x="0" y="0"/>
              <a:ext cx="716045" cy="124439"/>
            </a:xfrm>
            <a:custGeom>
              <a:avLst/>
              <a:gdLst/>
              <a:ahLst/>
              <a:cxnLst/>
              <a:rect l="l" t="t" r="r" b="b"/>
              <a:pathLst>
                <a:path w="716045" h="124439" extrusionOk="0">
                  <a:moveTo>
                    <a:pt x="62220" y="0"/>
                  </a:moveTo>
                  <a:lnTo>
                    <a:pt x="653825" y="0"/>
                  </a:lnTo>
                  <a:cubicBezTo>
                    <a:pt x="670327" y="0"/>
                    <a:pt x="686153" y="6555"/>
                    <a:pt x="697821" y="18224"/>
                  </a:cubicBezTo>
                  <a:cubicBezTo>
                    <a:pt x="709490" y="29892"/>
                    <a:pt x="716045" y="45718"/>
                    <a:pt x="716045" y="62220"/>
                  </a:cubicBezTo>
                  <a:lnTo>
                    <a:pt x="716045" y="62220"/>
                  </a:lnTo>
                  <a:cubicBezTo>
                    <a:pt x="716045" y="96582"/>
                    <a:pt x="688188" y="124439"/>
                    <a:pt x="653825" y="124439"/>
                  </a:cubicBezTo>
                  <a:lnTo>
                    <a:pt x="62220" y="124439"/>
                  </a:lnTo>
                  <a:cubicBezTo>
                    <a:pt x="45718" y="124439"/>
                    <a:pt x="29892" y="117884"/>
                    <a:pt x="18224" y="106215"/>
                  </a:cubicBezTo>
                  <a:cubicBezTo>
                    <a:pt x="6555" y="94547"/>
                    <a:pt x="0" y="78721"/>
                    <a:pt x="0" y="62220"/>
                  </a:cubicBezTo>
                  <a:lnTo>
                    <a:pt x="0" y="62220"/>
                  </a:lnTo>
                  <a:cubicBezTo>
                    <a:pt x="0" y="45718"/>
                    <a:pt x="6555" y="29892"/>
                    <a:pt x="18224" y="18224"/>
                  </a:cubicBezTo>
                  <a:cubicBezTo>
                    <a:pt x="29892" y="6555"/>
                    <a:pt x="45718" y="0"/>
                    <a:pt x="62220" y="0"/>
                  </a:cubicBezTo>
                  <a:close/>
                </a:path>
              </a:pathLst>
            </a:custGeom>
            <a:solidFill>
              <a:srgbClr val="A7D2DD"/>
            </a:solidFill>
            <a:ln w="38100" cap="rnd" cmpd="sng">
              <a:solidFill>
                <a:srgbClr val="13379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0" y="-104775"/>
              <a:ext cx="716045" cy="229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9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3"/>
          <p:cNvSpPr txBox="1"/>
          <p:nvPr/>
        </p:nvSpPr>
        <p:spPr>
          <a:xfrm>
            <a:off x="4607166" y="2847660"/>
            <a:ext cx="4190880" cy="83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Các bước triển khai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5449488" y="3799993"/>
            <a:ext cx="2187577" cy="83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Ứng dụng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5657309" y="4818605"/>
            <a:ext cx="1771936" cy="83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Kết luận</a:t>
            </a:r>
            <a:endParaRPr/>
          </a:p>
        </p:txBody>
      </p:sp>
      <p:cxnSp>
        <p:nvCxnSpPr>
          <p:cNvPr id="151" name="Google Shape;151;p3"/>
          <p:cNvCxnSpPr/>
          <p:nvPr/>
        </p:nvCxnSpPr>
        <p:spPr>
          <a:xfrm rot="10800000" flipH="1">
            <a:off x="2913725" y="3441928"/>
            <a:ext cx="1537089" cy="153095"/>
          </a:xfrm>
          <a:prstGeom prst="straightConnector1">
            <a:avLst/>
          </a:prstGeom>
          <a:noFill/>
          <a:ln w="19050" cap="flat" cmpd="sng">
            <a:solidFill>
              <a:srgbClr val="13379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2" name="Google Shape;152;p3"/>
          <p:cNvCxnSpPr/>
          <p:nvPr/>
        </p:nvCxnSpPr>
        <p:spPr>
          <a:xfrm>
            <a:off x="2913725" y="3595023"/>
            <a:ext cx="1537089" cy="831364"/>
          </a:xfrm>
          <a:prstGeom prst="straightConnector1">
            <a:avLst/>
          </a:prstGeom>
          <a:noFill/>
          <a:ln w="19050" cap="flat" cmpd="sng">
            <a:solidFill>
              <a:srgbClr val="133795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3" name="Google Shape;153;p3"/>
          <p:cNvCxnSpPr/>
          <p:nvPr/>
        </p:nvCxnSpPr>
        <p:spPr>
          <a:xfrm>
            <a:off x="2913725" y="3595023"/>
            <a:ext cx="1537089" cy="1815824"/>
          </a:xfrm>
          <a:prstGeom prst="straightConnector1">
            <a:avLst/>
          </a:prstGeom>
          <a:noFill/>
          <a:ln w="19050" cap="flat" cmpd="sng">
            <a:solidFill>
              <a:srgbClr val="13379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4" name="Google Shape;154;p3"/>
          <p:cNvSpPr/>
          <p:nvPr/>
        </p:nvSpPr>
        <p:spPr>
          <a:xfrm>
            <a:off x="9050707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9214621" y="6454259"/>
            <a:ext cx="202812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 rot="-9567610">
            <a:off x="-858344" y="-1330189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/>
          <p:nvPr/>
        </p:nvSpPr>
        <p:spPr>
          <a:xfrm rot="852975">
            <a:off x="5891351" y="500092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 rot="5400000">
            <a:off x="2353425" y="328182"/>
            <a:ext cx="4899011" cy="6779925"/>
          </a:xfrm>
          <a:custGeom>
            <a:avLst/>
            <a:gdLst/>
            <a:ahLst/>
            <a:cxnLst/>
            <a:rect l="l" t="t" r="r" b="b"/>
            <a:pathLst>
              <a:path w="5194593" h="7188994" extrusionOk="0">
                <a:moveTo>
                  <a:pt x="63030" y="6595440"/>
                </a:moveTo>
                <a:cubicBezTo>
                  <a:pt x="63030" y="6595440"/>
                  <a:pt x="0" y="6348876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301520" y="6965"/>
                </a:cubicBezTo>
                <a:cubicBezTo>
                  <a:pt x="4518268" y="16819"/>
                  <a:pt x="4722583" y="36481"/>
                  <a:pt x="4856771" y="101690"/>
                </a:cubicBezTo>
                <a:cubicBezTo>
                  <a:pt x="5112817" y="226120"/>
                  <a:pt x="5194593" y="459160"/>
                  <a:pt x="5189105" y="704684"/>
                </a:cubicBezTo>
                <a:cubicBezTo>
                  <a:pt x="5189105" y="704684"/>
                  <a:pt x="5145817" y="1013073"/>
                  <a:pt x="5153250" y="1248607"/>
                </a:cubicBezTo>
                <a:cubicBezTo>
                  <a:pt x="5160374" y="6337242"/>
                  <a:pt x="5167530" y="6532844"/>
                  <a:pt x="5167530" y="6532844"/>
                </a:cubicBezTo>
                <a:cubicBezTo>
                  <a:pt x="5150849" y="6748577"/>
                  <a:pt x="5036205" y="6959188"/>
                  <a:pt x="4839336" y="7070813"/>
                </a:cubicBezTo>
                <a:cubicBezTo>
                  <a:pt x="4688984" y="7156061"/>
                  <a:pt x="4490953" y="7171158"/>
                  <a:pt x="3564545" y="7160417"/>
                </a:cubicBezTo>
                <a:cubicBezTo>
                  <a:pt x="645952" y="7155140"/>
                  <a:pt x="384604" y="7188994"/>
                  <a:pt x="254278" y="7079835"/>
                </a:cubicBezTo>
                <a:cubicBezTo>
                  <a:pt x="145767" y="6988951"/>
                  <a:pt x="81795" y="6795639"/>
                  <a:pt x="63030" y="6595440"/>
                </a:cubicBezTo>
                <a:close/>
              </a:path>
            </a:pathLst>
          </a:custGeom>
          <a:solidFill>
            <a:srgbClr val="EDBA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/>
          <p:nvPr/>
        </p:nvSpPr>
        <p:spPr>
          <a:xfrm rot="5400000">
            <a:off x="2459620" y="509720"/>
            <a:ext cx="4687116" cy="6416949"/>
          </a:xfrm>
          <a:custGeom>
            <a:avLst/>
            <a:gdLst/>
            <a:ahLst/>
            <a:cxnLst/>
            <a:rect l="l" t="t" r="r" b="b"/>
            <a:pathLst>
              <a:path w="5111428" h="6997857" extrusionOk="0">
                <a:moveTo>
                  <a:pt x="63030" y="6404304"/>
                </a:moveTo>
                <a:cubicBezTo>
                  <a:pt x="63030" y="6404304"/>
                  <a:pt x="0" y="6157740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218355" y="6965"/>
                </a:cubicBezTo>
                <a:cubicBezTo>
                  <a:pt x="4435103" y="16819"/>
                  <a:pt x="4639418" y="36481"/>
                  <a:pt x="4773607" y="101690"/>
                </a:cubicBezTo>
                <a:cubicBezTo>
                  <a:pt x="5029653" y="226120"/>
                  <a:pt x="5111428" y="459160"/>
                  <a:pt x="5105940" y="704684"/>
                </a:cubicBezTo>
                <a:cubicBezTo>
                  <a:pt x="5105940" y="704684"/>
                  <a:pt x="5062652" y="1013073"/>
                  <a:pt x="5070086" y="1248607"/>
                </a:cubicBezTo>
                <a:cubicBezTo>
                  <a:pt x="5077209" y="6146105"/>
                  <a:pt x="5084366" y="6341708"/>
                  <a:pt x="5084366" y="6341708"/>
                </a:cubicBezTo>
                <a:cubicBezTo>
                  <a:pt x="5067684" y="6557440"/>
                  <a:pt x="4953040" y="6768052"/>
                  <a:pt x="4756171" y="6879676"/>
                </a:cubicBezTo>
                <a:cubicBezTo>
                  <a:pt x="4605819" y="6964925"/>
                  <a:pt x="4407788" y="6980023"/>
                  <a:pt x="3498312" y="6969281"/>
                </a:cubicBezTo>
                <a:cubicBezTo>
                  <a:pt x="645952" y="6964004"/>
                  <a:pt x="384604" y="6997857"/>
                  <a:pt x="254278" y="6888700"/>
                </a:cubicBezTo>
                <a:cubicBezTo>
                  <a:pt x="145767" y="6797815"/>
                  <a:pt x="81795" y="6604503"/>
                  <a:pt x="63030" y="6404304"/>
                </a:cubicBezTo>
                <a:close/>
              </a:path>
            </a:pathLst>
          </a:custGeom>
          <a:solidFill>
            <a:srgbClr val="FFFA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1776901" y="3361827"/>
            <a:ext cx="6199798" cy="1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Giới thiệu đề tài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 rot="300383">
            <a:off x="536251" y="3669253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 rot="300383">
            <a:off x="223778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 rot="300383">
            <a:off x="285566" y="5306194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4"/>
                </a:lnTo>
                <a:lnTo>
                  <a:pt x="0" y="35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 rot="300383">
            <a:off x="598040" y="4761670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 rot="300383">
            <a:off x="754276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6658744" y="588034"/>
            <a:ext cx="2824614" cy="2181481"/>
          </a:xfrm>
          <a:custGeom>
            <a:avLst/>
            <a:gdLst/>
            <a:ahLst/>
            <a:cxnLst/>
            <a:rect l="l" t="t" r="r" b="b"/>
            <a:pathLst>
              <a:path w="2824614" h="2181481" extrusionOk="0">
                <a:moveTo>
                  <a:pt x="0" y="0"/>
                </a:moveTo>
                <a:lnTo>
                  <a:pt x="2824614" y="0"/>
                </a:lnTo>
                <a:lnTo>
                  <a:pt x="2824614" y="2181481"/>
                </a:lnTo>
                <a:lnTo>
                  <a:pt x="0" y="2181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731520" y="4666092"/>
            <a:ext cx="2540431" cy="2225406"/>
          </a:xfrm>
          <a:custGeom>
            <a:avLst/>
            <a:gdLst/>
            <a:ahLst/>
            <a:cxnLst/>
            <a:rect l="l" t="t" r="r" b="b"/>
            <a:pathLst>
              <a:path w="2540431" h="2225406" extrusionOk="0">
                <a:moveTo>
                  <a:pt x="0" y="0"/>
                </a:moveTo>
                <a:lnTo>
                  <a:pt x="2540431" y="0"/>
                </a:lnTo>
                <a:lnTo>
                  <a:pt x="2540431" y="2225407"/>
                </a:lnTo>
                <a:lnTo>
                  <a:pt x="0" y="2225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4644917" y="2505440"/>
            <a:ext cx="463765" cy="5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5"/>
          <p:cNvGrpSpPr/>
          <p:nvPr/>
        </p:nvGrpSpPr>
        <p:grpSpPr>
          <a:xfrm>
            <a:off x="548640" y="890175"/>
            <a:ext cx="8656320" cy="5572950"/>
            <a:chOff x="0" y="0"/>
            <a:chExt cx="8454799" cy="5443211"/>
          </a:xfrm>
        </p:grpSpPr>
        <p:sp>
          <p:nvSpPr>
            <p:cNvPr id="181" name="Google Shape;181;p5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5"/>
          <p:cNvSpPr/>
          <p:nvPr/>
        </p:nvSpPr>
        <p:spPr>
          <a:xfrm>
            <a:off x="134199" y="5039058"/>
            <a:ext cx="3320632" cy="2276142"/>
          </a:xfrm>
          <a:custGeom>
            <a:avLst/>
            <a:gdLst/>
            <a:ahLst/>
            <a:cxnLst/>
            <a:rect l="l" t="t" r="r" b="b"/>
            <a:pathLst>
              <a:path w="3320632" h="2276142" extrusionOk="0">
                <a:moveTo>
                  <a:pt x="0" y="0"/>
                </a:moveTo>
                <a:lnTo>
                  <a:pt x="3320632" y="0"/>
                </a:lnTo>
                <a:lnTo>
                  <a:pt x="3320632" y="2276142"/>
                </a:lnTo>
                <a:lnTo>
                  <a:pt x="0" y="227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788416" y="1111646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5"/>
                </a:lnTo>
                <a:lnTo>
                  <a:pt x="0" y="1598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845312" y="1339378"/>
            <a:ext cx="20684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MỤC TIÊU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2913725" y="2534333"/>
            <a:ext cx="6108720" cy="29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21" marR="0" lvl="1" indent="-302261" algn="l" rtl="0">
              <a:lnSpc>
                <a:spcPct val="2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Tìm hiểu về Apache Pyspark</a:t>
            </a:r>
            <a:endParaRPr/>
          </a:p>
          <a:p>
            <a:pPr marL="604521" marR="0" lvl="1" indent="-302261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Ứng dụng Pyspark trong lưu trữ và xử lý dữ liệu lớn</a:t>
            </a:r>
            <a:endParaRPr/>
          </a:p>
          <a:p>
            <a:pPr marL="604521" marR="0" lvl="1" indent="-302261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Tìm ảnh tương tự trong tập dữ liệu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906023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9212900" y="6454259"/>
            <a:ext cx="206254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3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6"/>
          <p:cNvGrpSpPr/>
          <p:nvPr/>
        </p:nvGrpSpPr>
        <p:grpSpPr>
          <a:xfrm>
            <a:off x="567690" y="890175"/>
            <a:ext cx="8656320" cy="5572950"/>
            <a:chOff x="0" y="0"/>
            <a:chExt cx="8454799" cy="5443211"/>
          </a:xfrm>
        </p:grpSpPr>
        <p:sp>
          <p:nvSpPr>
            <p:cNvPr id="199" name="Google Shape;199;p6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6"/>
          <p:cNvSpPr/>
          <p:nvPr/>
        </p:nvSpPr>
        <p:spPr>
          <a:xfrm>
            <a:off x="567690" y="1049817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6"/>
                </a:lnTo>
                <a:lnTo>
                  <a:pt x="0" y="1598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6"/>
          <p:cNvGrpSpPr/>
          <p:nvPr/>
        </p:nvGrpSpPr>
        <p:grpSpPr>
          <a:xfrm>
            <a:off x="548640" y="890175"/>
            <a:ext cx="8656320" cy="5572950"/>
            <a:chOff x="0" y="0"/>
            <a:chExt cx="8454799" cy="5443211"/>
          </a:xfrm>
        </p:grpSpPr>
        <p:sp>
          <p:nvSpPr>
            <p:cNvPr id="204" name="Google Shape;204;p6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6"/>
          <p:cNvSpPr/>
          <p:nvPr/>
        </p:nvSpPr>
        <p:spPr>
          <a:xfrm>
            <a:off x="98009" y="4712242"/>
            <a:ext cx="3001314" cy="2602958"/>
          </a:xfrm>
          <a:custGeom>
            <a:avLst/>
            <a:gdLst/>
            <a:ahLst/>
            <a:cxnLst/>
            <a:rect l="l" t="t" r="r" b="b"/>
            <a:pathLst>
              <a:path w="3001314" h="2602958" extrusionOk="0">
                <a:moveTo>
                  <a:pt x="0" y="0"/>
                </a:moveTo>
                <a:lnTo>
                  <a:pt x="3001314" y="0"/>
                </a:lnTo>
                <a:lnTo>
                  <a:pt x="3001314" y="2602958"/>
                </a:lnTo>
                <a:lnTo>
                  <a:pt x="0" y="2602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788416" y="1111646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5"/>
                </a:lnTo>
                <a:lnTo>
                  <a:pt x="0" y="15984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845312" y="1339378"/>
            <a:ext cx="20684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NỘI DUNG</a:t>
            </a:r>
            <a:endParaRPr/>
          </a:p>
        </p:txBody>
      </p:sp>
      <p:sp>
        <p:nvSpPr>
          <p:cNvPr id="210" name="Google Shape;210;p6"/>
          <p:cNvSpPr txBox="1"/>
          <p:nvPr/>
        </p:nvSpPr>
        <p:spPr>
          <a:xfrm>
            <a:off x="2749895" y="2306594"/>
            <a:ext cx="6108720" cy="356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31801" marR="0" lvl="1" indent="-21590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Apache Spark là một framework mã nguồn mở được thiết kế để xử lý và phân tích dữ liệu lớn một cách hiệu quả và linh hoạt.</a:t>
            </a:r>
            <a:endParaRPr/>
          </a:p>
          <a:p>
            <a:pPr marL="431801" marR="0" lvl="1" indent="-21590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PySpark là một giao diện Python cho Apache Spark, cho phép người dùng sử dụng Python để tương tác với Spark.</a:t>
            </a:r>
            <a:endParaRPr/>
          </a:p>
          <a:p>
            <a:pPr marL="431801" marR="0" lvl="1" indent="-215900" algn="l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RDD (Resilient Distributed Datasets) là một cấu trúc dữ liệu phân tán trong Spark, được sử dụng để lưu trữ và xử lý dữ liệu trên một cụm máy chủ.</a:t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9191212" y="6454259"/>
            <a:ext cx="211530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4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/>
          <p:nvPr/>
        </p:nvSpPr>
        <p:spPr>
          <a:xfrm rot="-9567610">
            <a:off x="-858344" y="-1330189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 rot="852975">
            <a:off x="5891351" y="500092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/>
          <p:nvPr/>
        </p:nvSpPr>
        <p:spPr>
          <a:xfrm rot="5400000">
            <a:off x="2353425" y="328182"/>
            <a:ext cx="4899011" cy="6779925"/>
          </a:xfrm>
          <a:custGeom>
            <a:avLst/>
            <a:gdLst/>
            <a:ahLst/>
            <a:cxnLst/>
            <a:rect l="l" t="t" r="r" b="b"/>
            <a:pathLst>
              <a:path w="5194593" h="7188994" extrusionOk="0">
                <a:moveTo>
                  <a:pt x="63030" y="6595440"/>
                </a:moveTo>
                <a:cubicBezTo>
                  <a:pt x="63030" y="6595440"/>
                  <a:pt x="0" y="6348876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301520" y="6965"/>
                </a:cubicBezTo>
                <a:cubicBezTo>
                  <a:pt x="4518268" y="16819"/>
                  <a:pt x="4722583" y="36481"/>
                  <a:pt x="4856771" y="101690"/>
                </a:cubicBezTo>
                <a:cubicBezTo>
                  <a:pt x="5112817" y="226120"/>
                  <a:pt x="5194593" y="459160"/>
                  <a:pt x="5189105" y="704684"/>
                </a:cubicBezTo>
                <a:cubicBezTo>
                  <a:pt x="5189105" y="704684"/>
                  <a:pt x="5145817" y="1013073"/>
                  <a:pt x="5153250" y="1248607"/>
                </a:cubicBezTo>
                <a:cubicBezTo>
                  <a:pt x="5160374" y="6337242"/>
                  <a:pt x="5167530" y="6532844"/>
                  <a:pt x="5167530" y="6532844"/>
                </a:cubicBezTo>
                <a:cubicBezTo>
                  <a:pt x="5150849" y="6748577"/>
                  <a:pt x="5036205" y="6959188"/>
                  <a:pt x="4839336" y="7070813"/>
                </a:cubicBezTo>
                <a:cubicBezTo>
                  <a:pt x="4688984" y="7156061"/>
                  <a:pt x="4490953" y="7171158"/>
                  <a:pt x="3564545" y="7160417"/>
                </a:cubicBezTo>
                <a:cubicBezTo>
                  <a:pt x="645952" y="7155140"/>
                  <a:pt x="384604" y="7188994"/>
                  <a:pt x="254278" y="7079835"/>
                </a:cubicBezTo>
                <a:cubicBezTo>
                  <a:pt x="145767" y="6988951"/>
                  <a:pt x="81795" y="6795639"/>
                  <a:pt x="63030" y="6595440"/>
                </a:cubicBezTo>
                <a:close/>
              </a:path>
            </a:pathLst>
          </a:custGeom>
          <a:solidFill>
            <a:srgbClr val="EDBA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 rot="5400000">
            <a:off x="2459620" y="509720"/>
            <a:ext cx="4687116" cy="6416949"/>
          </a:xfrm>
          <a:custGeom>
            <a:avLst/>
            <a:gdLst/>
            <a:ahLst/>
            <a:cxnLst/>
            <a:rect l="l" t="t" r="r" b="b"/>
            <a:pathLst>
              <a:path w="5111428" h="6997857" extrusionOk="0">
                <a:moveTo>
                  <a:pt x="63030" y="6404304"/>
                </a:moveTo>
                <a:cubicBezTo>
                  <a:pt x="63030" y="6404304"/>
                  <a:pt x="0" y="6157740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218355" y="6965"/>
                </a:cubicBezTo>
                <a:cubicBezTo>
                  <a:pt x="4435103" y="16819"/>
                  <a:pt x="4639418" y="36481"/>
                  <a:pt x="4773607" y="101690"/>
                </a:cubicBezTo>
                <a:cubicBezTo>
                  <a:pt x="5029653" y="226120"/>
                  <a:pt x="5111428" y="459160"/>
                  <a:pt x="5105940" y="704684"/>
                </a:cubicBezTo>
                <a:cubicBezTo>
                  <a:pt x="5105940" y="704684"/>
                  <a:pt x="5062652" y="1013073"/>
                  <a:pt x="5070086" y="1248607"/>
                </a:cubicBezTo>
                <a:cubicBezTo>
                  <a:pt x="5077209" y="6146105"/>
                  <a:pt x="5084366" y="6341708"/>
                  <a:pt x="5084366" y="6341708"/>
                </a:cubicBezTo>
                <a:cubicBezTo>
                  <a:pt x="5067684" y="6557440"/>
                  <a:pt x="4953040" y="6768052"/>
                  <a:pt x="4756171" y="6879676"/>
                </a:cubicBezTo>
                <a:cubicBezTo>
                  <a:pt x="4605819" y="6964925"/>
                  <a:pt x="4407788" y="6980023"/>
                  <a:pt x="3498312" y="6969281"/>
                </a:cubicBezTo>
                <a:cubicBezTo>
                  <a:pt x="645952" y="6964004"/>
                  <a:pt x="384604" y="6997857"/>
                  <a:pt x="254278" y="6888700"/>
                </a:cubicBezTo>
                <a:cubicBezTo>
                  <a:pt x="145767" y="6797815"/>
                  <a:pt x="81795" y="6604503"/>
                  <a:pt x="63030" y="6404304"/>
                </a:cubicBezTo>
                <a:close/>
              </a:path>
            </a:pathLst>
          </a:custGeom>
          <a:solidFill>
            <a:srgbClr val="FFFA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1805886" y="3044386"/>
            <a:ext cx="6199798" cy="1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Nguyên lý làm việc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 rot="300383">
            <a:off x="536251" y="3669253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/>
          <p:nvPr/>
        </p:nvSpPr>
        <p:spPr>
          <a:xfrm rot="300383">
            <a:off x="223778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 rot="300383">
            <a:off x="285566" y="5306194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4"/>
                </a:lnTo>
                <a:lnTo>
                  <a:pt x="0" y="35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/>
          <p:nvPr/>
        </p:nvSpPr>
        <p:spPr>
          <a:xfrm rot="300383">
            <a:off x="598040" y="4761670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 rot="300383">
            <a:off x="754276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6593377" y="737259"/>
            <a:ext cx="2824614" cy="2181481"/>
          </a:xfrm>
          <a:custGeom>
            <a:avLst/>
            <a:gdLst/>
            <a:ahLst/>
            <a:cxnLst/>
            <a:rect l="l" t="t" r="r" b="b"/>
            <a:pathLst>
              <a:path w="2824614" h="2181481" extrusionOk="0">
                <a:moveTo>
                  <a:pt x="0" y="0"/>
                </a:moveTo>
                <a:lnTo>
                  <a:pt x="2824614" y="0"/>
                </a:lnTo>
                <a:lnTo>
                  <a:pt x="2824614" y="2181481"/>
                </a:lnTo>
                <a:lnTo>
                  <a:pt x="0" y="2181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731520" y="4666092"/>
            <a:ext cx="2540431" cy="2225406"/>
          </a:xfrm>
          <a:custGeom>
            <a:avLst/>
            <a:gdLst/>
            <a:ahLst/>
            <a:cxnLst/>
            <a:rect l="l" t="t" r="r" b="b"/>
            <a:pathLst>
              <a:path w="2540431" h="2225406" extrusionOk="0">
                <a:moveTo>
                  <a:pt x="0" y="0"/>
                </a:moveTo>
                <a:lnTo>
                  <a:pt x="2540431" y="0"/>
                </a:lnTo>
                <a:lnTo>
                  <a:pt x="2540431" y="2225407"/>
                </a:lnTo>
                <a:lnTo>
                  <a:pt x="0" y="2225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4624082" y="2218254"/>
            <a:ext cx="505437" cy="53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/>
          <p:nvPr/>
        </p:nvSpPr>
        <p:spPr>
          <a:xfrm rot="-8597740">
            <a:off x="-696736" y="-481907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 rot="-8597740">
            <a:off x="5570713" y="489645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 rot="-10315166">
            <a:off x="-211141" y="538908"/>
            <a:ext cx="1241575" cy="2829801"/>
          </a:xfrm>
          <a:custGeom>
            <a:avLst/>
            <a:gdLst/>
            <a:ahLst/>
            <a:cxnLst/>
            <a:rect l="l" t="t" r="r" b="b"/>
            <a:pathLst>
              <a:path w="1241575" h="2829801" extrusionOk="0">
                <a:moveTo>
                  <a:pt x="0" y="0"/>
                </a:moveTo>
                <a:lnTo>
                  <a:pt x="1241575" y="0"/>
                </a:lnTo>
                <a:lnTo>
                  <a:pt x="1241575" y="2829802"/>
                </a:lnTo>
                <a:lnTo>
                  <a:pt x="0" y="2829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8"/>
          <p:cNvGrpSpPr/>
          <p:nvPr/>
        </p:nvGrpSpPr>
        <p:grpSpPr>
          <a:xfrm>
            <a:off x="567690" y="890175"/>
            <a:ext cx="8656320" cy="5572950"/>
            <a:chOff x="0" y="0"/>
            <a:chExt cx="8454799" cy="5443211"/>
          </a:xfrm>
        </p:grpSpPr>
        <p:sp>
          <p:nvSpPr>
            <p:cNvPr id="239" name="Google Shape;239;p8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8"/>
          <p:cNvSpPr/>
          <p:nvPr/>
        </p:nvSpPr>
        <p:spPr>
          <a:xfrm>
            <a:off x="567690" y="1049817"/>
            <a:ext cx="2182205" cy="1598466"/>
          </a:xfrm>
          <a:custGeom>
            <a:avLst/>
            <a:gdLst/>
            <a:ahLst/>
            <a:cxnLst/>
            <a:rect l="l" t="t" r="r" b="b"/>
            <a:pathLst>
              <a:path w="2182205" h="1598466" extrusionOk="0">
                <a:moveTo>
                  <a:pt x="0" y="0"/>
                </a:moveTo>
                <a:lnTo>
                  <a:pt x="2182205" y="0"/>
                </a:lnTo>
                <a:lnTo>
                  <a:pt x="2182205" y="1598466"/>
                </a:lnTo>
                <a:lnTo>
                  <a:pt x="0" y="1598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8"/>
          <p:cNvGrpSpPr/>
          <p:nvPr/>
        </p:nvGrpSpPr>
        <p:grpSpPr>
          <a:xfrm>
            <a:off x="567690" y="871125"/>
            <a:ext cx="8656320" cy="5572950"/>
            <a:chOff x="0" y="0"/>
            <a:chExt cx="8454799" cy="5443211"/>
          </a:xfrm>
        </p:grpSpPr>
        <p:sp>
          <p:nvSpPr>
            <p:cNvPr id="244" name="Google Shape;244;p8"/>
            <p:cNvSpPr/>
            <p:nvPr/>
          </p:nvSpPr>
          <p:spPr>
            <a:xfrm>
              <a:off x="48260" y="4826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6350" y="6350"/>
              <a:ext cx="8406539" cy="5394951"/>
            </a:xfrm>
            <a:custGeom>
              <a:avLst/>
              <a:gdLst/>
              <a:ahLst/>
              <a:cxnLst/>
              <a:rect l="l" t="t" r="r" b="b"/>
              <a:pathLst>
                <a:path w="8406539" h="5394951" extrusionOk="0">
                  <a:moveTo>
                    <a:pt x="0" y="0"/>
                  </a:moveTo>
                  <a:lnTo>
                    <a:pt x="8406539" y="0"/>
                  </a:lnTo>
                  <a:lnTo>
                    <a:pt x="8406539" y="5394951"/>
                  </a:lnTo>
                  <a:lnTo>
                    <a:pt x="0" y="5394951"/>
                  </a:lnTo>
                  <a:close/>
                </a:path>
              </a:pathLst>
            </a:custGeom>
            <a:solidFill>
              <a:srgbClr val="FFFC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0" y="0"/>
              <a:ext cx="8419239" cy="5407651"/>
            </a:xfrm>
            <a:custGeom>
              <a:avLst/>
              <a:gdLst/>
              <a:ahLst/>
              <a:cxnLst/>
              <a:rect l="l" t="t" r="r" b="b"/>
              <a:pathLst>
                <a:path w="8419239" h="5407651" extrusionOk="0">
                  <a:moveTo>
                    <a:pt x="8419239" y="5407651"/>
                  </a:moveTo>
                  <a:lnTo>
                    <a:pt x="0" y="5407651"/>
                  </a:lnTo>
                  <a:lnTo>
                    <a:pt x="0" y="0"/>
                  </a:lnTo>
                  <a:lnTo>
                    <a:pt x="8419239" y="0"/>
                  </a:lnTo>
                  <a:lnTo>
                    <a:pt x="8419239" y="5407651"/>
                  </a:lnTo>
                  <a:close/>
                  <a:moveTo>
                    <a:pt x="12700" y="5394951"/>
                  </a:moveTo>
                  <a:lnTo>
                    <a:pt x="8406539" y="5394951"/>
                  </a:lnTo>
                  <a:lnTo>
                    <a:pt x="8406539" y="12700"/>
                  </a:lnTo>
                  <a:lnTo>
                    <a:pt x="12700" y="12700"/>
                  </a:lnTo>
                  <a:lnTo>
                    <a:pt x="12700" y="5394951"/>
                  </a:lnTo>
                  <a:close/>
                </a:path>
              </a:pathLst>
            </a:custGeom>
            <a:solidFill>
              <a:srgbClr val="1337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8"/>
          <p:cNvSpPr/>
          <p:nvPr/>
        </p:nvSpPr>
        <p:spPr>
          <a:xfrm>
            <a:off x="2245726" y="871125"/>
            <a:ext cx="6978284" cy="5467198"/>
          </a:xfrm>
          <a:custGeom>
            <a:avLst/>
            <a:gdLst/>
            <a:ahLst/>
            <a:cxnLst/>
            <a:rect l="l" t="t" r="r" b="b"/>
            <a:pathLst>
              <a:path w="6978284" h="5467198" extrusionOk="0">
                <a:moveTo>
                  <a:pt x="0" y="0"/>
                </a:moveTo>
                <a:lnTo>
                  <a:pt x="6978284" y="0"/>
                </a:lnTo>
                <a:lnTo>
                  <a:pt x="6978284" y="5467198"/>
                </a:lnTo>
                <a:lnTo>
                  <a:pt x="0" y="5467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t="-1171" b="-11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577130" y="731520"/>
            <a:ext cx="2804593" cy="2054364"/>
          </a:xfrm>
          <a:custGeom>
            <a:avLst/>
            <a:gdLst/>
            <a:ahLst/>
            <a:cxnLst/>
            <a:rect l="l" t="t" r="r" b="b"/>
            <a:pathLst>
              <a:path w="2804593" h="2054364" extrusionOk="0">
                <a:moveTo>
                  <a:pt x="0" y="0"/>
                </a:moveTo>
                <a:lnTo>
                  <a:pt x="2804593" y="0"/>
                </a:lnTo>
                <a:lnTo>
                  <a:pt x="2804593" y="2054364"/>
                </a:lnTo>
                <a:lnTo>
                  <a:pt x="0" y="2054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-90926" y="4801720"/>
            <a:ext cx="2628164" cy="2513480"/>
          </a:xfrm>
          <a:custGeom>
            <a:avLst/>
            <a:gdLst/>
            <a:ahLst/>
            <a:cxnLst/>
            <a:rect l="l" t="t" r="r" b="b"/>
            <a:pathLst>
              <a:path w="2628164" h="2513480" extrusionOk="0">
                <a:moveTo>
                  <a:pt x="0" y="0"/>
                </a:moveTo>
                <a:lnTo>
                  <a:pt x="2628164" y="0"/>
                </a:lnTo>
                <a:lnTo>
                  <a:pt x="2628164" y="2513480"/>
                </a:lnTo>
                <a:lnTo>
                  <a:pt x="0" y="251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703425" y="1050865"/>
            <a:ext cx="2552003" cy="15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9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NGUYÊN LÍ LÀM VIỆC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9041182" y="6669351"/>
            <a:ext cx="511590" cy="510776"/>
          </a:xfrm>
          <a:custGeom>
            <a:avLst/>
            <a:gdLst/>
            <a:ahLst/>
            <a:cxnLst/>
            <a:rect l="l" t="t" r="r" b="b"/>
            <a:pathLst>
              <a:path w="511590" h="510776" extrusionOk="0">
                <a:moveTo>
                  <a:pt x="0" y="0"/>
                </a:moveTo>
                <a:lnTo>
                  <a:pt x="511590" y="0"/>
                </a:lnTo>
                <a:lnTo>
                  <a:pt x="511590" y="510776"/>
                </a:lnTo>
                <a:lnTo>
                  <a:pt x="0" y="5107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9196489" y="6454259"/>
            <a:ext cx="200977" cy="72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33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74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5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DA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/>
          <p:nvPr/>
        </p:nvSpPr>
        <p:spPr>
          <a:xfrm rot="-9567610">
            <a:off x="-858344" y="-1330189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 rot="852975">
            <a:off x="5891351" y="5000922"/>
            <a:ext cx="4590805" cy="3781154"/>
          </a:xfrm>
          <a:custGeom>
            <a:avLst/>
            <a:gdLst/>
            <a:ahLst/>
            <a:cxnLst/>
            <a:rect l="l" t="t" r="r" b="b"/>
            <a:pathLst>
              <a:path w="4590805" h="3781154" extrusionOk="0">
                <a:moveTo>
                  <a:pt x="0" y="0"/>
                </a:moveTo>
                <a:lnTo>
                  <a:pt x="4590805" y="0"/>
                </a:lnTo>
                <a:lnTo>
                  <a:pt x="4590805" y="3781154"/>
                </a:lnTo>
                <a:lnTo>
                  <a:pt x="0" y="3781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 rot="5400000">
            <a:off x="2353425" y="328182"/>
            <a:ext cx="4899011" cy="6779925"/>
          </a:xfrm>
          <a:custGeom>
            <a:avLst/>
            <a:gdLst/>
            <a:ahLst/>
            <a:cxnLst/>
            <a:rect l="l" t="t" r="r" b="b"/>
            <a:pathLst>
              <a:path w="5194593" h="7188994" extrusionOk="0">
                <a:moveTo>
                  <a:pt x="63030" y="6595440"/>
                </a:moveTo>
                <a:cubicBezTo>
                  <a:pt x="63030" y="6595440"/>
                  <a:pt x="0" y="6348876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301520" y="6965"/>
                </a:cubicBezTo>
                <a:cubicBezTo>
                  <a:pt x="4518268" y="16819"/>
                  <a:pt x="4722583" y="36481"/>
                  <a:pt x="4856771" y="101690"/>
                </a:cubicBezTo>
                <a:cubicBezTo>
                  <a:pt x="5112817" y="226120"/>
                  <a:pt x="5194593" y="459160"/>
                  <a:pt x="5189105" y="704684"/>
                </a:cubicBezTo>
                <a:cubicBezTo>
                  <a:pt x="5189105" y="704684"/>
                  <a:pt x="5145817" y="1013073"/>
                  <a:pt x="5153250" y="1248607"/>
                </a:cubicBezTo>
                <a:cubicBezTo>
                  <a:pt x="5160374" y="6337242"/>
                  <a:pt x="5167530" y="6532844"/>
                  <a:pt x="5167530" y="6532844"/>
                </a:cubicBezTo>
                <a:cubicBezTo>
                  <a:pt x="5150849" y="6748577"/>
                  <a:pt x="5036205" y="6959188"/>
                  <a:pt x="4839336" y="7070813"/>
                </a:cubicBezTo>
                <a:cubicBezTo>
                  <a:pt x="4688984" y="7156061"/>
                  <a:pt x="4490953" y="7171158"/>
                  <a:pt x="3564545" y="7160417"/>
                </a:cubicBezTo>
                <a:cubicBezTo>
                  <a:pt x="645952" y="7155140"/>
                  <a:pt x="384604" y="7188994"/>
                  <a:pt x="254278" y="7079835"/>
                </a:cubicBezTo>
                <a:cubicBezTo>
                  <a:pt x="145767" y="6988951"/>
                  <a:pt x="81795" y="6795639"/>
                  <a:pt x="63030" y="6595440"/>
                </a:cubicBezTo>
                <a:close/>
              </a:path>
            </a:pathLst>
          </a:custGeom>
          <a:solidFill>
            <a:srgbClr val="EDBA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 rot="5400000">
            <a:off x="2459620" y="509720"/>
            <a:ext cx="4687116" cy="6416949"/>
          </a:xfrm>
          <a:custGeom>
            <a:avLst/>
            <a:gdLst/>
            <a:ahLst/>
            <a:cxnLst/>
            <a:rect l="l" t="t" r="r" b="b"/>
            <a:pathLst>
              <a:path w="5111428" h="6997857" extrusionOk="0">
                <a:moveTo>
                  <a:pt x="63030" y="6404304"/>
                </a:moveTo>
                <a:cubicBezTo>
                  <a:pt x="63030" y="6404304"/>
                  <a:pt x="0" y="6157740"/>
                  <a:pt x="10218" y="1214762"/>
                </a:cubicBezTo>
                <a:cubicBezTo>
                  <a:pt x="18651" y="990971"/>
                  <a:pt x="65033" y="645332"/>
                  <a:pt x="65033" y="645332"/>
                </a:cubicBezTo>
                <a:cubicBezTo>
                  <a:pt x="82233" y="502466"/>
                  <a:pt x="56685" y="337866"/>
                  <a:pt x="181385" y="223925"/>
                </a:cubicBezTo>
                <a:cubicBezTo>
                  <a:pt x="346794" y="72788"/>
                  <a:pt x="621643" y="0"/>
                  <a:pt x="4218355" y="6965"/>
                </a:cubicBezTo>
                <a:cubicBezTo>
                  <a:pt x="4435103" y="16819"/>
                  <a:pt x="4639418" y="36481"/>
                  <a:pt x="4773607" y="101690"/>
                </a:cubicBezTo>
                <a:cubicBezTo>
                  <a:pt x="5029653" y="226120"/>
                  <a:pt x="5111428" y="459160"/>
                  <a:pt x="5105940" y="704684"/>
                </a:cubicBezTo>
                <a:cubicBezTo>
                  <a:pt x="5105940" y="704684"/>
                  <a:pt x="5062652" y="1013073"/>
                  <a:pt x="5070086" y="1248607"/>
                </a:cubicBezTo>
                <a:cubicBezTo>
                  <a:pt x="5077209" y="6146105"/>
                  <a:pt x="5084366" y="6341708"/>
                  <a:pt x="5084366" y="6341708"/>
                </a:cubicBezTo>
                <a:cubicBezTo>
                  <a:pt x="5067684" y="6557440"/>
                  <a:pt x="4953040" y="6768052"/>
                  <a:pt x="4756171" y="6879676"/>
                </a:cubicBezTo>
                <a:cubicBezTo>
                  <a:pt x="4605819" y="6964925"/>
                  <a:pt x="4407788" y="6980023"/>
                  <a:pt x="3498312" y="6969281"/>
                </a:cubicBezTo>
                <a:cubicBezTo>
                  <a:pt x="645952" y="6964004"/>
                  <a:pt x="384604" y="6997857"/>
                  <a:pt x="254278" y="6888700"/>
                </a:cubicBezTo>
                <a:cubicBezTo>
                  <a:pt x="145767" y="6797815"/>
                  <a:pt x="81795" y="6604503"/>
                  <a:pt x="63030" y="6404304"/>
                </a:cubicBezTo>
                <a:close/>
              </a:path>
            </a:pathLst>
          </a:custGeom>
          <a:solidFill>
            <a:srgbClr val="FFFAE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805886" y="3186012"/>
            <a:ext cx="6199798" cy="170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Các bước triển khai</a:t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 rot="300383">
            <a:off x="536251" y="3669253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 rot="300383">
            <a:off x="223778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/>
          <p:nvPr/>
        </p:nvSpPr>
        <p:spPr>
          <a:xfrm rot="300383">
            <a:off x="285566" y="5306194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4"/>
                </a:lnTo>
                <a:lnTo>
                  <a:pt x="0" y="354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 rot="300383">
            <a:off x="598040" y="4761670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5" y="0"/>
                </a:lnTo>
                <a:lnTo>
                  <a:pt x="282585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/>
          <p:nvPr/>
        </p:nvSpPr>
        <p:spPr>
          <a:xfrm rot="300383">
            <a:off x="754276" y="4175769"/>
            <a:ext cx="282585" cy="354845"/>
          </a:xfrm>
          <a:custGeom>
            <a:avLst/>
            <a:gdLst/>
            <a:ahLst/>
            <a:cxnLst/>
            <a:rect l="l" t="t" r="r" b="b"/>
            <a:pathLst>
              <a:path w="282585" h="354845" extrusionOk="0">
                <a:moveTo>
                  <a:pt x="0" y="0"/>
                </a:moveTo>
                <a:lnTo>
                  <a:pt x="282586" y="0"/>
                </a:lnTo>
                <a:lnTo>
                  <a:pt x="282586" y="354845"/>
                </a:lnTo>
                <a:lnTo>
                  <a:pt x="0" y="354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6593377" y="737259"/>
            <a:ext cx="2824614" cy="2181481"/>
          </a:xfrm>
          <a:custGeom>
            <a:avLst/>
            <a:gdLst/>
            <a:ahLst/>
            <a:cxnLst/>
            <a:rect l="l" t="t" r="r" b="b"/>
            <a:pathLst>
              <a:path w="2824614" h="2181481" extrusionOk="0">
                <a:moveTo>
                  <a:pt x="0" y="0"/>
                </a:moveTo>
                <a:lnTo>
                  <a:pt x="2824614" y="0"/>
                </a:lnTo>
                <a:lnTo>
                  <a:pt x="2824614" y="2181481"/>
                </a:lnTo>
                <a:lnTo>
                  <a:pt x="0" y="2181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731520" y="4666092"/>
            <a:ext cx="2540431" cy="2225406"/>
          </a:xfrm>
          <a:custGeom>
            <a:avLst/>
            <a:gdLst/>
            <a:ahLst/>
            <a:cxnLst/>
            <a:rect l="l" t="t" r="r" b="b"/>
            <a:pathLst>
              <a:path w="2540431" h="2225406" extrusionOk="0">
                <a:moveTo>
                  <a:pt x="0" y="0"/>
                </a:moveTo>
                <a:lnTo>
                  <a:pt x="2540431" y="0"/>
                </a:lnTo>
                <a:lnTo>
                  <a:pt x="2540431" y="2225407"/>
                </a:lnTo>
                <a:lnTo>
                  <a:pt x="0" y="2225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4624371" y="2218254"/>
            <a:ext cx="504858" cy="5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Custom</PresentationFormat>
  <Paragraphs>83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Yeseva One</vt:lpstr>
      <vt:lpstr>Just Another Hand</vt:lpstr>
      <vt:lpstr>Arimo</vt:lpstr>
      <vt:lpstr>Arial</vt:lpstr>
      <vt:lpstr>Calibri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Ngyễn Bảo Khang</cp:lastModifiedBy>
  <cp:revision>1</cp:revision>
  <dcterms:created xsi:type="dcterms:W3CDTF">2006-08-16T00:00:00Z</dcterms:created>
  <dcterms:modified xsi:type="dcterms:W3CDTF">2024-09-04T13:35:43Z</dcterms:modified>
</cp:coreProperties>
</file>