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12"/>
  </p:notesMasterIdLst>
  <p:sldIdLst>
    <p:sldId id="256" r:id="rId5"/>
    <p:sldId id="257" r:id="rId6"/>
    <p:sldId id="259" r:id="rId7"/>
    <p:sldId id="258" r:id="rId8"/>
    <p:sldId id="260" r:id="rId9"/>
    <p:sldId id="261"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E0A0D5-8F98-4CC1-A28E-021F0B6B475C}" type="datetimeFigureOut">
              <a:rPr lang="en-US" smtClean="0"/>
              <a:t>10/9/2023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03C52C-5E29-41AF-BAA3-8217E886DA08}" type="slidenum">
              <a:rPr lang="en-US" smtClean="0"/>
              <a:t>‹#›</a:t>
            </a:fld>
            <a:endParaRPr lang="en-US" dirty="0"/>
          </a:p>
        </p:txBody>
      </p:sp>
    </p:spTree>
    <p:extLst>
      <p:ext uri="{BB962C8B-B14F-4D97-AF65-F5344CB8AC3E}">
        <p14:creationId xmlns:p14="http://schemas.microsoft.com/office/powerpoint/2010/main" val="1961961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a:xfrm>
            <a:off x="7909561" y="4314328"/>
            <a:ext cx="2910840" cy="374642"/>
          </a:xfrm>
        </p:spPr>
        <p:txBody>
          <a:bodyPr/>
          <a:lstStyle/>
          <a:p>
            <a:fld id="{3A750590-9F9A-443B-9295-A3931D8194B1}" type="datetime1">
              <a:rPr lang="en-US" smtClean="0"/>
              <a:t>10/9/2023</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F35805F-452B-497C-9BD6-2CDB6902F369}" type="datetime1">
              <a:rPr lang="en-US" smtClean="0"/>
              <a:t>10/9/2023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D3F7C6B-C82D-4D42-9929-D6E7E11D9A64}" type="datetime1">
              <a:rPr lang="en-US" smtClean="0"/>
              <a:t>10/9/2023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0CF4779-62E8-4B21-A5D7-0AFB9DBD4358}" type="datetime1">
              <a:rPr lang="en-US" smtClean="0"/>
              <a:t>10/9/2023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F9D3375-5CD0-4576-BF96-ADFF24726FF8}" type="datetime1">
              <a:rPr lang="en-US" smtClean="0"/>
              <a:t>10/9/2023</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6FACD1F8-971E-4F8C-8737-750C12E93E08}" type="datetime1">
              <a:rPr lang="en-US" smtClean="0"/>
              <a:t>10/9/2023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2C7D1621-FA30-4D98-85E5-1409E6BEECDC}" type="datetime1">
              <a:rPr lang="en-US" smtClean="0"/>
              <a:t>10/9/2023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96F347-1B2F-4097-AEB5-4A26FB45D67A}" type="datetime1">
              <a:rPr lang="en-US" smtClean="0"/>
              <a:t>10/9/2023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8CC1DEE0-34E5-4E0F-BEC1-4B8835F82CD1}" type="datetime1">
              <a:rPr lang="en-US" smtClean="0"/>
              <a:t>10/9/2023</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75B4BE-627A-4EC1-99E1-6F1AA97AB802}" type="datetime1">
              <a:rPr lang="en-US" smtClean="0"/>
              <a:t>10/9/2023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78BFACF8-E63D-4673-A128-83547867BB7A}" type="datetime1">
              <a:rPr lang="en-US" smtClean="0"/>
              <a:t>10/9/2023</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5BED6AC-4FBA-40BD-BE75-20DB64DA4BAD}" type="datetime1">
              <a:rPr lang="en-US" smtClean="0"/>
              <a:t>10/9/2023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F933C87-D201-458A-93C0-8EDD9AC92D93}" type="datetime1">
              <a:rPr lang="en-US" smtClean="0"/>
              <a:t>10/9/2023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6CE6829-5A25-485A-91B1-5D6D58BB9F23}" type="datetime1">
              <a:rPr lang="en-US" smtClean="0"/>
              <a:t>10/9/2023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12F5CD-23D0-4DD1-85B1-71F1825FB3EC}" type="datetime1">
              <a:rPr lang="en-US" smtClean="0"/>
              <a:t>10/9/2023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a:p>
        </p:txBody>
      </p:sp>
      <p:sp>
        <p:nvSpPr>
          <p:cNvPr id="3" name="Content Placeholder 2"/>
          <p:cNvSpPr>
            <a:spLocks noGrp="1"/>
          </p:cNvSpPr>
          <p:nvPr>
            <p:ph idx="1"/>
          </p:nvPr>
        </p:nvSpPr>
        <p:spPr>
          <a:xfrm>
            <a:off x="4995582" y="746759"/>
            <a:ext cx="6510618" cy="5471925"/>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8BA5035-C284-496A-B076-BA73A8FA5D8B}" type="datetime1">
              <a:rPr lang="en-US" smtClean="0"/>
              <a:t>10/9/2023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40EB420-1875-490A-8C4B-7AAB939FBE08}" type="datetime1">
              <a:rPr lang="en-US" smtClean="0"/>
              <a:t>10/9/2023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9359126-4846-4E88-BDD9-5585CC877E47}" type="datetime1">
              <a:rPr lang="en-US" smtClean="0"/>
              <a:t>10/9/2023</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0496C6C-A85F-426B-9ED1-3444166CE4E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DE5CD8D-E704-46A1-BC3E-9A644A9FFD4E}"/>
              </a:ext>
            </a:extLst>
          </p:cNvPr>
          <p:cNvSpPr>
            <a:spLocks noGrp="1"/>
          </p:cNvSpPr>
          <p:nvPr>
            <p:ph type="ctrTitle"/>
          </p:nvPr>
        </p:nvSpPr>
        <p:spPr>
          <a:xfrm>
            <a:off x="792483" y="821265"/>
            <a:ext cx="6098705" cy="5222117"/>
          </a:xfrm>
        </p:spPr>
        <p:txBody>
          <a:bodyPr anchor="ctr">
            <a:normAutofit/>
          </a:bodyPr>
          <a:lstStyle/>
          <a:p>
            <a:pPr algn="r"/>
            <a:r>
              <a:rPr lang="en-IN" dirty="0" smtClean="0"/>
              <a:t>Electricity</a:t>
            </a:r>
            <a:r>
              <a:rPr lang="en-US" sz="5400" dirty="0" smtClean="0"/>
              <a:t/>
            </a:r>
            <a:br>
              <a:rPr lang="en-US" sz="5400" dirty="0" smtClean="0"/>
            </a:br>
            <a:r>
              <a:rPr lang="en-US" sz="5400" dirty="0" smtClean="0"/>
              <a:t>price prediction</a:t>
            </a:r>
            <a:endParaRPr lang="en-US" sz="5400" dirty="0"/>
          </a:p>
        </p:txBody>
      </p:sp>
      <p:cxnSp>
        <p:nvCxnSpPr>
          <p:cNvPr id="19" name="Straight Connector 18">
            <a:extLst>
              <a:ext uri="{FF2B5EF4-FFF2-40B4-BE49-F238E27FC236}">
                <a16:creationId xmlns:a16="http://schemas.microsoft.com/office/drawing/2014/main" id="{AD0EF22F-5D3C-4240-8C32-1B20803E5A89}"/>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97108" y="1923563"/>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E309A740-48C5-4AE5-879B-F567D3D7ACDC}"/>
              </a:ext>
            </a:extLst>
          </p:cNvPr>
          <p:cNvSpPr>
            <a:spLocks noGrp="1"/>
          </p:cNvSpPr>
          <p:nvPr>
            <p:ph type="subTitle" idx="1"/>
          </p:nvPr>
        </p:nvSpPr>
        <p:spPr>
          <a:xfrm>
            <a:off x="7903028" y="821265"/>
            <a:ext cx="3265713" cy="5222117"/>
          </a:xfrm>
        </p:spPr>
        <p:txBody>
          <a:bodyPr anchor="ctr">
            <a:normAutofit/>
          </a:bodyPr>
          <a:lstStyle/>
          <a:p>
            <a:endParaRPr lang="en-US" dirty="0"/>
          </a:p>
        </p:txBody>
      </p:sp>
      <p:pic>
        <p:nvPicPr>
          <p:cNvPr id="21" name="Picture 20">
            <a:extLst>
              <a:ext uri="{FF2B5EF4-FFF2-40B4-BE49-F238E27FC236}">
                <a16:creationId xmlns:a16="http://schemas.microsoft.com/office/drawing/2014/main" id="{D912EF34-0253-41FD-9940-D8FBB7DE74B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7545075" y="2187578"/>
            <a:ext cx="6857999" cy="2482850"/>
          </a:xfrm>
          <a:prstGeom prst="rect">
            <a:avLst/>
          </a:prstGeom>
        </p:spPr>
      </p:pic>
    </p:spTree>
    <p:extLst>
      <p:ext uri="{BB962C8B-B14F-4D97-AF65-F5344CB8AC3E}">
        <p14:creationId xmlns:p14="http://schemas.microsoft.com/office/powerpoint/2010/main" val="375466494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90507" y="318547"/>
            <a:ext cx="7434070" cy="1474330"/>
          </a:xfrm>
        </p:spPr>
        <p:txBody>
          <a:bodyPr>
            <a:normAutofit/>
          </a:bodyPr>
          <a:lstStyle/>
          <a:p>
            <a:r>
              <a:rPr lang="en-US" dirty="0" err="1" smtClean="0"/>
              <a:t>ABStract</a:t>
            </a:r>
            <a:endParaRPr lang="en-US" dirty="0"/>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3689844" y="1792877"/>
            <a:ext cx="7834733" cy="4372792"/>
          </a:xfrm>
        </p:spPr>
        <p:txBody>
          <a:bodyPr>
            <a:normAutofit fontScale="92500" lnSpcReduction="20000"/>
          </a:bodyPr>
          <a:lstStyle/>
          <a:p>
            <a:pPr>
              <a:lnSpc>
                <a:spcPct val="100000"/>
              </a:lnSpc>
            </a:pPr>
            <a:r>
              <a:rPr lang="en-GB" sz="2000" dirty="0"/>
              <a:t>The use of electricity has a significant impact on the environment, energy distribution costs, and energy management since it directly impacts these costs. </a:t>
            </a:r>
            <a:endParaRPr lang="en-GB" sz="2000" dirty="0" smtClean="0"/>
          </a:p>
          <a:p>
            <a:pPr>
              <a:lnSpc>
                <a:spcPct val="100000"/>
              </a:lnSpc>
            </a:pPr>
            <a:r>
              <a:rPr lang="en-GB" sz="2000" dirty="0" smtClean="0"/>
              <a:t>Long-standing </a:t>
            </a:r>
            <a:r>
              <a:rPr lang="en-GB" sz="2000" dirty="0"/>
              <a:t>techniques have inherent limits in terms </a:t>
            </a:r>
            <a:r>
              <a:rPr lang="en-GB" sz="2000" dirty="0" smtClean="0"/>
              <a:t>of accuracy </a:t>
            </a:r>
            <a:r>
              <a:rPr lang="en-GB" sz="2000" dirty="0"/>
              <a:t>and scalability when it comes to predicting power usage. </a:t>
            </a:r>
            <a:endParaRPr lang="en-GB" sz="2000" dirty="0" smtClean="0"/>
          </a:p>
          <a:p>
            <a:pPr>
              <a:lnSpc>
                <a:spcPct val="100000"/>
              </a:lnSpc>
            </a:pPr>
            <a:r>
              <a:rPr lang="en-GB" sz="2000" dirty="0" smtClean="0"/>
              <a:t>It </a:t>
            </a:r>
            <a:r>
              <a:rPr lang="en-GB" sz="2000" dirty="0"/>
              <a:t>is now feasible to properly anticipate power use using previous </a:t>
            </a:r>
            <a:r>
              <a:rPr lang="en-GB" sz="2000" dirty="0" smtClean="0"/>
              <a:t>data to </a:t>
            </a:r>
            <a:r>
              <a:rPr lang="en-GB" sz="2000" dirty="0"/>
              <a:t>improvements in machine learning </a:t>
            </a:r>
            <a:r>
              <a:rPr lang="en-GB" sz="2000" dirty="0" smtClean="0"/>
              <a:t>techniques.</a:t>
            </a:r>
          </a:p>
          <a:p>
            <a:pPr>
              <a:lnSpc>
                <a:spcPct val="100000"/>
              </a:lnSpc>
            </a:pPr>
            <a:r>
              <a:rPr lang="en-GB" sz="2000" dirty="0" smtClean="0"/>
              <a:t>In </a:t>
            </a:r>
            <a:r>
              <a:rPr lang="en-GB" sz="2000" dirty="0"/>
              <a:t>this study, </a:t>
            </a:r>
            <a:r>
              <a:rPr lang="en-GB" sz="2000" dirty="0" smtClean="0"/>
              <a:t>we investigate </a:t>
            </a:r>
            <a:r>
              <a:rPr lang="en-GB" sz="2000" dirty="0"/>
              <a:t>a number of machine learning techniques, including linear regression, K Nearest Neighbours, XGBOOST, random forest, and artificial neural networks(ANN), to forecast power usage. Using historical </a:t>
            </a:r>
            <a:r>
              <a:rPr lang="en-GB" sz="2000" dirty="0" smtClean="0"/>
              <a:t>electricity use </a:t>
            </a:r>
            <a:r>
              <a:rPr lang="en-GB" sz="2000" dirty="0"/>
              <a:t>data received from a power utility business, we trained and assessed these models. </a:t>
            </a:r>
            <a:endParaRPr lang="en-US" sz="2000" dirty="0"/>
          </a:p>
        </p:txBody>
      </p:sp>
    </p:spTree>
    <p:extLst>
      <p:ext uri="{BB962C8B-B14F-4D97-AF65-F5344CB8AC3E}">
        <p14:creationId xmlns:p14="http://schemas.microsoft.com/office/powerpoint/2010/main" val="219423319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Methodology</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493" y="2057401"/>
            <a:ext cx="4277322" cy="1886213"/>
          </a:xfrm>
          <a:prstGeom prst="rect">
            <a:avLst/>
          </a:prstGeom>
        </p:spPr>
      </p:pic>
      <p:sp>
        <p:nvSpPr>
          <p:cNvPr id="4" name="TextBox 3"/>
          <p:cNvSpPr txBox="1"/>
          <p:nvPr/>
        </p:nvSpPr>
        <p:spPr>
          <a:xfrm>
            <a:off x="6126480" y="2481943"/>
            <a:ext cx="184731" cy="369332"/>
          </a:xfrm>
          <a:prstGeom prst="rect">
            <a:avLst/>
          </a:prstGeom>
          <a:noFill/>
        </p:spPr>
        <p:txBody>
          <a:bodyPr wrap="none" rtlCol="0">
            <a:spAutoFit/>
          </a:bodyPr>
          <a:lstStyle/>
          <a:p>
            <a:endParaRPr lang="en-IN" dirty="0"/>
          </a:p>
        </p:txBody>
      </p:sp>
      <p:sp>
        <p:nvSpPr>
          <p:cNvPr id="5" name="Title 1"/>
          <p:cNvSpPr txBox="1">
            <a:spLocks/>
          </p:cNvSpPr>
          <p:nvPr/>
        </p:nvSpPr>
        <p:spPr>
          <a:xfrm>
            <a:off x="4859382" y="1854926"/>
            <a:ext cx="7171509" cy="4598125"/>
          </a:xfrm>
          <a:prstGeom prst="rect">
            <a:avLst/>
          </a:prstGeom>
        </p:spPr>
        <p:txBody>
          <a:bodyPr vert="horz" lIns="91440" tIns="45720" rIns="91440" bIns="45720" rtlCol="0" anchor="ct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285750" indent="-285750" algn="l">
              <a:buFont typeface="Arial" panose="020B0604020202020204" pitchFamily="34" charset="0"/>
              <a:buChar char="•"/>
            </a:pPr>
            <a:r>
              <a:rPr lang="en-GB" sz="1800" dirty="0"/>
              <a:t>Predicting electricity usage is a major issue in energy </a:t>
            </a:r>
            <a:r>
              <a:rPr lang="en-GB" sz="1800" dirty="0" smtClean="0"/>
              <a:t>management. For </a:t>
            </a:r>
            <a:r>
              <a:rPr lang="en-GB" sz="1800" dirty="0"/>
              <a:t>effective energy management, accurate electricity consumption forecasting is crucial because it enables energy suppliers to optimise energy distribution, cut down on energy waste, and avoid overloading the power </a:t>
            </a:r>
            <a:r>
              <a:rPr lang="en-GB" sz="1800" dirty="0" smtClean="0"/>
              <a:t>system. </a:t>
            </a:r>
            <a:r>
              <a:rPr lang="en-GB" sz="1800" dirty="0"/>
              <a:t>The accuracy and scalability of traditional techniques of predicting power use are constrained</a:t>
            </a:r>
            <a:r>
              <a:rPr lang="en-GB" sz="1800" dirty="0" smtClean="0"/>
              <a:t>.</a:t>
            </a:r>
          </a:p>
          <a:p>
            <a:pPr marL="285750" indent="-285750" algn="l">
              <a:buFont typeface="Arial" panose="020B0604020202020204" pitchFamily="34" charset="0"/>
              <a:buChar char="•"/>
            </a:pPr>
            <a:r>
              <a:rPr lang="en-GB" sz="1800" dirty="0"/>
              <a:t>The goal of this work is to create a machine learning-based method for precisely and effectively forecasting power </a:t>
            </a:r>
            <a:r>
              <a:rPr lang="en-GB" sz="1800" dirty="0" smtClean="0"/>
              <a:t>use.</a:t>
            </a:r>
            <a:endParaRPr lang="en-IN" sz="1800" dirty="0"/>
          </a:p>
        </p:txBody>
      </p:sp>
    </p:spTree>
    <p:extLst>
      <p:ext uri="{BB962C8B-B14F-4D97-AF65-F5344CB8AC3E}">
        <p14:creationId xmlns:p14="http://schemas.microsoft.com/office/powerpoint/2010/main" val="21828096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90507" y="318547"/>
            <a:ext cx="7434070" cy="1474330"/>
          </a:xfrm>
        </p:spPr>
        <p:txBody>
          <a:bodyPr>
            <a:normAutofit/>
          </a:bodyPr>
          <a:lstStyle/>
          <a:p>
            <a:r>
              <a:rPr lang="en-IN" dirty="0"/>
              <a:t>Implementation </a:t>
            </a:r>
            <a:r>
              <a:rPr lang="en-IN" dirty="0" smtClean="0"/>
              <a:t>:</a:t>
            </a:r>
            <a:endParaRPr lang="en-US" dirty="0"/>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3689844" y="1792877"/>
            <a:ext cx="7834733" cy="4372792"/>
          </a:xfrm>
        </p:spPr>
        <p:txBody>
          <a:bodyPr>
            <a:normAutofit/>
          </a:bodyPr>
          <a:lstStyle/>
          <a:p>
            <a:pPr>
              <a:lnSpc>
                <a:spcPct val="100000"/>
              </a:lnSpc>
            </a:pPr>
            <a:r>
              <a:rPr lang="en-GB" sz="2000" dirty="0"/>
              <a:t>A dataset is a collection of data. With tabular data, each table row corresponds to a specific record of the data set, and each column to a single variable. A data set is related to one or more database </a:t>
            </a:r>
            <a:r>
              <a:rPr lang="en-GB" sz="2000" dirty="0" smtClean="0"/>
              <a:t>tables</a:t>
            </a:r>
          </a:p>
          <a:p>
            <a:pPr>
              <a:lnSpc>
                <a:spcPct val="100000"/>
              </a:lnSpc>
            </a:pPr>
            <a:r>
              <a:rPr lang="en-GB" sz="2000" dirty="0"/>
              <a:t>The </a:t>
            </a:r>
            <a:r>
              <a:rPr lang="en-GB" sz="2000" dirty="0" err="1"/>
              <a:t>Kaggle</a:t>
            </a:r>
            <a:r>
              <a:rPr lang="en-GB" sz="2000" dirty="0"/>
              <a:t> website is where the electricity dataset was found. This dataset has about </a:t>
            </a:r>
            <a:r>
              <a:rPr lang="en-GB" sz="2000" dirty="0" smtClean="0"/>
              <a:t>40,000 items </a:t>
            </a:r>
            <a:r>
              <a:rPr lang="en-GB" sz="2000" dirty="0"/>
              <a:t>and includes the following </a:t>
            </a:r>
            <a:r>
              <a:rPr lang="en-GB" sz="2000" dirty="0" smtClean="0"/>
              <a:t>columns : Date </a:t>
            </a:r>
            <a:r>
              <a:rPr lang="en-GB" sz="2000" dirty="0"/>
              <a:t>Time</a:t>
            </a:r>
            <a:r>
              <a:rPr lang="en-GB" sz="1800" dirty="0"/>
              <a:t>, </a:t>
            </a:r>
            <a:r>
              <a:rPr lang="en-GB" sz="2000" dirty="0"/>
              <a:t>Holiday</a:t>
            </a:r>
            <a:r>
              <a:rPr lang="en-GB" sz="1800" dirty="0"/>
              <a:t>, </a:t>
            </a:r>
            <a:r>
              <a:rPr lang="en-GB" sz="2000" dirty="0"/>
              <a:t>Holiday Flag</a:t>
            </a:r>
            <a:r>
              <a:rPr lang="en-GB" sz="1800" dirty="0"/>
              <a:t>, </a:t>
            </a:r>
            <a:r>
              <a:rPr lang="en-GB" sz="2000" dirty="0"/>
              <a:t>Day Of Week,</a:t>
            </a:r>
            <a:r>
              <a:rPr lang="en-GB" sz="1800" dirty="0"/>
              <a:t> </a:t>
            </a:r>
            <a:r>
              <a:rPr lang="en-GB" sz="2000" dirty="0"/>
              <a:t>Week Of Year</a:t>
            </a:r>
            <a:r>
              <a:rPr lang="en-GB" sz="1800" dirty="0"/>
              <a:t>, </a:t>
            </a:r>
            <a:r>
              <a:rPr lang="en-GB" sz="2000" dirty="0"/>
              <a:t>Day,</a:t>
            </a:r>
            <a:r>
              <a:rPr lang="en-GB" sz="1800" dirty="0"/>
              <a:t> </a:t>
            </a:r>
            <a:r>
              <a:rPr lang="en-GB" sz="2000" dirty="0"/>
              <a:t>Month</a:t>
            </a:r>
            <a:r>
              <a:rPr lang="en-GB" sz="1800" dirty="0"/>
              <a:t> ,</a:t>
            </a:r>
            <a:r>
              <a:rPr lang="en-GB" sz="2000" dirty="0"/>
              <a:t>Year,</a:t>
            </a:r>
            <a:r>
              <a:rPr lang="en-GB" sz="1800" dirty="0"/>
              <a:t> </a:t>
            </a:r>
            <a:r>
              <a:rPr lang="en-GB" sz="2000" dirty="0"/>
              <a:t>Period Of Day,</a:t>
            </a:r>
            <a:r>
              <a:rPr lang="en-GB" sz="1800" dirty="0"/>
              <a:t> </a:t>
            </a:r>
            <a:r>
              <a:rPr lang="en-GB" sz="2000" dirty="0"/>
              <a:t>Forecast Wind Production</a:t>
            </a:r>
            <a:r>
              <a:rPr lang="en-GB" sz="1800" dirty="0"/>
              <a:t>, </a:t>
            </a:r>
            <a:r>
              <a:rPr lang="en-GB" sz="2000" dirty="0"/>
              <a:t>System Load </a:t>
            </a:r>
            <a:r>
              <a:rPr lang="en-GB" sz="2000" dirty="0" smtClean="0"/>
              <a:t>EA</a:t>
            </a:r>
            <a:r>
              <a:rPr lang="en-GB" sz="1800" dirty="0" smtClean="0"/>
              <a:t>, etc… </a:t>
            </a:r>
            <a:r>
              <a:rPr lang="en-GB" sz="2000" dirty="0" smtClean="0"/>
              <a:t>. </a:t>
            </a:r>
            <a:r>
              <a:rPr lang="en-GB" sz="2000" dirty="0"/>
              <a:t>Each of these fields has a distinct </a:t>
            </a:r>
            <a:r>
              <a:rPr lang="en-GB" sz="2000" dirty="0" smtClean="0"/>
              <a:t>meaning</a:t>
            </a:r>
          </a:p>
          <a:p>
            <a:pPr>
              <a:lnSpc>
                <a:spcPct val="100000"/>
              </a:lnSpc>
            </a:pPr>
            <a:r>
              <a:rPr lang="en-GB" sz="2000" dirty="0"/>
              <a:t>https://github.com/Akash-Jeyachandran/Electricity-price-prediction.git</a:t>
            </a:r>
            <a:endParaRPr lang="en-GB" sz="2000" dirty="0" smtClean="0"/>
          </a:p>
        </p:txBody>
      </p:sp>
    </p:spTree>
    <p:extLst>
      <p:ext uri="{BB962C8B-B14F-4D97-AF65-F5344CB8AC3E}">
        <p14:creationId xmlns:p14="http://schemas.microsoft.com/office/powerpoint/2010/main" val="18297327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Algorithms:</a:t>
            </a:r>
            <a:endParaRPr lang="en-IN" dirty="0"/>
          </a:p>
        </p:txBody>
      </p:sp>
      <p:sp>
        <p:nvSpPr>
          <p:cNvPr id="3" name="Text Placeholder 2"/>
          <p:cNvSpPr>
            <a:spLocks noGrp="1"/>
          </p:cNvSpPr>
          <p:nvPr>
            <p:ph type="body" idx="1"/>
          </p:nvPr>
        </p:nvSpPr>
        <p:spPr/>
        <p:txBody>
          <a:bodyPr/>
          <a:lstStyle/>
          <a:p>
            <a:r>
              <a:rPr lang="en-GB" dirty="0"/>
              <a:t>Random Forest :</a:t>
            </a:r>
            <a:endParaRPr lang="en-IN" dirty="0"/>
          </a:p>
        </p:txBody>
      </p:sp>
      <p:sp>
        <p:nvSpPr>
          <p:cNvPr id="4" name="Text Placeholder 3"/>
          <p:cNvSpPr>
            <a:spLocks noGrp="1"/>
          </p:cNvSpPr>
          <p:nvPr>
            <p:ph type="body" sz="half" idx="15"/>
          </p:nvPr>
        </p:nvSpPr>
        <p:spPr/>
        <p:txBody>
          <a:bodyPr>
            <a:normAutofit/>
          </a:bodyPr>
          <a:lstStyle/>
          <a:p>
            <a:r>
              <a:rPr lang="en-GB" dirty="0" smtClean="0"/>
              <a:t>	A </a:t>
            </a:r>
            <a:r>
              <a:rPr lang="en-GB" dirty="0"/>
              <a:t>Random Forest is an ensemble method that combines several decision trees with the Bootstrap and Aggregation technique, often known as bagging, to solve classification and regression problems. The main idea is to mix numerous decision trees rather than depending simply on one to determine the </a:t>
            </a:r>
            <a:r>
              <a:rPr lang="en-GB" dirty="0" smtClean="0"/>
              <a:t>outcome. </a:t>
            </a:r>
            <a:r>
              <a:rPr lang="en-GB" dirty="0"/>
              <a:t>Decision trees are heavily utilised by </a:t>
            </a:r>
            <a:r>
              <a:rPr lang="en-GB" dirty="0" smtClean="0"/>
              <a:t>Random Forest </a:t>
            </a:r>
            <a:r>
              <a:rPr lang="en-GB" dirty="0"/>
              <a:t>as a fundamental learning model. Rows and characteristics from the dataset are randomly chosen to create sample datasets for each model. Bootstrap refers to this area.</a:t>
            </a:r>
            <a:endParaRPr lang="en-IN" dirty="0"/>
          </a:p>
        </p:txBody>
      </p:sp>
      <p:sp>
        <p:nvSpPr>
          <p:cNvPr id="5" name="Text Placeholder 4"/>
          <p:cNvSpPr>
            <a:spLocks noGrp="1"/>
          </p:cNvSpPr>
          <p:nvPr>
            <p:ph type="body" sz="quarter" idx="3"/>
          </p:nvPr>
        </p:nvSpPr>
        <p:spPr/>
        <p:txBody>
          <a:bodyPr/>
          <a:lstStyle/>
          <a:p>
            <a:r>
              <a:rPr lang="en-IN" dirty="0"/>
              <a:t>K Nearest </a:t>
            </a:r>
            <a:r>
              <a:rPr lang="en-IN" dirty="0" smtClean="0"/>
              <a:t>Neighbours:</a:t>
            </a:r>
            <a:endParaRPr lang="en-IN" dirty="0"/>
          </a:p>
        </p:txBody>
      </p:sp>
      <p:sp>
        <p:nvSpPr>
          <p:cNvPr id="6" name="Text Placeholder 5"/>
          <p:cNvSpPr>
            <a:spLocks noGrp="1"/>
          </p:cNvSpPr>
          <p:nvPr>
            <p:ph type="body" sz="half" idx="16"/>
          </p:nvPr>
        </p:nvSpPr>
        <p:spPr/>
        <p:txBody>
          <a:bodyPr/>
          <a:lstStyle/>
          <a:p>
            <a:r>
              <a:rPr lang="en-GB" dirty="0" smtClean="0"/>
              <a:t>	KNN</a:t>
            </a:r>
            <a:r>
              <a:rPr lang="en-GB" dirty="0"/>
              <a:t>, or K-nearest Neighbour, is a supervised machine learning technique for </a:t>
            </a:r>
            <a:r>
              <a:rPr lang="en-GB" dirty="0" smtClean="0"/>
              <a:t>classification and </a:t>
            </a:r>
            <a:r>
              <a:rPr lang="en-GB" dirty="0"/>
              <a:t>regression problems. In KNN regression, the K value you choose is crucial since it has a big impact on how well the algorithm works. The model may </a:t>
            </a:r>
            <a:r>
              <a:rPr lang="en-GB" dirty="0" smtClean="0"/>
              <a:t>over fit </a:t>
            </a:r>
            <a:r>
              <a:rPr lang="en-GB" dirty="0"/>
              <a:t>if K is too small because it may be very sensitive to data noise. However, if K is too high, the model can be oversimplified and fail to recognise the underlying trends in the data</a:t>
            </a:r>
            <a:endParaRPr lang="en-IN" dirty="0"/>
          </a:p>
        </p:txBody>
      </p:sp>
      <p:sp>
        <p:nvSpPr>
          <p:cNvPr id="7" name="Text Placeholder 6"/>
          <p:cNvSpPr>
            <a:spLocks noGrp="1"/>
          </p:cNvSpPr>
          <p:nvPr>
            <p:ph type="body" sz="quarter" idx="13"/>
          </p:nvPr>
        </p:nvSpPr>
        <p:spPr/>
        <p:txBody>
          <a:bodyPr/>
          <a:lstStyle/>
          <a:p>
            <a:r>
              <a:rPr lang="en-IN" dirty="0" err="1"/>
              <a:t>XGBoost</a:t>
            </a:r>
            <a:r>
              <a:rPr lang="en-IN" dirty="0"/>
              <a:t> </a:t>
            </a:r>
            <a:r>
              <a:rPr lang="en-IN" dirty="0" err="1"/>
              <a:t>Regressor</a:t>
            </a:r>
            <a:r>
              <a:rPr lang="en-IN" dirty="0"/>
              <a:t>:</a:t>
            </a:r>
          </a:p>
        </p:txBody>
      </p:sp>
      <p:sp>
        <p:nvSpPr>
          <p:cNvPr id="8" name="Text Placeholder 7"/>
          <p:cNvSpPr>
            <a:spLocks noGrp="1"/>
          </p:cNvSpPr>
          <p:nvPr>
            <p:ph type="body" sz="half" idx="17"/>
          </p:nvPr>
        </p:nvSpPr>
        <p:spPr/>
        <p:txBody>
          <a:bodyPr/>
          <a:lstStyle/>
          <a:p>
            <a:r>
              <a:rPr lang="en-GB" dirty="0" err="1"/>
              <a:t>XGBoost</a:t>
            </a:r>
            <a:r>
              <a:rPr lang="en-GB" dirty="0"/>
              <a:t> is a gradient boosting algorithm that is commonly used for regression tasks. It builds a series of decision trees and combines their predictions to minimize the error between predicted and actual </a:t>
            </a:r>
            <a:r>
              <a:rPr lang="en-GB" dirty="0" smtClean="0"/>
              <a:t>value. </a:t>
            </a:r>
            <a:r>
              <a:rPr lang="en-GB" dirty="0"/>
              <a:t>The algorithm includes regularization techniques to prevent overfitting and provides a measure of feature importance. The </a:t>
            </a:r>
            <a:r>
              <a:rPr lang="en-GB" dirty="0" err="1"/>
              <a:t>XGBoost</a:t>
            </a:r>
            <a:r>
              <a:rPr lang="en-GB" dirty="0"/>
              <a:t> regression process involves splitting the data, initializing the model, training and evaluating the model, tuning the </a:t>
            </a:r>
            <a:r>
              <a:rPr lang="en-GB" dirty="0" smtClean="0"/>
              <a:t>hyper parameters</a:t>
            </a:r>
            <a:r>
              <a:rPr lang="en-GB" dirty="0"/>
              <a:t>, and making predictions for new data</a:t>
            </a:r>
            <a:endParaRPr lang="en-IN" dirty="0"/>
          </a:p>
        </p:txBody>
      </p:sp>
    </p:spTree>
    <p:extLst>
      <p:ext uri="{BB962C8B-B14F-4D97-AF65-F5344CB8AC3E}">
        <p14:creationId xmlns:p14="http://schemas.microsoft.com/office/powerpoint/2010/main" val="39678756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799" y="2202080"/>
            <a:ext cx="5114109" cy="617320"/>
          </a:xfrm>
        </p:spPr>
        <p:txBody>
          <a:bodyPr/>
          <a:lstStyle/>
          <a:p>
            <a:r>
              <a:rPr lang="en-IN" dirty="0"/>
              <a:t>Long Short Term Memory(LSTM) </a:t>
            </a:r>
            <a:r>
              <a:rPr lang="en-IN" dirty="0" smtClean="0"/>
              <a:t>:</a:t>
            </a:r>
            <a:endParaRPr lang="en-IN" dirty="0"/>
          </a:p>
        </p:txBody>
      </p:sp>
      <p:sp>
        <p:nvSpPr>
          <p:cNvPr id="4" name="Text Placeholder 3"/>
          <p:cNvSpPr>
            <a:spLocks noGrp="1"/>
          </p:cNvSpPr>
          <p:nvPr>
            <p:ph type="body" sz="half" idx="15"/>
          </p:nvPr>
        </p:nvSpPr>
        <p:spPr>
          <a:xfrm>
            <a:off x="685799" y="2904565"/>
            <a:ext cx="5610498" cy="3314132"/>
          </a:xfrm>
        </p:spPr>
        <p:txBody>
          <a:bodyPr/>
          <a:lstStyle/>
          <a:p>
            <a:r>
              <a:rPr lang="en-GB" dirty="0"/>
              <a:t>An artificial neural network with Long Short-Term Memory (LSTM) is used in deep learning and artificial intelligence. Because LSTM contains feedback connections, they differ from traditional feedforward neural networks. In addition to analysing single data points (like photos), such as audio or video, this kind of RNN can also evaluate whole data sequences Networked, unsegmented handwriting identification, speech recognition, machine translation, robot control, video gaming, and healthcare are a few examples of LSTM applications. The 20th century has seen the most use of the LSTM neural network.</a:t>
            </a:r>
            <a:endParaRPr lang="en-IN" dirty="0"/>
          </a:p>
        </p:txBody>
      </p:sp>
      <p:sp>
        <p:nvSpPr>
          <p:cNvPr id="5" name="Text Placeholder 4"/>
          <p:cNvSpPr>
            <a:spLocks noGrp="1"/>
          </p:cNvSpPr>
          <p:nvPr>
            <p:ph type="body" sz="quarter" idx="3"/>
          </p:nvPr>
        </p:nvSpPr>
        <p:spPr>
          <a:xfrm>
            <a:off x="6400800" y="2192866"/>
            <a:ext cx="4857205" cy="626534"/>
          </a:xfrm>
        </p:spPr>
        <p:txBody>
          <a:bodyPr/>
          <a:lstStyle/>
          <a:p>
            <a:r>
              <a:rPr lang="en-IN" dirty="0"/>
              <a:t>Support vector regression:</a:t>
            </a:r>
          </a:p>
        </p:txBody>
      </p:sp>
      <p:sp>
        <p:nvSpPr>
          <p:cNvPr id="6" name="Text Placeholder 5"/>
          <p:cNvSpPr>
            <a:spLocks noGrp="1"/>
          </p:cNvSpPr>
          <p:nvPr>
            <p:ph type="body" sz="half" idx="16"/>
          </p:nvPr>
        </p:nvSpPr>
        <p:spPr>
          <a:xfrm>
            <a:off x="6400800" y="2904066"/>
            <a:ext cx="5105399" cy="3314618"/>
          </a:xfrm>
        </p:spPr>
        <p:txBody>
          <a:bodyPr/>
          <a:lstStyle/>
          <a:p>
            <a:r>
              <a:rPr lang="en-GB" dirty="0"/>
              <a:t>Support Vector Regression (SVR) is a popular machine learning algorithm used for regression tasks. It works by finding the best possible line (or hyperplane) that can fit the </a:t>
            </a:r>
            <a:r>
              <a:rPr lang="en-GB" dirty="0" smtClean="0"/>
              <a:t>data while </a:t>
            </a:r>
            <a:r>
              <a:rPr lang="en-GB" dirty="0"/>
              <a:t>also minimizing the error between predicted and actual values. SVR uses a kernel function to transform the input data into a higher-dimensional space, which allows for more complex relationships to be captured. The algorithm also includes regularization </a:t>
            </a:r>
            <a:r>
              <a:rPr lang="en-GB" dirty="0" smtClean="0"/>
              <a:t>parameters to </a:t>
            </a:r>
            <a:r>
              <a:rPr lang="en-GB" dirty="0"/>
              <a:t>prevent overfitting. The SVR process involves selecting the appropriate kernel function and regularization parameters, training the model, and making predictions for new data. Overall, SVR is a powerful algorithm that can be used for a wide range of regression tasks</a:t>
            </a:r>
            <a:endParaRPr lang="en-IN" dirty="0"/>
          </a:p>
        </p:txBody>
      </p:sp>
    </p:spTree>
    <p:extLst>
      <p:ext uri="{BB962C8B-B14F-4D97-AF65-F5344CB8AC3E}">
        <p14:creationId xmlns:p14="http://schemas.microsoft.com/office/powerpoint/2010/main" val="27335919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COnCLUSION</a:t>
            </a:r>
            <a:endParaRPr lang="en-IN" dirty="0"/>
          </a:p>
        </p:txBody>
      </p:sp>
      <p:sp>
        <p:nvSpPr>
          <p:cNvPr id="3" name="Content Placeholder 2"/>
          <p:cNvSpPr>
            <a:spLocks noGrp="1"/>
          </p:cNvSpPr>
          <p:nvPr>
            <p:ph idx="1"/>
          </p:nvPr>
        </p:nvSpPr>
        <p:spPr/>
        <p:txBody>
          <a:bodyPr/>
          <a:lstStyle/>
          <a:p>
            <a:r>
              <a:rPr lang="en-GB" dirty="0"/>
              <a:t>In recent years, forecasting electricity usage using machine learning approaches has gained popularity as a study topic. Accurately projecting future power consumption </a:t>
            </a:r>
            <a:r>
              <a:rPr lang="en-GB" dirty="0" smtClean="0"/>
              <a:t>is essential </a:t>
            </a:r>
            <a:r>
              <a:rPr lang="en-GB" dirty="0"/>
              <a:t>for effective energy management, cost savings, and environmental sustainability given the rising demand for energy. It is important to keep in mind that forecasting electricity consumption is a challenging process that calls for careful consideration of a number of variables, including seasonality, time of day, and weather. To make accurate forecasts, it is essential to choose the right characteristics and models</a:t>
            </a:r>
            <a:r>
              <a:rPr lang="en-GB" dirty="0" smtClean="0"/>
              <a:t>. Additionally</a:t>
            </a:r>
            <a:r>
              <a:rPr lang="en-GB" dirty="0"/>
              <a:t>, predicting energy consumption is a continual process that has to be updated and monitored often to account for changes in consumer behaviour, environmental conditions, and other pertinent variables</a:t>
            </a:r>
            <a:endParaRPr lang="en-IN" dirty="0"/>
          </a:p>
        </p:txBody>
      </p:sp>
    </p:spTree>
    <p:extLst>
      <p:ext uri="{BB962C8B-B14F-4D97-AF65-F5344CB8AC3E}">
        <p14:creationId xmlns:p14="http://schemas.microsoft.com/office/powerpoint/2010/main" val="1378539626"/>
      </p:ext>
    </p:extLst>
  </p:cSld>
  <p:clrMapOvr>
    <a:masterClrMapping/>
  </p:clrMapOvr>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710EE66-8707-456F-8F2E-091D581CB030}">
  <ds:schemaRefs>
    <ds:schemaRef ds:uri="http://schemas.microsoft.com/office/2006/metadata/properties"/>
    <ds:schemaRef ds:uri="http://schemas.openxmlformats.org/package/2006/metadata/core-properties"/>
    <ds:schemaRef ds:uri="http://purl.org/dc/elements/1.1/"/>
    <ds:schemaRef ds:uri="http://purl.org/dc/dcmitype/"/>
    <ds:schemaRef ds:uri="http://www.w3.org/XML/1998/namespace"/>
    <ds:schemaRef ds:uri="http://purl.org/dc/terms/"/>
    <ds:schemaRef ds:uri="http://schemas.microsoft.com/office/2006/documentManagement/types"/>
    <ds:schemaRef ds:uri="http://schemas.microsoft.com/office/infopath/2007/PartnerControls"/>
    <ds:schemaRef ds:uri="16c05727-aa75-4e4a-9b5f-8a80a1165891"/>
    <ds:schemaRef ds:uri="71af3243-3dd4-4a8d-8c0d-dd76da1f02a5"/>
  </ds:schemaRefs>
</ds:datastoreItem>
</file>

<file path=customXml/itemProps2.xml><?xml version="1.0" encoding="utf-8"?>
<ds:datastoreItem xmlns:ds="http://schemas.openxmlformats.org/officeDocument/2006/customXml" ds:itemID="{10BEB954-4024-4CCF-A9D6-4C00FDC028D9}">
  <ds:schemaRefs>
    <ds:schemaRef ds:uri="http://schemas.microsoft.com/sharepoint/v3/contenttype/forms"/>
  </ds:schemaRefs>
</ds:datastoreItem>
</file>

<file path=customXml/itemProps3.xml><?xml version="1.0" encoding="utf-8"?>
<ds:datastoreItem xmlns:ds="http://schemas.openxmlformats.org/officeDocument/2006/customXml" ds:itemID="{AB96CC85-5758-41C0-8EFD-737AFB6912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Vapor Trail design</Template>
  <TotalTime>0</TotalTime>
  <Words>953</Words>
  <Application>Microsoft Office PowerPoint</Application>
  <PresentationFormat>Widescreen</PresentationFormat>
  <Paragraphs>26</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Century Gothic</vt:lpstr>
      <vt:lpstr>Vapor Trail</vt:lpstr>
      <vt:lpstr>Electricity price prediction</vt:lpstr>
      <vt:lpstr>ABStract</vt:lpstr>
      <vt:lpstr>Methodology</vt:lpstr>
      <vt:lpstr>Implementation :</vt:lpstr>
      <vt:lpstr>Algorithms:</vt:lpstr>
      <vt:lpstr>PowerPoint Presentation</vt:lpstr>
      <vt:lpstr>COnCLUSION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2023-10-09T14:19:39Z</dcterms:created>
  <dcterms:modified xsi:type="dcterms:W3CDTF">2023-10-09T15:39:13Z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