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Economica" panose="02000506040000020004" pitchFamily="2" charset="77"/>
      <p:regular r:id="rId24"/>
      <p:bold r:id="rId25"/>
      <p:italic r:id="rId26"/>
      <p:boldItalic r:id="rId27"/>
    </p:embeddedFont>
    <p:embeddedFont>
      <p:font typeface="Quicksand" pitchFamily="2" charset="77"/>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QWxUkfp1DOnPvK0uN84F+pN0S2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5DC9BB-E2D2-4958-9D3A-7439AACFFBFD}">
  <a:tblStyle styleId="{E05DC9BB-E2D2-4958-9D3A-7439AACFFBF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p:cViewPr varScale="1">
        <p:scale>
          <a:sx n="99" d="100"/>
          <a:sy n="99" d="100"/>
        </p:scale>
        <p:origin x="9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is skipgram on the right. One word to surrounding context words (we map input word to </a:t>
            </a:r>
            <a:endParaRPr/>
          </a:p>
        </p:txBody>
      </p:sp>
      <p:sp>
        <p:nvSpPr>
          <p:cNvPr id="159" name="Google Shape;15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is skipgram on the right. One word to surrounding context words (we map input word to </a:t>
            </a:r>
            <a:endParaRPr/>
          </a:p>
        </p:txBody>
      </p:sp>
      <p:sp>
        <p:nvSpPr>
          <p:cNvPr id="168" name="Google Shape;168;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Attention layers are a very general concept. They are also implemented in many ways, using custom layers in Keras, for example, or using pre-defined layers. The book gives one example of an attention mechanism, Self-Attention, which is based on vector dot products between words’ vector embeddings. Just understand that this is merely one example of attention, and it’s not how every attention layer works. </a:t>
            </a:r>
            <a:endParaRPr/>
          </a:p>
          <a:p>
            <a:pPr marL="0" lvl="0" indent="0" algn="l" rtl="0">
              <a:spcBef>
                <a:spcPts val="0"/>
              </a:spcBef>
              <a:spcAft>
                <a:spcPts val="0"/>
              </a:spcAft>
              <a:buNone/>
            </a:pPr>
            <a:endParaRPr/>
          </a:p>
          <a:p>
            <a:pPr marL="0" lvl="0" indent="0" algn="l" rtl="0">
              <a:spcBef>
                <a:spcPts val="0"/>
              </a:spcBef>
              <a:spcAft>
                <a:spcPts val="0"/>
              </a:spcAft>
              <a:buNone/>
            </a:pPr>
            <a:r>
              <a:rPr lang="en-US"/>
              <a:t>Matrix on the left is the result of taking dot products between word (e.g., on the row index, station) and every other word (column index) (this is imaginary). We then take the resulting values and scale them / run them through a softmax. This will yield values 0-1, that sum to 1. Last step is to multiply those scores by all the associated term vectors in the sequence, and then add them together. The result is a new ‘shifted’ word vector for ‘train’, which is ‘context aware’ (of other items in the sequence with it). </a:t>
            </a:r>
            <a:endParaRPr/>
          </a:p>
          <a:p>
            <a:pPr marL="0" lvl="0" indent="0" algn="l" rtl="0">
              <a:spcBef>
                <a:spcPts val="0"/>
              </a:spcBef>
              <a:spcAft>
                <a:spcPts val="0"/>
              </a:spcAft>
              <a:buNone/>
            </a:pPr>
            <a:endParaRPr/>
          </a:p>
          <a:p>
            <a:pPr marL="0" lvl="0" indent="0" algn="l" rtl="0">
              <a:spcBef>
                <a:spcPts val="0"/>
              </a:spcBef>
              <a:spcAft>
                <a:spcPts val="0"/>
              </a:spcAft>
              <a:buNone/>
            </a:pPr>
            <a:r>
              <a:rPr lang="en-US"/>
              <a:t>Remember, vector dot product is project of A onto B. So, if two words are orthogonal in embedding space (they are completely unrelated) then the dot product with be 0. If two words are parallel, it means they are semantically related, and their dot product will approach 1. </a:t>
            </a:r>
            <a:endParaRPr/>
          </a:p>
        </p:txBody>
      </p:sp>
      <p:sp>
        <p:nvSpPr>
          <p:cNvPr id="176" name="Google Shape;17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is skipgram on the right. One word to surrounding context words (we map input word to </a:t>
            </a:r>
            <a:endParaRPr/>
          </a:p>
        </p:txBody>
      </p:sp>
      <p:sp>
        <p:nvSpPr>
          <p:cNvPr id="200" name="Google Shape;200;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is skipgram on the right. One word to surrounding context words (we map input word to </a:t>
            </a:r>
            <a:endParaRPr/>
          </a:p>
        </p:txBody>
      </p:sp>
      <p:sp>
        <p:nvSpPr>
          <p:cNvPr id="208" name="Google Shape;208;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Weights are not initialized until you “build” the model (or compile it, which will first build). </a:t>
            </a:r>
            <a:endParaRPr/>
          </a:p>
        </p:txBody>
      </p:sp>
      <p:sp>
        <p:nvSpPr>
          <p:cNvPr id="216" name="Google Shape;21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Available pre-trained embedding layers (e.g., trained on Wikipedia page data), but you can also fit these models on your own corpus of text, to learn context-specific embeddings.</a:t>
            </a:r>
            <a:endParaRPr/>
          </a:p>
        </p:txBody>
      </p:sp>
      <p:sp>
        <p:nvSpPr>
          <p:cNvPr id="143" name="Google Shape;14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Available pre-trained embedding layers (e.g., trained on Wikipedia page data), but you can also fit these models on your own corpus of text, to learn context-specific embeddings.</a:t>
            </a:r>
            <a:endParaRPr/>
          </a:p>
        </p:txBody>
      </p:sp>
      <p:sp>
        <p:nvSpPr>
          <p:cNvPr id="151" name="Google Shape;151;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19"/>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a:solidFill>
                  <a:schemeClr val="dk1"/>
                </a:solidFill>
                <a:latin typeface="Economica"/>
                <a:ea typeface="Economica"/>
                <a:cs typeface="Economica"/>
                <a:sym typeface="Economica"/>
              </a:rPr>
              <a:t>© Gordon Burtch, 2022</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20"/>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Economica"/>
                <a:ea typeface="Economica"/>
                <a:cs typeface="Economica"/>
                <a:sym typeface="Economica"/>
              </a:rPr>
              <a:t>© Gordon Burtch, 2022</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27"/>
          <p:cNvSpPr>
            <a:spLocks noGrp="1"/>
          </p:cNvSpPr>
          <p:nvPr>
            <p:ph type="pic" idx="2"/>
          </p:nvPr>
        </p:nvSpPr>
        <p:spPr>
          <a:xfrm>
            <a:off x="5183188" y="987425"/>
            <a:ext cx="6172200" cy="4873625"/>
          </a:xfrm>
          <a:prstGeom prst="rect">
            <a:avLst/>
          </a:prstGeom>
          <a:noFill/>
          <a:ln>
            <a:noFill/>
          </a:ln>
        </p:spPr>
      </p:sp>
      <p:sp>
        <p:nvSpPr>
          <p:cNvPr id="69" name="Google Shape;69;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
          <p:cNvGrpSpPr/>
          <p:nvPr/>
        </p:nvGrpSpPr>
        <p:grpSpPr>
          <a:xfrm>
            <a:off x="2865521" y="1385048"/>
            <a:ext cx="6460957" cy="1657524"/>
            <a:chOff x="2971800" y="2588206"/>
            <a:chExt cx="6460957" cy="1657524"/>
          </a:xfrm>
        </p:grpSpPr>
        <p:sp>
          <p:nvSpPr>
            <p:cNvPr id="90" name="Google Shape;90;p1"/>
            <p:cNvSpPr txBox="1"/>
            <p:nvPr/>
          </p:nvSpPr>
          <p:spPr>
            <a:xfrm>
              <a:off x="2971800" y="2828835"/>
              <a:ext cx="6460957"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0" i="0" u="none" strike="noStrike" cap="none">
                  <a:solidFill>
                    <a:schemeClr val="dk1"/>
                  </a:solidFill>
                  <a:latin typeface="Economica"/>
                  <a:ea typeface="Economica"/>
                  <a:cs typeface="Economica"/>
                  <a:sym typeface="Economica"/>
                </a:rPr>
                <a:t>Intro to Neural Nets</a:t>
              </a:r>
              <a:endParaRPr/>
            </a:p>
          </p:txBody>
        </p:sp>
        <p:grpSp>
          <p:nvGrpSpPr>
            <p:cNvPr id="91" name="Google Shape;91;p1"/>
            <p:cNvGrpSpPr/>
            <p:nvPr/>
          </p:nvGrpSpPr>
          <p:grpSpPr>
            <a:xfrm>
              <a:off x="3164307" y="2588206"/>
              <a:ext cx="1213182" cy="661736"/>
              <a:chOff x="3132555" y="2419542"/>
              <a:chExt cx="1651279" cy="1070810"/>
            </a:xfrm>
          </p:grpSpPr>
          <p:cxnSp>
            <p:nvCxnSpPr>
              <p:cNvPr id="92" name="Google Shape;92;p1"/>
              <p:cNvCxnSpPr/>
              <p:nvPr/>
            </p:nvCxnSpPr>
            <p:spPr>
              <a:xfrm>
                <a:off x="3132555" y="2419542"/>
                <a:ext cx="1651279" cy="0"/>
              </a:xfrm>
              <a:prstGeom prst="straightConnector1">
                <a:avLst/>
              </a:prstGeom>
              <a:noFill/>
              <a:ln w="38100" cap="flat" cmpd="sng">
                <a:solidFill>
                  <a:schemeClr val="accent1"/>
                </a:solidFill>
                <a:prstDash val="solid"/>
                <a:miter lim="800000"/>
                <a:headEnd type="none" w="sm" len="sm"/>
                <a:tailEnd type="none" w="sm" len="sm"/>
              </a:ln>
            </p:spPr>
          </p:cxnSp>
          <p:cxnSp>
            <p:nvCxnSpPr>
              <p:cNvPr id="93" name="Google Shape;93;p1"/>
              <p:cNvCxnSpPr/>
              <p:nvPr/>
            </p:nvCxnSpPr>
            <p:spPr>
              <a:xfrm rot="10800000">
                <a:off x="3132555" y="241954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nvGrpSpPr>
            <p:cNvPr id="94" name="Google Shape;94;p1"/>
            <p:cNvGrpSpPr/>
            <p:nvPr/>
          </p:nvGrpSpPr>
          <p:grpSpPr>
            <a:xfrm rot="10800000">
              <a:off x="8071184" y="3583994"/>
              <a:ext cx="1092868" cy="661736"/>
              <a:chOff x="3269088" y="2458482"/>
              <a:chExt cx="1388919" cy="1070810"/>
            </a:xfrm>
          </p:grpSpPr>
          <p:cxnSp>
            <p:nvCxnSpPr>
              <p:cNvPr id="95" name="Google Shape;95;p1"/>
              <p:cNvCxnSpPr/>
              <p:nvPr/>
            </p:nvCxnSpPr>
            <p:spPr>
              <a:xfrm>
                <a:off x="3269088" y="2458484"/>
                <a:ext cx="1388919" cy="0"/>
              </a:xfrm>
              <a:prstGeom prst="straightConnector1">
                <a:avLst/>
              </a:prstGeom>
              <a:noFill/>
              <a:ln w="38100" cap="flat" cmpd="sng">
                <a:solidFill>
                  <a:schemeClr val="accent1"/>
                </a:solidFill>
                <a:prstDash val="solid"/>
                <a:miter lim="800000"/>
                <a:headEnd type="none" w="sm" len="sm"/>
                <a:tailEnd type="none" w="sm" len="sm"/>
              </a:ln>
            </p:spPr>
          </p:cxnSp>
          <p:cxnSp>
            <p:nvCxnSpPr>
              <p:cNvPr id="96" name="Google Shape;96;p1"/>
              <p:cNvCxnSpPr/>
              <p:nvPr/>
            </p:nvCxnSpPr>
            <p:spPr>
              <a:xfrm rot="10800000">
                <a:off x="3269088" y="245848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sp>
        <p:nvSpPr>
          <p:cNvPr id="97" name="Google Shape;97;p1"/>
          <p:cNvSpPr txBox="1"/>
          <p:nvPr/>
        </p:nvSpPr>
        <p:spPr>
          <a:xfrm>
            <a:off x="3598446" y="3429000"/>
            <a:ext cx="499510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dirty="0">
                <a:solidFill>
                  <a:schemeClr val="dk1"/>
                </a:solidFill>
                <a:latin typeface="Economica"/>
                <a:ea typeface="Economica"/>
                <a:cs typeface="Economica"/>
                <a:sym typeface="Economica"/>
              </a:rPr>
              <a:t>RNNs for Text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0"/>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Pre-Trained Embeddings: Word2Vec</a:t>
            </a:r>
            <a:endParaRPr/>
          </a:p>
        </p:txBody>
      </p:sp>
      <p:sp>
        <p:nvSpPr>
          <p:cNvPr id="162" name="Google Shape;162;p10"/>
          <p:cNvSpPr txBox="1"/>
          <p:nvPr/>
        </p:nvSpPr>
        <p:spPr>
          <a:xfrm>
            <a:off x="772620" y="1950155"/>
            <a:ext cx="10093751"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Word2Vec </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Two types: CBoW and Skipgram</a:t>
            </a:r>
            <a:endParaRPr sz="2000">
              <a:solidFill>
                <a:schemeClr val="dk1"/>
              </a:solidFill>
              <a:latin typeface="Quicksand"/>
              <a:ea typeface="Quicksand"/>
              <a:cs typeface="Quicksand"/>
              <a:sym typeface="Quicksand"/>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Construct training examples and labels.</a:t>
            </a:r>
            <a:endParaRPr/>
          </a:p>
        </p:txBody>
      </p:sp>
      <p:pic>
        <p:nvPicPr>
          <p:cNvPr id="163" name="Google Shape;163;p10"/>
          <p:cNvPicPr preferRelativeResize="0"/>
          <p:nvPr/>
        </p:nvPicPr>
        <p:blipFill rotWithShape="1">
          <a:blip r:embed="rId3">
            <a:alphaModFix/>
          </a:blip>
          <a:srcRect/>
          <a:stretch/>
        </p:blipFill>
        <p:spPr>
          <a:xfrm>
            <a:off x="772620" y="3352986"/>
            <a:ext cx="4415802" cy="2520315"/>
          </a:xfrm>
          <a:prstGeom prst="rect">
            <a:avLst/>
          </a:prstGeom>
          <a:noFill/>
          <a:ln>
            <a:noFill/>
          </a:ln>
        </p:spPr>
      </p:pic>
      <p:pic>
        <p:nvPicPr>
          <p:cNvPr id="164" name="Google Shape;164;p10"/>
          <p:cNvPicPr preferRelativeResize="0"/>
          <p:nvPr/>
        </p:nvPicPr>
        <p:blipFill rotWithShape="1">
          <a:blip r:embed="rId4">
            <a:alphaModFix/>
          </a:blip>
          <a:srcRect/>
          <a:stretch/>
        </p:blipFill>
        <p:spPr>
          <a:xfrm>
            <a:off x="5935006" y="2025940"/>
            <a:ext cx="5574686" cy="368630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1"/>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Pre-Trained Embeddings: Limitation</a:t>
            </a:r>
            <a:endParaRPr/>
          </a:p>
        </p:txBody>
      </p:sp>
      <p:sp>
        <p:nvSpPr>
          <p:cNvPr id="171" name="Google Shape;171;p11"/>
          <p:cNvSpPr txBox="1"/>
          <p:nvPr/>
        </p:nvSpPr>
        <p:spPr>
          <a:xfrm>
            <a:off x="772620" y="1950155"/>
            <a:ext cx="10093751"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Out of Sample Words</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Both GloVe and Word2Vec are limited to words you’ve seen before in training. They cannot handle new words. Those words thus get omitted / dropped, or you need to do something different. </a:t>
            </a:r>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FastText</a:t>
            </a:r>
            <a:endParaRPr sz="2000" b="1">
              <a:solidFill>
                <a:schemeClr val="dk1"/>
              </a:solidFill>
              <a:latin typeface="Quicksand"/>
              <a:ea typeface="Quicksand"/>
              <a:cs typeface="Quicksand"/>
              <a:sym typeface="Quicksand"/>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An extension to Word2Vec which learns character n-grams of words. So, instead of embedding words, we embed portions of words (e.g., a 3-gram character representation would break up the word ‘coffee’ into ‘cof’, ‘off’, ‘ffe’, … and then learn vector embeddings of each. </a:t>
            </a:r>
            <a:endParaRPr/>
          </a:p>
        </p:txBody>
      </p:sp>
      <p:pic>
        <p:nvPicPr>
          <p:cNvPr id="172" name="Google Shape;172;p11" descr="A Visual Guide to FastText Word Embeddings"/>
          <p:cNvPicPr preferRelativeResize="0"/>
          <p:nvPr/>
        </p:nvPicPr>
        <p:blipFill rotWithShape="1">
          <a:blip r:embed="rId3">
            <a:alphaModFix/>
          </a:blip>
          <a:srcRect/>
          <a:stretch/>
        </p:blipFill>
        <p:spPr>
          <a:xfrm>
            <a:off x="4171602" y="5000195"/>
            <a:ext cx="3848796" cy="15306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4"/>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Attention Layers</a:t>
            </a:r>
            <a:endParaRPr/>
          </a:p>
        </p:txBody>
      </p:sp>
      <p:sp>
        <p:nvSpPr>
          <p:cNvPr id="179" name="Google Shape;179;p14"/>
          <p:cNvSpPr txBox="1"/>
          <p:nvPr/>
        </p:nvSpPr>
        <p:spPr>
          <a:xfrm>
            <a:off x="772620" y="1992502"/>
            <a:ext cx="10093751"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Drawback of LSTM: Tries to Memorize Everything!</a:t>
            </a:r>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Quicksand"/>
              <a:ea typeface="Quicksand"/>
              <a:cs typeface="Quicksand"/>
              <a:sym typeface="Quicksand"/>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BUT: some pieces of a sequence are more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important than others for understanding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values at a particular position. </a:t>
            </a:r>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Quicksand"/>
              <a:ea typeface="Quicksand"/>
              <a:cs typeface="Quicksand"/>
              <a:sym typeface="Quicksand"/>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Self-attention Layer: a dense layer that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takes sequences of values as input and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implements some mechanism to figure</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out weights that can be used to</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amplify or attenuate sequence elements.</a:t>
            </a:r>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Quicksand"/>
              <a:ea typeface="Quicksand"/>
              <a:cs typeface="Quicksand"/>
              <a:sym typeface="Quicksand"/>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Basically, it gives the network a way to</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shift focus to certain items that are useful </a:t>
            </a:r>
            <a:endParaRPr/>
          </a:p>
        </p:txBody>
      </p:sp>
      <p:pic>
        <p:nvPicPr>
          <p:cNvPr id="180" name="Google Shape;180;p14"/>
          <p:cNvPicPr preferRelativeResize="0"/>
          <p:nvPr/>
        </p:nvPicPr>
        <p:blipFill rotWithShape="1">
          <a:blip r:embed="rId3">
            <a:alphaModFix/>
          </a:blip>
          <a:srcRect/>
          <a:stretch/>
        </p:blipFill>
        <p:spPr>
          <a:xfrm>
            <a:off x="6583675" y="2763526"/>
            <a:ext cx="5255376" cy="3630175"/>
          </a:xfrm>
          <a:prstGeom prst="rect">
            <a:avLst/>
          </a:prstGeom>
          <a:noFill/>
          <a:ln>
            <a:noFill/>
          </a:ln>
        </p:spPr>
      </p:pic>
      <p:pic>
        <p:nvPicPr>
          <p:cNvPr id="181" name="Google Shape;181;p14"/>
          <p:cNvPicPr preferRelativeResize="0"/>
          <p:nvPr/>
        </p:nvPicPr>
        <p:blipFill rotWithShape="1">
          <a:blip r:embed="rId4">
            <a:alphaModFix/>
          </a:blip>
          <a:srcRect/>
          <a:stretch/>
        </p:blipFill>
        <p:spPr>
          <a:xfrm>
            <a:off x="8533444" y="498062"/>
            <a:ext cx="3492500" cy="1600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15"/>
          <p:cNvPicPr preferRelativeResize="0"/>
          <p:nvPr/>
        </p:nvPicPr>
        <p:blipFill rotWithShape="1">
          <a:blip r:embed="rId3">
            <a:alphaModFix/>
          </a:blip>
          <a:srcRect/>
          <a:stretch/>
        </p:blipFill>
        <p:spPr>
          <a:xfrm>
            <a:off x="115641" y="664140"/>
            <a:ext cx="11960718" cy="5529720"/>
          </a:xfrm>
          <a:prstGeom prst="rect">
            <a:avLst/>
          </a:prstGeom>
          <a:noFill/>
          <a:ln>
            <a:noFill/>
          </a:ln>
        </p:spPr>
      </p:pic>
      <p:sp>
        <p:nvSpPr>
          <p:cNvPr id="188" name="Google Shape;188;p15"/>
          <p:cNvSpPr txBox="1"/>
          <p:nvPr/>
        </p:nvSpPr>
        <p:spPr>
          <a:xfrm>
            <a:off x="4317184" y="402590"/>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Self-Attention Layer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6"/>
          <p:cNvSpPr txBox="1"/>
          <p:nvPr/>
        </p:nvSpPr>
        <p:spPr>
          <a:xfrm>
            <a:off x="1325629" y="570405"/>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Transformer Architecture</a:t>
            </a:r>
            <a:endParaRPr/>
          </a:p>
        </p:txBody>
      </p:sp>
      <p:sp>
        <p:nvSpPr>
          <p:cNvPr id="195" name="Google Shape;195;p16"/>
          <p:cNvSpPr txBox="1"/>
          <p:nvPr/>
        </p:nvSpPr>
        <p:spPr>
          <a:xfrm>
            <a:off x="772620" y="1880984"/>
            <a:ext cx="10093751" cy="4093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Implement Multiple, Parallel Attention Mechanisms</a:t>
            </a:r>
            <a:endParaRPr sz="2000">
              <a:solidFill>
                <a:schemeClr val="dk1"/>
              </a:solidFill>
              <a:latin typeface="Quicksand"/>
              <a:ea typeface="Quicksand"/>
              <a:cs typeface="Quicksand"/>
              <a:sym typeface="Quicksand"/>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This allows the model to figure out different ‘types’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of attention patterns. </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So, maybe the model should pay attention to word 1 and word 4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for one ‘reason’ and it should pay attention to word 3 and word 8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too, for a different ‘reason’. </a:t>
            </a:r>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Transformer Builds on Multi-Head Attention</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It stacks the parallel attention layers with normalization layers</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and dense layers, plus some residual connections to enable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better gradient updates.</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LayerNormalization() normalizes within sequence, instead of across</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the batch.</a:t>
            </a:r>
            <a:endParaRPr/>
          </a:p>
        </p:txBody>
      </p:sp>
      <p:pic>
        <p:nvPicPr>
          <p:cNvPr id="196" name="Google Shape;196;p16"/>
          <p:cNvPicPr preferRelativeResize="0"/>
          <p:nvPr/>
        </p:nvPicPr>
        <p:blipFill rotWithShape="1">
          <a:blip r:embed="rId3">
            <a:alphaModFix/>
          </a:blip>
          <a:srcRect/>
          <a:stretch/>
        </p:blipFill>
        <p:spPr>
          <a:xfrm>
            <a:off x="8503004" y="1962349"/>
            <a:ext cx="2568690" cy="418475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2"/>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RNN for Audio</a:t>
            </a:r>
            <a:endParaRPr/>
          </a:p>
        </p:txBody>
      </p:sp>
      <p:sp>
        <p:nvSpPr>
          <p:cNvPr id="203" name="Google Shape;203;p12"/>
          <p:cNvSpPr txBox="1"/>
          <p:nvPr/>
        </p:nvSpPr>
        <p:spPr>
          <a:xfrm>
            <a:off x="772620" y="1950155"/>
            <a:ext cx="10093751"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Same Sequence Concepts Work for Audio Data</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Audio files are just sequences of numeric values (amplitude), possibly two if it was recorded in stereo. </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Once we recognize this, we realize we can predict things about audio sequences too!</a:t>
            </a:r>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Quicksand"/>
              <a:ea typeface="Quicksand"/>
              <a:cs typeface="Quicksand"/>
              <a:sym typeface="Quicksand"/>
            </a:endParaRPr>
          </a:p>
        </p:txBody>
      </p:sp>
      <p:pic>
        <p:nvPicPr>
          <p:cNvPr id="204" name="Google Shape;204;p12"/>
          <p:cNvPicPr preferRelativeResize="0"/>
          <p:nvPr/>
        </p:nvPicPr>
        <p:blipFill rotWithShape="1">
          <a:blip r:embed="rId3">
            <a:alphaModFix/>
          </a:blip>
          <a:srcRect/>
          <a:stretch/>
        </p:blipFill>
        <p:spPr>
          <a:xfrm>
            <a:off x="4337050" y="3429000"/>
            <a:ext cx="3517900" cy="2286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3"/>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CNN-RNN for Video</a:t>
            </a:r>
            <a:endParaRPr/>
          </a:p>
        </p:txBody>
      </p:sp>
      <p:sp>
        <p:nvSpPr>
          <p:cNvPr id="211" name="Google Shape;211;p13"/>
          <p:cNvSpPr txBox="1"/>
          <p:nvPr/>
        </p:nvSpPr>
        <p:spPr>
          <a:xfrm>
            <a:off x="772620" y="1950155"/>
            <a:ext cx="10093751"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Hybrid Topology for Image Sequences</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We Use CNN’s to detect features at a given input.</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We feed those feature maps into an RNN architecture, like LSTM. </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We can use this topology to predict things about videos. </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You might pre-process frames using a pre-trained CNN and pass feature maps as sequences to an RNN.</a:t>
            </a:r>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Quicksand"/>
              <a:ea typeface="Quicksand"/>
              <a:cs typeface="Quicksand"/>
              <a:sym typeface="Quicksand"/>
            </a:endParaRPr>
          </a:p>
        </p:txBody>
      </p:sp>
      <p:pic>
        <p:nvPicPr>
          <p:cNvPr id="212" name="Google Shape;212;p13" descr="Introduction to Video Classification and Human Activity Recognition"/>
          <p:cNvPicPr preferRelativeResize="0"/>
          <p:nvPr/>
        </p:nvPicPr>
        <p:blipFill rotWithShape="1">
          <a:blip r:embed="rId3">
            <a:alphaModFix/>
          </a:blip>
          <a:srcRect/>
          <a:stretch/>
        </p:blipFill>
        <p:spPr>
          <a:xfrm>
            <a:off x="3531000" y="3770489"/>
            <a:ext cx="5130000" cy="28368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7"/>
          <p:cNvSpPr txBox="1"/>
          <p:nvPr/>
        </p:nvSpPr>
        <p:spPr>
          <a:xfrm>
            <a:off x="1750621" y="2828835"/>
            <a:ext cx="8690758"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a:solidFill>
                  <a:schemeClr val="dk1"/>
                </a:solidFill>
                <a:latin typeface="Economica"/>
                <a:ea typeface="Economica"/>
                <a:cs typeface="Economica"/>
                <a:sym typeface="Economica"/>
              </a:rPr>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0" i="0" u="none" strike="noStrike" cap="none">
                <a:solidFill>
                  <a:schemeClr val="dk1"/>
                </a:solidFill>
                <a:latin typeface="Economica"/>
                <a:ea typeface="Economica"/>
                <a:cs typeface="Economica"/>
                <a:sym typeface="Economica"/>
              </a:rPr>
              <a:t>Today’s Agenda</a:t>
            </a:r>
            <a:endParaRPr/>
          </a:p>
        </p:txBody>
      </p:sp>
      <p:sp>
        <p:nvSpPr>
          <p:cNvPr id="103" name="Google Shape;103;p2"/>
          <p:cNvSpPr txBox="1"/>
          <p:nvPr/>
        </p:nvSpPr>
        <p:spPr>
          <a:xfrm>
            <a:off x="890337" y="1940249"/>
            <a:ext cx="10016362" cy="41242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chemeClr val="dk1"/>
                </a:solidFill>
                <a:latin typeface="Quicksand"/>
                <a:ea typeface="Quicksand"/>
                <a:cs typeface="Quicksand"/>
                <a:sym typeface="Quicksand"/>
              </a:rPr>
              <a:t>Background on NLP</a:t>
            </a:r>
            <a:endParaRPr/>
          </a:p>
          <a:p>
            <a:pPr marL="342900" marR="0" lvl="0" indent="-342900" algn="l" rtl="0">
              <a:spcBef>
                <a:spcPts val="0"/>
              </a:spcBef>
              <a:spcAft>
                <a:spcPts val="0"/>
              </a:spcAft>
              <a:buClr>
                <a:schemeClr val="dk1"/>
              </a:buClr>
              <a:buSzPts val="1800"/>
              <a:buFont typeface="Arial"/>
              <a:buChar char="•"/>
            </a:pPr>
            <a:r>
              <a:rPr lang="en-US" sz="1800">
                <a:solidFill>
                  <a:schemeClr val="dk1"/>
                </a:solidFill>
                <a:latin typeface="Quicksand"/>
                <a:ea typeface="Quicksand"/>
                <a:cs typeface="Quicksand"/>
                <a:sym typeface="Quicksand"/>
              </a:rPr>
              <a:t>Use Cases</a:t>
            </a:r>
            <a:endParaRPr/>
          </a:p>
          <a:p>
            <a:pPr marL="342900" marR="0" lvl="0" indent="-342900" algn="l" rtl="0">
              <a:spcBef>
                <a:spcPts val="0"/>
              </a:spcBef>
              <a:spcAft>
                <a:spcPts val="0"/>
              </a:spcAft>
              <a:buClr>
                <a:schemeClr val="dk1"/>
              </a:buClr>
              <a:buSzPts val="1800"/>
              <a:buFont typeface="Arial"/>
              <a:buChar char="•"/>
            </a:pPr>
            <a:r>
              <a:rPr lang="en-US" sz="1800">
                <a:solidFill>
                  <a:schemeClr val="dk1"/>
                </a:solidFill>
                <a:latin typeface="Quicksand"/>
                <a:ea typeface="Quicksand"/>
                <a:cs typeface="Quicksand"/>
                <a:sym typeface="Quicksand"/>
              </a:rPr>
              <a:t>Quick review on bag of words approaches, etc.</a:t>
            </a:r>
            <a:endParaRPr/>
          </a:p>
          <a:p>
            <a:pPr marL="0" marR="0" lvl="0" indent="0" algn="l" rtl="0">
              <a:spcBef>
                <a:spcPts val="0"/>
              </a:spcBef>
              <a:spcAft>
                <a:spcPts val="0"/>
              </a:spcAft>
              <a:buNone/>
            </a:pPr>
            <a:endParaRPr sz="1800" b="1">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TextVectorization Layer</a:t>
            </a:r>
            <a:endParaRPr/>
          </a:p>
          <a:p>
            <a:pPr marL="342900" marR="0" lvl="0" indent="-342900" algn="l" rtl="0">
              <a:spcBef>
                <a:spcPts val="0"/>
              </a:spcBef>
              <a:spcAft>
                <a:spcPts val="0"/>
              </a:spcAft>
              <a:buClr>
                <a:schemeClr val="dk1"/>
              </a:buClr>
              <a:buSzPts val="1800"/>
              <a:buFont typeface="Arial"/>
              <a:buChar char="•"/>
            </a:pPr>
            <a:r>
              <a:rPr lang="en-US" sz="1800">
                <a:solidFill>
                  <a:schemeClr val="dk1"/>
                </a:solidFill>
                <a:latin typeface="Quicksand"/>
                <a:ea typeface="Quicksand"/>
                <a:cs typeface="Quicksand"/>
                <a:sym typeface="Quicksand"/>
              </a:rPr>
              <a:t>This implements basic standardization and punctuation</a:t>
            </a:r>
            <a:br>
              <a:rPr lang="en-US" sz="1800">
                <a:solidFill>
                  <a:schemeClr val="dk1"/>
                </a:solidFill>
                <a:latin typeface="Quicksand"/>
                <a:ea typeface="Quicksand"/>
                <a:cs typeface="Quicksand"/>
                <a:sym typeface="Quicksand"/>
              </a:rPr>
            </a:br>
            <a:r>
              <a:rPr lang="en-US" sz="1800">
                <a:solidFill>
                  <a:schemeClr val="dk1"/>
                </a:solidFill>
                <a:latin typeface="Quicksand"/>
                <a:ea typeface="Quicksand"/>
                <a:cs typeface="Quicksand"/>
                <a:sym typeface="Quicksand"/>
              </a:rPr>
              <a:t>removal. It assumes 1-grams, then one-hot encodes.</a:t>
            </a:r>
            <a:endParaRPr/>
          </a:p>
          <a:p>
            <a:pPr marL="342900" marR="0" lvl="0" indent="-342900" algn="l" rtl="0">
              <a:spcBef>
                <a:spcPts val="0"/>
              </a:spcBef>
              <a:spcAft>
                <a:spcPts val="0"/>
              </a:spcAft>
              <a:buClr>
                <a:schemeClr val="dk1"/>
              </a:buClr>
              <a:buSzPts val="1800"/>
              <a:buFont typeface="Arial"/>
              <a:buChar char="•"/>
            </a:pPr>
            <a:r>
              <a:rPr lang="en-US" sz="1800">
                <a:solidFill>
                  <a:schemeClr val="dk1"/>
                </a:solidFill>
                <a:latin typeface="Quicksand"/>
                <a:ea typeface="Quicksand"/>
                <a:cs typeface="Quicksand"/>
                <a:sym typeface="Quicksand"/>
              </a:rPr>
              <a:t>No stemming or stop word removal, by default.</a:t>
            </a:r>
            <a:endParaRPr/>
          </a:p>
          <a:p>
            <a:pPr marL="0" marR="0" lvl="0" indent="0" algn="l" rtl="0">
              <a:spcBef>
                <a:spcPts val="0"/>
              </a:spcBef>
              <a:spcAft>
                <a:spcPts val="0"/>
              </a:spcAft>
              <a:buNone/>
            </a:pPr>
            <a:endParaRPr sz="2000" b="1">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Sequence vs. Bag-of-Words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Conceptually</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Architectures for Sequences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Bidirectional LSTM</a:t>
            </a:r>
            <a:endParaRPr/>
          </a:p>
        </p:txBody>
      </p:sp>
      <p:pic>
        <p:nvPicPr>
          <p:cNvPr id="104" name="Google Shape;104;p2" descr="Build an Effective Meeting Agenda Template | WorkPatterns"/>
          <p:cNvPicPr preferRelativeResize="0"/>
          <p:nvPr/>
        </p:nvPicPr>
        <p:blipFill rotWithShape="1">
          <a:blip r:embed="rId3">
            <a:alphaModFix/>
          </a:blip>
          <a:srcRect/>
          <a:stretch/>
        </p:blipFill>
        <p:spPr>
          <a:xfrm>
            <a:off x="5757836" y="2540000"/>
            <a:ext cx="6434164" cy="33829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Quick Review of NLP Concepts</a:t>
            </a:r>
            <a:endParaRPr/>
          </a:p>
        </p:txBody>
      </p:sp>
      <p:sp>
        <p:nvSpPr>
          <p:cNvPr id="110" name="Google Shape;110;p3"/>
          <p:cNvSpPr txBox="1"/>
          <p:nvPr/>
        </p:nvSpPr>
        <p:spPr>
          <a:xfrm>
            <a:off x="1025803" y="1819294"/>
            <a:ext cx="9438997" cy="15081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Pre-processing Text</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Standardization, stop words, stemming, tokenization (words), n-grams.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One-hot-encoding / vectorization.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Final state is often a Term-Frequency Matrix </a:t>
            </a:r>
            <a:endParaRPr/>
          </a:p>
          <a:p>
            <a:pPr marL="285750" marR="0" lvl="0" indent="-285750" algn="l" rtl="0">
              <a:spcBef>
                <a:spcPts val="0"/>
              </a:spcBef>
              <a:spcAft>
                <a:spcPts val="0"/>
              </a:spcAft>
              <a:buClr>
                <a:schemeClr val="dk1"/>
              </a:buClr>
              <a:buSzPts val="1800"/>
              <a:buFont typeface="Arial"/>
              <a:buChar char="•"/>
            </a:pPr>
            <a:r>
              <a:rPr lang="en-US" sz="1800" i="1">
                <a:solidFill>
                  <a:schemeClr val="dk1"/>
                </a:solidFill>
                <a:latin typeface="Calibri"/>
                <a:ea typeface="Calibri"/>
                <a:cs typeface="Calibri"/>
                <a:sym typeface="Calibri"/>
              </a:rPr>
              <a:t>Q: why is this called a bag-of-words approach?</a:t>
            </a:r>
            <a:endParaRPr sz="1800">
              <a:solidFill>
                <a:schemeClr val="dk1"/>
              </a:solidFill>
              <a:latin typeface="Calibri"/>
              <a:ea typeface="Calibri"/>
              <a:cs typeface="Calibri"/>
              <a:sym typeface="Calibri"/>
            </a:endParaRPr>
          </a:p>
        </p:txBody>
      </p:sp>
      <p:graphicFrame>
        <p:nvGraphicFramePr>
          <p:cNvPr id="111" name="Google Shape;111;p3"/>
          <p:cNvGraphicFramePr/>
          <p:nvPr/>
        </p:nvGraphicFramePr>
        <p:xfrm>
          <a:off x="2664178" y="3652820"/>
          <a:ext cx="6863625" cy="2801900"/>
        </p:xfrm>
        <a:graphic>
          <a:graphicData uri="http://schemas.openxmlformats.org/drawingml/2006/table">
            <a:tbl>
              <a:tblPr>
                <a:noFill/>
                <a:tableStyleId>{E05DC9BB-E2D2-4958-9D3A-7439AACFFBFD}</a:tableStyleId>
              </a:tblPr>
              <a:tblGrid>
                <a:gridCol w="981800">
                  <a:extLst>
                    <a:ext uri="{9D8B030D-6E8A-4147-A177-3AD203B41FA5}">
                      <a16:colId xmlns:a16="http://schemas.microsoft.com/office/drawing/2014/main" val="20000"/>
                    </a:ext>
                  </a:extLst>
                </a:gridCol>
                <a:gridCol w="980300">
                  <a:extLst>
                    <a:ext uri="{9D8B030D-6E8A-4147-A177-3AD203B41FA5}">
                      <a16:colId xmlns:a16="http://schemas.microsoft.com/office/drawing/2014/main" val="20001"/>
                    </a:ext>
                  </a:extLst>
                </a:gridCol>
                <a:gridCol w="980300">
                  <a:extLst>
                    <a:ext uri="{9D8B030D-6E8A-4147-A177-3AD203B41FA5}">
                      <a16:colId xmlns:a16="http://schemas.microsoft.com/office/drawing/2014/main" val="20002"/>
                    </a:ext>
                  </a:extLst>
                </a:gridCol>
                <a:gridCol w="978825">
                  <a:extLst>
                    <a:ext uri="{9D8B030D-6E8A-4147-A177-3AD203B41FA5}">
                      <a16:colId xmlns:a16="http://schemas.microsoft.com/office/drawing/2014/main" val="20003"/>
                    </a:ext>
                  </a:extLst>
                </a:gridCol>
                <a:gridCol w="980300">
                  <a:extLst>
                    <a:ext uri="{9D8B030D-6E8A-4147-A177-3AD203B41FA5}">
                      <a16:colId xmlns:a16="http://schemas.microsoft.com/office/drawing/2014/main" val="20004"/>
                    </a:ext>
                  </a:extLst>
                </a:gridCol>
                <a:gridCol w="980300">
                  <a:extLst>
                    <a:ext uri="{9D8B030D-6E8A-4147-A177-3AD203B41FA5}">
                      <a16:colId xmlns:a16="http://schemas.microsoft.com/office/drawing/2014/main" val="20005"/>
                    </a:ext>
                  </a:extLst>
                </a:gridCol>
                <a:gridCol w="981800">
                  <a:extLst>
                    <a:ext uri="{9D8B030D-6E8A-4147-A177-3AD203B41FA5}">
                      <a16:colId xmlns:a16="http://schemas.microsoft.com/office/drawing/2014/main" val="20006"/>
                    </a:ext>
                  </a:extLst>
                </a:gridCol>
              </a:tblGrid>
              <a:tr h="271225">
                <a:tc>
                  <a:txBody>
                    <a:bodyPr/>
                    <a:lstStyle/>
                    <a:p>
                      <a:pPr marL="0" marR="0" lvl="0" indent="0" algn="l" rtl="0">
                        <a:lnSpc>
                          <a:spcPct val="100000"/>
                        </a:lnSpc>
                        <a:spcBef>
                          <a:spcPts val="0"/>
                        </a:spcBef>
                        <a:spcAft>
                          <a:spcPts val="0"/>
                        </a:spcAft>
                        <a:buClr>
                          <a:schemeClr val="dk1"/>
                        </a:buClr>
                        <a:buSzPts val="1100"/>
                        <a:buFont typeface="Calibri"/>
                        <a:buNone/>
                      </a:pPr>
                      <a:endParaRPr sz="1100" b="0" i="0" u="none" strike="noStrike" cap="none">
                        <a:solidFill>
                          <a:schemeClr val="dk1"/>
                        </a:solidFill>
                        <a:latin typeface="Quicksand"/>
                        <a:ea typeface="Quicksand"/>
                        <a:cs typeface="Quicksand"/>
                        <a:sym typeface="Quicksand"/>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Database</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SQL</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Index</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Regression</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Likelihood</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linear</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D1</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24</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21</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9</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3</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D2</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32</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10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5</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3</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D3</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12</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16</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5</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D4</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6</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7</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2</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D5</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43</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31</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20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3</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D6</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2</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18</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7</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6</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D7</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1</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32</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12</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D8</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3</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22</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4</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4</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D9</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1</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34</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27</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25</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title"/>
          </p:nvPr>
        </p:nvSpPr>
        <p:spPr>
          <a:xfrm>
            <a:off x="838200" y="376414"/>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923"/>
              <a:buFont typeface="Economica"/>
              <a:buNone/>
            </a:pPr>
            <a:r>
              <a:rPr lang="en-US" sz="4923">
                <a:latin typeface="Economica"/>
                <a:ea typeface="Economica"/>
                <a:cs typeface="Economica"/>
                <a:sym typeface="Economica"/>
              </a:rPr>
              <a:t>Weighting Term-Documents: TF-IDF</a:t>
            </a:r>
            <a:endParaRPr/>
          </a:p>
        </p:txBody>
      </p:sp>
      <p:sp>
        <p:nvSpPr>
          <p:cNvPr id="117" name="Google Shape;11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ct val="100000"/>
              <a:buNone/>
            </a:pPr>
            <a:r>
              <a:rPr lang="en-US" sz="2200" b="1"/>
              <a:t>Not all phrases are of equal importance…</a:t>
            </a:r>
            <a:endParaRPr/>
          </a:p>
          <a:p>
            <a:pPr marL="347663" lvl="1" indent="-236569" algn="l" rtl="0">
              <a:lnSpc>
                <a:spcPct val="90000"/>
              </a:lnSpc>
              <a:spcBef>
                <a:spcPts val="500"/>
              </a:spcBef>
              <a:spcAft>
                <a:spcPts val="0"/>
              </a:spcAft>
              <a:buClr>
                <a:schemeClr val="dk1"/>
              </a:buClr>
              <a:buSzPct val="100000"/>
              <a:buChar char="•"/>
            </a:pPr>
            <a:r>
              <a:rPr lang="en-US" sz="1900"/>
              <a:t>E.g., David less important than Beckham</a:t>
            </a:r>
            <a:endParaRPr/>
          </a:p>
          <a:p>
            <a:pPr marL="347663" lvl="1" indent="-236569" algn="l" rtl="0">
              <a:lnSpc>
                <a:spcPct val="90000"/>
              </a:lnSpc>
              <a:spcBef>
                <a:spcPts val="500"/>
              </a:spcBef>
              <a:spcAft>
                <a:spcPts val="0"/>
              </a:spcAft>
              <a:buClr>
                <a:schemeClr val="dk1"/>
              </a:buClr>
              <a:buSzPct val="100000"/>
              <a:buChar char="•"/>
            </a:pPr>
            <a:r>
              <a:rPr lang="en-US" sz="1900"/>
              <a:t>If a term occurs all the time, observing its presence is less informative</a:t>
            </a:r>
            <a:endParaRPr/>
          </a:p>
          <a:p>
            <a:pPr marL="228600" lvl="0" indent="-55118" algn="l" rtl="0">
              <a:lnSpc>
                <a:spcPct val="90000"/>
              </a:lnSpc>
              <a:spcBef>
                <a:spcPts val="1000"/>
              </a:spcBef>
              <a:spcAft>
                <a:spcPts val="0"/>
              </a:spcAft>
              <a:buClr>
                <a:schemeClr val="dk1"/>
              </a:buClr>
              <a:buSzPct val="100000"/>
              <a:buNone/>
            </a:pPr>
            <a:endParaRPr sz="2954"/>
          </a:p>
          <a:p>
            <a:pPr marL="0" lvl="0" indent="0" algn="l" rtl="0">
              <a:lnSpc>
                <a:spcPct val="90000"/>
              </a:lnSpc>
              <a:spcBef>
                <a:spcPts val="1000"/>
              </a:spcBef>
              <a:spcAft>
                <a:spcPts val="0"/>
              </a:spcAft>
              <a:buClr>
                <a:schemeClr val="dk1"/>
              </a:buClr>
              <a:buSzPct val="100000"/>
              <a:buNone/>
            </a:pPr>
            <a:r>
              <a:rPr lang="en-US" sz="2200" b="1"/>
              <a:t>Inverse-document frequency (IDF) helps address this.  </a:t>
            </a:r>
            <a:endParaRPr/>
          </a:p>
          <a:p>
            <a:pPr marL="685800" lvl="1" indent="-84010" algn="l" rtl="0">
              <a:lnSpc>
                <a:spcPct val="90000"/>
              </a:lnSpc>
              <a:spcBef>
                <a:spcPts val="500"/>
              </a:spcBef>
              <a:spcAft>
                <a:spcPts val="0"/>
              </a:spcAft>
              <a:buClr>
                <a:schemeClr val="dk1"/>
              </a:buClr>
              <a:buSzPct val="100000"/>
              <a:buNone/>
            </a:pPr>
            <a:endParaRPr sz="2462"/>
          </a:p>
          <a:p>
            <a:pPr marL="685800" lvl="1" indent="-84010" algn="l" rtl="0">
              <a:lnSpc>
                <a:spcPct val="90000"/>
              </a:lnSpc>
              <a:spcBef>
                <a:spcPts val="500"/>
              </a:spcBef>
              <a:spcAft>
                <a:spcPts val="0"/>
              </a:spcAft>
              <a:buClr>
                <a:schemeClr val="dk1"/>
              </a:buClr>
              <a:buSzPct val="100000"/>
              <a:buNone/>
            </a:pPr>
            <a:endParaRPr sz="2462"/>
          </a:p>
          <a:p>
            <a:pPr marL="685800" lvl="1" indent="-84010" algn="l" rtl="0">
              <a:lnSpc>
                <a:spcPct val="90000"/>
              </a:lnSpc>
              <a:spcBef>
                <a:spcPts val="500"/>
              </a:spcBef>
              <a:spcAft>
                <a:spcPts val="0"/>
              </a:spcAft>
              <a:buClr>
                <a:schemeClr val="dk1"/>
              </a:buClr>
              <a:buSzPct val="100000"/>
              <a:buNone/>
            </a:pPr>
            <a:endParaRPr sz="2462"/>
          </a:p>
          <a:p>
            <a:pPr marL="685800" lvl="1" indent="-228631" algn="l" rtl="0">
              <a:lnSpc>
                <a:spcPct val="90000"/>
              </a:lnSpc>
              <a:spcBef>
                <a:spcPts val="500"/>
              </a:spcBef>
              <a:spcAft>
                <a:spcPts val="0"/>
              </a:spcAft>
              <a:buClr>
                <a:schemeClr val="dk1"/>
              </a:buClr>
              <a:buSzPct val="100000"/>
              <a:buChar char="•"/>
            </a:pPr>
            <a:r>
              <a:rPr lang="en-US" sz="1900"/>
              <a:t>Term ‘weighting’ is then calculated as Term Frequency (TF) x IDF</a:t>
            </a:r>
            <a:endParaRPr/>
          </a:p>
          <a:p>
            <a:pPr marL="685800" lvl="1" indent="-228631" algn="l" rtl="0">
              <a:lnSpc>
                <a:spcPct val="90000"/>
              </a:lnSpc>
              <a:spcBef>
                <a:spcPts val="500"/>
              </a:spcBef>
              <a:spcAft>
                <a:spcPts val="0"/>
              </a:spcAft>
              <a:buClr>
                <a:schemeClr val="dk1"/>
              </a:buClr>
              <a:buSzPct val="100000"/>
              <a:buChar char="•"/>
            </a:pPr>
            <a:r>
              <a:rPr lang="en-US" sz="1900"/>
              <a:t>n</a:t>
            </a:r>
            <a:r>
              <a:rPr lang="en-US" sz="1900" baseline="-25000"/>
              <a:t>j</a:t>
            </a:r>
            <a:r>
              <a:rPr lang="en-US" sz="1900"/>
              <a:t>= # of docs containing the term, N = total # of docs</a:t>
            </a:r>
            <a:endParaRPr/>
          </a:p>
          <a:p>
            <a:pPr marL="685800" lvl="1" indent="-228631" algn="l" rtl="0">
              <a:lnSpc>
                <a:spcPct val="90000"/>
              </a:lnSpc>
              <a:spcBef>
                <a:spcPts val="500"/>
              </a:spcBef>
              <a:spcAft>
                <a:spcPts val="0"/>
              </a:spcAft>
              <a:buClr>
                <a:schemeClr val="dk1"/>
              </a:buClr>
              <a:buSzPct val="100000"/>
              <a:buChar char="•"/>
            </a:pPr>
            <a:r>
              <a:rPr lang="en-US" sz="1900"/>
              <a:t>A term is deemed important if it has a high TF and/or a high IDF.</a:t>
            </a:r>
            <a:endParaRPr/>
          </a:p>
          <a:p>
            <a:pPr marL="685800" lvl="1" indent="-228631" algn="l" rtl="0">
              <a:lnSpc>
                <a:spcPct val="90000"/>
              </a:lnSpc>
              <a:spcBef>
                <a:spcPts val="500"/>
              </a:spcBef>
              <a:spcAft>
                <a:spcPts val="0"/>
              </a:spcAft>
              <a:buClr>
                <a:schemeClr val="dk1"/>
              </a:buClr>
              <a:buSzPct val="100000"/>
              <a:buChar char="•"/>
            </a:pPr>
            <a:r>
              <a:rPr lang="en-US" sz="1900"/>
              <a:t>As TF goes up, the word is more common generally. As IDF goes up, it means very few documents contain this term.</a:t>
            </a:r>
            <a:endParaRPr/>
          </a:p>
        </p:txBody>
      </p:sp>
      <p:pic>
        <p:nvPicPr>
          <p:cNvPr id="118" name="Google Shape;118;p4"/>
          <p:cNvPicPr preferRelativeResize="0"/>
          <p:nvPr/>
        </p:nvPicPr>
        <p:blipFill rotWithShape="1">
          <a:blip r:embed="rId3">
            <a:alphaModFix/>
          </a:blip>
          <a:srcRect/>
          <a:stretch/>
        </p:blipFill>
        <p:spPr>
          <a:xfrm>
            <a:off x="4998525" y="4001294"/>
            <a:ext cx="2194950" cy="2861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Shape 122"/>
        <p:cNvGrpSpPr/>
        <p:nvPr/>
      </p:nvGrpSpPr>
      <p:grpSpPr>
        <a:xfrm>
          <a:off x="0" y="0"/>
          <a:ext cx="0" cy="0"/>
          <a:chOff x="0" y="0"/>
          <a:chExt cx="0" cy="0"/>
        </a:xfrm>
      </p:grpSpPr>
      <p:sp>
        <p:nvSpPr>
          <p:cNvPr id="123" name="Google Shape;123;p5"/>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TextVectorization Layer</a:t>
            </a:r>
            <a:endParaRPr/>
          </a:p>
        </p:txBody>
      </p:sp>
      <p:sp>
        <p:nvSpPr>
          <p:cNvPr id="124" name="Google Shape;124;p5"/>
          <p:cNvSpPr txBox="1"/>
          <p:nvPr/>
        </p:nvSpPr>
        <p:spPr>
          <a:xfrm>
            <a:off x="1014515" y="1826371"/>
            <a:ext cx="4878285" cy="403187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Pre-processing Text</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Standardization, tokenization (words),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one-hot-encoding / vectorization.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Keras TextVectorization() layer achieves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these steps quickly.</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Customization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You can work with n-grams, and do other sorts of pre-processing, using arguments.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Options</a:t>
            </a:r>
            <a:endParaRPr sz="1800" b="1">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Include as part of TF Dataset pipeline (more efficient)</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Include as a layer in your Keras model. </a:t>
            </a:r>
            <a:endParaRPr/>
          </a:p>
        </p:txBody>
      </p:sp>
      <p:pic>
        <p:nvPicPr>
          <p:cNvPr id="125" name="Google Shape;125;p5"/>
          <p:cNvPicPr preferRelativeResize="0"/>
          <p:nvPr/>
        </p:nvPicPr>
        <p:blipFill rotWithShape="1">
          <a:blip r:embed="rId3">
            <a:alphaModFix/>
          </a:blip>
          <a:srcRect/>
          <a:stretch/>
        </p:blipFill>
        <p:spPr>
          <a:xfrm>
            <a:off x="6571029" y="2051847"/>
            <a:ext cx="4295342" cy="41035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838200" y="376414"/>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923"/>
              <a:buFont typeface="Economica"/>
              <a:buNone/>
            </a:pPr>
            <a:r>
              <a:rPr lang="en-US" sz="4923">
                <a:latin typeface="Economica"/>
                <a:ea typeface="Economica"/>
                <a:cs typeface="Economica"/>
                <a:sym typeface="Economica"/>
              </a:rPr>
              <a:t>Sequence vs. Bag-of-Words</a:t>
            </a:r>
            <a:endParaRPr/>
          </a:p>
        </p:txBody>
      </p:sp>
      <p:sp>
        <p:nvSpPr>
          <p:cNvPr id="131" name="Google Shape;13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200"/>
              <a:buNone/>
            </a:pPr>
            <a:r>
              <a:rPr lang="en-US" sz="2200" b="1"/>
              <a:t>Word-Ordering Contains Information</a:t>
            </a:r>
            <a:endParaRPr/>
          </a:p>
          <a:p>
            <a:pPr marL="347663" lvl="1" indent="-236538" algn="l" rtl="0">
              <a:lnSpc>
                <a:spcPct val="90000"/>
              </a:lnSpc>
              <a:spcBef>
                <a:spcPts val="500"/>
              </a:spcBef>
              <a:spcAft>
                <a:spcPts val="0"/>
              </a:spcAft>
              <a:buClr>
                <a:schemeClr val="dk1"/>
              </a:buClr>
              <a:buSzPts val="1900"/>
              <a:buChar char="•"/>
            </a:pPr>
            <a:r>
              <a:rPr lang="en-US" sz="1900"/>
              <a:t>We can get a weak representation of language sequences using n-grams, but this can be limited.</a:t>
            </a:r>
            <a:endParaRPr/>
          </a:p>
          <a:p>
            <a:pPr marL="347663" lvl="1" indent="-236538" algn="l" rtl="0">
              <a:lnSpc>
                <a:spcPct val="90000"/>
              </a:lnSpc>
              <a:spcBef>
                <a:spcPts val="500"/>
              </a:spcBef>
              <a:spcAft>
                <a:spcPts val="0"/>
              </a:spcAft>
              <a:buClr>
                <a:schemeClr val="dk1"/>
              </a:buClr>
              <a:buSzPts val="1900"/>
              <a:buChar char="•"/>
            </a:pPr>
            <a:r>
              <a:rPr lang="en-US" sz="1900"/>
              <a:t>Sequence-models may provide leverage more information from language in prediction tasks (if we have enough examples, and the sequences are short enough).</a:t>
            </a:r>
            <a:endParaRPr/>
          </a:p>
          <a:p>
            <a:pPr marL="347663" lvl="1" indent="-236538" algn="l" rtl="0">
              <a:lnSpc>
                <a:spcPct val="90000"/>
              </a:lnSpc>
              <a:spcBef>
                <a:spcPts val="500"/>
              </a:spcBef>
              <a:spcAft>
                <a:spcPts val="0"/>
              </a:spcAft>
              <a:buClr>
                <a:schemeClr val="dk1"/>
              </a:buClr>
              <a:buSzPts val="1900"/>
              <a:buChar char="•"/>
            </a:pPr>
            <a:r>
              <a:rPr lang="en-US" sz="1900"/>
              <a:t>We can represent these sequences with RNNs, typically bidirectional RNNs (because word ordering and interpretation is not always linear). </a:t>
            </a:r>
            <a:endParaRPr/>
          </a:p>
        </p:txBody>
      </p:sp>
      <p:pic>
        <p:nvPicPr>
          <p:cNvPr id="132" name="Google Shape;132;p6"/>
          <p:cNvPicPr preferRelativeResize="0"/>
          <p:nvPr/>
        </p:nvPicPr>
        <p:blipFill rotWithShape="1">
          <a:blip r:embed="rId3">
            <a:alphaModFix/>
          </a:blip>
          <a:srcRect/>
          <a:stretch/>
        </p:blipFill>
        <p:spPr>
          <a:xfrm>
            <a:off x="3448050" y="4339359"/>
            <a:ext cx="5295900" cy="127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838200" y="376414"/>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923"/>
              <a:buFont typeface="Economica"/>
              <a:buNone/>
            </a:pPr>
            <a:r>
              <a:rPr lang="en-US" sz="4923">
                <a:latin typeface="Economica"/>
                <a:ea typeface="Economica"/>
                <a:cs typeface="Economica"/>
                <a:sym typeface="Economica"/>
              </a:rPr>
              <a:t>Bidirectional LSTM</a:t>
            </a:r>
            <a:endParaRPr/>
          </a:p>
        </p:txBody>
      </p:sp>
      <p:sp>
        <p:nvSpPr>
          <p:cNvPr id="138" name="Google Shape;138;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200"/>
              <a:buNone/>
            </a:pPr>
            <a:r>
              <a:rPr lang="en-US" sz="2200" b="1"/>
              <a:t>We Saw This Last Time</a:t>
            </a:r>
            <a:endParaRPr/>
          </a:p>
          <a:p>
            <a:pPr marL="347663" lvl="1" indent="-236538" algn="l" rtl="0">
              <a:lnSpc>
                <a:spcPct val="90000"/>
              </a:lnSpc>
              <a:spcBef>
                <a:spcPts val="500"/>
              </a:spcBef>
              <a:spcAft>
                <a:spcPts val="0"/>
              </a:spcAft>
              <a:buClr>
                <a:schemeClr val="dk1"/>
              </a:buClr>
              <a:buSzPts val="1900"/>
              <a:buChar char="•"/>
            </a:pPr>
            <a:r>
              <a:rPr lang="en-US" sz="1900"/>
              <a:t>Take each sequence as input data, as well as a flipped/reversed copy.</a:t>
            </a:r>
            <a:endParaRPr/>
          </a:p>
          <a:p>
            <a:pPr marL="347663" lvl="1" indent="-236538" algn="l" rtl="0">
              <a:lnSpc>
                <a:spcPct val="90000"/>
              </a:lnSpc>
              <a:spcBef>
                <a:spcPts val="500"/>
              </a:spcBef>
              <a:spcAft>
                <a:spcPts val="0"/>
              </a:spcAft>
              <a:buClr>
                <a:schemeClr val="dk1"/>
              </a:buClr>
              <a:buSzPts val="1900"/>
              <a:buChar char="•"/>
            </a:pPr>
            <a:r>
              <a:rPr lang="en-US" sz="1900"/>
              <a:t>Was state of the art for text processing until relatively recently (transformers now dominate).</a:t>
            </a:r>
            <a:endParaRPr/>
          </a:p>
          <a:p>
            <a:pPr marL="347663" lvl="1" indent="-115888" algn="l" rtl="0">
              <a:lnSpc>
                <a:spcPct val="90000"/>
              </a:lnSpc>
              <a:spcBef>
                <a:spcPts val="500"/>
              </a:spcBef>
              <a:spcAft>
                <a:spcPts val="0"/>
              </a:spcAft>
              <a:buClr>
                <a:schemeClr val="dk1"/>
              </a:buClr>
              <a:buSzPts val="1900"/>
              <a:buNone/>
            </a:pPr>
            <a:endParaRPr sz="1900"/>
          </a:p>
          <a:p>
            <a:pPr marL="0" lvl="0" indent="0" algn="l" rtl="0">
              <a:lnSpc>
                <a:spcPct val="90000"/>
              </a:lnSpc>
              <a:spcBef>
                <a:spcPts val="1000"/>
              </a:spcBef>
              <a:spcAft>
                <a:spcPts val="0"/>
              </a:spcAft>
              <a:buClr>
                <a:schemeClr val="dk1"/>
              </a:buClr>
              <a:buSzPts val="2200"/>
              <a:buNone/>
            </a:pPr>
            <a:r>
              <a:rPr lang="en-US" sz="2200" b="1"/>
              <a:t>Instead of Time Series We Pass…</a:t>
            </a:r>
            <a:endParaRPr/>
          </a:p>
          <a:p>
            <a:pPr marL="347663" lvl="1" indent="-236538" algn="l" rtl="0">
              <a:lnSpc>
                <a:spcPct val="90000"/>
              </a:lnSpc>
              <a:spcBef>
                <a:spcPts val="500"/>
              </a:spcBef>
              <a:spcAft>
                <a:spcPts val="0"/>
              </a:spcAft>
              <a:buClr>
                <a:schemeClr val="dk1"/>
              </a:buClr>
              <a:buSzPts val="1900"/>
              <a:buChar char="•"/>
            </a:pPr>
            <a:r>
              <a:rPr lang="en-US" sz="1900"/>
              <a:t>Sequences of one-hot-encodings of terms.</a:t>
            </a:r>
            <a:endParaRPr/>
          </a:p>
          <a:p>
            <a:pPr marL="347663" lvl="1" indent="-236538" algn="l" rtl="0">
              <a:lnSpc>
                <a:spcPct val="90000"/>
              </a:lnSpc>
              <a:spcBef>
                <a:spcPts val="500"/>
              </a:spcBef>
              <a:spcAft>
                <a:spcPts val="0"/>
              </a:spcAft>
              <a:buClr>
                <a:schemeClr val="dk1"/>
              </a:buClr>
              <a:buSzPts val="1900"/>
              <a:buChar char="•"/>
            </a:pPr>
            <a:r>
              <a:rPr lang="en-US" sz="1900"/>
              <a:t>Sequences of pre-trained vector embeddings </a:t>
            </a:r>
            <a:br>
              <a:rPr lang="en-US" sz="1900"/>
            </a:br>
            <a:r>
              <a:rPr lang="en-US" sz="1900"/>
              <a:t>of terms.</a:t>
            </a:r>
            <a:endParaRPr/>
          </a:p>
          <a:p>
            <a:pPr marL="347663" lvl="1" indent="-115888" algn="l" rtl="0">
              <a:lnSpc>
                <a:spcPct val="90000"/>
              </a:lnSpc>
              <a:spcBef>
                <a:spcPts val="500"/>
              </a:spcBef>
              <a:spcAft>
                <a:spcPts val="0"/>
              </a:spcAft>
              <a:buClr>
                <a:schemeClr val="dk1"/>
              </a:buClr>
              <a:buSzPts val="1900"/>
              <a:buNone/>
            </a:pPr>
            <a:endParaRPr sz="1900"/>
          </a:p>
        </p:txBody>
      </p:sp>
      <p:pic>
        <p:nvPicPr>
          <p:cNvPr id="139" name="Google Shape;139;p7"/>
          <p:cNvPicPr preferRelativeResize="0"/>
          <p:nvPr/>
        </p:nvPicPr>
        <p:blipFill rotWithShape="1">
          <a:blip r:embed="rId3">
            <a:alphaModFix/>
          </a:blip>
          <a:srcRect/>
          <a:stretch/>
        </p:blipFill>
        <p:spPr>
          <a:xfrm>
            <a:off x="6521452" y="3429000"/>
            <a:ext cx="3213098" cy="28344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Embedding Layer</a:t>
            </a:r>
            <a:endParaRPr/>
          </a:p>
        </p:txBody>
      </p:sp>
      <p:sp>
        <p:nvSpPr>
          <p:cNvPr id="146" name="Google Shape;146;p8"/>
          <p:cNvSpPr txBox="1"/>
          <p:nvPr/>
        </p:nvSpPr>
        <p:spPr>
          <a:xfrm>
            <a:off x="1049123" y="1984024"/>
            <a:ext cx="10093751"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LSTM Will Still Struggle to Figure Out Semantics</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Despite having sequence, it will struggle with synonyms, grammar, concepts.</a:t>
            </a:r>
            <a:endParaRPr/>
          </a:p>
          <a:p>
            <a:pPr marL="0" marR="0" lvl="0" indent="0" algn="l" rtl="0">
              <a:spcBef>
                <a:spcPts val="0"/>
              </a:spcBef>
              <a:spcAft>
                <a:spcPts val="0"/>
              </a:spcAft>
              <a:buNone/>
            </a:pPr>
            <a:endParaRPr sz="2000" b="1">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Textual Embedding Layer First Provides Dimensionality Reduction </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Cast words into a latent dimensional space – similar vector = similar meaning.</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The Embedding layer is a lookup table that maps tokens to vectors. The vector associations are weights in the network, randomly initialized. Network updates them to learn dimensionality reductions that help with prediction (just like with convolution filters).</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We can pass the output sequences of learned vector representations into our LSTM.</a:t>
            </a:r>
            <a:endParaRPr/>
          </a:p>
        </p:txBody>
      </p:sp>
      <p:pic>
        <p:nvPicPr>
          <p:cNvPr id="147" name="Google Shape;147;p8" descr="The amazing power of word vectors | the morning paper"/>
          <p:cNvPicPr preferRelativeResize="0"/>
          <p:nvPr/>
        </p:nvPicPr>
        <p:blipFill rotWithShape="1">
          <a:blip r:embed="rId3">
            <a:alphaModFix/>
          </a:blip>
          <a:srcRect/>
          <a:stretch/>
        </p:blipFill>
        <p:spPr>
          <a:xfrm>
            <a:off x="4716070" y="5216598"/>
            <a:ext cx="2553207" cy="148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9"/>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Pre-Trained Embeddings: GloVe</a:t>
            </a:r>
            <a:endParaRPr sz="5400">
              <a:solidFill>
                <a:schemeClr val="dk1"/>
              </a:solidFill>
              <a:latin typeface="Economica"/>
              <a:ea typeface="Economica"/>
              <a:cs typeface="Economica"/>
              <a:sym typeface="Economica"/>
            </a:endParaRPr>
          </a:p>
        </p:txBody>
      </p:sp>
      <p:sp>
        <p:nvSpPr>
          <p:cNvPr id="154" name="Google Shape;154;p9"/>
          <p:cNvSpPr txBox="1"/>
          <p:nvPr/>
        </p:nvSpPr>
        <p:spPr>
          <a:xfrm>
            <a:off x="1049124" y="1605611"/>
            <a:ext cx="10093751"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Global Vector Representation</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Based on a giant term-term co-occurrence matrix – rows are vectors of co-occurrence (conditional) probabilities.</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Two terms are similar if their ratios of co-occurrences with </a:t>
            </a:r>
            <a:r>
              <a:rPr lang="en-US" sz="2000" i="1">
                <a:solidFill>
                  <a:schemeClr val="dk1"/>
                </a:solidFill>
                <a:latin typeface="Quicksand"/>
                <a:ea typeface="Quicksand"/>
                <a:cs typeface="Quicksand"/>
                <a:sym typeface="Quicksand"/>
              </a:rPr>
              <a:t>other </a:t>
            </a:r>
            <a:r>
              <a:rPr lang="en-US" sz="2000">
                <a:solidFill>
                  <a:schemeClr val="dk1"/>
                </a:solidFill>
                <a:latin typeface="Quicksand"/>
                <a:ea typeface="Quicksand"/>
                <a:cs typeface="Quicksand"/>
                <a:sym typeface="Quicksand"/>
              </a:rPr>
              <a:t>terms are about equal. </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Roughly speaking, GloVe learns word vectors, e.g., v_i and v_j, such that the dot product of any pair of vectors is equal to their co-occurrence ratio P(v_j | v_i).</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This is achieved via a gradient-descent optimization.</a:t>
            </a:r>
            <a:endParaRPr/>
          </a:p>
        </p:txBody>
      </p:sp>
      <p:pic>
        <p:nvPicPr>
          <p:cNvPr id="155" name="Google Shape;155;p9" descr="Intuitive Guide to Understanding GloVe Embeddings | by Thushan Ganegedara |  Towards Data Science"/>
          <p:cNvPicPr preferRelativeResize="0"/>
          <p:nvPr/>
        </p:nvPicPr>
        <p:blipFill rotWithShape="1">
          <a:blip r:embed="rId3">
            <a:alphaModFix/>
          </a:blip>
          <a:srcRect r="27620"/>
          <a:stretch/>
        </p:blipFill>
        <p:spPr>
          <a:xfrm>
            <a:off x="4763381" y="4021420"/>
            <a:ext cx="2665236" cy="246193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1536</Words>
  <Application>Microsoft Macintosh PowerPoint</Application>
  <PresentationFormat>Widescreen</PresentationFormat>
  <Paragraphs>202</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Economica</vt:lpstr>
      <vt:lpstr>Arial</vt:lpstr>
      <vt:lpstr>Quicksand</vt:lpstr>
      <vt:lpstr>Calibri</vt:lpstr>
      <vt:lpstr>Office Theme</vt:lpstr>
      <vt:lpstr>PowerPoint Presentation</vt:lpstr>
      <vt:lpstr>PowerPoint Presentation</vt:lpstr>
      <vt:lpstr>PowerPoint Presentation</vt:lpstr>
      <vt:lpstr>Weighting Term-Documents: TF-IDF</vt:lpstr>
      <vt:lpstr>PowerPoint Presentation</vt:lpstr>
      <vt:lpstr>Sequence vs. Bag-of-Words</vt:lpstr>
      <vt:lpstr>Bidirectional LSTM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Burtch, David Gordon</cp:lastModifiedBy>
  <cp:revision>1</cp:revision>
  <dcterms:created xsi:type="dcterms:W3CDTF">2019-12-28T13:51:56Z</dcterms:created>
  <dcterms:modified xsi:type="dcterms:W3CDTF">2023-04-10T22:01:24Z</dcterms:modified>
</cp:coreProperties>
</file>