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Quicksan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iaU6Fniz6ZtbzgZO/3qoXqgBzt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Quicksand-bold.fntdata"/><Relationship Id="rId23" Type="http://schemas.openxmlformats.org/officeDocument/2006/relationships/font" Target="fonts/Quicksan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72" name="Google Shape;172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79" name="Google Shape;1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that I don’t expect you to implement a neural network from scratch. This is just to give you an understanding of how they work. </a:t>
            </a:r>
            <a:endParaRPr/>
          </a:p>
        </p:txBody>
      </p:sp>
      <p:sp>
        <p:nvSpPr>
          <p:cNvPr id="187" name="Google Shape;187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6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7"/>
          <p:cNvSpPr txBox="1"/>
          <p:nvPr/>
        </p:nvSpPr>
        <p:spPr>
          <a:xfrm>
            <a:off x="168440" y="6349018"/>
            <a:ext cx="16950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© Gordon Burtch, 2022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2865521" y="1385048"/>
            <a:ext cx="6460957" cy="1657524"/>
            <a:chOff x="2971800" y="2588206"/>
            <a:chExt cx="6460957" cy="1657524"/>
          </a:xfrm>
        </p:grpSpPr>
        <p:sp>
          <p:nvSpPr>
            <p:cNvPr id="90" name="Google Shape;90;p1"/>
            <p:cNvSpPr txBox="1"/>
            <p:nvPr/>
          </p:nvSpPr>
          <p:spPr>
            <a:xfrm>
              <a:off x="2971800" y="2828835"/>
              <a:ext cx="646095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200" u="none" cap="none" strike="noStrike">
                  <a:solidFill>
                    <a:schemeClr val="dk1"/>
                  </a:solidFill>
                  <a:latin typeface="Economica"/>
                  <a:ea typeface="Economica"/>
                  <a:cs typeface="Economica"/>
                  <a:sym typeface="Economica"/>
                </a:rPr>
                <a:t>Intro to Neural Nets</a:t>
              </a:r>
              <a:endParaRPr/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3164307" y="2588206"/>
              <a:ext cx="1213182" cy="661736"/>
              <a:chOff x="3132555" y="2419542"/>
              <a:chExt cx="1651279" cy="1070810"/>
            </a:xfrm>
          </p:grpSpPr>
          <p:cxnSp>
            <p:nvCxnSpPr>
              <p:cNvPr id="92" name="Google Shape;92;p1"/>
              <p:cNvCxnSpPr/>
              <p:nvPr/>
            </p:nvCxnSpPr>
            <p:spPr>
              <a:xfrm>
                <a:off x="3132555" y="2419542"/>
                <a:ext cx="165127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 rot="10800000">
                <a:off x="3132555" y="2419542"/>
                <a:ext cx="0" cy="107081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94" name="Google Shape;94;p1"/>
            <p:cNvGrpSpPr/>
            <p:nvPr/>
          </p:nvGrpSpPr>
          <p:grpSpPr>
            <a:xfrm rot="10800000">
              <a:off x="8071184" y="3583994"/>
              <a:ext cx="1092868" cy="661736"/>
              <a:chOff x="3269088" y="2458482"/>
              <a:chExt cx="1388919" cy="1070810"/>
            </a:xfrm>
          </p:grpSpPr>
          <p:cxnSp>
            <p:nvCxnSpPr>
              <p:cNvPr id="95" name="Google Shape;95;p1"/>
              <p:cNvCxnSpPr/>
              <p:nvPr/>
            </p:nvCxnSpPr>
            <p:spPr>
              <a:xfrm>
                <a:off x="3269088" y="2458484"/>
                <a:ext cx="1388919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 rot="10800000">
                <a:off x="3269088" y="2458482"/>
                <a:ext cx="0" cy="107081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97" name="Google Shape;97;p1"/>
          <p:cNvSpPr txBox="1"/>
          <p:nvPr/>
        </p:nvSpPr>
        <p:spPr>
          <a:xfrm>
            <a:off x="3598446" y="3429000"/>
            <a:ext cx="49951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Model Fitting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Some Rules of Thumb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890337" y="1754719"/>
            <a:ext cx="10016362" cy="4416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Are Useful Guidelines for Your First Pass at a NN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2 hidden layers.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Give the first hidden layer (num_inputs / 2) nodes and the next (num_inputs / 4) nodes. If you add layers, decay the node count in this manner as you go along.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 ReLU (or SeLU) activations for hidden layers.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 Dropout at every layer after the input, with a rate of 0.5 (don’t push beyond 0.5).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If learning is flat, then more nodes in each layer.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Whiten continuous input data (demean, divide by standard deviation).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Make sure you are doing cross-validation, with a test set holdout.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For classification problems, apply class weights to balance labels (in the model.fit() function).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User RMSprop or Adam as your optimizer.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Choose an appropriate loss function!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Monitor accuracy as metric for classification problems, MSE for regression.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20 epochs, increase if the validation loss has not yet reached its low point.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Start with a batch size of 16 and then double it from there.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2353785" y="533929"/>
            <a:ext cx="74844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Scikit-Learn Wrapper for Keras</a:t>
            </a:r>
            <a:endParaRPr sz="5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890337" y="1781224"/>
            <a:ext cx="10016362" cy="1646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Facilitate Hyperparameter Tuning and Cross-validation of a Deep 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These wrappers can be used with the Sequential API, with two caveats: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First, you need to formally specify the shape of the input layer.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Second, you need to install scikeras in Google colab to use it.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171" y="3586854"/>
            <a:ext cx="5253655" cy="296082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2"/>
          <p:cNvSpPr txBox="1"/>
          <p:nvPr/>
        </p:nvSpPr>
        <p:spPr>
          <a:xfrm>
            <a:off x="1267239" y="2551837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Let’s Walk Through Several Examples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3"/>
          <p:cNvSpPr txBox="1"/>
          <p:nvPr/>
        </p:nvSpPr>
        <p:spPr>
          <a:xfrm>
            <a:off x="1267235" y="280722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Individual Assignment</a:t>
            </a:r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1087814" y="1348800"/>
            <a:ext cx="10016362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Basic Prediction Exercise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 am providing you with a sample of real data from the Blue Bikeshare service (Boston bikeshare).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Your goal is to use this data to predict how long an individual’s bike rental / trip will last, at the time they begin the rental. See instructions for the assignment on Github.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Deliverable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Produce a Jupyter notebook documenting your work (include the names of the contributors at the top of your notebook). Submit the .ipynb file on Blackboard by the assignment deadline.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Make sure you comment your code well and follow the provided template so we (the TA and I) are clear what you were trying to do! Feel free to re-use code from class examples, to chat at a high level with other students about approach, or to use ChatGPT. However, you should not copy or re-use other students code. 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Answer conceptual questions laid out in the assignment document. 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Document your use of ChatGPT (include the prompts you used and screenshot output). </a:t>
            </a:r>
            <a:endParaRPr/>
          </a:p>
          <a:p>
            <a:pPr indent="-173037" lvl="1" marL="635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State which other students you spoke to / interacted with when brainstorming how to solve the assignment.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1267239" y="2967335"/>
            <a:ext cx="96575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Start Working Now…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Today’s Agenda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877084" y="1510268"/>
            <a:ext cx="10016362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General Workflow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1: Get your model to overfit on training data (always possible).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2: Get your model to fit to validation data (this is quite exploratory)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Step 3: Maximize out of sample performance by mitigating  / delaying overfitting in training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Techniques to Mitigate Overfitting</a:t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Early stopping (we’ve seen this already, and we will do it regularly).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or constraining weights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Dropout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Adjust batch size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Inject noise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Get better / more data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Some Rules of Thumb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Examples + Individual Assignment</a:t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Early Stopping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90337" y="1940249"/>
            <a:ext cx="1001636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Monitoring Validation Performance and then Manually Limiting Epoch Count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sole approach we have been taking thus far.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762" y="3109800"/>
            <a:ext cx="4956473" cy="3297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3"/>
          <p:cNvCxnSpPr/>
          <p:nvPr/>
        </p:nvCxnSpPr>
        <p:spPr>
          <a:xfrm>
            <a:off x="5883965" y="3109800"/>
            <a:ext cx="0" cy="288018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Overfitting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890337" y="1940249"/>
            <a:ext cx="1001636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 Neural Network Can Easily Overfit…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Let’s look at an extreme case… 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Overfitting - Wikipedia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1070" y="2214461"/>
            <a:ext cx="4025199" cy="4025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78155" y="3570387"/>
            <a:ext cx="2167081" cy="214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/>
        </p:nvSpPr>
        <p:spPr>
          <a:xfrm>
            <a:off x="1842053" y="586938"/>
            <a:ext cx="850789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Regularizing Weights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Weights Means Less Entropy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Regularizing a layer’s weights means the weights are updated less as their collective magnitude (e.g., sum) gets larger. Both L1 or L2 norms can be used here applied.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approach is typically used to improve the validation performance of smaller networks. </a:t>
            </a:r>
            <a:endParaRPr/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125" y="3488270"/>
            <a:ext cx="5567900" cy="30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Dropout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890337" y="1940249"/>
            <a:ext cx="10016362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Adding Dropout Layers to the Network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Dropout layers set a random proportion of edge weights to 0 in a given training iteration. Typically between 20% and 50% of edges.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When the final model is obtained, the 0’s are removed, and the output values are scaled down uniformly to account for the change in the number of edges. 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approach is more commonly used with large / deep networks. 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911" y="3998991"/>
            <a:ext cx="7582175" cy="227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Adjust Batch Size</a:t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7948" y="1892150"/>
            <a:ext cx="5185464" cy="44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4831" y="2873513"/>
            <a:ext cx="2057400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Inject Noise</a:t>
            </a:r>
            <a:endParaRPr/>
          </a:p>
        </p:txBody>
      </p:sp>
      <p:sp>
        <p:nvSpPr>
          <p:cNvPr id="146" name="Google Shape;146;p8"/>
          <p:cNvSpPr txBox="1"/>
          <p:nvPr/>
        </p:nvSpPr>
        <p:spPr>
          <a:xfrm>
            <a:off x="890337" y="1940249"/>
            <a:ext cx="10016362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Just Like Smaller Batch Size, but Purposeful</a:t>
            </a:r>
            <a:endParaRPr/>
          </a:p>
          <a:p>
            <a:pPr indent="-825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One can manually jitter model weights at each iteration by ‘adding’ random noise.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You can add noise to any model component, including the inputs, activations and outcome labels. </a:t>
            </a:r>
            <a:endParaRPr/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Noise Vector Art, Icons, and Graphics for Free Download"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199" y="3603486"/>
            <a:ext cx="44196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2865521" y="586938"/>
            <a:ext cx="64609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Get More Data!</a:t>
            </a:r>
            <a:endParaRPr/>
          </a:p>
        </p:txBody>
      </p:sp>
      <p:sp>
        <p:nvSpPr>
          <p:cNvPr id="153" name="Google Shape;153;p9"/>
          <p:cNvSpPr txBox="1"/>
          <p:nvPr/>
        </p:nvSpPr>
        <p:spPr>
          <a:xfrm>
            <a:off x="890337" y="1940249"/>
            <a:ext cx="10016362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More Training Examples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Means you can have a bigger training data-set, which will presumably contain more information for the model to extract.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This is the approach that often yields the best marginal returns, though it can also be most costly.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571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descr="How the Data That Internet Companies Collect Can Be Used for the Public Good"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8170" y="3863853"/>
            <a:ext cx="4240696" cy="23853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2019-12-28T13:51:56Z</dcterms:created>
  <dc:creator>Gordon Burtch</dc:creator>
</cp:coreProperties>
</file>