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7"/>
  </p:notesMasterIdLst>
  <p:handoutMasterIdLst>
    <p:handoutMasterId r:id="rId18"/>
  </p:handoutMasterIdLst>
  <p:sldIdLst>
    <p:sldId id="257" r:id="rId5"/>
    <p:sldId id="268" r:id="rId6"/>
    <p:sldId id="267" r:id="rId7"/>
    <p:sldId id="269" r:id="rId8"/>
    <p:sldId id="270" r:id="rId9"/>
    <p:sldId id="259" r:id="rId10"/>
    <p:sldId id="261" r:id="rId11"/>
    <p:sldId id="262" r:id="rId12"/>
    <p:sldId id="263" r:id="rId13"/>
    <p:sldId id="271" r:id="rId14"/>
    <p:sldId id="272" r:id="rId15"/>
    <p:sldId id="265"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4" d="100"/>
          <a:sy n="114" d="100"/>
        </p:scale>
        <p:origin x="414" y="12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6/4/2023</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6/4/2023</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5</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6/4/2023</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6/4/2023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6/4/2023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6/4/2023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6/4/2023</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6/4/2023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6/4/2023</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6/4/2023</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6/4/2023</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6/4/2023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6/4/2023</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6/4/2023</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OPERATING SYSTEMS</a:t>
            </a:r>
          </a:p>
        </p:txBody>
      </p:sp>
      <p:sp>
        <p:nvSpPr>
          <p:cNvPr id="5" name="Subtitle 4"/>
          <p:cNvSpPr>
            <a:spLocks noGrp="1"/>
          </p:cNvSpPr>
          <p:nvPr>
            <p:ph type="subTitle" idx="1"/>
          </p:nvPr>
        </p:nvSpPr>
        <p:spPr/>
        <p:txBody>
          <a:bodyPr/>
          <a:lstStyle/>
          <a:p>
            <a:r>
              <a:rPr lang="en-US" dirty="0"/>
              <a:t>Rr AND </a:t>
            </a:r>
            <a:r>
              <a:rPr lang="en-US" dirty="0" err="1"/>
              <a:t>fcfs</a:t>
            </a:r>
            <a:r>
              <a:rPr lang="en-US" dirty="0"/>
              <a:t>.</a:t>
            </a:r>
          </a:p>
        </p:txBody>
      </p:sp>
      <p:sp>
        <p:nvSpPr>
          <p:cNvPr id="3" name="TextBox 2">
            <a:extLst>
              <a:ext uri="{FF2B5EF4-FFF2-40B4-BE49-F238E27FC236}">
                <a16:creationId xmlns:a16="http://schemas.microsoft.com/office/drawing/2014/main" id="{39E01EB5-A2B0-71A9-FD64-1AC505790D5A}"/>
              </a:ext>
            </a:extLst>
          </p:cNvPr>
          <p:cNvSpPr txBox="1"/>
          <p:nvPr/>
        </p:nvSpPr>
        <p:spPr>
          <a:xfrm>
            <a:off x="1293812" y="3200400"/>
            <a:ext cx="6477000" cy="1569660"/>
          </a:xfrm>
          <a:prstGeom prst="rect">
            <a:avLst/>
          </a:prstGeom>
          <a:noFill/>
        </p:spPr>
        <p:txBody>
          <a:bodyPr wrap="square" rtlCol="0">
            <a:spAutoFit/>
          </a:bodyPr>
          <a:lstStyle/>
          <a:p>
            <a:r>
              <a:rPr lang="en-US" dirty="0"/>
              <a:t>The members of the group:</a:t>
            </a:r>
          </a:p>
          <a:p>
            <a:r>
              <a:rPr lang="en-US" dirty="0"/>
              <a:t>1- </a:t>
            </a:r>
            <a:r>
              <a:rPr lang="en-US" dirty="0" err="1"/>
              <a:t>Abdulkarim</a:t>
            </a:r>
            <a:r>
              <a:rPr lang="en-US" dirty="0"/>
              <a:t> Mohammed </a:t>
            </a:r>
            <a:r>
              <a:rPr lang="en-US" dirty="0" err="1"/>
              <a:t>Alasmari</a:t>
            </a:r>
            <a:r>
              <a:rPr lang="en-US" dirty="0"/>
              <a:t> | 1945357.</a:t>
            </a:r>
          </a:p>
          <a:p>
            <a:r>
              <a:rPr lang="en-US" dirty="0"/>
              <a:t>2- Sari Abdullah </a:t>
            </a:r>
            <a:r>
              <a:rPr lang="en-US" dirty="0" err="1"/>
              <a:t>Alblwi</a:t>
            </a:r>
            <a:r>
              <a:rPr lang="en-US" dirty="0"/>
              <a:t> | 2142407.</a:t>
            </a:r>
          </a:p>
          <a:p>
            <a:r>
              <a:rPr lang="en-US" dirty="0"/>
              <a:t>3- Abdulrahman Ghazi </a:t>
            </a:r>
            <a:r>
              <a:rPr lang="en-US" dirty="0" err="1"/>
              <a:t>Alabdali</a:t>
            </a:r>
            <a:r>
              <a:rPr lang="en-US" dirty="0"/>
              <a:t> | 2140698.</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2212" y="381000"/>
            <a:ext cx="4062942" cy="609600"/>
          </a:xfrm>
        </p:spPr>
        <p:txBody>
          <a:bodyPr/>
          <a:lstStyle/>
          <a:p>
            <a:pPr algn="ctr"/>
            <a:r>
              <a:rPr lang="en-US" dirty="0" err="1">
                <a:solidFill>
                  <a:schemeClr val="accent1">
                    <a:lumMod val="60000"/>
                    <a:lumOff val="40000"/>
                  </a:schemeClr>
                </a:solidFill>
              </a:rPr>
              <a:t>Fcfs</a:t>
            </a:r>
            <a:r>
              <a:rPr lang="en-US" dirty="0">
                <a:solidFill>
                  <a:schemeClr val="accent1">
                    <a:lumMod val="60000"/>
                    <a:lumOff val="40000"/>
                  </a:schemeClr>
                </a:solidFill>
              </a:rPr>
              <a:t> code output</a:t>
            </a:r>
          </a:p>
        </p:txBody>
      </p:sp>
      <p:pic>
        <p:nvPicPr>
          <p:cNvPr id="6" name="Picture 5" descr="A picture containing text, screenshot, font&#10;&#10;Description automatically generated">
            <a:extLst>
              <a:ext uri="{FF2B5EF4-FFF2-40B4-BE49-F238E27FC236}">
                <a16:creationId xmlns:a16="http://schemas.microsoft.com/office/drawing/2014/main" id="{E27C0464-D331-791D-61D2-DB959E13D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2966" y="1981200"/>
            <a:ext cx="7382891" cy="4114800"/>
          </a:xfrm>
          <a:prstGeom prst="rect">
            <a:avLst/>
          </a:prstGeom>
        </p:spPr>
      </p:pic>
    </p:spTree>
    <p:extLst>
      <p:ext uri="{BB962C8B-B14F-4D97-AF65-F5344CB8AC3E}">
        <p14:creationId xmlns:p14="http://schemas.microsoft.com/office/powerpoint/2010/main" val="231904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62941" y="-1524000"/>
            <a:ext cx="4062942" cy="2438400"/>
          </a:xfrm>
        </p:spPr>
        <p:txBody>
          <a:bodyPr/>
          <a:lstStyle/>
          <a:p>
            <a:pPr algn="ctr"/>
            <a:r>
              <a:rPr lang="en-US" dirty="0">
                <a:solidFill>
                  <a:schemeClr val="accent1">
                    <a:lumMod val="60000"/>
                    <a:lumOff val="40000"/>
                  </a:schemeClr>
                </a:solidFill>
              </a:rPr>
              <a:t>Task table</a:t>
            </a:r>
          </a:p>
        </p:txBody>
      </p:sp>
      <p:graphicFrame>
        <p:nvGraphicFramePr>
          <p:cNvPr id="4" name="Table 6">
            <a:extLst>
              <a:ext uri="{FF2B5EF4-FFF2-40B4-BE49-F238E27FC236}">
                <a16:creationId xmlns:a16="http://schemas.microsoft.com/office/drawing/2014/main" id="{163D1B52-38FD-1D62-7AC3-3C4DFAEEE4CA}"/>
              </a:ext>
            </a:extLst>
          </p:cNvPr>
          <p:cNvGraphicFramePr>
            <a:graphicFrameLocks noGrp="1"/>
          </p:cNvGraphicFramePr>
          <p:nvPr/>
        </p:nvGraphicFramePr>
        <p:xfrm>
          <a:off x="2031470" y="1447800"/>
          <a:ext cx="8125884" cy="4023360"/>
        </p:xfrm>
        <a:graphic>
          <a:graphicData uri="http://schemas.openxmlformats.org/drawingml/2006/table">
            <a:tbl>
              <a:tblPr firstRow="1" bandRow="1">
                <a:tableStyleId>{3B4B98B0-60AC-42C2-AFA5-B58CD77FA1E5}</a:tableStyleId>
              </a:tblPr>
              <a:tblGrid>
                <a:gridCol w="4062942">
                  <a:extLst>
                    <a:ext uri="{9D8B030D-6E8A-4147-A177-3AD203B41FA5}">
                      <a16:colId xmlns:a16="http://schemas.microsoft.com/office/drawing/2014/main" val="2571773059"/>
                    </a:ext>
                  </a:extLst>
                </a:gridCol>
                <a:gridCol w="4062942">
                  <a:extLst>
                    <a:ext uri="{9D8B030D-6E8A-4147-A177-3AD203B41FA5}">
                      <a16:colId xmlns:a16="http://schemas.microsoft.com/office/drawing/2014/main" val="4098053649"/>
                    </a:ext>
                  </a:extLst>
                </a:gridCol>
              </a:tblGrid>
              <a:tr h="370840">
                <a:tc>
                  <a:txBody>
                    <a:bodyPr/>
                    <a:lstStyle/>
                    <a:p>
                      <a:r>
                        <a:rPr lang="en-US" dirty="0"/>
                        <a:t>Task</a:t>
                      </a:r>
                    </a:p>
                  </a:txBody>
                  <a:tcPr/>
                </a:tc>
                <a:tc>
                  <a:txBody>
                    <a:bodyPr/>
                    <a:lstStyle/>
                    <a:p>
                      <a:r>
                        <a:rPr lang="en-US" dirty="0"/>
                        <a:t>Name</a:t>
                      </a:r>
                    </a:p>
                  </a:txBody>
                  <a:tcPr/>
                </a:tc>
                <a:extLst>
                  <a:ext uri="{0D108BD9-81ED-4DB2-BD59-A6C34878D82A}">
                    <a16:rowId xmlns:a16="http://schemas.microsoft.com/office/drawing/2014/main" val="88368708"/>
                  </a:ext>
                </a:extLst>
              </a:tr>
              <a:tr h="370840">
                <a:tc>
                  <a:txBody>
                    <a:bodyPr/>
                    <a:lstStyle/>
                    <a:p>
                      <a:r>
                        <a:rPr lang="en-US" dirty="0"/>
                        <a:t>RR</a:t>
                      </a:r>
                    </a:p>
                  </a:txBody>
                  <a:tcPr/>
                </a:tc>
                <a:tc>
                  <a:txBody>
                    <a:bodyPr/>
                    <a:lstStyle/>
                    <a:p>
                      <a:r>
                        <a:rPr lang="en-US" dirty="0"/>
                        <a:t>1-Abdulkarim </a:t>
                      </a:r>
                      <a:r>
                        <a:rPr lang="en-US" dirty="0" err="1"/>
                        <a:t>Alasmari</a:t>
                      </a:r>
                      <a:r>
                        <a:rPr lang="en-US" dirty="0"/>
                        <a:t> </a:t>
                      </a:r>
                    </a:p>
                    <a:p>
                      <a:r>
                        <a:rPr lang="en-US" dirty="0"/>
                        <a:t>2- Sari </a:t>
                      </a:r>
                      <a:r>
                        <a:rPr lang="en-US" dirty="0" err="1"/>
                        <a:t>Alblwi</a:t>
                      </a:r>
                      <a:r>
                        <a:rPr lang="en-US" dirty="0"/>
                        <a:t>.</a:t>
                      </a:r>
                    </a:p>
                    <a:p>
                      <a:r>
                        <a:rPr lang="en-US" dirty="0"/>
                        <a:t>3- Abdulrahman </a:t>
                      </a:r>
                      <a:r>
                        <a:rPr lang="en-US" dirty="0" err="1"/>
                        <a:t>Alabdali</a:t>
                      </a:r>
                      <a:r>
                        <a:rPr lang="en-US" dirty="0"/>
                        <a:t>.</a:t>
                      </a:r>
                    </a:p>
                  </a:txBody>
                  <a:tcPr/>
                </a:tc>
                <a:extLst>
                  <a:ext uri="{0D108BD9-81ED-4DB2-BD59-A6C34878D82A}">
                    <a16:rowId xmlns:a16="http://schemas.microsoft.com/office/drawing/2014/main" val="93391637"/>
                  </a:ext>
                </a:extLst>
              </a:tr>
              <a:tr h="370840">
                <a:tc>
                  <a:txBody>
                    <a:bodyPr/>
                    <a:lstStyle/>
                    <a:p>
                      <a:r>
                        <a:rPr lang="en-US" dirty="0"/>
                        <a:t>FCFS</a:t>
                      </a:r>
                    </a:p>
                  </a:txBody>
                  <a:tcPr/>
                </a:tc>
                <a:tc>
                  <a:txBody>
                    <a:bodyPr/>
                    <a:lstStyle/>
                    <a:p>
                      <a:r>
                        <a:rPr lang="en-US" dirty="0"/>
                        <a:t>1-Abdulkarim </a:t>
                      </a:r>
                      <a:r>
                        <a:rPr lang="en-US" dirty="0" err="1"/>
                        <a:t>Alasmari</a:t>
                      </a:r>
                      <a:r>
                        <a:rPr lang="en-US" dirty="0"/>
                        <a:t> </a:t>
                      </a:r>
                    </a:p>
                    <a:p>
                      <a:r>
                        <a:rPr lang="en-US" dirty="0"/>
                        <a:t>2- Sari </a:t>
                      </a:r>
                      <a:r>
                        <a:rPr lang="en-US" dirty="0" err="1"/>
                        <a:t>Alblwi</a:t>
                      </a:r>
                      <a:r>
                        <a:rPr lang="en-US" dirty="0"/>
                        <a:t>. </a:t>
                      </a:r>
                    </a:p>
                    <a:p>
                      <a:r>
                        <a:rPr lang="en-US" dirty="0"/>
                        <a:t>3- Abdulrahman </a:t>
                      </a:r>
                      <a:r>
                        <a:rPr lang="en-US" dirty="0" err="1"/>
                        <a:t>Alabdali</a:t>
                      </a:r>
                      <a:r>
                        <a:rPr lang="en-US" dirty="0"/>
                        <a:t>.</a:t>
                      </a:r>
                    </a:p>
                  </a:txBody>
                  <a:tcPr/>
                </a:tc>
                <a:extLst>
                  <a:ext uri="{0D108BD9-81ED-4DB2-BD59-A6C34878D82A}">
                    <a16:rowId xmlns:a16="http://schemas.microsoft.com/office/drawing/2014/main" val="996691836"/>
                  </a:ext>
                </a:extLst>
              </a:tr>
              <a:tr h="370840">
                <a:tc>
                  <a:txBody>
                    <a:bodyPr/>
                    <a:lstStyle/>
                    <a:p>
                      <a:r>
                        <a:rPr lang="en-US" dirty="0"/>
                        <a:t>Code</a:t>
                      </a:r>
                    </a:p>
                  </a:txBody>
                  <a:tcPr/>
                </a:tc>
                <a:tc>
                  <a:txBody>
                    <a:bodyPr/>
                    <a:lstStyle/>
                    <a:p>
                      <a:r>
                        <a:rPr lang="en-US" dirty="0"/>
                        <a:t>1-Abdulkarim </a:t>
                      </a:r>
                      <a:r>
                        <a:rPr lang="en-US" dirty="0" err="1"/>
                        <a:t>Alasmari</a:t>
                      </a:r>
                      <a:r>
                        <a:rPr lang="en-US" dirty="0"/>
                        <a:t> </a:t>
                      </a:r>
                    </a:p>
                    <a:p>
                      <a:r>
                        <a:rPr lang="en-US" dirty="0"/>
                        <a:t>2- Sari </a:t>
                      </a:r>
                      <a:r>
                        <a:rPr lang="en-US" dirty="0" err="1"/>
                        <a:t>Alblwi</a:t>
                      </a:r>
                      <a:r>
                        <a:rPr lang="en-US" dirty="0"/>
                        <a:t>.</a:t>
                      </a:r>
                    </a:p>
                    <a:p>
                      <a:r>
                        <a:rPr lang="en-US" dirty="0"/>
                        <a:t>3- Abdulrahman </a:t>
                      </a:r>
                      <a:r>
                        <a:rPr lang="en-US" dirty="0" err="1"/>
                        <a:t>Alabdali</a:t>
                      </a:r>
                      <a:r>
                        <a:rPr lang="en-US" dirty="0"/>
                        <a:t>.</a:t>
                      </a:r>
                    </a:p>
                  </a:txBody>
                  <a:tcPr/>
                </a:tc>
                <a:extLst>
                  <a:ext uri="{0D108BD9-81ED-4DB2-BD59-A6C34878D82A}">
                    <a16:rowId xmlns:a16="http://schemas.microsoft.com/office/drawing/2014/main" val="2072300551"/>
                  </a:ext>
                </a:extLst>
              </a:tr>
            </a:tbl>
          </a:graphicData>
        </a:graphic>
      </p:graphicFrame>
    </p:spTree>
    <p:extLst>
      <p:ext uri="{BB962C8B-B14F-4D97-AF65-F5344CB8AC3E}">
        <p14:creationId xmlns:p14="http://schemas.microsoft.com/office/powerpoint/2010/main" val="27037082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62941" y="1143000"/>
            <a:ext cx="4062942" cy="2438400"/>
          </a:xfrm>
        </p:spPr>
        <p:txBody>
          <a:bodyPr/>
          <a:lstStyle/>
          <a:p>
            <a:pPr algn="ctr"/>
            <a:r>
              <a:rPr lang="en-US" dirty="0">
                <a:solidFill>
                  <a:schemeClr val="accent1">
                    <a:lumMod val="60000"/>
                    <a:lumOff val="40000"/>
                  </a:schemeClr>
                </a:solidFill>
              </a:rPr>
              <a:t>Thank you!</a:t>
            </a:r>
          </a:p>
        </p:txBody>
      </p:sp>
    </p:spTree>
    <p:extLst>
      <p:ext uri="{BB962C8B-B14F-4D97-AF65-F5344CB8AC3E}">
        <p14:creationId xmlns:p14="http://schemas.microsoft.com/office/powerpoint/2010/main" val="3480339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Topics</a:t>
            </a:r>
          </a:p>
        </p:txBody>
      </p:sp>
      <p:sp>
        <p:nvSpPr>
          <p:cNvPr id="14" name="Content Placeholder 13"/>
          <p:cNvSpPr>
            <a:spLocks noGrp="1"/>
          </p:cNvSpPr>
          <p:nvPr>
            <p:ph idx="1"/>
          </p:nvPr>
        </p:nvSpPr>
        <p:spPr/>
        <p:txBody>
          <a:bodyPr/>
          <a:lstStyle/>
          <a:p>
            <a:r>
              <a:rPr lang="en-US" dirty="0"/>
              <a:t>RR</a:t>
            </a:r>
          </a:p>
          <a:p>
            <a:r>
              <a:rPr lang="en-US" dirty="0"/>
              <a:t>FCFS</a:t>
            </a:r>
          </a:p>
          <a:p>
            <a:r>
              <a:rPr lang="en-US" dirty="0"/>
              <a:t>Implementing </a:t>
            </a:r>
          </a:p>
          <a:p>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a:solidFill>
                  <a:schemeClr val="accent1">
                    <a:lumMod val="60000"/>
                    <a:lumOff val="40000"/>
                  </a:schemeClr>
                </a:solidFill>
              </a:rPr>
              <a:t>01 </a:t>
            </a:r>
            <a:br>
              <a:rPr lang="en-US" dirty="0">
                <a:solidFill>
                  <a:schemeClr val="accent1">
                    <a:lumMod val="60000"/>
                    <a:lumOff val="40000"/>
                  </a:schemeClr>
                </a:solidFill>
              </a:rPr>
            </a:br>
            <a:r>
              <a:rPr lang="en-US" dirty="0">
                <a:solidFill>
                  <a:schemeClr val="accent1">
                    <a:lumMod val="60000"/>
                    <a:lumOff val="40000"/>
                  </a:schemeClr>
                </a:solidFill>
              </a:rPr>
              <a:t>Round Robin (RR).</a:t>
            </a:r>
          </a:p>
        </p:txBody>
      </p:sp>
      <p:sp>
        <p:nvSpPr>
          <p:cNvPr id="3" name="Content Placeholder 2">
            <a:extLst>
              <a:ext uri="{FF2B5EF4-FFF2-40B4-BE49-F238E27FC236}">
                <a16:creationId xmlns:a16="http://schemas.microsoft.com/office/drawing/2014/main" id="{6686DEF7-F11D-EC4A-F0F1-4B32877D8852}"/>
              </a:ext>
            </a:extLst>
          </p:cNvPr>
          <p:cNvSpPr>
            <a:spLocks noGrp="1"/>
          </p:cNvSpPr>
          <p:nvPr>
            <p:ph idx="1"/>
          </p:nvPr>
        </p:nvSpPr>
        <p:spPr>
          <a:xfrm>
            <a:off x="1218883" y="1701796"/>
            <a:ext cx="10360501" cy="4699003"/>
          </a:xfrm>
        </p:spPr>
        <p:txBody>
          <a:bodyPr>
            <a:normAutofit/>
          </a:bodyPr>
          <a:lstStyle/>
          <a:p>
            <a:r>
              <a:rPr lang="en-GB" sz="2400" dirty="0"/>
              <a:t>Round Robin Scheduling is a scheduling algorithm used by the system to schedule CPU utilization. This is a </a:t>
            </a:r>
            <a:r>
              <a:rPr lang="en-GB" sz="2400" dirty="0" err="1"/>
              <a:t>preemptive</a:t>
            </a:r>
            <a:r>
              <a:rPr lang="en-GB" sz="2400" dirty="0"/>
              <a:t> algorithm. And one of its capabilities is that there exist a fixed time slice called the quantum that is associated with each process that enters. The job scheduler saves the progress of the process that is currently being executed and moves to the next process in the queue when its time quantum is up. </a:t>
            </a:r>
          </a:p>
          <a:p>
            <a:r>
              <a:rPr lang="en-GB" sz="2400" dirty="0"/>
              <a:t>There will be a switch called context switching that will make no process that will hold the CPU for a long period of time. It is probably one of the best and easiest scheduling algorithms because of its efficiency which depends on the quantum.</a:t>
            </a:r>
            <a:endParaRPr lang="en-US" sz="2400" dirty="0"/>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chemeClr val="accent1">
                    <a:lumMod val="60000"/>
                    <a:lumOff val="40000"/>
                  </a:schemeClr>
                </a:solidFill>
              </a:rPr>
              <a:t>PROS AND CONS FOR Round Robin </a:t>
            </a:r>
            <a:endParaRPr lang="en-US" dirty="0">
              <a:solidFill>
                <a:schemeClr val="accent1">
                  <a:lumMod val="60000"/>
                  <a:lumOff val="40000"/>
                </a:schemeClr>
              </a:solidFill>
            </a:endParaRPr>
          </a:p>
        </p:txBody>
      </p:sp>
      <p:sp>
        <p:nvSpPr>
          <p:cNvPr id="9" name="TextBox 8">
            <a:extLst>
              <a:ext uri="{FF2B5EF4-FFF2-40B4-BE49-F238E27FC236}">
                <a16:creationId xmlns:a16="http://schemas.microsoft.com/office/drawing/2014/main" id="{24731484-D1B6-703A-80E4-0D6673B425E0}"/>
              </a:ext>
            </a:extLst>
          </p:cNvPr>
          <p:cNvSpPr txBox="1"/>
          <p:nvPr/>
        </p:nvSpPr>
        <p:spPr>
          <a:xfrm>
            <a:off x="2208212" y="2057400"/>
            <a:ext cx="2286000" cy="400110"/>
          </a:xfrm>
          <a:prstGeom prst="rect">
            <a:avLst/>
          </a:prstGeom>
          <a:noFill/>
        </p:spPr>
        <p:txBody>
          <a:bodyPr wrap="square" rtlCol="0">
            <a:spAutoFit/>
          </a:bodyPr>
          <a:lstStyle/>
          <a:p>
            <a:r>
              <a:rPr lang="en-US" sz="2000" dirty="0"/>
              <a:t>PROS</a:t>
            </a:r>
            <a:endParaRPr lang="en-US" sz="2800" dirty="0"/>
          </a:p>
        </p:txBody>
      </p:sp>
      <p:sp>
        <p:nvSpPr>
          <p:cNvPr id="10" name="TextBox 9">
            <a:extLst>
              <a:ext uri="{FF2B5EF4-FFF2-40B4-BE49-F238E27FC236}">
                <a16:creationId xmlns:a16="http://schemas.microsoft.com/office/drawing/2014/main" id="{4AED15AA-53F2-D872-DEB0-CA79FC690487}"/>
              </a:ext>
            </a:extLst>
          </p:cNvPr>
          <p:cNvSpPr txBox="1"/>
          <p:nvPr/>
        </p:nvSpPr>
        <p:spPr>
          <a:xfrm>
            <a:off x="7694614" y="2057400"/>
            <a:ext cx="2286000" cy="400110"/>
          </a:xfrm>
          <a:prstGeom prst="rect">
            <a:avLst/>
          </a:prstGeom>
          <a:noFill/>
        </p:spPr>
        <p:txBody>
          <a:bodyPr wrap="square" rtlCol="0">
            <a:spAutoFit/>
          </a:bodyPr>
          <a:lstStyle/>
          <a:p>
            <a:r>
              <a:rPr lang="en-US" sz="2000" dirty="0"/>
              <a:t>CONS</a:t>
            </a:r>
            <a:endParaRPr lang="en-US" sz="2800" dirty="0"/>
          </a:p>
        </p:txBody>
      </p:sp>
      <p:sp>
        <p:nvSpPr>
          <p:cNvPr id="11" name="TextBox 10">
            <a:extLst>
              <a:ext uri="{FF2B5EF4-FFF2-40B4-BE49-F238E27FC236}">
                <a16:creationId xmlns:a16="http://schemas.microsoft.com/office/drawing/2014/main" id="{B5A77E4A-6ABF-876F-741A-C937E081F745}"/>
              </a:ext>
            </a:extLst>
          </p:cNvPr>
          <p:cNvSpPr txBox="1"/>
          <p:nvPr/>
        </p:nvSpPr>
        <p:spPr>
          <a:xfrm>
            <a:off x="1218883" y="2667000"/>
            <a:ext cx="3505200" cy="3170099"/>
          </a:xfrm>
          <a:prstGeom prst="rect">
            <a:avLst/>
          </a:prstGeom>
          <a:noFill/>
        </p:spPr>
        <p:txBody>
          <a:bodyPr wrap="square" rtlCol="0">
            <a:spAutoFit/>
          </a:bodyPr>
          <a:lstStyle/>
          <a:p>
            <a:pPr marL="514350" indent="-514350">
              <a:buFont typeface="+mj-lt"/>
              <a:buAutoNum type="romanLcPeriod"/>
            </a:pPr>
            <a:r>
              <a:rPr lang="en-GB" sz="2000" dirty="0"/>
              <a:t>It has low overhead for decision making. </a:t>
            </a:r>
          </a:p>
          <a:p>
            <a:pPr marL="514350" indent="-514350">
              <a:buFont typeface="+mj-lt"/>
              <a:buAutoNum type="romanLcPeriod"/>
            </a:pPr>
            <a:endParaRPr lang="en-GB" sz="2000" dirty="0"/>
          </a:p>
          <a:p>
            <a:pPr marL="514350" indent="-514350">
              <a:buFont typeface="+mj-lt"/>
              <a:buAutoNum type="romanLcPeriod"/>
            </a:pPr>
            <a:r>
              <a:rPr lang="en-GB" sz="2000" dirty="0"/>
              <a:t> It has equal priorities for all process unlike the rest of the algorithms because of its time quantum.</a:t>
            </a:r>
          </a:p>
          <a:p>
            <a:pPr marL="514350" indent="-514350">
              <a:buFont typeface="+mj-lt"/>
              <a:buAutoNum type="romanLcPeriod"/>
            </a:pPr>
            <a:endParaRPr lang="en-GB" sz="2000" dirty="0"/>
          </a:p>
          <a:p>
            <a:pPr marL="514350" indent="-514350">
              <a:buFont typeface="+mj-lt"/>
              <a:buAutoNum type="romanLcPeriod"/>
            </a:pPr>
            <a:r>
              <a:rPr lang="en-GB" sz="2000" dirty="0"/>
              <a:t> Starvation rarely occurs in this algorithm. </a:t>
            </a:r>
            <a:endParaRPr lang="en-US" sz="2800" dirty="0"/>
          </a:p>
        </p:txBody>
      </p:sp>
      <p:sp>
        <p:nvSpPr>
          <p:cNvPr id="12" name="TextBox 11">
            <a:extLst>
              <a:ext uri="{FF2B5EF4-FFF2-40B4-BE49-F238E27FC236}">
                <a16:creationId xmlns:a16="http://schemas.microsoft.com/office/drawing/2014/main" id="{C0042533-0457-E8C9-328F-9F601C2FCE0A}"/>
              </a:ext>
            </a:extLst>
          </p:cNvPr>
          <p:cNvSpPr txBox="1"/>
          <p:nvPr/>
        </p:nvSpPr>
        <p:spPr>
          <a:xfrm>
            <a:off x="6323012" y="2667000"/>
            <a:ext cx="3505199" cy="2862322"/>
          </a:xfrm>
          <a:prstGeom prst="rect">
            <a:avLst/>
          </a:prstGeom>
          <a:noFill/>
        </p:spPr>
        <p:txBody>
          <a:bodyPr wrap="square" rtlCol="0">
            <a:spAutoFit/>
          </a:bodyPr>
          <a:lstStyle/>
          <a:p>
            <a:pPr marL="514350" indent="-514350">
              <a:buFont typeface="+mj-lt"/>
              <a:buAutoNum type="romanLcPeriod"/>
            </a:pPr>
            <a:r>
              <a:rPr lang="en-GB" sz="2000" dirty="0"/>
              <a:t>The efficiency of the system is decreased if the quantum value has a low value as frequent switching takes place. </a:t>
            </a:r>
          </a:p>
          <a:p>
            <a:pPr marL="514350" indent="-514350">
              <a:buFont typeface="+mj-lt"/>
              <a:buAutoNum type="romanLcPeriod"/>
            </a:pPr>
            <a:endParaRPr lang="en-GB" sz="2000" dirty="0"/>
          </a:p>
          <a:p>
            <a:pPr marL="514350" indent="-514350">
              <a:buFont typeface="+mj-lt"/>
              <a:buAutoNum type="romanLcPeriod"/>
            </a:pPr>
            <a:r>
              <a:rPr lang="en-GB" sz="2000" dirty="0"/>
              <a:t>If the quantum time has a high value, the system might be irresponsive. </a:t>
            </a:r>
            <a:endParaRPr lang="en-US" sz="2800" dirty="0"/>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1">
                    <a:lumMod val="60000"/>
                    <a:lumOff val="40000"/>
                  </a:schemeClr>
                </a:solidFill>
              </a:rPr>
              <a:t>Round Robin Scheduling code</a:t>
            </a:r>
          </a:p>
        </p:txBody>
      </p:sp>
      <p:pic>
        <p:nvPicPr>
          <p:cNvPr id="8" name="Picture 7" descr="A screen shot of a computer program&#10;&#10;Description automatically generated with medium confidence">
            <a:extLst>
              <a:ext uri="{FF2B5EF4-FFF2-40B4-BE49-F238E27FC236}">
                <a16:creationId xmlns:a16="http://schemas.microsoft.com/office/drawing/2014/main" id="{75656733-15B1-E4E2-60E8-DF9EED05A2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3594" y="1498600"/>
            <a:ext cx="5058186" cy="5215698"/>
          </a:xfrm>
          <a:prstGeom prst="rect">
            <a:avLst/>
          </a:prstGeom>
        </p:spPr>
      </p:pic>
      <p:pic>
        <p:nvPicPr>
          <p:cNvPr id="10" name="Picture 9" descr="A screen shot of a computer program&#10;&#10;Description automatically generated with low confidence">
            <a:extLst>
              <a:ext uri="{FF2B5EF4-FFF2-40B4-BE49-F238E27FC236}">
                <a16:creationId xmlns:a16="http://schemas.microsoft.com/office/drawing/2014/main" id="{FCBF191B-044B-7A7F-0301-04BA283EF2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7045" y="1502611"/>
            <a:ext cx="5648410" cy="5195645"/>
          </a:xfrm>
          <a:prstGeom prst="rect">
            <a:avLst/>
          </a:prstGeom>
        </p:spPr>
      </p:pic>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53988" y="-533400"/>
            <a:ext cx="12877800" cy="1763168"/>
          </a:xfrm>
        </p:spPr>
        <p:txBody>
          <a:bodyPr>
            <a:normAutofit/>
          </a:bodyPr>
          <a:lstStyle/>
          <a:p>
            <a:pPr algn="ctr"/>
            <a:r>
              <a:rPr lang="en-GB" sz="4800" dirty="0">
                <a:solidFill>
                  <a:schemeClr val="accent1">
                    <a:lumMod val="60000"/>
                    <a:lumOff val="40000"/>
                  </a:schemeClr>
                </a:solidFill>
              </a:rPr>
              <a:t>Round Robin Scheduling output examples</a:t>
            </a:r>
            <a:endParaRPr lang="en-US" sz="4800" dirty="0">
              <a:solidFill>
                <a:schemeClr val="accent1">
                  <a:lumMod val="60000"/>
                  <a:lumOff val="40000"/>
                </a:schemeClr>
              </a:solidFill>
            </a:endParaRPr>
          </a:p>
        </p:txBody>
      </p:sp>
      <p:pic>
        <p:nvPicPr>
          <p:cNvPr id="3" name="Picture 2" descr="A picture containing text, screenshot, font&#10;&#10;Description automatically generated">
            <a:extLst>
              <a:ext uri="{FF2B5EF4-FFF2-40B4-BE49-F238E27FC236}">
                <a16:creationId xmlns:a16="http://schemas.microsoft.com/office/drawing/2014/main" id="{355EFC12-626B-6D3F-3C8E-ADA16CE08E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812" y="2046832"/>
            <a:ext cx="4876800" cy="3048000"/>
          </a:xfrm>
          <a:prstGeom prst="rect">
            <a:avLst/>
          </a:prstGeom>
        </p:spPr>
      </p:pic>
      <p:pic>
        <p:nvPicPr>
          <p:cNvPr id="7" name="Picture 6" descr="A picture containing text, screenshot, font&#10;&#10;Description automatically generated">
            <a:extLst>
              <a:ext uri="{FF2B5EF4-FFF2-40B4-BE49-F238E27FC236}">
                <a16:creationId xmlns:a16="http://schemas.microsoft.com/office/drawing/2014/main" id="{E4C07D49-6EE8-C92B-E15F-E0CC03192B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25700" y="2046832"/>
            <a:ext cx="5471106" cy="3048000"/>
          </a:xfrm>
          <a:prstGeom prst="rect">
            <a:avLst/>
          </a:prstGeom>
        </p:spPr>
      </p:pic>
      <p:sp>
        <p:nvSpPr>
          <p:cNvPr id="8" name="TextBox 7">
            <a:extLst>
              <a:ext uri="{FF2B5EF4-FFF2-40B4-BE49-F238E27FC236}">
                <a16:creationId xmlns:a16="http://schemas.microsoft.com/office/drawing/2014/main" id="{7B605178-8E8E-B5BC-7DB7-E26FC855F27C}"/>
              </a:ext>
            </a:extLst>
          </p:cNvPr>
          <p:cNvSpPr txBox="1"/>
          <p:nvPr/>
        </p:nvSpPr>
        <p:spPr>
          <a:xfrm>
            <a:off x="912812" y="1447800"/>
            <a:ext cx="3429000" cy="523220"/>
          </a:xfrm>
          <a:prstGeom prst="rect">
            <a:avLst/>
          </a:prstGeom>
          <a:noFill/>
        </p:spPr>
        <p:txBody>
          <a:bodyPr wrap="square" rtlCol="0">
            <a:spAutoFit/>
          </a:bodyPr>
          <a:lstStyle/>
          <a:p>
            <a:r>
              <a:rPr lang="en-US" sz="2800" dirty="0"/>
              <a:t>Quantum 8</a:t>
            </a:r>
          </a:p>
        </p:txBody>
      </p:sp>
      <p:sp>
        <p:nvSpPr>
          <p:cNvPr id="9" name="TextBox 8">
            <a:extLst>
              <a:ext uri="{FF2B5EF4-FFF2-40B4-BE49-F238E27FC236}">
                <a16:creationId xmlns:a16="http://schemas.microsoft.com/office/drawing/2014/main" id="{C7FDA78A-807A-8627-17AA-E6BA923F4098}"/>
              </a:ext>
            </a:extLst>
          </p:cNvPr>
          <p:cNvSpPr txBox="1"/>
          <p:nvPr/>
        </p:nvSpPr>
        <p:spPr>
          <a:xfrm>
            <a:off x="6425700" y="1447800"/>
            <a:ext cx="3429000" cy="523220"/>
          </a:xfrm>
          <a:prstGeom prst="rect">
            <a:avLst/>
          </a:prstGeom>
          <a:noFill/>
        </p:spPr>
        <p:txBody>
          <a:bodyPr wrap="square" rtlCol="0">
            <a:spAutoFit/>
          </a:bodyPr>
          <a:lstStyle/>
          <a:p>
            <a:r>
              <a:rPr lang="en-US" sz="2800" dirty="0"/>
              <a:t>Quantum 16</a:t>
            </a:r>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GB" dirty="0">
                <a:solidFill>
                  <a:schemeClr val="accent1">
                    <a:lumMod val="60000"/>
                    <a:lumOff val="40000"/>
                  </a:schemeClr>
                </a:solidFill>
              </a:rPr>
              <a:t>02</a:t>
            </a:r>
            <a:br>
              <a:rPr lang="en-GB" dirty="0">
                <a:solidFill>
                  <a:schemeClr val="accent1">
                    <a:lumMod val="60000"/>
                    <a:lumOff val="40000"/>
                  </a:schemeClr>
                </a:solidFill>
              </a:rPr>
            </a:br>
            <a:r>
              <a:rPr lang="en-GB" dirty="0">
                <a:solidFill>
                  <a:schemeClr val="accent1">
                    <a:lumMod val="60000"/>
                    <a:lumOff val="40000"/>
                  </a:schemeClr>
                </a:solidFill>
              </a:rPr>
              <a:t>First Come First Serve (FCFS)</a:t>
            </a:r>
            <a:endParaRPr lang="en-US" dirty="0">
              <a:solidFill>
                <a:schemeClr val="accent1">
                  <a:lumMod val="60000"/>
                  <a:lumOff val="40000"/>
                </a:schemeClr>
              </a:solidFill>
            </a:endParaRPr>
          </a:p>
        </p:txBody>
      </p:sp>
      <p:sp>
        <p:nvSpPr>
          <p:cNvPr id="10" name="Content Placeholder 9"/>
          <p:cNvSpPr>
            <a:spLocks noGrp="1"/>
          </p:cNvSpPr>
          <p:nvPr>
            <p:ph sz="half" idx="2"/>
          </p:nvPr>
        </p:nvSpPr>
        <p:spPr>
          <a:xfrm>
            <a:off x="1218883" y="1981200"/>
            <a:ext cx="7237729" cy="3733800"/>
          </a:xfrm>
        </p:spPr>
        <p:txBody>
          <a:bodyPr/>
          <a:lstStyle/>
          <a:p>
            <a:pPr marL="0" indent="0">
              <a:buNone/>
            </a:pPr>
            <a:r>
              <a:rPr lang="en-GB" b="0" i="0" dirty="0">
                <a:effectLst/>
                <a:latin typeface="-apple-system"/>
              </a:rPr>
              <a:t>FCFS (First-Come-First-Serve) is a </a:t>
            </a:r>
            <a:r>
              <a:rPr lang="en-GB" b="0" i="0" u="none" strike="noStrike" dirty="0">
                <a:effectLst/>
                <a:latin typeface="-apple-system"/>
              </a:rPr>
              <a:t>scheduling algorithm</a:t>
            </a:r>
            <a:r>
              <a:rPr lang="en-GB" b="0" i="0" dirty="0">
                <a:effectLst/>
                <a:latin typeface="-apple-system"/>
              </a:rPr>
              <a:t> used in operating systems and other contexts. </a:t>
            </a:r>
          </a:p>
          <a:p>
            <a:pPr marL="0" indent="0">
              <a:buNone/>
            </a:pPr>
            <a:r>
              <a:rPr lang="en-GB" b="0" i="0" dirty="0">
                <a:effectLst/>
                <a:latin typeface="-apple-system"/>
              </a:rPr>
              <a:t>It prioritizes tasks based on their </a:t>
            </a:r>
            <a:r>
              <a:rPr lang="en-GB" b="0" i="0" u="none" strike="noStrike" dirty="0">
                <a:effectLst/>
                <a:latin typeface="-apple-system"/>
              </a:rPr>
              <a:t>arrival time</a:t>
            </a:r>
            <a:r>
              <a:rPr lang="en-GB" b="0" i="0" dirty="0">
                <a:effectLst/>
                <a:latin typeface="-apple-system"/>
              </a:rPr>
              <a:t>, with the first task to arrive being processed first.</a:t>
            </a:r>
          </a:p>
          <a:p>
            <a:pPr marL="0" indent="0">
              <a:buNone/>
            </a:pPr>
            <a:r>
              <a:rPr lang="en-GB" b="0" i="0" dirty="0">
                <a:effectLst/>
                <a:latin typeface="-apple-system"/>
              </a:rPr>
              <a:t> This can lead to </a:t>
            </a:r>
            <a:r>
              <a:rPr lang="en-GB" b="0" i="0" u="none" strike="noStrike" dirty="0">
                <a:effectLst/>
                <a:latin typeface="-apple-system"/>
              </a:rPr>
              <a:t>long wait times</a:t>
            </a:r>
            <a:r>
              <a:rPr lang="en-GB" b="0" i="0" dirty="0">
                <a:effectLst/>
                <a:latin typeface="-apple-system"/>
              </a:rPr>
              <a:t> for later-arriving tasks if earlier tasks are particularly lengthy.</a:t>
            </a:r>
            <a:endParaRPr lang="en-US" dirty="0"/>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solidFill>
                  <a:schemeClr val="accent1">
                    <a:lumMod val="60000"/>
                    <a:lumOff val="40000"/>
                  </a:schemeClr>
                </a:solidFill>
              </a:rPr>
              <a:t>Advantages of First Come First Serve (FCFS)</a:t>
            </a:r>
            <a:endParaRPr lang="en-US" dirty="0"/>
          </a:p>
        </p:txBody>
      </p:sp>
      <p:sp>
        <p:nvSpPr>
          <p:cNvPr id="2" name="TextBox 1">
            <a:extLst>
              <a:ext uri="{FF2B5EF4-FFF2-40B4-BE49-F238E27FC236}">
                <a16:creationId xmlns:a16="http://schemas.microsoft.com/office/drawing/2014/main" id="{D3D98A20-DC2C-02E1-F352-2F14F4D8F05D}"/>
              </a:ext>
            </a:extLst>
          </p:cNvPr>
          <p:cNvSpPr txBox="1"/>
          <p:nvPr/>
        </p:nvSpPr>
        <p:spPr>
          <a:xfrm>
            <a:off x="1218883" y="2057400"/>
            <a:ext cx="7542529" cy="3539430"/>
          </a:xfrm>
          <a:prstGeom prst="rect">
            <a:avLst/>
          </a:prstGeom>
          <a:noFill/>
        </p:spPr>
        <p:txBody>
          <a:bodyPr wrap="square" rtlCol="0">
            <a:spAutoFit/>
          </a:bodyPr>
          <a:lstStyle/>
          <a:p>
            <a:pPr marL="457200" indent="-457200">
              <a:buFont typeface="Arial" panose="020B0604020202020204" pitchFamily="34" charset="0"/>
              <a:buChar char="•"/>
            </a:pPr>
            <a:r>
              <a:rPr lang="en-GB" sz="2800" dirty="0"/>
              <a:t>First Come First Serve algorithm has a very simple logic, it executes the process  requests one by one in the sequence they arrive. </a:t>
            </a:r>
          </a:p>
          <a:p>
            <a:pPr marL="514350" indent="-514350">
              <a:buFont typeface="Arial" panose="020B0604020202020204" pitchFamily="34" charset="0"/>
              <a:buChar char="•"/>
            </a:pPr>
            <a:endParaRPr lang="en-GB" sz="2800" dirty="0"/>
          </a:p>
          <a:p>
            <a:pPr marL="457200" indent="-457200">
              <a:buFont typeface="Arial" panose="020B0604020202020204" pitchFamily="34" charset="0"/>
              <a:buChar char="•"/>
            </a:pPr>
            <a:endParaRPr lang="en-GB" sz="2800" dirty="0"/>
          </a:p>
          <a:p>
            <a:pPr marL="457200" indent="-457200">
              <a:buFont typeface="Arial" panose="020B0604020202020204" pitchFamily="34" charset="0"/>
              <a:buChar char="•"/>
            </a:pPr>
            <a:r>
              <a:rPr lang="en-GB" sz="2800" dirty="0"/>
              <a:t>Thus, First Come First Serve is very simple and easy to understand and implement.</a:t>
            </a:r>
          </a:p>
          <a:p>
            <a:endParaRPr lang="en-GB" sz="2800" dirty="0"/>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433362-2866-3192-D410-0180F5B451FF}"/>
              </a:ext>
            </a:extLst>
          </p:cNvPr>
          <p:cNvSpPr txBox="1"/>
          <p:nvPr/>
        </p:nvSpPr>
        <p:spPr>
          <a:xfrm>
            <a:off x="2436812" y="228600"/>
            <a:ext cx="7848600" cy="523220"/>
          </a:xfrm>
          <a:prstGeom prst="rect">
            <a:avLst/>
          </a:prstGeom>
          <a:noFill/>
        </p:spPr>
        <p:txBody>
          <a:bodyPr wrap="square" rtlCol="0">
            <a:spAutoFit/>
          </a:bodyPr>
          <a:lstStyle/>
          <a:p>
            <a:pPr algn="ctr"/>
            <a:r>
              <a:rPr lang="en-US" sz="2800" dirty="0">
                <a:solidFill>
                  <a:schemeClr val="accent1">
                    <a:lumMod val="60000"/>
                    <a:lumOff val="40000"/>
                  </a:schemeClr>
                </a:solidFill>
              </a:rPr>
              <a:t>First come First served FCFS code</a:t>
            </a:r>
          </a:p>
        </p:txBody>
      </p:sp>
      <p:pic>
        <p:nvPicPr>
          <p:cNvPr id="4" name="Picture 3" descr="A screen shot of a computer program&#10;&#10;Description automatically generated with low confidence">
            <a:extLst>
              <a:ext uri="{FF2B5EF4-FFF2-40B4-BE49-F238E27FC236}">
                <a16:creationId xmlns:a16="http://schemas.microsoft.com/office/drawing/2014/main" id="{EB198FC8-3D46-EF37-2022-1F6C69848E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012" y="751820"/>
            <a:ext cx="4114800" cy="5437632"/>
          </a:xfrm>
          <a:prstGeom prst="rect">
            <a:avLst/>
          </a:prstGeom>
        </p:spPr>
      </p:pic>
      <p:pic>
        <p:nvPicPr>
          <p:cNvPr id="6" name="Picture 5" descr="A picture containing text, screenshot, software, display&#10;&#10;Description automatically generated">
            <a:extLst>
              <a:ext uri="{FF2B5EF4-FFF2-40B4-BE49-F238E27FC236}">
                <a16:creationId xmlns:a16="http://schemas.microsoft.com/office/drawing/2014/main" id="{28A2FA2E-9CE2-CFC4-06D8-4889EEA5AB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0845" y="751820"/>
            <a:ext cx="5769110" cy="5437632"/>
          </a:xfrm>
          <a:prstGeom prst="rect">
            <a:avLst/>
          </a:prstGeom>
        </p:spPr>
      </p:pic>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160</TotalTime>
  <Words>422</Words>
  <Application>Microsoft Office PowerPoint</Application>
  <PresentationFormat>Custom</PresentationFormat>
  <Paragraphs>56</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-apple-system</vt:lpstr>
      <vt:lpstr>Arial</vt:lpstr>
      <vt:lpstr>Calibri</vt:lpstr>
      <vt:lpstr>Tech 16x9</vt:lpstr>
      <vt:lpstr>OPERATING SYSTEMS</vt:lpstr>
      <vt:lpstr>Topics</vt:lpstr>
      <vt:lpstr>01  Round Robin (RR).</vt:lpstr>
      <vt:lpstr>PROS AND CONS FOR Round Robin </vt:lpstr>
      <vt:lpstr>Round Robin Scheduling code</vt:lpstr>
      <vt:lpstr>Round Robin Scheduling output examples</vt:lpstr>
      <vt:lpstr>02 First Come First Serve (FCFS)</vt:lpstr>
      <vt:lpstr>Advantages of First Come First Serve (FCFS)</vt:lpstr>
      <vt:lpstr>PowerPoint Presentation</vt:lpstr>
      <vt:lpstr>Fcfs code output</vt:lpstr>
      <vt:lpstr>Task table</vt:lpstr>
      <vt:lpstr>Thank you!</vt:lpstr>
    </vt:vector>
  </TitlesOfParts>
  <Company>User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creator>kreem alasmre</dc:creator>
  <cp:lastModifiedBy>kreem alasmre</cp:lastModifiedBy>
  <cp:revision>2</cp:revision>
  <dcterms:created xsi:type="dcterms:W3CDTF">2023-06-04T12:18:56Z</dcterms:created>
  <dcterms:modified xsi:type="dcterms:W3CDTF">2023-06-04T14:59:55Z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