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15" dirty="0"/>
              <a:t>9</a:t>
            </a:r>
            <a:r>
              <a:rPr spc="-15" dirty="0"/>
              <a:t>/</a:t>
            </a:r>
            <a:r>
              <a:rPr spc="15" dirty="0"/>
              <a:t>4</a:t>
            </a:r>
            <a:r>
              <a:rPr spc="-15" dirty="0"/>
              <a:t>/</a:t>
            </a:r>
            <a:r>
              <a:rPr spc="15" dirty="0"/>
              <a:t>20</a:t>
            </a:r>
            <a:r>
              <a:rPr spc="50" dirty="0"/>
              <a:t>X</a:t>
            </a:r>
            <a:r>
              <a:rPr spc="80" dirty="0"/>
              <a:t>X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65" dirty="0"/>
              <a:t>P</a:t>
            </a:r>
            <a:r>
              <a:rPr spc="10" dirty="0"/>
              <a:t>r</a:t>
            </a:r>
            <a:r>
              <a:rPr spc="40" dirty="0"/>
              <a:t>e</a:t>
            </a:r>
            <a:r>
              <a:rPr spc="-10" dirty="0"/>
              <a:t>s</a:t>
            </a:r>
            <a:r>
              <a:rPr spc="40" dirty="0"/>
              <a:t>e</a:t>
            </a:r>
            <a:r>
              <a:rPr spc="5" dirty="0"/>
              <a:t>n</a:t>
            </a:r>
            <a:r>
              <a:rPr spc="-5" dirty="0"/>
              <a:t>t</a:t>
            </a:r>
            <a:r>
              <a:rPr spc="20" dirty="0"/>
              <a:t>ati</a:t>
            </a:r>
            <a:r>
              <a:rPr spc="55" dirty="0"/>
              <a:t>o</a:t>
            </a:r>
            <a:r>
              <a:rPr spc="25" dirty="0"/>
              <a:t>n</a:t>
            </a:r>
            <a:r>
              <a:rPr spc="-95" dirty="0"/>
              <a:t> </a:t>
            </a:r>
            <a:r>
              <a:rPr spc="-25" dirty="0"/>
              <a:t>T</a:t>
            </a:r>
            <a:r>
              <a:rPr spc="20" dirty="0"/>
              <a:t>itle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40" dirty="0"/>
              <a:t>‹#›</a:t>
            </a:fld>
            <a:endParaRPr spc="4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0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15" dirty="0"/>
              <a:t>9</a:t>
            </a:r>
            <a:r>
              <a:rPr spc="-15" dirty="0"/>
              <a:t>/</a:t>
            </a:r>
            <a:r>
              <a:rPr spc="15" dirty="0"/>
              <a:t>4</a:t>
            </a:r>
            <a:r>
              <a:rPr spc="-15" dirty="0"/>
              <a:t>/</a:t>
            </a:r>
            <a:r>
              <a:rPr spc="15" dirty="0"/>
              <a:t>20</a:t>
            </a:r>
            <a:r>
              <a:rPr spc="50" dirty="0"/>
              <a:t>X</a:t>
            </a:r>
            <a:r>
              <a:rPr spc="80" dirty="0"/>
              <a:t>X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65" dirty="0"/>
              <a:t>P</a:t>
            </a:r>
            <a:r>
              <a:rPr spc="10" dirty="0"/>
              <a:t>r</a:t>
            </a:r>
            <a:r>
              <a:rPr spc="40" dirty="0"/>
              <a:t>e</a:t>
            </a:r>
            <a:r>
              <a:rPr spc="-10" dirty="0"/>
              <a:t>s</a:t>
            </a:r>
            <a:r>
              <a:rPr spc="40" dirty="0"/>
              <a:t>e</a:t>
            </a:r>
            <a:r>
              <a:rPr spc="5" dirty="0"/>
              <a:t>n</a:t>
            </a:r>
            <a:r>
              <a:rPr spc="-5" dirty="0"/>
              <a:t>t</a:t>
            </a:r>
            <a:r>
              <a:rPr spc="20" dirty="0"/>
              <a:t>ati</a:t>
            </a:r>
            <a:r>
              <a:rPr spc="55" dirty="0"/>
              <a:t>o</a:t>
            </a:r>
            <a:r>
              <a:rPr spc="25" dirty="0"/>
              <a:t>n</a:t>
            </a:r>
            <a:r>
              <a:rPr spc="-95" dirty="0"/>
              <a:t> </a:t>
            </a:r>
            <a:r>
              <a:rPr spc="-25" dirty="0"/>
              <a:t>T</a:t>
            </a:r>
            <a:r>
              <a:rPr spc="20" dirty="0"/>
              <a:t>itle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40" dirty="0"/>
              <a:t>‹#›</a:t>
            </a:fld>
            <a:endParaRPr spc="4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0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15" dirty="0"/>
              <a:t>9</a:t>
            </a:r>
            <a:r>
              <a:rPr spc="-15" dirty="0"/>
              <a:t>/</a:t>
            </a:r>
            <a:r>
              <a:rPr spc="15" dirty="0"/>
              <a:t>4</a:t>
            </a:r>
            <a:r>
              <a:rPr spc="-15" dirty="0"/>
              <a:t>/</a:t>
            </a:r>
            <a:r>
              <a:rPr spc="15" dirty="0"/>
              <a:t>20</a:t>
            </a:r>
            <a:r>
              <a:rPr spc="50" dirty="0"/>
              <a:t>X</a:t>
            </a:r>
            <a:r>
              <a:rPr spc="80" dirty="0"/>
              <a:t>X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65" dirty="0"/>
              <a:t>P</a:t>
            </a:r>
            <a:r>
              <a:rPr spc="10" dirty="0"/>
              <a:t>r</a:t>
            </a:r>
            <a:r>
              <a:rPr spc="40" dirty="0"/>
              <a:t>e</a:t>
            </a:r>
            <a:r>
              <a:rPr spc="-10" dirty="0"/>
              <a:t>s</a:t>
            </a:r>
            <a:r>
              <a:rPr spc="40" dirty="0"/>
              <a:t>e</a:t>
            </a:r>
            <a:r>
              <a:rPr spc="5" dirty="0"/>
              <a:t>n</a:t>
            </a:r>
            <a:r>
              <a:rPr spc="-5" dirty="0"/>
              <a:t>t</a:t>
            </a:r>
            <a:r>
              <a:rPr spc="20" dirty="0"/>
              <a:t>ati</a:t>
            </a:r>
            <a:r>
              <a:rPr spc="55" dirty="0"/>
              <a:t>o</a:t>
            </a:r>
            <a:r>
              <a:rPr spc="25" dirty="0"/>
              <a:t>n</a:t>
            </a:r>
            <a:r>
              <a:rPr spc="-95" dirty="0"/>
              <a:t> </a:t>
            </a:r>
            <a:r>
              <a:rPr spc="-25" dirty="0"/>
              <a:t>T</a:t>
            </a:r>
            <a:r>
              <a:rPr spc="20" dirty="0"/>
              <a:t>itle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40" dirty="0"/>
              <a:t>‹#›</a:t>
            </a:fld>
            <a:endParaRPr spc="4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0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15" dirty="0"/>
              <a:t>9</a:t>
            </a:r>
            <a:r>
              <a:rPr spc="-15" dirty="0"/>
              <a:t>/</a:t>
            </a:r>
            <a:r>
              <a:rPr spc="15" dirty="0"/>
              <a:t>4</a:t>
            </a:r>
            <a:r>
              <a:rPr spc="-15" dirty="0"/>
              <a:t>/</a:t>
            </a:r>
            <a:r>
              <a:rPr spc="15" dirty="0"/>
              <a:t>20</a:t>
            </a:r>
            <a:r>
              <a:rPr spc="50" dirty="0"/>
              <a:t>X</a:t>
            </a:r>
            <a:r>
              <a:rPr spc="80" dirty="0"/>
              <a:t>X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65" dirty="0"/>
              <a:t>P</a:t>
            </a:r>
            <a:r>
              <a:rPr spc="10" dirty="0"/>
              <a:t>r</a:t>
            </a:r>
            <a:r>
              <a:rPr spc="40" dirty="0"/>
              <a:t>e</a:t>
            </a:r>
            <a:r>
              <a:rPr spc="-10" dirty="0"/>
              <a:t>s</a:t>
            </a:r>
            <a:r>
              <a:rPr spc="40" dirty="0"/>
              <a:t>e</a:t>
            </a:r>
            <a:r>
              <a:rPr spc="5" dirty="0"/>
              <a:t>n</a:t>
            </a:r>
            <a:r>
              <a:rPr spc="-5" dirty="0"/>
              <a:t>t</a:t>
            </a:r>
            <a:r>
              <a:rPr spc="20" dirty="0"/>
              <a:t>ati</a:t>
            </a:r>
            <a:r>
              <a:rPr spc="55" dirty="0"/>
              <a:t>o</a:t>
            </a:r>
            <a:r>
              <a:rPr spc="25" dirty="0"/>
              <a:t>n</a:t>
            </a:r>
            <a:r>
              <a:rPr spc="-95" dirty="0"/>
              <a:t> </a:t>
            </a:r>
            <a:r>
              <a:rPr spc="-25" dirty="0"/>
              <a:t>T</a:t>
            </a:r>
            <a:r>
              <a:rPr spc="20" dirty="0"/>
              <a:t>itle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40" dirty="0"/>
              <a:t>‹#›</a:t>
            </a:fld>
            <a:endParaRPr spc="4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15" dirty="0"/>
              <a:t>9</a:t>
            </a:r>
            <a:r>
              <a:rPr spc="-15" dirty="0"/>
              <a:t>/</a:t>
            </a:r>
            <a:r>
              <a:rPr spc="15" dirty="0"/>
              <a:t>4</a:t>
            </a:r>
            <a:r>
              <a:rPr spc="-15" dirty="0"/>
              <a:t>/</a:t>
            </a:r>
            <a:r>
              <a:rPr spc="15" dirty="0"/>
              <a:t>20</a:t>
            </a:r>
            <a:r>
              <a:rPr spc="50" dirty="0"/>
              <a:t>X</a:t>
            </a:r>
            <a:r>
              <a:rPr spc="80" dirty="0"/>
              <a:t>X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65" dirty="0"/>
              <a:t>P</a:t>
            </a:r>
            <a:r>
              <a:rPr spc="10" dirty="0"/>
              <a:t>r</a:t>
            </a:r>
            <a:r>
              <a:rPr spc="40" dirty="0"/>
              <a:t>e</a:t>
            </a:r>
            <a:r>
              <a:rPr spc="-10" dirty="0"/>
              <a:t>s</a:t>
            </a:r>
            <a:r>
              <a:rPr spc="40" dirty="0"/>
              <a:t>e</a:t>
            </a:r>
            <a:r>
              <a:rPr spc="5" dirty="0"/>
              <a:t>n</a:t>
            </a:r>
            <a:r>
              <a:rPr spc="-5" dirty="0"/>
              <a:t>t</a:t>
            </a:r>
            <a:r>
              <a:rPr spc="20" dirty="0"/>
              <a:t>ati</a:t>
            </a:r>
            <a:r>
              <a:rPr spc="55" dirty="0"/>
              <a:t>o</a:t>
            </a:r>
            <a:r>
              <a:rPr spc="25" dirty="0"/>
              <a:t>n</a:t>
            </a:r>
            <a:r>
              <a:rPr spc="-95" dirty="0"/>
              <a:t> </a:t>
            </a:r>
            <a:r>
              <a:rPr spc="-25" dirty="0"/>
              <a:t>T</a:t>
            </a:r>
            <a:r>
              <a:rPr spc="20" dirty="0"/>
              <a:t>itle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40" dirty="0"/>
              <a:t>‹#›</a:t>
            </a:fld>
            <a:endParaRPr spc="4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52438" y="0"/>
            <a:ext cx="11244349" cy="209086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66737" y="4825"/>
            <a:ext cx="11163300" cy="2019300"/>
          </a:xfrm>
          <a:custGeom>
            <a:avLst/>
            <a:gdLst/>
            <a:ahLst/>
            <a:cxnLst/>
            <a:rect l="l" t="t" r="r" b="b"/>
            <a:pathLst>
              <a:path w="11163300" h="2019300">
                <a:moveTo>
                  <a:pt x="11163300" y="0"/>
                </a:moveTo>
                <a:lnTo>
                  <a:pt x="0" y="0"/>
                </a:lnTo>
                <a:lnTo>
                  <a:pt x="0" y="2019300"/>
                </a:lnTo>
                <a:lnTo>
                  <a:pt x="11163300" y="2019300"/>
                </a:lnTo>
                <a:lnTo>
                  <a:pt x="111633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95300" y="790575"/>
            <a:ext cx="133350" cy="704850"/>
          </a:xfrm>
          <a:custGeom>
            <a:avLst/>
            <a:gdLst/>
            <a:ahLst/>
            <a:cxnLst/>
            <a:rect l="l" t="t" r="r" b="b"/>
            <a:pathLst>
              <a:path w="133350" h="704850">
                <a:moveTo>
                  <a:pt x="133350" y="0"/>
                </a:moveTo>
                <a:lnTo>
                  <a:pt x="0" y="0"/>
                </a:lnTo>
                <a:lnTo>
                  <a:pt x="0" y="704850"/>
                </a:lnTo>
                <a:lnTo>
                  <a:pt x="133350" y="704850"/>
                </a:lnTo>
                <a:lnTo>
                  <a:pt x="133350" y="0"/>
                </a:lnTo>
                <a:close/>
              </a:path>
            </a:pathLst>
          </a:custGeom>
          <a:solidFill>
            <a:srgbClr val="F5A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96439" y="1648777"/>
            <a:ext cx="8199120" cy="2541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900" b="0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53085" y="2309431"/>
            <a:ext cx="11085829" cy="299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84885" y="6440110"/>
            <a:ext cx="676910" cy="210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15" dirty="0"/>
              <a:t>9</a:t>
            </a:r>
            <a:r>
              <a:rPr spc="-15" dirty="0"/>
              <a:t>/</a:t>
            </a:r>
            <a:r>
              <a:rPr spc="15" dirty="0"/>
              <a:t>4</a:t>
            </a:r>
            <a:r>
              <a:rPr spc="-15" dirty="0"/>
              <a:t>/</a:t>
            </a:r>
            <a:r>
              <a:rPr spc="15" dirty="0"/>
              <a:t>20</a:t>
            </a:r>
            <a:r>
              <a:rPr spc="50" dirty="0"/>
              <a:t>X</a:t>
            </a:r>
            <a:r>
              <a:rPr spc="80" dirty="0"/>
              <a:t>X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493639" y="6440110"/>
            <a:ext cx="1223009" cy="210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65" dirty="0"/>
              <a:t>P</a:t>
            </a:r>
            <a:r>
              <a:rPr spc="10" dirty="0"/>
              <a:t>r</a:t>
            </a:r>
            <a:r>
              <a:rPr spc="40" dirty="0"/>
              <a:t>e</a:t>
            </a:r>
            <a:r>
              <a:rPr spc="-10" dirty="0"/>
              <a:t>s</a:t>
            </a:r>
            <a:r>
              <a:rPr spc="40" dirty="0"/>
              <a:t>e</a:t>
            </a:r>
            <a:r>
              <a:rPr spc="5" dirty="0"/>
              <a:t>n</a:t>
            </a:r>
            <a:r>
              <a:rPr spc="-5" dirty="0"/>
              <a:t>t</a:t>
            </a:r>
            <a:r>
              <a:rPr spc="20" dirty="0"/>
              <a:t>ati</a:t>
            </a:r>
            <a:r>
              <a:rPr spc="55" dirty="0"/>
              <a:t>o</a:t>
            </a:r>
            <a:r>
              <a:rPr spc="25" dirty="0"/>
              <a:t>n</a:t>
            </a:r>
            <a:r>
              <a:rPr spc="-95" dirty="0"/>
              <a:t> </a:t>
            </a:r>
            <a:r>
              <a:rPr spc="-25" dirty="0"/>
              <a:t>T</a:t>
            </a:r>
            <a:r>
              <a:rPr spc="20" dirty="0"/>
              <a:t>itle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93119" y="6440110"/>
            <a:ext cx="250825" cy="210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40" dirty="0"/>
              <a:t>‹#›</a:t>
            </a:fld>
            <a:endParaRPr spc="4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19200" y="2286000"/>
            <a:ext cx="9225280" cy="3081655"/>
            <a:chOff x="1514460" y="1466680"/>
            <a:chExt cx="9225280" cy="30816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4460" y="1466680"/>
              <a:ext cx="9225054" cy="308148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28826" y="1481073"/>
              <a:ext cx="9144000" cy="3000375"/>
            </a:xfrm>
            <a:custGeom>
              <a:avLst/>
              <a:gdLst/>
              <a:ahLst/>
              <a:cxnLst/>
              <a:rect l="l" t="t" r="r" b="b"/>
              <a:pathLst>
                <a:path w="9144000" h="3000375">
                  <a:moveTo>
                    <a:pt x="9144000" y="0"/>
                  </a:moveTo>
                  <a:lnTo>
                    <a:pt x="0" y="0"/>
                  </a:lnTo>
                  <a:lnTo>
                    <a:pt x="0" y="3000375"/>
                  </a:lnTo>
                  <a:lnTo>
                    <a:pt x="9144000" y="300037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28826" y="1481073"/>
              <a:ext cx="9144000" cy="3000375"/>
            </a:xfrm>
            <a:custGeom>
              <a:avLst/>
              <a:gdLst/>
              <a:ahLst/>
              <a:cxnLst/>
              <a:rect l="l" t="t" r="r" b="b"/>
              <a:pathLst>
                <a:path w="9144000" h="3000375">
                  <a:moveTo>
                    <a:pt x="0" y="3000375"/>
                  </a:moveTo>
                  <a:lnTo>
                    <a:pt x="9144000" y="3000375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000375"/>
                  </a:lnTo>
                  <a:close/>
                </a:path>
              </a:pathLst>
            </a:custGeom>
            <a:ln w="1270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Picture 6" descr="Velammal Institute of Technolog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04800"/>
            <a:ext cx="779443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447800" y="2590800"/>
            <a:ext cx="8991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Bell MT" panose="02020503060305020303" pitchFamily="18" charset="0"/>
              </a:rPr>
              <a:t>Project name :</a:t>
            </a:r>
            <a:r>
              <a:rPr lang="en-IN" sz="2000" dirty="0">
                <a:latin typeface="Bell MT" panose="02020503060305020303" pitchFamily="18" charset="0"/>
              </a:rPr>
              <a:t> AIR QUALITY MONITORING </a:t>
            </a:r>
          </a:p>
          <a:p>
            <a:r>
              <a:rPr lang="en-IN" sz="2000" b="1" dirty="0">
                <a:latin typeface="Bell MT" panose="02020503060305020303" pitchFamily="18" charset="0"/>
              </a:rPr>
              <a:t>Team name : </a:t>
            </a:r>
            <a:r>
              <a:rPr lang="en-IN" sz="2000" dirty="0">
                <a:latin typeface="Bell MT" panose="02020503060305020303" pitchFamily="18" charset="0"/>
              </a:rPr>
              <a:t>Proj</a:t>
            </a:r>
            <a:r>
              <a:rPr lang="en-IN" sz="2000">
                <a:latin typeface="Bell MT" panose="02020503060305020303" pitchFamily="18" charset="0"/>
              </a:rPr>
              <a:t>_224787_</a:t>
            </a:r>
            <a:r>
              <a:rPr lang="en-IN" sz="2000" dirty="0">
                <a:latin typeface="Bell MT" panose="02020503060305020303" pitchFamily="18" charset="0"/>
              </a:rPr>
              <a:t>Team_5 </a:t>
            </a:r>
          </a:p>
          <a:p>
            <a:r>
              <a:rPr lang="en-IN" sz="2000" b="1" dirty="0">
                <a:latin typeface="Bell MT" panose="02020503060305020303" pitchFamily="18" charset="0"/>
              </a:rPr>
              <a:t>Team members :</a:t>
            </a:r>
          </a:p>
          <a:p>
            <a:r>
              <a:rPr lang="en-IN" dirty="0">
                <a:latin typeface="Bell MT" panose="02020503060305020303" pitchFamily="18" charset="0"/>
              </a:rPr>
              <a:t>	Arun </a:t>
            </a:r>
            <a:r>
              <a:rPr lang="en-IN" dirty="0" err="1">
                <a:latin typeface="Bell MT" panose="02020503060305020303" pitchFamily="18" charset="0"/>
              </a:rPr>
              <a:t>kumar</a:t>
            </a:r>
            <a:r>
              <a:rPr lang="en-IN" dirty="0">
                <a:latin typeface="Bell MT" panose="02020503060305020303" pitchFamily="18" charset="0"/>
              </a:rPr>
              <a:t> S(113321205007)</a:t>
            </a:r>
          </a:p>
          <a:p>
            <a:r>
              <a:rPr lang="en-IN" dirty="0">
                <a:latin typeface="Bell MT" panose="02020503060305020303" pitchFamily="18" charset="0"/>
              </a:rPr>
              <a:t>	Ganesh J(113321205014)</a:t>
            </a:r>
          </a:p>
          <a:p>
            <a:r>
              <a:rPr lang="en-IN" dirty="0">
                <a:latin typeface="Bell MT" panose="02020503060305020303" pitchFamily="18" charset="0"/>
              </a:rPr>
              <a:t>	Hariharan U (113321205016)</a:t>
            </a:r>
          </a:p>
          <a:p>
            <a:r>
              <a:rPr lang="en-IN" dirty="0">
                <a:latin typeface="Bell MT" panose="02020503060305020303" pitchFamily="18" charset="0"/>
              </a:rPr>
              <a:t>	</a:t>
            </a:r>
            <a:r>
              <a:rPr lang="en-IN" dirty="0" err="1">
                <a:latin typeface="Bell MT" panose="02020503060305020303" pitchFamily="18" charset="0"/>
              </a:rPr>
              <a:t>Akilan</a:t>
            </a:r>
            <a:r>
              <a:rPr lang="en-IN" dirty="0">
                <a:latin typeface="Bell MT" panose="02020503060305020303" pitchFamily="18" charset="0"/>
              </a:rPr>
              <a:t> K(113321205005)</a:t>
            </a:r>
          </a:p>
          <a:p>
            <a:endParaRPr lang="en-IN" dirty="0"/>
          </a:p>
        </p:txBody>
      </p:sp>
      <p:sp>
        <p:nvSpPr>
          <p:cNvPr id="9" name="TextBox 1"/>
          <p:cNvSpPr txBox="1"/>
          <p:nvPr/>
        </p:nvSpPr>
        <p:spPr>
          <a:xfrm>
            <a:off x="304800" y="1524000"/>
            <a:ext cx="10804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	</a:t>
            </a:r>
            <a:r>
              <a:rPr lang="en-IN" sz="2000" b="1" dirty="0">
                <a:latin typeface="Bell MT" panose="02020503060305020303" pitchFamily="18" charset="0"/>
              </a:rPr>
              <a:t>DEPARTMENT OF INFORMATION TECHNOLOGY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76825" y="600075"/>
            <a:ext cx="552450" cy="76200"/>
          </a:xfrm>
          <a:custGeom>
            <a:avLst/>
            <a:gdLst/>
            <a:ahLst/>
            <a:cxnLst/>
            <a:rect l="l" t="t" r="r" b="b"/>
            <a:pathLst>
              <a:path w="552450" h="76200">
                <a:moveTo>
                  <a:pt x="552450" y="0"/>
                </a:moveTo>
                <a:lnTo>
                  <a:pt x="0" y="0"/>
                </a:lnTo>
                <a:lnTo>
                  <a:pt x="0" y="76200"/>
                </a:lnTo>
                <a:lnTo>
                  <a:pt x="552450" y="76200"/>
                </a:lnTo>
                <a:lnTo>
                  <a:pt x="552450" y="0"/>
                </a:lnTo>
                <a:close/>
              </a:path>
            </a:pathLst>
          </a:custGeom>
          <a:solidFill>
            <a:srgbClr val="F5A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95875" y="2933700"/>
            <a:ext cx="6219825" cy="19050"/>
          </a:xfrm>
          <a:custGeom>
            <a:avLst/>
            <a:gdLst/>
            <a:ahLst/>
            <a:cxnLst/>
            <a:rect l="l" t="t" r="r" b="b"/>
            <a:pathLst>
              <a:path w="6219825" h="19050">
                <a:moveTo>
                  <a:pt x="6219825" y="0"/>
                </a:moveTo>
                <a:lnTo>
                  <a:pt x="0" y="0"/>
                </a:lnTo>
                <a:lnTo>
                  <a:pt x="0" y="19050"/>
                </a:lnTo>
                <a:lnTo>
                  <a:pt x="6219825" y="19050"/>
                </a:lnTo>
                <a:lnTo>
                  <a:pt x="6219825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05400" y="1905000"/>
            <a:ext cx="6110860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000" dirty="0"/>
              <a:t>Project Definition</a:t>
            </a:r>
            <a:endParaRPr sz="4000" dirty="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600075"/>
            <a:ext cx="4048125" cy="558165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105400" y="3048000"/>
            <a:ext cx="6720460" cy="33368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Bell MT" panose="02020503060305020303" pitchFamily="18" charset="0"/>
              </a:rPr>
              <a:t>Developing an IoT-based air quality monitoring system involves defining key parameters, such as the types of pollutants to measure (e.g., PM2.5, CO2)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Bell MT" panose="02020503060305020303" pitchFamily="18" charset="0"/>
              </a:rPr>
              <a:t>Desired accuracy levels, sensor placement, data transmission protocols, and user interface requirements for real-time tracking.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Bell MT" panose="02020503060305020303" pitchFamily="18" charset="0"/>
              </a:rPr>
              <a:t>Addressing air quality monitoring challenges involves identifying issues like inadequate sensor coverage, data accuracy concerns, real-time data accessibility, and public awareness. 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Bell MT" panose="02020503060305020303" pitchFamily="18" charset="0"/>
              </a:rPr>
              <a:t>Crafting a problem definition entails specifying the target pollutants, outlining spatial requirements for monitoring, and considering factors like sensor calibration and maintenance for reliable and actionable air quality information.</a:t>
            </a:r>
            <a:endParaRPr lang="en-IN" dirty="0">
              <a:latin typeface="Bell MT" panose="02020503060305020303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104244" y="6477000"/>
            <a:ext cx="1143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40" dirty="0">
                <a:solidFill>
                  <a:srgbClr val="888888"/>
                </a:solidFill>
                <a:latin typeface="Tahoma" panose="020B0604030504040204"/>
                <a:cs typeface="Tahoma" panose="020B0604030504040204"/>
              </a:rPr>
              <a:t>2</a:t>
            </a:r>
            <a:endParaRPr sz="120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600075"/>
            <a:ext cx="552450" cy="76200"/>
          </a:xfrm>
          <a:custGeom>
            <a:avLst/>
            <a:gdLst/>
            <a:ahLst/>
            <a:cxnLst/>
            <a:rect l="l" t="t" r="r" b="b"/>
            <a:pathLst>
              <a:path w="552450" h="76200">
                <a:moveTo>
                  <a:pt x="552450" y="0"/>
                </a:moveTo>
                <a:lnTo>
                  <a:pt x="0" y="0"/>
                </a:lnTo>
                <a:lnTo>
                  <a:pt x="0" y="76200"/>
                </a:lnTo>
                <a:lnTo>
                  <a:pt x="552450" y="76200"/>
                </a:lnTo>
                <a:lnTo>
                  <a:pt x="552450" y="0"/>
                </a:lnTo>
                <a:close/>
              </a:path>
            </a:pathLst>
          </a:custGeom>
          <a:solidFill>
            <a:srgbClr val="F5A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9125" y="2933700"/>
            <a:ext cx="6219825" cy="19050"/>
          </a:xfrm>
          <a:custGeom>
            <a:avLst/>
            <a:gdLst/>
            <a:ahLst/>
            <a:cxnLst/>
            <a:rect l="l" t="t" r="r" b="b"/>
            <a:pathLst>
              <a:path w="6219825" h="19050">
                <a:moveTo>
                  <a:pt x="6219825" y="0"/>
                </a:moveTo>
                <a:lnTo>
                  <a:pt x="0" y="0"/>
                </a:lnTo>
                <a:lnTo>
                  <a:pt x="0" y="19050"/>
                </a:lnTo>
                <a:lnTo>
                  <a:pt x="6219825" y="19050"/>
                </a:lnTo>
                <a:lnTo>
                  <a:pt x="6219825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5800" y="2133600"/>
            <a:ext cx="5334000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000" b="1" spc="780" dirty="0"/>
              <a:t>O</a:t>
            </a:r>
            <a:r>
              <a:rPr lang="en-IN" sz="4000" b="1" spc="195" dirty="0"/>
              <a:t>b</a:t>
            </a:r>
            <a:r>
              <a:rPr lang="en-IN" sz="4000" b="1" spc="75" dirty="0"/>
              <a:t>j</a:t>
            </a:r>
            <a:r>
              <a:rPr lang="en-IN" sz="4000" b="1" spc="210" dirty="0"/>
              <a:t>e</a:t>
            </a:r>
            <a:r>
              <a:rPr lang="en-IN" sz="4000" b="1" spc="240" dirty="0"/>
              <a:t>c</a:t>
            </a:r>
            <a:r>
              <a:rPr lang="en-IN" sz="4000" b="1" spc="60" dirty="0"/>
              <a:t>tive</a:t>
            </a:r>
            <a:endParaRPr sz="4000" b="1" dirty="0"/>
          </a:p>
        </p:txBody>
      </p:sp>
      <p:sp>
        <p:nvSpPr>
          <p:cNvPr id="5" name="object 5"/>
          <p:cNvSpPr txBox="1"/>
          <p:nvPr/>
        </p:nvSpPr>
        <p:spPr>
          <a:xfrm>
            <a:off x="691832" y="3364928"/>
            <a:ext cx="6110605" cy="2257669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algn="l"/>
            <a:r>
              <a:rPr lang="en-US" dirty="0">
                <a:latin typeface="Bell MT" panose="02020503060305020303" pitchFamily="18" charset="0"/>
              </a:rPr>
              <a:t>1.Data Accuracy.</a:t>
            </a:r>
          </a:p>
          <a:p>
            <a:pPr algn="l"/>
            <a:r>
              <a:rPr lang="en-US" dirty="0">
                <a:latin typeface="Bell MT" panose="02020503060305020303" pitchFamily="18" charset="0"/>
              </a:rPr>
              <a:t>2.Alert Mechanism.</a:t>
            </a:r>
          </a:p>
          <a:p>
            <a:pPr algn="l"/>
            <a:r>
              <a:rPr lang="en-US" dirty="0">
                <a:latin typeface="Bell MT" panose="02020503060305020303" pitchFamily="18" charset="0"/>
              </a:rPr>
              <a:t>3.User-Friendly Interface.</a:t>
            </a:r>
          </a:p>
          <a:p>
            <a:pPr algn="l"/>
            <a:r>
              <a:rPr lang="en-US" dirty="0">
                <a:latin typeface="Bell MT" panose="02020503060305020303" pitchFamily="18" charset="0"/>
              </a:rPr>
              <a:t>4.Integration with IoT Networks.</a:t>
            </a:r>
          </a:p>
          <a:p>
            <a:pPr algn="l"/>
            <a:r>
              <a:rPr lang="en-US" dirty="0">
                <a:latin typeface="Bell MT" panose="02020503060305020303" pitchFamily="18" charset="0"/>
              </a:rPr>
              <a:t>5.Historical Data Analysis.</a:t>
            </a:r>
          </a:p>
          <a:p>
            <a:pPr algn="l"/>
            <a:r>
              <a:rPr lang="en-US" dirty="0">
                <a:latin typeface="Bell MT" panose="02020503060305020303" pitchFamily="18" charset="0"/>
              </a:rPr>
              <a:t>6.Public Awareness. </a:t>
            </a:r>
          </a:p>
          <a:p>
            <a:pPr algn="l"/>
            <a:r>
              <a:rPr lang="en-US" dirty="0">
                <a:latin typeface="Bell MT" panose="02020503060305020303" pitchFamily="18" charset="0"/>
              </a:rPr>
              <a:t>7.Remote Maintenance.</a:t>
            </a:r>
          </a:p>
          <a:p>
            <a:pPr algn="l"/>
            <a:r>
              <a:rPr lang="en-US" dirty="0">
                <a:latin typeface="Bell MT" panose="02020503060305020303" pitchFamily="18" charset="0"/>
              </a:rPr>
              <a:t>8.Scalability.</a:t>
            </a:r>
            <a:endParaRPr lang="en-IN" dirty="0">
              <a:latin typeface="Bell MT" panose="02020503060305020303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96175" y="1362075"/>
            <a:ext cx="4505325" cy="2505075"/>
          </a:xfrm>
          <a:prstGeom prst="rect">
            <a:avLst/>
          </a:prstGeom>
        </p:spPr>
      </p:pic>
      <p:sp>
        <p:nvSpPr>
          <p:cNvPr id="8" name="object 9"/>
          <p:cNvSpPr txBox="1"/>
          <p:nvPr/>
        </p:nvSpPr>
        <p:spPr>
          <a:xfrm>
            <a:off x="11104244" y="6434454"/>
            <a:ext cx="1143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spc="40" dirty="0">
                <a:solidFill>
                  <a:srgbClr val="888888"/>
                </a:solidFill>
                <a:latin typeface="Tahoma" panose="020B0604030504040204"/>
                <a:cs typeface="Tahoma" panose="020B0604030504040204"/>
              </a:rPr>
              <a:t>3</a:t>
            </a:r>
            <a:endParaRPr sz="1200" dirty="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600075"/>
            <a:ext cx="552450" cy="76200"/>
          </a:xfrm>
          <a:custGeom>
            <a:avLst/>
            <a:gdLst/>
            <a:ahLst/>
            <a:cxnLst/>
            <a:rect l="l" t="t" r="r" b="b"/>
            <a:pathLst>
              <a:path w="552450" h="76200">
                <a:moveTo>
                  <a:pt x="552450" y="0"/>
                </a:moveTo>
                <a:lnTo>
                  <a:pt x="0" y="0"/>
                </a:lnTo>
                <a:lnTo>
                  <a:pt x="0" y="76200"/>
                </a:lnTo>
                <a:lnTo>
                  <a:pt x="552450" y="76200"/>
                </a:lnTo>
                <a:lnTo>
                  <a:pt x="552450" y="0"/>
                </a:lnTo>
                <a:close/>
              </a:path>
            </a:pathLst>
          </a:custGeom>
          <a:solidFill>
            <a:srgbClr val="F5A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3400" y="2362200"/>
            <a:ext cx="6219825" cy="19050"/>
          </a:xfrm>
          <a:custGeom>
            <a:avLst/>
            <a:gdLst/>
            <a:ahLst/>
            <a:cxnLst/>
            <a:rect l="l" t="t" r="r" b="b"/>
            <a:pathLst>
              <a:path w="6219825" h="19050">
                <a:moveTo>
                  <a:pt x="6219825" y="0"/>
                </a:moveTo>
                <a:lnTo>
                  <a:pt x="0" y="0"/>
                </a:lnTo>
                <a:lnTo>
                  <a:pt x="0" y="19050"/>
                </a:lnTo>
                <a:lnTo>
                  <a:pt x="6219825" y="19050"/>
                </a:lnTo>
                <a:lnTo>
                  <a:pt x="6219825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3400" y="1577576"/>
            <a:ext cx="7391400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30"/>
              </a:spcBef>
            </a:pPr>
            <a:r>
              <a:rPr lang="en-IN" sz="4000" b="1" dirty="0"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IOT SENSOR DEVICE</a:t>
            </a:r>
            <a:r>
              <a:rPr lang="en-IN" sz="4000" b="1" dirty="0">
                <a:solidFill>
                  <a:srgbClr val="313131"/>
                </a:solidFill>
                <a:effectLst/>
                <a:latin typeface="Bell MT" panose="02020503060305020303" pitchFamily="18" charset="0"/>
              </a:rPr>
              <a:t>: </a:t>
            </a:r>
            <a:endParaRPr sz="4000" b="1" dirty="0"/>
          </a:p>
        </p:txBody>
      </p:sp>
      <p:sp>
        <p:nvSpPr>
          <p:cNvPr id="5" name="object 5"/>
          <p:cNvSpPr txBox="1"/>
          <p:nvPr/>
        </p:nvSpPr>
        <p:spPr>
          <a:xfrm>
            <a:off x="533400" y="2438400"/>
            <a:ext cx="6547168" cy="360803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800" b="1" dirty="0"/>
              <a:t>Sensor Selection</a:t>
            </a:r>
            <a:r>
              <a:rPr lang="en-US" dirty="0"/>
              <a:t>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</a:t>
            </a:r>
            <a:r>
              <a:rPr lang="en-US" dirty="0"/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sensors for key pollutants (e.g., PM2.5, CO2, NO2) based on accuracy, sensitivity, and environmental suitability.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800" b="1" dirty="0">
                <a:cs typeface="Times New Roman" panose="02020603050405020304" pitchFamily="18" charset="0"/>
              </a:rPr>
              <a:t>Power Efficiency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Design sensors for optimal power consumption to prolong battery life, considering energy-efficient technologies like low-power modes and sleep cycles.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800" b="1" dirty="0">
                <a:cs typeface="Times New Roman" panose="02020603050405020304" pitchFamily="18" charset="0"/>
              </a:rPr>
              <a:t>Data Transmission Protocol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Select an efficient and secure communication protocol for  transmitting data from sensors to the central monitoring system, considering factors like range and data rate.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800" b="1" dirty="0">
                <a:cs typeface="Times New Roman" panose="02020603050405020304" pitchFamily="18" charset="0"/>
              </a:rPr>
              <a:t>Integration with IoT </a:t>
            </a:r>
            <a:r>
              <a:rPr lang="en-US" sz="1800" b="1" dirty="0" err="1">
                <a:cs typeface="Times New Roman" panose="02020603050405020304" pitchFamily="18" charset="0"/>
              </a:rPr>
              <a:t>Platforms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:Ensure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compatibility with popular IoT platforms for seamless data integration, management, and analysis.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96175" y="1362075"/>
            <a:ext cx="4505325" cy="25050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506200" y="6477000"/>
            <a:ext cx="165100" cy="2108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z="1200" spc="40" smtClean="0">
                <a:solidFill>
                  <a:srgbClr val="888888"/>
                </a:solidFill>
                <a:latin typeface="Tahoma" panose="020B0604030504040204"/>
                <a:cs typeface="Tahoma" panose="020B0604030504040204"/>
              </a:rPr>
              <a:t>4</a:t>
            </a:fld>
            <a:endParaRPr sz="1200" dirty="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/>
        </p:nvSpPr>
        <p:spPr>
          <a:xfrm>
            <a:off x="914400" y="1143000"/>
            <a:ext cx="8299078" cy="4550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 DESIGN</a:t>
            </a:r>
            <a:r>
              <a:rPr lang="en-US" sz="4000" b="1" dirty="0">
                <a:solidFill>
                  <a:schemeClr val="tx1"/>
                </a:solidFill>
                <a:latin typeface="Bell MT" panose="02020503060305020303" pitchFamily="18" charset="0"/>
              </a:rPr>
              <a:t>:</a:t>
            </a:r>
            <a:endParaRPr lang="en-IN" sz="4000" b="1" dirty="0">
              <a:solidFill>
                <a:schemeClr val="tx1"/>
              </a:solidFill>
              <a:latin typeface="Bell MT" panose="02020503060305020303" pitchFamily="18" charset="0"/>
            </a:endParaRPr>
          </a:p>
        </p:txBody>
      </p:sp>
      <p:sp>
        <p:nvSpPr>
          <p:cNvPr id="11" name="Subtitle 2"/>
          <p:cNvSpPr>
            <a:spLocks noGrp="1"/>
          </p:cNvSpPr>
          <p:nvPr/>
        </p:nvSpPr>
        <p:spPr>
          <a:xfrm>
            <a:off x="971385" y="1267168"/>
            <a:ext cx="10249230" cy="49536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15" name="object 9"/>
          <p:cNvSpPr txBox="1"/>
          <p:nvPr/>
        </p:nvSpPr>
        <p:spPr>
          <a:xfrm>
            <a:off x="11104244" y="6434454"/>
            <a:ext cx="1143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spc="40" dirty="0">
                <a:solidFill>
                  <a:srgbClr val="888888"/>
                </a:solidFill>
                <a:latin typeface="Tahoma" panose="020B0604030504040204"/>
                <a:cs typeface="Tahoma" panose="020B0604030504040204"/>
              </a:rPr>
              <a:t>5</a:t>
            </a:r>
            <a:endParaRPr sz="1200" dirty="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2" name="Picture 1" descr="Blank diagr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133600"/>
            <a:ext cx="7771765" cy="40405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40" dirty="0"/>
              <a:t>6</a:t>
            </a:fld>
            <a:endParaRPr spc="40" dirty="0"/>
          </a:p>
        </p:txBody>
      </p:sp>
      <p:sp>
        <p:nvSpPr>
          <p:cNvPr id="10" name="Title 1"/>
          <p:cNvSpPr>
            <a:spLocks noGrp="1"/>
          </p:cNvSpPr>
          <p:nvPr/>
        </p:nvSpPr>
        <p:spPr>
          <a:xfrm>
            <a:off x="685800" y="609600"/>
            <a:ext cx="104394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IN" sz="4000" b="1" dirty="0"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 TIME INFORMATION FLATFORM</a:t>
            </a:r>
            <a:r>
              <a:rPr lang="en-IN" sz="4000" b="1" dirty="0">
                <a:solidFill>
                  <a:srgbClr val="313131"/>
                </a:solidFill>
                <a:effectLst/>
                <a:latin typeface="Bell MT" panose="02020503060305020303" pitchFamily="18" charset="0"/>
              </a:rPr>
              <a:t>:</a:t>
            </a:r>
            <a:endParaRPr lang="en-IN" sz="4000" b="1" dirty="0">
              <a:latin typeface="Bell MT" panose="02020503060305020303" pitchFamily="18" charset="0"/>
            </a:endParaRPr>
          </a:p>
        </p:txBody>
      </p:sp>
      <p:sp>
        <p:nvSpPr>
          <p:cNvPr id="11" name="Subtitle 2"/>
          <p:cNvSpPr>
            <a:spLocks noGrp="1"/>
          </p:cNvSpPr>
          <p:nvPr/>
        </p:nvSpPr>
        <p:spPr>
          <a:xfrm>
            <a:off x="1473641" y="2043485"/>
            <a:ext cx="9674087" cy="41505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800" b="1" dirty="0"/>
              <a:t>User-Friendly </a:t>
            </a:r>
            <a:r>
              <a:rPr lang="en-US" sz="1800" b="1" dirty="0" err="1"/>
              <a:t>Interface</a:t>
            </a:r>
            <a:r>
              <a:rPr lang="en-US" sz="1800" dirty="0" err="1"/>
              <a:t>:Design</a:t>
            </a:r>
            <a:r>
              <a:rPr lang="en-US" sz="1800" dirty="0"/>
              <a:t> an intuitive interface accessible to commuters, providing clear and real-time information on air quality levels along different transit routes</a:t>
            </a:r>
            <a:r>
              <a:rPr lang="en-US" dirty="0"/>
              <a:t>.                 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800" b="1" dirty="0"/>
              <a:t>Mobile App Compatibility</a:t>
            </a:r>
            <a:r>
              <a:rPr lang="en-US" sz="1800" dirty="0"/>
              <a:t>: Create a mobile app that enables users to access air quality information on the go, fostering informed decision-making regarding travel routes and modes of transportation</a:t>
            </a:r>
            <a:r>
              <a:rPr lang="en-US" dirty="0"/>
              <a:t>.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800" b="1" dirty="0"/>
              <a:t>Route Recommendations</a:t>
            </a:r>
            <a:r>
              <a:rPr lang="en-US" dirty="0"/>
              <a:t>: </a:t>
            </a:r>
            <a:r>
              <a:rPr lang="en-US" sz="1800" dirty="0"/>
              <a:t>Implement a feature that suggests alternative transit routes or modes based on current air quality conditions, prioritizing routes with better air quality.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800" b="1" dirty="0"/>
              <a:t>Alert System</a:t>
            </a:r>
            <a:r>
              <a:rPr lang="en-US" sz="1800" dirty="0"/>
              <a:t>:* Integrate an alert mechanism that notifies commuters of significant changes in air quality, prompting them to consider adjustments to their travel plans.</a:t>
            </a:r>
          </a:p>
          <a:p>
            <a:pPr marL="285750" indent="-285750" algn="l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1800" b="1" dirty="0"/>
              <a:t>Public Awareness Campaigns</a:t>
            </a:r>
            <a:r>
              <a:rPr lang="en-US" sz="1800" dirty="0"/>
              <a:t>:* Use the platform to raise awareness about air quality issues, promoting sustainable transportation choices and behaviors that contribute to improved air quality.</a:t>
            </a:r>
            <a:endParaRPr lang="en-IN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/>
        </p:nvSpPr>
        <p:spPr>
          <a:xfrm>
            <a:off x="685800" y="762000"/>
            <a:ext cx="10515600" cy="9388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 APPROACH:</a:t>
            </a:r>
            <a:endParaRPr lang="en-IN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/>
        </p:nvSpPr>
        <p:spPr>
          <a:xfrm>
            <a:off x="559904" y="1568905"/>
            <a:ext cx="10515600" cy="4908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1900" b="1" dirty="0"/>
              <a:t>Sensor Integration</a:t>
            </a:r>
            <a:r>
              <a:rPr lang="en-US" dirty="0"/>
              <a:t>: </a:t>
            </a:r>
            <a:r>
              <a:rPr lang="en-US" sz="2100" dirty="0"/>
              <a:t>Connect air quality sensors to a centralized data collection system using standard communication protocols (e.g., MQTT, HTTP) to ensure seamless data flow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1900" b="1" dirty="0"/>
              <a:t>IoT Platform Integration</a:t>
            </a:r>
            <a:r>
              <a:rPr lang="en-US" dirty="0"/>
              <a:t>: </a:t>
            </a:r>
            <a:r>
              <a:rPr lang="en-US" sz="1900" dirty="0"/>
              <a:t>Integrate the air quality monitoring system with established IoT platforms (e.g., AWS IoT, Azure IoT) for efficient data management, storage, and analysis.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1900" b="1" dirty="0"/>
              <a:t>Data Storage Integration</a:t>
            </a:r>
            <a:r>
              <a:rPr lang="en-US" dirty="0"/>
              <a:t>: </a:t>
            </a:r>
            <a:r>
              <a:rPr lang="en-US" sz="1900" dirty="0"/>
              <a:t>Connect the system to a robust data storage solution (e.g., relational databases, NoSQL databases) for secure and scalable storage of air quality data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1900" b="1" dirty="0"/>
              <a:t>Real-time Data Processing</a:t>
            </a:r>
            <a:r>
              <a:rPr lang="en-US" dirty="0"/>
              <a:t>: </a:t>
            </a:r>
            <a:r>
              <a:rPr lang="en-US" sz="1900" dirty="0"/>
              <a:t>Implement real-time data processing mechanisms to analyze incoming data streams, identify patterns, and generate timely insights.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1900" b="1" dirty="0"/>
              <a:t>API Development</a:t>
            </a:r>
            <a:r>
              <a:rPr lang="en-US" dirty="0"/>
              <a:t>: </a:t>
            </a:r>
            <a:r>
              <a:rPr lang="en-US" sz="1900" dirty="0"/>
              <a:t>Create APIs to facilitate integration with external systems, allowing for easy access to air quality data by third-party applications, services, or platforms.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1900" b="1" dirty="0"/>
              <a:t>GIS Integration</a:t>
            </a:r>
            <a:r>
              <a:rPr lang="en-US" dirty="0"/>
              <a:t>: </a:t>
            </a:r>
            <a:r>
              <a:rPr lang="en-US" sz="1900" dirty="0"/>
              <a:t>Incorporate Geographic Information System (GIS) integration for spatial analysis, enabling visualization of air quality data on maps and supporting location-based decision-making.</a:t>
            </a:r>
            <a:endParaRPr lang="en-IN" sz="1900" dirty="0"/>
          </a:p>
        </p:txBody>
      </p:sp>
      <p:sp>
        <p:nvSpPr>
          <p:cNvPr id="13" name="object 9"/>
          <p:cNvSpPr txBox="1"/>
          <p:nvPr/>
        </p:nvSpPr>
        <p:spPr>
          <a:xfrm>
            <a:off x="11104244" y="6434454"/>
            <a:ext cx="1143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spc="40" dirty="0">
                <a:solidFill>
                  <a:srgbClr val="888888"/>
                </a:solidFill>
                <a:latin typeface="Tahoma" panose="020B0604030504040204"/>
                <a:cs typeface="Tahoma" panose="020B0604030504040204"/>
              </a:rPr>
              <a:t>7</a:t>
            </a:r>
            <a:endParaRPr sz="1200" dirty="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718684" y="2903537"/>
            <a:ext cx="1688464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spc="25" dirty="0"/>
              <a:t>Thank</a:t>
            </a:r>
            <a:r>
              <a:rPr sz="2750" spc="-175" dirty="0"/>
              <a:t> </a:t>
            </a:r>
            <a:r>
              <a:rPr sz="2750" spc="95" dirty="0"/>
              <a:t>you</a:t>
            </a:r>
            <a:endParaRPr sz="275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40" dirty="0"/>
              <a:t>8</a:t>
            </a:fld>
            <a:endParaRPr spc="4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647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Bell MT</vt:lpstr>
      <vt:lpstr>Calibri</vt:lpstr>
      <vt:lpstr>Tahoma</vt:lpstr>
      <vt:lpstr>Times New Roman</vt:lpstr>
      <vt:lpstr>Wingdings</vt:lpstr>
      <vt:lpstr>Wingdings 3</vt:lpstr>
      <vt:lpstr>Office Theme</vt:lpstr>
      <vt:lpstr>PowerPoint Presentation</vt:lpstr>
      <vt:lpstr>Project Definition</vt:lpstr>
      <vt:lpstr>Objective</vt:lpstr>
      <vt:lpstr>IOT SENSOR DEVICE: 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SARAVANAN J</cp:lastModifiedBy>
  <cp:revision>4</cp:revision>
  <dcterms:created xsi:type="dcterms:W3CDTF">2023-09-29T03:59:00Z</dcterms:created>
  <dcterms:modified xsi:type="dcterms:W3CDTF">2023-09-30T11:34:51Z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2023-09-06T05:30:00Z</vt:filetime>
  </property>
  <property fmtid="{D5CDD505-2E9C-101B-9397-08002B2CF9AE}" pid="3" name="LastSaved">
    <vt:filetime>2023-09-29T05:30:00Z</vt:filetime>
  </property>
  <property fmtid="{D5CDD505-2E9C-101B-9397-08002B2CF9AE}" pid="4" name="ICV">
    <vt:lpwstr>48D6FECB88BC4BA3893D34D68AE59527_12</vt:lpwstr>
  </property>
  <property fmtid="{D5CDD505-2E9C-101B-9397-08002B2CF9AE}" pid="5" name="KSOProductBuildVer">
    <vt:lpwstr>1033-12.2.0.13215</vt:lpwstr>
  </property>
</Properties>
</file>