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64" r:id="rId2"/>
    <p:sldId id="413" r:id="rId3"/>
    <p:sldId id="440" r:id="rId4"/>
    <p:sldId id="441" r:id="rId5"/>
    <p:sldId id="465" r:id="rId6"/>
    <p:sldId id="466" r:id="rId7"/>
    <p:sldId id="467" r:id="rId8"/>
    <p:sldId id="468" r:id="rId9"/>
    <p:sldId id="448" r:id="rId10"/>
    <p:sldId id="462" r:id="rId11"/>
    <p:sldId id="463" r:id="rId12"/>
    <p:sldId id="469" r:id="rId13"/>
    <p:sldId id="470" r:id="rId14"/>
    <p:sldId id="464" r:id="rId15"/>
    <p:sldId id="471" r:id="rId16"/>
    <p:sldId id="434" r:id="rId17"/>
  </p:sldIdLst>
  <p:sldSz cx="10799763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40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5E5F7"/>
    <a:srgbClr val="EFF4FF"/>
    <a:srgbClr val="FEF8F0"/>
    <a:srgbClr val="E1E1FF"/>
    <a:srgbClr val="E1EBFF"/>
    <a:srgbClr val="FDF1DF"/>
    <a:srgbClr val="FF6600"/>
    <a:srgbClr val="FFFF00"/>
    <a:srgbClr val="FFFF9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876" autoAdjust="0"/>
    <p:restoredTop sz="90036" autoAdjust="0"/>
  </p:normalViewPr>
  <p:slideViewPr>
    <p:cSldViewPr>
      <p:cViewPr varScale="1">
        <p:scale>
          <a:sx n="59" d="100"/>
          <a:sy n="59" d="100"/>
        </p:scale>
        <p:origin x="1148" y="64"/>
      </p:cViewPr>
      <p:guideLst>
        <p:guide orient="horz" pos="2160"/>
        <p:guide pos="3402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328"/>
    </p:cViewPr>
  </p:sorterViewPr>
  <p:notesViewPr>
    <p:cSldViewPr>
      <p:cViewPr varScale="1">
        <p:scale>
          <a:sx n="55" d="100"/>
          <a:sy n="55" d="100"/>
        </p:scale>
        <p:origin x="2880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custT="1"/>
      <dgm:spPr/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type="parTrans" cxnId="{B1F50883-CDA4-4432-8646-1D14EEE80405}">
      <dgm:prSet/>
      <dgm:spPr/>
      <dgm:t>
        <a:bodyPr/>
        <a:lstStyle/>
        <a:p>
          <a:endParaRPr lang="en-IN"/>
        </a:p>
      </dgm:t>
    </dgm:pt>
    <dgm:pt modelId="{2E59914B-CFA0-414D-A4FB-3037C691E5D3}" type="sibTrans" cxnId="{B1F50883-CDA4-4432-8646-1D14EEE80405}">
      <dgm:prSet/>
      <dgm:spPr/>
      <dgm:t>
        <a:bodyPr/>
        <a:lstStyle/>
        <a:p>
          <a:endParaRPr lang="en-IN"/>
        </a:p>
      </dgm:t>
    </dgm:pt>
    <dgm:pt modelId="{81D7FA83-C7DB-49D5-B5F1-809A0F90FC2E}">
      <dgm:prSet phldrT="[Text]" custT="1"/>
      <dgm:spPr>
        <a:solidFill>
          <a:srgbClr val="FF660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31CDC3-A7BF-4F08-9CE5-41CBE5794341}" type="parTrans" cxnId="{B25D42B4-4E5C-42FF-B6B6-B4E0CC7BBA16}">
      <dgm:prSet/>
      <dgm:spPr/>
      <dgm:t>
        <a:bodyPr/>
        <a:lstStyle/>
        <a:p>
          <a:endParaRPr lang="en-IN"/>
        </a:p>
      </dgm:t>
    </dgm:pt>
    <dgm:pt modelId="{DFD7BAC8-A2A2-4051-914E-E0C6B5B2BB76}" type="sibTrans" cxnId="{B25D42B4-4E5C-42FF-B6B6-B4E0CC7BBA16}">
      <dgm:prSet/>
      <dgm:spPr/>
      <dgm:t>
        <a:bodyPr/>
        <a:lstStyle/>
        <a:p>
          <a:endParaRPr lang="en-IN"/>
        </a:p>
      </dgm:t>
    </dgm:pt>
    <dgm:pt modelId="{7E025B7E-2007-4318-91FA-A45320EB2834}">
      <dgm:prSet phldrT="[Text]" custT="1"/>
      <dgm:spPr>
        <a:solidFill>
          <a:srgbClr val="92D050"/>
        </a:solidFill>
      </dgm:spPr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371CBFC-CF6D-47FE-A9F0-2F94DDAC6D57}" type="parTrans" cxnId="{5014BA04-FA75-4CD1-9C8B-6EB1EC655125}">
      <dgm:prSet/>
      <dgm:spPr/>
      <dgm:t>
        <a:bodyPr/>
        <a:lstStyle/>
        <a:p>
          <a:endParaRPr lang="en-IN"/>
        </a:p>
      </dgm:t>
    </dgm:pt>
    <dgm:pt modelId="{8440BD32-96FE-4722-836A-EB3C8C4AE5D9}" type="sibTrans" cxnId="{5014BA04-FA75-4CD1-9C8B-6EB1EC655125}">
      <dgm:prSet/>
      <dgm:spPr/>
      <dgm:t>
        <a:bodyPr/>
        <a:lstStyle/>
        <a:p>
          <a:endParaRPr lang="en-IN"/>
        </a:p>
      </dgm:t>
    </dgm:pt>
    <dgm:pt modelId="{FDBF8D9E-C4A7-42D6-8157-BD2ADBCAAF4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type="parTrans" cxnId="{6D2CE73A-F1D7-4A43-85ED-D406225C6D3E}">
      <dgm:prSet/>
      <dgm:spPr/>
      <dgm:t>
        <a:bodyPr/>
        <a:lstStyle/>
        <a:p>
          <a:endParaRPr lang="en-IN"/>
        </a:p>
      </dgm:t>
    </dgm:pt>
    <dgm:pt modelId="{F11B84A5-EA81-446F-A477-E8597CF08993}" type="sibTrans" cxnId="{6D2CE73A-F1D7-4A43-85ED-D406225C6D3E}">
      <dgm:prSet/>
      <dgm:spPr/>
      <dgm:t>
        <a:bodyPr/>
        <a:lstStyle/>
        <a:p>
          <a:endParaRPr lang="en-IN"/>
        </a:p>
      </dgm:t>
    </dgm:pt>
    <dgm:pt modelId="{A6792CCD-BDD4-4DBC-9684-1C554E87E527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0C6B157-D859-4F95-BDBC-9398E3E63D74}" type="parTrans" cxnId="{4AF0F33F-08A6-4014-A426-352FB14620C7}">
      <dgm:prSet/>
      <dgm:spPr/>
      <dgm:t>
        <a:bodyPr/>
        <a:lstStyle/>
        <a:p>
          <a:endParaRPr lang="en-IN"/>
        </a:p>
      </dgm:t>
    </dgm:pt>
    <dgm:pt modelId="{BB6AEDD6-5C1A-4285-88F1-A2BB4BC57B77}" type="sibTrans" cxnId="{4AF0F33F-08A6-4014-A426-352FB14620C7}">
      <dgm:prSet/>
      <dgm:spPr/>
      <dgm:t>
        <a:bodyPr/>
        <a:lstStyle/>
        <a:p>
          <a:endParaRPr lang="en-IN"/>
        </a:p>
      </dgm:t>
    </dgm:pt>
    <dgm:pt modelId="{65328685-1198-40D7-84C6-0A3C386B6B05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8407C1-A82B-44CA-9267-7669E149029A}" type="parTrans" cxnId="{A7868E1E-DB6A-402D-B175-732A3FE9B2FF}">
      <dgm:prSet/>
      <dgm:spPr/>
      <dgm:t>
        <a:bodyPr/>
        <a:lstStyle/>
        <a:p>
          <a:endParaRPr lang="en-IN"/>
        </a:p>
      </dgm:t>
    </dgm:pt>
    <dgm:pt modelId="{BFBB4446-7DF5-412E-9375-9F6FAEB57D2D}" type="sibTrans" cxnId="{A7868E1E-DB6A-402D-B175-732A3FE9B2FF}">
      <dgm:prSet/>
      <dgm:spPr/>
      <dgm:t>
        <a:bodyPr/>
        <a:lstStyle/>
        <a:p>
          <a:endParaRPr lang="en-IN"/>
        </a:p>
      </dgm:t>
    </dgm:pt>
    <dgm:pt modelId="{BCB853DD-28AF-4D5E-9FC0-AB224702E41E}">
      <dgm:prSet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D14A445-4B5E-4893-8A69-FDF97923C979}" type="parTrans" cxnId="{D79159DB-D55D-4B9E-9FCF-6DC37D49EBA1}">
      <dgm:prSet/>
      <dgm:spPr/>
      <dgm:t>
        <a:bodyPr/>
        <a:lstStyle/>
        <a:p>
          <a:endParaRPr lang="en-IN"/>
        </a:p>
      </dgm:t>
    </dgm:pt>
    <dgm:pt modelId="{770E4EE5-22AA-4389-A76F-FB98B5AAE22F}" type="sibTrans" cxnId="{D79159DB-D55D-4B9E-9FCF-6DC37D49EBA1}">
      <dgm:prSet/>
      <dgm:spPr/>
      <dgm:t>
        <a:bodyPr/>
        <a:lstStyle/>
        <a:p>
          <a:endParaRPr lang="en-IN"/>
        </a:p>
      </dgm:t>
    </dgm:pt>
    <dgm:pt modelId="{4D378B7A-01FD-4C5C-935A-5859705A377E}">
      <dgm:prSet/>
      <dgm:spPr>
        <a:solidFill>
          <a:srgbClr val="E5E5F7">
            <a:alpha val="90000"/>
          </a:srgbClr>
        </a:solidFill>
      </dgm:spPr>
      <dgm:t>
        <a:bodyPr/>
        <a:lstStyle/>
        <a:p>
          <a:r>
            <a:rPr lang="en-US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46915A-C7E8-4F61-9914-98DC9C8E9742}" type="parTrans" cxnId="{090D737B-534C-4A6E-A64B-181713D25717}">
      <dgm:prSet/>
      <dgm:spPr/>
      <dgm:t>
        <a:bodyPr/>
        <a:lstStyle/>
        <a:p>
          <a:endParaRPr lang="en-IN"/>
        </a:p>
      </dgm:t>
    </dgm:pt>
    <dgm:pt modelId="{F88A9874-C7FD-4503-97B8-0FB7C6D67190}" type="sibTrans" cxnId="{090D737B-534C-4A6E-A64B-181713D25717}">
      <dgm:prSet/>
      <dgm:spPr/>
      <dgm:t>
        <a:bodyPr/>
        <a:lstStyle/>
        <a:p>
          <a:endParaRPr lang="en-IN"/>
        </a:p>
      </dgm:t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Lbl="node1" presStyleIdx="0" presStyleCnt="3"/>
      <dgm:spPr/>
    </dgm:pt>
    <dgm:pt modelId="{4DCEF594-2F9F-4C64-837D-F11AF86BB0D0}" type="pres">
      <dgm:prSet presAssocID="{477DC00C-E137-413F-BD32-8D8C651785E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3">
        <dgm:presLayoutVars>
          <dgm:bulletEnabled val="1"/>
        </dgm:presLayoutVars>
      </dgm:prSet>
      <dgm:spPr/>
    </dgm:pt>
    <dgm:pt modelId="{924EFCDC-C69A-467B-A420-EAE494ECC484}" type="pres">
      <dgm:prSet presAssocID="{2E59914B-CFA0-414D-A4FB-3037C691E5D3}" presName="spaceBetweenRectangles" presStyleCnt="0"/>
      <dgm:spPr/>
    </dgm:pt>
    <dgm:pt modelId="{8350229E-02AC-46BB-A00C-474A008CD315}" type="pres">
      <dgm:prSet presAssocID="{81D7FA83-C7DB-49D5-B5F1-809A0F90FC2E}" presName="parentLin" presStyleCnt="0"/>
      <dgm:spPr/>
    </dgm:pt>
    <dgm:pt modelId="{30C688FD-EEB8-4C18-A1D0-173722C0FD31}" type="pres">
      <dgm:prSet presAssocID="{81D7FA83-C7DB-49D5-B5F1-809A0F90FC2E}" presName="parentLeftMargin" presStyleLbl="node1" presStyleIdx="0" presStyleCnt="3"/>
      <dgm:spPr/>
    </dgm:pt>
    <dgm:pt modelId="{D0E83EB7-9279-437A-A2C7-D5018073654D}" type="pres">
      <dgm:prSet presAssocID="{81D7FA83-C7DB-49D5-B5F1-809A0F90FC2E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EBE2EAA-7ED2-4785-84D7-18A56D1DA049}" type="pres">
      <dgm:prSet presAssocID="{81D7FA83-C7DB-49D5-B5F1-809A0F90FC2E}" presName="negativeSpace" presStyleCnt="0"/>
      <dgm:spPr/>
    </dgm:pt>
    <dgm:pt modelId="{9D2F1D0B-72CF-40E8-9F05-9B77E73BAFE7}" type="pres">
      <dgm:prSet presAssocID="{81D7FA83-C7DB-49D5-B5F1-809A0F90FC2E}" presName="childText" presStyleLbl="conFgAcc1" presStyleIdx="1" presStyleCnt="3">
        <dgm:presLayoutVars>
          <dgm:bulletEnabled val="1"/>
        </dgm:presLayoutVars>
      </dgm:prSet>
      <dgm:spPr/>
    </dgm:pt>
    <dgm:pt modelId="{A33B1261-3685-4A48-A56B-F00D4111A238}" type="pres">
      <dgm:prSet presAssocID="{DFD7BAC8-A2A2-4051-914E-E0C6B5B2BB76}" presName="spaceBetweenRectangles" presStyleCnt="0"/>
      <dgm:spPr/>
    </dgm:pt>
    <dgm:pt modelId="{FB7D2A82-60B4-4158-90BC-BF0DC6E2595B}" type="pres">
      <dgm:prSet presAssocID="{7E025B7E-2007-4318-91FA-A45320EB2834}" presName="parentLin" presStyleCnt="0"/>
      <dgm:spPr/>
    </dgm:pt>
    <dgm:pt modelId="{972570BE-2472-477F-9219-7A10A818910B}" type="pres">
      <dgm:prSet presAssocID="{7E025B7E-2007-4318-91FA-A45320EB2834}" presName="parentLeftMargin" presStyleLbl="node1" presStyleIdx="1" presStyleCnt="3"/>
      <dgm:spPr/>
    </dgm:pt>
    <dgm:pt modelId="{BB2C052C-092A-4855-9589-732B18907C61}" type="pres">
      <dgm:prSet presAssocID="{7E025B7E-2007-4318-91FA-A45320EB2834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CDCCDBE-9ECF-405C-A67A-BB997CA14C4B}" type="pres">
      <dgm:prSet presAssocID="{7E025B7E-2007-4318-91FA-A45320EB2834}" presName="negativeSpace" presStyleCnt="0"/>
      <dgm:spPr/>
    </dgm:pt>
    <dgm:pt modelId="{A23EB881-83B2-4AC3-99F8-82BC5F27FDD9}" type="pres">
      <dgm:prSet presAssocID="{7E025B7E-2007-4318-91FA-A45320EB2834}" presName="childText" presStyleLbl="conFgAcc1" presStyleIdx="2" presStyleCnt="3" custLinFactNeighborY="46664">
        <dgm:presLayoutVars>
          <dgm:bulletEnabled val="1"/>
        </dgm:presLayoutVars>
      </dgm:prSet>
      <dgm:spPr/>
    </dgm:pt>
  </dgm:ptLst>
  <dgm:cxnLst>
    <dgm:cxn modelId="{6B739B01-D084-4BA3-BD00-E35BD8ACD7CC}" type="presOf" srcId="{7E025B7E-2007-4318-91FA-A45320EB2834}" destId="{BB2C052C-092A-4855-9589-732B18907C61}" srcOrd="1" destOrd="0" presId="urn:microsoft.com/office/officeart/2005/8/layout/list1"/>
    <dgm:cxn modelId="{5014BA04-FA75-4CD1-9C8B-6EB1EC655125}" srcId="{EB841F3F-BC45-4D26-8B4E-ACF1D59A6763}" destId="{7E025B7E-2007-4318-91FA-A45320EB2834}" srcOrd="2" destOrd="0" parTransId="{3371CBFC-CF6D-47FE-A9F0-2F94DDAC6D57}" sibTransId="{8440BD32-96FE-4722-836A-EB3C8C4AE5D9}"/>
    <dgm:cxn modelId="{A7868E1E-DB6A-402D-B175-732A3FE9B2FF}" srcId="{81D7FA83-C7DB-49D5-B5F1-809A0F90FC2E}" destId="{65328685-1198-40D7-84C6-0A3C386B6B05}" srcOrd="0" destOrd="0" parTransId="{7F8407C1-A82B-44CA-9267-7669E149029A}" sibTransId="{BFBB4446-7DF5-412E-9375-9F6FAEB57D2D}"/>
    <dgm:cxn modelId="{C8195226-6DBF-4BE2-8D9F-FEF85ECF0179}" type="presOf" srcId="{BCB853DD-28AF-4D5E-9FC0-AB224702E41E}" destId="{9D2F1D0B-72CF-40E8-9F05-9B77E73BAFE7}" srcOrd="0" destOrd="1" presId="urn:microsoft.com/office/officeart/2005/8/layout/list1"/>
    <dgm:cxn modelId="{F069B629-FC48-4D88-881C-FB6FB50B37D0}" type="presOf" srcId="{FDBF8D9E-C4A7-42D6-8157-BD2ADBCAAF45}" destId="{F853840F-5939-4DFB-8382-7E20475D5C5B}" srcOrd="0" destOrd="0" presId="urn:microsoft.com/office/officeart/2005/8/layout/list1"/>
    <dgm:cxn modelId="{6D2CE73A-F1D7-4A43-85ED-D406225C6D3E}" srcId="{477DC00C-E137-413F-BD32-8D8C651785E5}" destId="{FDBF8D9E-C4A7-42D6-8157-BD2ADBCAAF45}" srcOrd="0" destOrd="0" parTransId="{E6CDDDA4-BF67-4D93-894E-21F23200BF4A}" sibTransId="{F11B84A5-EA81-446F-A477-E8597CF08993}"/>
    <dgm:cxn modelId="{4AF0F33F-08A6-4014-A426-352FB14620C7}" srcId="{477DC00C-E137-413F-BD32-8D8C651785E5}" destId="{A6792CCD-BDD4-4DBC-9684-1C554E87E527}" srcOrd="1" destOrd="0" parTransId="{00C6B157-D859-4F95-BDBC-9398E3E63D74}" sibTransId="{BB6AEDD6-5C1A-4285-88F1-A2BB4BC57B77}"/>
    <dgm:cxn modelId="{85DF8760-78A6-4BB4-8EDC-93C861015D68}" type="presOf" srcId="{477DC00C-E137-413F-BD32-8D8C651785E5}" destId="{4DCEF594-2F9F-4C64-837D-F11AF86BB0D0}" srcOrd="1" destOrd="0" presId="urn:microsoft.com/office/officeart/2005/8/layout/list1"/>
    <dgm:cxn modelId="{64BD535A-F155-4EEA-B00C-21D5E1F11E0F}" type="presOf" srcId="{4D378B7A-01FD-4C5C-935A-5859705A377E}" destId="{A23EB881-83B2-4AC3-99F8-82BC5F27FDD9}" srcOrd="0" destOrd="0" presId="urn:microsoft.com/office/officeart/2005/8/layout/list1"/>
    <dgm:cxn modelId="{090D737B-534C-4A6E-A64B-181713D25717}" srcId="{7E025B7E-2007-4318-91FA-A45320EB2834}" destId="{4D378B7A-01FD-4C5C-935A-5859705A377E}" srcOrd="0" destOrd="0" parTransId="{7146915A-C7E8-4F61-9914-98DC9C8E9742}" sibTransId="{F88A9874-C7FD-4503-97B8-0FB7C6D67190}"/>
    <dgm:cxn modelId="{B1F50883-CDA4-4432-8646-1D14EEE80405}" srcId="{EB841F3F-BC45-4D26-8B4E-ACF1D59A6763}" destId="{477DC00C-E137-413F-BD32-8D8C651785E5}" srcOrd="0" destOrd="0" parTransId="{957324B9-B969-4711-A97F-68FB33CE27AB}" sibTransId="{2E59914B-CFA0-414D-A4FB-3037C691E5D3}"/>
    <dgm:cxn modelId="{FBB0DA84-EE8E-4B0C-ADE2-D7CA83E678EC}" type="presOf" srcId="{EB841F3F-BC45-4D26-8B4E-ACF1D59A6763}" destId="{25F99DDF-0AE2-47D3-9B6A-4147D53CD644}" srcOrd="0" destOrd="0" presId="urn:microsoft.com/office/officeart/2005/8/layout/list1"/>
    <dgm:cxn modelId="{6C95478A-06BF-43A9-81A6-11948E097EA3}" type="presOf" srcId="{477DC00C-E137-413F-BD32-8D8C651785E5}" destId="{598420EE-58B0-43B9-94FD-5153FB0BEF0A}" srcOrd="0" destOrd="0" presId="urn:microsoft.com/office/officeart/2005/8/layout/list1"/>
    <dgm:cxn modelId="{886ECC9E-ADD3-4CCD-8A24-921948554480}" type="presOf" srcId="{7E025B7E-2007-4318-91FA-A45320EB2834}" destId="{972570BE-2472-477F-9219-7A10A818910B}" srcOrd="0" destOrd="0" presId="urn:microsoft.com/office/officeart/2005/8/layout/list1"/>
    <dgm:cxn modelId="{0E038FA2-E9EF-48F7-9B17-2FDC74DC9B63}" type="presOf" srcId="{A6792CCD-BDD4-4DBC-9684-1C554E87E527}" destId="{F853840F-5939-4DFB-8382-7E20475D5C5B}" srcOrd="0" destOrd="1" presId="urn:microsoft.com/office/officeart/2005/8/layout/list1"/>
    <dgm:cxn modelId="{BD7AFBA5-1E4A-42B6-A673-74191A565EC3}" type="presOf" srcId="{65328685-1198-40D7-84C6-0A3C386B6B05}" destId="{9D2F1D0B-72CF-40E8-9F05-9B77E73BAFE7}" srcOrd="0" destOrd="0" presId="urn:microsoft.com/office/officeart/2005/8/layout/list1"/>
    <dgm:cxn modelId="{F5872CAB-2473-442B-A52E-7EB9558B31E2}" type="presOf" srcId="{81D7FA83-C7DB-49D5-B5F1-809A0F90FC2E}" destId="{D0E83EB7-9279-437A-A2C7-D5018073654D}" srcOrd="1" destOrd="0" presId="urn:microsoft.com/office/officeart/2005/8/layout/list1"/>
    <dgm:cxn modelId="{B25D42B4-4E5C-42FF-B6B6-B4E0CC7BBA16}" srcId="{EB841F3F-BC45-4D26-8B4E-ACF1D59A6763}" destId="{81D7FA83-C7DB-49D5-B5F1-809A0F90FC2E}" srcOrd="1" destOrd="0" parTransId="{E631CDC3-A7BF-4F08-9CE5-41CBE5794341}" sibTransId="{DFD7BAC8-A2A2-4051-914E-E0C6B5B2BB76}"/>
    <dgm:cxn modelId="{D79159DB-D55D-4B9E-9FCF-6DC37D49EBA1}" srcId="{81D7FA83-C7DB-49D5-B5F1-809A0F90FC2E}" destId="{BCB853DD-28AF-4D5E-9FC0-AB224702E41E}" srcOrd="1" destOrd="0" parTransId="{BD14A445-4B5E-4893-8A69-FDF97923C979}" sibTransId="{770E4EE5-22AA-4389-A76F-FB98B5AAE22F}"/>
    <dgm:cxn modelId="{562577DD-612B-4B5E-8648-CF4151AA50E6}" type="presOf" srcId="{81D7FA83-C7DB-49D5-B5F1-809A0F90FC2E}" destId="{30C688FD-EEB8-4C18-A1D0-173722C0FD31}" srcOrd="0" destOrd="0" presId="urn:microsoft.com/office/officeart/2005/8/layout/list1"/>
    <dgm:cxn modelId="{2AC10521-7C0A-492D-B2A6-F50C05C5B20C}" type="presParOf" srcId="{25F99DDF-0AE2-47D3-9B6A-4147D53CD644}" destId="{B7C5BD0E-188F-4FAE-8A90-F095F5F6B707}" srcOrd="0" destOrd="0" presId="urn:microsoft.com/office/officeart/2005/8/layout/list1"/>
    <dgm:cxn modelId="{1D3532A2-0F52-4259-9093-BCF46DFDCDAF}" type="presParOf" srcId="{B7C5BD0E-188F-4FAE-8A90-F095F5F6B707}" destId="{598420EE-58B0-43B9-94FD-5153FB0BEF0A}" srcOrd="0" destOrd="0" presId="urn:microsoft.com/office/officeart/2005/8/layout/list1"/>
    <dgm:cxn modelId="{EA146934-9F7F-4D03-9F7D-F1D436F7C9B7}" type="presParOf" srcId="{B7C5BD0E-188F-4FAE-8A90-F095F5F6B707}" destId="{4DCEF594-2F9F-4C64-837D-F11AF86BB0D0}" srcOrd="1" destOrd="0" presId="urn:microsoft.com/office/officeart/2005/8/layout/list1"/>
    <dgm:cxn modelId="{C165237A-4418-4ADA-8348-9EADC3099A9A}" type="presParOf" srcId="{25F99DDF-0AE2-47D3-9B6A-4147D53CD644}" destId="{01C66533-4B6E-4296-9323-11F04AA8708B}" srcOrd="1" destOrd="0" presId="urn:microsoft.com/office/officeart/2005/8/layout/list1"/>
    <dgm:cxn modelId="{C121B16B-94B7-4122-AF4D-ED4D1E932BFC}" type="presParOf" srcId="{25F99DDF-0AE2-47D3-9B6A-4147D53CD644}" destId="{F853840F-5939-4DFB-8382-7E20475D5C5B}" srcOrd="2" destOrd="0" presId="urn:microsoft.com/office/officeart/2005/8/layout/list1"/>
    <dgm:cxn modelId="{F9F51CDD-2494-4A31-9509-D5F2F9C92EEC}" type="presParOf" srcId="{25F99DDF-0AE2-47D3-9B6A-4147D53CD644}" destId="{924EFCDC-C69A-467B-A420-EAE494ECC484}" srcOrd="3" destOrd="0" presId="urn:microsoft.com/office/officeart/2005/8/layout/list1"/>
    <dgm:cxn modelId="{2B95CA47-DBB8-41E8-B0A4-242ABA76FAB5}" type="presParOf" srcId="{25F99DDF-0AE2-47D3-9B6A-4147D53CD644}" destId="{8350229E-02AC-46BB-A00C-474A008CD315}" srcOrd="4" destOrd="0" presId="urn:microsoft.com/office/officeart/2005/8/layout/list1"/>
    <dgm:cxn modelId="{F1BEF0E3-0B9E-4C83-8368-172B8300CC26}" type="presParOf" srcId="{8350229E-02AC-46BB-A00C-474A008CD315}" destId="{30C688FD-EEB8-4C18-A1D0-173722C0FD31}" srcOrd="0" destOrd="0" presId="urn:microsoft.com/office/officeart/2005/8/layout/list1"/>
    <dgm:cxn modelId="{A37DAD27-C7CC-4701-9AA7-2F80C2E800B2}" type="presParOf" srcId="{8350229E-02AC-46BB-A00C-474A008CD315}" destId="{D0E83EB7-9279-437A-A2C7-D5018073654D}" srcOrd="1" destOrd="0" presId="urn:microsoft.com/office/officeart/2005/8/layout/list1"/>
    <dgm:cxn modelId="{DA66161F-92DC-4428-AA31-40BC030C8E38}" type="presParOf" srcId="{25F99DDF-0AE2-47D3-9B6A-4147D53CD644}" destId="{1EBE2EAA-7ED2-4785-84D7-18A56D1DA049}" srcOrd="5" destOrd="0" presId="urn:microsoft.com/office/officeart/2005/8/layout/list1"/>
    <dgm:cxn modelId="{7D6A1D2E-656B-4B04-B26D-148E6681048E}" type="presParOf" srcId="{25F99DDF-0AE2-47D3-9B6A-4147D53CD644}" destId="{9D2F1D0B-72CF-40E8-9F05-9B77E73BAFE7}" srcOrd="6" destOrd="0" presId="urn:microsoft.com/office/officeart/2005/8/layout/list1"/>
    <dgm:cxn modelId="{724BBC9C-871C-465C-BD20-DB5CCEE83F67}" type="presParOf" srcId="{25F99DDF-0AE2-47D3-9B6A-4147D53CD644}" destId="{A33B1261-3685-4A48-A56B-F00D4111A238}" srcOrd="7" destOrd="0" presId="urn:microsoft.com/office/officeart/2005/8/layout/list1"/>
    <dgm:cxn modelId="{4D542EB3-258A-4778-AC70-3865083E3610}" type="presParOf" srcId="{25F99DDF-0AE2-47D3-9B6A-4147D53CD644}" destId="{FB7D2A82-60B4-4158-90BC-BF0DC6E2595B}" srcOrd="8" destOrd="0" presId="urn:microsoft.com/office/officeart/2005/8/layout/list1"/>
    <dgm:cxn modelId="{60348BF1-E425-4011-8372-34EBD54E72C8}" type="presParOf" srcId="{FB7D2A82-60B4-4158-90BC-BF0DC6E2595B}" destId="{972570BE-2472-477F-9219-7A10A818910B}" srcOrd="0" destOrd="0" presId="urn:microsoft.com/office/officeart/2005/8/layout/list1"/>
    <dgm:cxn modelId="{C29B9373-A041-4FC8-ADD1-09C857B71A47}" type="presParOf" srcId="{FB7D2A82-60B4-4158-90BC-BF0DC6E2595B}" destId="{BB2C052C-092A-4855-9589-732B18907C61}" srcOrd="1" destOrd="0" presId="urn:microsoft.com/office/officeart/2005/8/layout/list1"/>
    <dgm:cxn modelId="{50D27087-F900-4F7D-B4CF-A6BA8E89A1E7}" type="presParOf" srcId="{25F99DDF-0AE2-47D3-9B6A-4147D53CD644}" destId="{7CDCCDBE-9ECF-405C-A67A-BB997CA14C4B}" srcOrd="9" destOrd="0" presId="urn:microsoft.com/office/officeart/2005/8/layout/list1"/>
    <dgm:cxn modelId="{783DD44F-D166-4DBE-A463-84BEA30C430D}" type="presParOf" srcId="{25F99DDF-0AE2-47D3-9B6A-4147D53CD644}" destId="{A23EB881-83B2-4AC3-99F8-82BC5F27FDD9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B841F3F-BC45-4D26-8B4E-ACF1D59A6763}" type="doc">
      <dgm:prSet loTypeId="urn:microsoft.com/office/officeart/2005/8/layout/list1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IN"/>
        </a:p>
      </dgm:t>
    </dgm:pt>
    <dgm:pt modelId="{477DC00C-E137-413F-BD32-8D8C651785E5}">
      <dgm:prSet phldrT="[Text]" custT="1"/>
      <dgm:spPr/>
      <dgm:t>
        <a:bodyPr/>
        <a:lstStyle/>
        <a:p>
          <a:r>
            <a:rPr lang="en-US" sz="3400" dirty="0">
              <a:latin typeface="Calibri" panose="020F0502020204030204" pitchFamily="34" charset="0"/>
              <a:cs typeface="Calibri" panose="020F0502020204030204" pitchFamily="34" charset="0"/>
            </a:rPr>
            <a:t>Week 4 and 5</a:t>
          </a:r>
          <a:endParaRPr lang="en-IN" sz="3400" dirty="0"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57324B9-B969-4711-A97F-68FB33CE27AB}" type="parTrans" cxnId="{B1F50883-CDA4-4432-8646-1D14EEE80405}">
      <dgm:prSet/>
      <dgm:spPr/>
      <dgm:t>
        <a:bodyPr/>
        <a:lstStyle/>
        <a:p>
          <a:endParaRPr lang="en-IN"/>
        </a:p>
      </dgm:t>
    </dgm:pt>
    <dgm:pt modelId="{2E59914B-CFA0-414D-A4FB-3037C691E5D3}" type="sibTrans" cxnId="{B1F50883-CDA4-4432-8646-1D14EEE80405}">
      <dgm:prSet/>
      <dgm:spPr/>
      <dgm:t>
        <a:bodyPr/>
        <a:lstStyle/>
        <a:p>
          <a:endParaRPr lang="en-IN"/>
        </a:p>
      </dgm:t>
    </dgm:pt>
    <dgm:pt modelId="{FDBF8D9E-C4A7-42D6-8157-BD2ADBCAAF45}">
      <dgm:prSet custT="1"/>
      <dgm:spPr>
        <a:solidFill>
          <a:srgbClr val="E5E5F7">
            <a:alpha val="90000"/>
          </a:srgbClr>
        </a:solidFill>
        <a:ln>
          <a:solidFill>
            <a:schemeClr val="bg1"/>
          </a:solidFill>
        </a:ln>
      </dgm:spPr>
      <dgm:t>
        <a:bodyPr/>
        <a:lstStyle/>
        <a:p>
          <a:r>
            <a:rPr lang="en-US" sz="21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Stabilized file upload feature and worked on integration of frontend and backend.
Working more on the analyzer module to give the detailed report.</a:t>
          </a:r>
          <a:endParaRPr lang="en-IN" sz="21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6CDDDA4-BF67-4D93-894E-21F23200BF4A}" type="parTrans" cxnId="{6D2CE73A-F1D7-4A43-85ED-D406225C6D3E}">
      <dgm:prSet/>
      <dgm:spPr/>
      <dgm:t>
        <a:bodyPr/>
        <a:lstStyle/>
        <a:p>
          <a:endParaRPr lang="en-IN"/>
        </a:p>
      </dgm:t>
    </dgm:pt>
    <dgm:pt modelId="{F11B84A5-EA81-446F-A477-E8597CF08993}" type="sibTrans" cxnId="{6D2CE73A-F1D7-4A43-85ED-D406225C6D3E}">
      <dgm:prSet/>
      <dgm:spPr/>
      <dgm:t>
        <a:bodyPr/>
        <a:lstStyle/>
        <a:p>
          <a:endParaRPr lang="en-IN"/>
        </a:p>
      </dgm:t>
    </dgm:pt>
    <dgm:pt modelId="{25F99DDF-0AE2-47D3-9B6A-4147D53CD644}" type="pres">
      <dgm:prSet presAssocID="{EB841F3F-BC45-4D26-8B4E-ACF1D59A6763}" presName="linear" presStyleCnt="0">
        <dgm:presLayoutVars>
          <dgm:dir/>
          <dgm:animLvl val="lvl"/>
          <dgm:resizeHandles val="exact"/>
        </dgm:presLayoutVars>
      </dgm:prSet>
      <dgm:spPr/>
    </dgm:pt>
    <dgm:pt modelId="{B7C5BD0E-188F-4FAE-8A90-F095F5F6B707}" type="pres">
      <dgm:prSet presAssocID="{477DC00C-E137-413F-BD32-8D8C651785E5}" presName="parentLin" presStyleCnt="0"/>
      <dgm:spPr/>
    </dgm:pt>
    <dgm:pt modelId="{598420EE-58B0-43B9-94FD-5153FB0BEF0A}" type="pres">
      <dgm:prSet presAssocID="{477DC00C-E137-413F-BD32-8D8C651785E5}" presName="parentLeftMargin" presStyleLbl="node1" presStyleIdx="0" presStyleCnt="1"/>
      <dgm:spPr/>
    </dgm:pt>
    <dgm:pt modelId="{4DCEF594-2F9F-4C64-837D-F11AF86BB0D0}" type="pres">
      <dgm:prSet presAssocID="{477DC00C-E137-413F-BD32-8D8C651785E5}" presName="parentText" presStyleLbl="node1" presStyleIdx="0" presStyleCnt="1" custScaleY="42599" custLinFactNeighborX="-70448" custLinFactNeighborY="-77205">
        <dgm:presLayoutVars>
          <dgm:chMax val="0"/>
          <dgm:bulletEnabled val="1"/>
        </dgm:presLayoutVars>
      </dgm:prSet>
      <dgm:spPr/>
    </dgm:pt>
    <dgm:pt modelId="{01C66533-4B6E-4296-9323-11F04AA8708B}" type="pres">
      <dgm:prSet presAssocID="{477DC00C-E137-413F-BD32-8D8C651785E5}" presName="negativeSpace" presStyleCnt="0"/>
      <dgm:spPr/>
    </dgm:pt>
    <dgm:pt modelId="{F853840F-5939-4DFB-8382-7E20475D5C5B}" type="pres">
      <dgm:prSet presAssocID="{477DC00C-E137-413F-BD32-8D8C651785E5}" presName="childText" presStyleLbl="conFgAcc1" presStyleIdx="0" presStyleCnt="1" custScaleY="71052" custLinFactNeighborY="-87400">
        <dgm:presLayoutVars>
          <dgm:bulletEnabled val="1"/>
        </dgm:presLayoutVars>
      </dgm:prSet>
      <dgm:spPr/>
    </dgm:pt>
  </dgm:ptLst>
  <dgm:cxnLst>
    <dgm:cxn modelId="{F069B629-FC48-4D88-881C-FB6FB50B37D0}" type="presOf" srcId="{FDBF8D9E-C4A7-42D6-8157-BD2ADBCAAF45}" destId="{F853840F-5939-4DFB-8382-7E20475D5C5B}" srcOrd="0" destOrd="0" presId="urn:microsoft.com/office/officeart/2005/8/layout/list1"/>
    <dgm:cxn modelId="{6D2CE73A-F1D7-4A43-85ED-D406225C6D3E}" srcId="{477DC00C-E137-413F-BD32-8D8C651785E5}" destId="{FDBF8D9E-C4A7-42D6-8157-BD2ADBCAAF45}" srcOrd="0" destOrd="0" parTransId="{E6CDDDA4-BF67-4D93-894E-21F23200BF4A}" sibTransId="{F11B84A5-EA81-446F-A477-E8597CF08993}"/>
    <dgm:cxn modelId="{85DF8760-78A6-4BB4-8EDC-93C861015D68}" type="presOf" srcId="{477DC00C-E137-413F-BD32-8D8C651785E5}" destId="{4DCEF594-2F9F-4C64-837D-F11AF86BB0D0}" srcOrd="1" destOrd="0" presId="urn:microsoft.com/office/officeart/2005/8/layout/list1"/>
    <dgm:cxn modelId="{B1F50883-CDA4-4432-8646-1D14EEE80405}" srcId="{EB841F3F-BC45-4D26-8B4E-ACF1D59A6763}" destId="{477DC00C-E137-413F-BD32-8D8C651785E5}" srcOrd="0" destOrd="0" parTransId="{957324B9-B969-4711-A97F-68FB33CE27AB}" sibTransId="{2E59914B-CFA0-414D-A4FB-3037C691E5D3}"/>
    <dgm:cxn modelId="{FBB0DA84-EE8E-4B0C-ADE2-D7CA83E678EC}" type="presOf" srcId="{EB841F3F-BC45-4D26-8B4E-ACF1D59A6763}" destId="{25F99DDF-0AE2-47D3-9B6A-4147D53CD644}" srcOrd="0" destOrd="0" presId="urn:microsoft.com/office/officeart/2005/8/layout/list1"/>
    <dgm:cxn modelId="{6C95478A-06BF-43A9-81A6-11948E097EA3}" type="presOf" srcId="{477DC00C-E137-413F-BD32-8D8C651785E5}" destId="{598420EE-58B0-43B9-94FD-5153FB0BEF0A}" srcOrd="0" destOrd="0" presId="urn:microsoft.com/office/officeart/2005/8/layout/list1"/>
    <dgm:cxn modelId="{2AC10521-7C0A-492D-B2A6-F50C05C5B20C}" type="presParOf" srcId="{25F99DDF-0AE2-47D3-9B6A-4147D53CD644}" destId="{B7C5BD0E-188F-4FAE-8A90-F095F5F6B707}" srcOrd="0" destOrd="0" presId="urn:microsoft.com/office/officeart/2005/8/layout/list1"/>
    <dgm:cxn modelId="{1D3532A2-0F52-4259-9093-BCF46DFDCDAF}" type="presParOf" srcId="{B7C5BD0E-188F-4FAE-8A90-F095F5F6B707}" destId="{598420EE-58B0-43B9-94FD-5153FB0BEF0A}" srcOrd="0" destOrd="0" presId="urn:microsoft.com/office/officeart/2005/8/layout/list1"/>
    <dgm:cxn modelId="{EA146934-9F7F-4D03-9F7D-F1D436F7C9B7}" type="presParOf" srcId="{B7C5BD0E-188F-4FAE-8A90-F095F5F6B707}" destId="{4DCEF594-2F9F-4C64-837D-F11AF86BB0D0}" srcOrd="1" destOrd="0" presId="urn:microsoft.com/office/officeart/2005/8/layout/list1"/>
    <dgm:cxn modelId="{C165237A-4418-4ADA-8348-9EADC3099A9A}" type="presParOf" srcId="{25F99DDF-0AE2-47D3-9B6A-4147D53CD644}" destId="{01C66533-4B6E-4296-9323-11F04AA8708B}" srcOrd="1" destOrd="0" presId="urn:microsoft.com/office/officeart/2005/8/layout/list1"/>
    <dgm:cxn modelId="{C121B16B-94B7-4122-AF4D-ED4D1E932BFC}" type="presParOf" srcId="{25F99DDF-0AE2-47D3-9B6A-4147D53CD644}" destId="{F853840F-5939-4DFB-8382-7E20475D5C5B}" srcOrd="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840F-5939-4DFB-8382-7E20475D5C5B}">
      <dsp:nvSpPr>
        <dsp:cNvPr id="0" name=""/>
        <dsp:cNvSpPr/>
      </dsp:nvSpPr>
      <dsp:spPr>
        <a:xfrm>
          <a:off x="0" y="412949"/>
          <a:ext cx="10009112" cy="1449000"/>
        </a:xfrm>
        <a:prstGeom prst="rect">
          <a:avLst/>
        </a:prstGeom>
        <a:solidFill>
          <a:srgbClr val="E5E5F7">
            <a:alpha val="90000"/>
          </a:srgb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6818" tIns="416560" rIns="7768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Finalized requirements, features and project scope and organized folder structure.</a:t>
          </a:r>
          <a:endParaRPr lang="en-IN" sz="20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GitHub repository with README for task documentation.</a:t>
          </a:r>
          <a:endParaRPr lang="en-IN" sz="20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12949"/>
        <a:ext cx="10009112" cy="1449000"/>
      </dsp:txXfrm>
    </dsp:sp>
    <dsp:sp modelId="{4DCEF594-2F9F-4C64-837D-F11AF86BB0D0}">
      <dsp:nvSpPr>
        <dsp:cNvPr id="0" name=""/>
        <dsp:cNvSpPr/>
      </dsp:nvSpPr>
      <dsp:spPr>
        <a:xfrm>
          <a:off x="500455" y="117749"/>
          <a:ext cx="7006378" cy="59040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824" tIns="0" rIns="264824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Week 1</a:t>
          </a:r>
          <a:endParaRPr lang="en-IN" sz="3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9276" y="146570"/>
        <a:ext cx="6948736" cy="532758"/>
      </dsp:txXfrm>
    </dsp:sp>
    <dsp:sp modelId="{9D2F1D0B-72CF-40E8-9F05-9B77E73BAFE7}">
      <dsp:nvSpPr>
        <dsp:cNvPr id="0" name=""/>
        <dsp:cNvSpPr/>
      </dsp:nvSpPr>
      <dsp:spPr>
        <a:xfrm>
          <a:off x="0" y="2265150"/>
          <a:ext cx="10009112" cy="1449000"/>
        </a:xfrm>
        <a:prstGeom prst="rect">
          <a:avLst/>
        </a:prstGeom>
        <a:solidFill>
          <a:srgbClr val="E5E5F7">
            <a:alpha val="90000"/>
          </a:srgb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6818" tIns="416560" rIns="7768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Set up the required libraries and servers for development of frontend and backend.</a:t>
          </a:r>
          <a:endParaRPr lang="en-IN" sz="20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Researched static code analysis tools and created a project synopsis.</a:t>
          </a:r>
          <a:endParaRPr lang="en-IN" sz="20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2265150"/>
        <a:ext cx="10009112" cy="1449000"/>
      </dsp:txXfrm>
    </dsp:sp>
    <dsp:sp modelId="{D0E83EB7-9279-437A-A2C7-D5018073654D}">
      <dsp:nvSpPr>
        <dsp:cNvPr id="0" name=""/>
        <dsp:cNvSpPr/>
      </dsp:nvSpPr>
      <dsp:spPr>
        <a:xfrm>
          <a:off x="500455" y="1969950"/>
          <a:ext cx="7006378" cy="590400"/>
        </a:xfrm>
        <a:prstGeom prst="roundRect">
          <a:avLst/>
        </a:prstGeom>
        <a:solidFill>
          <a:srgbClr val="FF660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824" tIns="0" rIns="264824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Week 2</a:t>
          </a:r>
          <a:endParaRPr lang="en-IN" sz="3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9276" y="1998771"/>
        <a:ext cx="6948736" cy="532758"/>
      </dsp:txXfrm>
    </dsp:sp>
    <dsp:sp modelId="{A23EB881-83B2-4AC3-99F8-82BC5F27FDD9}">
      <dsp:nvSpPr>
        <dsp:cNvPr id="0" name=""/>
        <dsp:cNvSpPr/>
      </dsp:nvSpPr>
      <dsp:spPr>
        <a:xfrm>
          <a:off x="0" y="4235100"/>
          <a:ext cx="10009112" cy="1165500"/>
        </a:xfrm>
        <a:prstGeom prst="rect">
          <a:avLst/>
        </a:prstGeom>
        <a:solidFill>
          <a:srgbClr val="E5E5F7">
            <a:alpha val="90000"/>
          </a:srgbClr>
        </a:solidFill>
        <a:ln w="9525" cap="flat" cmpd="sng" algn="ctr">
          <a:solidFill>
            <a:schemeClr val="accent2">
              <a:hueOff val="-14400000"/>
              <a:satOff val="-50003"/>
              <a:lumOff val="60001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6818" tIns="416560" rIns="776818" bIns="14224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Developed file upload feature with frontend interface and FastAPI backend.
Resolved CORS issues and redefined UI design.</a:t>
          </a:r>
          <a:endParaRPr lang="en-IN" sz="20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4235100"/>
        <a:ext cx="10009112" cy="1165500"/>
      </dsp:txXfrm>
    </dsp:sp>
    <dsp:sp modelId="{BB2C052C-092A-4855-9589-732B18907C61}">
      <dsp:nvSpPr>
        <dsp:cNvPr id="0" name=""/>
        <dsp:cNvSpPr/>
      </dsp:nvSpPr>
      <dsp:spPr>
        <a:xfrm>
          <a:off x="500455" y="3822150"/>
          <a:ext cx="7006378" cy="590400"/>
        </a:xfrm>
        <a:prstGeom prst="roundRect">
          <a:avLst/>
        </a:prstGeom>
        <a:solidFill>
          <a:srgbClr val="92D050"/>
        </a:soli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4824" tIns="0" rIns="264824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Week 3</a:t>
          </a:r>
          <a:endParaRPr lang="en-IN" sz="3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529276" y="3850971"/>
        <a:ext cx="6948736" cy="53275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53840F-5939-4DFB-8382-7E20475D5C5B}">
      <dsp:nvSpPr>
        <dsp:cNvPr id="0" name=""/>
        <dsp:cNvSpPr/>
      </dsp:nvSpPr>
      <dsp:spPr>
        <a:xfrm>
          <a:off x="0" y="565189"/>
          <a:ext cx="9937104" cy="1718889"/>
        </a:xfrm>
        <a:prstGeom prst="rect">
          <a:avLst/>
        </a:prstGeom>
        <a:solidFill>
          <a:srgbClr val="E5E5F7">
            <a:alpha val="90000"/>
          </a:srgbClr>
        </a:solidFill>
        <a:ln w="9525" cap="flat" cmpd="sng" algn="ctr">
          <a:solidFill>
            <a:schemeClr val="bg1"/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771230" tIns="624840" rIns="771230" bIns="149352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100" kern="1200" dirty="0">
              <a:solidFill>
                <a:srgbClr val="002060"/>
              </a:solidFill>
              <a:latin typeface="Calibri" panose="020F0502020204030204" pitchFamily="34" charset="0"/>
              <a:cs typeface="Calibri" panose="020F0502020204030204" pitchFamily="34" charset="0"/>
            </a:rPr>
            <a:t>Stabilized file upload feature and worked on integration of frontend and backend.
Working more on the analyzer module to give the detailed report.</a:t>
          </a:r>
          <a:endParaRPr lang="en-IN" sz="2100" kern="1200" dirty="0">
            <a:solidFill>
              <a:srgbClr val="002060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0" y="565189"/>
        <a:ext cx="9937104" cy="1718889"/>
      </dsp:txXfrm>
    </dsp:sp>
    <dsp:sp modelId="{4DCEF594-2F9F-4C64-837D-F11AF86BB0D0}">
      <dsp:nvSpPr>
        <dsp:cNvPr id="0" name=""/>
        <dsp:cNvSpPr/>
      </dsp:nvSpPr>
      <dsp:spPr>
        <a:xfrm>
          <a:off x="146830" y="72011"/>
          <a:ext cx="6955972" cy="804814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2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2919" tIns="0" rIns="262919" bIns="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 dirty="0">
              <a:latin typeface="Calibri" panose="020F0502020204030204" pitchFamily="34" charset="0"/>
              <a:cs typeface="Calibri" panose="020F0502020204030204" pitchFamily="34" charset="0"/>
            </a:rPr>
            <a:t>Week 4 and 5</a:t>
          </a:r>
          <a:endParaRPr lang="en-IN" sz="3400" kern="1200" dirty="0"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6118" y="111299"/>
        <a:ext cx="6877396" cy="72623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19E7B17-C078-4C50-9935-3DE50FC9DB2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50635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30250" y="685800"/>
            <a:ext cx="53975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65E4430F-96D5-4F5E-AF15-BF5EB88FA4B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30235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30250" y="685800"/>
            <a:ext cx="53975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165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549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5820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4585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5E4430F-96D5-4F5E-AF15-BF5EB88FA4B6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538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D44CB01-1FE1-4FBB-9269-80BD254564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29828" y="274639"/>
            <a:ext cx="2429947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9988" y="274639"/>
            <a:ext cx="7109844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0" name="Picture 9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03228479-1D6A-4559-AB1D-0A9FDB4EE81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988" y="1600201"/>
            <a:ext cx="9719787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8" y="274638"/>
            <a:ext cx="9719787" cy="11430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 - MANIPAL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7" name="Picture 6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99AC11E8-FD3B-40F3-B55A-C0B10FA721A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8" name="TextBox 17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1" name="Picture 10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EA04BEC8-6F6B-40C9-A38F-02E85B06B9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Text Box 10"/>
          <p:cNvSpPr txBox="1">
            <a:spLocks noChangeArrowheads="1"/>
          </p:cNvSpPr>
          <p:nvPr userDrawn="1"/>
        </p:nvSpPr>
        <p:spPr bwMode="auto">
          <a:xfrm>
            <a:off x="0" y="6543635"/>
            <a:ext cx="10799763" cy="314365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8" name="TextBox 17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9" name="TextBox 18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Project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12" name="Picture 11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10F9D83D-ED4F-4F68-91DF-27D7E1A5F09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6" y="0"/>
            <a:ext cx="2088635" cy="6184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FDF1DF"/>
            </a:gs>
            <a:gs pos="18000">
              <a:srgbClr val="FEF8F0"/>
            </a:gs>
            <a:gs pos="74000">
              <a:srgbClr val="EFF4FF"/>
            </a:gs>
            <a:gs pos="35000">
              <a:schemeClr val="bg1"/>
            </a:gs>
            <a:gs pos="100000">
              <a:srgbClr val="FDF1DF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723900"/>
            <a:ext cx="10829762" cy="0"/>
          </a:xfrm>
          <a:prstGeom prst="line">
            <a:avLst/>
          </a:prstGeom>
          <a:noFill/>
          <a:ln w="57150" cmpd="thinThick">
            <a:solidFill>
              <a:srgbClr val="CC66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" name="Text Box 10"/>
          <p:cNvSpPr txBox="1">
            <a:spLocks noChangeArrowheads="1"/>
          </p:cNvSpPr>
          <p:nvPr userDrawn="1"/>
        </p:nvSpPr>
        <p:spPr bwMode="auto">
          <a:xfrm>
            <a:off x="0" y="6553200"/>
            <a:ext cx="10799763" cy="304800"/>
          </a:xfrm>
          <a:prstGeom prst="rect">
            <a:avLst/>
          </a:prstGeom>
          <a:solidFill>
            <a:srgbClr val="CC6600">
              <a:alpha val="85001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50000"/>
              </a:spcBef>
              <a:defRPr/>
            </a:pPr>
            <a:endParaRPr lang="en-US" sz="1200" b="1" i="1"/>
          </a:p>
        </p:txBody>
      </p:sp>
      <p:sp>
        <p:nvSpPr>
          <p:cNvPr id="11" name="Text Box 5"/>
          <p:cNvSpPr txBox="1">
            <a:spLocks noChangeArrowheads="1"/>
          </p:cNvSpPr>
          <p:nvPr userDrawn="1"/>
        </p:nvSpPr>
        <p:spPr bwMode="auto">
          <a:xfrm>
            <a:off x="2609943" y="6572250"/>
            <a:ext cx="5669876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sz="1200" b="1" dirty="0">
                <a:latin typeface="Sabon LT Std" panose="02020602060506020403" pitchFamily="18" charset="0"/>
              </a:rPr>
              <a:t>MANIPAL SCHOOL OF</a:t>
            </a:r>
            <a:r>
              <a:rPr lang="en-US" sz="1200" b="1" baseline="0" dirty="0">
                <a:latin typeface="Sabon LT Std" panose="02020602060506020403" pitchFamily="18" charset="0"/>
              </a:rPr>
              <a:t> INFORMATION SCIENCES</a:t>
            </a:r>
            <a:r>
              <a:rPr lang="en-US" sz="1200" b="1" dirty="0">
                <a:latin typeface="Sabon LT Std" panose="02020602060506020403" pitchFamily="18" charset="0"/>
              </a:rPr>
              <a:t>, MAHE</a:t>
            </a:r>
            <a:r>
              <a:rPr lang="en-US" sz="1200" b="1" baseline="0" dirty="0">
                <a:latin typeface="Sabon LT Std" panose="02020602060506020403" pitchFamily="18" charset="0"/>
              </a:rPr>
              <a:t> -</a:t>
            </a:r>
            <a:r>
              <a:rPr lang="en-US" sz="1200" b="1" dirty="0">
                <a:latin typeface="Sabon LT Std" panose="02020602060506020403" pitchFamily="18" charset="0"/>
              </a:rPr>
              <a:t> MANIPAL</a:t>
            </a:r>
          </a:p>
        </p:txBody>
      </p:sp>
      <p:sp>
        <p:nvSpPr>
          <p:cNvPr id="13" name="TextBox 12"/>
          <p:cNvSpPr txBox="1"/>
          <p:nvPr userDrawn="1"/>
        </p:nvSpPr>
        <p:spPr>
          <a:xfrm>
            <a:off x="70886" y="6550223"/>
            <a:ext cx="12141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14FF2BDA-0CCF-4808-8004-9C3749E0E8B5}" type="datetime1">
              <a:rPr lang="en-IN" sz="1400" b="1" smtClean="0">
                <a:latin typeface="Sabon LT Std" panose="02020602060506020403" pitchFamily="18" charset="0"/>
              </a:rPr>
              <a:pPr/>
              <a:t>21-02-2025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8823623" y="6549395"/>
            <a:ext cx="19658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Sabon LT Std" panose="02020602060506020403" pitchFamily="18" charset="0"/>
              </a:rPr>
              <a:t>Page</a:t>
            </a:r>
            <a:r>
              <a:rPr lang="en-IN" sz="1400" dirty="0"/>
              <a:t> </a:t>
            </a:r>
            <a:fld id="{2B6BCCB2-68F9-4474-BBCE-CCA9053E752F}" type="slidenum">
              <a:rPr lang="en-IN" sz="1400" b="1" smtClean="0">
                <a:latin typeface="Sabon LT Std" panose="02020602060506020403" pitchFamily="18" charset="0"/>
              </a:rPr>
              <a:pPr/>
              <a:t>‹#›</a:t>
            </a:fld>
            <a:endParaRPr lang="en-IN" sz="1400" b="1" dirty="0">
              <a:latin typeface="Sabon LT Std" panose="02020602060506020403" pitchFamily="18" charset="0"/>
            </a:endParaRPr>
          </a:p>
        </p:txBody>
      </p:sp>
      <p:pic>
        <p:nvPicPr>
          <p:cNvPr id="9" name="Picture 8" descr="A sign in the dark&#10;&#10;Description generated with very high confidence">
            <a:extLst>
              <a:ext uri="{FF2B5EF4-FFF2-40B4-BE49-F238E27FC236}">
                <a16:creationId xmlns:a16="http://schemas.microsoft.com/office/drawing/2014/main" id="{3550F69F-9161-4E22-9322-2C0D25799A0F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48374"/>
            <a:ext cx="2609943" cy="772826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61" r:id="rId7"/>
    <p:sldLayoutId id="2147483662" r:id="rId8"/>
    <p:sldLayoutId id="2147483663" r:id="rId9"/>
    <p:sldLayoutId id="2147483664" r:id="rId10"/>
    <p:sldLayoutId id="2147483665" r:id="rId11"/>
  </p:sldLayoutIdLst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ext Box 4"/>
          <p:cNvSpPr txBox="1">
            <a:spLocks noChangeArrowheads="1"/>
          </p:cNvSpPr>
          <p:nvPr/>
        </p:nvSpPr>
        <p:spPr bwMode="auto">
          <a:xfrm>
            <a:off x="2504281" y="176213"/>
            <a:ext cx="7936160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5749748"/>
              </p:ext>
            </p:extLst>
          </p:nvPr>
        </p:nvGraphicFramePr>
        <p:xfrm>
          <a:off x="503337" y="1052736"/>
          <a:ext cx="9937104" cy="5184575"/>
        </p:xfrm>
        <a:graphic>
          <a:graphicData uri="http://schemas.openxmlformats.org/drawingml/2006/table">
            <a:tbl>
              <a:tblPr>
                <a:solidFill>
                  <a:srgbClr val="FEF8F0"/>
                </a:solidFill>
                <a:effectLst/>
              </a:tblPr>
              <a:tblGrid>
                <a:gridCol w="29563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69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26929">
                  <a:extLst>
                    <a:ext uri="{9D8B030D-6E8A-4147-A177-3AD203B41FA5}">
                      <a16:colId xmlns:a16="http://schemas.microsoft.com/office/drawing/2014/main" val="2788499379"/>
                    </a:ext>
                  </a:extLst>
                </a:gridCol>
                <a:gridCol w="2326929">
                  <a:extLst>
                    <a:ext uri="{9D8B030D-6E8A-4147-A177-3AD203B41FA5}">
                      <a16:colId xmlns:a16="http://schemas.microsoft.com/office/drawing/2014/main" val="2004038616"/>
                    </a:ext>
                  </a:extLst>
                </a:gridCol>
              </a:tblGrid>
              <a:tr h="1660086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Anusha S Patil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 Anusha Rao </a:t>
                      </a:r>
                    </a:p>
                    <a:p>
                      <a:pPr marL="0" marR="0" algn="l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000" b="0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 Srinivas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Registration Numbers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241059027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241059032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310"/>
                        </a:spcBef>
                        <a:spcAft>
                          <a:spcPts val="31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241059033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336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Branch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i="0" kern="120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M.E in Cyber Security 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Times New Roman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4981560"/>
                  </a:ext>
                </a:extLst>
              </a:tr>
              <a:tr h="124661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Project</a:t>
                      </a:r>
                      <a:r>
                        <a:rPr lang="en-US" sz="2400" b="1" i="0" baseline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Title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l"/>
                      <a:r>
                        <a:rPr lang="en-US" sz="2000" b="0" kern="120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Tool</a:t>
                      </a:r>
                      <a:endParaRPr lang="en-IN" sz="2000" b="0" kern="1200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17115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310"/>
                        </a:spcBef>
                        <a:spcAft>
                          <a:spcPts val="310"/>
                        </a:spcAft>
                      </a:pPr>
                      <a:r>
                        <a:rPr lang="en-US" sz="2400" b="1" i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Guide</a:t>
                      </a:r>
                      <a:endParaRPr lang="en-US" sz="2400" b="1" i="1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l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r>
                        <a:rPr lang="en-US" sz="2000" b="0" dirty="0">
                          <a:solidFill>
                            <a:srgbClr val="002060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Mr. Satyanarayan Shenoy</a:t>
                      </a:r>
                    </a:p>
                    <a:p>
                      <a:pPr lvl="0" algn="ctr">
                        <a:spcBef>
                          <a:spcPts val="310"/>
                        </a:spcBef>
                        <a:spcAft>
                          <a:spcPts val="310"/>
                        </a:spcAft>
                        <a:buNone/>
                      </a:pPr>
                      <a:endParaRPr lang="en-US" sz="2000" b="0" dirty="0">
                        <a:solidFill>
                          <a:srgbClr val="00206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F4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00B490-B11A-4A71-88D8-0271C6C3F6D0}"/>
              </a:ext>
            </a:extLst>
          </p:cNvPr>
          <p:cNvSpPr/>
          <p:nvPr/>
        </p:nvSpPr>
        <p:spPr>
          <a:xfrm>
            <a:off x="409193" y="663323"/>
            <a:ext cx="9527192" cy="58663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Input Source Code</a:t>
            </a:r>
          </a:p>
          <a:p>
            <a:pPr algn="just">
              <a:lnSpc>
                <a:spcPct val="150000"/>
              </a:lnSpc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Users upload python files (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en-US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</a:t>
            </a:r>
            <a:r>
              <a:rPr lang="en-US" alt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for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Parsing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The code is tokenized  and structured using pythons AST module.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Code Analysis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Inspects for syntax errors, security vulnerabilities, and unused variables.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Vulnerability Analysis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Checks for defects and stores detected issues in a database.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 collection and database storage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Categorizes vulnerabilities by severity and logs them.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Reporting module and reviewing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Generates reports in JSON, HTML, or CSV formats.</a:t>
            </a: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1AC9C2-E4EE-44AC-B298-ADA8B6C02BA1}"/>
              </a:ext>
            </a:extLst>
          </p:cNvPr>
          <p:cNvSpPr txBox="1"/>
          <p:nvPr/>
        </p:nvSpPr>
        <p:spPr>
          <a:xfrm>
            <a:off x="7272089" y="195263"/>
            <a:ext cx="30530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BE66892-98E7-4339-A43B-5997B7E45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0597"/>
            <a:ext cx="107997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50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344097" y="188640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F696D9-40B0-42E8-AF06-AB4D2E0DB5C1}"/>
              </a:ext>
            </a:extLst>
          </p:cNvPr>
          <p:cNvSpPr txBox="1"/>
          <p:nvPr/>
        </p:nvSpPr>
        <p:spPr>
          <a:xfrm flipH="1">
            <a:off x="2227539" y="5941595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Figure: Gantt Chart of Project Timeline</a:t>
            </a:r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4DD7A1-797B-44AD-AB5A-2FAD98BFEA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936" y="913479"/>
            <a:ext cx="7862582" cy="505131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DBBFDE-28FB-4549-BC87-F431930DA1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4071" y="2132856"/>
            <a:ext cx="1181100" cy="323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3ACD56-1157-4DD5-B21E-E549366594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0012" y="2777332"/>
            <a:ext cx="1143000" cy="33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51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6B208AD-AC88-4746-9C48-4718B4556E31}"/>
              </a:ext>
            </a:extLst>
          </p:cNvPr>
          <p:cNvSpPr/>
          <p:nvPr/>
        </p:nvSpPr>
        <p:spPr>
          <a:xfrm>
            <a:off x="8175380" y="260648"/>
            <a:ext cx="216907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A2C747A4-411A-4D17-8AEA-30467D6F672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74623799"/>
              </p:ext>
            </p:extLst>
          </p:nvPr>
        </p:nvGraphicFramePr>
        <p:xfrm>
          <a:off x="431329" y="908720"/>
          <a:ext cx="10009112" cy="54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17393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15BCC0-4849-49CD-8CFB-69F4C93C77BA}"/>
              </a:ext>
            </a:extLst>
          </p:cNvPr>
          <p:cNvSpPr/>
          <p:nvPr/>
        </p:nvSpPr>
        <p:spPr>
          <a:xfrm>
            <a:off x="8066862" y="279355"/>
            <a:ext cx="23015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 DONE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C010DF2-9F23-4E49-8C43-3E0FFB2E92E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3543002"/>
              </p:ext>
            </p:extLst>
          </p:nvPr>
        </p:nvGraphicFramePr>
        <p:xfrm>
          <a:off x="428515" y="980728"/>
          <a:ext cx="9937104" cy="45005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3544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7416105" y="244557"/>
            <a:ext cx="35948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F5B72-1C01-48AA-BB4B-F5D7980AD148}"/>
              </a:ext>
            </a:extLst>
          </p:cNvPr>
          <p:cNvSpPr txBox="1"/>
          <p:nvPr/>
        </p:nvSpPr>
        <p:spPr>
          <a:xfrm>
            <a:off x="683357" y="1778985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1A8BFA5-0B29-4D9E-A6C6-92FF25E7A289}"/>
              </a:ext>
            </a:extLst>
          </p:cNvPr>
          <p:cNvSpPr txBox="1">
            <a:spLocks/>
          </p:cNvSpPr>
          <p:nvPr/>
        </p:nvSpPr>
        <p:spPr>
          <a:xfrm>
            <a:off x="575346" y="1052736"/>
            <a:ext cx="9649072" cy="491823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[1] H. B. Hassan, Q. I.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Sarhan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Á.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Beszédes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"Evaluating Python Static Code  Analysis Tools Using  FAIR Principles," in IEEE Access, vol. 12, pp. 173647-173659, 2024,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10.1109/ACCESS.2024.3503493.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[2] D. R. I. Peiris and N.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Kodagoda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"Static Code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Analyser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to Enhance Developer Productivity," 2023 IEEE 8th International Conference for Convergence in Technology (I2CT),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Lonavla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India, 2023, pp. 1-6,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10.1109/I2CT57861.2023.10126395.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>
              <a:lnSpc>
                <a:spcPct val="150000"/>
              </a:lnSpc>
              <a:buNone/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[3]  H.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Gulabovska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Z.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Porkoláb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"Towards More Sophisticated Static Analysis  Methods of Python Programs,"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2019 IEEE 15th International Scientific Conference on Informatics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Poprad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Slovakia, 2019, pp. 000225-000230,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10.1109/Informatics47936.2019.9119307.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>
              <a:lnSpc>
                <a:spcPct val="150000"/>
              </a:lnSpc>
              <a:buFontTx/>
              <a:buNone/>
            </a:pPr>
            <a:endParaRPr lang="en-US" sz="24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352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14FAF16-31F5-4247-8226-9493058B6749}"/>
              </a:ext>
            </a:extLst>
          </p:cNvPr>
          <p:cNvSpPr/>
          <p:nvPr/>
        </p:nvSpPr>
        <p:spPr>
          <a:xfrm>
            <a:off x="8040678" y="188640"/>
            <a:ext cx="225574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EDBB2F-8C36-428E-A2DC-E9F49626B87F}"/>
              </a:ext>
            </a:extLst>
          </p:cNvPr>
          <p:cNvSpPr txBox="1">
            <a:spLocks/>
          </p:cNvSpPr>
          <p:nvPr/>
        </p:nvSpPr>
        <p:spPr>
          <a:xfrm>
            <a:off x="0" y="762000"/>
            <a:ext cx="9144000" cy="57912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lnSpc>
                <a:spcPct val="150000"/>
              </a:lnSpc>
              <a:buFontTx/>
              <a:buNone/>
            </a:pPr>
            <a:endParaRPr lang="en-US" sz="1800" kern="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B65F979-8DE4-462A-B2D6-F404D479BAB4}"/>
              </a:ext>
            </a:extLst>
          </p:cNvPr>
          <p:cNvSpPr/>
          <p:nvPr/>
        </p:nvSpPr>
        <p:spPr>
          <a:xfrm>
            <a:off x="431329" y="1268760"/>
            <a:ext cx="9721080" cy="32403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[4] T. Dong, L. Chen, Z. Xu and B. Yu, "Static Type Analysis for Python," </a:t>
            </a:r>
            <a:r>
              <a:rPr lang="en-US" sz="2000" i="1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2014 11th Web Information System and Application Conference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Tianjin, China, 2014, pp. 65- 68,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10.1109/WISA.2014.20.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0" algn="just">
              <a:lnSpc>
                <a:spcPct val="150000"/>
              </a:lnSpc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[5] J.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Ruohonen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Hjerppe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and K.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Rindell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"A Large-Scale Security-Oriented Static Analysis of Python Packages in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PyPI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," in 2021 18th International Conference on Privacy, Security and Trust (PST), Auckland, New Zealand, 2021, pp. 1-10, </a:t>
            </a: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doi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10.1109/PST52912.2021.9647791.</a:t>
            </a:r>
            <a:endParaRPr lang="en-IN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725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5539" y="1982450"/>
            <a:ext cx="7148684" cy="144655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</a:t>
            </a:r>
            <a:r>
              <a:rPr lang="en-US" sz="8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</a:t>
            </a:r>
            <a:endParaRPr lang="en-US" sz="4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0984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/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7353" y="1052736"/>
            <a:ext cx="9361040" cy="501194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Review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</a:p>
          <a:p>
            <a:pPr marL="342900" indent="-342900">
              <a:lnSpc>
                <a:spcPct val="150000"/>
              </a:lnSpc>
              <a:buFontTx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 Flow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Functional Requirements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Implementation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 Done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79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60121" y="18864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FF7F8C-2878-47DA-9E3F-004B706017E6}"/>
              </a:ext>
            </a:extLst>
          </p:cNvPr>
          <p:cNvSpPr/>
          <p:nvPr/>
        </p:nvSpPr>
        <p:spPr>
          <a:xfrm>
            <a:off x="7409791" y="4998242"/>
            <a:ext cx="3130005" cy="7771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(n.d.). AI image generator. </a:t>
            </a:r>
            <a:r>
              <a:rPr lang="en-US" sz="1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Wirestock</a:t>
            </a:r>
            <a:r>
              <a:rPr lang="en-US" sz="11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Retrieved September 09, 2024, from https://wirestock.io/ai-image-generator</a:t>
            </a:r>
          </a:p>
          <a:p>
            <a:endParaRPr lang="en-IN" sz="115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A68160D-65D1-43FA-A660-C8D7731EBC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13" y="1150586"/>
            <a:ext cx="6696744" cy="4282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Code Analyzer (SCA)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is a tool that examines source code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executing 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identify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bugs, security vulnerabilities, and code quality issues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2">
                  <a:lumMod val="5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v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primary goal is to ensure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maintainability, security, and efficiency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Python codebases. </a:t>
            </a:r>
          </a:p>
        </p:txBody>
      </p:sp>
      <p:pic>
        <p:nvPicPr>
          <p:cNvPr id="1027" name="Picture 3" descr="Static Code Analysis | Code Quality Tools | Perforce">
            <a:extLst>
              <a:ext uri="{FF2B5EF4-FFF2-40B4-BE49-F238E27FC236}">
                <a16:creationId xmlns:a16="http://schemas.microsoft.com/office/drawing/2014/main" id="{BCA99E6D-9B2B-4A1E-AC53-54C7A88E49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93" y="2006842"/>
            <a:ext cx="2961728" cy="28443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245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5FE8205-6C3C-4ADB-9DB2-4149CE5200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974440"/>
              </p:ext>
            </p:extLst>
          </p:nvPr>
        </p:nvGraphicFramePr>
        <p:xfrm>
          <a:off x="330234" y="764704"/>
          <a:ext cx="10081119" cy="5701885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41255">
                  <a:extLst>
                    <a:ext uri="{9D8B030D-6E8A-4147-A177-3AD203B41FA5}">
                      <a16:colId xmlns:a16="http://schemas.microsoft.com/office/drawing/2014/main" val="437538214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4060487435"/>
                    </a:ext>
                  </a:extLst>
                </a:gridCol>
                <a:gridCol w="1502029">
                  <a:extLst>
                    <a:ext uri="{9D8B030D-6E8A-4147-A177-3AD203B41FA5}">
                      <a16:colId xmlns:a16="http://schemas.microsoft.com/office/drawing/2014/main" val="164441425"/>
                    </a:ext>
                  </a:extLst>
                </a:gridCol>
                <a:gridCol w="5381651">
                  <a:extLst>
                    <a:ext uri="{9D8B030D-6E8A-4147-A177-3AD203B41FA5}">
                      <a16:colId xmlns:a16="http://schemas.microsoft.com/office/drawing/2014/main" val="549039717"/>
                    </a:ext>
                  </a:extLst>
                </a:gridCol>
              </a:tblGrid>
              <a:tr h="361089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74902"/>
                  </a:ext>
                </a:extLst>
              </a:tr>
              <a:tr h="2818350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B. Hassan, Q. I. Sarhan, Á. Beszédes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Evaluating Python Static Code Analysis Tools Using FAIR Principles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Prospector,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SonarQube,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Pynocle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Assesses Python static analysis tools using FAIR principles.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Identifies strengths and limitations in findability, accessibility, interoperability, and reusability.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Proposes a web app for developers to compare and choose tools.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89842"/>
                  </a:ext>
                </a:extLst>
              </a:tr>
              <a:tr h="2485621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fi-FI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D. R. I. Peiris, N. Kodagoda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Code Analyzer to Enhance Developer Productivity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Nil 	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a static analysis tool using AST for code structure issues.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Aims to improve coding practices by detecting issues early.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Future improvements include AI/ML integration for better detection.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9601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54F019-708A-454D-8724-F3011E518121}"/>
              </a:ext>
            </a:extLst>
          </p:cNvPr>
          <p:cNvSpPr txBox="1"/>
          <p:nvPr/>
        </p:nvSpPr>
        <p:spPr>
          <a:xfrm>
            <a:off x="647353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EC30F5-A7D4-442C-9A0C-03CC289772E8}"/>
              </a:ext>
            </a:extLst>
          </p:cNvPr>
          <p:cNvSpPr txBox="1"/>
          <p:nvPr/>
        </p:nvSpPr>
        <p:spPr>
          <a:xfrm>
            <a:off x="683357" y="1700808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F0D06EF-C452-4E72-8D20-11D56E6F6F5C}"/>
              </a:ext>
            </a:extLst>
          </p:cNvPr>
          <p:cNvSpPr txBox="1"/>
          <p:nvPr/>
        </p:nvSpPr>
        <p:spPr>
          <a:xfrm>
            <a:off x="6485687" y="190502"/>
            <a:ext cx="4530818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RVIEW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4D7B2E-6E78-4D59-84B0-B9F23FB1C81A}"/>
              </a:ext>
            </a:extLst>
          </p:cNvPr>
          <p:cNvSpPr txBox="1"/>
          <p:nvPr/>
        </p:nvSpPr>
        <p:spPr>
          <a:xfrm>
            <a:off x="647352" y="1717715"/>
            <a:ext cx="9446884" cy="417507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EC7615-8B25-413B-BAA0-C4E3B5BD2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652178"/>
              </p:ext>
            </p:extLst>
          </p:nvPr>
        </p:nvGraphicFramePr>
        <p:xfrm>
          <a:off x="445165" y="698268"/>
          <a:ext cx="9649071" cy="5787358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498332">
                  <a:extLst>
                    <a:ext uri="{9D8B030D-6E8A-4147-A177-3AD203B41FA5}">
                      <a16:colId xmlns:a16="http://schemas.microsoft.com/office/drawing/2014/main" val="437538214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4060487435"/>
                    </a:ext>
                  </a:extLst>
                </a:gridCol>
                <a:gridCol w="1496803">
                  <a:extLst>
                    <a:ext uri="{9D8B030D-6E8A-4147-A177-3AD203B41FA5}">
                      <a16:colId xmlns:a16="http://schemas.microsoft.com/office/drawing/2014/main" val="164441425"/>
                    </a:ext>
                  </a:extLst>
                </a:gridCol>
                <a:gridCol w="5141768">
                  <a:extLst>
                    <a:ext uri="{9D8B030D-6E8A-4147-A177-3AD203B41FA5}">
                      <a16:colId xmlns:a16="http://schemas.microsoft.com/office/drawing/2014/main" val="549039717"/>
                    </a:ext>
                  </a:extLst>
                </a:gridCol>
              </a:tblGrid>
              <a:tr h="3714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74902"/>
                  </a:ext>
                </a:extLst>
              </a:tr>
              <a:tr h="2898173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T. Dong, L. Chen, Z. Xu, B. Yu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Static Type Analysis for Python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CodeSonar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Klocwork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Coverity,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PyLint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</a:t>
                      </a: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Pyflakes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Develops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a static type analysis tool using type inference.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Constructs constraint graphs to detect type inconsistencies.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Suggests integration with other analysis tools for a complete solution.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89842"/>
                  </a:ext>
                </a:extLst>
              </a:tr>
              <a:tr h="2491058"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Gulabovska</a:t>
                      </a:r>
                      <a:r>
                        <a:rPr lang="en-IN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Z. </a:t>
                      </a:r>
                      <a:r>
                        <a:rPr lang="en-IN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Porkoláb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50000"/>
                        </a:lnSpc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Towards More Sophisticated Static Analysis Methods of Python Programs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 err="1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PType</a:t>
                      </a: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	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dirty="0">
                        <a:solidFill>
                          <a:srgbClr val="002060"/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Investigates </a:t>
                      </a:r>
                      <a:r>
                        <a:rPr lang="en-US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symbolic execution</a:t>
                      </a: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as a superior static analysis method.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Enhances error detection accuracy by analyzing code paths more deeply.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integrating SAT solvers like Z3 for better precision.</a:t>
                      </a:r>
                      <a:endParaRPr lang="en-IN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678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4296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E187B90-23F6-4416-A139-0D1D53F1CBCB}"/>
              </a:ext>
            </a:extLst>
          </p:cNvPr>
          <p:cNvSpPr txBox="1"/>
          <p:nvPr/>
        </p:nvSpPr>
        <p:spPr>
          <a:xfrm>
            <a:off x="647353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AB7845-7991-4AAB-9EE1-4B784EEE15EC}"/>
              </a:ext>
            </a:extLst>
          </p:cNvPr>
          <p:cNvSpPr txBox="1"/>
          <p:nvPr/>
        </p:nvSpPr>
        <p:spPr>
          <a:xfrm>
            <a:off x="683357" y="1772816"/>
            <a:ext cx="9433048" cy="419198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3D51E2-4426-4074-A7D3-038B7EADE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5906785"/>
              </p:ext>
            </p:extLst>
          </p:nvPr>
        </p:nvGraphicFramePr>
        <p:xfrm>
          <a:off x="395325" y="1193570"/>
          <a:ext cx="10009111" cy="4771227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64079">
                  <a:extLst>
                    <a:ext uri="{9D8B030D-6E8A-4147-A177-3AD203B41FA5}">
                      <a16:colId xmlns:a16="http://schemas.microsoft.com/office/drawing/2014/main" val="437538214"/>
                    </a:ext>
                  </a:extLst>
                </a:gridCol>
                <a:gridCol w="1936321">
                  <a:extLst>
                    <a:ext uri="{9D8B030D-6E8A-4147-A177-3AD203B41FA5}">
                      <a16:colId xmlns:a16="http://schemas.microsoft.com/office/drawing/2014/main" val="4060487435"/>
                    </a:ext>
                  </a:extLst>
                </a:gridCol>
                <a:gridCol w="900100">
                  <a:extLst>
                    <a:ext uri="{9D8B030D-6E8A-4147-A177-3AD203B41FA5}">
                      <a16:colId xmlns:a16="http://schemas.microsoft.com/office/drawing/2014/main" val="164441425"/>
                    </a:ext>
                  </a:extLst>
                </a:gridCol>
                <a:gridCol w="5508611">
                  <a:extLst>
                    <a:ext uri="{9D8B030D-6E8A-4147-A177-3AD203B41FA5}">
                      <a16:colId xmlns:a16="http://schemas.microsoft.com/office/drawing/2014/main" val="549039717"/>
                    </a:ext>
                  </a:extLst>
                </a:gridCol>
              </a:tblGrid>
              <a:tr h="34706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Authors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Title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Tools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Key Findings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6574902"/>
                  </a:ext>
                </a:extLst>
              </a:tr>
              <a:tr h="440546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J.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Ruohonen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Hjerppe</a:t>
                      </a:r>
                      <a:r>
                        <a:rPr lang="en-IN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, K. </a:t>
                      </a:r>
                      <a:r>
                        <a:rPr lang="en-IN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Rindell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A Large-Scale Security-Oriented Static Analysis of Python Packages in </a:t>
                      </a:r>
                      <a:r>
                        <a:rPr lang="en-US" sz="1800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0" i="0" u="none" strike="noStrike" kern="1200" baseline="0" dirty="0">
                          <a:solidFill>
                            <a:srgbClr val="002060"/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IN" sz="18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	</a:t>
                      </a:r>
                    </a:p>
                    <a:p>
                      <a:pPr algn="l">
                        <a:lnSpc>
                          <a:spcPct val="150000"/>
                        </a:lnSpc>
                      </a:pP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Uses </a:t>
                      </a:r>
                      <a:r>
                        <a:rPr lang="en-US" sz="1800" b="1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Bandit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to analyze security vulnerabilities in </a:t>
                      </a:r>
                      <a:r>
                        <a:rPr lang="en-US" sz="1800" b="1" dirty="0" err="1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PyPI</a:t>
                      </a: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packages.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Finds widespread weak security practices in Python packages. 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solidFill>
                            <a:schemeClr val="accent2">
                              <a:lumMod val="50000"/>
                            </a:schemeClr>
                          </a:solidFill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Recommends refining vulnerability prediction models and tracking security trends over time</a:t>
                      </a:r>
                      <a:endParaRPr lang="en-IN" sz="1800" dirty="0">
                        <a:solidFill>
                          <a:schemeClr val="accent2">
                            <a:lumMod val="50000"/>
                          </a:schemeClr>
                        </a:solidFill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7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7898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C436FF1-682C-4F59-8083-D437BF87FB77}"/>
              </a:ext>
            </a:extLst>
          </p:cNvPr>
          <p:cNvSpPr txBox="1"/>
          <p:nvPr/>
        </p:nvSpPr>
        <p:spPr>
          <a:xfrm>
            <a:off x="6191969" y="190502"/>
            <a:ext cx="4499765" cy="459803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REVIEW</a:t>
            </a:r>
          </a:p>
        </p:txBody>
      </p:sp>
    </p:spTree>
    <p:extLst>
      <p:ext uri="{BB962C8B-B14F-4D97-AF65-F5344CB8AC3E}">
        <p14:creationId xmlns:p14="http://schemas.microsoft.com/office/powerpoint/2010/main" val="2131709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4">
            <a:extLst>
              <a:ext uri="{FF2B5EF4-FFF2-40B4-BE49-F238E27FC236}">
                <a16:creationId xmlns:a16="http://schemas.microsoft.com/office/drawing/2014/main" id="{8CA3876D-21F8-4573-92F3-D5DAA6949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64177" y="188640"/>
            <a:ext cx="2418656" cy="461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t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18FAD7C-1A38-472E-924C-911A30E7BCB7}"/>
              </a:ext>
            </a:extLst>
          </p:cNvPr>
          <p:cNvSpPr/>
          <p:nvPr/>
        </p:nvSpPr>
        <p:spPr>
          <a:xfrm>
            <a:off x="0" y="1700808"/>
            <a:ext cx="10728473" cy="2943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Identify Common Code Defects and Vulnerabilities.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 a Basic Static Code Analysis Tool.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200000"/>
              </a:lnSpc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Design an interface for users to upload, scan, and review code analysis reports.</a:t>
            </a:r>
            <a:endParaRPr lang="en-IN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200000"/>
              </a:lnSpc>
              <a:buFont typeface="Wingdings" panose="05000000000000000000" pitchFamily="2" charset="2"/>
              <a:buChar char="v"/>
            </a:pPr>
            <a:endParaRPr lang="en-US" sz="24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3998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9C4DFAE-D97A-4030-8B0E-24F59D52BDFD}"/>
              </a:ext>
            </a:extLst>
          </p:cNvPr>
          <p:cNvSpPr/>
          <p:nvPr/>
        </p:nvSpPr>
        <p:spPr>
          <a:xfrm>
            <a:off x="6624017" y="260648"/>
            <a:ext cx="4335055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5C9059A-D8C2-4750-BA02-63E2FED6F7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7513" y="836712"/>
            <a:ext cx="7056784" cy="568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141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A313F9-BB8D-44F1-9DB3-B36A5B02C958}"/>
              </a:ext>
            </a:extLst>
          </p:cNvPr>
          <p:cNvSpPr txBox="1"/>
          <p:nvPr/>
        </p:nvSpPr>
        <p:spPr>
          <a:xfrm>
            <a:off x="5615905" y="188640"/>
            <a:ext cx="48189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solidFill>
                  <a:srgbClr val="D47D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REQUIREMENTS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119C270-2736-4706-9519-EFC3E996EA8E}"/>
              </a:ext>
            </a:extLst>
          </p:cNvPr>
          <p:cNvSpPr/>
          <p:nvPr/>
        </p:nvSpPr>
        <p:spPr>
          <a:xfrm>
            <a:off x="558102" y="1119073"/>
            <a:ext cx="9672420" cy="4619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Software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Programming Language : Python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Operating System : Windows 7 and above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IDE : VS code</a:t>
            </a:r>
          </a:p>
          <a:p>
            <a:pPr algn="just">
              <a:lnSpc>
                <a:spcPct val="150000"/>
              </a:lnSpc>
            </a:pP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Hardware Requirements</a:t>
            </a:r>
            <a:endParaRPr lang="en-US" sz="2000" dirty="0">
              <a:solidFill>
                <a:srgbClr val="00206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Processor : Dual-Core CPU(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e.g., Intel Core i3 or higher)</a:t>
            </a:r>
            <a:endParaRPr lang="en-US" sz="2000" dirty="0">
              <a:solidFill>
                <a:schemeClr val="accent2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RAM : 4GB and above</a:t>
            </a:r>
          </a:p>
          <a:p>
            <a:pPr algn="just">
              <a:lnSpc>
                <a:spcPct val="150000"/>
              </a:lnSpc>
            </a:pPr>
            <a:r>
              <a:rPr lang="en-US" sz="2000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• Hard Disk : 500GB 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</a:t>
            </a:r>
          </a:p>
        </p:txBody>
      </p:sp>
    </p:spTree>
    <p:extLst>
      <p:ext uri="{BB962C8B-B14F-4D97-AF65-F5344CB8AC3E}">
        <p14:creationId xmlns:p14="http://schemas.microsoft.com/office/powerpoint/2010/main" val="30425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22180</TotalTime>
  <Words>991</Words>
  <Application>Microsoft Office PowerPoint</Application>
  <PresentationFormat>Custom</PresentationFormat>
  <Paragraphs>188</Paragraphs>
  <Slides>16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Sabon LT Std</vt:lpstr>
      <vt:lpstr>Times New Roman</vt:lpstr>
      <vt:lpstr>Wingdings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MAHE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MAHE</dc:creator>
  <cp:lastModifiedBy>K Anusha Rao</cp:lastModifiedBy>
  <cp:revision>957</cp:revision>
  <dcterms:created xsi:type="dcterms:W3CDTF">2007-08-14T09:37:21Z</dcterms:created>
  <dcterms:modified xsi:type="dcterms:W3CDTF">2025-02-21T03:48:36Z</dcterms:modified>
</cp:coreProperties>
</file>