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04" r:id="rId3"/>
    <p:sldId id="30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30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6B08F9-D7F1-405B-89E4-DA6604BB636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B08F9-D7F1-405B-89E4-DA6604BB636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B08F9-D7F1-405B-89E4-DA6604BB636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B08F9-D7F1-405B-89E4-DA6604BB636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B08F9-D7F1-405B-89E4-DA6604BB636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6B08F9-D7F1-405B-89E4-DA6604BB636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6B08F9-D7F1-405B-89E4-DA6604BB6365}"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6B08F9-D7F1-405B-89E4-DA6604BB6365}"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B08F9-D7F1-405B-89E4-DA6604BB6365}"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B08F9-D7F1-405B-89E4-DA6604BB636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B08F9-D7F1-405B-89E4-DA6604BB636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B08F9-D7F1-405B-89E4-DA6604BB6365}" type="datetimeFigureOut">
              <a:rPr lang="en-US" smtClean="0"/>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D3D3B-FCAE-4D24-A10E-CC7CC7FBF4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3" y="154007"/>
            <a:ext cx="7886700" cy="1325563"/>
          </a:xfrm>
        </p:spPr>
        <p:txBody>
          <a:bodyPr/>
          <a:lstStyle/>
          <a:p>
            <a:r>
              <a:rPr lang="en-IN" b="1" dirty="0"/>
              <a:t>Reinforcement Learning</a:t>
            </a:r>
          </a:p>
        </p:txBody>
      </p:sp>
      <p:sp>
        <p:nvSpPr>
          <p:cNvPr id="3" name="Content Placeholder 2"/>
          <p:cNvSpPr>
            <a:spLocks noGrp="1"/>
          </p:cNvSpPr>
          <p:nvPr>
            <p:ph idx="1"/>
          </p:nvPr>
        </p:nvSpPr>
        <p:spPr>
          <a:xfrm>
            <a:off x="628653" y="1661996"/>
            <a:ext cx="7886700" cy="4351338"/>
          </a:xfrm>
        </p:spPr>
        <p:txBody>
          <a:bodyPr>
            <a:normAutofit fontScale="92500"/>
          </a:bodyPr>
          <a:lstStyle/>
          <a:p>
            <a:pPr algn="just"/>
            <a:r>
              <a:rPr lang="en-US" sz="2300" dirty="0"/>
              <a:t>Reinforcement Learning trains a machine to take suitable actions and maximize its rewards in a particular situation. It uses an agent and an environment to produce actions and rewards. The agent has a start and an end state. But, there might be different paths for reaching the end state, like a maze. In this learning technique, there is no predefined target variable. </a:t>
            </a:r>
          </a:p>
          <a:p>
            <a:pPr algn="just"/>
            <a:r>
              <a:rPr lang="en-US" sz="2300" dirty="0"/>
              <a:t>An example of reinforcement learning is </a:t>
            </a:r>
            <a:endParaRPr lang="en-US" sz="2300" dirty="0" smtClean="0"/>
          </a:p>
          <a:p>
            <a:pPr marL="0" indent="0" algn="just">
              <a:buNone/>
            </a:pPr>
            <a:r>
              <a:rPr lang="en-US" sz="2300" dirty="0"/>
              <a:t> </a:t>
            </a:r>
            <a:r>
              <a:rPr lang="en-US" sz="2300" dirty="0" smtClean="0"/>
              <a:t>  to </a:t>
            </a:r>
            <a:r>
              <a:rPr lang="en-US" sz="2300" dirty="0"/>
              <a:t>train a machine that can identify the </a:t>
            </a:r>
            <a:endParaRPr lang="en-US" sz="2300" dirty="0" smtClean="0"/>
          </a:p>
          <a:p>
            <a:pPr marL="0" indent="0" algn="just">
              <a:buNone/>
            </a:pPr>
            <a:r>
              <a:rPr lang="en-US" sz="2300" dirty="0" smtClean="0"/>
              <a:t>   shape </a:t>
            </a:r>
            <a:r>
              <a:rPr lang="en-US" sz="2300" dirty="0"/>
              <a:t>of an object, given a list of different </a:t>
            </a:r>
            <a:endParaRPr lang="en-US" sz="2300" dirty="0" smtClean="0"/>
          </a:p>
          <a:p>
            <a:pPr marL="0" indent="0" algn="just">
              <a:buNone/>
            </a:pPr>
            <a:r>
              <a:rPr lang="en-US" sz="2300" dirty="0" smtClean="0"/>
              <a:t>   objects</a:t>
            </a:r>
            <a:r>
              <a:rPr lang="en-US" sz="2300" dirty="0"/>
              <a:t>. In the example shown, the model </a:t>
            </a:r>
            <a:endParaRPr lang="en-US" sz="2300" dirty="0" smtClean="0"/>
          </a:p>
          <a:p>
            <a:pPr marL="0" indent="0" algn="just">
              <a:buNone/>
            </a:pPr>
            <a:r>
              <a:rPr lang="en-US" sz="2300" dirty="0" smtClean="0"/>
              <a:t>   tries </a:t>
            </a:r>
            <a:r>
              <a:rPr lang="en-US" sz="2300" dirty="0"/>
              <a:t>to predict the shape of the object, </a:t>
            </a:r>
            <a:endParaRPr lang="en-US" sz="2300" dirty="0" smtClean="0"/>
          </a:p>
          <a:p>
            <a:pPr marL="0" indent="0" algn="just">
              <a:buNone/>
            </a:pPr>
            <a:r>
              <a:rPr lang="en-US" sz="2300" dirty="0" smtClean="0"/>
              <a:t>   which </a:t>
            </a:r>
            <a:r>
              <a:rPr lang="en-US" sz="2300" dirty="0"/>
              <a:t>is a square in this case.</a:t>
            </a:r>
          </a:p>
        </p:txBody>
      </p:sp>
      <p:pic>
        <p:nvPicPr>
          <p:cNvPr id="4" name="Picture 2" descr="Reinforcement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114800"/>
            <a:ext cx="3352800" cy="241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00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6. Email Spam and Malware Filtering</a:t>
            </a:r>
            <a:endParaRPr lang="en-US" dirty="0"/>
          </a:p>
        </p:txBody>
      </p:sp>
      <p:sp>
        <p:nvSpPr>
          <p:cNvPr id="3" name="Content Placeholder 2"/>
          <p:cNvSpPr>
            <a:spLocks noGrp="1"/>
          </p:cNvSpPr>
          <p:nvPr>
            <p:ph idx="1"/>
          </p:nvPr>
        </p:nvSpPr>
        <p:spPr>
          <a:xfrm>
            <a:off x="457200" y="1143000"/>
            <a:ext cx="8229600" cy="4525963"/>
          </a:xfrm>
        </p:spPr>
        <p:txBody>
          <a:bodyPr>
            <a:noAutofit/>
          </a:bodyPr>
          <a:lstStyle/>
          <a:p>
            <a:pPr algn="just"/>
            <a:r>
              <a:rPr lang="en-US" sz="2400" dirty="0" smtClean="0"/>
              <a:t>Whenever we receive a new email, it is filtered automatically as important, normal, and spam. We always receive an important mail in our inbox with the important symbol and spam emails in our spam box, and the technology behind this is Machine learning. Below are some spam filters used by Gmail:</a:t>
            </a:r>
          </a:p>
          <a:p>
            <a:pPr algn="just"/>
            <a:r>
              <a:rPr lang="en-US" sz="2400" dirty="0" smtClean="0"/>
              <a:t>Content Filter</a:t>
            </a:r>
          </a:p>
          <a:p>
            <a:pPr algn="just"/>
            <a:r>
              <a:rPr lang="en-US" sz="2400" dirty="0" smtClean="0"/>
              <a:t>Header filter</a:t>
            </a:r>
          </a:p>
          <a:p>
            <a:pPr algn="just"/>
            <a:r>
              <a:rPr lang="en-US" sz="2400" dirty="0" smtClean="0"/>
              <a:t>General blacklists filter</a:t>
            </a:r>
          </a:p>
          <a:p>
            <a:pPr algn="just"/>
            <a:r>
              <a:rPr lang="en-US" sz="2400" dirty="0" smtClean="0"/>
              <a:t>Rules-based filters</a:t>
            </a:r>
          </a:p>
          <a:p>
            <a:pPr algn="just"/>
            <a:r>
              <a:rPr lang="en-US" sz="2400" dirty="0" smtClean="0"/>
              <a:t>Permission filters</a:t>
            </a:r>
          </a:p>
          <a:p>
            <a:pPr algn="just"/>
            <a:r>
              <a:rPr lang="en-US" sz="2400" dirty="0" smtClean="0"/>
              <a:t>Some machine learning algorithms such as </a:t>
            </a:r>
            <a:r>
              <a:rPr lang="en-US" sz="2400" b="1" dirty="0" smtClean="0"/>
              <a:t>Multi-Layer </a:t>
            </a:r>
            <a:r>
              <a:rPr lang="en-US" sz="2400" b="1" dirty="0" err="1" smtClean="0"/>
              <a:t>Perceptron</a:t>
            </a:r>
            <a:r>
              <a:rPr lang="en-US" sz="2400" dirty="0" smtClean="0"/>
              <a:t>, </a:t>
            </a:r>
            <a:r>
              <a:rPr lang="en-US" sz="2400" b="1" dirty="0" smtClean="0"/>
              <a:t>Decision tree</a:t>
            </a:r>
            <a:r>
              <a:rPr lang="en-US" sz="2400" dirty="0" smtClean="0"/>
              <a:t>, and </a:t>
            </a:r>
            <a:r>
              <a:rPr lang="en-US" sz="2400" b="1" dirty="0" smtClean="0"/>
              <a:t>Naïve </a:t>
            </a:r>
            <a:r>
              <a:rPr lang="en-US" sz="2400" b="1" dirty="0" err="1" smtClean="0"/>
              <a:t>Bayes</a:t>
            </a:r>
            <a:r>
              <a:rPr lang="en-US" sz="2400" b="1" dirty="0" smtClean="0"/>
              <a:t> classifier</a:t>
            </a:r>
            <a:r>
              <a:rPr lang="en-US" sz="2400" dirty="0" smtClean="0"/>
              <a:t> are used for email spam filtering and malware detection.</a:t>
            </a:r>
          </a:p>
          <a:p>
            <a:pPr algn="just"/>
            <a:endParaRPr lang="en-US" sz="2400" dirty="0" smtClean="0"/>
          </a:p>
          <a:p>
            <a:pPr algn="just"/>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Virtual Personal Assistant</a:t>
            </a:r>
            <a:endParaRPr lang="en-US" dirty="0"/>
          </a:p>
        </p:txBody>
      </p:sp>
      <p:sp>
        <p:nvSpPr>
          <p:cNvPr id="3" name="Content Placeholder 2"/>
          <p:cNvSpPr>
            <a:spLocks noGrp="1"/>
          </p:cNvSpPr>
          <p:nvPr>
            <p:ph idx="1"/>
          </p:nvPr>
        </p:nvSpPr>
        <p:spPr/>
        <p:txBody>
          <a:bodyPr>
            <a:normAutofit/>
          </a:bodyPr>
          <a:lstStyle/>
          <a:p>
            <a:pPr algn="just"/>
            <a:r>
              <a:rPr lang="en-US" sz="2400" dirty="0" smtClean="0"/>
              <a:t>We </a:t>
            </a:r>
            <a:r>
              <a:rPr lang="en-US" sz="2400" dirty="0"/>
              <a:t>have various virtual personal assistants such as </a:t>
            </a:r>
            <a:r>
              <a:rPr lang="en-US" sz="2400" b="1" dirty="0"/>
              <a:t>Google assistant</a:t>
            </a:r>
            <a:r>
              <a:rPr lang="en-US" sz="2400" dirty="0"/>
              <a:t>, </a:t>
            </a:r>
            <a:r>
              <a:rPr lang="en-US" sz="2400" b="1" dirty="0" err="1"/>
              <a:t>Alexa</a:t>
            </a:r>
            <a:r>
              <a:rPr lang="en-US" sz="2400" dirty="0"/>
              <a:t>, </a:t>
            </a:r>
            <a:r>
              <a:rPr lang="en-US" sz="2400" b="1" dirty="0" err="1"/>
              <a:t>Cortana</a:t>
            </a:r>
            <a:r>
              <a:rPr lang="en-US" sz="2400" dirty="0"/>
              <a:t>, </a:t>
            </a:r>
            <a:r>
              <a:rPr lang="en-US" sz="2400" b="1" dirty="0" err="1"/>
              <a:t>Siri</a:t>
            </a:r>
            <a:r>
              <a:rPr lang="en-US" sz="2400" dirty="0"/>
              <a:t>. As the name suggests, they help us in finding the information using our voice instruction. These assistants can help us in various ways just by our voice instructions such as Play music, call someone, Open an email, Scheduling an appointment, etc.</a:t>
            </a:r>
          </a:p>
          <a:p>
            <a:pPr algn="just"/>
            <a:r>
              <a:rPr lang="en-US" sz="2400" dirty="0"/>
              <a:t>These virtual assistants use machine learning algorithms as an important part.</a:t>
            </a:r>
          </a:p>
          <a:p>
            <a:pPr algn="just"/>
            <a:r>
              <a:rPr lang="en-US" sz="2400" dirty="0"/>
              <a:t>These assistant record our voice instructions, send it over the server on a cloud, and decode it using ML algorithms and act accordingly.</a:t>
            </a:r>
          </a:p>
          <a:p>
            <a:pPr algn="just"/>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Online Fraud Detection</a:t>
            </a:r>
            <a:endParaRPr lang="en-US" dirty="0"/>
          </a:p>
        </p:txBody>
      </p:sp>
      <p:sp>
        <p:nvSpPr>
          <p:cNvPr id="3" name="Content Placeholder 2"/>
          <p:cNvSpPr>
            <a:spLocks noGrp="1"/>
          </p:cNvSpPr>
          <p:nvPr>
            <p:ph idx="1"/>
          </p:nvPr>
        </p:nvSpPr>
        <p:spPr/>
        <p:txBody>
          <a:bodyPr>
            <a:noAutofit/>
          </a:bodyPr>
          <a:lstStyle/>
          <a:p>
            <a:pPr algn="just"/>
            <a:r>
              <a:rPr lang="en-US" sz="2400" dirty="0" smtClean="0"/>
              <a:t>Machine learning is making our online transaction safe and secure by detecting fraud transaction. Whenever we perform some online transaction, there may be various ways that a fraudulent transaction can take place such as </a:t>
            </a:r>
            <a:r>
              <a:rPr lang="en-US" sz="2400" b="1" dirty="0" smtClean="0"/>
              <a:t>fake accounts</a:t>
            </a:r>
            <a:r>
              <a:rPr lang="en-US" sz="2400" dirty="0" smtClean="0"/>
              <a:t>, </a:t>
            </a:r>
            <a:r>
              <a:rPr lang="en-US" sz="2400" b="1" dirty="0" smtClean="0"/>
              <a:t>fake ids</a:t>
            </a:r>
            <a:r>
              <a:rPr lang="en-US" sz="2400" dirty="0" smtClean="0"/>
              <a:t>, and </a:t>
            </a:r>
            <a:r>
              <a:rPr lang="en-US" sz="2400" b="1" dirty="0" smtClean="0"/>
              <a:t>steal money</a:t>
            </a:r>
            <a:r>
              <a:rPr lang="en-US" sz="2400" dirty="0" smtClean="0"/>
              <a:t> in the middle of a transaction. So to detect this, </a:t>
            </a:r>
            <a:r>
              <a:rPr lang="en-US" sz="2400" b="1" dirty="0" smtClean="0"/>
              <a:t>Feed Forward Neural network</a:t>
            </a:r>
            <a:r>
              <a:rPr lang="en-US" sz="2400" dirty="0" smtClean="0"/>
              <a:t> helps us by checking whether it is a genuine transaction or a fraud transaction.</a:t>
            </a:r>
          </a:p>
          <a:p>
            <a:pPr algn="just"/>
            <a:r>
              <a:rPr lang="en-US" sz="2400" dirty="0" smtClean="0"/>
              <a:t>For each genuine transaction, the output is converted into some hash values, and these values become the input for the next round. For each genuine transaction, there is a specific pattern which gets change for the fraud transaction hence, it detects it and makes our online transactions more secure.</a:t>
            </a:r>
          </a:p>
          <a:p>
            <a:pPr algn="just"/>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Stock Market trading</a:t>
            </a:r>
            <a:endParaRPr lang="en-US" dirty="0"/>
          </a:p>
        </p:txBody>
      </p:sp>
      <p:sp>
        <p:nvSpPr>
          <p:cNvPr id="3" name="Content Placeholder 2"/>
          <p:cNvSpPr>
            <a:spLocks noGrp="1"/>
          </p:cNvSpPr>
          <p:nvPr>
            <p:ph idx="1"/>
          </p:nvPr>
        </p:nvSpPr>
        <p:spPr/>
        <p:txBody>
          <a:bodyPr>
            <a:normAutofit/>
          </a:bodyPr>
          <a:lstStyle/>
          <a:p>
            <a:pPr algn="just"/>
            <a:r>
              <a:rPr lang="en-US" sz="2400" dirty="0" smtClean="0"/>
              <a:t>Machine </a:t>
            </a:r>
            <a:r>
              <a:rPr lang="en-US" sz="2400" dirty="0"/>
              <a:t>learning is widely used in stock market trading. In the stock market, there is always a risk of up and downs in shares, so for this machine learning's </a:t>
            </a:r>
            <a:r>
              <a:rPr lang="en-US" sz="2400" b="1" dirty="0"/>
              <a:t>long short term memory neural network</a:t>
            </a:r>
            <a:r>
              <a:rPr lang="en-US" sz="2400" dirty="0"/>
              <a:t> is used for the prediction of stock market trends.</a:t>
            </a:r>
          </a:p>
          <a:p>
            <a:pPr algn="just"/>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10. Medical Diagnosis</a:t>
            </a:r>
            <a:endParaRPr lang="en-US" dirty="0"/>
          </a:p>
        </p:txBody>
      </p:sp>
      <p:sp>
        <p:nvSpPr>
          <p:cNvPr id="3" name="Content Placeholder 2"/>
          <p:cNvSpPr>
            <a:spLocks noGrp="1"/>
          </p:cNvSpPr>
          <p:nvPr>
            <p:ph idx="1"/>
          </p:nvPr>
        </p:nvSpPr>
        <p:spPr/>
        <p:txBody>
          <a:bodyPr>
            <a:normAutofit/>
          </a:bodyPr>
          <a:lstStyle/>
          <a:p>
            <a:pPr algn="just"/>
            <a:r>
              <a:rPr lang="en-US" sz="2400" dirty="0" smtClean="0"/>
              <a:t>In medical science, machine learning is used for diseases diagnoses. With this, medical technology is growing very fast and able to build 3D models that can predict the exact position of lesions in the brain.</a:t>
            </a:r>
          </a:p>
          <a:p>
            <a:pPr algn="just"/>
            <a:r>
              <a:rPr lang="en-US" sz="2400" dirty="0" smtClean="0"/>
              <a:t>It helps in finding brain tumors and other brain-related diseases easily.</a:t>
            </a:r>
          </a:p>
          <a:p>
            <a:pPr algn="just"/>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Automatic Language Translation</a:t>
            </a:r>
            <a:endParaRPr lang="en-US" dirty="0"/>
          </a:p>
        </p:txBody>
      </p:sp>
      <p:sp>
        <p:nvSpPr>
          <p:cNvPr id="3" name="Content Placeholder 2"/>
          <p:cNvSpPr>
            <a:spLocks noGrp="1"/>
          </p:cNvSpPr>
          <p:nvPr>
            <p:ph idx="1"/>
          </p:nvPr>
        </p:nvSpPr>
        <p:spPr/>
        <p:txBody>
          <a:bodyPr>
            <a:normAutofit/>
          </a:bodyPr>
          <a:lstStyle/>
          <a:p>
            <a:pPr algn="just"/>
            <a:r>
              <a:rPr lang="en-US" sz="2400" dirty="0" smtClean="0"/>
              <a:t>Nowadays, if we visit a new place and we are not aware of the language then it is not a problem at all, as for this also machine learning helps us by converting the text into our known languages. Google's GNMT (Google Neural Machine Translation) provide this feature, which is a Neural Machine Learning that translates the text into our familiar language, and it called as automatic translation.</a:t>
            </a:r>
          </a:p>
          <a:p>
            <a:pPr algn="just"/>
            <a:r>
              <a:rPr lang="en-US" sz="2400" dirty="0" smtClean="0"/>
              <a:t>The technology behind the automatic translation is a sequence to sequence learning algorithm, which is used with image recognition and translates the text from one language to another language.</a:t>
            </a:r>
          </a:p>
          <a:p>
            <a:pPr algn="just">
              <a:buNone/>
            </a:pP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IN MACHINE LEARNING</a:t>
            </a:r>
            <a:endParaRPr lang="en-US" b="1" dirty="0"/>
          </a:p>
        </p:txBody>
      </p:sp>
      <p:sp>
        <p:nvSpPr>
          <p:cNvPr id="3" name="Content Placeholder 2"/>
          <p:cNvSpPr>
            <a:spLocks noGrp="1"/>
          </p:cNvSpPr>
          <p:nvPr>
            <p:ph idx="1"/>
          </p:nvPr>
        </p:nvSpPr>
        <p:spPr/>
        <p:txBody>
          <a:bodyPr>
            <a:normAutofit/>
          </a:bodyPr>
          <a:lstStyle/>
          <a:p>
            <a:pPr algn="just"/>
            <a:r>
              <a:rPr lang="en-US" sz="2400" dirty="0" smtClean="0"/>
              <a:t>The algorithms related to different machine learning tasks are known to all and can be implemented using any language/platform. It can be implemented using a Java platform or C / C++ language or in .NET. However, there are certain languages and tools which have been developed with a focus for implementing machine learning. Few of them, which are most widely used, are covered below.</a:t>
            </a:r>
          </a:p>
          <a:p>
            <a:pPr algn="just"/>
            <a:r>
              <a:rPr lang="en-US" sz="2400" dirty="0" smtClean="0"/>
              <a:t>Python</a:t>
            </a:r>
          </a:p>
          <a:p>
            <a:pPr algn="just"/>
            <a:r>
              <a:rPr lang="en-US" sz="2400" dirty="0" smtClean="0"/>
              <a:t>R</a:t>
            </a:r>
          </a:p>
          <a:p>
            <a:pPr algn="just"/>
            <a:r>
              <a:rPr lang="en-US" sz="2400" dirty="0" err="1" smtClean="0"/>
              <a:t>Matlab</a:t>
            </a:r>
            <a:endParaRPr lang="en-US" sz="2400" dirty="0" smtClean="0"/>
          </a:p>
          <a:p>
            <a:pPr algn="just"/>
            <a:r>
              <a:rPr lang="en-US" sz="2400" dirty="0" smtClean="0"/>
              <a:t>SAS</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normAutofit/>
          </a:bodyPr>
          <a:lstStyle/>
          <a:p>
            <a:pPr algn="just"/>
            <a:r>
              <a:rPr lang="en-US" sz="2400" dirty="0" smtClean="0"/>
              <a:t>Python is one of the most popular, open source programming language widely adopted by machine learning community. </a:t>
            </a:r>
          </a:p>
          <a:p>
            <a:pPr algn="just"/>
            <a:r>
              <a:rPr lang="en-US" sz="2400" dirty="0" smtClean="0"/>
              <a:t>It was designed by Guido van </a:t>
            </a:r>
            <a:r>
              <a:rPr lang="en-US" sz="2400" dirty="0" err="1" smtClean="0"/>
              <a:t>Rossum</a:t>
            </a:r>
            <a:r>
              <a:rPr lang="en-US" sz="2400" dirty="0" smtClean="0"/>
              <a:t> and was first released in 1991. </a:t>
            </a:r>
          </a:p>
          <a:p>
            <a:pPr algn="just"/>
            <a:r>
              <a:rPr lang="en-US" sz="2400" dirty="0" smtClean="0"/>
              <a:t>Python has very strong libraries for advanced mathematical functionalities (</a:t>
            </a:r>
            <a:r>
              <a:rPr lang="en-US" sz="2400" dirty="0" err="1" smtClean="0"/>
              <a:t>NumPy</a:t>
            </a:r>
            <a:r>
              <a:rPr lang="en-US" sz="2400" dirty="0" smtClean="0"/>
              <a:t>), algorithms and mathematical tools (</a:t>
            </a:r>
            <a:r>
              <a:rPr lang="en-US" sz="2400" dirty="0" err="1" smtClean="0"/>
              <a:t>SciPy</a:t>
            </a:r>
            <a:r>
              <a:rPr lang="en-US" sz="2400" dirty="0" smtClean="0"/>
              <a:t>) and numerical plotting (</a:t>
            </a:r>
            <a:r>
              <a:rPr lang="en-US" sz="2400" dirty="0" err="1" smtClean="0"/>
              <a:t>matplotlib</a:t>
            </a:r>
            <a:r>
              <a:rPr lang="en-US" sz="2400" dirty="0" smtClean="0"/>
              <a:t>). </a:t>
            </a:r>
          </a:p>
          <a:p>
            <a:pPr algn="just"/>
            <a:r>
              <a:rPr lang="en-US" sz="2400" dirty="0" smtClean="0"/>
              <a:t>Built on these libraries, there is a machine learning library named </a:t>
            </a:r>
            <a:r>
              <a:rPr lang="en-US" sz="2400" dirty="0" err="1" smtClean="0"/>
              <a:t>scikit</a:t>
            </a:r>
            <a:r>
              <a:rPr lang="en-US" sz="2400" dirty="0" smtClean="0"/>
              <a:t>-learn, which has various classification, regression, and clustering algorithms embedded in it.</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R</a:t>
            </a:r>
            <a:endParaRPr lang="en-US" dirty="0"/>
          </a:p>
        </p:txBody>
      </p:sp>
      <p:sp>
        <p:nvSpPr>
          <p:cNvPr id="3" name="Content Placeholder 2"/>
          <p:cNvSpPr>
            <a:spLocks noGrp="1"/>
          </p:cNvSpPr>
          <p:nvPr>
            <p:ph idx="1"/>
          </p:nvPr>
        </p:nvSpPr>
        <p:spPr>
          <a:xfrm>
            <a:off x="457200" y="762000"/>
            <a:ext cx="8229600" cy="4525963"/>
          </a:xfrm>
        </p:spPr>
        <p:txBody>
          <a:bodyPr>
            <a:noAutofit/>
          </a:bodyPr>
          <a:lstStyle/>
          <a:p>
            <a:pPr algn="just"/>
            <a:r>
              <a:rPr lang="en-US" sz="2150" dirty="0" smtClean="0"/>
              <a:t>R is a language for statistical computing and data analysis. </a:t>
            </a:r>
          </a:p>
          <a:p>
            <a:pPr algn="just"/>
            <a:r>
              <a:rPr lang="en-US" sz="2150" dirty="0" smtClean="0"/>
              <a:t>It is an open source language, extremely popular in the academic community – especially among statisticians and data miners. </a:t>
            </a:r>
          </a:p>
          <a:p>
            <a:pPr algn="just"/>
            <a:r>
              <a:rPr lang="en-US" sz="2150" dirty="0" smtClean="0"/>
              <a:t>R is considered as a variant of S, a GNU project which was developed at Bell Laboratories. </a:t>
            </a:r>
          </a:p>
          <a:p>
            <a:pPr algn="just"/>
            <a:r>
              <a:rPr lang="en-US" sz="2150" dirty="0" smtClean="0"/>
              <a:t>Currently, it is supported by the R Foundation for statistical computing. </a:t>
            </a:r>
          </a:p>
          <a:p>
            <a:pPr algn="just"/>
            <a:r>
              <a:rPr lang="en-US" sz="2150" dirty="0" smtClean="0"/>
              <a:t>R is a very simple programming language with a huge set of libraries available for different stages of machine learning. </a:t>
            </a:r>
          </a:p>
          <a:p>
            <a:pPr algn="just"/>
            <a:r>
              <a:rPr lang="en-US" sz="2150" dirty="0" smtClean="0"/>
              <a:t>Some of the libraries standing out in terms of popularity are </a:t>
            </a:r>
            <a:r>
              <a:rPr lang="en-US" sz="2150" dirty="0" err="1" smtClean="0"/>
              <a:t>plyr</a:t>
            </a:r>
            <a:r>
              <a:rPr lang="en-US" sz="2150" dirty="0" smtClean="0"/>
              <a:t>/</a:t>
            </a:r>
            <a:r>
              <a:rPr lang="en-US" sz="2150" dirty="0" err="1" smtClean="0"/>
              <a:t>dplyr</a:t>
            </a:r>
            <a:r>
              <a:rPr lang="en-US" sz="2150" dirty="0" smtClean="0"/>
              <a:t> (for data transformation), caret (‘Classification and Regression Training’ for classification), </a:t>
            </a:r>
            <a:r>
              <a:rPr lang="en-US" sz="2150" dirty="0" err="1" smtClean="0"/>
              <a:t>RJava</a:t>
            </a:r>
            <a:r>
              <a:rPr lang="en-US" sz="2150" dirty="0" smtClean="0"/>
              <a:t> (to facilitate integration with Java), tm (for text mining), ggplot2 (for data visualization). </a:t>
            </a:r>
          </a:p>
          <a:p>
            <a:pPr algn="just"/>
            <a:r>
              <a:rPr lang="en-US" sz="2150" dirty="0" smtClean="0"/>
              <a:t>Other than the libraries, certain packages like Shiny and R Markdown have been developed around R to develop interactive web applications, documents and dashboards on R without much effort.</a:t>
            </a:r>
            <a:endParaRPr lang="en-US" sz="21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Matlab</a:t>
            </a:r>
            <a:endParaRPr lang="en-US" dirty="0"/>
          </a:p>
        </p:txBody>
      </p:sp>
      <p:sp>
        <p:nvSpPr>
          <p:cNvPr id="3" name="Content Placeholder 2"/>
          <p:cNvSpPr>
            <a:spLocks noGrp="1"/>
          </p:cNvSpPr>
          <p:nvPr>
            <p:ph idx="1"/>
          </p:nvPr>
        </p:nvSpPr>
        <p:spPr/>
        <p:txBody>
          <a:bodyPr>
            <a:normAutofit/>
          </a:bodyPr>
          <a:lstStyle/>
          <a:p>
            <a:pPr algn="just"/>
            <a:r>
              <a:rPr lang="en-US" sz="2400" dirty="0" smtClean="0"/>
              <a:t>MATLAB (matrix laboratory) is a </a:t>
            </a:r>
            <a:r>
              <a:rPr lang="en-US" sz="2400" dirty="0" err="1" smtClean="0"/>
              <a:t>licenced</a:t>
            </a:r>
            <a:r>
              <a:rPr lang="en-US" sz="2400" dirty="0" smtClean="0"/>
              <a:t> commercial software with a robust support for a wide range of numerical computing. </a:t>
            </a:r>
          </a:p>
          <a:p>
            <a:pPr algn="just"/>
            <a:r>
              <a:rPr lang="en-US" sz="2400" dirty="0" smtClean="0"/>
              <a:t>MATLAB has a huge user base across industry and academia. </a:t>
            </a:r>
          </a:p>
          <a:p>
            <a:pPr algn="just"/>
            <a:r>
              <a:rPr lang="en-US" sz="2400" dirty="0" smtClean="0"/>
              <a:t>MATLAB is developed by </a:t>
            </a:r>
            <a:r>
              <a:rPr lang="en-US" sz="2400" dirty="0" err="1" smtClean="0"/>
              <a:t>MathWorks</a:t>
            </a:r>
            <a:r>
              <a:rPr lang="en-US" sz="2400" dirty="0" smtClean="0"/>
              <a:t>, a company founded in 1984.</a:t>
            </a:r>
          </a:p>
          <a:p>
            <a:pPr algn="just"/>
            <a:r>
              <a:rPr lang="en-US" sz="2400" dirty="0" smtClean="0"/>
              <a:t> MATLAB also provides extensive support of statistical functions and has a huge number of machine learning algorithms in-built. </a:t>
            </a:r>
          </a:p>
          <a:p>
            <a:pPr algn="just"/>
            <a:r>
              <a:rPr lang="en-US" sz="2400" dirty="0" smtClean="0"/>
              <a:t>It also has the ability to scale up for large datasets by parallel processing on clusters and cloud.</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7886700" cy="4351338"/>
          </a:xfrm>
        </p:spPr>
        <p:txBody>
          <a:bodyPr>
            <a:noAutofit/>
          </a:bodyPr>
          <a:lstStyle/>
          <a:p>
            <a:pPr marL="0" indent="0" algn="just">
              <a:buNone/>
            </a:pPr>
            <a:r>
              <a:rPr lang="en-US" sz="2400" b="1" dirty="0"/>
              <a:t>Working</a:t>
            </a:r>
          </a:p>
          <a:p>
            <a:pPr algn="just"/>
            <a:r>
              <a:rPr lang="en-US" sz="2300" dirty="0"/>
              <a:t>Reinforcement learning follows trial and error methods to get the desired result. After accomplishing a task, the agent receives an award. An example could be to train a dog to catch the ball. If the dog learns to catch a ball, you give it a reward, such as a biscuit.</a:t>
            </a:r>
          </a:p>
          <a:p>
            <a:pPr algn="just"/>
            <a:r>
              <a:rPr lang="en-US" sz="2300" dirty="0"/>
              <a:t>Reinforcement Learning methods do not need any external supervision to train models.</a:t>
            </a:r>
          </a:p>
          <a:p>
            <a:pPr algn="just"/>
            <a:r>
              <a:rPr lang="en-US" sz="2300" dirty="0"/>
              <a:t>Reinforcement learning problems are reward-based. For every task or for every step completed, there will be a reward received by the agent. If the task is not achieved correctly, there will be some penalty added. </a:t>
            </a:r>
            <a:endParaRPr lang="en-US" sz="2300" dirty="0" smtClean="0"/>
          </a:p>
          <a:p>
            <a:pPr algn="just"/>
            <a:r>
              <a:rPr lang="en-US" sz="2300" dirty="0"/>
              <a:t>Reinforcement learning algorithms are widely used in the gaming industries to build games. It is also used to train robots to do human tasks.</a:t>
            </a:r>
          </a:p>
        </p:txBody>
      </p:sp>
    </p:spTree>
    <p:extLst>
      <p:ext uri="{BB962C8B-B14F-4D97-AF65-F5344CB8AC3E}">
        <p14:creationId xmlns:p14="http://schemas.microsoft.com/office/powerpoint/2010/main" val="140182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a:t>
            </a:r>
            <a:endParaRPr lang="en-US" dirty="0"/>
          </a:p>
        </p:txBody>
      </p:sp>
      <p:sp>
        <p:nvSpPr>
          <p:cNvPr id="3" name="Content Placeholder 2"/>
          <p:cNvSpPr>
            <a:spLocks noGrp="1"/>
          </p:cNvSpPr>
          <p:nvPr>
            <p:ph idx="1"/>
          </p:nvPr>
        </p:nvSpPr>
        <p:spPr/>
        <p:txBody>
          <a:bodyPr>
            <a:normAutofit/>
          </a:bodyPr>
          <a:lstStyle/>
          <a:p>
            <a:pPr algn="just"/>
            <a:r>
              <a:rPr lang="en-US" sz="2400" dirty="0" smtClean="0"/>
              <a:t>SAS (earlier known as ‘Statistical Analysis System’) is another </a:t>
            </a:r>
            <a:r>
              <a:rPr lang="en-US" sz="2400" dirty="0" err="1" smtClean="0"/>
              <a:t>licenced</a:t>
            </a:r>
            <a:r>
              <a:rPr lang="en-US" sz="2400" dirty="0" smtClean="0"/>
              <a:t> commercial software which provides strong support for machine learning functionalities. </a:t>
            </a:r>
          </a:p>
          <a:p>
            <a:pPr algn="just"/>
            <a:r>
              <a:rPr lang="en-US" sz="2400" dirty="0" smtClean="0"/>
              <a:t>Developed in C by SAS Institute, SAS had its first release in the year 1976. </a:t>
            </a:r>
          </a:p>
          <a:p>
            <a:pPr algn="just"/>
            <a:r>
              <a:rPr lang="en-US" sz="2400" dirty="0" smtClean="0"/>
              <a:t>SAS is a software suite comprising different components. </a:t>
            </a:r>
          </a:p>
          <a:p>
            <a:pPr algn="just"/>
            <a:r>
              <a:rPr lang="en-US" sz="2400" dirty="0" smtClean="0"/>
              <a:t>The basic data management functionalities are embedded in the Base SAS component whereas the other components like SAS/INSIGHT, Enterprise Miner, SAS/STAT, etc. help in specialized functions related to data mining and statistical analysis.</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ISSUES IN MACHINE LEARNING</a:t>
            </a:r>
            <a:endParaRPr lang="en-US" b="1" dirty="0"/>
          </a:p>
        </p:txBody>
      </p:sp>
      <p:sp>
        <p:nvSpPr>
          <p:cNvPr id="3" name="Content Placeholder 2"/>
          <p:cNvSpPr>
            <a:spLocks noGrp="1"/>
          </p:cNvSpPr>
          <p:nvPr>
            <p:ph idx="1"/>
          </p:nvPr>
        </p:nvSpPr>
        <p:spPr/>
        <p:txBody>
          <a:bodyPr>
            <a:noAutofit/>
          </a:bodyPr>
          <a:lstStyle/>
          <a:p>
            <a:pPr algn="just"/>
            <a:r>
              <a:rPr lang="en-US" sz="2400" dirty="0" smtClean="0"/>
              <a:t>Machine learning is a field which is relatively new and still evolving. </a:t>
            </a:r>
          </a:p>
          <a:p>
            <a:pPr algn="just"/>
            <a:r>
              <a:rPr lang="en-US" sz="2400" dirty="0" smtClean="0"/>
              <a:t>Also, the level of research and kind of use of machine learning tools and technologies varies drastically from country to country. </a:t>
            </a:r>
          </a:p>
          <a:p>
            <a:pPr algn="just"/>
            <a:r>
              <a:rPr lang="en-US" sz="2400" dirty="0" smtClean="0"/>
              <a:t>The laws and regulations, cultural background, emotional maturity of people differ drastically in different countries. </a:t>
            </a:r>
          </a:p>
          <a:p>
            <a:pPr algn="just"/>
            <a:r>
              <a:rPr lang="en-US" sz="2400" dirty="0" smtClean="0"/>
              <a:t>All these factors make the use of machine learning and the issues originating out of machine learning usage are quite different.</a:t>
            </a:r>
          </a:p>
          <a:p>
            <a:pPr algn="just"/>
            <a:r>
              <a:rPr lang="en-US" sz="2400" dirty="0" smtClean="0"/>
              <a:t>The biggest fear and issue arising out of machine learning is related to privacy and the breach of it. </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t>The primary focus of learning is on analyzing data, both past and current, and coming up with insight from the data. </a:t>
            </a:r>
          </a:p>
          <a:p>
            <a:pPr algn="just"/>
            <a:r>
              <a:rPr lang="en-US" sz="2400" dirty="0" smtClean="0"/>
              <a:t>This insight may be related to people and the facts revealed might be private enough to be kept confidential. </a:t>
            </a:r>
          </a:p>
          <a:p>
            <a:pPr algn="just"/>
            <a:r>
              <a:rPr lang="en-US" sz="2400" dirty="0" smtClean="0"/>
              <a:t>Also, different people have a different preference when it comes to sharing of information. </a:t>
            </a:r>
          </a:p>
          <a:p>
            <a:pPr algn="just"/>
            <a:r>
              <a:rPr lang="en-US" sz="2400" dirty="0" smtClean="0"/>
              <a:t>While some people may be open to sharing some level of information publicly, some other people may not want to share it even to all friends and keep it restricted just to family members.</a:t>
            </a:r>
          </a:p>
          <a:p>
            <a:pPr algn="just"/>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Autofit/>
          </a:bodyPr>
          <a:lstStyle/>
          <a:p>
            <a:pPr algn="just"/>
            <a:r>
              <a:rPr lang="en-US" sz="2400" dirty="0" smtClean="0"/>
              <a:t>Classic examples are a birth date (not the day, but the date as a whole), photographs of a dinner date with family, educational background, etc. </a:t>
            </a:r>
          </a:p>
          <a:p>
            <a:pPr algn="just"/>
            <a:r>
              <a:rPr lang="en-US" sz="2400" dirty="0" smtClean="0"/>
              <a:t>Some people share them with all in the social platforms like </a:t>
            </a:r>
            <a:r>
              <a:rPr lang="en-US" sz="2400" dirty="0" err="1" smtClean="0"/>
              <a:t>Facebook</a:t>
            </a:r>
            <a:r>
              <a:rPr lang="en-US" sz="2400" dirty="0" smtClean="0"/>
              <a:t> while others do not, or if they do, they may restrict it to friends only. </a:t>
            </a:r>
          </a:p>
          <a:p>
            <a:pPr algn="just"/>
            <a:r>
              <a:rPr lang="en-US" sz="2400" dirty="0" smtClean="0"/>
              <a:t>When machine learning algorithms are implemented using those information, inadvertently people may get upset.</a:t>
            </a:r>
          </a:p>
          <a:p>
            <a:pPr algn="just"/>
            <a:r>
              <a:rPr lang="en-US" sz="2400" dirty="0" smtClean="0"/>
              <a:t>For example, if there is a learning algorithm to do preference-based customer segmentation and the output of the analysis is used for sending targeted marketing campaigns, it will hurt the emotion of people and actually do more harm than good. </a:t>
            </a:r>
          </a:p>
          <a:p>
            <a:pPr algn="just"/>
            <a:r>
              <a:rPr lang="en-US" sz="2400" dirty="0" smtClean="0"/>
              <a:t>In certain countries, such events may result in legal actions to be taken by the people affected. </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Autofit/>
          </a:bodyPr>
          <a:lstStyle/>
          <a:p>
            <a:pPr algn="just"/>
            <a:r>
              <a:rPr lang="en-US" sz="2400" dirty="0" smtClean="0"/>
              <a:t>Even if there is no breach of privacy, there may be situations where actions were taken based on machine learning may create an adverse reaction. </a:t>
            </a:r>
          </a:p>
          <a:p>
            <a:pPr algn="just"/>
            <a:r>
              <a:rPr lang="en-US" sz="2400" dirty="0" smtClean="0"/>
              <a:t>Let’s take the example of knowledge discovery exercise done before starting an election campaign.</a:t>
            </a:r>
          </a:p>
          <a:p>
            <a:pPr algn="just"/>
            <a:r>
              <a:rPr lang="en-US" sz="2400" dirty="0" smtClean="0"/>
              <a:t>If a specific area reveals an ethnic majority or </a:t>
            </a:r>
            <a:r>
              <a:rPr lang="en-US" sz="2400" dirty="0" err="1" smtClean="0"/>
              <a:t>skewness</a:t>
            </a:r>
            <a:r>
              <a:rPr lang="en-US" sz="2400" dirty="0" smtClean="0"/>
              <a:t> of a certain demographic factor, and the campaign pitch carries a message keeping that in mind, it might actually upset the voters and cause an adverse result. </a:t>
            </a:r>
          </a:p>
          <a:p>
            <a:pPr algn="just"/>
            <a:r>
              <a:rPr lang="en-US" sz="2400" dirty="0" smtClean="0"/>
              <a:t>So a very critical consideration before applying machine learning is that proper human judgement should be exercised before using any outcome from machine learning. </a:t>
            </a:r>
          </a:p>
          <a:p>
            <a:pPr algn="just"/>
            <a:r>
              <a:rPr lang="en-US" sz="2400" dirty="0" smtClean="0"/>
              <a:t>Only then the decision taken will be beneficial and also not result in any adverse impact.</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5216" y="0"/>
            <a:ext cx="5883441" cy="6858000"/>
          </a:xfrm>
        </p:spPr>
      </p:pic>
      <p:sp>
        <p:nvSpPr>
          <p:cNvPr id="9" name="Title 7"/>
          <p:cNvSpPr>
            <a:spLocks noGrp="1"/>
          </p:cNvSpPr>
          <p:nvPr>
            <p:ph type="title"/>
          </p:nvPr>
        </p:nvSpPr>
        <p:spPr>
          <a:xfrm>
            <a:off x="303799" y="1924326"/>
            <a:ext cx="3009699" cy="3009348"/>
          </a:xfrm>
        </p:spPr>
        <p:txBody>
          <a:bodyPr>
            <a:normAutofit fontScale="90000"/>
          </a:bodyPr>
          <a:lstStyle/>
          <a:p>
            <a:r>
              <a:rPr lang="en-US" b="1" dirty="0"/>
              <a:t>Comparison – supervised, unsupervised, and reinforcement learning</a:t>
            </a:r>
            <a:endParaRPr lang="en-IN" b="1" dirty="0"/>
          </a:p>
        </p:txBody>
      </p:sp>
    </p:spTree>
    <p:extLst>
      <p:ext uri="{BB962C8B-B14F-4D97-AF65-F5344CB8AC3E}">
        <p14:creationId xmlns:p14="http://schemas.microsoft.com/office/powerpoint/2010/main" val="173817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plications of Machine learning"/>
          <p:cNvPicPr>
            <a:picLocks noChangeAspect="1" noChangeArrowheads="1"/>
          </p:cNvPicPr>
          <p:nvPr/>
        </p:nvPicPr>
        <p:blipFill>
          <a:blip r:embed="rId2"/>
          <a:srcRect l="6154" r="4615"/>
          <a:stretch>
            <a:fillRect/>
          </a:stretch>
        </p:blipFill>
        <p:spPr bwMode="auto">
          <a:xfrm>
            <a:off x="4648200" y="1676400"/>
            <a:ext cx="4419600" cy="4648200"/>
          </a:xfrm>
          <a:prstGeom prst="rect">
            <a:avLst/>
          </a:prstGeom>
          <a:noFill/>
        </p:spPr>
      </p:pic>
      <p:sp>
        <p:nvSpPr>
          <p:cNvPr id="2" name="Title 1"/>
          <p:cNvSpPr>
            <a:spLocks noGrp="1"/>
          </p:cNvSpPr>
          <p:nvPr>
            <p:ph type="title"/>
          </p:nvPr>
        </p:nvSpPr>
        <p:spPr/>
        <p:txBody>
          <a:bodyPr>
            <a:normAutofit/>
          </a:bodyPr>
          <a:lstStyle/>
          <a:p>
            <a:r>
              <a:rPr lang="en-US" b="1" dirty="0" smtClean="0"/>
              <a:t>Applications of Machine learning</a:t>
            </a:r>
            <a:endParaRPr lang="en-US" b="1" dirty="0"/>
          </a:p>
        </p:txBody>
      </p:sp>
      <p:sp>
        <p:nvSpPr>
          <p:cNvPr id="3" name="Content Placeholder 2"/>
          <p:cNvSpPr>
            <a:spLocks noGrp="1"/>
          </p:cNvSpPr>
          <p:nvPr>
            <p:ph idx="1"/>
          </p:nvPr>
        </p:nvSpPr>
        <p:spPr>
          <a:xfrm>
            <a:off x="152400" y="1752600"/>
            <a:ext cx="4572000" cy="4525963"/>
          </a:xfrm>
        </p:spPr>
        <p:txBody>
          <a:bodyPr>
            <a:normAutofit/>
          </a:bodyPr>
          <a:lstStyle/>
          <a:p>
            <a:r>
              <a:rPr lang="en-US" sz="2400" dirty="0" smtClean="0"/>
              <a:t>Machine </a:t>
            </a:r>
            <a:r>
              <a:rPr lang="en-US" sz="2400" dirty="0"/>
              <a:t>learning is a buzzword for today's technology, and it is growing very rapidly day by day. </a:t>
            </a:r>
            <a:endParaRPr lang="en-US" sz="2400" dirty="0" smtClean="0"/>
          </a:p>
          <a:p>
            <a:r>
              <a:rPr lang="en-US" sz="2400" dirty="0" smtClean="0"/>
              <a:t>We </a:t>
            </a:r>
            <a:r>
              <a:rPr lang="en-US" sz="2400" dirty="0"/>
              <a:t>are using machine learning in our daily life even without knowing it such as Google Maps, Google assistant, </a:t>
            </a:r>
            <a:r>
              <a:rPr lang="en-US" sz="2400" dirty="0" err="1"/>
              <a:t>Alexa</a:t>
            </a:r>
            <a:r>
              <a:rPr lang="en-US" sz="2400" dirty="0"/>
              <a:t>, etc. </a:t>
            </a:r>
            <a:endParaRPr lang="en-US" sz="2400" dirty="0" smtClean="0"/>
          </a:p>
          <a:p>
            <a:r>
              <a:rPr lang="en-US" sz="2400" dirty="0" smtClean="0"/>
              <a:t>Below </a:t>
            </a:r>
            <a:r>
              <a:rPr lang="en-US" sz="2400" dirty="0"/>
              <a:t>are some most trending real-world applications of Machine Learning</a:t>
            </a:r>
            <a:r>
              <a:rPr lang="en-US" sz="2400" dirty="0" smtClean="0"/>
              <a:t>:</a:t>
            </a:r>
          </a:p>
          <a:p>
            <a:endParaRPr lang="en-US" sz="2400"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Image Recognition:</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algn="just"/>
            <a:r>
              <a:rPr lang="en-US" sz="2400" dirty="0" smtClean="0"/>
              <a:t>Image </a:t>
            </a:r>
            <a:r>
              <a:rPr lang="en-US" sz="2400" dirty="0"/>
              <a:t>recognition is one of the most common applications of machine learning. It is used to identify objects, persons, places, digital images, etc. The popular use case of image recognition and face detection is, </a:t>
            </a:r>
            <a:r>
              <a:rPr lang="en-US" sz="2400" b="1" dirty="0"/>
              <a:t>Automatic friend tagging suggestion</a:t>
            </a:r>
            <a:r>
              <a:rPr lang="en-US" sz="2400" dirty="0"/>
              <a:t>:</a:t>
            </a:r>
          </a:p>
          <a:p>
            <a:pPr algn="just"/>
            <a:r>
              <a:rPr lang="en-US" sz="2400" dirty="0" err="1"/>
              <a:t>Facebook</a:t>
            </a:r>
            <a:r>
              <a:rPr lang="en-US" sz="2400" dirty="0"/>
              <a:t> provides us a feature of auto friend tagging suggestion. Whenever we upload a photo with our </a:t>
            </a:r>
            <a:r>
              <a:rPr lang="en-US" sz="2400" dirty="0" err="1"/>
              <a:t>Facebook</a:t>
            </a:r>
            <a:r>
              <a:rPr lang="en-US" sz="2400" dirty="0"/>
              <a:t> friends, then we automatically get a tagging suggestion with name, and the technology behind this is machine learning's </a:t>
            </a:r>
            <a:r>
              <a:rPr lang="en-US" sz="2400" b="1" dirty="0"/>
              <a:t>face detection</a:t>
            </a:r>
            <a:r>
              <a:rPr lang="en-US" sz="2400" dirty="0"/>
              <a:t> and </a:t>
            </a:r>
            <a:r>
              <a:rPr lang="en-US" sz="2400" b="1" dirty="0"/>
              <a:t>recognition algorithm</a:t>
            </a:r>
            <a:r>
              <a:rPr lang="en-US" sz="2400" dirty="0"/>
              <a:t>.</a:t>
            </a:r>
          </a:p>
          <a:p>
            <a:pPr algn="just"/>
            <a:r>
              <a:rPr lang="en-US" sz="2400" dirty="0"/>
              <a:t>It is based on the </a:t>
            </a:r>
            <a:r>
              <a:rPr lang="en-US" sz="2400" dirty="0" err="1"/>
              <a:t>Facebook</a:t>
            </a:r>
            <a:r>
              <a:rPr lang="en-US" sz="2400" dirty="0"/>
              <a:t> project named "</a:t>
            </a:r>
            <a:r>
              <a:rPr lang="en-US" sz="2400" b="1" dirty="0"/>
              <a:t>Deep Face</a:t>
            </a:r>
            <a:r>
              <a:rPr lang="en-US" sz="2400" dirty="0"/>
              <a:t>," which is responsible for face recognition and person identification in the picture.</a:t>
            </a:r>
          </a:p>
          <a:p>
            <a:pPr algn="just"/>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Speech Recognition</a:t>
            </a:r>
            <a:endParaRPr lang="en-US" dirty="0"/>
          </a:p>
        </p:txBody>
      </p:sp>
      <p:sp>
        <p:nvSpPr>
          <p:cNvPr id="3" name="Content Placeholder 2"/>
          <p:cNvSpPr>
            <a:spLocks noGrp="1"/>
          </p:cNvSpPr>
          <p:nvPr>
            <p:ph idx="1"/>
          </p:nvPr>
        </p:nvSpPr>
        <p:spPr/>
        <p:txBody>
          <a:bodyPr>
            <a:normAutofit/>
          </a:bodyPr>
          <a:lstStyle/>
          <a:p>
            <a:pPr algn="just"/>
            <a:r>
              <a:rPr lang="en-US" sz="2400" dirty="0" smtClean="0"/>
              <a:t>While </a:t>
            </a:r>
            <a:r>
              <a:rPr lang="en-US" sz="2400" dirty="0"/>
              <a:t>using Google, we get an option of "</a:t>
            </a:r>
            <a:r>
              <a:rPr lang="en-US" sz="2400" b="1" dirty="0"/>
              <a:t>Search by voice</a:t>
            </a:r>
            <a:r>
              <a:rPr lang="en-US" sz="2400" dirty="0"/>
              <a:t>," it comes under speech recognition, and it's a popular application of machine learning.</a:t>
            </a:r>
          </a:p>
          <a:p>
            <a:pPr algn="just"/>
            <a:r>
              <a:rPr lang="en-US" sz="2400" dirty="0"/>
              <a:t>Speech recognition is a process of converting voice instructions into text, and it is also known as "</a:t>
            </a:r>
            <a:r>
              <a:rPr lang="en-US" sz="2400" b="1" dirty="0"/>
              <a:t>Speech to text</a:t>
            </a:r>
            <a:r>
              <a:rPr lang="en-US" sz="2400" dirty="0"/>
              <a:t>", or "</a:t>
            </a:r>
            <a:r>
              <a:rPr lang="en-US" sz="2400" b="1" dirty="0"/>
              <a:t>Computer speech recognition</a:t>
            </a:r>
            <a:r>
              <a:rPr lang="en-US" sz="2400" dirty="0"/>
              <a:t>." At present, machine learning algorithms are widely used by various applications of speech recognition. </a:t>
            </a:r>
            <a:r>
              <a:rPr lang="en-US" sz="2400" b="1" dirty="0"/>
              <a:t>Google assistant</a:t>
            </a:r>
            <a:r>
              <a:rPr lang="en-US" sz="2400" dirty="0"/>
              <a:t>, </a:t>
            </a:r>
            <a:r>
              <a:rPr lang="en-US" sz="2400" b="1" dirty="0" err="1"/>
              <a:t>Siri</a:t>
            </a:r>
            <a:r>
              <a:rPr lang="en-US" sz="2400" dirty="0"/>
              <a:t>, </a:t>
            </a:r>
            <a:r>
              <a:rPr lang="en-US" sz="2400" b="1" dirty="0" err="1"/>
              <a:t>Cortana</a:t>
            </a:r>
            <a:r>
              <a:rPr lang="en-US" sz="2400" dirty="0"/>
              <a:t>, and </a:t>
            </a:r>
            <a:r>
              <a:rPr lang="en-US" sz="2400" b="1" dirty="0" err="1"/>
              <a:t>Alexa</a:t>
            </a:r>
            <a:r>
              <a:rPr lang="en-US" sz="2400" dirty="0"/>
              <a:t> are using speech recognition technology to follow the voice instructions</a:t>
            </a:r>
            <a:r>
              <a:rPr lang="en-US" sz="2400" dirty="0" smtClean="0"/>
              <a: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Traffic prediction</a:t>
            </a:r>
            <a:endParaRPr lang="en-US" dirty="0"/>
          </a:p>
        </p:txBody>
      </p:sp>
      <p:sp>
        <p:nvSpPr>
          <p:cNvPr id="3" name="Content Placeholder 2"/>
          <p:cNvSpPr>
            <a:spLocks noGrp="1"/>
          </p:cNvSpPr>
          <p:nvPr>
            <p:ph idx="1"/>
          </p:nvPr>
        </p:nvSpPr>
        <p:spPr/>
        <p:txBody>
          <a:bodyPr>
            <a:noAutofit/>
          </a:bodyPr>
          <a:lstStyle/>
          <a:p>
            <a:pPr algn="just"/>
            <a:r>
              <a:rPr lang="en-US" sz="2400" dirty="0" smtClean="0"/>
              <a:t>If we want to visit a new place, we take help of Google Maps, which shows us the correct path with the shortest route and predicts the traffic conditions.</a:t>
            </a:r>
          </a:p>
          <a:p>
            <a:pPr algn="just"/>
            <a:r>
              <a:rPr lang="en-US" sz="2400" dirty="0" smtClean="0"/>
              <a:t>It predicts the traffic conditions such as whether traffic is cleared, slow-moving, or heavily congested with the help of two ways:</a:t>
            </a:r>
          </a:p>
          <a:p>
            <a:pPr algn="just"/>
            <a:r>
              <a:rPr lang="en-US" sz="2400" b="1" dirty="0" smtClean="0"/>
              <a:t>Real Time location</a:t>
            </a:r>
            <a:r>
              <a:rPr lang="en-US" sz="2400" dirty="0" smtClean="0"/>
              <a:t> of the vehicle form Google Map app and sensors</a:t>
            </a:r>
          </a:p>
          <a:p>
            <a:pPr algn="just"/>
            <a:r>
              <a:rPr lang="en-US" sz="2400" b="1" dirty="0" smtClean="0"/>
              <a:t>Average time has taken</a:t>
            </a:r>
            <a:r>
              <a:rPr lang="en-US" sz="2400" dirty="0" smtClean="0"/>
              <a:t> on past days at the same time.</a:t>
            </a:r>
          </a:p>
          <a:p>
            <a:pPr algn="just"/>
            <a:r>
              <a:rPr lang="en-US" sz="2400" dirty="0" smtClean="0"/>
              <a:t>Everyone who is using Google Map is helping this app to make it better. It takes information from the user and sends back to its database to improve the performance.</a:t>
            </a:r>
          </a:p>
          <a:p>
            <a:pPr algn="just"/>
            <a:endParaRPr lang="en-US" sz="2400" dirty="0" smtClean="0"/>
          </a:p>
          <a:p>
            <a:pPr algn="just"/>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Product recommendations</a:t>
            </a:r>
            <a:endParaRPr lang="en-US" dirty="0"/>
          </a:p>
        </p:txBody>
      </p:sp>
      <p:sp>
        <p:nvSpPr>
          <p:cNvPr id="3" name="Content Placeholder 2"/>
          <p:cNvSpPr>
            <a:spLocks noGrp="1"/>
          </p:cNvSpPr>
          <p:nvPr>
            <p:ph idx="1"/>
          </p:nvPr>
        </p:nvSpPr>
        <p:spPr/>
        <p:txBody>
          <a:bodyPr>
            <a:noAutofit/>
          </a:bodyPr>
          <a:lstStyle/>
          <a:p>
            <a:pPr algn="just"/>
            <a:r>
              <a:rPr lang="en-US" sz="2400" dirty="0" smtClean="0"/>
              <a:t>Machine learning is widely used by various e-commerce and entertainment companies such as </a:t>
            </a:r>
            <a:r>
              <a:rPr lang="en-US" sz="2400" b="1" dirty="0"/>
              <a:t>Amazon</a:t>
            </a:r>
            <a:r>
              <a:rPr lang="en-US" sz="2400" dirty="0" smtClean="0"/>
              <a:t>, </a:t>
            </a:r>
            <a:r>
              <a:rPr lang="en-US" sz="2400" b="1" dirty="0"/>
              <a:t>Netflix</a:t>
            </a:r>
            <a:r>
              <a:rPr lang="en-US" sz="2400" dirty="0" smtClean="0"/>
              <a:t>, etc., for product recommendation to the user. Whenever we search for some product on Amazon, then we started getting an advertisement for the same product while internet surfing on the same browser and this is because of machine learning.</a:t>
            </a:r>
          </a:p>
          <a:p>
            <a:pPr algn="just"/>
            <a:r>
              <a:rPr lang="en-US" sz="2400" dirty="0" smtClean="0"/>
              <a:t>Google understands the user interest using various machine learning algorithms and suggests the product as per customer interest.</a:t>
            </a:r>
          </a:p>
          <a:p>
            <a:pPr algn="just"/>
            <a:r>
              <a:rPr lang="en-US" sz="2400" dirty="0"/>
              <a:t>As similar, when we use Netflix, we find some recommendations for entertainment series, movies, etc., and this is also done with the help of machine learning</a:t>
            </a:r>
            <a:r>
              <a:rPr lang="en-US" sz="2400" dirty="0" smtClean="0"/>
              <a:t>.</a:t>
            </a:r>
            <a:r>
              <a:rPr lang="en-US" sz="2400" dirty="0"/>
              <a:t/>
            </a:r>
            <a:br>
              <a:rPr lang="en-US" sz="2400" dirty="0"/>
            </a:b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Self-driving cars</a:t>
            </a:r>
            <a:endParaRPr lang="en-US" dirty="0"/>
          </a:p>
        </p:txBody>
      </p:sp>
      <p:sp>
        <p:nvSpPr>
          <p:cNvPr id="3" name="Content Placeholder 2"/>
          <p:cNvSpPr>
            <a:spLocks noGrp="1"/>
          </p:cNvSpPr>
          <p:nvPr>
            <p:ph idx="1"/>
          </p:nvPr>
        </p:nvSpPr>
        <p:spPr/>
        <p:txBody>
          <a:bodyPr>
            <a:normAutofit/>
          </a:bodyPr>
          <a:lstStyle/>
          <a:p>
            <a:pPr algn="just"/>
            <a:r>
              <a:rPr lang="en-US" sz="2400" dirty="0" smtClean="0"/>
              <a:t>One </a:t>
            </a:r>
            <a:r>
              <a:rPr lang="en-US" sz="2400" dirty="0"/>
              <a:t>of the most exciting applications of machine learning is self-driving cars. </a:t>
            </a:r>
            <a:endParaRPr lang="en-US" sz="2400" dirty="0" smtClean="0"/>
          </a:p>
          <a:p>
            <a:pPr algn="just"/>
            <a:r>
              <a:rPr lang="en-US" sz="2400" dirty="0" smtClean="0"/>
              <a:t>Machine </a:t>
            </a:r>
            <a:r>
              <a:rPr lang="en-US" sz="2400" dirty="0"/>
              <a:t>learning plays a significant role in self-driving cars. Tesla, the most popular car manufacturing company is working on self-driving car. </a:t>
            </a:r>
            <a:endParaRPr lang="en-US" sz="2400" dirty="0" smtClean="0"/>
          </a:p>
          <a:p>
            <a:pPr algn="just"/>
            <a:r>
              <a:rPr lang="en-US" sz="2400" dirty="0" smtClean="0"/>
              <a:t>It </a:t>
            </a:r>
            <a:r>
              <a:rPr lang="en-US" sz="2400" dirty="0"/>
              <a:t>is using unsupervised learning method to train the car models to detect people and objects while driving</a:t>
            </a:r>
            <a:r>
              <a:rPr lang="en-US" sz="2400" dirty="0" smtClean="0"/>
              <a:t>.</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1821</Words>
  <Application>Microsoft Office PowerPoint</Application>
  <PresentationFormat>On-screen Show (4:3)</PresentationFormat>
  <Paragraphs>112</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Reinforcement Learning</vt:lpstr>
      <vt:lpstr>PowerPoint Presentation</vt:lpstr>
      <vt:lpstr>Comparison – supervised, unsupervised, and reinforcement learning</vt:lpstr>
      <vt:lpstr>Applications of Machine learning</vt:lpstr>
      <vt:lpstr>1. Image Recognition:</vt:lpstr>
      <vt:lpstr>2. Speech Recognition</vt:lpstr>
      <vt:lpstr>3. Traffic prediction</vt:lpstr>
      <vt:lpstr>4. Product recommendations</vt:lpstr>
      <vt:lpstr>5. Self-driving cars</vt:lpstr>
      <vt:lpstr>6. Email Spam and Malware Filtering</vt:lpstr>
      <vt:lpstr>7. Virtual Personal Assistant</vt:lpstr>
      <vt:lpstr>8. Online Fraud Detection</vt:lpstr>
      <vt:lpstr>9. Stock Market trading</vt:lpstr>
      <vt:lpstr>10. Medical Diagnosis</vt:lpstr>
      <vt:lpstr>11. Automatic Language Translation</vt:lpstr>
      <vt:lpstr>TOOLS IN MACHINE LEARNING</vt:lpstr>
      <vt:lpstr>Python</vt:lpstr>
      <vt:lpstr>R</vt:lpstr>
      <vt:lpstr>Matlab</vt:lpstr>
      <vt:lpstr>SAS</vt:lpstr>
      <vt:lpstr>ISSUES IN MACHINE LEARNING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 Machine Learning</dc:title>
  <dc:creator>Admin</dc:creator>
  <cp:lastModifiedBy>USER</cp:lastModifiedBy>
  <cp:revision>4</cp:revision>
  <dcterms:created xsi:type="dcterms:W3CDTF">2022-01-05T05:43:21Z</dcterms:created>
  <dcterms:modified xsi:type="dcterms:W3CDTF">2022-01-13T06:17:08Z</dcterms:modified>
</cp:coreProperties>
</file>