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80" r:id="rId2"/>
    <p:sldMasterId id="2147483792" r:id="rId3"/>
  </p:sldMasterIdLst>
  <p:notesMasterIdLst>
    <p:notesMasterId r:id="rId83"/>
  </p:notesMasterIdLst>
  <p:sldIdLst>
    <p:sldId id="360" r:id="rId4"/>
    <p:sldId id="257" r:id="rId5"/>
    <p:sldId id="258" r:id="rId6"/>
    <p:sldId id="362" r:id="rId7"/>
    <p:sldId id="363" r:id="rId8"/>
    <p:sldId id="364" r:id="rId9"/>
    <p:sldId id="365" r:id="rId10"/>
    <p:sldId id="366" r:id="rId11"/>
    <p:sldId id="367" r:id="rId12"/>
    <p:sldId id="368" r:id="rId13"/>
    <p:sldId id="260" r:id="rId14"/>
    <p:sldId id="261" r:id="rId15"/>
    <p:sldId id="262" r:id="rId16"/>
    <p:sldId id="289" r:id="rId17"/>
    <p:sldId id="371" r:id="rId18"/>
    <p:sldId id="372" r:id="rId19"/>
    <p:sldId id="297" r:id="rId20"/>
    <p:sldId id="298" r:id="rId21"/>
    <p:sldId id="296" r:id="rId22"/>
    <p:sldId id="267" r:id="rId23"/>
    <p:sldId id="291" r:id="rId24"/>
    <p:sldId id="293" r:id="rId25"/>
    <p:sldId id="295" r:id="rId26"/>
    <p:sldId id="299" r:id="rId27"/>
    <p:sldId id="300" r:id="rId28"/>
    <p:sldId id="301" r:id="rId29"/>
    <p:sldId id="303" r:id="rId30"/>
    <p:sldId id="304" r:id="rId31"/>
    <p:sldId id="305" r:id="rId32"/>
    <p:sldId id="306" r:id="rId33"/>
    <p:sldId id="307" r:id="rId34"/>
    <p:sldId id="308" r:id="rId35"/>
    <p:sldId id="309" r:id="rId36"/>
    <p:sldId id="310" r:id="rId37"/>
    <p:sldId id="369" r:id="rId38"/>
    <p:sldId id="311" r:id="rId39"/>
    <p:sldId id="312" r:id="rId40"/>
    <p:sldId id="314" r:id="rId41"/>
    <p:sldId id="313" r:id="rId42"/>
    <p:sldId id="315" r:id="rId43"/>
    <p:sldId id="320" r:id="rId44"/>
    <p:sldId id="323" r:id="rId45"/>
    <p:sldId id="316" r:id="rId46"/>
    <p:sldId id="317" r:id="rId47"/>
    <p:sldId id="318" r:id="rId48"/>
    <p:sldId id="319" r:id="rId49"/>
    <p:sldId id="321" r:id="rId50"/>
    <p:sldId id="322" r:id="rId51"/>
    <p:sldId id="324" r:id="rId52"/>
    <p:sldId id="325" r:id="rId53"/>
    <p:sldId id="328" r:id="rId54"/>
    <p:sldId id="327" r:id="rId55"/>
    <p:sldId id="329" r:id="rId56"/>
    <p:sldId id="330" r:id="rId57"/>
    <p:sldId id="333" r:id="rId58"/>
    <p:sldId id="331" r:id="rId59"/>
    <p:sldId id="332" r:id="rId60"/>
    <p:sldId id="334" r:id="rId61"/>
    <p:sldId id="335" r:id="rId62"/>
    <p:sldId id="336"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E0DF39-F5BE-4B57-B710-4D66A0F5D756}" type="datetimeFigureOut">
              <a:rPr lang="en-US" smtClean="0"/>
              <a:pPr/>
              <a:t>06-Jan-22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58D1B-BFD8-40CE-8F12-587D868C9BC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FD1B488-9B14-4EEA-BCEB-2A92CCB5F5B6}"/>
              </a:ext>
            </a:extLst>
          </p:cNvPr>
          <p:cNvSpPr>
            <a:spLocks noGrp="1" noChangeArrowheads="1"/>
          </p:cNvSpPr>
          <p:nvPr>
            <p:ph type="sldNum" sz="quarter" idx="5"/>
          </p:nvPr>
        </p:nvSpPr>
        <p:spPr>
          <a:ln/>
        </p:spPr>
        <p:txBody>
          <a:bodyPr/>
          <a:lstStyle/>
          <a:p>
            <a:fld id="{251BBE6D-5B5E-42A4-A9E9-2239E06260BB}" type="slidenum">
              <a:rPr lang="en-US" altLang="en-US"/>
              <a:pPr/>
              <a:t>25</a:t>
            </a:fld>
            <a:endParaRPr lang="en-US" altLang="en-US"/>
          </a:p>
        </p:txBody>
      </p:sp>
      <p:sp>
        <p:nvSpPr>
          <p:cNvPr id="157698" name="Rectangle 2">
            <a:extLst>
              <a:ext uri="{FF2B5EF4-FFF2-40B4-BE49-F238E27FC236}">
                <a16:creationId xmlns:a16="http://schemas.microsoft.com/office/drawing/2014/main" xmlns="" id="{F7B6C550-D2D3-4CFC-A38D-7F9015641986}"/>
              </a:ext>
            </a:extLst>
          </p:cNvPr>
          <p:cNvSpPr>
            <a:spLocks noGrp="1" noRot="1" noChangeAspect="1" noChangeArrowheads="1" noTextEdit="1"/>
          </p:cNvSpPr>
          <p:nvPr>
            <p:ph type="sldImg"/>
          </p:nvPr>
        </p:nvSpPr>
        <p:spPr>
          <a:xfrm>
            <a:off x="1146175" y="685800"/>
            <a:ext cx="4570413" cy="3429000"/>
          </a:xfrm>
          <a:ln/>
        </p:spPr>
      </p:sp>
      <p:sp>
        <p:nvSpPr>
          <p:cNvPr id="157699" name="Rectangle 3">
            <a:extLst>
              <a:ext uri="{FF2B5EF4-FFF2-40B4-BE49-F238E27FC236}">
                <a16:creationId xmlns:a16="http://schemas.microsoft.com/office/drawing/2014/main" xmlns="" id="{F02CA277-336C-4827-8271-06F41EA8D840}"/>
              </a:ext>
            </a:extLst>
          </p:cNvPr>
          <p:cNvSpPr>
            <a:spLocks noGrp="1" noChangeArrowheads="1"/>
          </p:cNvSpPr>
          <p:nvPr>
            <p:ph type="body" idx="1"/>
          </p:nvPr>
        </p:nvSpPr>
        <p:spPr/>
        <p:txBody>
          <a:bodyPr/>
          <a:lstStyle/>
          <a:p>
            <a:r>
              <a:rPr lang="en-US" altLang="en-US"/>
              <a:t>A Commemorative Certificate for ascending the great wall in China.  (input)</a:t>
            </a:r>
          </a:p>
          <a:p>
            <a:r>
              <a:rPr lang="en-US" altLang="en-US"/>
              <a:t>I have ascended the great wall (output)</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97918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09205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06264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92086"/>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9173310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934412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4006171"/>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72881433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62452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836330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635692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314466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67141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885556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661833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73447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0076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87956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7155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538254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579946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838747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996996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07538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008676864"/>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502997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48083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036317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27386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04050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2668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9438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43020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97187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06090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94811185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28929615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06-Jan-22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9725715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wmf"/><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pdf/1904.03241.pd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Bomb_disposal" TargetMode="External"/><Relationship Id="rId2" Type="http://schemas.openxmlformats.org/officeDocument/2006/relationships/hyperlink" Target="https://en.wikipedia.org/wiki/Bomb_detection"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Classical_times" TargetMode="External"/><Relationship Id="rId2" Type="http://schemas.openxmlformats.org/officeDocument/2006/relationships/hyperlink" Target="https://en.wikipedia.org/wiki/Autonomous_robot" TargetMode="External"/><Relationship Id="rId1" Type="http://schemas.openxmlformats.org/officeDocument/2006/relationships/slideLayout" Target="../slideLayouts/slideLayout18.xml"/><Relationship Id="rId6" Type="http://schemas.openxmlformats.org/officeDocument/2006/relationships/hyperlink" Target="https://en.wikipedia.org/wiki/Military_robot" TargetMode="External"/><Relationship Id="rId5" Type="http://schemas.openxmlformats.org/officeDocument/2006/relationships/hyperlink" Target="https://en.wikipedia.org/wiki/Industrial_robot" TargetMode="External"/><Relationship Id="rId4" Type="http://schemas.openxmlformats.org/officeDocument/2006/relationships/hyperlink" Target="https://en.wikipedia.org/wiki/Domestic_robot"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mars.nasa.gov/mars2020/mission/rover/wheels/" TargetMode="Externa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s://www.britannica.com/technology/artificial-intelligence" TargetMode="External"/><Relationship Id="rId2" Type="http://schemas.openxmlformats.org/officeDocument/2006/relationships/hyperlink" Target="https://www.merriam-webster.com/dictionary/implementing" TargetMode="External"/><Relationship Id="rId1" Type="http://schemas.openxmlformats.org/officeDocument/2006/relationships/slideLayout" Target="../slideLayouts/slideLayout13.xml"/><Relationship Id="rId6" Type="http://schemas.openxmlformats.org/officeDocument/2006/relationships/hyperlink" Target="https://www.britannica.com/technology/LISP-computer-language" TargetMode="External"/><Relationship Id="rId5" Type="http://schemas.openxmlformats.org/officeDocument/2006/relationships/hyperlink" Target="https://www.britannica.com/topic/Massachusetts-Institute-of-Technology" TargetMode="External"/><Relationship Id="rId4" Type="http://schemas.openxmlformats.org/officeDocument/2006/relationships/hyperlink" Target="https://www.britannica.com/biography/John-McCarthy"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hyperlink" Target="https://www.merriam-webster.com/dictionary/affirmative"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hyperlink" Target="https://en.wikipedia.org/wiki/Dynamical_system" TargetMode="External"/><Relationship Id="rId3" Type="http://schemas.openxmlformats.org/officeDocument/2006/relationships/hyperlink" Target="https://en.wikipedia.org/wiki/Cognitive_science" TargetMode="External"/><Relationship Id="rId7" Type="http://schemas.openxmlformats.org/officeDocument/2006/relationships/hyperlink" Target="https://en.wikipedia.org/wiki/Software"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13.xml"/><Relationship Id="rId6" Type="http://schemas.openxmlformats.org/officeDocument/2006/relationships/hyperlink" Target="https://en.wikipedia.org/wiki/Robot" TargetMode="External"/><Relationship Id="rId5" Type="http://schemas.openxmlformats.org/officeDocument/2006/relationships/hyperlink" Target="https://en.wiktionary.org/wiki/embed" TargetMode="External"/><Relationship Id="rId10" Type="http://schemas.openxmlformats.org/officeDocument/2006/relationships/hyperlink" Target="https://en.wikipedia.org/wiki/Sense" TargetMode="External"/><Relationship Id="rId4" Type="http://schemas.openxmlformats.org/officeDocument/2006/relationships/hyperlink" Target="https://en.wikipedia.org/wiki/Intelligent_agent" TargetMode="External"/><Relationship Id="rId9" Type="http://schemas.openxmlformats.org/officeDocument/2006/relationships/hyperlink" Target="https://en.wiktionary.org/wiki/manipula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hyperlink" Target="https://bernardmarr.com/what-is-the-metaverse-an-easy-explanation-for-anyone/" TargetMode="Externa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b="1" dirty="0" smtClean="0">
                <a:solidFill>
                  <a:schemeClr val="bg1"/>
                </a:solidFill>
              </a:rPr>
              <a:t>UNIT-I</a:t>
            </a:r>
            <a:r>
              <a:rPr lang="en-IN" b="1" dirty="0" smtClean="0">
                <a:solidFill>
                  <a:srgbClr val="0070C0"/>
                </a:solidFill>
              </a:rPr>
              <a:t/>
            </a:r>
            <a:br>
              <a:rPr lang="en-IN" b="1" dirty="0" smtClean="0">
                <a:solidFill>
                  <a:srgbClr val="0070C0"/>
                </a:solidFill>
              </a:rPr>
            </a:br>
            <a:r>
              <a:rPr lang="en-IN" b="1" dirty="0" smtClean="0">
                <a:solidFill>
                  <a:srgbClr val="0070C0"/>
                </a:solidFill>
              </a:rPr>
              <a:t>Introduction to AI</a:t>
            </a:r>
            <a:endParaRPr lang="en-IN" b="1" dirty="0">
              <a:solidFill>
                <a:srgbClr val="0070C0"/>
              </a:solidFill>
            </a:endParaRPr>
          </a:p>
        </p:txBody>
      </p:sp>
      <p:sp>
        <p:nvSpPr>
          <p:cNvPr id="3" name="Rectangle 2"/>
          <p:cNvSpPr/>
          <p:nvPr/>
        </p:nvSpPr>
        <p:spPr>
          <a:xfrm>
            <a:off x="2207334" y="1143000"/>
            <a:ext cx="4737644" cy="707886"/>
          </a:xfrm>
          <a:prstGeom prst="rect">
            <a:avLst/>
          </a:prstGeom>
        </p:spPr>
        <p:txBody>
          <a:bodyPr wrap="none">
            <a:spAutoFit/>
          </a:bodyPr>
          <a:lstStyle/>
          <a:p>
            <a:r>
              <a:rPr lang="en-US" sz="4000" b="1" dirty="0" smtClean="0">
                <a:latin typeface="Arial Black" pitchFamily="34" charset="0"/>
              </a:rPr>
              <a:t>A7702 - AI Tools</a:t>
            </a:r>
            <a:endParaRPr lang="en-US" sz="4000" b="1" dirty="0">
              <a:latin typeface="Arial Black" pitchFamily="34" charset="0"/>
            </a:endParaRPr>
          </a:p>
        </p:txBody>
      </p:sp>
    </p:spTree>
    <p:extLst>
      <p:ext uri="{BB962C8B-B14F-4D97-AF65-F5344CB8AC3E}">
        <p14:creationId xmlns:p14="http://schemas.microsoft.com/office/powerpoint/2010/main" xmlns="" val="90493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Disadvantages of Artificial </a:t>
            </a:r>
            <a:r>
              <a:rPr lang="en-IN" b="1" dirty="0" smtClean="0"/>
              <a:t>Intelligence</a:t>
            </a:r>
            <a:endParaRPr lang="en-IN" b="1" dirty="0"/>
          </a:p>
        </p:txBody>
      </p:sp>
      <p:sp>
        <p:nvSpPr>
          <p:cNvPr id="3" name="Content Placeholder 2"/>
          <p:cNvSpPr>
            <a:spLocks noGrp="1"/>
          </p:cNvSpPr>
          <p:nvPr>
            <p:ph idx="1"/>
          </p:nvPr>
        </p:nvSpPr>
        <p:spPr>
          <a:xfrm>
            <a:off x="457200" y="1905000"/>
            <a:ext cx="8458199" cy="3263504"/>
          </a:xfrm>
        </p:spPr>
        <p:txBody>
          <a:bodyPr>
            <a:noAutofit/>
          </a:bodyPr>
          <a:lstStyle/>
          <a:p>
            <a:pPr algn="just"/>
            <a:r>
              <a:rPr lang="en-US" sz="2000" b="1" dirty="0"/>
              <a:t>High Cost:</a:t>
            </a:r>
            <a:r>
              <a:rPr lang="en-US" sz="2000" dirty="0"/>
              <a:t> The hardware and software requirement of AI is very costly as it requires lots of maintenance to meet current world requirements.</a:t>
            </a:r>
          </a:p>
          <a:p>
            <a:pPr algn="just"/>
            <a:r>
              <a:rPr lang="en-US" sz="2000" b="1" dirty="0"/>
              <a:t>Can't think out of the box:</a:t>
            </a:r>
            <a:r>
              <a:rPr lang="en-US" sz="2000" dirty="0"/>
              <a:t> Even we are making smarter machines with AI, but still they cannot work out of the box, as the robot will only do that work for which they are trained, or programmed.</a:t>
            </a:r>
          </a:p>
          <a:p>
            <a:pPr algn="just"/>
            <a:r>
              <a:rPr lang="en-US" sz="2000" b="1" dirty="0"/>
              <a:t>No feelings and emotions:</a:t>
            </a:r>
            <a:r>
              <a:rPr lang="en-US" sz="2000" dirty="0"/>
              <a:t> AI machines can be an outstanding performer, but still it does not have the feeling so it cannot make any kind of emotional attachment with human, and may sometime be harmful for users if the proper care is not taken.</a:t>
            </a:r>
          </a:p>
          <a:p>
            <a:pPr algn="just"/>
            <a:r>
              <a:rPr lang="en-US" sz="2000" b="1" dirty="0"/>
              <a:t>Increase dependency on machines:</a:t>
            </a:r>
            <a:r>
              <a:rPr lang="en-US" sz="2000" dirty="0"/>
              <a:t> With the increment of technology, people are getting more dependent on devices and hence they are losing their mental capabilities.</a:t>
            </a:r>
          </a:p>
          <a:p>
            <a:pPr algn="just"/>
            <a:r>
              <a:rPr lang="en-US" sz="2000" b="1" dirty="0"/>
              <a:t>No Original Creativity:</a:t>
            </a:r>
            <a:r>
              <a:rPr lang="en-US" sz="2000" dirty="0"/>
              <a:t> As humans are so creative and can imagine some new ideas but still AI machines cannot beat this power of human intelligence and cannot be creative and imaginative.</a:t>
            </a:r>
          </a:p>
        </p:txBody>
      </p:sp>
    </p:spTree>
    <p:extLst>
      <p:ext uri="{BB962C8B-B14F-4D97-AF65-F5344CB8AC3E}">
        <p14:creationId xmlns:p14="http://schemas.microsoft.com/office/powerpoint/2010/main" xmlns="" val="309808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DEEPIKA\Desktop\artificial-intelligence.jpg"/>
          <p:cNvPicPr>
            <a:picLocks noGrp="1" noChangeAspect="1" noChangeArrowheads="1"/>
          </p:cNvPicPr>
          <p:nvPr>
            <p:ph idx="1"/>
          </p:nvPr>
        </p:nvPicPr>
        <p:blipFill>
          <a:blip r:embed="rId2" cstate="print"/>
          <a:srcRect/>
          <a:stretch>
            <a:fillRect/>
          </a:stretch>
        </p:blipFill>
        <p:spPr bwMode="auto">
          <a:xfrm>
            <a:off x="0" y="838200"/>
            <a:ext cx="9144000" cy="571499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DEEPIKA\Desktop\1_tGe-OV89iSqPKeW3ArSVwQ.png"/>
          <p:cNvPicPr>
            <a:picLocks noGrp="1" noChangeAspect="1" noChangeArrowheads="1"/>
          </p:cNvPicPr>
          <p:nvPr>
            <p:ph idx="4294967295"/>
          </p:nvPr>
        </p:nvPicPr>
        <p:blipFill>
          <a:blip r:embed="rId2" cstate="print"/>
          <a:srcRect/>
          <a:stretch>
            <a:fillRect/>
          </a:stretch>
        </p:blipFill>
        <p:spPr bwMode="auto">
          <a:xfrm>
            <a:off x="304800" y="762000"/>
            <a:ext cx="8839200" cy="5562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rotWithShape="1">
          <a:blip r:embed="rId2" cstate="print">
            <a:extLst>
              <a:ext uri="{BEBA8EAE-BF5A-486C-A8C5-ECC9F3942E4B}">
                <a14:imgProps xmlns:a14="http://schemas.microsoft.com/office/drawing/2010/main" xmlns="">
                  <a14:imgLayer r:embed="rId3">
                    <a14:imgEffect>
                      <a14:saturation sat="400000"/>
                    </a14:imgEffect>
                  </a14:imgLayer>
                </a14:imgProps>
              </a:ext>
            </a:extLst>
          </a:blip>
          <a:srcRect l="-833" r="-833" b="-679"/>
          <a:stretch/>
        </p:blipFill>
        <p:spPr bwMode="auto">
          <a:xfrm>
            <a:off x="-76200" y="0"/>
            <a:ext cx="9296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Symbolic AI</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Symbolic AI is more commonly known as rule-based AI, good old-fashioned AI (GOFA), and classic AI. </a:t>
            </a:r>
            <a:endParaRPr lang="en-US" dirty="0" smtClean="0"/>
          </a:p>
          <a:p>
            <a:pPr algn="just"/>
            <a:r>
              <a:rPr lang="en-US" dirty="0" smtClean="0"/>
              <a:t>Earlier </a:t>
            </a:r>
            <a:r>
              <a:rPr lang="en-US" dirty="0"/>
              <a:t>AI development research was based on Symbolic AI which relied on inserting human behavior and knowledge in the form of computer codes</a:t>
            </a:r>
            <a:r>
              <a:rPr lang="en-US" dirty="0" smtClean="0"/>
              <a:t>.</a:t>
            </a:r>
          </a:p>
          <a:p>
            <a:pPr algn="just"/>
            <a:r>
              <a:rPr lang="en-US" dirty="0"/>
              <a:t>We humans have used symbols to drive meaning from things and events in the environment around us. </a:t>
            </a:r>
            <a:endParaRPr lang="en-US" dirty="0" smtClean="0"/>
          </a:p>
          <a:p>
            <a:pPr algn="just"/>
            <a:r>
              <a:rPr lang="en-US" dirty="0" smtClean="0"/>
              <a:t>For </a:t>
            </a:r>
            <a:r>
              <a:rPr lang="en-US" dirty="0"/>
              <a:t>example, imagine you told your friend to buy you a bottle of Coke. Your friend would first have an image of a bottle of coke in his mind. </a:t>
            </a:r>
            <a:endParaRPr lang="en-US" dirty="0" smtClean="0"/>
          </a:p>
          <a:p>
            <a:pPr algn="just"/>
            <a:r>
              <a:rPr lang="en-US" dirty="0" smtClean="0"/>
              <a:t>This </a:t>
            </a:r>
            <a:r>
              <a:rPr lang="en-US" dirty="0"/>
              <a:t>is the very idea behind the symbolic AI development, that these symbols become the building block for cognition.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To construct intelligent systems, it is necessary to employ internal representations of a symbolic nature, with cognitive activity corresponding to computational manipulation of these symbolic representations.</a:t>
            </a:r>
          </a:p>
          <a:p>
            <a:pPr algn="just"/>
            <a:r>
              <a:rPr lang="en-IN" dirty="0" smtClean="0"/>
              <a:t>The symbolic representations refer to the external world. </a:t>
            </a:r>
          </a:p>
          <a:p>
            <a:pPr algn="just"/>
            <a:endParaRPr lang="en-IN" dirty="0"/>
          </a:p>
        </p:txBody>
      </p:sp>
    </p:spTree>
    <p:extLst>
      <p:ext uri="{BB962C8B-B14F-4D97-AF65-F5344CB8AC3E}">
        <p14:creationId xmlns:p14="http://schemas.microsoft.com/office/powerpoint/2010/main" xmlns="" val="334711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00093"/>
            <a:ext cx="7772400" cy="1508760"/>
          </a:xfrm>
        </p:spPr>
        <p:txBody>
          <a:bodyPr/>
          <a:lstStyle/>
          <a:p>
            <a:r>
              <a:rPr lang="en-US" b="1" dirty="0"/>
              <a:t>Non-symbolic </a:t>
            </a:r>
            <a:r>
              <a:rPr lang="en-US" b="1" dirty="0" smtClean="0"/>
              <a:t>AI</a:t>
            </a:r>
            <a:endParaRPr lang="en-IN" dirty="0"/>
          </a:p>
        </p:txBody>
      </p:sp>
      <p:sp>
        <p:nvSpPr>
          <p:cNvPr id="3" name="Content Placeholder 2"/>
          <p:cNvSpPr>
            <a:spLocks noGrp="1"/>
          </p:cNvSpPr>
          <p:nvPr>
            <p:ph idx="1"/>
          </p:nvPr>
        </p:nvSpPr>
        <p:spPr/>
        <p:txBody>
          <a:bodyPr/>
          <a:lstStyle/>
          <a:p>
            <a:pPr algn="just"/>
            <a:r>
              <a:rPr lang="en-IN" dirty="0" smtClean="0"/>
              <a:t>Knowledge is represented by weights on connections in a network.</a:t>
            </a:r>
          </a:p>
          <a:p>
            <a:pPr algn="just"/>
            <a:r>
              <a:rPr lang="en-IN" dirty="0" smtClean="0"/>
              <a:t>Non-symbolic representation can deal with combinations of attributes, such as image.</a:t>
            </a:r>
          </a:p>
          <a:p>
            <a:r>
              <a:rPr lang="en-US" dirty="0"/>
              <a:t>Examples of Non-symbolic AI include genetic algorithms, neural networks and deep learning.</a:t>
            </a:r>
          </a:p>
          <a:p>
            <a:r>
              <a:rPr lang="en-US" dirty="0"/>
              <a:t>The origins of non-symbolic AI come from the attempt to mimic a human brain and its complex network of interconnected neurons</a:t>
            </a:r>
            <a:r>
              <a:rPr lang="en-US" dirty="0" smtClean="0"/>
              <a:t>.</a:t>
            </a:r>
          </a:p>
          <a:p>
            <a:r>
              <a:rPr lang="en-US" dirty="0"/>
              <a:t>Non-symbolic AI is applied to critical applications such as self-driving cars, medical diagnosis among others.</a:t>
            </a:r>
          </a:p>
          <a:p>
            <a:pPr marL="0" indent="0">
              <a:buNone/>
            </a:pPr>
            <a:endParaRPr lang="en-US" dirty="0"/>
          </a:p>
          <a:p>
            <a:pPr marL="0" indent="0" algn="just">
              <a:buNone/>
            </a:pPr>
            <a:endParaRPr lang="en-IN" dirty="0"/>
          </a:p>
        </p:txBody>
      </p:sp>
    </p:spTree>
    <p:extLst>
      <p:ext uri="{BB962C8B-B14F-4D97-AF65-F5344CB8AC3E}">
        <p14:creationId xmlns:p14="http://schemas.microsoft.com/office/powerpoint/2010/main" xmlns="" val="397030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8" y="381000"/>
            <a:ext cx="8229600" cy="1143000"/>
          </a:xfrm>
        </p:spPr>
        <p:txBody>
          <a:bodyPr>
            <a:normAutofit/>
          </a:bodyPr>
          <a:lstStyle/>
          <a:p>
            <a:r>
              <a:rPr lang="en-US" sz="3200" b="1" dirty="0" smtClean="0">
                <a:cs typeface="Times New Roman" pitchFamily="18" charset="0"/>
              </a:rPr>
              <a:t>Research Focus areas of Artificial Intelligence</a:t>
            </a:r>
            <a:endParaRPr lang="en-US" sz="3200" b="1" dirty="0">
              <a:cs typeface="Times New Roman" pitchFamily="18" charset="0"/>
            </a:endParaRPr>
          </a:p>
        </p:txBody>
      </p:sp>
      <p:sp>
        <p:nvSpPr>
          <p:cNvPr id="3" name="Content Placeholder 2"/>
          <p:cNvSpPr>
            <a:spLocks noGrp="1"/>
          </p:cNvSpPr>
          <p:nvPr>
            <p:ph idx="1"/>
          </p:nvPr>
        </p:nvSpPr>
        <p:spPr>
          <a:xfrm>
            <a:off x="381000" y="2057400"/>
            <a:ext cx="8229600" cy="4572000"/>
          </a:xfrm>
        </p:spPr>
        <p:txBody>
          <a:bodyPr>
            <a:normAutofit/>
          </a:bodyPr>
          <a:lstStyle/>
          <a:p>
            <a:pPr algn="just"/>
            <a:r>
              <a:rPr lang="en-US" b="1" dirty="0" smtClean="0">
                <a:cs typeface="Times New Roman" pitchFamily="18" charset="0"/>
              </a:rPr>
              <a:t>Large scale Machine Learning: </a:t>
            </a:r>
            <a:r>
              <a:rPr lang="en-US" dirty="0" smtClean="0">
                <a:cs typeface="Times New Roman" pitchFamily="18" charset="0"/>
              </a:rPr>
              <a:t>Machine Learning (ML) is concerned about developing systems that improve their performance with experience. </a:t>
            </a:r>
          </a:p>
          <a:p>
            <a:pPr algn="just"/>
            <a:r>
              <a:rPr lang="en-US" b="1" dirty="0" smtClean="0">
                <a:cs typeface="Times New Roman" pitchFamily="18" charset="0"/>
              </a:rPr>
              <a:t>Deep Learning: </a:t>
            </a:r>
            <a:r>
              <a:rPr lang="en-US" dirty="0" smtClean="0">
                <a:cs typeface="Times New Roman" pitchFamily="18" charset="0"/>
              </a:rPr>
              <a:t>A subset of ML, Deep Learning (DL) is re-branding of neural networks- a class of models inspired by biological neurons in our brain.</a:t>
            </a:r>
          </a:p>
          <a:p>
            <a:pPr algn="just"/>
            <a:r>
              <a:rPr lang="en-US" b="1" dirty="0" smtClean="0">
                <a:cs typeface="Times New Roman" pitchFamily="18" charset="0"/>
              </a:rPr>
              <a:t>Reinforcement Learning: </a:t>
            </a:r>
            <a:r>
              <a:rPr lang="en-US" dirty="0" smtClean="0">
                <a:cs typeface="Times New Roman" pitchFamily="18" charset="0"/>
              </a:rPr>
              <a:t>Reinforcement Learning (RL) is the closed form of learning to the way a human being learns.</a:t>
            </a:r>
          </a:p>
          <a:p>
            <a:pPr algn="just"/>
            <a:r>
              <a:rPr lang="en-US" b="1" dirty="0" smtClean="0">
                <a:cs typeface="Times New Roman" pitchFamily="18" charset="0"/>
              </a:rPr>
              <a:t>Robotics: </a:t>
            </a:r>
            <a:r>
              <a:rPr lang="en-US" dirty="0" smtClean="0">
                <a:cs typeface="Times New Roman" pitchFamily="18" charset="0"/>
              </a:rPr>
              <a:t>Robotics is a separate branch of its own but it do has some overlap with AI. AI has made robot navigation in dynamic environment possible.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762000"/>
            <a:ext cx="8534400" cy="5867400"/>
          </a:xfrm>
        </p:spPr>
        <p:txBody>
          <a:bodyPr>
            <a:normAutofit/>
          </a:bodyPr>
          <a:lstStyle/>
          <a:p>
            <a:pPr algn="just"/>
            <a:r>
              <a:rPr lang="en-US" sz="2400" b="1" dirty="0" smtClean="0">
                <a:cs typeface="Times New Roman" pitchFamily="18" charset="0"/>
              </a:rPr>
              <a:t>Computer Vision: </a:t>
            </a:r>
            <a:r>
              <a:rPr lang="en-US" sz="2400" dirty="0" smtClean="0">
                <a:cs typeface="Times New Roman" pitchFamily="18" charset="0"/>
              </a:rPr>
              <a:t>Computer vision (CV) is concerned with how the computer visually perceive the world around it.</a:t>
            </a:r>
          </a:p>
          <a:p>
            <a:pPr algn="just"/>
            <a:r>
              <a:rPr lang="en-US" sz="2400" b="1" dirty="0" smtClean="0">
                <a:cs typeface="Times New Roman" pitchFamily="18" charset="0"/>
              </a:rPr>
              <a:t>Natural Language Processing: </a:t>
            </a:r>
            <a:r>
              <a:rPr lang="en-US" sz="2400" dirty="0" smtClean="0">
                <a:cs typeface="Times New Roman" pitchFamily="18" charset="0"/>
              </a:rPr>
              <a:t>Natural Language Processing (NLP) is concerned with systems that are able to perceive and understand spoken human language.</a:t>
            </a:r>
          </a:p>
          <a:p>
            <a:pPr algn="just"/>
            <a:r>
              <a:rPr lang="en-US" sz="2400" b="1" dirty="0" smtClean="0">
                <a:cs typeface="Times New Roman" pitchFamily="18" charset="0"/>
              </a:rPr>
              <a:t>Internet of Things: </a:t>
            </a:r>
            <a:r>
              <a:rPr lang="en-US" sz="2400" dirty="0" smtClean="0">
                <a:cs typeface="Times New Roman" pitchFamily="18" charset="0"/>
              </a:rPr>
              <a:t>Internet of Things (</a:t>
            </a:r>
            <a:r>
              <a:rPr lang="en-US" sz="2400" dirty="0" err="1" smtClean="0">
                <a:cs typeface="Times New Roman" pitchFamily="18" charset="0"/>
              </a:rPr>
              <a:t>IoT</a:t>
            </a:r>
            <a:r>
              <a:rPr lang="en-US" sz="2400" dirty="0" smtClean="0">
                <a:cs typeface="Times New Roman" pitchFamily="18" charset="0"/>
              </a:rPr>
              <a:t>) is a concept that daily use physical devices are connected to the internet and can communicate with each other via exchange of data.</a:t>
            </a:r>
          </a:p>
          <a:p>
            <a:pPr algn="just"/>
            <a:r>
              <a:rPr lang="en-US" sz="2400" b="1" dirty="0" err="1" smtClean="0">
                <a:cs typeface="Times New Roman" pitchFamily="18" charset="0"/>
              </a:rPr>
              <a:t>Neuromorphic</a:t>
            </a:r>
            <a:r>
              <a:rPr lang="en-US" sz="2400" b="1" dirty="0" smtClean="0">
                <a:cs typeface="Times New Roman" pitchFamily="18" charset="0"/>
              </a:rPr>
              <a:t> Computing: </a:t>
            </a:r>
            <a:r>
              <a:rPr lang="en-US" sz="2400" dirty="0" smtClean="0">
                <a:cs typeface="Times New Roman" pitchFamily="18" charset="0"/>
              </a:rPr>
              <a:t>With rise of Deep Learning that relies on neurons based models, researchers have been developing hardware chips that can directly implement neural network architecture. These chips are designed to mimic the brain at the hardware level.</a:t>
            </a:r>
          </a:p>
          <a:p>
            <a:pPr algn="just"/>
            <a:endParaRPr lang="en-US" sz="24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3600" b="1" dirty="0" smtClean="0">
                <a:latin typeface="Times New Roman" pitchFamily="18" charset="0"/>
                <a:cs typeface="Times New Roman" pitchFamily="18" charset="0"/>
              </a:rPr>
              <a:t>John McCarthy: Computer scientist known as the father of AI</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2590800"/>
            <a:ext cx="3810000" cy="4084320"/>
          </a:xfrm>
        </p:spPr>
        <p:txBody>
          <a:bodyPr/>
          <a:lstStyle/>
          <a:p>
            <a:pPr algn="just"/>
            <a:r>
              <a:rPr lang="en-US" dirty="0" smtClean="0">
                <a:latin typeface="Calibri" pitchFamily="34" charset="0"/>
                <a:cs typeface="Times New Roman" pitchFamily="18" charset="0"/>
              </a:rPr>
              <a:t>John McCarthy, an American computer scientist pioneer and inventor, was known as the father of Artificial Intelligence (AI) after playing a seminal role in defining the field devoted to the development of intelligent machines.</a:t>
            </a:r>
          </a:p>
          <a:p>
            <a:pPr algn="just"/>
            <a:endParaRPr lang="en-US" dirty="0">
              <a:latin typeface="Calibri" pitchFamily="34" charset="0"/>
            </a:endParaRPr>
          </a:p>
        </p:txBody>
      </p:sp>
      <p:pic>
        <p:nvPicPr>
          <p:cNvPr id="3074" name="Picture 2" descr="C:\Users\DEEPIKA\Desktop\48-John-McCarthy-AP.jpg"/>
          <p:cNvPicPr>
            <a:picLocks noChangeAspect="1" noChangeArrowheads="1"/>
          </p:cNvPicPr>
          <p:nvPr/>
        </p:nvPicPr>
        <p:blipFill>
          <a:blip r:embed="rId2" cstate="print"/>
          <a:srcRect/>
          <a:stretch>
            <a:fillRect/>
          </a:stretch>
        </p:blipFill>
        <p:spPr bwMode="auto">
          <a:xfrm>
            <a:off x="4419600" y="2590800"/>
            <a:ext cx="4572000" cy="3124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ar-JO" b="1" dirty="0" smtClean="0"/>
              <a:t>Course  </a:t>
            </a:r>
            <a:r>
              <a:rPr lang="en-GB" altLang="ar-JO" b="1" dirty="0" smtClean="0">
                <a:cs typeface="Times New Roman" pitchFamily="18" charset="0"/>
              </a:rPr>
              <a:t>Learning</a:t>
            </a:r>
            <a:r>
              <a:rPr lang="en-GB" altLang="ar-JO" b="1" dirty="0" smtClean="0"/>
              <a:t> Outcomes</a:t>
            </a:r>
            <a:endParaRPr lang="en-US" b="1" dirty="0"/>
          </a:p>
        </p:txBody>
      </p:sp>
      <p:sp>
        <p:nvSpPr>
          <p:cNvPr id="3" name="Content Placeholder 2"/>
          <p:cNvSpPr>
            <a:spLocks noGrp="1"/>
          </p:cNvSpPr>
          <p:nvPr>
            <p:ph idx="1"/>
          </p:nvPr>
        </p:nvSpPr>
        <p:spPr/>
        <p:txBody>
          <a:bodyPr>
            <a:normAutofit lnSpcReduction="10000"/>
          </a:bodyPr>
          <a:lstStyle/>
          <a:p>
            <a:pPr>
              <a:buNone/>
            </a:pPr>
            <a:r>
              <a:rPr lang="en-US" altLang="ar-JO" sz="2400" dirty="0" smtClean="0">
                <a:cs typeface="Times New Roman" pitchFamily="18" charset="0"/>
              </a:rPr>
              <a:t>After the completion of the course, the student will be able to:</a:t>
            </a:r>
          </a:p>
          <a:p>
            <a:r>
              <a:rPr lang="en-US" altLang="ar-JO" sz="2400" dirty="0" smtClean="0">
                <a:cs typeface="Times New Roman" pitchFamily="18" charset="0"/>
              </a:rPr>
              <a:t>Illustrate the concepts of artificial intelligence in real time applications.</a:t>
            </a:r>
          </a:p>
          <a:p>
            <a:r>
              <a:rPr lang="en-US" altLang="ar-JO" sz="2400" dirty="0" smtClean="0">
                <a:cs typeface="Times New Roman" pitchFamily="18" charset="0"/>
              </a:rPr>
              <a:t>Demonstrate various types of machine learning algorithms to analyze data.</a:t>
            </a:r>
          </a:p>
          <a:p>
            <a:r>
              <a:rPr lang="en-US" altLang="ar-JO" sz="2400" dirty="0" smtClean="0">
                <a:cs typeface="Times New Roman" pitchFamily="18" charset="0"/>
              </a:rPr>
              <a:t>Identify the methods and algorithms in processing an image.</a:t>
            </a:r>
          </a:p>
          <a:p>
            <a:r>
              <a:rPr lang="en-US" altLang="ar-JO" sz="2400" dirty="0" smtClean="0">
                <a:cs typeface="Times New Roman" pitchFamily="18" charset="0"/>
              </a:rPr>
              <a:t>Choose different applications of AI using natural language processing.</a:t>
            </a:r>
          </a:p>
          <a:p>
            <a:r>
              <a:rPr lang="en-US" altLang="ar-JO" sz="2400" dirty="0" smtClean="0">
                <a:cs typeface="Times New Roman" pitchFamily="18" charset="0"/>
              </a:rPr>
              <a:t>Identify the requirements for </a:t>
            </a:r>
            <a:r>
              <a:rPr lang="en-US" altLang="ar-JO" sz="2400" dirty="0" err="1" smtClean="0">
                <a:cs typeface="Times New Roman" pitchFamily="18" charset="0"/>
              </a:rPr>
              <a:t>chatbots</a:t>
            </a:r>
            <a:r>
              <a:rPr lang="en-US" altLang="ar-JO" sz="2400" dirty="0" smtClean="0">
                <a:cs typeface="Times New Roman" pitchFamily="18" charset="0"/>
              </a:rPr>
              <a:t> in daily life.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7BECEBE2-16A7-4B07-A332-1B1C6C3F3503}"/>
              </a:ext>
            </a:extLst>
          </p:cNvPr>
          <p:cNvSpPr>
            <a:spLocks noGrp="1" noChangeArrowheads="1"/>
          </p:cNvSpPr>
          <p:nvPr>
            <p:ph type="title"/>
          </p:nvPr>
        </p:nvSpPr>
        <p:spPr/>
        <p:txBody>
          <a:bodyPr/>
          <a:lstStyle/>
          <a:p>
            <a:r>
              <a:rPr lang="en-US" altLang="en-US" sz="3200" b="1" dirty="0"/>
              <a:t>The Dartmouth Conference and the Name Artificial Intelligence</a:t>
            </a:r>
          </a:p>
        </p:txBody>
      </p:sp>
      <p:sp>
        <p:nvSpPr>
          <p:cNvPr id="8195" name="Text Box 3">
            <a:extLst>
              <a:ext uri="{FF2B5EF4-FFF2-40B4-BE49-F238E27FC236}">
                <a16:creationId xmlns:a16="http://schemas.microsoft.com/office/drawing/2014/main" xmlns="" id="{FA9E7B7F-1324-4D42-A49A-6714153A9F43}"/>
              </a:ext>
            </a:extLst>
          </p:cNvPr>
          <p:cNvSpPr txBox="1">
            <a:spLocks noChangeArrowheads="1"/>
          </p:cNvSpPr>
          <p:nvPr/>
        </p:nvSpPr>
        <p:spPr bwMode="auto">
          <a:xfrm>
            <a:off x="685019" y="2286000"/>
            <a:ext cx="7924800"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400" dirty="0">
                <a:latin typeface="Calibri" pitchFamily="34" charset="0"/>
              </a:rPr>
              <a:t>J. McCarthy, M. L. </a:t>
            </a:r>
            <a:r>
              <a:rPr lang="en-US" altLang="en-US" sz="2400" dirty="0" err="1">
                <a:latin typeface="Calibri" pitchFamily="34" charset="0"/>
              </a:rPr>
              <a:t>Minsky</a:t>
            </a:r>
            <a:r>
              <a:rPr lang="en-US" altLang="en-US" sz="2400" dirty="0">
                <a:latin typeface="Calibri" pitchFamily="34" charset="0"/>
              </a:rPr>
              <a:t>, N. Rochester, and C.E. Shannon. August 31, 1955. "We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TURING TEST</a:t>
            </a:r>
            <a:endParaRPr lang="en-US" b="1" dirty="0"/>
          </a:p>
        </p:txBody>
      </p:sp>
      <p:sp>
        <p:nvSpPr>
          <p:cNvPr id="3" name="Rectangle 2"/>
          <p:cNvSpPr/>
          <p:nvPr/>
        </p:nvSpPr>
        <p:spPr>
          <a:xfrm>
            <a:off x="532619" y="2133600"/>
            <a:ext cx="8077200" cy="4154984"/>
          </a:xfrm>
          <a:prstGeom prst="rect">
            <a:avLst/>
          </a:prstGeom>
        </p:spPr>
        <p:txBody>
          <a:bodyPr wrap="square">
            <a:spAutoFit/>
          </a:bodyPr>
          <a:lstStyle/>
          <a:p>
            <a:pPr algn="just">
              <a:buFont typeface="Arial" pitchFamily="34" charset="0"/>
              <a:buChar char="•"/>
            </a:pPr>
            <a:r>
              <a:rPr lang="en-US" sz="2400" dirty="0" smtClean="0"/>
              <a:t>In 1950, Alan Turing introduced a test to check whether a machine can think like a human or not, this test is known as the Turing Test.</a:t>
            </a:r>
          </a:p>
          <a:p>
            <a:pPr algn="just"/>
            <a:endParaRPr lang="en-US" sz="2400" dirty="0" smtClean="0"/>
          </a:p>
          <a:p>
            <a:pPr algn="just">
              <a:buFont typeface="Arial" pitchFamily="34" charset="0"/>
              <a:buChar char="•"/>
            </a:pPr>
            <a:r>
              <a:rPr lang="en-US" sz="2400" dirty="0" smtClean="0"/>
              <a:t> In this test, Turing proposed that the computer can be said to be an intelligent if it can mimic human response under specific conditions.</a:t>
            </a:r>
          </a:p>
          <a:p>
            <a:pPr algn="just"/>
            <a:endParaRPr lang="en-US" sz="2400" dirty="0" smtClean="0"/>
          </a:p>
          <a:p>
            <a:pPr algn="just">
              <a:buFont typeface="Arial" pitchFamily="34" charset="0"/>
              <a:buChar char="•"/>
            </a:pPr>
            <a:r>
              <a:rPr lang="en-US" sz="2400" dirty="0" smtClean="0"/>
              <a:t>Turing Test was introduced by Turing in his 1950 paper, "Computing Machinery and Intelligence," which considered the question, "Can Machine think?"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267200"/>
          </a:xfrm>
        </p:spPr>
        <p:txBody>
          <a:bodyPr>
            <a:normAutofit/>
          </a:bodyPr>
          <a:lstStyle/>
          <a:p>
            <a:pPr algn="just"/>
            <a:r>
              <a:rPr lang="en-US" dirty="0" smtClean="0"/>
              <a:t>The Turing test is based on a party game "Imitation game," with some modifications. This game involves three players in which one player is Computer, another player is human responder, and the third player is a human Interrogator, who is isolated from other two players and his job is to find that which player is machine among two of them.</a:t>
            </a:r>
          </a:p>
          <a:p>
            <a:pPr algn="just"/>
            <a:r>
              <a:rPr lang="en-US" dirty="0" smtClean="0"/>
              <a:t>Consider, Player A is a computer, Player B is human, and Player C is an interrogator. Interrogator is aware that one of them is machine, but he needs to identify this on the basis of questions and their responses.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EPIKA\Desktop\turing-test-in-ai.png"/>
          <p:cNvPicPr>
            <a:picLocks noGrp="1" noChangeAspect="1" noChangeArrowheads="1"/>
          </p:cNvPicPr>
          <p:nvPr>
            <p:ph idx="1"/>
          </p:nvPr>
        </p:nvPicPr>
        <p:blipFill>
          <a:blip r:embed="rId2" cstate="print"/>
          <a:srcRect/>
          <a:stretch>
            <a:fillRect/>
          </a:stretch>
        </p:blipFill>
        <p:spPr bwMode="auto">
          <a:xfrm>
            <a:off x="1143000" y="762000"/>
            <a:ext cx="6934200" cy="3882231"/>
          </a:xfrm>
          <a:prstGeom prst="rect">
            <a:avLst/>
          </a:prstGeom>
          <a:noFill/>
        </p:spPr>
      </p:pic>
      <p:sp>
        <p:nvSpPr>
          <p:cNvPr id="5" name="Rectangle 4"/>
          <p:cNvSpPr/>
          <p:nvPr/>
        </p:nvSpPr>
        <p:spPr>
          <a:xfrm>
            <a:off x="1143000" y="4876800"/>
            <a:ext cx="7010400" cy="1323439"/>
          </a:xfrm>
          <a:prstGeom prst="rect">
            <a:avLst/>
          </a:prstGeom>
        </p:spPr>
        <p:txBody>
          <a:bodyPr wrap="square">
            <a:spAutoFit/>
          </a:bodyPr>
          <a:lstStyle/>
          <a:p>
            <a:pPr algn="just"/>
            <a:r>
              <a:rPr lang="en-US" sz="2000" dirty="0" smtClean="0"/>
              <a:t>"In 1991, the New York businessman Hugh </a:t>
            </a:r>
            <a:r>
              <a:rPr lang="en-US" sz="2000" dirty="0" err="1" smtClean="0"/>
              <a:t>Loebner</a:t>
            </a:r>
            <a:r>
              <a:rPr lang="en-US" sz="2000" dirty="0" smtClean="0"/>
              <a:t> announces the prize competition, offering a $100,000 prize for the first computer to pass the Turing test. However, no AI program to till date, come close to passing an undiluted Turing test".</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AI: Chinese Room</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argument and thought-experiment now generally known as the Chinese Room Argument was first published in a 1980 article by American philosopher John Searle . </a:t>
            </a:r>
          </a:p>
          <a:p>
            <a:r>
              <a:rPr lang="en-US" dirty="0" smtClean="0"/>
              <a:t>It has become one of the best-known arguments in recent philosophy. </a:t>
            </a:r>
          </a:p>
          <a:p>
            <a:r>
              <a:rPr lang="en-US" dirty="0" smtClean="0"/>
              <a:t>Searle imagines himself alone in a room following a computer program for responding to Chinese characters slipped under the door. </a:t>
            </a:r>
          </a:p>
          <a:p>
            <a:r>
              <a:rPr lang="en-US" dirty="0" smtClean="0"/>
              <a:t>Searle understands nothing of Chinese, and yet, by following the program for manipulating symbols and numerals just as a computer does, he sends appropriate strings of Chinese characters back out under the door, and this leads those outside to mistakenly suppose there is a Chinese speaker in the room.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xmlns="" id="{274B13B0-4589-4440-BF1B-1E22F6D87CE2}"/>
              </a:ext>
            </a:extLst>
          </p:cNvPr>
          <p:cNvSpPr>
            <a:spLocks noGrp="1" noChangeArrowheads="1"/>
          </p:cNvSpPr>
          <p:nvPr>
            <p:ph type="title" idx="4294967295"/>
          </p:nvPr>
        </p:nvSpPr>
        <p:spPr>
          <a:xfrm>
            <a:off x="2971800" y="373117"/>
            <a:ext cx="4800600" cy="533400"/>
          </a:xfrm>
        </p:spPr>
        <p:txBody>
          <a:bodyPr/>
          <a:lstStyle/>
          <a:p>
            <a:r>
              <a:rPr lang="en-US" altLang="en-US" sz="3200" b="1" dirty="0">
                <a:solidFill>
                  <a:schemeClr val="tx1"/>
                </a:solidFill>
              </a:rPr>
              <a:t>Understanding</a:t>
            </a:r>
          </a:p>
        </p:txBody>
      </p:sp>
      <p:sp>
        <p:nvSpPr>
          <p:cNvPr id="156675" name="Rectangle 3">
            <a:extLst>
              <a:ext uri="{FF2B5EF4-FFF2-40B4-BE49-F238E27FC236}">
                <a16:creationId xmlns:a16="http://schemas.microsoft.com/office/drawing/2014/main" xmlns="" id="{4A21FF4E-0AA1-4AC6-B862-C4F022827BEB}"/>
              </a:ext>
            </a:extLst>
          </p:cNvPr>
          <p:cNvSpPr>
            <a:spLocks noChangeArrowheads="1"/>
          </p:cNvSpPr>
          <p:nvPr/>
        </p:nvSpPr>
        <p:spPr bwMode="auto">
          <a:xfrm>
            <a:off x="1379483" y="1909631"/>
            <a:ext cx="6781800" cy="3581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6676" name="Text Box 4">
            <a:extLst>
              <a:ext uri="{FF2B5EF4-FFF2-40B4-BE49-F238E27FC236}">
                <a16:creationId xmlns:a16="http://schemas.microsoft.com/office/drawing/2014/main" xmlns="" id="{0862A65A-FCA0-40AC-8566-B1B6B9A1474D}"/>
              </a:ext>
            </a:extLst>
          </p:cNvPr>
          <p:cNvSpPr txBox="1">
            <a:spLocks noChangeArrowheads="1"/>
          </p:cNvSpPr>
          <p:nvPr/>
        </p:nvSpPr>
        <p:spPr bwMode="auto">
          <a:xfrm>
            <a:off x="1371600" y="4800600"/>
            <a:ext cx="632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dirty="0"/>
              <a:t>Searle’s Chinese Room</a:t>
            </a:r>
          </a:p>
        </p:txBody>
      </p:sp>
      <p:sp>
        <p:nvSpPr>
          <p:cNvPr id="156677" name="Rectangle 5">
            <a:extLst>
              <a:ext uri="{FF2B5EF4-FFF2-40B4-BE49-F238E27FC236}">
                <a16:creationId xmlns:a16="http://schemas.microsoft.com/office/drawing/2014/main" xmlns="" id="{015EAB02-3439-489B-9ADA-E4FC7B02958D}"/>
              </a:ext>
            </a:extLst>
          </p:cNvPr>
          <p:cNvSpPr>
            <a:spLocks noChangeArrowheads="1"/>
          </p:cNvSpPr>
          <p:nvPr/>
        </p:nvSpPr>
        <p:spPr bwMode="auto">
          <a:xfrm>
            <a:off x="1379483" y="1911569"/>
            <a:ext cx="6781800" cy="3581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56678" name="Picture 6">
            <a:extLst>
              <a:ext uri="{FF2B5EF4-FFF2-40B4-BE49-F238E27FC236}">
                <a16:creationId xmlns:a16="http://schemas.microsoft.com/office/drawing/2014/main" xmlns="" id="{5A53779B-6785-4356-B059-1FA86B711D3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30529" y="2688721"/>
            <a:ext cx="1014413" cy="1316038"/>
          </a:xfrm>
          <a:prstGeom prst="rect">
            <a:avLst/>
          </a:prstGeom>
          <a:noFill/>
          <a:extLst>
            <a:ext uri="{909E8E84-426E-40DD-AFC4-6F175D3DCCD1}">
              <a14:hiddenFill xmlns:a14="http://schemas.microsoft.com/office/drawing/2010/main" xmlns="">
                <a:solidFill>
                  <a:srgbClr val="FFFFFF"/>
                </a:solidFill>
              </a14:hiddenFill>
            </a:ext>
          </a:extLst>
        </p:spPr>
      </p:pic>
      <p:pic>
        <p:nvPicPr>
          <p:cNvPr id="156679" name="Picture 7">
            <a:extLst>
              <a:ext uri="{FF2B5EF4-FFF2-40B4-BE49-F238E27FC236}">
                <a16:creationId xmlns:a16="http://schemas.microsoft.com/office/drawing/2014/main" xmlns="" id="{8C8A3C97-8FCF-4B1B-B7EB-672DA131D649}"/>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63929" y="2688721"/>
            <a:ext cx="1014413" cy="1316038"/>
          </a:xfrm>
          <a:prstGeom prst="rect">
            <a:avLst/>
          </a:prstGeom>
          <a:noFill/>
          <a:extLst>
            <a:ext uri="{909E8E84-426E-40DD-AFC4-6F175D3DCCD1}">
              <a14:hiddenFill xmlns:a14="http://schemas.microsoft.com/office/drawing/2010/main" xmlns="">
                <a:solidFill>
                  <a:srgbClr val="FFFFFF"/>
                </a:solidFill>
              </a14:hiddenFill>
            </a:ext>
          </a:extLst>
        </p:spPr>
      </p:pic>
      <p:pic>
        <p:nvPicPr>
          <p:cNvPr id="156680" name="Picture 8">
            <a:extLst>
              <a:ext uri="{FF2B5EF4-FFF2-40B4-BE49-F238E27FC236}">
                <a16:creationId xmlns:a16="http://schemas.microsoft.com/office/drawing/2014/main" xmlns="" id="{7B41AED4-D4D5-40AC-A898-5860AA4356C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97329" y="2688721"/>
            <a:ext cx="1014413" cy="1316038"/>
          </a:xfrm>
          <a:prstGeom prst="rect">
            <a:avLst/>
          </a:prstGeom>
          <a:noFill/>
          <a:extLst>
            <a:ext uri="{909E8E84-426E-40DD-AFC4-6F175D3DCCD1}">
              <a14:hiddenFill xmlns:a14="http://schemas.microsoft.com/office/drawing/2010/main" xmlns="">
                <a:solidFill>
                  <a:srgbClr val="FFFFFF"/>
                </a:solidFill>
              </a14:hiddenFill>
            </a:ext>
          </a:extLst>
        </p:spPr>
      </p:pic>
      <p:pic>
        <p:nvPicPr>
          <p:cNvPr id="156681" name="Picture 9">
            <a:extLst>
              <a:ext uri="{FF2B5EF4-FFF2-40B4-BE49-F238E27FC236}">
                <a16:creationId xmlns:a16="http://schemas.microsoft.com/office/drawing/2014/main" xmlns="" id="{24A99855-A301-4C43-BB75-394B176EBC7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30729" y="2688721"/>
            <a:ext cx="1014413" cy="1316038"/>
          </a:xfrm>
          <a:prstGeom prst="rect">
            <a:avLst/>
          </a:prstGeom>
          <a:noFill/>
          <a:extLst>
            <a:ext uri="{909E8E84-426E-40DD-AFC4-6F175D3DCCD1}">
              <a14:hiddenFill xmlns:a14="http://schemas.microsoft.com/office/drawing/2010/main" xmlns="">
                <a:solidFill>
                  <a:srgbClr val="FFFFFF"/>
                </a:solidFill>
              </a14:hiddenFill>
            </a:ext>
          </a:extLst>
        </p:spPr>
      </p:pic>
      <p:pic>
        <p:nvPicPr>
          <p:cNvPr id="156682" name="Picture 10">
            <a:extLst>
              <a:ext uri="{FF2B5EF4-FFF2-40B4-BE49-F238E27FC236}">
                <a16:creationId xmlns:a16="http://schemas.microsoft.com/office/drawing/2014/main" xmlns="" id="{ECED86D4-2DBE-43D0-A690-02B0A4BD88F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64129" y="2688721"/>
            <a:ext cx="1014413" cy="1316038"/>
          </a:xfrm>
          <a:prstGeom prst="rect">
            <a:avLst/>
          </a:prstGeom>
          <a:noFill/>
          <a:extLst>
            <a:ext uri="{909E8E84-426E-40DD-AFC4-6F175D3DCCD1}">
              <a14:hiddenFill xmlns:a14="http://schemas.microsoft.com/office/drawing/2010/main" xmlns="">
                <a:solidFill>
                  <a:srgbClr val="FFFFFF"/>
                </a:solidFill>
              </a14:hiddenFill>
            </a:ext>
          </a:extLst>
        </p:spPr>
      </p:pic>
      <p:pic>
        <p:nvPicPr>
          <p:cNvPr id="156683" name="Picture 11">
            <a:extLst>
              <a:ext uri="{FF2B5EF4-FFF2-40B4-BE49-F238E27FC236}">
                <a16:creationId xmlns:a16="http://schemas.microsoft.com/office/drawing/2014/main" xmlns="" id="{9B0248E7-A43F-4367-9032-8FB31CA82F5F}"/>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20419" y="3312581"/>
            <a:ext cx="2754313" cy="223678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56684" name="Object 12">
            <a:extLst>
              <a:ext uri="{FF2B5EF4-FFF2-40B4-BE49-F238E27FC236}">
                <a16:creationId xmlns:a16="http://schemas.microsoft.com/office/drawing/2014/main" xmlns="" id="{DDDE92B0-B6C4-4A12-BD28-0EEF6524CCE4}"/>
              </a:ext>
            </a:extLst>
          </p:cNvPr>
          <p:cNvGraphicFramePr>
            <a:graphicFrameLocks noChangeAspect="1"/>
          </p:cNvGraphicFramePr>
          <p:nvPr>
            <p:extLst>
              <p:ext uri="{D42A27DB-BD31-4B8C-83A1-F6EECF244321}">
                <p14:modId xmlns:p14="http://schemas.microsoft.com/office/powerpoint/2010/main" xmlns="" val="1257953668"/>
              </p:ext>
            </p:extLst>
          </p:nvPr>
        </p:nvGraphicFramePr>
        <p:xfrm>
          <a:off x="753097" y="1116280"/>
          <a:ext cx="3416300" cy="660400"/>
        </p:xfrm>
        <a:graphic>
          <a:graphicData uri="http://schemas.openxmlformats.org/presentationml/2006/ole">
            <p:oleObj spid="_x0000_s4122" name="CorelPhotoPaint.Image.10" r:id="rId6" imgW="3415873" imgH="660317" progId="">
              <p:embed/>
            </p:oleObj>
          </a:graphicData>
        </a:graphic>
      </p:graphicFrame>
      <p:sp>
        <p:nvSpPr>
          <p:cNvPr id="156685" name="Rectangle 13">
            <a:extLst>
              <a:ext uri="{FF2B5EF4-FFF2-40B4-BE49-F238E27FC236}">
                <a16:creationId xmlns:a16="http://schemas.microsoft.com/office/drawing/2014/main" xmlns="" id="{BE13BCB6-AB99-4503-AFDE-9ACBB477A6B8}"/>
              </a:ext>
            </a:extLst>
          </p:cNvPr>
          <p:cNvSpPr>
            <a:spLocks noChangeArrowheads="1"/>
          </p:cNvSpPr>
          <p:nvPr/>
        </p:nvSpPr>
        <p:spPr bwMode="auto">
          <a:xfrm>
            <a:off x="990600" y="1143000"/>
            <a:ext cx="3124200" cy="457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6686" name="AutoShape 14">
            <a:extLst>
              <a:ext uri="{FF2B5EF4-FFF2-40B4-BE49-F238E27FC236}">
                <a16:creationId xmlns:a16="http://schemas.microsoft.com/office/drawing/2014/main" xmlns="" id="{29BBC2C3-8540-4B95-9A98-1DD83F4F70A0}"/>
              </a:ext>
            </a:extLst>
          </p:cNvPr>
          <p:cNvSpPr>
            <a:spLocks noChangeArrowheads="1"/>
          </p:cNvSpPr>
          <p:nvPr/>
        </p:nvSpPr>
        <p:spPr bwMode="auto">
          <a:xfrm rot="5438281">
            <a:off x="4079656" y="1430267"/>
            <a:ext cx="533400" cy="457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6687" name="AutoShape 15">
            <a:extLst>
              <a:ext uri="{FF2B5EF4-FFF2-40B4-BE49-F238E27FC236}">
                <a16:creationId xmlns:a16="http://schemas.microsoft.com/office/drawing/2014/main" xmlns="" id="{457448E0-D287-4DC7-9D39-780EF40B7BEE}"/>
              </a:ext>
            </a:extLst>
          </p:cNvPr>
          <p:cNvSpPr>
            <a:spLocks noChangeArrowheads="1"/>
          </p:cNvSpPr>
          <p:nvPr/>
        </p:nvSpPr>
        <p:spPr bwMode="auto">
          <a:xfrm rot="21561720" flipV="1">
            <a:off x="3953900" y="5493987"/>
            <a:ext cx="533400" cy="457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156688" name="Object 16">
            <a:extLst>
              <a:ext uri="{FF2B5EF4-FFF2-40B4-BE49-F238E27FC236}">
                <a16:creationId xmlns:a16="http://schemas.microsoft.com/office/drawing/2014/main" xmlns="" id="{C6E12080-A9BD-4A5F-858C-DF12D9FB8B42}"/>
              </a:ext>
            </a:extLst>
          </p:cNvPr>
          <p:cNvGraphicFramePr>
            <a:graphicFrameLocks noChangeAspect="1"/>
          </p:cNvGraphicFramePr>
          <p:nvPr>
            <p:extLst>
              <p:ext uri="{D42A27DB-BD31-4B8C-83A1-F6EECF244321}">
                <p14:modId xmlns:p14="http://schemas.microsoft.com/office/powerpoint/2010/main" xmlns="" val="1993335523"/>
              </p:ext>
            </p:extLst>
          </p:nvPr>
        </p:nvGraphicFramePr>
        <p:xfrm>
          <a:off x="4489829" y="5635800"/>
          <a:ext cx="3733800" cy="660400"/>
        </p:xfrm>
        <a:graphic>
          <a:graphicData uri="http://schemas.openxmlformats.org/presentationml/2006/ole">
            <p:oleObj spid="_x0000_s4123" name="CorelPhotoPaint.Image.10" r:id="rId7" imgW="3733333" imgH="660317" progId="">
              <p:embed/>
            </p:oleObj>
          </a:graphicData>
        </a:graphic>
      </p:graphicFrame>
      <p:sp>
        <p:nvSpPr>
          <p:cNvPr id="156689" name="Rectangle 17">
            <a:extLst>
              <a:ext uri="{FF2B5EF4-FFF2-40B4-BE49-F238E27FC236}">
                <a16:creationId xmlns:a16="http://schemas.microsoft.com/office/drawing/2014/main" xmlns="" id="{F626E198-EA82-4F61-8C89-3B00D60D2452}"/>
              </a:ext>
            </a:extLst>
          </p:cNvPr>
          <p:cNvSpPr>
            <a:spLocks noChangeArrowheads="1"/>
          </p:cNvSpPr>
          <p:nvPr/>
        </p:nvSpPr>
        <p:spPr bwMode="auto">
          <a:xfrm>
            <a:off x="4487201" y="5687443"/>
            <a:ext cx="36576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191000"/>
          </a:xfrm>
        </p:spPr>
        <p:txBody>
          <a:bodyPr>
            <a:normAutofit/>
          </a:bodyPr>
          <a:lstStyle/>
          <a:p>
            <a:pPr algn="just"/>
            <a:r>
              <a:rPr lang="en-US" sz="2300" dirty="0" smtClean="0">
                <a:cs typeface="Times New Roman" pitchFamily="18" charset="0"/>
              </a:rPr>
              <a:t>The narrow conclusion of the argument is that programming a digital computer may make it appear to understand language but could not produce real understanding. Hence the “Turing Test” is inadequate.</a:t>
            </a:r>
          </a:p>
          <a:p>
            <a:pPr algn="just">
              <a:buNone/>
            </a:pPr>
            <a:endParaRPr lang="en-US" sz="2300" dirty="0" smtClean="0">
              <a:cs typeface="Times New Roman" pitchFamily="18" charset="0"/>
            </a:endParaRPr>
          </a:p>
          <a:p>
            <a:r>
              <a:rPr lang="en-US" sz="2300" dirty="0" smtClean="0">
                <a:cs typeface="Times New Roman" pitchFamily="18" charset="0"/>
              </a:rPr>
              <a:t>Searle argues that the thought experiment underscores the fact that computers merely use syntactic rules to manipulate symbol strings, but have no understanding of meaning or semantics.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Applications of AI: Natural Language Processing</a:t>
            </a:r>
            <a:endParaRPr lang="en-US" sz="3600" b="1" dirty="0"/>
          </a:p>
        </p:txBody>
      </p:sp>
      <p:sp>
        <p:nvSpPr>
          <p:cNvPr id="3" name="Content Placeholder 2"/>
          <p:cNvSpPr>
            <a:spLocks noGrp="1"/>
          </p:cNvSpPr>
          <p:nvPr>
            <p:ph idx="1"/>
          </p:nvPr>
        </p:nvSpPr>
        <p:spPr/>
        <p:txBody>
          <a:bodyPr/>
          <a:lstStyle/>
          <a:p>
            <a:pPr algn="just"/>
            <a:r>
              <a:rPr lang="en-US" dirty="0" smtClean="0"/>
              <a:t>Natural language processing is a subfield of linguistics, computer science, and artificial intelligence concerned with the interactions between computers and human language, in particular how to program computers to process and analyze large amounts of natural language data.</a:t>
            </a:r>
          </a:p>
          <a:p>
            <a:pPr algn="just"/>
            <a:r>
              <a:rPr lang="en-US" dirty="0" smtClean="0"/>
              <a:t>Natural language processing tools can help businesses analyze data and discover insights, automate time-consuming processes, and help them gain a competitive advantage.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b="1" dirty="0" smtClean="0"/>
              <a:t>Natural Language Processing</a:t>
            </a:r>
            <a:endParaRPr lang="en-US" b="1" dirty="0"/>
          </a:p>
        </p:txBody>
      </p:sp>
      <p:sp>
        <p:nvSpPr>
          <p:cNvPr id="3" name="Content Placeholder 2"/>
          <p:cNvSpPr>
            <a:spLocks noGrp="1"/>
          </p:cNvSpPr>
          <p:nvPr>
            <p:ph idx="1"/>
          </p:nvPr>
        </p:nvSpPr>
        <p:spPr>
          <a:xfrm>
            <a:off x="391510" y="2861441"/>
            <a:ext cx="4724400" cy="3398520"/>
          </a:xfrm>
        </p:spPr>
        <p:txBody>
          <a:bodyPr>
            <a:noAutofit/>
          </a:bodyPr>
          <a:lstStyle/>
          <a:p>
            <a:pPr marL="0" indent="0">
              <a:lnSpc>
                <a:spcPct val="150000"/>
              </a:lnSpc>
              <a:buNone/>
            </a:pPr>
            <a:r>
              <a:rPr lang="en-US" sz="2300" dirty="0" smtClean="0">
                <a:solidFill>
                  <a:srgbClr val="FFFF00"/>
                </a:solidFill>
              </a:rPr>
              <a:t>1.Sentiment Analysis</a:t>
            </a:r>
          </a:p>
          <a:p>
            <a:pPr marL="0" indent="0">
              <a:lnSpc>
                <a:spcPct val="150000"/>
              </a:lnSpc>
              <a:buNone/>
            </a:pPr>
            <a:r>
              <a:rPr lang="en-US" sz="2300" dirty="0" smtClean="0">
                <a:solidFill>
                  <a:srgbClr val="FFFF00"/>
                </a:solidFill>
              </a:rPr>
              <a:t>2.Text Classification</a:t>
            </a:r>
          </a:p>
          <a:p>
            <a:pPr marL="0" indent="0">
              <a:lnSpc>
                <a:spcPct val="150000"/>
              </a:lnSpc>
              <a:buNone/>
            </a:pPr>
            <a:r>
              <a:rPr lang="en-US" sz="2300" dirty="0" smtClean="0">
                <a:solidFill>
                  <a:srgbClr val="FFFF00"/>
                </a:solidFill>
              </a:rPr>
              <a:t>3.Chatbots &amp; Virtual Assistants</a:t>
            </a:r>
          </a:p>
          <a:p>
            <a:pPr marL="0" indent="0">
              <a:lnSpc>
                <a:spcPct val="150000"/>
              </a:lnSpc>
              <a:buNone/>
            </a:pPr>
            <a:r>
              <a:rPr lang="en-US" sz="2300" dirty="0" smtClean="0">
                <a:solidFill>
                  <a:srgbClr val="FFFF00"/>
                </a:solidFill>
              </a:rPr>
              <a:t>4.Text Extraction</a:t>
            </a:r>
          </a:p>
          <a:p>
            <a:pPr marL="0" indent="0">
              <a:lnSpc>
                <a:spcPct val="150000"/>
              </a:lnSpc>
              <a:buNone/>
            </a:pPr>
            <a:r>
              <a:rPr lang="en-US" sz="2300" dirty="0" smtClean="0">
                <a:solidFill>
                  <a:srgbClr val="FFFF00"/>
                </a:solidFill>
              </a:rPr>
              <a:t>5.Machine Translation</a:t>
            </a:r>
          </a:p>
          <a:p>
            <a:pPr>
              <a:lnSpc>
                <a:spcPct val="150000"/>
              </a:lnSpc>
            </a:pPr>
            <a:endParaRPr lang="en-US" sz="2300" dirty="0"/>
          </a:p>
        </p:txBody>
      </p:sp>
      <p:sp>
        <p:nvSpPr>
          <p:cNvPr id="4" name="Rectangle 3"/>
          <p:cNvSpPr/>
          <p:nvPr/>
        </p:nvSpPr>
        <p:spPr>
          <a:xfrm>
            <a:off x="4876800" y="2982141"/>
            <a:ext cx="4572000" cy="3277820"/>
          </a:xfrm>
          <a:prstGeom prst="rect">
            <a:avLst/>
          </a:prstGeom>
        </p:spPr>
        <p:txBody>
          <a:bodyPr>
            <a:spAutoFit/>
          </a:bodyPr>
          <a:lstStyle/>
          <a:p>
            <a:pPr>
              <a:lnSpc>
                <a:spcPct val="150000"/>
              </a:lnSpc>
            </a:pPr>
            <a:r>
              <a:rPr lang="en-US" sz="2300" dirty="0">
                <a:solidFill>
                  <a:srgbClr val="FFFF00"/>
                </a:solidFill>
              </a:rPr>
              <a:t>6.Text Summarization</a:t>
            </a:r>
          </a:p>
          <a:p>
            <a:pPr>
              <a:lnSpc>
                <a:spcPct val="150000"/>
              </a:lnSpc>
            </a:pPr>
            <a:r>
              <a:rPr lang="en-US" sz="2300" dirty="0" smtClean="0">
                <a:solidFill>
                  <a:srgbClr val="FFFF00"/>
                </a:solidFill>
              </a:rPr>
              <a:t>7.Market </a:t>
            </a:r>
            <a:r>
              <a:rPr lang="en-US" sz="2300" dirty="0">
                <a:solidFill>
                  <a:srgbClr val="FFFF00"/>
                </a:solidFill>
              </a:rPr>
              <a:t>Intelligence</a:t>
            </a:r>
          </a:p>
          <a:p>
            <a:pPr>
              <a:lnSpc>
                <a:spcPct val="150000"/>
              </a:lnSpc>
            </a:pPr>
            <a:r>
              <a:rPr lang="en-US" sz="2300" dirty="0">
                <a:solidFill>
                  <a:srgbClr val="FFFF00"/>
                </a:solidFill>
              </a:rPr>
              <a:t>8.Auto-Correct</a:t>
            </a:r>
          </a:p>
          <a:p>
            <a:pPr>
              <a:lnSpc>
                <a:spcPct val="150000"/>
              </a:lnSpc>
            </a:pPr>
            <a:r>
              <a:rPr lang="en-US" sz="2300" dirty="0">
                <a:solidFill>
                  <a:srgbClr val="FFFF00"/>
                </a:solidFill>
              </a:rPr>
              <a:t>9.Intent Classification</a:t>
            </a:r>
          </a:p>
          <a:p>
            <a:pPr>
              <a:lnSpc>
                <a:spcPct val="150000"/>
              </a:lnSpc>
            </a:pPr>
            <a:r>
              <a:rPr lang="en-US" sz="2300" dirty="0">
                <a:solidFill>
                  <a:srgbClr val="FFFF00"/>
                </a:solidFill>
              </a:rPr>
              <a:t>10.Urgency Detection</a:t>
            </a:r>
          </a:p>
          <a:p>
            <a:pPr>
              <a:lnSpc>
                <a:spcPct val="150000"/>
              </a:lnSpc>
            </a:pPr>
            <a:r>
              <a:rPr lang="en-US" sz="2300" dirty="0">
                <a:solidFill>
                  <a:srgbClr val="FFFF00"/>
                </a:solidFill>
              </a:rPr>
              <a:t>11.Speech Recognition</a:t>
            </a:r>
          </a:p>
        </p:txBody>
      </p:sp>
      <p:sp>
        <p:nvSpPr>
          <p:cNvPr id="5" name="Rectangle 4"/>
          <p:cNvSpPr/>
          <p:nvPr/>
        </p:nvSpPr>
        <p:spPr>
          <a:xfrm>
            <a:off x="381000" y="1695271"/>
            <a:ext cx="8529145" cy="1200329"/>
          </a:xfrm>
          <a:prstGeom prst="rect">
            <a:avLst/>
          </a:prstGeom>
        </p:spPr>
        <p:txBody>
          <a:bodyPr wrap="square">
            <a:spAutoFit/>
          </a:bodyPr>
          <a:lstStyle/>
          <a:p>
            <a:pPr>
              <a:lnSpc>
                <a:spcPct val="150000"/>
              </a:lnSpc>
              <a:buNone/>
            </a:pPr>
            <a:r>
              <a:rPr lang="en-US" sz="2400" dirty="0"/>
              <a:t>The most interesting applications of natural language processing  in business: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4400" b="1" dirty="0" smtClean="0"/>
              <a:t>Intelligent Retrieval from Databases</a:t>
            </a:r>
            <a:endParaRPr lang="en-US" sz="4400" b="1" dirty="0"/>
          </a:p>
        </p:txBody>
      </p:sp>
      <p:sp>
        <p:nvSpPr>
          <p:cNvPr id="3" name="Content Placeholder 2"/>
          <p:cNvSpPr>
            <a:spLocks noGrp="1"/>
          </p:cNvSpPr>
          <p:nvPr>
            <p:ph idx="1"/>
          </p:nvPr>
        </p:nvSpPr>
        <p:spPr>
          <a:xfrm>
            <a:off x="457200" y="1905000"/>
            <a:ext cx="8229600" cy="4648200"/>
          </a:xfrm>
        </p:spPr>
        <p:txBody>
          <a:bodyPr>
            <a:normAutofit/>
          </a:bodyPr>
          <a:lstStyle/>
          <a:p>
            <a:pPr algn="just"/>
            <a:r>
              <a:rPr lang="en-US" sz="2000" dirty="0" smtClean="0"/>
              <a:t>Intelligent retrieval from databases is the application of artificial intelligence techniques to the task of efficient retrieval of information from very large databases. Using such techniques, significant increase in efficiency can be obtained.</a:t>
            </a:r>
          </a:p>
          <a:p>
            <a:pPr algn="just"/>
            <a:r>
              <a:rPr lang="en-US" sz="2000" dirty="0" smtClean="0"/>
              <a:t>Some of these improvements are not available through standard methods of database query optimization.</a:t>
            </a:r>
          </a:p>
          <a:p>
            <a:pPr algn="just"/>
            <a:endParaRPr lang="en-US" dirty="0" smtClean="0"/>
          </a:p>
        </p:txBody>
      </p:sp>
      <p:pic>
        <p:nvPicPr>
          <p:cNvPr id="40962" name="Picture 2" descr="C:\Users\DEEPIKA\Desktop\intelligent_retrieval.png"/>
          <p:cNvPicPr>
            <a:picLocks noChangeAspect="1" noChangeArrowheads="1"/>
          </p:cNvPicPr>
          <p:nvPr/>
        </p:nvPicPr>
        <p:blipFill rotWithShape="1">
          <a:blip r:embed="rId2" cstate="print"/>
          <a:srcRect b="7500"/>
          <a:stretch/>
        </p:blipFill>
        <p:spPr bwMode="auto">
          <a:xfrm>
            <a:off x="1476375" y="3886200"/>
            <a:ext cx="6191250" cy="2819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ar-JO" b="1" dirty="0" smtClean="0"/>
              <a:t>Attendance</a:t>
            </a:r>
            <a:endParaRPr lang="en-US" b="1" dirty="0"/>
          </a:p>
        </p:txBody>
      </p:sp>
      <p:sp>
        <p:nvSpPr>
          <p:cNvPr id="3" name="Content Placeholder 2"/>
          <p:cNvSpPr>
            <a:spLocks noGrp="1"/>
          </p:cNvSpPr>
          <p:nvPr>
            <p:ph idx="1"/>
          </p:nvPr>
        </p:nvSpPr>
        <p:spPr>
          <a:xfrm>
            <a:off x="457200" y="2057400"/>
            <a:ext cx="8458200" cy="4267200"/>
          </a:xfrm>
        </p:spPr>
        <p:txBody>
          <a:bodyPr>
            <a:normAutofit/>
          </a:bodyPr>
          <a:lstStyle/>
          <a:p>
            <a:pPr algn="just"/>
            <a:r>
              <a:rPr lang="en-GB" altLang="ar-JO" sz="2100" dirty="0" smtClean="0">
                <a:cs typeface="Times New Roman" pitchFamily="18" charset="0"/>
              </a:rPr>
              <a:t>You are expected to attend all the lectures. The lecture notes cover all the topics in the course, but these notes are concise, and do not contain   much in the way of discussion, motivation or examples. The lectures will consist of slides (PowerPoint), spoken material, and additional examples given on the blackboard. In order to understand the subject and the reasons for studying the material, you will need to attend the lectures and take notes to supplement lecture slides. This is your responsibility. If there is anything you do not understand during the lectures, then ask, either during or after the lecture. If there is anything you do not understand in the slides, then ask. </a:t>
            </a:r>
          </a:p>
          <a:p>
            <a:pPr algn="just">
              <a:buNone/>
            </a:pPr>
            <a:endParaRPr lang="en-GB" altLang="ar-JO" sz="2000" dirty="0" smtClean="0">
              <a:cs typeface="Times New Roman" pitchFamily="18" charset="0"/>
            </a:endParaRPr>
          </a:p>
          <a:p>
            <a:pPr>
              <a:buNone/>
            </a:pPr>
            <a:r>
              <a:rPr lang="en-GB" altLang="ar-JO" sz="2400" b="1" dirty="0" smtClean="0">
                <a:solidFill>
                  <a:srgbClr val="FF0000"/>
                </a:solidFill>
                <a:cs typeface="Times New Roman" pitchFamily="18" charset="0"/>
              </a:rPr>
              <a:t>All students must use text book and references</a:t>
            </a:r>
            <a:r>
              <a:rPr lang="en-GB" altLang="ar-JO" sz="2000" dirty="0" smtClean="0">
                <a:cs typeface="Times New Roman" pitchFamily="18" charset="0"/>
              </a:rPr>
              <a:t>.</a:t>
            </a:r>
          </a:p>
          <a:p>
            <a:pPr algn="just"/>
            <a:endParaRPr lang="en-GB" altLang="ar-JO"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b="1" dirty="0" smtClean="0"/>
              <a:t>Applications of AI: Expert Systems</a:t>
            </a:r>
            <a:endParaRPr lang="en-US" b="1" dirty="0"/>
          </a:p>
        </p:txBody>
      </p:sp>
      <p:sp>
        <p:nvSpPr>
          <p:cNvPr id="3" name="Content Placeholder 2"/>
          <p:cNvSpPr>
            <a:spLocks noGrp="1"/>
          </p:cNvSpPr>
          <p:nvPr>
            <p:ph idx="1"/>
          </p:nvPr>
        </p:nvSpPr>
        <p:spPr/>
        <p:txBody>
          <a:bodyPr/>
          <a:lstStyle/>
          <a:p>
            <a:r>
              <a:rPr lang="en-US" dirty="0" smtClean="0"/>
              <a:t>An expert system is a computer program that is designed to solve complex problems and to provide decision-making ability like a human expert.</a:t>
            </a:r>
          </a:p>
          <a:p>
            <a:r>
              <a:rPr lang="en-US" dirty="0" smtClean="0"/>
              <a:t>It performs this by extracting knowledge from its knowledge base using the reasoning and inference rules according to the user queries.</a:t>
            </a:r>
          </a:p>
          <a:p>
            <a:r>
              <a:rPr lang="en-US" dirty="0" smtClean="0"/>
              <a:t>One of the common examples of an ES is a suggestion of spelling errors while typing in the Google search box.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Block diagram that represents the working of an expert system:</a:t>
            </a:r>
            <a:endParaRPr lang="en-US" sz="3200" b="1" dirty="0"/>
          </a:p>
        </p:txBody>
      </p:sp>
      <p:pic>
        <p:nvPicPr>
          <p:cNvPr id="41986" name="Picture 2" descr="C:\Users\DEEPIKA\Desktop\expert-systems-in-ai.png"/>
          <p:cNvPicPr>
            <a:picLocks noGrp="1" noChangeAspect="1" noChangeArrowheads="1"/>
          </p:cNvPicPr>
          <p:nvPr>
            <p:ph idx="1"/>
          </p:nvPr>
        </p:nvPicPr>
        <p:blipFill>
          <a:blip r:embed="rId2" cstate="print"/>
          <a:srcRect/>
          <a:stretch>
            <a:fillRect/>
          </a:stretch>
        </p:blipFill>
        <p:spPr bwMode="auto">
          <a:xfrm>
            <a:off x="685800" y="2133600"/>
            <a:ext cx="8000999" cy="3810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9741"/>
            <a:ext cx="8229600" cy="1143000"/>
          </a:xfrm>
        </p:spPr>
        <p:txBody>
          <a:bodyPr>
            <a:normAutofit/>
          </a:bodyPr>
          <a:lstStyle/>
          <a:p>
            <a:r>
              <a:rPr lang="en-US" b="1" dirty="0" smtClean="0"/>
              <a:t>Components of Expert System</a:t>
            </a:r>
            <a:br>
              <a:rPr lang="en-US" b="1" dirty="0" smtClean="0"/>
            </a:br>
            <a:endParaRPr lang="en-US" b="1" dirty="0"/>
          </a:p>
        </p:txBody>
      </p:sp>
      <p:sp>
        <p:nvSpPr>
          <p:cNvPr id="3" name="Content Placeholder 2"/>
          <p:cNvSpPr>
            <a:spLocks noGrp="1"/>
          </p:cNvSpPr>
          <p:nvPr>
            <p:ph idx="1"/>
          </p:nvPr>
        </p:nvSpPr>
        <p:spPr>
          <a:xfrm>
            <a:off x="457200" y="1371600"/>
            <a:ext cx="8229600" cy="4389120"/>
          </a:xfrm>
        </p:spPr>
        <p:txBody>
          <a:bodyPr/>
          <a:lstStyle/>
          <a:p>
            <a:pPr>
              <a:buNone/>
            </a:pPr>
            <a:r>
              <a:rPr lang="en-US" dirty="0" smtClean="0"/>
              <a:t>An expert system mainly consists of three components:</a:t>
            </a:r>
          </a:p>
          <a:p>
            <a:r>
              <a:rPr lang="en-US" b="1" dirty="0" smtClean="0"/>
              <a:t>User Interface</a:t>
            </a:r>
            <a:endParaRPr lang="en-US" dirty="0" smtClean="0"/>
          </a:p>
          <a:p>
            <a:r>
              <a:rPr lang="en-US" b="1" dirty="0" smtClean="0"/>
              <a:t>Inference Engine</a:t>
            </a:r>
            <a:endParaRPr lang="en-US" dirty="0" smtClean="0"/>
          </a:p>
          <a:p>
            <a:r>
              <a:rPr lang="en-US" b="1" dirty="0" smtClean="0"/>
              <a:t>Knowledge Base</a:t>
            </a:r>
            <a:endParaRPr lang="en-US" dirty="0" smtClean="0"/>
          </a:p>
          <a:p>
            <a:pPr>
              <a:buNone/>
            </a:pPr>
            <a:r>
              <a:rPr lang="en-US" dirty="0" smtClean="0"/>
              <a:t/>
            </a:r>
            <a:br>
              <a:rPr lang="en-US" dirty="0" smtClean="0"/>
            </a:br>
            <a:endParaRPr lang="en-US" dirty="0"/>
          </a:p>
        </p:txBody>
      </p:sp>
      <p:pic>
        <p:nvPicPr>
          <p:cNvPr id="43010" name="Picture 2" descr="C:\Users\DEEPIKA\Desktop\expert-systems-in-ai2 (1).png"/>
          <p:cNvPicPr>
            <a:picLocks noChangeAspect="1" noChangeArrowheads="1"/>
          </p:cNvPicPr>
          <p:nvPr/>
        </p:nvPicPr>
        <p:blipFill>
          <a:blip r:embed="rId2" cstate="print"/>
          <a:srcRect/>
          <a:stretch>
            <a:fillRect/>
          </a:stretch>
        </p:blipFill>
        <p:spPr bwMode="auto">
          <a:xfrm>
            <a:off x="1676400" y="2819400"/>
            <a:ext cx="7239000" cy="3810000"/>
          </a:xfrm>
          <a:prstGeom prst="rect">
            <a:avLst/>
          </a:prstGeom>
          <a:noFill/>
        </p:spPr>
      </p:pic>
      <p:sp>
        <p:nvSpPr>
          <p:cNvPr id="4" name="Rectangle 3"/>
          <p:cNvSpPr/>
          <p:nvPr/>
        </p:nvSpPr>
        <p:spPr>
          <a:xfrm>
            <a:off x="1938338" y="400735"/>
            <a:ext cx="4572000" cy="646331"/>
          </a:xfrm>
          <a:prstGeom prst="rect">
            <a:avLst/>
          </a:prstGeom>
        </p:spPr>
        <p:txBody>
          <a:bodyPr>
            <a:spAutoFit/>
          </a:bodyPr>
          <a:lstStyle/>
          <a:p>
            <a:r>
              <a:rPr lang="en-US" b="1" dirty="0"/>
              <a:t>Components of Expert System</a:t>
            </a:r>
            <a:br>
              <a:rPr lang="en-US" b="1" dirty="0"/>
            </a:b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Expert System</a:t>
            </a:r>
            <a:endParaRPr lang="en-US" b="1" dirty="0"/>
          </a:p>
        </p:txBody>
      </p:sp>
      <p:sp>
        <p:nvSpPr>
          <p:cNvPr id="3" name="Content Placeholder 2"/>
          <p:cNvSpPr>
            <a:spLocks noGrp="1"/>
          </p:cNvSpPr>
          <p:nvPr>
            <p:ph idx="1"/>
          </p:nvPr>
        </p:nvSpPr>
        <p:spPr/>
        <p:txBody>
          <a:bodyPr/>
          <a:lstStyle/>
          <a:p>
            <a:pPr algn="just"/>
            <a:r>
              <a:rPr lang="en-US" b="1" dirty="0" smtClean="0">
                <a:solidFill>
                  <a:srgbClr val="FFFF00"/>
                </a:solidFill>
              </a:rPr>
              <a:t>1. User Interface</a:t>
            </a:r>
          </a:p>
          <a:p>
            <a:pPr algn="just"/>
            <a:r>
              <a:rPr lang="en-US" dirty="0" smtClean="0"/>
              <a:t>With the help of a user interface, the expert system interacts with the user, takes queries as an input in a readable format, and passes it to the inference engine. After getting the response from the inference engine, it displays the output to the user. In other words, it is an interface that helps a non-expert user to communicate with the expert system to find a solution.</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914400"/>
            <a:ext cx="8305800" cy="5486400"/>
          </a:xfrm>
        </p:spPr>
        <p:txBody>
          <a:bodyPr>
            <a:noAutofit/>
          </a:bodyPr>
          <a:lstStyle/>
          <a:p>
            <a:pPr algn="just"/>
            <a:r>
              <a:rPr lang="en-US" sz="2300" b="1" dirty="0" smtClean="0">
                <a:solidFill>
                  <a:srgbClr val="FFFF00"/>
                </a:solidFill>
              </a:rPr>
              <a:t>2. Inference Engine(Rules of Engine)</a:t>
            </a:r>
          </a:p>
          <a:p>
            <a:pPr algn="just"/>
            <a:r>
              <a:rPr lang="en-US" sz="2300" dirty="0" smtClean="0"/>
              <a:t>The inference engine is known as the brain of the expert system as it is the main processing unit of the system. It applies inference rules to the knowledge base to derive a conclusion or deduce new information. It helps in deriving an error-free solution of queries asked by the user.</a:t>
            </a:r>
          </a:p>
          <a:p>
            <a:pPr algn="just"/>
            <a:r>
              <a:rPr lang="en-US" sz="2300" dirty="0" smtClean="0"/>
              <a:t>With the help of an inference engine, the system extracts the knowledge from the knowledge base.</a:t>
            </a:r>
          </a:p>
          <a:p>
            <a:pPr algn="just"/>
            <a:r>
              <a:rPr lang="en-US" sz="2300" b="1" dirty="0" smtClean="0"/>
              <a:t>There are two types of inference engine:</a:t>
            </a:r>
          </a:p>
          <a:p>
            <a:pPr algn="just"/>
            <a:r>
              <a:rPr lang="en-US" sz="2300" b="1" dirty="0" smtClean="0"/>
              <a:t>Deterministic Inference engine:</a:t>
            </a:r>
            <a:r>
              <a:rPr lang="en-US" sz="2300" dirty="0" smtClean="0"/>
              <a:t> The conclusions drawn from this type of inference engine are assumed to be true. It is based on </a:t>
            </a:r>
            <a:r>
              <a:rPr lang="en-US" sz="2300" b="1" dirty="0" smtClean="0"/>
              <a:t>facts</a:t>
            </a:r>
            <a:r>
              <a:rPr lang="en-US" sz="2300" dirty="0" smtClean="0"/>
              <a:t> and </a:t>
            </a:r>
            <a:r>
              <a:rPr lang="en-US" sz="2300" b="1" dirty="0" smtClean="0"/>
              <a:t>rules</a:t>
            </a:r>
            <a:r>
              <a:rPr lang="en-US" sz="2300" dirty="0" smtClean="0"/>
              <a:t>.</a:t>
            </a:r>
          </a:p>
          <a:p>
            <a:pPr algn="just"/>
            <a:r>
              <a:rPr lang="en-US" sz="2300" b="1" dirty="0" smtClean="0"/>
              <a:t>Probabilistic Inference engine:</a:t>
            </a:r>
            <a:r>
              <a:rPr lang="en-US" sz="2300" dirty="0" smtClean="0"/>
              <a:t> This type of inference engine contains uncertainty in conclusions, and based on the probability.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r>
              <a:rPr lang="en-US" sz="2300" b="1" dirty="0"/>
              <a:t>Inference engine uses the below modes to derive the solutions:</a:t>
            </a:r>
          </a:p>
          <a:p>
            <a:pPr algn="just"/>
            <a:r>
              <a:rPr lang="en-US" sz="2300" b="1" dirty="0"/>
              <a:t>Forward Chaining:</a:t>
            </a:r>
            <a:r>
              <a:rPr lang="en-US" sz="2300" dirty="0"/>
              <a:t> It starts from the known facts and rules, and applies the inference rules to add their conclusion to the known facts.</a:t>
            </a:r>
          </a:p>
          <a:p>
            <a:pPr algn="just"/>
            <a:r>
              <a:rPr lang="en-US" sz="2300" b="1" dirty="0"/>
              <a:t>Backward Chaining:</a:t>
            </a:r>
            <a:r>
              <a:rPr lang="en-US" sz="2300" dirty="0"/>
              <a:t> It is a backward reasoning method that starts from the goal and works backward to prove the known facts.</a:t>
            </a:r>
          </a:p>
          <a:p>
            <a:pPr algn="just"/>
            <a:endParaRPr lang="en-US" sz="2300" dirty="0"/>
          </a:p>
        </p:txBody>
      </p:sp>
    </p:spTree>
    <p:extLst>
      <p:ext uri="{BB962C8B-B14F-4D97-AF65-F5344CB8AC3E}">
        <p14:creationId xmlns:p14="http://schemas.microsoft.com/office/powerpoint/2010/main" xmlns="" val="2514977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838200"/>
            <a:ext cx="8534400" cy="5486400"/>
          </a:xfrm>
        </p:spPr>
        <p:txBody>
          <a:bodyPr>
            <a:normAutofit lnSpcReduction="10000"/>
          </a:bodyPr>
          <a:lstStyle/>
          <a:p>
            <a:r>
              <a:rPr lang="en-US" b="1" dirty="0" smtClean="0">
                <a:solidFill>
                  <a:srgbClr val="FFFF00"/>
                </a:solidFill>
              </a:rPr>
              <a:t>3. Knowledge Base</a:t>
            </a:r>
          </a:p>
          <a:p>
            <a:pPr algn="just"/>
            <a:r>
              <a:rPr lang="en-US" dirty="0" smtClean="0"/>
              <a:t>The knowledgebase is a type of storage that stores knowledge acquired from the different experts of the particular domain. It is considered as big storage of knowledge. The more the knowledge base, the more precise will be the Expert System.</a:t>
            </a:r>
          </a:p>
          <a:p>
            <a:pPr algn="just"/>
            <a:r>
              <a:rPr lang="en-US" dirty="0" smtClean="0"/>
              <a:t>It is similar to a database that contains information and rules of a particular domain or subject.</a:t>
            </a:r>
          </a:p>
          <a:p>
            <a:pPr algn="just"/>
            <a:r>
              <a:rPr lang="en-US" dirty="0" smtClean="0"/>
              <a:t>One can also view the knowledge base as collections of objects and their attributes. Such as a Lion is an object and its attributes are it is a mammal, it is not a domestic animal, etc.</a:t>
            </a:r>
          </a:p>
          <a:p>
            <a:r>
              <a:rPr lang="en-US" b="1" dirty="0" smtClean="0"/>
              <a:t>Components of Knowledge Base</a:t>
            </a:r>
            <a:endParaRPr lang="en-US" dirty="0" smtClean="0"/>
          </a:p>
          <a:p>
            <a:pPr algn="just"/>
            <a:r>
              <a:rPr lang="en-US" b="1" dirty="0" smtClean="0"/>
              <a:t>Factual Knowledge:</a:t>
            </a:r>
            <a:r>
              <a:rPr lang="en-US" dirty="0" smtClean="0"/>
              <a:t> The knowledge which is based on facts and accepted by knowledge engineers comes under factual knowledge.</a:t>
            </a:r>
          </a:p>
          <a:p>
            <a:pPr algn="just"/>
            <a:r>
              <a:rPr lang="en-US" b="1" dirty="0" smtClean="0"/>
              <a:t>Heuristic Knowledge:</a:t>
            </a:r>
            <a:r>
              <a:rPr lang="en-US" dirty="0" smtClean="0"/>
              <a:t> This knowledge is based on practice, the ability to guess, evaluation, and experiences.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DEEPIKA\Desktop\expert-systems-in-ai3.png"/>
          <p:cNvPicPr>
            <a:picLocks noGrp="1" noChangeAspect="1" noChangeArrowheads="1"/>
          </p:cNvPicPr>
          <p:nvPr>
            <p:ph idx="4294967295"/>
          </p:nvPr>
        </p:nvPicPr>
        <p:blipFill>
          <a:blip r:embed="rId2" cstate="print"/>
          <a:srcRect/>
          <a:stretch>
            <a:fillRect/>
          </a:stretch>
        </p:blipFill>
        <p:spPr bwMode="auto">
          <a:xfrm>
            <a:off x="152400" y="838200"/>
            <a:ext cx="8991600" cy="5562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sz="4400" b="1" dirty="0" smtClean="0"/>
              <a:t>Applications of AI: Theorem Proving</a:t>
            </a:r>
            <a:endParaRPr lang="en-US" sz="4400" b="1" dirty="0"/>
          </a:p>
        </p:txBody>
      </p:sp>
      <p:sp>
        <p:nvSpPr>
          <p:cNvPr id="3" name="Content Placeholder 2"/>
          <p:cNvSpPr>
            <a:spLocks noGrp="1"/>
          </p:cNvSpPr>
          <p:nvPr>
            <p:ph idx="1"/>
          </p:nvPr>
        </p:nvSpPr>
        <p:spPr>
          <a:xfrm>
            <a:off x="381000" y="2133600"/>
            <a:ext cx="8534400" cy="4343400"/>
          </a:xfrm>
        </p:spPr>
        <p:txBody>
          <a:bodyPr>
            <a:normAutofit/>
          </a:bodyPr>
          <a:lstStyle/>
          <a:p>
            <a:pPr algn="just">
              <a:buNone/>
            </a:pPr>
            <a:r>
              <a:rPr lang="en-US" dirty="0" smtClean="0"/>
              <a:t>   Finding proof of a mathematical theorem requires following intelligence:</a:t>
            </a:r>
          </a:p>
          <a:p>
            <a:pPr algn="just"/>
            <a:r>
              <a:rPr lang="en-US" dirty="0" smtClean="0"/>
              <a:t>1.Requires the ability to make deductions from hypothesis</a:t>
            </a:r>
          </a:p>
          <a:p>
            <a:pPr algn="just"/>
            <a:r>
              <a:rPr lang="en-US" dirty="0" smtClean="0"/>
              <a:t>2.It demands intuitive scales such as guessing which path should be proved first in order to help proving the algorithm</a:t>
            </a:r>
          </a:p>
          <a:p>
            <a:pPr algn="just"/>
            <a:r>
              <a:rPr lang="en-US" dirty="0" smtClean="0"/>
              <a:t>3.It also requires judgments to guess accurately about which previously proven algorithms in subject area will be useful in the present proof</a:t>
            </a:r>
          </a:p>
          <a:p>
            <a:pPr algn="just"/>
            <a:r>
              <a:rPr lang="en-US" dirty="0" smtClean="0"/>
              <a:t>4.Also sometimes it is needed to break the main problem to sub- problems to work on independently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smtClean="0"/>
              <a:t>Theorem Proving</a:t>
            </a:r>
            <a:endParaRPr lang="en-US" b="1" dirty="0"/>
          </a:p>
        </p:txBody>
      </p:sp>
      <p:sp>
        <p:nvSpPr>
          <p:cNvPr id="3" name="Content Placeholder 2"/>
          <p:cNvSpPr>
            <a:spLocks noGrp="1"/>
          </p:cNvSpPr>
          <p:nvPr>
            <p:ph idx="1"/>
          </p:nvPr>
        </p:nvSpPr>
        <p:spPr>
          <a:xfrm>
            <a:off x="457200" y="2133600"/>
            <a:ext cx="8229600" cy="4419600"/>
          </a:xfrm>
        </p:spPr>
        <p:txBody>
          <a:bodyPr>
            <a:normAutofit/>
          </a:bodyPr>
          <a:lstStyle/>
          <a:p>
            <a:pPr algn="just"/>
            <a:r>
              <a:rPr lang="en-US" dirty="0" smtClean="0"/>
              <a:t>Proving theorems is considered to require high intelligence</a:t>
            </a:r>
          </a:p>
          <a:p>
            <a:pPr algn="just"/>
            <a:r>
              <a:rPr lang="en-US" dirty="0" smtClean="0"/>
              <a:t>If knowledge is represented by logic, theorem proving is reasoning.</a:t>
            </a:r>
          </a:p>
          <a:p>
            <a:pPr algn="just"/>
            <a:r>
              <a:rPr lang="en-US" dirty="0" smtClean="0"/>
              <a:t>A new and remarkable development here is that several researchers at Google’s research center have developed an </a:t>
            </a:r>
            <a:r>
              <a:rPr lang="en-US" b="1" dirty="0" smtClean="0">
                <a:hlinkClick r:id="rId2"/>
              </a:rPr>
              <a:t>AI theorem-proving program</a:t>
            </a:r>
            <a:r>
              <a:rPr lang="en-US" dirty="0" smtClean="0"/>
              <a:t>. </a:t>
            </a:r>
          </a:p>
          <a:p>
            <a:pPr algn="just"/>
            <a:r>
              <a:rPr lang="en-US" b="1" dirty="0" smtClean="0"/>
              <a:t>Google AI system proves over 1200 mathematical theorems</a:t>
            </a:r>
            <a:endParaRPr lang="en-US" dirty="0" smtClean="0"/>
          </a:p>
          <a:p>
            <a:pPr algn="just"/>
            <a:r>
              <a:rPr lang="en-US" dirty="0" smtClean="0"/>
              <a:t>Most of these theorems were in the area of linear algebra, real analysis and complex analysis.</a:t>
            </a:r>
          </a:p>
          <a:p>
            <a:pPr algn="just"/>
            <a:r>
              <a:rPr lang="en-US" dirty="0" smtClean="0"/>
              <a:t>Mathematicians are already envisioning how this software can be used in day-to-day research</a:t>
            </a:r>
          </a:p>
          <a:p>
            <a:pPr algn="just"/>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Artificial Intelligence</a:t>
            </a:r>
            <a:endParaRPr lang="en-IN" b="1" dirty="0"/>
          </a:p>
        </p:txBody>
      </p:sp>
      <p:sp>
        <p:nvSpPr>
          <p:cNvPr id="3" name="Content Placeholder 2"/>
          <p:cNvSpPr>
            <a:spLocks noGrp="1"/>
          </p:cNvSpPr>
          <p:nvPr>
            <p:ph idx="1"/>
          </p:nvPr>
        </p:nvSpPr>
        <p:spPr/>
        <p:txBody>
          <a:bodyPr>
            <a:noAutofit/>
          </a:bodyPr>
          <a:lstStyle/>
          <a:p>
            <a:pPr algn="just"/>
            <a:r>
              <a:rPr lang="en-US" sz="2400" dirty="0"/>
              <a:t>“The science and engineering of making intelligent machines, especially intelligent computer programs”. -John </a:t>
            </a:r>
            <a:r>
              <a:rPr lang="en-US" sz="2400" dirty="0" smtClean="0"/>
              <a:t>McCarthy</a:t>
            </a:r>
          </a:p>
          <a:p>
            <a:pPr algn="just"/>
            <a:r>
              <a:rPr lang="en-US" sz="2400" dirty="0"/>
              <a:t>Artificial Intelligence is an approach to make a computer, a robot, or a product to think how smart human think. </a:t>
            </a:r>
            <a:endParaRPr lang="en-US" sz="2400" dirty="0" smtClean="0"/>
          </a:p>
          <a:p>
            <a:pPr algn="just"/>
            <a:r>
              <a:rPr lang="en-US" sz="2400" dirty="0" smtClean="0"/>
              <a:t>AI </a:t>
            </a:r>
            <a:r>
              <a:rPr lang="en-US" sz="2400" dirty="0"/>
              <a:t>is a study of how human brain think, learn, decide and work, when it tries to solve problems</a:t>
            </a:r>
            <a:r>
              <a:rPr lang="en-US" sz="2400" dirty="0" smtClean="0"/>
              <a:t>. </a:t>
            </a:r>
            <a:r>
              <a:rPr lang="en-US" sz="2400" dirty="0"/>
              <a:t>And finally this study outputs intelligent software systems</a:t>
            </a:r>
            <a:r>
              <a:rPr lang="en-US" sz="2400" dirty="0" smtClean="0"/>
              <a:t>.</a:t>
            </a:r>
          </a:p>
          <a:p>
            <a:pPr algn="just"/>
            <a:r>
              <a:rPr lang="en-US" sz="2400" dirty="0"/>
              <a:t>The aim of AI is to improve computer functions which are related to human knowledge, for example, reasoning, learning, and problem-solving.</a:t>
            </a:r>
            <a:endParaRPr lang="en-IN" sz="2400" dirty="0"/>
          </a:p>
        </p:txBody>
      </p:sp>
    </p:spTree>
    <p:extLst>
      <p:ext uri="{BB962C8B-B14F-4D97-AF65-F5344CB8AC3E}">
        <p14:creationId xmlns:p14="http://schemas.microsoft.com/office/powerpoint/2010/main" xmlns="" val="345390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b="1" dirty="0" smtClean="0"/>
              <a:t> Applications of AI: Robotics</a:t>
            </a:r>
            <a:endParaRPr lang="en-US" b="1" dirty="0"/>
          </a:p>
        </p:txBody>
      </p:sp>
      <p:sp>
        <p:nvSpPr>
          <p:cNvPr id="3" name="Content Placeholder 2"/>
          <p:cNvSpPr>
            <a:spLocks noGrp="1"/>
          </p:cNvSpPr>
          <p:nvPr>
            <p:ph idx="1"/>
          </p:nvPr>
        </p:nvSpPr>
        <p:spPr/>
        <p:txBody>
          <a:bodyPr>
            <a:normAutofit/>
          </a:bodyPr>
          <a:lstStyle/>
          <a:p>
            <a:r>
              <a:rPr lang="en-US" dirty="0" smtClean="0"/>
              <a:t>Robotics is an interdisciplinary branch of computer science and engineering.</a:t>
            </a:r>
          </a:p>
          <a:p>
            <a:r>
              <a:rPr lang="en-US" dirty="0" smtClean="0"/>
              <a:t>Robotics develops machines that can substitute for humans and replicate human actions.</a:t>
            </a:r>
          </a:p>
          <a:p>
            <a:r>
              <a:rPr lang="en-US" dirty="0" smtClean="0"/>
              <a:t>Robots can be used in many situations for many purposes, but today many are used in dangerous environments (including inspection of radioactive materials, </a:t>
            </a:r>
            <a:r>
              <a:rPr lang="en-US" dirty="0" smtClean="0">
                <a:hlinkClick r:id="rId2" tooltip="Bomb detection"/>
              </a:rPr>
              <a:t>bomb detection</a:t>
            </a:r>
            <a:r>
              <a:rPr lang="en-US" dirty="0" smtClean="0"/>
              <a:t> and </a:t>
            </a:r>
            <a:r>
              <a:rPr lang="en-US" dirty="0" smtClean="0">
                <a:hlinkClick r:id="rId3" tooltip="Bomb disposal"/>
              </a:rPr>
              <a:t>deactivation</a:t>
            </a:r>
            <a:r>
              <a:rPr lang="en-US" dirty="0" smtClean="0"/>
              <a:t>), manufacturing processes, or where humans cannot survive (e.g. in space, underwater, in high heat, and clean up and containment of hazardous materials and radiation).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066800"/>
            <a:ext cx="8458200" cy="5486400"/>
          </a:xfrm>
        </p:spPr>
        <p:txBody>
          <a:bodyPr>
            <a:normAutofit/>
          </a:bodyPr>
          <a:lstStyle/>
          <a:p>
            <a:pPr algn="just"/>
            <a:r>
              <a:rPr lang="en-US" dirty="0" smtClean="0"/>
              <a:t>The concept of creating robots that can operate </a:t>
            </a:r>
            <a:r>
              <a:rPr lang="en-US" dirty="0" smtClean="0">
                <a:hlinkClick r:id="rId2" tooltip="Autonomous robot"/>
              </a:rPr>
              <a:t>autonomously</a:t>
            </a:r>
            <a:r>
              <a:rPr lang="en-US" dirty="0" smtClean="0"/>
              <a:t> dates back to </a:t>
            </a:r>
            <a:r>
              <a:rPr lang="en-US" dirty="0" smtClean="0">
                <a:hlinkClick r:id="rId3" tooltip="Classical times"/>
              </a:rPr>
              <a:t>classical times</a:t>
            </a:r>
            <a:r>
              <a:rPr lang="en-US" dirty="0" smtClean="0"/>
              <a:t>, but research into the functionality and potential uses of robots did not grow substantially until the 20th century.</a:t>
            </a:r>
          </a:p>
          <a:p>
            <a:pPr algn="just"/>
            <a:r>
              <a:rPr lang="en-US" dirty="0" smtClean="0"/>
              <a:t>Throughout history, it has been frequently assumed by various scholars, inventors, engineers, and technicians that robots will one day be able to mimic human behavior and manage tasks in a human-like fashion. </a:t>
            </a:r>
          </a:p>
          <a:p>
            <a:pPr algn="just"/>
            <a:r>
              <a:rPr lang="en-US" dirty="0" smtClean="0"/>
              <a:t>Today, robotics is a rapidly growing field, as technological advances continue; researching, designing, and building new robots serve various practical purposes, whether </a:t>
            </a:r>
            <a:r>
              <a:rPr lang="en-US" dirty="0" smtClean="0">
                <a:hlinkClick r:id="rId4" tooltip="Domestic robot"/>
              </a:rPr>
              <a:t>domestically</a:t>
            </a:r>
            <a:r>
              <a:rPr lang="en-US" dirty="0" smtClean="0"/>
              <a:t>, </a:t>
            </a:r>
            <a:r>
              <a:rPr lang="en-US" dirty="0" smtClean="0">
                <a:hlinkClick r:id="rId5" tooltip="Industrial robot"/>
              </a:rPr>
              <a:t>commercially</a:t>
            </a:r>
            <a:r>
              <a:rPr lang="en-US" dirty="0" smtClean="0"/>
              <a:t>, or </a:t>
            </a:r>
            <a:r>
              <a:rPr lang="en-US" dirty="0" smtClean="0">
                <a:hlinkClick r:id="rId6" tooltip="Military robot"/>
              </a:rPr>
              <a:t>militarily</a:t>
            </a:r>
            <a:r>
              <a:rPr lang="en-US" dirty="0" smtClean="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838200"/>
            <a:ext cx="8610600" cy="5715000"/>
          </a:xfrm>
        </p:spPr>
        <p:txBody>
          <a:bodyPr>
            <a:normAutofit/>
          </a:bodyPr>
          <a:lstStyle/>
          <a:p>
            <a:pPr>
              <a:buNone/>
            </a:pPr>
            <a:r>
              <a:rPr lang="en-US" dirty="0" smtClean="0"/>
              <a:t>    While the overall world of robotics is expanding, a robot has some consistent characteristics:</a:t>
            </a:r>
          </a:p>
          <a:p>
            <a:pPr algn="just"/>
            <a:r>
              <a:rPr lang="en-US" dirty="0" smtClean="0"/>
              <a:t>1.Robots all consist of some sort of mechanical construction. The mechanical aspect of a robot helps it complete tasks in the environment for which it’s designed. For example, the </a:t>
            </a:r>
            <a:r>
              <a:rPr lang="en-US" dirty="0" smtClean="0">
                <a:hlinkClick r:id="rId2"/>
              </a:rPr>
              <a:t>Mars 2020 Rover’s wheels</a:t>
            </a:r>
            <a:r>
              <a:rPr lang="en-US" dirty="0" smtClean="0"/>
              <a:t> are individually motorized and made of titanium tubing that help it firmly grip the harsh terrain of the red planet.</a:t>
            </a:r>
          </a:p>
          <a:p>
            <a:pPr algn="just"/>
            <a:r>
              <a:rPr lang="en-US" dirty="0" smtClean="0"/>
              <a:t>2.Robots need electrical components that control and power the machinery. Essentially, an electric current (a battery, for example) is needed to power a large majority of robots.</a:t>
            </a:r>
          </a:p>
          <a:p>
            <a:pPr algn="just"/>
            <a:r>
              <a:rPr lang="en-US" dirty="0" smtClean="0"/>
              <a:t>3.Robots contain at least some level of computer programming. Without a set of code telling it what to do, a robot would just be another piece of simple machinery. Inserting a program into a robot gives it the ability to know when and how to carry out a task.</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381000" y="1219200"/>
            <a:ext cx="8381999" cy="5257800"/>
          </a:xfrm>
          <a:prstGeom prst="rect">
            <a:avLst/>
          </a:prstGeom>
          <a:noFill/>
          <a:ln w="9525">
            <a:noFill/>
            <a:miter lim="800000"/>
            <a:headEnd/>
            <a:tailEnd/>
          </a:ln>
        </p:spPr>
      </p:pic>
      <p:sp>
        <p:nvSpPr>
          <p:cNvPr id="5" name="Rectangle 4"/>
          <p:cNvSpPr/>
          <p:nvPr/>
        </p:nvSpPr>
        <p:spPr>
          <a:xfrm>
            <a:off x="457200" y="457200"/>
            <a:ext cx="5029200" cy="954107"/>
          </a:xfrm>
          <a:prstGeom prst="rect">
            <a:avLst/>
          </a:prstGeom>
        </p:spPr>
        <p:txBody>
          <a:bodyPr wrap="square">
            <a:spAutoFit/>
          </a:bodyPr>
          <a:lstStyle/>
          <a:p>
            <a:r>
              <a:rPr lang="en-US" sz="3600" b="1" dirty="0" smtClean="0">
                <a:solidFill>
                  <a:schemeClr val="bg2"/>
                </a:solidFill>
                <a:latin typeface="+mj-lt"/>
                <a:ea typeface="+mj-ea"/>
                <a:cs typeface="+mj-cs"/>
              </a:rPr>
              <a:t>ROBOTICS AND AI</a:t>
            </a:r>
          </a:p>
          <a:p>
            <a:endParaRPr lang="en-US" sz="2000" b="1" dirty="0" smtClean="0">
              <a:solidFill>
                <a:schemeClr val="bg2"/>
              </a:solidFill>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bwMode="auto">
          <a:xfrm>
            <a:off x="304800" y="914400"/>
            <a:ext cx="8534399" cy="5715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Grp="1" noChangeAspect="1" noChangeArrowheads="1"/>
          </p:cNvPicPr>
          <p:nvPr>
            <p:ph idx="1"/>
          </p:nvPr>
        </p:nvPicPr>
        <p:blipFill>
          <a:blip r:embed="rId2" cstate="print"/>
          <a:srcRect/>
          <a:stretch>
            <a:fillRect/>
          </a:stretch>
        </p:blipFill>
        <p:spPr bwMode="auto">
          <a:xfrm>
            <a:off x="381000" y="914400"/>
            <a:ext cx="8305799" cy="5715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cstate="print"/>
          <a:srcRect/>
          <a:stretch>
            <a:fillRect/>
          </a:stretch>
        </p:blipFill>
        <p:spPr bwMode="auto">
          <a:xfrm>
            <a:off x="304800" y="990600"/>
            <a:ext cx="8534400" cy="5486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Applications of AI: Combinatorial and Scheduling Problems</a:t>
            </a:r>
            <a:endParaRPr lang="en-US" sz="3600" b="1" dirty="0"/>
          </a:p>
        </p:txBody>
      </p:sp>
      <p:sp>
        <p:nvSpPr>
          <p:cNvPr id="3" name="Content Placeholder 2"/>
          <p:cNvSpPr>
            <a:spLocks noGrp="1"/>
          </p:cNvSpPr>
          <p:nvPr>
            <p:ph idx="1"/>
          </p:nvPr>
        </p:nvSpPr>
        <p:spPr/>
        <p:txBody>
          <a:bodyPr>
            <a:noAutofit/>
          </a:bodyPr>
          <a:lstStyle/>
          <a:p>
            <a:pPr algn="just"/>
            <a:r>
              <a:rPr lang="en-US" sz="2300" dirty="0" smtClean="0"/>
              <a:t>Combinatorial and Scheduling Problems involve finding a grouping, ordering, or assignment of a discrete, finite set of objects that satisfies  given conditions.</a:t>
            </a:r>
          </a:p>
          <a:p>
            <a:pPr algn="just"/>
            <a:r>
              <a:rPr lang="en-US" sz="2300" dirty="0" smtClean="0"/>
              <a:t>Combinatorial problems and Scheduling Problems arise in many areas of computer science and application domains: </a:t>
            </a:r>
          </a:p>
          <a:p>
            <a:r>
              <a:rPr lang="en-US" sz="2300" dirty="0" smtClean="0"/>
              <a:t>1.Finding shortest/cheapest round trips (TSP) </a:t>
            </a:r>
          </a:p>
          <a:p>
            <a:r>
              <a:rPr lang="en-US" sz="2300" dirty="0" smtClean="0"/>
              <a:t>2.Finding models of propositional formulae (SAT) </a:t>
            </a:r>
          </a:p>
          <a:p>
            <a:r>
              <a:rPr lang="en-US" sz="2300" dirty="0" smtClean="0"/>
              <a:t>3.Planning, scheduling, time-tabling</a:t>
            </a:r>
          </a:p>
          <a:p>
            <a:r>
              <a:rPr lang="en-US" sz="2300" dirty="0" smtClean="0"/>
              <a:t> 4.Internet data packet routing </a:t>
            </a:r>
          </a:p>
          <a:p>
            <a:r>
              <a:rPr lang="en-US" sz="2300" dirty="0" smtClean="0"/>
              <a:t>5.Protein structure prediction </a:t>
            </a:r>
          </a:p>
          <a:p>
            <a:pPr>
              <a:buNone/>
            </a:pPr>
            <a:endParaRPr lang="en-US" sz="2300" dirty="0"/>
          </a:p>
        </p:txBody>
      </p:sp>
      <p:pic>
        <p:nvPicPr>
          <p:cNvPr id="9" name="Content Placeholder 3"/>
          <p:cNvPicPr>
            <a:picLocks noChangeAspect="1" noChangeArrowheads="1"/>
          </p:cNvPicPr>
          <p:nvPr/>
        </p:nvPicPr>
        <p:blipFill>
          <a:blip r:embed="rId2" cstate="print"/>
          <a:srcRect/>
          <a:stretch>
            <a:fillRect/>
          </a:stretch>
        </p:blipFill>
        <p:spPr bwMode="auto">
          <a:xfrm>
            <a:off x="6172200" y="5029200"/>
            <a:ext cx="2486025" cy="14859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4000" b="1" dirty="0" smtClean="0"/>
              <a:t>Applications of AI: Perception Problems</a:t>
            </a:r>
            <a:endParaRPr lang="en-US" sz="4000" b="1" dirty="0"/>
          </a:p>
        </p:txBody>
      </p:sp>
      <p:sp>
        <p:nvSpPr>
          <p:cNvPr id="5" name="Content Placeholder 4"/>
          <p:cNvSpPr>
            <a:spLocks noGrp="1"/>
          </p:cNvSpPr>
          <p:nvPr>
            <p:ph idx="1"/>
          </p:nvPr>
        </p:nvSpPr>
        <p:spPr>
          <a:xfrm>
            <a:off x="457200" y="2209800"/>
            <a:ext cx="8229600" cy="4114800"/>
          </a:xfrm>
        </p:spPr>
        <p:txBody>
          <a:bodyPr/>
          <a:lstStyle/>
          <a:p>
            <a:r>
              <a:rPr lang="en-US" dirty="0" smtClean="0"/>
              <a:t>Perception in </a:t>
            </a:r>
            <a:r>
              <a:rPr lang="en-US" dirty="0" smtClean="0">
                <a:solidFill>
                  <a:srgbClr val="FFFF00"/>
                </a:solidFill>
              </a:rPr>
              <a:t>Artificial Intelligence</a:t>
            </a:r>
            <a:r>
              <a:rPr lang="en-US" dirty="0" smtClean="0"/>
              <a:t> is the process of interpreting vision, sounds, smell, and touch.</a:t>
            </a:r>
          </a:p>
          <a:p>
            <a:r>
              <a:rPr lang="en-US" dirty="0" smtClean="0"/>
              <a:t>Perception helps to build machines or robots that react like humans. </a:t>
            </a:r>
          </a:p>
          <a:p>
            <a:r>
              <a:rPr lang="en-US" dirty="0" smtClean="0"/>
              <a:t>Perception is a process to interpret, acquire, select, and then organize the sensory information from the physical world to make actions like humans. </a:t>
            </a:r>
          </a:p>
          <a:p>
            <a:r>
              <a:rPr lang="en-US" dirty="0" smtClean="0"/>
              <a:t>Perception is  important for creating an artificial sense of self-awareness in the robot.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Neural Network Architectures</a:t>
            </a:r>
            <a:endParaRPr lang="en-US" b="1" dirty="0"/>
          </a:p>
        </p:txBody>
      </p:sp>
      <p:sp>
        <p:nvSpPr>
          <p:cNvPr id="3" name="Content Placeholder 2"/>
          <p:cNvSpPr>
            <a:spLocks noGrp="1"/>
          </p:cNvSpPr>
          <p:nvPr>
            <p:ph idx="1"/>
          </p:nvPr>
        </p:nvSpPr>
        <p:spPr/>
        <p:txBody>
          <a:bodyPr/>
          <a:lstStyle/>
          <a:p>
            <a:r>
              <a:rPr lang="en-US" dirty="0" smtClean="0"/>
              <a:t>The Neural Network architecture is </a:t>
            </a:r>
            <a:r>
              <a:rPr lang="en-US" b="1" dirty="0" smtClean="0"/>
              <a:t>made of individual units called neurons that mimic the biological behavior of the brain</a:t>
            </a:r>
            <a:r>
              <a:rPr lang="en-US" dirty="0" smtClean="0"/>
              <a:t>. </a:t>
            </a:r>
          </a:p>
          <a:p>
            <a:r>
              <a:rPr lang="en-US" dirty="0" smtClean="0"/>
              <a:t>The input data is processed through different layers of artificial neurons stacked together to produce the desired output.</a:t>
            </a:r>
          </a:p>
          <a:p>
            <a:r>
              <a:rPr lang="en-US" dirty="0" smtClean="0"/>
              <a:t>From speech recognition and person recognition to healthcare and marketing, Neural Networks have been used in a varied set of domains.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One </a:t>
            </a:r>
            <a:r>
              <a:rPr lang="en-US" sz="2400" dirty="0"/>
              <a:t>of the booming technologies of computer science is Artificial Intelligence which is ready to create a new revolution in the world by making intelligent </a:t>
            </a:r>
            <a:r>
              <a:rPr lang="en-US" sz="2400" dirty="0" smtClean="0"/>
              <a:t>machines.</a:t>
            </a:r>
          </a:p>
          <a:p>
            <a:pPr algn="just"/>
            <a:r>
              <a:rPr lang="en-US" sz="2400" dirty="0"/>
              <a:t>The Artificial Intelligence is now all around us. It is currently working with a variety of subfields, ranging from general to specific, such as self-driving cars, playing chess, proving theorems, playing </a:t>
            </a:r>
            <a:r>
              <a:rPr lang="en-US" sz="2400" dirty="0" smtClean="0"/>
              <a:t>music etc.,</a:t>
            </a:r>
          </a:p>
          <a:p>
            <a:pPr algn="just"/>
            <a:r>
              <a:rPr lang="en-US" sz="2400" dirty="0"/>
              <a:t>Artificial Intelligence is composed of two words </a:t>
            </a:r>
            <a:r>
              <a:rPr lang="en-US" sz="2400" b="1" dirty="0"/>
              <a:t>Artificial</a:t>
            </a:r>
            <a:r>
              <a:rPr lang="en-US" sz="2400" dirty="0"/>
              <a:t> and </a:t>
            </a:r>
            <a:r>
              <a:rPr lang="en-US" sz="2400" b="1" dirty="0"/>
              <a:t>Intelligence</a:t>
            </a:r>
            <a:r>
              <a:rPr lang="en-US" sz="2400" dirty="0"/>
              <a:t>, where Artificial defines </a:t>
            </a:r>
            <a:r>
              <a:rPr lang="en-US" sz="2400" i="1" dirty="0"/>
              <a:t>"man-made,"</a:t>
            </a:r>
            <a:r>
              <a:rPr lang="en-US" sz="2400" dirty="0"/>
              <a:t> and intelligence defines </a:t>
            </a:r>
            <a:r>
              <a:rPr lang="en-US" sz="2400" i="1" dirty="0"/>
              <a:t>"thinking power"</a:t>
            </a:r>
            <a:r>
              <a:rPr lang="en-US" sz="2400" dirty="0"/>
              <a:t>, hence AI means </a:t>
            </a:r>
            <a:r>
              <a:rPr lang="en-US" sz="2400" i="1" dirty="0"/>
              <a:t>"a man-made thinking power."</a:t>
            </a:r>
            <a:endParaRPr lang="en-IN" sz="2400" dirty="0"/>
          </a:p>
        </p:txBody>
      </p:sp>
    </p:spTree>
    <p:extLst>
      <p:ext uri="{BB962C8B-B14F-4D97-AF65-F5344CB8AC3E}">
        <p14:creationId xmlns:p14="http://schemas.microsoft.com/office/powerpoint/2010/main" xmlns="" val="1139990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66" y="457200"/>
            <a:ext cx="8366234" cy="1143000"/>
          </a:xfrm>
        </p:spPr>
        <p:txBody>
          <a:bodyPr>
            <a:noAutofit/>
          </a:bodyPr>
          <a:lstStyle/>
          <a:p>
            <a:r>
              <a:rPr lang="en-US" sz="4000" b="1" dirty="0" smtClean="0"/>
              <a:t>Key Components of the Neural Network Architecture</a:t>
            </a:r>
          </a:p>
        </p:txBody>
      </p:sp>
      <p:sp>
        <p:nvSpPr>
          <p:cNvPr id="3" name="Content Placeholder 2"/>
          <p:cNvSpPr>
            <a:spLocks noGrp="1"/>
          </p:cNvSpPr>
          <p:nvPr>
            <p:ph idx="1"/>
          </p:nvPr>
        </p:nvSpPr>
        <p:spPr>
          <a:xfrm>
            <a:off x="457200" y="1905000"/>
            <a:ext cx="8305800" cy="4267200"/>
          </a:xfrm>
        </p:spPr>
        <p:txBody>
          <a:bodyPr/>
          <a:lstStyle/>
          <a:p>
            <a:r>
              <a:rPr lang="en-US" dirty="0" smtClean="0"/>
              <a:t>The Neural Network architecture is made of individual units called </a:t>
            </a:r>
            <a:r>
              <a:rPr lang="en-US" i="1" dirty="0" smtClean="0"/>
              <a:t>neurons </a:t>
            </a:r>
            <a:r>
              <a:rPr lang="en-US" dirty="0" smtClean="0"/>
              <a:t>that mimic the biological behavior of the brain.</a:t>
            </a:r>
          </a:p>
          <a:p>
            <a:r>
              <a:rPr lang="en-US" dirty="0" smtClean="0"/>
              <a:t> </a:t>
            </a:r>
            <a:endParaRPr lang="en-US" dirty="0"/>
          </a:p>
        </p:txBody>
      </p:sp>
      <p:pic>
        <p:nvPicPr>
          <p:cNvPr id="46082" name="Picture 2" descr="C:\Users\DEEPIKA\Desktop\60ee08e5f4978a3485339ed5_layers.png"/>
          <p:cNvPicPr>
            <a:picLocks noChangeAspect="1" noChangeArrowheads="1"/>
          </p:cNvPicPr>
          <p:nvPr/>
        </p:nvPicPr>
        <p:blipFill>
          <a:blip r:embed="rId2" cstate="print"/>
          <a:srcRect/>
          <a:stretch>
            <a:fillRect/>
          </a:stretch>
        </p:blipFill>
        <p:spPr bwMode="auto">
          <a:xfrm>
            <a:off x="609600" y="3200400"/>
            <a:ext cx="7874405" cy="32766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Input Layer</a:t>
            </a:r>
            <a:endParaRPr lang="en-US" dirty="0"/>
          </a:p>
        </p:txBody>
      </p:sp>
      <p:sp>
        <p:nvSpPr>
          <p:cNvPr id="3" name="Content Placeholder 2"/>
          <p:cNvSpPr>
            <a:spLocks noGrp="1"/>
          </p:cNvSpPr>
          <p:nvPr>
            <p:ph idx="1"/>
          </p:nvPr>
        </p:nvSpPr>
        <p:spPr/>
        <p:txBody>
          <a:bodyPr/>
          <a:lstStyle/>
          <a:p>
            <a:pPr algn="just"/>
            <a:r>
              <a:rPr lang="en-US" dirty="0" smtClean="0"/>
              <a:t>The data that we feed to the model is loaded into the input layer from external sources like a CSV file or a web service. </a:t>
            </a:r>
          </a:p>
          <a:p>
            <a:pPr algn="just"/>
            <a:r>
              <a:rPr lang="en-US" dirty="0" smtClean="0"/>
              <a:t>It is the only visible layer in the complete Neural Network architecture that passes the complete information from the outside world without any computation.</a:t>
            </a:r>
          </a:p>
          <a:p>
            <a:pPr>
              <a:buNone/>
            </a:pPr>
            <a:endParaRPr lang="en-US" b="1"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Hidden Layers</a:t>
            </a:r>
            <a:endParaRPr lang="en-US" dirty="0"/>
          </a:p>
        </p:txBody>
      </p:sp>
      <p:sp>
        <p:nvSpPr>
          <p:cNvPr id="3" name="Content Placeholder 2"/>
          <p:cNvSpPr>
            <a:spLocks noGrp="1"/>
          </p:cNvSpPr>
          <p:nvPr>
            <p:ph idx="1"/>
          </p:nvPr>
        </p:nvSpPr>
        <p:spPr/>
        <p:txBody>
          <a:bodyPr>
            <a:normAutofit/>
          </a:bodyPr>
          <a:lstStyle/>
          <a:p>
            <a:r>
              <a:rPr lang="en-US" dirty="0" smtClean="0"/>
              <a:t>The hidden layers are what makes deep learning what it is today. They are intermediate layers that do all the computations and extract the features from the data.</a:t>
            </a:r>
          </a:p>
          <a:p>
            <a:r>
              <a:rPr lang="en-US" dirty="0" smtClean="0"/>
              <a:t>There can be multiple interconnected hidden layers that account for searching different hidden features in the data. </a:t>
            </a:r>
          </a:p>
          <a:p>
            <a:r>
              <a:rPr lang="en-US" dirty="0" smtClean="0"/>
              <a:t>For example, in image processing, the first hidden layers are responsible for higher-level features like edges, shapes, or boundaries. </a:t>
            </a:r>
          </a:p>
          <a:p>
            <a:r>
              <a:rPr lang="en-US" dirty="0" smtClean="0"/>
              <a:t>On the other hand, the later hidden layers perform more complicated tasks like identifying complete objects (a car, a building, a person).</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 Layer </a:t>
            </a:r>
            <a:endParaRPr lang="en-US" dirty="0"/>
          </a:p>
        </p:txBody>
      </p:sp>
      <p:sp>
        <p:nvSpPr>
          <p:cNvPr id="3" name="Content Placeholder 2"/>
          <p:cNvSpPr>
            <a:spLocks noGrp="1"/>
          </p:cNvSpPr>
          <p:nvPr>
            <p:ph idx="1"/>
          </p:nvPr>
        </p:nvSpPr>
        <p:spPr/>
        <p:txBody>
          <a:bodyPr/>
          <a:lstStyle/>
          <a:p>
            <a:r>
              <a:rPr lang="en-US" dirty="0" smtClean="0"/>
              <a:t>The output layer takes input from preceding hidden layers and comes to a final prediction based on the model’s </a:t>
            </a:r>
            <a:r>
              <a:rPr lang="en-US" dirty="0" err="1" smtClean="0"/>
              <a:t>learnings</a:t>
            </a:r>
            <a:r>
              <a:rPr lang="en-US" dirty="0" smtClean="0"/>
              <a:t>. It is the most important layer where we get the final result.</a:t>
            </a:r>
          </a:p>
          <a:p>
            <a:r>
              <a:rPr lang="en-US" dirty="0" smtClean="0"/>
              <a:t>In the case of classification/regression models, the output layer generally has a single node. However, it is completely problem-specific and dependent on the way the model was built.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smtClean="0"/>
              <a:t>Game Playing in Artificial Intelligence</a:t>
            </a:r>
            <a:endParaRPr lang="en-US" sz="4000" b="1" dirty="0"/>
          </a:p>
        </p:txBody>
      </p:sp>
      <p:sp>
        <p:nvSpPr>
          <p:cNvPr id="3" name="Content Placeholder 2"/>
          <p:cNvSpPr>
            <a:spLocks noGrp="1"/>
          </p:cNvSpPr>
          <p:nvPr>
            <p:ph idx="1"/>
          </p:nvPr>
        </p:nvSpPr>
        <p:spPr/>
        <p:txBody>
          <a:bodyPr>
            <a:normAutofit/>
          </a:bodyPr>
          <a:lstStyle/>
          <a:p>
            <a:pPr algn="just"/>
            <a:r>
              <a:rPr lang="en-US" dirty="0" smtClean="0"/>
              <a:t>Game Playing is an important domain of artificial intelligence. </a:t>
            </a:r>
          </a:p>
          <a:p>
            <a:pPr algn="just"/>
            <a:r>
              <a:rPr lang="en-US" dirty="0" smtClean="0"/>
              <a:t>Games don’t require much knowledge; the only knowledge we need to provide is the rules, legal moves and the conditions of winning or losing the game.</a:t>
            </a:r>
          </a:p>
          <a:p>
            <a:pPr algn="just"/>
            <a:r>
              <a:rPr lang="en-US" dirty="0" smtClean="0"/>
              <a:t>Game playing provided numerous applications that motivated the development of AI techniques, such as </a:t>
            </a:r>
            <a:r>
              <a:rPr lang="en-US" b="1" dirty="0" smtClean="0"/>
              <a:t>search and problem-solving techniques</a:t>
            </a:r>
            <a:r>
              <a:rPr lang="en-US" dirty="0" smtClean="0"/>
              <a:t>.</a:t>
            </a:r>
          </a:p>
          <a:p>
            <a:pPr algn="just"/>
            <a:r>
              <a:rPr lang="en-US" dirty="0" smtClean="0"/>
              <a:t> In addition, it served as a popular benchmark for demonstrating progress and improvements of AI research.</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Game playing</a:t>
            </a:r>
            <a:endParaRPr lang="en-US" b="1" dirty="0"/>
          </a:p>
        </p:txBody>
      </p:sp>
      <p:pic>
        <p:nvPicPr>
          <p:cNvPr id="47106" name="Picture 2"/>
          <p:cNvPicPr>
            <a:picLocks noGrp="1" noChangeAspect="1" noChangeArrowheads="1"/>
          </p:cNvPicPr>
          <p:nvPr>
            <p:ph idx="1"/>
          </p:nvPr>
        </p:nvPicPr>
        <p:blipFill>
          <a:blip r:embed="rId2" cstate="print"/>
          <a:srcRect/>
          <a:stretch>
            <a:fillRect/>
          </a:stretch>
        </p:blipFill>
        <p:spPr bwMode="auto">
          <a:xfrm>
            <a:off x="457200" y="2057400"/>
            <a:ext cx="8229600" cy="3743339"/>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just"/>
            <a:r>
              <a:rPr lang="en-US" dirty="0" smtClean="0"/>
              <a:t>Game theory has its history from 1950, almost from the days when computers became programmable. The very first game that is been tackled in AI is chess.</a:t>
            </a:r>
            <a:endParaRPr lang="en-US" dirty="0"/>
          </a:p>
        </p:txBody>
      </p:sp>
      <p:pic>
        <p:nvPicPr>
          <p:cNvPr id="46082" name="Picture 2" descr="C:\Users\DEEPIKA\Desktop\AI TOOLS\download.jpg"/>
          <p:cNvPicPr>
            <a:picLocks noChangeAspect="1" noChangeArrowheads="1"/>
          </p:cNvPicPr>
          <p:nvPr/>
        </p:nvPicPr>
        <p:blipFill>
          <a:blip r:embed="rId2" cstate="print"/>
          <a:srcRect/>
          <a:stretch>
            <a:fillRect/>
          </a:stretch>
        </p:blipFill>
        <p:spPr bwMode="auto">
          <a:xfrm>
            <a:off x="2057400" y="2438400"/>
            <a:ext cx="5257800" cy="36576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cstate="print"/>
          <a:srcRect/>
          <a:stretch>
            <a:fillRect/>
          </a:stretch>
        </p:blipFill>
        <p:spPr bwMode="auto">
          <a:xfrm>
            <a:off x="381000" y="1066800"/>
            <a:ext cx="8534400" cy="54864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in AI Game Playing</a:t>
            </a:r>
            <a:endParaRPr lang="en-US" dirty="0"/>
          </a:p>
        </p:txBody>
      </p:sp>
      <p:pic>
        <p:nvPicPr>
          <p:cNvPr id="49154" name="Picture 2"/>
          <p:cNvPicPr>
            <a:picLocks noGrp="1" noChangeAspect="1" noChangeArrowheads="1"/>
          </p:cNvPicPr>
          <p:nvPr>
            <p:ph idx="1"/>
          </p:nvPr>
        </p:nvPicPr>
        <p:blipFill>
          <a:blip r:embed="rId2" cstate="print"/>
          <a:stretch>
            <a:fillRect/>
          </a:stretch>
        </p:blipFill>
        <p:spPr bwMode="auto">
          <a:xfrm>
            <a:off x="685800" y="2286000"/>
            <a:ext cx="7772400" cy="36576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smtClean="0"/>
              <a:t>Objectives of AI</a:t>
            </a:r>
            <a:endParaRPr lang="en-US" b="1" dirty="0"/>
          </a:p>
        </p:txBody>
      </p:sp>
      <p:pic>
        <p:nvPicPr>
          <p:cNvPr id="50178" name="Picture 2"/>
          <p:cNvPicPr>
            <a:picLocks noGrp="1" noChangeAspect="1" noChangeArrowheads="1"/>
          </p:cNvPicPr>
          <p:nvPr>
            <p:ph idx="1"/>
          </p:nvPr>
        </p:nvPicPr>
        <p:blipFill>
          <a:blip r:embed="rId2" cstate="print"/>
          <a:stretch>
            <a:fillRect/>
          </a:stretch>
        </p:blipFill>
        <p:spPr bwMode="auto">
          <a:xfrm>
            <a:off x="99390" y="2438400"/>
            <a:ext cx="8892210" cy="31956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Definition of AI:</a:t>
            </a:r>
            <a:endParaRPr lang="en-IN" b="1" dirty="0"/>
          </a:p>
        </p:txBody>
      </p:sp>
      <p:sp>
        <p:nvSpPr>
          <p:cNvPr id="6" name="Content Placeholder 5"/>
          <p:cNvSpPr>
            <a:spLocks noGrp="1"/>
          </p:cNvSpPr>
          <p:nvPr>
            <p:ph idx="1"/>
          </p:nvPr>
        </p:nvSpPr>
        <p:spPr>
          <a:xfrm>
            <a:off x="685019" y="2209800"/>
            <a:ext cx="7772400" cy="4008120"/>
          </a:xfrm>
        </p:spPr>
        <p:txBody>
          <a:bodyPr>
            <a:normAutofit/>
          </a:bodyPr>
          <a:lstStyle/>
          <a:p>
            <a:pPr marL="0" indent="0" algn="just" eaLnBrk="0" fontAlgn="base" hangingPunct="0">
              <a:spcBef>
                <a:spcPct val="0"/>
              </a:spcBef>
              <a:spcAft>
                <a:spcPct val="0"/>
              </a:spcAft>
              <a:buNone/>
            </a:pPr>
            <a:r>
              <a:rPr lang="en-US" altLang="en-US" sz="2400" dirty="0"/>
              <a:t> "It is a branch of computer science by which we can create intelligent machines which can behave like a human, think like humans, and able to make decisions." </a:t>
            </a:r>
          </a:p>
          <a:p>
            <a:pPr algn="just"/>
            <a:endParaRPr lang="en-IN" sz="2400" dirty="0"/>
          </a:p>
        </p:txBody>
      </p:sp>
    </p:spTree>
    <p:extLst>
      <p:ext uri="{BB962C8B-B14F-4D97-AF65-F5344CB8AC3E}">
        <p14:creationId xmlns:p14="http://schemas.microsoft.com/office/powerpoint/2010/main" xmlns="" val="1470071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AI</a:t>
            </a:r>
            <a:endParaRPr lang="en-US" dirty="0"/>
          </a:p>
        </p:txBody>
      </p:sp>
      <p:pic>
        <p:nvPicPr>
          <p:cNvPr id="51202" name="Picture 2"/>
          <p:cNvPicPr>
            <a:picLocks noGrp="1" noChangeAspect="1" noChangeArrowheads="1"/>
          </p:cNvPicPr>
          <p:nvPr>
            <p:ph idx="1"/>
          </p:nvPr>
        </p:nvPicPr>
        <p:blipFill>
          <a:blip r:embed="rId2" cstate="print"/>
          <a:stretch>
            <a:fillRect/>
          </a:stretch>
        </p:blipFill>
        <p:spPr bwMode="auto">
          <a:xfrm>
            <a:off x="228600" y="2438400"/>
            <a:ext cx="8610600" cy="2819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Artificial Intelligence Programming</a:t>
            </a:r>
            <a:endParaRPr lang="en-US" dirty="0"/>
          </a:p>
        </p:txBody>
      </p:sp>
      <p:sp>
        <p:nvSpPr>
          <p:cNvPr id="3" name="Content Placeholder 2"/>
          <p:cNvSpPr>
            <a:spLocks noGrp="1"/>
          </p:cNvSpPr>
          <p:nvPr>
            <p:ph idx="1"/>
          </p:nvPr>
        </p:nvSpPr>
        <p:spPr>
          <a:xfrm>
            <a:off x="304800" y="1935480"/>
            <a:ext cx="8610600" cy="4770120"/>
          </a:xfrm>
        </p:spPr>
        <p:txBody>
          <a:bodyPr>
            <a:normAutofit/>
          </a:bodyPr>
          <a:lstStyle/>
          <a:p>
            <a:pPr algn="just"/>
            <a:r>
              <a:rPr lang="en-US" dirty="0" smtClean="0"/>
              <a:t>A computer language developed expressly for </a:t>
            </a:r>
            <a:r>
              <a:rPr lang="en-US" dirty="0" smtClean="0">
                <a:hlinkClick r:id="rId2"/>
              </a:rPr>
              <a:t>implementing</a:t>
            </a:r>
            <a:r>
              <a:rPr lang="en-US" dirty="0" smtClean="0"/>
              <a:t> </a:t>
            </a:r>
            <a:r>
              <a:rPr lang="en-US" dirty="0" smtClean="0">
                <a:hlinkClick r:id="rId3"/>
              </a:rPr>
              <a:t>artificial intelligence</a:t>
            </a:r>
            <a:r>
              <a:rPr lang="en-US" dirty="0" smtClean="0"/>
              <a:t> (AI) research. </a:t>
            </a:r>
          </a:p>
          <a:p>
            <a:pPr algn="just"/>
            <a:r>
              <a:rPr lang="en-US" dirty="0" smtClean="0"/>
              <a:t>In 1960 </a:t>
            </a:r>
            <a:r>
              <a:rPr lang="en-US" dirty="0" smtClean="0">
                <a:hlinkClick r:id="rId4"/>
              </a:rPr>
              <a:t>John McCarthy</a:t>
            </a:r>
            <a:r>
              <a:rPr lang="en-US" dirty="0" smtClean="0"/>
              <a:t>, a computer scientist at the </a:t>
            </a:r>
            <a:r>
              <a:rPr lang="en-US" dirty="0" smtClean="0">
                <a:hlinkClick r:id="rId5"/>
              </a:rPr>
              <a:t>Massachusetts Institute of Technology</a:t>
            </a:r>
            <a:r>
              <a:rPr lang="en-US" dirty="0" smtClean="0"/>
              <a:t> (MIT), produce the programming language </a:t>
            </a:r>
            <a:r>
              <a:rPr lang="en-US" dirty="0" smtClean="0">
                <a:hlinkClick r:id="rId6"/>
              </a:rPr>
              <a:t>LISP</a:t>
            </a:r>
            <a:r>
              <a:rPr lang="en-US" dirty="0" smtClean="0"/>
              <a:t> (List Processing), which remains the principal language for AI work in the United States.</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953000"/>
          </a:xfrm>
        </p:spPr>
        <p:txBody>
          <a:bodyPr>
            <a:noAutofit/>
          </a:bodyPr>
          <a:lstStyle/>
          <a:p>
            <a:pPr algn="just"/>
            <a:r>
              <a:rPr lang="en-US" sz="2400" dirty="0" smtClean="0"/>
              <a:t>The conventional software engineering approach to programming emphasizes on starting with requirements, developing formal specifications, breaking the problem into parts and coding at a late stage in the development. </a:t>
            </a:r>
          </a:p>
          <a:p>
            <a:pPr algn="just"/>
            <a:r>
              <a:rPr lang="en-US" sz="2400" dirty="0" smtClean="0"/>
              <a:t>Programming artificial intelligence systems does not fit so easily into conventional software engineering models.</a:t>
            </a:r>
          </a:p>
          <a:p>
            <a:pPr algn="just"/>
            <a:r>
              <a:rPr lang="en-US" sz="2400" dirty="0" smtClean="0"/>
              <a:t>The correctness of an AI system is measured not by its performance, but by its closeness to human performance. This leads to an approach to programming described as </a:t>
            </a:r>
            <a:r>
              <a:rPr lang="en-US" sz="2400" dirty="0" smtClean="0">
                <a:solidFill>
                  <a:srgbClr val="0000FF"/>
                </a:solidFill>
              </a:rPr>
              <a:t>"exploratory" or "prototyping".</a:t>
            </a:r>
            <a:endParaRPr lang="en-US" sz="2400" dirty="0">
              <a:solidFill>
                <a:srgbClr val="0000FF"/>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algn="just"/>
            <a:r>
              <a:rPr lang="en-US" sz="2400" dirty="0" smtClean="0"/>
              <a:t>An AI program may be tested against a range of human examples and, if necessary, modified so that it performs as a human on those examples. Some modifications may prove successful in improving performance (as measured by closeness to human performance) over a variety of examples. </a:t>
            </a:r>
          </a:p>
          <a:p>
            <a:pPr algn="just"/>
            <a:r>
              <a:rPr lang="en-US" sz="2400" dirty="0" smtClean="0"/>
              <a:t>This process may go through several cycles, each cycle building a better prototype. This has been described as the </a:t>
            </a:r>
            <a:r>
              <a:rPr lang="en-US" sz="2400" dirty="0" smtClean="0">
                <a:solidFill>
                  <a:srgbClr val="0000FF"/>
                </a:solidFill>
              </a:rPr>
              <a:t>Run-Understand-Debug-Edit (RUDE) approach</a:t>
            </a:r>
            <a:r>
              <a:rPr lang="en-US" sz="2400" dirty="0" smtClean="0"/>
              <a:t> to programming. </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611563"/>
          </a:xfrm>
        </p:spPr>
        <p:txBody>
          <a:bodyPr>
            <a:noAutofit/>
          </a:bodyPr>
          <a:lstStyle/>
          <a:p>
            <a:pPr algn="just"/>
            <a:r>
              <a:rPr lang="en-US" sz="2400" dirty="0" smtClean="0"/>
              <a:t>Early work on AI was done in the language LISP.</a:t>
            </a:r>
          </a:p>
          <a:p>
            <a:pPr algn="just"/>
            <a:r>
              <a:rPr lang="en-US" sz="2400" dirty="0" smtClean="0"/>
              <a:t>PROLOG, now the preferred language for many Al programmers, has the list processing and symbolic manipulation qualities of LISP. </a:t>
            </a:r>
          </a:p>
          <a:p>
            <a:pPr algn="just"/>
            <a:r>
              <a:rPr lang="en-US" sz="2400" dirty="0" smtClean="0"/>
              <a:t>The idea of the developers of PROLOG was that it would be simply machine-executable logic, which would mean that a PROLOG program would be its own specification.</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51037"/>
            <a:ext cx="8229600" cy="3306763"/>
          </a:xfrm>
        </p:spPr>
        <p:txBody>
          <a:bodyPr>
            <a:noAutofit/>
          </a:bodyPr>
          <a:lstStyle/>
          <a:p>
            <a:pPr algn="just"/>
            <a:r>
              <a:rPr lang="en-US" sz="2350" dirty="0" smtClean="0"/>
              <a:t>PROLOG can determine whether or not a given statement follows logically from other given statements. </a:t>
            </a:r>
          </a:p>
          <a:p>
            <a:pPr algn="just"/>
            <a:r>
              <a:rPr lang="en-US" sz="2350" dirty="0" smtClean="0"/>
              <a:t>For example, given the statements “All logicians are rational” and “Robinson is a logician,” a PROLOG program responds in the </a:t>
            </a:r>
            <a:r>
              <a:rPr lang="en-US" sz="2350" dirty="0" smtClean="0">
                <a:hlinkClick r:id="rId2"/>
              </a:rPr>
              <a:t>affirmative</a:t>
            </a:r>
            <a:r>
              <a:rPr lang="en-US" sz="2350" dirty="0" smtClean="0"/>
              <a:t> to the query “Robinson is rational?” </a:t>
            </a:r>
          </a:p>
          <a:p>
            <a:pPr algn="just"/>
            <a:r>
              <a:rPr lang="en-US" sz="2350" dirty="0" smtClean="0"/>
              <a:t>PROLOG is widely used for AI work, especially in Europe and Japan.</a:t>
            </a:r>
          </a:p>
          <a:p>
            <a:pPr algn="just"/>
            <a:r>
              <a:rPr lang="en-US" sz="2350" b="1" dirty="0" smtClean="0"/>
              <a:t>Automatic Programming: </a:t>
            </a:r>
            <a:r>
              <a:rPr lang="en-US" sz="2350" dirty="0" smtClean="0"/>
              <a:t>Automatic programming is a type of computer programming where program code is automatically generated by another program based on certain specifications.</a:t>
            </a:r>
          </a:p>
          <a:p>
            <a:pPr algn="just"/>
            <a:r>
              <a:rPr lang="en-US" sz="2350" dirty="0" smtClean="0"/>
              <a:t>The high-level programming languages such as Fortran and ALGOL translated into low-level machine code.</a:t>
            </a:r>
            <a:endParaRPr lang="en-US" sz="235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077200" cy="4068763"/>
          </a:xfrm>
        </p:spPr>
        <p:txBody>
          <a:bodyPr>
            <a:normAutofit/>
          </a:bodyPr>
          <a:lstStyle/>
          <a:p>
            <a:pPr algn="just">
              <a:lnSpc>
                <a:spcPct val="150000"/>
              </a:lnSpc>
            </a:pPr>
            <a:r>
              <a:rPr lang="en-US" sz="2400" dirty="0" smtClean="0"/>
              <a:t>Thus an AI program developed in an exploratory way would still be fully specified. </a:t>
            </a:r>
          </a:p>
          <a:p>
            <a:pPr algn="just">
              <a:lnSpc>
                <a:spcPct val="150000"/>
              </a:lnSpc>
            </a:pPr>
            <a:r>
              <a:rPr lang="en-US" sz="2400" dirty="0" smtClean="0"/>
              <a:t>The equation ALGORITHM = LOGIC + CONTROL was suggested, stressing that the programmer needs simply specify logic relationships between the data and the control which is managed by the computer.</a:t>
            </a:r>
          </a:p>
          <a:p>
            <a:pPr algn="just">
              <a:lnSpc>
                <a:spcPct val="150000"/>
              </a:lnSpc>
            </a:pPr>
            <a:endParaRPr 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 of AI</a:t>
            </a:r>
            <a:endParaRPr lang="en-US" dirty="0"/>
          </a:p>
        </p:txBody>
      </p:sp>
      <p:sp>
        <p:nvSpPr>
          <p:cNvPr id="3" name="Content Placeholder 2"/>
          <p:cNvSpPr>
            <a:spLocks noGrp="1"/>
          </p:cNvSpPr>
          <p:nvPr>
            <p:ph idx="1"/>
          </p:nvPr>
        </p:nvSpPr>
        <p:spPr/>
        <p:txBody>
          <a:bodyPr>
            <a:normAutofit/>
          </a:bodyPr>
          <a:lstStyle/>
          <a:p>
            <a:pPr algn="just"/>
            <a:r>
              <a:rPr lang="en-US" sz="2400" dirty="0" smtClean="0"/>
              <a:t>A criticism of AI is that it is simply about solving tricky problems. </a:t>
            </a:r>
          </a:p>
          <a:p>
            <a:pPr algn="just"/>
            <a:r>
              <a:rPr lang="en-US" sz="2400" dirty="0" smtClean="0"/>
              <a:t>For example, that if we have the facts p(x)q(x), where x is a variable, and p(a), where a is a constant, we can conclude q(a). </a:t>
            </a:r>
          </a:p>
          <a:p>
            <a:pPr algn="just"/>
            <a:r>
              <a:rPr lang="en-US" sz="2400" dirty="0" smtClean="0"/>
              <a:t>As a typical example, suppose we say "all Computer Science students take Logic" and we can express that by </a:t>
            </a:r>
            <a:r>
              <a:rPr lang="en-US" sz="2400" dirty="0" err="1" smtClean="0"/>
              <a:t>CompSci</a:t>
            </a:r>
            <a:r>
              <a:rPr lang="en-US" sz="2400" dirty="0" smtClean="0"/>
              <a:t>(X) → Logic(X). Then if we have the fact "</a:t>
            </a:r>
            <a:r>
              <a:rPr lang="en-US" sz="2400" dirty="0" err="1" smtClean="0"/>
              <a:t>Gopal</a:t>
            </a:r>
            <a:r>
              <a:rPr lang="en-US" sz="2400" dirty="0" smtClean="0"/>
              <a:t> is a Computer Science student", expressed by </a:t>
            </a:r>
            <a:r>
              <a:rPr lang="en-US" sz="2400" dirty="0" err="1" smtClean="0"/>
              <a:t>CompSci</a:t>
            </a:r>
            <a:r>
              <a:rPr lang="en-US" sz="2400" dirty="0" smtClean="0"/>
              <a:t>(</a:t>
            </a:r>
            <a:r>
              <a:rPr lang="en-US" sz="2400" dirty="0" err="1" smtClean="0"/>
              <a:t>Gopal</a:t>
            </a:r>
            <a:r>
              <a:rPr lang="en-US" sz="2400" dirty="0" smtClean="0"/>
              <a:t>), and we can conclude Logic(</a:t>
            </a:r>
            <a:r>
              <a:rPr lang="en-US" sz="2400" dirty="0" err="1" smtClean="0"/>
              <a:t>Gopal</a:t>
            </a:r>
            <a:r>
              <a:rPr lang="en-US" sz="2400" dirty="0" smtClean="0"/>
              <a:t>), i.e. "</a:t>
            </a:r>
            <a:r>
              <a:rPr lang="en-US" sz="2400" dirty="0" err="1" smtClean="0"/>
              <a:t>Gopal</a:t>
            </a:r>
            <a:r>
              <a:rPr lang="en-US" sz="2400" dirty="0" smtClean="0"/>
              <a:t> takes Logic"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Future of AI</a:t>
            </a:r>
            <a:endParaRPr lang="en-US" dirty="0"/>
          </a:p>
        </p:txBody>
      </p:sp>
      <p:sp>
        <p:nvSpPr>
          <p:cNvPr id="3" name="Content Placeholder 2"/>
          <p:cNvSpPr>
            <a:spLocks noGrp="1"/>
          </p:cNvSpPr>
          <p:nvPr>
            <p:ph idx="1"/>
          </p:nvPr>
        </p:nvSpPr>
        <p:spPr>
          <a:xfrm>
            <a:off x="457200" y="2286000"/>
            <a:ext cx="8229600" cy="4114800"/>
          </a:xfrm>
        </p:spPr>
        <p:txBody>
          <a:bodyPr>
            <a:normAutofit/>
          </a:bodyPr>
          <a:lstStyle/>
          <a:p>
            <a:pPr algn="just"/>
            <a:r>
              <a:rPr lang="en-US" sz="2400" dirty="0" smtClean="0"/>
              <a:t>The future main directions of research and development in AI can be bundled up in three terms.</a:t>
            </a:r>
          </a:p>
          <a:p>
            <a:pPr algn="just"/>
            <a:r>
              <a:rPr lang="en-US" sz="2400" dirty="0" smtClean="0"/>
              <a:t>1.Information Creation: Information Creation is a Process refers to the </a:t>
            </a:r>
            <a:r>
              <a:rPr lang="en-US" sz="2400" b="1" dirty="0" smtClean="0"/>
              <a:t>understanding</a:t>
            </a:r>
            <a:r>
              <a:rPr lang="en-US" sz="2400" dirty="0" smtClean="0"/>
              <a:t> that the purpose, message, and delivery of information are intentional acts of creation.</a:t>
            </a:r>
          </a:p>
          <a:p>
            <a:pPr algn="just"/>
            <a:r>
              <a:rPr lang="en-US" sz="2400" dirty="0" smtClean="0"/>
              <a:t>2. Autonomy: AI systems are </a:t>
            </a:r>
            <a:r>
              <a:rPr lang="en-US" sz="2400" b="1" dirty="0" smtClean="0"/>
              <a:t>autonomous to the extent that they can make individual decisions without direct human interference</a:t>
            </a:r>
            <a:endParaRPr lang="en-US" sz="24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AI</a:t>
            </a:r>
            <a:endParaRPr lang="en-US" dirty="0"/>
          </a:p>
        </p:txBody>
      </p:sp>
      <p:sp>
        <p:nvSpPr>
          <p:cNvPr id="3" name="Content Placeholder 2"/>
          <p:cNvSpPr>
            <a:spLocks noGrp="1"/>
          </p:cNvSpPr>
          <p:nvPr>
            <p:ph idx="1"/>
          </p:nvPr>
        </p:nvSpPr>
        <p:spPr/>
        <p:txBody>
          <a:bodyPr>
            <a:normAutofit/>
          </a:bodyPr>
          <a:lstStyle/>
          <a:p>
            <a:pPr algn="just"/>
            <a:r>
              <a:rPr lang="en-US" sz="2400" dirty="0" smtClean="0"/>
              <a:t>3.Situatedness:In </a:t>
            </a:r>
            <a:r>
              <a:rPr lang="en-US" sz="2400" dirty="0" smtClean="0">
                <a:hlinkClick r:id="rId2" tooltip="Artificial intelligence"/>
              </a:rPr>
              <a:t>artificial intelligence</a:t>
            </a:r>
            <a:r>
              <a:rPr lang="en-US" sz="2400" dirty="0" smtClean="0"/>
              <a:t> and </a:t>
            </a:r>
            <a:r>
              <a:rPr lang="en-US" sz="2400" dirty="0" smtClean="0">
                <a:hlinkClick r:id="rId3" tooltip="Cognitive science"/>
              </a:rPr>
              <a:t>cognitive science</a:t>
            </a:r>
            <a:r>
              <a:rPr lang="en-US" sz="2400" dirty="0" smtClean="0"/>
              <a:t>, the term situated refers to an </a:t>
            </a:r>
            <a:r>
              <a:rPr lang="en-US" sz="2400" dirty="0" smtClean="0">
                <a:hlinkClick r:id="rId4" tooltip="Intelligent agent"/>
              </a:rPr>
              <a:t>agent</a:t>
            </a:r>
            <a:r>
              <a:rPr lang="en-US" sz="2400" dirty="0" smtClean="0"/>
              <a:t> which is </a:t>
            </a:r>
            <a:r>
              <a:rPr lang="en-US" sz="2400" dirty="0" smtClean="0">
                <a:hlinkClick r:id="rId5" tooltip="wiktionary:embed"/>
              </a:rPr>
              <a:t>embedded</a:t>
            </a:r>
            <a:r>
              <a:rPr lang="en-US" sz="2400" dirty="0" smtClean="0"/>
              <a:t> in an environment. </a:t>
            </a:r>
          </a:p>
          <a:p>
            <a:pPr algn="just"/>
            <a:r>
              <a:rPr lang="en-US" sz="2400" dirty="0" smtClean="0"/>
              <a:t>The term </a:t>
            </a:r>
            <a:r>
              <a:rPr lang="en-US" sz="2400" i="1" dirty="0" smtClean="0"/>
              <a:t>situated</a:t>
            </a:r>
            <a:r>
              <a:rPr lang="en-US" sz="2400" dirty="0" smtClean="0"/>
              <a:t> is commonly used to refer to </a:t>
            </a:r>
            <a:r>
              <a:rPr lang="en-US" sz="2400" dirty="0" smtClean="0">
                <a:hlinkClick r:id="rId6" tooltip="Robot"/>
              </a:rPr>
              <a:t>robots</a:t>
            </a:r>
            <a:r>
              <a:rPr lang="en-US" sz="2400" dirty="0" smtClean="0"/>
              <a:t>, but some researchers argue that </a:t>
            </a:r>
            <a:r>
              <a:rPr lang="en-US" sz="2400" dirty="0" smtClean="0">
                <a:hlinkClick r:id="rId7" tooltip="Software"/>
              </a:rPr>
              <a:t>software</a:t>
            </a:r>
            <a:r>
              <a:rPr lang="en-US" sz="2400" dirty="0" smtClean="0"/>
              <a:t> agents can also be situated if:</a:t>
            </a:r>
          </a:p>
          <a:p>
            <a:pPr algn="just">
              <a:buNone/>
            </a:pPr>
            <a:r>
              <a:rPr lang="en-US" sz="2400" dirty="0" smtClean="0"/>
              <a:t>	they exist in a </a:t>
            </a:r>
            <a:r>
              <a:rPr lang="en-US" sz="2400" dirty="0" smtClean="0">
                <a:hlinkClick r:id="rId8" tooltip="Dynamical system"/>
              </a:rPr>
              <a:t>dynamic</a:t>
            </a:r>
            <a:r>
              <a:rPr lang="en-US" sz="2400" dirty="0" smtClean="0"/>
              <a:t> (rapidly changing) environment, which they can </a:t>
            </a:r>
            <a:r>
              <a:rPr lang="en-US" sz="2400" dirty="0" smtClean="0">
                <a:hlinkClick r:id="rId9" tooltip="wikt:manipulate"/>
              </a:rPr>
              <a:t>manipulate</a:t>
            </a:r>
            <a:r>
              <a:rPr lang="en-US" sz="2400" dirty="0" smtClean="0"/>
              <a:t> or change through their actions, and which they can </a:t>
            </a:r>
            <a:r>
              <a:rPr lang="en-US" sz="2400" dirty="0" smtClean="0">
                <a:hlinkClick r:id="rId10" tooltip="Sense"/>
              </a:rPr>
              <a:t>sense</a:t>
            </a:r>
            <a:r>
              <a:rPr lang="en-US" sz="2400" dirty="0" smtClean="0"/>
              <a:t>.</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Artificial Intelligence</a:t>
            </a:r>
            <a:r>
              <a:rPr lang="en-IN" b="1" dirty="0" smtClean="0"/>
              <a:t>?</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smtClean="0"/>
              <a:t>We </a:t>
            </a:r>
            <a:r>
              <a:rPr lang="en-US" dirty="0"/>
              <a:t>should know that what is the importance of AI and why should we learn it. Following are some main reasons to learn about AI</a:t>
            </a:r>
            <a:r>
              <a:rPr lang="en-US" dirty="0" smtClean="0"/>
              <a:t>:</a:t>
            </a:r>
          </a:p>
          <a:p>
            <a:pPr algn="just"/>
            <a:r>
              <a:rPr lang="en-US" dirty="0"/>
              <a:t>With the help of AI, you can create such software or devices which can solve real-world problems very easily and with accuracy such as health issues, marketing, traffic issues, etc.</a:t>
            </a:r>
          </a:p>
          <a:p>
            <a:pPr algn="just"/>
            <a:r>
              <a:rPr lang="en-US" dirty="0"/>
              <a:t>With the help of AI, you can create your personal virtual Assistant, such as Cortana, Google Assistant, Siri, etc.</a:t>
            </a:r>
          </a:p>
          <a:p>
            <a:pPr algn="just"/>
            <a:r>
              <a:rPr lang="en-US" dirty="0"/>
              <a:t>With the help of AI, you can build such Robots which can work in an environment where survival of humans can be at risk.</a:t>
            </a:r>
          </a:p>
          <a:p>
            <a:pPr algn="just"/>
            <a:r>
              <a:rPr lang="en-US" dirty="0"/>
              <a:t>AI opens a path for other new technologies, new devices, and new Opportunities.</a:t>
            </a:r>
          </a:p>
          <a:p>
            <a:pPr algn="just"/>
            <a:endParaRPr lang="en-IN" dirty="0"/>
          </a:p>
        </p:txBody>
      </p:sp>
    </p:spTree>
    <p:extLst>
      <p:ext uri="{BB962C8B-B14F-4D97-AF65-F5344CB8AC3E}">
        <p14:creationId xmlns:p14="http://schemas.microsoft.com/office/powerpoint/2010/main" xmlns="" val="28596396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AI.</a:t>
            </a:r>
            <a:endParaRPr lang="en-US" dirty="0"/>
          </a:p>
        </p:txBody>
      </p:sp>
      <p:sp>
        <p:nvSpPr>
          <p:cNvPr id="3" name="Content Placeholder 2"/>
          <p:cNvSpPr>
            <a:spLocks noGrp="1"/>
          </p:cNvSpPr>
          <p:nvPr>
            <p:ph idx="1"/>
          </p:nvPr>
        </p:nvSpPr>
        <p:spPr/>
        <p:txBody>
          <a:bodyPr/>
          <a:lstStyle/>
          <a:p>
            <a:r>
              <a:rPr lang="en-US" dirty="0" smtClean="0"/>
              <a:t>AI may be the most transformative technology humans have ever developed. </a:t>
            </a:r>
          </a:p>
          <a:p>
            <a:r>
              <a:rPr lang="en-US" dirty="0" smtClean="0"/>
              <a:t>How will it continue to evolve and develop in the future? </a:t>
            </a:r>
          </a:p>
          <a:p>
            <a:r>
              <a:rPr lang="en-US" dirty="0" smtClean="0"/>
              <a:t>Here are some predictions.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AI Workforce Augmentation</a:t>
            </a:r>
            <a:endParaRPr lang="en-US" dirty="0"/>
          </a:p>
        </p:txBody>
      </p:sp>
      <p:sp>
        <p:nvSpPr>
          <p:cNvPr id="3" name="Content Placeholder 2"/>
          <p:cNvSpPr>
            <a:spLocks noGrp="1"/>
          </p:cNvSpPr>
          <p:nvPr>
            <p:ph idx="1"/>
          </p:nvPr>
        </p:nvSpPr>
        <p:spPr/>
        <p:txBody>
          <a:bodyPr>
            <a:normAutofit/>
          </a:bodyPr>
          <a:lstStyle/>
          <a:p>
            <a:r>
              <a:rPr lang="en-US" dirty="0" smtClean="0"/>
              <a:t>In the future, we’ll see even more of our jobs being outsourced to AI. Artificial intelligence can now do amazing things like read, write, speak, and smell that previously only humans could do.</a:t>
            </a:r>
          </a:p>
          <a:p>
            <a:endParaRPr lang="en-US" dirty="0" smtClean="0"/>
          </a:p>
          <a:p>
            <a:r>
              <a:rPr lang="en-US" dirty="0" smtClean="0"/>
              <a:t> That frees up humans to do the things we do best on the jobs, like being creative and practicing emotional intelligence.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sz="3600" b="1" dirty="0" smtClean="0"/>
              <a:t>2. Better Language Modeling Capability</a:t>
            </a:r>
            <a:endParaRPr lang="en-US" sz="3600" dirty="0"/>
          </a:p>
        </p:txBody>
      </p:sp>
      <p:sp>
        <p:nvSpPr>
          <p:cNvPr id="3" name="Content Placeholder 2"/>
          <p:cNvSpPr>
            <a:spLocks noGrp="1"/>
          </p:cNvSpPr>
          <p:nvPr>
            <p:ph idx="1"/>
          </p:nvPr>
        </p:nvSpPr>
        <p:spPr>
          <a:xfrm>
            <a:off x="457200" y="2133600"/>
            <a:ext cx="8229600" cy="4572000"/>
          </a:xfrm>
        </p:spPr>
        <p:txBody>
          <a:bodyPr>
            <a:normAutofit fontScale="92500" lnSpcReduction="10000"/>
          </a:bodyPr>
          <a:lstStyle/>
          <a:p>
            <a:pPr algn="just"/>
            <a:r>
              <a:rPr lang="en-US" dirty="0" smtClean="0"/>
              <a:t>Language modeling is the process that allows machines to understand and communicate with us in ways we understand. We can even use it to take natural human language and turn it into computer code that can run programs and applications.</a:t>
            </a:r>
          </a:p>
          <a:p>
            <a:pPr algn="just"/>
            <a:r>
              <a:rPr lang="en-US" dirty="0" smtClean="0"/>
              <a:t>Recently, we have seen the release of GPT-3 by </a:t>
            </a:r>
            <a:r>
              <a:rPr lang="en-US" dirty="0" err="1" smtClean="0"/>
              <a:t>OpenAI</a:t>
            </a:r>
            <a:r>
              <a:rPr lang="en-US" dirty="0" smtClean="0"/>
              <a:t>, the most advanced and largest language model ever created, consisting of around 175 billion parameters for processing language.</a:t>
            </a:r>
          </a:p>
          <a:p>
            <a:pPr algn="just"/>
            <a:r>
              <a:rPr lang="en-US" dirty="0" err="1" smtClean="0"/>
              <a:t>OpenAI</a:t>
            </a:r>
            <a:r>
              <a:rPr lang="en-US" dirty="0" smtClean="0"/>
              <a:t> is already working on its successor, GPT-4, which will be even more powerful. Although the details haven't been confirmed, some people believe it will contain up to 100 trillion parameters, making it 500 times larger than GPT-3.</a:t>
            </a:r>
          </a:p>
          <a:p>
            <a:pPr algn="just"/>
            <a:r>
              <a:rPr lang="en-US" dirty="0" smtClean="0"/>
              <a:t> In theory, that would take it one giant step closer to being able to create language and hold conversations that are indistinguishable from those of a human. This model will also become much better at creating computer code.</a:t>
            </a:r>
          </a:p>
          <a:p>
            <a:pPr algn="just"/>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b="1" dirty="0" smtClean="0"/>
              <a:t>3. </a:t>
            </a:r>
            <a:r>
              <a:rPr lang="en-US" b="1" dirty="0" err="1" smtClean="0"/>
              <a:t>Cybersecurity</a:t>
            </a:r>
            <a:endParaRPr lang="en-US" dirty="0"/>
          </a:p>
        </p:txBody>
      </p:sp>
      <p:sp>
        <p:nvSpPr>
          <p:cNvPr id="3" name="Content Placeholder 2"/>
          <p:cNvSpPr>
            <a:spLocks noGrp="1"/>
          </p:cNvSpPr>
          <p:nvPr>
            <p:ph idx="1"/>
          </p:nvPr>
        </p:nvSpPr>
        <p:spPr/>
        <p:txBody>
          <a:bodyPr>
            <a:normAutofit/>
          </a:bodyPr>
          <a:lstStyle/>
          <a:p>
            <a:r>
              <a:rPr lang="en-US" dirty="0" smtClean="0"/>
              <a:t>This year, the World Economic Forum noted that cybercrime may actually pose a more significant risk to society than terrorism. As machines take over more of our lives, hacking and cybercrime inevitably become bigger and more dangerous problems.</a:t>
            </a:r>
          </a:p>
          <a:p>
            <a:r>
              <a:rPr lang="en-US" dirty="0" smtClean="0"/>
              <a:t>The good news is that artificial intelligence can be a helpful weapon against cybercrime, because AI is quite good at analyzing network traffic and recognizing patterns.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The </a:t>
            </a:r>
            <a:r>
              <a:rPr lang="en-US" b="1" dirty="0" err="1" smtClean="0"/>
              <a:t>Metaverse</a:t>
            </a:r>
            <a:endParaRPr lang="en-US" b="1" dirty="0"/>
          </a:p>
        </p:txBody>
      </p:sp>
      <p:sp>
        <p:nvSpPr>
          <p:cNvPr id="3" name="Content Placeholder 2"/>
          <p:cNvSpPr>
            <a:spLocks noGrp="1"/>
          </p:cNvSpPr>
          <p:nvPr>
            <p:ph idx="1"/>
          </p:nvPr>
        </p:nvSpPr>
        <p:spPr/>
        <p:txBody>
          <a:bodyPr>
            <a:normAutofit/>
          </a:bodyPr>
          <a:lstStyle/>
          <a:p>
            <a:r>
              <a:rPr lang="en-US" dirty="0" smtClean="0"/>
              <a:t>The word “</a:t>
            </a:r>
            <a:r>
              <a:rPr lang="en-US" dirty="0" err="1" smtClean="0">
                <a:hlinkClick r:id="rId2"/>
              </a:rPr>
              <a:t>metaverse</a:t>
            </a:r>
            <a:r>
              <a:rPr lang="en-US" dirty="0" smtClean="0"/>
              <a:t>” describes a unified, persistent, digital environment where users can work and play together. It's a virtual world like the internet, but with the emphasis on enabling immersive experiences that are created or enabled by users. </a:t>
            </a:r>
          </a:p>
          <a:p>
            <a:r>
              <a:rPr lang="en-US" dirty="0" smtClean="0"/>
              <a:t>Companies like Meta, Microsoft, and Epic Games are helping to build the </a:t>
            </a:r>
            <a:r>
              <a:rPr lang="en-US" dirty="0" err="1" smtClean="0"/>
              <a:t>metaverse</a:t>
            </a:r>
            <a:r>
              <a:rPr lang="en-US" dirty="0" smtClean="0"/>
              <a:t>, and AI will be a key component of creating online immersive environments where humans can feel at home and explore their creative impulses.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Low-Code or No-Code AI</a:t>
            </a:r>
            <a:endParaRPr lang="en-US" dirty="0"/>
          </a:p>
        </p:txBody>
      </p:sp>
      <p:sp>
        <p:nvSpPr>
          <p:cNvPr id="3" name="Content Placeholder 2"/>
          <p:cNvSpPr>
            <a:spLocks noGrp="1"/>
          </p:cNvSpPr>
          <p:nvPr>
            <p:ph idx="1"/>
          </p:nvPr>
        </p:nvSpPr>
        <p:spPr/>
        <p:txBody>
          <a:bodyPr>
            <a:normAutofit/>
          </a:bodyPr>
          <a:lstStyle/>
          <a:p>
            <a:r>
              <a:rPr lang="en-US" dirty="0" smtClean="0"/>
              <a:t>In the not-so-distant past, you needed specialized coding skills to create even simple websites. But these days, we have drag-and-drop graphical interfaces that make it easy to create websites and post new content with just a few clicks.</a:t>
            </a:r>
          </a:p>
          <a:p>
            <a:r>
              <a:rPr lang="en-US" dirty="0" smtClean="0"/>
              <a:t>In the future, the same thing will happen with artificial intelligence and machine learning. We will have simple tools we can use to build our AI so we are less reliant on coding skills and can still use AI to develop more and more applications.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6. Data-Centric AI</a:t>
            </a:r>
            <a:endParaRPr lang="en-US" dirty="0"/>
          </a:p>
        </p:txBody>
      </p:sp>
      <p:sp>
        <p:nvSpPr>
          <p:cNvPr id="3" name="Content Placeholder 2"/>
          <p:cNvSpPr>
            <a:spLocks noGrp="1"/>
          </p:cNvSpPr>
          <p:nvPr>
            <p:ph idx="1"/>
          </p:nvPr>
        </p:nvSpPr>
        <p:spPr/>
        <p:txBody>
          <a:bodyPr>
            <a:normAutofit/>
          </a:bodyPr>
          <a:lstStyle/>
          <a:p>
            <a:r>
              <a:rPr lang="en-US" dirty="0" smtClean="0"/>
              <a:t>Traditionally, artificial intelligence has relied on big data. We needed huge volumes of data to train the AI's algorithms and neural networks, so they were software-centric. </a:t>
            </a:r>
          </a:p>
          <a:p>
            <a:r>
              <a:rPr lang="en-US" dirty="0" smtClean="0"/>
              <a:t>The latest trend is becoming more focused on the data, because many applications beyond the world of big tech have access to billions of unique, structured data sets.</a:t>
            </a:r>
          </a:p>
          <a:p>
            <a:r>
              <a:rPr lang="en-US" dirty="0" smtClean="0"/>
              <a:t>For those companies to use AI, they need to rely on high-quality data, and they will need domain expertise from people to help label the data. With that data, they can use AI and machine learning to develop better technologies.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7. Autonomous Cars</a:t>
            </a:r>
            <a:endParaRPr lang="en-US" dirty="0"/>
          </a:p>
        </p:txBody>
      </p:sp>
      <p:sp>
        <p:nvSpPr>
          <p:cNvPr id="3" name="Content Placeholder 2"/>
          <p:cNvSpPr>
            <a:spLocks noGrp="1"/>
          </p:cNvSpPr>
          <p:nvPr>
            <p:ph idx="1"/>
          </p:nvPr>
        </p:nvSpPr>
        <p:spPr/>
        <p:txBody>
          <a:bodyPr>
            <a:normAutofit/>
          </a:bodyPr>
          <a:lstStyle/>
          <a:p>
            <a:r>
              <a:rPr lang="en-US" dirty="0" smtClean="0"/>
              <a:t>Tesla says its cars will demonstrate full self-driving capability by 2022. Its competitors – which include Google, Apple, General Motors, and Ford – are all expected to announce major leaps forward in the autonomous car space in the next year.</a:t>
            </a:r>
          </a:p>
          <a:p>
            <a:r>
              <a:rPr lang="en-US" dirty="0" smtClean="0"/>
              <a:t>In the year 2022, we will also likely see the first autonomous ship crossing the Atlantic from the U.K. to the U.S.</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8. Creative AI</a:t>
            </a:r>
            <a:endParaRPr lang="en-US" dirty="0"/>
          </a:p>
        </p:txBody>
      </p:sp>
      <p:sp>
        <p:nvSpPr>
          <p:cNvPr id="3" name="Content Placeholder 2"/>
          <p:cNvSpPr>
            <a:spLocks noGrp="1"/>
          </p:cNvSpPr>
          <p:nvPr>
            <p:ph idx="1"/>
          </p:nvPr>
        </p:nvSpPr>
        <p:spPr/>
        <p:txBody>
          <a:bodyPr/>
          <a:lstStyle/>
          <a:p>
            <a:pPr algn="just"/>
            <a:r>
              <a:rPr lang="en-US" dirty="0" smtClean="0"/>
              <a:t>Creativity is often seen as strictly a human skill. But now, artificial intelligence can pull off creative tasks, including designing logos, songwriting, creating </a:t>
            </a:r>
            <a:r>
              <a:rPr lang="en-US" dirty="0" err="1" smtClean="0"/>
              <a:t>infographics</a:t>
            </a:r>
            <a:r>
              <a:rPr lang="en-US" dirty="0" smtClean="0"/>
              <a:t>, and writing blog posts.</a:t>
            </a:r>
          </a:p>
          <a:p>
            <a:pPr algn="just"/>
            <a:r>
              <a:rPr lang="en-US" dirty="0" smtClean="0"/>
              <a:t> The creative side of AI will simply explode over the coming years as we see new capabilities emerging.</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Advantages </a:t>
            </a:r>
            <a:r>
              <a:rPr lang="en-IN" b="1" dirty="0"/>
              <a:t>of Artificial </a:t>
            </a:r>
            <a:r>
              <a:rPr lang="en-IN" b="1" dirty="0" smtClean="0"/>
              <a:t>Intelligence</a:t>
            </a:r>
            <a:endParaRPr lang="en-IN" b="1" dirty="0"/>
          </a:p>
        </p:txBody>
      </p:sp>
      <p:sp>
        <p:nvSpPr>
          <p:cNvPr id="3" name="Content Placeholder 2"/>
          <p:cNvSpPr>
            <a:spLocks noGrp="1"/>
          </p:cNvSpPr>
          <p:nvPr>
            <p:ph idx="1"/>
          </p:nvPr>
        </p:nvSpPr>
        <p:spPr/>
        <p:txBody>
          <a:bodyPr>
            <a:normAutofit/>
          </a:bodyPr>
          <a:lstStyle/>
          <a:p>
            <a:pPr algn="just"/>
            <a:r>
              <a:rPr lang="en-US" b="1" dirty="0"/>
              <a:t>High Accuracy with less errors:</a:t>
            </a:r>
            <a:r>
              <a:rPr lang="en-US" dirty="0"/>
              <a:t> AI machines or systems are prone to less errors and high accuracy as it takes decisions as per pre-experience or information.</a:t>
            </a:r>
          </a:p>
          <a:p>
            <a:pPr algn="just"/>
            <a:r>
              <a:rPr lang="en-US" b="1" dirty="0"/>
              <a:t>High-Speed:</a:t>
            </a:r>
            <a:r>
              <a:rPr lang="en-US" dirty="0"/>
              <a:t> AI systems can be of very high-speed and fast-decision making, because of that AI systems can beat a chess champion in the Chess game.</a:t>
            </a:r>
          </a:p>
          <a:p>
            <a:pPr algn="just"/>
            <a:r>
              <a:rPr lang="en-US" b="1" dirty="0"/>
              <a:t>High reliability:</a:t>
            </a:r>
            <a:r>
              <a:rPr lang="en-US" dirty="0"/>
              <a:t> AI machines are highly reliable and can perform the same action multiple times with high accuracy.</a:t>
            </a:r>
          </a:p>
          <a:p>
            <a:pPr algn="just"/>
            <a:r>
              <a:rPr lang="en-US" b="1" dirty="0"/>
              <a:t>Useful for risky areas:</a:t>
            </a:r>
            <a:r>
              <a:rPr lang="en-US" dirty="0"/>
              <a:t> AI machines can be helpful in situations such as defusing a bomb, exploring the ocean floor, where to employ a human can be risky.</a:t>
            </a:r>
          </a:p>
          <a:p>
            <a:pPr algn="just"/>
            <a:endParaRPr lang="en-IN" dirty="0"/>
          </a:p>
        </p:txBody>
      </p:sp>
    </p:spTree>
    <p:extLst>
      <p:ext uri="{BB962C8B-B14F-4D97-AF65-F5344CB8AC3E}">
        <p14:creationId xmlns:p14="http://schemas.microsoft.com/office/powerpoint/2010/main" xmlns="" val="23294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t>Digital Assistant:</a:t>
            </a:r>
            <a:r>
              <a:rPr lang="en-US" dirty="0" smtClean="0"/>
              <a:t> AI can be very useful to provide digital assistant to the users such as AI technology is currently used by various E-commerce websites to show the products as per customer requirement.</a:t>
            </a:r>
          </a:p>
          <a:p>
            <a:pPr algn="just"/>
            <a:r>
              <a:rPr lang="en-US" b="1" dirty="0" smtClean="0"/>
              <a:t>Useful as a public utility:</a:t>
            </a:r>
            <a:r>
              <a:rPr lang="en-US" dirty="0" smtClean="0"/>
              <a:t> AI can be very useful for public utilities such as a self-driving car which can make our journey safer and hassle-free, facial recognition for security purpose, Natural language processing to communicate with the human in human-language, etc.</a:t>
            </a:r>
          </a:p>
          <a:p>
            <a:pPr marL="0" indent="0" algn="just">
              <a:buNone/>
            </a:pPr>
            <a:endParaRPr lang="en-IN" dirty="0"/>
          </a:p>
        </p:txBody>
      </p:sp>
    </p:spTree>
    <p:extLst>
      <p:ext uri="{BB962C8B-B14F-4D97-AF65-F5344CB8AC3E}">
        <p14:creationId xmlns:p14="http://schemas.microsoft.com/office/powerpoint/2010/main" xmlns="" val="3391782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B7CF026C-957E-4F4E-893C-D02C23AB6317}"/>
    </a:ext>
  </a:extLst>
</a:theme>
</file>

<file path=ppt/theme/theme2.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C3935CB6-B0E3-44A7-AB37-996D901F73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Banded</Template>
  <TotalTime>1097</TotalTime>
  <Words>3955</Words>
  <Application>Microsoft Office PowerPoint</Application>
  <PresentationFormat>On-screen Show (4:3)</PresentationFormat>
  <Paragraphs>271</Paragraphs>
  <Slides>79</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79</vt:i4>
      </vt:variant>
    </vt:vector>
  </HeadingPairs>
  <TitlesOfParts>
    <vt:vector size="83" baseType="lpstr">
      <vt:lpstr>1_Banded</vt:lpstr>
      <vt:lpstr>Banded</vt:lpstr>
      <vt:lpstr>Office Theme</vt:lpstr>
      <vt:lpstr>CorelPhotoPaint.Image.10</vt:lpstr>
      <vt:lpstr>UNIT-I Introduction to AI</vt:lpstr>
      <vt:lpstr>Course  Learning Outcomes</vt:lpstr>
      <vt:lpstr>Attendance</vt:lpstr>
      <vt:lpstr>Artificial Intelligence</vt:lpstr>
      <vt:lpstr>Slide 5</vt:lpstr>
      <vt:lpstr>Definition of AI:</vt:lpstr>
      <vt:lpstr>Why Artificial Intelligence?</vt:lpstr>
      <vt:lpstr>Advantages of Artificial Intelligence</vt:lpstr>
      <vt:lpstr>Slide 9</vt:lpstr>
      <vt:lpstr>Disadvantages of Artificial Intelligence</vt:lpstr>
      <vt:lpstr>Slide 11</vt:lpstr>
      <vt:lpstr>Slide 12</vt:lpstr>
      <vt:lpstr>Slide 13</vt:lpstr>
      <vt:lpstr>Symbolic AI</vt:lpstr>
      <vt:lpstr>Slide 15</vt:lpstr>
      <vt:lpstr>Non-symbolic AI</vt:lpstr>
      <vt:lpstr>Research Focus areas of Artificial Intelligence</vt:lpstr>
      <vt:lpstr>Slide 18</vt:lpstr>
      <vt:lpstr>John McCarthy: Computer scientist known as the father of AI</vt:lpstr>
      <vt:lpstr>The Dartmouth Conference and the Name Artificial Intelligence</vt:lpstr>
      <vt:lpstr>TURING TEST</vt:lpstr>
      <vt:lpstr>Slide 22</vt:lpstr>
      <vt:lpstr>Slide 23</vt:lpstr>
      <vt:lpstr>History of AI: Chinese Room</vt:lpstr>
      <vt:lpstr>Understanding</vt:lpstr>
      <vt:lpstr>Slide 26</vt:lpstr>
      <vt:lpstr>Applications of AI: Natural Language Processing</vt:lpstr>
      <vt:lpstr>Natural Language Processing</vt:lpstr>
      <vt:lpstr>Intelligent Retrieval from Databases</vt:lpstr>
      <vt:lpstr>Applications of AI: Expert Systems</vt:lpstr>
      <vt:lpstr>Block diagram that represents the working of an expert system:</vt:lpstr>
      <vt:lpstr>Components of Expert System </vt:lpstr>
      <vt:lpstr>Components of Expert System</vt:lpstr>
      <vt:lpstr>Slide 34</vt:lpstr>
      <vt:lpstr>Slide 35</vt:lpstr>
      <vt:lpstr>Slide 36</vt:lpstr>
      <vt:lpstr>Slide 37</vt:lpstr>
      <vt:lpstr>Applications of AI: Theorem Proving</vt:lpstr>
      <vt:lpstr>Theorem Proving</vt:lpstr>
      <vt:lpstr> Applications of AI: Robotics</vt:lpstr>
      <vt:lpstr>Slide 41</vt:lpstr>
      <vt:lpstr>Slide 42</vt:lpstr>
      <vt:lpstr>Slide 43</vt:lpstr>
      <vt:lpstr>Slide 44</vt:lpstr>
      <vt:lpstr>Slide 45</vt:lpstr>
      <vt:lpstr>Slide 46</vt:lpstr>
      <vt:lpstr>Applications of AI: Combinatorial and Scheduling Problems</vt:lpstr>
      <vt:lpstr>Applications of AI: Perception Problems</vt:lpstr>
      <vt:lpstr>Neural Network Architectures</vt:lpstr>
      <vt:lpstr>Key Components of the Neural Network Architecture</vt:lpstr>
      <vt:lpstr>Input Layer</vt:lpstr>
      <vt:lpstr>Hidden Layers</vt:lpstr>
      <vt:lpstr>Output Layer </vt:lpstr>
      <vt:lpstr>Game Playing in Artificial Intelligence</vt:lpstr>
      <vt:lpstr>History of Game playing</vt:lpstr>
      <vt:lpstr>Slide 56</vt:lpstr>
      <vt:lpstr>Slide 57</vt:lpstr>
      <vt:lpstr>Milestones in AI Game Playing</vt:lpstr>
      <vt:lpstr>Objectives of AI</vt:lpstr>
      <vt:lpstr>Objectives of AI</vt:lpstr>
      <vt:lpstr>Artificial Intelligence Programming</vt:lpstr>
      <vt:lpstr>Slide 62</vt:lpstr>
      <vt:lpstr>Slide 63</vt:lpstr>
      <vt:lpstr>Slide 64</vt:lpstr>
      <vt:lpstr>Slide 65</vt:lpstr>
      <vt:lpstr>Slide 66</vt:lpstr>
      <vt:lpstr>Criticism of AI</vt:lpstr>
      <vt:lpstr>Future of AI</vt:lpstr>
      <vt:lpstr>Future of AI</vt:lpstr>
      <vt:lpstr>Future of AI.</vt:lpstr>
      <vt:lpstr>1. AI Workforce Augmentation</vt:lpstr>
      <vt:lpstr>2. Better Language Modeling Capability</vt:lpstr>
      <vt:lpstr>3. Cybersecurity</vt:lpstr>
      <vt:lpstr>4. The Metaverse</vt:lpstr>
      <vt:lpstr>5. Low-Code or No-Code AI</vt:lpstr>
      <vt:lpstr>6. Data-Centric AI</vt:lpstr>
      <vt:lpstr>7. Autonomous Cars</vt:lpstr>
      <vt:lpstr>8. Creative AI</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DEEPIKA</dc:creator>
  <cp:lastModifiedBy>Admin</cp:lastModifiedBy>
  <cp:revision>156</cp:revision>
  <dcterms:created xsi:type="dcterms:W3CDTF">2006-08-16T00:00:00Z</dcterms:created>
  <dcterms:modified xsi:type="dcterms:W3CDTF">2022-01-06T04:19:35Z</dcterms:modified>
</cp:coreProperties>
</file>