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36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6B08F9-D7F1-405B-89E4-DA6604BB6365}"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D3D3B-FCAE-4D24-A10E-CC7CC7FBF45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6B08F9-D7F1-405B-89E4-DA6604BB6365}"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D3D3B-FCAE-4D24-A10E-CC7CC7FBF45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6B08F9-D7F1-405B-89E4-DA6604BB6365}"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D3D3B-FCAE-4D24-A10E-CC7CC7FBF45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6B08F9-D7F1-405B-89E4-DA6604BB6365}"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D3D3B-FCAE-4D24-A10E-CC7CC7FBF45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6B08F9-D7F1-405B-89E4-DA6604BB6365}"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D3D3B-FCAE-4D24-A10E-CC7CC7FBF45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6B08F9-D7F1-405B-89E4-DA6604BB6365}"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D3D3B-FCAE-4D24-A10E-CC7CC7FBF45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6B08F9-D7F1-405B-89E4-DA6604BB6365}" type="datetimeFigureOut">
              <a:rPr lang="en-US" smtClean="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D3D3B-FCAE-4D24-A10E-CC7CC7FBF45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6B08F9-D7F1-405B-89E4-DA6604BB6365}" type="datetimeFigureOut">
              <a:rPr lang="en-US" smtClean="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D3D3B-FCAE-4D24-A10E-CC7CC7FBF45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6B08F9-D7F1-405B-89E4-DA6604BB6365}" type="datetimeFigureOut">
              <a:rPr lang="en-US" smtClean="0"/>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D3D3B-FCAE-4D24-A10E-CC7CC7FBF45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6B08F9-D7F1-405B-89E4-DA6604BB6365}"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D3D3B-FCAE-4D24-A10E-CC7CC7FBF45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6B08F9-D7F1-405B-89E4-DA6604BB6365}"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D3D3B-FCAE-4D24-A10E-CC7CC7FBF45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6B08F9-D7F1-405B-89E4-DA6604BB6365}" type="datetimeFigureOut">
              <a:rPr lang="en-US" smtClean="0"/>
              <a:t>1/11/2022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D3D3B-FCAE-4D24-A10E-CC7CC7FBF45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8563" y="1921260"/>
            <a:ext cx="6858000" cy="2387600"/>
          </a:xfrm>
        </p:spPr>
        <p:txBody>
          <a:bodyPr/>
          <a:lstStyle/>
          <a:p>
            <a:r>
              <a:rPr lang="en-IN" dirty="0" smtClean="0"/>
              <a:t>UNIT-II</a:t>
            </a:r>
            <a:br>
              <a:rPr lang="en-IN" dirty="0" smtClean="0"/>
            </a:br>
            <a:r>
              <a:rPr lang="en-IN" dirty="0" smtClean="0"/>
              <a:t>Machine Learning</a:t>
            </a:r>
            <a:endParaRPr lang="en-IN" dirty="0"/>
          </a:p>
        </p:txBody>
      </p:sp>
    </p:spTree>
    <p:extLst>
      <p:ext uri="{BB962C8B-B14F-4D97-AF65-F5344CB8AC3E}">
        <p14:creationId xmlns:p14="http://schemas.microsoft.com/office/powerpoint/2010/main" val="711324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do machines learn? </a:t>
            </a:r>
            <a:endParaRPr lang="en-US" b="1" dirty="0"/>
          </a:p>
        </p:txBody>
      </p:sp>
      <p:sp>
        <p:nvSpPr>
          <p:cNvPr id="3" name="Content Placeholder 2"/>
          <p:cNvSpPr>
            <a:spLocks noGrp="1"/>
          </p:cNvSpPr>
          <p:nvPr>
            <p:ph idx="1"/>
          </p:nvPr>
        </p:nvSpPr>
        <p:spPr>
          <a:xfrm>
            <a:off x="628653" y="1659365"/>
            <a:ext cx="7886700" cy="4351338"/>
          </a:xfrm>
        </p:spPr>
        <p:txBody>
          <a:bodyPr>
            <a:normAutofit/>
          </a:bodyPr>
          <a:lstStyle/>
          <a:p>
            <a:pPr algn="just"/>
            <a:r>
              <a:rPr lang="en-US" sz="2300" dirty="0" smtClean="0"/>
              <a:t>The basic machine learning process can be divided into three parts:</a:t>
            </a:r>
          </a:p>
          <a:p>
            <a:pPr algn="just"/>
            <a:r>
              <a:rPr lang="en-US" sz="2300" b="1" dirty="0" smtClean="0"/>
              <a:t>1. Data Input: </a:t>
            </a:r>
            <a:r>
              <a:rPr lang="en-US" sz="2300" dirty="0" smtClean="0"/>
              <a:t>Past data or information is utilized as a basis for future decision-making </a:t>
            </a:r>
          </a:p>
          <a:p>
            <a:pPr algn="just"/>
            <a:r>
              <a:rPr lang="en-US" sz="2300" b="1" dirty="0" smtClean="0"/>
              <a:t>2. Abstraction: </a:t>
            </a:r>
            <a:r>
              <a:rPr lang="en-US" sz="2300" dirty="0" smtClean="0"/>
              <a:t>The input data is represented in a broader way through the underlying algorithm </a:t>
            </a:r>
          </a:p>
          <a:p>
            <a:pPr algn="just"/>
            <a:r>
              <a:rPr lang="en-US" sz="2300" b="1" dirty="0" smtClean="0"/>
              <a:t>3. Generalization: </a:t>
            </a:r>
            <a:r>
              <a:rPr lang="en-US" sz="2300" dirty="0" smtClean="0"/>
              <a:t>The abstracted representation is generalized to form a framework for making decisions </a:t>
            </a:r>
            <a:endParaRPr lang="en-US" sz="2300" dirty="0"/>
          </a:p>
        </p:txBody>
      </p:sp>
      <p:pic>
        <p:nvPicPr>
          <p:cNvPr id="1026" name="Picture 2"/>
          <p:cNvPicPr>
            <a:picLocks noChangeAspect="1" noChangeArrowheads="1"/>
          </p:cNvPicPr>
          <p:nvPr/>
        </p:nvPicPr>
        <p:blipFill>
          <a:blip r:embed="rId2"/>
          <a:srcRect l="38334" t="47917" r="31851" b="31547"/>
          <a:stretch>
            <a:fillRect/>
          </a:stretch>
        </p:blipFill>
        <p:spPr bwMode="auto">
          <a:xfrm>
            <a:off x="2078183" y="4481154"/>
            <a:ext cx="4603173" cy="2376846"/>
          </a:xfrm>
          <a:prstGeom prst="rect">
            <a:avLst/>
          </a:prstGeom>
          <a:noFill/>
          <a:ln w="9525">
            <a:noFill/>
            <a:miter lim="800000"/>
            <a:headEnd/>
            <a:tailEnd/>
          </a:ln>
          <a:effectLst/>
        </p:spPr>
      </p:pic>
      <p:pic>
        <p:nvPicPr>
          <p:cNvPr id="5" name="Picture 2"/>
          <p:cNvPicPr>
            <a:picLocks noChangeAspect="1" noChangeArrowheads="1"/>
          </p:cNvPicPr>
          <p:nvPr/>
        </p:nvPicPr>
        <p:blipFill>
          <a:blip r:embed="rId2"/>
          <a:srcRect l="62563" t="64263" r="31851" b="31547"/>
          <a:stretch>
            <a:fillRect/>
          </a:stretch>
        </p:blipFill>
        <p:spPr bwMode="auto">
          <a:xfrm flipH="1">
            <a:off x="3283532" y="6497784"/>
            <a:ext cx="540327" cy="183279"/>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Abstraction</a:t>
            </a:r>
            <a:endParaRPr lang="en-US" b="1" dirty="0"/>
          </a:p>
        </p:txBody>
      </p:sp>
      <p:sp>
        <p:nvSpPr>
          <p:cNvPr id="3" name="Content Placeholder 2"/>
          <p:cNvSpPr>
            <a:spLocks noGrp="1"/>
          </p:cNvSpPr>
          <p:nvPr>
            <p:ph idx="1"/>
          </p:nvPr>
        </p:nvSpPr>
        <p:spPr/>
        <p:txBody>
          <a:bodyPr>
            <a:noAutofit/>
          </a:bodyPr>
          <a:lstStyle/>
          <a:p>
            <a:r>
              <a:rPr lang="en-US" sz="2400" dirty="0" smtClean="0"/>
              <a:t>Abstraction helps in deriving a conceptual map based on the input data. </a:t>
            </a:r>
          </a:p>
          <a:p>
            <a:r>
              <a:rPr lang="en-US" sz="2400" dirty="0" smtClean="0"/>
              <a:t>This map, or a model as it is known in the machine learning paradigm, is summarized knowledge representation of the raw data. </a:t>
            </a:r>
          </a:p>
          <a:p>
            <a:r>
              <a:rPr lang="en-US" sz="2400" dirty="0" smtClean="0"/>
              <a:t>The model may be in any one of the following forms:</a:t>
            </a:r>
          </a:p>
          <a:p>
            <a:pPr indent="463550">
              <a:buFont typeface="Courier New" pitchFamily="49" charset="0"/>
              <a:buChar char="o"/>
            </a:pPr>
            <a:r>
              <a:rPr lang="en-US" sz="2400" dirty="0" smtClean="0"/>
              <a:t>Computational blocks like if/else rules </a:t>
            </a:r>
          </a:p>
          <a:p>
            <a:pPr indent="463550">
              <a:buFont typeface="Courier New" pitchFamily="49" charset="0"/>
              <a:buChar char="o"/>
            </a:pPr>
            <a:r>
              <a:rPr lang="en-US" sz="2400" dirty="0" smtClean="0"/>
              <a:t>Mathematical equations </a:t>
            </a:r>
          </a:p>
          <a:p>
            <a:pPr indent="463550">
              <a:buFont typeface="Courier New" pitchFamily="49" charset="0"/>
              <a:buChar char="o"/>
            </a:pPr>
            <a:r>
              <a:rPr lang="en-US" sz="2400" dirty="0" smtClean="0"/>
              <a:t>Specific data structures like trees or graphs </a:t>
            </a:r>
          </a:p>
          <a:p>
            <a:pPr indent="463550">
              <a:buFont typeface="Courier New" pitchFamily="49" charset="0"/>
              <a:buChar char="o"/>
            </a:pPr>
            <a:r>
              <a:rPr lang="en-US" sz="2400" dirty="0" smtClean="0"/>
              <a:t>Logical groupings of similar observations </a:t>
            </a:r>
          </a:p>
          <a:p>
            <a:r>
              <a:rPr lang="en-US" sz="2400" dirty="0" smtClean="0"/>
              <a:t>The choice of the model used to solve a specific learning problem is a human task. </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261" y="1202170"/>
            <a:ext cx="7886700" cy="4351338"/>
          </a:xfrm>
        </p:spPr>
        <p:txBody>
          <a:bodyPr>
            <a:normAutofit fontScale="92500" lnSpcReduction="10000"/>
          </a:bodyPr>
          <a:lstStyle/>
          <a:p>
            <a:pPr algn="just"/>
            <a:r>
              <a:rPr lang="en-US" sz="2400" dirty="0" smtClean="0"/>
              <a:t>The decision related to the choice of model is taken based on multiple aspects, some of which are listed below: </a:t>
            </a:r>
          </a:p>
          <a:p>
            <a:pPr algn="just"/>
            <a:r>
              <a:rPr lang="en-US" sz="2400" b="1" dirty="0" smtClean="0"/>
              <a:t>The type of problem to be solved: </a:t>
            </a:r>
            <a:r>
              <a:rPr lang="en-US" sz="2400" dirty="0" smtClean="0"/>
              <a:t>Whether the problem is related to forecast or prediction, analysis of trend, understanding the different segments or groups of objects, etc. </a:t>
            </a:r>
          </a:p>
          <a:p>
            <a:pPr algn="just"/>
            <a:r>
              <a:rPr lang="en-US" sz="2400" b="1" dirty="0" smtClean="0"/>
              <a:t>Nature of the input data: </a:t>
            </a:r>
            <a:r>
              <a:rPr lang="en-US" sz="2400" dirty="0" smtClean="0"/>
              <a:t>How exhaustive the input data is, whether the data has no values for many fields, the data types, etc. </a:t>
            </a:r>
          </a:p>
          <a:p>
            <a:pPr algn="just"/>
            <a:r>
              <a:rPr lang="en-US" sz="2400" b="1" dirty="0" smtClean="0"/>
              <a:t>Domain of the problem: </a:t>
            </a:r>
            <a:r>
              <a:rPr lang="en-US" sz="2400" dirty="0" smtClean="0"/>
              <a:t>If the problem is in a business critical domain with a high rate of data input and need for immediate inference, e.g. fraud detection problem in banking domain. Once the model is chosen, the next task is to fit the model based on the input data</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3" y="1569808"/>
            <a:ext cx="7886700" cy="4351338"/>
          </a:xfrm>
        </p:spPr>
        <p:txBody>
          <a:bodyPr>
            <a:normAutofit lnSpcReduction="10000"/>
          </a:bodyPr>
          <a:lstStyle/>
          <a:p>
            <a:pPr algn="just"/>
            <a:r>
              <a:rPr lang="en-US" sz="2300" dirty="0" smtClean="0"/>
              <a:t>Let’s understand this with an example. </a:t>
            </a:r>
          </a:p>
          <a:p>
            <a:pPr algn="just"/>
            <a:r>
              <a:rPr lang="en-US" sz="2300" dirty="0" smtClean="0"/>
              <a:t>say ‘y = c + c x’ (the model is known as simple linear regression), based on the input data, we have to find out the values of c and c . </a:t>
            </a:r>
          </a:p>
          <a:p>
            <a:pPr algn="just"/>
            <a:r>
              <a:rPr lang="en-US" sz="2300" dirty="0" smtClean="0"/>
              <a:t>Otherwise, the equation (or the model) is of no use. </a:t>
            </a:r>
          </a:p>
          <a:p>
            <a:pPr algn="just"/>
            <a:r>
              <a:rPr lang="en-US" sz="2300" dirty="0" smtClean="0"/>
              <a:t>So, fitting the model, in this case, means finding the values of the unknown coefficients or constants of the equation or the model. </a:t>
            </a:r>
          </a:p>
          <a:p>
            <a:pPr algn="just"/>
            <a:r>
              <a:rPr lang="en-US" sz="2300" dirty="0" smtClean="0"/>
              <a:t>This process of fitting the model based on the input data is known as </a:t>
            </a:r>
            <a:r>
              <a:rPr lang="en-US" sz="2300" b="1" dirty="0" smtClean="0"/>
              <a:t>training. </a:t>
            </a:r>
          </a:p>
          <a:p>
            <a:pPr algn="just"/>
            <a:r>
              <a:rPr lang="en-US" sz="2300" dirty="0" smtClean="0"/>
              <a:t>Also, the input data based on which the model is being finalized is known as </a:t>
            </a:r>
            <a:r>
              <a:rPr lang="en-US" sz="2300" b="1" dirty="0" smtClean="0"/>
              <a:t>training data.</a:t>
            </a:r>
            <a:endParaRPr lang="en-US" sz="23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3" y="1"/>
            <a:ext cx="7886700" cy="1325563"/>
          </a:xfrm>
        </p:spPr>
        <p:txBody>
          <a:bodyPr/>
          <a:lstStyle/>
          <a:p>
            <a:r>
              <a:rPr lang="en-US" b="1" dirty="0" smtClean="0"/>
              <a:t>Generalization</a:t>
            </a:r>
            <a:endParaRPr lang="en-US" b="1" dirty="0"/>
          </a:p>
        </p:txBody>
      </p:sp>
      <p:sp>
        <p:nvSpPr>
          <p:cNvPr id="3" name="Content Placeholder 2"/>
          <p:cNvSpPr>
            <a:spLocks noGrp="1"/>
          </p:cNvSpPr>
          <p:nvPr>
            <p:ph idx="1"/>
          </p:nvPr>
        </p:nvSpPr>
        <p:spPr>
          <a:xfrm>
            <a:off x="566306" y="1160606"/>
            <a:ext cx="7886700" cy="4351338"/>
          </a:xfrm>
        </p:spPr>
        <p:txBody>
          <a:bodyPr>
            <a:noAutofit/>
          </a:bodyPr>
          <a:lstStyle/>
          <a:p>
            <a:pPr algn="just"/>
            <a:r>
              <a:rPr lang="en-US" sz="2100" dirty="0" smtClean="0"/>
              <a:t>The first part of machine learning process is abstraction i.e. abstract the knowledge which comes as input data in the form of a model. </a:t>
            </a:r>
          </a:p>
          <a:p>
            <a:pPr algn="just"/>
            <a:r>
              <a:rPr lang="en-US" sz="2100" dirty="0" smtClean="0"/>
              <a:t>However, this abstraction process, or more popularly training the model, is just one part of machine learning. </a:t>
            </a:r>
          </a:p>
          <a:p>
            <a:pPr algn="just"/>
            <a:r>
              <a:rPr lang="en-US" sz="2100" dirty="0" smtClean="0"/>
              <a:t>The other key part is to tune up the abstracted knowledge to a form which can be used to take future decisions. This is achieved as a part of generalization. This part is quite difficult to achieve. </a:t>
            </a:r>
          </a:p>
          <a:p>
            <a:pPr algn="just"/>
            <a:r>
              <a:rPr lang="en-US" sz="2100" dirty="0" smtClean="0"/>
              <a:t>This is because the model is trained based on a finite set of data, which may possess a limited set of characteristics. </a:t>
            </a:r>
          </a:p>
          <a:p>
            <a:pPr algn="just"/>
            <a:r>
              <a:rPr lang="en-US" sz="2100" dirty="0" smtClean="0"/>
              <a:t>But when we want to apply the model to take decision on a set of unknown data, usually termed as test data, we may encounter two problems: </a:t>
            </a:r>
          </a:p>
          <a:p>
            <a:pPr algn="just"/>
            <a:r>
              <a:rPr lang="en-US" sz="2100" dirty="0" smtClean="0"/>
              <a:t>1. The trained model is aligned with the training data too much, hence may not portray the actual trend. </a:t>
            </a:r>
          </a:p>
          <a:p>
            <a:pPr algn="just"/>
            <a:r>
              <a:rPr lang="en-US" sz="2100" dirty="0" smtClean="0"/>
              <a:t>2. The test data possess certain characteristics apparently unknown to the training data.</a:t>
            </a:r>
            <a:endParaRPr lang="en-US" sz="21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300" dirty="0" smtClean="0"/>
              <a:t>Hence, a precise approach of decision-making will not work. An approximate or heuristic approach, much like gut-feeling-based decision-making in human beings, has to be adopted. </a:t>
            </a:r>
          </a:p>
          <a:p>
            <a:pPr algn="just"/>
            <a:r>
              <a:rPr lang="en-US" sz="2300" dirty="0" smtClean="0"/>
              <a:t>This approach has the risk of not making a correct decision – quite obviously because certain assumptions that are made may not be true in reality. </a:t>
            </a:r>
          </a:p>
          <a:p>
            <a:pPr algn="just"/>
            <a:r>
              <a:rPr lang="en-US" sz="2300" dirty="0" smtClean="0"/>
              <a:t>But just like machines, same mistakes can be made by humans too when a decision is made based on intuition or gut-feeling – in a situation where exact reason-based decision-making is not possible.</a:t>
            </a:r>
            <a:endParaRPr lang="en-US" sz="23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Well-posed learning problem</a:t>
            </a:r>
            <a:endParaRPr lang="en-IN" b="1" dirty="0"/>
          </a:p>
        </p:txBody>
      </p:sp>
      <p:sp>
        <p:nvSpPr>
          <p:cNvPr id="3" name="Content Placeholder 2"/>
          <p:cNvSpPr>
            <a:spLocks noGrp="1"/>
          </p:cNvSpPr>
          <p:nvPr>
            <p:ph idx="1"/>
          </p:nvPr>
        </p:nvSpPr>
        <p:spPr/>
        <p:txBody>
          <a:bodyPr>
            <a:normAutofit/>
          </a:bodyPr>
          <a:lstStyle/>
          <a:p>
            <a:pPr algn="just"/>
            <a:r>
              <a:rPr lang="en-US" sz="2300" dirty="0" smtClean="0"/>
              <a:t>For </a:t>
            </a:r>
            <a:r>
              <a:rPr lang="en-US" sz="2300" dirty="0"/>
              <a:t>defining a new problem, which can be solved using machine learning, a simple framework, highlighted below, can be used. This framework also helps in deciding whether the problem is a right candidate to be solved using machine learning. </a:t>
            </a:r>
            <a:endParaRPr lang="en-US" sz="2300" dirty="0" smtClean="0"/>
          </a:p>
          <a:p>
            <a:pPr algn="just"/>
            <a:r>
              <a:rPr lang="en-US" sz="2300" dirty="0" smtClean="0"/>
              <a:t>The </a:t>
            </a:r>
            <a:r>
              <a:rPr lang="en-US" sz="2300" dirty="0"/>
              <a:t>framework involves answering three questions: </a:t>
            </a:r>
            <a:endParaRPr lang="en-US" sz="2300" dirty="0" smtClean="0"/>
          </a:p>
          <a:p>
            <a:pPr marL="808038" indent="-85725" algn="just">
              <a:buNone/>
            </a:pPr>
            <a:r>
              <a:rPr lang="en-US" sz="2300" dirty="0" smtClean="0"/>
              <a:t>1</a:t>
            </a:r>
            <a:r>
              <a:rPr lang="en-US" sz="2300" dirty="0"/>
              <a:t>. What is the problem? </a:t>
            </a:r>
            <a:endParaRPr lang="en-US" sz="2300" dirty="0" smtClean="0"/>
          </a:p>
          <a:p>
            <a:pPr marL="808038" indent="-85725" algn="just">
              <a:buNone/>
            </a:pPr>
            <a:r>
              <a:rPr lang="en-US" sz="2300" dirty="0" smtClean="0"/>
              <a:t>2</a:t>
            </a:r>
            <a:r>
              <a:rPr lang="en-US" sz="2300" dirty="0"/>
              <a:t>. Why does the problem need to be solved? </a:t>
            </a:r>
            <a:endParaRPr lang="en-US" sz="2300" dirty="0" smtClean="0"/>
          </a:p>
          <a:p>
            <a:pPr marL="808038" indent="-85725" algn="just">
              <a:buNone/>
            </a:pPr>
            <a:r>
              <a:rPr lang="en-US" sz="2300" dirty="0" smtClean="0"/>
              <a:t>3</a:t>
            </a:r>
            <a:r>
              <a:rPr lang="en-US" sz="2300" dirty="0"/>
              <a:t>. How to solve the problem? </a:t>
            </a:r>
            <a:endParaRPr lang="en-IN" sz="2300" dirty="0"/>
          </a:p>
        </p:txBody>
      </p:sp>
    </p:spTree>
    <p:extLst>
      <p:ext uri="{BB962C8B-B14F-4D97-AF65-F5344CB8AC3E}">
        <p14:creationId xmlns:p14="http://schemas.microsoft.com/office/powerpoint/2010/main" val="1517579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5339" y="1228859"/>
            <a:ext cx="7886700" cy="4351338"/>
          </a:xfrm>
        </p:spPr>
        <p:txBody>
          <a:bodyPr>
            <a:normAutofit fontScale="85000" lnSpcReduction="10000"/>
          </a:bodyPr>
          <a:lstStyle/>
          <a:p>
            <a:r>
              <a:rPr lang="en-US" b="1" dirty="0"/>
              <a:t>Step 1: What is the problem? </a:t>
            </a:r>
            <a:endParaRPr lang="en-US" b="1" dirty="0" smtClean="0"/>
          </a:p>
          <a:p>
            <a:pPr marL="0" indent="0">
              <a:buNone/>
            </a:pPr>
            <a:r>
              <a:rPr lang="en-US" dirty="0" smtClean="0"/>
              <a:t>Describe </a:t>
            </a:r>
            <a:r>
              <a:rPr lang="en-US" dirty="0"/>
              <a:t>the problem informally and formally and list assumptions and similar problems. </a:t>
            </a:r>
            <a:endParaRPr lang="en-US" dirty="0" smtClean="0"/>
          </a:p>
          <a:p>
            <a:r>
              <a:rPr lang="en-US" b="1" dirty="0" smtClean="0"/>
              <a:t>Step </a:t>
            </a:r>
            <a:r>
              <a:rPr lang="en-US" b="1" dirty="0"/>
              <a:t>2: Why does the problem need to be solved? </a:t>
            </a:r>
            <a:endParaRPr lang="en-US" b="1" dirty="0" smtClean="0"/>
          </a:p>
          <a:p>
            <a:pPr marL="0" indent="0">
              <a:buNone/>
            </a:pPr>
            <a:r>
              <a:rPr lang="en-US" dirty="0" smtClean="0"/>
              <a:t>List </a:t>
            </a:r>
            <a:r>
              <a:rPr lang="en-US" dirty="0"/>
              <a:t>the motivation for solving the problem, the benefits that the solution will provide and how the solution will be used. </a:t>
            </a:r>
            <a:endParaRPr lang="en-US" dirty="0" smtClean="0"/>
          </a:p>
          <a:p>
            <a:r>
              <a:rPr lang="en-US" b="1" dirty="0" smtClean="0"/>
              <a:t>Step </a:t>
            </a:r>
            <a:r>
              <a:rPr lang="en-US" b="1" dirty="0"/>
              <a:t>3: How would I solve the problem? </a:t>
            </a:r>
            <a:endParaRPr lang="en-US" b="1" dirty="0" smtClean="0"/>
          </a:p>
          <a:p>
            <a:pPr marL="0" indent="0">
              <a:buNone/>
            </a:pPr>
            <a:r>
              <a:rPr lang="en-US" dirty="0" smtClean="0"/>
              <a:t>Describe </a:t>
            </a:r>
            <a:r>
              <a:rPr lang="en-US" dirty="0"/>
              <a:t>how the problem would be solved manually to flush domain knowledge.</a:t>
            </a:r>
            <a:endParaRPr lang="en-IN" dirty="0"/>
          </a:p>
        </p:txBody>
      </p:sp>
    </p:spTree>
    <p:extLst>
      <p:ext uri="{BB962C8B-B14F-4D97-AF65-F5344CB8AC3E}">
        <p14:creationId xmlns:p14="http://schemas.microsoft.com/office/powerpoint/2010/main" val="3671672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5778" t="28269" r="27056" b="17852"/>
          <a:stretch/>
        </p:blipFill>
        <p:spPr>
          <a:xfrm>
            <a:off x="1451813" y="1358103"/>
            <a:ext cx="6041457" cy="5175846"/>
          </a:xfrm>
          <a:prstGeom prst="rect">
            <a:avLst/>
          </a:prstGeom>
        </p:spPr>
      </p:pic>
      <p:sp>
        <p:nvSpPr>
          <p:cNvPr id="5" name="Title 4"/>
          <p:cNvSpPr>
            <a:spLocks noGrp="1"/>
          </p:cNvSpPr>
          <p:nvPr>
            <p:ph type="title"/>
          </p:nvPr>
        </p:nvSpPr>
        <p:spPr/>
        <p:txBody>
          <a:bodyPr/>
          <a:lstStyle/>
          <a:p>
            <a:pPr algn="ctr"/>
            <a:r>
              <a:rPr lang="en-IN" b="1" dirty="0" smtClean="0"/>
              <a:t>Types of Machine Learning</a:t>
            </a:r>
            <a:endParaRPr lang="en-IN" b="1" dirty="0"/>
          </a:p>
        </p:txBody>
      </p:sp>
    </p:spTree>
    <p:extLst>
      <p:ext uri="{BB962C8B-B14F-4D97-AF65-F5344CB8AC3E}">
        <p14:creationId xmlns:p14="http://schemas.microsoft.com/office/powerpoint/2010/main" val="3306986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06994" y="1353987"/>
            <a:ext cx="7886700" cy="4351338"/>
          </a:xfrm>
        </p:spPr>
        <p:txBody>
          <a:bodyPr>
            <a:normAutofit/>
          </a:bodyPr>
          <a:lstStyle/>
          <a:p>
            <a:pPr algn="just"/>
            <a:r>
              <a:rPr lang="en-US" sz="2400" b="1" dirty="0" smtClean="0"/>
              <a:t>Machine </a:t>
            </a:r>
            <a:r>
              <a:rPr lang="en-US" sz="2400" b="1" dirty="0"/>
              <a:t>learning can be classified into three broad categories: </a:t>
            </a:r>
            <a:endParaRPr lang="en-US" sz="2400" b="1" dirty="0" smtClean="0"/>
          </a:p>
          <a:p>
            <a:pPr algn="just"/>
            <a:r>
              <a:rPr lang="en-US" sz="2400" dirty="0" smtClean="0"/>
              <a:t>1</a:t>
            </a:r>
            <a:r>
              <a:rPr lang="en-US" sz="2400" dirty="0"/>
              <a:t>. Supervised learning – Also called predictive learning. A machine predicts the class of unknown objects based on prior </a:t>
            </a:r>
            <a:r>
              <a:rPr lang="en-US" sz="2400" dirty="0" smtClean="0"/>
              <a:t>class related </a:t>
            </a:r>
            <a:r>
              <a:rPr lang="en-US" sz="2400" dirty="0"/>
              <a:t>information of similar objects. </a:t>
            </a:r>
            <a:endParaRPr lang="en-US" sz="2400" dirty="0" smtClean="0"/>
          </a:p>
          <a:p>
            <a:pPr algn="just"/>
            <a:r>
              <a:rPr lang="en-US" sz="2400" dirty="0" smtClean="0"/>
              <a:t>2</a:t>
            </a:r>
            <a:r>
              <a:rPr lang="en-US" sz="2400" dirty="0"/>
              <a:t>. Unsupervised learning – Also called descriptive learning. A machine finds patterns in unknown objects by grouping similar objects together. </a:t>
            </a:r>
            <a:endParaRPr lang="en-US" sz="2400" dirty="0" smtClean="0"/>
          </a:p>
          <a:p>
            <a:pPr algn="just"/>
            <a:r>
              <a:rPr lang="en-US" sz="2400" dirty="0" smtClean="0"/>
              <a:t>3</a:t>
            </a:r>
            <a:r>
              <a:rPr lang="en-US" sz="2400" dirty="0"/>
              <a:t>. Reinforcement learning – A machine learns to act on its own to achieve the given goals.</a:t>
            </a:r>
            <a:endParaRPr lang="en-IN" sz="2400" dirty="0"/>
          </a:p>
        </p:txBody>
      </p:sp>
    </p:spTree>
    <p:extLst>
      <p:ext uri="{BB962C8B-B14F-4D97-AF65-F5344CB8AC3E}">
        <p14:creationId xmlns:p14="http://schemas.microsoft.com/office/powerpoint/2010/main" val="3570369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What is Human Learning?</a:t>
            </a:r>
            <a:endParaRPr lang="en-IN" b="1" dirty="0"/>
          </a:p>
        </p:txBody>
      </p:sp>
      <p:sp>
        <p:nvSpPr>
          <p:cNvPr id="3" name="Content Placeholder 2"/>
          <p:cNvSpPr>
            <a:spLocks noGrp="1"/>
          </p:cNvSpPr>
          <p:nvPr>
            <p:ph idx="1"/>
          </p:nvPr>
        </p:nvSpPr>
        <p:spPr/>
        <p:txBody>
          <a:bodyPr>
            <a:normAutofit/>
          </a:bodyPr>
          <a:lstStyle/>
          <a:p>
            <a:pPr algn="just"/>
            <a:r>
              <a:rPr lang="en-US" sz="2400" dirty="0">
                <a:latin typeface="+mj-lt"/>
              </a:rPr>
              <a:t>L</a:t>
            </a:r>
            <a:r>
              <a:rPr lang="en-US" sz="2400" dirty="0" smtClean="0">
                <a:latin typeface="+mj-lt"/>
              </a:rPr>
              <a:t>earning </a:t>
            </a:r>
            <a:r>
              <a:rPr lang="en-US" sz="2400" dirty="0">
                <a:latin typeface="+mj-lt"/>
              </a:rPr>
              <a:t>is typically referred to as the process of gaining information through observation. </a:t>
            </a:r>
            <a:endParaRPr lang="en-US" sz="2400" dirty="0" smtClean="0">
              <a:latin typeface="+mj-lt"/>
            </a:endParaRPr>
          </a:p>
          <a:p>
            <a:pPr marL="0" indent="0" algn="just">
              <a:buNone/>
            </a:pPr>
            <a:r>
              <a:rPr lang="en-US" sz="2400" b="1" i="1" dirty="0" smtClean="0">
                <a:solidFill>
                  <a:srgbClr val="0070C0"/>
                </a:solidFill>
                <a:latin typeface="+mj-lt"/>
              </a:rPr>
              <a:t>Why </a:t>
            </a:r>
            <a:r>
              <a:rPr lang="en-US" sz="2400" b="1" i="1" dirty="0">
                <a:solidFill>
                  <a:srgbClr val="0070C0"/>
                </a:solidFill>
                <a:latin typeface="+mj-lt"/>
              </a:rPr>
              <a:t>do we need to learn? </a:t>
            </a:r>
            <a:endParaRPr lang="en-US" sz="2400" b="1" i="1" dirty="0" smtClean="0">
              <a:solidFill>
                <a:srgbClr val="0070C0"/>
              </a:solidFill>
              <a:latin typeface="+mj-lt"/>
            </a:endParaRPr>
          </a:p>
          <a:p>
            <a:pPr marL="512763" indent="-346075" algn="just"/>
            <a:r>
              <a:rPr lang="en-US" sz="2400" dirty="0" smtClean="0">
                <a:latin typeface="+mj-lt"/>
              </a:rPr>
              <a:t>In our daily life, we need to carry out multiple activities. </a:t>
            </a:r>
          </a:p>
          <a:p>
            <a:pPr marL="512763" indent="-346075" algn="just"/>
            <a:r>
              <a:rPr lang="en-US" sz="2400" dirty="0" smtClean="0">
                <a:latin typeface="+mj-lt"/>
              </a:rPr>
              <a:t>To do a task in a proper way, we need to have prior information on one or more things related to the task. </a:t>
            </a:r>
          </a:p>
          <a:p>
            <a:pPr marL="512763" indent="-346075" algn="just"/>
            <a:r>
              <a:rPr lang="en-US" sz="2400" dirty="0" smtClean="0">
                <a:latin typeface="+mj-lt"/>
              </a:rPr>
              <a:t>Also, as we keep learning more or in other words acquiring more information, the efficiency in doing the tasks keep improving. </a:t>
            </a:r>
          </a:p>
          <a:p>
            <a:pPr marL="512763" indent="-346075" algn="just"/>
            <a:r>
              <a:rPr lang="en-US" sz="2400" dirty="0" smtClean="0">
                <a:latin typeface="+mj-lt"/>
              </a:rPr>
              <a:t>Thus, with more learning, tasks can be performed more efficiently. </a:t>
            </a:r>
            <a:endParaRPr lang="en-IN" sz="2400" dirty="0">
              <a:latin typeface="+mj-lt"/>
            </a:endParaRPr>
          </a:p>
        </p:txBody>
      </p:sp>
    </p:spTree>
    <p:extLst>
      <p:ext uri="{BB962C8B-B14F-4D97-AF65-F5344CB8AC3E}">
        <p14:creationId xmlns:p14="http://schemas.microsoft.com/office/powerpoint/2010/main" val="1657462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Supervised Learning</a:t>
            </a:r>
            <a:endParaRPr lang="en-IN" b="1" dirty="0"/>
          </a:p>
        </p:txBody>
      </p:sp>
      <p:sp>
        <p:nvSpPr>
          <p:cNvPr id="3" name="Content Placeholder 2"/>
          <p:cNvSpPr>
            <a:spLocks noGrp="1"/>
          </p:cNvSpPr>
          <p:nvPr>
            <p:ph idx="1"/>
          </p:nvPr>
        </p:nvSpPr>
        <p:spPr/>
        <p:txBody>
          <a:bodyPr>
            <a:normAutofit/>
          </a:bodyPr>
          <a:lstStyle/>
          <a:p>
            <a:pPr algn="just"/>
            <a:r>
              <a:rPr lang="en-US" sz="2300" dirty="0"/>
              <a:t>Supervised learning is a type of machine learning that uses labeled data to train machine learning models. In labeled data, the output is already known. The model just needs to map the inputs to the respective outputs. </a:t>
            </a:r>
          </a:p>
          <a:p>
            <a:pPr algn="just"/>
            <a:r>
              <a:rPr lang="en-US" sz="2300" dirty="0"/>
              <a:t>An example of supervised learning </a:t>
            </a:r>
            <a:endParaRPr lang="en-US" sz="2300" dirty="0" smtClean="0"/>
          </a:p>
          <a:p>
            <a:pPr marL="0" indent="0" algn="just">
              <a:buNone/>
            </a:pPr>
            <a:r>
              <a:rPr lang="en-US" sz="2300" dirty="0"/>
              <a:t> </a:t>
            </a:r>
            <a:r>
              <a:rPr lang="en-US" sz="2300" dirty="0" smtClean="0"/>
              <a:t>  is </a:t>
            </a:r>
            <a:r>
              <a:rPr lang="en-US" sz="2300" dirty="0"/>
              <a:t>to train a system that identifies </a:t>
            </a:r>
            <a:endParaRPr lang="en-US" sz="2300" dirty="0" smtClean="0"/>
          </a:p>
          <a:p>
            <a:pPr marL="0" indent="0" algn="just">
              <a:buNone/>
            </a:pPr>
            <a:r>
              <a:rPr lang="en-US" sz="2300" dirty="0"/>
              <a:t> </a:t>
            </a:r>
            <a:r>
              <a:rPr lang="en-US" sz="2300" dirty="0" smtClean="0"/>
              <a:t>  the </a:t>
            </a:r>
            <a:r>
              <a:rPr lang="en-US" sz="2300" dirty="0"/>
              <a:t>image of an animal. </a:t>
            </a:r>
          </a:p>
          <a:p>
            <a:pPr algn="just"/>
            <a:r>
              <a:rPr lang="en-US" sz="2300" dirty="0" smtClean="0"/>
              <a:t>You can </a:t>
            </a:r>
            <a:r>
              <a:rPr lang="en-US" sz="2300" dirty="0"/>
              <a:t>see that </a:t>
            </a:r>
            <a:r>
              <a:rPr lang="en-US" sz="2300" dirty="0" smtClean="0"/>
              <a:t>we </a:t>
            </a:r>
            <a:r>
              <a:rPr lang="en-US" sz="2300" dirty="0"/>
              <a:t>have our trained </a:t>
            </a:r>
          </a:p>
          <a:p>
            <a:pPr marL="0" indent="0" algn="just">
              <a:buNone/>
            </a:pPr>
            <a:r>
              <a:rPr lang="en-US" sz="2300" dirty="0" smtClean="0"/>
              <a:t>   model </a:t>
            </a:r>
            <a:r>
              <a:rPr lang="en-US" sz="2300" dirty="0"/>
              <a:t>that </a:t>
            </a:r>
            <a:r>
              <a:rPr lang="en-US" sz="2300" dirty="0" smtClean="0"/>
              <a:t>identifies </a:t>
            </a:r>
            <a:r>
              <a:rPr lang="en-US" sz="2300" dirty="0"/>
              <a:t>the picture of </a:t>
            </a:r>
            <a:r>
              <a:rPr lang="en-US" sz="2300" dirty="0" smtClean="0"/>
              <a:t>a </a:t>
            </a:r>
            <a:r>
              <a:rPr lang="en-US" sz="2300" dirty="0"/>
              <a:t>cat.</a:t>
            </a:r>
          </a:p>
          <a:p>
            <a:pPr algn="just"/>
            <a:endParaRPr lang="en-IN" sz="2300" dirty="0"/>
          </a:p>
        </p:txBody>
      </p:sp>
      <p:pic>
        <p:nvPicPr>
          <p:cNvPr id="1026" name="Picture 2" descr="Supervised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3200400"/>
            <a:ext cx="3435041" cy="3240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119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7886700" cy="4351338"/>
          </a:xfrm>
        </p:spPr>
        <p:txBody>
          <a:bodyPr>
            <a:noAutofit/>
          </a:bodyPr>
          <a:lstStyle/>
          <a:p>
            <a:pPr marL="0" indent="0" algn="just">
              <a:buNone/>
            </a:pPr>
            <a:r>
              <a:rPr lang="en-US" sz="2400" b="1" dirty="0"/>
              <a:t>Working:</a:t>
            </a:r>
          </a:p>
          <a:p>
            <a:pPr algn="just"/>
            <a:r>
              <a:rPr lang="en-US" sz="2300" dirty="0"/>
              <a:t>Supervised learning algorithms take labeled inputs and map them to the known outputs, which means you already know the target variable.</a:t>
            </a:r>
          </a:p>
          <a:p>
            <a:pPr algn="just"/>
            <a:r>
              <a:rPr lang="en-US" sz="2300" dirty="0"/>
              <a:t>Now, let’s focus on the training process for the supervised learning method.</a:t>
            </a:r>
          </a:p>
          <a:p>
            <a:pPr algn="just"/>
            <a:r>
              <a:rPr lang="en-US" sz="2300" dirty="0"/>
              <a:t>Supervised Learning methods need external supervision to train machine learning models. Hence, the name supervised. They need guidance and additional information to return the desired result</a:t>
            </a:r>
            <a:r>
              <a:rPr lang="en-US" sz="2300" dirty="0" smtClean="0"/>
              <a:t>.</a:t>
            </a:r>
          </a:p>
          <a:p>
            <a:pPr algn="just"/>
            <a:r>
              <a:rPr lang="en-US" sz="2300" dirty="0"/>
              <a:t>Supervised learning algorithms are generally used for solving classification and regression problems. </a:t>
            </a:r>
            <a:endParaRPr lang="en-US" sz="2300" dirty="0" smtClean="0"/>
          </a:p>
          <a:p>
            <a:pPr algn="just"/>
            <a:r>
              <a:rPr lang="en-US" sz="2300" dirty="0"/>
              <a:t>Few of the top supervised learning applications are weather prediction, sales forecasting, stock price analysis</a:t>
            </a:r>
            <a:r>
              <a:rPr lang="en-US" sz="2300" dirty="0" smtClean="0"/>
              <a:t>.</a:t>
            </a:r>
            <a:endParaRPr lang="en-US" sz="2300" dirty="0"/>
          </a:p>
        </p:txBody>
      </p:sp>
    </p:spTree>
    <p:extLst>
      <p:ext uri="{BB962C8B-B14F-4D97-AF65-F5344CB8AC3E}">
        <p14:creationId xmlns:p14="http://schemas.microsoft.com/office/powerpoint/2010/main" val="4680423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6994" y="1767873"/>
            <a:ext cx="7886700" cy="4351338"/>
          </a:xfrm>
        </p:spPr>
        <p:txBody>
          <a:bodyPr>
            <a:normAutofit lnSpcReduction="10000"/>
          </a:bodyPr>
          <a:lstStyle/>
          <a:p>
            <a:pPr algn="just"/>
            <a:r>
              <a:rPr lang="en-US" sz="2300" b="1" dirty="0"/>
              <a:t>a) Classification</a:t>
            </a:r>
          </a:p>
          <a:p>
            <a:pPr algn="just"/>
            <a:r>
              <a:rPr lang="en-US" sz="2300" dirty="0"/>
              <a:t>Classification algorithms are used to solve the classification problems in which the output variable is categorical, such as "</a:t>
            </a:r>
            <a:r>
              <a:rPr lang="en-US" sz="2300" b="1" dirty="0"/>
              <a:t>Yes" or No, Male or Female, Red or Blue, etc</a:t>
            </a:r>
            <a:r>
              <a:rPr lang="en-US" sz="2300" dirty="0"/>
              <a:t>. The classification algorithms predict the categories present in the dataset. Some real-world examples of classification algorithms are </a:t>
            </a:r>
            <a:r>
              <a:rPr lang="en-US" sz="2300" b="1" dirty="0"/>
              <a:t>Spam Detection, Email filtering, etc</a:t>
            </a:r>
            <a:r>
              <a:rPr lang="en-US" sz="2300" b="1" dirty="0" smtClean="0"/>
              <a:t>.</a:t>
            </a:r>
          </a:p>
          <a:p>
            <a:pPr algn="just"/>
            <a:r>
              <a:rPr lang="en-US" sz="2300" b="1" dirty="0"/>
              <a:t>b) Regression</a:t>
            </a:r>
          </a:p>
          <a:p>
            <a:pPr algn="just"/>
            <a:r>
              <a:rPr lang="en-US" sz="2300" dirty="0"/>
              <a:t>Regression algorithms are used to solve regression problems in which there is a linear relationship between input and output variables. These are used to predict continuous output variables, such as market trends, weather prediction, etc.</a:t>
            </a:r>
          </a:p>
          <a:p>
            <a:pPr algn="just"/>
            <a:endParaRPr lang="en-US" sz="2300" dirty="0"/>
          </a:p>
        </p:txBody>
      </p:sp>
    </p:spTree>
    <p:extLst>
      <p:ext uri="{BB962C8B-B14F-4D97-AF65-F5344CB8AC3E}">
        <p14:creationId xmlns:p14="http://schemas.microsoft.com/office/powerpoint/2010/main" val="2148354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3" y="1"/>
            <a:ext cx="7886700" cy="1325563"/>
          </a:xfrm>
        </p:spPr>
        <p:txBody>
          <a:bodyPr/>
          <a:lstStyle/>
          <a:p>
            <a:r>
              <a:rPr lang="en-IN" b="1" dirty="0"/>
              <a:t>Unsupervised Learning</a:t>
            </a:r>
          </a:p>
        </p:txBody>
      </p:sp>
      <p:sp>
        <p:nvSpPr>
          <p:cNvPr id="3" name="Content Placeholder 2"/>
          <p:cNvSpPr>
            <a:spLocks noGrp="1"/>
          </p:cNvSpPr>
          <p:nvPr>
            <p:ph idx="1"/>
          </p:nvPr>
        </p:nvSpPr>
        <p:spPr>
          <a:xfrm>
            <a:off x="628653" y="1122983"/>
            <a:ext cx="7886700" cy="1466215"/>
          </a:xfrm>
        </p:spPr>
        <p:txBody>
          <a:bodyPr>
            <a:normAutofit fontScale="92500"/>
          </a:bodyPr>
          <a:lstStyle/>
          <a:p>
            <a:pPr marL="355600" indent="-355600" algn="just"/>
            <a:r>
              <a:rPr lang="en-US" sz="2300" dirty="0"/>
              <a:t>Unsupervised learning is a type of machine learning that uses unlabeled data to train machines. Unlabeled data doesn’t have a fixed output variable. The model learns from the data, discovers the patterns and features in the data, and returns the output. </a:t>
            </a:r>
          </a:p>
          <a:p>
            <a:pPr algn="just"/>
            <a:endParaRPr lang="en-IN" sz="2300" dirty="0"/>
          </a:p>
        </p:txBody>
      </p:sp>
      <p:pic>
        <p:nvPicPr>
          <p:cNvPr id="4" name="Picture 2" descr="Unsupervised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0695" y="2589196"/>
            <a:ext cx="3564656" cy="419899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28649" y="2448544"/>
            <a:ext cx="4013133" cy="4093428"/>
          </a:xfrm>
          <a:prstGeom prst="rect">
            <a:avLst/>
          </a:prstGeom>
        </p:spPr>
        <p:txBody>
          <a:bodyPr wrap="square">
            <a:spAutoFit/>
          </a:bodyPr>
          <a:lstStyle/>
          <a:p>
            <a:pPr marL="342900" indent="-342900" algn="just">
              <a:buFont typeface="Arial" panose="020B0604020202020204" pitchFamily="34" charset="0"/>
              <a:buChar char="•"/>
            </a:pPr>
            <a:r>
              <a:rPr lang="en-US" sz="2000" dirty="0"/>
              <a:t>Example of an unsupervised learning technique  </a:t>
            </a:r>
            <a:r>
              <a:rPr lang="en-US" sz="2000" dirty="0" smtClean="0"/>
              <a:t>that </a:t>
            </a:r>
            <a:r>
              <a:rPr lang="en-US" sz="2000" dirty="0"/>
              <a:t>uses the images of vehicles to classify  </a:t>
            </a:r>
            <a:r>
              <a:rPr lang="en-US" sz="2000" dirty="0" smtClean="0"/>
              <a:t>if </a:t>
            </a:r>
            <a:r>
              <a:rPr lang="en-US" sz="2000" dirty="0"/>
              <a:t>it’s a bus or a truck. </a:t>
            </a:r>
          </a:p>
          <a:p>
            <a:pPr marL="342900" indent="-342900" algn="just">
              <a:buFont typeface="Arial" panose="020B0604020202020204" pitchFamily="34" charset="0"/>
              <a:buChar char="•"/>
            </a:pPr>
            <a:r>
              <a:rPr lang="en-US" sz="2000" dirty="0" smtClean="0"/>
              <a:t>The </a:t>
            </a:r>
            <a:r>
              <a:rPr lang="en-US" sz="2000" dirty="0"/>
              <a:t>model learns by  </a:t>
            </a:r>
            <a:r>
              <a:rPr lang="en-US" sz="2000" dirty="0" smtClean="0"/>
              <a:t>identifying </a:t>
            </a:r>
            <a:r>
              <a:rPr lang="en-US" sz="2000" dirty="0"/>
              <a:t>the parts of a vehicle, such as a  </a:t>
            </a:r>
            <a:r>
              <a:rPr lang="en-US" sz="2000" dirty="0" smtClean="0"/>
              <a:t>length </a:t>
            </a:r>
            <a:r>
              <a:rPr lang="en-US" sz="2000" dirty="0"/>
              <a:t>and width of the vehicle, the front,  </a:t>
            </a:r>
            <a:r>
              <a:rPr lang="en-US" sz="2000" dirty="0" smtClean="0"/>
              <a:t>and </a:t>
            </a:r>
            <a:r>
              <a:rPr lang="en-US" sz="2000" dirty="0"/>
              <a:t>rear end covers, roof hoods, the types  </a:t>
            </a:r>
            <a:r>
              <a:rPr lang="en-US" sz="2000" dirty="0" smtClean="0"/>
              <a:t>of </a:t>
            </a:r>
            <a:r>
              <a:rPr lang="en-US" sz="2000" dirty="0"/>
              <a:t>wheels used, etc. </a:t>
            </a:r>
            <a:endParaRPr lang="en-US" sz="2000" dirty="0" smtClean="0"/>
          </a:p>
          <a:p>
            <a:pPr marL="342900" indent="-342900" algn="just">
              <a:buFont typeface="Arial" panose="020B0604020202020204" pitchFamily="34" charset="0"/>
              <a:buChar char="•"/>
            </a:pPr>
            <a:r>
              <a:rPr lang="en-US" sz="2000" dirty="0" smtClean="0"/>
              <a:t>Based </a:t>
            </a:r>
            <a:r>
              <a:rPr lang="en-US" sz="2000" dirty="0"/>
              <a:t>on </a:t>
            </a:r>
            <a:r>
              <a:rPr lang="en-US" sz="2000" dirty="0" smtClean="0"/>
              <a:t>these features</a:t>
            </a:r>
            <a:r>
              <a:rPr lang="en-US" sz="2000" dirty="0"/>
              <a:t>, the </a:t>
            </a:r>
            <a:r>
              <a:rPr lang="en-US" sz="2000" dirty="0" smtClean="0"/>
              <a:t>model classifies </a:t>
            </a:r>
            <a:r>
              <a:rPr lang="en-US" sz="2000" dirty="0"/>
              <a:t>if the vehicle  </a:t>
            </a:r>
            <a:r>
              <a:rPr lang="en-US" sz="2000" dirty="0" smtClean="0"/>
              <a:t>is </a:t>
            </a:r>
            <a:r>
              <a:rPr lang="en-US" sz="2000" dirty="0"/>
              <a:t>a bus or a truck.</a:t>
            </a:r>
          </a:p>
        </p:txBody>
      </p:sp>
    </p:spTree>
    <p:extLst>
      <p:ext uri="{BB962C8B-B14F-4D97-AF65-F5344CB8AC3E}">
        <p14:creationId xmlns:p14="http://schemas.microsoft.com/office/powerpoint/2010/main" val="2360435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990600"/>
            <a:ext cx="7886700" cy="4351338"/>
          </a:xfrm>
        </p:spPr>
        <p:txBody>
          <a:bodyPr>
            <a:noAutofit/>
          </a:bodyPr>
          <a:lstStyle/>
          <a:p>
            <a:pPr marL="0" indent="0" algn="just">
              <a:buNone/>
            </a:pPr>
            <a:r>
              <a:rPr lang="en-US" sz="2400" b="1" dirty="0"/>
              <a:t>Working:</a:t>
            </a:r>
          </a:p>
          <a:p>
            <a:pPr algn="just"/>
            <a:r>
              <a:rPr lang="en-US" sz="2400" dirty="0"/>
              <a:t>Unsupervised learning finds patterns and understands the trends in the data to discover the output. So, the model tries to label the data based on the features of the input data.</a:t>
            </a:r>
          </a:p>
          <a:p>
            <a:pPr algn="just"/>
            <a:r>
              <a:rPr lang="en-US" sz="2400" dirty="0"/>
              <a:t>The training process used in unsupervised learning techniques does not need any supervision to build models. They learn on their own and predict the output</a:t>
            </a:r>
            <a:r>
              <a:rPr lang="en-US" sz="2400" dirty="0" smtClean="0"/>
              <a:t>.</a:t>
            </a:r>
            <a:endParaRPr lang="en-US" sz="2400" dirty="0"/>
          </a:p>
          <a:p>
            <a:pPr algn="just"/>
            <a:r>
              <a:rPr lang="en-US" sz="2400" dirty="0"/>
              <a:t>Unsupervised learning is used for solving clustering and association problems</a:t>
            </a:r>
            <a:r>
              <a:rPr lang="en-US" sz="2400" dirty="0" smtClean="0"/>
              <a:t>.</a:t>
            </a:r>
          </a:p>
          <a:p>
            <a:pPr algn="just"/>
            <a:r>
              <a:rPr lang="en-US" sz="2400" dirty="0"/>
              <a:t>One of the applications of unsupervised learning is customer segmentation. Based on customer behavior, likes, dislikes, and interests, you can segment and cluster similar customers into a group. </a:t>
            </a:r>
          </a:p>
        </p:txBody>
      </p:sp>
    </p:spTree>
    <p:extLst>
      <p:ext uri="{BB962C8B-B14F-4D97-AF65-F5344CB8AC3E}">
        <p14:creationId xmlns:p14="http://schemas.microsoft.com/office/powerpoint/2010/main" val="418256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57200"/>
            <a:ext cx="7886700" cy="4351338"/>
          </a:xfrm>
        </p:spPr>
        <p:txBody>
          <a:bodyPr>
            <a:noAutofit/>
          </a:bodyPr>
          <a:lstStyle/>
          <a:p>
            <a:pPr algn="just"/>
            <a:r>
              <a:rPr lang="en-US" sz="2300" b="1" dirty="0"/>
              <a:t>1) Clustering</a:t>
            </a:r>
          </a:p>
          <a:p>
            <a:pPr algn="just"/>
            <a:r>
              <a:rPr lang="en-US" sz="2300" dirty="0"/>
              <a:t>The clustering technique is used when we want to find the inherent groups from the data. It is a way to group the objects into a cluster such that the objects with the most similarities remain in one group and have fewer or no similarities with the objects of other groups. An example of the clustering algorithm is grouping the customers by their purchasing </a:t>
            </a:r>
            <a:r>
              <a:rPr lang="en-US" sz="2300" dirty="0" err="1"/>
              <a:t>behaviour</a:t>
            </a:r>
            <a:r>
              <a:rPr lang="en-US" sz="2300" dirty="0" smtClean="0"/>
              <a:t>.</a:t>
            </a:r>
          </a:p>
          <a:p>
            <a:pPr algn="just"/>
            <a:r>
              <a:rPr lang="en-US" sz="2300" b="1" dirty="0"/>
              <a:t>2) Association</a:t>
            </a:r>
          </a:p>
          <a:p>
            <a:pPr algn="just"/>
            <a:r>
              <a:rPr lang="en-US" sz="2300" dirty="0"/>
              <a:t>Association rule learning is an unsupervised learning technique, which finds interesting relations among variables within a large dataset. The main aim of this learning algorithm is to find the dependency of one data item on another data item and map those variables accordingly so that it can generate maximum profit. This algorithm is mainly applied in </a:t>
            </a:r>
            <a:r>
              <a:rPr lang="en-US" sz="2300" b="1" dirty="0"/>
              <a:t>Market Basket analysis, Web usage mining, continuous production</a:t>
            </a:r>
            <a:r>
              <a:rPr lang="en-US" sz="2300" dirty="0"/>
              <a:t>, etc.</a:t>
            </a:r>
          </a:p>
          <a:p>
            <a:pPr algn="just"/>
            <a:endParaRPr lang="en-US" sz="2300" dirty="0"/>
          </a:p>
        </p:txBody>
      </p:sp>
    </p:spTree>
    <p:extLst>
      <p:ext uri="{BB962C8B-B14F-4D97-AF65-F5344CB8AC3E}">
        <p14:creationId xmlns:p14="http://schemas.microsoft.com/office/powerpoint/2010/main" val="3350713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HUMAN LEARNING</a:t>
            </a:r>
            <a:endParaRPr lang="en-US" b="1" dirty="0"/>
          </a:p>
        </p:txBody>
      </p:sp>
      <p:sp>
        <p:nvSpPr>
          <p:cNvPr id="3" name="Content Placeholder 2"/>
          <p:cNvSpPr>
            <a:spLocks noGrp="1"/>
          </p:cNvSpPr>
          <p:nvPr>
            <p:ph idx="1"/>
          </p:nvPr>
        </p:nvSpPr>
        <p:spPr/>
        <p:txBody>
          <a:bodyPr>
            <a:noAutofit/>
          </a:bodyPr>
          <a:lstStyle/>
          <a:p>
            <a:pPr algn="just"/>
            <a:r>
              <a:rPr lang="en-US" sz="2400" dirty="0" smtClean="0"/>
              <a:t>Human learning happens in one of the three ways – </a:t>
            </a:r>
          </a:p>
          <a:p>
            <a:pPr algn="just"/>
            <a:r>
              <a:rPr lang="en-US" sz="2400" dirty="0" smtClean="0"/>
              <a:t>(1) either somebody who is an expert in the subject directly teaches us- falls under the category of learning directly under expert guidance </a:t>
            </a:r>
          </a:p>
          <a:p>
            <a:pPr algn="just"/>
            <a:r>
              <a:rPr lang="en-US" sz="2400" dirty="0" smtClean="0"/>
              <a:t>(2) we build our own notion indirectly based on what we have learnt from the expert in the past - falls under learning guided by knowledge gained from experts</a:t>
            </a:r>
          </a:p>
          <a:p>
            <a:pPr algn="just"/>
            <a:r>
              <a:rPr lang="en-US" sz="2400" dirty="0" smtClean="0"/>
              <a:t>(3) we do it ourselves, may be after multiple attempts, some being unsuccessful – falls under learning by self or self learning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Learning under expert guidance</a:t>
            </a:r>
            <a:endParaRPr lang="en-US" b="1" dirty="0"/>
          </a:p>
        </p:txBody>
      </p:sp>
      <p:sp>
        <p:nvSpPr>
          <p:cNvPr id="3" name="Content Placeholder 2"/>
          <p:cNvSpPr>
            <a:spLocks noGrp="1"/>
          </p:cNvSpPr>
          <p:nvPr>
            <p:ph idx="1"/>
          </p:nvPr>
        </p:nvSpPr>
        <p:spPr/>
        <p:txBody>
          <a:bodyPr>
            <a:normAutofit/>
          </a:bodyPr>
          <a:lstStyle/>
          <a:p>
            <a:pPr algn="just"/>
            <a:r>
              <a:rPr lang="en-US" sz="2400" dirty="0" smtClean="0"/>
              <a:t>In all phases of life of a human being, there is an element of guided learning. </a:t>
            </a:r>
          </a:p>
          <a:p>
            <a:pPr algn="just"/>
            <a:r>
              <a:rPr lang="en-US" sz="2400" dirty="0" smtClean="0"/>
              <a:t>This learning is imparted by someone, purely because of the fact that he/she has already gathered the knowledge by virtue of his/her experience in that field. </a:t>
            </a:r>
          </a:p>
          <a:p>
            <a:pPr algn="just"/>
            <a:r>
              <a:rPr lang="en-US" sz="2400" dirty="0" smtClean="0"/>
              <a:t>So guided learning is the process of gaining information from a person having sufficient knowledge due to the past experience.</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 Learning guided by knowledge gained from experts</a:t>
            </a:r>
            <a:endParaRPr lang="en-US" b="1" dirty="0"/>
          </a:p>
        </p:txBody>
      </p:sp>
      <p:sp>
        <p:nvSpPr>
          <p:cNvPr id="3" name="Content Placeholder 2"/>
          <p:cNvSpPr>
            <a:spLocks noGrp="1"/>
          </p:cNvSpPr>
          <p:nvPr>
            <p:ph idx="1"/>
          </p:nvPr>
        </p:nvSpPr>
        <p:spPr/>
        <p:txBody>
          <a:bodyPr>
            <a:normAutofit/>
          </a:bodyPr>
          <a:lstStyle/>
          <a:p>
            <a:pPr algn="just"/>
            <a:r>
              <a:rPr lang="en-US" sz="2400" dirty="0" smtClean="0"/>
              <a:t>An essential part of learning also happens with the knowledge which has been imparted by teacher or mentor at some point of time in some other form/context.</a:t>
            </a:r>
          </a:p>
          <a:p>
            <a:pPr algn="just"/>
            <a:r>
              <a:rPr lang="en-US" sz="2400" dirty="0" smtClean="0"/>
              <a:t>For example, a baby can group together all objects of same color even if his parents have not specifically taught him to do so. He is able to do so because at some point of time or other his parents have told him which color is blue, which is red, which is green, etc</a:t>
            </a:r>
          </a:p>
          <a:p>
            <a:pPr algn="just"/>
            <a:r>
              <a:rPr lang="en-US" sz="2400" dirty="0" smtClean="0"/>
              <a:t>Like this, in all situations, there is no direct learning. It is some past information shared on some different context, which is used as a learning to make decisions. </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Learning by self</a:t>
            </a:r>
            <a:endParaRPr lang="en-US" b="1" dirty="0"/>
          </a:p>
        </p:txBody>
      </p:sp>
      <p:sp>
        <p:nvSpPr>
          <p:cNvPr id="3" name="Content Placeholder 2"/>
          <p:cNvSpPr>
            <a:spLocks noGrp="1"/>
          </p:cNvSpPr>
          <p:nvPr>
            <p:ph idx="1"/>
          </p:nvPr>
        </p:nvSpPr>
        <p:spPr/>
        <p:txBody>
          <a:bodyPr>
            <a:noAutofit/>
          </a:bodyPr>
          <a:lstStyle/>
          <a:p>
            <a:pPr algn="just"/>
            <a:r>
              <a:rPr lang="en-US" sz="2400" dirty="0" smtClean="0"/>
              <a:t>In many situations, humans are left to learn on their own.</a:t>
            </a:r>
          </a:p>
          <a:p>
            <a:pPr algn="just"/>
            <a:r>
              <a:rPr lang="en-US" sz="2400" dirty="0" smtClean="0"/>
              <a:t>A classic example is a baby learning to walk through obstacles. He bumps on to obstacles and falls down multiple times till he learns that whenever there is an obstacle, he needs to cross over it. He faces the same challenge while learning to ride a cycle as a kid or drive a car as an adult. </a:t>
            </a:r>
          </a:p>
          <a:p>
            <a:pPr algn="just"/>
            <a:r>
              <a:rPr lang="en-US" sz="2400" dirty="0" smtClean="0"/>
              <a:t>Not all things are taught by others. </a:t>
            </a:r>
          </a:p>
          <a:p>
            <a:pPr algn="just"/>
            <a:r>
              <a:rPr lang="en-US" sz="2400" dirty="0" smtClean="0"/>
              <a:t>A lot of things need to be learnt only from mistakes made in the past. </a:t>
            </a:r>
          </a:p>
          <a:p>
            <a:pPr algn="just"/>
            <a:r>
              <a:rPr lang="en-US" sz="2400" dirty="0" smtClean="0"/>
              <a:t>We tend to form a check list on things that we should do, and things that we should not do, based on our experiences.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Machine Learning?</a:t>
            </a:r>
            <a:endParaRPr lang="en-IN" b="1" dirty="0"/>
          </a:p>
        </p:txBody>
      </p:sp>
      <p:sp>
        <p:nvSpPr>
          <p:cNvPr id="3" name="Content Placeholder 2"/>
          <p:cNvSpPr>
            <a:spLocks noGrp="1"/>
          </p:cNvSpPr>
          <p:nvPr>
            <p:ph idx="1"/>
          </p:nvPr>
        </p:nvSpPr>
        <p:spPr/>
        <p:txBody>
          <a:bodyPr>
            <a:normAutofit/>
          </a:bodyPr>
          <a:lstStyle/>
          <a:p>
            <a:pPr algn="just"/>
            <a:r>
              <a:rPr lang="en-US" sz="2400" dirty="0"/>
              <a:t>Before answering the question ‘What is machine learning?’ more fundamental questions that peep into one’s mind are </a:t>
            </a:r>
            <a:endParaRPr lang="en-US" sz="2400" dirty="0" smtClean="0"/>
          </a:p>
          <a:p>
            <a:pPr marL="539750" indent="311150" algn="just"/>
            <a:r>
              <a:rPr lang="en-US" sz="2400" dirty="0" smtClean="0"/>
              <a:t>Do </a:t>
            </a:r>
            <a:r>
              <a:rPr lang="en-US" sz="2400" dirty="0"/>
              <a:t>machines really learn? </a:t>
            </a:r>
            <a:endParaRPr lang="en-US" sz="2400" dirty="0" smtClean="0"/>
          </a:p>
          <a:p>
            <a:pPr marL="539750" indent="311150" algn="just"/>
            <a:r>
              <a:rPr lang="en-US" sz="2400" dirty="0" smtClean="0"/>
              <a:t>If </a:t>
            </a:r>
            <a:r>
              <a:rPr lang="en-US" sz="2400" dirty="0"/>
              <a:t>so, how do they learn? </a:t>
            </a:r>
            <a:endParaRPr lang="en-US" sz="2400" dirty="0" smtClean="0"/>
          </a:p>
          <a:p>
            <a:pPr marL="539750" indent="311150" algn="just"/>
            <a:r>
              <a:rPr lang="en-US" sz="2400" dirty="0" smtClean="0"/>
              <a:t>Which </a:t>
            </a:r>
            <a:r>
              <a:rPr lang="en-US" sz="2400" dirty="0"/>
              <a:t>problem can we consider as a well-posed learning problem? </a:t>
            </a:r>
            <a:endParaRPr lang="en-US" sz="2400" dirty="0" smtClean="0"/>
          </a:p>
          <a:p>
            <a:pPr marL="539750" indent="311150" algn="just"/>
            <a:r>
              <a:rPr lang="en-US" sz="2400" dirty="0" smtClean="0"/>
              <a:t>What </a:t>
            </a:r>
            <a:r>
              <a:rPr lang="en-US" sz="2400" dirty="0"/>
              <a:t>are the important features that are required to well-define a learning problem? </a:t>
            </a:r>
            <a:endParaRPr lang="en-IN" sz="2400" dirty="0"/>
          </a:p>
        </p:txBody>
      </p:sp>
    </p:spTree>
    <p:extLst>
      <p:ext uri="{BB962C8B-B14F-4D97-AF65-F5344CB8AC3E}">
        <p14:creationId xmlns:p14="http://schemas.microsoft.com/office/powerpoint/2010/main" val="1604101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Definition</a:t>
            </a:r>
            <a:endParaRPr lang="en-IN" b="1" dirty="0"/>
          </a:p>
        </p:txBody>
      </p:sp>
      <p:sp>
        <p:nvSpPr>
          <p:cNvPr id="3" name="Content Placeholder 2"/>
          <p:cNvSpPr>
            <a:spLocks noGrp="1"/>
          </p:cNvSpPr>
          <p:nvPr>
            <p:ph idx="1"/>
          </p:nvPr>
        </p:nvSpPr>
        <p:spPr/>
        <p:txBody>
          <a:bodyPr>
            <a:normAutofit fontScale="92500"/>
          </a:bodyPr>
          <a:lstStyle/>
          <a:p>
            <a:pPr algn="just"/>
            <a:r>
              <a:rPr lang="en-US" sz="2400" dirty="0" smtClean="0"/>
              <a:t>The </a:t>
            </a:r>
            <a:r>
              <a:rPr lang="en-US" sz="2400" dirty="0"/>
              <a:t>one which is perhaps most relevant, concise and accepted universally is the one </a:t>
            </a:r>
            <a:r>
              <a:rPr lang="en-US" sz="2400" dirty="0" smtClean="0"/>
              <a:t>stated </a:t>
            </a:r>
            <a:r>
              <a:rPr lang="en-US" sz="2400" dirty="0"/>
              <a:t>by Tom M. </a:t>
            </a:r>
            <a:r>
              <a:rPr lang="en-US" sz="2400" dirty="0" smtClean="0"/>
              <a:t>Mitchell</a:t>
            </a:r>
          </a:p>
          <a:p>
            <a:pPr marL="0" indent="0" algn="just">
              <a:buNone/>
            </a:pPr>
            <a:r>
              <a:rPr lang="en-US" sz="2400" dirty="0">
                <a:solidFill>
                  <a:srgbClr val="FF0000"/>
                </a:solidFill>
              </a:rPr>
              <a:t>‘A computer program is said to learn from experience E with respect to some class of tasks T and performance measure P, if its performance at tasks in T, as measured by P, improves with experience E</a:t>
            </a:r>
            <a:r>
              <a:rPr lang="en-US" sz="2400" dirty="0" smtClean="0">
                <a:solidFill>
                  <a:srgbClr val="FF0000"/>
                </a:solidFill>
              </a:rPr>
              <a:t>.’</a:t>
            </a:r>
          </a:p>
          <a:p>
            <a:pPr marL="0" indent="0" algn="just">
              <a:buNone/>
            </a:pPr>
            <a:endParaRPr lang="en-US" sz="2400" dirty="0">
              <a:solidFill>
                <a:srgbClr val="FF0000"/>
              </a:solidFill>
            </a:endParaRPr>
          </a:p>
          <a:p>
            <a:pPr marL="0" indent="0" algn="just">
              <a:buNone/>
            </a:pPr>
            <a:r>
              <a:rPr lang="en-US" sz="2400" dirty="0"/>
              <a:t>What this essentially means is that a machine can be considered to learn if it is able to gather experience by doing a certain task and improve its performance in doing the similar tasks in the future. When we talk about past experience, it means past data related to the task. This data is an input to the machine from some source.</a:t>
            </a:r>
            <a:endParaRPr lang="en-IN" sz="2400" dirty="0"/>
          </a:p>
          <a:p>
            <a:pPr marL="0" indent="0" algn="just">
              <a:buNone/>
            </a:pPr>
            <a:endParaRPr lang="en-IN" sz="2400" dirty="0">
              <a:solidFill>
                <a:srgbClr val="FF0000"/>
              </a:solidFill>
            </a:endParaRPr>
          </a:p>
        </p:txBody>
      </p:sp>
    </p:spTree>
    <p:extLst>
      <p:ext uri="{BB962C8B-B14F-4D97-AF65-F5344CB8AC3E}">
        <p14:creationId xmlns:p14="http://schemas.microsoft.com/office/powerpoint/2010/main" val="4056326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b="1" dirty="0"/>
          </a:p>
        </p:txBody>
      </p:sp>
      <p:sp>
        <p:nvSpPr>
          <p:cNvPr id="3" name="Content Placeholder 2"/>
          <p:cNvSpPr>
            <a:spLocks noGrp="1"/>
          </p:cNvSpPr>
          <p:nvPr>
            <p:ph idx="1"/>
          </p:nvPr>
        </p:nvSpPr>
        <p:spPr/>
        <p:txBody>
          <a:bodyPr>
            <a:normAutofit/>
          </a:bodyPr>
          <a:lstStyle/>
          <a:p>
            <a:pPr algn="just"/>
            <a:r>
              <a:rPr lang="en-US" dirty="0" smtClean="0"/>
              <a:t>In the context of the learning to play checkers, </a:t>
            </a:r>
          </a:p>
          <a:p>
            <a:pPr lvl="2" algn="just"/>
            <a:r>
              <a:rPr lang="en-US" sz="2400" dirty="0" smtClean="0"/>
              <a:t>E represents the experience of playing the game, </a:t>
            </a:r>
          </a:p>
          <a:p>
            <a:pPr lvl="2" algn="just"/>
            <a:r>
              <a:rPr lang="en-US" sz="2400" dirty="0" smtClean="0"/>
              <a:t>T represents the task of playing checkers and </a:t>
            </a:r>
          </a:p>
          <a:p>
            <a:pPr lvl="2" algn="just"/>
            <a:r>
              <a:rPr lang="en-US" sz="2400" dirty="0" smtClean="0"/>
              <a:t>P is the performance measure indicated by the percentage of games won by the player. </a:t>
            </a:r>
          </a:p>
          <a:p>
            <a:pPr algn="just"/>
            <a:r>
              <a:rPr lang="en-US" dirty="0" smtClean="0"/>
              <a:t>The same mapping can be applied for any other machine learning problem,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2258</Words>
  <Application>Microsoft Office PowerPoint</Application>
  <PresentationFormat>On-screen Show (4:3)</PresentationFormat>
  <Paragraphs>127</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Courier New</vt:lpstr>
      <vt:lpstr>Office Theme</vt:lpstr>
      <vt:lpstr>UNIT-II Machine Learning</vt:lpstr>
      <vt:lpstr>What is Human Learning?</vt:lpstr>
      <vt:lpstr>TYPES OF HUMAN LEARNING</vt:lpstr>
      <vt:lpstr>1. Learning under expert guidance</vt:lpstr>
      <vt:lpstr>2. Learning guided by knowledge gained from experts</vt:lpstr>
      <vt:lpstr>3. Learning by self</vt:lpstr>
      <vt:lpstr>What is Machine Learning?</vt:lpstr>
      <vt:lpstr>Definition</vt:lpstr>
      <vt:lpstr>Example</vt:lpstr>
      <vt:lpstr>How do machines learn? </vt:lpstr>
      <vt:lpstr>Abstraction</vt:lpstr>
      <vt:lpstr>PowerPoint Presentation</vt:lpstr>
      <vt:lpstr>PowerPoint Presentation</vt:lpstr>
      <vt:lpstr>Generalization</vt:lpstr>
      <vt:lpstr>PowerPoint Presentation</vt:lpstr>
      <vt:lpstr>Well-posed learning problem</vt:lpstr>
      <vt:lpstr>PowerPoint Presentation</vt:lpstr>
      <vt:lpstr>Types of Machine Learning</vt:lpstr>
      <vt:lpstr>PowerPoint Presentation</vt:lpstr>
      <vt:lpstr>Supervised Learning</vt:lpstr>
      <vt:lpstr>PowerPoint Presentation</vt:lpstr>
      <vt:lpstr>PowerPoint Presentation</vt:lpstr>
      <vt:lpstr>Unsupervised Learning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UNIT-II Machine Learning</dc:title>
  <dc:creator>Admin</dc:creator>
  <cp:lastModifiedBy>USER</cp:lastModifiedBy>
  <cp:revision>4</cp:revision>
  <dcterms:created xsi:type="dcterms:W3CDTF">2022-01-05T05:43:21Z</dcterms:created>
  <dcterms:modified xsi:type="dcterms:W3CDTF">2022-01-11T14:23:00Z</dcterms:modified>
</cp:coreProperties>
</file>