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2" r:id="rId2"/>
    <p:sldId id="334" r:id="rId3"/>
    <p:sldId id="331" r:id="rId4"/>
    <p:sldId id="312" r:id="rId5"/>
    <p:sldId id="313" r:id="rId6"/>
    <p:sldId id="350" r:id="rId7"/>
    <p:sldId id="315" r:id="rId8"/>
    <p:sldId id="335" r:id="rId9"/>
    <p:sldId id="316" r:id="rId10"/>
    <p:sldId id="338" r:id="rId11"/>
    <p:sldId id="339" r:id="rId12"/>
    <p:sldId id="336" r:id="rId13"/>
    <p:sldId id="328" r:id="rId14"/>
    <p:sldId id="351" r:id="rId15"/>
    <p:sldId id="357" r:id="rId16"/>
    <p:sldId id="355" r:id="rId17"/>
    <p:sldId id="356" r:id="rId18"/>
    <p:sldId id="317" r:id="rId19"/>
    <p:sldId id="354" r:id="rId20"/>
    <p:sldId id="318" r:id="rId21"/>
    <p:sldId id="345" r:id="rId22"/>
    <p:sldId id="346" r:id="rId23"/>
    <p:sldId id="319" r:id="rId24"/>
    <p:sldId id="323" r:id="rId25"/>
    <p:sldId id="3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6788" autoAdjust="0"/>
  </p:normalViewPr>
  <p:slideViewPr>
    <p:cSldViewPr snapToGrid="0">
      <p:cViewPr varScale="1">
        <p:scale>
          <a:sx n="63" d="100"/>
          <a:sy n="63" d="100"/>
        </p:scale>
        <p:origin x="10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6A1F-6541-4B3D-B0FB-D0E8A166E9D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1F6F-5708-4481-A418-5F3B3243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9144000" cy="86908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EA03-AD9A-485C-BFC8-19358E1DBCF2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79" y="3997880"/>
            <a:ext cx="9144000" cy="3848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3128795"/>
            <a:ext cx="12192000" cy="1253917"/>
          </a:xfrm>
          <a:prstGeom prst="rect">
            <a:avLst/>
          </a:prstGeom>
          <a:solidFill>
            <a:srgbClr val="5073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698"/>
              </a:solidFill>
              <a:latin typeface="Bebas Neue" panose="020B0606020202050201" pitchFamily="34" charset="-9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4379" y="3958070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E4E2-E67C-4D70-8C62-BC8843EC04CF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4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058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51120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3972-275D-4C15-B475-7247558C3CA3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885344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8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F6DA-455E-4748-947B-B7C9E951BFBC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Iwasaki	kaiwasaki@berkeley.edu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906-3D6A-414C-9637-2C1EAEC2BBB2}" type="datetime1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Iwasaki kaiwasaki@berkeley.edu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0"/>
            <a:ext cx="6702805" cy="6858000"/>
          </a:xfrm>
          <a:prstGeom prst="rect">
            <a:avLst/>
          </a:prstGeom>
          <a:solidFill>
            <a:srgbClr val="507392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0729" y="3330429"/>
            <a:ext cx="10515600" cy="7762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22762" y="4039607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2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3C44-46DA-44B9-BA8A-FB4452A501B7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8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10899366" cy="86908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Startup Database and </a:t>
            </a:r>
            <a:r>
              <a:rPr lang="en-US" sz="3200" b="1" dirty="0"/>
              <a:t>Recommendation </a:t>
            </a:r>
            <a:r>
              <a:rPr lang="en-US" sz="3200" b="1" dirty="0" smtClean="0"/>
              <a:t>Engine</a:t>
            </a:r>
            <a:endParaRPr 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379" y="557784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Iwasaki</a:t>
            </a:r>
          </a:p>
          <a:p>
            <a:r>
              <a:rPr lang="en-US" dirty="0" smtClean="0"/>
              <a:t>kaiwasaki@berkeley.edu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11589" y="182880"/>
            <a:ext cx="4894217" cy="14517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Work In Progress</a:t>
            </a:r>
            <a:endParaRPr lang="en-US" sz="4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Address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Company address is import input for the recommendation engine because many of us care where we work at.</a:t>
            </a:r>
          </a:p>
          <a:p>
            <a:pPr marL="0" indent="0">
              <a:buNone/>
            </a:pPr>
            <a:r>
              <a:rPr lang="en-US" sz="2000" b="1" dirty="0" smtClean="0"/>
              <a:t>Challenge:</a:t>
            </a:r>
            <a:r>
              <a:rPr lang="en-US" sz="2000" dirty="0" smtClean="0"/>
              <a:t> Some companies don’t input their company address at LinkedIn. Some companies are based outside of US and thus their addresses have different formatting.</a:t>
            </a:r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3693676"/>
            <a:ext cx="4752975" cy="24955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453746" y="6260661"/>
            <a:ext cx="45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only says United States for Headquarters.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64" y="2852859"/>
            <a:ext cx="2587278" cy="333636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633723" y="6260661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doesn’t have address at all.</a:t>
            </a:r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Solution to extract/revise Company Address 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 Multi-step </a:t>
            </a:r>
            <a:r>
              <a:rPr lang="en-US" dirty="0" smtClean="0"/>
              <a:t>approach: </a:t>
            </a:r>
            <a:r>
              <a:rPr lang="en-US" dirty="0" smtClean="0"/>
              <a:t>first focus on label countries and then focus on US companies to extract zip code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Step1</a:t>
            </a:r>
            <a:r>
              <a:rPr lang="en-US" dirty="0"/>
              <a:t>: Complete labeling by </a:t>
            </a:r>
            <a:r>
              <a:rPr lang="en-US" dirty="0" smtClean="0"/>
              <a:t>countries</a:t>
            </a:r>
          </a:p>
          <a:p>
            <a:pPr lvl="1"/>
            <a:r>
              <a:rPr lang="en-US" dirty="0" smtClean="0"/>
              <a:t>Country list scraped from Wikipedia --- </a:t>
            </a:r>
            <a:r>
              <a:rPr lang="en-US" i="1" dirty="0" smtClean="0"/>
              <a:t>get_country_from_wiki.py</a:t>
            </a:r>
          </a:p>
          <a:p>
            <a:pPr lvl="1"/>
            <a:r>
              <a:rPr lang="en-US" dirty="0" smtClean="0"/>
              <a:t>Extract country information from features collected so far</a:t>
            </a:r>
            <a:endParaRPr lang="en-US" dirty="0"/>
          </a:p>
          <a:p>
            <a:endParaRPr lang="en-US" sz="500" dirty="0" smtClean="0"/>
          </a:p>
          <a:p>
            <a:r>
              <a:rPr lang="en-US" dirty="0" smtClean="0"/>
              <a:t>Step2: Focus on the US companies and get zip code for them</a:t>
            </a:r>
          </a:p>
          <a:p>
            <a:pPr marL="457200" lvl="1" indent="0">
              <a:buNone/>
            </a:pPr>
            <a:r>
              <a:rPr lang="en-US" dirty="0" smtClean="0"/>
              <a:t>For missing or insufficient information</a:t>
            </a:r>
          </a:p>
          <a:p>
            <a:pPr lvl="1"/>
            <a:r>
              <a:rPr lang="en-US" dirty="0" smtClean="0"/>
              <a:t>Google Search ---  </a:t>
            </a:r>
            <a:r>
              <a:rPr lang="en-US" i="1" dirty="0" smtClean="0"/>
              <a:t>get_comnay_address.py</a:t>
            </a:r>
            <a:endParaRPr lang="en-US" dirty="0" smtClean="0"/>
          </a:p>
          <a:p>
            <a:pPr lvl="1"/>
            <a:r>
              <a:rPr lang="en-US" dirty="0" smtClean="0"/>
              <a:t>Company Website --- </a:t>
            </a:r>
            <a:r>
              <a:rPr lang="en-US" i="1" dirty="0" smtClean="0"/>
              <a:t>get_location_from_company_website.py</a:t>
            </a:r>
          </a:p>
          <a:p>
            <a:pPr lvl="1"/>
            <a:r>
              <a:rPr lang="en-US" dirty="0" smtClean="0"/>
              <a:t>Bloomberg  --- </a:t>
            </a:r>
            <a:r>
              <a:rPr lang="en-US" i="1" dirty="0" smtClean="0"/>
              <a:t>get_company_address_from_Bloomberg.py</a:t>
            </a:r>
          </a:p>
          <a:p>
            <a:endParaRPr lang="en-US" sz="500" dirty="0" smtClean="0"/>
          </a:p>
          <a:p>
            <a:r>
              <a:rPr lang="en-US" dirty="0" smtClean="0"/>
              <a:t>Step3: Gain state, city, geo location from the zip code for US companies</a:t>
            </a:r>
          </a:p>
          <a:p>
            <a:pPr marL="457200" lvl="1" indent="0">
              <a:buNone/>
            </a:pPr>
            <a:r>
              <a:rPr lang="en-US" dirty="0"/>
              <a:t>Use two python modules to capture </a:t>
            </a:r>
            <a:r>
              <a:rPr lang="en-US" dirty="0" smtClean="0"/>
              <a:t>city and state because both of them have some missing 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Industry </a:t>
            </a:r>
            <a:r>
              <a:rPr lang="en-US" b="1" dirty="0"/>
              <a:t>A</a:t>
            </a:r>
            <a:r>
              <a:rPr lang="en-US" b="1" dirty="0" smtClean="0"/>
              <a:t>ttributes from Description</a:t>
            </a:r>
            <a:endParaRPr 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811" y="1007864"/>
            <a:ext cx="10794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Challenges: </a:t>
            </a:r>
            <a:r>
              <a:rPr lang="en-US" sz="1600" dirty="0" smtClean="0"/>
              <a:t>Industries have been arbitrarily assigned to companies. As a result, there are 49 unique industries for about 300 companies. There are three problems in order </a:t>
            </a:r>
            <a:r>
              <a:rPr lang="en-US" sz="1600" dirty="0" smtClean="0"/>
              <a:t>for</a:t>
            </a:r>
            <a:r>
              <a:rPr lang="en-US" sz="1600" dirty="0" smtClean="0"/>
              <a:t> </a:t>
            </a:r>
            <a:r>
              <a:rPr lang="en-US" sz="1600" dirty="0" smtClean="0"/>
              <a:t>recommendation engine to work: </a:t>
            </a:r>
            <a:endParaRPr lang="en-US" sz="1600" dirty="0" smtClean="0"/>
          </a:p>
          <a:p>
            <a:pPr marL="342900" indent="-342900">
              <a:buAutoNum type="arabicParenR"/>
            </a:pPr>
            <a:r>
              <a:rPr lang="en-US" sz="1600" b="1" i="1" dirty="0" smtClean="0"/>
              <a:t>Some </a:t>
            </a:r>
            <a:r>
              <a:rPr lang="en-US" sz="1600" b="1" i="1" dirty="0" smtClean="0"/>
              <a:t>industries are quite similar </a:t>
            </a:r>
            <a:r>
              <a:rPr lang="en-US" sz="1600" dirty="0" smtClean="0"/>
              <a:t>thus should be merged. </a:t>
            </a:r>
            <a:endParaRPr lang="en-US" sz="1600" dirty="0" smtClean="0"/>
          </a:p>
          <a:p>
            <a:pPr marL="342900" indent="-342900">
              <a:buAutoNum type="arabicParenR"/>
            </a:pPr>
            <a:r>
              <a:rPr lang="en-US" sz="1600" b="1" i="1" dirty="0" smtClean="0"/>
              <a:t>Some </a:t>
            </a:r>
            <a:r>
              <a:rPr lang="en-US" sz="1600" b="1" i="1" dirty="0" smtClean="0"/>
              <a:t>industries have lots of companies</a:t>
            </a:r>
            <a:r>
              <a:rPr lang="en-US" sz="1600" dirty="0" smtClean="0"/>
              <a:t> such as Computer Software. They should be split into more smaller segment. </a:t>
            </a:r>
            <a:endParaRPr lang="en-US" sz="1600" dirty="0" smtClean="0"/>
          </a:p>
          <a:p>
            <a:pPr marL="342900" indent="-342900">
              <a:buAutoNum type="arabicParenR"/>
            </a:pPr>
            <a:r>
              <a:rPr lang="en-US" sz="1600" b="1" i="1" dirty="0" smtClean="0"/>
              <a:t>one </a:t>
            </a:r>
            <a:r>
              <a:rPr lang="en-US" sz="1600" b="1" i="1" dirty="0" smtClean="0"/>
              <a:t>industry is not sufficient to describe a nature of a company</a:t>
            </a:r>
            <a:r>
              <a:rPr lang="en-US" sz="1600" dirty="0" smtClean="0"/>
              <a:t> because its business is often </a:t>
            </a:r>
            <a:r>
              <a:rPr lang="en-US" sz="1600" dirty="0" smtClean="0"/>
              <a:t>a combination </a:t>
            </a:r>
            <a:r>
              <a:rPr lang="en-US" sz="1600" dirty="0" smtClean="0"/>
              <a:t>of different elements. For example, the company below is internet x financial service, instead of internet alone</a:t>
            </a:r>
            <a:endParaRPr lang="en-US" sz="16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0658"/>
            <a:ext cx="5510562" cy="287877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64" y="2975214"/>
            <a:ext cx="2780346" cy="3563698"/>
          </a:xfrm>
          <a:prstGeom prst="rect">
            <a:avLst/>
          </a:prstGeom>
        </p:spPr>
      </p:pic>
      <p:sp>
        <p:nvSpPr>
          <p:cNvPr id="7" name="ホームベース 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2" name="ホームベース 11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3" name="ホームベース 12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to </a:t>
            </a:r>
            <a:r>
              <a:rPr lang="en-US" sz="3200" b="1" dirty="0" smtClean="0"/>
              <a:t>Assign </a:t>
            </a:r>
            <a:r>
              <a:rPr lang="en-US" sz="3200" b="1" dirty="0"/>
              <a:t>I</a:t>
            </a:r>
            <a:r>
              <a:rPr lang="en-US" sz="3200" b="1" dirty="0" smtClean="0"/>
              <a:t>ndustry </a:t>
            </a:r>
            <a:r>
              <a:rPr lang="en-US" sz="3200" b="1" dirty="0"/>
              <a:t>A</a:t>
            </a:r>
            <a:r>
              <a:rPr lang="en-US" sz="3200" b="1" dirty="0" smtClean="0"/>
              <a:t>ttributes </a:t>
            </a:r>
            <a:r>
              <a:rPr lang="en-US" sz="3200" b="1" dirty="0" smtClean="0"/>
              <a:t>to </a:t>
            </a:r>
            <a:r>
              <a:rPr lang="en-US" sz="3200" b="1" dirty="0" smtClean="0"/>
              <a:t>Each </a:t>
            </a:r>
            <a:r>
              <a:rPr lang="en-US" sz="3200" b="1" dirty="0"/>
              <a:t>C</a:t>
            </a:r>
            <a:r>
              <a:rPr lang="en-US" sz="3200" b="1" dirty="0" smtClean="0"/>
              <a:t>ompany </a:t>
            </a:r>
            <a:endParaRPr lang="en-US" sz="3200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24097"/>
              </p:ext>
            </p:extLst>
          </p:nvPr>
        </p:nvGraphicFramePr>
        <p:xfrm>
          <a:off x="2929822" y="1892983"/>
          <a:ext cx="6541084" cy="486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542"/>
                <a:gridCol w="3270542"/>
              </a:tblGrid>
              <a:tr h="204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 (Original)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Industry_consolidated (New)</a:t>
                      </a:r>
                      <a:endParaRPr lang="en-US" sz="160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[“Apparel &amp; Fashion”, “Consumer Goods”, “Consumer Services”, “Cosmetics”, “Luxury Goods &amp; Jewelry”, “Retail”,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“Leisure, Travel &amp; Tourism”, “Sporting Goods”,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“Textiles”]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Consumers Goods</a:t>
                      </a:r>
                      <a:r>
                        <a:rPr lang="en-US" sz="900" b="0" baseline="0" dirty="0" smtClean="0"/>
                        <a:t>  &amp; S</a:t>
                      </a:r>
                      <a:r>
                        <a:rPr lang="en-US" sz="900" b="0" dirty="0" smtClean="0"/>
                        <a:t>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Software”]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Software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&amp; Network Security”, “Computer Hardware”]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&amp; Network Security &amp;</a:t>
                      </a:r>
                      <a:r>
                        <a:rPr lang="en-US" sz="900" b="0" baseline="0" dirty="0" smtClean="0"/>
                        <a:t> Hardware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[‘E-Learning’, ‘Education Management’]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Education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[“Entertainment”]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Entertainment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[“Marketing and Advertising”]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Marketing and Advertising</a:t>
                      </a:r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[“Farming”, “Food &amp; Beverages”, “Food Production”, “Restaurants”]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Food Business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[“Insurance”, “Fund-Raising”, “Financial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Financial 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[“Information Technology and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Information Technology and 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[“Internet”,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Online</a:t>
                      </a:r>
                      <a:r>
                        <a:rPr lang="en-US" sz="900" b="0" baseline="0" dirty="0" smtClean="0"/>
                        <a:t> Media”]</a:t>
                      </a:r>
                      <a:endParaRPr lang="en-US" sz="9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Internet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[“Commercial Real Estate”, “Real Estate”]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Real Estate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[‘Health, Wellness and Fitness’, ‘Medical Devices’, “Sports”]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Healthcare_health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[“Human Resources”, “Staffing and Recruiting”]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Human Resources</a:t>
                      </a:r>
                      <a:endParaRPr lang="en-US" sz="900" b="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[“Telecommunications”,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Renewables &amp; Environment</a:t>
                      </a:r>
                      <a:r>
                        <a:rPr lang="en-US" sz="900" b="0" baseline="0" dirty="0" smtClean="0"/>
                        <a:t>”, “</a:t>
                      </a:r>
                      <a:r>
                        <a:rPr lang="en-US" sz="900" b="0" dirty="0" smtClean="0"/>
                        <a:t>Logistics and Supply Chain</a:t>
                      </a:r>
                      <a:r>
                        <a:rPr lang="en-US" sz="900" b="0" baseline="0" dirty="0" smtClean="0"/>
                        <a:t>”</a:t>
                      </a:r>
                      <a:r>
                        <a:rPr lang="en-US" sz="900" b="0" dirty="0" smtClean="0"/>
                        <a:t>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Infrastructure</a:t>
                      </a:r>
                      <a:endParaRPr lang="en-US" sz="900" b="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[“Semiconductors”, “Nanotechnology”,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“Biotechnology”, “Management Consulting”, “Electrical/Electronic Manufacturing”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“Mechanical or Industrial Engineering” 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Niche</a:t>
                      </a:r>
                      <a:endParaRPr lang="en-US" sz="9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81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Solution Part1: </a:t>
            </a:r>
            <a:r>
              <a:rPr lang="en-US" sz="2000" dirty="0" smtClean="0"/>
              <a:t>algorithm to simplify the industry classification by merging some industries so that minor industry labels are eliminated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9" name="ホームベース 8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0" name="ホームベース 9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to </a:t>
            </a:r>
            <a:r>
              <a:rPr lang="en-US" sz="3200" b="1" dirty="0" smtClean="0"/>
              <a:t>Assign </a:t>
            </a:r>
            <a:r>
              <a:rPr lang="en-US" sz="3200" b="1" dirty="0"/>
              <a:t>I</a:t>
            </a:r>
            <a:r>
              <a:rPr lang="en-US" sz="3200" b="1" dirty="0" smtClean="0"/>
              <a:t>ndustry </a:t>
            </a:r>
            <a:r>
              <a:rPr lang="en-US" sz="3200" b="1" dirty="0"/>
              <a:t>A</a:t>
            </a:r>
            <a:r>
              <a:rPr lang="en-US" sz="3200" b="1" dirty="0" smtClean="0"/>
              <a:t>ttributes </a:t>
            </a:r>
            <a:r>
              <a:rPr lang="en-US" sz="3200" b="1" dirty="0"/>
              <a:t>to </a:t>
            </a:r>
            <a:r>
              <a:rPr lang="en-US" sz="3200" b="1" dirty="0" smtClean="0"/>
              <a:t>Each </a:t>
            </a:r>
            <a:r>
              <a:rPr lang="en-US" sz="3200" b="1" dirty="0"/>
              <a:t>C</a:t>
            </a:r>
            <a:r>
              <a:rPr lang="en-US" sz="3200" b="1" dirty="0" smtClean="0"/>
              <a:t>ompany </a:t>
            </a:r>
            <a:endParaRPr 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Solution </a:t>
            </a:r>
            <a:r>
              <a:rPr lang="en-US" sz="2000" b="1" dirty="0" smtClean="0"/>
              <a:t>Part2: </a:t>
            </a:r>
            <a:r>
              <a:rPr lang="en-US" sz="2000" dirty="0" smtClean="0"/>
              <a:t>Algorithm to add </a:t>
            </a:r>
            <a:r>
              <a:rPr lang="en-US" sz="2000" dirty="0"/>
              <a:t>new features to represent company businesses </a:t>
            </a:r>
            <a:r>
              <a:rPr lang="en-US" sz="2000" dirty="0" smtClean="0"/>
              <a:t>better based on the key words in appeared in company profiles</a:t>
            </a:r>
            <a:endParaRPr lang="en-US" sz="2000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49" y="2100305"/>
            <a:ext cx="5419725" cy="4124325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Now Database is Set!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Exploration to Recommendation Generation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26920" y="1112559"/>
            <a:ext cx="9326880" cy="51120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Summary statistics/ data types: Understand the data at high level. Identify which are to investigate</a:t>
            </a:r>
          </a:p>
          <a:p>
            <a:r>
              <a:rPr lang="en-US" sz="2000" dirty="0" smtClean="0"/>
              <a:t>Univariate analysis: Distribution. Think Transformation.</a:t>
            </a:r>
          </a:p>
          <a:p>
            <a:r>
              <a:rPr lang="en-US" sz="2000" dirty="0" smtClean="0"/>
              <a:t>Bivariate analysis: Feature selections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Algorithm Selection: based on the data and the problem</a:t>
            </a:r>
          </a:p>
          <a:p>
            <a:r>
              <a:rPr lang="en-US" sz="2000" dirty="0" smtClean="0"/>
              <a:t>Feature Transformation and Engineering: based on algorithm assumptions</a:t>
            </a:r>
          </a:p>
          <a:p>
            <a:r>
              <a:rPr lang="en-US" sz="2000" dirty="0" smtClean="0"/>
              <a:t>Recommendation Output: Confirm if the output makes sense</a:t>
            </a:r>
            <a:endParaRPr 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16</a:t>
            </a:fld>
            <a:endParaRPr lang="en-US"/>
          </a:p>
        </p:txBody>
      </p:sp>
      <p:sp>
        <p:nvSpPr>
          <p:cNvPr id="5" name="ホームベース 4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7" name="ホームベース 6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  <a:endParaRPr lang="en-US" sz="800" dirty="0"/>
          </a:p>
        </p:txBody>
      </p:sp>
      <p:sp>
        <p:nvSpPr>
          <p:cNvPr id="8" name="ホームベース 7"/>
          <p:cNvSpPr/>
          <p:nvPr/>
        </p:nvSpPr>
        <p:spPr>
          <a:xfrm>
            <a:off x="335280" y="1506756"/>
            <a:ext cx="1501911" cy="1404084"/>
          </a:xfrm>
          <a:prstGeom prst="homePlate">
            <a:avLst>
              <a:gd name="adj" fmla="val 22758"/>
            </a:avLst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Exploration/ Visualization</a:t>
            </a:r>
          </a:p>
        </p:txBody>
      </p:sp>
      <p:sp>
        <p:nvSpPr>
          <p:cNvPr id="11" name="ホームベース 10"/>
          <p:cNvSpPr/>
          <p:nvPr/>
        </p:nvSpPr>
        <p:spPr>
          <a:xfrm>
            <a:off x="335280" y="3668594"/>
            <a:ext cx="1501911" cy="1404084"/>
          </a:xfrm>
          <a:prstGeom prst="homePlate">
            <a:avLst>
              <a:gd name="adj" fmla="val 22758"/>
            </a:avLst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Recommendation Engine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66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Exploration and </a:t>
            </a:r>
            <a:r>
              <a:rPr lang="en-US" b="1" dirty="0" smtClean="0"/>
              <a:t>Visualization - Summary</a:t>
            </a:r>
            <a:endParaRPr lang="en-US" b="1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17</a:t>
            </a:fld>
            <a:endParaRPr 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1504950"/>
            <a:ext cx="5143500" cy="38481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93400"/>
            <a:ext cx="6400800" cy="2476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230" y="4376737"/>
            <a:ext cx="6086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Exploration and Visualization</a:t>
            </a:r>
            <a:endParaRPr lang="en-US" b="1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 analysis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18</a:t>
            </a:fld>
            <a:endParaRPr 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13" y="2442619"/>
            <a:ext cx="3629025" cy="23038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261" y="2191620"/>
            <a:ext cx="5524500" cy="26289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283" y="2442619"/>
            <a:ext cx="4181475" cy="17907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26114"/>
            <a:ext cx="4248150" cy="263842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394960" y="6111240"/>
            <a:ext cx="39624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 Founded</a:t>
            </a:r>
            <a:endParaRPr 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355343" y="7303691"/>
            <a:ext cx="39624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Exploration and Visualization</a:t>
            </a:r>
            <a:endParaRPr lang="en-US" b="1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Bivariate analysis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19</a:t>
            </a:fld>
            <a:endParaRPr 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6721991"/>
            <a:ext cx="4295775" cy="22002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73" y="1639769"/>
            <a:ext cx="4448175" cy="202882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722" y="3892431"/>
            <a:ext cx="4029075" cy="184785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339840" y="1112559"/>
            <a:ext cx="401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size x Money Raised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538912"/>
            <a:ext cx="4124325" cy="373380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212579" y="6075995"/>
            <a:ext cx="401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Funding Round x Money Raised</a:t>
            </a:r>
            <a:endParaRPr 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34538" y="6075995"/>
            <a:ext cx="401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x Money Raised</a:t>
            </a:r>
            <a:endParaRPr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69707" y="4125275"/>
            <a:ext cx="401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x Industry</a:t>
            </a:r>
            <a:endParaRPr 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69707" y="2579842"/>
            <a:ext cx="401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size x Year Founded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650973"/>
            <a:ext cx="519684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Introduction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Problem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Project overview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Data collection and preprocessing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collection and preprocessing scheme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collection and preprocessing approach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scraping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Extraction: Company name from article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Extraction: Company address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Extraction: Industry attributes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355080" y="1650973"/>
            <a:ext cx="519684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Data Exploration and Visualization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Univariate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Bivariate analysis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Recommendation Engine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Algorithm choice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Feature transformation and engineering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Recommendation Output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 smtClean="0"/>
              <a:t>Closing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Recommendation Engine – K-Nearest Neighbor</a:t>
            </a:r>
            <a:endParaRPr lang="en-US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026959"/>
            <a:ext cx="5166360" cy="5112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How</a:t>
            </a:r>
            <a:r>
              <a:rPr lang="en-US" sz="2000" b="1" dirty="0" smtClean="0"/>
              <a:t> the recommendation engine should work: </a:t>
            </a:r>
          </a:p>
          <a:p>
            <a:pPr marL="0" indent="0">
              <a:buNone/>
            </a:pPr>
            <a:r>
              <a:rPr lang="en-US" sz="2000" dirty="0" smtClean="0"/>
              <a:t>Given user inputs such as industry, company size, and year founded, it provides a few companies that matches the inputs.</a:t>
            </a:r>
          </a:p>
          <a:p>
            <a:pPr marL="0" indent="0">
              <a:buNone/>
            </a:pPr>
            <a:r>
              <a:rPr lang="en-US" sz="2000" b="1" dirty="0" smtClean="0"/>
              <a:t>Algorithm </a:t>
            </a:r>
            <a:r>
              <a:rPr lang="en-US" sz="2000" b="1" dirty="0" smtClean="0"/>
              <a:t>choice:</a:t>
            </a:r>
            <a:r>
              <a:rPr lang="en-US" sz="2000" dirty="0" smtClean="0"/>
              <a:t> K-nearest </a:t>
            </a:r>
            <a:r>
              <a:rPr lang="en-US" sz="2000" dirty="0" smtClean="0"/>
              <a:t>neighbors (KNN)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Justification for the choice:</a:t>
            </a:r>
            <a:r>
              <a:rPr lang="en-US" sz="2000" dirty="0" smtClean="0"/>
              <a:t> KNN </a:t>
            </a:r>
            <a:r>
              <a:rPr lang="en-US" sz="2000" dirty="0" smtClean="0"/>
              <a:t>works well for multi-class problems like this problem where we want to assign the user input to a label (company) as outputs out of all the different labels.  It also produces several neighbors which we can use as a secondary recommendations for the user.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7" name="ホームベース 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8" name="ホームベース 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https://upload.wikimedia.org/wikipedia/commons/thumb/e/e7/KnnClassification.svg/220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63" y="1112559"/>
            <a:ext cx="2957314" cy="267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6416040" y="4032160"/>
            <a:ext cx="5166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</a:t>
            </a:r>
            <a:r>
              <a:rPr lang="en-US" b="1" dirty="0" smtClean="0"/>
              <a:t>KNN </a:t>
            </a:r>
            <a:r>
              <a:rPr lang="en-US" b="1" dirty="0"/>
              <a:t>works:</a:t>
            </a:r>
            <a:r>
              <a:rPr lang="en-US" dirty="0"/>
              <a:t> </a:t>
            </a:r>
            <a:r>
              <a:rPr lang="en-US" dirty="0" smtClean="0"/>
              <a:t>A green dot as the user input and other dots are startups in the database. KNN calculates the distance between the green dot and other dots and come up with K dots that are closest to the green dot. The shorter the distance is is, the better matches between the input and the neighbors are. These neighbors become the 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 Transformation and Engineering</a:t>
            </a:r>
            <a:endParaRPr 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3897151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Size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979357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061563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Founded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143770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814945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 Raised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061563" y="3598898"/>
            <a:ext cx="1758671" cy="22380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  <a:endParaRPr 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143769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word matching</a:t>
            </a:r>
            <a:endParaRPr 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143769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 variables</a:t>
            </a:r>
            <a:endParaRPr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979355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979355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city to geo coordinate</a:t>
            </a:r>
            <a:endParaRPr 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97148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  <a:endParaRPr 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897149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Binning</a:t>
            </a:r>
            <a:endParaRPr 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814943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transformation to handle outliers</a:t>
            </a:r>
            <a:endParaRPr 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70" y="2775123"/>
            <a:ext cx="161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Features</a:t>
            </a:r>
            <a:endParaRPr lang="en-US" sz="2400" u="sng" dirty="0"/>
          </a:p>
        </p:txBody>
      </p:sp>
      <p:sp>
        <p:nvSpPr>
          <p:cNvPr id="18" name="正方形/長方形 17"/>
          <p:cNvSpPr/>
          <p:nvPr/>
        </p:nvSpPr>
        <p:spPr>
          <a:xfrm>
            <a:off x="1814941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  <a:endParaRPr 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570" y="4368050"/>
            <a:ext cx="161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Transformations</a:t>
            </a:r>
            <a:endParaRPr lang="en-US" sz="2400" u="sng" dirty="0"/>
          </a:p>
        </p:txBody>
      </p:sp>
      <p:sp>
        <p:nvSpPr>
          <p:cNvPr id="23" name="ホームベース 22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24" name="ホームベース 23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25" name="ホームベース 24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21</a:t>
            </a:fld>
            <a:endParaRPr 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05840"/>
            <a:ext cx="1088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 requires features to be scaled properly because KNN is distance-based algorithm and calculates a selected distance metric between the user inputs and each example of the training data.</a:t>
            </a:r>
          </a:p>
          <a:p>
            <a:r>
              <a:rPr lang="en-US" dirty="0" smtClean="0"/>
              <a:t>This implies that KNN only takes a numeric variable and a dummy variable. Thus, I made transformations as followings for the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Recommendation Output</a:t>
            </a:r>
            <a:endParaRPr lang="en-US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" y="1029022"/>
            <a:ext cx="8905875" cy="569436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528228" y="1641373"/>
            <a:ext cx="2205790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Summery of user inputs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528228" y="3466456"/>
            <a:ext cx="2205790" cy="904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 of the top recommendation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528228" y="5499695"/>
            <a:ext cx="2205790" cy="904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recommendations</a:t>
            </a:r>
            <a:endParaRPr 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11" name="ホームベース 10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12" name="ホームベース 11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53876"/>
              </p:ext>
            </p:extLst>
          </p:nvPr>
        </p:nvGraphicFramePr>
        <p:xfrm>
          <a:off x="838199" y="1145070"/>
          <a:ext cx="10515601" cy="51832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45656"/>
                <a:gridCol w="6769945"/>
              </a:tblGrid>
              <a:tr h="158308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</a:tr>
              <a:tr h="15435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collection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Incorporate </a:t>
                      </a:r>
                      <a:r>
                        <a:rPr lang="en-US" dirty="0" smtClean="0"/>
                        <a:t>more data </a:t>
                      </a:r>
                      <a:r>
                        <a:rPr lang="en-US" dirty="0" smtClean="0"/>
                        <a:t>sources such as Glassdoor</a:t>
                      </a:r>
                      <a:r>
                        <a:rPr lang="en-US" baseline="0" dirty="0" smtClean="0"/>
                        <a:t>. 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smtClean="0"/>
                        <a:t>pipeline that is based on once a day batch processing from multiple data sources.</a:t>
                      </a: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Improve </a:t>
                      </a:r>
                      <a:r>
                        <a:rPr lang="en-US" baseline="0" dirty="0" smtClean="0"/>
                        <a:t>algorithms for various data extraction works by utilizing existing NLP packages.</a:t>
                      </a:r>
                      <a:endParaRPr lang="en-US" dirty="0" smtClean="0"/>
                    </a:p>
                  </a:txBody>
                  <a:tcPr/>
                </a:tc>
              </a:tr>
              <a:tr h="826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the data in database such as PostgreSQL for better data management and data retrieving capability.</a:t>
                      </a:r>
                      <a:endParaRPr lang="en-US" dirty="0" smtClean="0"/>
                    </a:p>
                  </a:txBody>
                  <a:tcPr/>
                </a:tc>
              </a:tr>
              <a:tr h="826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</a:t>
                      </a:r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up codes and streamline the process.</a:t>
                      </a:r>
                    </a:p>
                    <a:p>
                      <a:r>
                        <a:rPr lang="en-US" dirty="0" smtClean="0"/>
                        <a:t>Incorporate better handlings.</a:t>
                      </a:r>
                      <a:endParaRPr lang="en-US" dirty="0"/>
                    </a:p>
                  </a:txBody>
                  <a:tcPr/>
                </a:tc>
              </a:tr>
              <a:tr h="8311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Recommendation Engine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companies also-viewed for each company profile at linked in Graph DB such as Neo4j and generate startup recommendations based on the DB.</a:t>
                      </a:r>
                      <a:endParaRPr lang="en-US" dirty="0"/>
                    </a:p>
                  </a:txBody>
                  <a:tcPr/>
                </a:tc>
              </a:tr>
              <a:tr h="826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 Web application using Flask and develop GUI to enable users to input their preferences and to view recommendation outputs.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Future Development</a:t>
            </a:r>
            <a:endParaRPr lang="en-US" b="1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Description in resume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Startup </a:t>
            </a:r>
            <a:r>
              <a:rPr lang="en-US" b="1" dirty="0" smtClean="0"/>
              <a:t>(Database and) </a:t>
            </a:r>
            <a:r>
              <a:rPr lang="en-US" b="1" dirty="0"/>
              <a:t>Recommendation Engine</a:t>
            </a:r>
          </a:p>
          <a:p>
            <a:r>
              <a:rPr lang="en-US" dirty="0" smtClean="0"/>
              <a:t>End to End</a:t>
            </a:r>
          </a:p>
          <a:p>
            <a:r>
              <a:rPr lang="en-US" dirty="0" smtClean="0"/>
              <a:t>Developed </a:t>
            </a:r>
            <a:r>
              <a:rPr lang="en-US" dirty="0"/>
              <a:t>an application to collect startup information from TechCrunch, Google, and </a:t>
            </a:r>
            <a:r>
              <a:rPr lang="en-US" dirty="0" smtClean="0"/>
              <a:t>LinkedIn </a:t>
            </a:r>
            <a:r>
              <a:rPr lang="en-US" dirty="0"/>
              <a:t>to create a database of startups. (Selenium, </a:t>
            </a:r>
            <a:r>
              <a:rPr lang="en-US" dirty="0" err="1"/>
              <a:t>BeautifulSoup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AWS</a:t>
            </a:r>
            <a:r>
              <a:rPr lang="en-US" dirty="0"/>
              <a:t>, Python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the data in </a:t>
            </a:r>
            <a:r>
              <a:rPr lang="en-US" dirty="0" smtClean="0">
                <a:solidFill>
                  <a:srgbClr val="FF0000"/>
                </a:solidFill>
              </a:rPr>
              <a:t>Postgres SQL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Implemented </a:t>
            </a:r>
            <a:r>
              <a:rPr lang="en-US" dirty="0"/>
              <a:t>K-nearest neighbor algorithm to make suggestions for which start up to work for ( 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Implemented Clustering to visualize/analyze startups</a:t>
            </a:r>
          </a:p>
          <a:p>
            <a:r>
              <a:rPr lang="en-US" dirty="0" smtClean="0"/>
              <a:t>Graph (</a:t>
            </a:r>
            <a:r>
              <a:rPr lang="en-US" dirty="0" smtClean="0">
                <a:solidFill>
                  <a:srgbClr val="FF0000"/>
                </a:solidFill>
              </a:rPr>
              <a:t>Neo4j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/>
              <a:t>Benefit</a:t>
            </a:r>
            <a:r>
              <a:rPr lang="en-US" b="1" dirty="0"/>
              <a:t>: Reduce days of random search into </a:t>
            </a:r>
            <a:r>
              <a:rPr lang="en-US" b="1" dirty="0" smtClean="0"/>
              <a:t>minutes</a:t>
            </a:r>
          </a:p>
          <a:p>
            <a:pPr marL="0" indent="0">
              <a:buNone/>
            </a:pPr>
            <a:r>
              <a:rPr lang="en-US" dirty="0" smtClean="0"/>
              <a:t>Also emphasize skills</a:t>
            </a:r>
          </a:p>
          <a:p>
            <a:pPr marL="0" indent="0">
              <a:buNone/>
            </a:pPr>
            <a:r>
              <a:rPr lang="en-US" b="1" dirty="0" smtClean="0"/>
              <a:t>Emphasize error analysis, problem solving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Problem: Finding Good </a:t>
            </a:r>
            <a:r>
              <a:rPr lang="en-US" b="1" dirty="0"/>
              <a:t>S</a:t>
            </a:r>
            <a:r>
              <a:rPr lang="en-US" b="1" dirty="0" smtClean="0"/>
              <a:t>tartup is Hard</a:t>
            </a:r>
            <a:endParaRPr 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5021041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information sources to check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3360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synthesize information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88722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check information frequently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88722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Overwhelming information available online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21041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texts to read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453360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seekers are highly biased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38199" y="5823757"/>
            <a:ext cx="10639097" cy="5623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Frustration, Time waste, Not finding company that matches your interests</a:t>
            </a:r>
            <a:endParaRPr 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5021041" y="5030659"/>
            <a:ext cx="2254469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198" y="1003412"/>
            <a:ext cx="913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job seekers, finding a startup that matches their interests is hard because:</a:t>
            </a:r>
            <a:endParaRPr 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1" y="2642861"/>
            <a:ext cx="2658036" cy="46117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878018" y="3954663"/>
            <a:ext cx="2213931" cy="7833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6" y="5515104"/>
            <a:ext cx="2214733" cy="720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98" y="2228841"/>
            <a:ext cx="1641895" cy="15138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338" y="2228841"/>
            <a:ext cx="2837682" cy="205487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686" y="5407942"/>
            <a:ext cx="2191917" cy="1226430"/>
          </a:xfrm>
          <a:prstGeom prst="rect">
            <a:avLst/>
          </a:prstGeom>
        </p:spPr>
      </p:pic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Overview: Finding the Best Startup For </a:t>
            </a:r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64561" y="1614849"/>
            <a:ext cx="38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Collection/Preprocessing</a:t>
            </a:r>
            <a:endParaRPr lang="en-US" b="1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49315" y="1614849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Startup Database</a:t>
            </a:r>
            <a:endParaRPr lang="en-US" b="1" u="sng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74686" y="1614849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Recommendation Engine</a:t>
            </a:r>
            <a:endParaRPr lang="en-US" b="1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28593" y="4450266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Exploration and Visualization</a:t>
            </a:r>
            <a:endParaRPr lang="en-US" b="1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7677" y="2221689"/>
            <a:ext cx="29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articles x 100 pages</a:t>
            </a:r>
            <a:endParaRPr 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3730" y="35390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</a:t>
            </a:r>
            <a:r>
              <a:rPr lang="en-US" dirty="0" smtClean="0"/>
              <a:t>300 searches</a:t>
            </a:r>
            <a:endParaRPr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3730" y="5067522"/>
            <a:ext cx="2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~ 300 company profiles</a:t>
            </a:r>
            <a:endParaRPr 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217" y="6280856"/>
            <a:ext cx="2214732" cy="498880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3204815" y="4146218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057661" y="4236923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4561" y="973873"/>
            <a:ext cx="1132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end-to-end solution from data collection, to database generation, to generation of recommendation for startups that matches your interests.</a:t>
            </a:r>
            <a:endParaRPr 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49314" y="434634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74972" y="4535138"/>
            <a:ext cx="5959642" cy="15524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374972" y="3117170"/>
            <a:ext cx="5959642" cy="6715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4972" y="1097280"/>
            <a:ext cx="5959642" cy="5374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正方形/長方形 2"/>
          <p:cNvSpPr/>
          <p:nvPr/>
        </p:nvSpPr>
        <p:spPr>
          <a:xfrm>
            <a:off x="3435014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title</a:t>
            </a:r>
            <a:endParaRPr 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2366207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link</a:t>
            </a:r>
            <a:endParaRPr 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4503821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excerpt</a:t>
            </a:r>
            <a:endParaRPr 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3424320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4482433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Funding Round</a:t>
            </a:r>
            <a:endParaRPr 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054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Money Raised</a:t>
            </a:r>
            <a:endParaRPr 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236620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Published at</a:t>
            </a:r>
            <a:endParaRPr 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366208" y="3268436"/>
            <a:ext cx="2783306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Link to LinkedIn Company Profile</a:t>
            </a:r>
            <a:endParaRPr 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6317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155124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Founded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265195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</a:t>
            </a:r>
            <a:endParaRPr 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336593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Specialties</a:t>
            </a:r>
            <a:endParaRPr 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085021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Website Link</a:t>
            </a:r>
            <a:endParaRPr 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168878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252735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Also-viewed</a:t>
            </a:r>
            <a:endParaRPr lang="en-US" sz="1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336593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" y="1214328"/>
            <a:ext cx="1609474" cy="27924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564122" y="3220671"/>
            <a:ext cx="1313763" cy="46486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5" y="4963020"/>
            <a:ext cx="1488815" cy="484545"/>
          </a:xfrm>
          <a:prstGeom prst="rect">
            <a:avLst/>
          </a:prstGeom>
        </p:spPr>
      </p:pic>
      <p:sp>
        <p:nvSpPr>
          <p:cNvPr id="23" name="下矢印 22"/>
          <p:cNvSpPr/>
          <p:nvPr/>
        </p:nvSpPr>
        <p:spPr>
          <a:xfrm>
            <a:off x="4132165" y="1738962"/>
            <a:ext cx="582867" cy="17646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矢印 24"/>
          <p:cNvSpPr/>
          <p:nvPr/>
        </p:nvSpPr>
        <p:spPr>
          <a:xfrm>
            <a:off x="3618825" y="2557760"/>
            <a:ext cx="582867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114675" y="992095"/>
            <a:ext cx="465221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Scrape the articles about Series C fundraising from TechCrunch (article.csv)</a:t>
            </a:r>
          </a:p>
          <a:p>
            <a:endParaRPr lang="en-US" sz="1600" dirty="0" smtClean="0"/>
          </a:p>
          <a:p>
            <a:r>
              <a:rPr lang="en-US" sz="1600" dirty="0" smtClean="0"/>
              <a:t>Preprocessing1. Extract </a:t>
            </a:r>
          </a:p>
          <a:p>
            <a:r>
              <a:rPr lang="en-US" sz="1600" dirty="0" smtClean="0"/>
              <a:t>Preprocesisng2. Extract company names</a:t>
            </a:r>
            <a:endParaRPr lang="en-US" sz="1600" dirty="0"/>
          </a:p>
          <a:p>
            <a:r>
              <a:rPr lang="en-US" sz="1600" dirty="0" smtClean="0"/>
              <a:t>Preprocessing3. Extract </a:t>
            </a:r>
            <a:r>
              <a:rPr lang="en-US" sz="1600" dirty="0" err="1" smtClean="0"/>
              <a:t>funding_round</a:t>
            </a:r>
            <a:r>
              <a:rPr lang="en-US" sz="1600" dirty="0" smtClean="0"/>
              <a:t> and </a:t>
            </a:r>
            <a:r>
              <a:rPr lang="en-US" sz="1600" dirty="0" err="1" smtClean="0"/>
              <a:t>money_raised</a:t>
            </a:r>
            <a:endParaRPr lang="en-US" sz="1600" dirty="0" smtClean="0"/>
          </a:p>
          <a:p>
            <a:r>
              <a:rPr lang="en-US" sz="1600" dirty="0" smtClean="0"/>
              <a:t>(table1)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Scrape the website links to LinkedIn Company Profiles from Google Search</a:t>
            </a:r>
          </a:p>
          <a:p>
            <a:r>
              <a:rPr lang="en-US" sz="1600" b="1" dirty="0" smtClean="0"/>
              <a:t>(linkedin_link_list.csv)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Preprocessing4. Merge two CSV files</a:t>
            </a:r>
            <a:endParaRPr lang="en-US" sz="1600" dirty="0"/>
          </a:p>
          <a:p>
            <a:r>
              <a:rPr lang="en-US" sz="1600" dirty="0" smtClean="0"/>
              <a:t>Preprocessing5. Validate company names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Scrape the company profile for each company from LinkedIn</a:t>
            </a:r>
          </a:p>
          <a:p>
            <a:r>
              <a:rPr lang="en-US" sz="1600" b="1" dirty="0" smtClean="0"/>
              <a:t>(linkedin_profiles.csv)</a:t>
            </a:r>
            <a:endParaRPr lang="en-US" sz="1600" b="1" dirty="0"/>
          </a:p>
          <a:p>
            <a:endParaRPr lang="en-US" sz="1600" dirty="0" smtClean="0"/>
          </a:p>
          <a:p>
            <a:r>
              <a:rPr lang="en-US" sz="1600" dirty="0" smtClean="0"/>
              <a:t>Preprocessing6. Merge two CSV files</a:t>
            </a:r>
          </a:p>
          <a:p>
            <a:r>
              <a:rPr lang="en-US" sz="1600" dirty="0" smtClean="0"/>
              <a:t>Preprocessing7. Extract locations</a:t>
            </a:r>
          </a:p>
          <a:p>
            <a:r>
              <a:rPr lang="en-US" sz="1600" dirty="0" smtClean="0"/>
              <a:t>Preprocessing8. Assign </a:t>
            </a:r>
            <a:r>
              <a:rPr lang="en-US" sz="1600" dirty="0"/>
              <a:t>i</a:t>
            </a:r>
            <a:r>
              <a:rPr lang="en-US" sz="1600" dirty="0" smtClean="0"/>
              <a:t>ndustry attributes</a:t>
            </a:r>
            <a:endParaRPr lang="en-US" sz="1600" dirty="0"/>
          </a:p>
        </p:txBody>
      </p:sp>
      <p:sp>
        <p:nvSpPr>
          <p:cNvPr id="28" name="タイトル 2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Scheme</a:t>
            </a:r>
            <a:endParaRPr lang="en-US" dirty="0"/>
          </a:p>
        </p:txBody>
      </p:sp>
      <p:sp>
        <p:nvSpPr>
          <p:cNvPr id="29" name="下矢印 28"/>
          <p:cNvSpPr/>
          <p:nvPr/>
        </p:nvSpPr>
        <p:spPr>
          <a:xfrm>
            <a:off x="3618825" y="3965026"/>
            <a:ext cx="582867" cy="43616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正方形/長方形 29"/>
          <p:cNvSpPr/>
          <p:nvPr/>
        </p:nvSpPr>
        <p:spPr>
          <a:xfrm>
            <a:off x="3183747" y="6231636"/>
            <a:ext cx="2019479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 attributes</a:t>
            </a:r>
            <a:endParaRPr 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336593" y="6231636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32" name="ホームベース 31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33" name="ホームベース 32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34" name="ホームベース 33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</a:t>
            </a:r>
            <a:r>
              <a:rPr lang="en-US" b="1" dirty="0" smtClean="0"/>
              <a:t>Approach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4561"/>
            <a:ext cx="2183505" cy="158115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38200" y="401106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280" y="1258466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Think what information we want for the database </a:t>
            </a:r>
            <a:r>
              <a:rPr lang="en-US" i="1" dirty="0" smtClean="0"/>
              <a:t>and for the </a:t>
            </a:r>
            <a:r>
              <a:rPr lang="en-US" i="1" dirty="0" smtClean="0"/>
              <a:t>recommendation engine</a:t>
            </a:r>
            <a:endParaRPr lang="en-US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11040" y="1258466"/>
            <a:ext cx="34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Write codes and extract information from the target </a:t>
            </a:r>
            <a:r>
              <a:rPr lang="en-US" i="1" dirty="0" smtClean="0"/>
              <a:t>source</a:t>
            </a:r>
            <a:endParaRPr lang="en-US" i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80686" y="1258466"/>
            <a:ext cx="332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Error analysis: Confirm if we get what we want and verify missing data and why</a:t>
            </a:r>
            <a:endParaRPr lang="en-US" i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686" y="2612309"/>
            <a:ext cx="3177929" cy="346865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563" y="2374475"/>
            <a:ext cx="1189052" cy="7663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669" y="2612310"/>
            <a:ext cx="3766468" cy="346865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0117" r="50088"/>
          <a:stretch/>
        </p:blipFill>
        <p:spPr>
          <a:xfrm>
            <a:off x="579474" y="2668481"/>
            <a:ext cx="3484591" cy="35297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50175" t="10429"/>
          <a:stretch/>
        </p:blipFill>
        <p:spPr>
          <a:xfrm>
            <a:off x="8219664" y="2668480"/>
            <a:ext cx="3490579" cy="352975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50088" t="10038"/>
          <a:stretch/>
        </p:blipFill>
        <p:spPr>
          <a:xfrm>
            <a:off x="4465593" y="2668480"/>
            <a:ext cx="3481530" cy="35297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Scraping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474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get_seriesC_news_from_techcrunch.py</a:t>
            </a:r>
          </a:p>
          <a:p>
            <a:r>
              <a:rPr lang="en-US" sz="1400" dirty="0" smtClean="0"/>
              <a:t>Input: key words “raises Series C”</a:t>
            </a:r>
          </a:p>
          <a:p>
            <a:r>
              <a:rPr lang="en-US" sz="1400" dirty="0" smtClean="0"/>
              <a:t>Output: </a:t>
            </a:r>
            <a:r>
              <a:rPr lang="en-US" sz="1400" dirty="0"/>
              <a:t>a</a:t>
            </a:r>
            <a:r>
              <a:rPr lang="en-US" sz="1400" dirty="0" smtClean="0"/>
              <a:t>rticles in csv file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284890" y="434340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1284890" y="496614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1287514" y="5536327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5046161" y="3289738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46161" y="3996392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5046161" y="4355843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527691" y="3910995"/>
            <a:ext cx="1846019" cy="142563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8948105" y="2857334"/>
            <a:ext cx="511206" cy="311536"/>
          </a:xfrm>
          <a:prstGeom prst="rect">
            <a:avLst/>
          </a:prstGeom>
          <a:solidFill>
            <a:srgbClr val="BDD7EE">
              <a:alpha val="20000"/>
            </a:srgbClr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8200" y="1013720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Tasks: </a:t>
            </a:r>
            <a:r>
              <a:rPr lang="en-US" dirty="0" smtClean="0"/>
              <a:t>Use Selenium and </a:t>
            </a:r>
            <a:r>
              <a:rPr lang="en-US" dirty="0" err="1" smtClean="0"/>
              <a:t>BeautifulSoup</a:t>
            </a:r>
            <a:r>
              <a:rPr lang="en-US" dirty="0" smtClean="0"/>
              <a:t> to scrape information the target websites.</a:t>
            </a:r>
            <a:endParaRPr lang="en-US" dirty="0"/>
          </a:p>
        </p:txBody>
      </p:sp>
      <p:sp>
        <p:nvSpPr>
          <p:cNvPr id="16" name="ホームベース 1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7" name="ホームベース 1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53625" y="1734209"/>
            <a:ext cx="3484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et_link_to_linkedin_from_google.py</a:t>
            </a:r>
          </a:p>
          <a:p>
            <a:r>
              <a:rPr lang="en-US" sz="1400" dirty="0" smtClean="0"/>
              <a:t>Input: company name</a:t>
            </a:r>
          </a:p>
          <a:p>
            <a:r>
              <a:rPr lang="en-US" sz="1400" dirty="0" smtClean="0"/>
              <a:t>Output: a link to company profile at LinkedIn</a:t>
            </a:r>
            <a:endParaRPr 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22657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et_profile_from_linkedin.py</a:t>
            </a:r>
          </a:p>
          <a:p>
            <a:r>
              <a:rPr lang="en-US" sz="1400" dirty="0" smtClean="0"/>
              <a:t>Input: </a:t>
            </a:r>
            <a:r>
              <a:rPr lang="en-US" sz="1400" dirty="0"/>
              <a:t>a</a:t>
            </a:r>
            <a:r>
              <a:rPr lang="en-US" sz="1400" dirty="0" smtClean="0"/>
              <a:t> link to company profile</a:t>
            </a:r>
          </a:p>
          <a:p>
            <a:r>
              <a:rPr lang="en-US" sz="1400" dirty="0" smtClean="0"/>
              <a:t>Output: company profiles in csv file</a:t>
            </a:r>
            <a:endParaRPr lang="en-US" sz="1400" dirty="0"/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Name from Article Title</a:t>
            </a:r>
            <a:endParaRPr 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022984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 smtClean="0"/>
              <a:t>we collect </a:t>
            </a:r>
            <a:r>
              <a:rPr lang="en-US" dirty="0" smtClean="0"/>
              <a:t>the articles, next </a:t>
            </a:r>
            <a:r>
              <a:rPr lang="en-US" dirty="0" smtClean="0"/>
              <a:t>step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extract </a:t>
            </a:r>
            <a:r>
              <a:rPr lang="en-US" dirty="0" smtClean="0"/>
              <a:t>company names from the article titles.</a:t>
            </a:r>
          </a:p>
          <a:p>
            <a:r>
              <a:rPr lang="en-US" b="1" dirty="0" smtClean="0"/>
              <a:t>Challenge:</a:t>
            </a:r>
            <a:r>
              <a:rPr lang="en-US" dirty="0" smtClean="0"/>
              <a:t> a company name is irregular: it can be one word, two words, or </a:t>
            </a:r>
            <a:r>
              <a:rPr lang="en-US" dirty="0" smtClean="0"/>
              <a:t>more.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 smtClean="0"/>
              <a:t>often is a mix of verb, noun, or others</a:t>
            </a:r>
            <a:r>
              <a:rPr lang="en-US" dirty="0" smtClean="0"/>
              <a:t>. Below </a:t>
            </a:r>
            <a:r>
              <a:rPr lang="en-US" dirty="0"/>
              <a:t>are typical patterns that a company name shows up in an article title.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ホームベース 1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9" name="ホームベース 18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79359"/>
            <a:ext cx="10515600" cy="362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"</a:t>
            </a:r>
            <a:r>
              <a:rPr lang="en-US" i="1" dirty="0" smtClean="0">
                <a:solidFill>
                  <a:srgbClr val="FF0000"/>
                </a:solidFill>
              </a:rPr>
              <a:t>Stash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$40 million Series C to make investing more </a:t>
            </a:r>
            <a:r>
              <a:rPr lang="en-US" i="1" dirty="0" smtClean="0"/>
              <a:t>approachable“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Data Storage Company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Scale Computing </a:t>
            </a:r>
            <a:r>
              <a:rPr lang="en-US" i="1" dirty="0">
                <a:solidFill>
                  <a:srgbClr val="0070C0"/>
                </a:solidFill>
              </a:rPr>
              <a:t>Raises </a:t>
            </a:r>
            <a:r>
              <a:rPr lang="en-US" i="1" dirty="0"/>
              <a:t>$17 Million Series C"</a:t>
            </a:r>
          </a:p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Pivotal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confirms</a:t>
            </a:r>
            <a:r>
              <a:rPr lang="en-US" i="1" dirty="0"/>
              <a:t> </a:t>
            </a:r>
            <a:r>
              <a:rPr lang="en-US" i="1" dirty="0" smtClean="0"/>
              <a:t>Series </a:t>
            </a:r>
            <a:r>
              <a:rPr lang="en-US" i="1" dirty="0"/>
              <a:t>C round is actually over $650 </a:t>
            </a:r>
            <a:r>
              <a:rPr lang="en-US" i="1" dirty="0" smtClean="0"/>
              <a:t>million“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After bump in the road, </a:t>
            </a:r>
            <a:r>
              <a:rPr lang="en-US" i="1" dirty="0" err="1" smtClean="0">
                <a:solidFill>
                  <a:srgbClr val="FF0000"/>
                </a:solidFill>
              </a:rPr>
              <a:t>Movinga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</a:t>
            </a:r>
            <a:r>
              <a:rPr lang="en-US" i="1" dirty="0" smtClean="0"/>
              <a:t>$17M </a:t>
            </a:r>
            <a:r>
              <a:rPr lang="en-US" i="1" dirty="0"/>
              <a:t>Series </a:t>
            </a:r>
            <a:r>
              <a:rPr lang="en-US" i="1" dirty="0" smtClean="0"/>
              <a:t>C“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 err="1">
                <a:solidFill>
                  <a:srgbClr val="FF0000"/>
                </a:solidFill>
              </a:rPr>
              <a:t>Carwow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a UK startup that helps you buy a new car</a:t>
            </a:r>
            <a:r>
              <a:rPr lang="en-US" i="1" dirty="0"/>
              <a:t>,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$39M Series </a:t>
            </a:r>
            <a:r>
              <a:rPr lang="en-US" i="1" dirty="0" smtClean="0"/>
              <a:t>“</a:t>
            </a:r>
          </a:p>
          <a:p>
            <a:pPr marL="0" indent="0">
              <a:buNone/>
            </a:pPr>
            <a:r>
              <a:rPr lang="en-US" i="1" dirty="0"/>
              <a:t>"Confirmed: </a:t>
            </a:r>
            <a:r>
              <a:rPr lang="en-US" i="1" dirty="0">
                <a:solidFill>
                  <a:srgbClr val="00B050"/>
                </a:solidFill>
              </a:rPr>
              <a:t>London </a:t>
            </a:r>
            <a:r>
              <a:rPr lang="en-US" i="1" dirty="0" err="1">
                <a:solidFill>
                  <a:srgbClr val="00B050"/>
                </a:solidFill>
              </a:rPr>
              <a:t>fintech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Curve</a:t>
            </a:r>
            <a:r>
              <a:rPr lang="en-US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$10M Series </a:t>
            </a:r>
            <a:r>
              <a:rPr lang="en-US" i="1" dirty="0" smtClean="0"/>
              <a:t>A“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Company names,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Key verbs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B050"/>
                </a:solidFill>
              </a:rPr>
              <a:t>decorative words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for Company Name Extraction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Solution: </a:t>
            </a:r>
            <a:r>
              <a:rPr lang="en-US" sz="1800" dirty="0" smtClean="0"/>
              <a:t>algorithm to extract a company name, leveraging sentence structures of the articles that are scraped from TechCrunch. Also double-check the company name when googling it later to look for a link for a company profile page at LinkedIn. Check</a:t>
            </a:r>
            <a:r>
              <a:rPr lang="en-US" sz="1800" b="1" i="1" dirty="0" smtClean="0"/>
              <a:t> company_from_title.py for the codes</a:t>
            </a:r>
          </a:p>
          <a:p>
            <a:pPr marL="0" indent="0">
              <a:buNone/>
            </a:pPr>
            <a:endParaRPr lang="en-US" sz="200" dirty="0" smtClean="0"/>
          </a:p>
          <a:p>
            <a:pPr marL="0" indent="0">
              <a:buNone/>
            </a:pPr>
            <a:r>
              <a:rPr lang="en-US" sz="1800" dirty="0" smtClean="0"/>
              <a:t>Step1:</a:t>
            </a:r>
            <a:endParaRPr lang="en-US" sz="1800" dirty="0"/>
          </a:p>
          <a:p>
            <a:r>
              <a:rPr lang="en-US" sz="1800" dirty="0" smtClean="0"/>
              <a:t>Split the sentence by a key verb and keep the head</a:t>
            </a:r>
          </a:p>
          <a:p>
            <a:r>
              <a:rPr lang="en-US" sz="1800" dirty="0" smtClean="0"/>
              <a:t>Remove “, word </a:t>
            </a:r>
            <a:r>
              <a:rPr lang="en-US" sz="1800" dirty="0" err="1" smtClean="0"/>
              <a:t>word</a:t>
            </a:r>
            <a:r>
              <a:rPr lang="en-US" sz="1800" dirty="0"/>
              <a:t> </a:t>
            </a:r>
            <a:r>
              <a:rPr lang="en-US" sz="1800" dirty="0" smtClean="0"/>
              <a:t>… ,”</a:t>
            </a:r>
          </a:p>
          <a:p>
            <a:pPr lvl="1"/>
            <a:r>
              <a:rPr lang="en-US" sz="1600" dirty="0" smtClean="0"/>
              <a:t>If one or two words remained=&gt; done    Else: =&gt; Step2</a:t>
            </a:r>
          </a:p>
          <a:p>
            <a:pPr marL="0" indent="0">
              <a:buNone/>
            </a:pPr>
            <a:endParaRPr lang="en-US" sz="200" dirty="0" smtClean="0"/>
          </a:p>
          <a:p>
            <a:pPr marL="0" indent="0">
              <a:buNone/>
            </a:pPr>
            <a:r>
              <a:rPr lang="en-US" sz="1800" dirty="0" smtClean="0"/>
              <a:t>Step2:</a:t>
            </a:r>
            <a:endParaRPr lang="en-US" sz="1800" dirty="0"/>
          </a:p>
          <a:p>
            <a:r>
              <a:rPr lang="en-US" sz="1800" dirty="0" smtClean="0"/>
              <a:t>Split the sentence by a key noun and keep the tail</a:t>
            </a:r>
          </a:p>
          <a:p>
            <a:pPr lvl="1"/>
            <a:r>
              <a:rPr lang="en-US" sz="1600" dirty="0"/>
              <a:t>If one or two words remained=&gt; done    Else: =&gt; </a:t>
            </a:r>
            <a:r>
              <a:rPr lang="en-US" sz="1600" dirty="0" smtClean="0"/>
              <a:t>Step2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800" dirty="0" smtClean="0"/>
              <a:t>Step3:</a:t>
            </a:r>
          </a:p>
          <a:p>
            <a:r>
              <a:rPr lang="en-US" sz="1800" dirty="0" smtClean="0"/>
              <a:t>Split the sentence by “$” and keep the head</a:t>
            </a:r>
          </a:p>
          <a:p>
            <a:r>
              <a:rPr lang="en-US" sz="1800" dirty="0"/>
              <a:t>Split the sentence by </a:t>
            </a:r>
            <a:r>
              <a:rPr lang="en-US" sz="1800" dirty="0" smtClean="0"/>
              <a:t>“Series” </a:t>
            </a:r>
            <a:r>
              <a:rPr lang="en-US" sz="1800" dirty="0"/>
              <a:t>and keep the head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ホームベース 4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7" name="ホームベース 6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757070"/>
      </a:dk1>
      <a:lt1>
        <a:sysClr val="window" lastClr="FFFFFF"/>
      </a:lt1>
      <a:dk2>
        <a:srgbClr val="75707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ＭＳ Ｐゴシック"/>
        <a:cs typeface=""/>
      </a:majorFont>
      <a:minorFont>
        <a:latin typeface="Segoe U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2099</Words>
  <Application>Microsoft Office PowerPoint</Application>
  <PresentationFormat>ワイド画面</PresentationFormat>
  <Paragraphs>363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Bebas Neue</vt:lpstr>
      <vt:lpstr>ＭＳ Ｐゴシック</vt:lpstr>
      <vt:lpstr>Arial</vt:lpstr>
      <vt:lpstr>Calibri</vt:lpstr>
      <vt:lpstr>Segoe UI</vt:lpstr>
      <vt:lpstr>Segoe UI Light</vt:lpstr>
      <vt:lpstr>Office Theme</vt:lpstr>
      <vt:lpstr>Startup Database and Recommendation Engine</vt:lpstr>
      <vt:lpstr>Table of Contents</vt:lpstr>
      <vt:lpstr>Problem: Finding Good Startup is Hard</vt:lpstr>
      <vt:lpstr>Project Overview: Finding the Best Startup For You</vt:lpstr>
      <vt:lpstr>Data Collection and Preprocessing Scheme</vt:lpstr>
      <vt:lpstr>Data Collection and Preprocessing Approach</vt:lpstr>
      <vt:lpstr>Data Scraping</vt:lpstr>
      <vt:lpstr>Data Extraction: Company Name from Article Title</vt:lpstr>
      <vt:lpstr>Algorithm for Company Name Extraction</vt:lpstr>
      <vt:lpstr>Data Extraction: Company Address</vt:lpstr>
      <vt:lpstr>Solution to extract/revise Company Address </vt:lpstr>
      <vt:lpstr>Data Extraction: Industry Attributes from Description</vt:lpstr>
      <vt:lpstr>Algorithm to Assign Industry Attributes to Each Company </vt:lpstr>
      <vt:lpstr>Algorithm to Assign Industry Attributes to Each Company </vt:lpstr>
      <vt:lpstr>Now Database is Set!</vt:lpstr>
      <vt:lpstr>Data Exploration to Recommendation Generation</vt:lpstr>
      <vt:lpstr>Data Exploration and Visualization - Summary</vt:lpstr>
      <vt:lpstr>Data Exploration and Visualization</vt:lpstr>
      <vt:lpstr>Data Exploration and Visualization</vt:lpstr>
      <vt:lpstr>Recommendation Engine – K-Nearest Neighbor</vt:lpstr>
      <vt:lpstr>Feature Transformation and Engineering</vt:lpstr>
      <vt:lpstr>Recommendation Output</vt:lpstr>
      <vt:lpstr>Future Development</vt:lpstr>
      <vt:lpstr>Appendix</vt:lpstr>
      <vt:lpstr>Project Description in resume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Kazufumi Iwasaki</dc:creator>
  <cp:lastModifiedBy>Kazufumi Iwasaki</cp:lastModifiedBy>
  <cp:revision>613</cp:revision>
  <dcterms:created xsi:type="dcterms:W3CDTF">2016-01-07T18:34:17Z</dcterms:created>
  <dcterms:modified xsi:type="dcterms:W3CDTF">2017-09-21T03:57:25Z</dcterms:modified>
</cp:coreProperties>
</file>