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2" r:id="rId2"/>
    <p:sldId id="334" r:id="rId3"/>
    <p:sldId id="331" r:id="rId4"/>
    <p:sldId id="312" r:id="rId5"/>
    <p:sldId id="313" r:id="rId6"/>
    <p:sldId id="350" r:id="rId7"/>
    <p:sldId id="315" r:id="rId8"/>
    <p:sldId id="335" r:id="rId9"/>
    <p:sldId id="316" r:id="rId10"/>
    <p:sldId id="338" r:id="rId11"/>
    <p:sldId id="339" r:id="rId12"/>
    <p:sldId id="336" r:id="rId13"/>
    <p:sldId id="328" r:id="rId14"/>
    <p:sldId id="351" r:id="rId15"/>
    <p:sldId id="352" r:id="rId16"/>
    <p:sldId id="317" r:id="rId17"/>
    <p:sldId id="354" r:id="rId18"/>
    <p:sldId id="318" r:id="rId19"/>
    <p:sldId id="345" r:id="rId20"/>
    <p:sldId id="346" r:id="rId21"/>
    <p:sldId id="319" r:id="rId22"/>
    <p:sldId id="323" r:id="rId23"/>
    <p:sldId id="34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9" autoAdjust="0"/>
    <p:restoredTop sz="96788" autoAdjust="0"/>
  </p:normalViewPr>
  <p:slideViewPr>
    <p:cSldViewPr snapToGrid="0">
      <p:cViewPr varScale="1">
        <p:scale>
          <a:sx n="63" d="100"/>
          <a:sy n="63" d="100"/>
        </p:scale>
        <p:origin x="102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6A1F-6541-4B3D-B0FB-D0E8A166E9D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A1F6F-5708-4481-A418-5F3B3243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79" y="3048690"/>
            <a:ext cx="9144000" cy="869085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D9F9-BB33-4A11-BB6A-AA60B1C5ECDF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 Iwasaki	kaiwasaki@berkeley.edu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79" y="3997880"/>
            <a:ext cx="9144000" cy="38483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3128795"/>
            <a:ext cx="12192000" cy="1253917"/>
          </a:xfrm>
          <a:prstGeom prst="rect">
            <a:avLst/>
          </a:prstGeom>
          <a:solidFill>
            <a:srgbClr val="50739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698"/>
              </a:solidFill>
              <a:latin typeface="Bebas Neue" panose="020B0606020202050201" pitchFamily="34" charset="-9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44379" y="3958070"/>
            <a:ext cx="10503567" cy="6517"/>
          </a:xfrm>
          <a:prstGeom prst="line">
            <a:avLst/>
          </a:prstGeom>
          <a:ln w="5080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72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3732"/>
            <a:ext cx="10515600" cy="63180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D9F9-BB33-4A11-BB6A-AA60B1C5ECDF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 Iwasaki	kaiwasaki@berkeley.edu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50233" y="1439018"/>
            <a:ext cx="10503567" cy="6517"/>
          </a:xfrm>
          <a:prstGeom prst="line">
            <a:avLst/>
          </a:prstGeom>
          <a:ln w="50800">
            <a:solidFill>
              <a:srgbClr val="50739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041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058"/>
            <a:ext cx="10515600" cy="63180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2559"/>
            <a:ext cx="10515600" cy="51120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D9F9-BB33-4A11-BB6A-AA60B1C5ECDF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 Iwasaki	kaiwasaki@berkeley.edu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50233" y="885344"/>
            <a:ext cx="10503567" cy="6517"/>
          </a:xfrm>
          <a:prstGeom prst="line">
            <a:avLst/>
          </a:prstGeom>
          <a:ln w="50800">
            <a:solidFill>
              <a:srgbClr val="50739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38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3732"/>
            <a:ext cx="10515600" cy="63180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D9F9-BB33-4A11-BB6A-AA60B1C5ECDF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Iwasaki	kaiwasaki@berkeley.edu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50233" y="1439018"/>
            <a:ext cx="10503567" cy="6517"/>
          </a:xfrm>
          <a:prstGeom prst="line">
            <a:avLst/>
          </a:prstGeom>
          <a:ln w="50800">
            <a:solidFill>
              <a:srgbClr val="50739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19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D9F9-BB33-4A11-BB6A-AA60B1C5ECDF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-1" y="0"/>
            <a:ext cx="6702805" cy="6858000"/>
          </a:xfrm>
          <a:prstGeom prst="rect">
            <a:avLst/>
          </a:prstGeom>
          <a:solidFill>
            <a:srgbClr val="507392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0729" y="3330429"/>
            <a:ext cx="10515600" cy="77629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122762" y="4039607"/>
            <a:ext cx="10503567" cy="6517"/>
          </a:xfrm>
          <a:prstGeom prst="line">
            <a:avLst/>
          </a:prstGeom>
          <a:ln w="5080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02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DD9F9-BB33-4A11-BB6A-AA60B1C5ECDF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 Iwasaki	kaiwasaki@berkeley.edu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A0518-BA00-4C4F-BB9B-D8764B8FF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1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8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79" y="3048690"/>
            <a:ext cx="10899366" cy="869085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Startup Database and </a:t>
            </a:r>
            <a:r>
              <a:rPr lang="en-US" sz="3200" b="1" dirty="0"/>
              <a:t>Recommendation </a:t>
            </a:r>
            <a:r>
              <a:rPr lang="en-US" sz="3200" b="1" dirty="0" smtClean="0"/>
              <a:t>Engine</a:t>
            </a:r>
            <a:endParaRPr 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4379" y="557784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Iwasaki</a:t>
            </a:r>
          </a:p>
          <a:p>
            <a:r>
              <a:rPr lang="en-US" dirty="0" smtClean="0"/>
              <a:t>kaiwasaki@berkeley.edu</a:t>
            </a:r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7811589" y="182880"/>
            <a:ext cx="4894217" cy="23513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Work In Progress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8869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Data Extraction: Company Address</a:t>
            </a:r>
            <a:endParaRPr 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Company address is import input for the recommendation engine because many of us care where we work at.</a:t>
            </a:r>
          </a:p>
          <a:p>
            <a:pPr marL="0" indent="0">
              <a:buNone/>
            </a:pPr>
            <a:r>
              <a:rPr lang="en-US" b="1" dirty="0" smtClean="0"/>
              <a:t>Challenge:</a:t>
            </a:r>
            <a:r>
              <a:rPr lang="en-US" dirty="0" smtClean="0"/>
              <a:t> Some companies don’t input their company address at LinkedIn. Some companies are based outside of US and thus their addresses have different formatting.</a:t>
            </a:r>
          </a:p>
        </p:txBody>
      </p:sp>
      <p:sp>
        <p:nvSpPr>
          <p:cNvPr id="4" name="ホームベース 3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5" name="ホームベース 4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6" name="ホームベース 5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3693676"/>
            <a:ext cx="4752975" cy="249555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453746" y="6260661"/>
            <a:ext cx="459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only </a:t>
            </a:r>
            <a:r>
              <a:rPr lang="en-US" dirty="0" smtClean="0"/>
              <a:t>says United </a:t>
            </a:r>
            <a:r>
              <a:rPr lang="en-US" dirty="0" smtClean="0"/>
              <a:t>States for Headquarters.</a:t>
            </a:r>
            <a:endParaRPr 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464" y="2852859"/>
            <a:ext cx="2587278" cy="3336367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7633723" y="6260661"/>
            <a:ext cx="318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doesn’t have address at 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49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Solution to extract/revise Company Address </a:t>
            </a:r>
            <a:endParaRPr 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Solution:</a:t>
            </a:r>
            <a:r>
              <a:rPr lang="en-US" dirty="0" smtClean="0"/>
              <a:t>  Multi-step approach to first focus on label countries and then focus on US companies to extract zip code.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Step1</a:t>
            </a:r>
            <a:r>
              <a:rPr lang="en-US" dirty="0"/>
              <a:t>: Complete labeling by </a:t>
            </a:r>
            <a:r>
              <a:rPr lang="en-US" dirty="0" smtClean="0"/>
              <a:t>countries</a:t>
            </a:r>
          </a:p>
          <a:p>
            <a:pPr lvl="1"/>
            <a:r>
              <a:rPr lang="en-US" dirty="0" smtClean="0"/>
              <a:t>Country list scraped from Wikipedia --- </a:t>
            </a:r>
            <a:r>
              <a:rPr lang="en-US" i="1" dirty="0" smtClean="0"/>
              <a:t>get_country_from_wiki.py</a:t>
            </a:r>
          </a:p>
          <a:p>
            <a:pPr lvl="1"/>
            <a:r>
              <a:rPr lang="en-US" dirty="0" smtClean="0"/>
              <a:t>Extract country information from features collected so far</a:t>
            </a:r>
            <a:endParaRPr lang="en-US" dirty="0"/>
          </a:p>
          <a:p>
            <a:endParaRPr lang="en-US" sz="500" dirty="0" smtClean="0"/>
          </a:p>
          <a:p>
            <a:r>
              <a:rPr lang="en-US" dirty="0" smtClean="0"/>
              <a:t>Step2: Focus on the US companies and get zip code for them</a:t>
            </a:r>
          </a:p>
          <a:p>
            <a:pPr marL="457200" lvl="1" indent="0">
              <a:buNone/>
            </a:pPr>
            <a:r>
              <a:rPr lang="en-US" dirty="0" smtClean="0"/>
              <a:t>For missing or insufficient information</a:t>
            </a:r>
          </a:p>
          <a:p>
            <a:pPr lvl="1"/>
            <a:r>
              <a:rPr lang="en-US" dirty="0" smtClean="0"/>
              <a:t>Google Search ---  </a:t>
            </a:r>
            <a:r>
              <a:rPr lang="en-US" i="1" dirty="0" smtClean="0"/>
              <a:t>get_comnay_address.py</a:t>
            </a:r>
            <a:endParaRPr lang="en-US" dirty="0" smtClean="0"/>
          </a:p>
          <a:p>
            <a:pPr lvl="1"/>
            <a:r>
              <a:rPr lang="en-US" dirty="0" smtClean="0"/>
              <a:t>Company Website --- </a:t>
            </a:r>
            <a:r>
              <a:rPr lang="en-US" i="1" dirty="0" smtClean="0"/>
              <a:t>get_location_from_company_website.py</a:t>
            </a:r>
          </a:p>
          <a:p>
            <a:pPr lvl="1"/>
            <a:r>
              <a:rPr lang="en-US" dirty="0" smtClean="0"/>
              <a:t>Bloomberg  --- </a:t>
            </a:r>
            <a:r>
              <a:rPr lang="en-US" i="1" dirty="0" smtClean="0"/>
              <a:t>get_company_address_from_Bloomberg.py</a:t>
            </a:r>
          </a:p>
          <a:p>
            <a:endParaRPr lang="en-US" sz="500" dirty="0" smtClean="0"/>
          </a:p>
          <a:p>
            <a:r>
              <a:rPr lang="en-US" dirty="0" smtClean="0"/>
              <a:t>Step3: Gain state, city, geo location from the zip code for US companies</a:t>
            </a:r>
          </a:p>
          <a:p>
            <a:pPr marL="457200" lvl="1" indent="0">
              <a:buNone/>
            </a:pPr>
            <a:r>
              <a:rPr lang="en-US" dirty="0"/>
              <a:t>Use two python modules to capture </a:t>
            </a:r>
            <a:r>
              <a:rPr lang="en-US" dirty="0" smtClean="0"/>
              <a:t>city and state because both of them have some missing data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ホームベース 3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5" name="ホームベース 4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6" name="ホームベース 5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00604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Data Extraction: Industry </a:t>
            </a:r>
            <a:r>
              <a:rPr lang="en-US" b="1" dirty="0"/>
              <a:t>A</a:t>
            </a:r>
            <a:r>
              <a:rPr lang="en-US" b="1" dirty="0" smtClean="0"/>
              <a:t>ttributes from Description</a:t>
            </a:r>
            <a:endParaRPr lang="en-US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38199" y="1007864"/>
            <a:ext cx="10394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Challenges: </a:t>
            </a:r>
            <a:r>
              <a:rPr lang="en-US" dirty="0" smtClean="0"/>
              <a:t>Industries have been arbitrarily assigned to companies. As a result, there are 49 unique industries for about 300 companies. There are three problems in order to recommendation engine to work: 1) </a:t>
            </a:r>
            <a:r>
              <a:rPr lang="en-US" b="1" i="1" dirty="0" smtClean="0"/>
              <a:t>Some industries are quite similar </a:t>
            </a:r>
            <a:r>
              <a:rPr lang="en-US" dirty="0" smtClean="0"/>
              <a:t>thus should be merged. 2) </a:t>
            </a:r>
            <a:r>
              <a:rPr lang="en-US" b="1" i="1" dirty="0" smtClean="0"/>
              <a:t>Some industries have lots of companies</a:t>
            </a:r>
            <a:r>
              <a:rPr lang="en-US" dirty="0" smtClean="0"/>
              <a:t> such as Computer Software. They should be split into more smaller segment. 3) </a:t>
            </a:r>
            <a:r>
              <a:rPr lang="en-US" b="1" i="1" dirty="0" smtClean="0"/>
              <a:t>one industry is not sufficient to describe a nature of a company</a:t>
            </a:r>
            <a:r>
              <a:rPr lang="en-US" dirty="0" smtClean="0"/>
              <a:t> because its business is often combination of different elements. For example, the company below is internet x financial service, instead of internet alone</a:t>
            </a:r>
            <a:endParaRPr 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511941"/>
            <a:ext cx="5510562" cy="2878779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698" y="3039189"/>
            <a:ext cx="2780346" cy="3563698"/>
          </a:xfrm>
          <a:prstGeom prst="rect">
            <a:avLst/>
          </a:prstGeom>
        </p:spPr>
      </p:pic>
      <p:sp>
        <p:nvSpPr>
          <p:cNvPr id="7" name="ホームベース 6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12" name="ホームベース 11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13" name="ホームベース 12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02458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Algorithm to assign industry attributes to each company </a:t>
            </a:r>
            <a:endParaRPr lang="en-US" sz="3200" b="1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424097"/>
              </p:ext>
            </p:extLst>
          </p:nvPr>
        </p:nvGraphicFramePr>
        <p:xfrm>
          <a:off x="2929822" y="1892983"/>
          <a:ext cx="6541084" cy="486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542"/>
                <a:gridCol w="3270542"/>
              </a:tblGrid>
              <a:tr h="2042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Industry (Original)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Industry_consolidated (New)</a:t>
                      </a:r>
                      <a:endParaRPr lang="en-US" sz="1600" dirty="0"/>
                    </a:p>
                  </a:txBody>
                  <a:tcPr/>
                </a:tc>
              </a:tr>
              <a:tr h="57190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[“Apparel &amp; Fashion”, “Consumer Goods”, “Consumer Services”, “Cosmetics”, “Luxury Goods &amp; Jewelry”, “Retail”,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“Leisure, Travel &amp; Tourism”, “Sporting Goods”,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“Textiles”]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Consumers Goods</a:t>
                      </a:r>
                      <a:r>
                        <a:rPr lang="en-US" sz="900" b="0" baseline="0" dirty="0" smtClean="0"/>
                        <a:t>  &amp; S</a:t>
                      </a:r>
                      <a:r>
                        <a:rPr lang="en-US" sz="900" b="0" dirty="0" smtClean="0"/>
                        <a:t>ervices</a:t>
                      </a:r>
                      <a:endParaRPr lang="en-US" sz="900" b="0" dirty="0"/>
                    </a:p>
                  </a:txBody>
                  <a:tcPr/>
                </a:tc>
              </a:tr>
              <a:tr h="2042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[“Computer Software”]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Computer Software</a:t>
                      </a:r>
                      <a:endParaRPr lang="en-US" sz="900" b="0" dirty="0"/>
                    </a:p>
                  </a:txBody>
                  <a:tcPr/>
                </a:tc>
              </a:tr>
              <a:tr h="2042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[“Computer &amp; Network Security”, “Computer Hardware”]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Computer &amp; Network Security &amp;</a:t>
                      </a:r>
                      <a:r>
                        <a:rPr lang="en-US" sz="900" b="0" baseline="0" dirty="0" smtClean="0"/>
                        <a:t> Hardware</a:t>
                      </a:r>
                      <a:endParaRPr lang="en-US" sz="900" b="0" dirty="0"/>
                    </a:p>
                  </a:txBody>
                  <a:tcPr/>
                </a:tc>
              </a:tr>
              <a:tr h="2042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[‘E-Learning’, ‘Education Management’]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Education</a:t>
                      </a:r>
                      <a:endParaRPr lang="en-US" sz="900" b="0" dirty="0"/>
                    </a:p>
                  </a:txBody>
                  <a:tcPr/>
                </a:tc>
              </a:tr>
              <a:tr h="2042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[“Entertainment”]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Entertainment</a:t>
                      </a:r>
                      <a:endParaRPr lang="en-US" sz="900" b="0" dirty="0"/>
                    </a:p>
                  </a:txBody>
                  <a:tcPr/>
                </a:tc>
              </a:tr>
              <a:tr h="2042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[“Marketing and Advertising”]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/>
                        <a:t>Marketing and Advertising</a:t>
                      </a:r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[“Farming”, “Food &amp; Beverages”, “Food Production”, “Restaurants”]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Food Business</a:t>
                      </a:r>
                      <a:endParaRPr lang="en-US" sz="900" b="0" dirty="0"/>
                    </a:p>
                  </a:txBody>
                  <a:tcPr/>
                </a:tc>
              </a:tr>
              <a:tr h="2042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[“Insurance”, “Fund-Raising”, “Financial Services”]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Financial Services</a:t>
                      </a:r>
                      <a:endParaRPr lang="en-US" sz="900" b="0" dirty="0"/>
                    </a:p>
                  </a:txBody>
                  <a:tcPr/>
                </a:tc>
              </a:tr>
              <a:tr h="2042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[“Information Technology and Services”]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Information Technology and Services</a:t>
                      </a:r>
                      <a:endParaRPr lang="en-US" sz="900" b="0" dirty="0"/>
                    </a:p>
                  </a:txBody>
                  <a:tcPr/>
                </a:tc>
              </a:tr>
              <a:tr h="2042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[“Internet”,</a:t>
                      </a:r>
                      <a:r>
                        <a:rPr lang="en-US" sz="900" b="0" baseline="0" dirty="0" smtClean="0"/>
                        <a:t> “</a:t>
                      </a:r>
                      <a:r>
                        <a:rPr lang="en-US" sz="900" b="0" dirty="0" smtClean="0"/>
                        <a:t>Online</a:t>
                      </a:r>
                      <a:r>
                        <a:rPr lang="en-US" sz="900" b="0" baseline="0" dirty="0" smtClean="0"/>
                        <a:t> Media”]</a:t>
                      </a:r>
                      <a:endParaRPr lang="en-US" sz="9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Internet</a:t>
                      </a:r>
                      <a:endParaRPr lang="en-US" sz="900" b="0" dirty="0"/>
                    </a:p>
                  </a:txBody>
                  <a:tcPr/>
                </a:tc>
              </a:tr>
              <a:tr h="22908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[“Commercial Real Estate”, “Real Estate”]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Real Estate</a:t>
                      </a:r>
                      <a:endParaRPr lang="en-US" sz="900" b="0" dirty="0"/>
                    </a:p>
                  </a:txBody>
                  <a:tcPr/>
                </a:tc>
              </a:tr>
              <a:tr h="229084"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[‘Health, Wellness and Fitness’, ‘Medical Devices’, “Sports”]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Healthcare_health</a:t>
                      </a:r>
                      <a:endParaRPr lang="en-US" sz="900" b="0" dirty="0"/>
                    </a:p>
                  </a:txBody>
                  <a:tcPr/>
                </a:tc>
              </a:tr>
              <a:tr h="2042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[“Human Resources”, “Staffing and Recruiting”]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Human Resources</a:t>
                      </a:r>
                      <a:endParaRPr lang="en-US" sz="900" b="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[“Telecommunications”,</a:t>
                      </a:r>
                      <a:r>
                        <a:rPr lang="en-US" sz="900" b="0" baseline="0" dirty="0" smtClean="0"/>
                        <a:t> “</a:t>
                      </a:r>
                      <a:r>
                        <a:rPr lang="en-US" sz="900" b="0" dirty="0" smtClean="0"/>
                        <a:t>Renewables &amp; Environment</a:t>
                      </a:r>
                      <a:r>
                        <a:rPr lang="en-US" sz="900" b="0" baseline="0" dirty="0" smtClean="0"/>
                        <a:t>”, “</a:t>
                      </a:r>
                      <a:r>
                        <a:rPr lang="en-US" sz="900" b="0" dirty="0" smtClean="0"/>
                        <a:t>Logistics and Supply Chain</a:t>
                      </a:r>
                      <a:r>
                        <a:rPr lang="en-US" sz="900" b="0" baseline="0" dirty="0" smtClean="0"/>
                        <a:t>”</a:t>
                      </a:r>
                      <a:r>
                        <a:rPr lang="en-US" sz="900" b="0" dirty="0" smtClean="0"/>
                        <a:t>]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Infrastructure</a:t>
                      </a:r>
                      <a:endParaRPr lang="en-US" sz="900" b="0" dirty="0"/>
                    </a:p>
                  </a:txBody>
                  <a:tcPr/>
                </a:tc>
              </a:tr>
              <a:tr h="57190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[“Semiconductors”, “Nanotechnology”,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dirty="0" smtClean="0"/>
                        <a:t>“Biotechnology”, “Management Consulting”, “Electrical/Electronic Manufacturing”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dirty="0" smtClean="0"/>
                        <a:t>“Mechanical or Industrial Engineering” ]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Niche</a:t>
                      </a:r>
                      <a:endParaRPr lang="en-US" sz="9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コンテンツ プレースホルダー 3"/>
          <p:cNvSpPr>
            <a:spLocks noGrp="1"/>
          </p:cNvSpPr>
          <p:nvPr>
            <p:ph idx="1"/>
          </p:nvPr>
        </p:nvSpPr>
        <p:spPr>
          <a:xfrm>
            <a:off x="838200" y="1112559"/>
            <a:ext cx="10515600" cy="812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Solution Part1: </a:t>
            </a:r>
            <a:r>
              <a:rPr lang="en-US" dirty="0" smtClean="0"/>
              <a:t>algorithm to simplify the industry classification by merging some industries so that minor industry labels are eliminated</a:t>
            </a:r>
          </a:p>
        </p:txBody>
      </p:sp>
      <p:sp>
        <p:nvSpPr>
          <p:cNvPr id="6" name="ホームベース 5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9" name="ホームベース 8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10" name="ホームベース 9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1318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Algorithm to assign industry attributes to each company </a:t>
            </a:r>
            <a:endParaRPr 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Solution </a:t>
            </a:r>
            <a:r>
              <a:rPr lang="en-US" b="1" dirty="0" smtClean="0"/>
              <a:t>Part2: </a:t>
            </a:r>
            <a:r>
              <a:rPr lang="en-US" dirty="0" smtClean="0"/>
              <a:t>Algorithm to add </a:t>
            </a:r>
            <a:r>
              <a:rPr lang="en-US" dirty="0"/>
              <a:t>new features to represent company businesses </a:t>
            </a:r>
            <a:r>
              <a:rPr lang="en-US" dirty="0" smtClean="0"/>
              <a:t>better based on the key words in appeared in company profiles</a:t>
            </a:r>
            <a:endParaRPr lang="en-US" dirty="0"/>
          </a:p>
        </p:txBody>
      </p:sp>
      <p:sp>
        <p:nvSpPr>
          <p:cNvPr id="4" name="ホームベース 3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5" name="ホームベース 4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6" name="ホームベース 5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849" y="2100305"/>
            <a:ext cx="54197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71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Data </a:t>
            </a:r>
            <a:r>
              <a:rPr lang="en-US" b="1" dirty="0" smtClean="0"/>
              <a:t>Exploration</a:t>
            </a:r>
            <a:r>
              <a:rPr lang="en-US" b="1" dirty="0" smtClean="0"/>
              <a:t> and Visualization</a:t>
            </a:r>
            <a:endParaRPr lang="en-US" b="1" dirty="0"/>
          </a:p>
        </p:txBody>
      </p:sp>
      <p:sp>
        <p:nvSpPr>
          <p:cNvPr id="4" name="ホームベース 3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Collection and Preprocessing</a:t>
            </a:r>
          </a:p>
        </p:txBody>
      </p:sp>
      <p:sp>
        <p:nvSpPr>
          <p:cNvPr id="5" name="ホームベース 4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Exploration/ Visualization</a:t>
            </a:r>
          </a:p>
        </p:txBody>
      </p:sp>
      <p:sp>
        <p:nvSpPr>
          <p:cNvPr id="6" name="ホームベース 5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01040" y="1325880"/>
            <a:ext cx="5166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Understand a type and distributions for each feature (univariate analysis and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=&gt; Inputs for feature engineering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Understand which feature matters (bivariate analysis)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=&gt; Inputs for feature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5112225" y="5835134"/>
            <a:ext cx="33153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/>
              <a:t>Set the stage</a:t>
            </a:r>
          </a:p>
        </p:txBody>
      </p:sp>
    </p:spTree>
    <p:extLst>
      <p:ext uri="{BB962C8B-B14F-4D97-AF65-F5344CB8AC3E}">
        <p14:creationId xmlns:p14="http://schemas.microsoft.com/office/powerpoint/2010/main" val="3743859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Data Exploration and Visualization</a:t>
            </a:r>
            <a:endParaRPr lang="en-US" b="1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Univariate analysis</a:t>
            </a:r>
            <a:endParaRPr lang="en-US" dirty="0"/>
          </a:p>
        </p:txBody>
      </p:sp>
      <p:sp>
        <p:nvSpPr>
          <p:cNvPr id="4" name="ホームベース 3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Collection and Preprocessing</a:t>
            </a:r>
          </a:p>
        </p:txBody>
      </p:sp>
      <p:sp>
        <p:nvSpPr>
          <p:cNvPr id="5" name="ホームベース 4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Exploration/ Visualization</a:t>
            </a:r>
          </a:p>
        </p:txBody>
      </p:sp>
      <p:sp>
        <p:nvSpPr>
          <p:cNvPr id="6" name="ホームベース 5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1027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Data Exploration and Visualization</a:t>
            </a:r>
            <a:endParaRPr lang="en-US" b="1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Bivariate analysis</a:t>
            </a:r>
            <a:endParaRPr lang="en-US" dirty="0"/>
          </a:p>
        </p:txBody>
      </p:sp>
      <p:sp>
        <p:nvSpPr>
          <p:cNvPr id="4" name="ホームベース 3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Collection and Preprocessing</a:t>
            </a:r>
          </a:p>
        </p:txBody>
      </p:sp>
      <p:sp>
        <p:nvSpPr>
          <p:cNvPr id="5" name="ホームベース 4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Exploration/ Visualization</a:t>
            </a:r>
          </a:p>
        </p:txBody>
      </p:sp>
      <p:sp>
        <p:nvSpPr>
          <p:cNvPr id="6" name="ホームベース 5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8784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Recommendation </a:t>
            </a:r>
            <a:r>
              <a:rPr lang="en-US" b="1" dirty="0" smtClean="0"/>
              <a:t>Engine – K-Nearest Neighbor</a:t>
            </a:r>
            <a:endParaRPr lang="en-US" b="1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choice: K-nearest neighbor</a:t>
            </a:r>
          </a:p>
          <a:p>
            <a:r>
              <a:rPr lang="en-US" dirty="0" smtClean="0"/>
              <a:t>Justification:</a:t>
            </a:r>
          </a:p>
          <a:p>
            <a:r>
              <a:rPr lang="en-US" dirty="0" smtClean="0"/>
              <a:t>Input:</a:t>
            </a:r>
          </a:p>
          <a:p>
            <a:r>
              <a:rPr lang="en-US" dirty="0" smtClean="0"/>
              <a:t>Output:</a:t>
            </a:r>
          </a:p>
          <a:p>
            <a:r>
              <a:rPr lang="en-US" dirty="0" smtClean="0"/>
              <a:t>How the </a:t>
            </a:r>
            <a:r>
              <a:rPr lang="en-US" dirty="0" err="1" smtClean="0"/>
              <a:t>algo</a:t>
            </a:r>
            <a:r>
              <a:rPr lang="en-US" dirty="0" smtClean="0"/>
              <a:t> works</a:t>
            </a:r>
          </a:p>
          <a:p>
            <a:r>
              <a:rPr lang="en-US" dirty="0" smtClean="0"/>
              <a:t>Requirement: scaling, check outliers (feature transformation)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0" y="2101927"/>
            <a:ext cx="2514600" cy="4343400"/>
          </a:xfrm>
          <a:prstGeom prst="rect">
            <a:avLst/>
          </a:prstGeom>
        </p:spPr>
      </p:pic>
      <p:sp>
        <p:nvSpPr>
          <p:cNvPr id="6" name="ホームベース 5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Collection and Preprocessing</a:t>
            </a:r>
          </a:p>
        </p:txBody>
      </p:sp>
      <p:sp>
        <p:nvSpPr>
          <p:cNvPr id="7" name="ホームベース 6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Exploration/ Visualization</a:t>
            </a:r>
          </a:p>
        </p:txBody>
      </p:sp>
      <p:sp>
        <p:nvSpPr>
          <p:cNvPr id="8" name="ホームベース 7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Recommendation Engine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4498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</a:t>
            </a:r>
            <a:r>
              <a:rPr lang="en-US" dirty="0" smtClean="0"/>
              <a:t>Transformation and Engineering</a:t>
            </a:r>
            <a:endParaRPr 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897151" y="1770098"/>
            <a:ext cx="1758671" cy="55732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 Size</a:t>
            </a:r>
            <a:endParaRPr 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979357" y="1770098"/>
            <a:ext cx="1758671" cy="55732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8061563" y="1770098"/>
            <a:ext cx="1758671" cy="55732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Founded</a:t>
            </a:r>
            <a:endParaRPr 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0143770" y="1770098"/>
            <a:ext cx="1758671" cy="55732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Industry</a:t>
            </a:r>
            <a:endParaRPr 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814945" y="1770098"/>
            <a:ext cx="1758671" cy="55732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Money Raised</a:t>
            </a:r>
            <a:endParaRPr 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061563" y="3019778"/>
            <a:ext cx="1758671" cy="1902742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 max transformation</a:t>
            </a:r>
            <a:endParaRPr 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0143769" y="4038600"/>
            <a:ext cx="1758671" cy="88392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Dummy variables</a:t>
            </a:r>
            <a:endParaRPr 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5979356" y="4922520"/>
            <a:ext cx="1758671" cy="88392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 max transformation</a:t>
            </a:r>
            <a:endParaRPr 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0143769" y="3019778"/>
            <a:ext cx="1758671" cy="88392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 word matching</a:t>
            </a:r>
            <a:endParaRPr 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3897149" y="4922520"/>
            <a:ext cx="1758671" cy="1034062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 max transformation</a:t>
            </a:r>
            <a:endParaRPr 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5979355" y="3563902"/>
            <a:ext cx="1758671" cy="88392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city to geo coordinate</a:t>
            </a:r>
            <a:endParaRPr 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897149" y="3386667"/>
            <a:ext cx="1758671" cy="1034062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Binning</a:t>
            </a:r>
            <a:endParaRPr 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1814943" y="3386667"/>
            <a:ext cx="1758671" cy="1034062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transformation to handle outliers</a:t>
            </a:r>
            <a:endParaRPr 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1814942" y="4889782"/>
            <a:ext cx="1758671" cy="1034062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 max transformation</a:t>
            </a:r>
            <a:endParaRPr 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04800" y="1860723"/>
            <a:ext cx="151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Feature</a:t>
            </a:r>
            <a:endParaRPr lang="en-US" u="sng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04800" y="4078490"/>
            <a:ext cx="1510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Transformation</a:t>
            </a:r>
            <a:endParaRPr lang="en-US" u="sng" dirty="0"/>
          </a:p>
        </p:txBody>
      </p:sp>
      <p:sp>
        <p:nvSpPr>
          <p:cNvPr id="23" name="ホームベース 22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Collection and Preprocessing</a:t>
            </a:r>
          </a:p>
        </p:txBody>
      </p:sp>
      <p:sp>
        <p:nvSpPr>
          <p:cNvPr id="24" name="ホームベース 23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Exploration/ Visualization</a:t>
            </a:r>
          </a:p>
        </p:txBody>
      </p:sp>
      <p:sp>
        <p:nvSpPr>
          <p:cNvPr id="25" name="ホームベース 24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Recommendation Engine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2951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Table of Contents</a:t>
            </a:r>
            <a:endParaRPr lang="en-US" b="1" dirty="0"/>
          </a:p>
        </p:txBody>
      </p:sp>
      <p:sp>
        <p:nvSpPr>
          <p:cNvPr id="4" name="正方形/長方形 3"/>
          <p:cNvSpPr/>
          <p:nvPr/>
        </p:nvSpPr>
        <p:spPr>
          <a:xfrm>
            <a:off x="838200" y="1650973"/>
            <a:ext cx="5196840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/>
              <a:t>Introduction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Problem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Project overview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b="1" dirty="0" smtClean="0"/>
              <a:t>Data collection and preprocessing</a:t>
            </a:r>
            <a:endParaRPr lang="en-US" b="1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 smtClean="0"/>
              <a:t>collection and preprocessing </a:t>
            </a:r>
            <a:r>
              <a:rPr lang="en-US" dirty="0" smtClean="0"/>
              <a:t>scheme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Data collection and preprocessing approach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Data scraping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 Extraction: Company name from article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Data Extraction: Company address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Data Extraction: Industry attributes</a:t>
            </a:r>
            <a:endParaRPr lang="en-US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6355080" y="1650973"/>
            <a:ext cx="5196840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/>
              <a:t>Data Exploration and Visualization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Objectives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Uni</a:t>
            </a:r>
            <a:r>
              <a:rPr lang="en-US" dirty="0" smtClean="0"/>
              <a:t>variate analysis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Bivariate analysis</a:t>
            </a:r>
            <a:endParaRPr lang="en-US" dirty="0" smtClean="0"/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b="1" dirty="0" smtClean="0"/>
              <a:t>Recommendation Engine</a:t>
            </a:r>
            <a:endParaRPr lang="en-US" b="1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Algorithm </a:t>
            </a:r>
            <a:r>
              <a:rPr lang="en-US" dirty="0" smtClean="0"/>
              <a:t>choice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Feature transformation and engineering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Recommendation Output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b="1" dirty="0" smtClean="0"/>
              <a:t>Closing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Future </a:t>
            </a:r>
            <a:r>
              <a:rPr lang="en-US" dirty="0" smtClean="0"/>
              <a:t>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49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Recommendation Output</a:t>
            </a:r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" y="1029022"/>
            <a:ext cx="8905875" cy="5694363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9528228" y="1641373"/>
            <a:ext cx="2205790" cy="55732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Summery of user inputs</a:t>
            </a:r>
            <a:endParaRPr 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9528228" y="3466456"/>
            <a:ext cx="2205790" cy="90482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Summary of the top recommendation</a:t>
            </a:r>
            <a:endParaRPr 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9528228" y="5499695"/>
            <a:ext cx="2205790" cy="90482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Secondary recommendations</a:t>
            </a:r>
            <a:endParaRPr lang="en-US" dirty="0"/>
          </a:p>
        </p:txBody>
      </p:sp>
      <p:sp>
        <p:nvSpPr>
          <p:cNvPr id="10" name="ホームベース 9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Collection and Preprocessing</a:t>
            </a:r>
          </a:p>
        </p:txBody>
      </p:sp>
      <p:sp>
        <p:nvSpPr>
          <p:cNvPr id="11" name="ホームベース 10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Exploration/ Visualization</a:t>
            </a:r>
          </a:p>
        </p:txBody>
      </p:sp>
      <p:sp>
        <p:nvSpPr>
          <p:cNvPr id="12" name="ホームベース 11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Recommendation Engine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0138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547811"/>
              </p:ext>
            </p:extLst>
          </p:nvPr>
        </p:nvGraphicFramePr>
        <p:xfrm>
          <a:off x="617791" y="1145070"/>
          <a:ext cx="10614316" cy="51326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780819"/>
                <a:gridCol w="6833497"/>
              </a:tblGrid>
              <a:tr h="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</a:tr>
              <a:tr h="7771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collection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Eliminate manual processing work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Incorporate more data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Create</a:t>
                      </a:r>
                      <a:r>
                        <a:rPr lang="en-US" baseline="0" dirty="0" smtClean="0"/>
                        <a:t> data pipeline (</a:t>
                      </a:r>
                      <a:r>
                        <a:rPr lang="en-US" dirty="0" smtClean="0"/>
                        <a:t>real time =&gt; Storm?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Improve </a:t>
                      </a:r>
                      <a:r>
                        <a:rPr lang="en-US" baseline="0" dirty="0" err="1" smtClean="0"/>
                        <a:t>algos</a:t>
                      </a:r>
                      <a:r>
                        <a:rPr lang="en-US" baseline="0" dirty="0" smtClean="0"/>
                        <a:t> =&gt; utilize NLP modules more</a:t>
                      </a:r>
                      <a:endParaRPr lang="en-US" dirty="0" smtClean="0"/>
                    </a:p>
                  </a:txBody>
                  <a:tcPr/>
                </a:tc>
              </a:tr>
              <a:tr h="6363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storage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DB – PostgreSQL</a:t>
                      </a:r>
                    </a:p>
                  </a:txBody>
                  <a:tcPr/>
                </a:tc>
              </a:tr>
              <a:tr h="6363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processing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363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analysis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363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visualization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363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Recommendation Engine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Graph =&gt; Neo4j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363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Interface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GUI. Web App Flask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Future Development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6417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938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Project Description in resume</a:t>
            </a:r>
            <a:endParaRPr 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Startup </a:t>
            </a:r>
            <a:r>
              <a:rPr lang="en-US" b="1" dirty="0" smtClean="0"/>
              <a:t>(Database and) </a:t>
            </a:r>
            <a:r>
              <a:rPr lang="en-US" b="1" dirty="0"/>
              <a:t>Recommendation Engine</a:t>
            </a:r>
          </a:p>
          <a:p>
            <a:r>
              <a:rPr lang="en-US" dirty="0" smtClean="0"/>
              <a:t>Developed </a:t>
            </a:r>
            <a:r>
              <a:rPr lang="en-US" dirty="0"/>
              <a:t>an application to collect startup information from TechCrunch, Google, and </a:t>
            </a:r>
            <a:r>
              <a:rPr lang="en-US" dirty="0" smtClean="0"/>
              <a:t>LinkedIn </a:t>
            </a:r>
            <a:r>
              <a:rPr lang="en-US" dirty="0"/>
              <a:t>to create a database of startups. (Selenium, </a:t>
            </a:r>
            <a:r>
              <a:rPr lang="en-US" dirty="0" err="1"/>
              <a:t>BeautifulSoup</a:t>
            </a: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AWS</a:t>
            </a:r>
            <a:r>
              <a:rPr lang="en-US" dirty="0"/>
              <a:t>, Python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Store the data in </a:t>
            </a:r>
            <a:r>
              <a:rPr lang="en-US" dirty="0" smtClean="0">
                <a:solidFill>
                  <a:srgbClr val="FF0000"/>
                </a:solidFill>
              </a:rPr>
              <a:t>Postgres SQL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Implemented </a:t>
            </a:r>
            <a:r>
              <a:rPr lang="en-US" dirty="0"/>
              <a:t>K-nearest neighbor algorithm to make suggestions for which start up to work for ( 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Implemented Clustering to visualize/analyze startups</a:t>
            </a:r>
          </a:p>
          <a:p>
            <a:r>
              <a:rPr lang="en-US" dirty="0" smtClean="0"/>
              <a:t>Graph (</a:t>
            </a:r>
            <a:r>
              <a:rPr lang="en-US" dirty="0" smtClean="0">
                <a:solidFill>
                  <a:srgbClr val="FF0000"/>
                </a:solidFill>
              </a:rPr>
              <a:t>Neo4j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b="1" dirty="0" smtClean="0"/>
              <a:t>Benefit</a:t>
            </a:r>
            <a:r>
              <a:rPr lang="en-US" b="1" dirty="0"/>
              <a:t>: Reduce days of random search into </a:t>
            </a:r>
            <a:r>
              <a:rPr lang="en-US" b="1" dirty="0" smtClean="0"/>
              <a:t>minutes</a:t>
            </a:r>
          </a:p>
          <a:p>
            <a:pPr marL="0" indent="0">
              <a:buNone/>
            </a:pPr>
            <a:r>
              <a:rPr lang="en-US" dirty="0" smtClean="0"/>
              <a:t>Also emphasize skills</a:t>
            </a:r>
          </a:p>
          <a:p>
            <a:pPr marL="0" indent="0">
              <a:buNone/>
            </a:pPr>
            <a:r>
              <a:rPr lang="en-US" b="1" dirty="0" smtClean="0"/>
              <a:t>Emphasize error analysis, problem solving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5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Problem: Finding Good </a:t>
            </a:r>
            <a:r>
              <a:rPr lang="en-US" dirty="0"/>
              <a:t>S</a:t>
            </a:r>
            <a:r>
              <a:rPr lang="en-US" dirty="0" smtClean="0"/>
              <a:t>tartup is Hard</a:t>
            </a:r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021041" y="1708599"/>
            <a:ext cx="2205790" cy="1122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 many information sources to check</a:t>
            </a:r>
            <a:endParaRPr 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453360" y="1708599"/>
            <a:ext cx="2205790" cy="1122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 to synthesize information</a:t>
            </a:r>
            <a:endParaRPr 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588722" y="3581033"/>
            <a:ext cx="2205790" cy="1122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 to check information frequently</a:t>
            </a:r>
            <a:endParaRPr 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588722" y="1708599"/>
            <a:ext cx="2205790" cy="1122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Overwhelming information available online</a:t>
            </a:r>
            <a:endParaRPr 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021041" y="3581033"/>
            <a:ext cx="2205790" cy="1122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 many texts to read</a:t>
            </a:r>
            <a:endParaRPr 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8453360" y="3581033"/>
            <a:ext cx="2205790" cy="1122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seekers are highly biased</a:t>
            </a:r>
            <a:endParaRPr 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38199" y="5927833"/>
            <a:ext cx="10639097" cy="56230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Frustration, Time waste, Not finding company that matches your interests</a:t>
            </a:r>
            <a:endParaRPr lang="en-US" sz="2400" dirty="0"/>
          </a:p>
        </p:txBody>
      </p:sp>
      <p:sp>
        <p:nvSpPr>
          <p:cNvPr id="3" name="下矢印 2"/>
          <p:cNvSpPr/>
          <p:nvPr/>
        </p:nvSpPr>
        <p:spPr>
          <a:xfrm>
            <a:off x="5021041" y="5030659"/>
            <a:ext cx="2254469" cy="4572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38198" y="1003412"/>
            <a:ext cx="913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job seekers, finding a startup that matches their interests is hard because: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2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61" y="2642861"/>
            <a:ext cx="2658036" cy="46117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t="6944" b="8246"/>
          <a:stretch/>
        </p:blipFill>
        <p:spPr>
          <a:xfrm>
            <a:off x="878018" y="3954663"/>
            <a:ext cx="2213931" cy="78337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16" y="5515104"/>
            <a:ext cx="2214733" cy="7208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9698" y="2228841"/>
            <a:ext cx="1641895" cy="151382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2338" y="2228841"/>
            <a:ext cx="2837682" cy="205487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4686" y="5407942"/>
            <a:ext cx="2191917" cy="1226430"/>
          </a:xfrm>
          <a:prstGeom prst="rect">
            <a:avLst/>
          </a:prstGeom>
        </p:spPr>
      </p:pic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Project Overview: Finding the Best Startup For </a:t>
            </a:r>
            <a:r>
              <a:rPr lang="en-US" b="1" dirty="0" smtClean="0"/>
              <a:t>You</a:t>
            </a:r>
            <a:endParaRPr lang="en-US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64561" y="1614849"/>
            <a:ext cx="386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Data Collection/Preprocessing</a:t>
            </a:r>
            <a:endParaRPr lang="en-US" b="1" u="sng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849315" y="1614849"/>
            <a:ext cx="272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Startup Database</a:t>
            </a:r>
            <a:endParaRPr lang="en-US" b="1" u="sng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674686" y="1614849"/>
            <a:ext cx="272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Recommendation Engine</a:t>
            </a:r>
            <a:endParaRPr lang="en-US" b="1" u="sng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728593" y="4450266"/>
            <a:ext cx="272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Data Exploration and Visualization</a:t>
            </a:r>
            <a:endParaRPr lang="en-US" b="1" u="sng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87677" y="2221689"/>
            <a:ext cx="297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 articles x 100 pages</a:t>
            </a:r>
            <a:endParaRPr 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33730" y="353909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~</a:t>
            </a:r>
            <a:r>
              <a:rPr lang="en-US" dirty="0" smtClean="0"/>
              <a:t>300 searches</a:t>
            </a:r>
            <a:endParaRPr 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33730" y="5067522"/>
            <a:ext cx="263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~ 300 company profiles</a:t>
            </a:r>
            <a:endParaRPr lang="en-US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7217" y="6280856"/>
            <a:ext cx="2214732" cy="498880"/>
          </a:xfrm>
          <a:prstGeom prst="rect">
            <a:avLst/>
          </a:prstGeom>
        </p:spPr>
      </p:pic>
      <p:sp>
        <p:nvSpPr>
          <p:cNvPr id="19" name="下矢印 18"/>
          <p:cNvSpPr/>
          <p:nvPr/>
        </p:nvSpPr>
        <p:spPr>
          <a:xfrm rot="16200000">
            <a:off x="3204815" y="4146218"/>
            <a:ext cx="1890363" cy="40026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下矢印 21"/>
          <p:cNvSpPr/>
          <p:nvPr/>
        </p:nvSpPr>
        <p:spPr>
          <a:xfrm rot="16200000">
            <a:off x="7057661" y="4236923"/>
            <a:ext cx="1890363" cy="40026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64561" y="973873"/>
            <a:ext cx="11326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end-to-end solution from data collection, to database generation, to generation of recommendation for startups that matches your interests.</a:t>
            </a:r>
            <a:endParaRPr 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849314" y="4346349"/>
            <a:ext cx="20450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Company name</a:t>
            </a:r>
          </a:p>
          <a:p>
            <a:r>
              <a:rPr lang="en-US" sz="1400" dirty="0" smtClean="0"/>
              <a:t>Company size</a:t>
            </a:r>
          </a:p>
          <a:p>
            <a:r>
              <a:rPr lang="en-US" sz="1400" dirty="0" smtClean="0"/>
              <a:t>Money raised</a:t>
            </a:r>
          </a:p>
          <a:p>
            <a:r>
              <a:rPr lang="en-US" sz="1400" dirty="0" smtClean="0"/>
              <a:t>Industry</a:t>
            </a:r>
          </a:p>
          <a:p>
            <a:r>
              <a:rPr lang="en-US" sz="1400" dirty="0" smtClean="0"/>
              <a:t>Description</a:t>
            </a:r>
          </a:p>
          <a:p>
            <a:r>
              <a:rPr lang="en-US" sz="1400" dirty="0" smtClean="0"/>
              <a:t>HQ Location</a:t>
            </a:r>
          </a:p>
          <a:p>
            <a:r>
              <a:rPr lang="en-US" sz="14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7201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/>
        </p:nvSpPr>
        <p:spPr>
          <a:xfrm>
            <a:off x="374972" y="4535138"/>
            <a:ext cx="5959642" cy="155247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正方形/長方形 23"/>
          <p:cNvSpPr/>
          <p:nvPr/>
        </p:nvSpPr>
        <p:spPr>
          <a:xfrm>
            <a:off x="374972" y="3117170"/>
            <a:ext cx="5959642" cy="67150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正方形/長方形 21"/>
          <p:cNvSpPr/>
          <p:nvPr/>
        </p:nvSpPr>
        <p:spPr>
          <a:xfrm>
            <a:off x="374972" y="1097280"/>
            <a:ext cx="5959642" cy="53741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正方形/長方形 2"/>
          <p:cNvSpPr/>
          <p:nvPr/>
        </p:nvSpPr>
        <p:spPr>
          <a:xfrm>
            <a:off x="3435014" y="117749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Article title</a:t>
            </a:r>
            <a:endParaRPr lang="en-US" sz="1400" dirty="0"/>
          </a:p>
        </p:txBody>
      </p:sp>
      <p:sp>
        <p:nvSpPr>
          <p:cNvPr id="4" name="正方形/長方形 3"/>
          <p:cNvSpPr/>
          <p:nvPr/>
        </p:nvSpPr>
        <p:spPr>
          <a:xfrm>
            <a:off x="2366207" y="117749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Article link</a:t>
            </a:r>
            <a:endParaRPr lang="en-US" sz="1400" dirty="0"/>
          </a:p>
        </p:txBody>
      </p:sp>
      <p:sp>
        <p:nvSpPr>
          <p:cNvPr id="5" name="正方形/長方形 4"/>
          <p:cNvSpPr/>
          <p:nvPr/>
        </p:nvSpPr>
        <p:spPr>
          <a:xfrm>
            <a:off x="4503821" y="117749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Article excerpt</a:t>
            </a:r>
            <a:endParaRPr lang="en-US" sz="1400" dirty="0"/>
          </a:p>
        </p:txBody>
      </p:sp>
      <p:sp>
        <p:nvSpPr>
          <p:cNvPr id="6" name="正方形/長方形 5"/>
          <p:cNvSpPr/>
          <p:nvPr/>
        </p:nvSpPr>
        <p:spPr>
          <a:xfrm>
            <a:off x="3424320" y="198762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Company Name</a:t>
            </a:r>
            <a:endParaRPr 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4482433" y="198762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Funding Round</a:t>
            </a:r>
            <a:endParaRPr 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5540547" y="198762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Money Raised</a:t>
            </a:r>
            <a:endParaRPr lang="en-US" sz="1400" dirty="0"/>
          </a:p>
        </p:txBody>
      </p:sp>
      <p:sp>
        <p:nvSpPr>
          <p:cNvPr id="9" name="正方形/長方形 8"/>
          <p:cNvSpPr/>
          <p:nvPr/>
        </p:nvSpPr>
        <p:spPr>
          <a:xfrm>
            <a:off x="2366207" y="198762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Published at</a:t>
            </a:r>
            <a:endParaRPr lang="en-US" sz="1400" dirty="0"/>
          </a:p>
        </p:txBody>
      </p:sp>
      <p:sp>
        <p:nvSpPr>
          <p:cNvPr id="10" name="正方形/長方形 9"/>
          <p:cNvSpPr/>
          <p:nvPr/>
        </p:nvSpPr>
        <p:spPr>
          <a:xfrm>
            <a:off x="2366208" y="3268436"/>
            <a:ext cx="2783306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Link to LinkedIn Company Profile</a:t>
            </a:r>
            <a:endParaRPr 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2086317" y="4692668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Company Name</a:t>
            </a:r>
            <a:endParaRPr 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3155124" y="4692668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Founded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4265195" y="4692668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Industry</a:t>
            </a:r>
            <a:endParaRPr lang="en-US" sz="1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5336593" y="4692668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Specialties</a:t>
            </a:r>
            <a:endParaRPr lang="en-US" sz="1400" dirty="0"/>
          </a:p>
        </p:txBody>
      </p:sp>
      <p:sp>
        <p:nvSpPr>
          <p:cNvPr id="15" name="正方形/長方形 14"/>
          <p:cNvSpPr/>
          <p:nvPr/>
        </p:nvSpPr>
        <p:spPr>
          <a:xfrm>
            <a:off x="2085021" y="544191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Website Link</a:t>
            </a:r>
            <a:endParaRPr lang="en-US" sz="1400" dirty="0"/>
          </a:p>
        </p:txBody>
      </p:sp>
      <p:sp>
        <p:nvSpPr>
          <p:cNvPr id="16" name="正方形/長方形 15"/>
          <p:cNvSpPr/>
          <p:nvPr/>
        </p:nvSpPr>
        <p:spPr>
          <a:xfrm>
            <a:off x="3168878" y="544191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Description</a:t>
            </a:r>
            <a:endParaRPr lang="en-US" sz="1400" dirty="0"/>
          </a:p>
        </p:txBody>
      </p:sp>
      <p:sp>
        <p:nvSpPr>
          <p:cNvPr id="17" name="正方形/長方形 16"/>
          <p:cNvSpPr/>
          <p:nvPr/>
        </p:nvSpPr>
        <p:spPr>
          <a:xfrm>
            <a:off x="4252735" y="544191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Also-viewed</a:t>
            </a:r>
            <a:endParaRPr lang="en-US" sz="1400" dirty="0"/>
          </a:p>
        </p:txBody>
      </p:sp>
      <p:sp>
        <p:nvSpPr>
          <p:cNvPr id="18" name="正方形/長方形 17"/>
          <p:cNvSpPr/>
          <p:nvPr/>
        </p:nvSpPr>
        <p:spPr>
          <a:xfrm>
            <a:off x="5336593" y="544191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Location</a:t>
            </a:r>
            <a:endParaRPr lang="en-US" sz="1400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88" y="1214328"/>
            <a:ext cx="1609474" cy="279246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3"/>
          <a:srcRect t="6944" b="8246"/>
          <a:stretch/>
        </p:blipFill>
        <p:spPr>
          <a:xfrm>
            <a:off x="564122" y="3220671"/>
            <a:ext cx="1313763" cy="464861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95" y="4963020"/>
            <a:ext cx="1488815" cy="484545"/>
          </a:xfrm>
          <a:prstGeom prst="rect">
            <a:avLst/>
          </a:prstGeom>
        </p:spPr>
      </p:pic>
      <p:sp>
        <p:nvSpPr>
          <p:cNvPr id="23" name="下矢印 22"/>
          <p:cNvSpPr/>
          <p:nvPr/>
        </p:nvSpPr>
        <p:spPr>
          <a:xfrm>
            <a:off x="4132165" y="1738962"/>
            <a:ext cx="582867" cy="17646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下矢印 24"/>
          <p:cNvSpPr/>
          <p:nvPr/>
        </p:nvSpPr>
        <p:spPr>
          <a:xfrm>
            <a:off x="3618825" y="2557760"/>
            <a:ext cx="582867" cy="40026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114675" y="992095"/>
            <a:ext cx="465221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Scrape the articles about Series C fundraising from TechCrunch (article.csv)</a:t>
            </a:r>
          </a:p>
          <a:p>
            <a:endParaRPr lang="en-US" sz="1600" dirty="0" smtClean="0"/>
          </a:p>
          <a:p>
            <a:r>
              <a:rPr lang="en-US" sz="1600" dirty="0" smtClean="0"/>
              <a:t>Preprocessing1. Extract </a:t>
            </a:r>
          </a:p>
          <a:p>
            <a:r>
              <a:rPr lang="en-US" sz="1600" dirty="0" smtClean="0"/>
              <a:t>Preprocesisng2. Extract company names</a:t>
            </a:r>
            <a:endParaRPr lang="en-US" sz="1600" dirty="0"/>
          </a:p>
          <a:p>
            <a:r>
              <a:rPr lang="en-US" sz="1600" dirty="0" smtClean="0"/>
              <a:t>Preprocessing3. Extract </a:t>
            </a:r>
            <a:r>
              <a:rPr lang="en-US" sz="1600" dirty="0" err="1" smtClean="0"/>
              <a:t>funding_round</a:t>
            </a:r>
            <a:r>
              <a:rPr lang="en-US" sz="1600" dirty="0" smtClean="0"/>
              <a:t> and </a:t>
            </a:r>
            <a:r>
              <a:rPr lang="en-US" sz="1600" dirty="0" err="1" smtClean="0"/>
              <a:t>money_raised</a:t>
            </a:r>
            <a:endParaRPr lang="en-US" sz="1600" dirty="0" smtClean="0"/>
          </a:p>
          <a:p>
            <a:r>
              <a:rPr lang="en-US" sz="1600" dirty="0" smtClean="0"/>
              <a:t>(table1)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Scrape the website links to LinkedIn Company Profiles from Google Search</a:t>
            </a:r>
          </a:p>
          <a:p>
            <a:r>
              <a:rPr lang="en-US" sz="1600" b="1" dirty="0" smtClean="0"/>
              <a:t>(linkedin_link_list.csv)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Preprocessing4. Merge two CSV files</a:t>
            </a:r>
            <a:endParaRPr lang="en-US" sz="1600" dirty="0"/>
          </a:p>
          <a:p>
            <a:r>
              <a:rPr lang="en-US" sz="1600" dirty="0" smtClean="0"/>
              <a:t>Preprocessing5. Validate company names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Scrape the company profile for each company from LinkedIn</a:t>
            </a:r>
          </a:p>
          <a:p>
            <a:r>
              <a:rPr lang="en-US" sz="1600" b="1" dirty="0" smtClean="0"/>
              <a:t>(linkedin_profiles.csv)</a:t>
            </a:r>
            <a:endParaRPr lang="en-US" sz="1600" b="1" dirty="0"/>
          </a:p>
          <a:p>
            <a:endParaRPr lang="en-US" sz="1600" dirty="0" smtClean="0"/>
          </a:p>
          <a:p>
            <a:r>
              <a:rPr lang="en-US" sz="1600" dirty="0" smtClean="0"/>
              <a:t>Preprocessing6. Merge two CSV files</a:t>
            </a:r>
          </a:p>
          <a:p>
            <a:r>
              <a:rPr lang="en-US" sz="1600" dirty="0" smtClean="0"/>
              <a:t>Preprocessing7. Extract locations</a:t>
            </a:r>
          </a:p>
          <a:p>
            <a:r>
              <a:rPr lang="en-US" sz="1600" dirty="0" smtClean="0"/>
              <a:t>Preprocessing8. Assign </a:t>
            </a:r>
            <a:r>
              <a:rPr lang="en-US" sz="1600" dirty="0"/>
              <a:t>i</a:t>
            </a:r>
            <a:r>
              <a:rPr lang="en-US" sz="1600" dirty="0" smtClean="0"/>
              <a:t>ndustry attributes</a:t>
            </a:r>
            <a:endParaRPr lang="en-US" sz="1600" dirty="0"/>
          </a:p>
        </p:txBody>
      </p:sp>
      <p:sp>
        <p:nvSpPr>
          <p:cNvPr id="28" name="タイトル 2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Collection and Preprocessing Scheme</a:t>
            </a:r>
            <a:endParaRPr lang="en-US" dirty="0"/>
          </a:p>
        </p:txBody>
      </p:sp>
      <p:sp>
        <p:nvSpPr>
          <p:cNvPr id="29" name="下矢印 28"/>
          <p:cNvSpPr/>
          <p:nvPr/>
        </p:nvSpPr>
        <p:spPr>
          <a:xfrm>
            <a:off x="3618825" y="3965026"/>
            <a:ext cx="582867" cy="43616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正方形/長方形 29"/>
          <p:cNvSpPr/>
          <p:nvPr/>
        </p:nvSpPr>
        <p:spPr>
          <a:xfrm>
            <a:off x="3183747" y="6231636"/>
            <a:ext cx="2019479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Industry attributes</a:t>
            </a:r>
            <a:endParaRPr lang="en-US" sz="1400" dirty="0"/>
          </a:p>
        </p:txBody>
      </p:sp>
      <p:sp>
        <p:nvSpPr>
          <p:cNvPr id="31" name="正方形/長方形 30"/>
          <p:cNvSpPr/>
          <p:nvPr/>
        </p:nvSpPr>
        <p:spPr>
          <a:xfrm>
            <a:off x="5336593" y="6231636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Location</a:t>
            </a:r>
            <a:endParaRPr lang="en-US" sz="1400" dirty="0"/>
          </a:p>
        </p:txBody>
      </p:sp>
      <p:sp>
        <p:nvSpPr>
          <p:cNvPr id="32" name="ホームベース 31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33" name="ホームベース 32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34" name="ホームベース 33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5306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Collection and Preprocessing </a:t>
            </a:r>
            <a:r>
              <a:rPr lang="en-US" b="1" dirty="0" smtClean="0"/>
              <a:t>Approach</a:t>
            </a:r>
            <a:endParaRPr lang="en-US" dirty="0"/>
          </a:p>
        </p:txBody>
      </p:sp>
      <p:sp>
        <p:nvSpPr>
          <p:cNvPr id="4" name="ホームベース 3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5" name="ホームベース 4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6" name="ホームベース 5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4561"/>
            <a:ext cx="2183505" cy="1581159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838200" y="4011069"/>
            <a:ext cx="20450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Company name</a:t>
            </a:r>
          </a:p>
          <a:p>
            <a:r>
              <a:rPr lang="en-US" sz="1400" dirty="0" smtClean="0"/>
              <a:t>Company size</a:t>
            </a:r>
          </a:p>
          <a:p>
            <a:r>
              <a:rPr lang="en-US" sz="1400" dirty="0" smtClean="0"/>
              <a:t>Money raised</a:t>
            </a:r>
          </a:p>
          <a:p>
            <a:r>
              <a:rPr lang="en-US" sz="1400" dirty="0" smtClean="0"/>
              <a:t>Industry</a:t>
            </a:r>
          </a:p>
          <a:p>
            <a:r>
              <a:rPr lang="en-US" sz="1400" dirty="0" smtClean="0"/>
              <a:t>Description</a:t>
            </a:r>
          </a:p>
          <a:p>
            <a:r>
              <a:rPr lang="en-US" sz="1400" dirty="0" smtClean="0"/>
              <a:t>HQ Location</a:t>
            </a:r>
          </a:p>
          <a:p>
            <a:r>
              <a:rPr lang="en-US" sz="1400" dirty="0" smtClean="0"/>
              <a:t>…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6280" y="1258466"/>
            <a:ext cx="313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Think what information we want for the database and recommendation engine</a:t>
            </a:r>
            <a:endParaRPr lang="en-US" i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511040" y="1258466"/>
            <a:ext cx="3459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Write codes and extract information from the target source. Automate!</a:t>
            </a:r>
            <a:endParaRPr lang="en-US" i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480686" y="1258466"/>
            <a:ext cx="3323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Error analysis: Confirm if we get what we want and verify missing data and why</a:t>
            </a:r>
            <a:endParaRPr lang="en-US" i="1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0686" y="2612309"/>
            <a:ext cx="3177929" cy="3468654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9563" y="2374475"/>
            <a:ext cx="1189052" cy="766381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6669" y="2612310"/>
            <a:ext cx="3766468" cy="346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69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t="10117" r="50088"/>
          <a:stretch/>
        </p:blipFill>
        <p:spPr>
          <a:xfrm>
            <a:off x="579474" y="2668481"/>
            <a:ext cx="3484591" cy="352975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l="50175" t="10429"/>
          <a:stretch/>
        </p:blipFill>
        <p:spPr>
          <a:xfrm>
            <a:off x="8219664" y="2668480"/>
            <a:ext cx="3490579" cy="352975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l="50088" t="10038"/>
          <a:stretch/>
        </p:blipFill>
        <p:spPr>
          <a:xfrm>
            <a:off x="4465593" y="2668480"/>
            <a:ext cx="3481530" cy="35297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Scraping</a:t>
            </a:r>
            <a:endParaRPr 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79474" y="1734209"/>
            <a:ext cx="34845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get_seriesC_news_from_techcrunch.py</a:t>
            </a:r>
          </a:p>
          <a:p>
            <a:r>
              <a:rPr lang="en-US" sz="1400" dirty="0" smtClean="0"/>
              <a:t>Input: key words “raises Series C”</a:t>
            </a:r>
          </a:p>
          <a:p>
            <a:r>
              <a:rPr lang="en-US" sz="1400" dirty="0" smtClean="0"/>
              <a:t>Output: </a:t>
            </a:r>
            <a:r>
              <a:rPr lang="en-US" sz="1400" dirty="0"/>
              <a:t>a</a:t>
            </a:r>
            <a:r>
              <a:rPr lang="en-US" sz="1400" dirty="0" smtClean="0"/>
              <a:t>rticles in csv file</a:t>
            </a:r>
            <a:endParaRPr 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1284890" y="4343400"/>
            <a:ext cx="1095703" cy="559676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1284890" y="4966140"/>
            <a:ext cx="1095703" cy="559676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/>
        </p:nvSpPr>
        <p:spPr>
          <a:xfrm>
            <a:off x="1287514" y="5536327"/>
            <a:ext cx="1095703" cy="559676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正方形/長方形 9"/>
          <p:cNvSpPr/>
          <p:nvPr/>
        </p:nvSpPr>
        <p:spPr>
          <a:xfrm>
            <a:off x="5046161" y="3289738"/>
            <a:ext cx="2135032" cy="170793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5046161" y="3996392"/>
            <a:ext cx="2135032" cy="170793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正方形/長方形 11"/>
          <p:cNvSpPr/>
          <p:nvPr/>
        </p:nvSpPr>
        <p:spPr>
          <a:xfrm>
            <a:off x="5046161" y="4355843"/>
            <a:ext cx="2135032" cy="170793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正方形/長方形 12"/>
          <p:cNvSpPr/>
          <p:nvPr/>
        </p:nvSpPr>
        <p:spPr>
          <a:xfrm>
            <a:off x="8527691" y="3910995"/>
            <a:ext cx="1846019" cy="1425633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/>
          <p:cNvSpPr/>
          <p:nvPr/>
        </p:nvSpPr>
        <p:spPr>
          <a:xfrm>
            <a:off x="8948105" y="2857334"/>
            <a:ext cx="511206" cy="311536"/>
          </a:xfrm>
          <a:prstGeom prst="rect">
            <a:avLst/>
          </a:prstGeom>
          <a:solidFill>
            <a:srgbClr val="BDD7EE">
              <a:alpha val="20000"/>
            </a:srgbClr>
          </a:solidFill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38200" y="1013720"/>
            <a:ext cx="950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Tasks: </a:t>
            </a:r>
            <a:r>
              <a:rPr lang="en-US" dirty="0" smtClean="0"/>
              <a:t>Use Selenium and </a:t>
            </a:r>
            <a:r>
              <a:rPr lang="en-US" dirty="0" err="1" smtClean="0"/>
              <a:t>BeautifulSoup</a:t>
            </a:r>
            <a:r>
              <a:rPr lang="en-US" dirty="0" smtClean="0"/>
              <a:t> to scrape information the target websites.</a:t>
            </a:r>
            <a:endParaRPr lang="en-US" dirty="0"/>
          </a:p>
        </p:txBody>
      </p:sp>
      <p:sp>
        <p:nvSpPr>
          <p:cNvPr id="16" name="ホームベース 15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17" name="ホームベース 16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18" name="ホームベース 17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353625" y="1734209"/>
            <a:ext cx="3484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g</a:t>
            </a:r>
            <a:r>
              <a:rPr lang="en-US" sz="1400" b="1" i="1" dirty="0" smtClean="0"/>
              <a:t>et_link_to_linkedin_from_google.py</a:t>
            </a:r>
          </a:p>
          <a:p>
            <a:r>
              <a:rPr lang="en-US" sz="1400" dirty="0" smtClean="0"/>
              <a:t>Input: company name</a:t>
            </a:r>
          </a:p>
          <a:p>
            <a:r>
              <a:rPr lang="en-US" sz="1400" dirty="0" smtClean="0"/>
              <a:t>Output: a link to company profile at LinkedIn</a:t>
            </a:r>
            <a:endParaRPr lang="en-US" sz="1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222657" y="1734209"/>
            <a:ext cx="34845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g</a:t>
            </a:r>
            <a:r>
              <a:rPr lang="en-US" sz="1400" b="1" i="1" dirty="0" smtClean="0"/>
              <a:t>et_profile_from_linkedin.py</a:t>
            </a:r>
          </a:p>
          <a:p>
            <a:r>
              <a:rPr lang="en-US" sz="1400" dirty="0" smtClean="0"/>
              <a:t>Input: </a:t>
            </a:r>
            <a:r>
              <a:rPr lang="en-US" sz="1400" dirty="0"/>
              <a:t>a</a:t>
            </a:r>
            <a:r>
              <a:rPr lang="en-US" sz="1400" dirty="0" smtClean="0"/>
              <a:t> link to company profile</a:t>
            </a:r>
          </a:p>
          <a:p>
            <a:r>
              <a:rPr lang="en-US" sz="1400" dirty="0" smtClean="0"/>
              <a:t>Output: company profiles in csv file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8734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Data Extraction: Company Name from Article Title</a:t>
            </a:r>
            <a:endParaRPr lang="en-US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38200" y="1022984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Once collect the articles, next time is to extract company names from the article titles.</a:t>
            </a:r>
          </a:p>
          <a:p>
            <a:r>
              <a:rPr lang="en-US" b="1" dirty="0" smtClean="0"/>
              <a:t>Challenge:</a:t>
            </a:r>
            <a:r>
              <a:rPr lang="en-US" dirty="0" smtClean="0"/>
              <a:t> a company name is irregular: it can be one word, two words, or more and it often is a mix of verb, noun, or others.</a:t>
            </a:r>
          </a:p>
          <a:p>
            <a:r>
              <a:rPr lang="en-US" dirty="0"/>
              <a:t>Below are typical patterns that a company name shows up in an article title.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7" name="ホームベース 16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18" name="ホームベース 17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19" name="ホームベース 18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sp>
        <p:nvSpPr>
          <p:cNvPr id="2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179359"/>
            <a:ext cx="10515600" cy="36270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"</a:t>
            </a:r>
            <a:r>
              <a:rPr lang="en-US" i="1" dirty="0" smtClean="0">
                <a:solidFill>
                  <a:srgbClr val="FF0000"/>
                </a:solidFill>
              </a:rPr>
              <a:t>Stash</a:t>
            </a:r>
            <a:r>
              <a:rPr lang="en-US" i="1" dirty="0" smtClean="0"/>
              <a:t> </a:t>
            </a:r>
            <a:r>
              <a:rPr lang="en-US" i="1" dirty="0">
                <a:solidFill>
                  <a:srgbClr val="0070C0"/>
                </a:solidFill>
              </a:rPr>
              <a:t>raises</a:t>
            </a:r>
            <a:r>
              <a:rPr lang="en-US" i="1" dirty="0"/>
              <a:t> $40 million Series C to make investing more </a:t>
            </a:r>
            <a:r>
              <a:rPr lang="en-US" i="1" dirty="0" smtClean="0"/>
              <a:t>approachable“</a:t>
            </a:r>
          </a:p>
          <a:p>
            <a:pPr marL="0" indent="0">
              <a:buNone/>
            </a:pPr>
            <a:r>
              <a:rPr lang="en-US" i="1" dirty="0"/>
              <a:t>"</a:t>
            </a:r>
            <a:r>
              <a:rPr lang="en-US" i="1" dirty="0">
                <a:solidFill>
                  <a:srgbClr val="00B050"/>
                </a:solidFill>
              </a:rPr>
              <a:t>Data Storage Company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Scale Computing </a:t>
            </a:r>
            <a:r>
              <a:rPr lang="en-US" i="1" dirty="0">
                <a:solidFill>
                  <a:srgbClr val="0070C0"/>
                </a:solidFill>
              </a:rPr>
              <a:t>Raises </a:t>
            </a:r>
            <a:r>
              <a:rPr lang="en-US" i="1" dirty="0"/>
              <a:t>$17 Million Series C"</a:t>
            </a:r>
          </a:p>
          <a:p>
            <a:pPr marL="0" indent="0">
              <a:buNone/>
            </a:pPr>
            <a:r>
              <a:rPr lang="en-US" i="1" dirty="0" smtClean="0"/>
              <a:t>“</a:t>
            </a:r>
            <a:r>
              <a:rPr lang="en-US" i="1" dirty="0" smtClean="0">
                <a:solidFill>
                  <a:srgbClr val="FF0000"/>
                </a:solidFill>
              </a:rPr>
              <a:t>Pivotal</a:t>
            </a:r>
            <a:r>
              <a:rPr lang="en-US" i="1" dirty="0" smtClean="0"/>
              <a:t> </a:t>
            </a:r>
            <a:r>
              <a:rPr lang="en-US" i="1" dirty="0">
                <a:solidFill>
                  <a:srgbClr val="0070C0"/>
                </a:solidFill>
              </a:rPr>
              <a:t>confirms</a:t>
            </a:r>
            <a:r>
              <a:rPr lang="en-US" i="1" dirty="0"/>
              <a:t> </a:t>
            </a:r>
            <a:r>
              <a:rPr lang="en-US" i="1" dirty="0" smtClean="0"/>
              <a:t>Series </a:t>
            </a:r>
            <a:r>
              <a:rPr lang="en-US" i="1" dirty="0"/>
              <a:t>C round is actually over $650 </a:t>
            </a:r>
            <a:r>
              <a:rPr lang="en-US" i="1" dirty="0" smtClean="0"/>
              <a:t>million“</a:t>
            </a:r>
          </a:p>
          <a:p>
            <a:pPr marL="0" indent="0">
              <a:buNone/>
            </a:pPr>
            <a:r>
              <a:rPr lang="en-US" i="1" dirty="0"/>
              <a:t>"</a:t>
            </a:r>
            <a:r>
              <a:rPr lang="en-US" i="1" dirty="0">
                <a:solidFill>
                  <a:srgbClr val="00B050"/>
                </a:solidFill>
              </a:rPr>
              <a:t>After bump in the road, </a:t>
            </a:r>
            <a:r>
              <a:rPr lang="en-US" i="1" dirty="0" err="1" smtClean="0">
                <a:solidFill>
                  <a:srgbClr val="FF0000"/>
                </a:solidFill>
              </a:rPr>
              <a:t>Movinga</a:t>
            </a:r>
            <a:r>
              <a:rPr lang="en-US" i="1" dirty="0" smtClean="0"/>
              <a:t> </a:t>
            </a:r>
            <a:r>
              <a:rPr lang="en-US" i="1" dirty="0">
                <a:solidFill>
                  <a:srgbClr val="0070C0"/>
                </a:solidFill>
              </a:rPr>
              <a:t>raises</a:t>
            </a:r>
            <a:r>
              <a:rPr lang="en-US" i="1" dirty="0"/>
              <a:t> </a:t>
            </a:r>
            <a:r>
              <a:rPr lang="en-US" i="1" dirty="0" smtClean="0"/>
              <a:t>$17M </a:t>
            </a:r>
            <a:r>
              <a:rPr lang="en-US" i="1" dirty="0"/>
              <a:t>Series </a:t>
            </a:r>
            <a:r>
              <a:rPr lang="en-US" i="1" dirty="0" smtClean="0"/>
              <a:t>C“</a:t>
            </a:r>
          </a:p>
          <a:p>
            <a:pPr marL="0" indent="0">
              <a:buNone/>
            </a:pPr>
            <a:r>
              <a:rPr lang="en-US" i="1" dirty="0"/>
              <a:t>"</a:t>
            </a:r>
            <a:r>
              <a:rPr lang="en-US" i="1" dirty="0" err="1">
                <a:solidFill>
                  <a:srgbClr val="FF0000"/>
                </a:solidFill>
              </a:rPr>
              <a:t>Carwow</a:t>
            </a:r>
            <a:r>
              <a:rPr lang="en-US" i="1" dirty="0">
                <a:solidFill>
                  <a:srgbClr val="FF0000"/>
                </a:solidFill>
              </a:rPr>
              <a:t>, </a:t>
            </a:r>
            <a:r>
              <a:rPr lang="en-US" i="1" dirty="0">
                <a:solidFill>
                  <a:srgbClr val="00B050"/>
                </a:solidFill>
              </a:rPr>
              <a:t>a UK startup that helps you buy a new car</a:t>
            </a:r>
            <a:r>
              <a:rPr lang="en-US" i="1" dirty="0"/>
              <a:t>, </a:t>
            </a:r>
            <a:r>
              <a:rPr lang="en-US" i="1" dirty="0">
                <a:solidFill>
                  <a:srgbClr val="0070C0"/>
                </a:solidFill>
              </a:rPr>
              <a:t>raises</a:t>
            </a:r>
            <a:r>
              <a:rPr lang="en-US" i="1" dirty="0"/>
              <a:t> $39M Series </a:t>
            </a:r>
            <a:r>
              <a:rPr lang="en-US" i="1" dirty="0" smtClean="0"/>
              <a:t>“</a:t>
            </a:r>
          </a:p>
          <a:p>
            <a:pPr marL="0" indent="0">
              <a:buNone/>
            </a:pPr>
            <a:r>
              <a:rPr lang="en-US" i="1" dirty="0"/>
              <a:t>"Confirmed: </a:t>
            </a:r>
            <a:r>
              <a:rPr lang="en-US" i="1" dirty="0">
                <a:solidFill>
                  <a:srgbClr val="00B050"/>
                </a:solidFill>
              </a:rPr>
              <a:t>London </a:t>
            </a:r>
            <a:r>
              <a:rPr lang="en-US" i="1" dirty="0" err="1">
                <a:solidFill>
                  <a:srgbClr val="00B050"/>
                </a:solidFill>
              </a:rPr>
              <a:t>fintech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Curve</a:t>
            </a:r>
            <a:r>
              <a:rPr lang="en-US" i="1" dirty="0"/>
              <a:t> </a:t>
            </a:r>
            <a:r>
              <a:rPr lang="en-US" i="1" dirty="0">
                <a:solidFill>
                  <a:srgbClr val="0070C0"/>
                </a:solidFill>
              </a:rPr>
              <a:t>raises</a:t>
            </a:r>
            <a:r>
              <a:rPr lang="en-US" i="1" dirty="0"/>
              <a:t> $10M Series </a:t>
            </a:r>
            <a:r>
              <a:rPr lang="en-US" i="1" dirty="0" smtClean="0"/>
              <a:t>A“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Company names,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rgbClr val="0070C0"/>
                </a:solidFill>
              </a:rPr>
              <a:t>Key verbs</a:t>
            </a:r>
            <a:r>
              <a:rPr lang="en-US" i="1" dirty="0" smtClean="0"/>
              <a:t>, </a:t>
            </a:r>
            <a:r>
              <a:rPr lang="en-US" i="1" dirty="0" smtClean="0">
                <a:solidFill>
                  <a:srgbClr val="00B050"/>
                </a:solidFill>
              </a:rPr>
              <a:t>decorative words</a:t>
            </a:r>
            <a:endParaRPr lang="en-US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94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Algorithm for Company Name Extraction</a:t>
            </a:r>
            <a:endParaRPr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Solution: </a:t>
            </a:r>
            <a:r>
              <a:rPr lang="en-US" dirty="0" smtClean="0"/>
              <a:t>algorithm to extract a company name, leveraging sentence structures of the articles that are scraped from TechCrunch. Also double-check the company name when googling it later to look for a link for a company profile page at LinkedIn. Check</a:t>
            </a:r>
            <a:r>
              <a:rPr lang="en-US" b="1" i="1" dirty="0" smtClean="0"/>
              <a:t> company_from_title.py for the codes</a:t>
            </a:r>
          </a:p>
          <a:p>
            <a:pPr marL="0" indent="0">
              <a:buNone/>
            </a:pPr>
            <a:endParaRPr lang="en-US" sz="400" dirty="0" smtClean="0"/>
          </a:p>
          <a:p>
            <a:pPr marL="0" indent="0">
              <a:buNone/>
            </a:pPr>
            <a:r>
              <a:rPr lang="en-US" dirty="0" smtClean="0"/>
              <a:t>Step1:</a:t>
            </a:r>
            <a:endParaRPr lang="en-US" dirty="0"/>
          </a:p>
          <a:p>
            <a:r>
              <a:rPr lang="en-US" dirty="0" smtClean="0"/>
              <a:t>Split the sentence by a key verb and keep the head</a:t>
            </a:r>
          </a:p>
          <a:p>
            <a:r>
              <a:rPr lang="en-US" dirty="0" smtClean="0"/>
              <a:t>Remove “, word </a:t>
            </a:r>
            <a:r>
              <a:rPr lang="en-US" dirty="0" err="1" smtClean="0"/>
              <a:t>word</a:t>
            </a:r>
            <a:r>
              <a:rPr lang="en-US" dirty="0"/>
              <a:t> </a:t>
            </a:r>
            <a:r>
              <a:rPr lang="en-US" dirty="0" smtClean="0"/>
              <a:t>… ,”</a:t>
            </a:r>
          </a:p>
          <a:p>
            <a:pPr lvl="1"/>
            <a:r>
              <a:rPr lang="en-US" dirty="0" smtClean="0"/>
              <a:t>If one or two words remained=&gt; done    Else: =&gt; Step2</a:t>
            </a:r>
          </a:p>
          <a:p>
            <a:pPr marL="0" indent="0">
              <a:buNone/>
            </a:pPr>
            <a:endParaRPr lang="en-US" sz="400" dirty="0" smtClean="0"/>
          </a:p>
          <a:p>
            <a:pPr marL="0" indent="0">
              <a:buNone/>
            </a:pPr>
            <a:r>
              <a:rPr lang="en-US" dirty="0" smtClean="0"/>
              <a:t>Step2:</a:t>
            </a:r>
            <a:endParaRPr lang="en-US" dirty="0"/>
          </a:p>
          <a:p>
            <a:r>
              <a:rPr lang="en-US" dirty="0" smtClean="0"/>
              <a:t>Split the sentence by a key noun and keep the tail</a:t>
            </a:r>
          </a:p>
          <a:p>
            <a:pPr lvl="1"/>
            <a:r>
              <a:rPr lang="en-US" dirty="0"/>
              <a:t>If one or two words remained=&gt; done    Else: =&gt; </a:t>
            </a:r>
            <a:r>
              <a:rPr lang="en-US" dirty="0" smtClean="0"/>
              <a:t>Step2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dirty="0" smtClean="0"/>
              <a:t>Step3:</a:t>
            </a:r>
          </a:p>
          <a:p>
            <a:r>
              <a:rPr lang="en-US" dirty="0" smtClean="0"/>
              <a:t>Split the sentence by “$” and keep the head</a:t>
            </a:r>
          </a:p>
          <a:p>
            <a:r>
              <a:rPr lang="en-US" dirty="0"/>
              <a:t>Split the sentence by </a:t>
            </a:r>
            <a:r>
              <a:rPr lang="en-US" dirty="0" smtClean="0"/>
              <a:t>“Series” </a:t>
            </a:r>
            <a:r>
              <a:rPr lang="en-US" dirty="0"/>
              <a:t>and keep the head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ホームベース 4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6" name="ホームベース 5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7" name="ホームベース 6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4377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757070"/>
      </a:dk1>
      <a:lt1>
        <a:sysClr val="window" lastClr="FFFFFF"/>
      </a:lt1>
      <a:dk2>
        <a:srgbClr val="757070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ＭＳ Ｐゴシック"/>
        <a:cs typeface=""/>
      </a:majorFont>
      <a:minorFont>
        <a:latin typeface="Segoe U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5066</TotalTime>
  <Words>1733</Words>
  <Application>Microsoft Office PowerPoint</Application>
  <PresentationFormat>ワイド画面</PresentationFormat>
  <Paragraphs>320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0" baseType="lpstr">
      <vt:lpstr>Bebas Neue</vt:lpstr>
      <vt:lpstr>ＭＳ Ｐゴシック</vt:lpstr>
      <vt:lpstr>Arial</vt:lpstr>
      <vt:lpstr>Calibri</vt:lpstr>
      <vt:lpstr>Segoe UI</vt:lpstr>
      <vt:lpstr>Segoe UI Light</vt:lpstr>
      <vt:lpstr>Office Theme</vt:lpstr>
      <vt:lpstr>Startup Database and Recommendation Engine</vt:lpstr>
      <vt:lpstr>Table of Contents</vt:lpstr>
      <vt:lpstr>Problem: Finding Good Startup is Hard</vt:lpstr>
      <vt:lpstr>Project Overview: Finding the Best Startup For You</vt:lpstr>
      <vt:lpstr>Data Collection and Preprocessing Scheme</vt:lpstr>
      <vt:lpstr>Data Collection and Preprocessing Approach</vt:lpstr>
      <vt:lpstr>Data Scraping</vt:lpstr>
      <vt:lpstr>Data Extraction: Company Name from Article Title</vt:lpstr>
      <vt:lpstr>Algorithm for Company Name Extraction</vt:lpstr>
      <vt:lpstr>Data Extraction: Company Address</vt:lpstr>
      <vt:lpstr>Solution to extract/revise Company Address </vt:lpstr>
      <vt:lpstr>Data Extraction: Industry Attributes from Description</vt:lpstr>
      <vt:lpstr>Algorithm to assign industry attributes to each company </vt:lpstr>
      <vt:lpstr>Algorithm to assign industry attributes to each company </vt:lpstr>
      <vt:lpstr>Data Exploration and Visualization</vt:lpstr>
      <vt:lpstr>Data Exploration and Visualization</vt:lpstr>
      <vt:lpstr>Data Exploration and Visualization</vt:lpstr>
      <vt:lpstr>Recommendation Engine – K-Nearest Neighbor</vt:lpstr>
      <vt:lpstr>Feature Transformation and Engineering</vt:lpstr>
      <vt:lpstr>Recommendation Output</vt:lpstr>
      <vt:lpstr>Future Development</vt:lpstr>
      <vt:lpstr>Appendix</vt:lpstr>
      <vt:lpstr>Project Description in resume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Kazufumi Iwasaki</dc:creator>
  <cp:lastModifiedBy>Kazufumi Iwasaki</cp:lastModifiedBy>
  <cp:revision>525</cp:revision>
  <dcterms:created xsi:type="dcterms:W3CDTF">2016-01-07T18:34:17Z</dcterms:created>
  <dcterms:modified xsi:type="dcterms:W3CDTF">2017-09-19T23:20:04Z</dcterms:modified>
</cp:coreProperties>
</file>