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2" r:id="rId2"/>
    <p:sldId id="334" r:id="rId3"/>
    <p:sldId id="331" r:id="rId4"/>
    <p:sldId id="312" r:id="rId5"/>
    <p:sldId id="342" r:id="rId6"/>
    <p:sldId id="313" r:id="rId7"/>
    <p:sldId id="315" r:id="rId8"/>
    <p:sldId id="335" r:id="rId9"/>
    <p:sldId id="316" r:id="rId10"/>
    <p:sldId id="338" r:id="rId11"/>
    <p:sldId id="339" r:id="rId12"/>
    <p:sldId id="336" r:id="rId13"/>
    <p:sldId id="328" r:id="rId14"/>
    <p:sldId id="349" r:id="rId15"/>
    <p:sldId id="317" r:id="rId16"/>
    <p:sldId id="318" r:id="rId17"/>
    <p:sldId id="345" r:id="rId18"/>
    <p:sldId id="348" r:id="rId19"/>
    <p:sldId id="346" r:id="rId20"/>
    <p:sldId id="319" r:id="rId21"/>
    <p:sldId id="323" r:id="rId22"/>
    <p:sldId id="341" r:id="rId23"/>
    <p:sldId id="337" r:id="rId24"/>
    <p:sldId id="300" r:id="rId25"/>
    <p:sldId id="310" r:id="rId26"/>
    <p:sldId id="32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9" autoAdjust="0"/>
    <p:restoredTop sz="96788" autoAdjust="0"/>
  </p:normalViewPr>
  <p:slideViewPr>
    <p:cSldViewPr snapToGrid="0">
      <p:cViewPr>
        <p:scale>
          <a:sx n="110" d="100"/>
          <a:sy n="110" d="100"/>
        </p:scale>
        <p:origin x="882"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716A1F-6541-4B3D-B0FB-D0E8A166E9D8}" type="datetimeFigureOut">
              <a:rPr lang="en-US" smtClean="0"/>
              <a:t>9/11/2017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A1F6F-5708-4481-A418-5F3B324389C3}" type="slidenum">
              <a:rPr lang="en-US" smtClean="0"/>
              <a:t>‹#›</a:t>
            </a:fld>
            <a:endParaRPr lang="en-US"/>
          </a:p>
        </p:txBody>
      </p:sp>
    </p:spTree>
    <p:extLst>
      <p:ext uri="{BB962C8B-B14F-4D97-AF65-F5344CB8AC3E}">
        <p14:creationId xmlns:p14="http://schemas.microsoft.com/office/powerpoint/2010/main" val="208174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A1A1F6F-5708-4481-A418-5F3B324389C3}" type="slidenum">
              <a:rPr lang="en-US" smtClean="0"/>
              <a:t>24</a:t>
            </a:fld>
            <a:endParaRPr lang="en-US"/>
          </a:p>
        </p:txBody>
      </p:sp>
    </p:spTree>
    <p:extLst>
      <p:ext uri="{BB962C8B-B14F-4D97-AF65-F5344CB8AC3E}">
        <p14:creationId xmlns:p14="http://schemas.microsoft.com/office/powerpoint/2010/main" val="216065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7A1A1F6F-5708-4481-A418-5F3B324389C3}" type="slidenum">
              <a:rPr lang="en-US" smtClean="0"/>
              <a:t>26</a:t>
            </a:fld>
            <a:endParaRPr lang="en-US"/>
          </a:p>
        </p:txBody>
      </p:sp>
    </p:spTree>
    <p:extLst>
      <p:ext uri="{BB962C8B-B14F-4D97-AF65-F5344CB8AC3E}">
        <p14:creationId xmlns:p14="http://schemas.microsoft.com/office/powerpoint/2010/main" val="267091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79" y="3048690"/>
            <a:ext cx="9144000" cy="869085"/>
          </a:xfrm>
        </p:spPr>
        <p:txBody>
          <a:bodyPr anchor="b">
            <a:normAutofit/>
          </a:bodyPr>
          <a:lstStyle>
            <a:lvl1pPr algn="l">
              <a:defRPr sz="44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B23DD9F9-BB33-4A11-BB6A-AA60B1C5ECDF}" type="datetimeFigureOut">
              <a:rPr lang="en-US" smtClean="0"/>
              <a:t>9/11/2017</a:t>
            </a:fld>
            <a:endParaRPr lang="en-US"/>
          </a:p>
        </p:txBody>
      </p:sp>
      <p:sp>
        <p:nvSpPr>
          <p:cNvPr id="5" name="Footer Placeholder 4"/>
          <p:cNvSpPr>
            <a:spLocks noGrp="1"/>
          </p:cNvSpPr>
          <p:nvPr>
            <p:ph type="ftr" sz="quarter" idx="11"/>
          </p:nvPr>
        </p:nvSpPr>
        <p:spPr/>
        <p:txBody>
          <a:bodyPr/>
          <a:lstStyle/>
          <a:p>
            <a:r>
              <a:rPr lang="en-US" dirty="0" smtClean="0"/>
              <a:t>K Iwasaki	kaiwasaki@berkeley.edu</a:t>
            </a:r>
          </a:p>
        </p:txBody>
      </p:sp>
      <p:sp>
        <p:nvSpPr>
          <p:cNvPr id="3" name="Subtitle 2"/>
          <p:cNvSpPr>
            <a:spLocks noGrp="1"/>
          </p:cNvSpPr>
          <p:nvPr>
            <p:ph type="subTitle" idx="1"/>
          </p:nvPr>
        </p:nvSpPr>
        <p:spPr>
          <a:xfrm>
            <a:off x="144379" y="3997880"/>
            <a:ext cx="9144000" cy="38483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4" name="Rectangle 13"/>
          <p:cNvSpPr/>
          <p:nvPr userDrawn="1"/>
        </p:nvSpPr>
        <p:spPr>
          <a:xfrm>
            <a:off x="0" y="3128795"/>
            <a:ext cx="12192000" cy="1253917"/>
          </a:xfrm>
          <a:prstGeom prst="rect">
            <a:avLst/>
          </a:prstGeom>
          <a:solidFill>
            <a:srgbClr val="5073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C8698"/>
              </a:solidFill>
              <a:latin typeface="Bebas Neue" panose="020B0606020202050201" pitchFamily="34" charset="-94"/>
            </a:endParaRPr>
          </a:p>
        </p:txBody>
      </p:sp>
      <p:sp>
        <p:nvSpPr>
          <p:cNvPr id="6" name="Slide Number Placeholder 5"/>
          <p:cNvSpPr>
            <a:spLocks noGrp="1"/>
          </p:cNvSpPr>
          <p:nvPr>
            <p:ph type="sldNum" sz="quarter" idx="12"/>
          </p:nvPr>
        </p:nvSpPr>
        <p:spPr/>
        <p:txBody>
          <a:bodyPr/>
          <a:lstStyle/>
          <a:p>
            <a:fld id="{4AEA0518-BA00-4C4F-BB9B-D8764B8FF10A}" type="slidenum">
              <a:rPr lang="en-US" smtClean="0"/>
              <a:t>‹#›</a:t>
            </a:fld>
            <a:endParaRPr lang="en-US"/>
          </a:p>
        </p:txBody>
      </p:sp>
      <p:cxnSp>
        <p:nvCxnSpPr>
          <p:cNvPr id="11" name="Straight Connector 10"/>
          <p:cNvCxnSpPr/>
          <p:nvPr userDrawn="1"/>
        </p:nvCxnSpPr>
        <p:spPr>
          <a:xfrm flipV="1">
            <a:off x="144379" y="3958070"/>
            <a:ext cx="10503567" cy="6517"/>
          </a:xfrm>
          <a:prstGeom prst="line">
            <a:avLst/>
          </a:prstGeom>
          <a:ln w="5080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722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813732"/>
            <a:ext cx="10515600" cy="631804"/>
          </a:xfrm>
        </p:spPr>
        <p:txBody>
          <a:bodyPr>
            <a:norm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23DD9F9-BB33-4A11-BB6A-AA60B1C5ECDF}" type="datetimeFigureOut">
              <a:rPr lang="en-US" smtClean="0"/>
              <a:t>9/11/2017</a:t>
            </a:fld>
            <a:endParaRPr lang="en-US"/>
          </a:p>
        </p:txBody>
      </p:sp>
      <p:sp>
        <p:nvSpPr>
          <p:cNvPr id="5" name="Footer Placeholder 4"/>
          <p:cNvSpPr>
            <a:spLocks noGrp="1"/>
          </p:cNvSpPr>
          <p:nvPr>
            <p:ph type="ftr" sz="quarter" idx="11"/>
          </p:nvPr>
        </p:nvSpPr>
        <p:spPr/>
        <p:txBody>
          <a:bodyPr/>
          <a:lstStyle/>
          <a:p>
            <a:r>
              <a:rPr lang="en-US" dirty="0" smtClean="0"/>
              <a:t>K Iwasaki	kaiwasaki@berkeley.edu</a:t>
            </a:r>
          </a:p>
        </p:txBody>
      </p:sp>
      <p:sp>
        <p:nvSpPr>
          <p:cNvPr id="6" name="Slide Number Placeholder 5"/>
          <p:cNvSpPr>
            <a:spLocks noGrp="1"/>
          </p:cNvSpPr>
          <p:nvPr>
            <p:ph type="sldNum" sz="quarter" idx="12"/>
          </p:nvPr>
        </p:nvSpPr>
        <p:spPr/>
        <p:txBody>
          <a:bodyPr/>
          <a:lstStyle/>
          <a:p>
            <a:fld id="{4AEA0518-BA00-4C4F-BB9B-D8764B8FF10A}" type="slidenum">
              <a:rPr lang="en-US" smtClean="0"/>
              <a:t>‹#›</a:t>
            </a:fld>
            <a:endParaRPr lang="en-US"/>
          </a:p>
        </p:txBody>
      </p:sp>
      <p:cxnSp>
        <p:nvCxnSpPr>
          <p:cNvPr id="8" name="Straight Connector 7"/>
          <p:cNvCxnSpPr/>
          <p:nvPr userDrawn="1"/>
        </p:nvCxnSpPr>
        <p:spPr>
          <a:xfrm flipV="1">
            <a:off x="850233" y="1439018"/>
            <a:ext cx="10503567" cy="6517"/>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417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60058"/>
            <a:ext cx="10515600" cy="631804"/>
          </a:xfrm>
        </p:spPr>
        <p:txBody>
          <a:bodyPr>
            <a:norm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838200" y="1112559"/>
            <a:ext cx="10515600" cy="5112071"/>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23DD9F9-BB33-4A11-BB6A-AA60B1C5ECDF}" type="datetimeFigureOut">
              <a:rPr lang="en-US" smtClean="0"/>
              <a:t>9/11/2017</a:t>
            </a:fld>
            <a:endParaRPr lang="en-US"/>
          </a:p>
        </p:txBody>
      </p:sp>
      <p:sp>
        <p:nvSpPr>
          <p:cNvPr id="5" name="Footer Placeholder 4"/>
          <p:cNvSpPr>
            <a:spLocks noGrp="1"/>
          </p:cNvSpPr>
          <p:nvPr>
            <p:ph type="ftr" sz="quarter" idx="11"/>
          </p:nvPr>
        </p:nvSpPr>
        <p:spPr/>
        <p:txBody>
          <a:bodyPr/>
          <a:lstStyle/>
          <a:p>
            <a:r>
              <a:rPr lang="en-US" dirty="0" smtClean="0"/>
              <a:t>K Iwasaki	kaiwasaki@berkeley.edu</a:t>
            </a:r>
          </a:p>
        </p:txBody>
      </p:sp>
      <p:sp>
        <p:nvSpPr>
          <p:cNvPr id="6" name="Slide Number Placeholder 5"/>
          <p:cNvSpPr>
            <a:spLocks noGrp="1"/>
          </p:cNvSpPr>
          <p:nvPr>
            <p:ph type="sldNum" sz="quarter" idx="12"/>
          </p:nvPr>
        </p:nvSpPr>
        <p:spPr/>
        <p:txBody>
          <a:bodyPr/>
          <a:lstStyle/>
          <a:p>
            <a:fld id="{4AEA0518-BA00-4C4F-BB9B-D8764B8FF10A}" type="slidenum">
              <a:rPr lang="en-US" smtClean="0"/>
              <a:t>‹#›</a:t>
            </a:fld>
            <a:endParaRPr lang="en-US"/>
          </a:p>
        </p:txBody>
      </p:sp>
      <p:cxnSp>
        <p:nvCxnSpPr>
          <p:cNvPr id="8" name="Straight Connector 7"/>
          <p:cNvCxnSpPr/>
          <p:nvPr userDrawn="1"/>
        </p:nvCxnSpPr>
        <p:spPr>
          <a:xfrm flipV="1">
            <a:off x="850233" y="885344"/>
            <a:ext cx="10503567" cy="6517"/>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3887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813732"/>
            <a:ext cx="10515600" cy="631804"/>
          </a:xfrm>
        </p:spPr>
        <p:txBody>
          <a:bodyPr>
            <a:normAutofit/>
          </a:bodyPr>
          <a:lstStyle>
            <a:lvl1pPr>
              <a:defRPr sz="40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B23DD9F9-BB33-4A11-BB6A-AA60B1C5ECDF}" type="datetimeFigureOut">
              <a:rPr lang="en-US" smtClean="0"/>
              <a:t>9/11/2017</a:t>
            </a:fld>
            <a:endParaRPr lang="en-US"/>
          </a:p>
        </p:txBody>
      </p:sp>
      <p:sp>
        <p:nvSpPr>
          <p:cNvPr id="5" name="Footer Placeholder 4"/>
          <p:cNvSpPr>
            <a:spLocks noGrp="1"/>
          </p:cNvSpPr>
          <p:nvPr>
            <p:ph type="ftr" sz="quarter" idx="11"/>
          </p:nvPr>
        </p:nvSpPr>
        <p:spPr/>
        <p:txBody>
          <a:bodyPr/>
          <a:lstStyle/>
          <a:p>
            <a:r>
              <a:rPr lang="en-US" smtClean="0"/>
              <a:t>K Iwasaki	kaiwasaki@berkeley.edu</a:t>
            </a:r>
            <a:endParaRPr lang="en-US" dirty="0" smtClean="0"/>
          </a:p>
        </p:txBody>
      </p:sp>
      <p:sp>
        <p:nvSpPr>
          <p:cNvPr id="6" name="Slide Number Placeholder 5"/>
          <p:cNvSpPr>
            <a:spLocks noGrp="1"/>
          </p:cNvSpPr>
          <p:nvPr>
            <p:ph type="sldNum" sz="quarter" idx="12"/>
          </p:nvPr>
        </p:nvSpPr>
        <p:spPr/>
        <p:txBody>
          <a:bodyPr/>
          <a:lstStyle/>
          <a:p>
            <a:fld id="{4AEA0518-BA00-4C4F-BB9B-D8764B8FF10A}" type="slidenum">
              <a:rPr lang="en-US" smtClean="0"/>
              <a:t>‹#›</a:t>
            </a:fld>
            <a:endParaRPr lang="en-US"/>
          </a:p>
        </p:txBody>
      </p:sp>
      <p:cxnSp>
        <p:nvCxnSpPr>
          <p:cNvPr id="8" name="Straight Connector 7"/>
          <p:cNvCxnSpPr/>
          <p:nvPr userDrawn="1"/>
        </p:nvCxnSpPr>
        <p:spPr>
          <a:xfrm flipV="1">
            <a:off x="850233" y="1439018"/>
            <a:ext cx="10503567" cy="6517"/>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195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DD9F9-BB33-4A11-BB6A-AA60B1C5ECDF}"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A0518-BA00-4C4F-BB9B-D8764B8FF10A}" type="slidenum">
              <a:rPr lang="en-US" smtClean="0"/>
              <a:t>‹#›</a:t>
            </a:fld>
            <a:endParaRPr lang="en-US"/>
          </a:p>
        </p:txBody>
      </p:sp>
      <p:sp>
        <p:nvSpPr>
          <p:cNvPr id="5" name="Rectangle 4"/>
          <p:cNvSpPr/>
          <p:nvPr userDrawn="1"/>
        </p:nvSpPr>
        <p:spPr>
          <a:xfrm>
            <a:off x="-1" y="0"/>
            <a:ext cx="6702805" cy="6858000"/>
          </a:xfrm>
          <a:prstGeom prst="rect">
            <a:avLst/>
          </a:prstGeom>
          <a:solidFill>
            <a:srgbClr val="507392">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Title 1"/>
          <p:cNvSpPr>
            <a:spLocks noGrp="1"/>
          </p:cNvSpPr>
          <p:nvPr>
            <p:ph type="title"/>
          </p:nvPr>
        </p:nvSpPr>
        <p:spPr>
          <a:xfrm>
            <a:off x="110729" y="3330429"/>
            <a:ext cx="10515600" cy="776290"/>
          </a:xfrm>
        </p:spPr>
        <p:txBody>
          <a:bodyPr>
            <a:normAutofit/>
          </a:bodyPr>
          <a:lstStyle>
            <a:lvl1pPr>
              <a:defRPr sz="3200">
                <a:solidFill>
                  <a:schemeClr val="bg1"/>
                </a:solidFill>
              </a:defRPr>
            </a:lvl1pPr>
          </a:lstStyle>
          <a:p>
            <a:r>
              <a:rPr lang="en-US" dirty="0" smtClean="0"/>
              <a:t>Click to edit Master title style</a:t>
            </a:r>
            <a:endParaRPr lang="en-US" dirty="0"/>
          </a:p>
        </p:txBody>
      </p:sp>
      <p:cxnSp>
        <p:nvCxnSpPr>
          <p:cNvPr id="7" name="Straight Connector 6"/>
          <p:cNvCxnSpPr/>
          <p:nvPr userDrawn="1"/>
        </p:nvCxnSpPr>
        <p:spPr>
          <a:xfrm flipV="1">
            <a:off x="122762" y="4039607"/>
            <a:ext cx="10503567" cy="6517"/>
          </a:xfrm>
          <a:prstGeom prst="line">
            <a:avLst/>
          </a:prstGeom>
          <a:ln w="5080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0243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5013849-12D9-47C5-A597-5A5CE936DBF9}" type="datetimeFigureOut">
              <a:rPr lang="en-US" smtClean="0"/>
              <a:t>9/11/2017</a:t>
            </a:fld>
            <a:endParaRPr lang="en-US"/>
          </a:p>
        </p:txBody>
      </p:sp>
      <p:sp>
        <p:nvSpPr>
          <p:cNvPr id="3" name="フッター プレースホルダー 2"/>
          <p:cNvSpPr>
            <a:spLocks noGrp="1"/>
          </p:cNvSpPr>
          <p:nvPr>
            <p:ph type="ftr" sz="quarter" idx="11"/>
          </p:nvPr>
        </p:nvSpPr>
        <p:spPr/>
        <p:txBody>
          <a:bodyPr/>
          <a:lstStyle/>
          <a:p>
            <a:r>
              <a:rPr lang="en-US" dirty="0" smtClean="0"/>
              <a:t>K Iwasaki	kaiwasaki@berkeley.edu</a:t>
            </a:r>
          </a:p>
        </p:txBody>
      </p:sp>
      <p:sp>
        <p:nvSpPr>
          <p:cNvPr id="4" name="スライド番号プレースホルダー 3"/>
          <p:cNvSpPr>
            <a:spLocks noGrp="1"/>
          </p:cNvSpPr>
          <p:nvPr>
            <p:ph type="sldNum" sz="quarter" idx="12"/>
          </p:nvPr>
        </p:nvSpPr>
        <p:spPr/>
        <p:txBody>
          <a:bodyPr/>
          <a:lstStyle/>
          <a:p>
            <a:fld id="{33421048-6D45-4F7E-B7E5-07827AA6D83D}" type="slidenum">
              <a:rPr lang="en-US" smtClean="0"/>
              <a:t>‹#›</a:t>
            </a:fld>
            <a:endParaRPr lang="en-US"/>
          </a:p>
        </p:txBody>
      </p:sp>
    </p:spTree>
    <p:extLst>
      <p:ext uri="{BB962C8B-B14F-4D97-AF65-F5344CB8AC3E}">
        <p14:creationId xmlns:p14="http://schemas.microsoft.com/office/powerpoint/2010/main" val="21566696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DD9F9-BB33-4A11-BB6A-AA60B1C5ECDF}" type="datetimeFigureOut">
              <a:rPr lang="en-US" smtClean="0"/>
              <a:t>9/11/2017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K Iwasaki	kaiwasaki@berkeley.edu</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A0518-BA00-4C4F-BB9B-D8764B8FF10A}" type="slidenum">
              <a:rPr lang="en-US" smtClean="0"/>
              <a:t>‹#›</a:t>
            </a:fld>
            <a:endParaRPr lang="en-US"/>
          </a:p>
        </p:txBody>
      </p:sp>
    </p:spTree>
    <p:extLst>
      <p:ext uri="{BB962C8B-B14F-4D97-AF65-F5344CB8AC3E}">
        <p14:creationId xmlns:p14="http://schemas.microsoft.com/office/powerpoint/2010/main" val="73761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8" r:id="rId4"/>
    <p:sldLayoutId id="2147483655" r:id="rId5"/>
    <p:sldLayoutId id="2147483662"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lumMod val="75000"/>
            </a:schemeClr>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79" y="3048690"/>
            <a:ext cx="10899366" cy="869085"/>
          </a:xfrm>
        </p:spPr>
        <p:txBody>
          <a:bodyPr>
            <a:noAutofit/>
          </a:bodyPr>
          <a:lstStyle/>
          <a:p>
            <a:r>
              <a:rPr lang="en-US" sz="3200" b="1" dirty="0" smtClean="0"/>
              <a:t>Startup Database and </a:t>
            </a:r>
            <a:r>
              <a:rPr lang="en-US" sz="3200" b="1" dirty="0"/>
              <a:t>Recommendation </a:t>
            </a:r>
            <a:r>
              <a:rPr lang="en-US" sz="3200" b="1" dirty="0" smtClean="0"/>
              <a:t>Engine</a:t>
            </a:r>
            <a:endParaRPr lang="en-US" sz="3200" dirty="0"/>
          </a:p>
        </p:txBody>
      </p:sp>
      <p:sp>
        <p:nvSpPr>
          <p:cNvPr id="3" name="テキスト ボックス 2"/>
          <p:cNvSpPr txBox="1"/>
          <p:nvPr/>
        </p:nvSpPr>
        <p:spPr>
          <a:xfrm>
            <a:off x="144379" y="5577840"/>
            <a:ext cx="6477000" cy="646331"/>
          </a:xfrm>
          <a:prstGeom prst="rect">
            <a:avLst/>
          </a:prstGeom>
          <a:noFill/>
        </p:spPr>
        <p:txBody>
          <a:bodyPr wrap="square" rtlCol="0">
            <a:spAutoFit/>
          </a:bodyPr>
          <a:lstStyle/>
          <a:p>
            <a:r>
              <a:rPr lang="en-US" dirty="0" smtClean="0"/>
              <a:t>K Iwasaki</a:t>
            </a:r>
          </a:p>
          <a:p>
            <a:r>
              <a:rPr lang="en-US" dirty="0" smtClean="0"/>
              <a:t>kaiwasaki@berkeley.edu</a:t>
            </a:r>
            <a:endParaRPr lang="en-US" dirty="0"/>
          </a:p>
        </p:txBody>
      </p:sp>
      <p:sp>
        <p:nvSpPr>
          <p:cNvPr id="4" name="正方形/長方形 3"/>
          <p:cNvSpPr/>
          <p:nvPr/>
        </p:nvSpPr>
        <p:spPr>
          <a:xfrm>
            <a:off x="7811589" y="182880"/>
            <a:ext cx="4894217" cy="23513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t>Work In Progress</a:t>
            </a:r>
            <a:endParaRPr lang="en-US" sz="4000" dirty="0"/>
          </a:p>
        </p:txBody>
      </p:sp>
    </p:spTree>
    <p:extLst>
      <p:ext uri="{BB962C8B-B14F-4D97-AF65-F5344CB8AC3E}">
        <p14:creationId xmlns:p14="http://schemas.microsoft.com/office/powerpoint/2010/main" val="888690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b="1" dirty="0" smtClean="0"/>
              <a:t>Data Extraction: Company Address</a:t>
            </a:r>
            <a:endParaRPr lang="en-US" b="1" dirty="0"/>
          </a:p>
        </p:txBody>
      </p:sp>
      <p:sp>
        <p:nvSpPr>
          <p:cNvPr id="3" name="コンテンツ プレースホルダー 2"/>
          <p:cNvSpPr>
            <a:spLocks noGrp="1"/>
          </p:cNvSpPr>
          <p:nvPr>
            <p:ph idx="1"/>
          </p:nvPr>
        </p:nvSpPr>
        <p:spPr/>
        <p:txBody>
          <a:bodyPr/>
          <a:lstStyle/>
          <a:p>
            <a:r>
              <a:rPr lang="en-US" dirty="0" smtClean="0"/>
              <a:t>Challenges: Missing. Insufficient. Non-US Address. (Wrong). Want to gain geo-coding.</a:t>
            </a:r>
          </a:p>
          <a:p>
            <a:endParaRPr lang="en-US" dirty="0"/>
          </a:p>
          <a:p>
            <a:pPr marL="0" indent="0">
              <a:buNone/>
            </a:pPr>
            <a:endParaRPr lang="en-US" dirty="0"/>
          </a:p>
        </p:txBody>
      </p:sp>
    </p:spTree>
    <p:extLst>
      <p:ext uri="{BB962C8B-B14F-4D97-AF65-F5344CB8AC3E}">
        <p14:creationId xmlns:p14="http://schemas.microsoft.com/office/powerpoint/2010/main" val="71444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b="1" dirty="0" smtClean="0"/>
              <a:t>Solution to sort out Company Address </a:t>
            </a:r>
            <a:endParaRPr lang="en-US" b="1" dirty="0"/>
          </a:p>
        </p:txBody>
      </p:sp>
      <p:sp>
        <p:nvSpPr>
          <p:cNvPr id="3" name="コンテンツ プレースホルダー 2"/>
          <p:cNvSpPr>
            <a:spLocks noGrp="1"/>
          </p:cNvSpPr>
          <p:nvPr>
            <p:ph idx="1"/>
          </p:nvPr>
        </p:nvSpPr>
        <p:spPr/>
        <p:txBody>
          <a:bodyPr/>
          <a:lstStyle/>
          <a:p>
            <a:r>
              <a:rPr lang="en-US" dirty="0"/>
              <a:t>Step1: Complete labeling by </a:t>
            </a:r>
            <a:r>
              <a:rPr lang="en-US" dirty="0" smtClean="0"/>
              <a:t>countries.</a:t>
            </a:r>
          </a:p>
          <a:p>
            <a:pPr lvl="1"/>
            <a:r>
              <a:rPr lang="en-US" dirty="0" smtClean="0"/>
              <a:t>Country list scraped from Wikipedia</a:t>
            </a:r>
            <a:endParaRPr lang="en-US" dirty="0"/>
          </a:p>
          <a:p>
            <a:r>
              <a:rPr lang="en-US" dirty="0" smtClean="0"/>
              <a:t>Step2: Focus on the US companies. Gain ZIP code</a:t>
            </a:r>
          </a:p>
          <a:p>
            <a:pPr marL="457200" lvl="1" indent="0">
              <a:buNone/>
            </a:pPr>
            <a:r>
              <a:rPr lang="en-US" dirty="0" smtClean="0"/>
              <a:t>For missing or insufficient information</a:t>
            </a:r>
          </a:p>
          <a:p>
            <a:pPr lvl="1"/>
            <a:r>
              <a:rPr lang="en-US" dirty="0" smtClean="0"/>
              <a:t>Google Search</a:t>
            </a:r>
          </a:p>
          <a:p>
            <a:pPr lvl="1"/>
            <a:r>
              <a:rPr lang="en-US" dirty="0" smtClean="0"/>
              <a:t>Company Website</a:t>
            </a:r>
          </a:p>
          <a:p>
            <a:pPr lvl="1"/>
            <a:r>
              <a:rPr lang="en-US" dirty="0" smtClean="0"/>
              <a:t>Bloomberg </a:t>
            </a:r>
          </a:p>
          <a:p>
            <a:r>
              <a:rPr lang="en-US" dirty="0" smtClean="0"/>
              <a:t>Step3: Gain state, city, geo </a:t>
            </a:r>
            <a:r>
              <a:rPr lang="en-US" dirty="0" err="1" smtClean="0"/>
              <a:t>loation</a:t>
            </a:r>
            <a:r>
              <a:rPr lang="en-US" dirty="0" smtClean="0"/>
              <a:t> based on ZIP code</a:t>
            </a:r>
          </a:p>
          <a:p>
            <a:pPr marL="457200" lvl="1" indent="0">
              <a:buNone/>
            </a:pPr>
            <a:r>
              <a:rPr lang="en-US" dirty="0"/>
              <a:t>Use two python modules to capture city, state. This is to double check</a:t>
            </a:r>
          </a:p>
          <a:p>
            <a:pPr marL="457200" lvl="1" indent="0">
              <a:buNone/>
            </a:pPr>
            <a:endParaRPr lang="en-US" dirty="0"/>
          </a:p>
        </p:txBody>
      </p:sp>
    </p:spTree>
    <p:extLst>
      <p:ext uri="{BB962C8B-B14F-4D97-AF65-F5344CB8AC3E}">
        <p14:creationId xmlns:p14="http://schemas.microsoft.com/office/powerpoint/2010/main" val="230060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b="1" dirty="0" smtClean="0"/>
              <a:t>Data Extraction: Industry </a:t>
            </a:r>
            <a:r>
              <a:rPr lang="en-US" b="1" dirty="0"/>
              <a:t>A</a:t>
            </a:r>
            <a:r>
              <a:rPr lang="en-US" b="1" dirty="0" smtClean="0"/>
              <a:t>ttributes from Description</a:t>
            </a:r>
            <a:endParaRPr lang="en-US" b="1" dirty="0"/>
          </a:p>
        </p:txBody>
      </p:sp>
      <p:sp>
        <p:nvSpPr>
          <p:cNvPr id="8" name="テキスト ボックス 7"/>
          <p:cNvSpPr txBox="1"/>
          <p:nvPr/>
        </p:nvSpPr>
        <p:spPr>
          <a:xfrm>
            <a:off x="838199" y="1234440"/>
            <a:ext cx="10394731" cy="2031325"/>
          </a:xfrm>
          <a:prstGeom prst="rect">
            <a:avLst/>
          </a:prstGeom>
          <a:noFill/>
        </p:spPr>
        <p:txBody>
          <a:bodyPr wrap="square" rtlCol="0">
            <a:spAutoFit/>
          </a:bodyPr>
          <a:lstStyle/>
          <a:p>
            <a:r>
              <a:rPr lang="en-US" b="1" dirty="0" smtClean="0"/>
              <a:t>Challenges: </a:t>
            </a:r>
            <a:r>
              <a:rPr lang="en-US" dirty="0" smtClean="0"/>
              <a:t>Industries have been arbitrarily assigned to companies. As a result, there are 49 unique industries for about 300 companies. There are three problems in order to recommendation engine to work: 1) Some industries are quite similar thus should be merged. 2) Some industries have lots of companies such as Computer Software. They should be split into more smaller segment. 3) one industry is not sufficient to describe a nature of a company because its business is often combination of different elements. For example, the company below is internet x financial service, instead of internet alone</a:t>
            </a:r>
            <a:endParaRPr lang="en-US" dirty="0"/>
          </a:p>
        </p:txBody>
      </p:sp>
      <p:pic>
        <p:nvPicPr>
          <p:cNvPr id="9" name="図 8"/>
          <p:cNvPicPr>
            <a:picLocks noChangeAspect="1"/>
          </p:cNvPicPr>
          <p:nvPr/>
        </p:nvPicPr>
        <p:blipFill>
          <a:blip r:embed="rId2"/>
          <a:stretch>
            <a:fillRect/>
          </a:stretch>
        </p:blipFill>
        <p:spPr>
          <a:xfrm>
            <a:off x="160282" y="3667702"/>
            <a:ext cx="4317125" cy="2255314"/>
          </a:xfrm>
          <a:prstGeom prst="rect">
            <a:avLst/>
          </a:prstGeom>
        </p:spPr>
      </p:pic>
      <p:pic>
        <p:nvPicPr>
          <p:cNvPr id="10" name="図 9"/>
          <p:cNvPicPr>
            <a:picLocks noChangeAspect="1"/>
          </p:cNvPicPr>
          <p:nvPr/>
        </p:nvPicPr>
        <p:blipFill>
          <a:blip r:embed="rId3"/>
          <a:stretch>
            <a:fillRect/>
          </a:stretch>
        </p:blipFill>
        <p:spPr>
          <a:xfrm>
            <a:off x="4840289" y="3265765"/>
            <a:ext cx="3321856" cy="4125282"/>
          </a:xfrm>
          <a:prstGeom prst="rect">
            <a:avLst/>
          </a:prstGeom>
        </p:spPr>
      </p:pic>
      <p:pic>
        <p:nvPicPr>
          <p:cNvPr id="11" name="図 10"/>
          <p:cNvPicPr>
            <a:picLocks noChangeAspect="1"/>
          </p:cNvPicPr>
          <p:nvPr/>
        </p:nvPicPr>
        <p:blipFill>
          <a:blip r:embed="rId4"/>
          <a:stretch>
            <a:fillRect/>
          </a:stretch>
        </p:blipFill>
        <p:spPr>
          <a:xfrm>
            <a:off x="8797983" y="3765278"/>
            <a:ext cx="2828773" cy="3625769"/>
          </a:xfrm>
          <a:prstGeom prst="rect">
            <a:avLst/>
          </a:prstGeom>
        </p:spPr>
      </p:pic>
    </p:spTree>
    <p:extLst>
      <p:ext uri="{BB962C8B-B14F-4D97-AF65-F5344CB8AC3E}">
        <p14:creationId xmlns:p14="http://schemas.microsoft.com/office/powerpoint/2010/main" val="1902458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200" b="1" dirty="0" smtClean="0"/>
              <a:t>Algorithm to assign industry attributes to each company </a:t>
            </a:r>
            <a:endParaRPr lang="en-US" sz="3200" b="1" dirty="0"/>
          </a:p>
        </p:txBody>
      </p:sp>
      <p:graphicFrame>
        <p:nvGraphicFramePr>
          <p:cNvPr id="4" name="表 3"/>
          <p:cNvGraphicFramePr>
            <a:graphicFrameLocks noGrp="1"/>
          </p:cNvGraphicFramePr>
          <p:nvPr>
            <p:extLst>
              <p:ext uri="{D42A27DB-BD31-4B8C-83A1-F6EECF244321}">
                <p14:modId xmlns:p14="http://schemas.microsoft.com/office/powerpoint/2010/main" val="3671367117"/>
              </p:ext>
            </p:extLst>
          </p:nvPr>
        </p:nvGraphicFramePr>
        <p:xfrm>
          <a:off x="374252" y="1925546"/>
          <a:ext cx="6541084" cy="4755848"/>
        </p:xfrm>
        <a:graphic>
          <a:graphicData uri="http://schemas.openxmlformats.org/drawingml/2006/table">
            <a:tbl>
              <a:tblPr firstRow="1" bandRow="1">
                <a:tableStyleId>{5C22544A-7EE6-4342-B048-85BDC9FD1C3A}</a:tableStyleId>
              </a:tblPr>
              <a:tblGrid>
                <a:gridCol w="3270542"/>
                <a:gridCol w="3270542"/>
              </a:tblGrid>
              <a:tr h="204252">
                <a:tc>
                  <a:txBody>
                    <a:bodyPr/>
                    <a:lstStyle/>
                    <a:p>
                      <a:r>
                        <a:rPr lang="en-US" sz="900" dirty="0" smtClean="0"/>
                        <a:t>Industry</a:t>
                      </a:r>
                      <a:endParaRPr lang="en-US" sz="900" dirty="0"/>
                    </a:p>
                  </a:txBody>
                  <a:tcPr/>
                </a:tc>
                <a:tc>
                  <a:txBody>
                    <a:bodyPr/>
                    <a:lstStyle/>
                    <a:p>
                      <a:r>
                        <a:rPr lang="en-US" sz="900" dirty="0" err="1" smtClean="0"/>
                        <a:t>Industry_consolidated</a:t>
                      </a:r>
                      <a:endParaRPr lang="en-US" sz="900" dirty="0"/>
                    </a:p>
                  </a:txBody>
                  <a:tcPr/>
                </a:tc>
              </a:tr>
              <a:tr h="571905">
                <a:tc>
                  <a:txBody>
                    <a:bodyPr/>
                    <a:lstStyle/>
                    <a:p>
                      <a:pPr marL="0" indent="0">
                        <a:buFont typeface="Arial" panose="020B0604020202020204" pitchFamily="34" charset="0"/>
                        <a:buNone/>
                      </a:pPr>
                      <a:r>
                        <a:rPr lang="en-US" sz="900" dirty="0" smtClean="0"/>
                        <a:t>[“Apparel &amp; Fashion”, </a:t>
                      </a:r>
                      <a:r>
                        <a:rPr lang="en-US" sz="900" dirty="0" smtClean="0"/>
                        <a:t>“</a:t>
                      </a:r>
                      <a:r>
                        <a:rPr lang="en-US" sz="900" dirty="0" smtClean="0"/>
                        <a:t>Consumer Goods</a:t>
                      </a:r>
                      <a:r>
                        <a:rPr lang="en-US" sz="900" dirty="0" smtClean="0"/>
                        <a:t>”, “</a:t>
                      </a:r>
                      <a:r>
                        <a:rPr lang="en-US" sz="900" dirty="0" smtClean="0"/>
                        <a:t>Consumer Services</a:t>
                      </a:r>
                      <a:r>
                        <a:rPr lang="en-US" sz="900" dirty="0" smtClean="0"/>
                        <a:t>”, “</a:t>
                      </a:r>
                      <a:r>
                        <a:rPr lang="en-US" sz="900" dirty="0" smtClean="0"/>
                        <a:t>Cosmetics</a:t>
                      </a:r>
                      <a:r>
                        <a:rPr lang="en-US" sz="900" dirty="0" smtClean="0"/>
                        <a:t>”, “</a:t>
                      </a:r>
                      <a:r>
                        <a:rPr lang="en-US" sz="900" dirty="0" smtClean="0"/>
                        <a:t>Luxury Goods &amp; Jewelry</a:t>
                      </a:r>
                      <a:r>
                        <a:rPr lang="en-US" sz="900" dirty="0" smtClean="0"/>
                        <a:t>”, “</a:t>
                      </a:r>
                      <a:r>
                        <a:rPr lang="en-US" sz="900" dirty="0" smtClean="0"/>
                        <a:t>Retail”, </a:t>
                      </a:r>
                    </a:p>
                    <a:p>
                      <a:pPr marL="0" indent="0">
                        <a:buFont typeface="Arial" panose="020B0604020202020204" pitchFamily="34" charset="0"/>
                        <a:buNone/>
                      </a:pPr>
                      <a:r>
                        <a:rPr lang="en-US" sz="900" dirty="0" smtClean="0"/>
                        <a:t>“Leisure, Travel &amp; Tourism</a:t>
                      </a:r>
                      <a:r>
                        <a:rPr lang="en-US" sz="900" dirty="0" smtClean="0"/>
                        <a:t>”, “</a:t>
                      </a:r>
                      <a:r>
                        <a:rPr lang="en-US" sz="900" dirty="0" smtClean="0"/>
                        <a:t>Sporting Goods”,</a:t>
                      </a:r>
                    </a:p>
                    <a:p>
                      <a:pPr marL="0" indent="0">
                        <a:buFont typeface="Arial" panose="020B0604020202020204" pitchFamily="34" charset="0"/>
                        <a:buNone/>
                      </a:pPr>
                      <a:r>
                        <a:rPr lang="en-US" sz="900" dirty="0" smtClean="0"/>
                        <a:t>“Textiles”]</a:t>
                      </a:r>
                    </a:p>
                  </a:txBody>
                  <a:tcPr/>
                </a:tc>
                <a:tc>
                  <a:txBody>
                    <a:bodyPr/>
                    <a:lstStyle/>
                    <a:p>
                      <a:r>
                        <a:rPr lang="en-US" sz="900" b="1" dirty="0" smtClean="0"/>
                        <a:t>Consumers Goods</a:t>
                      </a:r>
                      <a:r>
                        <a:rPr lang="en-US" sz="900" b="1" baseline="0" dirty="0" smtClean="0"/>
                        <a:t>  &amp; S</a:t>
                      </a:r>
                      <a:r>
                        <a:rPr lang="en-US" sz="900" b="1" dirty="0" smtClean="0"/>
                        <a:t>ervices</a:t>
                      </a:r>
                      <a:endParaRPr lang="en-US" sz="900" b="1" dirty="0"/>
                    </a:p>
                  </a:txBody>
                  <a:tcPr/>
                </a:tc>
              </a:tr>
              <a:tr h="204252">
                <a:tc>
                  <a:txBody>
                    <a:bodyPr/>
                    <a:lstStyle/>
                    <a:p>
                      <a:pPr marL="0" indent="0">
                        <a:buFont typeface="Arial" panose="020B0604020202020204" pitchFamily="34" charset="0"/>
                        <a:buNone/>
                      </a:pPr>
                      <a:r>
                        <a:rPr lang="en-US" sz="900" dirty="0" smtClean="0"/>
                        <a:t>[“Computer Software”]</a:t>
                      </a:r>
                    </a:p>
                  </a:txBody>
                  <a:tcPr/>
                </a:tc>
                <a:tc>
                  <a:txBody>
                    <a:bodyPr/>
                    <a:lstStyle/>
                    <a:p>
                      <a:r>
                        <a:rPr lang="en-US" sz="900" b="1" dirty="0" smtClean="0"/>
                        <a:t>Computer Software – 48</a:t>
                      </a:r>
                      <a:endParaRPr lang="en-US" sz="900" b="1" dirty="0"/>
                    </a:p>
                  </a:txBody>
                  <a:tcPr/>
                </a:tc>
              </a:tr>
              <a:tr h="204252">
                <a:tc>
                  <a:txBody>
                    <a:bodyPr/>
                    <a:lstStyle/>
                    <a:p>
                      <a:pPr marL="0" indent="0">
                        <a:buFont typeface="Arial" panose="020B0604020202020204" pitchFamily="34" charset="0"/>
                        <a:buNone/>
                      </a:pPr>
                      <a:r>
                        <a:rPr lang="en-US" sz="900" dirty="0" smtClean="0"/>
                        <a:t>[“Computer &amp; Network Security”, “Computer Hardware”]</a:t>
                      </a:r>
                    </a:p>
                  </a:txBody>
                  <a:tcPr/>
                </a:tc>
                <a:tc>
                  <a:txBody>
                    <a:bodyPr/>
                    <a:lstStyle/>
                    <a:p>
                      <a:r>
                        <a:rPr lang="en-US" sz="900" b="1" dirty="0" smtClean="0"/>
                        <a:t>Computer &amp; Network Security &amp;</a:t>
                      </a:r>
                      <a:r>
                        <a:rPr lang="en-US" sz="900" b="1" baseline="0" dirty="0" smtClean="0"/>
                        <a:t> Hardware</a:t>
                      </a:r>
                      <a:r>
                        <a:rPr lang="en-US" sz="900" b="1" dirty="0" smtClean="0"/>
                        <a:t> </a:t>
                      </a:r>
                      <a:r>
                        <a:rPr lang="en-US" sz="900" b="1" baseline="0" dirty="0" smtClean="0"/>
                        <a:t> 6</a:t>
                      </a:r>
                      <a:endParaRPr lang="en-US" sz="900" b="1" dirty="0"/>
                    </a:p>
                  </a:txBody>
                  <a:tcPr/>
                </a:tc>
              </a:tr>
              <a:tr h="204252">
                <a:tc>
                  <a:txBody>
                    <a:bodyPr/>
                    <a:lstStyle/>
                    <a:p>
                      <a:pPr marL="0" indent="0">
                        <a:buFont typeface="Arial" panose="020B0604020202020204" pitchFamily="34" charset="0"/>
                        <a:buNone/>
                      </a:pPr>
                      <a:r>
                        <a:rPr lang="en-US" sz="900" dirty="0" smtClean="0"/>
                        <a:t>[‘E-Learning’, ‘Education Management’]</a:t>
                      </a:r>
                    </a:p>
                  </a:txBody>
                  <a:tcPr/>
                </a:tc>
                <a:tc>
                  <a:txBody>
                    <a:bodyPr/>
                    <a:lstStyle/>
                    <a:p>
                      <a:r>
                        <a:rPr lang="en-US" sz="900" b="1" dirty="0" smtClean="0"/>
                        <a:t>Education</a:t>
                      </a:r>
                      <a:endParaRPr lang="en-US" sz="900" b="1" dirty="0"/>
                    </a:p>
                  </a:txBody>
                  <a:tcPr/>
                </a:tc>
              </a:tr>
              <a:tr h="204252">
                <a:tc>
                  <a:txBody>
                    <a:bodyPr/>
                    <a:lstStyle/>
                    <a:p>
                      <a:pPr marL="0" indent="0">
                        <a:buFont typeface="Arial" panose="020B0604020202020204" pitchFamily="34" charset="0"/>
                        <a:buNone/>
                      </a:pPr>
                      <a:r>
                        <a:rPr lang="en-US" sz="900" dirty="0" smtClean="0"/>
                        <a:t>[“Entertainment”]</a:t>
                      </a:r>
                      <a:endParaRPr lang="en-US" sz="900" dirty="0"/>
                    </a:p>
                  </a:txBody>
                  <a:tcPr/>
                </a:tc>
                <a:tc>
                  <a:txBody>
                    <a:bodyPr/>
                    <a:lstStyle/>
                    <a:p>
                      <a:r>
                        <a:rPr lang="en-US" sz="900" b="1" dirty="0" smtClean="0"/>
                        <a:t>Entertainment</a:t>
                      </a:r>
                      <a:endParaRPr lang="en-US" sz="900" b="1" dirty="0"/>
                    </a:p>
                  </a:txBody>
                  <a:tcPr/>
                </a:tc>
              </a:tr>
              <a:tr h="204252">
                <a:tc>
                  <a:txBody>
                    <a:bodyPr/>
                    <a:lstStyle/>
                    <a:p>
                      <a:pPr marL="0" indent="0">
                        <a:buFont typeface="Arial" panose="020B0604020202020204" pitchFamily="34" charset="0"/>
                        <a:buNone/>
                      </a:pPr>
                      <a:r>
                        <a:rPr lang="en-US" sz="900" b="0" dirty="0" smtClean="0"/>
                        <a:t>[“Marketing and Advertising</a:t>
                      </a:r>
                      <a:r>
                        <a:rPr lang="en-US" sz="900" dirty="0" smtClean="0"/>
                        <a:t>”]</a:t>
                      </a:r>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smtClean="0"/>
                        <a:t>Marketing and Advertising</a:t>
                      </a:r>
                      <a:r>
                        <a:rPr lang="en-US" sz="900" b="1" baseline="0" dirty="0"/>
                        <a:t> </a:t>
                      </a:r>
                      <a:r>
                        <a:rPr lang="en-US" sz="900" b="1" baseline="0" dirty="0" smtClean="0"/>
                        <a:t>- 6</a:t>
                      </a:r>
                      <a:endParaRPr lang="en-US" sz="900" b="1" dirty="0" smtClean="0"/>
                    </a:p>
                  </a:txBody>
                  <a:tcPr/>
                </a:tc>
              </a:tr>
              <a:tr h="326803">
                <a:tc>
                  <a:txBody>
                    <a:bodyPr/>
                    <a:lstStyle/>
                    <a:p>
                      <a:pPr marL="0" indent="0">
                        <a:buFont typeface="Arial" panose="020B0604020202020204" pitchFamily="34" charset="0"/>
                        <a:buNone/>
                      </a:pPr>
                      <a:r>
                        <a:rPr lang="en-US" sz="900" dirty="0" smtClean="0"/>
                        <a:t>[“Farming</a:t>
                      </a:r>
                      <a:r>
                        <a:rPr lang="en-US" sz="900" dirty="0" smtClean="0"/>
                        <a:t>”, “</a:t>
                      </a:r>
                      <a:r>
                        <a:rPr lang="en-US" sz="900" dirty="0" smtClean="0"/>
                        <a:t>Food &amp; Beverages</a:t>
                      </a:r>
                      <a:r>
                        <a:rPr lang="en-US" sz="900" dirty="0" smtClean="0"/>
                        <a:t>”, “</a:t>
                      </a:r>
                      <a:r>
                        <a:rPr lang="en-US" sz="900" dirty="0" smtClean="0"/>
                        <a:t>Food Production</a:t>
                      </a:r>
                      <a:r>
                        <a:rPr lang="en-US" sz="900" dirty="0" smtClean="0"/>
                        <a:t>”, “</a:t>
                      </a:r>
                      <a:r>
                        <a:rPr lang="en-US" sz="900" dirty="0" smtClean="0"/>
                        <a:t>Restaurants”]</a:t>
                      </a:r>
                    </a:p>
                  </a:txBody>
                  <a:tcPr/>
                </a:tc>
                <a:tc>
                  <a:txBody>
                    <a:bodyPr/>
                    <a:lstStyle/>
                    <a:p>
                      <a:r>
                        <a:rPr lang="en-US" sz="900" b="1" dirty="0" smtClean="0"/>
                        <a:t>Food Business</a:t>
                      </a:r>
                      <a:endParaRPr lang="en-US" sz="900" b="1" dirty="0"/>
                    </a:p>
                  </a:txBody>
                  <a:tcPr/>
                </a:tc>
              </a:tr>
              <a:tr h="204252">
                <a:tc>
                  <a:txBody>
                    <a:bodyPr/>
                    <a:lstStyle/>
                    <a:p>
                      <a:pPr marL="0" indent="0">
                        <a:buFont typeface="Arial" panose="020B0604020202020204" pitchFamily="34" charset="0"/>
                        <a:buNone/>
                      </a:pPr>
                      <a:r>
                        <a:rPr lang="en-US" sz="900" dirty="0" smtClean="0"/>
                        <a:t>[“Insurance</a:t>
                      </a:r>
                      <a:r>
                        <a:rPr lang="en-US" sz="900" dirty="0" smtClean="0"/>
                        <a:t>”, “</a:t>
                      </a:r>
                      <a:r>
                        <a:rPr lang="en-US" sz="900" dirty="0" smtClean="0"/>
                        <a:t>Fund-Raising</a:t>
                      </a:r>
                      <a:r>
                        <a:rPr lang="en-US" sz="900" dirty="0" smtClean="0"/>
                        <a:t>”, “</a:t>
                      </a:r>
                      <a:r>
                        <a:rPr lang="en-US" sz="900" dirty="0" smtClean="0"/>
                        <a:t>Financial Services”]</a:t>
                      </a:r>
                    </a:p>
                  </a:txBody>
                  <a:tcPr/>
                </a:tc>
                <a:tc>
                  <a:txBody>
                    <a:bodyPr/>
                    <a:lstStyle/>
                    <a:p>
                      <a:r>
                        <a:rPr lang="en-US" sz="900" b="1" dirty="0" smtClean="0"/>
                        <a:t>Financial Services</a:t>
                      </a:r>
                      <a:endParaRPr lang="en-US" sz="900" b="1" dirty="0"/>
                    </a:p>
                  </a:txBody>
                  <a:tcPr/>
                </a:tc>
              </a:tr>
              <a:tr h="204252">
                <a:tc>
                  <a:txBody>
                    <a:bodyPr/>
                    <a:lstStyle/>
                    <a:p>
                      <a:pPr marL="0" indent="0">
                        <a:buFont typeface="Arial" panose="020B0604020202020204" pitchFamily="34" charset="0"/>
                        <a:buNone/>
                      </a:pPr>
                      <a:r>
                        <a:rPr lang="en-US" sz="900" dirty="0" smtClean="0"/>
                        <a:t>[“</a:t>
                      </a:r>
                      <a:r>
                        <a:rPr lang="en-US" sz="900" b="1" dirty="0" smtClean="0"/>
                        <a:t>Information Technology and Services</a:t>
                      </a:r>
                      <a:r>
                        <a:rPr lang="en-US" sz="900" dirty="0" smtClean="0"/>
                        <a:t>”]</a:t>
                      </a:r>
                    </a:p>
                  </a:txBody>
                  <a:tcPr/>
                </a:tc>
                <a:tc>
                  <a:txBody>
                    <a:bodyPr/>
                    <a:lstStyle/>
                    <a:p>
                      <a:r>
                        <a:rPr lang="en-US" sz="900" b="1" dirty="0" smtClean="0"/>
                        <a:t>Information Technology and Services (Tricky) </a:t>
                      </a:r>
                      <a:r>
                        <a:rPr lang="en-US" sz="900" b="1" baseline="0" dirty="0" smtClean="0"/>
                        <a:t> - 25</a:t>
                      </a:r>
                      <a:endParaRPr lang="en-US" sz="900" b="1" dirty="0"/>
                    </a:p>
                  </a:txBody>
                  <a:tcPr/>
                </a:tc>
              </a:tr>
              <a:tr h="204252">
                <a:tc>
                  <a:txBody>
                    <a:bodyPr/>
                    <a:lstStyle/>
                    <a:p>
                      <a:pPr marL="0" indent="0">
                        <a:buFont typeface="Arial" panose="020B0604020202020204" pitchFamily="34" charset="0"/>
                        <a:buNone/>
                      </a:pPr>
                      <a:r>
                        <a:rPr lang="en-US" sz="900" dirty="0" smtClean="0"/>
                        <a:t>[“Internet”,</a:t>
                      </a:r>
                      <a:r>
                        <a:rPr lang="en-US" sz="900" baseline="0" dirty="0" smtClean="0"/>
                        <a:t> “</a:t>
                      </a:r>
                      <a:r>
                        <a:rPr lang="en-US" sz="900" dirty="0" smtClean="0"/>
                        <a:t>Online</a:t>
                      </a:r>
                      <a:r>
                        <a:rPr lang="en-US" sz="900" baseline="0" dirty="0" smtClean="0"/>
                        <a:t> Media”]</a:t>
                      </a:r>
                      <a:endParaRPr lang="en-US" sz="900" dirty="0" smtClean="0"/>
                    </a:p>
                  </a:txBody>
                  <a:tcPr/>
                </a:tc>
                <a:tc>
                  <a:txBody>
                    <a:bodyPr/>
                    <a:lstStyle/>
                    <a:p>
                      <a:r>
                        <a:rPr lang="en-US" sz="900" b="1" dirty="0" smtClean="0"/>
                        <a:t>Internet </a:t>
                      </a:r>
                      <a:r>
                        <a:rPr lang="en-US" sz="900" b="1" baseline="0" dirty="0" smtClean="0"/>
                        <a:t> - 68</a:t>
                      </a:r>
                      <a:endParaRPr lang="en-US" sz="900" b="1" dirty="0"/>
                    </a:p>
                  </a:txBody>
                  <a:tcPr/>
                </a:tc>
              </a:tr>
              <a:tr h="229084">
                <a:tc>
                  <a:txBody>
                    <a:bodyPr/>
                    <a:lstStyle/>
                    <a:p>
                      <a:pPr marL="0" indent="0">
                        <a:buFont typeface="Arial" panose="020B0604020202020204" pitchFamily="34" charset="0"/>
                        <a:buNone/>
                      </a:pPr>
                      <a:r>
                        <a:rPr lang="en-US" sz="900" dirty="0" smtClean="0"/>
                        <a:t>[“Commercial Real Estate</a:t>
                      </a:r>
                      <a:r>
                        <a:rPr lang="en-US" sz="900" dirty="0" smtClean="0"/>
                        <a:t>”, “</a:t>
                      </a:r>
                      <a:r>
                        <a:rPr lang="en-US" sz="900" dirty="0" smtClean="0"/>
                        <a:t>Real Estate”]</a:t>
                      </a:r>
                    </a:p>
                  </a:txBody>
                  <a:tcPr/>
                </a:tc>
                <a:tc>
                  <a:txBody>
                    <a:bodyPr/>
                    <a:lstStyle/>
                    <a:p>
                      <a:r>
                        <a:rPr lang="en-US" sz="900" b="1" dirty="0" smtClean="0"/>
                        <a:t>Real Estate</a:t>
                      </a:r>
                      <a:endParaRPr lang="en-US" sz="900" b="1" dirty="0"/>
                    </a:p>
                  </a:txBody>
                  <a:tcPr/>
                </a:tc>
              </a:tr>
              <a:tr h="229084">
                <a:tc>
                  <a:txBody>
                    <a:bodyPr/>
                    <a:lstStyle/>
                    <a:p>
                      <a:r>
                        <a:rPr lang="en-US" sz="900" dirty="0" smtClean="0"/>
                        <a:t>[‘Health, Wellness and Fitness</a:t>
                      </a:r>
                      <a:r>
                        <a:rPr lang="en-US" sz="900" dirty="0" smtClean="0"/>
                        <a:t>’, ‘</a:t>
                      </a:r>
                      <a:r>
                        <a:rPr lang="en-US" sz="900" dirty="0" smtClean="0"/>
                        <a:t>Medical Devices’, “Sports”]</a:t>
                      </a:r>
                      <a:endParaRPr lang="en-US" sz="900" dirty="0"/>
                    </a:p>
                  </a:txBody>
                  <a:tcPr/>
                </a:tc>
                <a:tc>
                  <a:txBody>
                    <a:bodyPr/>
                    <a:lstStyle/>
                    <a:p>
                      <a:r>
                        <a:rPr lang="en-US" sz="900" b="1" dirty="0" err="1" smtClean="0"/>
                        <a:t>Healthcare_health</a:t>
                      </a:r>
                      <a:endParaRPr lang="en-US" sz="900" b="1" dirty="0"/>
                    </a:p>
                  </a:txBody>
                  <a:tcPr/>
                </a:tc>
              </a:tr>
              <a:tr h="204252">
                <a:tc>
                  <a:txBody>
                    <a:bodyPr/>
                    <a:lstStyle/>
                    <a:p>
                      <a:pPr marL="0" indent="0">
                        <a:buFont typeface="Arial" panose="020B0604020202020204" pitchFamily="34" charset="0"/>
                        <a:buNone/>
                      </a:pPr>
                      <a:r>
                        <a:rPr lang="en-US" sz="900" dirty="0" smtClean="0"/>
                        <a:t>[“Human Resources”, “Staffing and Recruiting”]</a:t>
                      </a:r>
                    </a:p>
                  </a:txBody>
                  <a:tcPr/>
                </a:tc>
                <a:tc>
                  <a:txBody>
                    <a:bodyPr/>
                    <a:lstStyle/>
                    <a:p>
                      <a:r>
                        <a:rPr lang="en-US" sz="900" b="1" dirty="0" smtClean="0"/>
                        <a:t>Human Resources</a:t>
                      </a:r>
                      <a:endParaRPr lang="en-US" sz="900" b="1" dirty="0"/>
                    </a:p>
                  </a:txBody>
                  <a:tcPr/>
                </a:tc>
              </a:tr>
              <a:tr h="326803">
                <a:tc>
                  <a:txBody>
                    <a:bodyPr/>
                    <a:lstStyle/>
                    <a:p>
                      <a:pPr marL="0" indent="0">
                        <a:buFont typeface="Arial" panose="020B0604020202020204" pitchFamily="34" charset="0"/>
                        <a:buNone/>
                      </a:pPr>
                      <a:r>
                        <a:rPr lang="en-US" sz="900" dirty="0" smtClean="0"/>
                        <a:t>[“Telecommunications”,</a:t>
                      </a:r>
                      <a:r>
                        <a:rPr lang="en-US" sz="900" baseline="0" dirty="0" smtClean="0"/>
                        <a:t> “</a:t>
                      </a:r>
                      <a:r>
                        <a:rPr lang="en-US" sz="900" dirty="0" smtClean="0"/>
                        <a:t>Renewables &amp; Environment</a:t>
                      </a:r>
                      <a:r>
                        <a:rPr lang="en-US" sz="900" baseline="0" dirty="0" smtClean="0"/>
                        <a:t>”, “</a:t>
                      </a:r>
                      <a:r>
                        <a:rPr lang="en-US" sz="900" dirty="0" smtClean="0"/>
                        <a:t>Logistics and Supply Chain</a:t>
                      </a:r>
                      <a:r>
                        <a:rPr lang="en-US" sz="900" baseline="0" dirty="0" smtClean="0"/>
                        <a:t>”</a:t>
                      </a:r>
                      <a:r>
                        <a:rPr lang="en-US" sz="900" dirty="0" smtClean="0"/>
                        <a:t>]</a:t>
                      </a:r>
                      <a:endParaRPr lang="en-US" sz="900" dirty="0"/>
                    </a:p>
                  </a:txBody>
                  <a:tcPr/>
                </a:tc>
                <a:tc>
                  <a:txBody>
                    <a:bodyPr/>
                    <a:lstStyle/>
                    <a:p>
                      <a:r>
                        <a:rPr lang="en-US" sz="900" b="1" dirty="0" smtClean="0"/>
                        <a:t>Infrastructure</a:t>
                      </a:r>
                      <a:r>
                        <a:rPr lang="en-US" sz="900" b="1" baseline="0" dirty="0" smtClean="0"/>
                        <a:t> - </a:t>
                      </a:r>
                      <a:r>
                        <a:rPr lang="en-US" sz="900" b="1" dirty="0" smtClean="0"/>
                        <a:t>Energy/</a:t>
                      </a:r>
                      <a:r>
                        <a:rPr lang="en-US" sz="900" b="1" dirty="0" err="1" smtClean="0"/>
                        <a:t>Telecomunications</a:t>
                      </a:r>
                      <a:r>
                        <a:rPr lang="en-US" sz="900" b="1" dirty="0" smtClean="0"/>
                        <a:t>/</a:t>
                      </a:r>
                      <a:r>
                        <a:rPr lang="en-US" sz="900" dirty="0" smtClean="0"/>
                        <a:t>Logistics and </a:t>
                      </a:r>
                      <a:r>
                        <a:rPr lang="en-US" sz="900" b="1" dirty="0" smtClean="0"/>
                        <a:t>Supply Chain/ Transportation</a:t>
                      </a:r>
                      <a:endParaRPr lang="en-US" sz="900" b="1" dirty="0"/>
                    </a:p>
                  </a:txBody>
                  <a:tcPr/>
                </a:tc>
              </a:tr>
              <a:tr h="571905">
                <a:tc>
                  <a:txBody>
                    <a:bodyPr/>
                    <a:lstStyle/>
                    <a:p>
                      <a:pPr marL="0" indent="0">
                        <a:buFont typeface="Arial" panose="020B0604020202020204" pitchFamily="34" charset="0"/>
                        <a:buNone/>
                      </a:pPr>
                      <a:r>
                        <a:rPr lang="en-US" sz="900" dirty="0" smtClean="0"/>
                        <a:t>[“Semiconductors”, “Nanotechnology”,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smtClean="0"/>
                        <a:t>“Biotechnology”, “Management Consulting”, “Electrical/Electronic Manufacturing”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smtClean="0"/>
                        <a:t>“Mechanical or Industrial Engineering” ]</a:t>
                      </a:r>
                      <a:endParaRPr lang="en-US" sz="900" dirty="0"/>
                    </a:p>
                  </a:txBody>
                  <a:tcPr/>
                </a:tc>
                <a:tc>
                  <a:txBody>
                    <a:bodyPr/>
                    <a:lstStyle/>
                    <a:p>
                      <a:r>
                        <a:rPr lang="en-US" sz="900" b="1" dirty="0" smtClean="0"/>
                        <a:t>Niche</a:t>
                      </a:r>
                      <a:endParaRPr lang="en-US" sz="900" b="1" dirty="0"/>
                    </a:p>
                  </a:txBody>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3471969079"/>
              </p:ext>
            </p:extLst>
          </p:nvPr>
        </p:nvGraphicFramePr>
        <p:xfrm>
          <a:off x="7086600" y="2202623"/>
          <a:ext cx="6288088" cy="2966720"/>
        </p:xfrm>
        <a:graphic>
          <a:graphicData uri="http://schemas.openxmlformats.org/drawingml/2006/table">
            <a:tbl>
              <a:tblPr firstRow="1" bandRow="1">
                <a:tableStyleId>{5C22544A-7EE6-4342-B048-85BDC9FD1C3A}</a:tableStyleId>
              </a:tblPr>
              <a:tblGrid>
                <a:gridCol w="6288088"/>
              </a:tblGrid>
              <a:tr h="370840">
                <a:tc>
                  <a:txBody>
                    <a:bodyPr/>
                    <a:lstStyle/>
                    <a:p>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a:p>
                  </a:txBody>
                  <a:tcPr/>
                </a:tc>
              </a:tr>
              <a:tr h="370840">
                <a:tc>
                  <a:txBody>
                    <a:bodyPr/>
                    <a:lstStyle/>
                    <a:p>
                      <a:endParaRPr lang="en-US"/>
                    </a:p>
                  </a:txBody>
                  <a:tcPr/>
                </a:tc>
              </a:tr>
              <a:tr h="370840">
                <a:tc>
                  <a:txBody>
                    <a:bodyPr/>
                    <a:lstStyle/>
                    <a:p>
                      <a:endParaRPr lang="en-US"/>
                    </a:p>
                  </a:txBody>
                  <a:tcPr/>
                </a:tc>
              </a:tr>
              <a:tr h="370840">
                <a:tc>
                  <a:txBody>
                    <a:bodyPr/>
                    <a:lstStyle/>
                    <a:p>
                      <a:endParaRPr lang="en-US"/>
                    </a:p>
                  </a:txBody>
                  <a:tcPr/>
                </a:tc>
              </a:tr>
              <a:tr h="370840">
                <a:tc>
                  <a:txBody>
                    <a:bodyPr/>
                    <a:lstStyle/>
                    <a:p>
                      <a:endParaRPr lang="en-US" dirty="0"/>
                    </a:p>
                  </a:txBody>
                  <a:tcPr/>
                </a:tc>
              </a:tr>
            </a:tbl>
          </a:graphicData>
        </a:graphic>
      </p:graphicFrame>
      <p:sp>
        <p:nvSpPr>
          <p:cNvPr id="7" name="コンテンツ プレースホルダー 3"/>
          <p:cNvSpPr>
            <a:spLocks noGrp="1"/>
          </p:cNvSpPr>
          <p:nvPr>
            <p:ph idx="1"/>
          </p:nvPr>
        </p:nvSpPr>
        <p:spPr>
          <a:xfrm>
            <a:off x="838200" y="1112559"/>
            <a:ext cx="10515600" cy="812987"/>
          </a:xfrm>
        </p:spPr>
        <p:txBody>
          <a:bodyPr>
            <a:normAutofit/>
          </a:bodyPr>
          <a:lstStyle/>
          <a:p>
            <a:pPr marL="0" indent="0">
              <a:buNone/>
            </a:pPr>
            <a:r>
              <a:rPr lang="en-US" b="1" dirty="0" smtClean="0"/>
              <a:t>Solution: </a:t>
            </a:r>
            <a:r>
              <a:rPr lang="en-US" dirty="0" smtClean="0"/>
              <a:t>algorithm to simplify the industry classification by merging some industries and to add new features to represent company businesses better</a:t>
            </a:r>
          </a:p>
        </p:txBody>
      </p:sp>
    </p:spTree>
    <p:extLst>
      <p:ext uri="{BB962C8B-B14F-4D97-AF65-F5344CB8AC3E}">
        <p14:creationId xmlns:p14="http://schemas.microsoft.com/office/powerpoint/2010/main" val="141318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Database</a:t>
            </a:r>
            <a:endParaRPr lang="en-US" dirty="0"/>
          </a:p>
        </p:txBody>
      </p:sp>
      <p:sp>
        <p:nvSpPr>
          <p:cNvPr id="3" name="コンテンツ プレースホルダー 2"/>
          <p:cNvSpPr>
            <a:spLocks noGrp="1"/>
          </p:cNvSpPr>
          <p:nvPr>
            <p:ph idx="1"/>
          </p:nvPr>
        </p:nvSpPr>
        <p:spPr/>
        <p:txBody>
          <a:bodyPr/>
          <a:lstStyle/>
          <a:p>
            <a:endParaRPr lang="en-US"/>
          </a:p>
        </p:txBody>
      </p:sp>
    </p:spTree>
    <p:extLst>
      <p:ext uri="{BB962C8B-B14F-4D97-AF65-F5344CB8AC3E}">
        <p14:creationId xmlns:p14="http://schemas.microsoft.com/office/powerpoint/2010/main" val="259694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dirty="0" smtClean="0"/>
              <a:t>Data Visualization</a:t>
            </a:r>
            <a:endParaRPr lang="en-US" dirty="0"/>
          </a:p>
        </p:txBody>
      </p:sp>
      <p:sp>
        <p:nvSpPr>
          <p:cNvPr id="4" name="コンテンツ プレースホルダー 3"/>
          <p:cNvSpPr>
            <a:spLocks noGrp="1"/>
          </p:cNvSpPr>
          <p:nvPr>
            <p:ph idx="1"/>
          </p:nvPr>
        </p:nvSpPr>
        <p:spPr/>
        <p:txBody>
          <a:bodyPr/>
          <a:lstStyle/>
          <a:p>
            <a:r>
              <a:rPr lang="en-US" dirty="0" smtClean="0"/>
              <a:t>Clustering</a:t>
            </a:r>
          </a:p>
          <a:p>
            <a:r>
              <a:rPr lang="en-US" dirty="0" smtClean="0"/>
              <a:t>Ranking by Industry</a:t>
            </a:r>
          </a:p>
          <a:p>
            <a:r>
              <a:rPr lang="en-US" dirty="0" smtClean="0"/>
              <a:t>Plots --- </a:t>
            </a:r>
          </a:p>
          <a:p>
            <a:r>
              <a:rPr lang="en-US" dirty="0" smtClean="0"/>
              <a:t>Word cloud</a:t>
            </a:r>
            <a:endParaRPr lang="en-US" dirty="0"/>
          </a:p>
        </p:txBody>
      </p:sp>
    </p:spTree>
    <p:extLst>
      <p:ext uri="{BB962C8B-B14F-4D97-AF65-F5344CB8AC3E}">
        <p14:creationId xmlns:p14="http://schemas.microsoft.com/office/powerpoint/2010/main" val="3610272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dirty="0" smtClean="0"/>
              <a:t>Recommendation Engine</a:t>
            </a:r>
            <a:endParaRPr lang="en-US" dirty="0"/>
          </a:p>
        </p:txBody>
      </p:sp>
      <p:sp>
        <p:nvSpPr>
          <p:cNvPr id="4" name="コンテンツ プレースホルダー 3"/>
          <p:cNvSpPr>
            <a:spLocks noGrp="1"/>
          </p:cNvSpPr>
          <p:nvPr>
            <p:ph idx="1"/>
          </p:nvPr>
        </p:nvSpPr>
        <p:spPr/>
        <p:txBody>
          <a:bodyPr/>
          <a:lstStyle/>
          <a:p>
            <a:r>
              <a:rPr lang="en-US" dirty="0" smtClean="0"/>
              <a:t>Algorithm choice: K-nearest neighbor</a:t>
            </a:r>
          </a:p>
          <a:p>
            <a:r>
              <a:rPr lang="en-US" dirty="0" smtClean="0"/>
              <a:t>Justification:</a:t>
            </a:r>
          </a:p>
          <a:p>
            <a:r>
              <a:rPr lang="en-US" dirty="0" smtClean="0"/>
              <a:t>Input:</a:t>
            </a:r>
          </a:p>
          <a:p>
            <a:r>
              <a:rPr lang="en-US" dirty="0" smtClean="0"/>
              <a:t>Output:</a:t>
            </a:r>
          </a:p>
          <a:p>
            <a:r>
              <a:rPr lang="en-US" dirty="0" smtClean="0"/>
              <a:t>How the </a:t>
            </a:r>
            <a:r>
              <a:rPr lang="en-US" dirty="0" err="1" smtClean="0"/>
              <a:t>algo</a:t>
            </a:r>
            <a:r>
              <a:rPr lang="en-US" dirty="0" smtClean="0"/>
              <a:t> works</a:t>
            </a:r>
          </a:p>
          <a:p>
            <a:r>
              <a:rPr lang="en-US" dirty="0" smtClean="0"/>
              <a:t>Requirement: scaling, check outliers (feature transformation)</a:t>
            </a:r>
            <a:endParaRPr lang="en-US" dirty="0" smtClean="0"/>
          </a:p>
        </p:txBody>
      </p:sp>
      <p:pic>
        <p:nvPicPr>
          <p:cNvPr id="5" name="図 4"/>
          <p:cNvPicPr>
            <a:picLocks noChangeAspect="1"/>
          </p:cNvPicPr>
          <p:nvPr/>
        </p:nvPicPr>
        <p:blipFill>
          <a:blip r:embed="rId2"/>
          <a:stretch>
            <a:fillRect/>
          </a:stretch>
        </p:blipFill>
        <p:spPr>
          <a:xfrm>
            <a:off x="10096500" y="2101927"/>
            <a:ext cx="2514600" cy="4343400"/>
          </a:xfrm>
          <a:prstGeom prst="rect">
            <a:avLst/>
          </a:prstGeom>
        </p:spPr>
      </p:pic>
    </p:spTree>
    <p:extLst>
      <p:ext uri="{BB962C8B-B14F-4D97-AF65-F5344CB8AC3E}">
        <p14:creationId xmlns:p14="http://schemas.microsoft.com/office/powerpoint/2010/main" val="1744984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Feature Engineering</a:t>
            </a:r>
            <a:endParaRPr lang="en-US" dirty="0"/>
          </a:p>
        </p:txBody>
      </p:sp>
      <p:sp>
        <p:nvSpPr>
          <p:cNvPr id="3" name="コンテンツ プレースホルダー 2"/>
          <p:cNvSpPr>
            <a:spLocks noGrp="1"/>
          </p:cNvSpPr>
          <p:nvPr>
            <p:ph idx="1"/>
          </p:nvPr>
        </p:nvSpPr>
        <p:spPr/>
        <p:txBody>
          <a:bodyPr/>
          <a:lstStyle/>
          <a:p>
            <a:r>
              <a:rPr lang="en-US" dirty="0"/>
              <a:t>Feature engineering</a:t>
            </a:r>
          </a:p>
          <a:p>
            <a:endParaRPr lang="en-US" dirty="0"/>
          </a:p>
        </p:txBody>
      </p:sp>
      <p:sp>
        <p:nvSpPr>
          <p:cNvPr id="5" name="正方形/長方形 4"/>
          <p:cNvSpPr/>
          <p:nvPr/>
        </p:nvSpPr>
        <p:spPr>
          <a:xfrm>
            <a:off x="674570" y="1648808"/>
            <a:ext cx="2205790" cy="5573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smtClean="0"/>
              <a:t>CompanySize</a:t>
            </a:r>
            <a:endParaRPr lang="en-US" dirty="0"/>
          </a:p>
        </p:txBody>
      </p:sp>
      <p:sp>
        <p:nvSpPr>
          <p:cNvPr id="6" name="正方形/長方形 5"/>
          <p:cNvSpPr/>
          <p:nvPr/>
        </p:nvSpPr>
        <p:spPr>
          <a:xfrm>
            <a:off x="3286225" y="1648808"/>
            <a:ext cx="2205790" cy="5573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Location</a:t>
            </a:r>
            <a:endParaRPr lang="en-US" dirty="0"/>
          </a:p>
        </p:txBody>
      </p:sp>
      <p:sp>
        <p:nvSpPr>
          <p:cNvPr id="7" name="正方形/長方形 6"/>
          <p:cNvSpPr/>
          <p:nvPr/>
        </p:nvSpPr>
        <p:spPr>
          <a:xfrm>
            <a:off x="5880291" y="1648808"/>
            <a:ext cx="2205790" cy="5573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Founded</a:t>
            </a:r>
            <a:endParaRPr lang="en-US" dirty="0"/>
          </a:p>
        </p:txBody>
      </p:sp>
      <p:sp>
        <p:nvSpPr>
          <p:cNvPr id="8" name="正方形/長方形 7"/>
          <p:cNvSpPr/>
          <p:nvPr/>
        </p:nvSpPr>
        <p:spPr>
          <a:xfrm>
            <a:off x="8249711" y="1651671"/>
            <a:ext cx="2205790" cy="5573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Industry</a:t>
            </a:r>
            <a:endParaRPr lang="en-US" dirty="0"/>
          </a:p>
        </p:txBody>
      </p:sp>
      <p:sp>
        <p:nvSpPr>
          <p:cNvPr id="9" name="正方形/長方形 8"/>
          <p:cNvSpPr/>
          <p:nvPr/>
        </p:nvSpPr>
        <p:spPr>
          <a:xfrm>
            <a:off x="-1643543" y="1648808"/>
            <a:ext cx="2205790" cy="5573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Money Raised</a:t>
            </a:r>
            <a:endParaRPr lang="en-US" dirty="0"/>
          </a:p>
        </p:txBody>
      </p:sp>
    </p:spTree>
    <p:extLst>
      <p:ext uri="{BB962C8B-B14F-4D97-AF65-F5344CB8AC3E}">
        <p14:creationId xmlns:p14="http://schemas.microsoft.com/office/powerpoint/2010/main" val="729511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PCA</a:t>
            </a:r>
            <a:endParaRPr lang="en-US" dirty="0"/>
          </a:p>
        </p:txBody>
      </p:sp>
      <p:sp>
        <p:nvSpPr>
          <p:cNvPr id="3" name="コンテンツ プレースホルダー 2"/>
          <p:cNvSpPr>
            <a:spLocks noGrp="1"/>
          </p:cNvSpPr>
          <p:nvPr>
            <p:ph idx="1"/>
          </p:nvPr>
        </p:nvSpPr>
        <p:spPr/>
        <p:txBody>
          <a:bodyPr/>
          <a:lstStyle/>
          <a:p>
            <a:endParaRPr lang="en-US"/>
          </a:p>
        </p:txBody>
      </p:sp>
    </p:spTree>
    <p:extLst>
      <p:ext uri="{BB962C8B-B14F-4D97-AF65-F5344CB8AC3E}">
        <p14:creationId xmlns:p14="http://schemas.microsoft.com/office/powerpoint/2010/main" val="3314646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Recommendation Output</a:t>
            </a:r>
            <a:endParaRPr lang="en-US" dirty="0"/>
          </a:p>
        </p:txBody>
      </p:sp>
      <p:sp>
        <p:nvSpPr>
          <p:cNvPr id="3" name="コンテンツ プレースホルダー 2"/>
          <p:cNvSpPr>
            <a:spLocks noGrp="1"/>
          </p:cNvSpPr>
          <p:nvPr>
            <p:ph idx="1"/>
          </p:nvPr>
        </p:nvSpPr>
        <p:spPr/>
        <p:txBody>
          <a:bodyPr/>
          <a:lstStyle/>
          <a:p>
            <a:r>
              <a:rPr lang="en-US" dirty="0" smtClean="0"/>
              <a:t>Recommendation Output</a:t>
            </a:r>
            <a:endParaRPr lang="en-US" dirty="0"/>
          </a:p>
        </p:txBody>
      </p:sp>
    </p:spTree>
    <p:extLst>
      <p:ext uri="{BB962C8B-B14F-4D97-AF65-F5344CB8AC3E}">
        <p14:creationId xmlns:p14="http://schemas.microsoft.com/office/powerpoint/2010/main" val="29013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b="1" dirty="0" smtClean="0"/>
              <a:t>Table of Contents</a:t>
            </a:r>
            <a:endParaRPr lang="en-US" b="1" dirty="0"/>
          </a:p>
        </p:txBody>
      </p:sp>
      <p:sp>
        <p:nvSpPr>
          <p:cNvPr id="4" name="正方形/長方形 3"/>
          <p:cNvSpPr/>
          <p:nvPr/>
        </p:nvSpPr>
        <p:spPr>
          <a:xfrm>
            <a:off x="838200" y="2282875"/>
            <a:ext cx="6096000" cy="3693319"/>
          </a:xfrm>
          <a:prstGeom prst="rect">
            <a:avLst/>
          </a:prstGeom>
        </p:spPr>
        <p:txBody>
          <a:bodyPr>
            <a:spAutoFit/>
          </a:bodyPr>
          <a:lstStyle/>
          <a:p>
            <a:pPr marL="285750" indent="-285750">
              <a:buFont typeface="Arial" panose="020B0604020202020204" pitchFamily="34" charset="0"/>
              <a:buChar char="•"/>
            </a:pPr>
            <a:r>
              <a:rPr lang="en-US" dirty="0"/>
              <a:t>Problem</a:t>
            </a:r>
          </a:p>
          <a:p>
            <a:pPr marL="285750" indent="-285750">
              <a:buFont typeface="Arial" panose="020B0604020202020204" pitchFamily="34" charset="0"/>
              <a:buChar char="•"/>
            </a:pPr>
            <a:r>
              <a:rPr lang="en-US" dirty="0" smtClean="0"/>
              <a:t>Solution</a:t>
            </a:r>
          </a:p>
          <a:p>
            <a:pPr marL="285750" indent="-285750">
              <a:buFont typeface="Arial" panose="020B0604020202020204" pitchFamily="34" charset="0"/>
              <a:buChar char="•"/>
            </a:pPr>
            <a:r>
              <a:rPr lang="en-US" dirty="0" smtClean="0"/>
              <a:t>Challenges and trouble-shoots</a:t>
            </a:r>
          </a:p>
          <a:p>
            <a:pPr marL="285750" indent="-285750">
              <a:buFont typeface="Arial" panose="020B0604020202020204" pitchFamily="34" charset="0"/>
              <a:buChar char="•"/>
            </a:pPr>
            <a:r>
              <a:rPr lang="en-US" dirty="0" smtClean="0"/>
              <a:t>Data collection and preprocessing scheme</a:t>
            </a:r>
          </a:p>
          <a:p>
            <a:pPr marL="285750" indent="-285750">
              <a:buFont typeface="Arial" panose="020B0604020202020204" pitchFamily="34" charset="0"/>
              <a:buChar char="•"/>
            </a:pPr>
            <a:r>
              <a:rPr lang="en-US" dirty="0" smtClean="0"/>
              <a:t>Data scraping</a:t>
            </a:r>
          </a:p>
          <a:p>
            <a:pPr marL="285750" indent="-285750">
              <a:buFont typeface="Arial" panose="020B0604020202020204" pitchFamily="34" charset="0"/>
              <a:buChar char="•"/>
            </a:pPr>
            <a:r>
              <a:rPr lang="en-US" dirty="0"/>
              <a:t>Data Extraction: Company name from article</a:t>
            </a:r>
            <a:endParaRPr lang="en-US" dirty="0" smtClean="0"/>
          </a:p>
          <a:p>
            <a:pPr marL="742950" lvl="1" indent="-285750">
              <a:buFont typeface="Arial" panose="020B0604020202020204" pitchFamily="34" charset="0"/>
              <a:buChar char="•"/>
            </a:pPr>
            <a:r>
              <a:rPr lang="en-US" dirty="0" smtClean="0"/>
              <a:t>Algorithm for company name extraction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Algorithm to assign industry attributes to each company</a:t>
            </a:r>
          </a:p>
          <a:p>
            <a:pPr marL="285750" indent="-285750">
              <a:buFont typeface="Arial" panose="020B0604020202020204" pitchFamily="34" charset="0"/>
              <a:buChar char="•"/>
            </a:pPr>
            <a:r>
              <a:rPr lang="en-US" dirty="0" smtClean="0"/>
              <a:t>Recommendation Engine</a:t>
            </a:r>
          </a:p>
          <a:p>
            <a:pPr marL="285750" indent="-285750">
              <a:buFont typeface="Arial" panose="020B0604020202020204" pitchFamily="34" charset="0"/>
              <a:buChar char="•"/>
            </a:pPr>
            <a:r>
              <a:rPr lang="en-US" dirty="0" smtClean="0"/>
              <a:t>Data visualization</a:t>
            </a:r>
          </a:p>
          <a:p>
            <a:pPr marL="285750" indent="-285750">
              <a:buFont typeface="Arial" panose="020B0604020202020204" pitchFamily="34" charset="0"/>
              <a:buChar char="•"/>
            </a:pPr>
            <a:r>
              <a:rPr lang="en-US" dirty="0" smtClean="0"/>
              <a:t>Future Development</a:t>
            </a:r>
            <a:endParaRPr lang="en-US" dirty="0"/>
          </a:p>
        </p:txBody>
      </p:sp>
    </p:spTree>
    <p:extLst>
      <p:ext uri="{BB962C8B-B14F-4D97-AF65-F5344CB8AC3E}">
        <p14:creationId xmlns:p14="http://schemas.microsoft.com/office/powerpoint/2010/main" val="1769449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1739547811"/>
              </p:ext>
            </p:extLst>
          </p:nvPr>
        </p:nvGraphicFramePr>
        <p:xfrm>
          <a:off x="617791" y="1145070"/>
          <a:ext cx="10614316" cy="5132660"/>
        </p:xfrm>
        <a:graphic>
          <a:graphicData uri="http://schemas.openxmlformats.org/drawingml/2006/table">
            <a:tbl>
              <a:tblPr firstRow="1" bandRow="1">
                <a:tableStyleId>{9D7B26C5-4107-4FEC-AEDC-1716B250A1EF}</a:tableStyleId>
              </a:tblPr>
              <a:tblGrid>
                <a:gridCol w="3780819"/>
                <a:gridCol w="6833497"/>
              </a:tblGrid>
              <a:tr h="0">
                <a:tc>
                  <a:txBody>
                    <a:bodyPr/>
                    <a:lstStyle/>
                    <a:p>
                      <a:endParaRPr lang="en-US" sz="200" dirty="0"/>
                    </a:p>
                  </a:txBody>
                  <a:tcPr anchor="ctr"/>
                </a:tc>
                <a:tc>
                  <a:txBody>
                    <a:bodyPr/>
                    <a:lstStyle/>
                    <a:p>
                      <a:endParaRPr lang="en-US" sz="200" dirty="0"/>
                    </a:p>
                  </a:txBody>
                  <a:tcPr/>
                </a:tc>
              </a:tr>
              <a:tr h="777103">
                <a:tc>
                  <a:txBody>
                    <a:bodyPr/>
                    <a:lstStyle/>
                    <a:p>
                      <a:pPr algn="ctr"/>
                      <a:r>
                        <a:rPr lang="en-US" dirty="0" smtClean="0"/>
                        <a:t>Data</a:t>
                      </a:r>
                      <a:r>
                        <a:rPr lang="en-US" baseline="0" dirty="0" smtClean="0"/>
                        <a:t> collection</a:t>
                      </a:r>
                      <a:endParaRPr lang="en-US" dirty="0"/>
                    </a:p>
                  </a:txBody>
                  <a:tcPr anchor="ctr"/>
                </a:tc>
                <a:tc>
                  <a:txBody>
                    <a:bodyPr/>
                    <a:lstStyle/>
                    <a:p>
                      <a:r>
                        <a:rPr lang="en-US" dirty="0" smtClean="0"/>
                        <a:t>Eliminate manual processing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Incorporate more data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Create</a:t>
                      </a:r>
                      <a:r>
                        <a:rPr lang="en-US" baseline="0" dirty="0" smtClean="0"/>
                        <a:t> data pipeline (</a:t>
                      </a:r>
                      <a:r>
                        <a:rPr lang="en-US" dirty="0" smtClean="0"/>
                        <a:t>real time =&gt; Storm?</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Improve </a:t>
                      </a:r>
                      <a:r>
                        <a:rPr lang="en-US" baseline="0" dirty="0" err="1" smtClean="0"/>
                        <a:t>algos</a:t>
                      </a:r>
                      <a:r>
                        <a:rPr lang="en-US" baseline="0" dirty="0" smtClean="0"/>
                        <a:t> =&gt; utilize NLP modules more</a:t>
                      </a:r>
                      <a:endParaRPr lang="en-US" dirty="0" smtClean="0"/>
                    </a:p>
                  </a:txBody>
                  <a:tcPr/>
                </a:tc>
              </a:tr>
              <a:tr h="636388">
                <a:tc>
                  <a:txBody>
                    <a:bodyPr/>
                    <a:lstStyle/>
                    <a:p>
                      <a:pPr algn="ctr"/>
                      <a:r>
                        <a:rPr lang="en-US" dirty="0" smtClean="0"/>
                        <a:t>Data storage</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DB – PostgreSQL</a:t>
                      </a:r>
                    </a:p>
                  </a:txBody>
                  <a:tcPr/>
                </a:tc>
              </a:tr>
              <a:tr h="636388">
                <a:tc>
                  <a:txBody>
                    <a:bodyPr/>
                    <a:lstStyle/>
                    <a:p>
                      <a:pPr algn="ctr"/>
                      <a:r>
                        <a:rPr lang="en-US" dirty="0" smtClean="0"/>
                        <a:t>Data processing</a:t>
                      </a:r>
                      <a:endParaRPr lang="en-US" dirty="0"/>
                    </a:p>
                  </a:txBody>
                  <a:tcPr anchor="ctr"/>
                </a:tc>
                <a:tc>
                  <a:txBody>
                    <a:bodyPr/>
                    <a:lstStyle/>
                    <a:p>
                      <a:endParaRPr lang="en-US" dirty="0"/>
                    </a:p>
                  </a:txBody>
                  <a:tcPr/>
                </a:tc>
              </a:tr>
              <a:tr h="636388">
                <a:tc>
                  <a:txBody>
                    <a:bodyPr/>
                    <a:lstStyle/>
                    <a:p>
                      <a:pPr algn="ctr"/>
                      <a:r>
                        <a:rPr lang="en-US" dirty="0" smtClean="0"/>
                        <a:t>Data</a:t>
                      </a:r>
                      <a:r>
                        <a:rPr lang="en-US" baseline="0" dirty="0" smtClean="0"/>
                        <a:t> analysis</a:t>
                      </a:r>
                      <a:endParaRPr lang="en-US" dirty="0"/>
                    </a:p>
                  </a:txBody>
                  <a:tcPr anchor="ctr"/>
                </a:tc>
                <a:tc>
                  <a:txBody>
                    <a:bodyPr/>
                    <a:lstStyle/>
                    <a:p>
                      <a:endParaRPr lang="en-US" dirty="0"/>
                    </a:p>
                  </a:txBody>
                  <a:tcPr/>
                </a:tc>
              </a:tr>
              <a:tr h="636388">
                <a:tc>
                  <a:txBody>
                    <a:bodyPr/>
                    <a:lstStyle/>
                    <a:p>
                      <a:pPr algn="ctr"/>
                      <a:r>
                        <a:rPr lang="en-US" dirty="0" smtClean="0"/>
                        <a:t>Data visualization</a:t>
                      </a:r>
                      <a:endParaRPr lang="en-US" dirty="0"/>
                    </a:p>
                  </a:txBody>
                  <a:tcPr anchor="ctr"/>
                </a:tc>
                <a:tc>
                  <a:txBody>
                    <a:bodyPr/>
                    <a:lstStyle/>
                    <a:p>
                      <a:endParaRPr lang="en-US" dirty="0"/>
                    </a:p>
                  </a:txBody>
                  <a:tcPr/>
                </a:tc>
              </a:tr>
              <a:tr h="636388">
                <a:tc>
                  <a:txBody>
                    <a:bodyPr/>
                    <a:lstStyle/>
                    <a:p>
                      <a:pPr algn="ctr"/>
                      <a:r>
                        <a:rPr lang="en-US" dirty="0" smtClean="0"/>
                        <a:t>Recommendation Engine</a:t>
                      </a:r>
                      <a:endParaRPr lang="en-US" dirty="0"/>
                    </a:p>
                  </a:txBody>
                  <a:tcPr anchor="ctr"/>
                </a:tc>
                <a:tc>
                  <a:txBody>
                    <a:bodyPr/>
                    <a:lstStyle/>
                    <a:p>
                      <a:r>
                        <a:rPr lang="en-US" dirty="0" smtClean="0"/>
                        <a:t>Graph =&gt; Neo4j</a:t>
                      </a:r>
                    </a:p>
                    <a:p>
                      <a:endParaRPr lang="en-US" dirty="0"/>
                    </a:p>
                  </a:txBody>
                  <a:tcPr/>
                </a:tc>
              </a:tr>
              <a:tr h="636388">
                <a:tc>
                  <a:txBody>
                    <a:bodyPr/>
                    <a:lstStyle/>
                    <a:p>
                      <a:pPr algn="ctr"/>
                      <a:r>
                        <a:rPr lang="en-US" dirty="0" smtClean="0"/>
                        <a:t>Interface</a:t>
                      </a:r>
                      <a:endParaRPr lang="en-US" dirty="0"/>
                    </a:p>
                  </a:txBody>
                  <a:tcPr anchor="ctr"/>
                </a:tc>
                <a:tc>
                  <a:txBody>
                    <a:bodyPr/>
                    <a:lstStyle/>
                    <a:p>
                      <a:r>
                        <a:rPr lang="en-US" dirty="0" smtClean="0"/>
                        <a:t>GUI. Web App Flask</a:t>
                      </a:r>
                      <a:endParaRPr lang="en-US" dirty="0"/>
                    </a:p>
                  </a:txBody>
                  <a:tcPr/>
                </a:tc>
              </a:tr>
            </a:tbl>
          </a:graphicData>
        </a:graphic>
      </p:graphicFrame>
      <p:sp>
        <p:nvSpPr>
          <p:cNvPr id="4" name="タイトル 3"/>
          <p:cNvSpPr>
            <a:spLocks noGrp="1"/>
          </p:cNvSpPr>
          <p:nvPr>
            <p:ph type="title"/>
          </p:nvPr>
        </p:nvSpPr>
        <p:spPr/>
        <p:txBody>
          <a:bodyPr>
            <a:normAutofit fontScale="90000"/>
          </a:bodyPr>
          <a:lstStyle/>
          <a:p>
            <a:r>
              <a:rPr lang="en-US" dirty="0" smtClean="0"/>
              <a:t>Future Development – Current vs. Future</a:t>
            </a:r>
            <a:endParaRPr lang="en-US" dirty="0"/>
          </a:p>
        </p:txBody>
      </p:sp>
    </p:spTree>
    <p:extLst>
      <p:ext uri="{BB962C8B-B14F-4D97-AF65-F5344CB8AC3E}">
        <p14:creationId xmlns:p14="http://schemas.microsoft.com/office/powerpoint/2010/main" val="2664178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629938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b="1" dirty="0" smtClean="0"/>
              <a:t>Project Description in resume</a:t>
            </a:r>
            <a:endParaRPr lang="en-US" b="1"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en-US" b="1" dirty="0"/>
              <a:t>Startup </a:t>
            </a:r>
            <a:r>
              <a:rPr lang="en-US" b="1" dirty="0" smtClean="0"/>
              <a:t>(Database and) </a:t>
            </a:r>
            <a:r>
              <a:rPr lang="en-US" b="1" dirty="0"/>
              <a:t>Recommendation Engine</a:t>
            </a:r>
          </a:p>
          <a:p>
            <a:r>
              <a:rPr lang="en-US" dirty="0" smtClean="0"/>
              <a:t>Developed </a:t>
            </a:r>
            <a:r>
              <a:rPr lang="en-US" dirty="0"/>
              <a:t>an application to collect startup information from TechCrunch, Google, and </a:t>
            </a:r>
            <a:r>
              <a:rPr lang="en-US" dirty="0" smtClean="0"/>
              <a:t>LinkedIn </a:t>
            </a:r>
            <a:r>
              <a:rPr lang="en-US" dirty="0"/>
              <a:t>to create a database of startups. (Selenium, </a:t>
            </a:r>
            <a:r>
              <a:rPr lang="en-US" dirty="0" err="1"/>
              <a:t>BeautifulSoup</a:t>
            </a:r>
            <a:r>
              <a:rPr lang="en-US" dirty="0"/>
              <a:t>  </a:t>
            </a:r>
            <a:r>
              <a:rPr lang="en-US" dirty="0">
                <a:solidFill>
                  <a:srgbClr val="FF0000"/>
                </a:solidFill>
              </a:rPr>
              <a:t>AWS</a:t>
            </a:r>
            <a:r>
              <a:rPr lang="en-US" dirty="0"/>
              <a:t>, Python</a:t>
            </a:r>
            <a:r>
              <a:rPr lang="en-US" dirty="0" smtClean="0"/>
              <a:t>)</a:t>
            </a:r>
          </a:p>
          <a:p>
            <a:r>
              <a:rPr lang="en-US" dirty="0" smtClean="0"/>
              <a:t>Store the data in </a:t>
            </a:r>
            <a:r>
              <a:rPr lang="en-US" dirty="0" smtClean="0">
                <a:solidFill>
                  <a:srgbClr val="FF0000"/>
                </a:solidFill>
              </a:rPr>
              <a:t>Postgres SQL</a:t>
            </a:r>
            <a:endParaRPr lang="en-US" dirty="0">
              <a:solidFill>
                <a:srgbClr val="FF0000"/>
              </a:solidFill>
            </a:endParaRPr>
          </a:p>
          <a:p>
            <a:r>
              <a:rPr lang="en-US" dirty="0" smtClean="0"/>
              <a:t>Implemented </a:t>
            </a:r>
            <a:r>
              <a:rPr lang="en-US" dirty="0"/>
              <a:t>K-nearest neighbor algorithm to make suggestions for which start up to work for ( </a:t>
            </a:r>
            <a:r>
              <a:rPr lang="en-US" dirty="0" smtClean="0"/>
              <a:t>).</a:t>
            </a:r>
          </a:p>
          <a:p>
            <a:r>
              <a:rPr lang="en-US" dirty="0" smtClean="0"/>
              <a:t>Implemented Clustering to visualize/analyze startups</a:t>
            </a:r>
          </a:p>
          <a:p>
            <a:r>
              <a:rPr lang="en-US" dirty="0" smtClean="0"/>
              <a:t>Graph (</a:t>
            </a:r>
            <a:r>
              <a:rPr lang="en-US" dirty="0" smtClean="0">
                <a:solidFill>
                  <a:srgbClr val="FF0000"/>
                </a:solidFill>
              </a:rPr>
              <a:t>Neo4j</a:t>
            </a:r>
            <a:r>
              <a:rPr lang="en-US" dirty="0" smtClean="0"/>
              <a:t>)</a:t>
            </a:r>
            <a:endParaRPr lang="en-US" dirty="0"/>
          </a:p>
          <a:p>
            <a:r>
              <a:rPr lang="en-US" b="1" dirty="0" smtClean="0"/>
              <a:t>Benefit</a:t>
            </a:r>
            <a:r>
              <a:rPr lang="en-US" b="1" dirty="0"/>
              <a:t>: Reduce days of random search into </a:t>
            </a:r>
            <a:r>
              <a:rPr lang="en-US" b="1" dirty="0" smtClean="0"/>
              <a:t>minutes</a:t>
            </a:r>
          </a:p>
          <a:p>
            <a:pPr marL="0" indent="0">
              <a:buNone/>
            </a:pPr>
            <a:r>
              <a:rPr lang="en-US" dirty="0" smtClean="0"/>
              <a:t>Also emphasize skills</a:t>
            </a:r>
          </a:p>
          <a:p>
            <a:pPr marL="0" indent="0">
              <a:buNone/>
            </a:pPr>
            <a:r>
              <a:rPr lang="en-US" b="1" dirty="0" smtClean="0"/>
              <a:t>Emphasize error analysis, problem solving</a:t>
            </a:r>
            <a:endParaRPr lang="en-US" b="1" dirty="0"/>
          </a:p>
          <a:p>
            <a:endParaRPr lang="en-US" dirty="0"/>
          </a:p>
        </p:txBody>
      </p:sp>
    </p:spTree>
    <p:extLst>
      <p:ext uri="{BB962C8B-B14F-4D97-AF65-F5344CB8AC3E}">
        <p14:creationId xmlns:p14="http://schemas.microsoft.com/office/powerpoint/2010/main" val="2997951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Limited information at </a:t>
            </a:r>
            <a:r>
              <a:rPr lang="en-US" dirty="0" err="1" smtClean="0"/>
              <a:t>linkedin</a:t>
            </a:r>
            <a:endParaRPr lang="en-US" dirty="0"/>
          </a:p>
        </p:txBody>
      </p:sp>
      <p:pic>
        <p:nvPicPr>
          <p:cNvPr id="4" name="コンテンツ プレースホルダー 3"/>
          <p:cNvPicPr>
            <a:picLocks noGrp="1" noChangeAspect="1"/>
          </p:cNvPicPr>
          <p:nvPr>
            <p:ph idx="1"/>
          </p:nvPr>
        </p:nvPicPr>
        <p:blipFill>
          <a:blip r:embed="rId2"/>
          <a:stretch>
            <a:fillRect/>
          </a:stretch>
        </p:blipFill>
        <p:spPr>
          <a:xfrm>
            <a:off x="2209800" y="1663700"/>
            <a:ext cx="7772400" cy="4010025"/>
          </a:xfrm>
          <a:prstGeom prst="rect">
            <a:avLst/>
          </a:prstGeom>
        </p:spPr>
      </p:pic>
    </p:spTree>
    <p:extLst>
      <p:ext uri="{BB962C8B-B14F-4D97-AF65-F5344CB8AC3E}">
        <p14:creationId xmlns:p14="http://schemas.microsoft.com/office/powerpoint/2010/main" val="4122098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058"/>
            <a:ext cx="10907486" cy="631804"/>
          </a:xfrm>
        </p:spPr>
        <p:txBody>
          <a:bodyPr>
            <a:normAutofit fontScale="90000"/>
          </a:bodyPr>
          <a:lstStyle/>
          <a:p>
            <a:r>
              <a:rPr lang="en-US" dirty="0" smtClean="0"/>
              <a:t>Title</a:t>
            </a:r>
            <a:endParaRPr lang="en-US" dirty="0"/>
          </a:p>
        </p:txBody>
      </p:sp>
      <p:sp>
        <p:nvSpPr>
          <p:cNvPr id="5" name="Oval 4"/>
          <p:cNvSpPr>
            <a:spLocks noChangeAspect="1"/>
          </p:cNvSpPr>
          <p:nvPr/>
        </p:nvSpPr>
        <p:spPr>
          <a:xfrm>
            <a:off x="2078661" y="1236454"/>
            <a:ext cx="816047" cy="816047"/>
          </a:xfrm>
          <a:prstGeom prst="ellipse">
            <a:avLst/>
          </a:prstGeom>
          <a:solidFill>
            <a:schemeClr val="accent1">
              <a:lumMod val="75000"/>
            </a:schemeClr>
          </a:solidFill>
          <a:ln w="88900" cap="flat" cmpd="sng">
            <a:solidFill>
              <a:srgbClr val="50739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800" rtl="0" eaLnBrk="1" latinLnBrk="0" hangingPunct="1">
              <a:defRPr sz="3600" kern="1200">
                <a:solidFill>
                  <a:schemeClr val="lt1"/>
                </a:solidFill>
                <a:latin typeface="+mn-lt"/>
                <a:ea typeface="+mn-ea"/>
                <a:cs typeface="+mn-cs"/>
              </a:defRPr>
            </a:lvl1pPr>
            <a:lvl2pPr marL="914400" algn="l" defTabSz="1828800" rtl="0" eaLnBrk="1" latinLnBrk="0" hangingPunct="1">
              <a:defRPr sz="3600" kern="1200">
                <a:solidFill>
                  <a:schemeClr val="lt1"/>
                </a:solidFill>
                <a:latin typeface="+mn-lt"/>
                <a:ea typeface="+mn-ea"/>
                <a:cs typeface="+mn-cs"/>
              </a:defRPr>
            </a:lvl2pPr>
            <a:lvl3pPr marL="1828800" algn="l" defTabSz="1828800" rtl="0" eaLnBrk="1" latinLnBrk="0" hangingPunct="1">
              <a:defRPr sz="3600" kern="1200">
                <a:solidFill>
                  <a:schemeClr val="lt1"/>
                </a:solidFill>
                <a:latin typeface="+mn-lt"/>
                <a:ea typeface="+mn-ea"/>
                <a:cs typeface="+mn-cs"/>
              </a:defRPr>
            </a:lvl3pPr>
            <a:lvl4pPr marL="2743200" algn="l" defTabSz="1828800" rtl="0" eaLnBrk="1" latinLnBrk="0" hangingPunct="1">
              <a:defRPr sz="3600" kern="1200">
                <a:solidFill>
                  <a:schemeClr val="lt1"/>
                </a:solidFill>
                <a:latin typeface="+mn-lt"/>
                <a:ea typeface="+mn-ea"/>
                <a:cs typeface="+mn-cs"/>
              </a:defRPr>
            </a:lvl4pPr>
            <a:lvl5pPr marL="3657600" algn="l" defTabSz="1828800" rtl="0" eaLnBrk="1" latinLnBrk="0" hangingPunct="1">
              <a:defRPr sz="3600" kern="1200">
                <a:solidFill>
                  <a:schemeClr val="lt1"/>
                </a:solidFill>
                <a:latin typeface="+mn-lt"/>
                <a:ea typeface="+mn-ea"/>
                <a:cs typeface="+mn-cs"/>
              </a:defRPr>
            </a:lvl5pPr>
            <a:lvl6pPr marL="4572000" algn="l" defTabSz="1828800" rtl="0" eaLnBrk="1" latinLnBrk="0" hangingPunct="1">
              <a:defRPr sz="3600" kern="1200">
                <a:solidFill>
                  <a:schemeClr val="lt1"/>
                </a:solidFill>
                <a:latin typeface="+mn-lt"/>
                <a:ea typeface="+mn-ea"/>
                <a:cs typeface="+mn-cs"/>
              </a:defRPr>
            </a:lvl6pPr>
            <a:lvl7pPr marL="5486400" algn="l" defTabSz="1828800" rtl="0" eaLnBrk="1" latinLnBrk="0" hangingPunct="1">
              <a:defRPr sz="3600" kern="1200">
                <a:solidFill>
                  <a:schemeClr val="lt1"/>
                </a:solidFill>
                <a:latin typeface="+mn-lt"/>
                <a:ea typeface="+mn-ea"/>
                <a:cs typeface="+mn-cs"/>
              </a:defRPr>
            </a:lvl7pPr>
            <a:lvl8pPr marL="6400800" algn="l" defTabSz="1828800" rtl="0" eaLnBrk="1" latinLnBrk="0" hangingPunct="1">
              <a:defRPr sz="3600" kern="1200">
                <a:solidFill>
                  <a:schemeClr val="lt1"/>
                </a:solidFill>
                <a:latin typeface="+mn-lt"/>
                <a:ea typeface="+mn-ea"/>
                <a:cs typeface="+mn-cs"/>
              </a:defRPr>
            </a:lvl8pPr>
            <a:lvl9pPr marL="7315200" algn="l" defTabSz="1828800" rtl="0" eaLnBrk="1" latinLnBrk="0" hangingPunct="1">
              <a:defRPr sz="3600" kern="1200">
                <a:solidFill>
                  <a:schemeClr val="lt1"/>
                </a:solidFill>
                <a:latin typeface="+mn-lt"/>
                <a:ea typeface="+mn-ea"/>
                <a:cs typeface="+mn-cs"/>
              </a:defRPr>
            </a:lvl9pPr>
          </a:lstStyle>
          <a:p>
            <a:pPr algn="ctr"/>
            <a:endParaRPr lang="en-US"/>
          </a:p>
        </p:txBody>
      </p:sp>
      <p:sp>
        <p:nvSpPr>
          <p:cNvPr id="6" name="TextBox 5"/>
          <p:cNvSpPr txBox="1"/>
          <p:nvPr/>
        </p:nvSpPr>
        <p:spPr>
          <a:xfrm>
            <a:off x="3026326" y="1328184"/>
            <a:ext cx="2765852" cy="400110"/>
          </a:xfrm>
          <a:prstGeom prst="rect">
            <a:avLst/>
          </a:prstGeom>
          <a:noFill/>
        </p:spPr>
        <p:txBody>
          <a:bodyPr wrap="square" rtlCol="0">
            <a:spAutoFit/>
          </a:bodyPr>
          <a:lstStyle/>
          <a:p>
            <a:r>
              <a:rPr lang="en-US" sz="2000" b="1" dirty="0" smtClean="0"/>
              <a:t>Text</a:t>
            </a:r>
            <a:endParaRPr lang="en-US" sz="2000" b="1" dirty="0"/>
          </a:p>
        </p:txBody>
      </p:sp>
      <p:sp>
        <p:nvSpPr>
          <p:cNvPr id="7" name="Oval 6"/>
          <p:cNvSpPr>
            <a:spLocks noChangeAspect="1"/>
          </p:cNvSpPr>
          <p:nvPr/>
        </p:nvSpPr>
        <p:spPr>
          <a:xfrm>
            <a:off x="2078661" y="2489922"/>
            <a:ext cx="816047" cy="816047"/>
          </a:xfrm>
          <a:prstGeom prst="ellipse">
            <a:avLst/>
          </a:prstGeom>
          <a:solidFill>
            <a:schemeClr val="accent1">
              <a:lumMod val="50000"/>
            </a:schemeClr>
          </a:solidFill>
          <a:ln w="88900" cap="flat" cmpd="sng">
            <a:solidFill>
              <a:srgbClr val="50739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800" rtl="0" eaLnBrk="1" latinLnBrk="0" hangingPunct="1">
              <a:defRPr sz="3600" kern="1200">
                <a:solidFill>
                  <a:schemeClr val="lt1"/>
                </a:solidFill>
                <a:latin typeface="+mn-lt"/>
                <a:ea typeface="+mn-ea"/>
                <a:cs typeface="+mn-cs"/>
              </a:defRPr>
            </a:lvl1pPr>
            <a:lvl2pPr marL="914400" algn="l" defTabSz="1828800" rtl="0" eaLnBrk="1" latinLnBrk="0" hangingPunct="1">
              <a:defRPr sz="3600" kern="1200">
                <a:solidFill>
                  <a:schemeClr val="lt1"/>
                </a:solidFill>
                <a:latin typeface="+mn-lt"/>
                <a:ea typeface="+mn-ea"/>
                <a:cs typeface="+mn-cs"/>
              </a:defRPr>
            </a:lvl2pPr>
            <a:lvl3pPr marL="1828800" algn="l" defTabSz="1828800" rtl="0" eaLnBrk="1" latinLnBrk="0" hangingPunct="1">
              <a:defRPr sz="3600" kern="1200">
                <a:solidFill>
                  <a:schemeClr val="lt1"/>
                </a:solidFill>
                <a:latin typeface="+mn-lt"/>
                <a:ea typeface="+mn-ea"/>
                <a:cs typeface="+mn-cs"/>
              </a:defRPr>
            </a:lvl3pPr>
            <a:lvl4pPr marL="2743200" algn="l" defTabSz="1828800" rtl="0" eaLnBrk="1" latinLnBrk="0" hangingPunct="1">
              <a:defRPr sz="3600" kern="1200">
                <a:solidFill>
                  <a:schemeClr val="lt1"/>
                </a:solidFill>
                <a:latin typeface="+mn-lt"/>
                <a:ea typeface="+mn-ea"/>
                <a:cs typeface="+mn-cs"/>
              </a:defRPr>
            </a:lvl4pPr>
            <a:lvl5pPr marL="3657600" algn="l" defTabSz="1828800" rtl="0" eaLnBrk="1" latinLnBrk="0" hangingPunct="1">
              <a:defRPr sz="3600" kern="1200">
                <a:solidFill>
                  <a:schemeClr val="lt1"/>
                </a:solidFill>
                <a:latin typeface="+mn-lt"/>
                <a:ea typeface="+mn-ea"/>
                <a:cs typeface="+mn-cs"/>
              </a:defRPr>
            </a:lvl5pPr>
            <a:lvl6pPr marL="4572000" algn="l" defTabSz="1828800" rtl="0" eaLnBrk="1" latinLnBrk="0" hangingPunct="1">
              <a:defRPr sz="3600" kern="1200">
                <a:solidFill>
                  <a:schemeClr val="lt1"/>
                </a:solidFill>
                <a:latin typeface="+mn-lt"/>
                <a:ea typeface="+mn-ea"/>
                <a:cs typeface="+mn-cs"/>
              </a:defRPr>
            </a:lvl6pPr>
            <a:lvl7pPr marL="5486400" algn="l" defTabSz="1828800" rtl="0" eaLnBrk="1" latinLnBrk="0" hangingPunct="1">
              <a:defRPr sz="3600" kern="1200">
                <a:solidFill>
                  <a:schemeClr val="lt1"/>
                </a:solidFill>
                <a:latin typeface="+mn-lt"/>
                <a:ea typeface="+mn-ea"/>
                <a:cs typeface="+mn-cs"/>
              </a:defRPr>
            </a:lvl7pPr>
            <a:lvl8pPr marL="6400800" algn="l" defTabSz="1828800" rtl="0" eaLnBrk="1" latinLnBrk="0" hangingPunct="1">
              <a:defRPr sz="3600" kern="1200">
                <a:solidFill>
                  <a:schemeClr val="lt1"/>
                </a:solidFill>
                <a:latin typeface="+mn-lt"/>
                <a:ea typeface="+mn-ea"/>
                <a:cs typeface="+mn-cs"/>
              </a:defRPr>
            </a:lvl8pPr>
            <a:lvl9pPr marL="7315200" algn="l" defTabSz="1828800" rtl="0" eaLnBrk="1" latinLnBrk="0" hangingPunct="1">
              <a:defRPr sz="3600" kern="1200">
                <a:solidFill>
                  <a:schemeClr val="lt1"/>
                </a:solidFill>
                <a:latin typeface="+mn-lt"/>
                <a:ea typeface="+mn-ea"/>
                <a:cs typeface="+mn-cs"/>
              </a:defRPr>
            </a:lvl9pPr>
          </a:lstStyle>
          <a:p>
            <a:pPr algn="ctr"/>
            <a:endParaRPr lang="en-US"/>
          </a:p>
        </p:txBody>
      </p:sp>
      <p:sp>
        <p:nvSpPr>
          <p:cNvPr id="8" name="TextBox 7"/>
          <p:cNvSpPr txBox="1"/>
          <p:nvPr/>
        </p:nvSpPr>
        <p:spPr>
          <a:xfrm>
            <a:off x="3026326" y="2581652"/>
            <a:ext cx="2765852" cy="400110"/>
          </a:xfrm>
          <a:prstGeom prst="rect">
            <a:avLst/>
          </a:prstGeom>
          <a:noFill/>
        </p:spPr>
        <p:txBody>
          <a:bodyPr wrap="square" rtlCol="0">
            <a:spAutoFit/>
          </a:bodyPr>
          <a:lstStyle/>
          <a:p>
            <a:r>
              <a:rPr lang="en-US" sz="2000" b="1" dirty="0" smtClean="0"/>
              <a:t>Text</a:t>
            </a:r>
            <a:endParaRPr lang="en-US" sz="2000" b="1" dirty="0"/>
          </a:p>
        </p:txBody>
      </p:sp>
      <p:sp>
        <p:nvSpPr>
          <p:cNvPr id="9" name="Oval 8"/>
          <p:cNvSpPr>
            <a:spLocks noChangeAspect="1"/>
          </p:cNvSpPr>
          <p:nvPr/>
        </p:nvSpPr>
        <p:spPr>
          <a:xfrm>
            <a:off x="2078661" y="3904569"/>
            <a:ext cx="816047" cy="816047"/>
          </a:xfrm>
          <a:prstGeom prst="ellipse">
            <a:avLst/>
          </a:prstGeom>
          <a:solidFill>
            <a:schemeClr val="accent1">
              <a:lumMod val="60000"/>
              <a:lumOff val="40000"/>
            </a:schemeClr>
          </a:solidFill>
          <a:ln w="88900" cap="flat" cmpd="sng">
            <a:solidFill>
              <a:srgbClr val="50739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800" rtl="0" eaLnBrk="1" latinLnBrk="0" hangingPunct="1">
              <a:defRPr sz="3600" kern="1200">
                <a:solidFill>
                  <a:schemeClr val="lt1"/>
                </a:solidFill>
                <a:latin typeface="+mn-lt"/>
                <a:ea typeface="+mn-ea"/>
                <a:cs typeface="+mn-cs"/>
              </a:defRPr>
            </a:lvl1pPr>
            <a:lvl2pPr marL="914400" algn="l" defTabSz="1828800" rtl="0" eaLnBrk="1" latinLnBrk="0" hangingPunct="1">
              <a:defRPr sz="3600" kern="1200">
                <a:solidFill>
                  <a:schemeClr val="lt1"/>
                </a:solidFill>
                <a:latin typeface="+mn-lt"/>
                <a:ea typeface="+mn-ea"/>
                <a:cs typeface="+mn-cs"/>
              </a:defRPr>
            </a:lvl2pPr>
            <a:lvl3pPr marL="1828800" algn="l" defTabSz="1828800" rtl="0" eaLnBrk="1" latinLnBrk="0" hangingPunct="1">
              <a:defRPr sz="3600" kern="1200">
                <a:solidFill>
                  <a:schemeClr val="lt1"/>
                </a:solidFill>
                <a:latin typeface="+mn-lt"/>
                <a:ea typeface="+mn-ea"/>
                <a:cs typeface="+mn-cs"/>
              </a:defRPr>
            </a:lvl3pPr>
            <a:lvl4pPr marL="2743200" algn="l" defTabSz="1828800" rtl="0" eaLnBrk="1" latinLnBrk="0" hangingPunct="1">
              <a:defRPr sz="3600" kern="1200">
                <a:solidFill>
                  <a:schemeClr val="lt1"/>
                </a:solidFill>
                <a:latin typeface="+mn-lt"/>
                <a:ea typeface="+mn-ea"/>
                <a:cs typeface="+mn-cs"/>
              </a:defRPr>
            </a:lvl4pPr>
            <a:lvl5pPr marL="3657600" algn="l" defTabSz="1828800" rtl="0" eaLnBrk="1" latinLnBrk="0" hangingPunct="1">
              <a:defRPr sz="3600" kern="1200">
                <a:solidFill>
                  <a:schemeClr val="lt1"/>
                </a:solidFill>
                <a:latin typeface="+mn-lt"/>
                <a:ea typeface="+mn-ea"/>
                <a:cs typeface="+mn-cs"/>
              </a:defRPr>
            </a:lvl5pPr>
            <a:lvl6pPr marL="4572000" algn="l" defTabSz="1828800" rtl="0" eaLnBrk="1" latinLnBrk="0" hangingPunct="1">
              <a:defRPr sz="3600" kern="1200">
                <a:solidFill>
                  <a:schemeClr val="lt1"/>
                </a:solidFill>
                <a:latin typeface="+mn-lt"/>
                <a:ea typeface="+mn-ea"/>
                <a:cs typeface="+mn-cs"/>
              </a:defRPr>
            </a:lvl6pPr>
            <a:lvl7pPr marL="5486400" algn="l" defTabSz="1828800" rtl="0" eaLnBrk="1" latinLnBrk="0" hangingPunct="1">
              <a:defRPr sz="3600" kern="1200">
                <a:solidFill>
                  <a:schemeClr val="lt1"/>
                </a:solidFill>
                <a:latin typeface="+mn-lt"/>
                <a:ea typeface="+mn-ea"/>
                <a:cs typeface="+mn-cs"/>
              </a:defRPr>
            </a:lvl7pPr>
            <a:lvl8pPr marL="6400800" algn="l" defTabSz="1828800" rtl="0" eaLnBrk="1" latinLnBrk="0" hangingPunct="1">
              <a:defRPr sz="3600" kern="1200">
                <a:solidFill>
                  <a:schemeClr val="lt1"/>
                </a:solidFill>
                <a:latin typeface="+mn-lt"/>
                <a:ea typeface="+mn-ea"/>
                <a:cs typeface="+mn-cs"/>
              </a:defRPr>
            </a:lvl8pPr>
            <a:lvl9pPr marL="7315200" algn="l" defTabSz="1828800" rtl="0" eaLnBrk="1" latinLnBrk="0" hangingPunct="1">
              <a:defRPr sz="3600" kern="1200">
                <a:solidFill>
                  <a:schemeClr val="lt1"/>
                </a:solidFill>
                <a:latin typeface="+mn-lt"/>
                <a:ea typeface="+mn-ea"/>
                <a:cs typeface="+mn-cs"/>
              </a:defRPr>
            </a:lvl9pPr>
          </a:lstStyle>
          <a:p>
            <a:pPr algn="ctr"/>
            <a:endParaRPr lang="en-US"/>
          </a:p>
        </p:txBody>
      </p:sp>
      <p:sp>
        <p:nvSpPr>
          <p:cNvPr id="10" name="TextBox 9"/>
          <p:cNvSpPr txBox="1"/>
          <p:nvPr/>
        </p:nvSpPr>
        <p:spPr>
          <a:xfrm>
            <a:off x="3026326" y="3966319"/>
            <a:ext cx="2765852" cy="400110"/>
          </a:xfrm>
          <a:prstGeom prst="rect">
            <a:avLst/>
          </a:prstGeom>
          <a:noFill/>
        </p:spPr>
        <p:txBody>
          <a:bodyPr wrap="square" rtlCol="0">
            <a:spAutoFit/>
          </a:bodyPr>
          <a:lstStyle/>
          <a:p>
            <a:r>
              <a:rPr lang="en-US" sz="2000" b="1" dirty="0" smtClean="0"/>
              <a:t>Text</a:t>
            </a:r>
            <a:endParaRPr lang="en-US" sz="2000" b="1" dirty="0"/>
          </a:p>
        </p:txBody>
      </p:sp>
      <p:sp>
        <p:nvSpPr>
          <p:cNvPr id="11" name="Oval 10"/>
          <p:cNvSpPr>
            <a:spLocks noChangeAspect="1"/>
          </p:cNvSpPr>
          <p:nvPr/>
        </p:nvSpPr>
        <p:spPr>
          <a:xfrm>
            <a:off x="2078661" y="5282771"/>
            <a:ext cx="816047" cy="816047"/>
          </a:xfrm>
          <a:prstGeom prst="ellipse">
            <a:avLst/>
          </a:prstGeom>
          <a:noFill/>
          <a:ln w="88900" cap="flat" cmpd="sng">
            <a:solidFill>
              <a:srgbClr val="50739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800" rtl="0" eaLnBrk="1" latinLnBrk="0" hangingPunct="1">
              <a:defRPr sz="3600" kern="1200">
                <a:solidFill>
                  <a:schemeClr val="lt1"/>
                </a:solidFill>
                <a:latin typeface="+mn-lt"/>
                <a:ea typeface="+mn-ea"/>
                <a:cs typeface="+mn-cs"/>
              </a:defRPr>
            </a:lvl1pPr>
            <a:lvl2pPr marL="914400" algn="l" defTabSz="1828800" rtl="0" eaLnBrk="1" latinLnBrk="0" hangingPunct="1">
              <a:defRPr sz="3600" kern="1200">
                <a:solidFill>
                  <a:schemeClr val="lt1"/>
                </a:solidFill>
                <a:latin typeface="+mn-lt"/>
                <a:ea typeface="+mn-ea"/>
                <a:cs typeface="+mn-cs"/>
              </a:defRPr>
            </a:lvl2pPr>
            <a:lvl3pPr marL="1828800" algn="l" defTabSz="1828800" rtl="0" eaLnBrk="1" latinLnBrk="0" hangingPunct="1">
              <a:defRPr sz="3600" kern="1200">
                <a:solidFill>
                  <a:schemeClr val="lt1"/>
                </a:solidFill>
                <a:latin typeface="+mn-lt"/>
                <a:ea typeface="+mn-ea"/>
                <a:cs typeface="+mn-cs"/>
              </a:defRPr>
            </a:lvl3pPr>
            <a:lvl4pPr marL="2743200" algn="l" defTabSz="1828800" rtl="0" eaLnBrk="1" latinLnBrk="0" hangingPunct="1">
              <a:defRPr sz="3600" kern="1200">
                <a:solidFill>
                  <a:schemeClr val="lt1"/>
                </a:solidFill>
                <a:latin typeface="+mn-lt"/>
                <a:ea typeface="+mn-ea"/>
                <a:cs typeface="+mn-cs"/>
              </a:defRPr>
            </a:lvl4pPr>
            <a:lvl5pPr marL="3657600" algn="l" defTabSz="1828800" rtl="0" eaLnBrk="1" latinLnBrk="0" hangingPunct="1">
              <a:defRPr sz="3600" kern="1200">
                <a:solidFill>
                  <a:schemeClr val="lt1"/>
                </a:solidFill>
                <a:latin typeface="+mn-lt"/>
                <a:ea typeface="+mn-ea"/>
                <a:cs typeface="+mn-cs"/>
              </a:defRPr>
            </a:lvl5pPr>
            <a:lvl6pPr marL="4572000" algn="l" defTabSz="1828800" rtl="0" eaLnBrk="1" latinLnBrk="0" hangingPunct="1">
              <a:defRPr sz="3600" kern="1200">
                <a:solidFill>
                  <a:schemeClr val="lt1"/>
                </a:solidFill>
                <a:latin typeface="+mn-lt"/>
                <a:ea typeface="+mn-ea"/>
                <a:cs typeface="+mn-cs"/>
              </a:defRPr>
            </a:lvl6pPr>
            <a:lvl7pPr marL="5486400" algn="l" defTabSz="1828800" rtl="0" eaLnBrk="1" latinLnBrk="0" hangingPunct="1">
              <a:defRPr sz="3600" kern="1200">
                <a:solidFill>
                  <a:schemeClr val="lt1"/>
                </a:solidFill>
                <a:latin typeface="+mn-lt"/>
                <a:ea typeface="+mn-ea"/>
                <a:cs typeface="+mn-cs"/>
              </a:defRPr>
            </a:lvl7pPr>
            <a:lvl8pPr marL="6400800" algn="l" defTabSz="1828800" rtl="0" eaLnBrk="1" latinLnBrk="0" hangingPunct="1">
              <a:defRPr sz="3600" kern="1200">
                <a:solidFill>
                  <a:schemeClr val="lt1"/>
                </a:solidFill>
                <a:latin typeface="+mn-lt"/>
                <a:ea typeface="+mn-ea"/>
                <a:cs typeface="+mn-cs"/>
              </a:defRPr>
            </a:lvl8pPr>
            <a:lvl9pPr marL="7315200" algn="l" defTabSz="1828800" rtl="0" eaLnBrk="1" latinLnBrk="0" hangingPunct="1">
              <a:defRPr sz="3600" kern="1200">
                <a:solidFill>
                  <a:schemeClr val="lt1"/>
                </a:solidFill>
                <a:latin typeface="+mn-lt"/>
                <a:ea typeface="+mn-ea"/>
                <a:cs typeface="+mn-cs"/>
              </a:defRPr>
            </a:lvl9pPr>
          </a:lstStyle>
          <a:p>
            <a:pPr algn="ctr"/>
            <a:endParaRPr lang="en-US"/>
          </a:p>
        </p:txBody>
      </p:sp>
      <p:sp>
        <p:nvSpPr>
          <p:cNvPr id="12" name="TextBox 11"/>
          <p:cNvSpPr txBox="1"/>
          <p:nvPr/>
        </p:nvSpPr>
        <p:spPr>
          <a:xfrm>
            <a:off x="3026326" y="5374501"/>
            <a:ext cx="2765852" cy="400110"/>
          </a:xfrm>
          <a:prstGeom prst="rect">
            <a:avLst/>
          </a:prstGeom>
          <a:noFill/>
        </p:spPr>
        <p:txBody>
          <a:bodyPr wrap="square" rtlCol="0">
            <a:spAutoFit/>
          </a:bodyPr>
          <a:lstStyle/>
          <a:p>
            <a:r>
              <a:rPr lang="en-US" sz="2000" b="1" dirty="0" smtClean="0"/>
              <a:t>Text</a:t>
            </a:r>
            <a:endParaRPr lang="en-US" sz="2000" b="1" dirty="0"/>
          </a:p>
        </p:txBody>
      </p:sp>
      <p:sp>
        <p:nvSpPr>
          <p:cNvPr id="13" name="TextBox 12"/>
          <p:cNvSpPr txBox="1"/>
          <p:nvPr/>
        </p:nvSpPr>
        <p:spPr>
          <a:xfrm>
            <a:off x="5523729" y="1175494"/>
            <a:ext cx="5830071"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Text</a:t>
            </a:r>
          </a:p>
        </p:txBody>
      </p:sp>
      <p:sp>
        <p:nvSpPr>
          <p:cNvPr id="14" name="TextBox 13"/>
          <p:cNvSpPr txBox="1"/>
          <p:nvPr/>
        </p:nvSpPr>
        <p:spPr>
          <a:xfrm>
            <a:off x="5523727" y="2277266"/>
            <a:ext cx="6494918"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Text</a:t>
            </a:r>
          </a:p>
        </p:txBody>
      </p:sp>
      <p:sp>
        <p:nvSpPr>
          <p:cNvPr id="15" name="TextBox 14"/>
          <p:cNvSpPr txBox="1"/>
          <p:nvPr/>
        </p:nvSpPr>
        <p:spPr>
          <a:xfrm>
            <a:off x="5523728" y="3831667"/>
            <a:ext cx="420288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Text</a:t>
            </a:r>
          </a:p>
        </p:txBody>
      </p:sp>
      <p:sp>
        <p:nvSpPr>
          <p:cNvPr id="16" name="TextBox 15"/>
          <p:cNvSpPr txBox="1"/>
          <p:nvPr/>
        </p:nvSpPr>
        <p:spPr>
          <a:xfrm>
            <a:off x="5523727" y="5083154"/>
            <a:ext cx="420288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Text</a:t>
            </a:r>
          </a:p>
        </p:txBody>
      </p:sp>
    </p:spTree>
    <p:extLst>
      <p:ext uri="{BB962C8B-B14F-4D97-AF65-F5344CB8AC3E}">
        <p14:creationId xmlns:p14="http://schemas.microsoft.com/office/powerpoint/2010/main" val="2630273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Text</a:t>
            </a:r>
            <a:endParaRPr lang="en-US" dirty="0"/>
          </a:p>
        </p:txBody>
      </p:sp>
      <p:sp>
        <p:nvSpPr>
          <p:cNvPr id="5" name="Content Placeholder 4"/>
          <p:cNvSpPr>
            <a:spLocks noGrp="1"/>
          </p:cNvSpPr>
          <p:nvPr>
            <p:ph idx="1"/>
          </p:nvPr>
        </p:nvSpPr>
        <p:spPr>
          <a:xfrm>
            <a:off x="647700" y="2160905"/>
            <a:ext cx="1173480" cy="3813175"/>
          </a:xfrm>
        </p:spPr>
        <p:txBody>
          <a:bodyPr>
            <a:normAutofit/>
          </a:bodyPr>
          <a:lstStyle/>
          <a:p>
            <a:pPr marL="0" indent="0">
              <a:buNone/>
            </a:pPr>
            <a:r>
              <a:rPr lang="en-US" sz="1600" dirty="0" smtClean="0"/>
              <a:t>Week1:</a:t>
            </a:r>
          </a:p>
          <a:p>
            <a:pPr marL="0" indent="0">
              <a:buNone/>
            </a:pPr>
            <a:endParaRPr lang="en-US" sz="1600" dirty="0" smtClean="0"/>
          </a:p>
          <a:p>
            <a:pPr marL="0" indent="0">
              <a:buNone/>
            </a:pPr>
            <a:endParaRPr lang="en-US" sz="1600" dirty="0"/>
          </a:p>
          <a:p>
            <a:pPr marL="0" indent="0">
              <a:buNone/>
            </a:pPr>
            <a:r>
              <a:rPr lang="en-US" sz="1600" dirty="0" smtClean="0"/>
              <a:t>Week2:</a:t>
            </a:r>
          </a:p>
          <a:p>
            <a:pPr marL="0" indent="0">
              <a:buNone/>
            </a:pPr>
            <a:endParaRPr lang="en-US" sz="1600" dirty="0" smtClean="0"/>
          </a:p>
          <a:p>
            <a:pPr marL="0" indent="0">
              <a:buNone/>
            </a:pPr>
            <a:r>
              <a:rPr lang="en-US" sz="1600" dirty="0" smtClean="0"/>
              <a:t>Week3:</a:t>
            </a:r>
            <a:endParaRPr lang="en-US" sz="1600" dirty="0"/>
          </a:p>
          <a:p>
            <a:pPr marL="0" indent="0">
              <a:buNone/>
            </a:pPr>
            <a:endParaRPr lang="en-US" sz="1600" dirty="0" smtClean="0"/>
          </a:p>
          <a:p>
            <a:pPr marL="0" indent="0">
              <a:buNone/>
            </a:pPr>
            <a:r>
              <a:rPr lang="en-US" sz="1600" dirty="0" smtClean="0"/>
              <a:t>Week4:</a:t>
            </a:r>
          </a:p>
          <a:p>
            <a:pPr marL="0" indent="0">
              <a:buNone/>
            </a:pPr>
            <a:r>
              <a:rPr lang="en-US" sz="1600" dirty="0" smtClean="0"/>
              <a:t>Week5:</a:t>
            </a:r>
          </a:p>
          <a:p>
            <a:pPr marL="0" indent="0">
              <a:buNone/>
            </a:pPr>
            <a:r>
              <a:rPr lang="en-US" sz="1600" dirty="0" smtClean="0"/>
              <a:t>Week6-8</a:t>
            </a:r>
          </a:p>
        </p:txBody>
      </p:sp>
      <p:sp>
        <p:nvSpPr>
          <p:cNvPr id="6" name="Content Placeholder 4"/>
          <p:cNvSpPr txBox="1">
            <a:spLocks/>
          </p:cNvSpPr>
          <p:nvPr/>
        </p:nvSpPr>
        <p:spPr>
          <a:xfrm>
            <a:off x="1790700" y="2160904"/>
            <a:ext cx="5505449" cy="4697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Text</a:t>
            </a:r>
          </a:p>
        </p:txBody>
      </p:sp>
      <p:cxnSp>
        <p:nvCxnSpPr>
          <p:cNvPr id="7" name="Straight Connector 6"/>
          <p:cNvCxnSpPr/>
          <p:nvPr/>
        </p:nvCxnSpPr>
        <p:spPr>
          <a:xfrm>
            <a:off x="1821180" y="2105194"/>
            <a:ext cx="4991100" cy="0"/>
          </a:xfrm>
          <a:prstGeom prst="line">
            <a:avLst/>
          </a:prstGeom>
          <a:ln w="285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3095" y="1655566"/>
            <a:ext cx="2000250" cy="400110"/>
          </a:xfrm>
          <a:prstGeom prst="rect">
            <a:avLst/>
          </a:prstGeom>
          <a:noFill/>
        </p:spPr>
        <p:txBody>
          <a:bodyPr wrap="square" rtlCol="0">
            <a:spAutoFit/>
          </a:bodyPr>
          <a:lstStyle/>
          <a:p>
            <a:r>
              <a:rPr lang="en-US" sz="2000" dirty="0" smtClean="0"/>
              <a:t>Text</a:t>
            </a:r>
            <a:endParaRPr lang="en-US" sz="2000" dirty="0"/>
          </a:p>
        </p:txBody>
      </p:sp>
      <p:cxnSp>
        <p:nvCxnSpPr>
          <p:cNvPr id="9" name="Straight Connector 8"/>
          <p:cNvCxnSpPr/>
          <p:nvPr/>
        </p:nvCxnSpPr>
        <p:spPr>
          <a:xfrm>
            <a:off x="7296150" y="2105194"/>
            <a:ext cx="2686050" cy="0"/>
          </a:xfrm>
          <a:prstGeom prst="line">
            <a:avLst/>
          </a:prstGeom>
          <a:ln w="285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96149" y="1655566"/>
            <a:ext cx="2619375" cy="400110"/>
          </a:xfrm>
          <a:prstGeom prst="rect">
            <a:avLst/>
          </a:prstGeom>
          <a:noFill/>
        </p:spPr>
        <p:txBody>
          <a:bodyPr wrap="square" rtlCol="0">
            <a:spAutoFit/>
          </a:bodyPr>
          <a:lstStyle/>
          <a:p>
            <a:r>
              <a:rPr lang="en-US" sz="2000" dirty="0" smtClean="0"/>
              <a:t>Text</a:t>
            </a:r>
            <a:endParaRPr lang="en-US" sz="2000" dirty="0"/>
          </a:p>
        </p:txBody>
      </p:sp>
      <p:sp>
        <p:nvSpPr>
          <p:cNvPr id="11" name="Content Placeholder 4"/>
          <p:cNvSpPr txBox="1">
            <a:spLocks/>
          </p:cNvSpPr>
          <p:nvPr/>
        </p:nvSpPr>
        <p:spPr>
          <a:xfrm>
            <a:off x="7296149" y="2154713"/>
            <a:ext cx="4895851" cy="381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Text</a:t>
            </a:r>
          </a:p>
          <a:p>
            <a:endParaRPr lang="en-US" sz="1600" dirty="0" smtClean="0"/>
          </a:p>
        </p:txBody>
      </p:sp>
    </p:spTree>
    <p:extLst>
      <p:ext uri="{BB962C8B-B14F-4D97-AF65-F5344CB8AC3E}">
        <p14:creationId xmlns:p14="http://schemas.microsoft.com/office/powerpoint/2010/main" val="9229346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469234" y="1070415"/>
            <a:ext cx="3661616" cy="6535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How to keep up with industry/company/tech news? </a:t>
            </a:r>
            <a:endParaRPr lang="en-US" dirty="0"/>
          </a:p>
        </p:txBody>
      </p:sp>
      <p:sp>
        <p:nvSpPr>
          <p:cNvPr id="4" name="正方形/長方形 3"/>
          <p:cNvSpPr/>
          <p:nvPr/>
        </p:nvSpPr>
        <p:spPr>
          <a:xfrm>
            <a:off x="469234" y="2137057"/>
            <a:ext cx="3661616" cy="56950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How to find a job?</a:t>
            </a:r>
            <a:endParaRPr lang="en-US" dirty="0"/>
          </a:p>
        </p:txBody>
      </p:sp>
      <p:sp>
        <p:nvSpPr>
          <p:cNvPr id="5" name="正方形/長方形 4"/>
          <p:cNvSpPr/>
          <p:nvPr/>
        </p:nvSpPr>
        <p:spPr>
          <a:xfrm>
            <a:off x="469234" y="3119674"/>
            <a:ext cx="3661616" cy="56950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How to find a company and its information?</a:t>
            </a:r>
            <a:endParaRPr lang="en-US" dirty="0"/>
          </a:p>
        </p:txBody>
      </p:sp>
      <p:sp>
        <p:nvSpPr>
          <p:cNvPr id="6" name="正方形/長方形 5"/>
          <p:cNvSpPr/>
          <p:nvPr/>
        </p:nvSpPr>
        <p:spPr>
          <a:xfrm>
            <a:off x="469234" y="4102291"/>
            <a:ext cx="3661616" cy="56950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How to prepare for a interview?</a:t>
            </a:r>
            <a:endParaRPr lang="en-US" dirty="0"/>
          </a:p>
        </p:txBody>
      </p:sp>
      <p:sp>
        <p:nvSpPr>
          <p:cNvPr id="7" name="正方形/長方形 6"/>
          <p:cNvSpPr/>
          <p:nvPr/>
        </p:nvSpPr>
        <p:spPr>
          <a:xfrm>
            <a:off x="469234" y="5084908"/>
            <a:ext cx="3661616" cy="56950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How to investigate corporate culture?</a:t>
            </a:r>
            <a:endParaRPr lang="en-US" dirty="0"/>
          </a:p>
        </p:txBody>
      </p:sp>
      <p:sp>
        <p:nvSpPr>
          <p:cNvPr id="9" name="テキスト ボックス 8"/>
          <p:cNvSpPr txBox="1"/>
          <p:nvPr/>
        </p:nvSpPr>
        <p:spPr>
          <a:xfrm>
            <a:off x="1149020" y="701083"/>
            <a:ext cx="2302043" cy="369332"/>
          </a:xfrm>
          <a:prstGeom prst="rect">
            <a:avLst/>
          </a:prstGeom>
          <a:noFill/>
        </p:spPr>
        <p:txBody>
          <a:bodyPr wrap="square" rtlCol="0">
            <a:spAutoFit/>
          </a:bodyPr>
          <a:lstStyle/>
          <a:p>
            <a:pPr algn="ctr"/>
            <a:r>
              <a:rPr lang="en-US" u="sng" dirty="0" smtClean="0"/>
              <a:t>Recruiting Process</a:t>
            </a:r>
            <a:endParaRPr lang="en-US" u="sng" dirty="0"/>
          </a:p>
        </p:txBody>
      </p:sp>
      <p:sp>
        <p:nvSpPr>
          <p:cNvPr id="10" name="テキスト ボックス 9"/>
          <p:cNvSpPr txBox="1"/>
          <p:nvPr/>
        </p:nvSpPr>
        <p:spPr>
          <a:xfrm>
            <a:off x="8534395" y="701083"/>
            <a:ext cx="2302043" cy="646331"/>
          </a:xfrm>
          <a:prstGeom prst="rect">
            <a:avLst/>
          </a:prstGeom>
          <a:noFill/>
        </p:spPr>
        <p:txBody>
          <a:bodyPr wrap="square" rtlCol="0">
            <a:spAutoFit/>
          </a:bodyPr>
          <a:lstStyle/>
          <a:p>
            <a:pPr algn="ctr"/>
            <a:r>
              <a:rPr lang="en-US" u="sng" dirty="0" smtClean="0"/>
              <a:t>Job Hunting Made Easy</a:t>
            </a:r>
            <a:endParaRPr lang="en-US" u="sng" dirty="0"/>
          </a:p>
        </p:txBody>
      </p:sp>
      <p:sp>
        <p:nvSpPr>
          <p:cNvPr id="11" name="正方形/長方形 10"/>
          <p:cNvSpPr/>
          <p:nvPr/>
        </p:nvSpPr>
        <p:spPr>
          <a:xfrm>
            <a:off x="469234" y="6067525"/>
            <a:ext cx="3661616" cy="56950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How to decide where to live?</a:t>
            </a:r>
            <a:endParaRPr lang="en-US" dirty="0"/>
          </a:p>
        </p:txBody>
      </p:sp>
      <p:sp>
        <p:nvSpPr>
          <p:cNvPr id="12" name="正方形/長方形 11"/>
          <p:cNvSpPr/>
          <p:nvPr/>
        </p:nvSpPr>
        <p:spPr>
          <a:xfrm>
            <a:off x="5205663" y="2127846"/>
            <a:ext cx="2205790" cy="71387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So many information sources to check</a:t>
            </a:r>
            <a:endParaRPr lang="en-US" dirty="0"/>
          </a:p>
        </p:txBody>
      </p:sp>
      <p:sp>
        <p:nvSpPr>
          <p:cNvPr id="13" name="テキスト ボックス 12"/>
          <p:cNvSpPr txBox="1"/>
          <p:nvPr/>
        </p:nvSpPr>
        <p:spPr>
          <a:xfrm>
            <a:off x="5342021" y="701083"/>
            <a:ext cx="1596190" cy="369332"/>
          </a:xfrm>
          <a:prstGeom prst="rect">
            <a:avLst/>
          </a:prstGeom>
          <a:noFill/>
        </p:spPr>
        <p:txBody>
          <a:bodyPr wrap="square" rtlCol="0">
            <a:spAutoFit/>
          </a:bodyPr>
          <a:lstStyle/>
          <a:p>
            <a:r>
              <a:rPr lang="en-US" u="sng" dirty="0" smtClean="0"/>
              <a:t>Common Pains</a:t>
            </a:r>
            <a:endParaRPr lang="en-US" u="sng" dirty="0"/>
          </a:p>
        </p:txBody>
      </p:sp>
      <p:sp>
        <p:nvSpPr>
          <p:cNvPr id="14" name="正方形/長方形 13"/>
          <p:cNvSpPr/>
          <p:nvPr/>
        </p:nvSpPr>
        <p:spPr>
          <a:xfrm>
            <a:off x="5205663" y="3178995"/>
            <a:ext cx="2205790" cy="71387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Need to synthesize information</a:t>
            </a:r>
            <a:endParaRPr lang="en-US" dirty="0"/>
          </a:p>
        </p:txBody>
      </p:sp>
      <p:sp>
        <p:nvSpPr>
          <p:cNvPr id="15" name="正方形/長方形 14"/>
          <p:cNvSpPr/>
          <p:nvPr/>
        </p:nvSpPr>
        <p:spPr>
          <a:xfrm>
            <a:off x="5205663" y="4159304"/>
            <a:ext cx="2205790" cy="71387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Need to check information frequently</a:t>
            </a:r>
            <a:endParaRPr lang="en-US" dirty="0"/>
          </a:p>
        </p:txBody>
      </p:sp>
      <p:sp>
        <p:nvSpPr>
          <p:cNvPr id="17" name="テキスト ボックス 16"/>
          <p:cNvSpPr txBox="1"/>
          <p:nvPr/>
        </p:nvSpPr>
        <p:spPr>
          <a:xfrm>
            <a:off x="469234" y="120316"/>
            <a:ext cx="11594429" cy="646331"/>
          </a:xfrm>
          <a:prstGeom prst="rect">
            <a:avLst/>
          </a:prstGeom>
          <a:noFill/>
        </p:spPr>
        <p:txBody>
          <a:bodyPr wrap="square" rtlCol="0">
            <a:spAutoFit/>
          </a:bodyPr>
          <a:lstStyle/>
          <a:p>
            <a:r>
              <a:rPr lang="en-US" i="1" dirty="0" smtClean="0"/>
              <a:t>Getting a job is one of the most important decision making in life, however, it is the most time consuming and confusing process.</a:t>
            </a:r>
            <a:r>
              <a:rPr lang="en-US" dirty="0" smtClean="0"/>
              <a:t>  </a:t>
            </a:r>
            <a:endParaRPr lang="en-US" dirty="0"/>
          </a:p>
        </p:txBody>
      </p:sp>
      <p:sp>
        <p:nvSpPr>
          <p:cNvPr id="18" name="正方形/長方形 17"/>
          <p:cNvSpPr/>
          <p:nvPr/>
        </p:nvSpPr>
        <p:spPr>
          <a:xfrm>
            <a:off x="5205663" y="1076697"/>
            <a:ext cx="2205790" cy="71387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Overwhelming information is available</a:t>
            </a:r>
            <a:endParaRPr lang="en-US" dirty="0"/>
          </a:p>
        </p:txBody>
      </p:sp>
      <p:sp>
        <p:nvSpPr>
          <p:cNvPr id="19" name="正方形/長方形 18"/>
          <p:cNvSpPr/>
          <p:nvPr/>
        </p:nvSpPr>
        <p:spPr>
          <a:xfrm>
            <a:off x="5205663" y="5146854"/>
            <a:ext cx="2205790" cy="71387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So many texts to process</a:t>
            </a:r>
            <a:endParaRPr lang="en-US" dirty="0"/>
          </a:p>
        </p:txBody>
      </p:sp>
      <p:sp>
        <p:nvSpPr>
          <p:cNvPr id="20" name="正方形/長方形 19"/>
          <p:cNvSpPr/>
          <p:nvPr/>
        </p:nvSpPr>
        <p:spPr>
          <a:xfrm>
            <a:off x="5205663" y="6029169"/>
            <a:ext cx="2205790" cy="71387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Job seekers are highly biased</a:t>
            </a:r>
            <a:endParaRPr lang="en-US" dirty="0"/>
          </a:p>
        </p:txBody>
      </p:sp>
    </p:spTree>
    <p:extLst>
      <p:ext uri="{BB962C8B-B14F-4D97-AF65-F5344CB8AC3E}">
        <p14:creationId xmlns:p14="http://schemas.microsoft.com/office/powerpoint/2010/main" val="3348663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Problem: Finding Good </a:t>
            </a:r>
            <a:r>
              <a:rPr lang="en-US" dirty="0"/>
              <a:t>S</a:t>
            </a:r>
            <a:r>
              <a:rPr lang="en-US" dirty="0" smtClean="0"/>
              <a:t>tartup is Hard</a:t>
            </a:r>
            <a:endParaRPr lang="en-US" dirty="0"/>
          </a:p>
        </p:txBody>
      </p:sp>
      <p:sp>
        <p:nvSpPr>
          <p:cNvPr id="4" name="正方形/長方形 3"/>
          <p:cNvSpPr/>
          <p:nvPr/>
        </p:nvSpPr>
        <p:spPr>
          <a:xfrm>
            <a:off x="5021041" y="1514391"/>
            <a:ext cx="2205790" cy="11221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So many information sources to check</a:t>
            </a:r>
            <a:endParaRPr lang="en-US" dirty="0"/>
          </a:p>
        </p:txBody>
      </p:sp>
      <p:sp>
        <p:nvSpPr>
          <p:cNvPr id="5" name="正方形/長方形 4"/>
          <p:cNvSpPr/>
          <p:nvPr/>
        </p:nvSpPr>
        <p:spPr>
          <a:xfrm>
            <a:off x="8453360" y="1514391"/>
            <a:ext cx="2205790" cy="11221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Need to synthesize information</a:t>
            </a:r>
            <a:endParaRPr lang="en-US" dirty="0"/>
          </a:p>
        </p:txBody>
      </p:sp>
      <p:sp>
        <p:nvSpPr>
          <p:cNvPr id="6" name="正方形/長方形 5"/>
          <p:cNvSpPr/>
          <p:nvPr/>
        </p:nvSpPr>
        <p:spPr>
          <a:xfrm>
            <a:off x="1588722" y="3386825"/>
            <a:ext cx="2205790" cy="11221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Need to check information frequently</a:t>
            </a:r>
            <a:endParaRPr lang="en-US" dirty="0"/>
          </a:p>
        </p:txBody>
      </p:sp>
      <p:sp>
        <p:nvSpPr>
          <p:cNvPr id="7" name="正方形/長方形 6"/>
          <p:cNvSpPr/>
          <p:nvPr/>
        </p:nvSpPr>
        <p:spPr>
          <a:xfrm>
            <a:off x="1588722" y="1514391"/>
            <a:ext cx="2205790" cy="11221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Overwhelming information available online</a:t>
            </a:r>
            <a:endParaRPr lang="en-US" dirty="0"/>
          </a:p>
        </p:txBody>
      </p:sp>
      <p:sp>
        <p:nvSpPr>
          <p:cNvPr id="8" name="正方形/長方形 7"/>
          <p:cNvSpPr/>
          <p:nvPr/>
        </p:nvSpPr>
        <p:spPr>
          <a:xfrm>
            <a:off x="5021041" y="3386825"/>
            <a:ext cx="2205790" cy="11221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So many texts to read</a:t>
            </a:r>
            <a:endParaRPr lang="en-US" dirty="0"/>
          </a:p>
        </p:txBody>
      </p:sp>
      <p:sp>
        <p:nvSpPr>
          <p:cNvPr id="9" name="正方形/長方形 8"/>
          <p:cNvSpPr/>
          <p:nvPr/>
        </p:nvSpPr>
        <p:spPr>
          <a:xfrm>
            <a:off x="8453360" y="3386825"/>
            <a:ext cx="2205790" cy="11221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Job seekers are highly biased</a:t>
            </a:r>
            <a:endParaRPr lang="en-US" dirty="0"/>
          </a:p>
        </p:txBody>
      </p:sp>
      <p:sp>
        <p:nvSpPr>
          <p:cNvPr id="10" name="正方形/長方形 9"/>
          <p:cNvSpPr/>
          <p:nvPr/>
        </p:nvSpPr>
        <p:spPr>
          <a:xfrm>
            <a:off x="838199" y="5927833"/>
            <a:ext cx="10639097" cy="56230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Frustration, Time waste, Not finding company that matches your interests</a:t>
            </a:r>
            <a:endParaRPr lang="en-US" sz="2400" dirty="0"/>
          </a:p>
        </p:txBody>
      </p:sp>
      <p:sp>
        <p:nvSpPr>
          <p:cNvPr id="3" name="下矢印 2"/>
          <p:cNvSpPr/>
          <p:nvPr/>
        </p:nvSpPr>
        <p:spPr>
          <a:xfrm>
            <a:off x="5021041" y="5030659"/>
            <a:ext cx="2254469" cy="4572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232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664561" y="2642861"/>
            <a:ext cx="2658036" cy="461173"/>
          </a:xfrm>
          <a:prstGeom prst="rect">
            <a:avLst/>
          </a:prstGeom>
        </p:spPr>
      </p:pic>
      <p:pic>
        <p:nvPicPr>
          <p:cNvPr id="4" name="図 3"/>
          <p:cNvPicPr>
            <a:picLocks noChangeAspect="1"/>
          </p:cNvPicPr>
          <p:nvPr/>
        </p:nvPicPr>
        <p:blipFill rotWithShape="1">
          <a:blip r:embed="rId3"/>
          <a:srcRect t="6944" b="8246"/>
          <a:stretch/>
        </p:blipFill>
        <p:spPr>
          <a:xfrm>
            <a:off x="878018" y="3954663"/>
            <a:ext cx="2213931" cy="783375"/>
          </a:xfrm>
          <a:prstGeom prst="rect">
            <a:avLst/>
          </a:prstGeom>
        </p:spPr>
      </p:pic>
      <p:pic>
        <p:nvPicPr>
          <p:cNvPr id="5" name="図 4"/>
          <p:cNvPicPr>
            <a:picLocks noChangeAspect="1"/>
          </p:cNvPicPr>
          <p:nvPr/>
        </p:nvPicPr>
        <p:blipFill>
          <a:blip r:embed="rId4"/>
          <a:stretch>
            <a:fillRect/>
          </a:stretch>
        </p:blipFill>
        <p:spPr>
          <a:xfrm>
            <a:off x="877216" y="5515104"/>
            <a:ext cx="2214733" cy="720800"/>
          </a:xfrm>
          <a:prstGeom prst="rect">
            <a:avLst/>
          </a:prstGeom>
        </p:spPr>
      </p:pic>
      <p:pic>
        <p:nvPicPr>
          <p:cNvPr id="6" name="図 5"/>
          <p:cNvPicPr>
            <a:picLocks noChangeAspect="1"/>
          </p:cNvPicPr>
          <p:nvPr/>
        </p:nvPicPr>
        <p:blipFill>
          <a:blip r:embed="rId5"/>
          <a:stretch>
            <a:fillRect/>
          </a:stretch>
        </p:blipFill>
        <p:spPr>
          <a:xfrm>
            <a:off x="8949698" y="2228841"/>
            <a:ext cx="1641895" cy="1513822"/>
          </a:xfrm>
          <a:prstGeom prst="rect">
            <a:avLst/>
          </a:prstGeom>
        </p:spPr>
      </p:pic>
      <p:pic>
        <p:nvPicPr>
          <p:cNvPr id="7" name="図 6"/>
          <p:cNvPicPr>
            <a:picLocks noChangeAspect="1"/>
          </p:cNvPicPr>
          <p:nvPr/>
        </p:nvPicPr>
        <p:blipFill>
          <a:blip r:embed="rId6"/>
          <a:stretch>
            <a:fillRect/>
          </a:stretch>
        </p:blipFill>
        <p:spPr>
          <a:xfrm>
            <a:off x="4660514" y="2984474"/>
            <a:ext cx="2837682" cy="2054873"/>
          </a:xfrm>
          <a:prstGeom prst="rect">
            <a:avLst/>
          </a:prstGeom>
        </p:spPr>
      </p:pic>
      <p:pic>
        <p:nvPicPr>
          <p:cNvPr id="8" name="図 7"/>
          <p:cNvPicPr>
            <a:picLocks noChangeAspect="1"/>
          </p:cNvPicPr>
          <p:nvPr/>
        </p:nvPicPr>
        <p:blipFill>
          <a:blip r:embed="rId7"/>
          <a:stretch>
            <a:fillRect/>
          </a:stretch>
        </p:blipFill>
        <p:spPr>
          <a:xfrm>
            <a:off x="8674686" y="5407942"/>
            <a:ext cx="2191917" cy="1226430"/>
          </a:xfrm>
          <a:prstGeom prst="rect">
            <a:avLst/>
          </a:prstGeom>
        </p:spPr>
      </p:pic>
      <p:sp>
        <p:nvSpPr>
          <p:cNvPr id="9" name="タイトル 8"/>
          <p:cNvSpPr>
            <a:spLocks noGrp="1"/>
          </p:cNvSpPr>
          <p:nvPr>
            <p:ph type="title"/>
          </p:nvPr>
        </p:nvSpPr>
        <p:spPr/>
        <p:txBody>
          <a:bodyPr>
            <a:normAutofit fontScale="90000"/>
          </a:bodyPr>
          <a:lstStyle/>
          <a:p>
            <a:r>
              <a:rPr lang="en-US" b="1" dirty="0"/>
              <a:t>Project Overview: Finding the Best Startup For </a:t>
            </a:r>
            <a:r>
              <a:rPr lang="en-US" b="1" dirty="0" smtClean="0"/>
              <a:t>You</a:t>
            </a:r>
            <a:endParaRPr lang="en-US" b="1" dirty="0"/>
          </a:p>
        </p:txBody>
      </p:sp>
      <p:sp>
        <p:nvSpPr>
          <p:cNvPr id="2" name="テキスト ボックス 1"/>
          <p:cNvSpPr txBox="1"/>
          <p:nvPr/>
        </p:nvSpPr>
        <p:spPr>
          <a:xfrm>
            <a:off x="664561" y="1614849"/>
            <a:ext cx="3862702" cy="369332"/>
          </a:xfrm>
          <a:prstGeom prst="rect">
            <a:avLst/>
          </a:prstGeom>
          <a:noFill/>
        </p:spPr>
        <p:txBody>
          <a:bodyPr wrap="square" rtlCol="0">
            <a:spAutoFit/>
          </a:bodyPr>
          <a:lstStyle/>
          <a:p>
            <a:r>
              <a:rPr lang="en-US" b="1" u="sng" dirty="0" smtClean="0"/>
              <a:t>Data </a:t>
            </a:r>
            <a:r>
              <a:rPr lang="en-US" b="1" u="sng" dirty="0" smtClean="0"/>
              <a:t>collection/preprocessing</a:t>
            </a:r>
            <a:endParaRPr lang="en-US" b="1" u="sng" dirty="0"/>
          </a:p>
        </p:txBody>
      </p:sp>
      <p:sp>
        <p:nvSpPr>
          <p:cNvPr id="10" name="テキスト ボックス 9"/>
          <p:cNvSpPr txBox="1"/>
          <p:nvPr/>
        </p:nvSpPr>
        <p:spPr>
          <a:xfrm>
            <a:off x="4849315" y="1614849"/>
            <a:ext cx="2728210" cy="369332"/>
          </a:xfrm>
          <a:prstGeom prst="rect">
            <a:avLst/>
          </a:prstGeom>
          <a:noFill/>
        </p:spPr>
        <p:txBody>
          <a:bodyPr wrap="square" rtlCol="0">
            <a:spAutoFit/>
          </a:bodyPr>
          <a:lstStyle/>
          <a:p>
            <a:r>
              <a:rPr lang="en-US" b="1" u="sng" dirty="0" smtClean="0"/>
              <a:t>Startup Database</a:t>
            </a:r>
            <a:endParaRPr lang="en-US" b="1" u="sng" dirty="0"/>
          </a:p>
        </p:txBody>
      </p:sp>
      <p:sp>
        <p:nvSpPr>
          <p:cNvPr id="11" name="テキスト ボックス 10"/>
          <p:cNvSpPr txBox="1"/>
          <p:nvPr/>
        </p:nvSpPr>
        <p:spPr>
          <a:xfrm>
            <a:off x="8674686" y="1614849"/>
            <a:ext cx="2728210" cy="369332"/>
          </a:xfrm>
          <a:prstGeom prst="rect">
            <a:avLst/>
          </a:prstGeom>
          <a:noFill/>
        </p:spPr>
        <p:txBody>
          <a:bodyPr wrap="square" rtlCol="0">
            <a:spAutoFit/>
          </a:bodyPr>
          <a:lstStyle/>
          <a:p>
            <a:r>
              <a:rPr lang="en-US" b="1" u="sng" dirty="0" smtClean="0"/>
              <a:t>Recommendation</a:t>
            </a:r>
            <a:endParaRPr lang="en-US" b="1" u="sng" dirty="0"/>
          </a:p>
        </p:txBody>
      </p:sp>
      <p:sp>
        <p:nvSpPr>
          <p:cNvPr id="12" name="テキスト ボックス 11"/>
          <p:cNvSpPr txBox="1"/>
          <p:nvPr/>
        </p:nvSpPr>
        <p:spPr>
          <a:xfrm>
            <a:off x="8728593" y="4450266"/>
            <a:ext cx="2728210" cy="369332"/>
          </a:xfrm>
          <a:prstGeom prst="rect">
            <a:avLst/>
          </a:prstGeom>
          <a:noFill/>
        </p:spPr>
        <p:txBody>
          <a:bodyPr wrap="square" rtlCol="0">
            <a:spAutoFit/>
          </a:bodyPr>
          <a:lstStyle/>
          <a:p>
            <a:r>
              <a:rPr lang="en-US" b="1" u="sng" dirty="0" smtClean="0"/>
              <a:t>Data visualization</a:t>
            </a:r>
            <a:endParaRPr lang="en-US" b="1" u="sng" dirty="0"/>
          </a:p>
        </p:txBody>
      </p:sp>
      <p:sp>
        <p:nvSpPr>
          <p:cNvPr id="13" name="テキスト ボックス 12"/>
          <p:cNvSpPr txBox="1"/>
          <p:nvPr/>
        </p:nvSpPr>
        <p:spPr>
          <a:xfrm>
            <a:off x="487677" y="2221689"/>
            <a:ext cx="2978106" cy="369332"/>
          </a:xfrm>
          <a:prstGeom prst="rect">
            <a:avLst/>
          </a:prstGeom>
          <a:noFill/>
        </p:spPr>
        <p:txBody>
          <a:bodyPr wrap="square" rtlCol="0">
            <a:spAutoFit/>
          </a:bodyPr>
          <a:lstStyle/>
          <a:p>
            <a:pPr algn="ctr"/>
            <a:r>
              <a:rPr lang="en-US" dirty="0" smtClean="0"/>
              <a:t>10 articles x 100 pages</a:t>
            </a:r>
            <a:endParaRPr lang="en-US" dirty="0"/>
          </a:p>
        </p:txBody>
      </p:sp>
      <p:sp>
        <p:nvSpPr>
          <p:cNvPr id="14" name="テキスト ボックス 13"/>
          <p:cNvSpPr txBox="1"/>
          <p:nvPr/>
        </p:nvSpPr>
        <p:spPr>
          <a:xfrm>
            <a:off x="833730" y="3539099"/>
            <a:ext cx="2286000" cy="369332"/>
          </a:xfrm>
          <a:prstGeom prst="rect">
            <a:avLst/>
          </a:prstGeom>
          <a:noFill/>
        </p:spPr>
        <p:txBody>
          <a:bodyPr wrap="square" rtlCol="0">
            <a:spAutoFit/>
          </a:bodyPr>
          <a:lstStyle/>
          <a:p>
            <a:pPr algn="ctr"/>
            <a:r>
              <a:rPr lang="en-US" dirty="0"/>
              <a:t>~</a:t>
            </a:r>
            <a:r>
              <a:rPr lang="en-US" dirty="0" smtClean="0"/>
              <a:t>300 searches</a:t>
            </a:r>
            <a:endParaRPr lang="en-US" dirty="0"/>
          </a:p>
        </p:txBody>
      </p:sp>
      <p:sp>
        <p:nvSpPr>
          <p:cNvPr id="15" name="テキスト ボックス 14"/>
          <p:cNvSpPr txBox="1"/>
          <p:nvPr/>
        </p:nvSpPr>
        <p:spPr>
          <a:xfrm>
            <a:off x="833730" y="5067522"/>
            <a:ext cx="2632053" cy="369332"/>
          </a:xfrm>
          <a:prstGeom prst="rect">
            <a:avLst/>
          </a:prstGeom>
          <a:noFill/>
        </p:spPr>
        <p:txBody>
          <a:bodyPr wrap="square" rtlCol="0">
            <a:spAutoFit/>
          </a:bodyPr>
          <a:lstStyle/>
          <a:p>
            <a:pPr algn="ctr"/>
            <a:r>
              <a:rPr lang="en-US" dirty="0" smtClean="0"/>
              <a:t>~ 300 company profiles</a:t>
            </a:r>
            <a:endParaRPr lang="en-US" dirty="0"/>
          </a:p>
        </p:txBody>
      </p:sp>
      <p:pic>
        <p:nvPicPr>
          <p:cNvPr id="18" name="図 17"/>
          <p:cNvPicPr>
            <a:picLocks noChangeAspect="1"/>
          </p:cNvPicPr>
          <p:nvPr/>
        </p:nvPicPr>
        <p:blipFill>
          <a:blip r:embed="rId8"/>
          <a:stretch>
            <a:fillRect/>
          </a:stretch>
        </p:blipFill>
        <p:spPr>
          <a:xfrm>
            <a:off x="877217" y="6280856"/>
            <a:ext cx="2214732" cy="498880"/>
          </a:xfrm>
          <a:prstGeom prst="rect">
            <a:avLst/>
          </a:prstGeom>
        </p:spPr>
      </p:pic>
      <p:sp>
        <p:nvSpPr>
          <p:cNvPr id="19" name="下矢印 18"/>
          <p:cNvSpPr/>
          <p:nvPr/>
        </p:nvSpPr>
        <p:spPr>
          <a:xfrm rot="16200000">
            <a:off x="3204815" y="4146218"/>
            <a:ext cx="1890363" cy="40026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下矢印 21"/>
          <p:cNvSpPr/>
          <p:nvPr/>
        </p:nvSpPr>
        <p:spPr>
          <a:xfrm rot="16200000">
            <a:off x="7057661" y="4236923"/>
            <a:ext cx="1890363" cy="40026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テキスト ボックス 22"/>
          <p:cNvSpPr txBox="1"/>
          <p:nvPr/>
        </p:nvSpPr>
        <p:spPr>
          <a:xfrm>
            <a:off x="664561" y="973873"/>
            <a:ext cx="11326717" cy="646331"/>
          </a:xfrm>
          <a:prstGeom prst="rect">
            <a:avLst/>
          </a:prstGeom>
          <a:noFill/>
        </p:spPr>
        <p:txBody>
          <a:bodyPr wrap="square" rtlCol="0">
            <a:spAutoFit/>
          </a:bodyPr>
          <a:lstStyle/>
          <a:p>
            <a:r>
              <a:rPr lang="en-US" dirty="0" smtClean="0"/>
              <a:t>Create end-to-end solution from data collection, to database generation, to generation of recommendation for startups that matches your interests.</a:t>
            </a:r>
            <a:endParaRPr lang="en-US" dirty="0"/>
          </a:p>
        </p:txBody>
      </p:sp>
    </p:spTree>
    <p:extLst>
      <p:ext uri="{BB962C8B-B14F-4D97-AF65-F5344CB8AC3E}">
        <p14:creationId xmlns:p14="http://schemas.microsoft.com/office/powerpoint/2010/main" val="1172010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Project Flow</a:t>
            </a:r>
            <a:endParaRPr lang="en-US" dirty="0"/>
          </a:p>
        </p:txBody>
      </p:sp>
      <p:sp>
        <p:nvSpPr>
          <p:cNvPr id="4" name="ホームベース 3"/>
          <p:cNvSpPr/>
          <p:nvPr/>
        </p:nvSpPr>
        <p:spPr>
          <a:xfrm>
            <a:off x="243142" y="1360451"/>
            <a:ext cx="2053683" cy="892098"/>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Scraping</a:t>
            </a:r>
            <a:endParaRPr lang="en-US" dirty="0"/>
          </a:p>
        </p:txBody>
      </p:sp>
      <p:sp>
        <p:nvSpPr>
          <p:cNvPr id="5" name="ホームベース 4"/>
          <p:cNvSpPr/>
          <p:nvPr/>
        </p:nvSpPr>
        <p:spPr>
          <a:xfrm>
            <a:off x="2296825" y="1360451"/>
            <a:ext cx="2053683" cy="892098"/>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Extraction</a:t>
            </a:r>
            <a:endParaRPr lang="en-US" dirty="0"/>
          </a:p>
        </p:txBody>
      </p:sp>
      <p:sp>
        <p:nvSpPr>
          <p:cNvPr id="6" name="ホームベース 5"/>
          <p:cNvSpPr/>
          <p:nvPr/>
        </p:nvSpPr>
        <p:spPr>
          <a:xfrm>
            <a:off x="5985055" y="1360451"/>
            <a:ext cx="2053683" cy="892098"/>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Exploration/ Visualization</a:t>
            </a:r>
            <a:endParaRPr lang="en-US" dirty="0"/>
          </a:p>
        </p:txBody>
      </p:sp>
      <p:sp>
        <p:nvSpPr>
          <p:cNvPr id="7" name="ホームベース 6"/>
          <p:cNvSpPr/>
          <p:nvPr/>
        </p:nvSpPr>
        <p:spPr>
          <a:xfrm>
            <a:off x="7986131" y="1360451"/>
            <a:ext cx="2053683" cy="892098"/>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Recommendation Engine</a:t>
            </a:r>
            <a:endParaRPr lang="en-US" dirty="0"/>
          </a:p>
        </p:txBody>
      </p:sp>
      <p:sp>
        <p:nvSpPr>
          <p:cNvPr id="8" name="正方形/長方形 7"/>
          <p:cNvSpPr/>
          <p:nvPr/>
        </p:nvSpPr>
        <p:spPr>
          <a:xfrm>
            <a:off x="912215" y="2676530"/>
            <a:ext cx="2205790" cy="5573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Key tasks</a:t>
            </a:r>
            <a:endParaRPr lang="en-US" dirty="0"/>
          </a:p>
        </p:txBody>
      </p:sp>
      <p:sp>
        <p:nvSpPr>
          <p:cNvPr id="9" name="正方形/長方形 8"/>
          <p:cNvSpPr/>
          <p:nvPr/>
        </p:nvSpPr>
        <p:spPr>
          <a:xfrm>
            <a:off x="243142" y="6026509"/>
            <a:ext cx="2205790" cy="5573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Key tools</a:t>
            </a:r>
            <a:endParaRPr lang="en-US" dirty="0"/>
          </a:p>
        </p:txBody>
      </p:sp>
      <p:pic>
        <p:nvPicPr>
          <p:cNvPr id="10" name="図 9"/>
          <p:cNvPicPr>
            <a:picLocks noChangeAspect="1"/>
          </p:cNvPicPr>
          <p:nvPr/>
        </p:nvPicPr>
        <p:blipFill>
          <a:blip r:embed="rId2"/>
          <a:stretch>
            <a:fillRect/>
          </a:stretch>
        </p:blipFill>
        <p:spPr>
          <a:xfrm>
            <a:off x="3975061" y="5706027"/>
            <a:ext cx="1231232" cy="355689"/>
          </a:xfrm>
          <a:prstGeom prst="rect">
            <a:avLst/>
          </a:prstGeom>
        </p:spPr>
      </p:pic>
      <p:pic>
        <p:nvPicPr>
          <p:cNvPr id="11" name="Picture 2" descr="http://pandas.pydata.org/_static/pandas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361" y="6177961"/>
            <a:ext cx="2522690" cy="525560"/>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a:stretch>
            <a:fillRect/>
          </a:stretch>
        </p:blipFill>
        <p:spPr>
          <a:xfrm>
            <a:off x="8770878" y="5765913"/>
            <a:ext cx="1038639" cy="811085"/>
          </a:xfrm>
          <a:prstGeom prst="rect">
            <a:avLst/>
          </a:prstGeom>
        </p:spPr>
      </p:pic>
      <p:pic>
        <p:nvPicPr>
          <p:cNvPr id="13" name="図 12"/>
          <p:cNvPicPr>
            <a:picLocks noChangeAspect="1"/>
          </p:cNvPicPr>
          <p:nvPr/>
        </p:nvPicPr>
        <p:blipFill>
          <a:blip r:embed="rId5"/>
          <a:stretch>
            <a:fillRect/>
          </a:stretch>
        </p:blipFill>
        <p:spPr>
          <a:xfrm>
            <a:off x="10646854" y="5919769"/>
            <a:ext cx="1175628" cy="705377"/>
          </a:xfrm>
          <a:prstGeom prst="rect">
            <a:avLst/>
          </a:prstGeom>
        </p:spPr>
      </p:pic>
      <p:pic>
        <p:nvPicPr>
          <p:cNvPr id="14" name="Picture 4" descr="https://nsls-ii.github.io/_images/ipython-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5007" y="6177961"/>
            <a:ext cx="1113952" cy="628696"/>
          </a:xfrm>
          <a:prstGeom prst="rect">
            <a:avLst/>
          </a:prstGeom>
          <a:noFill/>
          <a:extLst>
            <a:ext uri="{909E8E84-426E-40DD-AFC4-6F175D3DCCD1}">
              <a14:hiddenFill xmlns:a14="http://schemas.microsoft.com/office/drawing/2010/main">
                <a:solidFill>
                  <a:srgbClr val="FFFFFF"/>
                </a:solidFill>
              </a14:hiddenFill>
            </a:ext>
          </a:extLst>
        </p:spPr>
      </p:pic>
      <p:pic>
        <p:nvPicPr>
          <p:cNvPr id="15" name="図 14"/>
          <p:cNvPicPr>
            <a:picLocks noChangeAspect="1"/>
          </p:cNvPicPr>
          <p:nvPr/>
        </p:nvPicPr>
        <p:blipFill>
          <a:blip r:embed="rId7"/>
          <a:stretch>
            <a:fillRect/>
          </a:stretch>
        </p:blipFill>
        <p:spPr>
          <a:xfrm>
            <a:off x="8038738" y="5833298"/>
            <a:ext cx="614251" cy="689326"/>
          </a:xfrm>
          <a:prstGeom prst="rect">
            <a:avLst/>
          </a:prstGeom>
        </p:spPr>
      </p:pic>
      <p:pic>
        <p:nvPicPr>
          <p:cNvPr id="16" name="図 15"/>
          <p:cNvPicPr>
            <a:picLocks noChangeAspect="1"/>
          </p:cNvPicPr>
          <p:nvPr/>
        </p:nvPicPr>
        <p:blipFill>
          <a:blip r:embed="rId8"/>
          <a:stretch>
            <a:fillRect/>
          </a:stretch>
        </p:blipFill>
        <p:spPr>
          <a:xfrm>
            <a:off x="10259121" y="5233904"/>
            <a:ext cx="1510611" cy="498630"/>
          </a:xfrm>
          <a:prstGeom prst="rect">
            <a:avLst/>
          </a:prstGeom>
        </p:spPr>
      </p:pic>
      <p:pic>
        <p:nvPicPr>
          <p:cNvPr id="17" name="図 16"/>
          <p:cNvPicPr>
            <a:picLocks noChangeAspect="1"/>
          </p:cNvPicPr>
          <p:nvPr/>
        </p:nvPicPr>
        <p:blipFill>
          <a:blip r:embed="rId9"/>
          <a:stretch>
            <a:fillRect/>
          </a:stretch>
        </p:blipFill>
        <p:spPr>
          <a:xfrm>
            <a:off x="2729122" y="5780559"/>
            <a:ext cx="527034" cy="491899"/>
          </a:xfrm>
          <a:prstGeom prst="rect">
            <a:avLst/>
          </a:prstGeom>
        </p:spPr>
      </p:pic>
      <p:sp>
        <p:nvSpPr>
          <p:cNvPr id="18" name="ホームベース 17"/>
          <p:cNvSpPr/>
          <p:nvPr/>
        </p:nvSpPr>
        <p:spPr>
          <a:xfrm>
            <a:off x="4179451" y="1367888"/>
            <a:ext cx="2053683" cy="892098"/>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Extraction</a:t>
            </a:r>
            <a:endParaRPr lang="en-US" dirty="0"/>
          </a:p>
        </p:txBody>
      </p:sp>
    </p:spTree>
    <p:extLst>
      <p:ext uri="{BB962C8B-B14F-4D97-AF65-F5344CB8AC3E}">
        <p14:creationId xmlns:p14="http://schemas.microsoft.com/office/powerpoint/2010/main" val="149239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374972" y="4535138"/>
            <a:ext cx="5959642" cy="15524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4" name="正方形/長方形 23"/>
          <p:cNvSpPr/>
          <p:nvPr/>
        </p:nvSpPr>
        <p:spPr>
          <a:xfrm>
            <a:off x="374972" y="3117170"/>
            <a:ext cx="5959642" cy="67150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2" name="正方形/長方形 21"/>
          <p:cNvSpPr/>
          <p:nvPr/>
        </p:nvSpPr>
        <p:spPr>
          <a:xfrm>
            <a:off x="374972" y="1097280"/>
            <a:ext cx="5959642" cy="537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 name="正方形/長方形 2"/>
          <p:cNvSpPr/>
          <p:nvPr/>
        </p:nvSpPr>
        <p:spPr>
          <a:xfrm>
            <a:off x="3435014" y="1177490"/>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Article title</a:t>
            </a:r>
            <a:endParaRPr lang="en-US" sz="1400" dirty="0"/>
          </a:p>
        </p:txBody>
      </p:sp>
      <p:sp>
        <p:nvSpPr>
          <p:cNvPr id="4" name="正方形/長方形 3"/>
          <p:cNvSpPr/>
          <p:nvPr/>
        </p:nvSpPr>
        <p:spPr>
          <a:xfrm>
            <a:off x="2366207" y="1177490"/>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Article link</a:t>
            </a:r>
            <a:endParaRPr lang="en-US" sz="1400" dirty="0"/>
          </a:p>
        </p:txBody>
      </p:sp>
      <p:sp>
        <p:nvSpPr>
          <p:cNvPr id="5" name="正方形/長方形 4"/>
          <p:cNvSpPr/>
          <p:nvPr/>
        </p:nvSpPr>
        <p:spPr>
          <a:xfrm>
            <a:off x="4503821" y="1177490"/>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Article excerpt</a:t>
            </a:r>
            <a:endParaRPr lang="en-US" sz="1400" dirty="0"/>
          </a:p>
        </p:txBody>
      </p:sp>
      <p:sp>
        <p:nvSpPr>
          <p:cNvPr id="6" name="正方形/長方形 5"/>
          <p:cNvSpPr/>
          <p:nvPr/>
        </p:nvSpPr>
        <p:spPr>
          <a:xfrm>
            <a:off x="3424320" y="1987620"/>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Company Name</a:t>
            </a:r>
            <a:endParaRPr lang="en-US" sz="1400" dirty="0"/>
          </a:p>
        </p:txBody>
      </p:sp>
      <p:sp>
        <p:nvSpPr>
          <p:cNvPr id="7" name="正方形/長方形 6"/>
          <p:cNvSpPr/>
          <p:nvPr/>
        </p:nvSpPr>
        <p:spPr>
          <a:xfrm>
            <a:off x="4482433" y="1987620"/>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Funding Round</a:t>
            </a:r>
            <a:endParaRPr lang="en-US" sz="1400" dirty="0"/>
          </a:p>
        </p:txBody>
      </p:sp>
      <p:sp>
        <p:nvSpPr>
          <p:cNvPr id="8" name="正方形/長方形 7"/>
          <p:cNvSpPr/>
          <p:nvPr/>
        </p:nvSpPr>
        <p:spPr>
          <a:xfrm>
            <a:off x="5540547" y="1987620"/>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Money Raised</a:t>
            </a:r>
            <a:endParaRPr lang="en-US" sz="1400" dirty="0"/>
          </a:p>
        </p:txBody>
      </p:sp>
      <p:sp>
        <p:nvSpPr>
          <p:cNvPr id="9" name="正方形/長方形 8"/>
          <p:cNvSpPr/>
          <p:nvPr/>
        </p:nvSpPr>
        <p:spPr>
          <a:xfrm>
            <a:off x="2366207" y="1987620"/>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Published at</a:t>
            </a:r>
            <a:endParaRPr lang="en-US" sz="1400" dirty="0"/>
          </a:p>
        </p:txBody>
      </p:sp>
      <p:sp>
        <p:nvSpPr>
          <p:cNvPr id="10" name="正方形/長方形 9"/>
          <p:cNvSpPr/>
          <p:nvPr/>
        </p:nvSpPr>
        <p:spPr>
          <a:xfrm>
            <a:off x="2366208" y="3268436"/>
            <a:ext cx="2783306"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Link to LinkedIn Company Profile</a:t>
            </a:r>
            <a:endParaRPr lang="en-US" sz="1400" dirty="0"/>
          </a:p>
        </p:txBody>
      </p:sp>
      <p:sp>
        <p:nvSpPr>
          <p:cNvPr id="11" name="正方形/長方形 10"/>
          <p:cNvSpPr/>
          <p:nvPr/>
        </p:nvSpPr>
        <p:spPr>
          <a:xfrm>
            <a:off x="2086317" y="4692668"/>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Company Name</a:t>
            </a:r>
            <a:endParaRPr lang="en-US" sz="1400" dirty="0"/>
          </a:p>
        </p:txBody>
      </p:sp>
      <p:sp>
        <p:nvSpPr>
          <p:cNvPr id="12" name="正方形/長方形 11"/>
          <p:cNvSpPr/>
          <p:nvPr/>
        </p:nvSpPr>
        <p:spPr>
          <a:xfrm>
            <a:off x="3155124" y="4692668"/>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Founded</a:t>
            </a:r>
          </a:p>
        </p:txBody>
      </p:sp>
      <p:sp>
        <p:nvSpPr>
          <p:cNvPr id="13" name="正方形/長方形 12"/>
          <p:cNvSpPr/>
          <p:nvPr/>
        </p:nvSpPr>
        <p:spPr>
          <a:xfrm>
            <a:off x="4265195" y="4692668"/>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Industry</a:t>
            </a:r>
            <a:endParaRPr lang="en-US" sz="1400" dirty="0"/>
          </a:p>
        </p:txBody>
      </p:sp>
      <p:sp>
        <p:nvSpPr>
          <p:cNvPr id="14" name="正方形/長方形 13"/>
          <p:cNvSpPr/>
          <p:nvPr/>
        </p:nvSpPr>
        <p:spPr>
          <a:xfrm>
            <a:off x="5336593" y="4692668"/>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Specialties</a:t>
            </a:r>
            <a:endParaRPr lang="en-US" sz="1400" dirty="0"/>
          </a:p>
        </p:txBody>
      </p:sp>
      <p:sp>
        <p:nvSpPr>
          <p:cNvPr id="15" name="正方形/長方形 14"/>
          <p:cNvSpPr/>
          <p:nvPr/>
        </p:nvSpPr>
        <p:spPr>
          <a:xfrm>
            <a:off x="2085021" y="5441910"/>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Website Link</a:t>
            </a:r>
            <a:endParaRPr lang="en-US" sz="1400" dirty="0"/>
          </a:p>
        </p:txBody>
      </p:sp>
      <p:sp>
        <p:nvSpPr>
          <p:cNvPr id="16" name="正方形/長方形 15"/>
          <p:cNvSpPr/>
          <p:nvPr/>
        </p:nvSpPr>
        <p:spPr>
          <a:xfrm>
            <a:off x="3168878" y="5441910"/>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Description</a:t>
            </a:r>
            <a:endParaRPr lang="en-US" sz="1400" dirty="0"/>
          </a:p>
        </p:txBody>
      </p:sp>
      <p:sp>
        <p:nvSpPr>
          <p:cNvPr id="17" name="正方形/長方形 16"/>
          <p:cNvSpPr/>
          <p:nvPr/>
        </p:nvSpPr>
        <p:spPr>
          <a:xfrm>
            <a:off x="4252735" y="5441910"/>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Also-viewed</a:t>
            </a:r>
            <a:endParaRPr lang="en-US" sz="1400" dirty="0"/>
          </a:p>
        </p:txBody>
      </p:sp>
      <p:sp>
        <p:nvSpPr>
          <p:cNvPr id="18" name="正方形/長方形 17"/>
          <p:cNvSpPr/>
          <p:nvPr/>
        </p:nvSpPr>
        <p:spPr>
          <a:xfrm>
            <a:off x="5336593" y="5441910"/>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Location</a:t>
            </a:r>
            <a:endParaRPr lang="en-US" sz="1400" dirty="0"/>
          </a:p>
        </p:txBody>
      </p:sp>
      <p:pic>
        <p:nvPicPr>
          <p:cNvPr id="19" name="図 18"/>
          <p:cNvPicPr>
            <a:picLocks noChangeAspect="1"/>
          </p:cNvPicPr>
          <p:nvPr/>
        </p:nvPicPr>
        <p:blipFill>
          <a:blip r:embed="rId2"/>
          <a:stretch>
            <a:fillRect/>
          </a:stretch>
        </p:blipFill>
        <p:spPr>
          <a:xfrm>
            <a:off x="433888" y="1214328"/>
            <a:ext cx="1609474" cy="279246"/>
          </a:xfrm>
          <a:prstGeom prst="rect">
            <a:avLst/>
          </a:prstGeom>
        </p:spPr>
      </p:pic>
      <p:pic>
        <p:nvPicPr>
          <p:cNvPr id="20" name="図 19"/>
          <p:cNvPicPr>
            <a:picLocks noChangeAspect="1"/>
          </p:cNvPicPr>
          <p:nvPr/>
        </p:nvPicPr>
        <p:blipFill rotWithShape="1">
          <a:blip r:embed="rId3"/>
          <a:srcRect t="6944" b="8246"/>
          <a:stretch/>
        </p:blipFill>
        <p:spPr>
          <a:xfrm>
            <a:off x="564122" y="3220671"/>
            <a:ext cx="1313763" cy="464861"/>
          </a:xfrm>
          <a:prstGeom prst="rect">
            <a:avLst/>
          </a:prstGeom>
        </p:spPr>
      </p:pic>
      <p:pic>
        <p:nvPicPr>
          <p:cNvPr id="21" name="図 20"/>
          <p:cNvPicPr>
            <a:picLocks noChangeAspect="1"/>
          </p:cNvPicPr>
          <p:nvPr/>
        </p:nvPicPr>
        <p:blipFill>
          <a:blip r:embed="rId4"/>
          <a:stretch>
            <a:fillRect/>
          </a:stretch>
        </p:blipFill>
        <p:spPr>
          <a:xfrm>
            <a:off x="476595" y="4963020"/>
            <a:ext cx="1488815" cy="484545"/>
          </a:xfrm>
          <a:prstGeom prst="rect">
            <a:avLst/>
          </a:prstGeom>
        </p:spPr>
      </p:pic>
      <p:sp>
        <p:nvSpPr>
          <p:cNvPr id="23" name="下矢印 22"/>
          <p:cNvSpPr/>
          <p:nvPr/>
        </p:nvSpPr>
        <p:spPr>
          <a:xfrm>
            <a:off x="4132165" y="1738962"/>
            <a:ext cx="582867" cy="17646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下矢印 24"/>
          <p:cNvSpPr/>
          <p:nvPr/>
        </p:nvSpPr>
        <p:spPr>
          <a:xfrm>
            <a:off x="3618825" y="2557760"/>
            <a:ext cx="582867" cy="40026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テキスト ボックス 26"/>
          <p:cNvSpPr txBox="1"/>
          <p:nvPr/>
        </p:nvSpPr>
        <p:spPr>
          <a:xfrm>
            <a:off x="7114675" y="992095"/>
            <a:ext cx="4652210" cy="5755422"/>
          </a:xfrm>
          <a:prstGeom prst="rect">
            <a:avLst/>
          </a:prstGeom>
          <a:noFill/>
        </p:spPr>
        <p:txBody>
          <a:bodyPr wrap="square" rtlCol="0">
            <a:spAutoFit/>
          </a:bodyPr>
          <a:lstStyle/>
          <a:p>
            <a:r>
              <a:rPr lang="en-US" sz="1600" b="1" dirty="0" smtClean="0"/>
              <a:t>Scrape the articles about Series C fundraising from TechCrunch (article.csv)</a:t>
            </a:r>
          </a:p>
          <a:p>
            <a:endParaRPr lang="en-US" sz="1600" dirty="0" smtClean="0"/>
          </a:p>
          <a:p>
            <a:r>
              <a:rPr lang="en-US" sz="1600" dirty="0" smtClean="0"/>
              <a:t>Preprocessing1. Extract </a:t>
            </a:r>
          </a:p>
          <a:p>
            <a:r>
              <a:rPr lang="en-US" sz="1600" dirty="0" smtClean="0"/>
              <a:t>Preprocesisng2. Extract company names</a:t>
            </a:r>
            <a:endParaRPr lang="en-US" sz="1600" dirty="0"/>
          </a:p>
          <a:p>
            <a:r>
              <a:rPr lang="en-US" sz="1600" dirty="0" smtClean="0"/>
              <a:t>Preprocessing3. Extract </a:t>
            </a:r>
            <a:r>
              <a:rPr lang="en-US" sz="1600" dirty="0" err="1" smtClean="0"/>
              <a:t>funding_round</a:t>
            </a:r>
            <a:r>
              <a:rPr lang="en-US" sz="1600" dirty="0" smtClean="0"/>
              <a:t> and </a:t>
            </a:r>
            <a:r>
              <a:rPr lang="en-US" sz="1600" dirty="0" err="1" smtClean="0"/>
              <a:t>money_raised</a:t>
            </a:r>
            <a:endParaRPr lang="en-US" sz="1600" dirty="0" smtClean="0"/>
          </a:p>
          <a:p>
            <a:r>
              <a:rPr lang="en-US" sz="1600" dirty="0" smtClean="0"/>
              <a:t>(table1)</a:t>
            </a:r>
          </a:p>
          <a:p>
            <a:endParaRPr lang="en-US" sz="1600" b="1" dirty="0" smtClean="0"/>
          </a:p>
          <a:p>
            <a:r>
              <a:rPr lang="en-US" sz="1600" b="1" dirty="0" smtClean="0"/>
              <a:t>Scrape the website links to LinkedIn Company Profiles from Google Search</a:t>
            </a:r>
          </a:p>
          <a:p>
            <a:r>
              <a:rPr lang="en-US" sz="1600" b="1" dirty="0" smtClean="0"/>
              <a:t>(linkedin_link_list.csv)</a:t>
            </a:r>
            <a:endParaRPr lang="en-US" sz="1600" dirty="0" smtClean="0"/>
          </a:p>
          <a:p>
            <a:endParaRPr lang="en-US" sz="1600" dirty="0" smtClean="0"/>
          </a:p>
          <a:p>
            <a:r>
              <a:rPr lang="en-US" sz="1600" dirty="0" smtClean="0"/>
              <a:t>Preprocessing4. Merge two CSV files</a:t>
            </a:r>
            <a:endParaRPr lang="en-US" sz="1600" dirty="0"/>
          </a:p>
          <a:p>
            <a:r>
              <a:rPr lang="en-US" sz="1600" dirty="0" smtClean="0"/>
              <a:t>Preprocessing5. Validate company names</a:t>
            </a:r>
          </a:p>
          <a:p>
            <a:endParaRPr lang="en-US" sz="1600" b="1" dirty="0" smtClean="0"/>
          </a:p>
          <a:p>
            <a:r>
              <a:rPr lang="en-US" sz="1600" b="1" dirty="0" smtClean="0"/>
              <a:t>Scrape the company profile for each company from LinkedIn</a:t>
            </a:r>
          </a:p>
          <a:p>
            <a:r>
              <a:rPr lang="en-US" sz="1600" b="1" dirty="0" smtClean="0"/>
              <a:t>(linkedin_profiles.csv)</a:t>
            </a:r>
            <a:endParaRPr lang="en-US" sz="1600" b="1" dirty="0"/>
          </a:p>
          <a:p>
            <a:endParaRPr lang="en-US" sz="1600" dirty="0" smtClean="0"/>
          </a:p>
          <a:p>
            <a:r>
              <a:rPr lang="en-US" sz="1600" dirty="0" smtClean="0"/>
              <a:t>Preprocessing6. Merge two CSV files</a:t>
            </a:r>
          </a:p>
          <a:p>
            <a:r>
              <a:rPr lang="en-US" sz="1600" dirty="0" smtClean="0"/>
              <a:t>Preprocessing7. Extract locations</a:t>
            </a:r>
          </a:p>
          <a:p>
            <a:r>
              <a:rPr lang="en-US" sz="1600" dirty="0" smtClean="0"/>
              <a:t>Preprocessing8. Assign </a:t>
            </a:r>
            <a:r>
              <a:rPr lang="en-US" sz="1600" dirty="0"/>
              <a:t>i</a:t>
            </a:r>
            <a:r>
              <a:rPr lang="en-US" sz="1600" dirty="0" smtClean="0"/>
              <a:t>ndustry attributes</a:t>
            </a:r>
            <a:endParaRPr lang="en-US" sz="1600" dirty="0"/>
          </a:p>
        </p:txBody>
      </p:sp>
      <p:sp>
        <p:nvSpPr>
          <p:cNvPr id="28" name="タイトル 27"/>
          <p:cNvSpPr>
            <a:spLocks noGrp="1"/>
          </p:cNvSpPr>
          <p:nvPr>
            <p:ph type="title"/>
          </p:nvPr>
        </p:nvSpPr>
        <p:spPr/>
        <p:txBody>
          <a:bodyPr>
            <a:normAutofit fontScale="90000"/>
          </a:bodyPr>
          <a:lstStyle/>
          <a:p>
            <a:r>
              <a:rPr lang="en-US" b="1" dirty="0"/>
              <a:t>Data Collection and Preprocessing Scheme</a:t>
            </a:r>
            <a:endParaRPr lang="en-US" dirty="0"/>
          </a:p>
        </p:txBody>
      </p:sp>
      <p:sp>
        <p:nvSpPr>
          <p:cNvPr id="29" name="下矢印 28"/>
          <p:cNvSpPr/>
          <p:nvPr/>
        </p:nvSpPr>
        <p:spPr>
          <a:xfrm>
            <a:off x="3618825" y="3965026"/>
            <a:ext cx="582867" cy="43616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正方形/長方形 29"/>
          <p:cNvSpPr/>
          <p:nvPr/>
        </p:nvSpPr>
        <p:spPr>
          <a:xfrm>
            <a:off x="3183747" y="6231636"/>
            <a:ext cx="2019479"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Industry attributes</a:t>
            </a:r>
            <a:endParaRPr lang="en-US" sz="1400" dirty="0"/>
          </a:p>
        </p:txBody>
      </p:sp>
      <p:sp>
        <p:nvSpPr>
          <p:cNvPr id="31" name="正方形/長方形 30"/>
          <p:cNvSpPr/>
          <p:nvPr/>
        </p:nvSpPr>
        <p:spPr>
          <a:xfrm>
            <a:off x="5336593" y="6231636"/>
            <a:ext cx="950491" cy="36897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Location</a:t>
            </a:r>
            <a:endParaRPr lang="en-US" sz="1400" dirty="0"/>
          </a:p>
        </p:txBody>
      </p:sp>
    </p:spTree>
    <p:extLst>
      <p:ext uri="{BB962C8B-B14F-4D97-AF65-F5344CB8AC3E}">
        <p14:creationId xmlns:p14="http://schemas.microsoft.com/office/powerpoint/2010/main" val="2053069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t="10117" r="50088"/>
          <a:stretch/>
        </p:blipFill>
        <p:spPr>
          <a:xfrm>
            <a:off x="579474" y="2668481"/>
            <a:ext cx="3484591" cy="3529755"/>
          </a:xfrm>
          <a:prstGeom prst="rect">
            <a:avLst/>
          </a:prstGeom>
        </p:spPr>
      </p:pic>
      <p:pic>
        <p:nvPicPr>
          <p:cNvPr id="5" name="図 4"/>
          <p:cNvPicPr>
            <a:picLocks noChangeAspect="1"/>
          </p:cNvPicPr>
          <p:nvPr/>
        </p:nvPicPr>
        <p:blipFill rotWithShape="1">
          <a:blip r:embed="rId3"/>
          <a:srcRect l="50175" t="10429"/>
          <a:stretch/>
        </p:blipFill>
        <p:spPr>
          <a:xfrm>
            <a:off x="8219664" y="2668480"/>
            <a:ext cx="3490579" cy="3529755"/>
          </a:xfrm>
          <a:prstGeom prst="rect">
            <a:avLst/>
          </a:prstGeom>
        </p:spPr>
      </p:pic>
      <p:pic>
        <p:nvPicPr>
          <p:cNvPr id="6" name="図 5"/>
          <p:cNvPicPr>
            <a:picLocks noChangeAspect="1"/>
          </p:cNvPicPr>
          <p:nvPr/>
        </p:nvPicPr>
        <p:blipFill rotWithShape="1">
          <a:blip r:embed="rId4"/>
          <a:srcRect l="50088" t="10038"/>
          <a:stretch/>
        </p:blipFill>
        <p:spPr>
          <a:xfrm>
            <a:off x="4465593" y="2668480"/>
            <a:ext cx="3481530" cy="3529755"/>
          </a:xfrm>
          <a:prstGeom prst="rect">
            <a:avLst/>
          </a:prstGeom>
        </p:spPr>
      </p:pic>
      <p:sp>
        <p:nvSpPr>
          <p:cNvPr id="2" name="タイトル 1"/>
          <p:cNvSpPr>
            <a:spLocks noGrp="1"/>
          </p:cNvSpPr>
          <p:nvPr>
            <p:ph type="title"/>
          </p:nvPr>
        </p:nvSpPr>
        <p:spPr/>
        <p:txBody>
          <a:bodyPr>
            <a:normAutofit fontScale="90000"/>
          </a:bodyPr>
          <a:lstStyle/>
          <a:p>
            <a:r>
              <a:rPr lang="en-US" b="1" dirty="0"/>
              <a:t>Data Scraping</a:t>
            </a:r>
            <a:endParaRPr lang="en-US" dirty="0"/>
          </a:p>
        </p:txBody>
      </p:sp>
      <p:sp>
        <p:nvSpPr>
          <p:cNvPr id="4" name="テキスト ボックス 3"/>
          <p:cNvSpPr txBox="1"/>
          <p:nvPr/>
        </p:nvSpPr>
        <p:spPr>
          <a:xfrm>
            <a:off x="579474" y="1734209"/>
            <a:ext cx="3484591" cy="923330"/>
          </a:xfrm>
          <a:prstGeom prst="rect">
            <a:avLst/>
          </a:prstGeom>
          <a:noFill/>
        </p:spPr>
        <p:txBody>
          <a:bodyPr wrap="square" rtlCol="0">
            <a:spAutoFit/>
          </a:bodyPr>
          <a:lstStyle/>
          <a:p>
            <a:r>
              <a:rPr lang="en-US" dirty="0" smtClean="0"/>
              <a:t>Python file:</a:t>
            </a:r>
          </a:p>
          <a:p>
            <a:r>
              <a:rPr lang="en-US" dirty="0" smtClean="0"/>
              <a:t>Input: Key word</a:t>
            </a:r>
          </a:p>
          <a:p>
            <a:r>
              <a:rPr lang="en-US" dirty="0" smtClean="0"/>
              <a:t>Output: </a:t>
            </a:r>
            <a:endParaRPr lang="en-US" dirty="0"/>
          </a:p>
        </p:txBody>
      </p:sp>
      <p:sp>
        <p:nvSpPr>
          <p:cNvPr id="7" name="正方形/長方形 6"/>
          <p:cNvSpPr/>
          <p:nvPr/>
        </p:nvSpPr>
        <p:spPr>
          <a:xfrm>
            <a:off x="1284890" y="4343400"/>
            <a:ext cx="1095703" cy="559676"/>
          </a:xfrm>
          <a:prstGeom prst="rect">
            <a:avLst/>
          </a:prstGeom>
          <a:solidFill>
            <a:schemeClr val="accent2">
              <a:lumMod val="75000"/>
              <a:alpha val="20000"/>
            </a:schemeClr>
          </a:solidFill>
          <a:ln w="28575">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正方形/長方形 7"/>
          <p:cNvSpPr/>
          <p:nvPr/>
        </p:nvSpPr>
        <p:spPr>
          <a:xfrm>
            <a:off x="1284890" y="4966140"/>
            <a:ext cx="1095703" cy="559676"/>
          </a:xfrm>
          <a:prstGeom prst="rect">
            <a:avLst/>
          </a:prstGeom>
          <a:solidFill>
            <a:schemeClr val="accent2">
              <a:lumMod val="75000"/>
              <a:alpha val="20000"/>
            </a:schemeClr>
          </a:solidFill>
          <a:ln w="28575">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p:nvSpPr>
        <p:spPr>
          <a:xfrm>
            <a:off x="1287514" y="5536327"/>
            <a:ext cx="1095703" cy="559676"/>
          </a:xfrm>
          <a:prstGeom prst="rect">
            <a:avLst/>
          </a:prstGeom>
          <a:solidFill>
            <a:schemeClr val="accent2">
              <a:lumMod val="75000"/>
              <a:alpha val="20000"/>
            </a:schemeClr>
          </a:solidFill>
          <a:ln w="28575">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正方形/長方形 9"/>
          <p:cNvSpPr/>
          <p:nvPr/>
        </p:nvSpPr>
        <p:spPr>
          <a:xfrm>
            <a:off x="5046161" y="3289738"/>
            <a:ext cx="2135032" cy="170793"/>
          </a:xfrm>
          <a:prstGeom prst="rect">
            <a:avLst/>
          </a:prstGeom>
          <a:solidFill>
            <a:schemeClr val="accent2">
              <a:lumMod val="75000"/>
              <a:alpha val="20000"/>
            </a:schemeClr>
          </a:solidFill>
          <a:ln w="28575">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p:nvSpPr>
        <p:spPr>
          <a:xfrm>
            <a:off x="5046161" y="3996392"/>
            <a:ext cx="2135032" cy="170793"/>
          </a:xfrm>
          <a:prstGeom prst="rect">
            <a:avLst/>
          </a:prstGeom>
          <a:solidFill>
            <a:schemeClr val="accent2">
              <a:lumMod val="75000"/>
              <a:alpha val="20000"/>
            </a:schemeClr>
          </a:solidFill>
          <a:ln w="28575">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正方形/長方形 11"/>
          <p:cNvSpPr/>
          <p:nvPr/>
        </p:nvSpPr>
        <p:spPr>
          <a:xfrm>
            <a:off x="5046161" y="4355843"/>
            <a:ext cx="2135032" cy="170793"/>
          </a:xfrm>
          <a:prstGeom prst="rect">
            <a:avLst/>
          </a:prstGeom>
          <a:solidFill>
            <a:schemeClr val="accent2">
              <a:lumMod val="75000"/>
              <a:alpha val="20000"/>
            </a:schemeClr>
          </a:solidFill>
          <a:ln w="28575">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正方形/長方形 12"/>
          <p:cNvSpPr/>
          <p:nvPr/>
        </p:nvSpPr>
        <p:spPr>
          <a:xfrm>
            <a:off x="8527691" y="3910995"/>
            <a:ext cx="1846019" cy="1425633"/>
          </a:xfrm>
          <a:prstGeom prst="rect">
            <a:avLst/>
          </a:prstGeom>
          <a:solidFill>
            <a:schemeClr val="accent2">
              <a:lumMod val="75000"/>
              <a:alpha val="20000"/>
            </a:schemeClr>
          </a:solidFill>
          <a:ln w="28575">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正方形/長方形 13"/>
          <p:cNvSpPr/>
          <p:nvPr/>
        </p:nvSpPr>
        <p:spPr>
          <a:xfrm>
            <a:off x="8948105" y="2857334"/>
            <a:ext cx="511206" cy="311536"/>
          </a:xfrm>
          <a:prstGeom prst="rect">
            <a:avLst/>
          </a:prstGeom>
          <a:solidFill>
            <a:srgbClr val="BDD7EE">
              <a:alpha val="20000"/>
            </a:srgbClr>
          </a:solid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テキスト ボックス 14"/>
          <p:cNvSpPr txBox="1"/>
          <p:nvPr/>
        </p:nvSpPr>
        <p:spPr>
          <a:xfrm>
            <a:off x="838200" y="1013720"/>
            <a:ext cx="9509760" cy="369332"/>
          </a:xfrm>
          <a:prstGeom prst="rect">
            <a:avLst/>
          </a:prstGeom>
          <a:noFill/>
        </p:spPr>
        <p:txBody>
          <a:bodyPr wrap="square" rtlCol="0">
            <a:spAutoFit/>
          </a:bodyPr>
          <a:lstStyle/>
          <a:p>
            <a:r>
              <a:rPr lang="en-US" b="1" dirty="0" smtClean="0"/>
              <a:t>Tasks: </a:t>
            </a:r>
            <a:r>
              <a:rPr lang="en-US" dirty="0" smtClean="0"/>
              <a:t>Use Selenium and </a:t>
            </a:r>
            <a:r>
              <a:rPr lang="en-US" dirty="0" err="1" smtClean="0"/>
              <a:t>BeautifulSoup</a:t>
            </a:r>
            <a:r>
              <a:rPr lang="en-US" dirty="0" smtClean="0"/>
              <a:t> to scrape information the target websites.</a:t>
            </a:r>
            <a:endParaRPr lang="en-US" dirty="0"/>
          </a:p>
        </p:txBody>
      </p:sp>
    </p:spTree>
    <p:extLst>
      <p:ext uri="{BB962C8B-B14F-4D97-AF65-F5344CB8AC3E}">
        <p14:creationId xmlns:p14="http://schemas.microsoft.com/office/powerpoint/2010/main" val="4187342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b="1" dirty="0" smtClean="0"/>
              <a:t>Data Extraction: Company Name from Article Title</a:t>
            </a:r>
            <a:endParaRPr lang="en-US" b="1" dirty="0"/>
          </a:p>
        </p:txBody>
      </p:sp>
      <p:sp>
        <p:nvSpPr>
          <p:cNvPr id="9" name="テキスト ボックス 8"/>
          <p:cNvSpPr txBox="1"/>
          <p:nvPr/>
        </p:nvSpPr>
        <p:spPr>
          <a:xfrm>
            <a:off x="838200" y="1234440"/>
            <a:ext cx="9509760" cy="646331"/>
          </a:xfrm>
          <a:prstGeom prst="rect">
            <a:avLst/>
          </a:prstGeom>
          <a:noFill/>
        </p:spPr>
        <p:txBody>
          <a:bodyPr wrap="square" rtlCol="0">
            <a:spAutoFit/>
          </a:bodyPr>
          <a:lstStyle/>
          <a:p>
            <a:r>
              <a:rPr lang="en-US" b="1" dirty="0" smtClean="0"/>
              <a:t>Challenges:</a:t>
            </a:r>
            <a:r>
              <a:rPr lang="en-US" dirty="0" smtClean="0"/>
              <a:t> </a:t>
            </a:r>
            <a:r>
              <a:rPr lang="en-US" dirty="0"/>
              <a:t>a</a:t>
            </a:r>
            <a:r>
              <a:rPr lang="en-US" dirty="0" smtClean="0"/>
              <a:t> company name is irregular: it can be one word, two words, or more and it often is a mix of verb, noun, or others.</a:t>
            </a:r>
            <a:endParaRPr lang="en-US" dirty="0"/>
          </a:p>
        </p:txBody>
      </p:sp>
      <p:pic>
        <p:nvPicPr>
          <p:cNvPr id="10" name="図 9"/>
          <p:cNvPicPr>
            <a:picLocks noChangeAspect="1"/>
          </p:cNvPicPr>
          <p:nvPr/>
        </p:nvPicPr>
        <p:blipFill rotWithShape="1">
          <a:blip r:embed="rId2"/>
          <a:srcRect b="5999"/>
          <a:stretch/>
        </p:blipFill>
        <p:spPr>
          <a:xfrm>
            <a:off x="1174133" y="2399452"/>
            <a:ext cx="5314950" cy="501403"/>
          </a:xfrm>
          <a:prstGeom prst="rect">
            <a:avLst/>
          </a:prstGeom>
        </p:spPr>
      </p:pic>
      <p:pic>
        <p:nvPicPr>
          <p:cNvPr id="11" name="図 10"/>
          <p:cNvPicPr>
            <a:picLocks noChangeAspect="1"/>
          </p:cNvPicPr>
          <p:nvPr/>
        </p:nvPicPr>
        <p:blipFill rotWithShape="1">
          <a:blip r:embed="rId3"/>
          <a:srcRect b="3354"/>
          <a:stretch/>
        </p:blipFill>
        <p:spPr>
          <a:xfrm>
            <a:off x="1174133" y="3456084"/>
            <a:ext cx="5286375" cy="524710"/>
          </a:xfrm>
          <a:prstGeom prst="rect">
            <a:avLst/>
          </a:prstGeom>
        </p:spPr>
      </p:pic>
      <p:pic>
        <p:nvPicPr>
          <p:cNvPr id="12" name="図 11"/>
          <p:cNvPicPr>
            <a:picLocks noChangeAspect="1"/>
          </p:cNvPicPr>
          <p:nvPr/>
        </p:nvPicPr>
        <p:blipFill rotWithShape="1">
          <a:blip r:embed="rId4"/>
          <a:srcRect b="4985"/>
          <a:stretch/>
        </p:blipFill>
        <p:spPr>
          <a:xfrm>
            <a:off x="1174133" y="4751557"/>
            <a:ext cx="5200650" cy="515860"/>
          </a:xfrm>
          <a:prstGeom prst="rect">
            <a:avLst/>
          </a:prstGeom>
        </p:spPr>
      </p:pic>
      <p:sp>
        <p:nvSpPr>
          <p:cNvPr id="13" name="テキスト ボックス 12"/>
          <p:cNvSpPr txBox="1"/>
          <p:nvPr/>
        </p:nvSpPr>
        <p:spPr>
          <a:xfrm>
            <a:off x="8159706" y="4891514"/>
            <a:ext cx="3429000" cy="375903"/>
          </a:xfrm>
          <a:prstGeom prst="rect">
            <a:avLst/>
          </a:prstGeom>
          <a:noFill/>
        </p:spPr>
        <p:txBody>
          <a:bodyPr wrap="square" rtlCol="0">
            <a:spAutoFit/>
          </a:bodyPr>
          <a:lstStyle/>
          <a:p>
            <a:r>
              <a:rPr lang="en-US" b="1" dirty="0" smtClean="0"/>
              <a:t>MemSQ</a:t>
            </a:r>
            <a:r>
              <a:rPr lang="en-US" b="1" dirty="0"/>
              <a:t>L</a:t>
            </a:r>
          </a:p>
        </p:txBody>
      </p:sp>
      <p:sp>
        <p:nvSpPr>
          <p:cNvPr id="14" name="テキスト ボックス 13"/>
          <p:cNvSpPr txBox="1"/>
          <p:nvPr/>
        </p:nvSpPr>
        <p:spPr>
          <a:xfrm>
            <a:off x="8159706" y="3456084"/>
            <a:ext cx="3429000" cy="375903"/>
          </a:xfrm>
          <a:prstGeom prst="rect">
            <a:avLst/>
          </a:prstGeom>
          <a:noFill/>
        </p:spPr>
        <p:txBody>
          <a:bodyPr wrap="square" rtlCol="0">
            <a:spAutoFit/>
          </a:bodyPr>
          <a:lstStyle/>
          <a:p>
            <a:r>
              <a:rPr lang="en-US" b="1" dirty="0" smtClean="0"/>
              <a:t>Move Guides</a:t>
            </a:r>
            <a:endParaRPr lang="en-US" b="1" dirty="0"/>
          </a:p>
        </p:txBody>
      </p:sp>
      <p:sp>
        <p:nvSpPr>
          <p:cNvPr id="15" name="テキスト ボックス 14"/>
          <p:cNvSpPr txBox="1"/>
          <p:nvPr/>
        </p:nvSpPr>
        <p:spPr>
          <a:xfrm>
            <a:off x="8159706" y="2356603"/>
            <a:ext cx="3429000" cy="375903"/>
          </a:xfrm>
          <a:prstGeom prst="rect">
            <a:avLst/>
          </a:prstGeom>
          <a:noFill/>
        </p:spPr>
        <p:txBody>
          <a:bodyPr wrap="square" rtlCol="0">
            <a:spAutoFit/>
          </a:bodyPr>
          <a:lstStyle/>
          <a:p>
            <a:r>
              <a:rPr lang="en-US" b="1" dirty="0" smtClean="0"/>
              <a:t>Capital Float</a:t>
            </a:r>
            <a:endParaRPr lang="en-US" b="1" dirty="0"/>
          </a:p>
        </p:txBody>
      </p:sp>
      <p:sp>
        <p:nvSpPr>
          <p:cNvPr id="16" name="下矢印 15"/>
          <p:cNvSpPr/>
          <p:nvPr/>
        </p:nvSpPr>
        <p:spPr>
          <a:xfrm rot="16200000">
            <a:off x="6708626" y="3425950"/>
            <a:ext cx="1202963" cy="43616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7694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b="1" dirty="0"/>
              <a:t>Algorithm for Company Name Extraction</a:t>
            </a:r>
            <a:endParaRPr lang="en-US" dirty="0"/>
          </a:p>
        </p:txBody>
      </p:sp>
      <p:sp>
        <p:nvSpPr>
          <p:cNvPr id="4" name="コンテンツ プレースホルダー 3"/>
          <p:cNvSpPr>
            <a:spLocks noGrp="1"/>
          </p:cNvSpPr>
          <p:nvPr>
            <p:ph idx="1"/>
          </p:nvPr>
        </p:nvSpPr>
        <p:spPr/>
        <p:txBody>
          <a:bodyPr>
            <a:normAutofit fontScale="92500" lnSpcReduction="20000"/>
          </a:bodyPr>
          <a:lstStyle/>
          <a:p>
            <a:pPr marL="0" indent="0">
              <a:buNone/>
            </a:pPr>
            <a:r>
              <a:rPr lang="en-US" b="1" dirty="0" smtClean="0"/>
              <a:t>Solution: </a:t>
            </a:r>
            <a:r>
              <a:rPr lang="en-US" dirty="0" smtClean="0"/>
              <a:t>algorithm to extract a company name, leveraging sentence structures of the articles that are scraped from TechCrunch</a:t>
            </a:r>
          </a:p>
          <a:p>
            <a:pPr marL="0" indent="0">
              <a:buNone/>
            </a:pPr>
            <a:endParaRPr lang="en-US" dirty="0" smtClean="0"/>
          </a:p>
          <a:p>
            <a:pPr marL="0" indent="0">
              <a:buNone/>
            </a:pPr>
            <a:r>
              <a:rPr lang="en-US" dirty="0" smtClean="0"/>
              <a:t>Step1:</a:t>
            </a:r>
            <a:endParaRPr lang="en-US" dirty="0"/>
          </a:p>
          <a:p>
            <a:r>
              <a:rPr lang="en-US" dirty="0" smtClean="0"/>
              <a:t>Split the sentence by a key verb and keep the head</a:t>
            </a:r>
          </a:p>
          <a:p>
            <a:r>
              <a:rPr lang="en-US" dirty="0" smtClean="0"/>
              <a:t>Remove “, word </a:t>
            </a:r>
            <a:r>
              <a:rPr lang="en-US" dirty="0" err="1" smtClean="0"/>
              <a:t>word</a:t>
            </a:r>
            <a:r>
              <a:rPr lang="en-US" dirty="0"/>
              <a:t> </a:t>
            </a:r>
            <a:r>
              <a:rPr lang="en-US" dirty="0" smtClean="0"/>
              <a:t>… ,”</a:t>
            </a:r>
          </a:p>
          <a:p>
            <a:pPr lvl="1"/>
            <a:r>
              <a:rPr lang="en-US" dirty="0" smtClean="0"/>
              <a:t>If one or two words =&gt; done</a:t>
            </a:r>
          </a:p>
          <a:p>
            <a:pPr lvl="1"/>
            <a:r>
              <a:rPr lang="en-US" dirty="0" smtClean="0"/>
              <a:t>Else: =&gt; Step2</a:t>
            </a:r>
          </a:p>
          <a:p>
            <a:pPr marL="0" indent="0">
              <a:buNone/>
            </a:pPr>
            <a:endParaRPr lang="en-US" dirty="0" smtClean="0"/>
          </a:p>
          <a:p>
            <a:pPr marL="0" indent="0">
              <a:buNone/>
            </a:pPr>
            <a:r>
              <a:rPr lang="en-US" dirty="0" smtClean="0"/>
              <a:t>Step2:</a:t>
            </a:r>
            <a:endParaRPr lang="en-US" dirty="0"/>
          </a:p>
          <a:p>
            <a:r>
              <a:rPr lang="en-US" dirty="0" smtClean="0"/>
              <a:t>Split the sentence by a key noun and keep the tail</a:t>
            </a:r>
          </a:p>
          <a:p>
            <a:pPr marL="0" indent="0">
              <a:buNone/>
            </a:pPr>
            <a:endParaRPr lang="en-US" dirty="0"/>
          </a:p>
          <a:p>
            <a:pPr marL="0" indent="0">
              <a:buNone/>
            </a:pPr>
            <a:r>
              <a:rPr lang="en-US" dirty="0" smtClean="0"/>
              <a:t>Step3:</a:t>
            </a:r>
          </a:p>
          <a:p>
            <a:r>
              <a:rPr lang="en-US" dirty="0" smtClean="0"/>
              <a:t>Split the sentence by “$” and keep the head</a:t>
            </a:r>
          </a:p>
          <a:p>
            <a:r>
              <a:rPr lang="en-US" dirty="0"/>
              <a:t>Split the sentence by </a:t>
            </a:r>
            <a:r>
              <a:rPr lang="en-US" dirty="0" smtClean="0"/>
              <a:t>“Series” </a:t>
            </a:r>
            <a:r>
              <a:rPr lang="en-US" dirty="0"/>
              <a:t>and keep the head</a:t>
            </a:r>
          </a:p>
          <a:p>
            <a:pPr marL="0" indent="0">
              <a:buNone/>
            </a:pPr>
            <a:endParaRPr lang="en-US" dirty="0"/>
          </a:p>
        </p:txBody>
      </p:sp>
    </p:spTree>
    <p:extLst>
      <p:ext uri="{BB962C8B-B14F-4D97-AF65-F5344CB8AC3E}">
        <p14:creationId xmlns:p14="http://schemas.microsoft.com/office/powerpoint/2010/main" val="2843773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757070"/>
      </a:dk1>
      <a:lt1>
        <a:sysClr val="window" lastClr="FFFFFF"/>
      </a:lt1>
      <a:dk2>
        <a:srgbClr val="75707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ＭＳ Ｐゴシック"/>
        <a:cs typeface=""/>
      </a:majorFont>
      <a:minorFont>
        <a:latin typeface="Segoe UI"/>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4922</TotalTime>
  <Words>1247</Words>
  <Application>Microsoft Office PowerPoint</Application>
  <PresentationFormat>ワイド画面</PresentationFormat>
  <Paragraphs>249</Paragraphs>
  <Slides>26</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Bebas Neue</vt:lpstr>
      <vt:lpstr>ＭＳ Ｐゴシック</vt:lpstr>
      <vt:lpstr>Arial</vt:lpstr>
      <vt:lpstr>Calibri</vt:lpstr>
      <vt:lpstr>Segoe UI</vt:lpstr>
      <vt:lpstr>Segoe UI Light</vt:lpstr>
      <vt:lpstr>Office Theme</vt:lpstr>
      <vt:lpstr>Startup Database and Recommendation Engine</vt:lpstr>
      <vt:lpstr>Table of Contents</vt:lpstr>
      <vt:lpstr>Problem: Finding Good Startup is Hard</vt:lpstr>
      <vt:lpstr>Project Overview: Finding the Best Startup For You</vt:lpstr>
      <vt:lpstr>Project Flow</vt:lpstr>
      <vt:lpstr>Data Collection and Preprocessing Scheme</vt:lpstr>
      <vt:lpstr>Data Scraping</vt:lpstr>
      <vt:lpstr>Data Extraction: Company Name from Article Title</vt:lpstr>
      <vt:lpstr>Algorithm for Company Name Extraction</vt:lpstr>
      <vt:lpstr>Data Extraction: Company Address</vt:lpstr>
      <vt:lpstr>Solution to sort out Company Address </vt:lpstr>
      <vt:lpstr>Data Extraction: Industry Attributes from Description</vt:lpstr>
      <vt:lpstr>Algorithm to assign industry attributes to each company </vt:lpstr>
      <vt:lpstr>Database</vt:lpstr>
      <vt:lpstr>Data Visualization</vt:lpstr>
      <vt:lpstr>Recommendation Engine</vt:lpstr>
      <vt:lpstr>Feature Engineering</vt:lpstr>
      <vt:lpstr>PCA</vt:lpstr>
      <vt:lpstr>Recommendation Output</vt:lpstr>
      <vt:lpstr>Future Development – Current vs. Future</vt:lpstr>
      <vt:lpstr>Appendix</vt:lpstr>
      <vt:lpstr>Project Description in resume</vt:lpstr>
      <vt:lpstr>Limited information at linkedin</vt:lpstr>
      <vt:lpstr>Title</vt:lpstr>
      <vt:lpstr>Text</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Kazufumi Iwasaki</dc:creator>
  <cp:lastModifiedBy>Kazufumi Iwasaki</cp:lastModifiedBy>
  <cp:revision>394</cp:revision>
  <dcterms:created xsi:type="dcterms:W3CDTF">2016-01-07T18:34:17Z</dcterms:created>
  <dcterms:modified xsi:type="dcterms:W3CDTF">2017-09-12T04:44:41Z</dcterms:modified>
</cp:coreProperties>
</file>