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56" r:id="rId4"/>
    <p:sldId id="264" r:id="rId5"/>
    <p:sldId id="259" r:id="rId6"/>
    <p:sldId id="260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474-FC74-4687-9311-B3D676140D0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FC6-6844-4816-9E8F-5674BD5C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474-FC74-4687-9311-B3D676140D0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FC6-6844-4816-9E8F-5674BD5C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3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474-FC74-4687-9311-B3D676140D0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FC6-6844-4816-9E8F-5674BD5C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3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474-FC74-4687-9311-B3D676140D0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FC6-6844-4816-9E8F-5674BD5C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5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474-FC74-4687-9311-B3D676140D0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FC6-6844-4816-9E8F-5674BD5C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5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474-FC74-4687-9311-B3D676140D0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FC6-6844-4816-9E8F-5674BD5C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6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474-FC74-4687-9311-B3D676140D0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FC6-6844-4816-9E8F-5674BD5C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5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474-FC74-4687-9311-B3D676140D0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FC6-6844-4816-9E8F-5674BD5C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474-FC74-4687-9311-B3D676140D0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FC6-6844-4816-9E8F-5674BD5C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5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474-FC74-4687-9311-B3D676140D0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FC6-6844-4816-9E8F-5674BD5C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7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474-FC74-4687-9311-B3D676140D0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FC6-6844-4816-9E8F-5674BD5C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8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8B474-FC74-4687-9311-B3D676140D0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EFC6-6844-4816-9E8F-5674BD5C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9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Week3 - Learning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Three decision making models</a:t>
            </a:r>
            <a:endParaRPr lang="en-US" dirty="0"/>
          </a:p>
          <a:p>
            <a:pPr fontAlgn="ctr"/>
            <a:r>
              <a:rPr lang="en-US" dirty="0"/>
              <a:t>The rational actor model - assumes an organization makes rational decisions.</a:t>
            </a:r>
          </a:p>
          <a:p>
            <a:pPr fontAlgn="ctr"/>
            <a:r>
              <a:rPr lang="en-US" dirty="0"/>
              <a:t>The organizational process model - </a:t>
            </a:r>
            <a:r>
              <a:rPr lang="en-US" altLang="ja-JP" dirty="0"/>
              <a:t>complex organizations have standard way of doing things. Leaders break down a problem into pieces, assign it to "right" departments.</a:t>
            </a:r>
            <a:endParaRPr lang="en-US" dirty="0"/>
          </a:p>
          <a:p>
            <a:pPr fontAlgn="ctr"/>
            <a:r>
              <a:rPr lang="en-US" altLang="ja-JP" dirty="0"/>
              <a:t>Bureaucratic politics - where you stand depends on where you sit inside the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0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Week3 – Learning1 – Decision making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Decision making – example</a:t>
            </a:r>
          </a:p>
          <a:p>
            <a:r>
              <a:rPr lang="en-US" dirty="0" smtClean="0"/>
              <a:t>Back in 2011 Magnitude 9.0 earthquake hit the northern part of Japan. Tsunami followed the earthquake and washed away thousands of people.</a:t>
            </a:r>
          </a:p>
          <a:p>
            <a:r>
              <a:rPr lang="en-US" dirty="0" smtClean="0"/>
              <a:t>I was in Tokyo which is about 150 miles away from the epicenter.</a:t>
            </a:r>
          </a:p>
          <a:p>
            <a:r>
              <a:rPr lang="en-US" dirty="0" smtClean="0"/>
              <a:t>One of the biggest problem was a nuclear reactor. </a:t>
            </a:r>
            <a:r>
              <a:rPr lang="en-US" dirty="0" err="1" smtClean="0"/>
              <a:t>Tsuanmi</a:t>
            </a:r>
            <a:r>
              <a:rPr lang="en-US" dirty="0" smtClean="0"/>
              <a:t> disabled the pumps which were supposed to cool down the nuclear reactors.</a:t>
            </a:r>
          </a:p>
          <a:p>
            <a:r>
              <a:rPr lang="en-US" dirty="0" smtClean="0"/>
              <a:t>The insufficient cooling led to three nuclear meltdowns and the release of radioactive materials.</a:t>
            </a:r>
          </a:p>
          <a:p>
            <a:r>
              <a:rPr lang="en-US" dirty="0" smtClean="0"/>
              <a:t>Japanese government was pressed to take immediate action but very slow in sharing information and indecisive in making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9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Week4 – Learning1</a:t>
            </a:r>
            <a:endParaRPr 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 form is shaping our decisions”</a:t>
            </a:r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65" y="2840304"/>
            <a:ext cx="5262185" cy="301605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50" y="2840305"/>
            <a:ext cx="4664173" cy="30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0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Week4 – Learning2 – Various 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serving bias – attribute success to themselves and failure to others</a:t>
            </a:r>
          </a:p>
          <a:p>
            <a:r>
              <a:rPr lang="en-US" dirty="0" smtClean="0"/>
              <a:t>Ambiguity effect – prefer some decision options that have much more information than others.</a:t>
            </a:r>
          </a:p>
          <a:p>
            <a:r>
              <a:rPr lang="en-US" dirty="0" smtClean="0"/>
              <a:t>Endowment effect –  because of loss aversion, you find it harder to part with what you own than to acquire the equivalent thing</a:t>
            </a:r>
          </a:p>
          <a:p>
            <a:r>
              <a:rPr lang="en-US" dirty="0" smtClean="0"/>
              <a:t>Hindsight bias -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2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3634725"/>
            <a:ext cx="10029825" cy="30099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" y="-24462"/>
            <a:ext cx="101155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9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047750"/>
            <a:ext cx="10096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0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794000"/>
            <a:ext cx="9896475" cy="38481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223044"/>
            <a:ext cx="100488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0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909762"/>
            <a:ext cx="99631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6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Week6 Induction vs. Deduction</a:t>
            </a:r>
            <a:endParaRPr lang="en-US" dirty="0"/>
          </a:p>
        </p:txBody>
      </p:sp>
      <p:pic>
        <p:nvPicPr>
          <p:cNvPr id="1026" name="Picture 2" descr="https://reflectionsonkosovo.files.wordpress.com/2012/06/induction-deduction-1.png?w=300&amp;h=2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06" y="1774207"/>
            <a:ext cx="6253317" cy="429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9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244</Words>
  <Application>Microsoft Office PowerPoint</Application>
  <PresentationFormat>ワイド画面</PresentationFormat>
  <Paragraphs>20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Week3 - Learning</vt:lpstr>
      <vt:lpstr>Week3 – Learning1 – Decision making</vt:lpstr>
      <vt:lpstr>Week4 – Learning1</vt:lpstr>
      <vt:lpstr>Week4 – Learning2 – Various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Week6 Induction vs. Deduction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Kazufumi Iwasaki</dc:creator>
  <cp:lastModifiedBy>Kazufumi Iwasaki</cp:lastModifiedBy>
  <cp:revision>17</cp:revision>
  <dcterms:created xsi:type="dcterms:W3CDTF">2017-05-28T18:26:44Z</dcterms:created>
  <dcterms:modified xsi:type="dcterms:W3CDTF">2017-06-21T05:57:16Z</dcterms:modified>
</cp:coreProperties>
</file>