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5"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60" d="100"/>
          <a:sy n="60" d="100"/>
        </p:scale>
        <p:origin x="96" y="1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3538A4BE-CA23-44EB-9238-0C37997AC7AF}" type="datetimeFigureOut">
              <a:rPr lang="en-US" smtClean="0"/>
              <a:t>9/15/2017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352547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538A4BE-CA23-44EB-9238-0C37997AC7AF}" type="datetimeFigureOut">
              <a:rPr lang="en-US" smtClean="0"/>
              <a:t>9/15/2017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44080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538A4BE-CA23-44EB-9238-0C37997AC7AF}" type="datetimeFigureOut">
              <a:rPr lang="en-US" smtClean="0"/>
              <a:t>9/15/2017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390280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538A4BE-CA23-44EB-9238-0C37997AC7AF}" type="datetimeFigureOut">
              <a:rPr lang="en-US" smtClean="0"/>
              <a:t>9/15/2017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150001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3538A4BE-CA23-44EB-9238-0C37997AC7AF}" type="datetimeFigureOut">
              <a:rPr lang="en-US" smtClean="0"/>
              <a:t>9/15/2017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26088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3538A4BE-CA23-44EB-9238-0C37997AC7AF}" type="datetimeFigureOut">
              <a:rPr lang="en-US" smtClean="0"/>
              <a:t>9/15/2017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92089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3538A4BE-CA23-44EB-9238-0C37997AC7AF}" type="datetimeFigureOut">
              <a:rPr lang="en-US" smtClean="0"/>
              <a:t>9/15/2017</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21559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3538A4BE-CA23-44EB-9238-0C37997AC7AF}" type="datetimeFigureOut">
              <a:rPr lang="en-US" smtClean="0"/>
              <a:t>9/15/2017</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109831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538A4BE-CA23-44EB-9238-0C37997AC7AF}" type="datetimeFigureOut">
              <a:rPr lang="en-US" smtClean="0"/>
              <a:t>9/15/2017</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405031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538A4BE-CA23-44EB-9238-0C37997AC7AF}" type="datetimeFigureOut">
              <a:rPr lang="en-US" smtClean="0"/>
              <a:t>9/15/2017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388182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538A4BE-CA23-44EB-9238-0C37997AC7AF}" type="datetimeFigureOut">
              <a:rPr lang="en-US" smtClean="0"/>
              <a:t>9/15/2017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CC5EB7DA-AAC1-46BF-9702-9EF7DE5244AC}" type="slidenum">
              <a:rPr lang="en-US" smtClean="0"/>
              <a:t>‹#›</a:t>
            </a:fld>
            <a:endParaRPr lang="en-US"/>
          </a:p>
        </p:txBody>
      </p:sp>
    </p:spTree>
    <p:extLst>
      <p:ext uri="{BB962C8B-B14F-4D97-AF65-F5344CB8AC3E}">
        <p14:creationId xmlns:p14="http://schemas.microsoft.com/office/powerpoint/2010/main" val="296829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8A4BE-CA23-44EB-9238-0C37997AC7AF}" type="datetimeFigureOut">
              <a:rPr lang="en-US" smtClean="0"/>
              <a:t>9/15/2017</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EB7DA-AAC1-46BF-9702-9EF7DE5244AC}" type="slidenum">
              <a:rPr lang="en-US" smtClean="0"/>
              <a:t>‹#›</a:t>
            </a:fld>
            <a:endParaRPr lang="en-US"/>
          </a:p>
        </p:txBody>
      </p:sp>
    </p:spTree>
    <p:extLst>
      <p:ext uri="{BB962C8B-B14F-4D97-AF65-F5344CB8AC3E}">
        <p14:creationId xmlns:p14="http://schemas.microsoft.com/office/powerpoint/2010/main" val="14160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smtClean="0"/>
              <a:t>W207 MACHINE LEARNING</a:t>
            </a:r>
            <a:br>
              <a:rPr lang="en-US" dirty="0" smtClean="0"/>
            </a:br>
            <a:r>
              <a:rPr lang="en-US" dirty="0" smtClean="0"/>
              <a:t>WORK IN PROGRESS</a:t>
            </a:r>
            <a:endParaRPr lang="en-US" dirty="0"/>
          </a:p>
        </p:txBody>
      </p:sp>
    </p:spTree>
    <p:extLst>
      <p:ext uri="{BB962C8B-B14F-4D97-AF65-F5344CB8AC3E}">
        <p14:creationId xmlns:p14="http://schemas.microsoft.com/office/powerpoint/2010/main" val="2136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Table of Contents</a:t>
            </a:r>
            <a:endParaRPr lang="en-US" dirty="0"/>
          </a:p>
        </p:txBody>
      </p:sp>
      <p:sp>
        <p:nvSpPr>
          <p:cNvPr id="3" name="コンテンツ プレースホルダー 2"/>
          <p:cNvSpPr>
            <a:spLocks noGrp="1"/>
          </p:cNvSpPr>
          <p:nvPr>
            <p:ph idx="1"/>
          </p:nvPr>
        </p:nvSpPr>
        <p:spPr/>
        <p:txBody>
          <a:bodyPr/>
          <a:lstStyle/>
          <a:p>
            <a:r>
              <a:rPr lang="en-US" dirty="0" smtClean="0"/>
              <a:t>Unit01 Introduction</a:t>
            </a:r>
          </a:p>
          <a:p>
            <a:r>
              <a:rPr lang="en-US" dirty="0" smtClean="0"/>
              <a:t>Unit02 K-Nearest Neighbor</a:t>
            </a:r>
          </a:p>
          <a:p>
            <a:r>
              <a:rPr lang="en-US" dirty="0" smtClean="0"/>
              <a:t>Unit03 Naïve Bayes </a:t>
            </a:r>
            <a:endParaRPr lang="en-US" dirty="0"/>
          </a:p>
        </p:txBody>
      </p:sp>
    </p:spTree>
    <p:extLst>
      <p:ext uri="{BB962C8B-B14F-4D97-AF65-F5344CB8AC3E}">
        <p14:creationId xmlns:p14="http://schemas.microsoft.com/office/powerpoint/2010/main" val="37974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6+2 </a:t>
            </a:r>
            <a:r>
              <a:rPr lang="en-US" dirty="0"/>
              <a:t>Questions To Understand Any Machine Learning </a:t>
            </a:r>
            <a:r>
              <a:rPr lang="en-US" dirty="0" smtClean="0"/>
              <a:t>Algorithm</a:t>
            </a:r>
            <a:endParaRPr lang="en-US" dirty="0"/>
          </a:p>
        </p:txBody>
      </p:sp>
      <p:sp>
        <p:nvSpPr>
          <p:cNvPr id="3" name="コンテンツ プレースホルダー 2"/>
          <p:cNvSpPr>
            <a:spLocks noGrp="1"/>
          </p:cNvSpPr>
          <p:nvPr>
            <p:ph idx="1"/>
          </p:nvPr>
        </p:nvSpPr>
        <p:spPr>
          <a:xfrm>
            <a:off x="448887" y="1825625"/>
            <a:ext cx="11421687" cy="4351338"/>
          </a:xfrm>
        </p:spPr>
        <p:txBody>
          <a:bodyPr>
            <a:normAutofit fontScale="92500" lnSpcReduction="20000"/>
          </a:bodyPr>
          <a:lstStyle/>
          <a:p>
            <a:pPr marL="514350" indent="-514350" fontAlgn="base">
              <a:buFont typeface="+mj-lt"/>
              <a:buAutoNum type="arabicPeriod"/>
            </a:pPr>
            <a:r>
              <a:rPr lang="en-US" dirty="0"/>
              <a:t>How do you refer to the technique (</a:t>
            </a:r>
            <a:r>
              <a:rPr lang="en-US" i="1" dirty="0"/>
              <a:t>e.g. what name</a:t>
            </a:r>
            <a:r>
              <a:rPr lang="en-US" dirty="0"/>
              <a:t>)?</a:t>
            </a:r>
          </a:p>
          <a:p>
            <a:pPr marL="514350" indent="-514350" fontAlgn="base">
              <a:buFont typeface="+mj-lt"/>
              <a:buAutoNum type="arabicPeriod"/>
            </a:pPr>
            <a:r>
              <a:rPr lang="en-US" dirty="0"/>
              <a:t>How do you represent a learned model (</a:t>
            </a:r>
            <a:r>
              <a:rPr lang="en-US" i="1" dirty="0"/>
              <a:t>e.g. what coefficients</a:t>
            </a:r>
            <a:r>
              <a:rPr lang="en-US" dirty="0"/>
              <a:t>)?</a:t>
            </a:r>
          </a:p>
          <a:p>
            <a:pPr marL="514350" indent="-514350" fontAlgn="base">
              <a:buFont typeface="+mj-lt"/>
              <a:buAutoNum type="arabicPeriod"/>
            </a:pPr>
            <a:r>
              <a:rPr lang="en-US" dirty="0"/>
              <a:t>How </a:t>
            </a:r>
            <a:r>
              <a:rPr lang="en-US" dirty="0" smtClean="0"/>
              <a:t>do </a:t>
            </a:r>
            <a:r>
              <a:rPr lang="en-US" dirty="0"/>
              <a:t>you learn a model (</a:t>
            </a:r>
            <a:r>
              <a:rPr lang="en-US" i="1" dirty="0"/>
              <a:t>e.g. the optimization process from data to the representation</a:t>
            </a:r>
            <a:r>
              <a:rPr lang="en-US" dirty="0"/>
              <a:t>)?</a:t>
            </a:r>
          </a:p>
          <a:p>
            <a:pPr marL="514350" indent="-514350" fontAlgn="base">
              <a:buFont typeface="+mj-lt"/>
              <a:buAutoNum type="arabicPeriod"/>
            </a:pPr>
            <a:r>
              <a:rPr lang="en-US" dirty="0"/>
              <a:t>How do you make predictions from a learned model (</a:t>
            </a:r>
            <a:r>
              <a:rPr lang="en-US" i="1" dirty="0"/>
              <a:t>e.g. apply the model to new data</a:t>
            </a:r>
            <a:r>
              <a:rPr lang="en-US" dirty="0"/>
              <a:t>)?</a:t>
            </a:r>
          </a:p>
          <a:p>
            <a:pPr marL="514350" indent="-514350" fontAlgn="base">
              <a:buFont typeface="+mj-lt"/>
              <a:buAutoNum type="arabicPeriod"/>
            </a:pPr>
            <a:r>
              <a:rPr lang="en-US" dirty="0"/>
              <a:t>How do you best prepare your data for the modeling with the technique (</a:t>
            </a:r>
            <a:r>
              <a:rPr lang="en-US" i="1" dirty="0"/>
              <a:t>e.g. assumptions</a:t>
            </a:r>
            <a:r>
              <a:rPr lang="en-US" dirty="0"/>
              <a:t>)?</a:t>
            </a:r>
          </a:p>
          <a:p>
            <a:pPr marL="514350" indent="-514350" fontAlgn="base">
              <a:buFont typeface="+mj-lt"/>
              <a:buAutoNum type="arabicPeriod"/>
            </a:pPr>
            <a:r>
              <a:rPr lang="en-US" dirty="0"/>
              <a:t>How do you get more information on the technique (</a:t>
            </a:r>
            <a:r>
              <a:rPr lang="en-US" i="1" dirty="0"/>
              <a:t>e.g. where to look</a:t>
            </a:r>
            <a:r>
              <a:rPr lang="en-US" dirty="0" smtClean="0"/>
              <a:t>)?</a:t>
            </a:r>
          </a:p>
          <a:p>
            <a:pPr marL="514350" indent="-514350" fontAlgn="base">
              <a:buFont typeface="+mj-lt"/>
              <a:buAutoNum type="arabicPeriod"/>
            </a:pPr>
            <a:r>
              <a:rPr lang="en-US" dirty="0" smtClean="0"/>
              <a:t>What problem is the technique suited for?</a:t>
            </a:r>
          </a:p>
          <a:p>
            <a:pPr marL="514350" indent="-514350" fontAlgn="base">
              <a:buFont typeface="+mj-lt"/>
              <a:buAutoNum type="arabicPeriod"/>
            </a:pPr>
            <a:r>
              <a:rPr lang="en-US" dirty="0" smtClean="0"/>
              <a:t>What are advantages and disadvantages of the technique?</a:t>
            </a:r>
            <a:endParaRPr lang="en-US" dirty="0"/>
          </a:p>
        </p:txBody>
      </p:sp>
      <p:sp>
        <p:nvSpPr>
          <p:cNvPr id="4" name="正方形/長方形 3"/>
          <p:cNvSpPr/>
          <p:nvPr/>
        </p:nvSpPr>
        <p:spPr>
          <a:xfrm>
            <a:off x="838200" y="6311900"/>
            <a:ext cx="10515600" cy="369332"/>
          </a:xfrm>
          <a:prstGeom prst="rect">
            <a:avLst/>
          </a:prstGeom>
        </p:spPr>
        <p:txBody>
          <a:bodyPr wrap="square">
            <a:spAutoFit/>
          </a:bodyPr>
          <a:lstStyle/>
          <a:p>
            <a:r>
              <a:rPr lang="en-US" dirty="0"/>
              <a:t>https://machinelearningmastery.com/question-to-understand-any-machine-learning-algorithm/</a:t>
            </a:r>
          </a:p>
        </p:txBody>
      </p:sp>
    </p:spTree>
    <p:extLst>
      <p:ext uri="{BB962C8B-B14F-4D97-AF65-F5344CB8AC3E}">
        <p14:creationId xmlns:p14="http://schemas.microsoft.com/office/powerpoint/2010/main" val="134704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48998"/>
            <a:ext cx="10515600" cy="320340"/>
          </a:xfrm>
        </p:spPr>
        <p:txBody>
          <a:bodyPr>
            <a:noAutofit/>
          </a:bodyPr>
          <a:lstStyle/>
          <a:p>
            <a:r>
              <a:rPr lang="en-US" sz="2800" dirty="0" smtClean="0"/>
              <a:t>K-Nearest </a:t>
            </a:r>
            <a:r>
              <a:rPr lang="en-US" altLang="ja-JP" sz="2800" dirty="0" smtClean="0"/>
              <a:t>Neighbor</a:t>
            </a:r>
            <a:endParaRPr lang="en-US" sz="2800" dirty="0"/>
          </a:p>
        </p:txBody>
      </p:sp>
      <p:sp>
        <p:nvSpPr>
          <p:cNvPr id="4" name="コンテンツ プレースホルダー 3"/>
          <p:cNvSpPr>
            <a:spLocks noGrp="1"/>
          </p:cNvSpPr>
          <p:nvPr>
            <p:ph idx="1"/>
          </p:nvPr>
        </p:nvSpPr>
        <p:spPr>
          <a:xfrm>
            <a:off x="838200" y="773752"/>
            <a:ext cx="10515600" cy="5245940"/>
          </a:xfrm>
        </p:spPr>
        <p:txBody>
          <a:bodyPr>
            <a:noAutofit/>
          </a:bodyPr>
          <a:lstStyle/>
          <a:p>
            <a:pPr marL="514350" indent="-514350">
              <a:buFont typeface="+mj-lt"/>
              <a:buAutoNum type="arabicPeriod"/>
            </a:pPr>
            <a:r>
              <a:rPr lang="en-US" sz="1600" b="1" dirty="0" smtClean="0"/>
              <a:t>Type:</a:t>
            </a:r>
            <a:r>
              <a:rPr lang="en-US" sz="1600" dirty="0" smtClean="0"/>
              <a:t> Distance-based algorithm, lazy learner, instance-based learning algorithm</a:t>
            </a:r>
          </a:p>
          <a:p>
            <a:pPr marL="514350" indent="-514350">
              <a:buFont typeface="+mj-lt"/>
              <a:buAutoNum type="arabicPeriod"/>
            </a:pPr>
            <a:r>
              <a:rPr lang="en-US" sz="1600" b="1" dirty="0" smtClean="0"/>
              <a:t>Representation: NA</a:t>
            </a:r>
          </a:p>
          <a:p>
            <a:pPr marL="514350" indent="-514350">
              <a:buFont typeface="+mj-lt"/>
              <a:buAutoNum type="arabicPeriod"/>
            </a:pPr>
            <a:r>
              <a:rPr lang="en-US" sz="1600" b="1" dirty="0"/>
              <a:t>L</a:t>
            </a:r>
            <a:r>
              <a:rPr lang="en-US" sz="1600" b="1" dirty="0" smtClean="0"/>
              <a:t>earning: </a:t>
            </a:r>
            <a:r>
              <a:rPr lang="en-US" sz="1600" dirty="0" smtClean="0"/>
              <a:t>The model doesn’t explicitly learn the data. Instead, it memorizes the training instances which are subsequently used as knowledge for prediction phase.</a:t>
            </a:r>
          </a:p>
          <a:p>
            <a:pPr marL="514350" indent="-514350">
              <a:buFont typeface="+mj-lt"/>
              <a:buAutoNum type="arabicPeriod"/>
            </a:pPr>
            <a:r>
              <a:rPr lang="en-US" sz="1600" b="1" dirty="0" smtClean="0"/>
              <a:t>Predictions:</a:t>
            </a:r>
          </a:p>
          <a:p>
            <a:pPr marL="971550" lvl="1" indent="-514350">
              <a:buFont typeface="+mj-lt"/>
              <a:buAutoNum type="arabicPeriod"/>
            </a:pPr>
            <a:r>
              <a:rPr lang="en-US" sz="1600" dirty="0" smtClean="0"/>
              <a:t>Compute distance between new data-set x and training observations. We call the k points in the training data that are closest to x the set A. (Note that K is usually odd to prevent situations)</a:t>
            </a:r>
          </a:p>
          <a:p>
            <a:pPr marL="971550" lvl="1" indent="-514350">
              <a:buFont typeface="+mj-lt"/>
              <a:buAutoNum type="arabicPeriod"/>
            </a:pPr>
            <a:r>
              <a:rPr lang="en-US" sz="1600" dirty="0" smtClean="0"/>
              <a:t>Input x gets assigned to the class with the largest number of votes.</a:t>
            </a:r>
          </a:p>
          <a:p>
            <a:pPr marL="514350" indent="-514350">
              <a:buFont typeface="+mj-lt"/>
              <a:buAutoNum type="arabicPeriod"/>
            </a:pPr>
            <a:r>
              <a:rPr lang="en-US" sz="1600" b="1" dirty="0" smtClean="0"/>
              <a:t>Model preparation:</a:t>
            </a:r>
            <a:r>
              <a:rPr lang="en-US" sz="1600" dirty="0" smtClean="0"/>
              <a:t> Feature scaling. </a:t>
            </a:r>
          </a:p>
          <a:p>
            <a:pPr marL="514350" indent="-514350">
              <a:buFont typeface="+mj-lt"/>
              <a:buAutoNum type="arabicPeriod"/>
            </a:pPr>
            <a:r>
              <a:rPr lang="en-US" sz="1600" b="1" dirty="0" smtClean="0"/>
              <a:t>Problem to solve:</a:t>
            </a:r>
            <a:r>
              <a:rPr lang="en-US" sz="1600" dirty="0" smtClean="0"/>
              <a:t> Computer vision, recommender systems</a:t>
            </a:r>
          </a:p>
          <a:p>
            <a:pPr marL="514350" indent="-514350">
              <a:buFont typeface="+mj-lt"/>
              <a:buAutoNum type="arabicPeriod"/>
            </a:pPr>
            <a:r>
              <a:rPr lang="en-US" sz="1600" b="1" dirty="0" smtClean="0"/>
              <a:t>Advantage:</a:t>
            </a:r>
            <a:r>
              <a:rPr lang="en-US" sz="1600" dirty="0" smtClean="0"/>
              <a:t> Easy to interpret, predictive power, can handle extreme multi-class problems</a:t>
            </a:r>
          </a:p>
          <a:p>
            <a:pPr marL="514350" indent="-514350">
              <a:buFont typeface="+mj-lt"/>
              <a:buAutoNum type="arabicPeriod"/>
            </a:pPr>
            <a:r>
              <a:rPr lang="en-US" sz="1600" b="1" dirty="0" smtClean="0"/>
              <a:t>Disadvantage:</a:t>
            </a:r>
            <a:r>
              <a:rPr lang="en-US" sz="1600" dirty="0" smtClean="0"/>
              <a:t> Expensive and slow to predict new instances. Requires dimension reduction. </a:t>
            </a:r>
            <a:r>
              <a:rPr lang="en-US" sz="1600" dirty="0"/>
              <a:t> </a:t>
            </a:r>
            <a:r>
              <a:rPr lang="en-US" sz="1600" dirty="0" smtClean="0"/>
              <a:t>Sensitive to outlier. Doesn’t handle categorical data well.</a:t>
            </a:r>
          </a:p>
          <a:p>
            <a:pPr marL="514350" indent="-514350">
              <a:buFont typeface="+mj-lt"/>
              <a:buAutoNum type="arabicPeriod"/>
            </a:pPr>
            <a:r>
              <a:rPr lang="en-US" sz="1600" b="1" dirty="0" err="1" smtClean="0"/>
              <a:t>Hyperparameters</a:t>
            </a:r>
            <a:r>
              <a:rPr lang="en-US" sz="1600" b="1" dirty="0" smtClean="0"/>
              <a:t> </a:t>
            </a:r>
            <a:r>
              <a:rPr lang="en-US" sz="1600" b="1" dirty="0" smtClean="0"/>
              <a:t>to tune: </a:t>
            </a:r>
          </a:p>
          <a:p>
            <a:pPr marL="971550" lvl="1" indent="-514350">
              <a:buFont typeface="+mj-lt"/>
              <a:buAutoNum type="arabicPeriod"/>
            </a:pPr>
            <a:r>
              <a:rPr lang="en-US" sz="1600" dirty="0" smtClean="0"/>
              <a:t>K: number of neighbors. Smaller k leads to </a:t>
            </a:r>
            <a:r>
              <a:rPr lang="en-US" sz="1600" dirty="0" smtClean="0"/>
              <a:t>overfitting(variance) </a:t>
            </a:r>
            <a:r>
              <a:rPr lang="en-US" sz="1600" dirty="0" smtClean="0"/>
              <a:t>while larger k leads to high bias. </a:t>
            </a:r>
          </a:p>
          <a:p>
            <a:pPr marL="971550" lvl="1" indent="-514350">
              <a:buFont typeface="+mj-lt"/>
              <a:buAutoNum type="arabicPeriod"/>
            </a:pPr>
            <a:r>
              <a:rPr lang="en-US" sz="1600" dirty="0" smtClean="0"/>
              <a:t>Distance function: </a:t>
            </a:r>
          </a:p>
        </p:txBody>
      </p:sp>
    </p:spTree>
    <p:extLst>
      <p:ext uri="{BB962C8B-B14F-4D97-AF65-F5344CB8AC3E}">
        <p14:creationId xmlns:p14="http://schemas.microsoft.com/office/powerpoint/2010/main" val="137496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K-Nearest </a:t>
            </a:r>
            <a:r>
              <a:rPr lang="en-US" altLang="ja-JP" dirty="0" smtClean="0"/>
              <a:t>Neighbor – Key Visualizations</a:t>
            </a:r>
            <a:endParaRPr lang="en-US" dirty="0"/>
          </a:p>
        </p:txBody>
      </p:sp>
    </p:spTree>
    <p:extLst>
      <p:ext uri="{BB962C8B-B14F-4D97-AF65-F5344CB8AC3E}">
        <p14:creationId xmlns:p14="http://schemas.microsoft.com/office/powerpoint/2010/main" val="150264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Distance Metrics</a:t>
            </a:r>
            <a:endParaRPr lang="en-US" dirty="0"/>
          </a:p>
        </p:txBody>
      </p:sp>
      <p:sp>
        <p:nvSpPr>
          <p:cNvPr id="3" name="コンテンツ プレースホルダー 2"/>
          <p:cNvSpPr>
            <a:spLocks noGrp="1"/>
          </p:cNvSpPr>
          <p:nvPr>
            <p:ph idx="1"/>
          </p:nvPr>
        </p:nvSpPr>
        <p:spPr/>
        <p:txBody>
          <a:bodyPr/>
          <a:lstStyle/>
          <a:p>
            <a:r>
              <a:rPr lang="en-US" dirty="0" smtClean="0"/>
              <a:t>Distance “Measure” can be anything</a:t>
            </a:r>
          </a:p>
          <a:p>
            <a:r>
              <a:rPr lang="en-US" dirty="0" smtClean="0"/>
              <a:t>Distance metric is specific</a:t>
            </a:r>
            <a:endParaRPr lang="en-US" dirty="0"/>
          </a:p>
        </p:txBody>
      </p:sp>
      <p:pic>
        <p:nvPicPr>
          <p:cNvPr id="4" name="図 3"/>
          <p:cNvPicPr>
            <a:picLocks noChangeAspect="1"/>
          </p:cNvPicPr>
          <p:nvPr/>
        </p:nvPicPr>
        <p:blipFill>
          <a:blip r:embed="rId2"/>
          <a:stretch>
            <a:fillRect/>
          </a:stretch>
        </p:blipFill>
        <p:spPr>
          <a:xfrm>
            <a:off x="7893969" y="1245518"/>
            <a:ext cx="2981325" cy="3019425"/>
          </a:xfrm>
          <a:prstGeom prst="rect">
            <a:avLst/>
          </a:prstGeom>
        </p:spPr>
      </p:pic>
      <p:pic>
        <p:nvPicPr>
          <p:cNvPr id="5" name="図 4"/>
          <p:cNvPicPr>
            <a:picLocks noChangeAspect="1"/>
          </p:cNvPicPr>
          <p:nvPr/>
        </p:nvPicPr>
        <p:blipFill>
          <a:blip r:embed="rId3"/>
          <a:stretch>
            <a:fillRect/>
          </a:stretch>
        </p:blipFill>
        <p:spPr>
          <a:xfrm>
            <a:off x="3762375" y="2871787"/>
            <a:ext cx="4667250" cy="1114425"/>
          </a:xfrm>
          <a:prstGeom prst="rect">
            <a:avLst/>
          </a:prstGeom>
        </p:spPr>
      </p:pic>
    </p:spTree>
    <p:extLst>
      <p:ext uri="{BB962C8B-B14F-4D97-AF65-F5344CB8AC3E}">
        <p14:creationId xmlns:p14="http://schemas.microsoft.com/office/powerpoint/2010/main" val="11996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48998"/>
            <a:ext cx="10515600" cy="320340"/>
          </a:xfrm>
        </p:spPr>
        <p:txBody>
          <a:bodyPr>
            <a:noAutofit/>
          </a:bodyPr>
          <a:lstStyle/>
          <a:p>
            <a:r>
              <a:rPr lang="en-US" sz="2800" dirty="0" smtClean="0"/>
              <a:t>Naïve Bayes</a:t>
            </a:r>
            <a:endParaRPr lang="en-US" sz="2800" dirty="0"/>
          </a:p>
        </p:txBody>
      </p:sp>
      <p:sp>
        <p:nvSpPr>
          <p:cNvPr id="4" name="コンテンツ プレースホルダー 3"/>
          <p:cNvSpPr>
            <a:spLocks noGrp="1"/>
          </p:cNvSpPr>
          <p:nvPr>
            <p:ph idx="1"/>
          </p:nvPr>
        </p:nvSpPr>
        <p:spPr>
          <a:xfrm>
            <a:off x="838200" y="773752"/>
            <a:ext cx="10515600" cy="5245940"/>
          </a:xfrm>
        </p:spPr>
        <p:txBody>
          <a:bodyPr>
            <a:noAutofit/>
          </a:bodyPr>
          <a:lstStyle/>
          <a:p>
            <a:pPr marL="514350" indent="-514350">
              <a:buFont typeface="+mj-lt"/>
              <a:buAutoNum type="arabicPeriod"/>
            </a:pPr>
            <a:r>
              <a:rPr lang="en-US" sz="1600" b="1" dirty="0" smtClean="0"/>
              <a:t>Type:</a:t>
            </a:r>
            <a:r>
              <a:rPr lang="en-US" sz="1600" dirty="0" smtClean="0"/>
              <a:t> Probability-based model</a:t>
            </a:r>
          </a:p>
          <a:p>
            <a:pPr marL="514350" indent="-514350">
              <a:buFont typeface="+mj-lt"/>
              <a:buAutoNum type="arabicPeriod"/>
            </a:pPr>
            <a:r>
              <a:rPr lang="en-US" sz="1600" b="1" dirty="0" smtClean="0"/>
              <a:t>Representation: </a:t>
            </a:r>
          </a:p>
          <a:p>
            <a:pPr marL="514350" indent="-514350">
              <a:buFont typeface="+mj-lt"/>
              <a:buAutoNum type="arabicPeriod"/>
            </a:pPr>
            <a:endParaRPr lang="en-US" sz="1600" b="1" dirty="0"/>
          </a:p>
          <a:p>
            <a:pPr marL="514350" indent="-514350">
              <a:buFont typeface="+mj-lt"/>
              <a:buAutoNum type="arabicPeriod"/>
            </a:pPr>
            <a:endParaRPr lang="en-US" sz="1600" b="1" dirty="0" smtClean="0"/>
          </a:p>
          <a:p>
            <a:pPr marL="514350" indent="-514350">
              <a:buFont typeface="+mj-lt"/>
              <a:buAutoNum type="arabicPeriod"/>
            </a:pPr>
            <a:r>
              <a:rPr lang="en-US" sz="1600" b="1" dirty="0" smtClean="0"/>
              <a:t>Learning: </a:t>
            </a:r>
          </a:p>
          <a:p>
            <a:pPr marL="971550" lvl="1" indent="-514350">
              <a:buFont typeface="+mj-lt"/>
              <a:buAutoNum type="arabicPeriod"/>
            </a:pPr>
            <a:r>
              <a:rPr lang="en-US" sz="1600" dirty="0" smtClean="0"/>
              <a:t>Describe  probability of class C given the features provided</a:t>
            </a:r>
          </a:p>
          <a:p>
            <a:pPr marL="971550" lvl="1" indent="-514350">
              <a:buFont typeface="+mj-lt"/>
              <a:buAutoNum type="arabicPeriod"/>
            </a:pPr>
            <a:r>
              <a:rPr lang="en-US" sz="1600" dirty="0" smtClean="0"/>
              <a:t>Compute parameters to </a:t>
            </a:r>
            <a:r>
              <a:rPr lang="en-US" sz="1600" dirty="0"/>
              <a:t>m</a:t>
            </a:r>
            <a:r>
              <a:rPr lang="en-US" sz="1600" dirty="0" smtClean="0"/>
              <a:t>aximize the probability of getting the features given class C (MLE)</a:t>
            </a:r>
          </a:p>
          <a:p>
            <a:pPr marL="514350" indent="-514350">
              <a:buFont typeface="+mj-lt"/>
              <a:buAutoNum type="arabicPeriod"/>
            </a:pPr>
            <a:r>
              <a:rPr lang="en-US" sz="1600" b="1" dirty="0" smtClean="0"/>
              <a:t>Predictions:</a:t>
            </a:r>
          </a:p>
          <a:p>
            <a:pPr marL="971550" lvl="1" indent="-514350">
              <a:buFont typeface="+mj-lt"/>
              <a:buAutoNum type="arabicPeriod"/>
            </a:pPr>
            <a:r>
              <a:rPr lang="en-US" sz="1600" dirty="0" smtClean="0"/>
              <a:t>Plug and play</a:t>
            </a:r>
          </a:p>
          <a:p>
            <a:pPr marL="514350" indent="-514350">
              <a:buFont typeface="+mj-lt"/>
              <a:buAutoNum type="arabicPeriod"/>
            </a:pPr>
            <a:r>
              <a:rPr lang="en-US" sz="1600" b="1" dirty="0" smtClean="0"/>
              <a:t>Model preparation:</a:t>
            </a:r>
            <a:r>
              <a:rPr lang="en-US" sz="1600" dirty="0" smtClean="0"/>
              <a:t> 1) “Naïve” assumptions are that all of the features in the dataset are equally important and independent. 2) Each feature must be categorical in order to create the combinations of class and features values comprising the matrix</a:t>
            </a:r>
          </a:p>
          <a:p>
            <a:pPr marL="514350" indent="-514350">
              <a:buFont typeface="+mj-lt"/>
              <a:buAutoNum type="arabicPeriod"/>
            </a:pPr>
            <a:r>
              <a:rPr lang="en-US" sz="1600" b="1" dirty="0" smtClean="0"/>
              <a:t>Problem to solve:</a:t>
            </a:r>
            <a:r>
              <a:rPr lang="en-US" sz="1600" dirty="0" smtClean="0"/>
              <a:t> Text classification, Spam detection, Real time prediction</a:t>
            </a:r>
          </a:p>
          <a:p>
            <a:pPr marL="514350" indent="-514350">
              <a:buFont typeface="+mj-lt"/>
              <a:buAutoNum type="arabicPeriod"/>
            </a:pPr>
            <a:r>
              <a:rPr lang="en-US" sz="1600" b="1" dirty="0" smtClean="0"/>
              <a:t>Advantage:</a:t>
            </a:r>
            <a:r>
              <a:rPr lang="en-US" sz="1600" dirty="0" smtClean="0"/>
              <a:t>  Simple, fast (easy to parallelize, just to count), does well with noisy and missing data, </a:t>
            </a:r>
          </a:p>
          <a:p>
            <a:pPr marL="514350" indent="-514350">
              <a:buFont typeface="+mj-lt"/>
              <a:buAutoNum type="arabicPeriod"/>
            </a:pPr>
            <a:r>
              <a:rPr lang="en-US" sz="1600" b="1" dirty="0" smtClean="0"/>
              <a:t>Disadvantage: </a:t>
            </a:r>
            <a:r>
              <a:rPr lang="en-US" sz="1600" dirty="0" smtClean="0"/>
              <a:t>Not ideal for datasets with large number of numeric features, </a:t>
            </a:r>
          </a:p>
          <a:p>
            <a:pPr marL="514350" indent="-514350">
              <a:buFont typeface="+mj-lt"/>
              <a:buAutoNum type="arabicPeriod"/>
            </a:pPr>
            <a:r>
              <a:rPr lang="en-US" sz="1600" b="1" dirty="0" err="1" smtClean="0"/>
              <a:t>Hyperparameters</a:t>
            </a:r>
            <a:r>
              <a:rPr lang="en-US" sz="1600" b="1" dirty="0" smtClean="0"/>
              <a:t> </a:t>
            </a:r>
            <a:r>
              <a:rPr lang="en-US" sz="1600" b="1" dirty="0" smtClean="0"/>
              <a:t>to tune:  </a:t>
            </a:r>
            <a:r>
              <a:rPr lang="en-US" sz="1600" dirty="0" smtClean="0"/>
              <a:t>Conditional probabilities. </a:t>
            </a:r>
          </a:p>
        </p:txBody>
      </p:sp>
      <p:pic>
        <p:nvPicPr>
          <p:cNvPr id="5" name="図 4"/>
          <p:cNvPicPr>
            <a:picLocks noChangeAspect="1"/>
          </p:cNvPicPr>
          <p:nvPr/>
        </p:nvPicPr>
        <p:blipFill rotWithShape="1">
          <a:blip r:embed="rId2"/>
          <a:srcRect b="17580"/>
          <a:stretch/>
        </p:blipFill>
        <p:spPr>
          <a:xfrm>
            <a:off x="4626426" y="773752"/>
            <a:ext cx="3581400" cy="1577947"/>
          </a:xfrm>
          <a:prstGeom prst="rect">
            <a:avLst/>
          </a:prstGeom>
        </p:spPr>
      </p:pic>
      <p:sp>
        <p:nvSpPr>
          <p:cNvPr id="3" name="正方形/長方形 2"/>
          <p:cNvSpPr/>
          <p:nvPr/>
        </p:nvSpPr>
        <p:spPr>
          <a:xfrm>
            <a:off x="1536671" y="6139440"/>
            <a:ext cx="5493427" cy="369332"/>
          </a:xfrm>
          <a:prstGeom prst="rect">
            <a:avLst/>
          </a:prstGeom>
        </p:spPr>
        <p:txBody>
          <a:bodyPr wrap="none">
            <a:spAutoFit/>
          </a:bodyPr>
          <a:lstStyle/>
          <a:p>
            <a:r>
              <a:rPr lang="en-US" dirty="0"/>
              <a:t>http://scikit-learn.org/stable/modules/naive_bayes.html</a:t>
            </a:r>
          </a:p>
        </p:txBody>
      </p:sp>
    </p:spTree>
    <p:extLst>
      <p:ext uri="{BB962C8B-B14F-4D97-AF65-F5344CB8AC3E}">
        <p14:creationId xmlns:p14="http://schemas.microsoft.com/office/powerpoint/2010/main" val="331301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en-US"/>
          </a:p>
        </p:txBody>
      </p:sp>
      <p:sp>
        <p:nvSpPr>
          <p:cNvPr id="3" name="コンテンツ プレースホルダー 2"/>
          <p:cNvSpPr>
            <a:spLocks noGrp="1"/>
          </p:cNvSpPr>
          <p:nvPr>
            <p:ph idx="1"/>
          </p:nvPr>
        </p:nvSpPr>
        <p:spPr/>
        <p:txBody>
          <a:bodyPr/>
          <a:lstStyle/>
          <a:p>
            <a:r>
              <a:rPr lang="en-US" dirty="0" smtClean="0"/>
              <a:t>Laplace smoothing</a:t>
            </a:r>
            <a:endParaRPr lang="en-US" dirty="0"/>
          </a:p>
        </p:txBody>
      </p:sp>
    </p:spTree>
    <p:extLst>
      <p:ext uri="{BB962C8B-B14F-4D97-AF65-F5344CB8AC3E}">
        <p14:creationId xmlns:p14="http://schemas.microsoft.com/office/powerpoint/2010/main" val="11637712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481</Words>
  <Application>Microsoft Office PowerPoint</Application>
  <PresentationFormat>ワイド画面</PresentationFormat>
  <Paragraphs>50</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W207 MACHINE LEARNING WORK IN PROGRESS</vt:lpstr>
      <vt:lpstr>Table of Contents</vt:lpstr>
      <vt:lpstr>6+2 Questions To Understand Any Machine Learning Algorithm</vt:lpstr>
      <vt:lpstr>K-Nearest Neighbor</vt:lpstr>
      <vt:lpstr>K-Nearest Neighbor – Key Visualizations</vt:lpstr>
      <vt:lpstr>Distance Metrics</vt:lpstr>
      <vt:lpstr>Naïve Bayes</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W207 MACHINE LEARNING WORK IN PROGRESS</dc:title>
  <dc:creator>Kazufumi Iwasaki</dc:creator>
  <cp:lastModifiedBy>Kazufumi Iwasaki</cp:lastModifiedBy>
  <cp:revision>75</cp:revision>
  <dcterms:created xsi:type="dcterms:W3CDTF">2017-09-11T06:02:09Z</dcterms:created>
  <dcterms:modified xsi:type="dcterms:W3CDTF">2017-09-16T05:53:47Z</dcterms:modified>
</cp:coreProperties>
</file>