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7" r:id="rId2"/>
    <p:sldId id="260" r:id="rId3"/>
    <p:sldId id="264" r:id="rId4"/>
    <p:sldId id="261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97" autoAdjust="0"/>
    <p:restoredTop sz="79583" autoAdjust="0"/>
  </p:normalViewPr>
  <p:slideViewPr>
    <p:cSldViewPr snapToGrid="0" snapToObjects="1">
      <p:cViewPr varScale="1">
        <p:scale>
          <a:sx n="66" d="100"/>
          <a:sy n="66" d="100"/>
        </p:scale>
        <p:origin x="84" y="8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7BFB8-99AF-A843-B6E3-D2ADA671AAC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6A15-F1B3-B449-A27A-E6BC284C4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Data collection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Used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tweepy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to collect tweets including keywords related to the selected products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Cleaned-up data by removing “http//…”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Stored the data in csv format</a:t>
            </a:r>
          </a:p>
          <a:p>
            <a:endParaRPr lang="en-US" dirty="0" smtClean="0"/>
          </a:p>
          <a:p>
            <a:r>
              <a:rPr lang="en-US" dirty="0" smtClean="0"/>
              <a:t>Sentiment</a:t>
            </a:r>
            <a:r>
              <a:rPr lang="en-US" baseline="0" dirty="0" smtClean="0"/>
              <a:t> Analysis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Implemented some basic sentiment analysis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Currently working on ways to integrate it into data architecture </a:t>
            </a:r>
          </a:p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6A15-F1B3-B449-A27A-E6BC284C45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48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6A15-F1B3-B449-A27A-E6BC284C45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6A15-F1B3-B449-A27A-E6BC284C45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9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FB804-6BE5-CE4A-A52C-DB16CAFAE0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FB804-6BE5-CE4A-A52C-DB16CAFAE0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FB804-6BE5-CE4A-A52C-DB16CAFAE028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ECECB7-67D4-A44F-BF51-25EF3F41E3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6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New Product Sentiment Analysis Using Twitter  </a:t>
            </a:r>
            <a:endParaRPr lang="en-US" sz="4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Cheng </a:t>
            </a:r>
            <a:r>
              <a:rPr lang="en-US" dirty="0" err="1" smtClean="0"/>
              <a:t>cheng</a:t>
            </a:r>
            <a:r>
              <a:rPr lang="en-US" dirty="0" smtClean="0"/>
              <a:t>, K Iwasaki, David Larance</a:t>
            </a:r>
          </a:p>
          <a:p>
            <a:r>
              <a:rPr lang="en-US" dirty="0" smtClean="0"/>
              <a:t>W205 </a:t>
            </a:r>
            <a:r>
              <a:rPr lang="mr-IN" dirty="0" smtClean="0"/>
              <a:t>–</a:t>
            </a:r>
            <a:r>
              <a:rPr lang="en-US" dirty="0" smtClean="0"/>
              <a:t> Section 2</a:t>
            </a:r>
          </a:p>
          <a:p>
            <a:r>
              <a:rPr lang="en-US" dirty="0" smtClean="0"/>
              <a:t>Progress Report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1" y="1406267"/>
            <a:ext cx="1406978" cy="113010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4354286" y="315713"/>
            <a:ext cx="2090057" cy="1090554"/>
          </a:xfrm>
          <a:prstGeom prst="wedgeEllipseCallout">
            <a:avLst>
              <a:gd name="adj1" fmla="val -70139"/>
              <a:gd name="adj2" fmla="val 598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71" y="527281"/>
            <a:ext cx="263978" cy="667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072" y="435677"/>
            <a:ext cx="244929" cy="414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489" y="914249"/>
            <a:ext cx="826407" cy="3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2680" y="286605"/>
            <a:ext cx="7543800" cy="64231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Project Summary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09435" y="2508723"/>
            <a:ext cx="2473966" cy="1339010"/>
            <a:chOff x="420913" y="3639485"/>
            <a:chExt cx="3831772" cy="222065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913" y="4730039"/>
              <a:ext cx="1406978" cy="1130103"/>
            </a:xfrm>
            <a:prstGeom prst="rect">
              <a:avLst/>
            </a:prstGeom>
          </p:spPr>
        </p:pic>
        <p:sp>
          <p:nvSpPr>
            <p:cNvPr id="4" name="Oval Callout 3"/>
            <p:cNvSpPr/>
            <p:nvPr/>
          </p:nvSpPr>
          <p:spPr>
            <a:xfrm>
              <a:off x="2162628" y="3639485"/>
              <a:ext cx="2090057" cy="1090554"/>
            </a:xfrm>
            <a:prstGeom prst="wedgeEllipseCallout">
              <a:avLst>
                <a:gd name="adj1" fmla="val -70139"/>
                <a:gd name="adj2" fmla="val 598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0513" y="3851053"/>
              <a:ext cx="263978" cy="66741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3414" y="3759449"/>
              <a:ext cx="244929" cy="41488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5831" y="4238021"/>
              <a:ext cx="826407" cy="33595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32680" y="1037419"/>
            <a:ext cx="706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Build data architecture to systematically collect, store, process and visualize Tweets about new products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32" y="5289971"/>
            <a:ext cx="698500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71832" y="5516654"/>
            <a:ext cx="87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Reporting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727" y="5282806"/>
            <a:ext cx="698500" cy="762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12244" y="5398475"/>
            <a:ext cx="87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Data Analysis</a:t>
            </a:r>
          </a:p>
          <a:p>
            <a:pPr marL="285750" indent="-285750" algn="ctr">
              <a:buFont typeface="Arial" charset="0"/>
              <a:buChar char="•"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1271832" y="3715710"/>
            <a:ext cx="1383441" cy="1583060"/>
          </a:xfrm>
          <a:prstGeom prst="downArrow">
            <a:avLst>
              <a:gd name="adj1" fmla="val 50000"/>
              <a:gd name="adj2" fmla="val 598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57580" y="4299866"/>
            <a:ext cx="12409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Tweets,</a:t>
            </a:r>
          </a:p>
          <a:p>
            <a:pPr algn="ctr"/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ReTweets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&amp;</a:t>
            </a:r>
          </a:p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Mentions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09435" y="1944914"/>
            <a:ext cx="220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Project concept</a:t>
            </a:r>
            <a:endParaRPr lang="en-US" u="sng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15025" y="1944914"/>
            <a:ext cx="293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Domain: Smart speaker</a:t>
            </a:r>
            <a:endParaRPr lang="en-US" u="sng" dirty="0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230" y="3038733"/>
            <a:ext cx="1958159" cy="210496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9313" y="2869628"/>
            <a:ext cx="1670971" cy="242914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4608453" y="5578731"/>
            <a:ext cx="23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Google Home</a:t>
            </a:r>
            <a:endParaRPr lang="en-US" i="1" u="sng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33363" y="5578731"/>
            <a:ext cx="23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Amazon Echo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2189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2680" y="286605"/>
            <a:ext cx="7543800" cy="64231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Progress Summary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532679" y="1429305"/>
            <a:ext cx="7943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Researched and designed data architecture for the project based on assessment of demands of the processing and analysis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Tested twitter APIs and collected tweets including some key words related to the selected products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Tested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some basic sentiment analysis to learn mechanics of sentiment analysis and looking for ways to integrate the analysis into the data architecture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2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2680" y="286605"/>
            <a:ext cx="7543800" cy="64231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 Architecture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300451" y="1611085"/>
            <a:ext cx="1611085" cy="3135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角丸四角形 12"/>
          <p:cNvSpPr/>
          <p:nvPr/>
        </p:nvSpPr>
        <p:spPr>
          <a:xfrm>
            <a:off x="2063936" y="1611085"/>
            <a:ext cx="1611085" cy="3135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角丸四角形 18"/>
          <p:cNvSpPr/>
          <p:nvPr/>
        </p:nvSpPr>
        <p:spPr>
          <a:xfrm>
            <a:off x="3827421" y="1611085"/>
            <a:ext cx="1611085" cy="3135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角丸四角形 20"/>
          <p:cNvSpPr/>
          <p:nvPr/>
        </p:nvSpPr>
        <p:spPr>
          <a:xfrm>
            <a:off x="5537201" y="1611084"/>
            <a:ext cx="1611085" cy="3135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角丸四角形 21"/>
          <p:cNvSpPr/>
          <p:nvPr/>
        </p:nvSpPr>
        <p:spPr>
          <a:xfrm>
            <a:off x="7300686" y="1611085"/>
            <a:ext cx="1611085" cy="31350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3650" y="5078433"/>
            <a:ext cx="12235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u="sng" dirty="0" smtClean="0"/>
              <a:t>Data source</a:t>
            </a:r>
            <a:endParaRPr lang="en-US" sz="2100" b="1" u="sng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30849" y="5078433"/>
            <a:ext cx="1310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u="sng" dirty="0" smtClean="0"/>
              <a:t>Data storage</a:t>
            </a:r>
            <a:endParaRPr lang="en-US" sz="2100" b="1" u="sng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26115" y="5078433"/>
            <a:ext cx="1611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u="sng" dirty="0" smtClean="0"/>
              <a:t>Data processing</a:t>
            </a:r>
            <a:endParaRPr lang="en-US" sz="2100" b="1" u="sng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59852" y="5078433"/>
            <a:ext cx="1611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u="sng" dirty="0" smtClean="0"/>
              <a:t>Sentiment analysis</a:t>
            </a:r>
            <a:endParaRPr lang="en-US" sz="2100" b="1" u="sng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22458" y="5078433"/>
            <a:ext cx="1611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u="sng" dirty="0" smtClean="0"/>
              <a:t>Data visualization</a:t>
            </a:r>
            <a:endParaRPr lang="en-US" sz="2100" b="1" u="sng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8" y="2428339"/>
            <a:ext cx="1358991" cy="11857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652" y="2079997"/>
            <a:ext cx="1480751" cy="6196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331" y="3450550"/>
            <a:ext cx="1311898" cy="46830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6115" y="2821899"/>
            <a:ext cx="1439189" cy="50187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498" y="2280673"/>
            <a:ext cx="1360766" cy="549613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906" y="3499876"/>
            <a:ext cx="1525988" cy="41515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6305" y="2888342"/>
            <a:ext cx="1539846" cy="3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2679" y="286605"/>
            <a:ext cx="8146863" cy="64231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Tasks for the </a:t>
            </a:r>
            <a:r>
              <a:rPr lang="en-US" sz="4400" dirty="0" smtClean="0">
                <a:latin typeface="Arial" charset="0"/>
                <a:ea typeface="Arial" charset="0"/>
                <a:cs typeface="Arial" charset="0"/>
              </a:rPr>
              <a:t>remaining weeks</a:t>
            </a:r>
            <a:endParaRPr lang="en-US" sz="4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532680" y="1429305"/>
            <a:ext cx="77840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Collect larger data (5GB &gt;) by utilizing twitter API without damaging twitter credential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Define analytics metrics for tweets and collect data accordingly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Load the data into HDFS.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Might explore better options than “HDFS put” command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Analyze the data with 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</a:rPr>
              <a:t>pyspark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 and sentiment analysis modules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Visualize insights from the analysis by utilizing tableau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173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1906</TotalTime>
  <Words>234</Words>
  <Application>Microsoft Office PowerPoint</Application>
  <PresentationFormat>画面に合わせる (4:3)</PresentationFormat>
  <Paragraphs>48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Mangal</vt:lpstr>
      <vt:lpstr>Arial</vt:lpstr>
      <vt:lpstr>Calibri</vt:lpstr>
      <vt:lpstr>Calibri Light</vt:lpstr>
      <vt:lpstr>Retrospect</vt:lpstr>
      <vt:lpstr>New Product Sentiment Analysis Using Twitter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Larance</dc:creator>
  <cp:lastModifiedBy>Kazufumi Iwasaki</cp:lastModifiedBy>
  <cp:revision>43</cp:revision>
  <dcterms:created xsi:type="dcterms:W3CDTF">2017-02-11T19:57:41Z</dcterms:created>
  <dcterms:modified xsi:type="dcterms:W3CDTF">2017-08-01T10:54:33Z</dcterms:modified>
</cp:coreProperties>
</file>