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Tahoma"/>
      <p:regular r:id="rId31"/>
      <p:bold r:id="rId32"/>
    </p:embeddedFont>
    <p:embeddedFont>
      <p:font typeface="Book Antiqu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h/RUkjjIU0g+KuA+fv4IGiedeB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B7647-8DBD-4987-906C-8783CAC51E38}">
  <a:tblStyle styleId="{2F8B7647-8DBD-4987-906C-8783CAC51E38}" styleName="Table_0">
    <a:wholeTbl>
      <a:tcTxStyle b="off" i="off">
        <a:font>
          <a:latin typeface="Book Antiqua"/>
          <a:ea typeface="Book Antiqua"/>
          <a:cs typeface="Book Antiqu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870CCB2-DE5F-4FEC-BAD1-4BD855570F17}" styleName="Table_1">
    <a:wholeTbl>
      <a:tcTxStyle b="off" i="off">
        <a:font>
          <a:latin typeface="Book Antiqua"/>
          <a:ea typeface="Book Antiqua"/>
          <a:cs typeface="Book Antiqua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4D00BC42-B917-4BE0-B963-EFCC2BE1E012}" styleName="Table_2">
    <a:wholeTbl>
      <a:tcTxStyle b="off" i="off">
        <a:font>
          <a:latin typeface="Book Antiqua"/>
          <a:ea typeface="Book Antiqua"/>
          <a:cs typeface="Book Antiqua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6.xml"/><Relationship Id="rId34" Type="http://schemas.openxmlformats.org/officeDocument/2006/relationships/font" Target="fonts/BookAntiqua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>
            <a:gsLst>
              <a:gs pos="0">
                <a:srgbClr val="FFE086">
                  <a:alpha val="49803"/>
                </a:srgbClr>
              </a:gs>
              <a:gs pos="100000">
                <a:srgbClr val="FFCD36">
                  <a:alpha val="4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>
            <a:gsLst>
              <a:gs pos="0">
                <a:srgbClr val="FFE086">
                  <a:alpha val="80000"/>
                </a:srgbClr>
              </a:gs>
              <a:gs pos="100000">
                <a:srgbClr val="FFCD36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>
            <a:gsLst>
              <a:gs pos="0">
                <a:srgbClr val="FFE086">
                  <a:alpha val="80000"/>
                </a:srgbClr>
              </a:gs>
              <a:gs pos="100000">
                <a:srgbClr val="FFCD36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28"/>
          <p:cNvSpPr txBox="1"/>
          <p:nvPr>
            <p:ph type="ctrTitle"/>
          </p:nvPr>
        </p:nvSpPr>
        <p:spPr>
          <a:xfrm>
            <a:off x="971550" y="2079812"/>
            <a:ext cx="7200900" cy="172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971550" y="3959352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" type="body"/>
          </p:nvPr>
        </p:nvSpPr>
        <p:spPr>
          <a:xfrm rot="5400000">
            <a:off x="2508250" y="400050"/>
            <a:ext cx="4127500" cy="713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 rot="5400000">
            <a:off x="4580732" y="2237582"/>
            <a:ext cx="589756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 rot="5400000">
            <a:off x="580231" y="323057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міс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971550" y="2130552"/>
            <a:ext cx="72009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971550" y="4572000"/>
            <a:ext cx="72009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>
                <a:solidFill>
                  <a:srgbClr val="46464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8D8D"/>
              </a:buClr>
              <a:buSzPts val="1800"/>
              <a:buNone/>
              <a:defRPr sz="18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 sz="160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екземпляри вмісту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100584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709160" y="1901952"/>
            <a:ext cx="3429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100584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100584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47" name="Google Shape;47;p32"/>
          <p:cNvSpPr txBox="1"/>
          <p:nvPr>
            <p:ph idx="3" type="body"/>
          </p:nvPr>
        </p:nvSpPr>
        <p:spPr>
          <a:xfrm>
            <a:off x="4709160" y="1837464"/>
            <a:ext cx="3429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2"/>
          <p:cNvSpPr txBox="1"/>
          <p:nvPr>
            <p:ph idx="4" type="body"/>
          </p:nvPr>
        </p:nvSpPr>
        <p:spPr>
          <a:xfrm>
            <a:off x="4709160" y="2740733"/>
            <a:ext cx="3429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4"/>
          <p:cNvGrpSpPr/>
          <p:nvPr/>
        </p:nvGrpSpPr>
        <p:grpSpPr>
          <a:xfrm flipH="1" rot="10800000">
            <a:off x="1588" y="0"/>
            <a:ext cx="9140825" cy="377825"/>
            <a:chOff x="-1" y="6480048"/>
            <a:chExt cx="12188827" cy="377952"/>
          </a:xfrm>
        </p:grpSpPr>
        <p:sp>
          <p:nvSpPr>
            <p:cNvPr id="59" name="Google Shape;59;p34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>
              <a:gsLst>
                <a:gs pos="0">
                  <a:srgbClr val="FFE086">
                    <a:alpha val="49803"/>
                  </a:srgbClr>
                </a:gs>
                <a:gs pos="100000">
                  <a:srgbClr val="FFCD36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0" name="Google Shape;60;p34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>
              <a:gsLst>
                <a:gs pos="0">
                  <a:srgbClr val="FFE086">
                    <a:alpha val="80000"/>
                  </a:srgbClr>
                </a:gs>
                <a:gs pos="100000">
                  <a:srgbClr val="FFCD36">
                    <a:alpha val="8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5"/>
          <p:cNvGrpSpPr/>
          <p:nvPr/>
        </p:nvGrpSpPr>
        <p:grpSpPr>
          <a:xfrm flipH="1" rot="10800000">
            <a:off x="1588" y="0"/>
            <a:ext cx="9140825" cy="377825"/>
            <a:chOff x="-1" y="6480048"/>
            <a:chExt cx="12188827" cy="377952"/>
          </a:xfrm>
        </p:grpSpPr>
        <p:sp>
          <p:nvSpPr>
            <p:cNvPr id="66" name="Google Shape;66;p3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>
              <a:gsLst>
                <a:gs pos="0">
                  <a:srgbClr val="FFE086">
                    <a:alpha val="49803"/>
                  </a:srgbClr>
                </a:gs>
                <a:gs pos="100000">
                  <a:srgbClr val="FFCD36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>
              <a:gsLst>
                <a:gs pos="0">
                  <a:srgbClr val="FFE086">
                    <a:alpha val="80000"/>
                  </a:srgbClr>
                </a:gs>
                <a:gs pos="100000">
                  <a:srgbClr val="FFCD36">
                    <a:alpha val="8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68" name="Google Shape;68;p35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342900" y="758952"/>
            <a:ext cx="497205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6"/>
          <p:cNvGrpSpPr/>
          <p:nvPr/>
        </p:nvGrpSpPr>
        <p:grpSpPr>
          <a:xfrm flipH="1" rot="10800000">
            <a:off x="1588" y="0"/>
            <a:ext cx="9140825" cy="377825"/>
            <a:chOff x="-1" y="6480048"/>
            <a:chExt cx="12188827" cy="377952"/>
          </a:xfrm>
        </p:grpSpPr>
        <p:sp>
          <p:nvSpPr>
            <p:cNvPr id="76" name="Google Shape;76;p3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>
              <a:gsLst>
                <a:gs pos="0">
                  <a:srgbClr val="FFE086">
                    <a:alpha val="49803"/>
                  </a:srgbClr>
                </a:gs>
                <a:gs pos="100000">
                  <a:srgbClr val="FFCD36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77" name="Google Shape;77;p3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>
              <a:gsLst>
                <a:gs pos="0">
                  <a:srgbClr val="FFE086">
                    <a:alpha val="80000"/>
                  </a:srgbClr>
                </a:gs>
                <a:gs pos="100000">
                  <a:srgbClr val="FFCD36">
                    <a:alpha val="8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78" name="Google Shape;78;p36"/>
          <p:cNvSpPr txBox="1"/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/>
          <p:nvPr>
            <p:ph idx="2" type="pic"/>
          </p:nvPr>
        </p:nvSpPr>
        <p:spPr>
          <a:xfrm>
            <a:off x="113108" y="506104"/>
            <a:ext cx="5143502" cy="5843016"/>
          </a:xfrm>
          <a:prstGeom prst="rect">
            <a:avLst/>
          </a:prstGeom>
          <a:solidFill>
            <a:srgbClr val="FFEAAE"/>
          </a:solidFill>
          <a:ln>
            <a:noFill/>
          </a:ln>
        </p:spPr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11" name="Google Shape;11;p27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>
              <a:gsLst>
                <a:gs pos="0">
                  <a:srgbClr val="FFE086">
                    <a:alpha val="49803"/>
                  </a:srgbClr>
                </a:gs>
                <a:gs pos="100000">
                  <a:srgbClr val="FFCD36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>
              <a:gsLst>
                <a:gs pos="0">
                  <a:srgbClr val="FFE086">
                    <a:alpha val="80000"/>
                  </a:srgbClr>
                </a:gs>
                <a:gs pos="100000">
                  <a:srgbClr val="FFCD36">
                    <a:alpha val="8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13" name="Google Shape;13;p27"/>
          <p:cNvSpPr txBox="1"/>
          <p:nvPr>
            <p:ph type="title"/>
          </p:nvPr>
        </p:nvSpPr>
        <p:spPr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rgbClr val="474747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74747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474747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474747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474747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0" type="dt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1" type="ftr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-170600" y="3238169"/>
            <a:ext cx="9601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Лекція 1.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Основи C# 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Морозов А.В., к.т.н., доц.</a:t>
            </a:r>
            <a:endParaRPr b="1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morozov.andriy@gmail.com</a:t>
            </a:r>
            <a:endParaRPr b="1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Операції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Арифметичні: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1"/>
          <p:cNvGraphicFramePr/>
          <p:nvPr/>
        </p:nvGraphicFramePr>
        <p:xfrm>
          <a:off x="2986876" y="1993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645125"/>
                <a:gridCol w="645125"/>
                <a:gridCol w="645125"/>
                <a:gridCol w="645125"/>
                <a:gridCol w="645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+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-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*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/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%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1"/>
          <p:cNvSpPr txBox="1"/>
          <p:nvPr/>
        </p:nvSpPr>
        <p:spPr>
          <a:xfrm>
            <a:off x="376326" y="1980430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3009542" y="3217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791200"/>
                <a:gridCol w="791200"/>
                <a:gridCol w="791200"/>
                <a:gridCol w="79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+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-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++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- -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1"/>
          <p:cNvSpPr txBox="1"/>
          <p:nvPr/>
        </p:nvSpPr>
        <p:spPr>
          <a:xfrm>
            <a:off x="520015" y="3190664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093687" y="2751007"/>
            <a:ext cx="3245858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Префіксний та постфіксний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інкремент та декремент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161174" y="4310742"/>
            <a:ext cx="525040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Порівняння: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11"/>
          <p:cNvGraphicFramePr/>
          <p:nvPr/>
        </p:nvGraphicFramePr>
        <p:xfrm>
          <a:off x="3246852" y="5363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792350"/>
                <a:gridCol w="792350"/>
                <a:gridCol w="792350"/>
                <a:gridCol w="792350"/>
                <a:gridCol w="792350"/>
                <a:gridCol w="792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&gt;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&gt;=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&lt;</a:t>
                      </a:r>
                      <a:endParaRPr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&lt;=</a:t>
                      </a:r>
                      <a:endParaRPr b="1" sz="3600">
                        <a:solidFill>
                          <a:schemeClr val="dk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==</a:t>
                      </a:r>
                      <a:endParaRPr b="1" sz="3600">
                        <a:solidFill>
                          <a:schemeClr val="dk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!=</a:t>
                      </a:r>
                      <a:endParaRPr b="1" sz="3600">
                        <a:solidFill>
                          <a:schemeClr val="dk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11"/>
          <p:cNvSpPr txBox="1"/>
          <p:nvPr/>
        </p:nvSpPr>
        <p:spPr>
          <a:xfrm>
            <a:off x="461491" y="5350260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Операції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Присвоювання: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2"/>
          <p:cNvGraphicFramePr/>
          <p:nvPr/>
        </p:nvGraphicFramePr>
        <p:xfrm>
          <a:off x="2986876" y="1993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912775"/>
                <a:gridCol w="941300"/>
                <a:gridCol w="1035425"/>
                <a:gridCol w="1048875"/>
                <a:gridCol w="157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 b="1" sz="36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+=</a:t>
                      </a:r>
                      <a:endParaRPr b="1" sz="36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-=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*=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і т.д.</a:t>
                      </a:r>
                      <a:endParaRPr b="1" sz="36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2"/>
          <p:cNvSpPr txBox="1"/>
          <p:nvPr/>
        </p:nvSpPr>
        <p:spPr>
          <a:xfrm>
            <a:off x="376326" y="1980430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161174" y="2929792"/>
            <a:ext cx="525040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Побітові: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12"/>
          <p:cNvGraphicFramePr/>
          <p:nvPr/>
        </p:nvGraphicFramePr>
        <p:xfrm>
          <a:off x="2964208" y="3919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907850"/>
                <a:gridCol w="907850"/>
                <a:gridCol w="907850"/>
                <a:gridCol w="907850"/>
                <a:gridCol w="907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|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^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&lt;&lt;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&gt;&gt;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12"/>
          <p:cNvSpPr txBox="1"/>
          <p:nvPr/>
        </p:nvSpPr>
        <p:spPr>
          <a:xfrm>
            <a:off x="353660" y="3906048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12"/>
          <p:cNvGraphicFramePr/>
          <p:nvPr/>
        </p:nvGraphicFramePr>
        <p:xfrm>
          <a:off x="2986876" y="50624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79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~</a:t>
                      </a:r>
                      <a:endParaRPr b="1"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2"/>
          <p:cNvSpPr txBox="1"/>
          <p:nvPr/>
        </p:nvSpPr>
        <p:spPr>
          <a:xfrm>
            <a:off x="497349" y="5035600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Операції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Логічні: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3"/>
          <p:cNvGraphicFramePr/>
          <p:nvPr/>
        </p:nvGraphicFramePr>
        <p:xfrm>
          <a:off x="2923869" y="1792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975200"/>
                <a:gridCol w="97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&amp;&amp;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||</a:t>
                      </a:r>
                      <a:endParaRPr b="0" sz="3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13"/>
          <p:cNvSpPr txBox="1"/>
          <p:nvPr/>
        </p:nvSpPr>
        <p:spPr>
          <a:xfrm>
            <a:off x="313319" y="1778724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13"/>
          <p:cNvGraphicFramePr/>
          <p:nvPr/>
        </p:nvGraphicFramePr>
        <p:xfrm>
          <a:off x="2946535" y="2935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{6870CCB2-DE5F-4FEC-BAD1-4BD855570F17}</a:tableStyleId>
              </a:tblPr>
              <a:tblGrid>
                <a:gridCol w="79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!</a:t>
                      </a:r>
                      <a:endParaRPr b="1" sz="36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13"/>
          <p:cNvSpPr txBox="1"/>
          <p:nvPr/>
        </p:nvSpPr>
        <p:spPr>
          <a:xfrm>
            <a:off x="457008" y="2908276"/>
            <a:ext cx="27223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унарні: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195658" y="3885818"/>
            <a:ext cx="660855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Тернарна операція:</a:t>
            </a:r>
            <a:endParaRPr i="1"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48305" y="4953516"/>
            <a:ext cx="83263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умова </a:t>
            </a: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4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вираз1 </a:t>
            </a: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4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вираз2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Операції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23028" y="828909"/>
            <a:ext cx="870271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Відмінність від мови С: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логічні операції та операції порівняння повертають значення типу </a:t>
            </a:r>
            <a:r>
              <a:rPr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 не цілі числа, як у мові С)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14"/>
          <p:cNvGraphicFramePr/>
          <p:nvPr/>
        </p:nvGraphicFramePr>
        <p:xfrm>
          <a:off x="246529" y="3561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{4D00BC42-B917-4BE0-B963-EFCC2BE1E012}</a:tableStyleId>
              </a:tblPr>
              <a:tblGrid>
                <a:gridCol w="4289600"/>
                <a:gridCol w="4289600"/>
              </a:tblGrid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Мова C#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FE0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Мова С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FE086"/>
                    </a:solidFill>
                  </a:tcPr>
                </a:tc>
              </a:tr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(x) {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(x) {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21" name="Google Shape;221;p14"/>
          <p:cNvCxnSpPr/>
          <p:nvPr/>
        </p:nvCxnSpPr>
        <p:spPr>
          <a:xfrm rot="10800000">
            <a:off x="1250576" y="4894730"/>
            <a:ext cx="1187824" cy="443752"/>
          </a:xfrm>
          <a:prstGeom prst="straightConnector1">
            <a:avLst/>
          </a:prstGeom>
          <a:noFill/>
          <a:ln cap="flat" cmpd="sng" w="952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14"/>
          <p:cNvSpPr txBox="1"/>
          <p:nvPr/>
        </p:nvSpPr>
        <p:spPr>
          <a:xfrm>
            <a:off x="246529" y="5338482"/>
            <a:ext cx="4746813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Помилка компіляції, тут потрібне значення булевого типу</a:t>
            </a:r>
            <a:endParaRPr i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 rot="10800000">
            <a:off x="5634317" y="4894730"/>
            <a:ext cx="1237130" cy="443752"/>
          </a:xfrm>
          <a:prstGeom prst="straightConnector1">
            <a:avLst/>
          </a:prstGeom>
          <a:noFill/>
          <a:ln cap="flat" cmpd="sng" w="95250">
            <a:solidFill>
              <a:srgbClr val="41651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14"/>
          <p:cNvSpPr txBox="1"/>
          <p:nvPr/>
        </p:nvSpPr>
        <p:spPr>
          <a:xfrm>
            <a:off x="4630270" y="5338482"/>
            <a:ext cx="4746813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41651F"/>
                </a:solidFill>
                <a:latin typeface="Arial"/>
                <a:ea typeface="Arial"/>
                <a:cs typeface="Arial"/>
                <a:sym typeface="Arial"/>
              </a:rPr>
              <a:t>У мові С код працює, оскільки істиною є будь-яке ненульове значення</a:t>
            </a:r>
            <a:endParaRPr i="1" sz="2800">
              <a:solidFill>
                <a:srgbClr val="4165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Операції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15"/>
          <p:cNvGraphicFramePr/>
          <p:nvPr/>
        </p:nvGraphicFramePr>
        <p:xfrm>
          <a:off x="246529" y="1089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{4D00BC42-B917-4BE0-B963-EFCC2BE1E012}</a:tableStyleId>
              </a:tblPr>
              <a:tblGrid>
                <a:gridCol w="4289600"/>
                <a:gridCol w="4289600"/>
              </a:tblGrid>
              <a:tr h="44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Мова C#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FE0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Мова С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FE086"/>
                    </a:solidFill>
                  </a:tcPr>
                </a:tc>
              </a:tr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(x) {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(x) {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 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15"/>
          <p:cNvGraphicFramePr/>
          <p:nvPr/>
        </p:nvGraphicFramePr>
        <p:xfrm>
          <a:off x="271408" y="3393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{4D00BC42-B917-4BE0-B963-EFCC2BE1E012}</a:tableStyleId>
              </a:tblPr>
              <a:tblGrid>
                <a:gridCol w="3977875"/>
                <a:gridCol w="2286000"/>
                <a:gridCol w="2315350"/>
              </a:tblGrid>
              <a:tr h="44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Вираз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FE0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 у мові C#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FE0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 у мові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FE086"/>
                    </a:solidFill>
                  </a:tcPr>
                </a:tc>
              </a:tr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&gt; 2</a:t>
                      </a:r>
                      <a:endParaRPr sz="2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 &gt; 3</a:t>
                      </a:r>
                      <a:endParaRPr sz="2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1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&gt; 1) || (3 &gt; 2)</a:t>
                      </a:r>
                      <a:endParaRPr sz="2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8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Оператори мови C#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123028" y="828909"/>
            <a:ext cx="870271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Аналогічні мові С: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розгалуження: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if, switch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цикли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for, while, do … while, break, continue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228600" y="3275878"/>
            <a:ext cx="862623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Відмінності: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умова – це значення типу </a:t>
            </a:r>
            <a:r>
              <a:rPr lang="en-US" sz="36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2674E6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підтримує стандартні типи, у тому числі і </a:t>
            </a:r>
            <a:r>
              <a:rPr lang="en-US" sz="36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</a:t>
            </a:r>
            <a:r>
              <a:rPr lang="en-US" sz="36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оператори </a:t>
            </a:r>
            <a:r>
              <a:rPr lang="en-US" sz="36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обов’язковими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Виведення у консоль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23028" y="828909"/>
            <a:ext cx="890506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Console.Write()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виводить і залишає курсор у тому ж рядку</a:t>
            </a:r>
            <a:endParaRPr/>
          </a:p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Console.WriteLine()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виводить і переводить курсор на наступний рядок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0" lvl="0" marL="360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Console.Write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"рядок формату"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41651F"/>
                </a:solidFill>
                <a:latin typeface="Arial"/>
                <a:ea typeface="Arial"/>
                <a:cs typeface="Arial"/>
                <a:sym typeface="Arial"/>
              </a:rPr>
              <a:t>зм1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41651F"/>
                </a:solidFill>
                <a:latin typeface="Arial"/>
                <a:ea typeface="Arial"/>
                <a:cs typeface="Arial"/>
                <a:sym typeface="Arial"/>
              </a:rPr>
              <a:t>зм2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…);</a:t>
            </a:r>
            <a:endParaRPr/>
          </a:p>
          <a:p>
            <a:pPr indent="0" lvl="0" marL="360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Рядок формату може містити специфікатори форматування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Виведення у консоль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23028" y="828909"/>
            <a:ext cx="89050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Специфікатори форматування задаються у фігурних дужках, де вказується номер змінної: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228599" y="2672153"/>
            <a:ext cx="8542421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= 1.5;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 = 1.3f;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"Значення x = {0}, d = {1}, f = {2}"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x, d, f);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33366" l="0" r="0" t="0"/>
          <a:stretch/>
        </p:blipFill>
        <p:spPr>
          <a:xfrm>
            <a:off x="228598" y="5529261"/>
            <a:ext cx="8542421" cy="114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Виведення у консоль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23028" y="796825"/>
            <a:ext cx="89050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Дробові числа можуть виводитись з роздільником «кома». Щоб встановити роздільник «крапка» використовуйте код: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23028" y="2329953"/>
            <a:ext cx="8905062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System.Globalization.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CultureInfo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customCulture = (System.Globalization.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CultureInfo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System.Threading.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.CurrentThread.CurrentCulture.Clone();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customCulture.NumberFormat.NumberDecimalSeparator =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System.Threading.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.CurrentThread.CurrentCulture = customCulture;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= 1.5;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float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 = 1.3f;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"Значення x = {0}, d = {1}, f = {2}"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x, d, 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522514" y="2706535"/>
            <a:ext cx="8345715" cy="1059543"/>
          </a:xfrm>
          <a:prstGeom prst="rect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123028" y="4959483"/>
            <a:ext cx="890506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підтримки української абетки треба додати такий код: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.OutputEncoding 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.Unicode;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.InputEncoding 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.Unicode;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123028" y="796825"/>
            <a:ext cx="890506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Мова C# дозволяє читати лише рядки або окремі символи. </a:t>
            </a:r>
            <a:endParaRPr/>
          </a:p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Неможливо прочитати з клавіатури значення інших типів (наприклад, цілих).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123028" y="3998645"/>
            <a:ext cx="90500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Console.ReadKey()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читає один символ</a:t>
            </a:r>
            <a:endParaRPr/>
          </a:p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Console.ReadLine()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читає рядок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Типи даних мови C#</a:t>
            </a:r>
            <a:endParaRPr b="1" i="0" sz="5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308811" y="1843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{2F8B7647-8DBD-4987-906C-8783CAC51E38}</a:tableStyleId>
              </a:tblPr>
              <a:tblGrid>
                <a:gridCol w="1339525"/>
                <a:gridCol w="2430375"/>
                <a:gridCol w="2791325"/>
                <a:gridCol w="173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даних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Тип .NET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Діапазон значень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Кількість байтів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System.Byte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0 … 255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sbyte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System.SByte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… 127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System.Int16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-32768 … 32767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ushort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System.UInt16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… 65535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System.Int32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-2*10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… 2*10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aseline="3000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uint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System.UInt32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0 … 4*10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System.Int64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-9*10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… 9*10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aseline="3000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ulong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System.UInt64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…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1.8*10</a:t>
                      </a: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aseline="3000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3"/>
          <p:cNvSpPr txBox="1"/>
          <p:nvPr/>
        </p:nvSpPr>
        <p:spPr>
          <a:xfrm>
            <a:off x="3762236" y="953806"/>
            <a:ext cx="1386918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endParaRPr b="0" i="1" sz="6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206233" y="1005373"/>
            <a:ext cx="8777345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працювати з цілими або дробовими числами виконують такі дії: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Читають з клавіатури рядок (тип </a:t>
            </a:r>
            <a:r>
              <a:rPr lang="en-US" sz="44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Виконують перетворення типу з </a:t>
            </a:r>
            <a:r>
              <a:rPr lang="en-US" sz="44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потрібного (наприклад, </a:t>
            </a:r>
            <a:r>
              <a:rPr lang="en-US" sz="4400">
                <a:solidFill>
                  <a:srgbClr val="2674E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206233" y="1005373"/>
            <a:ext cx="8777345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Перетворення типу можна виконати такими способами: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2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тип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тип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тип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</a:t>
            </a:r>
            <a:r>
              <a:rPr lang="en-US" sz="2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ТипDotNet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 </a:t>
            </a:r>
            <a:endParaRPr sz="4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180362" y="5639199"/>
            <a:ext cx="88218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.ToInt32(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 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02619" y="5024293"/>
            <a:ext cx="82158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202619" y="4248784"/>
            <a:ext cx="87773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Приклад:</a:t>
            </a:r>
            <a:endParaRPr sz="4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206233" y="1005373"/>
            <a:ext cx="87773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Приклад: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350610" y="1929668"/>
            <a:ext cx="8392335" cy="3970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"Введіть x = "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 =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206233" y="1005373"/>
            <a:ext cx="877734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введенні некоректних даних отримаємо помилку: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85" y="2516384"/>
            <a:ext cx="8024040" cy="42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Читання даних з консолі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06233" y="1005373"/>
            <a:ext cx="87773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не отримувати помилки потрібно використовувати </a:t>
            </a:r>
            <a:r>
              <a:rPr b="1" lang="en-US" sz="4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TryParse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63274" y="3193492"/>
            <a:ext cx="8980726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"Введiть x = "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.TryParse(</a:t>
            </a: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.ReadLine(),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US" sz="2800">
                <a:solidFill>
                  <a:srgbClr val="98989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 х введено правильно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Типи даних мови C#</a:t>
            </a:r>
            <a:endParaRPr b="1" i="0" sz="5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4"/>
          <p:cNvGraphicFramePr/>
          <p:nvPr/>
        </p:nvGraphicFramePr>
        <p:xfrm>
          <a:off x="308811" y="1843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{2F8B7647-8DBD-4987-906C-8783CAC51E38}</a:tableStyleId>
              </a:tblPr>
              <a:tblGrid>
                <a:gridCol w="1339525"/>
                <a:gridCol w="2430375"/>
                <a:gridCol w="2791325"/>
                <a:gridCol w="173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даних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.NET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Кількість знаків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Кількість байтів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System.Single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System.Double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15-16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System.Decimal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28-29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4"/>
          <p:cNvSpPr txBox="1"/>
          <p:nvPr/>
        </p:nvSpPr>
        <p:spPr>
          <a:xfrm>
            <a:off x="3090578" y="953806"/>
            <a:ext cx="2730235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Дробові</a:t>
            </a:r>
            <a:endParaRPr b="0" i="1" sz="6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923004" y="4339488"/>
            <a:ext cx="323383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Рядковий</a:t>
            </a:r>
            <a:endParaRPr b="0" i="1" sz="6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1946801" y="5287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{2F8B7647-8DBD-4987-906C-8783CAC51E38}</a:tableStyleId>
              </a:tblPr>
              <a:tblGrid>
                <a:gridCol w="2095800"/>
                <a:gridCol w="3344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даних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.NET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System.String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Типи даних мови C#</a:t>
            </a:r>
            <a:endParaRPr b="1" i="0" sz="5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564324" y="1642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{2F8B7647-8DBD-4987-906C-8783CAC51E38}</a:tableStyleId>
              </a:tblPr>
              <a:tblGrid>
                <a:gridCol w="1997550"/>
                <a:gridCol w="2864350"/>
                <a:gridCol w="33436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даних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.NET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Кількість байтів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5"/>
          <p:cNvSpPr txBox="1"/>
          <p:nvPr/>
        </p:nvSpPr>
        <p:spPr>
          <a:xfrm>
            <a:off x="2373206" y="953806"/>
            <a:ext cx="4164987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Символьний</a:t>
            </a:r>
            <a:endParaRPr b="0" i="1" sz="6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087699" y="2886925"/>
            <a:ext cx="6990347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Логічний (булевий)</a:t>
            </a:r>
            <a:endParaRPr b="0" i="1" sz="6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564324" y="383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{2F8B7647-8DBD-4987-906C-8783CAC51E38}</a:tableStyleId>
              </a:tblPr>
              <a:tblGrid>
                <a:gridCol w="1997550"/>
                <a:gridCol w="2852325"/>
                <a:gridCol w="335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даних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.NET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Кількість байтів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52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bool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System.Boolean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5"/>
          <p:cNvSpPr/>
          <p:nvPr/>
        </p:nvSpPr>
        <p:spPr>
          <a:xfrm>
            <a:off x="527070" y="4966054"/>
            <a:ext cx="870271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 лише два можливих булевих значення: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істина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хиба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Оголошення змінних</a:t>
            </a:r>
            <a:endParaRPr b="1" i="0" sz="5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16564" y="920599"/>
            <a:ext cx="8771022" cy="5632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isEnabled = </a:t>
            </a:r>
            <a:r>
              <a:rPr b="0" i="0" lang="en-US" sz="3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3.0;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hello = </a:t>
            </a:r>
            <a:r>
              <a:rPr lang="en-US" sz="3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-US" sz="3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= a + 5;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36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Int64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= z *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36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sz="3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 string"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36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= 1.5;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Дробові константи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0" y="950476"/>
            <a:ext cx="9144000" cy="557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Дробові константи по замовчуванню мають тип </a:t>
            </a: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задати константу типу </a:t>
            </a: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треба після числа дописати літеру F:</a:t>
            </a:r>
            <a:endParaRPr/>
          </a:p>
          <a:p>
            <a:pPr indent="0" lvl="0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somefloatValue = 1.5F;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задати константу типу </a:t>
            </a:r>
            <a:r>
              <a:rPr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треба після числа дописати літеру M:</a:t>
            </a:r>
            <a:endParaRPr/>
          </a:p>
          <a:p>
            <a:pPr indent="0" lvl="0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someDecValue = 1.5M;</a:t>
            </a:r>
            <a:endParaRPr sz="3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констант типу double можна вказувати літеру D, але необов’язково:</a:t>
            </a:r>
            <a:endParaRPr/>
          </a:p>
          <a:p>
            <a:pPr indent="0" lvl="0" marL="54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someDblValue = 1.5D;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Перетворення типів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93940" y="940912"/>
            <a:ext cx="8778212" cy="579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56AC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4156AC"/>
                </a:solidFill>
                <a:latin typeface="Arial"/>
                <a:ea typeface="Arial"/>
                <a:cs typeface="Arial"/>
                <a:sym typeface="Arial"/>
              </a:rPr>
              <a:t>Розширюючі перетворення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значення змінюють тип на тип з більшим діапазоном;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12;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x * 100;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56AC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4156AC"/>
                </a:solidFill>
                <a:latin typeface="Arial"/>
                <a:ea typeface="Arial"/>
                <a:cs typeface="Arial"/>
                <a:sym typeface="Arial"/>
              </a:rPr>
              <a:t>Звужуючі перетворення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значення змінюють тип на тип з меншим діапазоном.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12;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x * 100;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8"/>
          <p:cNvCxnSpPr>
            <a:stCxn id="154" idx="1"/>
          </p:cNvCxnSpPr>
          <p:nvPr/>
        </p:nvCxnSpPr>
        <p:spPr>
          <a:xfrm flipH="1">
            <a:off x="4608993" y="5286733"/>
            <a:ext cx="1561200" cy="570300"/>
          </a:xfrm>
          <a:prstGeom prst="straightConnector1">
            <a:avLst/>
          </a:prstGeom>
          <a:noFill/>
          <a:ln cap="flat" cmpd="sng" w="952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8"/>
          <p:cNvSpPr txBox="1"/>
          <p:nvPr/>
        </p:nvSpPr>
        <p:spPr>
          <a:xfrm>
            <a:off x="6170193" y="4631169"/>
            <a:ext cx="2779928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Помилка </a:t>
            </a:r>
            <a:b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компіляції</a:t>
            </a:r>
            <a:endParaRPr i="1" sz="4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Перетворення типів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93940" y="940912"/>
            <a:ext cx="8778212" cy="823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56AC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4156AC"/>
                </a:solidFill>
                <a:latin typeface="Arial"/>
                <a:ea typeface="Arial"/>
                <a:cs typeface="Arial"/>
                <a:sym typeface="Arial"/>
              </a:rPr>
              <a:t>Звужуючі перетворення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викликають помилку компіляції.</a:t>
            </a:r>
            <a:endParaRPr/>
          </a:p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примусово виконати звужуюче перетворення типу, треба явно приводити тип: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12;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(</a:t>
            </a: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)(x * 100);</a:t>
            </a:r>
            <a:endParaRPr/>
          </a:p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такому перетворенні не будуть виводитися помилки, навіть якщо виникне «переповнення»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Перетворення типів</a:t>
            </a:r>
            <a:endParaRPr b="1"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93940" y="940912"/>
            <a:ext cx="8778212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у випадку переповнення генерувалися помилки виконання: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100000000;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)(x * 100));</a:t>
            </a:r>
            <a:endParaRPr/>
          </a:p>
          <a:p>
            <a:pPr indent="-3587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виконанні операцій над типом </a:t>
            </a: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результат матиме тип </a:t>
            </a: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2;</a:t>
            </a:r>
            <a:endParaRPr/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 = a + b;</a:t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30175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8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69" name="Google Shape;169;p10"/>
          <p:cNvCxnSpPr/>
          <p:nvPr/>
        </p:nvCxnSpPr>
        <p:spPr>
          <a:xfrm flipH="1">
            <a:off x="4854388" y="5301049"/>
            <a:ext cx="1015071" cy="642551"/>
          </a:xfrm>
          <a:prstGeom prst="straightConnector1">
            <a:avLst/>
          </a:prstGeom>
          <a:noFill/>
          <a:ln cap="flat" cmpd="sng" w="952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10"/>
          <p:cNvSpPr txBox="1"/>
          <p:nvPr/>
        </p:nvSpPr>
        <p:spPr>
          <a:xfrm>
            <a:off x="5770605" y="4173969"/>
            <a:ext cx="3257485" cy="252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Помилка </a:t>
            </a:r>
            <a:b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компіляції: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результат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має тип int</a:t>
            </a:r>
            <a:endParaRPr i="1" sz="4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anded_Design_Yellow">
      <a:dk1>
        <a:srgbClr val="595959"/>
      </a:dk1>
      <a:lt1>
        <a:srgbClr val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ня з жовтим обрамленням 16x9">
  <a:themeElements>
    <a:clrScheme name="Banded_Design_Yellow">
      <a:dk1>
        <a:srgbClr val="323232"/>
      </a:dk1>
      <a:lt1>
        <a:srgbClr val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2013-07-31T01:42:42Z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