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22" r:id="rId3"/>
    <p:sldId id="483" r:id="rId4"/>
    <p:sldId id="719" r:id="rId6"/>
    <p:sldId id="709" r:id="rId7"/>
    <p:sldId id="650" r:id="rId8"/>
    <p:sldId id="653" r:id="rId9"/>
    <p:sldId id="658" r:id="rId10"/>
    <p:sldId id="652" r:id="rId11"/>
    <p:sldId id="659" r:id="rId12"/>
    <p:sldId id="710" r:id="rId13"/>
    <p:sldId id="712" r:id="rId14"/>
    <p:sldId id="723" r:id="rId15"/>
    <p:sldId id="739" r:id="rId16"/>
    <p:sldId id="724" r:id="rId17"/>
    <p:sldId id="741" r:id="rId18"/>
    <p:sldId id="725" r:id="rId19"/>
    <p:sldId id="726" r:id="rId20"/>
    <p:sldId id="727" r:id="rId21"/>
    <p:sldId id="665" r:id="rId22"/>
    <p:sldId id="579" r:id="rId23"/>
    <p:sldId id="586" r:id="rId24"/>
    <p:sldId id="581" r:id="rId25"/>
    <p:sldId id="582" r:id="rId26"/>
    <p:sldId id="585" r:id="rId27"/>
    <p:sldId id="583" r:id="rId28"/>
    <p:sldId id="664" r:id="rId29"/>
    <p:sldId id="584" r:id="rId30"/>
    <p:sldId id="718" r:id="rId31"/>
    <p:sldId id="589" r:id="rId32"/>
    <p:sldId id="715" r:id="rId33"/>
    <p:sldId id="717" r:id="rId34"/>
    <p:sldId id="654" r:id="rId35"/>
    <p:sldId id="591" r:id="rId36"/>
    <p:sldId id="729" r:id="rId37"/>
    <p:sldId id="690" r:id="rId38"/>
    <p:sldId id="683" r:id="rId39"/>
    <p:sldId id="742" r:id="rId40"/>
    <p:sldId id="662" r:id="rId41"/>
    <p:sldId id="735" r:id="rId42"/>
    <p:sldId id="743" r:id="rId43"/>
    <p:sldId id="744" r:id="rId44"/>
    <p:sldId id="714" r:id="rId45"/>
    <p:sldId id="746" r:id="rId46"/>
    <p:sldId id="721" r:id="rId47"/>
    <p:sldId id="668" r:id="rId48"/>
    <p:sldId id="678" r:id="rId49"/>
    <p:sldId id="679" r:id="rId50"/>
    <p:sldId id="669" r:id="rId51"/>
    <p:sldId id="680" r:id="rId52"/>
    <p:sldId id="730" r:id="rId53"/>
    <p:sldId id="732" r:id="rId54"/>
    <p:sldId id="733" r:id="rId55"/>
    <p:sldId id="671" r:id="rId56"/>
    <p:sldId id="747" r:id="rId57"/>
    <p:sldId id="734" r:id="rId58"/>
    <p:sldId id="672" r:id="rId59"/>
    <p:sldId id="688" r:id="rId60"/>
    <p:sldId id="736" r:id="rId61"/>
    <p:sldId id="692" r:id="rId62"/>
    <p:sldId id="738" r:id="rId63"/>
    <p:sldId id="737" r:id="rId64"/>
    <p:sldId id="693" r:id="rId65"/>
    <p:sldId id="695" r:id="rId66"/>
    <p:sldId id="696" r:id="rId67"/>
    <p:sldId id="694" r:id="rId68"/>
    <p:sldId id="697" r:id="rId69"/>
    <p:sldId id="698" r:id="rId70"/>
    <p:sldId id="699" r:id="rId71"/>
    <p:sldId id="704" r:id="rId72"/>
    <p:sldId id="722" r:id="rId73"/>
    <p:sldId id="706" r:id="rId74"/>
    <p:sldId id="689" r:id="rId75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杨" initials="徐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95208" autoAdjust="0"/>
  </p:normalViewPr>
  <p:slideViewPr>
    <p:cSldViewPr showGuides="1">
      <p:cViewPr varScale="1">
        <p:scale>
          <a:sx n="108" d="100"/>
          <a:sy n="108" d="100"/>
        </p:scale>
        <p:origin x="298" y="72"/>
      </p:cViewPr>
      <p:guideLst>
        <p:guide orient="horz" pos="1564"/>
        <p:guide pos="2889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3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commentAuthors" Target="commentAuthors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amqp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6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rabbitmq.com/" TargetMode="External"/><Relationship Id="rId2" Type="http://schemas.openxmlformats.org/officeDocument/2006/relationships/image" Target="../media/image10.png"/><Relationship Id="rId1" Type="http://schemas.openxmlformats.org/officeDocument/2006/relationships/hyperlink" Target="http://www.erlang.org/download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hyperlink" Target="http://www.erlang.org/download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6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6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430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直播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准时开播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110" y="555610"/>
            <a:ext cx="2162257" cy="32431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6249" y="698501"/>
            <a:ext cx="54638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欢迎大家；</a:t>
            </a:r>
            <a:endParaRPr lang="en-US" altLang="zh-CN" dirty="0"/>
          </a:p>
          <a:p>
            <a:r>
              <a:rPr lang="zh-CN" altLang="en-US" dirty="0"/>
              <a:t>能听到我说话的（</a:t>
            </a:r>
            <a:r>
              <a:rPr lang="zh-CN" altLang="en-US" dirty="0">
                <a:solidFill>
                  <a:srgbClr val="FF0000"/>
                </a:solidFill>
              </a:rPr>
              <a:t>声音很清晰</a:t>
            </a:r>
            <a:r>
              <a:rPr lang="zh-CN" altLang="en-US" dirty="0"/>
              <a:t>），能看到老师这里的屏幕的；</a:t>
            </a:r>
            <a:endParaRPr lang="en-US" altLang="zh-CN" dirty="0"/>
          </a:p>
          <a:p>
            <a:r>
              <a:rPr lang="zh-CN" altLang="en-US" dirty="0"/>
              <a:t>刷个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Richard </a:t>
            </a:r>
            <a:r>
              <a:rPr lang="zh-CN" altLang="en-US" dirty="0"/>
              <a:t>老师，我一直是负责高级班的，未来三天算是来架构班客串一下；  分布式异步队列；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准备好学习的小伙伴儿，刷个大写字母</a:t>
            </a:r>
            <a:r>
              <a:rPr lang="en-US" altLang="zh-CN" dirty="0"/>
              <a:t>X</a:t>
            </a:r>
            <a:r>
              <a:rPr lang="zh-CN" altLang="en-US" dirty="0"/>
              <a:t>，就开始今晚的课程了；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常见异步队列组件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0" y="659811"/>
            <a:ext cx="7922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 ActiveMQ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AutoNum type="arabicPlain" startAt="2"/>
            </a:pPr>
            <a:r>
              <a:rPr lang="en-US" altLang="zh-CN" dirty="0" err="1"/>
              <a:t>RocketMQ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AutoNum type="arabicPlain" startAt="2"/>
            </a:pPr>
            <a:r>
              <a:rPr lang="en-US" altLang="zh-CN" dirty="0"/>
              <a:t>Kafka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FF0000"/>
                </a:solidFill>
              </a:rPr>
              <a:t>RabbitMQ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lain" startAt="2"/>
            </a:pPr>
            <a:r>
              <a:rPr lang="en-US" altLang="zh-CN" dirty="0"/>
              <a:t>Redis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949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20" y="639465"/>
            <a:ext cx="84245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RabbitMQ</a:t>
            </a:r>
            <a:r>
              <a:rPr lang="zh-CN" altLang="en-US" dirty="0"/>
              <a:t>是 </a:t>
            </a:r>
            <a:r>
              <a:rPr lang="en-US" altLang="zh-CN" dirty="0"/>
              <a:t>2007</a:t>
            </a:r>
            <a:r>
              <a:rPr lang="zh-CN" altLang="en-US" dirty="0"/>
              <a:t>年发布，是一个在</a:t>
            </a:r>
            <a:r>
              <a:rPr lang="en-US" altLang="zh-CN" dirty="0">
                <a:hlinkClick r:id="rId1"/>
              </a:rPr>
              <a:t>AMQP</a:t>
            </a:r>
            <a:r>
              <a:rPr lang="en-US" altLang="zh-CN" dirty="0"/>
              <a:t>(</a:t>
            </a:r>
            <a:r>
              <a:rPr lang="zh-CN" altLang="en-US" dirty="0"/>
              <a:t>高级消息队列协议</a:t>
            </a:r>
            <a:r>
              <a:rPr lang="en-US" altLang="zh-CN" dirty="0"/>
              <a:t>)</a:t>
            </a:r>
            <a:r>
              <a:rPr lang="zh-CN" altLang="en-US" dirty="0"/>
              <a:t>基础上完成的，由</a:t>
            </a:r>
            <a:r>
              <a:rPr lang="en-US" altLang="zh-CN" dirty="0"/>
              <a:t>Erlang</a:t>
            </a:r>
            <a:r>
              <a:rPr lang="zh-CN" altLang="en-US" dirty="0"/>
              <a:t>（专门针对于大数据高并发的语言；）语言开发，可复用的企业消息系统，是当前最主流的消息中间件之一。</a:t>
            </a:r>
            <a:endParaRPr lang="en-US" altLang="zh-CN" dirty="0"/>
          </a:p>
          <a:p>
            <a:r>
              <a:rPr lang="en-US" altLang="zh-CN" dirty="0"/>
              <a:t>1    </a:t>
            </a:r>
            <a:r>
              <a:rPr lang="zh-CN" altLang="en-US" dirty="0"/>
              <a:t>可靠性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灵活的路由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消息集群简单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队列高可用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多种协议的支持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服务器端用</a:t>
            </a:r>
            <a:r>
              <a:rPr lang="en-US" altLang="zh-CN" dirty="0"/>
              <a:t>Erlang</a:t>
            </a:r>
            <a:r>
              <a:rPr lang="zh-CN" altLang="en-US" dirty="0"/>
              <a:t>语言编写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管理界面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跟踪机制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插件机制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949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195" y="1240019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5491" y="1633369"/>
            <a:ext cx="745265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75784" y="915635"/>
            <a:ext cx="3672255" cy="2960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40394" y="1234421"/>
            <a:ext cx="2816196" cy="192561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07815" y="1547599"/>
            <a:ext cx="3009431" cy="215059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7294" y="932733"/>
            <a:ext cx="144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B0F0"/>
                </a:solidFill>
              </a:rPr>
              <a:t>RabbitMQ Server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634811" y="1259234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Vhost-1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82253" y="1583109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Vhost-2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145842" y="2074942"/>
            <a:ext cx="792151" cy="4228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Exchange1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45842" y="2632785"/>
            <a:ext cx="792151" cy="4228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Exchange2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50011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135140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019472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99444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79498" y="2018877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50011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135140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019472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899444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79498" y="2685443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250011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35140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019472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899444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79498" y="322613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883466" y="1797618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899444" y="2427962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899444" y="3015564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34195" y="2048393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434195" y="2929954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07802" y="2704758"/>
            <a:ext cx="745265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cxnSp>
        <p:nvCxnSpPr>
          <p:cNvPr id="28" name="直接箭头连接符 27"/>
          <p:cNvCxnSpPr>
            <a:stCxn id="40" idx="3"/>
            <a:endCxn id="47" idx="1"/>
          </p:cNvCxnSpPr>
          <p:nvPr/>
        </p:nvCxnSpPr>
        <p:spPr>
          <a:xfrm>
            <a:off x="1260756" y="1851861"/>
            <a:ext cx="885086" cy="43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80" idx="3"/>
            <a:endCxn id="48" idx="1"/>
          </p:cNvCxnSpPr>
          <p:nvPr/>
        </p:nvCxnSpPr>
        <p:spPr>
          <a:xfrm flipV="1">
            <a:off x="1253067" y="2844223"/>
            <a:ext cx="892775" cy="7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7" idx="3"/>
            <a:endCxn id="57" idx="1"/>
          </p:cNvCxnSpPr>
          <p:nvPr/>
        </p:nvCxnSpPr>
        <p:spPr>
          <a:xfrm flipV="1">
            <a:off x="2937993" y="2187894"/>
            <a:ext cx="961451" cy="9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8" idx="3"/>
            <a:endCxn id="67" idx="1"/>
          </p:cNvCxnSpPr>
          <p:nvPr/>
        </p:nvCxnSpPr>
        <p:spPr>
          <a:xfrm>
            <a:off x="2937993" y="2844223"/>
            <a:ext cx="961451" cy="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48" idx="3"/>
            <a:endCxn id="73" idx="1"/>
          </p:cNvCxnSpPr>
          <p:nvPr/>
        </p:nvCxnSpPr>
        <p:spPr>
          <a:xfrm>
            <a:off x="2937993" y="2844223"/>
            <a:ext cx="961451" cy="55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027975" y="2125976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key1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076668" y="2712111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key2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048492" y="3059667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key3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cxnSp>
        <p:nvCxnSpPr>
          <p:cNvPr id="103" name="直接箭头连接符 102"/>
          <p:cNvCxnSpPr>
            <a:stCxn id="58" idx="3"/>
            <a:endCxn id="8" idx="1"/>
          </p:cNvCxnSpPr>
          <p:nvPr/>
        </p:nvCxnSpPr>
        <p:spPr>
          <a:xfrm flipV="1">
            <a:off x="4438649" y="1458511"/>
            <a:ext cx="995546" cy="72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68" idx="3"/>
            <a:endCxn id="78" idx="1"/>
          </p:cNvCxnSpPr>
          <p:nvPr/>
        </p:nvCxnSpPr>
        <p:spPr>
          <a:xfrm flipV="1">
            <a:off x="4438649" y="2266885"/>
            <a:ext cx="995546" cy="58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74" idx="3"/>
            <a:endCxn id="79" idx="1"/>
          </p:cNvCxnSpPr>
          <p:nvPr/>
        </p:nvCxnSpPr>
        <p:spPr>
          <a:xfrm flipV="1">
            <a:off x="4438649" y="3148446"/>
            <a:ext cx="995546" cy="24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949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735" y="991647"/>
            <a:ext cx="7462582" cy="31602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进程模型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1725" y="1317848"/>
            <a:ext cx="700638" cy="3892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Publisher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21875" y="1209976"/>
            <a:ext cx="1177995" cy="604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tcpaceptor</a:t>
            </a:r>
            <a:endParaRPr lang="zh-CN" altLang="en-US" sz="900" dirty="0"/>
          </a:p>
        </p:txBody>
      </p:sp>
      <p:sp>
        <p:nvSpPr>
          <p:cNvPr id="54" name="椭圆 53"/>
          <p:cNvSpPr/>
          <p:nvPr/>
        </p:nvSpPr>
        <p:spPr>
          <a:xfrm>
            <a:off x="2562932" y="742638"/>
            <a:ext cx="1445265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rabbitmq_reader</a:t>
            </a:r>
            <a:endParaRPr lang="zh-CN" altLang="en-US" sz="900" dirty="0"/>
          </a:p>
        </p:txBody>
      </p:sp>
      <p:sp>
        <p:nvSpPr>
          <p:cNvPr id="55" name="椭圆 54"/>
          <p:cNvSpPr/>
          <p:nvPr/>
        </p:nvSpPr>
        <p:spPr>
          <a:xfrm>
            <a:off x="2584178" y="1675198"/>
            <a:ext cx="1445264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Rabbitmq_write</a:t>
            </a:r>
            <a:endParaRPr lang="zh-CN" altLang="en-US" sz="900" dirty="0"/>
          </a:p>
        </p:txBody>
      </p:sp>
      <p:sp>
        <p:nvSpPr>
          <p:cNvPr id="59" name="椭圆 58"/>
          <p:cNvSpPr/>
          <p:nvPr/>
        </p:nvSpPr>
        <p:spPr>
          <a:xfrm>
            <a:off x="4008197" y="1168153"/>
            <a:ext cx="1466506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rabbitmq_channel</a:t>
            </a:r>
            <a:endParaRPr lang="zh-CN" altLang="en-US" sz="900" dirty="0"/>
          </a:p>
        </p:txBody>
      </p:sp>
      <p:sp>
        <p:nvSpPr>
          <p:cNvPr id="60" name="椭圆 59"/>
          <p:cNvSpPr/>
          <p:nvPr/>
        </p:nvSpPr>
        <p:spPr>
          <a:xfrm>
            <a:off x="4128998" y="2449893"/>
            <a:ext cx="1111969" cy="72737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Rabbit_</a:t>
            </a:r>
            <a:endParaRPr lang="en-US" altLang="zh-CN" sz="900" dirty="0"/>
          </a:p>
          <a:p>
            <a:pPr algn="ctr"/>
            <a:r>
              <a:rPr lang="en-US" altLang="zh-CN" sz="900" dirty="0" err="1"/>
              <a:t>amqqueue_process</a:t>
            </a:r>
            <a:endParaRPr lang="zh-CN" altLang="en-US" sz="900" dirty="0"/>
          </a:p>
        </p:txBody>
      </p:sp>
      <p:sp>
        <p:nvSpPr>
          <p:cNvPr id="61" name="椭圆 60"/>
          <p:cNvSpPr/>
          <p:nvPr/>
        </p:nvSpPr>
        <p:spPr>
          <a:xfrm>
            <a:off x="5611980" y="2139724"/>
            <a:ext cx="1768214" cy="122407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rabbit_msg_store</a:t>
            </a:r>
            <a:endParaRPr lang="zh-CN" altLang="en-US" sz="900" dirty="0"/>
          </a:p>
        </p:txBody>
      </p:sp>
      <p:cxnSp>
        <p:nvCxnSpPr>
          <p:cNvPr id="4" name="直接箭头连接符 3"/>
          <p:cNvCxnSpPr>
            <a:stCxn id="50" idx="3"/>
            <a:endCxn id="2" idx="2"/>
          </p:cNvCxnSpPr>
          <p:nvPr/>
        </p:nvCxnSpPr>
        <p:spPr>
          <a:xfrm>
            <a:off x="1312363" y="1512451"/>
            <a:ext cx="209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" idx="6"/>
            <a:endCxn id="54" idx="3"/>
          </p:cNvCxnSpPr>
          <p:nvPr/>
        </p:nvCxnSpPr>
        <p:spPr>
          <a:xfrm flipV="1">
            <a:off x="2699870" y="1258995"/>
            <a:ext cx="74716" cy="25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" idx="6"/>
            <a:endCxn id="55" idx="1"/>
          </p:cNvCxnSpPr>
          <p:nvPr/>
        </p:nvCxnSpPr>
        <p:spPr>
          <a:xfrm>
            <a:off x="2699870" y="1512451"/>
            <a:ext cx="95963" cy="25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4" idx="5"/>
            <a:endCxn id="59" idx="2"/>
          </p:cNvCxnSpPr>
          <p:nvPr/>
        </p:nvCxnSpPr>
        <p:spPr>
          <a:xfrm>
            <a:off x="3796543" y="1258995"/>
            <a:ext cx="211654" cy="21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5" idx="7"/>
            <a:endCxn id="59" idx="2"/>
          </p:cNvCxnSpPr>
          <p:nvPr/>
        </p:nvCxnSpPr>
        <p:spPr>
          <a:xfrm flipV="1">
            <a:off x="3817789" y="1470628"/>
            <a:ext cx="190408" cy="29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788015" y="1814926"/>
            <a:ext cx="0" cy="54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4499994" y="1814926"/>
            <a:ext cx="0" cy="60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5240972" y="2681985"/>
            <a:ext cx="33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5250812" y="2813581"/>
            <a:ext cx="31211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971786" y="2951447"/>
            <a:ext cx="1120389" cy="3207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 err="1">
                <a:solidFill>
                  <a:schemeClr val="bg1"/>
                </a:solidFill>
                <a:effectLst/>
                <a:latin typeface="pingfang SC"/>
              </a:rPr>
              <a:t>msg_store_persistent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971786" y="2289530"/>
            <a:ext cx="1120389" cy="3207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 err="1">
                <a:solidFill>
                  <a:schemeClr val="bg1"/>
                </a:solidFill>
                <a:effectLst/>
                <a:latin typeface="pingfang SC"/>
              </a:rPr>
              <a:t>msg_store_transient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进程模型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49" y="116146"/>
            <a:ext cx="7794102" cy="36129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15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AMQP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协议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帧组件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843631"/>
            <a:ext cx="6374510" cy="72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725" y="1793723"/>
            <a:ext cx="5184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1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帧类型 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/>
            </a:endParaRPr>
          </a:p>
          <a:p>
            <a:pPr marL="342900" indent="-342900">
              <a:buAutoNum type="arabicPlain" startAt="2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信道编号 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/>
            </a:endParaRPr>
          </a:p>
          <a:p>
            <a:pPr marL="342900" indent="-342900">
              <a:buAutoNum type="arabicPlain" startAt="2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以字节为单位的帧大小 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/>
            </a:endParaRPr>
          </a:p>
          <a:p>
            <a:pPr marL="342900" indent="-342900">
              <a:buAutoNum type="arabicPlain" startAt="2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帧有效载荷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payload 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/>
            </a:endParaRPr>
          </a:p>
          <a:p>
            <a:pPr marL="342900" indent="-342900">
              <a:buAutoNum type="arabicPlain" startAt="2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结束字节标志（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ASCII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值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206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帧类型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758826"/>
            <a:ext cx="824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</a:t>
            </a:r>
            <a:r>
              <a:rPr lang="zh-CN" altLang="en-US" dirty="0"/>
              <a:t>协议头帧：指定是某种协议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方法帧：携带发送给</a:t>
            </a:r>
            <a:r>
              <a:rPr lang="en-US" altLang="zh-CN" dirty="0" err="1"/>
              <a:t>rabbitmq</a:t>
            </a:r>
            <a:r>
              <a:rPr lang="zh-CN" altLang="en-US" dirty="0"/>
              <a:t>或者从</a:t>
            </a:r>
            <a:r>
              <a:rPr lang="en-US" altLang="zh-CN" dirty="0" err="1"/>
              <a:t>rabbitmq</a:t>
            </a:r>
            <a:r>
              <a:rPr lang="zh-CN" altLang="en-US" dirty="0"/>
              <a:t>接收到</a:t>
            </a:r>
            <a:r>
              <a:rPr lang="en-US" altLang="zh-CN" dirty="0" err="1"/>
              <a:t>rpc</a:t>
            </a:r>
            <a:r>
              <a:rPr lang="zh-CN" altLang="en-US" dirty="0"/>
              <a:t>请求或者响应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内容帧： 描述一条消息的大小和属性</a:t>
            </a:r>
            <a:endParaRPr lang="en-US" altLang="zh-CN" dirty="0"/>
          </a:p>
          <a:p>
            <a:r>
              <a:rPr lang="en-US" altLang="zh-CN" dirty="0"/>
              <a:t>4  </a:t>
            </a:r>
            <a:r>
              <a:rPr lang="zh-CN" altLang="en-US" dirty="0"/>
              <a:t>消息体帧：消息内容</a:t>
            </a:r>
            <a:endParaRPr lang="en-US" altLang="zh-CN" dirty="0"/>
          </a:p>
          <a:p>
            <a:r>
              <a:rPr lang="en-US" altLang="zh-CN" dirty="0"/>
              <a:t>5  </a:t>
            </a:r>
            <a:r>
              <a:rPr lang="zh-CN" altLang="en-US" dirty="0"/>
              <a:t>心跳帧：</a:t>
            </a:r>
            <a:r>
              <a:rPr lang="en-US" altLang="zh-CN" dirty="0" err="1"/>
              <a:t>rabbitmq</a:t>
            </a:r>
            <a:r>
              <a:rPr lang="zh-CN" altLang="en-US" dirty="0"/>
              <a:t>和客户端直接传输的一个种数据类型；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消息组合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432" y="720542"/>
            <a:ext cx="3888269" cy="2960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60" y="1850081"/>
            <a:ext cx="3024210" cy="3234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560" y="2462306"/>
            <a:ext cx="3704657" cy="3363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506" y="3211756"/>
            <a:ext cx="2555860" cy="3363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4849" y="1521367"/>
            <a:ext cx="3973976" cy="288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" name="直接箭头连接符 8"/>
          <p:cNvCxnSpPr>
            <a:endCxn id="3" idx="1"/>
          </p:cNvCxnSpPr>
          <p:nvPr/>
        </p:nvCxnSpPr>
        <p:spPr>
          <a:xfrm>
            <a:off x="3707940" y="2011813"/>
            <a:ext cx="127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5" idx="1"/>
          </p:cNvCxnSpPr>
          <p:nvPr/>
        </p:nvCxnSpPr>
        <p:spPr>
          <a:xfrm flipV="1">
            <a:off x="3949391" y="2630488"/>
            <a:ext cx="1031169" cy="1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6" idx="1"/>
          </p:cNvCxnSpPr>
          <p:nvPr/>
        </p:nvCxnSpPr>
        <p:spPr>
          <a:xfrm>
            <a:off x="4367721" y="3379937"/>
            <a:ext cx="6147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04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2298" name="组合 12297"/>
          <p:cNvGrpSpPr/>
          <p:nvPr/>
        </p:nvGrpSpPr>
        <p:grpSpPr>
          <a:xfrm>
            <a:off x="734492" y="1059645"/>
            <a:ext cx="4412066" cy="2087588"/>
            <a:chOff x="736482" y="843630"/>
            <a:chExt cx="3999104" cy="2087588"/>
          </a:xfrm>
        </p:grpSpPr>
        <p:sp>
          <p:nvSpPr>
            <p:cNvPr id="70" name="矩形: 圆角 69"/>
            <p:cNvSpPr/>
            <p:nvPr/>
          </p:nvSpPr>
          <p:spPr>
            <a:xfrm>
              <a:off x="1822233" y="843630"/>
              <a:ext cx="1669692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2294" name="文本框 12293"/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  <a:endParaRPr lang="zh-CN" altLang="en-US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4008796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（消费者）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2293" name="组合 12292"/>
            <p:cNvGrpSpPr/>
            <p:nvPr/>
          </p:nvGrpSpPr>
          <p:grpSpPr>
            <a:xfrm>
              <a:off x="1979820" y="1347665"/>
              <a:ext cx="1363430" cy="1440100"/>
              <a:chOff x="1979820" y="1059645"/>
              <a:chExt cx="1363430" cy="1728120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1979820" y="1059645"/>
                <a:ext cx="1363430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  <a:endParaRPr lang="en-US" altLang="zh-CN" sz="1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矩形: 圆角 20"/>
              <p:cNvSpPr/>
              <p:nvPr/>
            </p:nvSpPr>
            <p:spPr>
              <a:xfrm>
                <a:off x="2157499" y="2131837"/>
                <a:ext cx="1074134" cy="415956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Queue-1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9" name="直接箭头连接符 8"/>
            <p:cNvCxnSpPr>
              <a:stCxn id="21" idx="3"/>
              <a:endCxn id="8" idx="1"/>
            </p:cNvCxnSpPr>
            <p:nvPr/>
          </p:nvCxnSpPr>
          <p:spPr>
            <a:xfrm>
              <a:off x="3231634" y="2414473"/>
              <a:ext cx="777162" cy="28591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>
              <a:stCxn id="3" idx="3"/>
              <a:endCxn id="21" idx="1"/>
            </p:cNvCxnSpPr>
            <p:nvPr/>
          </p:nvCxnSpPr>
          <p:spPr>
            <a:xfrm flipV="1">
              <a:off x="1454402" y="2414473"/>
              <a:ext cx="703098" cy="30623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2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3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218617" y="267998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架构师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班</a:t>
            </a:r>
            <a:endParaRPr lang="zh-CN" altLang="en-US" sz="28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61440" y="993617"/>
            <a:ext cx="3737510" cy="316009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分布式异步队列</a:t>
            </a:r>
            <a:r>
              <a:rPr kumimoji="0" lang="en-US" altLang="zh-CN" sz="20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-1</a:t>
            </a:r>
            <a:r>
              <a:rPr kumimoji="0" lang="zh-CN" altLang="en-US" sz="20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20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什么是分布式异步队列 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大数据高并发系统架构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异步队列的作用和意义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常见的队列组件和优势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异步队列学习必备组件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RabbitMQ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RabbitMQ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的环境搭建中的那些坑儿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C#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驱动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RabbitMQ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生产者消费者模式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分布式异步队列的优先级队列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471992" y="1101725"/>
            <a:ext cx="2646045" cy="255788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  <a:endParaRPr lang="zh-CN" altLang="en-US" sz="20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466" y="1101725"/>
            <a:ext cx="2162257" cy="32431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882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Erlang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包下载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84" y="698501"/>
            <a:ext cx="5346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Erlang</a:t>
            </a:r>
            <a:r>
              <a:rPr lang="zh-CN" altLang="en-US" dirty="0"/>
              <a:t>语言运行环境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下载地址：</a:t>
            </a:r>
            <a:r>
              <a:rPr lang="en-US" altLang="zh-CN" dirty="0">
                <a:hlinkClick r:id="rId1"/>
              </a:rPr>
              <a:t>http://www.erlang.org/downloads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zh-CN" altLang="en-US" dirty="0"/>
              <a:t>百度云下载地址：</a:t>
            </a:r>
            <a:r>
              <a:rPr lang="en-US" altLang="zh-CN" dirty="0"/>
              <a:t>https://pan.baidu.com/s/1eHRa6BZZ3UN-Cj4Of8sASA </a:t>
            </a:r>
            <a:r>
              <a:rPr lang="zh-CN" altLang="en-US" dirty="0"/>
              <a:t>提取码：</a:t>
            </a:r>
            <a:r>
              <a:rPr lang="en-US" altLang="zh-CN" dirty="0"/>
              <a:t>ou3k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45" y="483078"/>
            <a:ext cx="1828800" cy="1790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2084" y="2571750"/>
            <a:ext cx="7133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>
                <a:sym typeface="Impact" panose="020B0806030902050204" pitchFamily="2" charset="0"/>
              </a:rPr>
              <a:t>RabbitMQ</a:t>
            </a:r>
            <a:r>
              <a:rPr lang="zh-CN" altLang="en-US" dirty="0"/>
              <a:t>包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下载地址：</a:t>
            </a:r>
            <a:r>
              <a:rPr lang="en-US" altLang="zh-CN" dirty="0">
                <a:hlinkClick r:id="rId3"/>
              </a:rPr>
              <a:t> https://www.rabbitmq.com/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zh-CN" altLang="en-US" dirty="0"/>
              <a:t>百度云下载地址：链接：</a:t>
            </a:r>
            <a:r>
              <a:rPr lang="en-US" altLang="zh-CN" dirty="0"/>
              <a:t>https://pan.baidu.com/s/1jmlgh6osLtfkaoNi259dSw </a:t>
            </a:r>
            <a:r>
              <a:rPr lang="zh-CN" altLang="en-US" dirty="0"/>
              <a:t>提取码：</a:t>
            </a:r>
            <a:r>
              <a:rPr lang="en-US" altLang="zh-CN" dirty="0" err="1"/>
              <a:t>jskq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600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hlinkClick r:id="rId1"/>
              </a:rPr>
              <a:t>erlang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环境安装状态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84" y="698501"/>
            <a:ext cx="71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CMD </a:t>
            </a:r>
            <a:r>
              <a:rPr lang="zh-CN" altLang="en-US" dirty="0"/>
              <a:t>命令执行：</a:t>
            </a:r>
            <a:r>
              <a:rPr lang="en-US" altLang="zh-CN" dirty="0"/>
              <a:t> </a:t>
            </a:r>
            <a:r>
              <a:rPr lang="en-US" altLang="zh-CN" dirty="0" err="1"/>
              <a:t>erl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0" y="1203655"/>
            <a:ext cx="4933950" cy="1866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配置环境变量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83" y="698501"/>
            <a:ext cx="8442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ERLANG_HOME</a:t>
            </a:r>
            <a:r>
              <a:rPr lang="zh-CN" altLang="en-US" dirty="0"/>
              <a:t>：</a:t>
            </a:r>
            <a:r>
              <a:rPr lang="en-US" altLang="zh-CN" dirty="0"/>
              <a:t>C:\Program Files\erl10.5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en-US" altLang="zh-CN" dirty="0"/>
              <a:t>: %ERLANG_HOME%\bin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RABBITMQ_SERVER</a:t>
            </a:r>
            <a:r>
              <a:rPr lang="en-US" altLang="zh-CN" dirty="0"/>
              <a:t>: C:\Program Files\erl_rabbitmq_server-3.8.3(</a:t>
            </a:r>
            <a:r>
              <a:rPr lang="zh-CN" altLang="en-US" dirty="0"/>
              <a:t>根目录</a:t>
            </a:r>
            <a:r>
              <a:rPr lang="en-US" altLang="zh-CN" dirty="0"/>
              <a:t>)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Path 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％</a:t>
            </a:r>
            <a:r>
              <a:rPr lang="en-US" altLang="zh-CN" dirty="0"/>
              <a:t>RABBITMQ_SERVER</a:t>
            </a:r>
            <a:r>
              <a:rPr lang="zh-CN" altLang="en-US" dirty="0"/>
              <a:t>％</a:t>
            </a:r>
            <a:r>
              <a:rPr lang="en-US" altLang="zh-CN" dirty="0"/>
              <a:t>\</a:t>
            </a:r>
            <a:r>
              <a:rPr lang="en-US" altLang="zh-CN" dirty="0" err="1"/>
              <a:t>sbin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尝试安装和启动服务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83" y="698501"/>
            <a:ext cx="8442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err="1"/>
              <a:t>rabbitmq</a:t>
            </a:r>
            <a:r>
              <a:rPr lang="en-US" altLang="zh-CN" dirty="0"/>
              <a:t>-service install     </a:t>
            </a:r>
            <a:r>
              <a:rPr lang="zh-CN" altLang="en-US" dirty="0"/>
              <a:t>安装服务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</a:t>
            </a:r>
            <a:r>
              <a:rPr lang="en-US" altLang="zh-CN" dirty="0"/>
              <a:t>-service enable   </a:t>
            </a:r>
            <a:r>
              <a:rPr lang="zh-CN" altLang="en-US" dirty="0"/>
              <a:t>服务启用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</a:t>
            </a:r>
            <a:r>
              <a:rPr lang="en-US" altLang="zh-CN" dirty="0"/>
              <a:t>-service start	   </a:t>
            </a:r>
            <a:r>
              <a:rPr lang="zh-CN" altLang="en-US" dirty="0"/>
              <a:t>启动服务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安装插件</a:t>
            </a:r>
            <a:endParaRPr lang="en-US" altLang="zh-CN" dirty="0"/>
          </a:p>
          <a:p>
            <a:r>
              <a:rPr lang="en-US" altLang="zh-CN" dirty="0"/>
              <a:t>4   </a:t>
            </a: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start_app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5   </a:t>
            </a:r>
            <a:r>
              <a:rPr lang="en-US" altLang="zh-CN" dirty="0" err="1"/>
              <a:t>rabbitmq</a:t>
            </a:r>
            <a:r>
              <a:rPr lang="en-US" altLang="zh-CN" dirty="0"/>
              <a:t>-plugins enable </a:t>
            </a:r>
            <a:r>
              <a:rPr lang="en-US" altLang="zh-CN" dirty="0" err="1"/>
              <a:t>rabbitmq_management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6   </a:t>
            </a:r>
            <a:r>
              <a:rPr lang="en-US" altLang="zh-CN" dirty="0" err="1"/>
              <a:t>rabbitmqctl</a:t>
            </a:r>
            <a:r>
              <a:rPr lang="en-US" altLang="zh-CN" dirty="0"/>
              <a:t> stop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环境准备就绪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83" y="698501"/>
            <a:ext cx="84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</a:t>
            </a:r>
            <a:r>
              <a:rPr lang="en-US" altLang="zh-CN" dirty="0"/>
              <a:t>localhost:15672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87" y="1224425"/>
            <a:ext cx="6238875" cy="28003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权限问题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83" y="698501"/>
            <a:ext cx="8442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在安装目录下需要</a:t>
            </a:r>
            <a:r>
              <a:rPr lang="en-US" altLang="zh-CN" dirty="0"/>
              <a:t>.</a:t>
            </a:r>
            <a:r>
              <a:rPr lang="en-US" altLang="zh-CN" dirty="0" err="1"/>
              <a:t>erlang.cookie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C:\Windows\System32\config\systemprofile</a:t>
            </a:r>
            <a:r>
              <a:rPr lang="zh-CN" altLang="en-US" dirty="0"/>
              <a:t>下需要</a:t>
            </a:r>
            <a:r>
              <a:rPr lang="en-US" altLang="zh-CN" dirty="0"/>
              <a:t>.</a:t>
            </a:r>
            <a:r>
              <a:rPr lang="en-US" altLang="zh-CN" dirty="0" err="1"/>
              <a:t>erlang.cookie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zh-CN" altLang="en-US" dirty="0"/>
              <a:t>如果在</a:t>
            </a:r>
            <a:r>
              <a:rPr lang="en-US" altLang="zh-CN" dirty="0"/>
              <a:t>Windows</a:t>
            </a:r>
            <a:r>
              <a:rPr lang="zh-CN" altLang="en-US" dirty="0"/>
              <a:t>路径下你的名称是中文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0704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命令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rabbitmqctl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83" y="698501"/>
            <a:ext cx="8442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status  </a:t>
            </a:r>
            <a:r>
              <a:rPr lang="zh-CN" altLang="en-US" dirty="0"/>
              <a:t>查询状态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list_users</a:t>
            </a:r>
            <a:r>
              <a:rPr lang="en-US" altLang="zh-CN" dirty="0"/>
              <a:t>  </a:t>
            </a:r>
            <a:r>
              <a:rPr lang="zh-CN" altLang="en-US" dirty="0"/>
              <a:t>查看用户列表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 </a:t>
            </a:r>
            <a:r>
              <a:rPr lang="en-US" altLang="zh-CN" dirty="0" err="1"/>
              <a:t>add_user</a:t>
            </a:r>
            <a:r>
              <a:rPr lang="en-US" altLang="zh-CN" dirty="0"/>
              <a:t>  Richard 123456   //</a:t>
            </a:r>
            <a:r>
              <a:rPr lang="zh-CN" altLang="en-US" dirty="0"/>
              <a:t>创建用户</a:t>
            </a:r>
            <a:r>
              <a:rPr lang="en-US" altLang="zh-CN" dirty="0"/>
              <a:t>Richard</a:t>
            </a:r>
            <a:r>
              <a:rPr lang="zh-CN" altLang="en-US" dirty="0"/>
              <a:t>密码为</a:t>
            </a:r>
            <a:r>
              <a:rPr lang="en-US" altLang="zh-CN" dirty="0"/>
              <a:t>123456 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 </a:t>
            </a:r>
            <a:r>
              <a:rPr lang="en-US" altLang="zh-CN" dirty="0" err="1"/>
              <a:t>set_permissions</a:t>
            </a:r>
            <a:r>
              <a:rPr lang="en-US" altLang="zh-CN" dirty="0"/>
              <a:t> Richard ".*"  ".*"  ".*"    //</a:t>
            </a:r>
            <a:r>
              <a:rPr lang="zh-CN" altLang="en-US" dirty="0"/>
              <a:t>赋予</a:t>
            </a:r>
            <a:r>
              <a:rPr lang="en-US" altLang="zh-CN" dirty="0"/>
              <a:t>Richard</a:t>
            </a:r>
            <a:r>
              <a:rPr lang="zh-CN" altLang="en-US" dirty="0"/>
              <a:t>读写所有消息队列的权限</a:t>
            </a:r>
            <a:endParaRPr lang="zh-CN" altLang="en-US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 </a:t>
            </a:r>
            <a:r>
              <a:rPr lang="en-US" altLang="zh-CN" dirty="0" err="1"/>
              <a:t>set_user_tags</a:t>
            </a:r>
            <a:r>
              <a:rPr lang="en-US" altLang="zh-CN" dirty="0"/>
              <a:t> Richard administrator    //</a:t>
            </a:r>
            <a:r>
              <a:rPr lang="zh-CN" altLang="en-US" dirty="0"/>
              <a:t>分配用户组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882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卸载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和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Erlang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环境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666" y="698501"/>
            <a:ext cx="84422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zh-CN" altLang="zh-CN" dirty="0"/>
              <a:t>打开</a:t>
            </a:r>
            <a:r>
              <a:rPr lang="en-US" altLang="zh-CN" dirty="0"/>
              <a:t>Windows</a:t>
            </a:r>
            <a:r>
              <a:rPr lang="zh-CN" altLang="zh-CN" dirty="0"/>
              <a:t>控制面板，双击</a:t>
            </a:r>
            <a:r>
              <a:rPr lang="en-US" altLang="zh-CN" dirty="0"/>
              <a:t>“</a:t>
            </a:r>
            <a:r>
              <a:rPr lang="zh-CN" altLang="zh-CN" dirty="0"/>
              <a:t>程序和功能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en-US" altLang="zh-CN" dirty="0"/>
              <a:t>2   </a:t>
            </a:r>
            <a:r>
              <a:rPr lang="zh-CN" altLang="zh-CN" dirty="0"/>
              <a:t>在当前安装的程序列表中，右键单击</a:t>
            </a:r>
            <a:r>
              <a:rPr lang="en-US" altLang="zh-CN" dirty="0"/>
              <a:t>RabbitMQ Server</a:t>
            </a:r>
            <a:r>
              <a:rPr lang="zh-CN" altLang="zh-CN" dirty="0"/>
              <a:t>，然后单击</a:t>
            </a:r>
            <a:r>
              <a:rPr lang="en-US" altLang="zh-CN" dirty="0"/>
              <a:t>“</a:t>
            </a:r>
            <a:r>
              <a:rPr lang="zh-CN" altLang="zh-CN" dirty="0"/>
              <a:t>卸载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en-US" altLang="zh-CN" dirty="0"/>
              <a:t>3   </a:t>
            </a:r>
            <a:r>
              <a:rPr lang="zh-CN" altLang="zh-CN" dirty="0"/>
              <a:t>在当前安装的程序列表中，右键单击</a:t>
            </a:r>
            <a:r>
              <a:rPr lang="en-US" altLang="zh-CN" dirty="0"/>
              <a:t>“Erlang OTP”</a:t>
            </a:r>
            <a:r>
              <a:rPr lang="zh-CN" altLang="zh-CN" dirty="0"/>
              <a:t>，然后单击</a:t>
            </a:r>
            <a:r>
              <a:rPr lang="en-US" altLang="zh-CN" dirty="0"/>
              <a:t>“</a:t>
            </a:r>
            <a:r>
              <a:rPr lang="zh-CN" altLang="zh-CN" dirty="0"/>
              <a:t>卸载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en-US" altLang="zh-CN" dirty="0"/>
              <a:t>4   </a:t>
            </a:r>
            <a:r>
              <a:rPr lang="zh-CN" altLang="zh-CN" dirty="0"/>
              <a:t>打开</a:t>
            </a:r>
            <a:r>
              <a:rPr lang="en-US" altLang="zh-CN" dirty="0"/>
              <a:t>Windows</a:t>
            </a:r>
            <a:r>
              <a:rPr lang="zh-CN" altLang="zh-CN" dirty="0"/>
              <a:t>任务管理器。</a:t>
            </a:r>
            <a:endParaRPr lang="zh-CN" altLang="zh-CN" dirty="0"/>
          </a:p>
          <a:p>
            <a:r>
              <a:rPr lang="en-US" altLang="zh-CN" dirty="0"/>
              <a:t>5   </a:t>
            </a:r>
            <a:r>
              <a:rPr lang="zh-CN" altLang="zh-CN" dirty="0"/>
              <a:t>在任务管理器中，查找进程</a:t>
            </a:r>
            <a:r>
              <a:rPr lang="en-US" altLang="zh-CN" dirty="0"/>
              <a:t>epmd.exe</a:t>
            </a:r>
            <a:r>
              <a:rPr lang="zh-CN" altLang="zh-CN" dirty="0"/>
              <a:t>。 如果此进程仍在运行，请右键单击该进程，然后单击</a:t>
            </a:r>
            <a:r>
              <a:rPr lang="en-US" altLang="zh-CN" dirty="0"/>
              <a:t>“</a:t>
            </a:r>
            <a:r>
              <a:rPr lang="zh-CN" altLang="zh-CN" dirty="0"/>
              <a:t>结束进程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en-US" altLang="zh-CN" dirty="0"/>
              <a:t>6   </a:t>
            </a:r>
            <a:r>
              <a:rPr lang="zh-CN" altLang="zh-CN" dirty="0"/>
              <a:t>删除</a:t>
            </a:r>
            <a:r>
              <a:rPr lang="en-US" altLang="zh-CN" dirty="0"/>
              <a:t>RabbitMQ</a:t>
            </a:r>
            <a:r>
              <a:rPr lang="zh-CN" altLang="zh-CN" dirty="0"/>
              <a:t>和</a:t>
            </a:r>
            <a:r>
              <a:rPr lang="en-US" altLang="zh-CN" dirty="0"/>
              <a:t>Erlang</a:t>
            </a:r>
            <a:r>
              <a:rPr lang="zh-CN" altLang="zh-CN" dirty="0"/>
              <a:t>的所有安装目录。</a:t>
            </a:r>
            <a:endParaRPr lang="zh-CN" altLang="zh-CN" dirty="0"/>
          </a:p>
          <a:p>
            <a:r>
              <a:rPr lang="en-US" altLang="zh-CN" dirty="0"/>
              <a:t>7   </a:t>
            </a:r>
            <a:r>
              <a:rPr lang="zh-CN" altLang="zh-CN" dirty="0"/>
              <a:t>删除文件</a:t>
            </a:r>
            <a:r>
              <a:rPr lang="en-US" altLang="zh-CN" dirty="0"/>
              <a:t>C</a:t>
            </a:r>
            <a:r>
              <a:rPr lang="zh-CN" altLang="zh-CN" dirty="0"/>
              <a:t>：</a:t>
            </a:r>
            <a:r>
              <a:rPr lang="en-US" altLang="zh-CN" dirty="0"/>
              <a:t>\ Windows \ .</a:t>
            </a:r>
            <a:r>
              <a:rPr lang="en-US" altLang="zh-CN" dirty="0" err="1"/>
              <a:t>erlang.cookie</a:t>
            </a:r>
            <a:r>
              <a:rPr lang="zh-CN" altLang="zh-CN" dirty="0"/>
              <a:t>（如果存在）。</a:t>
            </a:r>
            <a:endParaRPr lang="zh-CN" altLang="zh-CN" dirty="0"/>
          </a:p>
          <a:p>
            <a:r>
              <a:rPr lang="en-US" altLang="zh-CN" dirty="0"/>
              <a:t>8   </a:t>
            </a:r>
            <a:r>
              <a:rPr lang="zh-CN" altLang="en-US" dirty="0"/>
              <a:t>删除电脑找那个所有的</a:t>
            </a:r>
            <a:r>
              <a:rPr lang="en-US" altLang="zh-CN" dirty="0"/>
              <a:t>.</a:t>
            </a:r>
            <a:r>
              <a:rPr lang="en-US" altLang="zh-CN" dirty="0" err="1"/>
              <a:t>erlang.cookie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en-US" altLang="zh-CN" dirty="0"/>
              <a:t>9   </a:t>
            </a:r>
            <a:r>
              <a:rPr lang="zh-CN" altLang="zh-CN" dirty="0"/>
              <a:t>同样在</a:t>
            </a:r>
            <a:r>
              <a:rPr lang="en-US" altLang="zh-CN" dirty="0"/>
              <a:t>User</a:t>
            </a:r>
            <a:r>
              <a:rPr lang="zh-CN" altLang="zh-CN" dirty="0"/>
              <a:t>文件夹中，转到</a:t>
            </a:r>
            <a:r>
              <a:rPr lang="en-US" altLang="zh-CN" dirty="0" err="1"/>
              <a:t>AppData</a:t>
            </a:r>
            <a:r>
              <a:rPr lang="en-US" altLang="zh-CN" dirty="0"/>
              <a:t> \ Roaming \ RabbitMQ</a:t>
            </a:r>
            <a:r>
              <a:rPr lang="zh-CN" altLang="zh-CN" dirty="0"/>
              <a:t>。删除</a:t>
            </a:r>
            <a:r>
              <a:rPr lang="en-US" altLang="zh-CN" dirty="0"/>
              <a:t>RabbitMQ</a:t>
            </a:r>
            <a:endParaRPr lang="zh-CN" altLang="zh-CN" dirty="0"/>
          </a:p>
          <a:p>
            <a:r>
              <a:rPr lang="en-US" altLang="zh-CN" dirty="0"/>
              <a:t>10 </a:t>
            </a:r>
            <a:r>
              <a:rPr lang="zh-CN" altLang="zh-CN" dirty="0"/>
              <a:t>打开运行</a:t>
            </a:r>
            <a:r>
              <a:rPr lang="en-US" altLang="zh-CN" dirty="0" err="1"/>
              <a:t>cmd</a:t>
            </a:r>
            <a:r>
              <a:rPr lang="en-US" altLang="zh-CN" dirty="0"/>
              <a:t>-&gt;</a:t>
            </a:r>
            <a:r>
              <a:rPr lang="en-US" altLang="zh-CN" dirty="0" err="1"/>
              <a:t>sc</a:t>
            </a:r>
            <a:r>
              <a:rPr lang="en-US" altLang="zh-CN" dirty="0"/>
              <a:t> delete RabbitMQ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en-US" altLang="zh-CN" dirty="0"/>
              <a:t>11 </a:t>
            </a:r>
            <a:r>
              <a:rPr lang="zh-CN" altLang="zh-CN" dirty="0"/>
              <a:t>打开运行</a:t>
            </a:r>
            <a:r>
              <a:rPr lang="en-US" altLang="zh-CN" dirty="0"/>
              <a:t>-&gt;regedit </a:t>
            </a:r>
            <a:r>
              <a:rPr lang="zh-CN" altLang="zh-CN" dirty="0"/>
              <a:t>找到</a:t>
            </a:r>
            <a:r>
              <a:rPr lang="en-US" altLang="zh-CN" dirty="0"/>
              <a:t>RabbitMQ</a:t>
            </a:r>
            <a:r>
              <a:rPr lang="zh-CN" altLang="zh-CN" dirty="0"/>
              <a:t>节点，删掉即可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7276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驱动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666" y="698501"/>
            <a:ext cx="8442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err="1"/>
              <a:t>Nuget</a:t>
            </a:r>
            <a:r>
              <a:rPr lang="zh-CN" altLang="en-US" dirty="0"/>
              <a:t>引入程序包</a:t>
            </a:r>
            <a:r>
              <a:rPr lang="en-US" altLang="zh-CN" dirty="0" err="1"/>
              <a:t>RabbitMQ.Client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定义生产者消费者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生产消息，写入消息，消费消息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单生产者单消费者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80070" y="898136"/>
            <a:ext cx="2664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Factory—channel</a:t>
            </a:r>
            <a:r>
              <a:rPr lang="zh-CN" altLang="en-US" dirty="0">
                <a:solidFill>
                  <a:srgbClr val="FF0000"/>
                </a:solidFill>
              </a:rPr>
              <a:t>介绍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3730" y="1275660"/>
            <a:ext cx="4412066" cy="2087588"/>
            <a:chOff x="736482" y="843630"/>
            <a:chExt cx="3999104" cy="2087588"/>
          </a:xfrm>
        </p:grpSpPr>
        <p:sp>
          <p:nvSpPr>
            <p:cNvPr id="13" name="矩形: 圆角 12"/>
            <p:cNvSpPr/>
            <p:nvPr/>
          </p:nvSpPr>
          <p:spPr>
            <a:xfrm>
              <a:off x="1822233" y="843630"/>
              <a:ext cx="1669692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  <a:endParaRPr lang="zh-CN" altLang="en-US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4008796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979820" y="1347665"/>
              <a:ext cx="1363430" cy="1440100"/>
              <a:chOff x="1979820" y="1059645"/>
              <a:chExt cx="1363430" cy="1728120"/>
            </a:xfrm>
          </p:grpSpPr>
          <p:sp>
            <p:nvSpPr>
              <p:cNvPr id="24" name="矩形: 圆角 23"/>
              <p:cNvSpPr/>
              <p:nvPr/>
            </p:nvSpPr>
            <p:spPr>
              <a:xfrm>
                <a:off x="1979820" y="1059645"/>
                <a:ext cx="1363430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  <a:endParaRPr lang="en-US" altLang="zh-CN" sz="1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/>
              <p:cNvSpPr/>
              <p:nvPr/>
            </p:nvSpPr>
            <p:spPr>
              <a:xfrm>
                <a:off x="2157499" y="229975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2" name="直接箭头连接符 21"/>
            <p:cNvCxnSpPr>
              <a:stCxn id="25" idx="3"/>
              <a:endCxn id="16" idx="1"/>
            </p:cNvCxnSpPr>
            <p:nvPr/>
          </p:nvCxnSpPr>
          <p:spPr>
            <a:xfrm>
              <a:off x="3231634" y="2469554"/>
              <a:ext cx="777162" cy="2308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3"/>
              <a:endCxn id="25" idx="1"/>
            </p:cNvCxnSpPr>
            <p:nvPr/>
          </p:nvCxnSpPr>
          <p:spPr>
            <a:xfrm flipV="1">
              <a:off x="1454402" y="2469554"/>
              <a:ext cx="703098" cy="25115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授课环境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836" y="633888"/>
            <a:ext cx="79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Windows10</a:t>
            </a:r>
            <a:r>
              <a:rPr lang="zh-CN" altLang="en-US" dirty="0"/>
              <a:t>企业版</a:t>
            </a:r>
            <a:endParaRPr lang="en-US" altLang="zh-CN" dirty="0"/>
          </a:p>
          <a:p>
            <a:r>
              <a:rPr lang="en-US" altLang="zh-CN" dirty="0"/>
              <a:t>2   Visual Studio2019  16.5</a:t>
            </a:r>
            <a:endParaRPr lang="en-US" altLang="zh-CN" dirty="0"/>
          </a:p>
          <a:p>
            <a:r>
              <a:rPr lang="en-US" altLang="zh-CN" dirty="0"/>
              <a:t>3   AspNetCore3.1</a:t>
            </a:r>
            <a:endParaRPr lang="en-US" altLang="zh-CN" dirty="0"/>
          </a:p>
          <a:p>
            <a:pPr marL="342900" indent="-342900">
              <a:buAutoNum type="arabicPlain" startAt="4"/>
            </a:pPr>
            <a:r>
              <a:rPr lang="en-US" altLang="zh-CN" dirty="0"/>
              <a:t>RabbitMQ    3.8.3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多生产者多消费者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80070" y="898136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83730" y="1275660"/>
            <a:ext cx="4412066" cy="2087588"/>
            <a:chOff x="736482" y="843630"/>
            <a:chExt cx="3999104" cy="2087588"/>
          </a:xfrm>
        </p:grpSpPr>
        <p:sp>
          <p:nvSpPr>
            <p:cNvPr id="13" name="矩形: 圆角 12"/>
            <p:cNvSpPr/>
            <p:nvPr/>
          </p:nvSpPr>
          <p:spPr>
            <a:xfrm>
              <a:off x="1822233" y="843630"/>
              <a:ext cx="1669692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  <a:endParaRPr lang="zh-CN" altLang="en-US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4008796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979820" y="1347665"/>
              <a:ext cx="1363430" cy="1440100"/>
              <a:chOff x="1979820" y="1059645"/>
              <a:chExt cx="1363430" cy="1728120"/>
            </a:xfrm>
          </p:grpSpPr>
          <p:sp>
            <p:nvSpPr>
              <p:cNvPr id="24" name="矩形: 圆角 23"/>
              <p:cNvSpPr/>
              <p:nvPr/>
            </p:nvSpPr>
            <p:spPr>
              <a:xfrm>
                <a:off x="1979820" y="1059645"/>
                <a:ext cx="1363430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  <a:endParaRPr lang="en-US" altLang="zh-CN" sz="1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/>
              <p:cNvSpPr/>
              <p:nvPr/>
            </p:nvSpPr>
            <p:spPr>
              <a:xfrm>
                <a:off x="2157499" y="229975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2" name="直接箭头连接符 21"/>
            <p:cNvCxnSpPr>
              <a:stCxn id="25" idx="3"/>
              <a:endCxn id="16" idx="1"/>
            </p:cNvCxnSpPr>
            <p:nvPr/>
          </p:nvCxnSpPr>
          <p:spPr>
            <a:xfrm>
              <a:off x="3231634" y="2469554"/>
              <a:ext cx="777162" cy="2308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3"/>
              <a:endCxn id="25" idx="1"/>
            </p:cNvCxnSpPr>
            <p:nvPr/>
          </p:nvCxnSpPr>
          <p:spPr>
            <a:xfrm flipV="1">
              <a:off x="1454402" y="2469554"/>
              <a:ext cx="703098" cy="25115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/>
            <p:cNvSpPr/>
            <p:nvPr/>
          </p:nvSpPr>
          <p:spPr>
            <a:xfrm>
              <a:off x="736482" y="1926902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: 圆角 18"/>
            <p:cNvSpPr/>
            <p:nvPr/>
          </p:nvSpPr>
          <p:spPr>
            <a:xfrm>
              <a:off x="3995712" y="1886253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0" name="直接箭头连接符 19"/>
            <p:cNvCxnSpPr>
              <a:endCxn id="19" idx="1"/>
            </p:cNvCxnSpPr>
            <p:nvPr/>
          </p:nvCxnSpPr>
          <p:spPr>
            <a:xfrm flipV="1">
              <a:off x="3231634" y="2117085"/>
              <a:ext cx="764078" cy="3524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" idx="3"/>
            </p:cNvCxnSpPr>
            <p:nvPr/>
          </p:nvCxnSpPr>
          <p:spPr>
            <a:xfrm>
              <a:off x="1454402" y="2137410"/>
              <a:ext cx="703098" cy="34908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互为生产消费者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20292" y="987640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83730" y="1275660"/>
            <a:ext cx="4412066" cy="2087588"/>
            <a:chOff x="736482" y="843630"/>
            <a:chExt cx="3999104" cy="2087588"/>
          </a:xfrm>
        </p:grpSpPr>
        <p:sp>
          <p:nvSpPr>
            <p:cNvPr id="13" name="矩形: 圆角 12"/>
            <p:cNvSpPr/>
            <p:nvPr/>
          </p:nvSpPr>
          <p:spPr>
            <a:xfrm>
              <a:off x="1822233" y="843630"/>
              <a:ext cx="1669692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  <a:endParaRPr lang="zh-CN" altLang="en-US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4008796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979820" y="1347665"/>
              <a:ext cx="1363430" cy="1440100"/>
              <a:chOff x="1979820" y="1059645"/>
              <a:chExt cx="1363430" cy="1728120"/>
            </a:xfrm>
          </p:grpSpPr>
          <p:sp>
            <p:nvSpPr>
              <p:cNvPr id="24" name="矩形: 圆角 23"/>
              <p:cNvSpPr/>
              <p:nvPr/>
            </p:nvSpPr>
            <p:spPr>
              <a:xfrm>
                <a:off x="1979820" y="1059645"/>
                <a:ext cx="1363430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  <a:endParaRPr lang="en-US" altLang="zh-CN" sz="1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/>
              <p:cNvSpPr/>
              <p:nvPr/>
            </p:nvSpPr>
            <p:spPr>
              <a:xfrm>
                <a:off x="2157499" y="229975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2" name="直接箭头连接符 21"/>
            <p:cNvCxnSpPr>
              <a:stCxn id="25" idx="3"/>
              <a:endCxn id="16" idx="1"/>
            </p:cNvCxnSpPr>
            <p:nvPr/>
          </p:nvCxnSpPr>
          <p:spPr>
            <a:xfrm>
              <a:off x="3231634" y="2469554"/>
              <a:ext cx="777162" cy="2308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3"/>
              <a:endCxn id="25" idx="1"/>
            </p:cNvCxnSpPr>
            <p:nvPr/>
          </p:nvCxnSpPr>
          <p:spPr>
            <a:xfrm flipV="1">
              <a:off x="1454402" y="2469554"/>
              <a:ext cx="703098" cy="25115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/>
            <p:cNvSpPr/>
            <p:nvPr/>
          </p:nvSpPr>
          <p:spPr>
            <a:xfrm>
              <a:off x="736482" y="1906577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zh-CN" altLang="en-US" sz="1000" b="1" dirty="0">
                <a:solidFill>
                  <a:srgbClr val="00B0F0"/>
                </a:solidFill>
              </a:endParaRPr>
            </a:p>
          </p:txBody>
        </p:sp>
        <p:sp>
          <p:nvSpPr>
            <p:cNvPr id="19" name="矩形: 圆角 18"/>
            <p:cNvSpPr/>
            <p:nvPr/>
          </p:nvSpPr>
          <p:spPr>
            <a:xfrm>
              <a:off x="3995712" y="1886253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0" name="直接箭头连接符 19"/>
            <p:cNvCxnSpPr>
              <a:endCxn id="19" idx="1"/>
            </p:cNvCxnSpPr>
            <p:nvPr/>
          </p:nvCxnSpPr>
          <p:spPr>
            <a:xfrm flipV="1">
              <a:off x="3231634" y="2117085"/>
              <a:ext cx="764078" cy="3524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" idx="3"/>
            </p:cNvCxnSpPr>
            <p:nvPr/>
          </p:nvCxnSpPr>
          <p:spPr>
            <a:xfrm>
              <a:off x="1454402" y="2117085"/>
              <a:ext cx="703098" cy="34908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消息队列应对秒杀场景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20" y="728584"/>
            <a:ext cx="8136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年的</a:t>
            </a:r>
            <a:r>
              <a:rPr lang="en-US" altLang="zh-CN" dirty="0"/>
              <a:t>06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日准时零点，某电商网站，有</a:t>
            </a:r>
            <a:r>
              <a:rPr lang="en-US" altLang="zh-CN" dirty="0"/>
              <a:t>10</a:t>
            </a:r>
            <a:r>
              <a:rPr lang="zh-CN" altLang="en-US" dirty="0"/>
              <a:t>件商品参与秒杀活动；</a:t>
            </a:r>
            <a:endParaRPr lang="en-US" altLang="zh-CN" dirty="0"/>
          </a:p>
          <a:p>
            <a:r>
              <a:rPr lang="zh-CN" altLang="en-US" dirty="0"/>
              <a:t>看谁手快</a:t>
            </a:r>
            <a:r>
              <a:rPr lang="en-US" altLang="zh-CN" dirty="0"/>
              <a:t>~~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用户量必然很大；</a:t>
            </a:r>
            <a:endParaRPr lang="en-US" altLang="zh-CN" dirty="0"/>
          </a:p>
          <a:p>
            <a:r>
              <a:rPr lang="zh-CN" altLang="en-US" dirty="0"/>
              <a:t>一瞬间来了</a:t>
            </a:r>
            <a:r>
              <a:rPr lang="en-US" altLang="zh-CN" dirty="0"/>
              <a:t>8000</a:t>
            </a:r>
            <a:r>
              <a:rPr lang="zh-CN" altLang="en-US" dirty="0"/>
              <a:t>；  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7805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中的队列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9720" y="915635"/>
            <a:ext cx="5266931" cy="707195"/>
            <a:chOff x="1484907" y="1575530"/>
            <a:chExt cx="4306928" cy="441383"/>
          </a:xfrm>
        </p:grpSpPr>
        <p:sp>
          <p:nvSpPr>
            <p:cNvPr id="5" name="矩形 4"/>
            <p:cNvSpPr/>
            <p:nvPr/>
          </p:nvSpPr>
          <p:spPr>
            <a:xfrm>
              <a:off x="1763805" y="1622636"/>
              <a:ext cx="4028030" cy="193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63805" y="1995710"/>
              <a:ext cx="4028030" cy="212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872997" y="170811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661568" y="1700227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43152" y="1707130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005540" y="1575530"/>
              <a:ext cx="778540" cy="42018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42761" y="169234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An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5501832" y="1800352"/>
              <a:ext cx="2900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484907" y="1816260"/>
              <a:ext cx="3509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501650" y="2205325"/>
            <a:ext cx="7992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Queue</a:t>
            </a:r>
            <a:endParaRPr lang="en-US" altLang="zh-CN" b="1" dirty="0"/>
          </a:p>
          <a:p>
            <a:r>
              <a:rPr lang="en-US" altLang="zh-CN" dirty="0"/>
              <a:t>C#</a:t>
            </a:r>
            <a:r>
              <a:rPr lang="zh-CN" altLang="en-US" dirty="0"/>
              <a:t>中的数据本质是一个数组，先进先出，维护一个最大的索引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RabbitMQ:</a:t>
            </a:r>
            <a:endParaRPr lang="en-US" altLang="zh-CN" b="1" dirty="0"/>
          </a:p>
          <a:p>
            <a:r>
              <a:rPr lang="zh-CN" altLang="en-US" dirty="0"/>
              <a:t>内部存储数据结构是</a:t>
            </a:r>
            <a:r>
              <a:rPr lang="en-US" altLang="zh-CN" dirty="0"/>
              <a:t>Key-Value</a:t>
            </a:r>
            <a:r>
              <a:rPr lang="zh-CN" altLang="en-US" dirty="0"/>
              <a:t>形式存储；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04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队列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20292" y="987640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83730" y="1275660"/>
            <a:ext cx="4397631" cy="2087588"/>
            <a:chOff x="736482" y="843630"/>
            <a:chExt cx="3986020" cy="2087588"/>
          </a:xfrm>
        </p:grpSpPr>
        <p:sp>
          <p:nvSpPr>
            <p:cNvPr id="13" name="矩形: 圆角 12"/>
            <p:cNvSpPr/>
            <p:nvPr/>
          </p:nvSpPr>
          <p:spPr>
            <a:xfrm>
              <a:off x="1669618" y="843630"/>
              <a:ext cx="2003808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  <a:endParaRPr lang="zh-CN" altLang="en-US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776688" y="1347665"/>
              <a:ext cx="1766209" cy="1440100"/>
              <a:chOff x="1776688" y="1059645"/>
              <a:chExt cx="1766209" cy="1728120"/>
            </a:xfrm>
          </p:grpSpPr>
          <p:sp>
            <p:nvSpPr>
              <p:cNvPr id="24" name="矩形: 圆角 23"/>
              <p:cNvSpPr/>
              <p:nvPr/>
            </p:nvSpPr>
            <p:spPr>
              <a:xfrm>
                <a:off x="1776688" y="1059645"/>
                <a:ext cx="1766209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  <a:endParaRPr lang="en-US" altLang="zh-CN" sz="1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/>
              <p:cNvSpPr/>
              <p:nvPr/>
            </p:nvSpPr>
            <p:spPr>
              <a:xfrm>
                <a:off x="1911261" y="2259947"/>
                <a:ext cx="1501106" cy="42296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3" name="直接箭头连接符 22"/>
            <p:cNvCxnSpPr>
              <a:stCxn id="15" idx="3"/>
              <a:endCxn id="25" idx="1"/>
            </p:cNvCxnSpPr>
            <p:nvPr/>
          </p:nvCxnSpPr>
          <p:spPr>
            <a:xfrm flipV="1">
              <a:off x="1454402" y="2524152"/>
              <a:ext cx="456858" cy="19655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/>
            <p:cNvSpPr/>
            <p:nvPr/>
          </p:nvSpPr>
          <p:spPr>
            <a:xfrm>
              <a:off x="3995712" y="1886253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0" name="直接箭头连接符 19"/>
            <p:cNvCxnSpPr>
              <a:endCxn id="19" idx="1"/>
            </p:cNvCxnSpPr>
            <p:nvPr/>
          </p:nvCxnSpPr>
          <p:spPr>
            <a:xfrm flipV="1">
              <a:off x="3231634" y="2117085"/>
              <a:ext cx="764078" cy="3524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2128346" y="2785354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340141" y="2785354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43982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806768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49521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292151" y="2785646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优先级队列原理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11725" y="783649"/>
            <a:ext cx="5122921" cy="707195"/>
            <a:chOff x="1484907" y="1575530"/>
            <a:chExt cx="4306928" cy="441383"/>
          </a:xfrm>
        </p:grpSpPr>
        <p:sp>
          <p:nvSpPr>
            <p:cNvPr id="19" name="矩形 18"/>
            <p:cNvSpPr/>
            <p:nvPr/>
          </p:nvSpPr>
          <p:spPr>
            <a:xfrm>
              <a:off x="1763805" y="1622636"/>
              <a:ext cx="4028030" cy="193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763805" y="1995710"/>
              <a:ext cx="4028030" cy="212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72997" y="170811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61568" y="1700227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443152" y="1707130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005540" y="1575530"/>
              <a:ext cx="778540" cy="42018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42761" y="169234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An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5501832" y="1800352"/>
              <a:ext cx="2900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1484907" y="1816260"/>
              <a:ext cx="3509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746874" y="1845891"/>
            <a:ext cx="5184360" cy="5040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9770" y="1908472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en-US" altLang="zh-CN" sz="1200" dirty="0"/>
          </a:p>
          <a:p>
            <a:r>
              <a:rPr lang="en-US" altLang="zh-CN" sz="1200" dirty="0"/>
              <a:t>9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32623" y="1917826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en-US" altLang="zh-CN" sz="1200" dirty="0"/>
          </a:p>
          <a:p>
            <a:r>
              <a:rPr lang="en-US" altLang="zh-CN" sz="1200" dirty="0"/>
              <a:t>9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71388" y="1917825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现在大家开始提问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15" y="634012"/>
            <a:ext cx="2162257" cy="32431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6249" y="698501"/>
            <a:ext cx="5463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分钟时间提问</a:t>
            </a:r>
            <a:endParaRPr lang="en-US" altLang="zh-CN" dirty="0"/>
          </a:p>
          <a:p>
            <a:r>
              <a:rPr lang="en-US" altLang="zh-CN" dirty="0"/>
              <a:t>22:49 </a:t>
            </a:r>
            <a:r>
              <a:rPr lang="zh-CN" altLang="en-US" dirty="0"/>
              <a:t>开始答疑</a:t>
            </a:r>
            <a:endParaRPr lang="en-US" altLang="zh-CN" dirty="0"/>
          </a:p>
          <a:p>
            <a:r>
              <a:rPr lang="zh-CN" altLang="en-US"/>
              <a:t>期间老师不说话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430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直播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准时开播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15" y="634012"/>
            <a:ext cx="2162257" cy="32431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6249" y="698501"/>
            <a:ext cx="5607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欢迎来到直播间的小伙伴儿们，欢迎大家；</a:t>
            </a:r>
            <a:endParaRPr lang="en-US" altLang="zh-CN" dirty="0"/>
          </a:p>
          <a:p>
            <a:r>
              <a:rPr lang="zh-CN" altLang="en-US" dirty="0"/>
              <a:t>能听到老师说话的（</a:t>
            </a:r>
            <a:r>
              <a:rPr lang="zh-CN" altLang="en-US" b="1" dirty="0">
                <a:solidFill>
                  <a:srgbClr val="FF0000"/>
                </a:solidFill>
              </a:rPr>
              <a:t>要求声音很清晰</a:t>
            </a:r>
            <a:r>
              <a:rPr lang="zh-CN" altLang="en-US" dirty="0"/>
              <a:t>），能看到老师这里的屏幕的；</a:t>
            </a:r>
            <a:endParaRPr lang="en-US" altLang="zh-CN" dirty="0"/>
          </a:p>
          <a:p>
            <a:r>
              <a:rPr lang="zh-CN" altLang="en-US" dirty="0"/>
              <a:t>刷个</a:t>
            </a:r>
            <a:r>
              <a:rPr lang="en-US" altLang="zh-CN" dirty="0"/>
              <a:t>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如果是在电脑前听课的小伙伴儿，去群里帮助老师叫一下你们的同门师兄弟；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今晚我们继续</a:t>
            </a:r>
            <a:r>
              <a:rPr lang="en-US" altLang="zh-CN" dirty="0"/>
              <a:t>RabbitMQ;</a:t>
            </a:r>
            <a:endParaRPr lang="en-US" altLang="zh-CN" dirty="0"/>
          </a:p>
          <a:p>
            <a:r>
              <a:rPr lang="zh-CN" altLang="en-US" dirty="0"/>
              <a:t>准备好学习的小伙伴儿，给</a:t>
            </a:r>
            <a:r>
              <a:rPr lang="en-US" altLang="zh-CN" dirty="0"/>
              <a:t>Richard </a:t>
            </a:r>
            <a:r>
              <a:rPr lang="zh-CN" altLang="en-US" dirty="0"/>
              <a:t>老师刷一个大写字母</a:t>
            </a:r>
            <a:r>
              <a:rPr lang="en-US" altLang="zh-CN" dirty="0"/>
              <a:t>X</a:t>
            </a:r>
            <a:r>
              <a:rPr lang="zh-CN" altLang="en-US" dirty="0"/>
              <a:t>，就开始去撸码。。。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2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3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217170" y="253604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架构师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班</a:t>
            </a:r>
            <a:endParaRPr lang="zh-CN" altLang="en-US" sz="28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+mj-lt"/>
              <a:cs typeface="+mj-lt"/>
              <a:sym typeface="+mn-ea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67534" y="1039576"/>
            <a:ext cx="3960480" cy="256300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rtl="0" fontAlgn="ctr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分布式异步队列</a:t>
            </a:r>
            <a:r>
              <a:rPr lang="en-US" altLang="zh-CN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-2</a:t>
            </a: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：</a:t>
            </a:r>
            <a:endParaRPr lang="en-US" altLang="zh-CN" sz="20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优先级队列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exchange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揭秘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d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irect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直接交换器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fanout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广播是式交换器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topic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主题交换器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headers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消息体的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匹配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消息持久化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450288" y="1344612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  <a:endParaRPr lang="zh-CN" altLang="en-US" sz="1500" b="1" spc="13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6972" y="1131650"/>
            <a:ext cx="2162257" cy="32431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授课环境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836" y="633888"/>
            <a:ext cx="79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Windows10</a:t>
            </a:r>
            <a:r>
              <a:rPr lang="zh-CN" altLang="en-US" dirty="0"/>
              <a:t>企业版</a:t>
            </a:r>
            <a:endParaRPr lang="en-US" altLang="zh-CN" dirty="0"/>
          </a:p>
          <a:p>
            <a:r>
              <a:rPr lang="en-US" altLang="zh-CN" dirty="0"/>
              <a:t>2   Visual Studio2019  16.5</a:t>
            </a:r>
            <a:endParaRPr lang="en-US" altLang="zh-CN" dirty="0"/>
          </a:p>
          <a:p>
            <a:r>
              <a:rPr lang="en-US" altLang="zh-CN" dirty="0"/>
              <a:t>3   AspNetCore3.1</a:t>
            </a:r>
            <a:endParaRPr lang="en-US" altLang="zh-CN" dirty="0"/>
          </a:p>
          <a:p>
            <a:pPr marL="342900" indent="-342900">
              <a:buAutoNum type="arabicPlain" startAt="4"/>
            </a:pPr>
            <a:r>
              <a:rPr lang="en-US" altLang="zh-CN" dirty="0"/>
              <a:t>RabbitMQ    3.8.3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分布式异步队列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36449" y="1866042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Broker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6" idx="3"/>
            <a:endCxn id="39" idx="1"/>
          </p:cNvCxnSpPr>
          <p:nvPr/>
        </p:nvCxnSpPr>
        <p:spPr>
          <a:xfrm>
            <a:off x="1134536" y="1647550"/>
            <a:ext cx="201913" cy="4527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28240" y="1429058"/>
            <a:ext cx="606296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00B0F0"/>
                </a:solidFill>
              </a:rPr>
              <a:t>生产者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8241" y="2276323"/>
            <a:ext cx="606296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00B0F0"/>
                </a:solidFill>
              </a:rPr>
              <a:t>生产者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59" name="直接箭头连接符 58"/>
          <p:cNvCxnSpPr>
            <a:stCxn id="50" idx="3"/>
            <a:endCxn id="39" idx="1"/>
          </p:cNvCxnSpPr>
          <p:nvPr/>
        </p:nvCxnSpPr>
        <p:spPr>
          <a:xfrm flipV="1">
            <a:off x="1134537" y="2100322"/>
            <a:ext cx="201912" cy="39449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9" idx="3"/>
            <a:endCxn id="20" idx="2"/>
          </p:cNvCxnSpPr>
          <p:nvPr/>
        </p:nvCxnSpPr>
        <p:spPr>
          <a:xfrm flipV="1">
            <a:off x="2056821" y="1121462"/>
            <a:ext cx="496935" cy="97886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体 1"/>
          <p:cNvSpPr/>
          <p:nvPr/>
        </p:nvSpPr>
        <p:spPr>
          <a:xfrm>
            <a:off x="3696461" y="1197103"/>
            <a:ext cx="720050" cy="1958724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B0F0"/>
                </a:solidFill>
              </a:rPr>
              <a:t>数据库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553756" y="843630"/>
            <a:ext cx="718684" cy="555663"/>
            <a:chOff x="2890090" y="771624"/>
            <a:chExt cx="718684" cy="555663"/>
          </a:xfrm>
        </p:grpSpPr>
        <p:sp>
          <p:nvSpPr>
            <p:cNvPr id="20" name="椭圆 19"/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59815" y="1483503"/>
            <a:ext cx="718684" cy="555663"/>
            <a:chOff x="2890090" y="771624"/>
            <a:chExt cx="718684" cy="555663"/>
          </a:xfrm>
        </p:grpSpPr>
        <p:sp>
          <p:nvSpPr>
            <p:cNvPr id="48" name="椭圆 47"/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551799" y="2162627"/>
            <a:ext cx="718684" cy="555663"/>
            <a:chOff x="2890090" y="771624"/>
            <a:chExt cx="718684" cy="555663"/>
          </a:xfrm>
        </p:grpSpPr>
        <p:sp>
          <p:nvSpPr>
            <p:cNvPr id="54" name="椭圆 53"/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559203" y="2850737"/>
            <a:ext cx="718684" cy="555663"/>
            <a:chOff x="2890090" y="771624"/>
            <a:chExt cx="718684" cy="555663"/>
          </a:xfrm>
        </p:grpSpPr>
        <p:sp>
          <p:nvSpPr>
            <p:cNvPr id="60" name="椭圆 59"/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62" name="直接箭头连接符 61"/>
          <p:cNvCxnSpPr>
            <a:stCxn id="39" idx="3"/>
            <a:endCxn id="48" idx="2"/>
          </p:cNvCxnSpPr>
          <p:nvPr/>
        </p:nvCxnSpPr>
        <p:spPr>
          <a:xfrm flipV="1">
            <a:off x="2056821" y="1761335"/>
            <a:ext cx="502994" cy="33898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9" idx="3"/>
            <a:endCxn id="54" idx="2"/>
          </p:cNvCxnSpPr>
          <p:nvPr/>
        </p:nvCxnSpPr>
        <p:spPr>
          <a:xfrm>
            <a:off x="2056821" y="2100322"/>
            <a:ext cx="494978" cy="34013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9" idx="3"/>
            <a:endCxn id="60" idx="2"/>
          </p:cNvCxnSpPr>
          <p:nvPr/>
        </p:nvCxnSpPr>
        <p:spPr>
          <a:xfrm>
            <a:off x="2056821" y="2100322"/>
            <a:ext cx="502382" cy="102824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2" idx="2"/>
          </p:cNvCxnSpPr>
          <p:nvPr/>
        </p:nvCxnSpPr>
        <p:spPr>
          <a:xfrm>
            <a:off x="3150605" y="1111757"/>
            <a:ext cx="545856" cy="106470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2" idx="2"/>
          </p:cNvCxnSpPr>
          <p:nvPr/>
        </p:nvCxnSpPr>
        <p:spPr>
          <a:xfrm>
            <a:off x="3149993" y="1788593"/>
            <a:ext cx="546468" cy="3878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2" idx="2"/>
          </p:cNvCxnSpPr>
          <p:nvPr/>
        </p:nvCxnSpPr>
        <p:spPr>
          <a:xfrm flipV="1">
            <a:off x="3149993" y="2176465"/>
            <a:ext cx="546468" cy="26555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2" idx="2"/>
          </p:cNvCxnSpPr>
          <p:nvPr/>
        </p:nvCxnSpPr>
        <p:spPr>
          <a:xfrm flipV="1">
            <a:off x="3161038" y="2176465"/>
            <a:ext cx="535423" cy="94576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5004030" y="771625"/>
            <a:ext cx="3744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分布式：多台服务器合作完成业务处理，一个业务流程中，每一个服务器完成一部分；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异步队列：有一个中间者，服务器和服务器之间的中间者；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04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队列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20292" y="987640"/>
            <a:ext cx="2664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生产者写入</a:t>
            </a:r>
            <a:r>
              <a:rPr lang="en-US" altLang="zh-CN" dirty="0" err="1"/>
              <a:t>Borker</a:t>
            </a:r>
            <a:r>
              <a:rPr lang="zh-CN" altLang="en-US" dirty="0"/>
              <a:t>一条消息；消费者来消费；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如果消费者消费失败了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83730" y="1275660"/>
            <a:ext cx="4397631" cy="2087588"/>
            <a:chOff x="736482" y="843630"/>
            <a:chExt cx="3986020" cy="2087588"/>
          </a:xfrm>
        </p:grpSpPr>
        <p:sp>
          <p:nvSpPr>
            <p:cNvPr id="13" name="矩形: 圆角 12"/>
            <p:cNvSpPr/>
            <p:nvPr/>
          </p:nvSpPr>
          <p:spPr>
            <a:xfrm>
              <a:off x="1669618" y="843630"/>
              <a:ext cx="2003808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  <a:endParaRPr lang="zh-CN" altLang="en-US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776688" y="1347665"/>
              <a:ext cx="1766209" cy="1440100"/>
              <a:chOff x="1776688" y="1059645"/>
              <a:chExt cx="1766209" cy="1728120"/>
            </a:xfrm>
          </p:grpSpPr>
          <p:sp>
            <p:nvSpPr>
              <p:cNvPr id="24" name="矩形: 圆角 23"/>
              <p:cNvSpPr/>
              <p:nvPr/>
            </p:nvSpPr>
            <p:spPr>
              <a:xfrm>
                <a:off x="1776688" y="1059645"/>
                <a:ext cx="1766209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  <a:endParaRPr lang="en-US" altLang="zh-CN" sz="1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/>
              <p:cNvSpPr/>
              <p:nvPr/>
            </p:nvSpPr>
            <p:spPr>
              <a:xfrm>
                <a:off x="1911261" y="2259947"/>
                <a:ext cx="1501106" cy="42296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3" name="直接箭头连接符 22"/>
            <p:cNvCxnSpPr>
              <a:stCxn id="15" idx="3"/>
              <a:endCxn id="25" idx="1"/>
            </p:cNvCxnSpPr>
            <p:nvPr/>
          </p:nvCxnSpPr>
          <p:spPr>
            <a:xfrm flipV="1">
              <a:off x="1454402" y="2524152"/>
              <a:ext cx="456858" cy="19655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/>
            <p:cNvSpPr/>
            <p:nvPr/>
          </p:nvSpPr>
          <p:spPr>
            <a:xfrm>
              <a:off x="3995712" y="1886253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0" name="直接箭头连接符 19"/>
            <p:cNvCxnSpPr>
              <a:endCxn id="19" idx="1"/>
            </p:cNvCxnSpPr>
            <p:nvPr/>
          </p:nvCxnSpPr>
          <p:spPr>
            <a:xfrm flipV="1">
              <a:off x="3231634" y="2117085"/>
              <a:ext cx="764078" cy="3524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2128346" y="2785354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340141" y="2785354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43982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806768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49521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292151" y="2785646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优先级队列原理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11725" y="783649"/>
            <a:ext cx="5122921" cy="707195"/>
            <a:chOff x="1484907" y="1575530"/>
            <a:chExt cx="4306928" cy="441383"/>
          </a:xfrm>
        </p:grpSpPr>
        <p:sp>
          <p:nvSpPr>
            <p:cNvPr id="19" name="矩形 18"/>
            <p:cNvSpPr/>
            <p:nvPr/>
          </p:nvSpPr>
          <p:spPr>
            <a:xfrm>
              <a:off x="1763805" y="1622636"/>
              <a:ext cx="4028030" cy="193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763805" y="1995710"/>
              <a:ext cx="4028030" cy="212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72997" y="170811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61568" y="1700227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443152" y="1707130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005540" y="1575530"/>
              <a:ext cx="778540" cy="42018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42761" y="169234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An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5501832" y="1800352"/>
              <a:ext cx="2900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1484907" y="1816260"/>
              <a:ext cx="3509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746874" y="1845891"/>
            <a:ext cx="5184360" cy="5040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9770" y="1908472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en-US" altLang="zh-CN" sz="1200" dirty="0"/>
          </a:p>
          <a:p>
            <a:r>
              <a:rPr lang="en-US" altLang="zh-CN" sz="1200" dirty="0"/>
              <a:t>9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32623" y="1917826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en-US" altLang="zh-CN" sz="1200" dirty="0"/>
          </a:p>
          <a:p>
            <a:r>
              <a:rPr lang="en-US" altLang="zh-CN" sz="1200" dirty="0"/>
              <a:t>9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71388" y="1917825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75467" y="477311"/>
            <a:ext cx="28486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如果需要支持优先级，</a:t>
            </a:r>
            <a:endParaRPr lang="en-US" altLang="zh-CN" dirty="0"/>
          </a:p>
          <a:p>
            <a:r>
              <a:rPr lang="zh-CN" altLang="en-US" dirty="0"/>
              <a:t>那么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队列也需要是优先级队列；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交换机也需要是支持优先级的交换机；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发送的消息也需要指定优先级消息</a:t>
            </a:r>
            <a:endParaRPr lang="en-US" altLang="zh-CN" dirty="0"/>
          </a:p>
          <a:p>
            <a:r>
              <a:rPr lang="zh-CN" altLang="en-US" dirty="0"/>
              <a:t>优先级队列主要是针对于消费者来说消费定义的；</a:t>
            </a:r>
            <a:endParaRPr lang="en-US" altLang="zh-CN" dirty="0"/>
          </a:p>
          <a:p>
            <a:r>
              <a:rPr lang="zh-CN" altLang="en-US" dirty="0"/>
              <a:t>优先级队列相对于普通队列来说性能必然是会差一些；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949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195" y="1240019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5491" y="1633369"/>
            <a:ext cx="745265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75784" y="915635"/>
            <a:ext cx="3672255" cy="2960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87320" y="1284374"/>
            <a:ext cx="2816196" cy="192561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07815" y="1547599"/>
            <a:ext cx="3009431" cy="215059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7294" y="932733"/>
            <a:ext cx="144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B0F0"/>
                </a:solidFill>
              </a:rPr>
              <a:t>RabbitMQ Server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87320" y="1308264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Vhost-1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122637" y="1677003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Vhost-2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145842" y="2074942"/>
            <a:ext cx="792151" cy="4228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Exchange1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45842" y="2632785"/>
            <a:ext cx="792151" cy="4228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Exchange2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50011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135140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019472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99444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79498" y="2018877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50011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135140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019472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899444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79498" y="2685443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250011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35140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019472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899444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79498" y="322613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883466" y="1797618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899444" y="2427962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899444" y="3015564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34195" y="2048393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434195" y="2929954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07802" y="2704758"/>
            <a:ext cx="745265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  <a:endParaRPr lang="en-US" altLang="zh-CN" sz="900" dirty="0">
              <a:solidFill>
                <a:srgbClr val="00B0F0"/>
              </a:solidFill>
            </a:endParaRPr>
          </a:p>
        </p:txBody>
      </p:sp>
      <p:cxnSp>
        <p:nvCxnSpPr>
          <p:cNvPr id="28" name="直接箭头连接符 27"/>
          <p:cNvCxnSpPr>
            <a:stCxn id="40" idx="3"/>
            <a:endCxn id="47" idx="1"/>
          </p:cNvCxnSpPr>
          <p:nvPr/>
        </p:nvCxnSpPr>
        <p:spPr>
          <a:xfrm>
            <a:off x="1260756" y="1851861"/>
            <a:ext cx="885086" cy="43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80" idx="3"/>
            <a:endCxn id="48" idx="1"/>
          </p:cNvCxnSpPr>
          <p:nvPr/>
        </p:nvCxnSpPr>
        <p:spPr>
          <a:xfrm flipV="1">
            <a:off x="1253067" y="2844223"/>
            <a:ext cx="892775" cy="7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7" idx="3"/>
            <a:endCxn id="57" idx="1"/>
          </p:cNvCxnSpPr>
          <p:nvPr/>
        </p:nvCxnSpPr>
        <p:spPr>
          <a:xfrm flipV="1">
            <a:off x="2937993" y="2187894"/>
            <a:ext cx="961451" cy="9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8" idx="3"/>
            <a:endCxn id="67" idx="1"/>
          </p:cNvCxnSpPr>
          <p:nvPr/>
        </p:nvCxnSpPr>
        <p:spPr>
          <a:xfrm>
            <a:off x="2937993" y="2844223"/>
            <a:ext cx="961451" cy="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48" idx="3"/>
            <a:endCxn id="73" idx="1"/>
          </p:cNvCxnSpPr>
          <p:nvPr/>
        </p:nvCxnSpPr>
        <p:spPr>
          <a:xfrm>
            <a:off x="2937993" y="2844223"/>
            <a:ext cx="961451" cy="55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027975" y="2125976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key1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076668" y="2712111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key2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048492" y="3059667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key3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cxnSp>
        <p:nvCxnSpPr>
          <p:cNvPr id="103" name="直接箭头连接符 102"/>
          <p:cNvCxnSpPr>
            <a:stCxn id="58" idx="3"/>
            <a:endCxn id="8" idx="1"/>
          </p:cNvCxnSpPr>
          <p:nvPr/>
        </p:nvCxnSpPr>
        <p:spPr>
          <a:xfrm flipV="1">
            <a:off x="4438649" y="1458511"/>
            <a:ext cx="995546" cy="72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68" idx="3"/>
            <a:endCxn id="78" idx="1"/>
          </p:cNvCxnSpPr>
          <p:nvPr/>
        </p:nvCxnSpPr>
        <p:spPr>
          <a:xfrm flipV="1">
            <a:off x="4438649" y="2266885"/>
            <a:ext cx="995546" cy="58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74" idx="3"/>
            <a:endCxn id="79" idx="1"/>
          </p:cNvCxnSpPr>
          <p:nvPr/>
        </p:nvCxnSpPr>
        <p:spPr>
          <a:xfrm flipV="1">
            <a:off x="4438649" y="3148446"/>
            <a:ext cx="995546" cy="24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949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735" y="705382"/>
            <a:ext cx="7020170" cy="34753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5810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 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83" y="698501"/>
            <a:ext cx="8442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Direct</a:t>
            </a:r>
            <a:r>
              <a:rPr lang="zh-CN" altLang="en-US" dirty="0"/>
              <a:t>  </a:t>
            </a:r>
            <a:r>
              <a:rPr lang="en-US" altLang="zh-CN" dirty="0"/>
              <a:t>Exchange</a:t>
            </a:r>
            <a:endParaRPr lang="zh-CN" altLang="en-US" dirty="0"/>
          </a:p>
          <a:p>
            <a:r>
              <a:rPr lang="en-US" altLang="zh-CN" dirty="0"/>
              <a:t>2   Fanout</a:t>
            </a:r>
            <a:r>
              <a:rPr lang="zh-CN" altLang="en-US" dirty="0"/>
              <a:t>  </a:t>
            </a:r>
            <a:r>
              <a:rPr lang="en-US" altLang="zh-CN" dirty="0"/>
              <a:t>Exchange</a:t>
            </a:r>
            <a:endParaRPr lang="zh-CN" altLang="en-US" dirty="0"/>
          </a:p>
          <a:p>
            <a:r>
              <a:rPr lang="en-US" altLang="zh-CN" dirty="0"/>
              <a:t>3   Topic</a:t>
            </a:r>
            <a:r>
              <a:rPr lang="zh-CN" altLang="en-US" dirty="0"/>
              <a:t>    </a:t>
            </a:r>
            <a:r>
              <a:rPr lang="en-US" altLang="zh-CN" dirty="0"/>
              <a:t>Exchange</a:t>
            </a:r>
            <a:endParaRPr lang="zh-CN" altLang="en-US" dirty="0"/>
          </a:p>
          <a:p>
            <a:r>
              <a:rPr lang="en-US" altLang="zh-CN" dirty="0"/>
              <a:t>4   Header  </a:t>
            </a:r>
            <a:r>
              <a:rPr lang="zh-CN" altLang="en-US" dirty="0"/>
              <a:t> </a:t>
            </a:r>
            <a:r>
              <a:rPr lang="en-US" altLang="zh-CN" dirty="0"/>
              <a:t>Exchange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4289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Direct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0626" y="1588429"/>
            <a:ext cx="28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DirectExchange</a:t>
            </a:r>
            <a:r>
              <a:rPr lang="en-US" altLang="zh-CN" dirty="0"/>
              <a:t> </a:t>
            </a:r>
            <a:r>
              <a:rPr lang="zh-CN" altLang="en-US" dirty="0"/>
              <a:t>更像从路由方来筛选消息；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1650" y="764697"/>
            <a:ext cx="844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直接交换器，工作方式类似于单播，</a:t>
            </a:r>
            <a:r>
              <a:rPr lang="en-US" altLang="zh-CN" dirty="0"/>
              <a:t>Exchange</a:t>
            </a:r>
            <a:r>
              <a:rPr lang="zh-CN" altLang="en-US" dirty="0"/>
              <a:t>会将消息发送完全匹配</a:t>
            </a:r>
            <a:r>
              <a:rPr lang="en-US" altLang="zh-CN" dirty="0"/>
              <a:t>ROUTING_KEY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53469" y="2213408"/>
            <a:ext cx="680964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生产者</a:t>
            </a:r>
            <a:endParaRPr lang="zh-CN" altLang="en-US" sz="900" dirty="0"/>
          </a:p>
        </p:txBody>
      </p:sp>
      <p:sp>
        <p:nvSpPr>
          <p:cNvPr id="20" name="矩形 19"/>
          <p:cNvSpPr/>
          <p:nvPr/>
        </p:nvSpPr>
        <p:spPr>
          <a:xfrm>
            <a:off x="2047775" y="2213407"/>
            <a:ext cx="75695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Exchanger</a:t>
            </a:r>
            <a:endParaRPr lang="zh-CN" altLang="en-US" sz="900" dirty="0"/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 flipV="1">
            <a:off x="1334433" y="2465424"/>
            <a:ext cx="7133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50670" y="2357702"/>
            <a:ext cx="480868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key1</a:t>
            </a:r>
            <a:endParaRPr lang="zh-CN" altLang="en-US" sz="800" dirty="0"/>
          </a:p>
        </p:txBody>
      </p:sp>
      <p:sp>
        <p:nvSpPr>
          <p:cNvPr id="28" name="矩形 27"/>
          <p:cNvSpPr/>
          <p:nvPr/>
        </p:nvSpPr>
        <p:spPr>
          <a:xfrm>
            <a:off x="3528637" y="2915180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9" name="矩形 28"/>
          <p:cNvSpPr/>
          <p:nvPr/>
        </p:nvSpPr>
        <p:spPr>
          <a:xfrm>
            <a:off x="3653396" y="2911183"/>
            <a:ext cx="105014" cy="3824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6" name="矩形 35"/>
          <p:cNvSpPr/>
          <p:nvPr/>
        </p:nvSpPr>
        <p:spPr>
          <a:xfrm>
            <a:off x="3780396" y="2910195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7" name="矩形 36"/>
          <p:cNvSpPr/>
          <p:nvPr/>
        </p:nvSpPr>
        <p:spPr>
          <a:xfrm>
            <a:off x="3912243" y="2915180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8" name="矩形 37"/>
          <p:cNvSpPr/>
          <p:nvPr/>
        </p:nvSpPr>
        <p:spPr>
          <a:xfrm>
            <a:off x="3506651" y="1725878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3631410" y="1723775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0" name="矩形 39"/>
          <p:cNvSpPr/>
          <p:nvPr/>
        </p:nvSpPr>
        <p:spPr>
          <a:xfrm>
            <a:off x="3758410" y="1720893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1" name="矩形 40"/>
          <p:cNvSpPr/>
          <p:nvPr/>
        </p:nvSpPr>
        <p:spPr>
          <a:xfrm>
            <a:off x="3890257" y="1725878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42" name="直接箭头连接符 41"/>
          <p:cNvCxnSpPr>
            <a:stCxn id="20" idx="3"/>
            <a:endCxn id="28" idx="1"/>
          </p:cNvCxnSpPr>
          <p:nvPr/>
        </p:nvCxnSpPr>
        <p:spPr>
          <a:xfrm>
            <a:off x="2804725" y="2465425"/>
            <a:ext cx="723912" cy="63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3"/>
            <a:endCxn id="38" idx="1"/>
          </p:cNvCxnSpPr>
          <p:nvPr/>
        </p:nvCxnSpPr>
        <p:spPr>
          <a:xfrm flipV="1">
            <a:off x="2804725" y="1915223"/>
            <a:ext cx="701926" cy="55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11229" y="2118587"/>
            <a:ext cx="480868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key1</a:t>
            </a:r>
            <a:endParaRPr lang="zh-CN" altLang="en-US" sz="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2903484" y="2637063"/>
            <a:ext cx="480868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key2</a:t>
            </a:r>
            <a:endParaRPr lang="zh-CN" altLang="en-US" sz="800" dirty="0"/>
          </a:p>
        </p:txBody>
      </p:sp>
      <p:sp>
        <p:nvSpPr>
          <p:cNvPr id="46" name="矩形 45"/>
          <p:cNvSpPr/>
          <p:nvPr/>
        </p:nvSpPr>
        <p:spPr>
          <a:xfrm>
            <a:off x="4425744" y="2847521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Consumer-2</a:t>
            </a:r>
            <a:endParaRPr lang="zh-CN" altLang="en-US" sz="800" dirty="0"/>
          </a:p>
        </p:txBody>
      </p:sp>
      <p:sp>
        <p:nvSpPr>
          <p:cNvPr id="47" name="矩形 46"/>
          <p:cNvSpPr/>
          <p:nvPr/>
        </p:nvSpPr>
        <p:spPr>
          <a:xfrm>
            <a:off x="4425744" y="1670446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Consumer-1</a:t>
            </a:r>
            <a:endParaRPr lang="zh-CN" altLang="en-US" sz="800" dirty="0"/>
          </a:p>
        </p:txBody>
      </p:sp>
      <p:cxnSp>
        <p:nvCxnSpPr>
          <p:cNvPr id="48" name="直接箭头连接符 47"/>
          <p:cNvCxnSpPr>
            <a:stCxn id="41" idx="3"/>
            <a:endCxn id="47" idx="1"/>
          </p:cNvCxnSpPr>
          <p:nvPr/>
        </p:nvCxnSpPr>
        <p:spPr>
          <a:xfrm>
            <a:off x="3995271" y="1915223"/>
            <a:ext cx="430473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7" idx="3"/>
            <a:endCxn id="46" idx="1"/>
          </p:cNvCxnSpPr>
          <p:nvPr/>
        </p:nvCxnSpPr>
        <p:spPr>
          <a:xfrm flipV="1">
            <a:off x="4017257" y="3099539"/>
            <a:ext cx="408487" cy="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继续实操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83" y="698501"/>
            <a:ext cx="84422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场景：</a:t>
            </a:r>
            <a:endParaRPr lang="en-US" altLang="zh-CN" dirty="0"/>
          </a:p>
          <a:p>
            <a:r>
              <a:rPr lang="zh-CN" altLang="en-US" dirty="0"/>
              <a:t>通过消息队列来写日志；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Info  debug error  warn </a:t>
            </a:r>
            <a:r>
              <a:rPr lang="zh-CN" altLang="en-US" dirty="0"/>
              <a:t>：记录下来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error: </a:t>
            </a:r>
            <a:r>
              <a:rPr lang="zh-CN" altLang="en-US" dirty="0"/>
              <a:t>类型的日志，可能需要特殊处理，可能需要发送一个信息，发送一个邮件；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可以定义两个队列</a:t>
            </a:r>
            <a:endParaRPr lang="en-US" altLang="zh-CN" dirty="0"/>
          </a:p>
          <a:p>
            <a:r>
              <a:rPr lang="zh-CN" altLang="en-US" dirty="0"/>
              <a:t>队列</a:t>
            </a:r>
            <a:r>
              <a:rPr lang="en-US" altLang="zh-CN" dirty="0"/>
              <a:t>1</a:t>
            </a:r>
            <a:r>
              <a:rPr lang="zh-CN" altLang="en-US" dirty="0"/>
              <a:t>：专门用来记录日志</a:t>
            </a:r>
            <a:endParaRPr lang="en-US" altLang="zh-CN" dirty="0"/>
          </a:p>
          <a:p>
            <a:r>
              <a:rPr lang="zh-CN" altLang="en-US" dirty="0"/>
              <a:t>队列</a:t>
            </a:r>
            <a:r>
              <a:rPr lang="en-US" altLang="zh-CN" dirty="0"/>
              <a:t>2</a:t>
            </a:r>
            <a:r>
              <a:rPr lang="zh-CN" altLang="en-US" dirty="0"/>
              <a:t>：专门用来发邮件，发信息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8732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Direct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Exchange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应用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83" y="698501"/>
            <a:ext cx="8442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写日志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需要分支去处理的时候，就是可以选择</a:t>
            </a:r>
            <a:r>
              <a:rPr lang="en-US" altLang="zh-CN" dirty="0"/>
              <a:t>Direct</a:t>
            </a:r>
            <a:r>
              <a:rPr lang="zh-CN" altLang="en-US" dirty="0"/>
              <a:t>类型路由；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4289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Fanout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9564" y="768569"/>
            <a:ext cx="733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fanout</a:t>
            </a:r>
            <a:r>
              <a:rPr lang="zh-CN" altLang="en-US" dirty="0"/>
              <a:t>类型的</a:t>
            </a:r>
            <a:r>
              <a:rPr lang="en-US" altLang="zh-CN" dirty="0"/>
              <a:t>Exchange</a:t>
            </a:r>
            <a:r>
              <a:rPr lang="zh-CN" altLang="en-US" dirty="0"/>
              <a:t>路由规则非常简单，它会把所有发送到该</a:t>
            </a:r>
            <a:r>
              <a:rPr lang="en-US" altLang="zh-CN" dirty="0"/>
              <a:t>Exchange</a:t>
            </a:r>
            <a:r>
              <a:rPr lang="zh-CN" altLang="en-US" dirty="0"/>
              <a:t>的消息路由到所有与它绑定的</a:t>
            </a:r>
            <a:r>
              <a:rPr lang="en-US" altLang="zh-CN" dirty="0"/>
              <a:t>Queue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667853" y="2713634"/>
            <a:ext cx="680964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生产者</a:t>
            </a:r>
            <a:endParaRPr lang="zh-CN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2062159" y="2713633"/>
            <a:ext cx="75695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Exchanger</a:t>
            </a:r>
            <a:endParaRPr lang="zh-CN" altLang="en-US" sz="900" dirty="0"/>
          </a:p>
        </p:txBody>
      </p:sp>
      <p:cxnSp>
        <p:nvCxnSpPr>
          <p:cNvPr id="35" name="直接箭头连接符 34"/>
          <p:cNvCxnSpPr>
            <a:stCxn id="33" idx="3"/>
          </p:cNvCxnSpPr>
          <p:nvPr/>
        </p:nvCxnSpPr>
        <p:spPr>
          <a:xfrm flipV="1">
            <a:off x="1348817" y="2965650"/>
            <a:ext cx="7133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543021" y="3415406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8" name="矩形 37"/>
          <p:cNvSpPr/>
          <p:nvPr/>
        </p:nvSpPr>
        <p:spPr>
          <a:xfrm>
            <a:off x="3667780" y="3411409"/>
            <a:ext cx="105014" cy="3824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3794780" y="3410421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0" name="矩形 39"/>
          <p:cNvSpPr/>
          <p:nvPr/>
        </p:nvSpPr>
        <p:spPr>
          <a:xfrm>
            <a:off x="3926627" y="3415406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1" name="矩形 40"/>
          <p:cNvSpPr/>
          <p:nvPr/>
        </p:nvSpPr>
        <p:spPr>
          <a:xfrm>
            <a:off x="3521035" y="2226104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2" name="矩形 41"/>
          <p:cNvSpPr/>
          <p:nvPr/>
        </p:nvSpPr>
        <p:spPr>
          <a:xfrm>
            <a:off x="3645794" y="2224001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3" name="矩形 42"/>
          <p:cNvSpPr/>
          <p:nvPr/>
        </p:nvSpPr>
        <p:spPr>
          <a:xfrm>
            <a:off x="3772794" y="2228207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4" name="矩形 43"/>
          <p:cNvSpPr/>
          <p:nvPr/>
        </p:nvSpPr>
        <p:spPr>
          <a:xfrm>
            <a:off x="3904641" y="2226104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45" name="直接箭头连接符 44"/>
          <p:cNvCxnSpPr>
            <a:stCxn id="34" idx="3"/>
            <a:endCxn id="37" idx="1"/>
          </p:cNvCxnSpPr>
          <p:nvPr/>
        </p:nvCxnSpPr>
        <p:spPr>
          <a:xfrm>
            <a:off x="2819109" y="2965651"/>
            <a:ext cx="723912" cy="63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4" idx="3"/>
            <a:endCxn id="41" idx="1"/>
          </p:cNvCxnSpPr>
          <p:nvPr/>
        </p:nvCxnSpPr>
        <p:spPr>
          <a:xfrm flipV="1">
            <a:off x="2819109" y="2415449"/>
            <a:ext cx="701926" cy="55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447310" y="3347747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Consumer-2</a:t>
            </a:r>
            <a:endParaRPr lang="zh-CN" altLang="en-US" sz="800" dirty="0"/>
          </a:p>
        </p:txBody>
      </p:sp>
      <p:sp>
        <p:nvSpPr>
          <p:cNvPr id="50" name="矩形 49"/>
          <p:cNvSpPr/>
          <p:nvPr/>
        </p:nvSpPr>
        <p:spPr>
          <a:xfrm>
            <a:off x="4447310" y="2170672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Consumer-2</a:t>
            </a:r>
            <a:endParaRPr lang="zh-CN" altLang="en-US" sz="800" dirty="0"/>
          </a:p>
        </p:txBody>
      </p:sp>
      <p:cxnSp>
        <p:nvCxnSpPr>
          <p:cNvPr id="51" name="直接箭头连接符 50"/>
          <p:cNvCxnSpPr>
            <a:stCxn id="44" idx="3"/>
            <a:endCxn id="50" idx="1"/>
          </p:cNvCxnSpPr>
          <p:nvPr/>
        </p:nvCxnSpPr>
        <p:spPr>
          <a:xfrm>
            <a:off x="4009655" y="2415449"/>
            <a:ext cx="437655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0" idx="3"/>
            <a:endCxn id="49" idx="1"/>
          </p:cNvCxnSpPr>
          <p:nvPr/>
        </p:nvCxnSpPr>
        <p:spPr>
          <a:xfrm flipV="1">
            <a:off x="4031641" y="3599765"/>
            <a:ext cx="415669" cy="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发布订阅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713225" y="1275660"/>
            <a:ext cx="2210729" cy="20875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28345" y="1398757"/>
            <a:ext cx="1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Erlang</a:t>
            </a:r>
            <a:r>
              <a:rPr lang="zh-CN" altLang="en-US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运行时</a:t>
            </a:r>
            <a:endParaRPr lang="zh-CN" altLang="en-US" sz="1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466080" y="1496026"/>
            <a:ext cx="891579" cy="4210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FF0000"/>
                </a:solidFill>
              </a:rPr>
              <a:t>（发布者）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831351" y="1779695"/>
            <a:ext cx="1948594" cy="1440100"/>
            <a:chOff x="1776688" y="1059645"/>
            <a:chExt cx="1766209" cy="1728120"/>
          </a:xfrm>
        </p:grpSpPr>
        <p:sp>
          <p:nvSpPr>
            <p:cNvPr id="30" name="矩形: 圆角 29"/>
            <p:cNvSpPr/>
            <p:nvPr/>
          </p:nvSpPr>
          <p:spPr>
            <a:xfrm>
              <a:off x="1776688" y="1059645"/>
              <a:ext cx="1766209" cy="1728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1911261" y="2493705"/>
              <a:ext cx="1501106" cy="18920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4" name="直接箭头连接符 23"/>
          <p:cNvCxnSpPr>
            <a:stCxn id="19" idx="3"/>
            <a:endCxn id="31" idx="1"/>
          </p:cNvCxnSpPr>
          <p:nvPr/>
        </p:nvCxnSpPr>
        <p:spPr>
          <a:xfrm>
            <a:off x="1357659" y="1706534"/>
            <a:ext cx="622161" cy="134704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/>
          <p:cNvSpPr/>
          <p:nvPr/>
        </p:nvSpPr>
        <p:spPr>
          <a:xfrm>
            <a:off x="4279520" y="2318283"/>
            <a:ext cx="801841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4279519" y="1400858"/>
            <a:ext cx="801841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28346" y="2967232"/>
            <a:ext cx="1303299" cy="176079"/>
            <a:chOff x="2128346" y="2967232"/>
            <a:chExt cx="1303299" cy="176079"/>
          </a:xfrm>
        </p:grpSpPr>
        <p:sp>
          <p:nvSpPr>
            <p:cNvPr id="32" name="矩形 31"/>
            <p:cNvSpPr/>
            <p:nvPr/>
          </p:nvSpPr>
          <p:spPr>
            <a:xfrm>
              <a:off x="2128346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340141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543982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806768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049521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92151" y="2967524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097946" y="2725505"/>
            <a:ext cx="1303299" cy="176079"/>
            <a:chOff x="2128346" y="2967232"/>
            <a:chExt cx="1303299" cy="176079"/>
          </a:xfrm>
        </p:grpSpPr>
        <p:sp>
          <p:nvSpPr>
            <p:cNvPr id="58" name="矩形 57"/>
            <p:cNvSpPr/>
            <p:nvPr/>
          </p:nvSpPr>
          <p:spPr>
            <a:xfrm>
              <a:off x="2128346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40141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43982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2806768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049521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292151" y="2967524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97946" y="2454408"/>
            <a:ext cx="1303299" cy="176079"/>
            <a:chOff x="2128346" y="2967232"/>
            <a:chExt cx="1303299" cy="176079"/>
          </a:xfrm>
        </p:grpSpPr>
        <p:sp>
          <p:nvSpPr>
            <p:cNvPr id="65" name="矩形 64"/>
            <p:cNvSpPr/>
            <p:nvPr/>
          </p:nvSpPr>
          <p:spPr>
            <a:xfrm>
              <a:off x="2128346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340141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2543982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806768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3049521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292151" y="2967524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: 圆角 10"/>
          <p:cNvSpPr/>
          <p:nvPr/>
        </p:nvSpPr>
        <p:spPr>
          <a:xfrm>
            <a:off x="1979820" y="2454408"/>
            <a:ext cx="1656115" cy="17439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/>
          <p:cNvSpPr/>
          <p:nvPr/>
        </p:nvSpPr>
        <p:spPr>
          <a:xfrm>
            <a:off x="1977590" y="2731337"/>
            <a:ext cx="1656115" cy="17439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/>
          <p:cNvSpPr/>
          <p:nvPr/>
        </p:nvSpPr>
        <p:spPr>
          <a:xfrm>
            <a:off x="4279519" y="3112269"/>
            <a:ext cx="801841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cxnSp>
        <p:nvCxnSpPr>
          <p:cNvPr id="79" name="直接箭头连接符 78"/>
          <p:cNvCxnSpPr>
            <a:stCxn id="19" idx="3"/>
            <a:endCxn id="71" idx="1"/>
          </p:cNvCxnSpPr>
          <p:nvPr/>
        </p:nvCxnSpPr>
        <p:spPr>
          <a:xfrm>
            <a:off x="1357659" y="1706534"/>
            <a:ext cx="619931" cy="111200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9" idx="3"/>
          </p:cNvCxnSpPr>
          <p:nvPr/>
        </p:nvCxnSpPr>
        <p:spPr>
          <a:xfrm>
            <a:off x="1357659" y="1706534"/>
            <a:ext cx="604818" cy="87885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1" idx="3"/>
            <a:endCxn id="38" idx="1"/>
          </p:cNvCxnSpPr>
          <p:nvPr/>
        </p:nvCxnSpPr>
        <p:spPr>
          <a:xfrm flipV="1">
            <a:off x="3635935" y="1631690"/>
            <a:ext cx="643584" cy="90991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1" idx="3"/>
            <a:endCxn id="28" idx="1"/>
          </p:cNvCxnSpPr>
          <p:nvPr/>
        </p:nvCxnSpPr>
        <p:spPr>
          <a:xfrm flipV="1">
            <a:off x="3633705" y="2549115"/>
            <a:ext cx="645815" cy="2694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1" idx="3"/>
            <a:endCxn id="78" idx="1"/>
          </p:cNvCxnSpPr>
          <p:nvPr/>
        </p:nvCxnSpPr>
        <p:spPr>
          <a:xfrm>
            <a:off x="3635936" y="3053581"/>
            <a:ext cx="643583" cy="2895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4703723" y="677733"/>
            <a:ext cx="3371066" cy="316348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大数据高并发架构图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7036" y="835838"/>
            <a:ext cx="828967" cy="3741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5968" y="929576"/>
            <a:ext cx="828967" cy="3741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CDN</a:t>
            </a:r>
            <a:r>
              <a:rPr lang="zh-CN" altLang="en-US" sz="900" dirty="0">
                <a:solidFill>
                  <a:srgbClr val="00B0F0"/>
                </a:solidFill>
              </a:rPr>
              <a:t>服务器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968" y="1508976"/>
            <a:ext cx="828967" cy="3432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00B0F0"/>
                </a:solidFill>
              </a:rPr>
              <a:t>反向代理服务器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6381" y="2148230"/>
            <a:ext cx="977841" cy="7626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8936" y="1570603"/>
            <a:ext cx="1051039" cy="86640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8936" y="1551587"/>
            <a:ext cx="1140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A</a:t>
            </a:r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业务应用服务器</a:t>
            </a:r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1</a:t>
            </a:r>
            <a:endParaRPr lang="zh-CN" altLang="en-US" sz="90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1276" y="2148230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00B0F0"/>
                </a:solidFill>
              </a:rPr>
              <a:t>负载均衡</a:t>
            </a:r>
            <a:endParaRPr lang="zh-CN" altLang="en-US" sz="900" b="1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03054" y="1765511"/>
            <a:ext cx="1051039" cy="89635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01518" y="1786911"/>
            <a:ext cx="1238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A</a:t>
            </a:r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业务应用服务器</a:t>
            </a:r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2</a:t>
            </a:r>
            <a:endParaRPr lang="zh-CN" altLang="en-US" sz="90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2032155" y="2054599"/>
            <a:ext cx="821041" cy="294892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00B0F0"/>
                </a:solidFill>
              </a:rPr>
              <a:t>应用程序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14846" y="2399006"/>
            <a:ext cx="826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本地缓存</a:t>
            </a:r>
            <a:endParaRPr lang="zh-CN" altLang="en-US" sz="900" b="1" dirty="0"/>
          </a:p>
        </p:txBody>
      </p:sp>
      <p:sp>
        <p:nvSpPr>
          <p:cNvPr id="17" name="菱形 16"/>
          <p:cNvSpPr/>
          <p:nvPr/>
        </p:nvSpPr>
        <p:spPr>
          <a:xfrm>
            <a:off x="638366" y="2451074"/>
            <a:ext cx="893869" cy="294892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00B0F0"/>
                </a:solidFill>
              </a:rPr>
              <a:t>Nginx</a:t>
            </a:r>
            <a:endParaRPr lang="zh-CN" altLang="en-US" sz="700" dirty="0">
              <a:solidFill>
                <a:srgbClr val="00B0F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57699" y="709471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5852" y="832320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09626" y="842086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文件服务器</a:t>
            </a:r>
            <a:endParaRPr lang="zh-CN" altLang="en-US" sz="90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3010980" y="1062448"/>
            <a:ext cx="821041" cy="203924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00B0F0"/>
                </a:solidFill>
              </a:rPr>
              <a:t>文件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24620" y="1820319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57494" y="1946696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76548" y="1952934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数据库服务器</a:t>
            </a:r>
            <a:endParaRPr lang="zh-CN" altLang="en-US" sz="90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6" name="圆柱体 5"/>
          <p:cNvSpPr/>
          <p:nvPr/>
        </p:nvSpPr>
        <p:spPr>
          <a:xfrm>
            <a:off x="7128233" y="2164457"/>
            <a:ext cx="568413" cy="285810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1160452" y="1303761"/>
            <a:ext cx="0" cy="20521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2"/>
            <a:endCxn id="12" idx="0"/>
          </p:cNvCxnSpPr>
          <p:nvPr/>
        </p:nvCxnSpPr>
        <p:spPr>
          <a:xfrm flipH="1">
            <a:off x="1159737" y="1852258"/>
            <a:ext cx="715" cy="2959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3"/>
            <a:endCxn id="10" idx="1"/>
          </p:cNvCxnSpPr>
          <p:nvPr/>
        </p:nvCxnSpPr>
        <p:spPr>
          <a:xfrm flipV="1">
            <a:off x="1532235" y="2003804"/>
            <a:ext cx="276701" cy="59471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3"/>
            <a:endCxn id="13" idx="1"/>
          </p:cNvCxnSpPr>
          <p:nvPr/>
        </p:nvCxnSpPr>
        <p:spPr>
          <a:xfrm flipV="1">
            <a:off x="1532235" y="2213689"/>
            <a:ext cx="370819" cy="38483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3"/>
            <a:endCxn id="22" idx="1"/>
          </p:cNvCxnSpPr>
          <p:nvPr/>
        </p:nvCxnSpPr>
        <p:spPr>
          <a:xfrm flipV="1">
            <a:off x="2853196" y="1164410"/>
            <a:ext cx="157784" cy="103763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010980" y="3109307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43854" y="3235684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056147" y="3232520"/>
            <a:ext cx="113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分布式缓存服务器</a:t>
            </a:r>
            <a:endParaRPr lang="zh-CN" altLang="en-US" sz="90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69127" y="3533358"/>
            <a:ext cx="829079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分布式缓存</a:t>
            </a:r>
            <a:endParaRPr lang="zh-CN" altLang="en-US" sz="900" b="1" dirty="0"/>
          </a:p>
        </p:txBody>
      </p:sp>
      <p:cxnSp>
        <p:nvCxnSpPr>
          <p:cNvPr id="47" name="直接箭头连接符 46"/>
          <p:cNvCxnSpPr>
            <a:stCxn id="5" idx="3"/>
            <a:endCxn id="53" idx="1"/>
          </p:cNvCxnSpPr>
          <p:nvPr/>
        </p:nvCxnSpPr>
        <p:spPr>
          <a:xfrm>
            <a:off x="2853196" y="2202045"/>
            <a:ext cx="290658" cy="131727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" idx="3"/>
            <a:endCxn id="48" idx="1"/>
          </p:cNvCxnSpPr>
          <p:nvPr/>
        </p:nvCxnSpPr>
        <p:spPr>
          <a:xfrm flipV="1">
            <a:off x="2853196" y="2177493"/>
            <a:ext cx="2033301" cy="2455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886497" y="1693118"/>
            <a:ext cx="737854" cy="96874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Broker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8" idx="3"/>
            <a:endCxn id="51" idx="2"/>
          </p:cNvCxnSpPr>
          <p:nvPr/>
        </p:nvCxnSpPr>
        <p:spPr>
          <a:xfrm flipV="1">
            <a:off x="5624351" y="1218309"/>
            <a:ext cx="273886" cy="95918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5898237" y="940477"/>
            <a:ext cx="718684" cy="555663"/>
            <a:chOff x="2890090" y="771624"/>
            <a:chExt cx="718684" cy="555663"/>
          </a:xfrm>
        </p:grpSpPr>
        <p:sp>
          <p:nvSpPr>
            <p:cNvPr id="51" name="椭圆 50"/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904296" y="1580350"/>
            <a:ext cx="718684" cy="555663"/>
            <a:chOff x="2890090" y="771624"/>
            <a:chExt cx="718684" cy="555663"/>
          </a:xfrm>
        </p:grpSpPr>
        <p:sp>
          <p:nvSpPr>
            <p:cNvPr id="59" name="椭圆 58"/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896280" y="2259474"/>
            <a:ext cx="718684" cy="555663"/>
            <a:chOff x="2890090" y="771624"/>
            <a:chExt cx="718684" cy="555663"/>
          </a:xfrm>
        </p:grpSpPr>
        <p:sp>
          <p:nvSpPr>
            <p:cNvPr id="62" name="椭圆 61"/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903684" y="2947584"/>
            <a:ext cx="718684" cy="555663"/>
            <a:chOff x="2890090" y="771624"/>
            <a:chExt cx="718684" cy="555663"/>
          </a:xfrm>
        </p:grpSpPr>
        <p:sp>
          <p:nvSpPr>
            <p:cNvPr id="65" name="椭圆 64"/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67" name="直接箭头连接符 66"/>
          <p:cNvCxnSpPr>
            <a:stCxn id="48" idx="3"/>
            <a:endCxn id="59" idx="2"/>
          </p:cNvCxnSpPr>
          <p:nvPr/>
        </p:nvCxnSpPr>
        <p:spPr>
          <a:xfrm flipV="1">
            <a:off x="5624351" y="1858182"/>
            <a:ext cx="279945" cy="31931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8" idx="3"/>
            <a:endCxn id="62" idx="2"/>
          </p:cNvCxnSpPr>
          <p:nvPr/>
        </p:nvCxnSpPr>
        <p:spPr>
          <a:xfrm>
            <a:off x="5624351" y="2177493"/>
            <a:ext cx="271929" cy="35981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8" idx="3"/>
            <a:endCxn id="65" idx="2"/>
          </p:cNvCxnSpPr>
          <p:nvPr/>
        </p:nvCxnSpPr>
        <p:spPr>
          <a:xfrm>
            <a:off x="5624351" y="2177493"/>
            <a:ext cx="279333" cy="104792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27" idx="1"/>
          </p:cNvCxnSpPr>
          <p:nvPr/>
        </p:nvCxnSpPr>
        <p:spPr>
          <a:xfrm>
            <a:off x="6496812" y="1218309"/>
            <a:ext cx="460682" cy="101201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27" idx="1"/>
          </p:cNvCxnSpPr>
          <p:nvPr/>
        </p:nvCxnSpPr>
        <p:spPr>
          <a:xfrm>
            <a:off x="6492153" y="1858182"/>
            <a:ext cx="465341" cy="37214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27" idx="1"/>
          </p:cNvCxnSpPr>
          <p:nvPr/>
        </p:nvCxnSpPr>
        <p:spPr>
          <a:xfrm flipV="1">
            <a:off x="6492153" y="2230328"/>
            <a:ext cx="465341" cy="29867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27" idx="1"/>
          </p:cNvCxnSpPr>
          <p:nvPr/>
        </p:nvCxnSpPr>
        <p:spPr>
          <a:xfrm flipV="1">
            <a:off x="6516500" y="2230328"/>
            <a:ext cx="440994" cy="96491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622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Fanout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应用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763" y="698501"/>
            <a:ext cx="844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观察者模式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4289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Topic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685" y="627745"/>
            <a:ext cx="8146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</a:t>
            </a:r>
            <a:r>
              <a:rPr lang="zh-CN" altLang="en-US" dirty="0"/>
              <a:t>路由：</a:t>
            </a:r>
            <a:endParaRPr lang="en-US" altLang="zh-CN" dirty="0"/>
          </a:p>
          <a:p>
            <a:r>
              <a:rPr lang="en-US" altLang="zh-CN" dirty="0"/>
              <a:t>Exchange</a:t>
            </a:r>
            <a:r>
              <a:rPr lang="zh-CN" altLang="en-US" dirty="0"/>
              <a:t>绑定队列需要制定</a:t>
            </a:r>
            <a:r>
              <a:rPr lang="en-US" altLang="zh-CN" dirty="0"/>
              <a:t>Key;  Key </a:t>
            </a:r>
            <a:r>
              <a:rPr lang="zh-CN" altLang="en-US" dirty="0"/>
              <a:t>可以有自己的规则；</a:t>
            </a:r>
            <a:r>
              <a:rPr lang="en-US" altLang="zh-CN" dirty="0"/>
              <a:t>Key</a:t>
            </a:r>
            <a:r>
              <a:rPr lang="zh-CN" altLang="en-US" dirty="0"/>
              <a:t>可以有占位符；*或者</a:t>
            </a:r>
            <a:r>
              <a:rPr lang="en-US" altLang="zh-CN" dirty="0"/>
              <a:t># </a:t>
            </a:r>
            <a:r>
              <a:rPr lang="zh-CN" altLang="en-US" dirty="0"/>
              <a:t>，</a:t>
            </a:r>
            <a:r>
              <a:rPr lang="en-US" altLang="zh-CN" dirty="0"/>
              <a:t>*</a:t>
            </a:r>
            <a:r>
              <a:rPr lang="zh-CN" altLang="en-US" dirty="0"/>
              <a:t>匹配一个单词、</a:t>
            </a:r>
            <a:r>
              <a:rPr lang="en-US" altLang="zh-CN" dirty="0"/>
              <a:t>#</a:t>
            </a:r>
            <a:r>
              <a:rPr lang="zh-CN" altLang="en-US" dirty="0"/>
              <a:t>匹配多个单词，在</a:t>
            </a:r>
            <a:r>
              <a:rPr lang="en-US" altLang="zh-CN" dirty="0"/>
              <a:t>Direct</a:t>
            </a:r>
            <a:r>
              <a:rPr lang="zh-CN" altLang="en-US" dirty="0"/>
              <a:t>基础上加上模糊匹配；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472077" y="2716556"/>
            <a:ext cx="680964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生产者</a:t>
            </a:r>
            <a:endParaRPr lang="zh-CN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2379819" y="2724279"/>
            <a:ext cx="75695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Exchanger</a:t>
            </a:r>
            <a:endParaRPr lang="zh-CN" altLang="en-US" sz="900" dirty="0"/>
          </a:p>
        </p:txBody>
      </p:sp>
      <p:cxnSp>
        <p:nvCxnSpPr>
          <p:cNvPr id="35" name="直接箭头连接符 34"/>
          <p:cNvCxnSpPr>
            <a:stCxn id="33" idx="3"/>
            <a:endCxn id="34" idx="1"/>
          </p:cNvCxnSpPr>
          <p:nvPr/>
        </p:nvCxnSpPr>
        <p:spPr>
          <a:xfrm>
            <a:off x="1153041" y="2968574"/>
            <a:ext cx="1226778" cy="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281849" y="3122230"/>
            <a:ext cx="105014" cy="3786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8" name="矩形 37"/>
          <p:cNvSpPr/>
          <p:nvPr/>
        </p:nvSpPr>
        <p:spPr>
          <a:xfrm>
            <a:off x="4406608" y="3118233"/>
            <a:ext cx="105014" cy="3824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4533608" y="3117245"/>
            <a:ext cx="105014" cy="3786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0" name="矩形 39"/>
          <p:cNvSpPr/>
          <p:nvPr/>
        </p:nvSpPr>
        <p:spPr>
          <a:xfrm>
            <a:off x="4665455" y="3122230"/>
            <a:ext cx="105014" cy="3786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1" name="矩形 40"/>
          <p:cNvSpPr/>
          <p:nvPr/>
        </p:nvSpPr>
        <p:spPr>
          <a:xfrm>
            <a:off x="4259863" y="2386336"/>
            <a:ext cx="105014" cy="378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2" name="矩形 41"/>
          <p:cNvSpPr/>
          <p:nvPr/>
        </p:nvSpPr>
        <p:spPr>
          <a:xfrm>
            <a:off x="4384622" y="2384233"/>
            <a:ext cx="105014" cy="378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3" name="矩形 42"/>
          <p:cNvSpPr/>
          <p:nvPr/>
        </p:nvSpPr>
        <p:spPr>
          <a:xfrm>
            <a:off x="4511622" y="2388439"/>
            <a:ext cx="105014" cy="378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4" name="矩形 43"/>
          <p:cNvSpPr/>
          <p:nvPr/>
        </p:nvSpPr>
        <p:spPr>
          <a:xfrm>
            <a:off x="4643469" y="2386336"/>
            <a:ext cx="105014" cy="378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114544" y="2978837"/>
            <a:ext cx="1144905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4" idx="3"/>
            <a:endCxn id="41" idx="1"/>
          </p:cNvCxnSpPr>
          <p:nvPr/>
        </p:nvCxnSpPr>
        <p:spPr>
          <a:xfrm flipV="1">
            <a:off x="3136769" y="2575681"/>
            <a:ext cx="1123094" cy="40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038799" y="3054571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Consumer-3</a:t>
            </a:r>
            <a:endParaRPr lang="zh-CN" altLang="en-US" sz="800" dirty="0"/>
          </a:p>
        </p:txBody>
      </p:sp>
      <p:sp>
        <p:nvSpPr>
          <p:cNvPr id="50" name="矩形 49"/>
          <p:cNvSpPr/>
          <p:nvPr/>
        </p:nvSpPr>
        <p:spPr>
          <a:xfrm>
            <a:off x="5038799" y="2330904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Consumer-2</a:t>
            </a:r>
            <a:endParaRPr lang="zh-CN" altLang="en-US" sz="800" dirty="0"/>
          </a:p>
        </p:txBody>
      </p:sp>
      <p:cxnSp>
        <p:nvCxnSpPr>
          <p:cNvPr id="51" name="直接箭头连接符 50"/>
          <p:cNvCxnSpPr>
            <a:stCxn id="44" idx="3"/>
            <a:endCxn id="50" idx="1"/>
          </p:cNvCxnSpPr>
          <p:nvPr/>
        </p:nvCxnSpPr>
        <p:spPr>
          <a:xfrm>
            <a:off x="4748483" y="2575681"/>
            <a:ext cx="290316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0" idx="3"/>
            <a:endCxn id="49" idx="1"/>
          </p:cNvCxnSpPr>
          <p:nvPr/>
        </p:nvCxnSpPr>
        <p:spPr>
          <a:xfrm flipV="1">
            <a:off x="4769834" y="3378250"/>
            <a:ext cx="26860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210367" y="3042252"/>
            <a:ext cx="868618" cy="198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C00000"/>
                </a:solidFill>
                <a:sym typeface="+mn-ea"/>
              </a:rPr>
              <a:t>China</a:t>
            </a:r>
            <a:r>
              <a:rPr lang="en-US" altLang="zh-CN" sz="700" b="1" dirty="0" err="1">
                <a:solidFill>
                  <a:srgbClr val="C00000"/>
                </a:solidFill>
              </a:rPr>
              <a:t>.</a:t>
            </a:r>
            <a:r>
              <a:rPr lang="en-US" altLang="zh-CN" sz="700" b="1" dirty="0" err="1">
                <a:solidFill>
                  <a:srgbClr val="00B050"/>
                </a:solidFill>
              </a:rPr>
              <a:t>weather</a:t>
            </a:r>
            <a:endParaRPr lang="zh-CN" altLang="en-US" sz="700" b="1" dirty="0">
              <a:solidFill>
                <a:srgbClr val="00B0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59863" y="1740111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4384622" y="1738008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4511622" y="1742214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8" name="矩形 27"/>
          <p:cNvSpPr/>
          <p:nvPr/>
        </p:nvSpPr>
        <p:spPr>
          <a:xfrm>
            <a:off x="4643469" y="1740111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9" name="矩形 28"/>
          <p:cNvSpPr/>
          <p:nvPr/>
        </p:nvSpPr>
        <p:spPr>
          <a:xfrm>
            <a:off x="5038799" y="1684679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Consumer-1</a:t>
            </a:r>
            <a:endParaRPr lang="zh-CN" altLang="en-US" sz="800" dirty="0"/>
          </a:p>
        </p:txBody>
      </p:sp>
      <p:cxnSp>
        <p:nvCxnSpPr>
          <p:cNvPr id="30" name="直接箭头连接符 29"/>
          <p:cNvCxnSpPr>
            <a:stCxn id="28" idx="3"/>
            <a:endCxn id="29" idx="1"/>
          </p:cNvCxnSpPr>
          <p:nvPr/>
        </p:nvCxnSpPr>
        <p:spPr>
          <a:xfrm>
            <a:off x="4748483" y="1929456"/>
            <a:ext cx="290316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4" idx="3"/>
            <a:endCxn id="25" idx="1"/>
          </p:cNvCxnSpPr>
          <p:nvPr/>
        </p:nvCxnSpPr>
        <p:spPr>
          <a:xfrm flipV="1">
            <a:off x="3136769" y="1929456"/>
            <a:ext cx="1123094" cy="104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543229" y="2145001"/>
            <a:ext cx="524802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C00000"/>
                </a:solidFill>
              </a:rPr>
              <a:t>usa</a:t>
            </a:r>
            <a:r>
              <a:rPr lang="en-US" altLang="zh-CN" sz="700" b="1" dirty="0">
                <a:solidFill>
                  <a:srgbClr val="C00000"/>
                </a:solidFill>
              </a:rPr>
              <a:t>.#</a:t>
            </a:r>
            <a:endParaRPr lang="zh-CN" altLang="en-US" sz="700" b="1" dirty="0">
              <a:solidFill>
                <a:srgbClr val="C0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38300" y="3114295"/>
            <a:ext cx="731027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00B050"/>
                </a:solidFill>
              </a:rPr>
              <a:t>#.weather</a:t>
            </a:r>
            <a:endParaRPr lang="zh-CN" altLang="en-US" sz="700" b="1" dirty="0">
              <a:solidFill>
                <a:srgbClr val="00B05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537861" y="3705397"/>
            <a:ext cx="731027" cy="198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00B0F0"/>
                </a:solidFill>
              </a:rPr>
              <a:t>China.#</a:t>
            </a:r>
            <a:endParaRPr lang="zh-CN" altLang="en-US" sz="700" b="1" dirty="0">
              <a:solidFill>
                <a:srgbClr val="00B0F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81849" y="3745832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6" name="矩形 55"/>
          <p:cNvSpPr/>
          <p:nvPr/>
        </p:nvSpPr>
        <p:spPr>
          <a:xfrm>
            <a:off x="4406608" y="3741835"/>
            <a:ext cx="105014" cy="3824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7" name="矩形 56"/>
          <p:cNvSpPr/>
          <p:nvPr/>
        </p:nvSpPr>
        <p:spPr>
          <a:xfrm>
            <a:off x="4533608" y="3740847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8" name="矩形 57"/>
          <p:cNvSpPr/>
          <p:nvPr/>
        </p:nvSpPr>
        <p:spPr>
          <a:xfrm>
            <a:off x="4665455" y="3745832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9" name="矩形 58"/>
          <p:cNvSpPr/>
          <p:nvPr/>
        </p:nvSpPr>
        <p:spPr>
          <a:xfrm>
            <a:off x="5038799" y="3678173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Consumer-4</a:t>
            </a:r>
            <a:endParaRPr lang="zh-CN" altLang="en-US" sz="800" dirty="0"/>
          </a:p>
        </p:txBody>
      </p:sp>
      <p:cxnSp>
        <p:nvCxnSpPr>
          <p:cNvPr id="60" name="直接箭头连接符 59"/>
          <p:cNvCxnSpPr>
            <a:stCxn id="58" idx="3"/>
            <a:endCxn id="59" idx="1"/>
          </p:cNvCxnSpPr>
          <p:nvPr/>
        </p:nvCxnSpPr>
        <p:spPr>
          <a:xfrm flipV="1">
            <a:off x="4769834" y="3858342"/>
            <a:ext cx="26860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4" idx="3"/>
            <a:endCxn id="55" idx="1"/>
          </p:cNvCxnSpPr>
          <p:nvPr/>
        </p:nvCxnSpPr>
        <p:spPr>
          <a:xfrm>
            <a:off x="3136900" y="2976245"/>
            <a:ext cx="1144905" cy="95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260729" y="2449852"/>
            <a:ext cx="868618" cy="198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C00000"/>
                </a:solidFill>
              </a:rPr>
              <a:t>China</a:t>
            </a:r>
            <a:r>
              <a:rPr lang="en-US" altLang="zh-CN" sz="700" b="1" dirty="0" err="1"/>
              <a:t>.</a:t>
            </a:r>
            <a:r>
              <a:rPr lang="en-US" altLang="zh-CN" sz="700" b="1" dirty="0" err="1">
                <a:solidFill>
                  <a:srgbClr val="FF0000"/>
                </a:solidFill>
              </a:rPr>
              <a:t>news</a:t>
            </a:r>
            <a:endParaRPr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260729" y="3013059"/>
            <a:ext cx="868618" cy="198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/>
              <a:t>usa.</a:t>
            </a:r>
            <a:r>
              <a:rPr lang="en-US" altLang="zh-CN" sz="700" b="1" dirty="0" err="1">
                <a:solidFill>
                  <a:srgbClr val="FF0000"/>
                </a:solidFill>
              </a:rPr>
              <a:t>news</a:t>
            </a:r>
            <a:endParaRPr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260729" y="3295982"/>
            <a:ext cx="868618" cy="198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0070C0"/>
                </a:solidFill>
              </a:rPr>
              <a:t>usa</a:t>
            </a:r>
            <a:r>
              <a:rPr lang="en-US" altLang="zh-CN" sz="700" b="1" dirty="0">
                <a:solidFill>
                  <a:srgbClr val="0070C0"/>
                </a:solidFill>
              </a:rPr>
              <a:t>.</a:t>
            </a:r>
            <a:r>
              <a:rPr lang="en-US" altLang="zh-CN" sz="700" b="1" dirty="0">
                <a:solidFill>
                  <a:srgbClr val="00B050"/>
                </a:solidFill>
              </a:rPr>
              <a:t> weather</a:t>
            </a:r>
            <a:endParaRPr lang="zh-CN" altLang="en-US" sz="700" dirty="0"/>
          </a:p>
        </p:txBody>
      </p:sp>
      <p:sp>
        <p:nvSpPr>
          <p:cNvPr id="65" name="文本框 64"/>
          <p:cNvSpPr txBox="1"/>
          <p:nvPr/>
        </p:nvSpPr>
        <p:spPr>
          <a:xfrm>
            <a:off x="3540399" y="2610260"/>
            <a:ext cx="553871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#.news</a:t>
            </a:r>
            <a:endParaRPr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10367" y="2339997"/>
            <a:ext cx="868618" cy="198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700" b="1" dirty="0" err="1">
                <a:solidFill>
                  <a:srgbClr val="C00000"/>
                </a:solidFill>
              </a:rPr>
              <a:t>China</a:t>
            </a:r>
            <a:r>
              <a:rPr lang="en-US" altLang="zh-CN" sz="700" b="1" dirty="0" err="1"/>
              <a:t>.</a:t>
            </a:r>
            <a:r>
              <a:rPr lang="en-US" altLang="zh-CN" sz="700" b="1" dirty="0" err="1">
                <a:solidFill>
                  <a:srgbClr val="FF0000"/>
                </a:solidFill>
              </a:rPr>
              <a:t>news</a:t>
            </a:r>
            <a:endParaRPr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0367" y="3312492"/>
            <a:ext cx="868618" cy="198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700" b="1" dirty="0" err="1">
                <a:solidFill>
                  <a:srgbClr val="0070C0"/>
                </a:solidFill>
              </a:rPr>
              <a:t>usa</a:t>
            </a:r>
            <a:r>
              <a:rPr lang="en-US" altLang="zh-CN" sz="700" b="1" dirty="0">
                <a:solidFill>
                  <a:srgbClr val="0070C0"/>
                </a:solidFill>
              </a:rPr>
              <a:t>.</a:t>
            </a:r>
            <a:r>
              <a:rPr lang="en-US" altLang="zh-CN" sz="700" b="1" dirty="0">
                <a:solidFill>
                  <a:srgbClr val="00B050"/>
                </a:solidFill>
              </a:rPr>
              <a:t> weather</a:t>
            </a:r>
            <a:endParaRPr lang="zh-CN" altLang="en-US" sz="700" dirty="0"/>
          </a:p>
        </p:txBody>
      </p:sp>
      <p:sp>
        <p:nvSpPr>
          <p:cNvPr id="9" name="文本框 8"/>
          <p:cNvSpPr txBox="1"/>
          <p:nvPr/>
        </p:nvSpPr>
        <p:spPr>
          <a:xfrm>
            <a:off x="1260729" y="2724117"/>
            <a:ext cx="868618" cy="198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700" b="1" dirty="0" err="1">
                <a:solidFill>
                  <a:srgbClr val="C00000"/>
                </a:solidFill>
                <a:sym typeface="+mn-ea"/>
              </a:rPr>
              <a:t>China</a:t>
            </a:r>
            <a:r>
              <a:rPr lang="en-US" altLang="zh-CN" sz="700" b="1" dirty="0" err="1">
                <a:solidFill>
                  <a:srgbClr val="C00000"/>
                </a:solidFill>
              </a:rPr>
              <a:t>.</a:t>
            </a:r>
            <a:r>
              <a:rPr lang="en-US" altLang="zh-CN" sz="700" b="1" dirty="0" err="1">
                <a:solidFill>
                  <a:srgbClr val="00B050"/>
                </a:solidFill>
              </a:rPr>
              <a:t>weather</a:t>
            </a:r>
            <a:endParaRPr lang="zh-CN" altLang="en-US" sz="700" b="1" dirty="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10367" y="1985342"/>
            <a:ext cx="868618" cy="198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700" b="1" dirty="0" err="1">
                <a:solidFill>
                  <a:srgbClr val="0070C0"/>
                </a:solidFill>
              </a:rPr>
              <a:t>usa</a:t>
            </a:r>
            <a:r>
              <a:rPr lang="en-US" altLang="zh-CN" sz="700" b="1" dirty="0">
                <a:solidFill>
                  <a:srgbClr val="0070C0"/>
                </a:solidFill>
              </a:rPr>
              <a:t>.</a:t>
            </a:r>
            <a:r>
              <a:rPr lang="en-US" altLang="zh-CN" sz="700" b="1" dirty="0">
                <a:solidFill>
                  <a:srgbClr val="00B050"/>
                </a:solidFill>
              </a:rPr>
              <a:t> weather</a:t>
            </a:r>
            <a:endParaRPr lang="zh-CN" altLang="en-US" sz="7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210367" y="1723722"/>
            <a:ext cx="868618" cy="198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700" b="1" dirty="0" err="1">
                <a:sym typeface="+mn-ea"/>
              </a:rPr>
              <a:t>usa.</a:t>
            </a:r>
            <a:r>
              <a:rPr lang="en-US" altLang="zh-CN" sz="700" b="1" dirty="0" err="1">
                <a:solidFill>
                  <a:srgbClr val="FF0000"/>
                </a:solidFill>
                <a:sym typeface="+mn-ea"/>
              </a:rPr>
              <a:t>news</a:t>
            </a:r>
            <a:endParaRPr lang="zh-CN" altLang="en-US" sz="7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210367" y="3724932"/>
            <a:ext cx="868618" cy="198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700" b="1" dirty="0" err="1">
                <a:solidFill>
                  <a:srgbClr val="C00000"/>
                </a:solidFill>
              </a:rPr>
              <a:t>China</a:t>
            </a:r>
            <a:r>
              <a:rPr lang="en-US" altLang="zh-CN" sz="700" b="1" dirty="0" err="1"/>
              <a:t>.</a:t>
            </a:r>
            <a:r>
              <a:rPr lang="en-US" altLang="zh-CN" sz="700" b="1" dirty="0" err="1">
                <a:solidFill>
                  <a:srgbClr val="FF0000"/>
                </a:solidFill>
              </a:rPr>
              <a:t>news</a:t>
            </a:r>
            <a:endParaRPr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95314" y="3999197"/>
            <a:ext cx="868618" cy="198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700" b="1" dirty="0" err="1">
                <a:solidFill>
                  <a:srgbClr val="C00000"/>
                </a:solidFill>
                <a:sym typeface="+mn-ea"/>
              </a:rPr>
              <a:t>China</a:t>
            </a:r>
            <a:r>
              <a:rPr lang="en-US" altLang="zh-CN" sz="700" b="1" dirty="0" err="1">
                <a:solidFill>
                  <a:srgbClr val="C00000"/>
                </a:solidFill>
              </a:rPr>
              <a:t>.</a:t>
            </a:r>
            <a:r>
              <a:rPr lang="en-US" altLang="zh-CN" sz="700" b="1" dirty="0" err="1">
                <a:solidFill>
                  <a:srgbClr val="00B050"/>
                </a:solidFill>
              </a:rPr>
              <a:t>weather</a:t>
            </a:r>
            <a:endParaRPr lang="zh-CN" altLang="en-US" sz="700" b="1" dirty="0">
              <a:solidFill>
                <a:srgbClr val="00B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0367" y="2580337"/>
            <a:ext cx="868618" cy="198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700" b="1" dirty="0" err="1">
                <a:sym typeface="+mn-ea"/>
              </a:rPr>
              <a:t>usa.</a:t>
            </a:r>
            <a:r>
              <a:rPr lang="en-US" altLang="zh-CN" sz="700" b="1" dirty="0" err="1">
                <a:solidFill>
                  <a:srgbClr val="FF0000"/>
                </a:solidFill>
                <a:sym typeface="+mn-ea"/>
              </a:rPr>
              <a:t>news</a:t>
            </a:r>
            <a:endParaRPr lang="zh-CN" altLang="en-US" sz="700" dirty="0"/>
          </a:p>
        </p:txBody>
      </p:sp>
      <p:cxnSp>
        <p:nvCxnSpPr>
          <p:cNvPr id="17" name="直接箭头连接符 16"/>
          <p:cNvCxnSpPr>
            <a:stCxn id="50" idx="3"/>
            <a:endCxn id="3" idx="1"/>
          </p:cNvCxnSpPr>
          <p:nvPr/>
        </p:nvCxnSpPr>
        <p:spPr>
          <a:xfrm flipV="1">
            <a:off x="5832475" y="2439670"/>
            <a:ext cx="377825" cy="1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0" idx="3"/>
            <a:endCxn id="16" idx="1"/>
          </p:cNvCxnSpPr>
          <p:nvPr/>
        </p:nvCxnSpPr>
        <p:spPr>
          <a:xfrm>
            <a:off x="5832475" y="2583180"/>
            <a:ext cx="377825" cy="9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9" idx="3"/>
            <a:endCxn id="11" idx="1"/>
          </p:cNvCxnSpPr>
          <p:nvPr/>
        </p:nvCxnSpPr>
        <p:spPr>
          <a:xfrm flipV="1">
            <a:off x="5832475" y="1823085"/>
            <a:ext cx="377825" cy="1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9" idx="3"/>
            <a:endCxn id="10" idx="1"/>
          </p:cNvCxnSpPr>
          <p:nvPr/>
        </p:nvCxnSpPr>
        <p:spPr>
          <a:xfrm>
            <a:off x="5832475" y="1936750"/>
            <a:ext cx="377825" cy="1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6" idx="1"/>
          </p:cNvCxnSpPr>
          <p:nvPr/>
        </p:nvCxnSpPr>
        <p:spPr>
          <a:xfrm>
            <a:off x="5817235" y="3314065"/>
            <a:ext cx="393065" cy="9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9" idx="3"/>
            <a:endCxn id="53" idx="1"/>
          </p:cNvCxnSpPr>
          <p:nvPr/>
        </p:nvCxnSpPr>
        <p:spPr>
          <a:xfrm flipV="1">
            <a:off x="5832475" y="3141345"/>
            <a:ext cx="377825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9" idx="3"/>
          </p:cNvCxnSpPr>
          <p:nvPr/>
        </p:nvCxnSpPr>
        <p:spPr>
          <a:xfrm>
            <a:off x="5832475" y="3930015"/>
            <a:ext cx="395605" cy="15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9" idx="3"/>
          </p:cNvCxnSpPr>
          <p:nvPr/>
        </p:nvCxnSpPr>
        <p:spPr>
          <a:xfrm flipV="1">
            <a:off x="5832475" y="3867785"/>
            <a:ext cx="395605" cy="6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20629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Topic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应用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83" y="698501"/>
            <a:ext cx="8442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分组，可以根据交换机绑定队列的规则来指定不同的组；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打标签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482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Header</a:t>
            </a: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0" y="790005"/>
            <a:ext cx="824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规则：</a:t>
            </a:r>
            <a:r>
              <a:rPr lang="en-US" altLang="zh-CN" dirty="0"/>
              <a:t>headers</a:t>
            </a:r>
            <a:r>
              <a:rPr lang="zh-CN" altLang="en-US" dirty="0"/>
              <a:t>类型的</a:t>
            </a:r>
            <a:r>
              <a:rPr lang="en-US" altLang="zh-CN" dirty="0"/>
              <a:t>Exchange</a:t>
            </a:r>
            <a:r>
              <a:rPr lang="zh-CN" altLang="en-US" dirty="0"/>
              <a:t>不依赖于</a:t>
            </a:r>
            <a:r>
              <a:rPr lang="en-US" altLang="zh-CN" dirty="0"/>
              <a:t>routing key</a:t>
            </a:r>
            <a:r>
              <a:rPr lang="zh-CN" altLang="en-US" dirty="0"/>
              <a:t>与</a:t>
            </a:r>
            <a:r>
              <a:rPr lang="en-US" altLang="zh-CN" dirty="0"/>
              <a:t>binding key</a:t>
            </a:r>
            <a:r>
              <a:rPr lang="zh-CN" altLang="en-US" dirty="0"/>
              <a:t>的匹配规则来路由消息，而是根据发送的消息内容中的</a:t>
            </a:r>
            <a:r>
              <a:rPr lang="en-US" altLang="zh-CN" dirty="0"/>
              <a:t>headers</a:t>
            </a:r>
            <a:r>
              <a:rPr lang="zh-CN" altLang="en-US" dirty="0"/>
              <a:t>属性进行匹配。</a:t>
            </a:r>
            <a:br>
              <a:rPr lang="zh-CN" altLang="en-US" dirty="0"/>
            </a:br>
            <a:r>
              <a:rPr lang="zh-CN" altLang="en-US" dirty="0"/>
              <a:t>在绑定</a:t>
            </a:r>
            <a:r>
              <a:rPr lang="en-US" altLang="zh-CN" dirty="0"/>
              <a:t>Queue</a:t>
            </a:r>
            <a:r>
              <a:rPr lang="zh-CN" altLang="en-US" dirty="0"/>
              <a:t>与</a:t>
            </a:r>
            <a:r>
              <a:rPr lang="en-US" altLang="zh-CN" dirty="0"/>
              <a:t>Exchange</a:t>
            </a:r>
            <a:r>
              <a:rPr lang="zh-CN" altLang="en-US" dirty="0"/>
              <a:t>时指定一组键值对以及</a:t>
            </a:r>
            <a:r>
              <a:rPr lang="en-US" altLang="zh-CN" dirty="0"/>
              <a:t>x-match</a:t>
            </a:r>
            <a:r>
              <a:rPr lang="zh-CN" altLang="en-US" dirty="0"/>
              <a:t>参数，</a:t>
            </a:r>
            <a:r>
              <a:rPr lang="en-US" altLang="zh-CN" dirty="0"/>
              <a:t>x-match</a:t>
            </a:r>
            <a:r>
              <a:rPr lang="zh-CN" altLang="en-US" dirty="0"/>
              <a:t>参数是字符串类型，可以设置为</a:t>
            </a:r>
            <a:r>
              <a:rPr lang="en-US" altLang="zh-CN" dirty="0"/>
              <a:t>any</a:t>
            </a:r>
            <a:r>
              <a:rPr lang="zh-CN" altLang="en-US" dirty="0"/>
              <a:t>或者</a:t>
            </a:r>
            <a:r>
              <a:rPr lang="en-US" altLang="zh-CN" dirty="0"/>
              <a:t>all</a:t>
            </a:r>
            <a:r>
              <a:rPr lang="zh-CN" altLang="en-US" dirty="0"/>
              <a:t>。如果设置为</a:t>
            </a:r>
            <a:r>
              <a:rPr lang="en-US" altLang="zh-CN" dirty="0"/>
              <a:t>any</a:t>
            </a:r>
            <a:r>
              <a:rPr lang="zh-CN" altLang="en-US" dirty="0"/>
              <a:t>，意思就是只要匹配到了</a:t>
            </a:r>
            <a:r>
              <a:rPr lang="en-US" altLang="zh-CN" dirty="0"/>
              <a:t>headers</a:t>
            </a:r>
            <a:r>
              <a:rPr lang="zh-CN" altLang="en-US" dirty="0"/>
              <a:t>表中的任何一对键值即可，</a:t>
            </a:r>
            <a:r>
              <a:rPr lang="en-US" altLang="zh-CN" dirty="0"/>
              <a:t>all</a:t>
            </a:r>
            <a:r>
              <a:rPr lang="zh-CN" altLang="en-US" dirty="0"/>
              <a:t>则代表需要全部匹配。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49" y="177800"/>
            <a:ext cx="471839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Header</a:t>
            </a: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使用场景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0" y="790005"/>
            <a:ext cx="824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不需要依赖</a:t>
            </a:r>
            <a:r>
              <a:rPr lang="en-US" altLang="zh-CN" dirty="0"/>
              <a:t>Key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更多的时候，像这种</a:t>
            </a:r>
            <a:r>
              <a:rPr lang="en-US" altLang="zh-CN" dirty="0"/>
              <a:t>Key Value </a:t>
            </a:r>
            <a:r>
              <a:rPr lang="zh-CN" altLang="en-US" dirty="0"/>
              <a:t>的键值，可能会存储在数据库中，那么我们就可以定义一个动态规则来拼装这个</a:t>
            </a:r>
            <a:r>
              <a:rPr lang="en-US" altLang="zh-CN" dirty="0"/>
              <a:t>Key value </a:t>
            </a:r>
            <a:r>
              <a:rPr lang="zh-CN" altLang="en-US" dirty="0"/>
              <a:t>，从而达到消息灵活转发到不同的队列中去。。。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Class-Student    China-Wuhan   </a:t>
            </a:r>
            <a:r>
              <a:rPr lang="zh-CN" altLang="en-US" dirty="0"/>
              <a:t>存储在数据库中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474707" y="1457103"/>
            <a:ext cx="2232153" cy="260881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消息持久化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1725" y="1317848"/>
            <a:ext cx="700638" cy="3892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Publisher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21875" y="1209976"/>
            <a:ext cx="1177995" cy="604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tcpaceptor</a:t>
            </a:r>
            <a:endParaRPr lang="zh-CN" altLang="en-US" sz="900" dirty="0"/>
          </a:p>
        </p:txBody>
      </p:sp>
      <p:sp>
        <p:nvSpPr>
          <p:cNvPr id="54" name="椭圆 53"/>
          <p:cNvSpPr/>
          <p:nvPr/>
        </p:nvSpPr>
        <p:spPr>
          <a:xfrm>
            <a:off x="2562932" y="742638"/>
            <a:ext cx="1445265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rabbitmq_reader</a:t>
            </a:r>
            <a:endParaRPr lang="zh-CN" altLang="en-US" sz="900" dirty="0"/>
          </a:p>
        </p:txBody>
      </p:sp>
      <p:sp>
        <p:nvSpPr>
          <p:cNvPr id="55" name="椭圆 54"/>
          <p:cNvSpPr/>
          <p:nvPr/>
        </p:nvSpPr>
        <p:spPr>
          <a:xfrm>
            <a:off x="2584178" y="1675198"/>
            <a:ext cx="1445264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Rabbitmq_write</a:t>
            </a:r>
            <a:endParaRPr lang="zh-CN" altLang="en-US" sz="900" dirty="0"/>
          </a:p>
        </p:txBody>
      </p:sp>
      <p:sp>
        <p:nvSpPr>
          <p:cNvPr id="59" name="椭圆 58"/>
          <p:cNvSpPr/>
          <p:nvPr/>
        </p:nvSpPr>
        <p:spPr>
          <a:xfrm>
            <a:off x="4008197" y="1168153"/>
            <a:ext cx="1062302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rabbitmq_channel</a:t>
            </a:r>
            <a:endParaRPr lang="zh-CN" altLang="en-US" sz="900" dirty="0"/>
          </a:p>
        </p:txBody>
      </p:sp>
      <p:sp>
        <p:nvSpPr>
          <p:cNvPr id="60" name="椭圆 59"/>
          <p:cNvSpPr/>
          <p:nvPr/>
        </p:nvSpPr>
        <p:spPr>
          <a:xfrm>
            <a:off x="4128998" y="2449893"/>
            <a:ext cx="1111969" cy="72737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Rabbit_</a:t>
            </a:r>
            <a:endParaRPr lang="en-US" altLang="zh-CN" sz="900" dirty="0"/>
          </a:p>
          <a:p>
            <a:pPr algn="ctr"/>
            <a:r>
              <a:rPr lang="en-US" altLang="zh-CN" sz="900" dirty="0" err="1"/>
              <a:t>amqqueue_process</a:t>
            </a:r>
            <a:endParaRPr lang="zh-CN" altLang="en-US" sz="900" dirty="0"/>
          </a:p>
        </p:txBody>
      </p:sp>
      <p:sp>
        <p:nvSpPr>
          <p:cNvPr id="61" name="椭圆 60"/>
          <p:cNvSpPr/>
          <p:nvPr/>
        </p:nvSpPr>
        <p:spPr>
          <a:xfrm>
            <a:off x="5647873" y="1814926"/>
            <a:ext cx="1768214" cy="189316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rabbit_msg_store</a:t>
            </a:r>
            <a:endParaRPr lang="zh-CN" altLang="en-US" sz="900" dirty="0"/>
          </a:p>
        </p:txBody>
      </p:sp>
      <p:cxnSp>
        <p:nvCxnSpPr>
          <p:cNvPr id="4" name="直接箭头连接符 3"/>
          <p:cNvCxnSpPr>
            <a:stCxn id="50" idx="3"/>
            <a:endCxn id="2" idx="2"/>
          </p:cNvCxnSpPr>
          <p:nvPr/>
        </p:nvCxnSpPr>
        <p:spPr>
          <a:xfrm>
            <a:off x="1312363" y="1512451"/>
            <a:ext cx="209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" idx="6"/>
            <a:endCxn id="54" idx="3"/>
          </p:cNvCxnSpPr>
          <p:nvPr/>
        </p:nvCxnSpPr>
        <p:spPr>
          <a:xfrm flipV="1">
            <a:off x="2699870" y="1258995"/>
            <a:ext cx="74716" cy="25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" idx="6"/>
            <a:endCxn id="55" idx="1"/>
          </p:cNvCxnSpPr>
          <p:nvPr/>
        </p:nvCxnSpPr>
        <p:spPr>
          <a:xfrm>
            <a:off x="2699870" y="1512451"/>
            <a:ext cx="95963" cy="25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4" idx="5"/>
            <a:endCxn id="59" idx="2"/>
          </p:cNvCxnSpPr>
          <p:nvPr/>
        </p:nvCxnSpPr>
        <p:spPr>
          <a:xfrm>
            <a:off x="3796543" y="1258995"/>
            <a:ext cx="211654" cy="21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5" idx="7"/>
            <a:endCxn id="59" idx="2"/>
          </p:cNvCxnSpPr>
          <p:nvPr/>
        </p:nvCxnSpPr>
        <p:spPr>
          <a:xfrm flipV="1">
            <a:off x="3817788" y="1470628"/>
            <a:ext cx="190409" cy="29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788015" y="1814926"/>
            <a:ext cx="0" cy="54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4499994" y="1814926"/>
            <a:ext cx="0" cy="60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5240972" y="2681985"/>
            <a:ext cx="404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5240184" y="2813581"/>
            <a:ext cx="367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991941" y="3206941"/>
            <a:ext cx="1120389" cy="3207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 err="1">
                <a:solidFill>
                  <a:schemeClr val="bg1"/>
                </a:solidFill>
                <a:effectLst/>
                <a:latin typeface="pingfang SC"/>
              </a:rPr>
              <a:t>msg_store_persistent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971786" y="1982454"/>
            <a:ext cx="1120389" cy="3207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 err="1">
                <a:solidFill>
                  <a:schemeClr val="bg1"/>
                </a:solidFill>
                <a:effectLst/>
                <a:latin typeface="pingfang SC"/>
              </a:rPr>
              <a:t>msg_store_transient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04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后续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0" y="771995"/>
            <a:ext cx="7920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关于集群，消息确认明晚继续；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现在是</a:t>
            </a:r>
            <a:r>
              <a:rPr lang="en-US" altLang="zh-CN" dirty="0">
                <a:solidFill>
                  <a:srgbClr val="FF0000"/>
                </a:solidFill>
              </a:rPr>
              <a:t>22:46</a:t>
            </a:r>
            <a:r>
              <a:rPr lang="zh-CN" altLang="en-US" dirty="0">
                <a:solidFill>
                  <a:srgbClr val="FF0000"/>
                </a:solidFill>
              </a:rPr>
              <a:t>，一分钟时间提问，</a:t>
            </a:r>
            <a:r>
              <a:rPr lang="en-US" altLang="zh-CN" dirty="0">
                <a:solidFill>
                  <a:srgbClr val="FF0000"/>
                </a:solidFill>
              </a:rPr>
              <a:t>22:47</a:t>
            </a:r>
            <a:r>
              <a:rPr lang="zh-CN" altLang="en-US" dirty="0">
                <a:solidFill>
                  <a:srgbClr val="FF0000"/>
                </a:solidFill>
              </a:rPr>
              <a:t>开始答疑，期间老师不说话；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觉得有收获的，觉得</a:t>
            </a:r>
            <a:r>
              <a:rPr lang="en-US" altLang="zh-CN" dirty="0">
                <a:solidFill>
                  <a:srgbClr val="FF0000"/>
                </a:solidFill>
              </a:rPr>
              <a:t>Richard </a:t>
            </a:r>
            <a:r>
              <a:rPr lang="zh-CN" altLang="en-US" dirty="0">
                <a:solidFill>
                  <a:srgbClr val="FF0000"/>
                </a:solidFill>
              </a:rPr>
              <a:t>老师讲的还不错的，刷个</a:t>
            </a:r>
            <a:r>
              <a:rPr lang="en-US" altLang="zh-CN" dirty="0">
                <a:solidFill>
                  <a:srgbClr val="FF0000"/>
                </a:solidFill>
              </a:rPr>
              <a:t>666</a:t>
            </a:r>
            <a:r>
              <a:rPr lang="zh-CN" altLang="en-US">
                <a:solidFill>
                  <a:srgbClr val="FF0000"/>
                </a:solidFill>
              </a:rPr>
              <a:t>，就准备下课了；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2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3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217170" y="253604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高级班体验课</a:t>
            </a:r>
            <a:endParaRPr lang="zh-CN" altLang="en-US" sz="28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85830" y="1367134"/>
            <a:ext cx="3960480" cy="226446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rtl="0" fontAlgn="ctr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分布式异步队列</a:t>
            </a:r>
            <a:r>
              <a:rPr lang="en-US" altLang="zh-CN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-3</a:t>
            </a: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：</a:t>
            </a:r>
            <a:endParaRPr lang="en-US" altLang="zh-CN" sz="20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消息确认机制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消息事务机制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分布式异步队列事务问题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RabbitMQ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集群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RabbitMQ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普通集群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RabbitMQ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镜像集群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092825" y="1315878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  <a:endParaRPr lang="zh-CN" altLang="en-US" sz="1500" b="1" spc="13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3698" y="1163754"/>
            <a:ext cx="2162257" cy="32431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授课环境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836" y="633888"/>
            <a:ext cx="79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Windows10</a:t>
            </a:r>
            <a:r>
              <a:rPr lang="zh-CN" altLang="en-US" dirty="0"/>
              <a:t>企业版</a:t>
            </a:r>
            <a:endParaRPr lang="en-US" altLang="zh-CN" dirty="0"/>
          </a:p>
          <a:p>
            <a:r>
              <a:rPr lang="en-US" altLang="zh-CN" dirty="0"/>
              <a:t>2   Visual Studio2019  16.5</a:t>
            </a:r>
            <a:endParaRPr lang="en-US" altLang="zh-CN" dirty="0"/>
          </a:p>
          <a:p>
            <a:r>
              <a:rPr lang="en-US" altLang="zh-CN" dirty="0"/>
              <a:t>3   AspNetCore3.1</a:t>
            </a:r>
            <a:endParaRPr lang="en-US" altLang="zh-CN" dirty="0"/>
          </a:p>
          <a:p>
            <a:pPr marL="342900" indent="-342900">
              <a:buAutoNum type="arabicPlain" startAt="4"/>
            </a:pPr>
            <a:r>
              <a:rPr lang="en-US" altLang="zh-CN" dirty="0"/>
              <a:t>RabbitMQ    3.8.3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消息队列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2298" name="组合 12297"/>
          <p:cNvGrpSpPr/>
          <p:nvPr/>
        </p:nvGrpSpPr>
        <p:grpSpPr>
          <a:xfrm>
            <a:off x="622325" y="1275660"/>
            <a:ext cx="5029750" cy="1511548"/>
            <a:chOff x="-297641" y="1419670"/>
            <a:chExt cx="4806493" cy="1511548"/>
          </a:xfrm>
        </p:grpSpPr>
        <p:sp>
          <p:nvSpPr>
            <p:cNvPr id="70" name="矩形: 圆角 69"/>
            <p:cNvSpPr/>
            <p:nvPr/>
          </p:nvSpPr>
          <p:spPr>
            <a:xfrm>
              <a:off x="1845100" y="1419670"/>
              <a:ext cx="1669692" cy="151154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-297641" y="1919486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（生产者）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3782062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12293" name="组合 12292"/>
            <p:cNvGrpSpPr/>
            <p:nvPr/>
          </p:nvGrpSpPr>
          <p:grpSpPr>
            <a:xfrm>
              <a:off x="1979820" y="1563679"/>
              <a:ext cx="1363430" cy="1224085"/>
              <a:chOff x="1979820" y="1318862"/>
              <a:chExt cx="1363430" cy="1468902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1979820" y="1318862"/>
                <a:ext cx="1363430" cy="14689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矩形: 圆角 20"/>
              <p:cNvSpPr/>
              <p:nvPr/>
            </p:nvSpPr>
            <p:spPr>
              <a:xfrm>
                <a:off x="2123830" y="203873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Queue-1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矩形: 圆角 21"/>
              <p:cNvSpPr/>
              <p:nvPr/>
            </p:nvSpPr>
            <p:spPr>
              <a:xfrm>
                <a:off x="2113224" y="226254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Queue-2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矩形: 圆角 22"/>
              <p:cNvSpPr/>
              <p:nvPr/>
            </p:nvSpPr>
            <p:spPr>
              <a:xfrm>
                <a:off x="2123830" y="2486020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Queue-3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30" name="直接箭头连接符 29"/>
            <p:cNvCxnSpPr>
              <a:endCxn id="23" idx="1"/>
            </p:cNvCxnSpPr>
            <p:nvPr/>
          </p:nvCxnSpPr>
          <p:spPr>
            <a:xfrm>
              <a:off x="1577829" y="2175444"/>
              <a:ext cx="546001" cy="44933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22" idx="1"/>
            </p:cNvCxnSpPr>
            <p:nvPr/>
          </p:nvCxnSpPr>
          <p:spPr>
            <a:xfrm>
              <a:off x="1577829" y="2175444"/>
              <a:ext cx="535395" cy="26310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3"/>
              <a:endCxn id="8" idx="1"/>
            </p:cNvCxnSpPr>
            <p:nvPr/>
          </p:nvCxnSpPr>
          <p:spPr>
            <a:xfrm>
              <a:off x="3197964" y="2624775"/>
              <a:ext cx="584098" cy="7561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2" idx="3"/>
              <a:endCxn id="8" idx="1"/>
            </p:cNvCxnSpPr>
            <p:nvPr/>
          </p:nvCxnSpPr>
          <p:spPr>
            <a:xfrm>
              <a:off x="3187358" y="2438546"/>
              <a:ext cx="594704" cy="26184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21" idx="3"/>
              <a:endCxn id="8" idx="1"/>
            </p:cNvCxnSpPr>
            <p:nvPr/>
          </p:nvCxnSpPr>
          <p:spPr>
            <a:xfrm>
              <a:off x="3197964" y="2252037"/>
              <a:ext cx="584098" cy="44834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>
              <a:endCxn id="21" idx="1"/>
            </p:cNvCxnSpPr>
            <p:nvPr/>
          </p:nvCxnSpPr>
          <p:spPr>
            <a:xfrm>
              <a:off x="1577829" y="2175444"/>
              <a:ext cx="546001" cy="7659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" idx="3"/>
            </p:cNvCxnSpPr>
            <p:nvPr/>
          </p:nvCxnSpPr>
          <p:spPr>
            <a:xfrm>
              <a:off x="420278" y="2129994"/>
              <a:ext cx="313096" cy="69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/>
            <p:cNvSpPr/>
            <p:nvPr/>
          </p:nvSpPr>
          <p:spPr>
            <a:xfrm>
              <a:off x="756451" y="1491675"/>
              <a:ext cx="821377" cy="143884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3600" b="1" dirty="0">
                  <a:solidFill>
                    <a:srgbClr val="FF0000"/>
                  </a:solidFill>
                </a:rPr>
                <a:t>？</a:t>
              </a:r>
              <a:endParaRPr lang="en-US" altLang="zh-CN" sz="3600" dirty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1000" dirty="0">
                  <a:solidFill>
                    <a:srgbClr val="FF0000"/>
                  </a:solidFill>
                </a:rPr>
                <a:t>如何知道</a:t>
              </a:r>
              <a:r>
                <a:rPr lang="en-US" altLang="zh-CN" sz="1000" dirty="0">
                  <a:solidFill>
                    <a:srgbClr val="FF0000"/>
                  </a:solidFill>
                </a:rPr>
                <a:t>Broker</a:t>
              </a:r>
              <a:r>
                <a:rPr lang="zh-CN" altLang="en-US" sz="1000" dirty="0">
                  <a:solidFill>
                    <a:srgbClr val="FF0000"/>
                  </a:solidFill>
                </a:rPr>
                <a:t>收到消息呢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96086" y="1131650"/>
            <a:ext cx="302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RabbitMQ</a:t>
            </a:r>
            <a:r>
              <a:rPr lang="zh-CN" altLang="en-US" dirty="0"/>
              <a:t>其实是一个中间者；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同步架构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9535" y="1743354"/>
            <a:ext cx="784245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27482" y="1411842"/>
            <a:ext cx="648044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45" name="直接箭头连接符 44"/>
          <p:cNvCxnSpPr>
            <a:stCxn id="46" idx="3"/>
            <a:endCxn id="39" idx="1"/>
          </p:cNvCxnSpPr>
          <p:nvPr/>
        </p:nvCxnSpPr>
        <p:spPr>
          <a:xfrm>
            <a:off x="1403782" y="1352853"/>
            <a:ext cx="323700" cy="29326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19537" y="1194891"/>
            <a:ext cx="784245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9534" y="2302113"/>
            <a:ext cx="784245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9533" y="2837691"/>
            <a:ext cx="784245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27160" y="2234797"/>
            <a:ext cx="648044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55" name="直接箭头连接符 54"/>
          <p:cNvCxnSpPr>
            <a:stCxn id="26" idx="3"/>
            <a:endCxn id="39" idx="1"/>
          </p:cNvCxnSpPr>
          <p:nvPr/>
        </p:nvCxnSpPr>
        <p:spPr>
          <a:xfrm flipV="1">
            <a:off x="1403780" y="1646122"/>
            <a:ext cx="323702" cy="25519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3"/>
            <a:endCxn id="51" idx="1"/>
          </p:cNvCxnSpPr>
          <p:nvPr/>
        </p:nvCxnSpPr>
        <p:spPr>
          <a:xfrm>
            <a:off x="1403779" y="2460075"/>
            <a:ext cx="323381" cy="900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0" idx="3"/>
            <a:endCxn id="51" idx="1"/>
          </p:cNvCxnSpPr>
          <p:nvPr/>
        </p:nvCxnSpPr>
        <p:spPr>
          <a:xfrm flipV="1">
            <a:off x="1403778" y="2469077"/>
            <a:ext cx="323382" cy="52657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9" idx="3"/>
            <a:endCxn id="2" idx="2"/>
          </p:cNvCxnSpPr>
          <p:nvPr/>
        </p:nvCxnSpPr>
        <p:spPr>
          <a:xfrm>
            <a:off x="2375526" y="1646122"/>
            <a:ext cx="323059" cy="48042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1" idx="3"/>
            <a:endCxn id="2" idx="2"/>
          </p:cNvCxnSpPr>
          <p:nvPr/>
        </p:nvCxnSpPr>
        <p:spPr>
          <a:xfrm flipV="1">
            <a:off x="2375204" y="2126548"/>
            <a:ext cx="323381" cy="34252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体 1"/>
          <p:cNvSpPr/>
          <p:nvPr/>
        </p:nvSpPr>
        <p:spPr>
          <a:xfrm>
            <a:off x="2698585" y="1147186"/>
            <a:ext cx="648044" cy="1958724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DB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1233" y="962520"/>
            <a:ext cx="4743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在做诸位，有没有大胃王；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如果给你</a:t>
            </a:r>
            <a:r>
              <a:rPr lang="en-US" altLang="zh-CN" dirty="0"/>
              <a:t>500</a:t>
            </a:r>
            <a:r>
              <a:rPr lang="zh-CN" altLang="en-US" dirty="0"/>
              <a:t>个饺子，你能吃完吗？</a:t>
            </a:r>
            <a:endParaRPr lang="en-US" altLang="zh-CN" dirty="0"/>
          </a:p>
          <a:p>
            <a:r>
              <a:rPr lang="zh-CN" altLang="en-US" dirty="0"/>
              <a:t>如果说让我一顿吃完，这可定搞不定；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如果是说让我一个月吃完；差不多都能搞定；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493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生产端消息确认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725" y="771625"/>
            <a:ext cx="597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Tx</a:t>
            </a:r>
            <a:r>
              <a:rPr lang="zh-CN" altLang="en-US" dirty="0"/>
              <a:t>事务模式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AutoNum type="arabicPlain"/>
            </a:pPr>
            <a:r>
              <a:rPr lang="en-US" altLang="zh-CN" dirty="0"/>
              <a:t>Confirm</a:t>
            </a:r>
            <a:r>
              <a:rPr lang="zh-CN" altLang="en-US" dirty="0"/>
              <a:t>模式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消息确认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2298" name="组合 12297"/>
          <p:cNvGrpSpPr/>
          <p:nvPr/>
        </p:nvGrpSpPr>
        <p:grpSpPr>
          <a:xfrm>
            <a:off x="622325" y="1275659"/>
            <a:ext cx="6231785" cy="2448171"/>
            <a:chOff x="-297641" y="1419669"/>
            <a:chExt cx="5955173" cy="2448171"/>
          </a:xfrm>
        </p:grpSpPr>
        <p:sp>
          <p:nvSpPr>
            <p:cNvPr id="70" name="矩形: 圆角 69"/>
            <p:cNvSpPr/>
            <p:nvPr/>
          </p:nvSpPr>
          <p:spPr>
            <a:xfrm>
              <a:off x="1845100" y="1419670"/>
              <a:ext cx="1669692" cy="244817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-297641" y="1419670"/>
              <a:ext cx="790730" cy="244817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（生产者）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4866802" y="1419669"/>
              <a:ext cx="790730" cy="2448169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1979820" y="1563679"/>
              <a:ext cx="1363430" cy="21601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493089" y="1995710"/>
              <a:ext cx="1363430" cy="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3514792" y="1995710"/>
              <a:ext cx="1352009" cy="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466208" y="2377418"/>
              <a:ext cx="1360577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 flipV="1">
              <a:off x="487380" y="2834355"/>
              <a:ext cx="1357720" cy="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66208" y="3332819"/>
              <a:ext cx="1342071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H="1">
              <a:off x="3514791" y="2812653"/>
              <a:ext cx="1347246" cy="2170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>
              <a:off x="3514791" y="3284781"/>
              <a:ext cx="1347247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1763804" y="1635685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单条发送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762008" y="2003100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单条发送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652255" y="2465375"/>
            <a:ext cx="100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批量消息确认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33965" y="2894550"/>
            <a:ext cx="1246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异步监听消息确认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900485" y="1586747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消息发送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900484" y="2403404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自动确认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943727" y="2858762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手动确认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493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生产端消息确认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594" y="704582"/>
            <a:ext cx="777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单条消息确认： 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channel.waitForConfirms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批量消息确认： 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channel.waitForConfirmsOrDie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批量确认模式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3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异步监听消息确认：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channel.addConfirmListener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69148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Tx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事务模式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715" y="705745"/>
            <a:ext cx="7992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AMQP</a:t>
            </a:r>
            <a:r>
              <a:rPr lang="zh-CN" altLang="en-US" dirty="0"/>
              <a:t>协议层面上来的事务模式；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channel.TxSelect</a:t>
            </a:r>
            <a:r>
              <a:rPr lang="en-US" altLang="zh-CN" dirty="0"/>
              <a:t>(); </a:t>
            </a:r>
            <a:r>
              <a:rPr lang="zh-CN" altLang="en-US" dirty="0"/>
              <a:t>开启一个事务</a:t>
            </a:r>
            <a:endParaRPr lang="en-US" altLang="zh-CN" dirty="0"/>
          </a:p>
          <a:p>
            <a:r>
              <a:rPr lang="en-US" altLang="zh-CN" dirty="0" err="1"/>
              <a:t>channel.TxCommit</a:t>
            </a:r>
            <a:r>
              <a:rPr lang="en-US" altLang="zh-CN" dirty="0"/>
              <a:t>();</a:t>
            </a:r>
            <a:r>
              <a:rPr lang="zh-CN" altLang="en-US" dirty="0"/>
              <a:t>提交事务</a:t>
            </a:r>
            <a:endParaRPr lang="en-US" altLang="zh-CN" dirty="0"/>
          </a:p>
          <a:p>
            <a:r>
              <a:rPr lang="en-US" altLang="zh-CN" dirty="0" err="1"/>
              <a:t>channel.TxRollback</a:t>
            </a:r>
            <a:r>
              <a:rPr lang="en-US" altLang="zh-CN" dirty="0"/>
              <a:t>(); //</a:t>
            </a:r>
            <a:r>
              <a:rPr lang="zh-CN" altLang="en-US" dirty="0"/>
              <a:t>事务回滚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81011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Confirm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模式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725" y="771625"/>
            <a:ext cx="6192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channel.ConfirmSelect</a:t>
            </a:r>
            <a:r>
              <a:rPr lang="en-US" altLang="zh-CN" dirty="0"/>
              <a:t>();</a:t>
            </a:r>
            <a:r>
              <a:rPr lang="zh-CN" altLang="en-US" dirty="0"/>
              <a:t>开启确认模式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消息发送以后，提供一个回执方法</a:t>
            </a:r>
            <a:r>
              <a:rPr lang="en-US" altLang="zh-CN" dirty="0" err="1"/>
              <a:t>WaitForConfirms</a:t>
            </a:r>
            <a:r>
              <a:rPr lang="en-US" altLang="zh-CN" dirty="0"/>
              <a:t>();</a:t>
            </a:r>
            <a:r>
              <a:rPr lang="zh-CN" altLang="en-US" dirty="0"/>
              <a:t> 返回一个</a:t>
            </a:r>
            <a:r>
              <a:rPr lang="en-US" altLang="zh-CN" dirty="0"/>
              <a:t>bool </a:t>
            </a:r>
            <a:r>
              <a:rPr lang="zh-CN" altLang="en-US" dirty="0"/>
              <a:t>值；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两种</a:t>
            </a:r>
            <a:r>
              <a:rPr lang="en-US" altLang="zh-CN" dirty="0">
                <a:solidFill>
                  <a:srgbClr val="FF0000"/>
                </a:solidFill>
              </a:rPr>
              <a:t>confirm() show---</a:t>
            </a:r>
            <a:r>
              <a:rPr lang="zh-CN" altLang="en-US" dirty="0">
                <a:solidFill>
                  <a:srgbClr val="FF0000"/>
                </a:solidFill>
              </a:rPr>
              <a:t>原理讲清楚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消息队列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0" name="矩形: 圆角 69"/>
          <p:cNvSpPr/>
          <p:nvPr/>
        </p:nvSpPr>
        <p:spPr>
          <a:xfrm>
            <a:off x="1654157" y="1210479"/>
            <a:ext cx="1747248" cy="15115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622325" y="1775476"/>
            <a:ext cx="751267" cy="4210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（生产者）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5148040" y="2260363"/>
            <a:ext cx="760549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grpSp>
        <p:nvGrpSpPr>
          <p:cNvPr id="12293" name="组合 12292"/>
          <p:cNvGrpSpPr/>
          <p:nvPr/>
        </p:nvGrpSpPr>
        <p:grpSpPr>
          <a:xfrm>
            <a:off x="1795135" y="1354488"/>
            <a:ext cx="1426760" cy="1224085"/>
            <a:chOff x="1979820" y="1318862"/>
            <a:chExt cx="1363430" cy="1468902"/>
          </a:xfrm>
        </p:grpSpPr>
        <p:sp>
          <p:nvSpPr>
            <p:cNvPr id="7" name="矩形: 圆角 6"/>
            <p:cNvSpPr/>
            <p:nvPr/>
          </p:nvSpPr>
          <p:spPr>
            <a:xfrm>
              <a:off x="1979820" y="1318862"/>
              <a:ext cx="1363430" cy="1468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2123830" y="203873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Queue-1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2113224" y="226254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Queue-2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2123830" y="2486020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Queue-3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0" name="直接箭头连接符 29"/>
          <p:cNvCxnSpPr>
            <a:stCxn id="3" idx="3"/>
            <a:endCxn id="23" idx="1"/>
          </p:cNvCxnSpPr>
          <p:nvPr/>
        </p:nvCxnSpPr>
        <p:spPr>
          <a:xfrm>
            <a:off x="1373592" y="1985984"/>
            <a:ext cx="572242" cy="4296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3"/>
            <a:endCxn id="22" idx="1"/>
          </p:cNvCxnSpPr>
          <p:nvPr/>
        </p:nvCxnSpPr>
        <p:spPr>
          <a:xfrm>
            <a:off x="1373592" y="1985984"/>
            <a:ext cx="561143" cy="24337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3" idx="3"/>
            <a:endCxn id="32" idx="1"/>
          </p:cNvCxnSpPr>
          <p:nvPr/>
        </p:nvCxnSpPr>
        <p:spPr>
          <a:xfrm flipV="1">
            <a:off x="3069860" y="2000942"/>
            <a:ext cx="829791" cy="4146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3"/>
            <a:endCxn id="32" idx="1"/>
          </p:cNvCxnSpPr>
          <p:nvPr/>
        </p:nvCxnSpPr>
        <p:spPr>
          <a:xfrm flipV="1">
            <a:off x="3058761" y="2000942"/>
            <a:ext cx="840890" cy="2284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1" idx="3"/>
            <a:endCxn id="32" idx="1"/>
          </p:cNvCxnSpPr>
          <p:nvPr/>
        </p:nvCxnSpPr>
        <p:spPr>
          <a:xfrm flipV="1">
            <a:off x="3069860" y="2000942"/>
            <a:ext cx="829791" cy="4190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3"/>
            <a:endCxn id="21" idx="1"/>
          </p:cNvCxnSpPr>
          <p:nvPr/>
        </p:nvCxnSpPr>
        <p:spPr>
          <a:xfrm>
            <a:off x="1373592" y="1985984"/>
            <a:ext cx="572242" cy="5686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796086" y="1131650"/>
            <a:ext cx="302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RabbitMQ</a:t>
            </a:r>
            <a:r>
              <a:rPr lang="zh-CN" altLang="en-US" dirty="0"/>
              <a:t>其实是一个中间者；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2" name="矩形: 圆角 31"/>
          <p:cNvSpPr/>
          <p:nvPr/>
        </p:nvSpPr>
        <p:spPr>
          <a:xfrm>
            <a:off x="3899651" y="1275660"/>
            <a:ext cx="916844" cy="145056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rgbClr val="FF0000"/>
              </a:solidFill>
            </a:endParaRPr>
          </a:p>
          <a:p>
            <a:pPr algn="r"/>
            <a:r>
              <a:rPr lang="zh-CN" altLang="en-US" sz="3200" b="1" dirty="0">
                <a:solidFill>
                  <a:srgbClr val="FF0000"/>
                </a:solidFill>
              </a:rPr>
              <a:t>？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如何知道消息时被正常消费？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stCxn id="32" idx="3"/>
            <a:endCxn id="8" idx="1"/>
          </p:cNvCxnSpPr>
          <p:nvPr/>
        </p:nvCxnSpPr>
        <p:spPr>
          <a:xfrm>
            <a:off x="4816495" y="2000942"/>
            <a:ext cx="331545" cy="49025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493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消费端消息确认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725" y="771625"/>
            <a:ext cx="597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自动确认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AutoNum type="arabicPlain"/>
            </a:pPr>
            <a:r>
              <a:rPr lang="zh-CN" altLang="en-US" dirty="0"/>
              <a:t>显示确认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16492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消费端自动确认消息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725" y="771625"/>
            <a:ext cx="5976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API Show +</a:t>
            </a:r>
            <a:r>
              <a:rPr lang="zh-CN" altLang="en-US" dirty="0">
                <a:solidFill>
                  <a:srgbClr val="FF0000"/>
                </a:solidFill>
              </a:rPr>
              <a:t>原理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en-US" altLang="zh-CN" dirty="0">
                <a:solidFill>
                  <a:srgbClr val="FF0000"/>
                </a:solidFill>
              </a:rPr>
              <a:t>ACK </a:t>
            </a:r>
            <a:r>
              <a:rPr lang="zh-CN" altLang="en-US" dirty="0">
                <a:solidFill>
                  <a:srgbClr val="FF0000"/>
                </a:solidFill>
              </a:rPr>
              <a:t>任务一下子都拿了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手动</a:t>
            </a:r>
            <a:r>
              <a:rPr lang="en-US" altLang="zh-CN" dirty="0">
                <a:solidFill>
                  <a:srgbClr val="FF0000"/>
                </a:solidFill>
              </a:rPr>
              <a:t>ACK </a:t>
            </a:r>
            <a:r>
              <a:rPr lang="zh-CN" altLang="en-US" dirty="0">
                <a:solidFill>
                  <a:srgbClr val="FF0000"/>
                </a:solidFill>
              </a:rPr>
              <a:t>才能中途加入处理器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权重的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16492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消费端显示确认消息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725" y="771625"/>
            <a:ext cx="597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系统架构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0" name="矩形: 圆角 69"/>
          <p:cNvSpPr/>
          <p:nvPr/>
        </p:nvSpPr>
        <p:spPr>
          <a:xfrm>
            <a:off x="1654157" y="1210479"/>
            <a:ext cx="1747248" cy="15115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683730" y="2857507"/>
            <a:ext cx="821075" cy="4210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Server-A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635935" y="931208"/>
            <a:ext cx="890223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Server-B</a:t>
            </a:r>
            <a:endParaRPr lang="en-US" altLang="zh-CN" sz="1000" b="1" dirty="0">
              <a:solidFill>
                <a:schemeClr val="tx1"/>
              </a:solidFill>
            </a:endParaRPr>
          </a:p>
        </p:txBody>
      </p:sp>
      <p:grpSp>
        <p:nvGrpSpPr>
          <p:cNvPr id="12293" name="组合 12292"/>
          <p:cNvGrpSpPr/>
          <p:nvPr/>
        </p:nvGrpSpPr>
        <p:grpSpPr>
          <a:xfrm>
            <a:off x="1795135" y="1354488"/>
            <a:ext cx="1426760" cy="1224085"/>
            <a:chOff x="1979820" y="1318862"/>
            <a:chExt cx="1363430" cy="1468902"/>
          </a:xfrm>
        </p:grpSpPr>
        <p:sp>
          <p:nvSpPr>
            <p:cNvPr id="7" name="矩形: 圆角 6"/>
            <p:cNvSpPr/>
            <p:nvPr/>
          </p:nvSpPr>
          <p:spPr>
            <a:xfrm>
              <a:off x="1979820" y="1318862"/>
              <a:ext cx="1363430" cy="1468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2123830" y="203873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Queue-1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2113224" y="226254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Queue-2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2123830" y="2486020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Queue-3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0" name="直接箭头连接符 29"/>
          <p:cNvCxnSpPr>
            <a:stCxn id="3" idx="3"/>
            <a:endCxn id="23" idx="1"/>
          </p:cNvCxnSpPr>
          <p:nvPr/>
        </p:nvCxnSpPr>
        <p:spPr>
          <a:xfrm flipV="1">
            <a:off x="1504805" y="2415584"/>
            <a:ext cx="441029" cy="65243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3"/>
            <a:endCxn id="22" idx="1"/>
          </p:cNvCxnSpPr>
          <p:nvPr/>
        </p:nvCxnSpPr>
        <p:spPr>
          <a:xfrm flipV="1">
            <a:off x="1504805" y="2229355"/>
            <a:ext cx="429930" cy="8386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3" idx="3"/>
            <a:endCxn id="8" idx="1"/>
          </p:cNvCxnSpPr>
          <p:nvPr/>
        </p:nvCxnSpPr>
        <p:spPr>
          <a:xfrm flipV="1">
            <a:off x="3069860" y="1162040"/>
            <a:ext cx="566075" cy="12535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3"/>
            <a:endCxn id="8" idx="1"/>
          </p:cNvCxnSpPr>
          <p:nvPr/>
        </p:nvCxnSpPr>
        <p:spPr>
          <a:xfrm flipV="1">
            <a:off x="3058761" y="1162040"/>
            <a:ext cx="577174" cy="106731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1" idx="3"/>
            <a:endCxn id="8" idx="1"/>
          </p:cNvCxnSpPr>
          <p:nvPr/>
        </p:nvCxnSpPr>
        <p:spPr>
          <a:xfrm flipV="1">
            <a:off x="3069860" y="1162040"/>
            <a:ext cx="566075" cy="8808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3"/>
            <a:endCxn id="21" idx="1"/>
          </p:cNvCxnSpPr>
          <p:nvPr/>
        </p:nvCxnSpPr>
        <p:spPr>
          <a:xfrm flipV="1">
            <a:off x="1504805" y="2042846"/>
            <a:ext cx="441029" cy="102516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32024" y="987640"/>
            <a:ext cx="3960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集群架构</a:t>
            </a:r>
            <a:endParaRPr lang="en-US" altLang="zh-CN" dirty="0"/>
          </a:p>
          <a:p>
            <a:r>
              <a:rPr lang="zh-CN" altLang="en-US" dirty="0"/>
              <a:t>分布式架构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集群：还是多台服务器，没一台服务器都可以完成整个业务流程；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一个业务流程：分为十个步骤；</a:t>
            </a:r>
            <a:endParaRPr lang="en-US" altLang="zh-CN" dirty="0"/>
          </a:p>
          <a:p>
            <a:r>
              <a:rPr lang="zh-CN" altLang="en-US" dirty="0"/>
              <a:t>有多台服务器；每台服务器负责其中几个步骤；串联起来</a:t>
            </a:r>
            <a:r>
              <a:rPr lang="en-US" altLang="zh-CN" dirty="0"/>
              <a:t>==</a:t>
            </a:r>
            <a:r>
              <a:rPr lang="zh-CN" altLang="en-US" dirty="0"/>
              <a:t>分布式架构；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分布式异步队列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8648" y="1766116"/>
            <a:ext cx="720372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56717" y="1478908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45" name="直接箭头连接符 44"/>
          <p:cNvCxnSpPr>
            <a:stCxn id="46" idx="3"/>
            <a:endCxn id="39" idx="1"/>
          </p:cNvCxnSpPr>
          <p:nvPr/>
        </p:nvCxnSpPr>
        <p:spPr>
          <a:xfrm>
            <a:off x="1369022" y="1375615"/>
            <a:ext cx="287695" cy="33757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48650" y="1217653"/>
            <a:ext cx="720372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8647" y="2324875"/>
            <a:ext cx="720372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48646" y="2860453"/>
            <a:ext cx="720372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656395" y="2301863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55" name="直接箭头连接符 54"/>
          <p:cNvCxnSpPr>
            <a:stCxn id="26" idx="3"/>
            <a:endCxn id="39" idx="1"/>
          </p:cNvCxnSpPr>
          <p:nvPr/>
        </p:nvCxnSpPr>
        <p:spPr>
          <a:xfrm flipV="1">
            <a:off x="1369020" y="1713188"/>
            <a:ext cx="287697" cy="21089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3"/>
            <a:endCxn id="51" idx="1"/>
          </p:cNvCxnSpPr>
          <p:nvPr/>
        </p:nvCxnSpPr>
        <p:spPr>
          <a:xfrm>
            <a:off x="1369019" y="2482837"/>
            <a:ext cx="287376" cy="5330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0" idx="3"/>
            <a:endCxn id="51" idx="1"/>
          </p:cNvCxnSpPr>
          <p:nvPr/>
        </p:nvCxnSpPr>
        <p:spPr>
          <a:xfrm flipV="1">
            <a:off x="1369018" y="2536143"/>
            <a:ext cx="287377" cy="4822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9" idx="3"/>
            <a:endCxn id="87" idx="1"/>
          </p:cNvCxnSpPr>
          <p:nvPr/>
        </p:nvCxnSpPr>
        <p:spPr>
          <a:xfrm>
            <a:off x="2377089" y="1713188"/>
            <a:ext cx="256227" cy="38155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1" idx="3"/>
            <a:endCxn id="87" idx="1"/>
          </p:cNvCxnSpPr>
          <p:nvPr/>
        </p:nvCxnSpPr>
        <p:spPr>
          <a:xfrm flipV="1">
            <a:off x="2376767" y="2094746"/>
            <a:ext cx="256549" cy="44139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633316" y="1910080"/>
            <a:ext cx="892723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851948" y="1752118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51950" y="1203655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851947" y="2310877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851946" y="2846455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106" name="直接箭头连接符 105"/>
          <p:cNvCxnSpPr>
            <a:stCxn id="87" idx="3"/>
            <a:endCxn id="103" idx="1"/>
          </p:cNvCxnSpPr>
          <p:nvPr/>
        </p:nvCxnSpPr>
        <p:spPr>
          <a:xfrm flipV="1">
            <a:off x="3526039" y="1361617"/>
            <a:ext cx="325911" cy="73312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102" idx="1"/>
          </p:cNvCxnSpPr>
          <p:nvPr/>
        </p:nvCxnSpPr>
        <p:spPr>
          <a:xfrm flipV="1">
            <a:off x="3526039" y="1910080"/>
            <a:ext cx="325909" cy="18466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87" idx="3"/>
            <a:endCxn id="104" idx="1"/>
          </p:cNvCxnSpPr>
          <p:nvPr/>
        </p:nvCxnSpPr>
        <p:spPr>
          <a:xfrm>
            <a:off x="3526039" y="2094746"/>
            <a:ext cx="325908" cy="37409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87" idx="3"/>
            <a:endCxn id="105" idx="1"/>
          </p:cNvCxnSpPr>
          <p:nvPr/>
        </p:nvCxnSpPr>
        <p:spPr>
          <a:xfrm>
            <a:off x="3526039" y="2094746"/>
            <a:ext cx="325907" cy="90967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体 1"/>
          <p:cNvSpPr/>
          <p:nvPr/>
        </p:nvSpPr>
        <p:spPr>
          <a:xfrm>
            <a:off x="5288917" y="1203655"/>
            <a:ext cx="720050" cy="1958724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DB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0120" y="1217653"/>
            <a:ext cx="201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拉长时间来处理业务需求；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以时间换空间；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0674" y="774417"/>
            <a:ext cx="702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送安装</a:t>
            </a:r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录个集群视频</a:t>
            </a:r>
            <a:r>
              <a:rPr lang="en-US" altLang="zh-CN" dirty="0">
                <a:solidFill>
                  <a:srgbClr val="FF0000"/>
                </a:solidFill>
              </a:rPr>
              <a:t>—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普通集群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主多从</a:t>
            </a:r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热备</a:t>
            </a:r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主挂了从能连吗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镜像集群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如何扩容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讲讲集群通信过程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演示效果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分布式事务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3884" y="698501"/>
            <a:ext cx="812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会基于</a:t>
            </a:r>
            <a:r>
              <a:rPr lang="en-US" altLang="zh-CN" dirty="0"/>
              <a:t>RabbitMQ</a:t>
            </a:r>
            <a:r>
              <a:rPr lang="zh-CN" altLang="en-US" dirty="0"/>
              <a:t>做分布式事务</a:t>
            </a:r>
            <a:r>
              <a:rPr lang="en-US" altLang="zh-CN" dirty="0"/>
              <a:t>—</a:t>
            </a:r>
            <a:r>
              <a:rPr lang="zh-CN" altLang="en-US" dirty="0"/>
              <a:t>生产者</a:t>
            </a:r>
            <a:r>
              <a:rPr lang="en-US" altLang="zh-CN" dirty="0"/>
              <a:t>rabbit</a:t>
            </a:r>
            <a:r>
              <a:rPr lang="zh-CN" altLang="en-US" dirty="0"/>
              <a:t>消费端</a:t>
            </a:r>
            <a:r>
              <a:rPr lang="en-US" altLang="zh-CN" dirty="0"/>
              <a:t>—</a:t>
            </a:r>
            <a:r>
              <a:rPr lang="zh-CN" altLang="en-US" dirty="0"/>
              <a:t>保证最终一致性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  <a:endParaRPr lang="en-US" altLang="zh-CN" dirty="0">
              <a:solidFill>
                <a:srgbClr val="8C430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分布式异步队列解读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0" y="659811"/>
            <a:ext cx="7922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异步处理，响应快，增加了数据库（服务器的承载能力）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削峰，就是把流量的高峰分解到不同的时间段来处理；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解耦（扩展性就更强），让</a:t>
            </a:r>
            <a:r>
              <a:rPr lang="en-US" altLang="zh-CN" dirty="0"/>
              <a:t>UI</a:t>
            </a:r>
            <a:r>
              <a:rPr lang="zh-CN" altLang="en-US" dirty="0"/>
              <a:t>和业务独立演化；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高可用，处理器如果发生故障了，对其他的处理器没有影响；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缺陷：</a:t>
            </a:r>
            <a:endParaRPr lang="en-US" altLang="zh-CN" dirty="0"/>
          </a:p>
          <a:p>
            <a:r>
              <a:rPr lang="en-US" altLang="zh-CN" dirty="0"/>
              <a:t>1  </a:t>
            </a:r>
            <a:r>
              <a:rPr lang="zh-CN" altLang="en-US" dirty="0"/>
              <a:t>增加了复杂性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即时性降低了，牺牲了用户的体验</a:t>
            </a:r>
            <a:r>
              <a:rPr lang="en-US" altLang="zh-CN" dirty="0"/>
              <a:t>---</a:t>
            </a:r>
            <a:r>
              <a:rPr lang="zh-CN" altLang="en-US" dirty="0"/>
              <a:t>避免不了，业务上也是需要有所牺牲；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更加依赖于异步队列了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异步队列应用场景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0" y="843630"/>
            <a:ext cx="8174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618</a:t>
            </a:r>
            <a:r>
              <a:rPr lang="zh-CN" altLang="en-US" dirty="0"/>
              <a:t>抢购，某技术负责人说需要做个需求变更；  </a:t>
            </a:r>
            <a:r>
              <a:rPr lang="en-US" altLang="zh-CN" dirty="0"/>
              <a:t>UI </a:t>
            </a:r>
            <a:r>
              <a:rPr lang="zh-CN" altLang="en-US" dirty="0"/>
              <a:t>和业务逻辑层可以独立演化；</a:t>
            </a:r>
            <a:endParaRPr lang="en-US" altLang="zh-CN" dirty="0"/>
          </a:p>
          <a:p>
            <a:r>
              <a:rPr lang="en-US" altLang="zh-CN" dirty="0"/>
              <a:t>618</a:t>
            </a:r>
            <a:r>
              <a:rPr lang="zh-CN" altLang="en-US" dirty="0"/>
              <a:t>秒杀，要求只有十件商品参与秒杀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EXTBOXSTYLE_GUID" val="{b0e81210-372f-4e86-adbd-78e4571f1544}"/>
</p:tagLst>
</file>

<file path=ppt/tags/tag10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11.xml><?xml version="1.0" encoding="utf-8"?>
<p:tagLst xmlns:p="http://schemas.openxmlformats.org/presentationml/2006/main">
  <p:tag name="KSO_WM_UNIT_TEXTBOXSTYLE_GUID" val="{b0e81210-372f-4e86-adbd-78e4571f1544}"/>
</p:tagLst>
</file>

<file path=ppt/tags/tag12.xml><?xml version="1.0" encoding="utf-8"?>
<p:tagLst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3.xml><?xml version="1.0" encoding="utf-8"?>
<p:tagLst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2.xml><?xml version="1.0" encoding="utf-8"?>
<p:tagLst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3.xml><?xml version="1.0" encoding="utf-8"?>
<p:tagLst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6.xml><?xml version="1.0" encoding="utf-8"?>
<p:tagLst xmlns:p="http://schemas.openxmlformats.org/presentationml/2006/main">
  <p:tag name="KSO_WM_UNIT_TEXTBOXSTYLE_GUID" val="{b0e81210-372f-4e86-adbd-78e4571f1544}"/>
</p:tagLst>
</file>

<file path=ppt/tags/tag7.xml><?xml version="1.0" encoding="utf-8"?>
<p:tagLst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8.xml><?xml version="1.0" encoding="utf-8"?>
<p:tagLst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7747</Words>
  <Application>WPS 演示</Application>
  <PresentationFormat>全屏显示(16:9)</PresentationFormat>
  <Paragraphs>1011</Paragraphs>
  <Slides>72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pingfang SC</vt:lpstr>
      <vt:lpstr>Segoe Print</vt:lpstr>
      <vt:lpstr>Source Code Pro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weikai</cp:lastModifiedBy>
  <cp:revision>4791</cp:revision>
  <dcterms:created xsi:type="dcterms:W3CDTF">2014-02-20T03:23:00Z</dcterms:created>
  <dcterms:modified xsi:type="dcterms:W3CDTF">2021-03-31T17:26:17Z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1EFA6BB7A2484D5D9805CE81C0AC8FB1</vt:lpwstr>
  </property>
</Properties>
</file>