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9" r:id="rId2"/>
    <p:sldId id="280" r:id="rId3"/>
    <p:sldId id="313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6" r:id="rId15"/>
    <p:sldId id="325" r:id="rId16"/>
    <p:sldId id="289" r:id="rId17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62" y="360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2019/12/5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2019/12/5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1936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987640"/>
            <a:ext cx="9144000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O/RM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探究：</a:t>
            </a:r>
            <a:endParaRPr lang="en-US" altLang="zh-CN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手写</a:t>
            </a:r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/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</a:t>
            </a:r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/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源码</a:t>
            </a:r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/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调优</a:t>
            </a:r>
          </a:p>
        </p:txBody>
      </p:sp>
      <p:grpSp>
        <p:nvGrpSpPr>
          <p:cNvPr id="3082" name="组合 3081"/>
          <p:cNvGrpSpPr/>
          <p:nvPr/>
        </p:nvGrpSpPr>
        <p:grpSpPr>
          <a:xfrm>
            <a:off x="1475785" y="3003780"/>
            <a:ext cx="6264275" cy="432030"/>
            <a:chOff x="0" y="-228500"/>
            <a:chExt cx="6264696" cy="432278"/>
          </a:xfrm>
        </p:grpSpPr>
        <p:sp>
          <p:nvSpPr>
            <p:cNvPr id="3083" name="矩形 1"/>
            <p:cNvSpPr/>
            <p:nvPr/>
          </p:nvSpPr>
          <p:spPr>
            <a:xfrm>
              <a:off x="0" y="-22827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-228500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339595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 </a:t>
            </a:r>
            <a:r>
              <a:rPr lang="zh-CN" altLang="en-US" dirty="0"/>
              <a:t>配置文件管理</a:t>
            </a:r>
            <a:r>
              <a:rPr lang="en-US" altLang="zh-CN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94EB5B-FCCA-44F6-8CD4-A8955872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753567"/>
            <a:ext cx="4608320" cy="30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402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 </a:t>
            </a:r>
            <a:r>
              <a:rPr lang="zh-CN" altLang="en-US" dirty="0"/>
              <a:t>映射解决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049D06-5387-47E4-95EF-D825917C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0" y="698501"/>
            <a:ext cx="7566986" cy="27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774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泛型缓存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72C361-9C04-4628-A441-E0D31BF9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757392"/>
            <a:ext cx="6610527" cy="24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577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Insert+</a:t>
            </a:r>
            <a:r>
              <a:rPr lang="zh-CN" altLang="en-US" dirty="0"/>
              <a:t>参数化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A6A06E-C178-406D-A822-865525B9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30" y="698501"/>
            <a:ext cx="5045380" cy="33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27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</a:t>
            </a:r>
            <a:r>
              <a:rPr lang="zh-CN" altLang="en-US" dirty="0"/>
              <a:t>自增主键过滤</a:t>
            </a:r>
            <a:r>
              <a:rPr lang="en-US" altLang="zh-CN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82C9E0-9AA9-4C32-9E3E-7EB0AB95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24" y="732059"/>
            <a:ext cx="8443692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8849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改进方向？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8099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主从库的支持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事务封装</a:t>
            </a:r>
            <a:endParaRPr lang="en-US" altLang="zh-CN" dirty="0"/>
          </a:p>
          <a:p>
            <a:pPr latinLnBrk="1"/>
            <a:r>
              <a:rPr lang="en-US" altLang="zh-CN" dirty="0"/>
              <a:t>3 </a:t>
            </a:r>
            <a:r>
              <a:rPr lang="zh-CN" altLang="en-US" dirty="0"/>
              <a:t>分页怎么做</a:t>
            </a:r>
            <a:endParaRPr lang="en-US" altLang="zh-CN" dirty="0"/>
          </a:p>
          <a:p>
            <a:pPr latinLnBrk="1"/>
            <a:r>
              <a:rPr lang="en-US" altLang="zh-CN" dirty="0"/>
              <a:t>4 </a:t>
            </a:r>
            <a:r>
              <a:rPr lang="zh-CN" altLang="en-US" dirty="0"/>
              <a:t>部分字段</a:t>
            </a:r>
            <a:r>
              <a:rPr lang="en-US" altLang="zh-CN" dirty="0"/>
              <a:t>—</a:t>
            </a:r>
            <a:r>
              <a:rPr lang="zh-CN" altLang="en-US" dirty="0"/>
              <a:t>按需更新</a:t>
            </a:r>
            <a:r>
              <a:rPr lang="en-US" altLang="zh-CN" dirty="0"/>
              <a:t>-</a:t>
            </a:r>
            <a:r>
              <a:rPr lang="zh-CN" altLang="en-US" dirty="0"/>
              <a:t>按需查询</a:t>
            </a:r>
            <a:endParaRPr lang="en-US" altLang="zh-CN" dirty="0"/>
          </a:p>
          <a:p>
            <a:pPr latinLnBrk="1"/>
            <a:r>
              <a:rPr lang="en-US" altLang="zh-CN" dirty="0"/>
              <a:t>5 </a:t>
            </a:r>
            <a:r>
              <a:rPr lang="zh-CN" altLang="en-US"/>
              <a:t>链表查询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6645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10" name="图片 9" descr="logo">
            <a:extLst>
              <a:ext uri="{FF2B5EF4-FFF2-40B4-BE49-F238E27FC236}">
                <a16:creationId xmlns:a16="http://schemas.microsoft.com/office/drawing/2014/main" id="{1D33B235-1D28-40FD-9BDF-68B1215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DF535480-4C7D-4FF8-B4C4-D61735D3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160" y="1534582"/>
            <a:ext cx="1014025" cy="1016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05" y="1304765"/>
            <a:ext cx="2041525" cy="306324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30" y="1203655"/>
            <a:ext cx="3773170" cy="184589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rtl="0" fontAlgn="ctr">
              <a:spcBef>
                <a:spcPts val="1000"/>
              </a:spcBef>
              <a:spcAft>
                <a:spcPts val="0"/>
              </a:spcAft>
              <a:buSzPct val="100000"/>
              <a:defRPr/>
            </a:pP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20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点开始直播，</a:t>
            </a: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O/RM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探究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手写</a:t>
            </a:r>
            <a:r>
              <a:rPr kumimoji="0" lang="en-US" altLang="zh-CN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O/RM</a:t>
            </a: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扩展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封装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定制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EF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性能调优，整合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kumimoji="0" lang="zh-CN" altLang="en-US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6113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O/RM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</a:t>
            </a:r>
            <a:r>
              <a:rPr lang="en-US" altLang="zh-CN" dirty="0"/>
              <a:t>-</a:t>
            </a:r>
            <a:r>
              <a:rPr lang="zh-CN" altLang="en-US" dirty="0"/>
              <a:t>关系映射（</a:t>
            </a:r>
            <a:r>
              <a:rPr lang="en-US" altLang="zh-CN" dirty="0"/>
              <a:t>OBJECT/RELATION MAPPING</a:t>
            </a:r>
            <a:r>
              <a:rPr lang="zh-CN" altLang="en-US" dirty="0"/>
              <a:t>），是随着面向对象的软件开发方法发展而产生的。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面向对象的开发方法是当今企业级应用开发环境中的主流开发方法，关系数据库是企业级应用环境中永久存放数据的主流数据存储系统。对象和关系数据是业务实体的两种表现形式，业务实体在内存中表现为对象，在数据库中表现为关系数据。内存中的对象之间存在关联和继承关系，而在数据库中，关系数据无法直接表达多对多关联和继承关系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对象</a:t>
            </a:r>
            <a:r>
              <a:rPr lang="en-US" altLang="zh-CN" dirty="0"/>
              <a:t>-</a:t>
            </a:r>
            <a:r>
              <a:rPr lang="zh-CN" altLang="en-US" dirty="0"/>
              <a:t>关系映射</a:t>
            </a:r>
            <a:r>
              <a:rPr lang="en-US" altLang="zh-CN" dirty="0"/>
              <a:t>(ORM)</a:t>
            </a:r>
            <a:r>
              <a:rPr lang="zh-CN" altLang="en-US" dirty="0"/>
              <a:t>系统一般以中间件的形式存在，主要实现程序对象到关系数据库数据的映射。</a:t>
            </a:r>
          </a:p>
        </p:txBody>
      </p:sp>
    </p:spTree>
    <p:extLst>
      <p:ext uri="{BB962C8B-B14F-4D97-AF65-F5344CB8AC3E}">
        <p14:creationId xmlns:p14="http://schemas.microsoft.com/office/powerpoint/2010/main" val="20276923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35485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ORM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框架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6084105" y="1059645"/>
            <a:ext cx="2664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NHibernate</a:t>
            </a:r>
          </a:p>
          <a:p>
            <a:r>
              <a:rPr lang="en-US" altLang="zh-CN" dirty="0"/>
              <a:t>EF6 /</a:t>
            </a:r>
            <a:r>
              <a:rPr lang="en-US" altLang="zh-CN" dirty="0" err="1"/>
              <a:t>EFCore</a:t>
            </a:r>
            <a:endParaRPr lang="en-US" altLang="zh-CN" dirty="0"/>
          </a:p>
          <a:p>
            <a:r>
              <a:rPr lang="en-US" altLang="zh-CN" dirty="0" err="1"/>
              <a:t>LinqToSql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dapper </a:t>
            </a:r>
          </a:p>
          <a:p>
            <a:r>
              <a:rPr lang="en-US" altLang="zh-CN" dirty="0" err="1"/>
              <a:t>IBatis.Net</a:t>
            </a:r>
            <a:endParaRPr lang="en-US" altLang="zh-CN" dirty="0"/>
          </a:p>
          <a:p>
            <a:r>
              <a:rPr lang="en-US" altLang="zh-CN" b="1" dirty="0" err="1"/>
              <a:t>SmartSql</a:t>
            </a:r>
            <a:endParaRPr lang="en-US" altLang="zh-CN" b="1" dirty="0"/>
          </a:p>
          <a:p>
            <a:r>
              <a:rPr lang="en-US" altLang="zh-CN" dirty="0"/>
              <a:t>sugar </a:t>
            </a:r>
          </a:p>
          <a:p>
            <a:r>
              <a:rPr lang="en-US" altLang="zh-CN" dirty="0" err="1"/>
              <a:t>freesql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0D33F1-9DF8-4B66-A458-4BC5A85A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0" y="1059645"/>
            <a:ext cx="4782736" cy="26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747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98964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1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、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CRUD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的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API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通用增删改查</a:t>
            </a:r>
          </a:p>
        </p:txBody>
      </p:sp>
    </p:spTree>
    <p:extLst>
      <p:ext uri="{BB962C8B-B14F-4D97-AF65-F5344CB8AC3E}">
        <p14:creationId xmlns:p14="http://schemas.microsoft.com/office/powerpoint/2010/main" val="24985951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8521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、自定义查询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表达式目录树</a:t>
            </a:r>
          </a:p>
        </p:txBody>
      </p:sp>
    </p:spTree>
    <p:extLst>
      <p:ext uri="{BB962C8B-B14F-4D97-AF65-F5344CB8AC3E}">
        <p14:creationId xmlns:p14="http://schemas.microsoft.com/office/powerpoint/2010/main" val="29447396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1061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3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、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MAPPING METADATA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58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自动映射实现机制</a:t>
            </a:r>
          </a:p>
        </p:txBody>
      </p:sp>
    </p:spTree>
    <p:extLst>
      <p:ext uri="{BB962C8B-B14F-4D97-AF65-F5344CB8AC3E}">
        <p14:creationId xmlns:p14="http://schemas.microsoft.com/office/powerpoint/2010/main" val="40464550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41632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4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、事务、延迟、缓存等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O/RM</a:t>
            </a:r>
            <a:r>
              <a:rPr lang="zh-CN" altLang="en-US" dirty="0"/>
              <a:t>进阶特性实现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1582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</a:t>
            </a:r>
            <a:r>
              <a:rPr lang="zh-CN" altLang="en-US" dirty="0"/>
              <a:t>通用数据查询</a:t>
            </a:r>
            <a:r>
              <a:rPr lang="en-US" altLang="zh-CN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12321C-5165-46FF-9AF8-DE84C784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21" y="698501"/>
            <a:ext cx="4489214" cy="31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1800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354</Words>
  <Application>Microsoft Office PowerPoint</Application>
  <PresentationFormat>全屏显示(16:9)</PresentationFormat>
  <Paragraphs>53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331</cp:revision>
  <dcterms:created xsi:type="dcterms:W3CDTF">2014-02-20T03:23:00Z</dcterms:created>
  <dcterms:modified xsi:type="dcterms:W3CDTF">2019-12-05T14:25:56Z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