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79" r:id="rId2"/>
    <p:sldId id="280" r:id="rId3"/>
    <p:sldId id="313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6" r:id="rId15"/>
    <p:sldId id="333" r:id="rId16"/>
    <p:sldId id="334" r:id="rId17"/>
    <p:sldId id="335" r:id="rId18"/>
    <p:sldId id="337" r:id="rId19"/>
    <p:sldId id="325" r:id="rId20"/>
    <p:sldId id="336" r:id="rId21"/>
    <p:sldId id="327" r:id="rId22"/>
    <p:sldId id="328" r:id="rId23"/>
    <p:sldId id="330" r:id="rId24"/>
    <p:sldId id="331" r:id="rId25"/>
    <p:sldId id="329" r:id="rId26"/>
    <p:sldId id="332" r:id="rId27"/>
    <p:sldId id="289" r:id="rId28"/>
  </p:sldIdLst>
  <p:sldSz cx="9144000" cy="5143500" type="screen16x9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kern="1200" baseline="0">
        <a:solidFill>
          <a:schemeClr val="tx1"/>
        </a:solidFill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3" d="100"/>
          <a:sy n="103" d="100"/>
        </p:scale>
        <p:origin x="91" y="398"/>
      </p:cViewPr>
      <p:guideLst>
        <p:guide orient="horz" pos="15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l"/>
            <a:endParaRPr sz="12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1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r"/>
            <a:fld id="{BB962C8B-B14F-4D97-AF65-F5344CB8AC3E}" type="datetime1">
              <a:rPr lang="zh-CN" altLang="en-US" dirty="0">
                <a:ea typeface="宋体" panose="02010600030101010101" pitchFamily="2" charset="-122"/>
              </a:rPr>
              <a:t>2019/12/12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备注占位符 4"/>
          <p:cNvSpPr>
            <a:spLocks noGrp="1" noRot="1"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l"/>
            <a:endParaRPr sz="12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lvl="0" defTabSz="0" fontAlgn="base">
      <a:defRPr sz="1200" kern="1200"/>
    </a:lvl1pPr>
    <a:lvl2pPr marL="0" lvl="1" indent="0" defTabSz="0" fontAlgn="base">
      <a:defRPr sz="1200" kern="1200"/>
    </a:lvl2pPr>
    <a:lvl3pPr marL="0" lvl="2" indent="0" defTabSz="0" fontAlgn="base">
      <a:defRPr sz="1200" kern="1200"/>
    </a:lvl3pPr>
    <a:lvl4pPr marL="0" lvl="3" indent="0" defTabSz="0" fontAlgn="base">
      <a:defRPr sz="1200" kern="1200"/>
    </a:lvl4pPr>
    <a:lvl5pPr marL="0" lvl="4" indent="0" defTabSz="0" fontAlgn="base">
      <a:defRPr sz="1200" kern="1200"/>
    </a:lvl5pPr>
    <a:lvl6pPr marL="2286000" lvl="5" indent="0" defTabSz="0" fontAlgn="base">
      <a:defRPr sz="1200" kern="1200"/>
    </a:lvl6pPr>
    <a:lvl7pPr marL="2743200" lvl="6" indent="0" defTabSz="0" fontAlgn="base">
      <a:defRPr sz="1200" kern="1200"/>
    </a:lvl7pPr>
    <a:lvl8pPr marL="3200400" lvl="7" indent="0" defTabSz="0" fontAlgn="base">
      <a:defRPr sz="1200" kern="1200"/>
    </a:lvl8pPr>
    <a:lvl9pPr marL="3657600" lvl="8" indent="0" defTabSz="0" fontAlgn="base">
      <a:defRPr sz="1200" kern="1200"/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2019/12/12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2019/12/12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52930" cy="43878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2019/12/12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2019/12/12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2019/12/12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2504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150"/>
            <a:ext cx="4032504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2019/12/12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2019/12/12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2019/12/12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2019/12/12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2019/12/12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2019/12/12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2019/12/12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914400" lvl="0" indent="-914400" algn="ctr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jpe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黑色底纹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3075" name="组合 3074"/>
          <p:cNvGrpSpPr/>
          <p:nvPr/>
        </p:nvGrpSpPr>
        <p:grpSpPr>
          <a:xfrm>
            <a:off x="0" y="-2519362"/>
            <a:ext cx="9144000" cy="6480175"/>
            <a:chOff x="0" y="0"/>
            <a:chExt cx="9144000" cy="6482614"/>
          </a:xfrm>
        </p:grpSpPr>
        <p:grpSp>
          <p:nvGrpSpPr>
            <p:cNvPr id="3076" name="组合 3075"/>
            <p:cNvGrpSpPr/>
            <p:nvPr/>
          </p:nvGrpSpPr>
          <p:grpSpPr>
            <a:xfrm>
              <a:off x="0" y="2522646"/>
              <a:ext cx="9144000" cy="3959968"/>
              <a:chOff x="0" y="0"/>
              <a:chExt cx="9144000" cy="3959968"/>
            </a:xfrm>
          </p:grpSpPr>
          <p:sp>
            <p:nvSpPr>
              <p:cNvPr id="3077" name="矩形 254"/>
              <p:cNvSpPr/>
              <p:nvPr/>
            </p:nvSpPr>
            <p:spPr>
              <a:xfrm>
                <a:off x="0" y="113953"/>
                <a:ext cx="9144000" cy="3846015"/>
              </a:xfrm>
              <a:custGeom>
                <a:avLst/>
                <a:gdLst>
                  <a:gd name="txL" fmla="*/ 0 w 9144000"/>
                  <a:gd name="txT" fmla="*/ 0 h 3846015"/>
                  <a:gd name="txR" fmla="*/ 9144000 w 9144000"/>
                  <a:gd name="txB" fmla="*/ 3846015 h 3846015"/>
                </a:gdLst>
                <a:ahLst/>
                <a:cxnLst>
                  <a:cxn ang="0">
                    <a:pos x="0" y="0"/>
                  </a:cxn>
                </a:cxnLst>
                <a:rect l="txL" t="txT" r="txR" b="txB"/>
                <a:pathLst>
                  <a:path w="9144000" h="3846015">
                    <a:moveTo>
                      <a:pt x="0" y="0"/>
                    </a:moveTo>
                    <a:lnTo>
                      <a:pt x="9144000" y="0"/>
                    </a:lnTo>
                    <a:lnTo>
                      <a:pt x="9144000" y="3651870"/>
                    </a:lnTo>
                    <a:lnTo>
                      <a:pt x="4766144" y="3651870"/>
                    </a:lnTo>
                    <a:lnTo>
                      <a:pt x="4571999" y="3846015"/>
                    </a:lnTo>
                    <a:lnTo>
                      <a:pt x="4377855" y="3651870"/>
                    </a:lnTo>
                    <a:lnTo>
                      <a:pt x="0" y="3651870"/>
                    </a:lnTo>
                    <a:close/>
                  </a:path>
                </a:pathLst>
              </a:custGeom>
              <a:solidFill>
                <a:srgbClr val="000000">
                  <a:alpha val="59999"/>
                </a:srgbClr>
              </a:solidFill>
              <a:ln w="9525">
                <a:noFill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endParaRPr>
              </a:p>
            </p:txBody>
          </p:sp>
          <p:sp>
            <p:nvSpPr>
              <p:cNvPr id="3078" name="矩形 254"/>
              <p:cNvSpPr/>
              <p:nvPr/>
            </p:nvSpPr>
            <p:spPr>
              <a:xfrm>
                <a:off x="0" y="0"/>
                <a:ext cx="9144000" cy="3846015"/>
              </a:xfrm>
              <a:custGeom>
                <a:avLst/>
                <a:gdLst>
                  <a:gd name="txL" fmla="*/ 0 w 9144000"/>
                  <a:gd name="txT" fmla="*/ 0 h 3846015"/>
                  <a:gd name="txR" fmla="*/ 9144000 w 9144000"/>
                  <a:gd name="txB" fmla="*/ 3846015 h 3846015"/>
                </a:gdLst>
                <a:ahLst/>
                <a:cxnLst>
                  <a:cxn ang="0">
                    <a:pos x="0" y="0"/>
                  </a:cxn>
                </a:cxnLst>
                <a:rect l="txL" t="txT" r="txR" b="txB"/>
                <a:pathLst>
                  <a:path w="9144000" h="3846015">
                    <a:moveTo>
                      <a:pt x="0" y="0"/>
                    </a:moveTo>
                    <a:lnTo>
                      <a:pt x="9144000" y="0"/>
                    </a:lnTo>
                    <a:lnTo>
                      <a:pt x="9144000" y="3651870"/>
                    </a:lnTo>
                    <a:lnTo>
                      <a:pt x="4766144" y="3651870"/>
                    </a:lnTo>
                    <a:lnTo>
                      <a:pt x="4571999" y="3846015"/>
                    </a:lnTo>
                    <a:lnTo>
                      <a:pt x="4377855" y="3651870"/>
                    </a:lnTo>
                    <a:lnTo>
                      <a:pt x="0" y="3651870"/>
                    </a:lnTo>
                    <a:close/>
                  </a:path>
                </a:pathLst>
              </a:custGeom>
              <a:solidFill>
                <a:srgbClr val="FF8607"/>
              </a:solidFill>
              <a:ln w="9525">
                <a:noFill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endParaRPr>
              </a:p>
            </p:txBody>
          </p:sp>
        </p:grpSp>
        <p:sp>
          <p:nvSpPr>
            <p:cNvPr id="3079" name="任意多边形 62"/>
            <p:cNvSpPr/>
            <p:nvPr/>
          </p:nvSpPr>
          <p:spPr>
            <a:xfrm rot="18900000">
              <a:off x="2043905" y="0"/>
              <a:ext cx="5045292" cy="5045292"/>
            </a:xfrm>
            <a:custGeom>
              <a:avLst/>
              <a:gdLst>
                <a:gd name="txL" fmla="*/ 0 w 4624012"/>
                <a:gd name="txT" fmla="*/ 0 h 4624012"/>
                <a:gd name="txR" fmla="*/ 4624012 w 4624012"/>
                <a:gd name="txB" fmla="*/ 4624012 h 4624012"/>
              </a:gdLst>
              <a:ahLst/>
              <a:cxnLst>
                <a:cxn ang="0">
                  <a:pos x="0" y="0"/>
                </a:cxn>
                <a:cxn ang="0">
                  <a:pos x="4624012" y="4624012"/>
                </a:cxn>
                <a:cxn ang="0">
                  <a:pos x="0" y="4624012"/>
                </a:cxn>
              </a:cxnLst>
              <a:rect l="txL" t="txT" r="txR" b="txB"/>
              <a:pathLst>
                <a:path w="4624012" h="4624012">
                  <a:moveTo>
                    <a:pt x="0" y="0"/>
                  </a:moveTo>
                  <a:lnTo>
                    <a:pt x="4624012" y="4624012"/>
                  </a:lnTo>
                  <a:lnTo>
                    <a:pt x="0" y="4624012"/>
                  </a:lnTo>
                  <a:close/>
                </a:path>
              </a:pathLst>
            </a:custGeom>
            <a:solidFill>
              <a:srgbClr val="FF9725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3080" name="矩形 258"/>
          <p:cNvSpPr/>
          <p:nvPr/>
        </p:nvSpPr>
        <p:spPr>
          <a:xfrm>
            <a:off x="0" y="987640"/>
            <a:ext cx="9144000" cy="193899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O/RM</a:t>
            </a:r>
            <a:r>
              <a:rPr lang="zh-CN" altLang="en-US" sz="6000" dirty="0">
                <a:solidFill>
                  <a:schemeClr val="bg1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探究：</a:t>
            </a:r>
            <a:endParaRPr lang="en-US" altLang="zh-CN" sz="6000" dirty="0">
              <a:solidFill>
                <a:schemeClr val="bg1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  <a:p>
            <a:pPr algn="ctr"/>
            <a:r>
              <a:rPr lang="zh-CN" altLang="en-US" sz="6000" dirty="0">
                <a:solidFill>
                  <a:schemeClr val="bg1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手写</a:t>
            </a:r>
            <a:r>
              <a:rPr lang="en-US" altLang="zh-CN" sz="6000" dirty="0">
                <a:solidFill>
                  <a:schemeClr val="bg1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/</a:t>
            </a:r>
            <a:r>
              <a:rPr lang="zh-CN" altLang="en-US" sz="6000" dirty="0">
                <a:solidFill>
                  <a:schemeClr val="bg1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扩展</a:t>
            </a:r>
            <a:r>
              <a:rPr lang="en-US" altLang="zh-CN" sz="6000" dirty="0">
                <a:solidFill>
                  <a:schemeClr val="bg1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/</a:t>
            </a:r>
            <a:r>
              <a:rPr lang="zh-CN" altLang="en-US" sz="6000" dirty="0">
                <a:solidFill>
                  <a:schemeClr val="bg1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源码</a:t>
            </a:r>
            <a:r>
              <a:rPr lang="en-US" altLang="zh-CN" sz="6000" dirty="0">
                <a:solidFill>
                  <a:schemeClr val="bg1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/</a:t>
            </a:r>
            <a:r>
              <a:rPr lang="zh-CN" altLang="en-US" sz="6000" dirty="0">
                <a:solidFill>
                  <a:schemeClr val="bg1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调优</a:t>
            </a:r>
          </a:p>
        </p:txBody>
      </p:sp>
      <p:grpSp>
        <p:nvGrpSpPr>
          <p:cNvPr id="3082" name="组合 3081"/>
          <p:cNvGrpSpPr/>
          <p:nvPr/>
        </p:nvGrpSpPr>
        <p:grpSpPr>
          <a:xfrm>
            <a:off x="1475785" y="3003780"/>
            <a:ext cx="6264275" cy="432030"/>
            <a:chOff x="0" y="-228500"/>
            <a:chExt cx="6264696" cy="432278"/>
          </a:xfrm>
        </p:grpSpPr>
        <p:sp>
          <p:nvSpPr>
            <p:cNvPr id="3083" name="矩形 1"/>
            <p:cNvSpPr/>
            <p:nvPr/>
          </p:nvSpPr>
          <p:spPr>
            <a:xfrm>
              <a:off x="0" y="-228270"/>
              <a:ext cx="6264696" cy="432048"/>
            </a:xfrm>
            <a:prstGeom prst="rect">
              <a:avLst/>
            </a:prstGeom>
            <a:solidFill>
              <a:srgbClr val="9A5100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8646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3084" name="矩形 9"/>
            <p:cNvSpPr/>
            <p:nvPr/>
          </p:nvSpPr>
          <p:spPr>
            <a:xfrm>
              <a:off x="0" y="-228500"/>
              <a:ext cx="6264696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开发进阶，蜕变架构，升职加薪，只争朝夕！</a:t>
              </a:r>
            </a:p>
          </p:txBody>
        </p:sp>
      </p:grpSp>
      <p:sp>
        <p:nvSpPr>
          <p:cNvPr id="3086" name="落款标题"/>
          <p:cNvSpPr/>
          <p:nvPr/>
        </p:nvSpPr>
        <p:spPr>
          <a:xfrm>
            <a:off x="0" y="4219575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Eleven</a:t>
            </a:r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025" y="339595"/>
            <a:ext cx="1620520" cy="4533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03132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撸码核心摘要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476250" y="4011850"/>
            <a:ext cx="809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  </a:t>
            </a:r>
            <a:r>
              <a:rPr lang="zh-CN" altLang="en-US" dirty="0"/>
              <a:t>配置文件管理</a:t>
            </a:r>
            <a:r>
              <a:rPr lang="en-US" altLang="zh-CN" dirty="0"/>
              <a:t>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F94EB5B-FCCA-44F6-8CD4-A8955872C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725" y="753567"/>
            <a:ext cx="4608320" cy="306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64026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03132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撸码核心摘要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476250" y="4011850"/>
            <a:ext cx="809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  </a:t>
            </a:r>
            <a:r>
              <a:rPr lang="zh-CN" altLang="en-US" dirty="0"/>
              <a:t>映射解决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3049D06-5387-47E4-95EF-D825917C3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50" y="698501"/>
            <a:ext cx="7566986" cy="275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97742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03132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撸码核心摘要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476250" y="4011850"/>
            <a:ext cx="809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 </a:t>
            </a:r>
            <a:r>
              <a:rPr lang="zh-CN" altLang="en-US" dirty="0"/>
              <a:t>泛型缓存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372C361-9C04-4628-A441-E0D31BF93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51" y="757392"/>
            <a:ext cx="6610527" cy="247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45772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03132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撸码核心摘要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476250" y="4011850"/>
            <a:ext cx="809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 Insert+</a:t>
            </a:r>
            <a:r>
              <a:rPr lang="zh-CN" altLang="en-US" dirty="0"/>
              <a:t>参数化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AA6A06E-C178-406D-A822-865525B95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30" y="698501"/>
            <a:ext cx="5045380" cy="335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5271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03132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撸码核心摘要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476250" y="4011850"/>
            <a:ext cx="809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  </a:t>
            </a:r>
            <a:r>
              <a:rPr lang="zh-CN" altLang="en-US" dirty="0"/>
              <a:t>自增主键过滤</a:t>
            </a:r>
            <a:r>
              <a:rPr lang="en-US" altLang="zh-CN" dirty="0"/>
              <a:t>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982C9E0-9AA9-4C32-9E3E-7EB0AB95E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24" y="732059"/>
            <a:ext cx="8443692" cy="285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78849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03132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撸码核心摘要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476250" y="4011850"/>
            <a:ext cx="809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  </a:t>
            </a:r>
          </a:p>
        </p:txBody>
      </p:sp>
    </p:spTree>
    <p:extLst>
      <p:ext uri="{BB962C8B-B14F-4D97-AF65-F5344CB8AC3E}">
        <p14:creationId xmlns:p14="http://schemas.microsoft.com/office/powerpoint/2010/main" val="327457229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03132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撸码核心摘要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476250" y="4011850"/>
            <a:ext cx="809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  </a:t>
            </a:r>
          </a:p>
        </p:txBody>
      </p:sp>
    </p:spTree>
    <p:extLst>
      <p:ext uri="{BB962C8B-B14F-4D97-AF65-F5344CB8AC3E}">
        <p14:creationId xmlns:p14="http://schemas.microsoft.com/office/powerpoint/2010/main" val="413074855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03132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撸码核心摘要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476250" y="4011850"/>
            <a:ext cx="809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  </a:t>
            </a:r>
          </a:p>
        </p:txBody>
      </p:sp>
    </p:spTree>
    <p:extLst>
      <p:ext uri="{BB962C8B-B14F-4D97-AF65-F5344CB8AC3E}">
        <p14:creationId xmlns:p14="http://schemas.microsoft.com/office/powerpoint/2010/main" val="63931866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03132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撸码核心摘要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476250" y="4011850"/>
            <a:ext cx="809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  </a:t>
            </a:r>
          </a:p>
        </p:txBody>
      </p:sp>
    </p:spTree>
    <p:extLst>
      <p:ext uri="{BB962C8B-B14F-4D97-AF65-F5344CB8AC3E}">
        <p14:creationId xmlns:p14="http://schemas.microsoft.com/office/powerpoint/2010/main" val="71497852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72354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改进方向？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1651" y="843630"/>
            <a:ext cx="65905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</a:t>
            </a:r>
            <a:r>
              <a:rPr lang="zh-CN" altLang="en-US" dirty="0"/>
              <a:t>主从库的支持</a:t>
            </a:r>
            <a:endParaRPr lang="en-US" altLang="zh-CN" dirty="0"/>
          </a:p>
          <a:p>
            <a:r>
              <a:rPr lang="en-US" altLang="zh-CN" dirty="0"/>
              <a:t>2 </a:t>
            </a:r>
            <a:r>
              <a:rPr lang="zh-CN" altLang="en-US" dirty="0"/>
              <a:t>事务封装</a:t>
            </a:r>
            <a:endParaRPr lang="en-US" altLang="zh-CN" dirty="0"/>
          </a:p>
          <a:p>
            <a:pPr latinLnBrk="1"/>
            <a:r>
              <a:rPr lang="en-US" altLang="zh-CN" dirty="0"/>
              <a:t>3 </a:t>
            </a:r>
            <a:r>
              <a:rPr lang="zh-CN" altLang="en-US" dirty="0"/>
              <a:t>分页怎么做</a:t>
            </a:r>
            <a:endParaRPr lang="en-US" altLang="zh-CN" dirty="0"/>
          </a:p>
          <a:p>
            <a:pPr latinLnBrk="1"/>
            <a:r>
              <a:rPr lang="en-US" altLang="zh-CN" dirty="0"/>
              <a:t>4 </a:t>
            </a:r>
            <a:r>
              <a:rPr lang="zh-CN" altLang="en-US" dirty="0"/>
              <a:t>部分字段</a:t>
            </a:r>
            <a:r>
              <a:rPr lang="en-US" altLang="zh-CN" dirty="0"/>
              <a:t>—</a:t>
            </a:r>
            <a:r>
              <a:rPr lang="zh-CN" altLang="en-US" dirty="0"/>
              <a:t>按需更新</a:t>
            </a:r>
            <a:r>
              <a:rPr lang="en-US" altLang="zh-CN" dirty="0"/>
              <a:t>-</a:t>
            </a:r>
            <a:r>
              <a:rPr lang="zh-CN" altLang="en-US" dirty="0"/>
              <a:t>按需查询</a:t>
            </a:r>
            <a:endParaRPr lang="en-US" altLang="zh-CN" dirty="0"/>
          </a:p>
          <a:p>
            <a:pPr latinLnBrk="1"/>
            <a:r>
              <a:rPr lang="en-US" altLang="zh-CN" dirty="0"/>
              <a:t>5 </a:t>
            </a:r>
            <a:r>
              <a:rPr lang="zh-CN" altLang="en-US" dirty="0"/>
              <a:t>连表查询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16645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>
            <p:custDataLst>
              <p:tags r:id="rId1"/>
            </p:custDataLst>
          </p:nvPr>
        </p:nvGrpSpPr>
        <p:grpSpPr>
          <a:xfrm>
            <a:off x="5672455" y="1487805"/>
            <a:ext cx="3192780" cy="3089275"/>
            <a:chOff x="8933" y="2343"/>
            <a:chExt cx="5028" cy="4865"/>
          </a:xfrm>
        </p:grpSpPr>
        <p:sp>
          <p:nvSpPr>
            <p:cNvPr id="24" name="圆角矩形 23"/>
            <p:cNvSpPr/>
            <p:nvPr>
              <p:custDataLst>
                <p:tags r:id="rId3"/>
              </p:custDataLst>
            </p:nvPr>
          </p:nvSpPr>
          <p:spPr>
            <a:xfrm>
              <a:off x="9133" y="2488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" name="圆角矩形 24"/>
            <p:cNvSpPr/>
            <p:nvPr>
              <p:custDataLst>
                <p:tags r:id="rId4"/>
              </p:custDataLst>
            </p:nvPr>
          </p:nvSpPr>
          <p:spPr>
            <a:xfrm>
              <a:off x="8933" y="2343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5122" name="黑色背景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3" name="前言"/>
          <p:cNvSpPr/>
          <p:nvPr/>
        </p:nvSpPr>
        <p:spPr>
          <a:xfrm>
            <a:off x="455295" y="278765"/>
            <a:ext cx="44964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朝夕教育</a:t>
            </a:r>
            <a:r>
              <a:rPr lang="en-US" altLang="zh-CN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.Net</a:t>
            </a:r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架构班</a:t>
            </a:r>
            <a:r>
              <a:rPr lang="en-US" altLang="zh-CN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VIP</a:t>
            </a:r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课</a:t>
            </a:r>
          </a:p>
        </p:txBody>
      </p:sp>
      <p:grpSp>
        <p:nvGrpSpPr>
          <p:cNvPr id="5124" name="组合 5123"/>
          <p:cNvGrpSpPr/>
          <p:nvPr/>
        </p:nvGrpSpPr>
        <p:grpSpPr>
          <a:xfrm>
            <a:off x="0" y="931863"/>
            <a:ext cx="9144000" cy="3727450"/>
            <a:chOff x="0" y="0"/>
            <a:chExt cx="9144000" cy="3728183"/>
          </a:xfrm>
        </p:grpSpPr>
        <p:sp>
          <p:nvSpPr>
            <p:cNvPr id="5125" name="矩形 254"/>
            <p:cNvSpPr/>
            <p:nvPr/>
          </p:nvSpPr>
          <p:spPr>
            <a:xfrm rot="-10800000" flipV="1">
              <a:off x="0" y="144015"/>
              <a:ext cx="9144000" cy="3584168"/>
            </a:xfrm>
            <a:prstGeom prst="rect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5126" name="直角三角形 6"/>
            <p:cNvSpPr/>
            <p:nvPr/>
          </p:nvSpPr>
          <p:spPr>
            <a:xfrm rot="8100000">
              <a:off x="1101425" y="0"/>
              <a:ext cx="288032" cy="288032"/>
            </a:xfrm>
            <a:prstGeom prst="rtTriangle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605" y="1304765"/>
            <a:ext cx="2041525" cy="3063240"/>
          </a:xfrm>
          <a:prstGeom prst="rect">
            <a:avLst/>
          </a:prstGeom>
        </p:spPr>
      </p:pic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278130" y="1203655"/>
            <a:ext cx="3773170" cy="184589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lvl="0" rtl="0" fontAlgn="ctr">
              <a:spcBef>
                <a:spcPts val="1000"/>
              </a:spcBef>
              <a:spcAft>
                <a:spcPts val="0"/>
              </a:spcAft>
              <a:buSzPct val="100000"/>
              <a:defRPr/>
            </a:pPr>
            <a:r>
              <a:rPr lang="en-US" altLang="zh-CN" sz="14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20</a:t>
            </a:r>
            <a:r>
              <a:rPr lang="zh-CN" altLang="en-US" sz="14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点开始直播，</a:t>
            </a:r>
            <a:r>
              <a:rPr lang="en-US" altLang="zh-CN" sz="14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O/RM</a:t>
            </a:r>
            <a:r>
              <a:rPr lang="zh-CN" altLang="en-US" sz="14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探究</a:t>
            </a:r>
            <a:r>
              <a:rPr kumimoji="0" lang="zh-CN" altLang="en-US" sz="1400" b="1" i="0" u="none" strike="noStrike" kern="1200" cap="none" spc="149" normalizeH="0" baseline="0" noProof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：</a:t>
            </a:r>
            <a:endParaRPr kumimoji="0" lang="en-US" altLang="zh-CN" sz="1400" b="1" i="0" u="none" strike="noStrike" kern="1200" cap="none" spc="149" normalizeH="0" baseline="0" noProof="0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584200" marR="0" lvl="1" indent="-197485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kumimoji="0" lang="zh-CN" altLang="en-US" sz="1200" b="0" i="0" u="none" strike="noStrike" kern="1200" cap="none" spc="129" normalizeH="0" baseline="0" noProof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手写</a:t>
            </a:r>
            <a:r>
              <a:rPr kumimoji="0" lang="en-US" altLang="zh-CN" sz="1200" b="0" i="0" u="none" strike="noStrike" kern="1200" cap="none" spc="129" normalizeH="0" baseline="0" noProof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O/RM</a:t>
            </a:r>
          </a:p>
          <a:p>
            <a:pPr marL="584200" marR="0" lvl="1" indent="-197485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扩展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&amp;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封装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&amp;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定制</a:t>
            </a:r>
            <a:endParaRPr kumimoji="0" lang="en-US" altLang="zh-CN" sz="1200" b="0" i="0" u="none" strike="noStrike" kern="1200" cap="none" spc="129" normalizeH="0" baseline="0" noProof="0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  <a:sym typeface="+mn-ea"/>
            </a:endParaRPr>
          </a:p>
          <a:p>
            <a:pPr marL="584200" marR="0" lvl="1" indent="-197485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EF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源码解读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marR="0" lvl="1" indent="-197485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性能调优，整合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386715" marR="0" lvl="1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defRPr/>
            </a:pPr>
            <a:endParaRPr kumimoji="0" lang="zh-CN" altLang="en-US" sz="1200" b="0" i="0" u="none" strike="noStrike" kern="1200" cap="none" spc="129" normalizeH="0" baseline="0" noProof="0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  <a:sym typeface="+mn-ea"/>
            </a:endParaRPr>
          </a:p>
        </p:txBody>
      </p:sp>
      <p:pic>
        <p:nvPicPr>
          <p:cNvPr id="17" name="图片 16" descr="logo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7940" y="372110"/>
            <a:ext cx="1278890" cy="35750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03132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读写分离示意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292049" y="771625"/>
            <a:ext cx="30962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三个角色</a:t>
            </a:r>
            <a:endParaRPr lang="en-US" altLang="zh-CN" dirty="0"/>
          </a:p>
          <a:p>
            <a:r>
              <a:rPr lang="zh-CN" altLang="en-US" dirty="0"/>
              <a:t>主库</a:t>
            </a:r>
            <a:r>
              <a:rPr lang="en-US" altLang="zh-CN" dirty="0"/>
              <a:t>—</a:t>
            </a:r>
            <a:r>
              <a:rPr lang="zh-CN" altLang="en-US" dirty="0"/>
              <a:t>写库</a:t>
            </a:r>
            <a:endParaRPr lang="en-US" altLang="zh-CN" dirty="0"/>
          </a:p>
          <a:p>
            <a:r>
              <a:rPr lang="zh-CN" altLang="en-US" dirty="0"/>
              <a:t>从库</a:t>
            </a:r>
            <a:r>
              <a:rPr lang="en-US" altLang="zh-CN" dirty="0"/>
              <a:t>---</a:t>
            </a:r>
            <a:r>
              <a:rPr lang="zh-CN" altLang="en-US" dirty="0"/>
              <a:t>读库</a:t>
            </a:r>
            <a:r>
              <a:rPr lang="en-US" altLang="zh-CN" dirty="0"/>
              <a:t>—</a:t>
            </a:r>
            <a:r>
              <a:rPr lang="zh-CN" altLang="en-US" dirty="0"/>
              <a:t>可以多个</a:t>
            </a:r>
            <a:endParaRPr lang="en-US" altLang="zh-CN" dirty="0"/>
          </a:p>
          <a:p>
            <a:r>
              <a:rPr lang="zh-CN" altLang="en-US" dirty="0"/>
              <a:t>发布服务器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部分业务容忍延迟</a:t>
            </a:r>
            <a:endParaRPr lang="en-US" altLang="zh-CN" dirty="0"/>
          </a:p>
          <a:p>
            <a:r>
              <a:rPr lang="zh-CN" altLang="en-US" dirty="0"/>
              <a:t>不能容忍的就读主库</a:t>
            </a:r>
            <a:endParaRPr lang="en-US" altLang="zh-CN" dirty="0"/>
          </a:p>
          <a:p>
            <a:r>
              <a:rPr lang="zh-CN" altLang="en-US" dirty="0"/>
              <a:t>利用</a:t>
            </a:r>
            <a:r>
              <a:rPr lang="en-US" altLang="zh-CN" dirty="0" err="1"/>
              <a:t>nosql</a:t>
            </a:r>
            <a:r>
              <a:rPr lang="zh-CN" altLang="en-US" dirty="0"/>
              <a:t>或者其他手段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39D4558-CDB3-46FE-86A2-CF1235C4E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52" y="712480"/>
            <a:ext cx="4286364" cy="37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21076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738250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数据库主从复制篇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1651" y="843630"/>
            <a:ext cx="80991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zh-CN" altLang="en-US" dirty="0"/>
              <a:t>配置发布服务器</a:t>
            </a:r>
            <a:r>
              <a:rPr lang="en-US" altLang="zh-CN" dirty="0"/>
              <a:t>  ---</a:t>
            </a:r>
            <a:r>
              <a:rPr lang="zh-CN" altLang="en-US" dirty="0"/>
              <a:t>注意服务器名称统一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zh-CN" altLang="en-US" dirty="0"/>
              <a:t>新建发布    </a:t>
            </a:r>
            <a:r>
              <a:rPr lang="en-US" altLang="zh-CN" dirty="0"/>
              <a:t>---</a:t>
            </a:r>
            <a:r>
              <a:rPr lang="zh-CN" altLang="en-US" dirty="0"/>
              <a:t>注意共享路径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zh-CN" altLang="en-US" dirty="0"/>
              <a:t>新建订阅    </a:t>
            </a:r>
            <a:r>
              <a:rPr lang="en-US" altLang="zh-CN" dirty="0"/>
              <a:t>---</a:t>
            </a:r>
            <a:r>
              <a:rPr lang="zh-CN" altLang="en-US" dirty="0"/>
              <a:t>可以订阅多个</a:t>
            </a:r>
            <a:endParaRPr lang="en-US" altLang="zh-CN" dirty="0"/>
          </a:p>
          <a:p>
            <a:pPr marL="342900" indent="-342900">
              <a:buAutoNum type="arabicPlain"/>
            </a:pPr>
            <a:endParaRPr lang="en-US" altLang="zh-CN" dirty="0"/>
          </a:p>
          <a:p>
            <a:r>
              <a:rPr lang="en-US" altLang="zh-CN" dirty="0"/>
              <a:t>use master  go</a:t>
            </a:r>
            <a:endParaRPr lang="zh-CN" altLang="zh-CN" dirty="0"/>
          </a:p>
          <a:p>
            <a:r>
              <a:rPr lang="en-US" altLang="zh-CN" dirty="0"/>
              <a:t>select @@</a:t>
            </a:r>
            <a:r>
              <a:rPr lang="en-US" altLang="zh-CN" dirty="0" err="1"/>
              <a:t>servername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select </a:t>
            </a:r>
            <a:r>
              <a:rPr lang="en-US" altLang="zh-CN" dirty="0" err="1"/>
              <a:t>serverproperty</a:t>
            </a:r>
            <a:r>
              <a:rPr lang="en-US" altLang="zh-CN" dirty="0"/>
              <a:t>(‘</a:t>
            </a:r>
            <a:r>
              <a:rPr lang="en-US" altLang="zh-CN" dirty="0" err="1"/>
              <a:t>servername</a:t>
            </a:r>
            <a:r>
              <a:rPr lang="en-US" altLang="zh-CN" dirty="0"/>
              <a:t>‘)</a:t>
            </a:r>
            <a:br>
              <a:rPr lang="en-US" altLang="zh-CN" dirty="0"/>
            </a:br>
            <a:r>
              <a:rPr lang="zh-CN" altLang="zh-CN" dirty="0"/>
              <a:t>检查名称</a:t>
            </a:r>
            <a:r>
              <a:rPr lang="en-US" altLang="zh-CN" dirty="0"/>
              <a:t>--</a:t>
            </a:r>
            <a:r>
              <a:rPr lang="zh-CN" altLang="zh-CN" dirty="0"/>
              <a:t>改名字就会失败</a:t>
            </a:r>
            <a:br>
              <a:rPr lang="en-US" altLang="zh-CN" dirty="0"/>
            </a:br>
            <a:r>
              <a:rPr lang="en-US" altLang="zh-CN" dirty="0" err="1"/>
              <a:t>sp_dropserver</a:t>
            </a:r>
            <a:r>
              <a:rPr lang="en-US" altLang="zh-CN" dirty="0"/>
              <a:t> ‘</a:t>
            </a:r>
            <a:r>
              <a:rPr lang="en-US" altLang="zh-CN" dirty="0" err="1"/>
              <a:t>old_server_name</a:t>
            </a:r>
            <a:r>
              <a:rPr lang="en-US" altLang="zh-CN" dirty="0"/>
              <a:t>‘ </a:t>
            </a:r>
            <a:br>
              <a:rPr lang="en-US" altLang="zh-CN" dirty="0"/>
            </a:br>
            <a:r>
              <a:rPr lang="en-US" altLang="zh-CN" dirty="0"/>
              <a:t> </a:t>
            </a:r>
            <a:r>
              <a:rPr lang="en-US" altLang="zh-CN" dirty="0" err="1"/>
              <a:t>sp_addserver</a:t>
            </a:r>
            <a:r>
              <a:rPr lang="en-US" altLang="zh-CN" dirty="0"/>
              <a:t> ‘</a:t>
            </a:r>
            <a:r>
              <a:rPr lang="en-US" altLang="zh-CN" dirty="0" err="1"/>
              <a:t>current_computer_name</a:t>
            </a:r>
            <a:r>
              <a:rPr lang="en-US" altLang="zh-CN" dirty="0"/>
              <a:t>‘, ‘local‘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7883949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738250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数据库主从复制篇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1651" y="843630"/>
            <a:ext cx="8099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zh-CN" altLang="en-US" dirty="0"/>
              <a:t>快照复制：变化频率低，变化数据大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zh-CN" altLang="en-US" dirty="0"/>
              <a:t>事务复制：同步效率高，变化频繁，每个步骤都包含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zh-CN" altLang="en-US" dirty="0"/>
              <a:t>合并复制：通常用于服务器到客户端的环境中，会冲突</a:t>
            </a:r>
          </a:p>
        </p:txBody>
      </p:sp>
    </p:spTree>
    <p:extLst>
      <p:ext uri="{BB962C8B-B14F-4D97-AF65-F5344CB8AC3E}">
        <p14:creationId xmlns:p14="http://schemas.microsoft.com/office/powerpoint/2010/main" val="760748365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33910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主从复制代码篇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1651" y="843630"/>
            <a:ext cx="8099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zh-CN" altLang="en-US" dirty="0"/>
              <a:t>配置文件多个链接，</a:t>
            </a:r>
            <a:r>
              <a:rPr lang="en-US" altLang="zh-CN" dirty="0"/>
              <a:t>one-write-n-read</a:t>
            </a:r>
          </a:p>
          <a:p>
            <a:pPr marL="342900" indent="-342900">
              <a:buAutoNum type="arabicPlain"/>
            </a:pPr>
            <a:r>
              <a:rPr lang="en-US" altLang="zh-CN" dirty="0" err="1"/>
              <a:t>SqlConnectionPool</a:t>
            </a:r>
            <a:r>
              <a:rPr lang="en-US" altLang="zh-CN" dirty="0"/>
              <a:t> And Dispatch</a:t>
            </a:r>
          </a:p>
          <a:p>
            <a:pPr marL="342900" indent="-342900">
              <a:buAutoNum type="arabicPlain"/>
            </a:pPr>
            <a:r>
              <a:rPr lang="zh-CN" altLang="en-US" dirty="0"/>
              <a:t>访问层提供默认链接并接受指定</a:t>
            </a:r>
          </a:p>
        </p:txBody>
      </p:sp>
    </p:spTree>
    <p:extLst>
      <p:ext uri="{BB962C8B-B14F-4D97-AF65-F5344CB8AC3E}">
        <p14:creationId xmlns:p14="http://schemas.microsoft.com/office/powerpoint/2010/main" val="1995015246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按需更新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1651" y="892809"/>
            <a:ext cx="80991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zh-CN" altLang="en-US" dirty="0"/>
              <a:t>集合传值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en-US" altLang="zh-CN" dirty="0"/>
              <a:t>Json</a:t>
            </a:r>
            <a:r>
              <a:rPr lang="zh-CN" altLang="en-US" dirty="0"/>
              <a:t>传值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zh-CN" altLang="en-US" dirty="0"/>
              <a:t>实例克隆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zh-CN" altLang="en-US" dirty="0"/>
              <a:t>欢喜就好</a:t>
            </a:r>
            <a:r>
              <a:rPr lang="en-US" altLang="zh-CN" dirty="0"/>
              <a:t>---</a:t>
            </a:r>
            <a:r>
              <a:rPr lang="zh-CN" altLang="en-US" dirty="0"/>
              <a:t>用实体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en-US" altLang="zh-CN" dirty="0" err="1"/>
              <a:t>jsonPatch</a:t>
            </a:r>
            <a:r>
              <a:rPr lang="en-US" altLang="zh-CN" dirty="0"/>
              <a:t>---</a:t>
            </a:r>
            <a:r>
              <a:rPr lang="zh-CN" altLang="en-US" dirty="0"/>
              <a:t>小</a:t>
            </a:r>
            <a:r>
              <a:rPr lang="en-US" altLang="zh-CN" dirty="0"/>
              <a:t>T</a:t>
            </a:r>
          </a:p>
          <a:p>
            <a:pPr marL="342900" indent="-342900">
              <a:buAutoNum type="arabicPlain"/>
            </a:pPr>
            <a:r>
              <a:rPr lang="zh-CN" altLang="en-US" dirty="0"/>
              <a:t>健健</a:t>
            </a:r>
            <a:r>
              <a:rPr lang="en-US" altLang="zh-CN" dirty="0"/>
              <a:t>—</a:t>
            </a:r>
            <a:r>
              <a:rPr lang="zh-CN" altLang="en-US" dirty="0"/>
              <a:t>给属性扩展属性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zh-CN" altLang="en-US" dirty="0"/>
              <a:t>初见</a:t>
            </a:r>
            <a:r>
              <a:rPr lang="en-US" altLang="zh-CN" dirty="0"/>
              <a:t>—</a:t>
            </a:r>
            <a:r>
              <a:rPr lang="zh-CN" altLang="en-US" dirty="0"/>
              <a:t>实体实时生成</a:t>
            </a:r>
            <a:r>
              <a:rPr lang="en-US" altLang="zh-CN" dirty="0" err="1"/>
              <a:t>sql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如上的小伙伴儿非常棒，希望能够动手并且分享</a:t>
            </a:r>
            <a:endParaRPr lang="en-US" altLang="zh-CN" dirty="0"/>
          </a:p>
          <a:p>
            <a:r>
              <a:rPr lang="en-US" altLang="zh-CN" dirty="0"/>
              <a:t>Eleven</a:t>
            </a:r>
            <a:r>
              <a:rPr lang="zh-CN" altLang="en-US" dirty="0"/>
              <a:t>非常愿意看到，，有惊喜的老师发</a:t>
            </a:r>
            <a:r>
              <a:rPr lang="en-US" altLang="zh-CN" dirty="0"/>
              <a:t>100</a:t>
            </a:r>
            <a:r>
              <a:rPr lang="zh-CN" altLang="en-US" dirty="0"/>
              <a:t>红包</a:t>
            </a:r>
            <a:endParaRPr lang="en-US" altLang="zh-CN" dirty="0"/>
          </a:p>
          <a:p>
            <a:pPr marL="342900" indent="-342900">
              <a:buAutoNum type="arabicPlain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536740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72354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数据库事务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1651" y="843630"/>
            <a:ext cx="8099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zh-CN" altLang="en-US" dirty="0"/>
              <a:t>单一操作默认自带事务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zh-CN" altLang="en-US" dirty="0"/>
              <a:t>多操作事务，不同链接，只能包裹外部事务</a:t>
            </a:r>
            <a:r>
              <a:rPr lang="en-US" altLang="zh-CN" dirty="0"/>
              <a:t>(</a:t>
            </a:r>
            <a:r>
              <a:rPr lang="en-US" altLang="zh-CN" dirty="0" err="1"/>
              <a:t>TranscationScope</a:t>
            </a:r>
            <a:r>
              <a:rPr lang="en-US" altLang="zh-CN" dirty="0"/>
              <a:t>)</a:t>
            </a:r>
          </a:p>
          <a:p>
            <a:pPr marL="342900" indent="-342900">
              <a:buAutoNum type="arabicPlain"/>
            </a:pPr>
            <a:r>
              <a:rPr lang="zh-CN" altLang="en-US" dirty="0"/>
              <a:t>多操作失误，统一下链接</a:t>
            </a:r>
            <a:r>
              <a:rPr lang="en-US" altLang="zh-CN" dirty="0"/>
              <a:t>(</a:t>
            </a:r>
            <a:r>
              <a:rPr lang="en-US" altLang="zh-CN" dirty="0" err="1"/>
              <a:t>DbContext</a:t>
            </a:r>
            <a:r>
              <a:rPr lang="en-US" altLang="zh-CN" dirty="0"/>
              <a:t>)</a:t>
            </a:r>
          </a:p>
          <a:p>
            <a:pPr marL="342900" indent="-342900">
              <a:buAutoNum type="arabicPlain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9111716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条件更新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1651" y="843630"/>
            <a:ext cx="8099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zh-CN" altLang="en-US" dirty="0"/>
              <a:t>集合传值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en-US" altLang="zh-CN" dirty="0"/>
              <a:t>Json</a:t>
            </a:r>
            <a:r>
              <a:rPr lang="zh-CN" altLang="en-US" dirty="0"/>
              <a:t>传值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zh-CN" altLang="en-US" dirty="0"/>
              <a:t>实例克隆</a:t>
            </a:r>
            <a:endParaRPr lang="en-US" altLang="zh-CN" dirty="0"/>
          </a:p>
          <a:p>
            <a:pPr marL="342900" indent="-342900">
              <a:buAutoNum type="arabicPlain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5897302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8607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35843" name="组合 35842"/>
          <p:cNvGrpSpPr/>
          <p:nvPr/>
        </p:nvGrpSpPr>
        <p:grpSpPr>
          <a:xfrm>
            <a:off x="0" y="0"/>
            <a:ext cx="9144000" cy="3959225"/>
            <a:chOff x="0" y="0"/>
            <a:chExt cx="9144000" cy="3959968"/>
          </a:xfrm>
        </p:grpSpPr>
        <p:sp>
          <p:nvSpPr>
            <p:cNvPr id="35844" name="矩形 254"/>
            <p:cNvSpPr/>
            <p:nvPr/>
          </p:nvSpPr>
          <p:spPr>
            <a:xfrm>
              <a:off x="0" y="113953"/>
              <a:ext cx="9144000" cy="3846015"/>
            </a:xfrm>
            <a:custGeom>
              <a:avLst/>
              <a:gdLst>
                <a:gd name="txL" fmla="*/ 0 w 9144000"/>
                <a:gd name="txT" fmla="*/ 0 h 3846015"/>
                <a:gd name="txR" fmla="*/ 9144000 w 9144000"/>
                <a:gd name="txB" fmla="*/ 3846015 h 3846015"/>
              </a:gdLst>
              <a:ahLst/>
              <a:cxnLst>
                <a:cxn ang="0">
                  <a:pos x="0" y="0"/>
                </a:cxn>
              </a:cxnLst>
              <a:rect l="txL" t="txT" r="txR" b="txB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>
                <a:alpha val="29999"/>
              </a:srgbClr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35845" name="矩形 254"/>
            <p:cNvSpPr/>
            <p:nvPr/>
          </p:nvSpPr>
          <p:spPr>
            <a:xfrm>
              <a:off x="0" y="0"/>
              <a:ext cx="9144000" cy="3846015"/>
            </a:xfrm>
            <a:custGeom>
              <a:avLst/>
              <a:gdLst>
                <a:gd name="txL" fmla="*/ 0 w 9144000"/>
                <a:gd name="txT" fmla="*/ 0 h 3846015"/>
                <a:gd name="txR" fmla="*/ 9144000 w 9144000"/>
                <a:gd name="txB" fmla="*/ 3846015 h 3846015"/>
              </a:gdLst>
              <a:ahLst/>
              <a:cxnLst>
                <a:cxn ang="0">
                  <a:pos x="0" y="0"/>
                </a:cxn>
              </a:cxnLst>
              <a:rect l="txL" t="txT" r="txR" b="txB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35846" name="矩形 258"/>
          <p:cNvSpPr/>
          <p:nvPr/>
        </p:nvSpPr>
        <p:spPr>
          <a:xfrm>
            <a:off x="0" y="1771650"/>
            <a:ext cx="9144000" cy="1016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>
                <a:solidFill>
                  <a:srgbClr val="000000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THANK YOU</a:t>
            </a:r>
            <a:endParaRPr lang="zh-CN" altLang="en-US" sz="6000" dirty="0">
              <a:solidFill>
                <a:srgbClr val="000000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35847" name="矩形 259"/>
          <p:cNvSpPr/>
          <p:nvPr/>
        </p:nvSpPr>
        <p:spPr>
          <a:xfrm>
            <a:off x="0" y="1564860"/>
            <a:ext cx="9144000" cy="1016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lvl="2" indent="0" algn="ctr">
              <a:lnSpc>
                <a:spcPct val="100000"/>
              </a:lnSpc>
            </a:pPr>
            <a:r>
              <a:rPr lang="en-US" altLang="zh-CN" sz="6000" dirty="0">
                <a:solidFill>
                  <a:srgbClr val="FFFFFF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THANK YOU</a:t>
            </a:r>
            <a:endParaRPr lang="zh-CN" altLang="en-US" sz="6000" dirty="0">
              <a:solidFill>
                <a:srgbClr val="FFFFFF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35849" name="矩形 29"/>
          <p:cNvSpPr/>
          <p:nvPr/>
        </p:nvSpPr>
        <p:spPr>
          <a:xfrm>
            <a:off x="0" y="4219575"/>
            <a:ext cx="9144000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8C430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Eleven</a:t>
            </a:r>
          </a:p>
        </p:txBody>
      </p:sp>
      <p:pic>
        <p:nvPicPr>
          <p:cNvPr id="10" name="图片 9" descr="logo">
            <a:extLst>
              <a:ext uri="{FF2B5EF4-FFF2-40B4-BE49-F238E27FC236}">
                <a16:creationId xmlns:a16="http://schemas.microsoft.com/office/drawing/2014/main" id="{1D33B235-1D28-40FD-9BDF-68B121566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40" y="548684"/>
            <a:ext cx="1620520" cy="453390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55B098A2-85F8-4A1C-BA40-6D8F1CFDD18E}"/>
              </a:ext>
            </a:extLst>
          </p:cNvPr>
          <p:cNvGrpSpPr/>
          <p:nvPr/>
        </p:nvGrpSpPr>
        <p:grpSpPr>
          <a:xfrm>
            <a:off x="1386062" y="2738391"/>
            <a:ext cx="6264275" cy="431800"/>
            <a:chOff x="0" y="0"/>
            <a:chExt cx="6264696" cy="432048"/>
          </a:xfrm>
        </p:grpSpPr>
        <p:sp>
          <p:nvSpPr>
            <p:cNvPr id="12" name="矩形 1">
              <a:extLst>
                <a:ext uri="{FF2B5EF4-FFF2-40B4-BE49-F238E27FC236}">
                  <a16:creationId xmlns:a16="http://schemas.microsoft.com/office/drawing/2014/main" id="{663DAD56-35F0-4F08-94DE-EE09A0A79C09}"/>
                </a:ext>
              </a:extLst>
            </p:cNvPr>
            <p:cNvSpPr/>
            <p:nvPr/>
          </p:nvSpPr>
          <p:spPr>
            <a:xfrm>
              <a:off x="0" y="0"/>
              <a:ext cx="6264696" cy="432048"/>
            </a:xfrm>
            <a:prstGeom prst="rect">
              <a:avLst/>
            </a:prstGeom>
            <a:solidFill>
              <a:srgbClr val="9A5100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8646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13" name="矩形 9">
              <a:extLst>
                <a:ext uri="{FF2B5EF4-FFF2-40B4-BE49-F238E27FC236}">
                  <a16:creationId xmlns:a16="http://schemas.microsoft.com/office/drawing/2014/main" id="{135CA461-3BAF-4911-9A28-FAE59A354744}"/>
                </a:ext>
              </a:extLst>
            </p:cNvPr>
            <p:cNvSpPr/>
            <p:nvPr/>
          </p:nvSpPr>
          <p:spPr>
            <a:xfrm>
              <a:off x="0" y="31358"/>
              <a:ext cx="6264696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开发进阶，蜕变架构，升职加薪，只争朝夕！</a:t>
              </a:r>
            </a:p>
          </p:txBody>
        </p: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DF535480-4C7D-4FF8-B4C4-D61735D3A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160" y="1534582"/>
            <a:ext cx="1014025" cy="1016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861133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O/RM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82431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对象</a:t>
            </a:r>
            <a:r>
              <a:rPr lang="en-US" altLang="zh-CN" dirty="0"/>
              <a:t>-</a:t>
            </a:r>
            <a:r>
              <a:rPr lang="zh-CN" altLang="en-US" dirty="0"/>
              <a:t>关系映射（</a:t>
            </a:r>
            <a:r>
              <a:rPr lang="en-US" altLang="zh-CN" dirty="0"/>
              <a:t>OBJECT/RELATION MAPPING</a:t>
            </a:r>
            <a:r>
              <a:rPr lang="zh-CN" altLang="en-US" dirty="0"/>
              <a:t>），是随着面向对象的软件开发方法发展而产生的。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zh-CN" altLang="en-US" dirty="0"/>
              <a:t>面向对象的开发方法是当今企业级应用开发环境中的主流开发方法，关系数据库是企业级应用环境中永久存放数据的主流数据存储系统。对象和关系数据是业务实体的两种表现形式，业务实体在内存中表现为对象，在数据库中表现为关系数据。内存中的对象之间存在关联和继承关系，而在数据库中，关系数据无法直接表达多对多关联和继承关系。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对象</a:t>
            </a:r>
            <a:r>
              <a:rPr lang="en-US" altLang="zh-CN" dirty="0"/>
              <a:t>-</a:t>
            </a:r>
            <a:r>
              <a:rPr lang="zh-CN" altLang="en-US" dirty="0"/>
              <a:t>关系映射</a:t>
            </a:r>
            <a:r>
              <a:rPr lang="en-US" altLang="zh-CN" dirty="0"/>
              <a:t>(ORM)</a:t>
            </a:r>
            <a:r>
              <a:rPr lang="zh-CN" altLang="en-US" dirty="0"/>
              <a:t>系统一般以中间件的形式存在，主要实现程序对象到关系数据库数据的映射。</a:t>
            </a:r>
          </a:p>
        </p:txBody>
      </p:sp>
    </p:spTree>
    <p:extLst>
      <p:ext uri="{BB962C8B-B14F-4D97-AF65-F5344CB8AC3E}">
        <p14:creationId xmlns:p14="http://schemas.microsoft.com/office/powerpoint/2010/main" val="202769238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35485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ORM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框架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6084105" y="1059645"/>
            <a:ext cx="26641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NHibernate</a:t>
            </a:r>
          </a:p>
          <a:p>
            <a:r>
              <a:rPr lang="en-US" altLang="zh-CN" dirty="0"/>
              <a:t>EF6 /</a:t>
            </a:r>
            <a:r>
              <a:rPr lang="en-US" altLang="zh-CN" dirty="0" err="1"/>
              <a:t>EFCore</a:t>
            </a:r>
            <a:endParaRPr lang="en-US" altLang="zh-CN" dirty="0"/>
          </a:p>
          <a:p>
            <a:r>
              <a:rPr lang="en-US" altLang="zh-CN" dirty="0" err="1"/>
              <a:t>LinqToSql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dapper </a:t>
            </a:r>
          </a:p>
          <a:p>
            <a:r>
              <a:rPr lang="en-US" altLang="zh-CN" dirty="0" err="1"/>
              <a:t>IBatis.Net</a:t>
            </a:r>
            <a:endParaRPr lang="en-US" altLang="zh-CN" dirty="0"/>
          </a:p>
          <a:p>
            <a:r>
              <a:rPr lang="en-US" altLang="zh-CN" b="1" dirty="0" err="1"/>
              <a:t>SmartSql</a:t>
            </a:r>
            <a:endParaRPr lang="en-US" altLang="zh-CN" b="1" dirty="0"/>
          </a:p>
          <a:p>
            <a:r>
              <a:rPr lang="en-US" altLang="zh-CN" dirty="0"/>
              <a:t>sugar </a:t>
            </a:r>
          </a:p>
          <a:p>
            <a:r>
              <a:rPr lang="en-US" altLang="zh-CN" dirty="0" err="1"/>
              <a:t>freesql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40D33F1-9DF8-4B66-A458-4BC5A85A2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20" y="1059645"/>
            <a:ext cx="4782736" cy="266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37473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989647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1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、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CRUD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的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API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8243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通用增删改查</a:t>
            </a:r>
          </a:p>
        </p:txBody>
      </p:sp>
    </p:spTree>
    <p:extLst>
      <p:ext uri="{BB962C8B-B14F-4D97-AF65-F5344CB8AC3E}">
        <p14:creationId xmlns:p14="http://schemas.microsoft.com/office/powerpoint/2010/main" val="249859510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185214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2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、自定义查询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8243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表达式目录树</a:t>
            </a:r>
          </a:p>
        </p:txBody>
      </p:sp>
    </p:spTree>
    <p:extLst>
      <p:ext uri="{BB962C8B-B14F-4D97-AF65-F5344CB8AC3E}">
        <p14:creationId xmlns:p14="http://schemas.microsoft.com/office/powerpoint/2010/main" val="294473962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3106171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3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、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 MAPPING METADATA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60" y="1059645"/>
            <a:ext cx="5866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自动映射实现机制</a:t>
            </a:r>
          </a:p>
        </p:txBody>
      </p:sp>
    </p:spTree>
    <p:extLst>
      <p:ext uri="{BB962C8B-B14F-4D97-AF65-F5344CB8AC3E}">
        <p14:creationId xmlns:p14="http://schemas.microsoft.com/office/powerpoint/2010/main" val="404645507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3416320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4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、事务、延迟、缓存等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60" y="1059645"/>
            <a:ext cx="809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O/RM</a:t>
            </a:r>
            <a:r>
              <a:rPr lang="zh-CN" altLang="en-US" dirty="0"/>
              <a:t>进阶特性实现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815822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03132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撸码核心摘要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476250" y="4011850"/>
            <a:ext cx="809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 </a:t>
            </a:r>
            <a:r>
              <a:rPr lang="zh-CN" altLang="en-US" dirty="0"/>
              <a:t>通用数据查询</a:t>
            </a:r>
            <a:r>
              <a:rPr lang="en-US" altLang="zh-CN" dirty="0"/>
              <a:t>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C12321C-5165-46FF-9AF8-DE84C784F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21" y="698501"/>
            <a:ext cx="4489214" cy="312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318000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b0e81210-372f-4e86-adbd-78e4571f1544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6_112*f*1"/>
  <p:tag name="KSO_WM_TEMPLATE_CATEGORY" val="mixed"/>
  <p:tag name="KSO_WM_TEMPLATE_INDEX" val="20201946"/>
  <p:tag name="KSO_WM_UNIT_LAYERLEVEL" val="1"/>
  <p:tag name="KSO_WM_TAG_VERSION" val="1.0"/>
  <p:tag name="KSO_WM_BEAUTIFY_FLAG" val="#wm#"/>
  <p:tag name="KSO_WM_UNIT_TEXTBOXSTYLE_GUID" val="{c08be4b2-cc91-4281-ac02-0a680571a4bc}"/>
  <p:tag name="KSO_WM_UNIT_TEXTBOXSTYLE_TEMPLATEID" val="3131926"/>
  <p:tag name="KSO_WM_UNIT_TEXTBOXSTYLE_TYPE" val="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15.75"/>
  <p:tag name="KSO_WM_UNIT_TEXTBOXSTYLE_ADJUSTTOP" val="0_-11.85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07_222*i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5.75"/>
  <p:tag name="KSO_WM_UNIT_TEXTBOXSTYLE_ADJUSTTOP" val="0_-19.10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07_222*i*2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1318</TotalTime>
  <Words>645</Words>
  <Application>Microsoft Office PowerPoint</Application>
  <PresentationFormat>全屏显示(16:9)</PresentationFormat>
  <Paragraphs>105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2" baseType="lpstr">
      <vt:lpstr>宋体</vt:lpstr>
      <vt:lpstr>微软雅黑</vt:lpstr>
      <vt:lpstr>Arial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徐 杨</cp:lastModifiedBy>
  <cp:revision>377</cp:revision>
  <dcterms:created xsi:type="dcterms:W3CDTF">2014-02-20T03:23:00Z</dcterms:created>
  <dcterms:modified xsi:type="dcterms:W3CDTF">2019-12-12T15:02:05Z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