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79" r:id="rId2"/>
    <p:sldId id="280" r:id="rId3"/>
    <p:sldId id="313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6" r:id="rId15"/>
    <p:sldId id="333" r:id="rId16"/>
    <p:sldId id="334" r:id="rId17"/>
    <p:sldId id="335" r:id="rId18"/>
    <p:sldId id="325" r:id="rId19"/>
    <p:sldId id="336" r:id="rId20"/>
    <p:sldId id="327" r:id="rId21"/>
    <p:sldId id="328" r:id="rId22"/>
    <p:sldId id="330" r:id="rId23"/>
    <p:sldId id="331" r:id="rId24"/>
    <p:sldId id="329" r:id="rId25"/>
    <p:sldId id="338" r:id="rId26"/>
    <p:sldId id="340" r:id="rId27"/>
    <p:sldId id="341" r:id="rId28"/>
    <p:sldId id="339" r:id="rId29"/>
    <p:sldId id="332" r:id="rId30"/>
    <p:sldId id="342" r:id="rId31"/>
    <p:sldId id="289" r:id="rId32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96" y="398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2019/12/21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2019/12/21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2019/12/21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2019/12/21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2019/12/21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2019/12/21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2019/12/21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2019/12/21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2019/12/21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2019/12/21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2019/12/21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2019/12/21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2019/12/21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1936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987640"/>
            <a:ext cx="9144000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O/RM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探究：</a:t>
            </a:r>
            <a:endParaRPr lang="en-US" altLang="zh-CN" sz="60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手写</a:t>
            </a:r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/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扩展</a:t>
            </a:r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/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源码</a:t>
            </a:r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/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调优</a:t>
            </a:r>
          </a:p>
        </p:txBody>
      </p:sp>
      <p:grpSp>
        <p:nvGrpSpPr>
          <p:cNvPr id="3082" name="组合 3081"/>
          <p:cNvGrpSpPr/>
          <p:nvPr/>
        </p:nvGrpSpPr>
        <p:grpSpPr>
          <a:xfrm>
            <a:off x="1475785" y="3003780"/>
            <a:ext cx="6264275" cy="432030"/>
            <a:chOff x="0" y="-228500"/>
            <a:chExt cx="6264696" cy="432278"/>
          </a:xfrm>
        </p:grpSpPr>
        <p:sp>
          <p:nvSpPr>
            <p:cNvPr id="3083" name="矩形 1"/>
            <p:cNvSpPr/>
            <p:nvPr/>
          </p:nvSpPr>
          <p:spPr>
            <a:xfrm>
              <a:off x="0" y="-22827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-228500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25" y="339595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 </a:t>
            </a:r>
            <a:r>
              <a:rPr lang="zh-CN" altLang="en-US" dirty="0"/>
              <a:t>配置文件管理</a:t>
            </a:r>
            <a:r>
              <a:rPr lang="en-US" altLang="zh-CN" dirty="0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94EB5B-FCCA-44F6-8CD4-A8955872C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5" y="753567"/>
            <a:ext cx="4608320" cy="30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4026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 </a:t>
            </a:r>
            <a:r>
              <a:rPr lang="zh-CN" altLang="en-US" dirty="0"/>
              <a:t>映射解决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049D06-5387-47E4-95EF-D825917C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0" y="698501"/>
            <a:ext cx="7566986" cy="27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774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泛型缓存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72C361-9C04-4628-A441-E0D31BF93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757392"/>
            <a:ext cx="6610527" cy="24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5772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Insert+</a:t>
            </a:r>
            <a:r>
              <a:rPr lang="zh-CN" altLang="en-US" dirty="0"/>
              <a:t>参数化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A6A06E-C178-406D-A822-865525B9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30" y="698501"/>
            <a:ext cx="5045380" cy="33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27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</a:t>
            </a:r>
            <a:r>
              <a:rPr lang="zh-CN" altLang="en-US" dirty="0"/>
              <a:t>自增主键过滤</a:t>
            </a:r>
            <a:r>
              <a:rPr lang="en-US" altLang="zh-CN" dirty="0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82C9E0-9AA9-4C32-9E3E-7EB0AB95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24" y="732059"/>
            <a:ext cx="8443692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8849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  </a:t>
            </a:r>
            <a:r>
              <a:rPr lang="zh-CN" altLang="en-US" dirty="0"/>
              <a:t>通用数据更新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45722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 </a:t>
            </a:r>
            <a:r>
              <a:rPr lang="zh-CN" altLang="en-US" dirty="0"/>
              <a:t>通用数据删除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07485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 </a:t>
            </a:r>
            <a:r>
              <a:rPr lang="zh-CN" altLang="en-US" dirty="0"/>
              <a:t>委托代码复用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931866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改进方向？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843630"/>
            <a:ext cx="6590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主从库的支持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事务封装</a:t>
            </a:r>
            <a:endParaRPr lang="en-US" altLang="zh-CN" dirty="0"/>
          </a:p>
          <a:p>
            <a:pPr latinLnBrk="1"/>
            <a:r>
              <a:rPr lang="en-US" altLang="zh-CN" dirty="0"/>
              <a:t>3 </a:t>
            </a:r>
            <a:r>
              <a:rPr lang="zh-CN" altLang="en-US" dirty="0"/>
              <a:t>分页怎么做</a:t>
            </a:r>
            <a:endParaRPr lang="en-US" altLang="zh-CN" dirty="0"/>
          </a:p>
          <a:p>
            <a:pPr latinLnBrk="1"/>
            <a:r>
              <a:rPr lang="en-US" altLang="zh-CN" dirty="0"/>
              <a:t>4 </a:t>
            </a:r>
            <a:r>
              <a:rPr lang="zh-CN" altLang="en-US" dirty="0"/>
              <a:t>部分字段</a:t>
            </a:r>
            <a:r>
              <a:rPr lang="en-US" altLang="zh-CN" dirty="0"/>
              <a:t>---</a:t>
            </a:r>
            <a:r>
              <a:rPr lang="zh-CN" altLang="en-US" dirty="0"/>
              <a:t>按需更新</a:t>
            </a:r>
            <a:r>
              <a:rPr lang="en-US" altLang="zh-CN" dirty="0"/>
              <a:t>---</a:t>
            </a:r>
            <a:r>
              <a:rPr lang="zh-CN" altLang="en-US" dirty="0"/>
              <a:t>按需查询</a:t>
            </a:r>
            <a:endParaRPr lang="en-US" altLang="zh-CN" dirty="0"/>
          </a:p>
          <a:p>
            <a:pPr latinLnBrk="1"/>
            <a:r>
              <a:rPr lang="en-US" altLang="zh-CN" dirty="0"/>
              <a:t>5 </a:t>
            </a:r>
            <a:r>
              <a:rPr lang="zh-CN" altLang="en-US" dirty="0"/>
              <a:t>连表查询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6645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读写分离示意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292049" y="771625"/>
            <a:ext cx="3096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三个角色</a:t>
            </a:r>
            <a:endParaRPr lang="en-US" altLang="zh-CN" dirty="0"/>
          </a:p>
          <a:p>
            <a:r>
              <a:rPr lang="zh-CN" altLang="en-US" dirty="0"/>
              <a:t>主库</a:t>
            </a:r>
            <a:r>
              <a:rPr lang="en-US" altLang="zh-CN" dirty="0"/>
              <a:t>—</a:t>
            </a:r>
            <a:r>
              <a:rPr lang="zh-CN" altLang="en-US" dirty="0"/>
              <a:t>写库</a:t>
            </a:r>
            <a:endParaRPr lang="en-US" altLang="zh-CN" dirty="0"/>
          </a:p>
          <a:p>
            <a:r>
              <a:rPr lang="zh-CN" altLang="en-US" dirty="0"/>
              <a:t>从库</a:t>
            </a:r>
            <a:r>
              <a:rPr lang="en-US" altLang="zh-CN" dirty="0"/>
              <a:t>---</a:t>
            </a:r>
            <a:r>
              <a:rPr lang="zh-CN" altLang="en-US" dirty="0"/>
              <a:t>读库</a:t>
            </a:r>
            <a:r>
              <a:rPr lang="en-US" altLang="zh-CN" dirty="0"/>
              <a:t>—</a:t>
            </a:r>
            <a:r>
              <a:rPr lang="zh-CN" altLang="en-US" dirty="0"/>
              <a:t>可以多个</a:t>
            </a:r>
            <a:endParaRPr lang="en-US" altLang="zh-CN" dirty="0"/>
          </a:p>
          <a:p>
            <a:r>
              <a:rPr lang="zh-CN" altLang="en-US" dirty="0"/>
              <a:t>发布服务器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部分业务容忍延迟</a:t>
            </a:r>
            <a:endParaRPr lang="en-US" altLang="zh-CN" dirty="0"/>
          </a:p>
          <a:p>
            <a:r>
              <a:rPr lang="zh-CN" altLang="en-US" dirty="0"/>
              <a:t>不能容忍的就读主库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nosql</a:t>
            </a:r>
            <a:r>
              <a:rPr lang="zh-CN" altLang="en-US" dirty="0"/>
              <a:t>或者其他手段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9D4558-CDB3-46FE-86A2-CF1235C4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2" y="712480"/>
            <a:ext cx="4286364" cy="37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107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架构班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05" y="1304765"/>
            <a:ext cx="2041525" cy="306324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30" y="1203655"/>
            <a:ext cx="3773170" cy="184589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rtl="0" fontAlgn="ctr">
              <a:spcBef>
                <a:spcPts val="1000"/>
              </a:spcBef>
              <a:spcAft>
                <a:spcPts val="0"/>
              </a:spcAft>
              <a:buSzPct val="100000"/>
              <a:defRPr/>
            </a:pPr>
            <a:r>
              <a:rPr lang="en-US" altLang="zh-CN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20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点开始直播，</a:t>
            </a:r>
            <a:r>
              <a:rPr lang="en-US" altLang="zh-CN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O/RM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探究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手写</a:t>
            </a:r>
            <a:r>
              <a:rPr kumimoji="0" lang="en-US" altLang="zh-CN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O/RM</a:t>
            </a: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扩展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&amp;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封装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&amp;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定制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EF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源码解读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性能调优，整合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kumimoji="0" lang="zh-CN" altLang="en-US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73825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数据库主从复制篇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843630"/>
            <a:ext cx="8099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配置发布服务器</a:t>
            </a:r>
            <a:r>
              <a:rPr lang="en-US" altLang="zh-CN" dirty="0"/>
              <a:t>  ---</a:t>
            </a:r>
            <a:r>
              <a:rPr lang="zh-CN" altLang="en-US" dirty="0"/>
              <a:t>注意服务器名称统一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新建发布    </a:t>
            </a:r>
            <a:r>
              <a:rPr lang="en-US" altLang="zh-CN" dirty="0"/>
              <a:t>---</a:t>
            </a:r>
            <a:r>
              <a:rPr lang="zh-CN" altLang="en-US" dirty="0"/>
              <a:t>注意共享路径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新建订阅    </a:t>
            </a:r>
            <a:r>
              <a:rPr lang="en-US" altLang="zh-CN" dirty="0"/>
              <a:t>---</a:t>
            </a:r>
            <a:r>
              <a:rPr lang="zh-CN" altLang="en-US" dirty="0"/>
              <a:t>可以订阅多个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en-US" altLang="zh-CN" dirty="0"/>
              <a:t>use master  go</a:t>
            </a:r>
            <a:endParaRPr lang="zh-CN" altLang="zh-CN" dirty="0"/>
          </a:p>
          <a:p>
            <a:r>
              <a:rPr lang="en-US" altLang="zh-CN" dirty="0"/>
              <a:t>select @@</a:t>
            </a:r>
            <a:r>
              <a:rPr lang="en-US" altLang="zh-CN" dirty="0" err="1"/>
              <a:t>servername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select </a:t>
            </a:r>
            <a:r>
              <a:rPr lang="en-US" altLang="zh-CN" dirty="0" err="1"/>
              <a:t>serverproperty</a:t>
            </a:r>
            <a:r>
              <a:rPr lang="en-US" altLang="zh-CN" dirty="0"/>
              <a:t>(‘</a:t>
            </a:r>
            <a:r>
              <a:rPr lang="en-US" altLang="zh-CN" dirty="0" err="1"/>
              <a:t>servername</a:t>
            </a:r>
            <a:r>
              <a:rPr lang="en-US" altLang="zh-CN" dirty="0"/>
              <a:t>‘)</a:t>
            </a:r>
            <a:br>
              <a:rPr lang="en-US" altLang="zh-CN" dirty="0"/>
            </a:br>
            <a:r>
              <a:rPr lang="zh-CN" altLang="zh-CN" dirty="0"/>
              <a:t>检查名称</a:t>
            </a:r>
            <a:r>
              <a:rPr lang="en-US" altLang="zh-CN" dirty="0"/>
              <a:t>--</a:t>
            </a:r>
            <a:r>
              <a:rPr lang="zh-CN" altLang="zh-CN" dirty="0"/>
              <a:t>改名字就会失败</a:t>
            </a:r>
            <a:br>
              <a:rPr lang="en-US" altLang="zh-CN" dirty="0"/>
            </a:br>
            <a:r>
              <a:rPr lang="en-US" altLang="zh-CN" dirty="0" err="1"/>
              <a:t>sp_dropserver</a:t>
            </a:r>
            <a:r>
              <a:rPr lang="en-US" altLang="zh-CN" dirty="0"/>
              <a:t> ‘</a:t>
            </a:r>
            <a:r>
              <a:rPr lang="en-US" altLang="zh-CN" dirty="0" err="1"/>
              <a:t>old_server_name</a:t>
            </a:r>
            <a:r>
              <a:rPr lang="en-US" altLang="zh-CN" dirty="0"/>
              <a:t>‘ </a:t>
            </a:r>
            <a:br>
              <a:rPr lang="en-US" altLang="zh-CN" dirty="0"/>
            </a:br>
            <a:r>
              <a:rPr lang="en-US" altLang="zh-CN" dirty="0"/>
              <a:t> </a:t>
            </a:r>
            <a:r>
              <a:rPr lang="en-US" altLang="zh-CN" dirty="0" err="1"/>
              <a:t>sp_addserver</a:t>
            </a:r>
            <a:r>
              <a:rPr lang="en-US" altLang="zh-CN" dirty="0"/>
              <a:t> ‘</a:t>
            </a:r>
            <a:r>
              <a:rPr lang="en-US" altLang="zh-CN" dirty="0" err="1"/>
              <a:t>current_computer_name</a:t>
            </a:r>
            <a:r>
              <a:rPr lang="en-US" altLang="zh-CN" dirty="0"/>
              <a:t>‘, ‘local‘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88394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73825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数据库主从复制篇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843630"/>
            <a:ext cx="809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快照复制：变化频率低，变化数据大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事务复制：同步效率高，变化频繁，每个步骤都包含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合并复制：通常用于服务器到客户端的环境中，会冲突</a:t>
            </a:r>
          </a:p>
        </p:txBody>
      </p:sp>
    </p:spTree>
    <p:extLst>
      <p:ext uri="{BB962C8B-B14F-4D97-AF65-F5344CB8AC3E}">
        <p14:creationId xmlns:p14="http://schemas.microsoft.com/office/powerpoint/2010/main" val="76074836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主从复制代码篇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843630"/>
            <a:ext cx="809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配置文件多个链接，</a:t>
            </a:r>
            <a:r>
              <a:rPr lang="en-US" altLang="zh-CN" dirty="0"/>
              <a:t>one-write-n-read</a:t>
            </a:r>
          </a:p>
          <a:p>
            <a:pPr marL="342900" indent="-342900">
              <a:buAutoNum type="arabicPlain"/>
            </a:pPr>
            <a:r>
              <a:rPr lang="en-US" altLang="zh-CN" dirty="0" err="1"/>
              <a:t>SqlConnectionPool</a:t>
            </a:r>
            <a:r>
              <a:rPr lang="en-US" altLang="zh-CN" dirty="0"/>
              <a:t> And Dispatch</a:t>
            </a:r>
          </a:p>
          <a:p>
            <a:pPr marL="342900" indent="-342900">
              <a:buAutoNum type="arabicPlain"/>
            </a:pPr>
            <a:r>
              <a:rPr lang="zh-CN" altLang="en-US" dirty="0"/>
              <a:t>访问层提供默认链接并接受指定</a:t>
            </a:r>
          </a:p>
        </p:txBody>
      </p:sp>
    </p:spTree>
    <p:extLst>
      <p:ext uri="{BB962C8B-B14F-4D97-AF65-F5344CB8AC3E}">
        <p14:creationId xmlns:p14="http://schemas.microsoft.com/office/powerpoint/2010/main" val="199501524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按需更新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892809"/>
            <a:ext cx="8099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集合传值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Json</a:t>
            </a:r>
            <a:r>
              <a:rPr lang="zh-CN" altLang="en-US" dirty="0"/>
              <a:t>传值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实例克隆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欢喜就好</a:t>
            </a:r>
            <a:r>
              <a:rPr lang="en-US" altLang="zh-CN" dirty="0"/>
              <a:t>---</a:t>
            </a:r>
            <a:r>
              <a:rPr lang="zh-CN" altLang="en-US" dirty="0"/>
              <a:t>用实体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jsonPatch</a:t>
            </a:r>
            <a:r>
              <a:rPr lang="en-US" altLang="zh-CN" dirty="0"/>
              <a:t>---</a:t>
            </a:r>
            <a:r>
              <a:rPr lang="zh-CN" altLang="en-US" dirty="0"/>
              <a:t>小</a:t>
            </a:r>
            <a:r>
              <a:rPr lang="en-US" altLang="zh-CN" dirty="0"/>
              <a:t>T</a:t>
            </a:r>
          </a:p>
          <a:p>
            <a:pPr marL="342900" indent="-342900">
              <a:buAutoNum type="arabicPlain"/>
            </a:pPr>
            <a:r>
              <a:rPr lang="zh-CN" altLang="en-US" dirty="0"/>
              <a:t>健健</a:t>
            </a:r>
            <a:r>
              <a:rPr lang="en-US" altLang="zh-CN" dirty="0"/>
              <a:t>—</a:t>
            </a:r>
            <a:r>
              <a:rPr lang="zh-CN" altLang="en-US" dirty="0"/>
              <a:t>给属性扩展属性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初见</a:t>
            </a:r>
            <a:r>
              <a:rPr lang="en-US" altLang="zh-CN" dirty="0"/>
              <a:t>—</a:t>
            </a:r>
            <a:r>
              <a:rPr lang="zh-CN" altLang="en-US" dirty="0"/>
              <a:t>实体实时生成</a:t>
            </a:r>
            <a:r>
              <a:rPr lang="en-US" altLang="zh-CN" dirty="0" err="1"/>
              <a:t>sql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如上的小伙伴儿非常棒，希望能够动手并且分享</a:t>
            </a:r>
            <a:endParaRPr lang="en-US" altLang="zh-CN" dirty="0"/>
          </a:p>
          <a:p>
            <a:r>
              <a:rPr lang="en-US" altLang="zh-CN" dirty="0"/>
              <a:t>Eleven</a:t>
            </a:r>
            <a:r>
              <a:rPr lang="zh-CN" altLang="en-US" dirty="0"/>
              <a:t>非常愿意看到，，有惊喜的老师发</a:t>
            </a:r>
            <a:r>
              <a:rPr lang="en-US" altLang="zh-CN" dirty="0"/>
              <a:t>100</a:t>
            </a:r>
            <a:r>
              <a:rPr lang="zh-CN" altLang="en-US" dirty="0"/>
              <a:t>红包</a:t>
            </a:r>
            <a:endParaRPr lang="en-US" altLang="zh-CN" dirty="0"/>
          </a:p>
          <a:p>
            <a:pPr marL="342900" indent="-342900">
              <a:buAutoNum type="arabicPlai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53674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50870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数据库事务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(ACID)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843630"/>
            <a:ext cx="8099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 </a:t>
            </a:r>
            <a:r>
              <a:rPr lang="zh-CN" altLang="en-US" dirty="0"/>
              <a:t>原子性</a:t>
            </a:r>
            <a:r>
              <a:rPr lang="en-US" altLang="zh-CN" dirty="0"/>
              <a:t>--</a:t>
            </a:r>
            <a:r>
              <a:rPr lang="zh-CN" altLang="en-US" dirty="0"/>
              <a:t>要么都成功 要么 都是失败，不会出现中间情况</a:t>
            </a:r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C  </a:t>
            </a:r>
            <a:r>
              <a:rPr lang="zh-CN" altLang="en-US" dirty="0"/>
              <a:t>一致性</a:t>
            </a:r>
            <a:r>
              <a:rPr lang="en-US" altLang="zh-CN" dirty="0"/>
              <a:t>--</a:t>
            </a:r>
            <a:r>
              <a:rPr lang="zh-CN" altLang="en-US" dirty="0"/>
              <a:t>数据在执行前后得满足一致性状态，数据得都是有效合法</a:t>
            </a:r>
            <a:endParaRPr lang="en-US" altLang="zh-CN" dirty="0"/>
          </a:p>
          <a:p>
            <a:r>
              <a:rPr lang="zh-CN" altLang="en-US" dirty="0"/>
              <a:t>	</a:t>
            </a:r>
          </a:p>
          <a:p>
            <a:r>
              <a:rPr lang="en-US" altLang="zh-CN" dirty="0"/>
              <a:t>I   </a:t>
            </a:r>
            <a:r>
              <a:rPr lang="zh-CN" altLang="en-US" dirty="0"/>
              <a:t>隔离性</a:t>
            </a:r>
            <a:r>
              <a:rPr lang="en-US" altLang="zh-CN" dirty="0"/>
              <a:t>--</a:t>
            </a:r>
            <a:r>
              <a:rPr lang="zh-CN" altLang="en-US" dirty="0"/>
              <a:t>多个事务直接是互不影响的，看不到中间状态</a:t>
            </a:r>
            <a:endParaRPr lang="en-US" altLang="zh-CN" dirty="0"/>
          </a:p>
          <a:p>
            <a:r>
              <a:rPr lang="zh-CN" altLang="en-US" dirty="0"/>
              <a:t>		</a:t>
            </a:r>
          </a:p>
          <a:p>
            <a:r>
              <a:rPr lang="en-US" altLang="zh-CN" dirty="0"/>
              <a:t>D  </a:t>
            </a:r>
            <a:r>
              <a:rPr lang="zh-CN" altLang="en-US" dirty="0"/>
              <a:t>持久性</a:t>
            </a:r>
            <a:r>
              <a:rPr lang="en-US" altLang="zh-CN" dirty="0"/>
              <a:t>--</a:t>
            </a:r>
            <a:r>
              <a:rPr lang="zh-CN" altLang="en-US" dirty="0"/>
              <a:t>只要成功了，就一定会固化下来	</a:t>
            </a:r>
            <a:endParaRPr lang="en-US" altLang="zh-CN" dirty="0"/>
          </a:p>
          <a:p>
            <a:r>
              <a:rPr lang="zh-CN" alt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3911171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数据库事务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843630"/>
            <a:ext cx="8099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单一增删改操作默认自带事务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一个链接多个命令</a:t>
            </a:r>
            <a:r>
              <a:rPr lang="en-US" altLang="zh-CN" dirty="0"/>
              <a:t>(</a:t>
            </a:r>
            <a:r>
              <a:rPr lang="en-US" altLang="zh-CN" dirty="0" err="1"/>
              <a:t>DbContext</a:t>
            </a:r>
            <a:r>
              <a:rPr lang="en-US" altLang="zh-CN" dirty="0"/>
              <a:t>)</a:t>
            </a:r>
          </a:p>
          <a:p>
            <a:pPr marL="342900" indent="-342900">
              <a:buAutoNum type="arabicPlain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AutoNum type="arabicPlain"/>
            </a:pPr>
            <a:r>
              <a:rPr lang="zh-CN" altLang="en-US" dirty="0"/>
              <a:t>同一个库不同数据库链接</a:t>
            </a:r>
            <a:r>
              <a:rPr lang="en-US" altLang="zh-CN" dirty="0"/>
              <a:t>(</a:t>
            </a:r>
            <a:r>
              <a:rPr lang="en-US" altLang="zh-CN" dirty="0" err="1"/>
              <a:t>TranscationScope</a:t>
            </a:r>
            <a:r>
              <a:rPr lang="en-US" altLang="zh-CN" dirty="0"/>
              <a:t>)</a:t>
            </a:r>
          </a:p>
          <a:p>
            <a:pPr marL="342900" indent="-342900">
              <a:buFont typeface="Arial" panose="020B0604020202020204" pitchFamily="34" charset="0"/>
              <a:buAutoNum type="arabicPlain"/>
            </a:pP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不同的库不同的链接</a:t>
            </a:r>
            <a:r>
              <a:rPr lang="en-US" altLang="zh-CN" dirty="0"/>
              <a:t>-</a:t>
            </a:r>
            <a:r>
              <a:rPr lang="zh-CN" altLang="en-US" dirty="0"/>
              <a:t>分布式事务</a:t>
            </a:r>
            <a:r>
              <a:rPr lang="en-US" altLang="zh-CN" dirty="0"/>
              <a:t>(DTC)</a:t>
            </a:r>
          </a:p>
          <a:p>
            <a:r>
              <a:rPr lang="en-US" altLang="zh-CN" dirty="0"/>
              <a:t>      .NetCore2.1</a:t>
            </a:r>
            <a:r>
              <a:rPr lang="zh-CN" altLang="en-US" dirty="0"/>
              <a:t>就不再支持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498891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29582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分布式事务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-CAP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427990" y="2550167"/>
            <a:ext cx="3956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：分区容错</a:t>
            </a:r>
            <a:r>
              <a:rPr lang="en-US" altLang="zh-CN" dirty="0"/>
              <a:t>—</a:t>
            </a:r>
            <a:r>
              <a:rPr lang="zh-CN" altLang="en-US" dirty="0"/>
              <a:t>分布式一定成立	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：一致性	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：可用性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CAP</a:t>
            </a:r>
            <a:r>
              <a:rPr lang="zh-CN" altLang="en-US" dirty="0"/>
              <a:t>定理：</a:t>
            </a:r>
            <a:r>
              <a:rPr lang="en-US" altLang="zh-CN" dirty="0"/>
              <a:t>CAP</a:t>
            </a:r>
            <a:r>
              <a:rPr lang="zh-CN" altLang="en-US" dirty="0"/>
              <a:t>是不可能同时满足的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507326" y="987640"/>
            <a:ext cx="3660882" cy="28696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CB4C8BF-6144-4CB0-BB10-5EDDE0996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5" y="698501"/>
            <a:ext cx="2736190" cy="16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7981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23623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DTC-2PC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364055" y="843630"/>
            <a:ext cx="3236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TranscationScope</a:t>
            </a:r>
            <a:r>
              <a:rPr lang="en-US" altLang="zh-CN" dirty="0"/>
              <a:t>---DTC---</a:t>
            </a:r>
            <a:r>
              <a:rPr lang="en-US" altLang="zh-CN" dirty="0" err="1"/>
              <a:t>SqlServer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Distributed Transaction Coordinator--&gt;</a:t>
            </a:r>
            <a:r>
              <a:rPr lang="zh-CN" altLang="en-US" dirty="0"/>
              <a:t>属性</a:t>
            </a:r>
            <a:r>
              <a:rPr lang="en-US" altLang="zh-CN" dirty="0"/>
              <a:t>--&gt;</a:t>
            </a:r>
            <a:r>
              <a:rPr lang="zh-CN" altLang="en-US" dirty="0"/>
              <a:t>启动</a:t>
            </a:r>
            <a:endParaRPr lang="en-US" altLang="zh-CN" dirty="0"/>
          </a:p>
        </p:txBody>
      </p:sp>
      <p:pic>
        <p:nvPicPr>
          <p:cNvPr id="6" name="图片 5" descr="F5U9LM4{L@N5]UULVSE)DNS">
            <a:extLst>
              <a:ext uri="{FF2B5EF4-FFF2-40B4-BE49-F238E27FC236}">
                <a16:creationId xmlns:a16="http://schemas.microsoft.com/office/drawing/2014/main" id="{00000000-0008-0000-0500-00001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790950"/>
            <a:ext cx="3879735" cy="293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6064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数据库事务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843630"/>
            <a:ext cx="8099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.Net Core</a:t>
            </a:r>
            <a:r>
              <a:rPr lang="zh-CN" altLang="en-US" dirty="0"/>
              <a:t>目前暂未提供简单易用的</a:t>
            </a:r>
            <a:r>
              <a:rPr lang="en-US" altLang="zh-CN" dirty="0"/>
              <a:t>2PC</a:t>
            </a:r>
            <a:r>
              <a:rPr lang="zh-CN" altLang="en-US" dirty="0"/>
              <a:t>分布式事务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Try Confirm Cancel</a:t>
            </a:r>
          </a:p>
          <a:p>
            <a:endParaRPr lang="en-US" altLang="zh-CN" dirty="0"/>
          </a:p>
          <a:p>
            <a:r>
              <a:rPr lang="zh-CN" altLang="en-US" dirty="0"/>
              <a:t>本地消息表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673703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5315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条件查询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/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删除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843630"/>
            <a:ext cx="809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自定义条件查询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解决变量问题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参数化查询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58973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86113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O/RM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</a:t>
            </a:r>
            <a:r>
              <a:rPr lang="en-US" altLang="zh-CN" dirty="0"/>
              <a:t>-</a:t>
            </a:r>
            <a:r>
              <a:rPr lang="zh-CN" altLang="en-US" dirty="0"/>
              <a:t>关系映射（</a:t>
            </a:r>
            <a:r>
              <a:rPr lang="en-US" altLang="zh-CN" dirty="0"/>
              <a:t>OBJECT/RELATION MAPPING</a:t>
            </a:r>
            <a:r>
              <a:rPr lang="zh-CN" altLang="en-US" dirty="0"/>
              <a:t>），是随着面向对象的软件开发方法发展而产生的。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面向对象的开发方法是当今企业级应用开发环境中的主流开发方法，关系数据库是企业级应用环境中永久存放数据的主流数据存储系统。对象和关系数据是业务实体的两种表现形式，业务实体在内存中表现为对象，在数据库中表现为关系数据。内存中的对象之间存在关联和继承关系，而在数据库中，关系数据无法直接表达多对多关联和继承关系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对象</a:t>
            </a:r>
            <a:r>
              <a:rPr lang="en-US" altLang="zh-CN" dirty="0"/>
              <a:t>-</a:t>
            </a:r>
            <a:r>
              <a:rPr lang="zh-CN" altLang="en-US" dirty="0"/>
              <a:t>关系映射</a:t>
            </a:r>
            <a:r>
              <a:rPr lang="en-US" altLang="zh-CN" dirty="0"/>
              <a:t>(ORM)</a:t>
            </a:r>
            <a:r>
              <a:rPr lang="zh-CN" altLang="en-US" dirty="0"/>
              <a:t>系统一般以中间件的形式存在，主要实现程序对象到关系数据库数据的映射。</a:t>
            </a:r>
          </a:p>
        </p:txBody>
      </p:sp>
    </p:spTree>
    <p:extLst>
      <p:ext uri="{BB962C8B-B14F-4D97-AF65-F5344CB8AC3E}">
        <p14:creationId xmlns:p14="http://schemas.microsoft.com/office/powerpoint/2010/main" val="202769238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连表查询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1" y="843630"/>
            <a:ext cx="809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个表达式</a:t>
            </a:r>
            <a:endParaRPr lang="en-US" altLang="zh-CN" dirty="0"/>
          </a:p>
          <a:p>
            <a:r>
              <a:rPr lang="zh-CN" altLang="en-US" dirty="0"/>
              <a:t>分页</a:t>
            </a:r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查询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047713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10" name="图片 9" descr="logo">
            <a:extLst>
              <a:ext uri="{FF2B5EF4-FFF2-40B4-BE49-F238E27FC236}">
                <a16:creationId xmlns:a16="http://schemas.microsoft.com/office/drawing/2014/main" id="{1D33B235-1D28-40FD-9BDF-68B1215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B098A2-85F8-4A1C-BA40-6D8F1CFDD18E}"/>
              </a:ext>
            </a:extLst>
          </p:cNvPr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663DAD56-35F0-4F08-94DE-EE09A0A79C09}"/>
                </a:ext>
              </a:extLst>
            </p:cNvPr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135CA461-3BAF-4911-9A28-FAE59A354744}"/>
                </a:ext>
              </a:extLst>
            </p:cNvPr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DF535480-4C7D-4FF8-B4C4-D61735D3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160" y="1534582"/>
            <a:ext cx="1014025" cy="1016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35485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ORM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框架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6084105" y="1059645"/>
            <a:ext cx="2664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NHibernate</a:t>
            </a:r>
          </a:p>
          <a:p>
            <a:r>
              <a:rPr lang="en-US" altLang="zh-CN" dirty="0"/>
              <a:t>EF6 /</a:t>
            </a:r>
            <a:r>
              <a:rPr lang="en-US" altLang="zh-CN" dirty="0" err="1"/>
              <a:t>EFCore</a:t>
            </a:r>
            <a:endParaRPr lang="en-US" altLang="zh-CN" dirty="0"/>
          </a:p>
          <a:p>
            <a:r>
              <a:rPr lang="en-US" altLang="zh-CN" dirty="0" err="1"/>
              <a:t>LinqToSql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dapper </a:t>
            </a:r>
          </a:p>
          <a:p>
            <a:r>
              <a:rPr lang="en-US" altLang="zh-CN" dirty="0" err="1"/>
              <a:t>IBatis.Net</a:t>
            </a:r>
            <a:endParaRPr lang="en-US" altLang="zh-CN" dirty="0"/>
          </a:p>
          <a:p>
            <a:r>
              <a:rPr lang="en-US" altLang="zh-CN" b="1" dirty="0" err="1"/>
              <a:t>SmartSql</a:t>
            </a:r>
            <a:endParaRPr lang="en-US" altLang="zh-CN" b="1" dirty="0"/>
          </a:p>
          <a:p>
            <a:r>
              <a:rPr lang="en-US" altLang="zh-CN" dirty="0"/>
              <a:t>sugar </a:t>
            </a:r>
          </a:p>
          <a:p>
            <a:r>
              <a:rPr lang="en-US" altLang="zh-CN" dirty="0" err="1"/>
              <a:t>freesql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0D33F1-9DF8-4B66-A458-4BC5A85A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0" y="1059645"/>
            <a:ext cx="4782736" cy="266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747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98964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1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、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CRUD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的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API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通用增删改查</a:t>
            </a:r>
          </a:p>
        </p:txBody>
      </p:sp>
    </p:spTree>
    <p:extLst>
      <p:ext uri="{BB962C8B-B14F-4D97-AF65-F5344CB8AC3E}">
        <p14:creationId xmlns:p14="http://schemas.microsoft.com/office/powerpoint/2010/main" val="24985951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8521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、自定义查询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824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表达式目录树</a:t>
            </a:r>
          </a:p>
        </p:txBody>
      </p:sp>
    </p:spTree>
    <p:extLst>
      <p:ext uri="{BB962C8B-B14F-4D97-AF65-F5344CB8AC3E}">
        <p14:creationId xmlns:p14="http://schemas.microsoft.com/office/powerpoint/2010/main" val="29447396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10617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3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、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MAPPING METADATA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58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自动映射实现机制</a:t>
            </a:r>
          </a:p>
        </p:txBody>
      </p:sp>
    </p:spTree>
    <p:extLst>
      <p:ext uri="{BB962C8B-B14F-4D97-AF65-F5344CB8AC3E}">
        <p14:creationId xmlns:p14="http://schemas.microsoft.com/office/powerpoint/2010/main" val="40464550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41632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4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、事务、延迟、缓存等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O/RM</a:t>
            </a:r>
            <a:r>
              <a:rPr lang="zh-CN" altLang="en-US" dirty="0"/>
              <a:t>进阶特性实现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15822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撸码核心摘要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476250" y="4011850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</a:t>
            </a:r>
            <a:r>
              <a:rPr lang="zh-CN" altLang="en-US" dirty="0"/>
              <a:t>通用数据查询</a:t>
            </a:r>
            <a:r>
              <a:rPr lang="en-US" altLang="zh-CN" dirty="0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12321C-5165-46FF-9AF8-DE84C784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21" y="698501"/>
            <a:ext cx="4489214" cy="31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18000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816</Words>
  <Application>Microsoft Office PowerPoint</Application>
  <PresentationFormat>全屏显示(16:9)</PresentationFormat>
  <Paragraphs>136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 杨</cp:lastModifiedBy>
  <cp:revision>410</cp:revision>
  <dcterms:created xsi:type="dcterms:W3CDTF">2014-02-20T03:23:00Z</dcterms:created>
  <dcterms:modified xsi:type="dcterms:W3CDTF">2019-12-21T14:33:12Z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