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522" r:id="rId2"/>
    <p:sldId id="483" r:id="rId3"/>
    <p:sldId id="524" r:id="rId4"/>
    <p:sldId id="592" r:id="rId5"/>
    <p:sldId id="591" r:id="rId6"/>
    <p:sldId id="527" r:id="rId7"/>
    <p:sldId id="525" r:id="rId8"/>
    <p:sldId id="528" r:id="rId9"/>
    <p:sldId id="597" r:id="rId10"/>
    <p:sldId id="596" r:id="rId11"/>
    <p:sldId id="638" r:id="rId12"/>
    <p:sldId id="639" r:id="rId13"/>
    <p:sldId id="513" r:id="rId14"/>
    <p:sldId id="458" r:id="rId15"/>
    <p:sldId id="542" r:id="rId16"/>
    <p:sldId id="607" r:id="rId17"/>
    <p:sldId id="546" r:id="rId18"/>
    <p:sldId id="545" r:id="rId19"/>
    <p:sldId id="618" r:id="rId20"/>
    <p:sldId id="617" r:id="rId21"/>
    <p:sldId id="621" r:id="rId22"/>
    <p:sldId id="620" r:id="rId23"/>
    <p:sldId id="619" r:id="rId24"/>
    <p:sldId id="548" r:id="rId25"/>
    <p:sldId id="640" r:id="rId26"/>
    <p:sldId id="624" r:id="rId27"/>
    <p:sldId id="539" r:id="rId28"/>
    <p:sldId id="554" r:id="rId29"/>
    <p:sldId id="628" r:id="rId30"/>
    <p:sldId id="647" r:id="rId31"/>
    <p:sldId id="555" r:id="rId32"/>
    <p:sldId id="625" r:id="rId33"/>
    <p:sldId id="642" r:id="rId34"/>
    <p:sldId id="557" r:id="rId35"/>
    <p:sldId id="562" r:id="rId36"/>
    <p:sldId id="372" r:id="rId37"/>
    <p:sldId id="559" r:id="rId38"/>
    <p:sldId id="558" r:id="rId39"/>
    <p:sldId id="560" r:id="rId40"/>
    <p:sldId id="561" r:id="rId41"/>
    <p:sldId id="626" r:id="rId42"/>
    <p:sldId id="641" r:id="rId43"/>
    <p:sldId id="643" r:id="rId44"/>
    <p:sldId id="645" r:id="rId45"/>
    <p:sldId id="646" r:id="rId46"/>
    <p:sldId id="644" r:id="rId47"/>
    <p:sldId id="585" r:id="rId48"/>
    <p:sldId id="589" r:id="rId49"/>
    <p:sldId id="586" r:id="rId50"/>
    <p:sldId id="631" r:id="rId51"/>
    <p:sldId id="587" r:id="rId52"/>
    <p:sldId id="590" r:id="rId53"/>
    <p:sldId id="633" r:id="rId54"/>
    <p:sldId id="648" r:id="rId55"/>
    <p:sldId id="584" r:id="rId56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>
    <p:extLst>
      <p:ext uri="{19B8F6BF-5375-455C-9EA6-DF929625EA0E}">
        <p15:presenceInfo xmlns:p15="http://schemas.microsoft.com/office/powerpoint/2012/main" userId="徐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86" y="130"/>
      </p:cViewPr>
      <p:guideLst>
        <p:guide orient="horz" pos="15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2020/4/19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1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459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0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0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39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520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21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27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58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79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05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73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75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53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4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e.qq.com/admin/index.html#/v2/course_admin/pla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ginx.org/en/download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thank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tnet.microsoft.com/download/dotnet-core/thank-you/runtime-aspnetcore-3.1.2-windows-hosting-bundle-install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3.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41659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专题准时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开始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81F822-041C-4126-B0B2-76E2FDD3578E}"/>
              </a:ext>
            </a:extLst>
          </p:cNvPr>
          <p:cNvSpPr txBox="1"/>
          <p:nvPr/>
        </p:nvSpPr>
        <p:spPr>
          <a:xfrm>
            <a:off x="501651" y="747265"/>
            <a:ext cx="5078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</a:t>
            </a:r>
            <a:r>
              <a:rPr lang="zh-CN" altLang="en-US" dirty="0"/>
              <a:t>： 小伙伴儿们</a:t>
            </a:r>
            <a:r>
              <a:rPr lang="en-US" altLang="zh-CN" dirty="0"/>
              <a:t>,</a:t>
            </a:r>
            <a:r>
              <a:rPr lang="zh-CN" altLang="en-US" dirty="0"/>
              <a:t>晚上好</a:t>
            </a:r>
            <a:r>
              <a:rPr lang="en-US" altLang="zh-CN" dirty="0"/>
              <a:t>~  </a:t>
            </a:r>
            <a:r>
              <a:rPr lang="zh-CN" altLang="en-US" dirty="0"/>
              <a:t>好久不见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今晚</a:t>
            </a:r>
            <a:r>
              <a:rPr lang="en-US" altLang="zh-CN" dirty="0"/>
              <a:t>Richard</a:t>
            </a:r>
            <a:r>
              <a:rPr lang="zh-CN" altLang="en-US" dirty="0"/>
              <a:t>老师给大家分享</a:t>
            </a:r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能听到</a:t>
            </a:r>
            <a:r>
              <a:rPr lang="en-US" altLang="zh-CN" dirty="0"/>
              <a:t>Richard</a:t>
            </a:r>
            <a:r>
              <a:rPr lang="zh-CN" altLang="en-US" dirty="0"/>
              <a:t>老师讲话的（</a:t>
            </a:r>
            <a:r>
              <a:rPr lang="zh-CN" altLang="en-US" dirty="0">
                <a:solidFill>
                  <a:srgbClr val="FF0000"/>
                </a:solidFill>
              </a:rPr>
              <a:t>声音清晰</a:t>
            </a:r>
            <a:r>
              <a:rPr lang="zh-CN" altLang="en-US" dirty="0"/>
              <a:t>），能看到</a:t>
            </a:r>
            <a:r>
              <a:rPr lang="en-US" altLang="zh-CN" dirty="0" err="1"/>
              <a:t>Richad</a:t>
            </a:r>
            <a:r>
              <a:rPr lang="zh-CN" altLang="en-US" dirty="0"/>
              <a:t>老师</a:t>
            </a:r>
            <a:endParaRPr lang="en-US" altLang="zh-CN" dirty="0"/>
          </a:p>
          <a:p>
            <a:r>
              <a:rPr lang="zh-CN" altLang="en-US" dirty="0"/>
              <a:t>这个刷照  刷个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C2049D-8FF8-4949-BC6E-166C98DB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70" y="747265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5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设置首页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24284" y="698501"/>
            <a:ext cx="860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ym typeface="Impact" panose="020B0806030902050204" pitchFamily="2" charset="0"/>
              </a:rPr>
              <a:t>launchSettings</a:t>
            </a:r>
            <a:r>
              <a:rPr lang="zh-CN" altLang="en-US" dirty="0">
                <a:sym typeface="Impact" panose="020B0806030902050204" pitchFamily="2" charset="0"/>
              </a:rPr>
              <a:t>：</a:t>
            </a:r>
            <a:r>
              <a:rPr lang="en-US" altLang="zh-CN" dirty="0"/>
              <a:t>profiles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523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3480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集成日志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427451-032F-4C86-BFC7-8970DA0A14A0}"/>
              </a:ext>
            </a:extLst>
          </p:cNvPr>
          <p:cNvSpPr txBox="1"/>
          <p:nvPr/>
        </p:nvSpPr>
        <p:spPr>
          <a:xfrm>
            <a:off x="476250" y="699736"/>
            <a:ext cx="524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决不能让没有任何监控的项目上线！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Log4Net</a:t>
            </a: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			-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4C3B05-FCD6-496F-968E-F9A2C6E7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80" y="698501"/>
            <a:ext cx="2846264" cy="26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81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4259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集成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Log4Net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05703"/>
            <a:ext cx="7992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</a:t>
            </a:r>
            <a:r>
              <a:rPr lang="en-US" altLang="zh-CN" dirty="0" err="1">
                <a:sym typeface="Impact" panose="020B0806030902050204" pitchFamily="2" charset="0"/>
              </a:rPr>
              <a:t>Nuget</a:t>
            </a:r>
            <a:r>
              <a:rPr lang="zh-CN" altLang="en-US" dirty="0">
                <a:sym typeface="Impact" panose="020B0806030902050204" pitchFamily="2" charset="0"/>
              </a:rPr>
              <a:t>引入</a:t>
            </a:r>
            <a:r>
              <a:rPr lang="en-US" altLang="zh-CN" dirty="0">
                <a:sym typeface="Impact" panose="020B0806030902050204" pitchFamily="2" charset="0"/>
              </a:rPr>
              <a:t>log4net/ Microsoft.Extensions.Logging.Log4Net.AspNetCore</a:t>
            </a:r>
            <a:r>
              <a:rPr lang="zh-CN" altLang="en-US" dirty="0">
                <a:sym typeface="Impact" panose="020B0806030902050204" pitchFamily="2" charset="0"/>
              </a:rPr>
              <a:t>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</a:t>
            </a:r>
            <a:r>
              <a:rPr lang="zh-CN" altLang="en-US" dirty="0">
                <a:sym typeface="Impact" panose="020B0806030902050204" pitchFamily="2" charset="0"/>
              </a:rPr>
              <a:t>增加配置</a:t>
            </a:r>
            <a:r>
              <a:rPr lang="en-US" altLang="zh-CN" dirty="0">
                <a:sym typeface="Impact" panose="020B0806030902050204" pitchFamily="2" charset="0"/>
              </a:rPr>
              <a:t>log4net</a:t>
            </a:r>
            <a:r>
              <a:rPr lang="zh-CN" altLang="en-US" dirty="0">
                <a:sym typeface="Impact" panose="020B0806030902050204" pitchFamily="2" charset="0"/>
              </a:rPr>
              <a:t>配置文件；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   </a:t>
            </a:r>
            <a:r>
              <a:rPr lang="zh-CN" altLang="en-US" dirty="0">
                <a:sym typeface="Impact" panose="020B0806030902050204" pitchFamily="2" charset="0"/>
              </a:rPr>
              <a:t>使用配置文件：</a:t>
            </a:r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 </a:t>
            </a:r>
            <a:endParaRPr lang="en-US" altLang="zh-CN" dirty="0">
              <a:sym typeface="Impact" panose="020B08060309020502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5883C3-F575-4D7D-9357-27DEC5F1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1707690"/>
            <a:ext cx="6158494" cy="13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7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700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调用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05703"/>
            <a:ext cx="799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 </a:t>
            </a:r>
            <a:r>
              <a:rPr lang="zh-CN" altLang="en-US" dirty="0">
                <a:sym typeface="Impact" panose="020B0806030902050204" pitchFamily="2" charset="0"/>
              </a:rPr>
              <a:t>浏览器调用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2    Swagger </a:t>
            </a:r>
            <a:r>
              <a:rPr lang="zh-CN" altLang="en-US" dirty="0">
                <a:sym typeface="Impact" panose="020B0806030902050204" pitchFamily="2" charset="0"/>
              </a:rPr>
              <a:t>调用；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 startAt="3"/>
            </a:pPr>
            <a:r>
              <a:rPr lang="zh-CN" altLang="en-US" dirty="0">
                <a:sym typeface="Impact" panose="020B0806030902050204" pitchFamily="2" charset="0"/>
              </a:rPr>
              <a:t>后端模拟</a:t>
            </a:r>
            <a:r>
              <a:rPr lang="en-US" altLang="zh-CN" dirty="0">
                <a:sym typeface="Impact" panose="020B0806030902050204" pitchFamily="2" charset="0"/>
              </a:rPr>
              <a:t>Http</a:t>
            </a:r>
            <a:r>
              <a:rPr lang="zh-CN" altLang="en-US" dirty="0">
                <a:sym typeface="Impact" panose="020B0806030902050204" pitchFamily="2" charset="0"/>
              </a:rPr>
              <a:t>请求调用；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 startAt="3"/>
            </a:pPr>
            <a:r>
              <a:rPr lang="en-US" altLang="zh-CN" dirty="0">
                <a:sym typeface="Impact" panose="020B0806030902050204" pitchFamily="2" charset="0"/>
              </a:rPr>
              <a:t> </a:t>
            </a:r>
            <a:r>
              <a:rPr lang="en-US" altLang="zh-CN" dirty="0" err="1">
                <a:sym typeface="Impact" panose="020B0806030902050204" pitchFamily="2" charset="0"/>
              </a:rPr>
              <a:t>PostMan</a:t>
            </a:r>
            <a:r>
              <a:rPr lang="zh-CN" altLang="en-US" dirty="0">
                <a:sym typeface="Impact" panose="020B0806030902050204" pitchFamily="2" charset="0"/>
              </a:rPr>
              <a:t>调用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  <a:p>
            <a:pPr marL="342900" indent="-342900">
              <a:buAutoNum type="arabicPeriod"/>
            </a:pP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1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5007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AOP--Filter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E27112-4B5C-4AAF-98EC-656373C194DC}"/>
              </a:ext>
            </a:extLst>
          </p:cNvPr>
          <p:cNvSpPr/>
          <p:nvPr/>
        </p:nvSpPr>
        <p:spPr>
          <a:xfrm>
            <a:off x="2051825" y="584769"/>
            <a:ext cx="4910804" cy="4285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BasePage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A5FCDA-2C28-4C13-861B-193B827B09F5}"/>
              </a:ext>
            </a:extLst>
          </p:cNvPr>
          <p:cNvSpPr/>
          <p:nvPr/>
        </p:nvSpPr>
        <p:spPr>
          <a:xfrm>
            <a:off x="1403780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用户管理业务逻辑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DC4F3-8674-4CAF-82AD-6AD9EE1903A3}"/>
              </a:ext>
            </a:extLst>
          </p:cNvPr>
          <p:cNvSpPr/>
          <p:nvPr/>
        </p:nvSpPr>
        <p:spPr>
          <a:xfrm>
            <a:off x="1403778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78530B-00B1-4798-821C-4EA6DB006F9C}"/>
              </a:ext>
            </a:extLst>
          </p:cNvPr>
          <p:cNvSpPr/>
          <p:nvPr/>
        </p:nvSpPr>
        <p:spPr>
          <a:xfrm>
            <a:off x="1403778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C76317-FA78-4E99-AE2A-ACEB748F3498}"/>
              </a:ext>
            </a:extLst>
          </p:cNvPr>
          <p:cNvSpPr/>
          <p:nvPr/>
        </p:nvSpPr>
        <p:spPr>
          <a:xfrm>
            <a:off x="1403777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62DD4F-564A-420F-997C-7824B733FBF3}"/>
              </a:ext>
            </a:extLst>
          </p:cNvPr>
          <p:cNvSpPr/>
          <p:nvPr/>
        </p:nvSpPr>
        <p:spPr>
          <a:xfrm>
            <a:off x="1403776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474CCAA-C9FA-4A58-A558-EF1598739A96}"/>
              </a:ext>
            </a:extLst>
          </p:cNvPr>
          <p:cNvSpPr/>
          <p:nvPr/>
        </p:nvSpPr>
        <p:spPr>
          <a:xfrm>
            <a:off x="3203905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菜单管理业务逻辑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467EBC-586B-43BE-8D00-F0A294170112}"/>
              </a:ext>
            </a:extLst>
          </p:cNvPr>
          <p:cNvSpPr/>
          <p:nvPr/>
        </p:nvSpPr>
        <p:spPr>
          <a:xfrm>
            <a:off x="3203903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A96926-4680-4E8C-911A-AB007B3BB4C8}"/>
              </a:ext>
            </a:extLst>
          </p:cNvPr>
          <p:cNvSpPr/>
          <p:nvPr/>
        </p:nvSpPr>
        <p:spPr>
          <a:xfrm>
            <a:off x="3203903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063C81-31C6-4999-9B23-E1C73EE4C3DE}"/>
              </a:ext>
            </a:extLst>
          </p:cNvPr>
          <p:cNvSpPr/>
          <p:nvPr/>
        </p:nvSpPr>
        <p:spPr>
          <a:xfrm>
            <a:off x="3203902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C6F6A7-FC1B-4E68-A38A-099B53364800}"/>
              </a:ext>
            </a:extLst>
          </p:cNvPr>
          <p:cNvSpPr/>
          <p:nvPr/>
        </p:nvSpPr>
        <p:spPr>
          <a:xfrm>
            <a:off x="3203901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A6EFC51-FD4F-4DB8-BC3A-461B4328D8FB}"/>
              </a:ext>
            </a:extLst>
          </p:cNvPr>
          <p:cNvSpPr/>
          <p:nvPr/>
        </p:nvSpPr>
        <p:spPr>
          <a:xfrm>
            <a:off x="5076039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商品管理业务逻辑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6C1730-2FED-4FE1-AE6A-4C439E7C59E2}"/>
              </a:ext>
            </a:extLst>
          </p:cNvPr>
          <p:cNvSpPr/>
          <p:nvPr/>
        </p:nvSpPr>
        <p:spPr>
          <a:xfrm>
            <a:off x="5076037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77B460-B108-4071-95F6-596FE3714759}"/>
              </a:ext>
            </a:extLst>
          </p:cNvPr>
          <p:cNvSpPr/>
          <p:nvPr/>
        </p:nvSpPr>
        <p:spPr>
          <a:xfrm>
            <a:off x="5076037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A8208E-D6D4-4C1F-B10C-416059F114FA}"/>
              </a:ext>
            </a:extLst>
          </p:cNvPr>
          <p:cNvSpPr/>
          <p:nvPr/>
        </p:nvSpPr>
        <p:spPr>
          <a:xfrm>
            <a:off x="5076036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045178-5343-461A-BF26-2FBDD1C221FA}"/>
              </a:ext>
            </a:extLst>
          </p:cNvPr>
          <p:cNvSpPr/>
          <p:nvPr/>
        </p:nvSpPr>
        <p:spPr>
          <a:xfrm>
            <a:off x="5076035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8780DF0-0692-4191-909D-A94016B127F3}"/>
              </a:ext>
            </a:extLst>
          </p:cNvPr>
          <p:cNvSpPr/>
          <p:nvPr/>
        </p:nvSpPr>
        <p:spPr>
          <a:xfrm>
            <a:off x="6804157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订单管理业务逻辑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E8D2CD-B794-46A9-BA6E-C8F63DB6FBC5}"/>
              </a:ext>
            </a:extLst>
          </p:cNvPr>
          <p:cNvSpPr/>
          <p:nvPr/>
        </p:nvSpPr>
        <p:spPr>
          <a:xfrm>
            <a:off x="6804155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6FE7B9-C643-4F73-9F68-9143B5C90570}"/>
              </a:ext>
            </a:extLst>
          </p:cNvPr>
          <p:cNvSpPr/>
          <p:nvPr/>
        </p:nvSpPr>
        <p:spPr>
          <a:xfrm>
            <a:off x="6804155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ECB931-1C38-440C-9E97-1BC8C43C63C7}"/>
              </a:ext>
            </a:extLst>
          </p:cNvPr>
          <p:cNvSpPr/>
          <p:nvPr/>
        </p:nvSpPr>
        <p:spPr>
          <a:xfrm>
            <a:off x="6804154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7D201A-2A8B-4CB8-A74B-D89A5E05269B}"/>
              </a:ext>
            </a:extLst>
          </p:cNvPr>
          <p:cNvSpPr/>
          <p:nvPr/>
        </p:nvSpPr>
        <p:spPr>
          <a:xfrm>
            <a:off x="6804153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ED1CC7-93E7-4D82-B30D-BBF4C9EBE076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835810" y="1013301"/>
            <a:ext cx="2671417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7A86ED-8F15-47D4-A9E4-9DAD782403E2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3635935" y="1013301"/>
            <a:ext cx="87129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F425-6531-4D6F-8B48-B0E695D164A2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4507227" y="1013301"/>
            <a:ext cx="100084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3F8E43F-5035-4273-80F8-A8CA0D449AD7}"/>
              </a:ext>
            </a:extLst>
          </p:cNvPr>
          <p:cNvCxnSpPr>
            <a:cxnSpLocks/>
            <a:stCxn id="38" idx="0"/>
            <a:endCxn id="3" idx="2"/>
          </p:cNvCxnSpPr>
          <p:nvPr/>
        </p:nvCxnSpPr>
        <p:spPr>
          <a:xfrm flipH="1" flipV="1">
            <a:off x="4507227" y="1013301"/>
            <a:ext cx="2728960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7F3DCDB-22C0-48E6-B0EF-0EC392B1C2C2}"/>
              </a:ext>
            </a:extLst>
          </p:cNvPr>
          <p:cNvSpPr/>
          <p:nvPr/>
        </p:nvSpPr>
        <p:spPr>
          <a:xfrm>
            <a:off x="501650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A81EEFD-8FCA-4131-878B-7F9382F45C2D}"/>
              </a:ext>
            </a:extLst>
          </p:cNvPr>
          <p:cNvSpPr/>
          <p:nvPr/>
        </p:nvSpPr>
        <p:spPr>
          <a:xfrm>
            <a:off x="243649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DD6C38-9503-47CF-A417-6CFB22105603}"/>
              </a:ext>
            </a:extLst>
          </p:cNvPr>
          <p:cNvSpPr/>
          <p:nvPr/>
        </p:nvSpPr>
        <p:spPr>
          <a:xfrm>
            <a:off x="4185826" y="2731979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4CA05C4-BCFC-4565-BEEA-9A7B87606ED5}"/>
              </a:ext>
            </a:extLst>
          </p:cNvPr>
          <p:cNvSpPr/>
          <p:nvPr/>
        </p:nvSpPr>
        <p:spPr>
          <a:xfrm>
            <a:off x="597547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37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8539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Core-Filter   </a:t>
            </a:r>
            <a:r>
              <a:rPr lang="en-US" altLang="zh-CN" sz="2400" dirty="0"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1923705"/>
            <a:ext cx="8560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Core  </a:t>
            </a:r>
            <a:r>
              <a:rPr lang="en-US" altLang="zh-CN" b="1" dirty="0" err="1"/>
              <a:t>WebApi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1   </a:t>
            </a:r>
            <a:r>
              <a:rPr lang="zh-CN" altLang="en-US" dirty="0"/>
              <a:t>授权过滤器</a:t>
            </a:r>
            <a:r>
              <a:rPr lang="en-US" altLang="zh-CN" dirty="0" err="1"/>
              <a:t>AuthorizeAttribute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异常过滤器</a:t>
            </a:r>
            <a:r>
              <a:rPr lang="en-US" altLang="zh-CN" dirty="0" err="1"/>
              <a:t>IExceptionFilter</a:t>
            </a:r>
            <a:r>
              <a:rPr lang="en-US" altLang="zh-CN" dirty="0"/>
              <a:t>, </a:t>
            </a:r>
            <a:r>
              <a:rPr lang="en-US" altLang="zh-CN" dirty="0" err="1"/>
              <a:t>IAsyncExceptionFilter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方法过滤器</a:t>
            </a:r>
            <a:r>
              <a:rPr lang="en-US" altLang="zh-CN" dirty="0" err="1"/>
              <a:t>ActionFilterAttribute</a:t>
            </a:r>
            <a:r>
              <a:rPr lang="en-US" altLang="zh-CN" dirty="0"/>
              <a:t>, </a:t>
            </a:r>
            <a:r>
              <a:rPr lang="en-US" altLang="zh-CN" dirty="0" err="1"/>
              <a:t>IActionFilter</a:t>
            </a:r>
            <a:r>
              <a:rPr lang="en-US" altLang="zh-CN" dirty="0"/>
              <a:t>, </a:t>
            </a:r>
            <a:r>
              <a:rPr lang="en-US" altLang="zh-CN" dirty="0" err="1"/>
              <a:t>IAsyncActionFilter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   </a:t>
            </a:r>
            <a:r>
              <a:rPr lang="zh-CN" altLang="en-US" dirty="0">
                <a:solidFill>
                  <a:srgbClr val="FF0000"/>
                </a:solidFill>
              </a:rPr>
              <a:t>资源过滤器</a:t>
            </a:r>
            <a:r>
              <a:rPr lang="en-US" altLang="zh-CN" dirty="0" err="1">
                <a:solidFill>
                  <a:srgbClr val="FF0000"/>
                </a:solidFill>
              </a:rPr>
              <a:t>IResourceFilter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   </a:t>
            </a:r>
            <a:r>
              <a:rPr lang="zh-CN" altLang="en-US" dirty="0">
                <a:solidFill>
                  <a:srgbClr val="FF0000"/>
                </a:solidFill>
              </a:rPr>
              <a:t>结果过滤器</a:t>
            </a:r>
            <a:r>
              <a:rPr lang="en-US" altLang="zh-CN" dirty="0" err="1">
                <a:solidFill>
                  <a:srgbClr val="FF0000"/>
                </a:solidFill>
              </a:rPr>
              <a:t>ResultFilterAttribute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IResultFilter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IAsyncResultFilter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4B0B85-02C8-4AE2-9FA7-5B9459C24455}"/>
              </a:ext>
            </a:extLst>
          </p:cNvPr>
          <p:cNvSpPr txBox="1"/>
          <p:nvPr/>
        </p:nvSpPr>
        <p:spPr>
          <a:xfrm>
            <a:off x="476250" y="623429"/>
            <a:ext cx="856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Asp.Net</a:t>
            </a:r>
            <a:r>
              <a:rPr lang="en-US" altLang="zh-CN" b="1" dirty="0"/>
              <a:t> </a:t>
            </a:r>
            <a:r>
              <a:rPr lang="en-US" altLang="zh-CN" b="1" dirty="0" err="1"/>
              <a:t>WebApi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1   </a:t>
            </a:r>
            <a:r>
              <a:rPr lang="zh-CN" altLang="en-US" dirty="0"/>
              <a:t>授权过滤器</a:t>
            </a:r>
            <a:r>
              <a:rPr lang="en-US" altLang="zh-CN" dirty="0" err="1"/>
              <a:t>IAuthorizationFilter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异常过滤器</a:t>
            </a:r>
            <a:r>
              <a:rPr lang="en-US" altLang="zh-CN" dirty="0" err="1"/>
              <a:t>IExceptionFilter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方法过滤器</a:t>
            </a:r>
            <a:r>
              <a:rPr lang="en-US" altLang="zh-CN" dirty="0" err="1"/>
              <a:t>IActionFilter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6420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8539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Core-Filter   </a:t>
            </a:r>
            <a:r>
              <a:rPr lang="en-US" altLang="zh-CN" sz="2400" dirty="0">
                <a:solidFill>
                  <a:srgbClr val="FF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</a:t>
            </a:r>
            <a:r>
              <a:rPr lang="en-US" altLang="zh-CN" sz="2400" dirty="0"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126DD-F2F2-48C8-B600-A7CAC5EA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90" y="574435"/>
            <a:ext cx="3770055" cy="31503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C2FBC-5C96-4179-AA28-8CDD0214C276}"/>
              </a:ext>
            </a:extLst>
          </p:cNvPr>
          <p:cNvSpPr txBox="1"/>
          <p:nvPr/>
        </p:nvSpPr>
        <p:spPr>
          <a:xfrm>
            <a:off x="804132" y="3724806"/>
            <a:ext cx="34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WebApi</a:t>
            </a:r>
            <a:r>
              <a:rPr lang="en-US" altLang="zh-CN" dirty="0"/>
              <a:t> Filter</a:t>
            </a:r>
            <a:r>
              <a:rPr lang="zh-CN" altLang="en-US" dirty="0"/>
              <a:t>时序图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72D548-97EC-47B1-9114-48EC0010D198}"/>
              </a:ext>
            </a:extLst>
          </p:cNvPr>
          <p:cNvSpPr txBox="1"/>
          <p:nvPr/>
        </p:nvSpPr>
        <p:spPr>
          <a:xfrm>
            <a:off x="4542829" y="3724806"/>
            <a:ext cx="41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r>
              <a:rPr lang="en-US" altLang="zh-CN" dirty="0"/>
              <a:t> Filter</a:t>
            </a:r>
            <a:r>
              <a:rPr lang="zh-CN" altLang="en-US" dirty="0"/>
              <a:t>时序图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1E6FA4-9081-4A09-93CC-26211612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15635"/>
            <a:ext cx="3375700" cy="28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28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3071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IResourceFilter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8354" y="722558"/>
            <a:ext cx="834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依赖于：</a:t>
            </a:r>
            <a:r>
              <a:rPr lang="en-US" altLang="zh-CN" dirty="0" err="1"/>
              <a:t>Microsoft.AspNetCore.Mvc.Filters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授权后运行。</a:t>
            </a:r>
          </a:p>
          <a:p>
            <a:r>
              <a:rPr lang="en-US" altLang="zh-CN" dirty="0"/>
              <a:t>3   </a:t>
            </a:r>
            <a:r>
              <a:rPr lang="en-US" altLang="zh-CN" dirty="0" err="1"/>
              <a:t>OnResourceExecuting</a:t>
            </a:r>
            <a:r>
              <a:rPr lang="en-US" altLang="zh-CN" dirty="0"/>
              <a:t> </a:t>
            </a:r>
            <a:r>
              <a:rPr lang="zh-CN" altLang="en-US" dirty="0"/>
              <a:t>在筛选器管道的其余阶段之前运行代码。</a:t>
            </a:r>
          </a:p>
          <a:p>
            <a:r>
              <a:rPr lang="en-US" altLang="zh-CN" dirty="0"/>
              <a:t>4   </a:t>
            </a:r>
            <a:r>
              <a:rPr lang="en-US" altLang="zh-CN" dirty="0" err="1"/>
              <a:t>OnResourceExecuted</a:t>
            </a:r>
            <a:r>
              <a:rPr lang="en-US" altLang="zh-CN" dirty="0"/>
              <a:t> </a:t>
            </a:r>
            <a:r>
              <a:rPr lang="zh-CN" altLang="en-US" dirty="0"/>
              <a:t>在管道的其余阶段完成之后运行代码。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1428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995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ActionFilter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698501"/>
            <a:ext cx="856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en-US" altLang="zh-CN" dirty="0" err="1"/>
              <a:t>ActionFilterAttribute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IActionFilter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en-US" altLang="zh-CN" dirty="0" err="1"/>
              <a:t>IAsyncActionFilter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7173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7772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大家觉得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ActionFilter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适合做什么？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665516"/>
            <a:ext cx="856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接口权限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记日志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性能监控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1836075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23807"/>
            <a:ext cx="48367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9404" y="1417210"/>
            <a:ext cx="3737510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Asp.NetCoreWebApi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专题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CoreWebApi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环境配置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项目搭建与部署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WebApi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调用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Swagger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配置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集成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log4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日志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Core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WebApi-Aop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Filter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925523" y="1197267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698" y="1163754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72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398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支持依赖注入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867655"/>
            <a:ext cx="8560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en-US" altLang="zh-CN" dirty="0" err="1"/>
              <a:t>TypeFilter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ServiceFilter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en-US" altLang="zh-CN" dirty="0" err="1"/>
              <a:t>services.AddMvc</a:t>
            </a:r>
            <a:r>
              <a:rPr lang="en-US" altLang="zh-CN" dirty="0"/>
              <a:t>(option =&gt; {</a:t>
            </a:r>
          </a:p>
          <a:p>
            <a:r>
              <a:rPr lang="en-US" altLang="zh-CN" dirty="0"/>
              <a:t>                	</a:t>
            </a:r>
            <a:r>
              <a:rPr lang="en-US" altLang="zh-CN" dirty="0" err="1"/>
              <a:t>option.Filters.Add</a:t>
            </a:r>
            <a:r>
              <a:rPr lang="en-US" altLang="zh-CN" dirty="0"/>
              <a:t>(</a:t>
            </a: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CustomActionFilterAttribute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20558127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6318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为什么可以依赖注入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48614" y="698501"/>
            <a:ext cx="85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不就是实现了一个</a:t>
            </a:r>
            <a:r>
              <a:rPr lang="en-US" altLang="zh-CN" dirty="0" err="1"/>
              <a:t>IFilterFactory</a:t>
            </a:r>
            <a:r>
              <a:rPr lang="zh-CN" altLang="en-US" dirty="0"/>
              <a:t>接口嘛！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77456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多种注册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758826"/>
            <a:ext cx="856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</a:t>
            </a:r>
            <a:r>
              <a:rPr lang="zh-CN" altLang="en-US" dirty="0"/>
              <a:t>方法注册</a:t>
            </a:r>
            <a:endParaRPr lang="en-US" altLang="zh-CN" dirty="0"/>
          </a:p>
          <a:p>
            <a:r>
              <a:rPr lang="en-US" altLang="zh-CN" dirty="0"/>
              <a:t>2    </a:t>
            </a:r>
            <a:r>
              <a:rPr lang="zh-CN" altLang="en-US" dirty="0"/>
              <a:t>控制器注册</a:t>
            </a:r>
            <a:endParaRPr lang="en-US" altLang="zh-CN" dirty="0"/>
          </a:p>
          <a:p>
            <a:r>
              <a:rPr lang="en-US" altLang="zh-CN" dirty="0"/>
              <a:t>3    </a:t>
            </a:r>
            <a:r>
              <a:rPr lang="zh-CN" altLang="en-US" dirty="0"/>
              <a:t>全局注册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6437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009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多种注册后啥效果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82953" y="646451"/>
            <a:ext cx="856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控制器</a:t>
            </a:r>
            <a:endParaRPr lang="en-US" altLang="zh-CN" dirty="0"/>
          </a:p>
          <a:p>
            <a:r>
              <a:rPr lang="zh-CN" altLang="en-US" dirty="0"/>
              <a:t>全局 </a:t>
            </a:r>
            <a:r>
              <a:rPr lang="en-US" altLang="zh-CN" dirty="0"/>
              <a:t>   </a:t>
            </a:r>
            <a:r>
              <a:rPr lang="zh-CN" altLang="en-US" dirty="0"/>
              <a:t>三个地方都注册，大家觉得应该按照什么顺序？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77697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9084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执行特点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2276E-B504-4B2E-999A-22C567AA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2" y="1059645"/>
            <a:ext cx="3571544" cy="26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312F50C-7400-40DB-8D8F-54A6575D7CF6}"/>
              </a:ext>
            </a:extLst>
          </p:cNvPr>
          <p:cNvGrpSpPr/>
          <p:nvPr/>
        </p:nvGrpSpPr>
        <p:grpSpPr>
          <a:xfrm>
            <a:off x="5004030" y="1059645"/>
            <a:ext cx="3744260" cy="2304162"/>
            <a:chOff x="1835810" y="915636"/>
            <a:chExt cx="4187466" cy="2952206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2D176BBF-3D13-4118-82AB-65A16DA0E11E}"/>
                </a:ext>
              </a:extLst>
            </p:cNvPr>
            <p:cNvSpPr/>
            <p:nvPr/>
          </p:nvSpPr>
          <p:spPr>
            <a:xfrm>
              <a:off x="2483854" y="915636"/>
              <a:ext cx="3137806" cy="2952206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2BE73A2-99E6-413E-8688-15DF40877DF5}"/>
                </a:ext>
              </a:extLst>
            </p:cNvPr>
            <p:cNvSpPr/>
            <p:nvPr/>
          </p:nvSpPr>
          <p:spPr>
            <a:xfrm>
              <a:off x="2843879" y="1275659"/>
              <a:ext cx="2376165" cy="2232155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757C9E65-4108-42B9-8F1B-CA06A3106826}"/>
                </a:ext>
              </a:extLst>
            </p:cNvPr>
            <p:cNvSpPr/>
            <p:nvPr/>
          </p:nvSpPr>
          <p:spPr>
            <a:xfrm>
              <a:off x="3203905" y="1635685"/>
              <a:ext cx="1628220" cy="151847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712E574D-9BB9-4FDA-9FAD-59BF83C2D504}"/>
                </a:ext>
              </a:extLst>
            </p:cNvPr>
            <p:cNvSpPr/>
            <p:nvPr/>
          </p:nvSpPr>
          <p:spPr>
            <a:xfrm>
              <a:off x="3513574" y="1923704"/>
              <a:ext cx="964771" cy="942433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行为方法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027B23-C582-4109-AF6E-769833059EF9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835810" y="2391739"/>
              <a:ext cx="6480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C940D8C-6019-47BC-80FB-6E66DD2B8E2C}"/>
                </a:ext>
              </a:extLst>
            </p:cNvPr>
            <p:cNvCxnSpPr>
              <a:cxnSpLocks/>
              <a:stCxn id="8" idx="2"/>
              <a:endCxn id="9" idx="2"/>
            </p:cNvCxnSpPr>
            <p:nvPr/>
          </p:nvCxnSpPr>
          <p:spPr>
            <a:xfrm flipV="1">
              <a:off x="2483854" y="2391737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7A77233-AB13-47BA-A37C-84EB9D247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783" y="2391736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13358EE-C050-4823-AE18-D0E8258D5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08" y="2391735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52DF93-AB8A-4778-8125-A648747D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2100" y="2391733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4911C2E-10CB-47AB-821D-A98F3BBFBE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2375" y="2391733"/>
              <a:ext cx="4016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1DA0F5-4BA7-46E2-8D88-E1170BE1974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44" y="2391733"/>
              <a:ext cx="4016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3A9372A-209B-4CC4-B345-09CCF5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5621660" y="2391733"/>
              <a:ext cx="4016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4030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IExceptionFilter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698501"/>
            <a:ext cx="85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en-US" altLang="zh-CN" dirty="0" err="1"/>
              <a:t>IExceptionFilter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2451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0915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哪些异常能被捕捉到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867655"/>
            <a:ext cx="8560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Action</a:t>
            </a:r>
            <a:r>
              <a:rPr lang="zh-CN" altLang="en-US" dirty="0"/>
              <a:t>出现没有处理的异常   </a:t>
            </a:r>
            <a:r>
              <a:rPr lang="en-US" altLang="zh-CN" dirty="0"/>
              <a:t> </a:t>
            </a:r>
            <a:r>
              <a:rPr lang="zh-CN" altLang="en-US" dirty="0"/>
              <a:t>能捕捉</a:t>
            </a:r>
            <a:endParaRPr lang="en-US" altLang="zh-CN" dirty="0"/>
          </a:p>
          <a:p>
            <a:r>
              <a:rPr lang="en-US" altLang="zh-CN" dirty="0"/>
              <a:t>2    Action</a:t>
            </a:r>
            <a:r>
              <a:rPr lang="zh-CN" altLang="en-US" dirty="0"/>
              <a:t>出现已经处理的异常   </a:t>
            </a:r>
            <a:r>
              <a:rPr lang="en-US" altLang="zh-CN" dirty="0"/>
              <a:t>  </a:t>
            </a:r>
            <a:r>
              <a:rPr lang="zh-CN" altLang="en-US" dirty="0"/>
              <a:t>不能 已经处理过的异常  就不是异常</a:t>
            </a:r>
            <a:endParaRPr lang="en-US" altLang="zh-CN" dirty="0"/>
          </a:p>
          <a:p>
            <a:r>
              <a:rPr lang="en-US" altLang="zh-CN" dirty="0"/>
              <a:t>3    Service</a:t>
            </a:r>
            <a:r>
              <a:rPr lang="zh-CN" altLang="en-US" dirty="0"/>
              <a:t>层的异常    </a:t>
            </a:r>
            <a:r>
              <a:rPr lang="en-US" altLang="zh-CN" dirty="0"/>
              <a:t>	         </a:t>
            </a:r>
            <a:r>
              <a:rPr lang="zh-CN" altLang="en-US" dirty="0"/>
              <a:t>能捕捉到  异常是从低层成冒泡往上抛</a:t>
            </a:r>
            <a:endParaRPr lang="en-US" altLang="zh-CN" dirty="0"/>
          </a:p>
          <a:p>
            <a:r>
              <a:rPr lang="en-US" altLang="zh-CN" dirty="0"/>
              <a:t>4    </a:t>
            </a:r>
            <a:r>
              <a:rPr lang="zh-CN" altLang="en-US" dirty="0"/>
              <a:t>控制器构造函数出现异常    </a:t>
            </a:r>
            <a:r>
              <a:rPr lang="en-US" altLang="zh-CN" dirty="0"/>
              <a:t> </a:t>
            </a:r>
          </a:p>
          <a:p>
            <a:pPr marL="342900" indent="-342900">
              <a:buAutoNum type="arabicPlain" startAt="5"/>
            </a:pPr>
            <a:r>
              <a:rPr lang="zh-CN" altLang="en-US" dirty="0"/>
              <a:t>不存在的</a:t>
            </a:r>
            <a:r>
              <a:rPr lang="en-US" altLang="zh-CN" dirty="0" err="1"/>
              <a:t>Url</a:t>
            </a:r>
            <a:r>
              <a:rPr lang="zh-CN" altLang="en-US" dirty="0"/>
              <a:t>地址     </a:t>
            </a:r>
            <a:endParaRPr lang="en-US" altLang="zh-CN" dirty="0"/>
          </a:p>
          <a:p>
            <a:r>
              <a:rPr lang="en-US" altLang="zh-CN" dirty="0"/>
              <a:t>6    </a:t>
            </a:r>
            <a:r>
              <a:rPr lang="zh-CN" altLang="en-US" dirty="0"/>
              <a:t>在</a:t>
            </a:r>
            <a:r>
              <a:rPr lang="en-US" altLang="zh-CN" dirty="0" err="1"/>
              <a:t>ExceptionFilter</a:t>
            </a:r>
            <a:r>
              <a:rPr lang="zh-CN" altLang="en-US" dirty="0"/>
              <a:t>内部发生异常   搞不定</a:t>
            </a:r>
            <a:endParaRPr lang="en-US" altLang="zh-CN" dirty="0"/>
          </a:p>
          <a:p>
            <a:r>
              <a:rPr lang="zh-CN" altLang="en-US" dirty="0"/>
              <a:t>如果捕捉不到的异常如何处理呢？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22:57,</a:t>
            </a:r>
            <a:r>
              <a:rPr lang="zh-CN" altLang="en-US" dirty="0"/>
              <a:t>  大家就开始提问</a:t>
            </a:r>
            <a:r>
              <a:rPr lang="en-US" altLang="zh-CN" dirty="0"/>
              <a:t>&amp;</a:t>
            </a:r>
            <a:r>
              <a:rPr lang="zh-CN" altLang="en-US" dirty="0"/>
              <a:t>休息  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02  </a:t>
            </a:r>
            <a:r>
              <a:rPr lang="zh-CN" altLang="en-US" dirty="0"/>
              <a:t>准时开始答疑，期间老师就不说话了；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535401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96075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3620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E697E3-2C94-4AEF-979C-BFB388A2EBF7}"/>
              </a:ext>
            </a:extLst>
          </p:cNvPr>
          <p:cNvSpPr txBox="1"/>
          <p:nvPr/>
        </p:nvSpPr>
        <p:spPr>
          <a:xfrm>
            <a:off x="501651" y="698501"/>
            <a:ext cx="5607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欢迎大家来到</a:t>
            </a:r>
            <a:r>
              <a:rPr lang="en-US" altLang="zh-CN" sz="1400" dirty="0" err="1"/>
              <a:t>.Net</a:t>
            </a:r>
            <a:r>
              <a:rPr lang="zh-CN" altLang="en-US" sz="1400" dirty="0"/>
              <a:t>架构班的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课程</a:t>
            </a:r>
            <a:r>
              <a:rPr lang="en-US" altLang="zh-CN" sz="1400" dirty="0"/>
              <a:t>~~</a:t>
            </a:r>
          </a:p>
          <a:p>
            <a:endParaRPr lang="en-US" altLang="zh-CN" sz="1400" dirty="0"/>
          </a:p>
          <a:p>
            <a:r>
              <a:rPr lang="zh-CN" altLang="en-US" sz="1400" dirty="0"/>
              <a:t>能听到老师讲话的（</a:t>
            </a:r>
            <a:r>
              <a:rPr lang="zh-CN" altLang="en-US" sz="1400" dirty="0">
                <a:solidFill>
                  <a:srgbClr val="FF0000"/>
                </a:solidFill>
              </a:rPr>
              <a:t>要求声音很清晰</a:t>
            </a:r>
            <a:r>
              <a:rPr lang="zh-CN" altLang="en-US" sz="1400" dirty="0"/>
              <a:t>），能看到老师的屏幕的 刷个</a:t>
            </a:r>
            <a:r>
              <a:rPr lang="en-US" altLang="zh-CN" sz="1400" dirty="0"/>
              <a:t>1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准备好学习的小伙伴儿 刷个</a:t>
            </a:r>
            <a:r>
              <a:rPr lang="en-US" altLang="zh-CN" sz="1400" dirty="0"/>
              <a:t>X   </a:t>
            </a:r>
            <a:r>
              <a:rPr lang="zh-CN" altLang="en-US" sz="1400" dirty="0"/>
              <a:t>就开始去撸代码</a:t>
            </a:r>
            <a:r>
              <a:rPr lang="en-US" altLang="zh-CN" sz="1400" dirty="0"/>
              <a:t>~~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416AA4-8A16-486E-92AB-F0931250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32" y="639465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944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245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起航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395710" y="843630"/>
            <a:ext cx="860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</a:t>
            </a:r>
            <a:r>
              <a:rPr lang="zh-CN" altLang="en-US" dirty="0">
                <a:sym typeface="Impact" panose="020B0806030902050204" pitchFamily="2" charset="0"/>
              </a:rPr>
              <a:t>环境搭建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</a:t>
            </a:r>
            <a:r>
              <a:rPr lang="zh-CN" altLang="en-US" dirty="0">
                <a:sym typeface="Impact" panose="020B0806030902050204" pitchFamily="2" charset="0"/>
              </a:rPr>
              <a:t>搭建项目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   </a:t>
            </a:r>
            <a:r>
              <a:rPr lang="zh-CN" altLang="en-US" dirty="0">
                <a:sym typeface="Impact" panose="020B0806030902050204" pitchFamily="2" charset="0"/>
              </a:rPr>
              <a:t>项目结构解读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4   </a:t>
            </a:r>
            <a:r>
              <a:rPr lang="zh-CN" altLang="en-US" dirty="0">
                <a:sym typeface="Impact" panose="020B0806030902050204" pitchFamily="2" charset="0"/>
              </a:rPr>
              <a:t>部署调用</a:t>
            </a:r>
            <a:r>
              <a:rPr lang="en-US" altLang="zh-CN" dirty="0" err="1">
                <a:sym typeface="Impact" panose="020B0806030902050204" pitchFamily="2" charset="0"/>
              </a:rPr>
              <a:t>WebApi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5   </a:t>
            </a:r>
            <a:r>
              <a:rPr lang="zh-CN" altLang="en-US" dirty="0">
                <a:sym typeface="Impact" panose="020B0806030902050204" pitchFamily="2" charset="0"/>
              </a:rPr>
              <a:t>自定义</a:t>
            </a:r>
            <a:r>
              <a:rPr lang="en-US" altLang="zh-CN" dirty="0" err="1">
                <a:sym typeface="Impact" panose="020B0806030902050204" pitchFamily="2" charset="0"/>
              </a:rPr>
              <a:t>WebApi</a:t>
            </a:r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2014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福利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E697E3-2C94-4AEF-979C-BFB388A2EBF7}"/>
              </a:ext>
            </a:extLst>
          </p:cNvPr>
          <p:cNvSpPr txBox="1"/>
          <p:nvPr/>
        </p:nvSpPr>
        <p:spPr>
          <a:xfrm>
            <a:off x="476250" y="698139"/>
            <a:ext cx="560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</a:p>
          <a:p>
            <a:endParaRPr lang="en-US" altLang="zh-CN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C417FD-FE55-46D6-B93C-0476CD73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8" y="1784244"/>
            <a:ext cx="7819584" cy="15750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9EAD08-ED5B-4680-902B-AFB5A009D716}"/>
              </a:ext>
            </a:extLst>
          </p:cNvPr>
          <p:cNvSpPr txBox="1"/>
          <p:nvPr/>
        </p:nvSpPr>
        <p:spPr>
          <a:xfrm>
            <a:off x="512928" y="713618"/>
            <a:ext cx="799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https://ke.qq.com/admin/index.html#/v2/course_admin/plan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 会出现在朝夕的官网  你们有权限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856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129758" y="209122"/>
            <a:ext cx="51247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16787" y="1212680"/>
            <a:ext cx="3737510" cy="304006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Asp.NetCoreWebApi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专题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Core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WebApi-Aop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Session/Cookies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Basic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鉴权授权，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集群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&amp;Nginx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负载均衡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跨域问题，跨域的本质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如何解决跨域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704229" y="1197267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448" y="105668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397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5007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AOP--Filter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E27112-4B5C-4AAF-98EC-656373C194DC}"/>
              </a:ext>
            </a:extLst>
          </p:cNvPr>
          <p:cNvSpPr/>
          <p:nvPr/>
        </p:nvSpPr>
        <p:spPr>
          <a:xfrm>
            <a:off x="2051825" y="584769"/>
            <a:ext cx="4910804" cy="4285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BasePage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A5FCDA-2C28-4C13-861B-193B827B09F5}"/>
              </a:ext>
            </a:extLst>
          </p:cNvPr>
          <p:cNvSpPr/>
          <p:nvPr/>
        </p:nvSpPr>
        <p:spPr>
          <a:xfrm>
            <a:off x="1403780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用户管理业务逻辑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DC4F3-8674-4CAF-82AD-6AD9EE1903A3}"/>
              </a:ext>
            </a:extLst>
          </p:cNvPr>
          <p:cNvSpPr/>
          <p:nvPr/>
        </p:nvSpPr>
        <p:spPr>
          <a:xfrm>
            <a:off x="1403778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78530B-00B1-4798-821C-4EA6DB006F9C}"/>
              </a:ext>
            </a:extLst>
          </p:cNvPr>
          <p:cNvSpPr/>
          <p:nvPr/>
        </p:nvSpPr>
        <p:spPr>
          <a:xfrm>
            <a:off x="1403778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C76317-FA78-4E99-AE2A-ACEB748F3498}"/>
              </a:ext>
            </a:extLst>
          </p:cNvPr>
          <p:cNvSpPr/>
          <p:nvPr/>
        </p:nvSpPr>
        <p:spPr>
          <a:xfrm>
            <a:off x="1403777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62DD4F-564A-420F-997C-7824B733FBF3}"/>
              </a:ext>
            </a:extLst>
          </p:cNvPr>
          <p:cNvSpPr/>
          <p:nvPr/>
        </p:nvSpPr>
        <p:spPr>
          <a:xfrm>
            <a:off x="1403776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474CCAA-C9FA-4A58-A558-EF1598739A96}"/>
              </a:ext>
            </a:extLst>
          </p:cNvPr>
          <p:cNvSpPr/>
          <p:nvPr/>
        </p:nvSpPr>
        <p:spPr>
          <a:xfrm>
            <a:off x="3203905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菜单管理业务逻辑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467EBC-586B-43BE-8D00-F0A294170112}"/>
              </a:ext>
            </a:extLst>
          </p:cNvPr>
          <p:cNvSpPr/>
          <p:nvPr/>
        </p:nvSpPr>
        <p:spPr>
          <a:xfrm>
            <a:off x="3203903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A96926-4680-4E8C-911A-AB007B3BB4C8}"/>
              </a:ext>
            </a:extLst>
          </p:cNvPr>
          <p:cNvSpPr/>
          <p:nvPr/>
        </p:nvSpPr>
        <p:spPr>
          <a:xfrm>
            <a:off x="3203903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063C81-31C6-4999-9B23-E1C73EE4C3DE}"/>
              </a:ext>
            </a:extLst>
          </p:cNvPr>
          <p:cNvSpPr/>
          <p:nvPr/>
        </p:nvSpPr>
        <p:spPr>
          <a:xfrm>
            <a:off x="3203902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C6F6A7-FC1B-4E68-A38A-099B53364800}"/>
              </a:ext>
            </a:extLst>
          </p:cNvPr>
          <p:cNvSpPr/>
          <p:nvPr/>
        </p:nvSpPr>
        <p:spPr>
          <a:xfrm>
            <a:off x="3203901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A6EFC51-FD4F-4DB8-BC3A-461B4328D8FB}"/>
              </a:ext>
            </a:extLst>
          </p:cNvPr>
          <p:cNvSpPr/>
          <p:nvPr/>
        </p:nvSpPr>
        <p:spPr>
          <a:xfrm>
            <a:off x="5076039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商品管理业务逻辑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6C1730-2FED-4FE1-AE6A-4C439E7C59E2}"/>
              </a:ext>
            </a:extLst>
          </p:cNvPr>
          <p:cNvSpPr/>
          <p:nvPr/>
        </p:nvSpPr>
        <p:spPr>
          <a:xfrm>
            <a:off x="5076037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77B460-B108-4071-95F6-596FE3714759}"/>
              </a:ext>
            </a:extLst>
          </p:cNvPr>
          <p:cNvSpPr/>
          <p:nvPr/>
        </p:nvSpPr>
        <p:spPr>
          <a:xfrm>
            <a:off x="5076037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A8208E-D6D4-4C1F-B10C-416059F114FA}"/>
              </a:ext>
            </a:extLst>
          </p:cNvPr>
          <p:cNvSpPr/>
          <p:nvPr/>
        </p:nvSpPr>
        <p:spPr>
          <a:xfrm>
            <a:off x="5076036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045178-5343-461A-BF26-2FBDD1C221FA}"/>
              </a:ext>
            </a:extLst>
          </p:cNvPr>
          <p:cNvSpPr/>
          <p:nvPr/>
        </p:nvSpPr>
        <p:spPr>
          <a:xfrm>
            <a:off x="5076035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8780DF0-0692-4191-909D-A94016B127F3}"/>
              </a:ext>
            </a:extLst>
          </p:cNvPr>
          <p:cNvSpPr/>
          <p:nvPr/>
        </p:nvSpPr>
        <p:spPr>
          <a:xfrm>
            <a:off x="6804157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订单管理业务逻辑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E8D2CD-B794-46A9-BA6E-C8F63DB6FBC5}"/>
              </a:ext>
            </a:extLst>
          </p:cNvPr>
          <p:cNvSpPr/>
          <p:nvPr/>
        </p:nvSpPr>
        <p:spPr>
          <a:xfrm>
            <a:off x="6804155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6FE7B9-C643-4F73-9F68-9143B5C90570}"/>
              </a:ext>
            </a:extLst>
          </p:cNvPr>
          <p:cNvSpPr/>
          <p:nvPr/>
        </p:nvSpPr>
        <p:spPr>
          <a:xfrm>
            <a:off x="6804155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ECB931-1C38-440C-9E97-1BC8C43C63C7}"/>
              </a:ext>
            </a:extLst>
          </p:cNvPr>
          <p:cNvSpPr/>
          <p:nvPr/>
        </p:nvSpPr>
        <p:spPr>
          <a:xfrm>
            <a:off x="6804154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7D201A-2A8B-4CB8-A74B-D89A5E05269B}"/>
              </a:ext>
            </a:extLst>
          </p:cNvPr>
          <p:cNvSpPr/>
          <p:nvPr/>
        </p:nvSpPr>
        <p:spPr>
          <a:xfrm>
            <a:off x="6804153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ED1CC7-93E7-4D82-B30D-BBF4C9EBE076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835810" y="1013301"/>
            <a:ext cx="2671417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7A86ED-8F15-47D4-A9E4-9DAD782403E2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3635935" y="1013301"/>
            <a:ext cx="87129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F425-6531-4D6F-8B48-B0E695D164A2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4507227" y="1013301"/>
            <a:ext cx="100084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3F8E43F-5035-4273-80F8-A8CA0D449AD7}"/>
              </a:ext>
            </a:extLst>
          </p:cNvPr>
          <p:cNvCxnSpPr>
            <a:cxnSpLocks/>
            <a:stCxn id="38" idx="0"/>
            <a:endCxn id="3" idx="2"/>
          </p:cNvCxnSpPr>
          <p:nvPr/>
        </p:nvCxnSpPr>
        <p:spPr>
          <a:xfrm flipH="1" flipV="1">
            <a:off x="4507227" y="1013301"/>
            <a:ext cx="2728960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7F3DCDB-22C0-48E6-B0EF-0EC392B1C2C2}"/>
              </a:ext>
            </a:extLst>
          </p:cNvPr>
          <p:cNvSpPr/>
          <p:nvPr/>
        </p:nvSpPr>
        <p:spPr>
          <a:xfrm>
            <a:off x="501650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A81EEFD-8FCA-4131-878B-7F9382F45C2D}"/>
              </a:ext>
            </a:extLst>
          </p:cNvPr>
          <p:cNvSpPr/>
          <p:nvPr/>
        </p:nvSpPr>
        <p:spPr>
          <a:xfrm>
            <a:off x="243649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DD6C38-9503-47CF-A417-6CFB22105603}"/>
              </a:ext>
            </a:extLst>
          </p:cNvPr>
          <p:cNvSpPr/>
          <p:nvPr/>
        </p:nvSpPr>
        <p:spPr>
          <a:xfrm>
            <a:off x="4185826" y="2731979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4CA05C4-BCFC-4565-BEEA-9A7B87606ED5}"/>
              </a:ext>
            </a:extLst>
          </p:cNvPr>
          <p:cNvSpPr/>
          <p:nvPr/>
        </p:nvSpPr>
        <p:spPr>
          <a:xfrm>
            <a:off x="597547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6075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8539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Core-Filter   </a:t>
            </a:r>
            <a:r>
              <a:rPr lang="en-US" altLang="zh-CN" sz="2400" dirty="0">
                <a:solidFill>
                  <a:srgbClr val="FF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</a:t>
            </a:r>
            <a:r>
              <a:rPr lang="en-US" altLang="zh-CN" sz="2400" dirty="0"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126DD-F2F2-48C8-B600-A7CAC5EA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90" y="574435"/>
            <a:ext cx="3770055" cy="31503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C2FBC-5C96-4179-AA28-8CDD0214C276}"/>
              </a:ext>
            </a:extLst>
          </p:cNvPr>
          <p:cNvSpPr txBox="1"/>
          <p:nvPr/>
        </p:nvSpPr>
        <p:spPr>
          <a:xfrm>
            <a:off x="804132" y="3724806"/>
            <a:ext cx="34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WebApi</a:t>
            </a:r>
            <a:r>
              <a:rPr lang="en-US" altLang="zh-CN" dirty="0"/>
              <a:t> Filter</a:t>
            </a:r>
            <a:r>
              <a:rPr lang="zh-CN" altLang="en-US" dirty="0"/>
              <a:t>时序图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72D548-97EC-47B1-9114-48EC0010D198}"/>
              </a:ext>
            </a:extLst>
          </p:cNvPr>
          <p:cNvSpPr txBox="1"/>
          <p:nvPr/>
        </p:nvSpPr>
        <p:spPr>
          <a:xfrm>
            <a:off x="4542829" y="3724806"/>
            <a:ext cx="41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r>
              <a:rPr lang="en-US" altLang="zh-CN" dirty="0"/>
              <a:t> Filter</a:t>
            </a:r>
            <a:r>
              <a:rPr lang="zh-CN" altLang="en-US" dirty="0"/>
              <a:t>时序图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1E6FA4-9081-4A09-93CC-26211612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15635"/>
            <a:ext cx="3375700" cy="28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9481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传统的授权方式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00FEC6-2A9E-47CE-BEAB-A46029DFCFB6}"/>
              </a:ext>
            </a:extLst>
          </p:cNvPr>
          <p:cNvGrpSpPr/>
          <p:nvPr/>
        </p:nvGrpSpPr>
        <p:grpSpPr>
          <a:xfrm>
            <a:off x="501651" y="769600"/>
            <a:ext cx="5942479" cy="3096215"/>
            <a:chOff x="513902" y="872295"/>
            <a:chExt cx="6054816" cy="335557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2C225E-27A5-4E80-9F8E-7D4E2A6D06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5800" y="2134443"/>
              <a:ext cx="1169552" cy="209342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2CF899C-00B5-4CBF-A661-D3BFF234AA19}"/>
                </a:ext>
              </a:extLst>
            </p:cNvPr>
            <p:cNvGrpSpPr/>
            <p:nvPr/>
          </p:nvGrpSpPr>
          <p:grpSpPr>
            <a:xfrm>
              <a:off x="513902" y="872295"/>
              <a:ext cx="6054816" cy="2189688"/>
              <a:chOff x="533324" y="915635"/>
              <a:chExt cx="6198826" cy="2189688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230E15D-A80E-4ED2-8A37-AC275A44D322}"/>
                  </a:ext>
                </a:extLst>
              </p:cNvPr>
              <p:cNvSpPr/>
              <p:nvPr/>
            </p:nvSpPr>
            <p:spPr>
              <a:xfrm>
                <a:off x="533324" y="1472714"/>
                <a:ext cx="1368095" cy="6480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客户端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65695-C9D4-4797-BED2-7ED1CAFDE3A1}"/>
                  </a:ext>
                </a:extLst>
              </p:cNvPr>
              <p:cNvSpPr/>
              <p:nvPr/>
            </p:nvSpPr>
            <p:spPr>
              <a:xfrm>
                <a:off x="4788015" y="915635"/>
                <a:ext cx="1944135" cy="9360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服务器</a:t>
                </a:r>
              </a:p>
            </p:txBody>
          </p:sp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E838EF20-24CD-41AA-BCA5-EA3403DA3FBD}"/>
                  </a:ext>
                </a:extLst>
              </p:cNvPr>
              <p:cNvSpPr/>
              <p:nvPr/>
            </p:nvSpPr>
            <p:spPr>
              <a:xfrm rot="21106068">
                <a:off x="2314930" y="1273118"/>
                <a:ext cx="2413970" cy="34517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rgbClr val="FF0000"/>
                    </a:solidFill>
                  </a:rPr>
                  <a:t>第一次请求生成</a:t>
                </a:r>
                <a:r>
                  <a:rPr lang="en-US" altLang="zh-CN" sz="900" dirty="0">
                    <a:solidFill>
                      <a:srgbClr val="FF0000"/>
                    </a:solidFill>
                  </a:rPr>
                  <a:t>Session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1FCC391-B1C8-4164-BB0F-BC0DE6ACC097}"/>
                  </a:ext>
                </a:extLst>
              </p:cNvPr>
              <p:cNvSpPr/>
              <p:nvPr/>
            </p:nvSpPr>
            <p:spPr>
              <a:xfrm>
                <a:off x="5004030" y="1635684"/>
                <a:ext cx="1656115" cy="2160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</a:rPr>
                  <a:t>sessionId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session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值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E489839D-CF5B-4FCA-B90C-9E3F33D22916}"/>
                  </a:ext>
                </a:extLst>
              </p:cNvPr>
              <p:cNvCxnSpPr>
                <a:cxnSpLocks/>
                <a:endCxn id="3" idx="6"/>
              </p:cNvCxnSpPr>
              <p:nvPr/>
            </p:nvCxnSpPr>
            <p:spPr>
              <a:xfrm flipH="1">
                <a:off x="1901419" y="1766011"/>
                <a:ext cx="2818192" cy="307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D64E4516-EDBC-414B-85A3-E8D712FBF9B0}"/>
                  </a:ext>
                </a:extLst>
              </p:cNvPr>
              <p:cNvSpPr/>
              <p:nvPr/>
            </p:nvSpPr>
            <p:spPr>
              <a:xfrm rot="20357931">
                <a:off x="2091357" y="2327007"/>
                <a:ext cx="2794763" cy="34517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rgbClr val="FF0000"/>
                    </a:solidFill>
                  </a:rPr>
                  <a:t>再次请求，就带上</a:t>
                </a:r>
                <a:r>
                  <a:rPr lang="en-US" altLang="zh-CN" sz="900" dirty="0" err="1">
                    <a:solidFill>
                      <a:srgbClr val="FF0000"/>
                    </a:solidFill>
                  </a:rPr>
                  <a:t>SessionId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08EAB6E-2660-4A1B-8E8C-6DB469BD2121}"/>
                  </a:ext>
                </a:extLst>
              </p:cNvPr>
              <p:cNvSpPr txBox="1"/>
              <p:nvPr/>
            </p:nvSpPr>
            <p:spPr>
              <a:xfrm>
                <a:off x="1911241" y="1796736"/>
                <a:ext cx="2798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/>
                  <a:t>sessionID</a:t>
                </a:r>
                <a:r>
                  <a:rPr lang="zh-CN" altLang="en-US" sz="1100" dirty="0"/>
                  <a:t>返回保存在客户端</a:t>
                </a:r>
                <a:r>
                  <a:rPr lang="en-US" altLang="zh-CN" sz="1100" dirty="0" err="1"/>
                  <a:t>Cookes</a:t>
                </a:r>
                <a:r>
                  <a:rPr lang="zh-CN" altLang="en-US" sz="1100" dirty="0"/>
                  <a:t>中</a:t>
                </a:r>
              </a:p>
            </p:txBody>
          </p:sp>
          <p:sp>
            <p:nvSpPr>
              <p:cNvPr id="25" name="箭头: 右 24">
                <a:extLst>
                  <a:ext uri="{FF2B5EF4-FFF2-40B4-BE49-F238E27FC236}">
                    <a16:creationId xmlns:a16="http://schemas.microsoft.com/office/drawing/2014/main" id="{086826F5-74BC-4E58-8EFF-0278DDA2671F}"/>
                  </a:ext>
                </a:extLst>
              </p:cNvPr>
              <p:cNvSpPr/>
              <p:nvPr/>
            </p:nvSpPr>
            <p:spPr>
              <a:xfrm rot="19622409">
                <a:off x="2410457" y="2760146"/>
                <a:ext cx="3343860" cy="34517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rgbClr val="FF0000"/>
                    </a:solidFill>
                  </a:rPr>
                  <a:t>再次请求，就带上</a:t>
                </a:r>
                <a:r>
                  <a:rPr lang="en-US" altLang="zh-CN" sz="900" dirty="0" err="1">
                    <a:solidFill>
                      <a:srgbClr val="FF0000"/>
                    </a:solidFill>
                  </a:rPr>
                  <a:t>SessionId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867A5DF-E29F-4CE6-9199-CF439DD54D8A}"/>
              </a:ext>
            </a:extLst>
          </p:cNvPr>
          <p:cNvSpPr txBox="1"/>
          <p:nvPr/>
        </p:nvSpPr>
        <p:spPr>
          <a:xfrm>
            <a:off x="6804155" y="739793"/>
            <a:ext cx="1587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Session</a:t>
            </a:r>
          </a:p>
          <a:p>
            <a:r>
              <a:rPr lang="en-US" altLang="zh-CN" dirty="0"/>
              <a:t>Cookies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：无状态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Basic</a:t>
            </a:r>
            <a:r>
              <a:rPr lang="zh-CN" altLang="en-US" dirty="0"/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316864255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6485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</a:t>
            </a:r>
            <a:endParaRPr lang="zh-CN" altLang="en-US" sz="2400" dirty="0"/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CF77C6-4413-4CE4-AFF0-6B850206B95C}"/>
              </a:ext>
            </a:extLst>
          </p:cNvPr>
          <p:cNvSpPr txBox="1"/>
          <p:nvPr/>
        </p:nvSpPr>
        <p:spPr>
          <a:xfrm>
            <a:off x="4932025" y="701950"/>
            <a:ext cx="3600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鉴权授权：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鉴权中心：私钥；私钥加密</a:t>
            </a:r>
            <a:endParaRPr lang="en-US" altLang="zh-CN" dirty="0"/>
          </a:p>
          <a:p>
            <a:r>
              <a:rPr lang="en-US" altLang="zh-CN" dirty="0"/>
              <a:t>2.Api server </a:t>
            </a:r>
            <a:r>
              <a:rPr lang="zh-CN" altLang="en-US" dirty="0"/>
              <a:t>：</a:t>
            </a:r>
            <a:r>
              <a:rPr lang="en-US" altLang="zh-CN" dirty="0"/>
              <a:t>key  </a:t>
            </a:r>
            <a:r>
              <a:rPr lang="zh-CN" altLang="en-US" dirty="0"/>
              <a:t>和鉴权中心的</a:t>
            </a:r>
            <a:r>
              <a:rPr lang="en-US" altLang="zh-CN" dirty="0"/>
              <a:t>Key </a:t>
            </a:r>
            <a:r>
              <a:rPr lang="zh-CN" altLang="en-US" dirty="0"/>
              <a:t>是一对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6C0A7F1-BEAD-48EE-9A6C-3C34FD8E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0" y="819878"/>
            <a:ext cx="4419844" cy="29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9224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561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JWT-Json Web 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官网：</a:t>
            </a:r>
            <a:r>
              <a:rPr lang="en-US" altLang="zh-CN" u="sng" dirty="0">
                <a:hlinkClick r:id="rId2"/>
              </a:rPr>
              <a:t>https://jwt.io/</a:t>
            </a:r>
            <a:endParaRPr lang="en-US" altLang="zh-CN" u="sng" dirty="0"/>
          </a:p>
          <a:p>
            <a:r>
              <a:rPr lang="en-US" altLang="zh-CN" dirty="0"/>
              <a:t>1 </a:t>
            </a:r>
            <a:r>
              <a:rPr lang="zh-CN" altLang="en-US" dirty="0"/>
              <a:t>授权：这是使用</a:t>
            </a:r>
            <a:r>
              <a:rPr lang="en-US" altLang="zh-CN" dirty="0"/>
              <a:t>JWT</a:t>
            </a:r>
            <a:r>
              <a:rPr lang="zh-CN" altLang="en-US" dirty="0"/>
              <a:t>的最常见方案。一旦用户登录，每个后续请求将包括</a:t>
            </a:r>
            <a:r>
              <a:rPr lang="en-US" altLang="zh-CN" dirty="0"/>
              <a:t>JWT</a:t>
            </a:r>
            <a:r>
              <a:rPr lang="zh-CN" altLang="en-US" dirty="0"/>
              <a:t>，允许用户访问该令牌允许的路由，服务和资源。</a:t>
            </a:r>
            <a:r>
              <a:rPr lang="en-US" altLang="zh-CN" dirty="0"/>
              <a:t>Single Sign On</a:t>
            </a:r>
            <a:r>
              <a:rPr lang="zh-CN" altLang="en-US" dirty="0"/>
              <a:t>是一种现在广泛使用</a:t>
            </a:r>
            <a:r>
              <a:rPr lang="en-US" altLang="zh-CN" dirty="0"/>
              <a:t>JWT</a:t>
            </a:r>
            <a:r>
              <a:rPr lang="zh-CN" altLang="en-US" dirty="0"/>
              <a:t>的功能，因为它的开销很小，并且能够在不同的域中轻松使用。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信息交换：</a:t>
            </a:r>
            <a:r>
              <a:rPr lang="en-US" altLang="zh-CN" dirty="0"/>
              <a:t>JSON Web</a:t>
            </a:r>
            <a:r>
              <a:rPr lang="zh-CN" altLang="en-US" dirty="0"/>
              <a:t>令牌是在各方之间安全传输信息的好方法。因为</a:t>
            </a:r>
            <a:r>
              <a:rPr lang="en-US" altLang="zh-CN" dirty="0"/>
              <a:t>JWT</a:t>
            </a:r>
            <a:r>
              <a:rPr lang="zh-CN" altLang="en-US" dirty="0"/>
              <a:t>可以签名 </a:t>
            </a:r>
            <a:r>
              <a:rPr lang="en-US" altLang="zh-CN" dirty="0"/>
              <a:t>- </a:t>
            </a:r>
            <a:r>
              <a:rPr lang="zh-CN" altLang="en-US" dirty="0"/>
              <a:t>例如，使用公钥</a:t>
            </a:r>
            <a:r>
              <a:rPr lang="en-US" altLang="zh-CN" dirty="0"/>
              <a:t>/</a:t>
            </a:r>
            <a:r>
              <a:rPr lang="zh-CN" altLang="en-US" dirty="0"/>
              <a:t>私钥对 </a:t>
            </a:r>
            <a:r>
              <a:rPr lang="en-US" altLang="zh-CN" dirty="0"/>
              <a:t>- </a:t>
            </a:r>
            <a:r>
              <a:rPr lang="zh-CN" altLang="en-US" dirty="0"/>
              <a:t>您可以确定发件人是他们所说的人。此外，由于使用标头和有效负载计算签名，您还可以验证内容是否未被篡改。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84871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3096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组成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3B0F16-4D6E-4AE3-8857-5E21DDC5A22C}"/>
              </a:ext>
            </a:extLst>
          </p:cNvPr>
          <p:cNvGrpSpPr/>
          <p:nvPr/>
        </p:nvGrpSpPr>
        <p:grpSpPr>
          <a:xfrm>
            <a:off x="501651" y="997697"/>
            <a:ext cx="7804892" cy="600463"/>
            <a:chOff x="583373" y="755058"/>
            <a:chExt cx="7516872" cy="60046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209B55-A097-4EAC-B61D-82DD00C08EB0}"/>
                </a:ext>
              </a:extLst>
            </p:cNvPr>
            <p:cNvSpPr/>
            <p:nvPr/>
          </p:nvSpPr>
          <p:spPr>
            <a:xfrm>
              <a:off x="583374" y="764407"/>
              <a:ext cx="7516871" cy="5911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C8A31C-CD76-4D6B-9809-2663F9E2D09B}"/>
                </a:ext>
              </a:extLst>
            </p:cNvPr>
            <p:cNvSpPr/>
            <p:nvPr/>
          </p:nvSpPr>
          <p:spPr>
            <a:xfrm>
              <a:off x="583373" y="755058"/>
              <a:ext cx="2023845" cy="6004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sz="900" dirty="0"/>
                <a:t>Header</a:t>
              </a:r>
              <a:r>
                <a:rPr lang="zh-CN" altLang="en-US" sz="900" dirty="0"/>
                <a:t>　</a:t>
              </a:r>
              <a:endParaRPr lang="en-US" altLang="zh-CN" sz="900" dirty="0"/>
            </a:p>
            <a:p>
              <a:pPr latinLnBrk="1"/>
              <a:r>
                <a:rPr lang="en-US" altLang="zh-CN" sz="900" dirty="0"/>
                <a:t>{  "</a:t>
              </a:r>
              <a:r>
                <a:rPr lang="en-US" altLang="zh-CN" sz="900" dirty="0" err="1"/>
                <a:t>alg</a:t>
              </a:r>
              <a:r>
                <a:rPr lang="en-US" altLang="zh-CN" sz="900" dirty="0"/>
                <a:t>": "HS256",  "</a:t>
              </a:r>
              <a:r>
                <a:rPr lang="en-US" altLang="zh-CN" sz="900" dirty="0" err="1"/>
                <a:t>typ</a:t>
              </a:r>
              <a:r>
                <a:rPr lang="en-US" altLang="zh-CN" sz="900" dirty="0"/>
                <a:t>": "JWT"}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F2BDE8-C667-4FFA-9B61-2706748A40D4}"/>
                </a:ext>
              </a:extLst>
            </p:cNvPr>
            <p:cNvSpPr/>
            <p:nvPr/>
          </p:nvSpPr>
          <p:spPr>
            <a:xfrm>
              <a:off x="2843880" y="764406"/>
              <a:ext cx="1944135" cy="58325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sz="900" dirty="0"/>
                <a:t>Payload</a:t>
              </a:r>
              <a:r>
                <a:rPr lang="zh-CN" altLang="en-US" sz="900" dirty="0"/>
                <a:t>　有效载荷</a:t>
              </a:r>
              <a:endParaRPr lang="en-US" altLang="zh-CN" sz="900" dirty="0"/>
            </a:p>
            <a:p>
              <a:pPr latinLnBrk="1"/>
              <a:r>
                <a:rPr lang="en-US" altLang="zh-CN" sz="900" dirty="0"/>
                <a:t>JWT </a:t>
              </a:r>
              <a:r>
                <a:rPr lang="zh-CN" altLang="en-US" sz="900" dirty="0"/>
                <a:t>默认是不加密的，任何人都可以读到</a:t>
              </a:r>
              <a:endParaRPr lang="en-US" altLang="zh-CN" sz="9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8A0B60-985C-44C4-8768-A5100003337B}"/>
                </a:ext>
              </a:extLst>
            </p:cNvPr>
            <p:cNvSpPr/>
            <p:nvPr/>
          </p:nvSpPr>
          <p:spPr>
            <a:xfrm>
              <a:off x="5096682" y="764407"/>
              <a:ext cx="3003563" cy="5911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sz="900" dirty="0"/>
                <a:t>Signature</a:t>
              </a:r>
              <a:r>
                <a:rPr lang="zh-CN" altLang="en-US" sz="900" dirty="0"/>
                <a:t>　签名</a:t>
              </a:r>
              <a:r>
                <a:rPr lang="en-US" altLang="zh-CN" sz="900" dirty="0"/>
                <a:t>--</a:t>
              </a:r>
              <a:r>
                <a:rPr lang="zh-CN" altLang="en-US" sz="900" dirty="0"/>
                <a:t>防止抵赖</a:t>
              </a:r>
              <a:r>
                <a:rPr lang="en-US" altLang="zh-CN" sz="900" dirty="0"/>
                <a:t>-</a:t>
              </a:r>
              <a:r>
                <a:rPr lang="zh-CN" altLang="en-US" sz="900" dirty="0"/>
                <a:t>防止篡改</a:t>
              </a:r>
            </a:p>
            <a:p>
              <a:r>
                <a:rPr lang="en-US" altLang="zh-CN" sz="900" dirty="0"/>
                <a:t>=HMACSHA256( base64UrlEncode(header) + "." +  base64UrlEncode(payload),  secret)</a:t>
              </a:r>
            </a:p>
            <a:p>
              <a:r>
                <a:rPr lang="en-US" altLang="zh-CN" sz="900" dirty="0" err="1"/>
                <a:t>xxxxx.yyyyy.zzzzz</a:t>
              </a:r>
              <a:endParaRPr lang="en-US" altLang="zh-CN" sz="9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681EA65-EA22-4E8D-9A2E-679B03159286}"/>
                </a:ext>
              </a:extLst>
            </p:cNvPr>
            <p:cNvSpPr/>
            <p:nvPr/>
          </p:nvSpPr>
          <p:spPr>
            <a:xfrm>
              <a:off x="2699870" y="1059645"/>
              <a:ext cx="72005" cy="72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8F844C7-2DDE-4EA0-A68F-24E8914E48D2}"/>
                </a:ext>
              </a:extLst>
            </p:cNvPr>
            <p:cNvSpPr/>
            <p:nvPr/>
          </p:nvSpPr>
          <p:spPr>
            <a:xfrm>
              <a:off x="4911377" y="1059644"/>
              <a:ext cx="64301" cy="72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E44228-87FA-44D8-8DF6-6FA2A69614D0}"/>
              </a:ext>
            </a:extLst>
          </p:cNvPr>
          <p:cNvSpPr txBox="1"/>
          <p:nvPr/>
        </p:nvSpPr>
        <p:spPr>
          <a:xfrm>
            <a:off x="3131900" y="639465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原文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96110-065F-4EE2-BE01-416823D1C2B6}"/>
              </a:ext>
            </a:extLst>
          </p:cNvPr>
          <p:cNvSpPr txBox="1"/>
          <p:nvPr/>
        </p:nvSpPr>
        <p:spPr>
          <a:xfrm>
            <a:off x="971750" y="1606015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14409A-0B21-4A1E-821C-51A32BB0F1AB}"/>
              </a:ext>
            </a:extLst>
          </p:cNvPr>
          <p:cNvSpPr txBox="1"/>
          <p:nvPr/>
        </p:nvSpPr>
        <p:spPr>
          <a:xfrm>
            <a:off x="2987890" y="1606015"/>
            <a:ext cx="18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负载：传递信息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D4048E-8DB1-4E3A-959C-58F7CEEF5711}"/>
              </a:ext>
            </a:extLst>
          </p:cNvPr>
          <p:cNvSpPr txBox="1"/>
          <p:nvPr/>
        </p:nvSpPr>
        <p:spPr>
          <a:xfrm>
            <a:off x="5940095" y="1607509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签名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2B2F9D-18DB-4D9C-A5AA-0FF51DB5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0" y="2294810"/>
            <a:ext cx="4464310" cy="16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357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3419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---JWT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1651" y="824141"/>
            <a:ext cx="834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引入</a:t>
            </a:r>
            <a:r>
              <a:rPr lang="en-US" altLang="zh-CN" dirty="0" err="1"/>
              <a:t>Microsoft.AspNetCore.Authorization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注意：容易和</a:t>
            </a:r>
            <a:r>
              <a:rPr lang="en-US" altLang="zh-CN" dirty="0" err="1">
                <a:solidFill>
                  <a:srgbClr val="FF0000"/>
                </a:solidFill>
              </a:rPr>
              <a:t>System.Web.Http</a:t>
            </a:r>
            <a:r>
              <a:rPr lang="zh-CN" altLang="en-US" dirty="0">
                <a:solidFill>
                  <a:srgbClr val="FF0000"/>
                </a:solidFill>
              </a:rPr>
              <a:t>混淆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标记</a:t>
            </a:r>
            <a:r>
              <a:rPr lang="en-US" altLang="zh-CN" dirty="0" err="1"/>
              <a:t>Api</a:t>
            </a:r>
            <a:r>
              <a:rPr lang="zh-CN" altLang="en-US" dirty="0"/>
              <a:t>授权</a:t>
            </a:r>
            <a:r>
              <a:rPr lang="en-US" altLang="zh-CN" dirty="0"/>
              <a:t>---【Authorize】</a:t>
            </a:r>
          </a:p>
          <a:p>
            <a:r>
              <a:rPr lang="en-US" altLang="zh-CN" dirty="0"/>
              <a:t>3   </a:t>
            </a:r>
            <a:r>
              <a:rPr lang="zh-CN" altLang="en-US" dirty="0"/>
              <a:t>在</a:t>
            </a:r>
            <a:r>
              <a:rPr lang="en-US" altLang="zh-CN" dirty="0"/>
              <a:t>Startup</a:t>
            </a:r>
            <a:r>
              <a:rPr lang="zh-CN" altLang="en-US" dirty="0"/>
              <a:t>里面配置鉴权策略；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A7588-81FB-4922-BAA4-A4628E84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86" y="1845103"/>
            <a:ext cx="4464310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64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5651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搭建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JWTService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476250" y="698501"/>
            <a:ext cx="834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</a:t>
            </a:r>
            <a:r>
              <a:rPr lang="en-US" altLang="zh-CN" dirty="0"/>
              <a:t>JWT</a:t>
            </a:r>
            <a:r>
              <a:rPr lang="zh-CN" altLang="en-US" dirty="0"/>
              <a:t>已经提供了生成</a:t>
            </a:r>
            <a:r>
              <a:rPr lang="en-US" altLang="zh-CN" dirty="0"/>
              <a:t>Token</a:t>
            </a:r>
            <a:r>
              <a:rPr lang="zh-CN" altLang="en-US" dirty="0"/>
              <a:t>的类；我们只需要调用即可；</a:t>
            </a:r>
            <a:endParaRPr lang="en-US" altLang="zh-CN" dirty="0"/>
          </a:p>
          <a:p>
            <a:r>
              <a:rPr lang="en-US" altLang="zh-CN" dirty="0"/>
              <a:t>1   </a:t>
            </a:r>
            <a:r>
              <a:rPr lang="zh-CN" altLang="en-US" dirty="0"/>
              <a:t>引入</a:t>
            </a:r>
            <a:r>
              <a:rPr lang="en-US" altLang="zh-CN" dirty="0" err="1"/>
              <a:t>Microsoft.IdentityModel.Tokens</a:t>
            </a:r>
            <a:r>
              <a:rPr lang="en-US" altLang="zh-CN" dirty="0"/>
              <a:t> </a:t>
            </a:r>
            <a:r>
              <a:rPr lang="zh-CN" altLang="en-US" dirty="0"/>
              <a:t>程序包；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引入</a:t>
            </a:r>
            <a:r>
              <a:rPr lang="en-US" altLang="zh-CN" dirty="0" err="1"/>
              <a:t>System.IdentityModel.Tokens.Jwt</a:t>
            </a:r>
            <a:r>
              <a:rPr lang="en-US" altLang="zh-CN" dirty="0"/>
              <a:t> </a:t>
            </a:r>
            <a:r>
              <a:rPr lang="zh-CN" altLang="en-US" dirty="0"/>
              <a:t>程序包；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8B7871-0830-4074-A0E4-869A7311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50" y="1707690"/>
            <a:ext cx="4248295" cy="2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26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项目执行过程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FF3F16-19B5-401C-BC8D-A6E718D09BE3}"/>
              </a:ext>
            </a:extLst>
          </p:cNvPr>
          <p:cNvGrpSpPr/>
          <p:nvPr/>
        </p:nvGrpSpPr>
        <p:grpSpPr>
          <a:xfrm>
            <a:off x="459861" y="915635"/>
            <a:ext cx="7696001" cy="2854784"/>
            <a:chOff x="476249" y="932829"/>
            <a:chExt cx="7696002" cy="29816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F10570C-5522-455C-950F-01CC6186EC3E}"/>
                </a:ext>
              </a:extLst>
            </p:cNvPr>
            <p:cNvGrpSpPr/>
            <p:nvPr/>
          </p:nvGrpSpPr>
          <p:grpSpPr>
            <a:xfrm>
              <a:off x="476249" y="932829"/>
              <a:ext cx="7385353" cy="1296091"/>
              <a:chOff x="476250" y="1131649"/>
              <a:chExt cx="7407980" cy="1296091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80B50E7-060F-441C-B2E8-2070AD76DA73}"/>
                  </a:ext>
                </a:extLst>
              </p:cNvPr>
              <p:cNvGrpSpPr/>
              <p:nvPr/>
            </p:nvGrpSpPr>
            <p:grpSpPr>
              <a:xfrm>
                <a:off x="476250" y="1265137"/>
                <a:ext cx="7172990" cy="1025264"/>
                <a:chOff x="519089" y="1091395"/>
                <a:chExt cx="5710993" cy="173013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7224502A-F30D-4D73-8818-61ED5415E92A}"/>
                    </a:ext>
                  </a:extLst>
                </p:cNvPr>
                <p:cNvSpPr/>
                <p:nvPr/>
              </p:nvSpPr>
              <p:spPr>
                <a:xfrm>
                  <a:off x="519089" y="1728876"/>
                  <a:ext cx="936065" cy="4616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开始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B08F58D-8096-4936-A59D-E8C8C6091478}"/>
                    </a:ext>
                  </a:extLst>
                </p:cNvPr>
                <p:cNvSpPr/>
                <p:nvPr/>
              </p:nvSpPr>
              <p:spPr>
                <a:xfrm>
                  <a:off x="1728357" y="1091395"/>
                  <a:ext cx="1077194" cy="173013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81FEA3D-A614-4971-BDF2-7322922B7931}"/>
                    </a:ext>
                  </a:extLst>
                </p:cNvPr>
                <p:cNvSpPr/>
                <p:nvPr/>
              </p:nvSpPr>
              <p:spPr>
                <a:xfrm>
                  <a:off x="3428614" y="1091395"/>
                  <a:ext cx="1077194" cy="173013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19D6ECDF-E10A-415E-9857-3BC8BF6F2D61}"/>
                    </a:ext>
                  </a:extLst>
                </p:cNvPr>
                <p:cNvSpPr/>
                <p:nvPr/>
              </p:nvSpPr>
              <p:spPr>
                <a:xfrm>
                  <a:off x="3523849" y="2358727"/>
                  <a:ext cx="936065" cy="404063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Pipeline</a:t>
                  </a:r>
                  <a:endParaRPr lang="zh-CN" altLang="en-US" sz="900" dirty="0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4F8C3FA-D2A7-49E9-980E-1663005916A8}"/>
                    </a:ext>
                  </a:extLst>
                </p:cNvPr>
                <p:cNvSpPr/>
                <p:nvPr/>
              </p:nvSpPr>
              <p:spPr>
                <a:xfrm>
                  <a:off x="3523849" y="1628103"/>
                  <a:ext cx="936065" cy="38586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err="1"/>
                    <a:t>HttpContex</a:t>
                  </a:r>
                  <a:endParaRPr lang="zh-CN" altLang="en-US" sz="900" dirty="0"/>
                </a:p>
              </p:txBody>
            </p:sp>
            <p:sp>
              <p:nvSpPr>
                <p:cNvPr id="14" name="箭头: 下 13">
                  <a:extLst>
                    <a:ext uri="{FF2B5EF4-FFF2-40B4-BE49-F238E27FC236}">
                      <a16:creationId xmlns:a16="http://schemas.microsoft.com/office/drawing/2014/main" id="{000A3C04-B66F-45F5-87D0-8A2209EBDA22}"/>
                    </a:ext>
                  </a:extLst>
                </p:cNvPr>
                <p:cNvSpPr/>
                <p:nvPr/>
              </p:nvSpPr>
              <p:spPr>
                <a:xfrm>
                  <a:off x="3859203" y="2089734"/>
                  <a:ext cx="216015" cy="243141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FB48CCD-1D80-418E-BF69-D2CCC3C33CF3}"/>
                    </a:ext>
                  </a:extLst>
                </p:cNvPr>
                <p:cNvSpPr txBox="1"/>
                <p:nvPr/>
              </p:nvSpPr>
              <p:spPr>
                <a:xfrm>
                  <a:off x="1969521" y="1651121"/>
                  <a:ext cx="742088" cy="571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Kestrel</a:t>
                  </a:r>
                  <a:endParaRPr lang="zh-CN" altLang="en-US" sz="16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C55FAEF-1D2D-436D-83AE-567F19893376}"/>
                    </a:ext>
                  </a:extLst>
                </p:cNvPr>
                <p:cNvSpPr txBox="1"/>
                <p:nvPr/>
              </p:nvSpPr>
              <p:spPr>
                <a:xfrm>
                  <a:off x="3728527" y="1114922"/>
                  <a:ext cx="720049" cy="46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主机</a:t>
                  </a:r>
                  <a:endPara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850ABD8-3B19-4E25-9BE9-8D29EED51552}"/>
                    </a:ext>
                  </a:extLst>
                </p:cNvPr>
                <p:cNvSpPr/>
                <p:nvPr/>
              </p:nvSpPr>
              <p:spPr>
                <a:xfrm>
                  <a:off x="5152888" y="1091395"/>
                  <a:ext cx="1077194" cy="173013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A7E5FF8E-AFB7-43AD-971B-E5A0934565CC}"/>
                    </a:ext>
                  </a:extLst>
                </p:cNvPr>
                <p:cNvSpPr/>
                <p:nvPr/>
              </p:nvSpPr>
              <p:spPr>
                <a:xfrm>
                  <a:off x="5260346" y="2024421"/>
                  <a:ext cx="936065" cy="7420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Middleware1</a:t>
                  </a:r>
                </a:p>
                <a:p>
                  <a:pPr algn="ctr"/>
                  <a:r>
                    <a:rPr lang="en-US" altLang="zh-CN" sz="900" dirty="0"/>
                    <a:t>Middleware2</a:t>
                  </a: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326522F-63C2-4265-99B0-D51F5B058C08}"/>
                    </a:ext>
                  </a:extLst>
                </p:cNvPr>
                <p:cNvSpPr txBox="1"/>
                <p:nvPr/>
              </p:nvSpPr>
              <p:spPr>
                <a:xfrm>
                  <a:off x="5433378" y="1091395"/>
                  <a:ext cx="720049" cy="46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主机</a:t>
                  </a:r>
                  <a:endPara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4299DD9-168C-4AD1-9845-E30394DB1E15}"/>
                    </a:ext>
                  </a:extLst>
                </p:cNvPr>
                <p:cNvSpPr txBox="1"/>
                <p:nvPr/>
              </p:nvSpPr>
              <p:spPr>
                <a:xfrm>
                  <a:off x="5439239" y="1444278"/>
                  <a:ext cx="504492" cy="498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Use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6BC14C1-9000-4745-A5CA-6E8B8D190DF3}"/>
                  </a:ext>
                </a:extLst>
              </p:cNvPr>
              <p:cNvSpPr/>
              <p:nvPr/>
            </p:nvSpPr>
            <p:spPr>
              <a:xfrm>
                <a:off x="1832619" y="1131649"/>
                <a:ext cx="6051611" cy="1296091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50625E1A-F6A7-485D-9F4E-3CD7DCE45840}"/>
                </a:ext>
              </a:extLst>
            </p:cNvPr>
            <p:cNvSpPr/>
            <p:nvPr/>
          </p:nvSpPr>
          <p:spPr>
            <a:xfrm>
              <a:off x="4611403" y="2344113"/>
              <a:ext cx="405761" cy="596518"/>
            </a:xfrm>
            <a:prstGeom prst="downArrow">
              <a:avLst>
                <a:gd name="adj1" fmla="val 50000"/>
                <a:gd name="adj2" fmla="val 516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3F6148A-68B9-4A17-A4A4-BFA0DAFE6BBD}"/>
                </a:ext>
              </a:extLst>
            </p:cNvPr>
            <p:cNvSpPr/>
            <p:nvPr/>
          </p:nvSpPr>
          <p:spPr>
            <a:xfrm>
              <a:off x="1829414" y="3058083"/>
              <a:ext cx="6051611" cy="85634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5DF8632-D6A3-4D3C-B03E-444F1365EB14}"/>
                </a:ext>
              </a:extLst>
            </p:cNvPr>
            <p:cNvSpPr/>
            <p:nvPr/>
          </p:nvSpPr>
          <p:spPr>
            <a:xfrm>
              <a:off x="2059316" y="3292990"/>
              <a:ext cx="1175695" cy="4397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Middleware1</a:t>
              </a:r>
              <a:endParaRPr lang="zh-CN" altLang="en-US" sz="90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1863427-A5C1-4ACF-BBF4-24F801476994}"/>
                </a:ext>
              </a:extLst>
            </p:cNvPr>
            <p:cNvSpPr/>
            <p:nvPr/>
          </p:nvSpPr>
          <p:spPr>
            <a:xfrm>
              <a:off x="4226437" y="3292988"/>
              <a:ext cx="1175695" cy="4397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Middleware2</a:t>
              </a:r>
              <a:endParaRPr lang="zh-CN" altLang="en-US" sz="900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69F8A38F-AE3E-4898-B37E-4B4004C44115}"/>
                </a:ext>
              </a:extLst>
            </p:cNvPr>
            <p:cNvSpPr/>
            <p:nvPr/>
          </p:nvSpPr>
          <p:spPr>
            <a:xfrm>
              <a:off x="6413065" y="3292988"/>
              <a:ext cx="1175695" cy="4397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Middleware3</a:t>
              </a:r>
              <a:endParaRPr lang="zh-CN" altLang="en-US" sz="900" dirty="0"/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12B4E4F0-1C98-4BE2-B046-DD2C1BD26B98}"/>
                </a:ext>
              </a:extLst>
            </p:cNvPr>
            <p:cNvSpPr/>
            <p:nvPr/>
          </p:nvSpPr>
          <p:spPr>
            <a:xfrm>
              <a:off x="1668837" y="1511160"/>
              <a:ext cx="346641" cy="13942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7F2798CE-91A8-49C0-AAEB-C2154937177C}"/>
                </a:ext>
              </a:extLst>
            </p:cNvPr>
            <p:cNvSpPr/>
            <p:nvPr/>
          </p:nvSpPr>
          <p:spPr>
            <a:xfrm>
              <a:off x="3536144" y="1518532"/>
              <a:ext cx="520619" cy="1672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92DAA646-9A4F-47E3-9E45-FA63779FA6F8}"/>
                </a:ext>
              </a:extLst>
            </p:cNvPr>
            <p:cNvSpPr/>
            <p:nvPr/>
          </p:nvSpPr>
          <p:spPr>
            <a:xfrm>
              <a:off x="5651196" y="1511160"/>
              <a:ext cx="520619" cy="1672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DDED326A-0880-4EA0-96E3-5E4AD384A89A}"/>
                </a:ext>
              </a:extLst>
            </p:cNvPr>
            <p:cNvSpPr/>
            <p:nvPr/>
          </p:nvSpPr>
          <p:spPr>
            <a:xfrm>
              <a:off x="1067890" y="3425836"/>
              <a:ext cx="932609" cy="16029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F667009E-4B85-46D2-B8BE-7BAF6E617564}"/>
                </a:ext>
              </a:extLst>
            </p:cNvPr>
            <p:cNvSpPr/>
            <p:nvPr/>
          </p:nvSpPr>
          <p:spPr>
            <a:xfrm>
              <a:off x="3264419" y="3436809"/>
              <a:ext cx="932609" cy="16029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23C164A5-7CCD-4E64-A7C8-9031C3DEC7BB}"/>
                </a:ext>
              </a:extLst>
            </p:cNvPr>
            <p:cNvSpPr/>
            <p:nvPr/>
          </p:nvSpPr>
          <p:spPr>
            <a:xfrm>
              <a:off x="5445200" y="3436809"/>
              <a:ext cx="932609" cy="16029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7CD39670-06F8-40A6-8F64-A28EC3D7EDE6}"/>
                </a:ext>
              </a:extLst>
            </p:cNvPr>
            <p:cNvSpPr/>
            <p:nvPr/>
          </p:nvSpPr>
          <p:spPr>
            <a:xfrm>
              <a:off x="7645859" y="3436809"/>
              <a:ext cx="526392" cy="15619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08987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权限认证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3663" y="703301"/>
            <a:ext cx="8344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命令启动鉴权中心：</a:t>
            </a:r>
            <a:r>
              <a:rPr lang="en-US" altLang="zh-CN" dirty="0"/>
              <a:t>dotnet AspNetCore.AuthenticationCenter.dll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="http://*:10086" --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10086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命令启动</a:t>
            </a:r>
            <a:r>
              <a:rPr lang="en-US" altLang="zh-CN" dirty="0" err="1"/>
              <a:t>Api</a:t>
            </a:r>
            <a:r>
              <a:rPr lang="zh-CN" altLang="en-US" dirty="0"/>
              <a:t>：</a:t>
            </a:r>
            <a:r>
              <a:rPr lang="en-US" altLang="zh-CN" dirty="0"/>
              <a:t>dotnet AspNetCore.WebApi.dll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="http://*:10087"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10087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37961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647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如何获取负载信息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1651" y="698501"/>
            <a:ext cx="834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name = </a:t>
            </a:r>
            <a:r>
              <a:rPr lang="en-US" altLang="zh-CN" dirty="0" err="1"/>
              <a:t>base.HttpContext.AuthenticateAsync</a:t>
            </a:r>
            <a:r>
              <a:rPr lang="en-US" altLang="zh-CN" dirty="0"/>
              <a:t>().</a:t>
            </a:r>
            <a:r>
              <a:rPr lang="en-US" altLang="zh-CN" dirty="0" err="1"/>
              <a:t>Result.Principal.Claims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41065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集群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负载均衡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45EE15-87F7-4CD5-9B74-26EC00DF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55" y="830287"/>
            <a:ext cx="3024824" cy="190878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55D9440-25E5-48F8-A151-89B9A41080C6}"/>
              </a:ext>
            </a:extLst>
          </p:cNvPr>
          <p:cNvSpPr/>
          <p:nvPr/>
        </p:nvSpPr>
        <p:spPr>
          <a:xfrm>
            <a:off x="3995960" y="1491675"/>
            <a:ext cx="1152080" cy="55099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3D526E-36FC-4CDB-8033-CDD20D5E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50" y="830288"/>
            <a:ext cx="2736190" cy="19087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C436DF-3C80-4159-932C-7B06AA845286}"/>
              </a:ext>
            </a:extLst>
          </p:cNvPr>
          <p:cNvSpPr txBox="1"/>
          <p:nvPr/>
        </p:nvSpPr>
        <p:spPr>
          <a:xfrm>
            <a:off x="827740" y="3004443"/>
            <a:ext cx="604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业务的堆积，时间的迁移  系统撑不住了； </a:t>
            </a:r>
            <a:endParaRPr lang="en-US" altLang="zh-CN" dirty="0"/>
          </a:p>
          <a:p>
            <a:r>
              <a:rPr lang="zh-CN" altLang="en-US" dirty="0"/>
              <a:t>分布式：一个流程线，由多个系统配合完成；</a:t>
            </a:r>
            <a:endParaRPr lang="en-US" altLang="zh-CN" dirty="0"/>
          </a:p>
          <a:p>
            <a:r>
              <a:rPr lang="zh-CN" altLang="en-US" dirty="0"/>
              <a:t>集群：多个服务器，每个服务器完成一整套动作</a:t>
            </a:r>
          </a:p>
        </p:txBody>
      </p:sp>
    </p:spTree>
    <p:extLst>
      <p:ext uri="{BB962C8B-B14F-4D97-AF65-F5344CB8AC3E}">
        <p14:creationId xmlns:p14="http://schemas.microsoft.com/office/powerpoint/2010/main" val="423116987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2109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Nginx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A6FFCB-F879-4B95-915C-7CD8A7B6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45" y="1146081"/>
            <a:ext cx="5076035" cy="16121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E8D064-542F-4422-9C27-9CC3B02D2346}"/>
              </a:ext>
            </a:extLst>
          </p:cNvPr>
          <p:cNvSpPr txBox="1"/>
          <p:nvPr/>
        </p:nvSpPr>
        <p:spPr>
          <a:xfrm>
            <a:off x="3707940" y="698501"/>
            <a:ext cx="36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http://nginx.org/en/download.html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D740E6-B386-4C4D-B706-0BA3815FC99A}"/>
              </a:ext>
            </a:extLst>
          </p:cNvPr>
          <p:cNvSpPr txBox="1"/>
          <p:nvPr/>
        </p:nvSpPr>
        <p:spPr>
          <a:xfrm>
            <a:off x="476250" y="861232"/>
            <a:ext cx="3672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Nginx</a:t>
            </a:r>
            <a:r>
              <a:rPr lang="zh-CN" altLang="en-US" dirty="0"/>
              <a:t>转发：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Location: name</a:t>
            </a:r>
          </a:p>
          <a:p>
            <a:r>
              <a:rPr lang="en-US" altLang="zh-CN" dirty="0"/>
              <a:t>Upstream: Name</a:t>
            </a:r>
          </a:p>
          <a:p>
            <a:r>
              <a:rPr lang="en-US" altLang="zh-CN" dirty="0" err="1"/>
              <a:t>Server:port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67389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055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启动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Nginx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D740E6-B386-4C4D-B706-0BA3815FC99A}"/>
              </a:ext>
            </a:extLst>
          </p:cNvPr>
          <p:cNvSpPr txBox="1"/>
          <p:nvPr/>
        </p:nvSpPr>
        <p:spPr>
          <a:xfrm>
            <a:off x="476250" y="861232"/>
            <a:ext cx="820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</a:t>
            </a:r>
            <a:r>
              <a:rPr lang="en-US" altLang="zh-CN" dirty="0"/>
              <a:t>Nginx</a:t>
            </a:r>
            <a:r>
              <a:rPr lang="zh-CN" altLang="en-US" dirty="0"/>
              <a:t>：</a:t>
            </a:r>
            <a:r>
              <a:rPr lang="en-US" altLang="zh-CN" dirty="0"/>
              <a:t>start nginx.exe</a:t>
            </a:r>
          </a:p>
          <a:p>
            <a:r>
              <a:rPr lang="zh-CN" altLang="en-US" dirty="0"/>
              <a:t>重新加载配置文件：</a:t>
            </a:r>
            <a:r>
              <a:rPr lang="en-US" altLang="zh-CN" dirty="0"/>
              <a:t>  </a:t>
            </a:r>
            <a:r>
              <a:rPr lang="en-US" altLang="zh-CN" dirty="0" err="1"/>
              <a:t>nginx</a:t>
            </a:r>
            <a:r>
              <a:rPr lang="en-US" altLang="zh-CN" dirty="0"/>
              <a:t>  -s reload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34891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2109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Nginx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分发策略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D740E6-B386-4C4D-B706-0BA3815FC99A}"/>
              </a:ext>
            </a:extLst>
          </p:cNvPr>
          <p:cNvSpPr txBox="1"/>
          <p:nvPr/>
        </p:nvSpPr>
        <p:spPr>
          <a:xfrm>
            <a:off x="476250" y="861232"/>
            <a:ext cx="8200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轮询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权重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Ip_hash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老师这里有视频 全套  各种策略都录制的有视频  课后可以找一下</a:t>
            </a:r>
            <a:r>
              <a:rPr lang="en-US" altLang="zh-CN" dirty="0"/>
              <a:t>Richard </a:t>
            </a:r>
            <a:r>
              <a:rPr lang="zh-CN" altLang="en-US" dirty="0"/>
              <a:t>老师</a:t>
            </a:r>
          </a:p>
        </p:txBody>
      </p:sp>
    </p:spTree>
    <p:extLst>
      <p:ext uri="{BB962C8B-B14F-4D97-AF65-F5344CB8AC3E}">
        <p14:creationId xmlns:p14="http://schemas.microsoft.com/office/powerpoint/2010/main" val="849443361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2109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Nginx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D740E6-B386-4C4D-B706-0BA3815FC99A}"/>
              </a:ext>
            </a:extLst>
          </p:cNvPr>
          <p:cNvSpPr txBox="1"/>
          <p:nvPr/>
        </p:nvSpPr>
        <p:spPr>
          <a:xfrm>
            <a:off x="476250" y="861232"/>
            <a:ext cx="8200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dotnet AspNetCore.WebApi.dll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="http://*:10001"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10001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AspNetCore.WebApi.dll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="http://*:10002"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10002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AspNetCore.WebApi.dll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="http://*:10003"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10003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4053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跨域问题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29F74-DF6C-4636-B13C-E262453B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736440"/>
            <a:ext cx="8162618" cy="15247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E8D8AE-B200-4B7E-B4E1-B95C850B8FD8}"/>
              </a:ext>
            </a:extLst>
          </p:cNvPr>
          <p:cNvSpPr txBox="1"/>
          <p:nvPr/>
        </p:nvSpPr>
        <p:spPr>
          <a:xfrm>
            <a:off x="611725" y="2261156"/>
            <a:ext cx="8352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我们有时候在使用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r>
              <a:rPr lang="en-US" altLang="zh-CN" dirty="0" err="1"/>
              <a:t>WebApi</a:t>
            </a:r>
            <a:r>
              <a:rPr lang="zh-CN" altLang="en-US" dirty="0"/>
              <a:t>的时候，会爆出上面这个错误；</a:t>
            </a:r>
            <a:endParaRPr lang="en-US" altLang="zh-CN" dirty="0"/>
          </a:p>
          <a:p>
            <a:r>
              <a:rPr lang="en-US" altLang="zh-CN" dirty="0"/>
              <a:t>Access to </a:t>
            </a:r>
            <a:r>
              <a:rPr lang="en-US" altLang="zh-CN" dirty="0" err="1"/>
              <a:t>XMLHttpRequest</a:t>
            </a:r>
            <a:r>
              <a:rPr lang="en-US" altLang="zh-CN" dirty="0"/>
              <a:t> at 'http://localhost:64304/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CrossDomain</a:t>
            </a:r>
            <a:r>
              <a:rPr lang="en-US" altLang="zh-CN" dirty="0"/>
              <a:t>/</a:t>
            </a:r>
            <a:r>
              <a:rPr lang="en-US" altLang="zh-CN" dirty="0" err="1"/>
              <a:t>GetCrossDomainData</a:t>
            </a:r>
            <a:r>
              <a:rPr lang="en-US" altLang="zh-CN" dirty="0"/>
              <a:t>' from origin 'null' has been blocked by CORS policy: No 'Access-Control-Allow-Origin' header is present on the requested resource.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8032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同源策略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4849885" y="843630"/>
            <a:ext cx="37802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同源策略（</a:t>
            </a:r>
            <a:r>
              <a:rPr lang="en-US" altLang="zh-CN" dirty="0" err="1"/>
              <a:t>Sameoriginpolicy</a:t>
            </a:r>
            <a:r>
              <a:rPr lang="zh-CN" altLang="en-US" dirty="0"/>
              <a:t>）是一种约定，它是浏览器最核心也最基本的安全功能，如果缺少了同源策略，则浏览器的正常功能可能都会受到影响。可以说</a:t>
            </a:r>
            <a:r>
              <a:rPr lang="en-US" altLang="zh-CN" dirty="0"/>
              <a:t>Web</a:t>
            </a:r>
            <a:r>
              <a:rPr lang="zh-CN" altLang="en-US" dirty="0"/>
              <a:t>是构建在同源策略基础之上的，浏览器只是针对同源策略的一种实现。同源策略会阻止一个域的</a:t>
            </a:r>
            <a:r>
              <a:rPr lang="en-US" altLang="zh-CN" dirty="0" err="1"/>
              <a:t>javascript</a:t>
            </a:r>
            <a:r>
              <a:rPr lang="zh-CN" altLang="en-US" dirty="0"/>
              <a:t>脚本和另外一个域的内容进行交互。</a:t>
            </a:r>
            <a:endParaRPr lang="en-US" altLang="zh-CN" dirty="0"/>
          </a:p>
          <a:p>
            <a:pPr indent="457200"/>
            <a:r>
              <a:rPr lang="zh-CN" altLang="en-US" dirty="0"/>
              <a:t>部分</a:t>
            </a:r>
            <a:r>
              <a:rPr lang="en-US" altLang="zh-CN" dirty="0"/>
              <a:t>Html</a:t>
            </a:r>
            <a:r>
              <a:rPr lang="zh-CN" altLang="en-US" dirty="0"/>
              <a:t>标签可以 </a:t>
            </a:r>
            <a:r>
              <a:rPr lang="en-US" altLang="zh-CN" dirty="0"/>
              <a:t>Script Iframe </a:t>
            </a:r>
            <a:r>
              <a:rPr lang="en-US" altLang="zh-CN" dirty="0" err="1"/>
              <a:t>img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47350A-78F6-4128-9A23-81715346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7" y="987640"/>
            <a:ext cx="3998345" cy="25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793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如何解决跨域问题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28428" y="843630"/>
            <a:ext cx="8136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JSONP </a:t>
            </a:r>
            <a:r>
              <a:rPr lang="zh-CN" altLang="en-US" dirty="0"/>
              <a:t>通过浏览器标签去请求</a:t>
            </a:r>
            <a:r>
              <a:rPr lang="en-US" altLang="zh-CN" dirty="0" err="1"/>
              <a:t>Api</a:t>
            </a:r>
            <a:r>
              <a:rPr lang="zh-CN" altLang="en-US" dirty="0"/>
              <a:t>；避开跨域问题；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是通过浏览器的一些指定标签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&gt;  &lt;Script </a:t>
            </a:r>
            <a:r>
              <a:rPr lang="en-US" altLang="zh-CN" dirty="0" err="1"/>
              <a:t>src</a:t>
            </a:r>
            <a:r>
              <a:rPr lang="en-US" altLang="zh-CN" dirty="0"/>
              <a:t>&gt; &lt;frame &gt;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去跨域请求，获取到数据以后，可以通过一个回调函数来把数据进行</a:t>
            </a:r>
            <a:r>
              <a:rPr lang="en-US" altLang="zh-CN" dirty="0"/>
              <a:t>	</a:t>
            </a:r>
            <a:r>
              <a:rPr lang="zh-CN" altLang="en-US" dirty="0"/>
              <a:t>解析，然后使用数据；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2   </a:t>
            </a:r>
            <a:r>
              <a:rPr lang="zh-CN" altLang="en-US" dirty="0"/>
              <a:t>通过后台模拟</a:t>
            </a:r>
            <a:r>
              <a:rPr lang="en-US" altLang="zh-CN" dirty="0"/>
              <a:t>Http</a:t>
            </a:r>
            <a:r>
              <a:rPr lang="zh-CN" altLang="en-US" dirty="0"/>
              <a:t>请求请求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提供方是一个进程；我通过后台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在服务器端指定允许你跨域；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AspNetCore</a:t>
            </a:r>
            <a:r>
              <a:rPr lang="en-US" altLang="zh-CN" dirty="0"/>
              <a:t> </a:t>
            </a:r>
            <a:r>
              <a:rPr lang="zh-CN" altLang="en-US" dirty="0"/>
              <a:t>内置的有这个支持跨域的程序包；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zh-CN" altLang="en-US" dirty="0"/>
              <a:t>组件支持：</a:t>
            </a:r>
            <a:r>
              <a:rPr lang="en-US" altLang="zh-CN" dirty="0" err="1"/>
              <a:t>Microsoft.AspNetCore.Cors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926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4326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46297" y="698501"/>
            <a:ext cx="860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</a:t>
            </a:r>
            <a:r>
              <a:rPr lang="zh-CN" altLang="en-US" dirty="0">
                <a:sym typeface="Impact" panose="020B0806030902050204" pitchFamily="2" charset="0"/>
              </a:rPr>
              <a:t>需要安装</a:t>
            </a:r>
            <a:r>
              <a:rPr lang="zh-CN" altLang="en-US" dirty="0"/>
              <a:t>运行时和托管捆绑包</a:t>
            </a:r>
            <a:r>
              <a:rPr lang="en-US" altLang="zh-CN" dirty="0"/>
              <a:t> </a:t>
            </a:r>
            <a:r>
              <a:rPr lang="zh-CN" altLang="en-US" dirty="0">
                <a:sym typeface="Impact" panose="020B0806030902050204" pitchFamily="2" charset="0"/>
              </a:rPr>
              <a:t>地址</a:t>
            </a:r>
            <a:r>
              <a:rPr lang="en-US" altLang="zh-CN" dirty="0">
                <a:sym typeface="Impact" panose="020B0806030902050204" pitchFamily="2" charset="0"/>
              </a:rPr>
              <a:t>:</a:t>
            </a:r>
            <a:r>
              <a:rPr lang="en-US" altLang="zh-CN" dirty="0">
                <a:hlinkClick r:id="rId3"/>
              </a:rPr>
              <a:t>https://dotnet.microsoft.com/download/dotnet-core/thank-</a:t>
            </a:r>
            <a:r>
              <a:rPr lang="en-US" altLang="zh-CN" dirty="0">
                <a:hlinkClick r:id="rId4"/>
              </a:rPr>
              <a:t>you/runtime-aspnetcore-3.1.2-windows-hosting-bundle-installer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</a:t>
            </a:r>
            <a:r>
              <a:rPr lang="zh-CN" altLang="en-US" dirty="0">
                <a:sym typeface="Impact" panose="020B0806030902050204" pitchFamily="2" charset="0"/>
              </a:rPr>
              <a:t>必须要发布；不能直接执行系统的根目录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   </a:t>
            </a:r>
            <a:r>
              <a:rPr lang="zh-CN" altLang="en-US" dirty="0">
                <a:sym typeface="Impact" panose="020B0806030902050204" pitchFamily="2" charset="0"/>
              </a:rPr>
              <a:t>需要安装</a:t>
            </a:r>
            <a:r>
              <a:rPr lang="en-US" altLang="zh-CN" dirty="0">
                <a:sym typeface="Impact" panose="020B0806030902050204" pitchFamily="2" charset="0"/>
              </a:rPr>
              <a:t>Core</a:t>
            </a:r>
            <a:r>
              <a:rPr lang="zh-CN" altLang="en-US" dirty="0">
                <a:sym typeface="Impact" panose="020B0806030902050204" pitchFamily="2" charset="0"/>
              </a:rPr>
              <a:t>的运行时环境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4   </a:t>
            </a:r>
            <a:r>
              <a:rPr lang="zh-CN" altLang="en-US" dirty="0">
                <a:sym typeface="Impact" panose="020B0806030902050204" pitchFamily="2" charset="0"/>
              </a:rPr>
              <a:t>指定为无代码托管</a:t>
            </a:r>
            <a:r>
              <a:rPr lang="en-US" altLang="zh-CN" dirty="0">
                <a:sym typeface="Impact" panose="020B08060309020502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091874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命令启动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03717" y="698501"/>
            <a:ext cx="81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dotnet Zhaoxi.Core.WebApi.dll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="http://*:8004"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8004</a:t>
            </a:r>
          </a:p>
        </p:txBody>
      </p:sp>
    </p:spTree>
    <p:extLst>
      <p:ext uri="{BB962C8B-B14F-4D97-AF65-F5344CB8AC3E}">
        <p14:creationId xmlns:p14="http://schemas.microsoft.com/office/powerpoint/2010/main" val="3403531495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3059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如何让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支持跨域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28428" y="843630"/>
            <a:ext cx="81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请求中在响应中增加</a:t>
            </a:r>
            <a:r>
              <a:rPr lang="en-US" altLang="zh-CN" dirty="0"/>
              <a:t>Header</a:t>
            </a:r>
            <a:r>
              <a:rPr lang="zh-CN" altLang="en-US" dirty="0"/>
              <a:t>参数：</a:t>
            </a:r>
            <a:r>
              <a:rPr lang="en-US" altLang="zh-CN" dirty="0"/>
              <a:t>Add("Access-Control-Allow-Origin", "*");</a:t>
            </a:r>
          </a:p>
        </p:txBody>
      </p:sp>
    </p:spTree>
    <p:extLst>
      <p:ext uri="{BB962C8B-B14F-4D97-AF65-F5344CB8AC3E}">
        <p14:creationId xmlns:p14="http://schemas.microsoft.com/office/powerpoint/2010/main" val="284981360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803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难道在每个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中都指明跨域？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39720" y="698501"/>
            <a:ext cx="81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当然是定义</a:t>
            </a:r>
            <a:r>
              <a:rPr lang="en-US" altLang="zh-CN" dirty="0"/>
              <a:t>Filter</a:t>
            </a:r>
            <a:r>
              <a:rPr lang="zh-CN" altLang="en-US" dirty="0"/>
              <a:t>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55925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中间件支持跨域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03717" y="698501"/>
            <a:ext cx="813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依赖于程序包：</a:t>
            </a:r>
            <a:r>
              <a:rPr lang="en-US" altLang="zh-CN" dirty="0" err="1"/>
              <a:t>Microsoft.AspNetCore.Cors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   </a:t>
            </a:r>
            <a:r>
              <a:rPr lang="en-US" altLang="zh-CN" dirty="0" err="1"/>
              <a:t>services.AddCors</a:t>
            </a:r>
            <a:r>
              <a:rPr lang="en-US" altLang="zh-CN" dirty="0"/>
              <a:t>(option =&gt; </a:t>
            </a:r>
            <a:r>
              <a:rPr lang="en-US" altLang="zh-CN" dirty="0" err="1"/>
              <a:t>option.AddPolicy</a:t>
            </a:r>
            <a:r>
              <a:rPr lang="en-US" altLang="zh-CN" dirty="0"/>
              <a:t>("</a:t>
            </a:r>
            <a:r>
              <a:rPr lang="en-US" altLang="zh-CN" dirty="0" err="1"/>
              <a:t>AllowCors</a:t>
            </a:r>
            <a:r>
              <a:rPr lang="en-US" altLang="zh-CN" dirty="0"/>
              <a:t>", _build =&gt; _</a:t>
            </a:r>
            <a:r>
              <a:rPr lang="en-US" altLang="zh-CN" dirty="0" err="1"/>
              <a:t>build.AllowAnyOrigin</a:t>
            </a:r>
            <a:r>
              <a:rPr lang="en-US" altLang="zh-CN" dirty="0"/>
              <a:t>().</a:t>
            </a:r>
            <a:r>
              <a:rPr lang="en-US" altLang="zh-CN" dirty="0" err="1"/>
              <a:t>AllowAnyMethod</a:t>
            </a:r>
            <a:r>
              <a:rPr lang="en-US" altLang="zh-CN" dirty="0"/>
              <a:t>()));</a:t>
            </a:r>
          </a:p>
          <a:p>
            <a:endParaRPr lang="en-US" altLang="zh-CN" dirty="0"/>
          </a:p>
          <a:p>
            <a:r>
              <a:rPr lang="en-US" altLang="zh-CN" dirty="0"/>
              <a:t>3   </a:t>
            </a:r>
            <a:r>
              <a:rPr lang="en-US" altLang="zh-CN" dirty="0" err="1"/>
              <a:t>app.UseCors</a:t>
            </a:r>
            <a:r>
              <a:rPr lang="en-US" altLang="zh-CN" dirty="0"/>
              <a:t>("</a:t>
            </a:r>
            <a:r>
              <a:rPr lang="en-US" altLang="zh-CN" dirty="0" err="1"/>
              <a:t>AllowCors</a:t>
            </a:r>
            <a:r>
              <a:rPr lang="en-US" altLang="zh-CN" dirty="0"/>
              <a:t>"); //</a:t>
            </a:r>
            <a:r>
              <a:rPr lang="zh-CN" altLang="en-US" dirty="0"/>
              <a:t>必须要在</a:t>
            </a:r>
            <a:r>
              <a:rPr lang="en-US" altLang="zh-CN" dirty="0" err="1"/>
              <a:t>UseRouting</a:t>
            </a:r>
            <a:r>
              <a:rPr lang="en-US" altLang="zh-CN" dirty="0"/>
              <a:t> </a:t>
            </a:r>
            <a:r>
              <a:rPr lang="zh-CN" altLang="en-US" dirty="0"/>
              <a:t>之后   在 </a:t>
            </a:r>
            <a:r>
              <a:rPr lang="en-US" altLang="zh-CN" dirty="0" err="1"/>
              <a:t>UseAuthorization</a:t>
            </a:r>
            <a:r>
              <a:rPr lang="zh-CN" altLang="en-US" dirty="0"/>
              <a:t>之前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264237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提问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03717" y="698501"/>
            <a:ext cx="81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现在是</a:t>
            </a:r>
            <a:r>
              <a:rPr lang="en-US" altLang="zh-CN" dirty="0"/>
              <a:t>22:24</a:t>
            </a:r>
            <a:r>
              <a:rPr lang="zh-CN" altLang="en-US" dirty="0"/>
              <a:t>  大家就开始提问，</a:t>
            </a:r>
            <a:r>
              <a:rPr lang="en-US" altLang="zh-CN" dirty="0"/>
              <a:t>22:29</a:t>
            </a:r>
            <a:r>
              <a:rPr lang="zh-CN" altLang="en-US" dirty="0"/>
              <a:t>开始答疑，期间老师就不说话了</a:t>
            </a:r>
            <a:r>
              <a:rPr lang="en-US" altLang="zh-CN"/>
              <a:t>~~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4554200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586765CE-390E-49C9-AD78-1A5D0759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70" y="895864"/>
            <a:ext cx="1787630" cy="16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40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45612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46297" y="698501"/>
            <a:ext cx="860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环境下载地址：</a:t>
            </a:r>
            <a:r>
              <a:rPr lang="en-US" altLang="zh-CN" dirty="0">
                <a:hlinkClick r:id="rId3"/>
              </a:rPr>
              <a:t>https://dotnet.microsoft.com/download/dotnet-core/3.1</a:t>
            </a:r>
            <a:endParaRPr lang="en-US" altLang="zh-CN" dirty="0"/>
          </a:p>
          <a:p>
            <a:r>
              <a:rPr lang="en-US" altLang="zh-CN" dirty="0"/>
              <a:t>SDK 3.1.102</a:t>
            </a:r>
            <a:r>
              <a:rPr lang="en-US" altLang="zh-CN" dirty="0">
                <a:sym typeface="Impact" panose="020B0806030902050204" pitchFamily="2" charset="0"/>
              </a:rPr>
              <a:t>: </a:t>
            </a:r>
            <a:r>
              <a:rPr lang="zh-CN" altLang="en-US" dirty="0">
                <a:sym typeface="Impact" panose="020B0806030902050204" pitchFamily="2" charset="0"/>
              </a:rPr>
              <a:t>包含的运行时</a:t>
            </a:r>
            <a:r>
              <a:rPr lang="en-US" altLang="zh-CN" dirty="0">
                <a:sym typeface="Impact" panose="020B0806030902050204" pitchFamily="2" charset="0"/>
              </a:rPr>
              <a:t>/.NET Core</a:t>
            </a:r>
            <a:r>
              <a:rPr lang="zh-CN" altLang="en-US" dirty="0">
                <a:sym typeface="Impact" panose="020B0806030902050204" pitchFamily="2" charset="0"/>
              </a:rPr>
              <a:t>运行时</a:t>
            </a:r>
            <a:r>
              <a:rPr lang="en-US" altLang="zh-CN" dirty="0">
                <a:sym typeface="Impact" panose="020B0806030902050204" pitchFamily="2" charset="0"/>
              </a:rPr>
              <a:t>3.1.2/ASP.NET Core</a:t>
            </a:r>
            <a:r>
              <a:rPr lang="zh-CN" altLang="en-US" dirty="0">
                <a:sym typeface="Impact" panose="020B0806030902050204" pitchFamily="2" charset="0"/>
              </a:rPr>
              <a:t>运行时</a:t>
            </a:r>
            <a:r>
              <a:rPr lang="en-US" altLang="zh-CN" dirty="0">
                <a:sym typeface="Impact" panose="020B0806030902050204" pitchFamily="2" charset="0"/>
              </a:rPr>
              <a:t>3.1.2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	</a:t>
            </a:r>
            <a:r>
              <a:rPr lang="zh-CN" altLang="en-US" dirty="0">
                <a:sym typeface="Impact" panose="020B0806030902050204" pitchFamily="2" charset="0"/>
              </a:rPr>
              <a:t>桌面运行时</a:t>
            </a:r>
            <a:r>
              <a:rPr lang="en-US" altLang="zh-CN" dirty="0">
                <a:sym typeface="Impact" panose="020B0806030902050204" pitchFamily="2" charset="0"/>
              </a:rPr>
              <a:t>3.1.2</a:t>
            </a:r>
          </a:p>
          <a:p>
            <a:r>
              <a:rPr lang="en-US" altLang="zh-CN" dirty="0"/>
              <a:t>ASP.NET Core Runtime: </a:t>
            </a:r>
            <a:r>
              <a:rPr lang="zh-CN" altLang="en-US" dirty="0"/>
              <a:t>使您可以运行现有的</a:t>
            </a:r>
            <a:r>
              <a:rPr lang="en-US" altLang="zh-CN" dirty="0"/>
              <a:t>Web /</a:t>
            </a:r>
            <a:r>
              <a:rPr lang="zh-CN" altLang="en-US" dirty="0"/>
              <a:t>服务器应用程序。在</a:t>
            </a:r>
            <a:r>
              <a:rPr lang="en-US" altLang="zh-CN" dirty="0"/>
              <a:t>Windows</a:t>
            </a:r>
            <a:r>
              <a:rPr lang="zh-CN" altLang="en-US" dirty="0"/>
              <a:t>上，包含</a:t>
            </a:r>
            <a:r>
              <a:rPr lang="en-US" altLang="zh-CN" dirty="0"/>
              <a:t>.NET Core Runtime</a:t>
            </a:r>
            <a:r>
              <a:rPr lang="zh-CN" altLang="en-US" dirty="0"/>
              <a:t>和</a:t>
            </a:r>
            <a:r>
              <a:rPr lang="en-US" altLang="zh-CN" dirty="0"/>
              <a:t>IIS</a:t>
            </a:r>
            <a:r>
              <a:rPr lang="zh-CN" altLang="en-US" dirty="0"/>
              <a:t>支持的主机捆绑包。</a:t>
            </a:r>
            <a:endParaRPr lang="en-US" altLang="zh-CN" dirty="0">
              <a:sym typeface="Impact" panose="020B0806030902050204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7C7A7-F218-4B2A-B80C-7B2B6B391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6" y="2234865"/>
            <a:ext cx="6353334" cy="18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68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9336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启动和调用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395710" y="829994"/>
            <a:ext cx="864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Vs</a:t>
            </a:r>
            <a:r>
              <a:rPr lang="zh-CN" altLang="en-US" dirty="0"/>
              <a:t>启动；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托管在</a:t>
            </a:r>
            <a:r>
              <a:rPr lang="en-US" altLang="zh-CN" dirty="0"/>
              <a:t>IIS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命令启动：</a:t>
            </a:r>
            <a:r>
              <a:rPr lang="en-US" altLang="zh-CN" dirty="0"/>
              <a:t>dotnet AspNetCore.WebApi.dll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="http://*:2021"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2021</a:t>
            </a:r>
            <a:endParaRPr lang="zh-CN" altLang="zh-CN" dirty="0"/>
          </a:p>
          <a:p>
            <a:r>
              <a:rPr lang="en-US" altLang="zh-CN" dirty="0">
                <a:sym typeface="Impact" panose="020B0806030902050204" pitchFamily="2" charset="0"/>
              </a:rPr>
              <a:t>	</a:t>
            </a:r>
            <a:endParaRPr lang="en-US" altLang="zh-CN" dirty="0">
              <a:solidFill>
                <a:srgbClr val="FF0000"/>
              </a:solidFill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6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094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Swagger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41130" y="843630"/>
            <a:ext cx="860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 </a:t>
            </a:r>
            <a:r>
              <a:rPr lang="zh-CN" altLang="en-US" dirty="0">
                <a:sym typeface="Impact" panose="020B0806030902050204" pitchFamily="2" charset="0"/>
              </a:rPr>
              <a:t>安装</a:t>
            </a:r>
            <a:r>
              <a:rPr lang="en-US" altLang="zh-CN" dirty="0">
                <a:sym typeface="Impact" panose="020B0806030902050204" pitchFamily="2" charset="0"/>
              </a:rPr>
              <a:t>Swagger</a:t>
            </a:r>
            <a:r>
              <a:rPr lang="zh-CN" altLang="en-US" dirty="0">
                <a:sym typeface="Impact" panose="020B0806030902050204" pitchFamily="2" charset="0"/>
              </a:rPr>
              <a:t>包</a:t>
            </a:r>
            <a:r>
              <a:rPr lang="en-US" altLang="zh-CN" dirty="0">
                <a:sym typeface="Impact" panose="020B0806030902050204" pitchFamily="2" charset="0"/>
              </a:rPr>
              <a:t>: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	</a:t>
            </a:r>
            <a:r>
              <a:rPr lang="zh-CN" altLang="en-US" dirty="0">
                <a:sym typeface="Impact" panose="020B0806030902050204" pitchFamily="2" charset="0"/>
              </a:rPr>
              <a:t>命令：</a:t>
            </a:r>
            <a:r>
              <a:rPr lang="en-US" altLang="zh-CN" dirty="0"/>
              <a:t>Install-Package </a:t>
            </a:r>
            <a:r>
              <a:rPr lang="en-US" altLang="zh-CN" dirty="0" err="1"/>
              <a:t>SwashBuckle.AspNetCore</a:t>
            </a:r>
            <a:r>
              <a:rPr lang="en-US" altLang="zh-CN" dirty="0"/>
              <a:t> -Version 5.0.0-rc4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    	</a:t>
            </a:r>
            <a:r>
              <a:rPr lang="en-US" altLang="zh-CN" dirty="0" err="1">
                <a:sym typeface="Impact" panose="020B0806030902050204" pitchFamily="2" charset="0"/>
              </a:rPr>
              <a:t>nuget</a:t>
            </a:r>
            <a:r>
              <a:rPr lang="zh-CN" altLang="en-US" dirty="0">
                <a:sym typeface="Impact" panose="020B0806030902050204" pitchFamily="2" charset="0"/>
              </a:rPr>
              <a:t>安装：</a:t>
            </a:r>
            <a:r>
              <a:rPr lang="en-US" altLang="zh-CN" dirty="0" err="1">
                <a:sym typeface="Impact" panose="020B0806030902050204" pitchFamily="2" charset="0"/>
              </a:rPr>
              <a:t>Swashbuckle.AspNetCore</a:t>
            </a:r>
            <a:r>
              <a:rPr lang="zh-CN" altLang="en-US" dirty="0">
                <a:sym typeface="Impact" panose="020B0806030902050204" pitchFamily="2" charset="0"/>
              </a:rPr>
              <a:t>程序包；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 </a:t>
            </a:r>
            <a:r>
              <a:rPr lang="zh-CN" altLang="en-US" dirty="0">
                <a:sym typeface="Impact" panose="020B0806030902050204" pitchFamily="2" charset="0"/>
              </a:rPr>
              <a:t>注册</a:t>
            </a:r>
            <a:r>
              <a:rPr lang="en-US" altLang="zh-CN" dirty="0">
                <a:sym typeface="Impact" panose="020B0806030902050204" pitchFamily="2" charset="0"/>
              </a:rPr>
              <a:t>Swagger</a:t>
            </a:r>
            <a:r>
              <a:rPr lang="zh-CN" altLang="en-US" dirty="0">
                <a:sym typeface="Impact" panose="020B0806030902050204" pitchFamily="2" charset="0"/>
              </a:rPr>
              <a:t>服务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3    </a:t>
            </a:r>
            <a:r>
              <a:rPr lang="zh-CN" altLang="en-US" dirty="0">
                <a:sym typeface="Impact" panose="020B0806030902050204" pitchFamily="2" charset="0"/>
              </a:rPr>
              <a:t>在中间件中使用</a:t>
            </a:r>
            <a:r>
              <a:rPr lang="en-US" altLang="zh-CN" dirty="0">
                <a:sym typeface="Impact" panose="020B0806030902050204" pitchFamily="2" charset="0"/>
              </a:rPr>
              <a:t>Swagger;</a:t>
            </a: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735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094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Swagger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C8195-063D-458E-8EE5-EB4200E99715}"/>
              </a:ext>
            </a:extLst>
          </p:cNvPr>
          <p:cNvSpPr txBox="1"/>
          <p:nvPr/>
        </p:nvSpPr>
        <p:spPr>
          <a:xfrm>
            <a:off x="469435" y="729833"/>
            <a:ext cx="40237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400" dirty="0" err="1"/>
              <a:t>services.AddSwaggerGen</a:t>
            </a:r>
            <a:r>
              <a:rPr lang="en-US" altLang="zh-CN" sz="1400" dirty="0"/>
              <a:t>(s =&gt;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    #region </a:t>
            </a:r>
            <a:r>
              <a:rPr lang="zh-CN" altLang="en-US" sz="1400" dirty="0"/>
              <a:t>注册 </a:t>
            </a:r>
            <a:r>
              <a:rPr lang="en-US" altLang="zh-CN" sz="1400" dirty="0"/>
              <a:t>Swagger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s.SwaggerDoc</a:t>
            </a:r>
            <a:r>
              <a:rPr lang="en-US" altLang="zh-CN" sz="1400" dirty="0"/>
              <a:t>("V1", new </a:t>
            </a:r>
            <a:r>
              <a:rPr lang="en-US" altLang="zh-CN" sz="1400" dirty="0" err="1"/>
              <a:t>OpenApiInfo</a:t>
            </a:r>
            <a:r>
              <a:rPr lang="en-US" altLang="zh-CN" sz="1400" dirty="0"/>
              <a:t>()</a:t>
            </a:r>
          </a:p>
          <a:p>
            <a:r>
              <a:rPr lang="zh-CN" altLang="en-US" sz="1400" dirty="0"/>
              <a:t>               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        Title = "test",</a:t>
            </a:r>
          </a:p>
          <a:p>
            <a:r>
              <a:rPr lang="en-US" altLang="zh-CN" sz="1400" dirty="0"/>
              <a:t>                    Version = "version-01",</a:t>
            </a:r>
          </a:p>
          <a:p>
            <a:r>
              <a:rPr lang="en-US" altLang="zh-CN" sz="1400" dirty="0"/>
              <a:t>                    Description = "</a:t>
            </a:r>
            <a:r>
              <a:rPr lang="zh-CN" altLang="en-US" sz="1400" dirty="0"/>
              <a:t>朝夕教育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学习</a:t>
            </a:r>
            <a:r>
              <a:rPr lang="en-US" altLang="zh-CN" sz="1400" dirty="0"/>
              <a:t>"</a:t>
            </a:r>
            <a:endParaRPr lang="zh-CN" altLang="en-US" sz="1400" dirty="0"/>
          </a:p>
          <a:p>
            <a:r>
              <a:rPr lang="zh-CN" altLang="en-US" sz="1400" dirty="0"/>
              <a:t>                </a:t>
            </a:r>
            <a:r>
              <a:rPr lang="en-US" altLang="zh-CN" sz="1400" dirty="0"/>
              <a:t>});</a:t>
            </a:r>
          </a:p>
          <a:p>
            <a:r>
              <a:rPr lang="en-US" altLang="zh-CN" sz="1400" dirty="0"/>
              <a:t>                #</a:t>
            </a:r>
            <a:r>
              <a:rPr lang="en-US" altLang="zh-CN" sz="1400" dirty="0" err="1"/>
              <a:t>endregion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});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3658B-D2E8-43EC-9E90-0270119DDFFE}"/>
              </a:ext>
            </a:extLst>
          </p:cNvPr>
          <p:cNvSpPr txBox="1"/>
          <p:nvPr/>
        </p:nvSpPr>
        <p:spPr>
          <a:xfrm>
            <a:off x="4467917" y="915635"/>
            <a:ext cx="45997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sz="1400" dirty="0"/>
              <a:t>#region </a:t>
            </a:r>
            <a:r>
              <a:rPr lang="zh-CN" altLang="en-US" sz="1400" dirty="0"/>
              <a:t>使用</a:t>
            </a:r>
            <a:r>
              <a:rPr lang="en-US" altLang="zh-CN" sz="1400" dirty="0"/>
              <a:t>Swagger</a:t>
            </a:r>
            <a:r>
              <a:rPr lang="zh-CN" altLang="en-US" sz="1400" dirty="0"/>
              <a:t>中间件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app.UseSwagger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app.UseSwaggerUI</a:t>
            </a:r>
            <a:r>
              <a:rPr lang="en-US" altLang="zh-CN" sz="1400" dirty="0"/>
              <a:t>(s =&gt;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s.SwaggerEndpoint</a:t>
            </a:r>
            <a:r>
              <a:rPr lang="en-US" altLang="zh-CN" sz="1400" dirty="0"/>
              <a:t>("/swagger/V1/</a:t>
            </a:r>
            <a:r>
              <a:rPr lang="en-US" altLang="zh-CN" sz="1400" dirty="0" err="1"/>
              <a:t>swagger.json</a:t>
            </a:r>
            <a:r>
              <a:rPr lang="en-US" altLang="zh-CN" sz="1400" dirty="0"/>
              <a:t>", "test1");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});</a:t>
            </a:r>
          </a:p>
          <a:p>
            <a:r>
              <a:rPr lang="en-US" altLang="zh-CN" sz="1400" dirty="0"/>
              <a:t>            #</a:t>
            </a:r>
            <a:r>
              <a:rPr lang="en-US" altLang="zh-CN" sz="1400" dirty="0" err="1"/>
              <a:t>endregion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09367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11079</TotalTime>
  <Words>2344</Words>
  <Application>Microsoft Office PowerPoint</Application>
  <PresentationFormat>全屏显示(16:9)</PresentationFormat>
  <Paragraphs>365</Paragraphs>
  <Slides>55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黑体</vt:lpstr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徐杨</cp:lastModifiedBy>
  <cp:revision>5369</cp:revision>
  <dcterms:created xsi:type="dcterms:W3CDTF">2014-02-20T03:23:00Z</dcterms:created>
  <dcterms:modified xsi:type="dcterms:W3CDTF">2020-04-19T14:51:39Z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