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80" r:id="rId3"/>
    <p:sldId id="313" r:id="rId4"/>
    <p:sldId id="315" r:id="rId5"/>
    <p:sldId id="316" r:id="rId6"/>
    <p:sldId id="317" r:id="rId7"/>
    <p:sldId id="350" r:id="rId8"/>
    <p:sldId id="318" r:id="rId9"/>
    <p:sldId id="322" r:id="rId10"/>
    <p:sldId id="323" r:id="rId11"/>
    <p:sldId id="325" r:id="rId12"/>
    <p:sldId id="319" r:id="rId13"/>
    <p:sldId id="351" r:id="rId14"/>
    <p:sldId id="371" r:id="rId15"/>
    <p:sldId id="355" r:id="rId16"/>
    <p:sldId id="356" r:id="rId17"/>
    <p:sldId id="327" r:id="rId18"/>
    <p:sldId id="328" r:id="rId19"/>
    <p:sldId id="362" r:id="rId20"/>
    <p:sldId id="357" r:id="rId21"/>
    <p:sldId id="358" r:id="rId22"/>
    <p:sldId id="359" r:id="rId23"/>
    <p:sldId id="360" r:id="rId24"/>
    <p:sldId id="361" r:id="rId25"/>
    <p:sldId id="379" r:id="rId26"/>
    <p:sldId id="326" r:id="rId27"/>
    <p:sldId id="363" r:id="rId28"/>
    <p:sldId id="329" r:id="rId29"/>
    <p:sldId id="365" r:id="rId30"/>
    <p:sldId id="370" r:id="rId31"/>
    <p:sldId id="366" r:id="rId32"/>
    <p:sldId id="380" r:id="rId33"/>
    <p:sldId id="367" r:id="rId34"/>
    <p:sldId id="381" r:id="rId35"/>
    <p:sldId id="368" r:id="rId36"/>
    <p:sldId id="382" r:id="rId37"/>
    <p:sldId id="369" r:id="rId38"/>
    <p:sldId id="385" r:id="rId39"/>
    <p:sldId id="372" r:id="rId40"/>
    <p:sldId id="373" r:id="rId41"/>
    <p:sldId id="378" r:id="rId42"/>
    <p:sldId id="383" r:id="rId43"/>
    <p:sldId id="386" r:id="rId44"/>
    <p:sldId id="330" r:id="rId45"/>
    <p:sldId id="392" r:id="rId46"/>
    <p:sldId id="393" r:id="rId47"/>
    <p:sldId id="387" r:id="rId48"/>
    <p:sldId id="384" r:id="rId49"/>
    <p:sldId id="388" r:id="rId50"/>
    <p:sldId id="389" r:id="rId51"/>
    <p:sldId id="324" r:id="rId52"/>
    <p:sldId id="390" r:id="rId53"/>
    <p:sldId id="331" r:id="rId54"/>
    <p:sldId id="332" r:id="rId55"/>
    <p:sldId id="391" r:id="rId56"/>
    <p:sldId id="333" r:id="rId57"/>
    <p:sldId id="334" r:id="rId58"/>
    <p:sldId id="289" r:id="rId59"/>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4660"/>
  </p:normalViewPr>
  <p:slideViewPr>
    <p:cSldViewPr showGuides="1">
      <p:cViewPr varScale="1">
        <p:scale>
          <a:sx n="101" d="100"/>
          <a:sy n="101" d="100"/>
        </p:scale>
        <p:origin x="86" y="389"/>
      </p:cViewPr>
      <p:guideLst>
        <p:guide orient="horz" pos="1588"/>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NULL" TargetMode="Externa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localhost:8500/" TargetMode="External"/><Relationship Id="rId1" Type="http://schemas.openxmlformats.org/officeDocument/2006/relationships/hyperlink" Target="https://www.consul.io/"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ocalhost:850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NULL" TargetMode="Externa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jwt.io/" TargetMode="Externa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hyperlink" Target="https://jwt.i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NULL" TargetMode="External"/><Relationship Id="rId1" Type="http://schemas.openxmlformats.org/officeDocument/2006/relationships/image" Target="../media/image23.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jpe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2"/>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3"/>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endPar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endParaRP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4"/>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微服务架构解析，优缺点、挑战与转变</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MicroService</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全组件解析</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注册，心跳检测，服务发现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一解释就懂，一问你就懵，一讨论打架</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5"/>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2508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2862322"/>
          </a:xfrm>
          <a:prstGeom prst="rect">
            <a:avLst/>
          </a:prstGeom>
          <a:noFill/>
        </p:spPr>
        <p:txBody>
          <a:bodyPr wrap="square" rtlCol="0">
            <a:spAutoFit/>
          </a:bodyPr>
          <a:lstStyle/>
          <a:p>
            <a:r>
              <a:rPr lang="en-US" altLang="zh-CN" dirty="0"/>
              <a:t>RPC-</a:t>
            </a:r>
            <a:r>
              <a:rPr lang="en-US" altLang="zh-CN" b="1" dirty="0"/>
              <a:t>Remote Procedure Call</a:t>
            </a:r>
            <a:endParaRPr lang="en-US" altLang="zh-CN" dirty="0"/>
          </a:p>
          <a:p>
            <a:endParaRPr lang="en-US" altLang="zh-CN" dirty="0"/>
          </a:p>
          <a:p>
            <a:r>
              <a:rPr lang="en-US" altLang="zh-CN" dirty="0"/>
              <a:t>.Net Remoting</a:t>
            </a:r>
            <a:r>
              <a:rPr lang="zh-CN" altLang="en-US" dirty="0"/>
              <a:t>：</a:t>
            </a:r>
            <a:r>
              <a:rPr lang="en-US" altLang="zh-CN" dirty="0"/>
              <a:t>.Net</a:t>
            </a:r>
            <a:r>
              <a:rPr lang="zh-CN" altLang="en-US" dirty="0"/>
              <a:t>平台独有的，不支持跨平台</a:t>
            </a:r>
            <a:endParaRPr lang="en-US" altLang="zh-CN" dirty="0"/>
          </a:p>
          <a:p>
            <a:endParaRPr lang="en-US" altLang="zh-CN" dirty="0"/>
          </a:p>
          <a:p>
            <a:endParaRPr lang="en-US" altLang="zh-CN" dirty="0"/>
          </a:p>
          <a:p>
            <a:r>
              <a:rPr lang="en-US" altLang="zh-CN" dirty="0" err="1"/>
              <a:t>gRPC</a:t>
            </a:r>
            <a:r>
              <a:rPr lang="zh-CN" altLang="en-US" dirty="0"/>
              <a:t>：高性能、开源和通用的 </a:t>
            </a:r>
            <a:r>
              <a:rPr lang="en-US" altLang="zh-CN" dirty="0"/>
              <a:t>RPC </a:t>
            </a:r>
            <a:r>
              <a:rPr lang="zh-CN" altLang="en-US" dirty="0"/>
              <a:t>框架，面向服务端和移动端，基于 </a:t>
            </a:r>
            <a:r>
              <a:rPr lang="en-US" altLang="zh-CN" dirty="0"/>
              <a:t>HTTP/2 </a:t>
            </a:r>
            <a:r>
              <a:rPr lang="zh-CN" altLang="en-US" dirty="0"/>
              <a:t>设计。</a:t>
            </a:r>
            <a:endParaRPr lang="en-US" altLang="zh-CN" dirty="0"/>
          </a:p>
          <a:p>
            <a:endParaRPr lang="en-US" altLang="zh-CN" dirty="0"/>
          </a:p>
        </p:txBody>
      </p:sp>
      <p:pic>
        <p:nvPicPr>
          <p:cNvPr id="7" name="图片 6"/>
          <p:cNvPicPr>
            <a:picLocks noChangeAspect="1"/>
          </p:cNvPicPr>
          <p:nvPr/>
        </p:nvPicPr>
        <p:blipFill>
          <a:blip r:embed="rId1" r:link="rId2"/>
          <a:stretch>
            <a:fillRect/>
          </a:stretch>
        </p:blipFill>
        <p:spPr>
          <a:xfrm>
            <a:off x="464356" y="949233"/>
            <a:ext cx="4290599" cy="2918608"/>
          </a:xfrm>
          <a:prstGeom prst="rect">
            <a:avLst/>
          </a:prstGeom>
          <a:noFill/>
          <a:ln w="9525">
            <a:noFill/>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3416320"/>
          </a:xfrm>
          <a:prstGeom prst="rect">
            <a:avLst/>
          </a:prstGeom>
          <a:noFill/>
        </p:spPr>
        <p:txBody>
          <a:bodyPr wrap="square" rtlCol="0">
            <a:spAutoFit/>
          </a:bodyPr>
          <a:lstStyle/>
          <a:p>
            <a:r>
              <a:rPr lang="zh-CN" altLang="en-US" dirty="0"/>
              <a:t>客户端该如何访问服务？</a:t>
            </a:r>
            <a:endParaRPr lang="en-US" altLang="zh-CN" dirty="0"/>
          </a:p>
          <a:p>
            <a:r>
              <a:rPr lang="zh-CN" altLang="en-US" dirty="0"/>
              <a:t>这么多服务地址</a:t>
            </a:r>
            <a:endParaRPr lang="en-US" altLang="zh-CN" dirty="0"/>
          </a:p>
          <a:p>
            <a:r>
              <a:rPr lang="zh-CN" altLang="en-US" dirty="0"/>
              <a:t>单个服务下线</a:t>
            </a:r>
            <a:r>
              <a:rPr lang="en-US" altLang="zh-CN" dirty="0"/>
              <a:t>/</a:t>
            </a:r>
            <a:r>
              <a:rPr lang="zh-CN" altLang="en-US" dirty="0"/>
              <a:t>升级</a:t>
            </a:r>
            <a:r>
              <a:rPr lang="en-US" altLang="zh-CN" dirty="0"/>
              <a:t>/</a:t>
            </a:r>
            <a:r>
              <a:rPr lang="zh-CN" altLang="en-US" dirty="0"/>
              <a:t>更新</a:t>
            </a:r>
            <a:endParaRPr lang="en-US" altLang="zh-CN" dirty="0"/>
          </a:p>
          <a:p>
            <a:r>
              <a:rPr lang="en-US" altLang="zh-CN" dirty="0"/>
              <a:t>Authentication/ Authorization</a:t>
            </a:r>
            <a:endParaRPr lang="en-US" altLang="zh-CN" dirty="0"/>
          </a:p>
          <a:p>
            <a:endParaRPr lang="en-US" altLang="zh-CN" dirty="0"/>
          </a:p>
          <a:p>
            <a:r>
              <a:rPr lang="en-US" altLang="zh-CN" dirty="0"/>
              <a:t>Gateway:</a:t>
            </a:r>
            <a:endParaRPr lang="en-US" altLang="zh-CN" dirty="0"/>
          </a:p>
          <a:p>
            <a:r>
              <a:rPr lang="zh-CN" altLang="zh-CN" dirty="0"/>
              <a:t>提供统一服务入口，让微服务对前台透明</a:t>
            </a:r>
            <a:endParaRPr lang="zh-CN" altLang="zh-CN" dirty="0"/>
          </a:p>
          <a:p>
            <a:r>
              <a:rPr lang="zh-CN" altLang="zh-CN" dirty="0"/>
              <a:t>聚合后台的服务，节省流量，提升性能</a:t>
            </a:r>
            <a:endParaRPr lang="zh-CN" altLang="zh-CN" dirty="0"/>
          </a:p>
          <a:p>
            <a:r>
              <a:rPr lang="zh-CN" altLang="zh-CN" dirty="0"/>
              <a:t>提供安全，过滤，流控等</a:t>
            </a:r>
            <a:r>
              <a:rPr lang="en-US" altLang="zh-CN" dirty="0"/>
              <a:t>API</a:t>
            </a:r>
            <a:r>
              <a:rPr lang="zh-CN" altLang="zh-CN" dirty="0"/>
              <a:t>管理功能</a:t>
            </a:r>
            <a:endParaRPr lang="en-US" altLang="zh-CN" dirty="0"/>
          </a:p>
        </p:txBody>
      </p:sp>
      <p:pic>
        <p:nvPicPr>
          <p:cNvPr id="3" name="图片 2"/>
          <p:cNvPicPr>
            <a:picLocks noChangeAspect="1"/>
          </p:cNvPicPr>
          <p:nvPr/>
        </p:nvPicPr>
        <p:blipFill>
          <a:blip r:embed="rId1"/>
          <a:stretch>
            <a:fillRect/>
          </a:stretch>
        </p:blipFill>
        <p:spPr>
          <a:xfrm>
            <a:off x="476250" y="777904"/>
            <a:ext cx="4077053" cy="3593972"/>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2"/>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3"/>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endPar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endParaRP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4"/>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Core </a:t>
            </a: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学习实践</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服务注册与发现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心跳检测</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负载均衡策略实现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5"/>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21406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建立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部署</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501651" y="987640"/>
            <a:ext cx="7886614" cy="2862322"/>
          </a:xfrm>
          <a:prstGeom prst="rect">
            <a:avLst/>
          </a:prstGeom>
          <a:noFill/>
        </p:spPr>
        <p:txBody>
          <a:bodyPr wrap="square" rtlCol="0">
            <a:spAutoFit/>
          </a:bodyPr>
          <a:lstStyle/>
          <a:p>
            <a:r>
              <a:rPr lang="en-US" altLang="zh-CN" dirty="0"/>
              <a:t>dotnet Zhaoxi.AspNetCore31.Demo.dll --</a:t>
            </a:r>
            <a:r>
              <a:rPr lang="en-US" altLang="zh-CN" dirty="0" err="1"/>
              <a:t>urls</a:t>
            </a:r>
            <a:r>
              <a:rPr lang="en-US" altLang="zh-CN" dirty="0"/>
              <a:t>="http://*:5177" --</a:t>
            </a:r>
            <a:r>
              <a:rPr lang="en-US" altLang="zh-CN" dirty="0" err="1"/>
              <a:t>ip</a:t>
            </a:r>
            <a:r>
              <a:rPr lang="en-US" altLang="zh-CN" dirty="0"/>
              <a:t>="127.0.0.1" --port=5177</a:t>
            </a:r>
            <a:endParaRPr lang="zh-CN" altLang="zh-CN" dirty="0"/>
          </a:p>
          <a:p>
            <a:endParaRPr lang="en-US" altLang="zh-CN" dirty="0"/>
          </a:p>
          <a:p>
            <a:r>
              <a:rPr lang="en-US" altLang="zh-CN" dirty="0" err="1"/>
              <a:t>WebApi</a:t>
            </a:r>
            <a:r>
              <a:rPr lang="zh-CN" altLang="en-US" dirty="0"/>
              <a:t>和</a:t>
            </a:r>
            <a:r>
              <a:rPr lang="en-US" altLang="zh-CN" dirty="0"/>
              <a:t>MVC</a:t>
            </a:r>
            <a:r>
              <a:rPr lang="zh-CN" altLang="en-US" dirty="0"/>
              <a:t>是一套管道模型</a:t>
            </a:r>
            <a:endParaRPr lang="en-US" altLang="zh-CN" dirty="0"/>
          </a:p>
          <a:p>
            <a:endParaRPr lang="en-US" altLang="zh-CN" dirty="0"/>
          </a:p>
          <a:p>
            <a:r>
              <a:rPr lang="en-US" altLang="zh-CN" dirty="0"/>
              <a:t>IOC/Log/Filter</a:t>
            </a:r>
            <a:r>
              <a:rPr lang="zh-CN" altLang="en-US" dirty="0"/>
              <a:t>等都是通用的</a:t>
            </a:r>
            <a:endParaRPr lang="en-US" altLang="zh-CN" dirty="0"/>
          </a:p>
          <a:p>
            <a:endParaRPr lang="en-US" altLang="zh-CN" dirty="0"/>
          </a:p>
          <a:p>
            <a:r>
              <a:rPr lang="zh-CN" altLang="en-US" dirty="0"/>
              <a:t>如果</a:t>
            </a:r>
            <a:r>
              <a:rPr lang="en-US" altLang="zh-CN" dirty="0" err="1"/>
              <a:t>webapi</a:t>
            </a:r>
            <a:r>
              <a:rPr lang="zh-CN" altLang="en-US" dirty="0"/>
              <a:t>调用失败，一般都是数据类型复杂，</a:t>
            </a:r>
            <a:endParaRPr lang="en-US" altLang="zh-CN" dirty="0"/>
          </a:p>
          <a:p>
            <a:r>
              <a:rPr lang="zh-CN" altLang="en-US" dirty="0"/>
              <a:t>请求式加上</a:t>
            </a:r>
            <a:r>
              <a:rPr lang="en-US" altLang="zh-CN" dirty="0"/>
              <a:t>json---</a:t>
            </a:r>
            <a:r>
              <a:rPr lang="zh-CN" altLang="en-US" dirty="0"/>
              <a:t>接受的时候指定是</a:t>
            </a:r>
            <a:r>
              <a:rPr lang="en-US" altLang="zh-CN" dirty="0" err="1"/>
              <a:t>FromUri</a:t>
            </a:r>
            <a:r>
              <a:rPr lang="en-US" altLang="zh-CN" dirty="0"/>
              <a:t>    </a:t>
            </a:r>
            <a:r>
              <a:rPr lang="en-US" altLang="zh-CN" dirty="0" err="1"/>
              <a:t>FromBody</a:t>
            </a:r>
            <a:endParaRPr lang="en-US" altLang="zh-CN" dirty="0"/>
          </a:p>
          <a:p>
            <a:r>
              <a:rPr lang="zh-CN" altLang="en-US" dirty="0"/>
              <a:t>改代码一定要改对位置</a:t>
            </a:r>
            <a:endParaRPr lang="en-US" altLang="zh-CN"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81492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跨进程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跨域</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771625"/>
            <a:ext cx="7886614" cy="3416320"/>
          </a:xfrm>
          <a:prstGeom prst="rect">
            <a:avLst/>
          </a:prstGeom>
          <a:noFill/>
        </p:spPr>
        <p:txBody>
          <a:bodyPr wrap="square" rtlCol="0">
            <a:spAutoFit/>
          </a:bodyPr>
          <a:lstStyle/>
          <a:p>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endParaRPr lang="en-US" altLang="zh-CN" dirty="0"/>
          </a:p>
          <a:p>
            <a:endParaRPr lang="en-US" altLang="zh-CN" dirty="0"/>
          </a:p>
          <a:p>
            <a:r>
              <a:rPr lang="zh-CN" altLang="en-US" dirty="0"/>
              <a:t>跨进程数据获取，前端</a:t>
            </a:r>
            <a:r>
              <a:rPr lang="en-US" altLang="zh-CN" dirty="0"/>
              <a:t>-</a:t>
            </a:r>
            <a:r>
              <a:rPr lang="zh-CN" altLang="en-US" dirty="0"/>
              <a:t>跨域</a:t>
            </a:r>
            <a:endParaRPr lang="en-US" altLang="zh-CN" dirty="0"/>
          </a:p>
          <a:p>
            <a:r>
              <a:rPr lang="zh-CN" altLang="en-US" dirty="0"/>
              <a:t>后端直接</a:t>
            </a:r>
            <a:r>
              <a:rPr lang="en-US" altLang="zh-CN" dirty="0" err="1"/>
              <a:t>HttpClient</a:t>
            </a:r>
            <a:endParaRPr lang="en-US" altLang="zh-CN" dirty="0"/>
          </a:p>
          <a:p>
            <a:endParaRPr lang="en-US" altLang="zh-CN" dirty="0"/>
          </a:p>
          <a:p>
            <a:endParaRPr lang="en-US" altLang="zh-CN" dirty="0"/>
          </a:p>
          <a:p>
            <a:r>
              <a:rPr lang="zh-CN" altLang="en-US" dirty="0"/>
              <a:t>跨域是浏览器限制的，请求是成功的，数据也返回发了，但是浏览器不允许使用</a:t>
            </a:r>
            <a:endParaRPr lang="en-US" altLang="zh-CN" dirty="0"/>
          </a:p>
          <a:p>
            <a:endParaRPr lang="en-US" altLang="zh-CN" dirty="0"/>
          </a:p>
          <a:p>
            <a:r>
              <a:rPr lang="zh-CN" altLang="en-US" dirty="0"/>
              <a:t>大家可以试试配置下</a:t>
            </a:r>
            <a:r>
              <a:rPr lang="en-US" altLang="zh-CN" dirty="0" err="1"/>
              <a:t>Cors</a:t>
            </a:r>
            <a:r>
              <a:rPr lang="en-US" altLang="zh-CN" dirty="0"/>
              <a:t>   3.1</a:t>
            </a:r>
            <a:endParaRPr lang="en-US" altLang="zh-CN"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843630"/>
            <a:ext cx="7886614" cy="3693319"/>
          </a:xfrm>
          <a:prstGeom prst="rect">
            <a:avLst/>
          </a:prstGeom>
          <a:noFill/>
        </p:spPr>
        <p:txBody>
          <a:bodyPr wrap="square" rtlCol="0">
            <a:spAutoFit/>
          </a:bodyPr>
          <a:lstStyle/>
          <a:p>
            <a:r>
              <a:rPr lang="zh-CN" altLang="en-US" dirty="0"/>
              <a:t>高可用，最有效的办法就是集群</a:t>
            </a:r>
            <a:r>
              <a:rPr lang="en-US" altLang="zh-CN" dirty="0"/>
              <a:t>—</a:t>
            </a:r>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endParaRPr lang="en-US" altLang="zh-CN" dirty="0"/>
          </a:p>
          <a:p>
            <a:endParaRPr lang="en-US" altLang="zh-CN" dirty="0"/>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endParaRPr lang="en-US" altLang="zh-CN" dirty="0"/>
          </a:p>
          <a:p>
            <a:endParaRPr lang="en-US" altLang="zh-CN" dirty="0"/>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zh-CN" altLang="en-US" dirty="0"/>
              <a:t>命令行参数获取</a:t>
            </a:r>
            <a:r>
              <a:rPr lang="en-US" altLang="zh-CN" dirty="0"/>
              <a:t>---</a:t>
            </a:r>
            <a:endParaRPr lang="en-US" altLang="zh-CN" dirty="0"/>
          </a:p>
          <a:p>
            <a:endParaRPr lang="en-US" altLang="zh-CN" dirty="0"/>
          </a:p>
          <a:p>
            <a:r>
              <a:rPr lang="zh-CN" altLang="en-US" dirty="0"/>
              <a:t>多个服务实例后，如何管理？服务注册与发现！</a:t>
            </a:r>
            <a:endParaRPr lang="en-US" altLang="zh-CN" dirty="0" err="1"/>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923330"/>
          </a:xfrm>
          <a:prstGeom prst="rect">
            <a:avLst/>
          </a:prstGeom>
          <a:noFill/>
        </p:spPr>
        <p:txBody>
          <a:bodyPr wrap="square" rtlCol="0">
            <a:spAutoFit/>
          </a:bodyPr>
          <a:lstStyle/>
          <a:p>
            <a:r>
              <a:rPr lang="zh-CN" altLang="en-US" dirty="0"/>
              <a:t>可以屏蔽服务实例细节</a:t>
            </a:r>
            <a:endParaRPr lang="en-US" altLang="zh-CN" dirty="0"/>
          </a:p>
          <a:p>
            <a:r>
              <a:rPr lang="zh-CN" altLang="en-US" dirty="0"/>
              <a:t>单纯是负载均衡</a:t>
            </a:r>
            <a:endParaRPr lang="en-US" altLang="zh-CN" dirty="0"/>
          </a:p>
          <a:p>
            <a:r>
              <a:rPr lang="zh-CN" altLang="en-US" dirty="0">
                <a:solidFill>
                  <a:srgbClr val="FF0000"/>
                </a:solidFill>
              </a:rPr>
              <a:t>被动</a:t>
            </a:r>
            <a:r>
              <a:rPr lang="zh-CN" altLang="en-US" dirty="0"/>
              <a:t>获取实例，有变化是不知道</a:t>
            </a:r>
            <a:endParaRPr lang="en-US" altLang="zh-CN" dirty="0"/>
          </a:p>
        </p:txBody>
      </p:sp>
      <p:pic>
        <p:nvPicPr>
          <p:cNvPr id="7" name="图片 6" descr="IMG_256"/>
          <p:cNvPicPr>
            <a:picLocks noChangeAspect="1"/>
          </p:cNvPicPr>
          <p:nvPr/>
        </p:nvPicPr>
        <p:blipFill>
          <a:blip r:embed="rId1"/>
          <a:stretch>
            <a:fillRect/>
          </a:stretch>
        </p:blipFill>
        <p:spPr>
          <a:xfrm>
            <a:off x="476250" y="945047"/>
            <a:ext cx="4190365" cy="3174365"/>
          </a:xfrm>
          <a:prstGeom prst="rect">
            <a:avLst/>
          </a:prstGeom>
          <a:noFill/>
          <a:ln w="9525">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r>
              <a:rPr lang="en-US" altLang="zh-CN" dirty="0"/>
              <a:t>(</a:t>
            </a:r>
            <a:r>
              <a:rPr lang="zh-CN" altLang="en-US" dirty="0"/>
              <a:t>屏蔽实例细节</a:t>
            </a:r>
            <a:r>
              <a:rPr lang="en-US" altLang="zh-CN" dirty="0"/>
              <a:t>)</a:t>
            </a:r>
            <a:endParaRPr lang="en-US" altLang="zh-CN" dirty="0"/>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p:cNvPicPr>
            <a:picLocks noChangeAspect="1"/>
          </p:cNvPicPr>
          <p:nvPr/>
        </p:nvPicPr>
        <p:blipFill>
          <a:blip r:embed="rId1"/>
          <a:stretch>
            <a:fillRect/>
          </a:stretch>
        </p:blipFill>
        <p:spPr>
          <a:xfrm>
            <a:off x="683730" y="665963"/>
            <a:ext cx="4032280" cy="3752260"/>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8490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服务注册与发现</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1"/>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67706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使用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2031325"/>
          </a:xfrm>
          <a:prstGeom prst="rect">
            <a:avLst/>
          </a:prstGeom>
          <a:noFill/>
        </p:spPr>
        <p:txBody>
          <a:bodyPr wrap="square" rtlCol="0">
            <a:spAutoFit/>
          </a:bodyPr>
          <a:lstStyle/>
          <a:p>
            <a:r>
              <a:rPr lang="en-US" altLang="zh-CN" u="sng" dirty="0">
                <a:hlinkClick r:id="rId1"/>
              </a:rPr>
              <a:t>https://www.consul.io/</a:t>
            </a:r>
            <a:r>
              <a:rPr lang="en-US" altLang="zh-CN" dirty="0"/>
              <a:t>   </a:t>
            </a:r>
            <a:r>
              <a:rPr lang="zh-CN" altLang="zh-CN" dirty="0"/>
              <a:t>官网</a:t>
            </a:r>
            <a:endParaRPr lang="zh-CN" altLang="zh-CN" dirty="0"/>
          </a:p>
          <a:p>
            <a:endParaRPr lang="en-US" altLang="zh-CN" dirty="0"/>
          </a:p>
          <a:p>
            <a:r>
              <a:rPr lang="zh-CN" altLang="en-US" dirty="0"/>
              <a:t>命令行启动：</a:t>
            </a:r>
            <a:endParaRPr lang="en-US" altLang="zh-CN" dirty="0"/>
          </a:p>
          <a:p>
            <a:r>
              <a:rPr lang="en-US" altLang="zh-CN" dirty="0"/>
              <a:t>consul_1.6.2.exe agent –dev</a:t>
            </a:r>
            <a:endParaRPr lang="en-US" altLang="zh-CN" dirty="0"/>
          </a:p>
          <a:p>
            <a:endParaRPr lang="en-US" altLang="zh-CN" dirty="0"/>
          </a:p>
          <a:p>
            <a:r>
              <a:rPr lang="zh-CN" altLang="en-US" u="sng" dirty="0">
                <a:hlinkClick r:id="rId2"/>
              </a:rPr>
              <a:t>浏览器访问：</a:t>
            </a:r>
            <a:endParaRPr lang="en-US" altLang="zh-CN" u="sng" dirty="0">
              <a:hlinkClick r:id="rId2"/>
            </a:endParaRPr>
          </a:p>
          <a:p>
            <a:r>
              <a:rPr lang="en-US" altLang="zh-CN" u="sng" dirty="0">
                <a:hlinkClick r:id="rId2"/>
              </a:rPr>
              <a:t>http://localhost:8500</a:t>
            </a:r>
            <a:endParaRPr lang="en-US" altLang="zh-CN"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4401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95959" y="698501"/>
            <a:ext cx="4680326" cy="3693319"/>
          </a:xfrm>
          <a:prstGeom prst="rect">
            <a:avLst/>
          </a:prstGeom>
          <a:noFill/>
        </p:spPr>
        <p:txBody>
          <a:bodyPr wrap="square" rtlCol="0">
            <a:spAutoFit/>
          </a:bodyPr>
          <a:lstStyle/>
          <a:p>
            <a:r>
              <a:rPr lang="zh-CN" altLang="en-US" dirty="0"/>
              <a:t>单体应用时代：应用程序就是一个项目，在一个</a:t>
            </a:r>
            <a:r>
              <a:rPr lang="zh-CN" altLang="en-US" dirty="0">
                <a:solidFill>
                  <a:srgbClr val="FF0000"/>
                </a:solidFill>
              </a:rPr>
              <a:t>进程</a:t>
            </a:r>
            <a:r>
              <a:rPr lang="zh-CN" altLang="en-US" dirty="0"/>
              <a:t>里面运行。</a:t>
            </a:r>
            <a:endParaRPr lang="en-US" altLang="zh-CN" dirty="0"/>
          </a:p>
          <a:p>
            <a:endParaRPr lang="en-US" altLang="zh-CN" dirty="0"/>
          </a:p>
          <a:p>
            <a:r>
              <a:rPr lang="en-US" altLang="zh-CN" dirty="0"/>
              <a:t>1 </a:t>
            </a:r>
            <a:r>
              <a:rPr lang="zh-CN" altLang="en-US" dirty="0"/>
              <a:t>开发简单，集中管理，没有分布式的损耗</a:t>
            </a:r>
            <a:endParaRPr lang="en-US" altLang="zh-CN" dirty="0"/>
          </a:p>
          <a:p>
            <a:endParaRPr lang="en-US" altLang="zh-CN" dirty="0"/>
          </a:p>
          <a:p>
            <a:r>
              <a:rPr lang="en-US" altLang="zh-CN" dirty="0"/>
              <a:t>1 </a:t>
            </a:r>
            <a:r>
              <a:rPr lang="zh-CN" altLang="en-US" dirty="0"/>
              <a:t>不好维护，升级困难，无法快捷迭代，稳定性也差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业务演进是技术发展的第一推动力！</a:t>
            </a:r>
            <a:endParaRPr lang="zh-CN" altLang="en-US" dirty="0"/>
          </a:p>
        </p:txBody>
      </p:sp>
      <p:pic>
        <p:nvPicPr>
          <p:cNvPr id="4" name="图片 3"/>
          <p:cNvPicPr>
            <a:picLocks noChangeAspect="1"/>
          </p:cNvPicPr>
          <p:nvPr/>
        </p:nvPicPr>
        <p:blipFill>
          <a:blip r:embed="rId1"/>
          <a:stretch>
            <a:fillRect/>
          </a:stretch>
        </p:blipFill>
        <p:spPr>
          <a:xfrm>
            <a:off x="501651" y="622077"/>
            <a:ext cx="3322608" cy="3749798"/>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服务实例注册</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5391840" cy="923330"/>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endParaRPr lang="en-US" altLang="zh-CN" dirty="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服务发现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501651" y="987640"/>
            <a:ext cx="7886614" cy="1754326"/>
          </a:xfrm>
          <a:prstGeom prst="rect">
            <a:avLst/>
          </a:prstGeom>
          <a:noFill/>
        </p:spPr>
        <p:txBody>
          <a:bodyPr wrap="square" rtlCol="0">
            <a:spAutoFit/>
          </a:bodyPr>
          <a:lstStyle/>
          <a:p>
            <a:r>
              <a:rPr lang="en-US" altLang="zh-CN" u="sng" dirty="0">
                <a:hlinkClick r:id="rId1"/>
              </a:rPr>
              <a:t>http://localhost:8500</a:t>
            </a:r>
            <a:endParaRPr lang="en-US" altLang="zh-CN" u="sng" dirty="0"/>
          </a:p>
          <a:p>
            <a:r>
              <a:rPr lang="en-US" altLang="zh-CN" dirty="0"/>
              <a:t>Consul</a:t>
            </a:r>
            <a:r>
              <a:rPr lang="zh-CN" altLang="en-US" dirty="0"/>
              <a:t>可视化能看到</a:t>
            </a:r>
            <a:endParaRPr lang="en-US" altLang="zh-CN" dirty="0"/>
          </a:p>
          <a:p>
            <a:endParaRPr lang="en-US" altLang="zh-CN" dirty="0"/>
          </a:p>
          <a:p>
            <a:r>
              <a:rPr lang="zh-CN" altLang="en-US" dirty="0"/>
              <a:t>调用方查找？</a:t>
            </a:r>
            <a:endParaRPr lang="en-US" altLang="zh-CN" dirty="0"/>
          </a:p>
          <a:p>
            <a:r>
              <a:rPr lang="zh-CN" altLang="en-US" dirty="0"/>
              <a:t>引用</a:t>
            </a:r>
            <a:r>
              <a:rPr lang="en-US" altLang="zh-CN" dirty="0"/>
              <a:t>consul</a:t>
            </a:r>
            <a:r>
              <a:rPr lang="zh-CN" altLang="en-US" dirty="0"/>
              <a:t>，找</a:t>
            </a:r>
            <a:r>
              <a:rPr lang="en-US" altLang="zh-CN" dirty="0"/>
              <a:t>consul center</a:t>
            </a:r>
            <a:r>
              <a:rPr lang="zh-CN" altLang="en-US" dirty="0"/>
              <a:t>获取</a:t>
            </a:r>
            <a:endParaRPr lang="en-US" altLang="zh-CN" dirty="0"/>
          </a:p>
          <a:p>
            <a:endParaRPr lang="en-US" altLang="zh-CN"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健康检查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1477328"/>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endParaRPr lang="en-US" altLang="zh-CN" dirty="0"/>
          </a:p>
          <a:p>
            <a:endParaRPr lang="en-US" altLang="zh-CN" dirty="0"/>
          </a:p>
          <a:p>
            <a:endParaRPr lang="en-US" altLang="zh-CN" dirty="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1754326"/>
          </a:xfrm>
          <a:prstGeom prst="rect">
            <a:avLst/>
          </a:prstGeom>
          <a:noFill/>
        </p:spPr>
        <p:txBody>
          <a:bodyPr wrap="square" rtlCol="0">
            <a:spAutoFit/>
          </a:bodyPr>
          <a:lstStyle/>
          <a:p>
            <a:r>
              <a:rPr lang="zh-CN" altLang="en-US" dirty="0"/>
              <a:t>客户端可以发现全部服务实例，调用时即可加上负载均衡！</a:t>
            </a:r>
            <a:endParaRPr lang="en-US" altLang="zh-CN" dirty="0"/>
          </a:p>
          <a:p>
            <a:endParaRPr lang="en-US" altLang="zh-CN" dirty="0"/>
          </a:p>
          <a:p>
            <a:r>
              <a:rPr lang="en-US" altLang="zh-CN" dirty="0"/>
              <a:t>1 </a:t>
            </a:r>
            <a:r>
              <a:rPr lang="zh-CN" altLang="en-US" dirty="0"/>
              <a:t>轮询策略</a:t>
            </a:r>
            <a:endParaRPr lang="en-US" altLang="zh-CN" dirty="0"/>
          </a:p>
          <a:p>
            <a:r>
              <a:rPr lang="en-US" altLang="zh-CN" dirty="0"/>
              <a:t>2 </a:t>
            </a:r>
            <a:r>
              <a:rPr lang="zh-CN" altLang="en-US" dirty="0"/>
              <a:t>平均策略</a:t>
            </a:r>
            <a:endParaRPr lang="en-US" altLang="zh-CN" dirty="0"/>
          </a:p>
          <a:p>
            <a:r>
              <a:rPr lang="en-US" altLang="zh-CN" dirty="0"/>
              <a:t>3 </a:t>
            </a:r>
            <a:r>
              <a:rPr lang="zh-CN" altLang="en-US" dirty="0"/>
              <a:t>权重策略</a:t>
            </a:r>
            <a:endParaRPr lang="en-US" altLang="zh-CN" dirty="0"/>
          </a:p>
          <a:p>
            <a:r>
              <a:rPr lang="en-US" altLang="zh-CN" dirty="0"/>
              <a:t>4 </a:t>
            </a:r>
            <a:r>
              <a:rPr lang="zh-CN" altLang="en-US" dirty="0"/>
              <a:t>连接数策略 </a:t>
            </a:r>
            <a:r>
              <a:rPr lang="en-US" altLang="zh-CN" dirty="0" err="1"/>
              <a:t>etc</a:t>
            </a:r>
            <a:endParaRPr lang="en-US" altLang="zh-CN" dirty="0"/>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2"/>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3"/>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endPar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endParaRP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4"/>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负载</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均衡策略实现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官网</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Gateway</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解读和基于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Ocelot</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搭建</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Ocelot+Consul</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Ocelot+Polly</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5"/>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1"/>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261884"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3139321"/>
          </a:xfrm>
          <a:prstGeom prst="rect">
            <a:avLst/>
          </a:prstGeom>
          <a:noFill/>
        </p:spPr>
        <p:txBody>
          <a:bodyPr wrap="square" rtlCol="0">
            <a:spAutoFit/>
          </a:bodyPr>
          <a:lstStyle/>
          <a:p>
            <a:r>
              <a:rPr lang="zh-CN" altLang="en-US" dirty="0"/>
              <a:t>为什么需要网关？</a:t>
            </a:r>
            <a:endParaRPr lang="en-US" altLang="zh-CN" dirty="0"/>
          </a:p>
          <a:p>
            <a:r>
              <a:rPr lang="zh-CN" altLang="en-US" dirty="0"/>
              <a:t>有了</a:t>
            </a:r>
            <a:r>
              <a:rPr lang="en-US" altLang="zh-CN" dirty="0"/>
              <a:t>Consul</a:t>
            </a:r>
            <a:r>
              <a:rPr lang="zh-CN" altLang="en-US" dirty="0"/>
              <a:t>，</a:t>
            </a:r>
            <a:r>
              <a:rPr lang="zh-CN" altLang="zh-CN" dirty="0"/>
              <a:t>使用服务名即可访问。但手机、</a:t>
            </a:r>
            <a:r>
              <a:rPr lang="en-US" altLang="zh-CN" dirty="0"/>
              <a:t>web</a:t>
            </a:r>
            <a:r>
              <a:rPr lang="zh-CN" altLang="zh-CN" dirty="0"/>
              <a:t>端等外部访问者仍然需要和</a:t>
            </a:r>
            <a:r>
              <a:rPr lang="en-US" altLang="zh-CN" dirty="0"/>
              <a:t>N</a:t>
            </a:r>
            <a:r>
              <a:rPr lang="zh-CN" altLang="zh-CN" dirty="0"/>
              <a:t>多服务器交互，需要记忆他们的服务器地址、端口号等。一旦内部发生修改，很麻烦，而且有时候内部服务器是不希望外界直接访问的</a:t>
            </a:r>
            <a:r>
              <a:rPr lang="en-US" altLang="zh-CN" dirty="0"/>
              <a:t>—</a:t>
            </a:r>
            <a:r>
              <a:rPr lang="zh-CN" altLang="zh-CN" dirty="0"/>
              <a:t>需要路由</a:t>
            </a:r>
            <a:r>
              <a:rPr lang="zh-CN" altLang="en-US" dirty="0"/>
              <a:t>功能！</a:t>
            </a:r>
            <a:endParaRPr lang="en-US" altLang="zh-CN" dirty="0"/>
          </a:p>
          <a:p>
            <a:endParaRPr lang="en-US" altLang="zh-CN" dirty="0"/>
          </a:p>
          <a:p>
            <a:r>
              <a:rPr lang="zh-CN" altLang="en-US" dirty="0"/>
              <a:t>好处：</a:t>
            </a:r>
            <a:endParaRPr lang="zh-CN" altLang="zh-CN" dirty="0"/>
          </a:p>
          <a:p>
            <a:pPr marL="342900" indent="-342900">
              <a:buFont typeface="+mj-lt"/>
              <a:buAutoNum type="arabicPeriod"/>
            </a:pPr>
            <a:r>
              <a:rPr lang="zh-CN" altLang="zh-CN" dirty="0"/>
              <a:t>各个业务系统</a:t>
            </a:r>
            <a:r>
              <a:rPr lang="zh-CN" altLang="en-US" dirty="0"/>
              <a:t>轻松独立维护</a:t>
            </a:r>
            <a:r>
              <a:rPr lang="zh-CN" altLang="zh-CN" dirty="0"/>
              <a:t>服务器；</a:t>
            </a:r>
            <a:endParaRPr lang="zh-CN" altLang="zh-CN" dirty="0"/>
          </a:p>
          <a:p>
            <a:pPr marL="342900" indent="-342900">
              <a:buFont typeface="+mj-lt"/>
              <a:buAutoNum type="arabicPeriod"/>
            </a:pPr>
            <a:r>
              <a:rPr lang="zh-CN" altLang="en-US" dirty="0"/>
              <a:t>复用</a:t>
            </a:r>
            <a:r>
              <a:rPr lang="zh-CN" altLang="zh-CN" dirty="0"/>
              <a:t>权限校验</a:t>
            </a:r>
            <a:r>
              <a:rPr lang="zh-CN" altLang="en-US" dirty="0"/>
              <a:t>；</a:t>
            </a:r>
            <a:endParaRPr lang="en-US" altLang="zh-CN" dirty="0"/>
          </a:p>
          <a:p>
            <a:pPr marL="342900" indent="-342900">
              <a:buFont typeface="+mj-lt"/>
              <a:buAutoNum type="arabicPeriod"/>
            </a:pPr>
            <a:r>
              <a:rPr lang="zh-CN" altLang="zh-CN" dirty="0"/>
              <a:t>限流、</a:t>
            </a:r>
            <a:r>
              <a:rPr lang="zh-CN" altLang="en-US" dirty="0"/>
              <a:t>熔断、降级、</a:t>
            </a:r>
            <a:r>
              <a:rPr lang="zh-CN" altLang="zh-CN" dirty="0"/>
              <a:t>收费等。</a:t>
            </a:r>
            <a:endParaRPr lang="zh-CN" altLang="zh-CN" dirty="0"/>
          </a:p>
          <a:p>
            <a:endParaRPr lang="en-US" altLang="zh-CN" dirty="0"/>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9989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4429" y="1090771"/>
            <a:ext cx="4653611" cy="646331"/>
          </a:xfrm>
          <a:prstGeom prst="rect">
            <a:avLst/>
          </a:prstGeom>
          <a:noFill/>
        </p:spPr>
        <p:txBody>
          <a:bodyPr wrap="square" rtlCol="0">
            <a:spAutoFit/>
          </a:bodyPr>
          <a:lstStyle/>
          <a:p>
            <a:r>
              <a:rPr lang="en-US" altLang="zh-CN" dirty="0"/>
              <a:t>Ocelot</a:t>
            </a:r>
            <a:r>
              <a:rPr lang="zh-CN" altLang="zh-CN" dirty="0"/>
              <a:t>就是一个提供了请求路由、安全验证等功能的</a:t>
            </a:r>
            <a:r>
              <a:rPr lang="en-US" altLang="zh-CN" dirty="0"/>
              <a:t>API</a:t>
            </a:r>
            <a:r>
              <a:rPr lang="zh-CN" altLang="zh-CN" dirty="0"/>
              <a:t>网关微服务</a:t>
            </a:r>
            <a:endParaRPr lang="zh-CN"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0070" y="916884"/>
            <a:ext cx="2867425" cy="3391373"/>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987640"/>
            <a:ext cx="6362839" cy="2585323"/>
          </a:xfrm>
          <a:prstGeom prst="rect">
            <a:avLst/>
          </a:prstGeom>
          <a:noFill/>
        </p:spPr>
        <p:txBody>
          <a:bodyPr wrap="square" rtlCol="0">
            <a:spAutoFit/>
          </a:bodyPr>
          <a:lstStyle/>
          <a:p>
            <a:r>
              <a:rPr lang="zh-CN" altLang="en-US" dirty="0"/>
              <a:t>独立进程完成网关代请求：</a:t>
            </a:r>
            <a:endParaRPr lang="en-US" altLang="zh-CN" dirty="0"/>
          </a:p>
          <a:p>
            <a:endParaRPr lang="en-US" altLang="zh-CN" dirty="0"/>
          </a:p>
          <a:p>
            <a:r>
              <a:rPr lang="en-US" altLang="zh-CN" dirty="0"/>
              <a:t>1 </a:t>
            </a:r>
            <a:r>
              <a:rPr lang="zh-CN" altLang="en-US" dirty="0"/>
              <a:t>独立</a:t>
            </a:r>
            <a:r>
              <a:rPr lang="en-US" altLang="zh-CN" dirty="0" err="1"/>
              <a:t>webapi</a:t>
            </a:r>
            <a:r>
              <a:rPr lang="zh-CN" altLang="en-US" dirty="0"/>
              <a:t>程序</a:t>
            </a:r>
            <a:r>
              <a:rPr lang="en-US" altLang="zh-CN" dirty="0"/>
              <a:t>(3.1)</a:t>
            </a:r>
            <a:endParaRPr lang="en-US" altLang="zh-CN" dirty="0"/>
          </a:p>
          <a:p>
            <a:r>
              <a:rPr lang="en-US" altLang="zh-CN" dirty="0"/>
              <a:t>2 </a:t>
            </a:r>
            <a:r>
              <a:rPr lang="en-US" altLang="zh-CN" dirty="0" err="1"/>
              <a:t>nuget</a:t>
            </a:r>
            <a:r>
              <a:rPr lang="en-US" altLang="zh-CN" dirty="0"/>
              <a:t>-ocelot</a:t>
            </a:r>
            <a:endParaRPr lang="en-US" altLang="zh-CN" dirty="0"/>
          </a:p>
          <a:p>
            <a:r>
              <a:rPr lang="en-US" altLang="zh-CN" dirty="0"/>
              <a:t>3 startup</a:t>
            </a:r>
            <a:r>
              <a:rPr lang="zh-CN" altLang="en-US" dirty="0"/>
              <a:t>配置中间件</a:t>
            </a:r>
            <a:endParaRPr lang="en-US" altLang="zh-CN" dirty="0"/>
          </a:p>
          <a:p>
            <a:r>
              <a:rPr lang="en-US" altLang="zh-CN" dirty="0"/>
              <a:t>4 </a:t>
            </a:r>
            <a:r>
              <a:rPr lang="zh-CN" altLang="en-US" dirty="0"/>
              <a:t>配置文件</a:t>
            </a:r>
            <a:endParaRPr lang="en-US" altLang="zh-CN" dirty="0"/>
          </a:p>
          <a:p>
            <a:endParaRPr lang="en-US" altLang="zh-CN" dirty="0"/>
          </a:p>
          <a:p>
            <a:r>
              <a:rPr lang="en-US" altLang="zh-CN" dirty="0"/>
              <a:t>dotnet Zhaoxi.AspNetCore31.MicroServiceGateway.dll --</a:t>
            </a:r>
            <a:r>
              <a:rPr lang="en-US" altLang="zh-CN" dirty="0" err="1"/>
              <a:t>urls</a:t>
            </a:r>
            <a:r>
              <a:rPr lang="en-US" altLang="zh-CN" dirty="0"/>
              <a:t>="http://*:6299" --</a:t>
            </a:r>
            <a:r>
              <a:rPr lang="en-US" altLang="zh-CN" dirty="0" err="1"/>
              <a:t>ip</a:t>
            </a:r>
            <a:r>
              <a:rPr lang="en-US" altLang="zh-CN" dirty="0"/>
              <a:t>="127.0.0.1" --port=6299</a:t>
            </a:r>
            <a:endParaRPr lang="zh-CN" altLang="zh-CN" dirty="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全靠配置文件</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2769" y="2442301"/>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pic>
        <p:nvPicPr>
          <p:cNvPr id="3" name="图片 2"/>
          <p:cNvPicPr>
            <a:picLocks noChangeAspect="1"/>
          </p:cNvPicPr>
          <p:nvPr/>
        </p:nvPicPr>
        <p:blipFill>
          <a:blip r:embed="rId1"/>
          <a:stretch>
            <a:fillRect/>
          </a:stretch>
        </p:blipFill>
        <p:spPr>
          <a:xfrm>
            <a:off x="476250" y="895252"/>
            <a:ext cx="5517358" cy="1181202"/>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571999" y="1059645"/>
            <a:ext cx="3888271" cy="3139321"/>
          </a:xfrm>
          <a:prstGeom prst="rect">
            <a:avLst/>
          </a:prstGeom>
          <a:noFill/>
        </p:spPr>
        <p:txBody>
          <a:bodyPr wrap="square" rtlCol="0">
            <a:spAutoFit/>
          </a:bodyPr>
          <a:lstStyle/>
          <a:p>
            <a:r>
              <a:rPr lang="zh-CN" altLang="en-US" dirty="0"/>
              <a:t>垂直拆分，独立部署和维护，分而治之！</a:t>
            </a:r>
            <a:endParaRPr lang="en-US" altLang="zh-CN" dirty="0"/>
          </a:p>
          <a:p>
            <a:endParaRPr lang="en-US" altLang="zh-CN" dirty="0"/>
          </a:p>
          <a:p>
            <a:r>
              <a:rPr lang="zh-CN" altLang="en-US" dirty="0"/>
              <a:t>拆分越多，存储越复杂，系统间</a:t>
            </a:r>
            <a:r>
              <a:rPr lang="zh-CN" altLang="en-US" dirty="0">
                <a:solidFill>
                  <a:srgbClr val="FF0000"/>
                </a:solidFill>
              </a:rPr>
              <a:t>重复</a:t>
            </a:r>
            <a:r>
              <a:rPr lang="zh-CN" altLang="en-US" dirty="0"/>
              <a:t>的东西也越多。</a:t>
            </a:r>
            <a:endParaRPr lang="en-US" altLang="zh-CN" dirty="0"/>
          </a:p>
          <a:p>
            <a:endParaRPr lang="en-US" altLang="zh-CN" dirty="0"/>
          </a:p>
          <a:p>
            <a:r>
              <a:rPr lang="zh-CN" altLang="en-US" dirty="0"/>
              <a:t>垂直拆分后，还是单体模式</a:t>
            </a:r>
            <a:r>
              <a:rPr lang="en-US" altLang="zh-CN" dirty="0"/>
              <a:t>-</a:t>
            </a:r>
            <a:r>
              <a:rPr lang="zh-CN" altLang="en-US" dirty="0"/>
              <a:t>单体思维</a:t>
            </a:r>
            <a:endParaRPr lang="en-US" altLang="zh-CN" dirty="0"/>
          </a:p>
          <a:p>
            <a:endParaRPr lang="en-US" altLang="zh-CN" dirty="0"/>
          </a:p>
          <a:p>
            <a:endParaRPr lang="en-US" altLang="zh-CN" dirty="0"/>
          </a:p>
          <a:p>
            <a:endParaRPr lang="zh-CN" altLang="en-US" dirty="0"/>
          </a:p>
        </p:txBody>
      </p:sp>
      <p:pic>
        <p:nvPicPr>
          <p:cNvPr id="3" name="图片 2"/>
          <p:cNvPicPr>
            <a:picLocks noChangeAspect="1"/>
          </p:cNvPicPr>
          <p:nvPr/>
        </p:nvPicPr>
        <p:blipFill>
          <a:blip r:embed="rId1"/>
          <a:stretch>
            <a:fillRect/>
          </a:stretch>
        </p:blipFill>
        <p:spPr>
          <a:xfrm>
            <a:off x="505736" y="639465"/>
            <a:ext cx="3856054" cy="3863973"/>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1"/>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04923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4429" y="1090771"/>
            <a:ext cx="4653611" cy="1200329"/>
          </a:xfrm>
          <a:prstGeom prst="rect">
            <a:avLst/>
          </a:prstGeom>
          <a:noFill/>
        </p:spPr>
        <p:txBody>
          <a:bodyPr wrap="square" rtlCol="0">
            <a:spAutoFit/>
          </a:bodyPr>
          <a:lstStyle/>
          <a:p>
            <a:r>
              <a:rPr lang="en-US" altLang="zh-CN" dirty="0"/>
              <a:t>Polly</a:t>
            </a:r>
            <a:r>
              <a:rPr lang="zh-CN" altLang="en-US" dirty="0"/>
              <a:t>是一种</a:t>
            </a:r>
            <a:r>
              <a:rPr lang="en-US" altLang="zh-CN" dirty="0"/>
              <a:t>.NET</a:t>
            </a:r>
            <a:r>
              <a:rPr lang="zh-CN" altLang="en-US" dirty="0"/>
              <a:t>弹性和瞬态故障处理库，允许我们以非常顺畅和线程安全的方式来执诸如行恢复等策略。</a:t>
            </a:r>
            <a:endParaRPr lang="en-US" altLang="zh-CN" dirty="0"/>
          </a:p>
          <a:p>
            <a:r>
              <a:rPr lang="zh-CN" altLang="en-US" dirty="0"/>
              <a:t>重试，断路，超时，故障</a:t>
            </a:r>
            <a:endParaRPr lang="en-US" altLang="zh-CN" dirty="0"/>
          </a:p>
        </p:txBody>
      </p:sp>
      <p:pic>
        <p:nvPicPr>
          <p:cNvPr id="3" name="图片 2"/>
          <p:cNvPicPr>
            <a:picLocks noChangeAspect="1"/>
          </p:cNvPicPr>
          <p:nvPr/>
        </p:nvPicPr>
        <p:blipFill>
          <a:blip r:embed="rId1"/>
          <a:stretch>
            <a:fillRect/>
          </a:stretch>
        </p:blipFill>
        <p:spPr>
          <a:xfrm>
            <a:off x="5265338" y="698501"/>
            <a:ext cx="2530059" cy="3261643"/>
          </a:xfrm>
          <a:prstGeom prst="rect">
            <a:avLst/>
          </a:prstGeom>
        </p:spPr>
      </p:pic>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1754326"/>
          </a:xfrm>
          <a:prstGeom prst="rect">
            <a:avLst/>
          </a:prstGeom>
          <a:noFill/>
        </p:spPr>
        <p:txBody>
          <a:bodyPr wrap="square" rtlCol="0">
            <a:spAutoFit/>
          </a:bodyPr>
          <a:lstStyle/>
          <a:p>
            <a:r>
              <a:rPr lang="zh-CN" altLang="en-US" dirty="0"/>
              <a:t>缓存</a:t>
            </a:r>
            <a:r>
              <a:rPr lang="en-US" altLang="zh-CN" dirty="0"/>
              <a:t>---</a:t>
            </a:r>
            <a:r>
              <a:rPr lang="zh-CN" altLang="en-US" dirty="0"/>
              <a:t>可以有效提升性能</a:t>
            </a:r>
            <a:endParaRPr lang="en-US" altLang="zh-CN" dirty="0"/>
          </a:p>
          <a:p>
            <a:r>
              <a:rPr lang="zh-CN" altLang="en-US" dirty="0"/>
              <a:t>限流</a:t>
            </a:r>
            <a:r>
              <a:rPr lang="en-US" altLang="zh-CN" dirty="0"/>
              <a:t>---</a:t>
            </a:r>
            <a:r>
              <a:rPr lang="zh-CN" altLang="en-US" dirty="0"/>
              <a:t>限制了单位时间内的访问量</a:t>
            </a:r>
            <a:r>
              <a:rPr lang="en-US" altLang="zh-CN" dirty="0"/>
              <a:t>(</a:t>
            </a:r>
            <a:r>
              <a:rPr lang="zh-CN" altLang="en-US" dirty="0"/>
              <a:t>失败一部分比垮掉强</a:t>
            </a:r>
            <a:r>
              <a:rPr lang="en-US" altLang="zh-CN" dirty="0"/>
              <a:t>)</a:t>
            </a:r>
            <a:endParaRPr lang="en-US" altLang="zh-CN" dirty="0"/>
          </a:p>
          <a:p>
            <a:r>
              <a:rPr lang="zh-CN" altLang="en-US" dirty="0"/>
              <a:t>熔断</a:t>
            </a:r>
            <a:r>
              <a:rPr lang="en-US" altLang="zh-CN" dirty="0"/>
              <a:t>---</a:t>
            </a:r>
            <a:r>
              <a:rPr lang="zh-CN" altLang="en-US" dirty="0"/>
              <a:t>保险丝，单位时间错误超过多少就直接停掉，多长时间后再恢复</a:t>
            </a:r>
            <a:endParaRPr lang="en-US" altLang="zh-CN" dirty="0"/>
          </a:p>
          <a:p>
            <a:r>
              <a:rPr lang="zh-CN" altLang="en-US" dirty="0"/>
              <a:t>合并请求</a:t>
            </a:r>
            <a:endParaRPr lang="en-US" altLang="zh-CN" dirty="0"/>
          </a:p>
          <a:p>
            <a:r>
              <a:rPr lang="zh-CN" altLang="en-US" dirty="0"/>
              <a:t> </a:t>
            </a:r>
            <a:r>
              <a:rPr lang="en-US" altLang="zh-CN" dirty="0"/>
              <a:t>and so on</a:t>
            </a:r>
            <a:endParaRPr lang="en-US" altLang="zh-CN" dirty="0"/>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2"/>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3"/>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endPar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endParaRP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4"/>
            </p:custDataLst>
          </p:nvPr>
        </p:nvSpPr>
        <p:spPr>
          <a:xfrm>
            <a:off x="278130" y="1203655"/>
            <a:ext cx="5733970" cy="1190326"/>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解读</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Token</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，详解</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搭建</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鉴权中心，</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授权</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5"/>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传统用户识别</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1651" y="789160"/>
            <a:ext cx="5860521" cy="3222690"/>
          </a:xfrm>
          <a:prstGeom prst="rect">
            <a:avLst/>
          </a:prstGeom>
        </p:spPr>
      </p:pic>
      <p:sp>
        <p:nvSpPr>
          <p:cNvPr id="5" name="文本框 4"/>
          <p:cNvSpPr txBox="1"/>
          <p:nvPr/>
        </p:nvSpPr>
        <p:spPr>
          <a:xfrm>
            <a:off x="6444130" y="695314"/>
            <a:ext cx="2520175" cy="2585323"/>
          </a:xfrm>
          <a:prstGeom prst="rect">
            <a:avLst/>
          </a:prstGeom>
          <a:noFill/>
        </p:spPr>
        <p:txBody>
          <a:bodyPr wrap="square" rtlCol="0">
            <a:spAutoFit/>
          </a:bodyPr>
          <a:lstStyle/>
          <a:p>
            <a:r>
              <a:rPr lang="zh-CN" altLang="en-US" dirty="0"/>
              <a:t>基于</a:t>
            </a:r>
            <a:r>
              <a:rPr lang="en-US" altLang="zh-CN" dirty="0"/>
              <a:t>cookie-session</a:t>
            </a:r>
            <a:endParaRPr lang="en-US" altLang="zh-CN" dirty="0"/>
          </a:p>
          <a:p>
            <a:r>
              <a:rPr lang="zh-CN" altLang="en-US" dirty="0"/>
              <a:t>是把用户信息保存在服务器，每次请求带上标识匹配资源</a:t>
            </a:r>
            <a:endParaRPr lang="en-US" altLang="zh-CN" dirty="0"/>
          </a:p>
          <a:p>
            <a:endParaRPr lang="en-US" altLang="zh-CN" dirty="0"/>
          </a:p>
          <a:p>
            <a:r>
              <a:rPr lang="zh-CN" altLang="en-US" dirty="0"/>
              <a:t>没有分布式架构，无法支持横向扩展。</a:t>
            </a:r>
            <a:endParaRPr lang="en-US" altLang="zh-CN" dirty="0"/>
          </a:p>
          <a:p>
            <a:endParaRPr lang="en-US" altLang="zh-CN" dirty="0"/>
          </a:p>
          <a:p>
            <a:endParaRPr lang="en-US" altLang="zh-CN" dirty="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6485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Token</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校验</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652074" y="699620"/>
            <a:ext cx="3240225" cy="3416320"/>
          </a:xfrm>
          <a:prstGeom prst="rect">
            <a:avLst/>
          </a:prstGeom>
          <a:noFill/>
        </p:spPr>
        <p:txBody>
          <a:bodyPr wrap="square" rtlCol="0">
            <a:spAutoFit/>
          </a:bodyPr>
          <a:lstStyle/>
          <a:p>
            <a:r>
              <a:rPr lang="zh-CN" altLang="en-US" dirty="0"/>
              <a:t>鉴权授权：</a:t>
            </a:r>
            <a:endParaRPr lang="en-US" altLang="zh-CN" dirty="0"/>
          </a:p>
          <a:p>
            <a:r>
              <a:rPr lang="zh-CN" altLang="en-US" dirty="0"/>
              <a:t>鉴权中心</a:t>
            </a:r>
            <a:r>
              <a:rPr lang="en-US" altLang="zh-CN" dirty="0"/>
              <a:t>—</a:t>
            </a:r>
            <a:r>
              <a:rPr lang="zh-CN" altLang="en-US" dirty="0"/>
              <a:t>根据账号密码颁发</a:t>
            </a:r>
            <a:r>
              <a:rPr lang="en-US" altLang="zh-CN" dirty="0"/>
              <a:t>token</a:t>
            </a:r>
            <a:endParaRPr lang="en-US" altLang="zh-CN" dirty="0"/>
          </a:p>
          <a:p>
            <a:endParaRPr lang="en-US" altLang="zh-CN" dirty="0"/>
          </a:p>
          <a:p>
            <a:r>
              <a:rPr lang="zh-CN" altLang="en-US" dirty="0"/>
              <a:t>带着</a:t>
            </a:r>
            <a:r>
              <a:rPr lang="en-US" altLang="zh-CN" dirty="0"/>
              <a:t>Token</a:t>
            </a:r>
            <a:r>
              <a:rPr lang="zh-CN" altLang="en-US" dirty="0"/>
              <a:t>就可以访问</a:t>
            </a:r>
            <a:r>
              <a:rPr lang="en-US" altLang="zh-CN" dirty="0"/>
              <a:t>API</a:t>
            </a:r>
            <a:r>
              <a:rPr lang="zh-CN" altLang="en-US" dirty="0"/>
              <a:t>，</a:t>
            </a:r>
            <a:r>
              <a:rPr lang="en-US" altLang="zh-CN" dirty="0"/>
              <a:t>API</a:t>
            </a:r>
            <a:r>
              <a:rPr lang="zh-CN" altLang="en-US" dirty="0"/>
              <a:t>认可</a:t>
            </a:r>
            <a:r>
              <a:rPr lang="en-US" altLang="zh-CN" dirty="0"/>
              <a:t>token</a:t>
            </a:r>
            <a:r>
              <a:rPr lang="zh-CN" altLang="en-US" dirty="0"/>
              <a:t>，不需要去鉴权中心校验</a:t>
            </a:r>
            <a:endParaRPr lang="en-US" altLang="zh-CN" dirty="0"/>
          </a:p>
          <a:p>
            <a:endParaRPr lang="en-US" altLang="zh-CN" dirty="0"/>
          </a:p>
          <a:p>
            <a:r>
              <a:rPr lang="zh-CN" altLang="en-US" dirty="0"/>
              <a:t>第三方</a:t>
            </a:r>
            <a:r>
              <a:rPr lang="en-US" altLang="zh-CN" dirty="0"/>
              <a:t>API</a:t>
            </a:r>
            <a:r>
              <a:rPr lang="zh-CN" altLang="en-US" dirty="0"/>
              <a:t>也认可</a:t>
            </a:r>
            <a:r>
              <a:rPr lang="en-US" altLang="zh-CN" dirty="0"/>
              <a:t>Token</a:t>
            </a:r>
            <a:endParaRPr lang="en-US" altLang="zh-CN" dirty="0"/>
          </a:p>
          <a:p>
            <a:endParaRPr lang="en-US" altLang="zh-CN" dirty="0"/>
          </a:p>
          <a:p>
            <a:r>
              <a:rPr lang="en-US" altLang="zh-CN" dirty="0"/>
              <a:t>SSO</a:t>
            </a:r>
            <a:r>
              <a:rPr lang="zh-CN" altLang="en-US" dirty="0"/>
              <a:t>：</a:t>
            </a:r>
            <a:r>
              <a:rPr lang="en-US" altLang="zh-CN" dirty="0"/>
              <a:t> Single Sign On</a:t>
            </a:r>
            <a:endParaRPr lang="en-US" altLang="zh-CN" dirty="0"/>
          </a:p>
          <a:p>
            <a:r>
              <a:rPr lang="zh-CN" altLang="en-US" dirty="0"/>
              <a:t>防止抵赖</a:t>
            </a:r>
            <a:r>
              <a:rPr lang="en-US" altLang="zh-CN" dirty="0"/>
              <a:t>-</a:t>
            </a:r>
            <a:r>
              <a:rPr lang="zh-CN" altLang="en-US" dirty="0"/>
              <a:t>防止篡改</a:t>
            </a:r>
            <a:r>
              <a:rPr lang="en-US" altLang="zh-CN" dirty="0"/>
              <a:t>-</a:t>
            </a:r>
            <a:r>
              <a:rPr lang="zh-CN" altLang="en-US" dirty="0"/>
              <a:t>信息传递</a:t>
            </a:r>
            <a:endParaRPr lang="en-US" altLang="zh-CN" dirty="0"/>
          </a:p>
        </p:txBody>
      </p:sp>
      <p:pic>
        <p:nvPicPr>
          <p:cNvPr id="6" name="图片 5"/>
          <p:cNvPicPr>
            <a:picLocks noChangeAspect="1"/>
          </p:cNvPicPr>
          <p:nvPr/>
        </p:nvPicPr>
        <p:blipFill>
          <a:blip r:embed="rId1" r:link="rId2"/>
          <a:stretch>
            <a:fillRect/>
          </a:stretch>
        </p:blipFill>
        <p:spPr>
          <a:xfrm>
            <a:off x="501651" y="785090"/>
            <a:ext cx="4981590" cy="3341155"/>
          </a:xfrm>
          <a:prstGeom prst="rect">
            <a:avLst/>
          </a:prstGeom>
          <a:noFill/>
          <a:ln w="9525">
            <a:noFill/>
          </a:ln>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5613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JWT-Json Web Token</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0" y="915635"/>
            <a:ext cx="7382579" cy="3139321"/>
          </a:xfrm>
          <a:prstGeom prst="rect">
            <a:avLst/>
          </a:prstGeom>
          <a:noFill/>
        </p:spPr>
        <p:txBody>
          <a:bodyPr wrap="square" rtlCol="0">
            <a:spAutoFit/>
          </a:bodyPr>
          <a:lstStyle/>
          <a:p>
            <a:r>
              <a:rPr lang="zh-CN" altLang="en-US" dirty="0"/>
              <a:t>官网：</a:t>
            </a:r>
            <a:r>
              <a:rPr lang="en-US" altLang="zh-CN" u="sng" dirty="0">
                <a:hlinkClick r:id="rId1"/>
              </a:rPr>
              <a:t>https://jwt.io/</a:t>
            </a:r>
            <a:endParaRPr lang="en-US" altLang="zh-CN" u="sng" dirty="0"/>
          </a:p>
          <a:p>
            <a:r>
              <a:rPr lang="en-US" altLang="zh-CN" dirty="0"/>
              <a:t>1 </a:t>
            </a:r>
            <a:r>
              <a:rPr lang="zh-CN" altLang="en-US" dirty="0"/>
              <a:t>授权：这是使用</a:t>
            </a:r>
            <a:r>
              <a:rPr lang="en-US" altLang="zh-CN" dirty="0"/>
              <a:t>JWT</a:t>
            </a:r>
            <a:r>
              <a:rPr lang="zh-CN" altLang="en-US" dirty="0"/>
              <a:t>的最常见方案。一旦用户登录，每个后续请求将包括</a:t>
            </a:r>
            <a:r>
              <a:rPr lang="en-US" altLang="zh-CN" dirty="0"/>
              <a:t>JWT</a:t>
            </a:r>
            <a:r>
              <a:rPr lang="zh-CN" altLang="en-US" dirty="0"/>
              <a:t>，允许用户访问该令牌允许的路由，服务和资源。</a:t>
            </a:r>
            <a:r>
              <a:rPr lang="en-US" altLang="zh-CN" dirty="0"/>
              <a:t>Single Sign On</a:t>
            </a:r>
            <a:r>
              <a:rPr lang="zh-CN" altLang="en-US" dirty="0"/>
              <a:t>是一种现在广泛使用</a:t>
            </a:r>
            <a:r>
              <a:rPr lang="en-US" altLang="zh-CN" dirty="0"/>
              <a:t>JWT</a:t>
            </a:r>
            <a:r>
              <a:rPr lang="zh-CN" altLang="en-US" dirty="0"/>
              <a:t>的功能，因为它的开销很小，并且能够在不同的域中轻松使用。</a:t>
            </a:r>
            <a:endParaRPr lang="en-US" altLang="zh-CN" dirty="0"/>
          </a:p>
          <a:p>
            <a:endParaRPr lang="zh-CN" altLang="en-US" dirty="0"/>
          </a:p>
          <a:p>
            <a:r>
              <a:rPr lang="en-US" altLang="zh-CN" dirty="0"/>
              <a:t>2 </a:t>
            </a:r>
            <a:r>
              <a:rPr lang="zh-CN" altLang="en-US" dirty="0"/>
              <a:t>信息交换：</a:t>
            </a:r>
            <a:r>
              <a:rPr lang="en-US" altLang="zh-CN" dirty="0"/>
              <a:t>JSON Web</a:t>
            </a:r>
            <a:r>
              <a:rPr lang="zh-CN" altLang="en-US" dirty="0"/>
              <a:t>令牌是在各方之间安全传输信息的好方法。因为</a:t>
            </a:r>
            <a:r>
              <a:rPr lang="en-US" altLang="zh-CN" dirty="0"/>
              <a:t>JWT</a:t>
            </a:r>
            <a:r>
              <a:rPr lang="zh-CN" altLang="en-US" dirty="0"/>
              <a:t>可以签名 </a:t>
            </a:r>
            <a:r>
              <a:rPr lang="en-US" altLang="zh-CN" dirty="0"/>
              <a:t>- </a:t>
            </a:r>
            <a:r>
              <a:rPr lang="zh-CN" altLang="en-US" dirty="0"/>
              <a:t>例如，使用公钥</a:t>
            </a:r>
            <a:r>
              <a:rPr lang="en-US" altLang="zh-CN" dirty="0"/>
              <a:t>/</a:t>
            </a:r>
            <a:r>
              <a:rPr lang="zh-CN" altLang="en-US" dirty="0"/>
              <a:t>私钥对 </a:t>
            </a:r>
            <a:r>
              <a:rPr lang="en-US" altLang="zh-CN" dirty="0"/>
              <a:t>- </a:t>
            </a:r>
            <a:r>
              <a:rPr lang="zh-CN" altLang="en-US" dirty="0"/>
              <a:t>您可以确定发件人是他们所说的人。此外，由于使用标头和有效负载计算签名，您还可以验证内容是否未被篡改。</a:t>
            </a:r>
            <a:endParaRPr lang="zh-CN" altLang="en-US" dirty="0"/>
          </a:p>
          <a:p>
            <a:endParaRPr lang="en-US" altLang="zh-CN" dirty="0"/>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91110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令牌结构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5710" y="843630"/>
            <a:ext cx="4646389" cy="3416320"/>
          </a:xfrm>
          <a:prstGeom prst="rect">
            <a:avLst/>
          </a:prstGeom>
          <a:noFill/>
        </p:spPr>
        <p:txBody>
          <a:bodyPr wrap="square" rtlCol="0">
            <a:spAutoFit/>
          </a:bodyPr>
          <a:lstStyle/>
          <a:p>
            <a:pPr latinLnBrk="1"/>
            <a:r>
              <a:rPr lang="en-US" altLang="zh-CN" dirty="0"/>
              <a:t>Header</a:t>
            </a:r>
            <a:r>
              <a:rPr lang="zh-CN" altLang="en-US" dirty="0"/>
              <a:t>　头</a:t>
            </a:r>
            <a:endParaRPr lang="en-US" altLang="zh-CN" dirty="0"/>
          </a:p>
          <a:p>
            <a:pPr latinLnBrk="1"/>
            <a:r>
              <a:rPr lang="en-US" altLang="zh-CN" dirty="0"/>
              <a:t>{  "</a:t>
            </a:r>
            <a:r>
              <a:rPr lang="en-US" altLang="zh-CN" dirty="0" err="1"/>
              <a:t>alg</a:t>
            </a:r>
            <a:r>
              <a:rPr lang="en-US" altLang="zh-CN" dirty="0"/>
              <a:t>": "HS256",  "</a:t>
            </a:r>
            <a:r>
              <a:rPr lang="en-US" altLang="zh-CN" dirty="0" err="1"/>
              <a:t>typ</a:t>
            </a:r>
            <a:r>
              <a:rPr lang="en-US" altLang="zh-CN" dirty="0"/>
              <a:t>": "JWT"}</a:t>
            </a:r>
            <a:endParaRPr lang="en-US" altLang="zh-CN" dirty="0"/>
          </a:p>
          <a:p>
            <a:pPr latinLnBrk="1"/>
            <a:endParaRPr lang="en-US" altLang="zh-CN" dirty="0"/>
          </a:p>
          <a:p>
            <a:pPr latinLnBrk="1"/>
            <a:r>
              <a:rPr lang="en-US" altLang="zh-CN" dirty="0"/>
              <a:t>Payload</a:t>
            </a:r>
            <a:r>
              <a:rPr lang="zh-CN" altLang="en-US" dirty="0"/>
              <a:t>　有效载荷</a:t>
            </a:r>
            <a:endParaRPr lang="en-US" altLang="zh-CN" dirty="0"/>
          </a:p>
          <a:p>
            <a:pPr latinLnBrk="1"/>
            <a:r>
              <a:rPr lang="en-US" altLang="zh-CN" dirty="0"/>
              <a:t>JWT </a:t>
            </a:r>
            <a:r>
              <a:rPr lang="zh-CN" altLang="en-US" dirty="0"/>
              <a:t>默认是不加密的，任何人都可以读到</a:t>
            </a:r>
            <a:endParaRPr lang="en-US" altLang="zh-CN" dirty="0"/>
          </a:p>
          <a:p>
            <a:pPr latinLnBrk="1"/>
            <a:endParaRPr lang="zh-CN" altLang="en-US" dirty="0"/>
          </a:p>
          <a:p>
            <a:pPr latinLnBrk="1"/>
            <a:r>
              <a:rPr lang="en-US" altLang="zh-CN" dirty="0"/>
              <a:t>Signature</a:t>
            </a:r>
            <a:r>
              <a:rPr lang="zh-CN" altLang="en-US" dirty="0"/>
              <a:t>　签名</a:t>
            </a:r>
            <a:r>
              <a:rPr lang="en-US" altLang="zh-CN" dirty="0"/>
              <a:t>--</a:t>
            </a:r>
            <a:r>
              <a:rPr lang="zh-CN" altLang="en-US" dirty="0"/>
              <a:t>防止抵赖</a:t>
            </a:r>
            <a:r>
              <a:rPr lang="en-US" altLang="zh-CN" dirty="0"/>
              <a:t>-</a:t>
            </a:r>
            <a:r>
              <a:rPr lang="zh-CN" altLang="en-US" dirty="0"/>
              <a:t>防止篡改</a:t>
            </a:r>
            <a:endParaRPr lang="zh-CN" altLang="en-US" dirty="0"/>
          </a:p>
          <a:p>
            <a:r>
              <a:rPr lang="en-US" altLang="zh-CN" dirty="0"/>
              <a:t>=HMACSHA256( base64UrlEncode(header) + "." +  base64UrlEncode(payload),  secret)</a:t>
            </a:r>
            <a:endParaRPr lang="en-US" altLang="zh-CN" dirty="0"/>
          </a:p>
          <a:p>
            <a:r>
              <a:rPr lang="en-US" altLang="zh-CN" dirty="0" err="1"/>
              <a:t>xxxxx.yyyyy.zzzzz</a:t>
            </a:r>
            <a:endParaRPr lang="en-US" altLang="zh-CN" dirty="0"/>
          </a:p>
          <a:p>
            <a:endParaRPr lang="en-US" altLang="zh-CN" dirty="0"/>
          </a:p>
          <a:p>
            <a:r>
              <a:rPr lang="zh-CN" altLang="en-US" dirty="0"/>
              <a:t>私钥加密，只有对应的公钥才能解密</a:t>
            </a:r>
            <a:endParaRPr lang="en-US" altLang="zh-CN" dirty="0"/>
          </a:p>
        </p:txBody>
      </p:sp>
      <p:pic>
        <p:nvPicPr>
          <p:cNvPr id="4" name="图片 3"/>
          <p:cNvPicPr>
            <a:picLocks noChangeAspect="1"/>
          </p:cNvPicPr>
          <p:nvPr/>
        </p:nvPicPr>
        <p:blipFill>
          <a:blip r:embed="rId1"/>
          <a:stretch>
            <a:fillRect/>
          </a:stretch>
        </p:blipFill>
        <p:spPr>
          <a:xfrm>
            <a:off x="5148040" y="681384"/>
            <a:ext cx="3923923" cy="2521656"/>
          </a:xfrm>
          <a:prstGeom prst="rect">
            <a:avLst/>
          </a:prstGeom>
        </p:spPr>
      </p:pic>
      <p:pic>
        <p:nvPicPr>
          <p:cNvPr id="3" name="图片 2"/>
          <p:cNvPicPr>
            <a:picLocks noChangeAspect="1"/>
          </p:cNvPicPr>
          <p:nvPr/>
        </p:nvPicPr>
        <p:blipFill>
          <a:blip r:embed="rId2"/>
          <a:stretch>
            <a:fillRect/>
          </a:stretch>
        </p:blipFill>
        <p:spPr>
          <a:xfrm>
            <a:off x="4572000" y="3589266"/>
            <a:ext cx="4496310" cy="80703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2025" y="758826"/>
            <a:ext cx="3384235" cy="3416320"/>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r>
              <a:rPr lang="zh-CN" altLang="en-US" dirty="0"/>
              <a:t>单体时，是调用方法 </a:t>
            </a:r>
            <a:r>
              <a:rPr lang="en-US" altLang="zh-CN" dirty="0"/>
              <a:t>BLL—DAL</a:t>
            </a:r>
            <a:endParaRPr lang="en-US" altLang="zh-CN" dirty="0"/>
          </a:p>
          <a:p>
            <a:r>
              <a:rPr lang="zh-CN" altLang="en-US" dirty="0"/>
              <a:t>分布式，是调用服务</a:t>
            </a:r>
            <a:endParaRPr lang="en-US" altLang="zh-CN" dirty="0"/>
          </a:p>
          <a:p>
            <a:r>
              <a:rPr lang="zh-CN" altLang="en-US" dirty="0"/>
              <a:t>微服务</a:t>
            </a:r>
            <a:r>
              <a:rPr lang="en-US" altLang="zh-CN" dirty="0"/>
              <a:t>Micro Service</a:t>
            </a:r>
            <a:endParaRPr lang="en-US" altLang="zh-CN" dirty="0"/>
          </a:p>
          <a:p>
            <a:r>
              <a:rPr lang="zh-CN" altLang="en-US" dirty="0"/>
              <a:t>随着分布式技术的成熟，设计系统架构时就以服务分拆为手段，这种风格就是微服务架构</a:t>
            </a:r>
            <a:endParaRPr lang="zh-CN" altLang="en-US" dirty="0"/>
          </a:p>
        </p:txBody>
      </p:sp>
      <p:pic>
        <p:nvPicPr>
          <p:cNvPr id="3" name="图片 2"/>
          <p:cNvPicPr>
            <a:picLocks noChangeAspect="1"/>
          </p:cNvPicPr>
          <p:nvPr/>
        </p:nvPicPr>
        <p:blipFill>
          <a:blip r:embed="rId1"/>
          <a:stretch>
            <a:fillRect/>
          </a:stretch>
        </p:blipFill>
        <p:spPr>
          <a:xfrm>
            <a:off x="501651" y="758826"/>
            <a:ext cx="4038950" cy="3613049"/>
          </a:xfrm>
          <a:prstGeom prst="rect">
            <a:avLst/>
          </a:prstGeom>
        </p:spPr>
      </p:pic>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令牌示例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4605" y="3786528"/>
            <a:ext cx="3419350" cy="369332"/>
          </a:xfrm>
          <a:prstGeom prst="rect">
            <a:avLst/>
          </a:prstGeom>
          <a:noFill/>
        </p:spPr>
        <p:txBody>
          <a:bodyPr wrap="square" rtlCol="0">
            <a:spAutoFit/>
          </a:bodyPr>
          <a:lstStyle/>
          <a:p>
            <a:r>
              <a:rPr lang="en-US" altLang="zh-CN" u="sng" dirty="0">
                <a:hlinkClick r:id="rId1"/>
              </a:rPr>
              <a:t>https://jwt.io/</a:t>
            </a:r>
            <a:r>
              <a:rPr lang="en-US" altLang="zh-CN" u="sng" dirty="0"/>
              <a:t>      debuger</a:t>
            </a:r>
            <a:endParaRPr lang="en-US" altLang="zh-CN" u="sng" dirty="0"/>
          </a:p>
        </p:txBody>
      </p:sp>
      <p:pic>
        <p:nvPicPr>
          <p:cNvPr id="4" name="图片 3"/>
          <p:cNvPicPr>
            <a:picLocks noChangeAspect="1"/>
          </p:cNvPicPr>
          <p:nvPr/>
        </p:nvPicPr>
        <p:blipFill>
          <a:blip r:embed="rId2"/>
          <a:stretch>
            <a:fillRect/>
          </a:stretch>
        </p:blipFill>
        <p:spPr>
          <a:xfrm>
            <a:off x="485819" y="698502"/>
            <a:ext cx="7476874" cy="3028990"/>
          </a:xfrm>
          <a:prstGeom prst="rect">
            <a:avLst/>
          </a:prstGeom>
        </p:spPr>
      </p:pic>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843630"/>
            <a:ext cx="7886614" cy="3139321"/>
          </a:xfrm>
          <a:prstGeom prst="rect">
            <a:avLst/>
          </a:prstGeom>
          <a:noFill/>
        </p:spPr>
        <p:txBody>
          <a:bodyPr wrap="square" rtlCol="0">
            <a:spAutoFit/>
          </a:bodyPr>
          <a:lstStyle/>
          <a:p>
            <a:r>
              <a:rPr lang="zh-CN" altLang="en-US" dirty="0"/>
              <a:t>鉴权中心：</a:t>
            </a:r>
            <a:endParaRPr lang="en-US" altLang="zh-CN" dirty="0"/>
          </a:p>
          <a:p>
            <a:r>
              <a:rPr lang="en-US" altLang="zh-CN" dirty="0"/>
              <a:t>dotnet Zhaoxi.AspNetCore31.AuthenticationCenter.dll --</a:t>
            </a:r>
            <a:r>
              <a:rPr lang="en-US" altLang="zh-CN" dirty="0" err="1"/>
              <a:t>urls</a:t>
            </a:r>
            <a:r>
              <a:rPr lang="en-US" altLang="zh-CN" dirty="0"/>
              <a:t>="http://*:9527" --</a:t>
            </a:r>
            <a:r>
              <a:rPr lang="en-US" altLang="zh-CN" dirty="0" err="1"/>
              <a:t>ip</a:t>
            </a:r>
            <a:r>
              <a:rPr lang="en-US" altLang="zh-CN" dirty="0"/>
              <a:t>="127.0.0.1" --port=9527</a:t>
            </a:r>
            <a:endParaRPr lang="en-US" altLang="zh-CN" dirty="0"/>
          </a:p>
          <a:p>
            <a:endParaRPr lang="en-US" altLang="zh-CN" dirty="0"/>
          </a:p>
          <a:p>
            <a:r>
              <a:rPr lang="zh-CN" altLang="en-US" dirty="0"/>
              <a:t>服务实例：</a:t>
            </a:r>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endParaRPr lang="en-US" altLang="zh-CN" dirty="0"/>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endParaRPr lang="en-US" altLang="zh-CN" dirty="0"/>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流程</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843630"/>
            <a:ext cx="7886614" cy="2308324"/>
          </a:xfrm>
          <a:prstGeom prst="rect">
            <a:avLst/>
          </a:prstGeom>
          <a:noFill/>
        </p:spPr>
        <p:txBody>
          <a:bodyPr wrap="square" rtlCol="0">
            <a:spAutoFit/>
          </a:bodyPr>
          <a:lstStyle/>
          <a:p>
            <a:pPr marL="342900" indent="-342900">
              <a:buAutoNum type="arabicPlain"/>
            </a:pPr>
            <a:r>
              <a:rPr lang="zh-CN" altLang="en-US" dirty="0"/>
              <a:t>直接访问无权限要求地址</a:t>
            </a:r>
            <a:r>
              <a:rPr lang="en-US" altLang="zh-CN" dirty="0"/>
              <a:t>---200</a:t>
            </a:r>
            <a:endParaRPr lang="en-US" altLang="zh-CN" dirty="0"/>
          </a:p>
          <a:p>
            <a:pPr marL="342900" indent="-342900">
              <a:buAutoNum type="arabicPlain"/>
            </a:pPr>
            <a:r>
              <a:rPr lang="zh-CN" altLang="en-US" dirty="0"/>
              <a:t>访问有权限要求地址</a:t>
            </a:r>
            <a:r>
              <a:rPr lang="en-US" altLang="zh-CN" dirty="0"/>
              <a:t>---401</a:t>
            </a:r>
            <a:endParaRPr lang="en-US" altLang="zh-CN" dirty="0"/>
          </a:p>
          <a:p>
            <a:pPr marL="342900" indent="-342900">
              <a:buAutoNum type="arabicPlain"/>
            </a:pPr>
            <a:r>
              <a:rPr lang="zh-CN" altLang="en-US" dirty="0"/>
              <a:t>登录后获取</a:t>
            </a:r>
            <a:r>
              <a:rPr lang="en-US" altLang="zh-CN" dirty="0"/>
              <a:t>token</a:t>
            </a:r>
            <a:endParaRPr lang="en-US" altLang="zh-CN" dirty="0"/>
          </a:p>
          <a:p>
            <a:pPr marL="342900" indent="-342900">
              <a:buAutoNum type="arabicPlain"/>
            </a:pPr>
            <a:r>
              <a:rPr lang="zh-CN" altLang="en-US" dirty="0"/>
              <a:t>拿着</a:t>
            </a:r>
            <a:r>
              <a:rPr lang="en-US" altLang="zh-CN" dirty="0"/>
              <a:t>token</a:t>
            </a:r>
            <a:r>
              <a:rPr lang="zh-CN" altLang="en-US" dirty="0"/>
              <a:t>登录需要权限认证地址</a:t>
            </a:r>
            <a:r>
              <a:rPr lang="en-US" altLang="zh-CN" dirty="0"/>
              <a:t>---200</a:t>
            </a:r>
            <a:endParaRPr lang="en-US" altLang="zh-CN" dirty="0"/>
          </a:p>
          <a:p>
            <a:pPr marL="342900" indent="-342900">
              <a:buAutoNum type="arabicPlain"/>
            </a:pPr>
            <a:endParaRPr lang="en-US" altLang="zh-CN" dirty="0"/>
          </a:p>
          <a:p>
            <a:pPr marL="342900" indent="-342900">
              <a:buAutoNum type="arabicPlain"/>
            </a:pPr>
            <a:endParaRPr lang="en-US" altLang="zh-CN" dirty="0"/>
          </a:p>
          <a:p>
            <a:r>
              <a:rPr lang="en-US" altLang="zh-CN" dirty="0"/>
              <a:t>Authorization: bearer token</a:t>
            </a:r>
            <a:endParaRPr lang="en-US" altLang="zh-CN" dirty="0"/>
          </a:p>
          <a:p>
            <a:endParaRPr lang="en-US" altLang="zh-CN" dirty="0" err="1"/>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56873"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48040" y="766859"/>
            <a:ext cx="3456240" cy="1477328"/>
          </a:xfrm>
          <a:prstGeom prst="rect">
            <a:avLst/>
          </a:prstGeom>
          <a:noFill/>
        </p:spPr>
        <p:txBody>
          <a:bodyPr wrap="square" rtlCol="0">
            <a:spAutoFit/>
          </a:bodyPr>
          <a:lstStyle/>
          <a:p>
            <a:r>
              <a:rPr lang="en-US" altLang="zh-CN" dirty="0"/>
              <a:t>IdentityServer4</a:t>
            </a:r>
            <a:endParaRPr lang="en-US" altLang="zh-CN" dirty="0"/>
          </a:p>
          <a:p>
            <a:r>
              <a:rPr lang="en-US" altLang="zh-CN" dirty="0"/>
              <a:t>ASP.NET CORE</a:t>
            </a:r>
            <a:r>
              <a:rPr lang="zh-CN" altLang="en-US" dirty="0"/>
              <a:t>量身定制</a:t>
            </a:r>
            <a:r>
              <a:rPr lang="en-US" altLang="zh-CN" dirty="0"/>
              <a:t>,</a:t>
            </a:r>
            <a:endParaRPr lang="en-US" altLang="zh-CN" dirty="0"/>
          </a:p>
          <a:p>
            <a:r>
              <a:rPr lang="zh-CN" altLang="en-US" dirty="0"/>
              <a:t>实现了</a:t>
            </a:r>
            <a:r>
              <a:rPr lang="en-US" altLang="zh-CN" dirty="0" err="1"/>
              <a:t>OpenId</a:t>
            </a:r>
            <a:r>
              <a:rPr lang="en-US" altLang="zh-CN" dirty="0"/>
              <a:t> Connect</a:t>
            </a:r>
            <a:r>
              <a:rPr lang="zh-CN" altLang="en-US" dirty="0"/>
              <a:t>和</a:t>
            </a:r>
            <a:r>
              <a:rPr lang="en-US" altLang="zh-CN" dirty="0"/>
              <a:t>OAuth2.0</a:t>
            </a:r>
            <a:r>
              <a:rPr lang="zh-CN" altLang="en-US" dirty="0"/>
              <a:t>协议</a:t>
            </a:r>
            <a:endParaRPr lang="en-US" altLang="zh-CN" dirty="0"/>
          </a:p>
          <a:p>
            <a:r>
              <a:rPr lang="zh-CN" altLang="en-US" dirty="0"/>
              <a:t>认证授权中间件</a:t>
            </a:r>
            <a:endParaRPr lang="en-US" altLang="zh-CN" dirty="0"/>
          </a:p>
        </p:txBody>
      </p:sp>
      <p:pic>
        <p:nvPicPr>
          <p:cNvPr id="4" name="图片 3"/>
          <p:cNvPicPr>
            <a:picLocks noChangeAspect="1"/>
          </p:cNvPicPr>
          <p:nvPr/>
        </p:nvPicPr>
        <p:blipFill>
          <a:blip r:embed="rId1"/>
          <a:stretch>
            <a:fillRect/>
          </a:stretch>
        </p:blipFill>
        <p:spPr>
          <a:xfrm>
            <a:off x="476250" y="766858"/>
            <a:ext cx="4609425" cy="3533011"/>
          </a:xfrm>
          <a:prstGeom prst="rect">
            <a:avLst/>
          </a:prstGeom>
        </p:spPr>
      </p:pic>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2"/>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3"/>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endPar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endParaRP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4"/>
            </p:custDataLst>
          </p:nvPr>
        </p:nvSpPr>
        <p:spPr>
          <a:xfrm>
            <a:off x="278130" y="1203655"/>
            <a:ext cx="6742040" cy="593239"/>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5"/>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1"/>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98057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CAP</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定理</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分布式的入门理论</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5160" y="1059645"/>
            <a:ext cx="3706816" cy="2862322"/>
          </a:xfrm>
          <a:prstGeom prst="rect">
            <a:avLst/>
          </a:prstGeom>
          <a:noFill/>
        </p:spPr>
        <p:txBody>
          <a:bodyPr wrap="square" rtlCol="0">
            <a:spAutoFit/>
          </a:bodyPr>
          <a:lstStyle/>
          <a:p>
            <a:r>
              <a:rPr lang="en-US" altLang="zh-CN" dirty="0"/>
              <a:t>Consistency              </a:t>
            </a:r>
            <a:r>
              <a:rPr lang="zh-CN" altLang="en-US" dirty="0"/>
              <a:t>一致性</a:t>
            </a:r>
            <a:endParaRPr lang="en-US" altLang="zh-CN" dirty="0"/>
          </a:p>
          <a:p>
            <a:r>
              <a:rPr lang="en-US" altLang="zh-CN" dirty="0"/>
              <a:t>Availability                 </a:t>
            </a:r>
            <a:r>
              <a:rPr lang="zh-CN" altLang="en-US" dirty="0"/>
              <a:t>可用性</a:t>
            </a:r>
            <a:endParaRPr lang="en-US" altLang="zh-CN" dirty="0"/>
          </a:p>
          <a:p>
            <a:r>
              <a:rPr lang="en-US" altLang="zh-CN" dirty="0"/>
              <a:t>Partition tolerance     </a:t>
            </a:r>
            <a:r>
              <a:rPr lang="zh-CN" altLang="en-US" dirty="0"/>
              <a:t>分区容错</a:t>
            </a:r>
            <a:endParaRPr lang="en-US" altLang="zh-CN" dirty="0"/>
          </a:p>
          <a:p>
            <a:r>
              <a:rPr lang="zh-CN" altLang="en-US" dirty="0"/>
              <a:t>分布式系统下，网络出错是必然存在的</a:t>
            </a:r>
            <a:r>
              <a:rPr lang="en-US" altLang="zh-CN" dirty="0"/>
              <a:t>---</a:t>
            </a:r>
            <a:r>
              <a:rPr lang="zh-CN" altLang="en-US" dirty="0"/>
              <a:t>也就是不可靠的</a:t>
            </a:r>
            <a:endParaRPr lang="en-US" altLang="zh-CN" dirty="0"/>
          </a:p>
          <a:p>
            <a:r>
              <a:rPr lang="zh-CN" altLang="en-US" dirty="0"/>
              <a:t>在分区容错一定出现的情况，</a:t>
            </a:r>
            <a:r>
              <a:rPr lang="en-US" altLang="zh-CN" dirty="0"/>
              <a:t>C</a:t>
            </a:r>
            <a:r>
              <a:rPr lang="zh-CN" altLang="en-US" dirty="0"/>
              <a:t>和</a:t>
            </a:r>
            <a:r>
              <a:rPr lang="en-US" altLang="zh-CN" dirty="0"/>
              <a:t>A</a:t>
            </a:r>
            <a:r>
              <a:rPr lang="zh-CN" altLang="en-US" dirty="0"/>
              <a:t>是不能同时满足的</a:t>
            </a:r>
            <a:endParaRPr lang="en-US" altLang="zh-CN" dirty="0"/>
          </a:p>
          <a:p>
            <a:endParaRPr lang="en-US" altLang="zh-CN" dirty="0"/>
          </a:p>
          <a:p>
            <a:endParaRPr lang="en-US" altLang="zh-CN" dirty="0"/>
          </a:p>
          <a:p>
            <a:r>
              <a:rPr lang="en-US" altLang="zh-CN" dirty="0">
                <a:solidFill>
                  <a:srgbClr val="FF0000"/>
                </a:solidFill>
              </a:rPr>
              <a:t>CAP</a:t>
            </a:r>
            <a:r>
              <a:rPr lang="zh-CN" altLang="en-US" dirty="0">
                <a:solidFill>
                  <a:srgbClr val="FF0000"/>
                </a:solidFill>
              </a:rPr>
              <a:t>是不能同时满足的！</a:t>
            </a:r>
            <a:endParaRPr lang="zh-CN" altLang="en-US" dirty="0">
              <a:solidFill>
                <a:srgbClr val="FF0000"/>
              </a:solidFill>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8040" y="1059645"/>
            <a:ext cx="3665538" cy="2202371"/>
          </a:xfrm>
          <a:prstGeom prst="rect">
            <a:avLst/>
          </a:prstGeom>
        </p:spPr>
      </p:pic>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2887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分布式事务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-BASE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p:cNvPicPr>
            <a:picLocks noChangeAspect="1"/>
          </p:cNvPicPr>
          <p:nvPr/>
        </p:nvPicPr>
        <p:blipFill>
          <a:blip r:embed="rId1" r:link="rId2"/>
          <a:stretch>
            <a:fillRect/>
          </a:stretch>
        </p:blipFill>
        <p:spPr>
          <a:xfrm>
            <a:off x="438076" y="790396"/>
            <a:ext cx="4109700" cy="3221454"/>
          </a:xfrm>
          <a:prstGeom prst="rect">
            <a:avLst/>
          </a:prstGeom>
          <a:noFill/>
          <a:ln w="9525">
            <a:noFill/>
          </a:ln>
        </p:spPr>
      </p:pic>
      <p:sp>
        <p:nvSpPr>
          <p:cNvPr id="7" name="文本框 6"/>
          <p:cNvSpPr txBox="1"/>
          <p:nvPr/>
        </p:nvSpPr>
        <p:spPr>
          <a:xfrm>
            <a:off x="4572000" y="790396"/>
            <a:ext cx="4320299" cy="2308324"/>
          </a:xfrm>
          <a:prstGeom prst="rect">
            <a:avLst/>
          </a:prstGeom>
          <a:noFill/>
        </p:spPr>
        <p:txBody>
          <a:bodyPr wrap="square" rtlCol="0">
            <a:spAutoFit/>
          </a:bodyPr>
          <a:lstStyle/>
          <a:p>
            <a:r>
              <a:rPr lang="en-US" altLang="zh-CN" dirty="0"/>
              <a:t>Base</a:t>
            </a:r>
            <a:r>
              <a:rPr lang="zh-CN" altLang="en-US" dirty="0"/>
              <a:t>理论：</a:t>
            </a:r>
            <a:endParaRPr lang="en-US" altLang="zh-CN" dirty="0"/>
          </a:p>
          <a:p>
            <a:pPr marL="342900" indent="-342900">
              <a:buFont typeface="+mj-lt"/>
              <a:buAutoNum type="arabicPeriod"/>
            </a:pPr>
            <a:r>
              <a:rPr lang="en-US" altLang="zh-CN" dirty="0"/>
              <a:t>Basically Available(</a:t>
            </a:r>
            <a:r>
              <a:rPr lang="zh-CN" altLang="zh-CN" dirty="0"/>
              <a:t>基本可用</a:t>
            </a:r>
            <a:r>
              <a:rPr lang="en-US" altLang="zh-CN" dirty="0"/>
              <a:t>)</a:t>
            </a:r>
            <a:endParaRPr lang="en-US" altLang="zh-CN" dirty="0"/>
          </a:p>
          <a:p>
            <a:pPr marL="342900" indent="-342900">
              <a:buFont typeface="+mj-lt"/>
              <a:buAutoNum type="arabicPeriod"/>
            </a:pPr>
            <a:r>
              <a:rPr lang="zh-CN" altLang="zh-CN" dirty="0"/>
              <a:t>（最终一致性）</a:t>
            </a:r>
            <a:endParaRPr lang="en-US" altLang="zh-CN" dirty="0"/>
          </a:p>
          <a:p>
            <a:pPr marL="342900" indent="-342900">
              <a:buFont typeface="+mj-lt"/>
              <a:buAutoNum type="arabicPeriod"/>
            </a:pPr>
            <a:r>
              <a:rPr lang="en-US" altLang="zh-CN" dirty="0"/>
              <a:t>Soft state</a:t>
            </a:r>
            <a:r>
              <a:rPr lang="zh-CN" altLang="zh-CN" dirty="0"/>
              <a:t>（软状态）</a:t>
            </a:r>
            <a:endParaRPr lang="en-US" altLang="zh-CN" dirty="0"/>
          </a:p>
          <a:p>
            <a:pPr marL="342900" indent="-342900">
              <a:buFont typeface="+mj-lt"/>
              <a:buAutoNum type="arabicPeriod"/>
            </a:pPr>
            <a:r>
              <a:rPr lang="en-US" altLang="zh-CN" dirty="0"/>
              <a:t>Eventually consistent</a:t>
            </a:r>
            <a:endParaRPr lang="en-US" altLang="zh-CN" dirty="0"/>
          </a:p>
          <a:p>
            <a:endParaRPr lang="en-US" altLang="zh-CN" dirty="0"/>
          </a:p>
          <a:p>
            <a:r>
              <a:rPr lang="zh-CN" altLang="en-US" dirty="0"/>
              <a:t>微服务架构里面，可用性是最重要的</a:t>
            </a:r>
            <a:endParaRPr lang="en-US" altLang="zh-CN" dirty="0"/>
          </a:p>
          <a:p>
            <a:r>
              <a:rPr lang="zh-CN" altLang="en-US" dirty="0"/>
              <a:t>思想是最重要，指引方向</a:t>
            </a:r>
            <a:endParaRPr lang="en-US" altLang="zh-CN" dirty="0"/>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66236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2PC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1382" y="758826"/>
            <a:ext cx="4110617" cy="2862322"/>
          </a:xfrm>
          <a:prstGeom prst="rect">
            <a:avLst/>
          </a:prstGeom>
          <a:noFill/>
        </p:spPr>
        <p:txBody>
          <a:bodyPr wrap="square" rtlCol="0">
            <a:spAutoFit/>
          </a:bodyPr>
          <a:lstStyle/>
          <a:p>
            <a:r>
              <a:rPr lang="en-US" altLang="zh-CN" dirty="0"/>
              <a:t>2PC(two-phase commit protocol)</a:t>
            </a:r>
            <a:endParaRPr lang="en-US" altLang="zh-CN" dirty="0"/>
          </a:p>
          <a:p>
            <a:r>
              <a:rPr lang="zh-CN" altLang="zh-CN" b="1" dirty="0"/>
              <a:t>强一致性</a:t>
            </a:r>
            <a:endParaRPr lang="en-US" altLang="zh-CN" b="1" dirty="0"/>
          </a:p>
          <a:p>
            <a:r>
              <a:rPr lang="zh-CN" altLang="en-US" b="1" dirty="0"/>
              <a:t>但是没有可用性</a:t>
            </a:r>
            <a:endParaRPr lang="en-US" altLang="zh-CN" b="1" dirty="0"/>
          </a:p>
          <a:p>
            <a:endParaRPr lang="en-US" altLang="zh-CN" b="1" dirty="0"/>
          </a:p>
          <a:p>
            <a:r>
              <a:rPr lang="zh-CN" altLang="en-US" b="1" dirty="0"/>
              <a:t>这种方式在分布式系统靠谱吗 微服务时能靠谱吗？多个节点，这样卡顿，是无法可用的</a:t>
            </a:r>
            <a:endParaRPr lang="en-US" altLang="zh-CN" b="1" dirty="0"/>
          </a:p>
          <a:p>
            <a:r>
              <a:rPr lang="en-US" altLang="zh-CN" b="1" dirty="0"/>
              <a:t>0.99 </a:t>
            </a:r>
            <a:r>
              <a:rPr lang="zh-CN" altLang="en-US" b="1" dirty="0"/>
              <a:t>来个</a:t>
            </a:r>
            <a:r>
              <a:rPr lang="en-US" altLang="zh-CN" b="1" dirty="0"/>
              <a:t>10</a:t>
            </a:r>
            <a:r>
              <a:rPr lang="zh-CN" altLang="en-US" b="1" dirty="0"/>
              <a:t>个节点</a:t>
            </a:r>
            <a:endParaRPr lang="en-US" altLang="zh-CN" b="1" dirty="0"/>
          </a:p>
          <a:p>
            <a:endParaRPr lang="en-US" altLang="zh-CN" b="1" dirty="0"/>
          </a:p>
          <a:p>
            <a:r>
              <a:rPr lang="zh-CN" altLang="en-US" b="1" dirty="0"/>
              <a:t>只是解决小范围，或者强制要求一致性</a:t>
            </a:r>
            <a:endParaRPr lang="en-US" altLang="zh-CN" dirty="0"/>
          </a:p>
        </p:txBody>
      </p:sp>
      <p:pic>
        <p:nvPicPr>
          <p:cNvPr id="7" name="图片 6" descr="F5U9LM4{L@N5]UULVSE)DNS"/>
          <p:cNvPicPr>
            <a:picLocks noChangeAspect="1"/>
          </p:cNvPicPr>
          <p:nvPr/>
        </p:nvPicPr>
        <p:blipFill>
          <a:blip r:embed="rId1"/>
          <a:stretch>
            <a:fillRect/>
          </a:stretch>
        </p:blipFill>
        <p:spPr>
          <a:xfrm>
            <a:off x="4747232" y="758826"/>
            <a:ext cx="4001058" cy="3028525"/>
          </a:xfrm>
          <a:prstGeom prst="rect">
            <a:avLst/>
          </a:prstGeom>
        </p:spPr>
      </p:pic>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383770" cy="461665"/>
          </a:xfrm>
          <a:prstGeom prst="rect">
            <a:avLst/>
          </a:prstGeom>
          <a:noFill/>
          <a:ln w="9525">
            <a:noFill/>
          </a:ln>
        </p:spPr>
        <p:txBody>
          <a:bodyPr wrap="squar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TCC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Try-Confirm-Cancel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descr="ZS1%QYB8GEX3~2F%`54`OAP"/>
          <p:cNvPicPr>
            <a:picLocks noChangeAspect="1"/>
          </p:cNvPicPr>
          <p:nvPr/>
        </p:nvPicPr>
        <p:blipFill>
          <a:blip r:embed="rId1"/>
          <a:stretch>
            <a:fillRect/>
          </a:stretch>
        </p:blipFill>
        <p:spPr>
          <a:xfrm>
            <a:off x="450035" y="771625"/>
            <a:ext cx="7362190" cy="358648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5710" y="843630"/>
            <a:ext cx="8243131" cy="3416320"/>
          </a:xfrm>
          <a:prstGeom prst="rect">
            <a:avLst/>
          </a:prstGeom>
          <a:noFill/>
        </p:spPr>
        <p:txBody>
          <a:bodyPr wrap="square" rtlCol="0">
            <a:spAutoFit/>
          </a:bodyPr>
          <a:lstStyle/>
          <a:p>
            <a:r>
              <a:rPr lang="zh-CN" altLang="zh-CN" dirty="0"/>
              <a:t>微服务架构（</a:t>
            </a:r>
            <a:r>
              <a:rPr lang="en-US" altLang="zh-CN" dirty="0"/>
              <a:t>Microservice Architecture</a:t>
            </a:r>
            <a:r>
              <a:rPr lang="zh-CN" altLang="zh-CN" dirty="0"/>
              <a:t>）是一种架构概念，旨在通过将功能分解到各个离散的服务中以实现对解决方案的解耦。</a:t>
            </a:r>
            <a:endParaRPr lang="zh-CN" altLang="zh-CN" dirty="0"/>
          </a:p>
          <a:p>
            <a:endParaRPr lang="zh-CN" altLang="zh-CN" dirty="0"/>
          </a:p>
          <a:p>
            <a:r>
              <a:rPr lang="zh-CN" altLang="zh-CN" dirty="0"/>
              <a:t>概念：把一个大型的单个应用程序和服务拆分为数个甚至数十个的支持微服务，它可扩展单个组件而不是整个的应用程序堆栈，从而满足服务等级协议。</a:t>
            </a:r>
            <a:endParaRPr lang="en-US" altLang="zh-CN" dirty="0"/>
          </a:p>
          <a:p>
            <a:endParaRPr lang="zh-CN" altLang="zh-CN" dirty="0"/>
          </a:p>
          <a:p>
            <a:r>
              <a:rPr lang="zh-CN" altLang="zh-CN" dirty="0"/>
              <a:t>定义：围绕业务领域组件来创建应用，这些应用可独立地进行开发、管理和迭代。在分散的组件中使用云架构和平台式部署、管理和服务功能，使产品交付变得更加简单。</a:t>
            </a:r>
            <a:endParaRPr lang="en-US" altLang="zh-CN" dirty="0"/>
          </a:p>
          <a:p>
            <a:endParaRPr lang="zh-CN" altLang="zh-CN" dirty="0"/>
          </a:p>
          <a:p>
            <a:r>
              <a:rPr lang="zh-CN" altLang="zh-CN" dirty="0"/>
              <a:t>本质：用一些功能比较明确、业务比较精练的服务去解决更大、更实际的问题。</a:t>
            </a:r>
            <a:endParaRPr lang="en-US" altLang="zh-CN" dirty="0"/>
          </a:p>
          <a:p>
            <a:endParaRPr lang="en-US" altLang="zh-CN" dirty="0"/>
          </a:p>
        </p:txBody>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本地消息表</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1383" y="758826"/>
            <a:ext cx="3534578" cy="2585323"/>
          </a:xfrm>
          <a:prstGeom prst="rect">
            <a:avLst/>
          </a:prstGeom>
          <a:noFill/>
        </p:spPr>
        <p:txBody>
          <a:bodyPr wrap="square" rtlCol="0">
            <a:spAutoFit/>
          </a:bodyPr>
          <a:lstStyle/>
          <a:p>
            <a:r>
              <a:rPr lang="en-US" altLang="zh-CN" dirty="0"/>
              <a:t>MQ</a:t>
            </a:r>
            <a:r>
              <a:rPr lang="zh-CN" altLang="en-US" dirty="0"/>
              <a:t>分布式事务</a:t>
            </a:r>
            <a:r>
              <a:rPr lang="en-US" altLang="zh-CN" dirty="0"/>
              <a:t>--</a:t>
            </a:r>
            <a:r>
              <a:rPr lang="zh-CN" altLang="en-US" dirty="0"/>
              <a:t>本地消息表</a:t>
            </a:r>
            <a:r>
              <a:rPr lang="en-US" altLang="zh-CN" dirty="0"/>
              <a:t>--</a:t>
            </a:r>
            <a:r>
              <a:rPr lang="zh-CN" altLang="en-US" dirty="0"/>
              <a:t>基于消息的一致性</a:t>
            </a:r>
            <a:endParaRPr lang="en-US" altLang="zh-CN" dirty="0"/>
          </a:p>
          <a:p>
            <a:endParaRPr lang="en-US" altLang="zh-CN" dirty="0"/>
          </a:p>
          <a:p>
            <a:pPr marL="342900" indent="-342900">
              <a:buFont typeface="+mj-lt"/>
              <a:buAutoNum type="arabicPeriod"/>
            </a:pPr>
            <a:r>
              <a:rPr lang="zh-CN" altLang="en-US" dirty="0"/>
              <a:t>上游投递消息</a:t>
            </a:r>
            <a:endParaRPr lang="en-US" altLang="zh-CN" dirty="0"/>
          </a:p>
          <a:p>
            <a:pPr marL="342900" indent="-342900">
              <a:buFont typeface="+mj-lt"/>
              <a:buAutoNum type="arabicPeriod"/>
            </a:pPr>
            <a:r>
              <a:rPr lang="zh-CN" altLang="en-US" dirty="0"/>
              <a:t>下游获取消息</a:t>
            </a:r>
            <a:endParaRPr lang="en-US" altLang="zh-CN" dirty="0"/>
          </a:p>
          <a:p>
            <a:pPr marL="342900" indent="-342900">
              <a:buFont typeface="+mj-lt"/>
              <a:buAutoNum type="arabicPeriod"/>
            </a:pPr>
            <a:r>
              <a:rPr lang="zh-CN" altLang="en-US" dirty="0"/>
              <a:t>上游投递稳定性</a:t>
            </a:r>
            <a:endParaRPr lang="en-US" altLang="zh-CN" dirty="0"/>
          </a:p>
          <a:p>
            <a:pPr marL="342900" indent="-342900">
              <a:buFont typeface="+mj-lt"/>
              <a:buAutoNum type="arabicPeriod"/>
            </a:pPr>
            <a:r>
              <a:rPr lang="zh-CN" altLang="en-US" dirty="0"/>
              <a:t>下游接受稳定性</a:t>
            </a:r>
            <a:endParaRPr lang="en-US" altLang="zh-CN" dirty="0"/>
          </a:p>
          <a:p>
            <a:pPr marL="342900" indent="-342900">
              <a:buFont typeface="+mj-lt"/>
              <a:buAutoNum type="arabicPeriod"/>
            </a:pPr>
            <a:endParaRPr lang="en-US" altLang="zh-CN" dirty="0"/>
          </a:p>
          <a:p>
            <a:endParaRPr lang="en-US" altLang="zh-CN" dirty="0"/>
          </a:p>
        </p:txBody>
      </p:sp>
      <p:pic>
        <p:nvPicPr>
          <p:cNvPr id="8" name="图片 7" descr="D[}@7X@2O]{9`82UTGHXV0Y"/>
          <p:cNvPicPr>
            <a:picLocks noChangeAspect="1"/>
          </p:cNvPicPr>
          <p:nvPr/>
        </p:nvPicPr>
        <p:blipFill>
          <a:blip r:embed="rId1"/>
          <a:stretch>
            <a:fillRect/>
          </a:stretch>
        </p:blipFill>
        <p:spPr>
          <a:xfrm>
            <a:off x="4283980" y="483605"/>
            <a:ext cx="4577618" cy="3620758"/>
          </a:xfrm>
          <a:prstGeom prst="rect">
            <a:avLst/>
          </a:prstGeom>
        </p:spPr>
      </p:pic>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其他</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1383" y="758826"/>
            <a:ext cx="3534578" cy="369332"/>
          </a:xfrm>
          <a:prstGeom prst="rect">
            <a:avLst/>
          </a:prstGeom>
          <a:noFill/>
        </p:spPr>
        <p:txBody>
          <a:bodyPr wrap="square" rtlCol="0">
            <a:spAutoFit/>
          </a:bodyPr>
          <a:lstStyle/>
          <a:p>
            <a:r>
              <a:rPr lang="zh-CN" altLang="en-US" dirty="0"/>
              <a:t>比如</a:t>
            </a:r>
            <a:r>
              <a:rPr lang="en-US" altLang="zh-CN" dirty="0"/>
              <a:t>Saga</a:t>
            </a:r>
            <a:endParaRPr lang="en-US" altLang="zh-CN" dirty="0"/>
          </a:p>
        </p:txBody>
      </p:sp>
      <p:pic>
        <p:nvPicPr>
          <p:cNvPr id="7" name="图片 6" descr="Q$H@L3$FVOB{2FNUCYQFYWV"/>
          <p:cNvPicPr>
            <a:picLocks noChangeAspect="1"/>
          </p:cNvPicPr>
          <p:nvPr/>
        </p:nvPicPr>
        <p:blipFill>
          <a:blip r:embed="rId1"/>
          <a:stretch>
            <a:fillRect/>
          </a:stretch>
        </p:blipFill>
        <p:spPr>
          <a:xfrm>
            <a:off x="4283980" y="843630"/>
            <a:ext cx="4764032" cy="2679768"/>
          </a:xfrm>
          <a:prstGeom prst="rect">
            <a:avLst/>
          </a:prstGeom>
        </p:spPr>
      </p:pic>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3571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-Butterfly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11724" y="987640"/>
            <a:ext cx="6264435" cy="1200329"/>
          </a:xfrm>
          <a:prstGeom prst="rect">
            <a:avLst/>
          </a:prstGeom>
          <a:noFill/>
        </p:spPr>
        <p:txBody>
          <a:bodyPr wrap="square" rtlCol="0">
            <a:spAutoFit/>
          </a:bodyPr>
          <a:lstStyle/>
          <a:p>
            <a:r>
              <a:rPr lang="zh-CN" altLang="en-US" dirty="0"/>
              <a:t>分布式追踪和</a:t>
            </a:r>
            <a:r>
              <a:rPr lang="en-US" altLang="zh-CN" dirty="0"/>
              <a:t>APM</a:t>
            </a:r>
            <a:r>
              <a:rPr lang="zh-CN" altLang="en-US" dirty="0"/>
              <a:t>的</a:t>
            </a:r>
            <a:r>
              <a:rPr lang="en-US" altLang="zh-CN" dirty="0"/>
              <a:t>Server</a:t>
            </a:r>
            <a:r>
              <a:rPr lang="zh-CN" altLang="en-US" dirty="0"/>
              <a:t>端，它将包含</a:t>
            </a:r>
            <a:r>
              <a:rPr lang="en-US" altLang="zh-CN" dirty="0"/>
              <a:t>Collector</a:t>
            </a:r>
            <a:r>
              <a:rPr lang="zh-CN" altLang="en-US" dirty="0"/>
              <a:t>，</a:t>
            </a:r>
            <a:r>
              <a:rPr lang="en-US" altLang="zh-CN" dirty="0"/>
              <a:t>Storage</a:t>
            </a:r>
            <a:r>
              <a:rPr lang="zh-CN" altLang="en-US" dirty="0"/>
              <a:t>，独立的</a:t>
            </a:r>
            <a:r>
              <a:rPr lang="en-US" altLang="zh-CN" dirty="0"/>
              <a:t>Web UI</a:t>
            </a:r>
            <a:r>
              <a:rPr lang="zh-CN" altLang="en-US" dirty="0"/>
              <a:t>，并使用</a:t>
            </a:r>
            <a:r>
              <a:rPr lang="en-US" altLang="zh-CN" dirty="0"/>
              <a:t>Open Tracing</a:t>
            </a:r>
            <a:r>
              <a:rPr lang="zh-CN" altLang="en-US" dirty="0"/>
              <a:t>规范来设计追踪数据。</a:t>
            </a:r>
            <a:endParaRPr lang="en-US" altLang="zh-CN" dirty="0"/>
          </a:p>
          <a:p>
            <a:endParaRPr lang="en-US" altLang="zh-CN" dirty="0"/>
          </a:p>
          <a:p>
            <a:r>
              <a:rPr lang="en-US" altLang="zh-CN" dirty="0" err="1"/>
              <a:t>Skywalking</a:t>
            </a:r>
            <a:endParaRPr lang="en-US" altLang="zh-CN"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55735" y="2467689"/>
            <a:ext cx="1859284" cy="606553"/>
          </a:xfrm>
          <a:prstGeom prst="rect">
            <a:avLst/>
          </a:prstGeom>
        </p:spPr>
      </p:pic>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221027"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ExceptionLess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7716" y="1061359"/>
            <a:ext cx="6480450" cy="646331"/>
          </a:xfrm>
          <a:prstGeom prst="rect">
            <a:avLst/>
          </a:prstGeom>
          <a:noFill/>
        </p:spPr>
        <p:txBody>
          <a:bodyPr wrap="square" rtlCol="0">
            <a:spAutoFit/>
          </a:bodyPr>
          <a:lstStyle/>
          <a:p>
            <a:r>
              <a:rPr lang="en-US" altLang="zh-CN" dirty="0"/>
              <a:t>Exceptionless</a:t>
            </a:r>
            <a:r>
              <a:rPr lang="zh-CN" altLang="en-US" dirty="0"/>
              <a:t>：开源的日志收集和分析框架，能为应用程序提供实时错误、特性和日志报告。</a:t>
            </a:r>
            <a:endParaRPr lang="en-US" altLang="zh-CN" dirty="0"/>
          </a:p>
        </p:txBody>
      </p:sp>
      <p:pic>
        <p:nvPicPr>
          <p:cNvPr id="3" name="图片 2"/>
          <p:cNvPicPr>
            <a:picLocks noChangeAspect="1"/>
          </p:cNvPicPr>
          <p:nvPr/>
        </p:nvPicPr>
        <p:blipFill>
          <a:blip r:embed="rId1"/>
          <a:stretch>
            <a:fillRect/>
          </a:stretch>
        </p:blipFill>
        <p:spPr>
          <a:xfrm>
            <a:off x="5364055" y="2175269"/>
            <a:ext cx="2377646" cy="640135"/>
          </a:xfrm>
          <a:prstGeom prst="rect">
            <a:avLst/>
          </a:prstGeom>
        </p:spPr>
      </p:pic>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46308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-Apollo</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配置中心</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7715" y="1061359"/>
            <a:ext cx="6995791" cy="2031325"/>
          </a:xfrm>
          <a:prstGeom prst="rect">
            <a:avLst/>
          </a:prstGeom>
          <a:noFill/>
        </p:spPr>
        <p:txBody>
          <a:bodyPr wrap="square" rtlCol="0">
            <a:spAutoFit/>
          </a:bodyPr>
          <a:lstStyle/>
          <a:p>
            <a:r>
              <a:rPr lang="zh-CN" altLang="en-US" dirty="0"/>
              <a:t>微服务架构环境中，项目中配置文件比较繁杂，而且不同环境的不同配置修改相对频繁，每次发布都需要对应修改配置，如果配置出现错误，需要重新打包发布，时间成本较高，</a:t>
            </a:r>
            <a:endParaRPr lang="en-US" altLang="zh-CN" dirty="0"/>
          </a:p>
          <a:p>
            <a:endParaRPr lang="en-US" altLang="zh-CN" dirty="0"/>
          </a:p>
          <a:p>
            <a:r>
              <a:rPr lang="zh-CN" altLang="en-US" dirty="0"/>
              <a:t>因此需要做统一的配置中心，能做到自动更新配置文件信息</a:t>
            </a:r>
            <a:endParaRPr lang="en-US" altLang="zh-CN" dirty="0"/>
          </a:p>
          <a:p>
            <a:endParaRPr lang="en-US" altLang="zh-CN" dirty="0"/>
          </a:p>
          <a:p>
            <a:r>
              <a:rPr lang="zh-CN" altLang="en-US" dirty="0"/>
              <a:t>云计算</a:t>
            </a:r>
            <a:r>
              <a:rPr lang="en-US" altLang="zh-CN" dirty="0"/>
              <a:t>---</a:t>
            </a:r>
            <a:r>
              <a:rPr lang="zh-CN" altLang="en-US" dirty="0"/>
              <a:t>虚拟机</a:t>
            </a:r>
            <a:endParaRPr lang="en-US" altLang="zh-CN" dirty="0"/>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249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457840" y="777904"/>
            <a:ext cx="3002430" cy="369332"/>
          </a:xfrm>
          <a:prstGeom prst="rect">
            <a:avLst/>
          </a:prstGeom>
          <a:noFill/>
        </p:spPr>
        <p:txBody>
          <a:bodyPr wrap="square" rtlCol="0">
            <a:spAutoFit/>
          </a:bodyPr>
          <a:lstStyle/>
          <a:p>
            <a:r>
              <a:rPr lang="zh-CN" altLang="en-US" dirty="0"/>
              <a:t>容器化快速部署</a:t>
            </a:r>
            <a:endParaRPr lang="en-US" altLang="zh-CN" dirty="0"/>
          </a:p>
        </p:txBody>
      </p:sp>
      <p:pic>
        <p:nvPicPr>
          <p:cNvPr id="7" name="图片 6" descr="9AB8}DE8MD6TW8JN88XCN)T"/>
          <p:cNvPicPr>
            <a:picLocks noChangeAspect="1"/>
          </p:cNvPicPr>
          <p:nvPr/>
        </p:nvPicPr>
        <p:blipFill>
          <a:blip r:embed="rId1"/>
          <a:stretch>
            <a:fillRect/>
          </a:stretch>
        </p:blipFill>
        <p:spPr>
          <a:xfrm>
            <a:off x="661215" y="777904"/>
            <a:ext cx="3855093" cy="3097334"/>
          </a:xfrm>
          <a:prstGeom prst="rect">
            <a:avLst/>
          </a:prstGeom>
        </p:spPr>
      </p:pic>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1938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-K8S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457840" y="777904"/>
            <a:ext cx="3002430" cy="369332"/>
          </a:xfrm>
          <a:prstGeom prst="rect">
            <a:avLst/>
          </a:prstGeom>
          <a:noFill/>
        </p:spPr>
        <p:txBody>
          <a:bodyPr wrap="square" rtlCol="0">
            <a:spAutoFit/>
          </a:bodyPr>
          <a:lstStyle/>
          <a:p>
            <a:r>
              <a:rPr lang="zh-CN" altLang="en-US" dirty="0"/>
              <a:t>容器编排</a:t>
            </a:r>
            <a:endParaRPr lang="en-US" altLang="zh-C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715" y="915635"/>
            <a:ext cx="4271025" cy="3193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9332"/>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Eleven</a:t>
            </a:r>
            <a:endPar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0" name="图片 9" descr="logo"/>
          <p:cNvPicPr>
            <a:picLocks noChangeAspect="1"/>
          </p:cNvPicPr>
          <p:nvPr/>
        </p:nvPicPr>
        <p:blipFill>
          <a:blip r:embed="rId1"/>
          <a:stretch>
            <a:fillRect/>
          </a:stretch>
        </p:blipFill>
        <p:spPr>
          <a:xfrm>
            <a:off x="3707940" y="548684"/>
            <a:ext cx="1620520" cy="453390"/>
          </a:xfrm>
          <a:prstGeom prst="rect">
            <a:avLst/>
          </a:prstGeom>
        </p:spPr>
      </p:pic>
      <p:grpSp>
        <p:nvGrpSpPr>
          <p:cNvPr id="11" name="组合 10"/>
          <p:cNvGrpSpPr/>
          <p:nvPr/>
        </p:nvGrpSpPr>
        <p:grpSpPr>
          <a:xfrm>
            <a:off x="1386062" y="2738391"/>
            <a:ext cx="6264275" cy="431800"/>
            <a:chOff x="0" y="0"/>
            <a:chExt cx="6264696" cy="432048"/>
          </a:xfrm>
        </p:grpSpPr>
        <p:sp>
          <p:nvSpPr>
            <p:cNvPr id="12" name="矩形 1"/>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矩形 9"/>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开发进阶，蜕变架构，升职加薪，只争朝夕！</a:t>
              </a:r>
              <a:endPar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5" name="图片 14"/>
          <p:cNvPicPr>
            <a:picLocks noChangeAspect="1"/>
          </p:cNvPicPr>
          <p:nvPr/>
        </p:nvPicPr>
        <p:blipFill>
          <a:blip r:embed="rId2"/>
          <a:stretch>
            <a:fillRect/>
          </a:stretch>
        </p:blipFill>
        <p:spPr>
          <a:xfrm>
            <a:off x="6876160" y="1534582"/>
            <a:ext cx="1014025" cy="101600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51543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面向服务架构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5710" y="699620"/>
            <a:ext cx="8243131" cy="1754326"/>
          </a:xfrm>
          <a:prstGeom prst="rect">
            <a:avLst/>
          </a:prstGeom>
          <a:noFill/>
        </p:spPr>
        <p:txBody>
          <a:bodyPr wrap="square" rtlCol="0">
            <a:spAutoFit/>
          </a:bodyPr>
          <a:lstStyle/>
          <a:p>
            <a:r>
              <a:rPr lang="en-US" altLang="zh-CN" dirty="0"/>
              <a:t>SOA</a:t>
            </a:r>
            <a:r>
              <a:rPr lang="zh-CN" altLang="zh-CN" dirty="0"/>
              <a:t>（</a:t>
            </a:r>
            <a:r>
              <a:rPr lang="en-US" altLang="zh-CN" dirty="0"/>
              <a:t>Service-</a:t>
            </a:r>
            <a:r>
              <a:rPr lang="en-US" altLang="zh-CN" dirty="0" err="1"/>
              <a:t>OrientedArchitecture</a:t>
            </a:r>
            <a:r>
              <a:rPr lang="zh-CN" altLang="zh-CN" dirty="0"/>
              <a:t>）</a:t>
            </a:r>
            <a:r>
              <a:rPr lang="zh-CN" altLang="en-US" dirty="0"/>
              <a:t>是一个组件模型，它将应用程序的不同功能单元（称为服务）进行拆分，并通过这些服务之间定义良好的接口和协议联系起来。</a:t>
            </a:r>
            <a:endParaRPr lang="en-US" altLang="zh-CN" dirty="0"/>
          </a:p>
          <a:p>
            <a:r>
              <a:rPr lang="zh-CN" altLang="en-US" dirty="0"/>
              <a:t>接口是采用中立的方式进行定义的，它应该独立于实现服务的硬件平台、操作系统和编程语言。这使得构件在各种各样的系统中的服务可以以一种统一和通用的方式进行交互。</a:t>
            </a:r>
            <a:endParaRPr lang="zh-CN" altLang="zh-CN" dirty="0"/>
          </a:p>
        </p:txBody>
      </p:sp>
      <p:pic>
        <p:nvPicPr>
          <p:cNvPr id="6" name="图片 5"/>
          <p:cNvPicPr>
            <a:picLocks noChangeAspect="1"/>
          </p:cNvPicPr>
          <p:nvPr/>
        </p:nvPicPr>
        <p:blipFill>
          <a:blip r:embed="rId1"/>
          <a:stretch>
            <a:fillRect/>
          </a:stretch>
        </p:blipFill>
        <p:spPr>
          <a:xfrm>
            <a:off x="501651" y="2514101"/>
            <a:ext cx="7578247" cy="1959505"/>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9833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 vs Micro 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5160" y="699620"/>
            <a:ext cx="5146915" cy="1477328"/>
          </a:xfrm>
          <a:prstGeom prst="rect">
            <a:avLst/>
          </a:prstGeom>
          <a:noFill/>
        </p:spPr>
        <p:txBody>
          <a:bodyPr wrap="square" rtlCol="0">
            <a:spAutoFit/>
          </a:bodyPr>
          <a:lstStyle/>
          <a:p>
            <a:pPr marL="342900" indent="-342900">
              <a:buFont typeface="+mj-lt"/>
              <a:buAutoNum type="arabicPeriod"/>
            </a:pPr>
            <a:r>
              <a:rPr lang="en-US" altLang="zh-CN" dirty="0"/>
              <a:t>SOA</a:t>
            </a:r>
            <a:r>
              <a:rPr lang="zh-CN" altLang="en-US" dirty="0"/>
              <a:t>是为重用，微服务架构是为了重写</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更水平，微服务是垂直的</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自上而下，微服务自下而上</a:t>
            </a:r>
            <a:endParaRPr lang="zh-CN" altLang="en-US"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1754326"/>
          </a:xfrm>
          <a:prstGeom prst="rect">
            <a:avLst/>
          </a:prstGeom>
          <a:noFill/>
        </p:spPr>
        <p:txBody>
          <a:bodyPr wrap="square" rtlCol="0">
            <a:spAutoFit/>
          </a:bodyPr>
          <a:lstStyle/>
          <a:p>
            <a:r>
              <a:rPr lang="en-US" altLang="zh-CN" dirty="0"/>
              <a:t>Redis/DB/Queue/</a:t>
            </a:r>
            <a:r>
              <a:rPr lang="zh-CN" altLang="en-US" dirty="0"/>
              <a:t>硬盘文件</a:t>
            </a:r>
            <a:endParaRPr lang="en-US" altLang="zh-CN" dirty="0"/>
          </a:p>
          <a:p>
            <a:endParaRPr lang="en-US" altLang="zh-CN" dirty="0"/>
          </a:p>
          <a:p>
            <a:r>
              <a:rPr lang="en-US" altLang="zh-CN" dirty="0"/>
              <a:t>1 </a:t>
            </a:r>
            <a:r>
              <a:rPr lang="zh-CN" altLang="en-US" dirty="0"/>
              <a:t>被动式通信</a:t>
            </a:r>
            <a:endParaRPr lang="en-US" altLang="zh-CN" dirty="0"/>
          </a:p>
          <a:p>
            <a:r>
              <a:rPr lang="en-US" altLang="zh-CN" dirty="0"/>
              <a:t>2 </a:t>
            </a:r>
            <a:r>
              <a:rPr lang="zh-CN" altLang="en-US" dirty="0"/>
              <a:t>门槛低</a:t>
            </a:r>
            <a:endParaRPr lang="en-US" altLang="zh-CN" dirty="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501651" y="809512"/>
            <a:ext cx="4358369" cy="2720576"/>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11725" y="2211725"/>
            <a:ext cx="4896340" cy="2031325"/>
          </a:xfrm>
          <a:prstGeom prst="rect">
            <a:avLst/>
          </a:prstGeom>
          <a:noFill/>
        </p:spPr>
        <p:txBody>
          <a:bodyPr wrap="square" rtlCol="0">
            <a:spAutoFit/>
          </a:bodyPr>
          <a:lstStyle/>
          <a:p>
            <a:r>
              <a:rPr lang="en-US" altLang="zh-CN" dirty="0" err="1"/>
              <a:t>WebService</a:t>
            </a:r>
            <a:r>
              <a:rPr lang="en-US" altLang="zh-CN" dirty="0"/>
              <a:t>/WCF/</a:t>
            </a:r>
            <a:r>
              <a:rPr lang="en-US" altLang="zh-CN" dirty="0" err="1"/>
              <a:t>WebApi</a:t>
            </a:r>
            <a:r>
              <a:rPr lang="en-US" altLang="zh-CN" dirty="0"/>
              <a:t>/</a:t>
            </a:r>
            <a:r>
              <a:rPr lang="zh-CN" altLang="en-US" dirty="0"/>
              <a:t>甚至</a:t>
            </a:r>
            <a:r>
              <a:rPr lang="en-US" altLang="zh-CN" dirty="0" err="1"/>
              <a:t>ashx</a:t>
            </a:r>
            <a:r>
              <a:rPr lang="zh-CN" altLang="en-US" dirty="0"/>
              <a:t>，</a:t>
            </a:r>
            <a:r>
              <a:rPr lang="en-US" altLang="zh-CN" dirty="0" err="1"/>
              <a:t>aspx</a:t>
            </a:r>
            <a:endParaRPr lang="en-US" altLang="zh-CN" dirty="0"/>
          </a:p>
          <a:p>
            <a:endParaRPr lang="en-US" altLang="zh-CN" dirty="0"/>
          </a:p>
          <a:p>
            <a:pPr marL="342900" indent="-342900">
              <a:buFont typeface="+mj-lt"/>
              <a:buAutoNum type="arabicPeriod"/>
            </a:pPr>
            <a:r>
              <a:rPr lang="zh-CN" altLang="en-US" dirty="0"/>
              <a:t>主动触发</a:t>
            </a:r>
            <a:endParaRPr lang="en-US" altLang="zh-CN" dirty="0"/>
          </a:p>
          <a:p>
            <a:pPr marL="342900" indent="-342900">
              <a:buFont typeface="+mj-lt"/>
              <a:buAutoNum type="arabicPeriod"/>
            </a:pPr>
            <a:r>
              <a:rPr lang="zh-CN" altLang="en-US" dirty="0"/>
              <a:t>数据序列化传递</a:t>
            </a:r>
            <a:endParaRPr lang="en-US" altLang="zh-CN" dirty="0"/>
          </a:p>
          <a:p>
            <a:pPr marL="342900" indent="-342900">
              <a:buFont typeface="+mj-lt"/>
              <a:buAutoNum type="arabicPeriod"/>
            </a:pPr>
            <a:r>
              <a:rPr lang="zh-CN" altLang="en-US" dirty="0"/>
              <a:t>跨平台</a:t>
            </a:r>
            <a:endParaRPr lang="en-US" altLang="zh-CN" dirty="0"/>
          </a:p>
          <a:p>
            <a:pPr marL="342900" indent="-342900">
              <a:buFont typeface="+mj-lt"/>
              <a:buAutoNum type="arabicPeriod"/>
            </a:pPr>
            <a:r>
              <a:rPr lang="zh-CN" altLang="en-US" dirty="0"/>
              <a:t>跨语言</a:t>
            </a:r>
            <a:endParaRPr lang="en-US" altLang="zh-CN" dirty="0"/>
          </a:p>
          <a:p>
            <a:pPr marL="342900" indent="-342900">
              <a:buFont typeface="+mj-lt"/>
              <a:buAutoNum type="arabicPeriod"/>
            </a:pPr>
            <a:r>
              <a:rPr lang="en-US" altLang="zh-CN" dirty="0"/>
              <a:t>http</a:t>
            </a:r>
            <a:r>
              <a:rPr lang="zh-CN" altLang="en-US" dirty="0"/>
              <a:t>穿透防火墙</a:t>
            </a:r>
            <a:endParaRPr lang="en-US" altLang="zh-CN" dirty="0"/>
          </a:p>
        </p:txBody>
      </p:sp>
      <p:pic>
        <p:nvPicPr>
          <p:cNvPr id="5" name="图片 4"/>
          <p:cNvPicPr>
            <a:picLocks noChangeAspect="1"/>
          </p:cNvPicPr>
          <p:nvPr/>
        </p:nvPicPr>
        <p:blipFill>
          <a:blip r:embed="rId1"/>
          <a:stretch>
            <a:fillRect/>
          </a:stretch>
        </p:blipFill>
        <p:spPr>
          <a:xfrm>
            <a:off x="611725" y="859123"/>
            <a:ext cx="6729043" cy="952583"/>
          </a:xfrm>
          <a:prstGeom prst="rect">
            <a:avLst/>
          </a:prstGeom>
        </p:spPr>
      </p:pic>
    </p:spTree>
  </p:cSld>
  <p:clrMapOvr>
    <a:masterClrMapping/>
  </p:clrMapOvr>
  <p:transition spd="slow">
    <p:push dir="u"/>
  </p:transition>
</p:sld>
</file>

<file path=ppt/tags/tag1.xml><?xml version="1.0" encoding="utf-8"?>
<p:tagLst xmlns:p="http://schemas.openxmlformats.org/presentationml/2006/main">
  <p:tag name="KSO_WM_UNIT_TEXTBOXSTYLE_GUID" val="{b0e81210-372f-4e86-adbd-78e4571f1544}"/>
</p:tagLst>
</file>

<file path=ppt/tags/tag10.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1.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2.xml><?xml version="1.0" encoding="utf-8"?>
<p:tagLst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3.xml><?xml version="1.0" encoding="utf-8"?>
<p:tagLst xmlns:p="http://schemas.openxmlformats.org/presentationml/2006/main">
  <p:tag name="KSO_WM_UNIT_TEXTBOXSTYLE_GUID" val="{b0e81210-372f-4e86-adbd-78e4571f1544}"/>
</p:tagLst>
</file>

<file path=ppt/tags/tag14.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5.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6.xml><?xml version="1.0" encoding="utf-8"?>
<p:tagLst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7.xml><?xml version="1.0" encoding="utf-8"?>
<p:tagLst xmlns:p="http://schemas.openxmlformats.org/presentationml/2006/main">
  <p:tag name="KSO_WM_UNIT_TEXTBOXSTYLE_GUID" val="{b0e81210-372f-4e86-adbd-78e4571f1544}"/>
</p:tagLst>
</file>

<file path=ppt/tags/tag18.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9.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0.xml><?xml version="1.0" encoding="utf-8"?>
<p:tagLst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3.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4.xml><?xml version="1.0" encoding="utf-8"?>
<p:tagLst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5.xml><?xml version="1.0" encoding="utf-8"?>
<p:tagLst xmlns:p="http://schemas.openxmlformats.org/presentationml/2006/main">
  <p:tag name="KSO_WM_UNIT_TEXTBOXSTYLE_GUID" val="{b0e81210-372f-4e86-adbd-78e4571f1544}"/>
</p:tagLst>
</file>

<file path=ppt/tags/tag6.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7.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8.xml><?xml version="1.0" encoding="utf-8"?>
<p:tagLst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9.xml><?xml version="1.0" encoding="utf-8"?>
<p:tagLst xmlns:p="http://schemas.openxmlformats.org/presentationml/2006/main">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5468</Words>
  <Application>WPS 演示</Application>
  <PresentationFormat>全屏显示(16:9)</PresentationFormat>
  <Paragraphs>465</Paragraphs>
  <Slides>57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57</vt:i4>
      </vt:variant>
    </vt:vector>
  </HeadingPairs>
  <TitlesOfParts>
    <vt:vector size="65" baseType="lpstr">
      <vt:lpstr>Arial</vt:lpstr>
      <vt:lpstr>宋体</vt:lpstr>
      <vt:lpstr>Wingdings</vt:lpstr>
      <vt:lpstr>微软雅黑</vt:lpstr>
      <vt:lpstr>Calibri</vt:lpstr>
      <vt:lpstr>Impact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weikai</cp:lastModifiedBy>
  <cp:revision>817</cp:revision>
  <dcterms:created xsi:type="dcterms:W3CDTF">2014-02-20T03:23:00Z</dcterms:created>
  <dcterms:modified xsi:type="dcterms:W3CDTF">2021-02-06T09:56:04Z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