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79" r:id="rId2"/>
    <p:sldId id="350" r:id="rId3"/>
    <p:sldId id="332" r:id="rId4"/>
    <p:sldId id="333" r:id="rId5"/>
    <p:sldId id="334" r:id="rId6"/>
    <p:sldId id="335" r:id="rId7"/>
    <p:sldId id="336" r:id="rId8"/>
    <p:sldId id="351" r:id="rId9"/>
    <p:sldId id="337" r:id="rId10"/>
    <p:sldId id="338" r:id="rId11"/>
    <p:sldId id="339" r:id="rId12"/>
    <p:sldId id="341" r:id="rId13"/>
    <p:sldId id="342" r:id="rId14"/>
    <p:sldId id="343" r:id="rId15"/>
    <p:sldId id="344" r:id="rId16"/>
    <p:sldId id="345" r:id="rId17"/>
    <p:sldId id="346" r:id="rId18"/>
    <p:sldId id="348" r:id="rId19"/>
    <p:sldId id="349" r:id="rId20"/>
    <p:sldId id="352" r:id="rId21"/>
    <p:sldId id="353" r:id="rId22"/>
    <p:sldId id="354" r:id="rId23"/>
    <p:sldId id="289" r:id="rId24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147" autoAdjust="0"/>
  </p:normalViewPr>
  <p:slideViewPr>
    <p:cSldViewPr showGuides="1">
      <p:cViewPr varScale="1">
        <p:scale>
          <a:sx n="114" d="100"/>
          <a:sy n="114" d="100"/>
        </p:scale>
        <p:origin x="499" y="82"/>
      </p:cViewPr>
      <p:guideLst>
        <p:guide orient="horz" pos="1588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2020/6/12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2020/6/12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黑色底纹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075" name="组合 3074"/>
          <p:cNvGrpSpPr/>
          <p:nvPr/>
        </p:nvGrpSpPr>
        <p:grpSpPr>
          <a:xfrm>
            <a:off x="0" y="-2519362"/>
            <a:ext cx="9144000" cy="6480175"/>
            <a:chOff x="0" y="0"/>
            <a:chExt cx="9144000" cy="6482614"/>
          </a:xfrm>
        </p:grpSpPr>
        <p:grpSp>
          <p:nvGrpSpPr>
            <p:cNvPr id="3076" name="组合 3075"/>
            <p:cNvGrpSpPr/>
            <p:nvPr/>
          </p:nvGrpSpPr>
          <p:grpSpPr>
            <a:xfrm>
              <a:off x="0" y="2522646"/>
              <a:ext cx="9144000" cy="3959968"/>
              <a:chOff x="0" y="0"/>
              <a:chExt cx="9144000" cy="3959968"/>
            </a:xfrm>
          </p:grpSpPr>
          <p:sp>
            <p:nvSpPr>
              <p:cNvPr id="3077" name="矩形 254"/>
              <p:cNvSpPr/>
              <p:nvPr/>
            </p:nvSpPr>
            <p:spPr>
              <a:xfrm>
                <a:off x="0" y="113953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000000">
                  <a:alpha val="59999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3078" name="矩形 254"/>
              <p:cNvSpPr/>
              <p:nvPr/>
            </p:nvSpPr>
            <p:spPr>
              <a:xfrm>
                <a:off x="0" y="0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FF8607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</p:grpSp>
        <p:sp>
          <p:nvSpPr>
            <p:cNvPr id="3079" name="任意多边形 62"/>
            <p:cNvSpPr/>
            <p:nvPr/>
          </p:nvSpPr>
          <p:spPr>
            <a:xfrm rot="18900000">
              <a:off x="2043905" y="0"/>
              <a:ext cx="5045292" cy="5045292"/>
            </a:xfrm>
            <a:custGeom>
              <a:avLst/>
              <a:gdLst>
                <a:gd name="txL" fmla="*/ 0 w 4624012"/>
                <a:gd name="txT" fmla="*/ 0 h 4624012"/>
                <a:gd name="txR" fmla="*/ 4624012 w 4624012"/>
                <a:gd name="txB" fmla="*/ 4624012 h 4624012"/>
              </a:gdLst>
              <a:ahLst/>
              <a:cxnLst>
                <a:cxn ang="0">
                  <a:pos x="0" y="0"/>
                </a:cxn>
                <a:cxn ang="0">
                  <a:pos x="4624012" y="4624012"/>
                </a:cxn>
                <a:cxn ang="0">
                  <a:pos x="0" y="4624012"/>
                </a:cxn>
              </a:cxnLst>
              <a:rect l="txL" t="txT" r="txR" b="txB"/>
              <a:pathLst>
                <a:path w="4624012" h="4624012">
                  <a:moveTo>
                    <a:pt x="0" y="0"/>
                  </a:moveTo>
                  <a:lnTo>
                    <a:pt x="4624012" y="4624012"/>
                  </a:lnTo>
                  <a:lnTo>
                    <a:pt x="0" y="4624012"/>
                  </a:lnTo>
                  <a:close/>
                </a:path>
              </a:pathLst>
            </a:custGeom>
            <a:solidFill>
              <a:srgbClr val="FF9725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0" name="矩形 258"/>
          <p:cNvSpPr/>
          <p:nvPr/>
        </p:nvSpPr>
        <p:spPr>
          <a:xfrm>
            <a:off x="0" y="1314450"/>
            <a:ext cx="9144000" cy="10144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C#/.Net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架构师蜕变营</a:t>
            </a:r>
          </a:p>
        </p:txBody>
      </p:sp>
      <p:grpSp>
        <p:nvGrpSpPr>
          <p:cNvPr id="3082" name="组合 3081"/>
          <p:cNvGrpSpPr/>
          <p:nvPr/>
        </p:nvGrpSpPr>
        <p:grpSpPr>
          <a:xfrm>
            <a:off x="1439863" y="2355850"/>
            <a:ext cx="6264275" cy="431800"/>
            <a:chOff x="0" y="0"/>
            <a:chExt cx="6264696" cy="432048"/>
          </a:xfrm>
        </p:grpSpPr>
        <p:sp>
          <p:nvSpPr>
            <p:cNvPr id="3083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084" name="矩形 9"/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  <p:sp>
        <p:nvSpPr>
          <p:cNvPr id="3086" name="落款标题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Clay</a:t>
            </a: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25" y="491490"/>
            <a:ext cx="1620520" cy="4533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28">
            <a:extLst>
              <a:ext uri="{FF2B5EF4-FFF2-40B4-BE49-F238E27FC236}">
                <a16:creationId xmlns:a16="http://schemas.microsoft.com/office/drawing/2014/main" id="{1A0FC33C-5008-4552-BAAA-2ABFDE532248}"/>
              </a:ext>
            </a:extLst>
          </p:cNvPr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C67A61-736E-45D5-98FC-DD317C81F2A5}"/>
              </a:ext>
            </a:extLst>
          </p:cNvPr>
          <p:cNvSpPr txBox="1"/>
          <p:nvPr/>
        </p:nvSpPr>
        <p:spPr>
          <a:xfrm>
            <a:off x="501651" y="195585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</a:rPr>
              <a:t>I/O</a:t>
            </a:r>
            <a:r>
              <a:rPr lang="zh-CN" altLang="en-US" sz="2800" dirty="0">
                <a:solidFill>
                  <a:srgbClr val="FFC000"/>
                </a:solidFill>
              </a:rPr>
              <a:t>多路复用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8AB645-BB7E-4332-ABAB-DC42000EF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25" y="811770"/>
            <a:ext cx="7483488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2187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28">
            <a:extLst>
              <a:ext uri="{FF2B5EF4-FFF2-40B4-BE49-F238E27FC236}">
                <a16:creationId xmlns:a16="http://schemas.microsoft.com/office/drawing/2014/main" id="{1A0FC33C-5008-4552-BAAA-2ABFDE532248}"/>
              </a:ext>
            </a:extLst>
          </p:cNvPr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C67A61-736E-45D5-98FC-DD317C81F2A5}"/>
              </a:ext>
            </a:extLst>
          </p:cNvPr>
          <p:cNvSpPr txBox="1"/>
          <p:nvPr/>
        </p:nvSpPr>
        <p:spPr>
          <a:xfrm>
            <a:off x="501651" y="195585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</a:rPr>
              <a:t>I/O</a:t>
            </a:r>
            <a:r>
              <a:rPr lang="zh-CN" altLang="en-US" sz="2800" dirty="0">
                <a:solidFill>
                  <a:srgbClr val="FFC000"/>
                </a:solidFill>
              </a:rPr>
              <a:t>多路复用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5F90F5-7979-45AD-8A98-3C8A9A9E095B}"/>
              </a:ext>
            </a:extLst>
          </p:cNvPr>
          <p:cNvSpPr txBox="1"/>
          <p:nvPr/>
        </p:nvSpPr>
        <p:spPr>
          <a:xfrm>
            <a:off x="692169" y="1203655"/>
            <a:ext cx="3816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Select</a:t>
            </a:r>
          </a:p>
          <a:p>
            <a:r>
              <a:rPr lang="en-US" altLang="zh-CN" sz="3200" dirty="0"/>
              <a:t>Poll</a:t>
            </a:r>
          </a:p>
          <a:p>
            <a:r>
              <a:rPr lang="en-US" altLang="zh-CN" sz="3200" dirty="0" err="1"/>
              <a:t>Epoll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1367239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28">
            <a:extLst>
              <a:ext uri="{FF2B5EF4-FFF2-40B4-BE49-F238E27FC236}">
                <a16:creationId xmlns:a16="http://schemas.microsoft.com/office/drawing/2014/main" id="{1A0FC33C-5008-4552-BAAA-2ABFDE532248}"/>
              </a:ext>
            </a:extLst>
          </p:cNvPr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C67A61-736E-45D5-98FC-DD317C81F2A5}"/>
              </a:ext>
            </a:extLst>
          </p:cNvPr>
          <p:cNvSpPr txBox="1"/>
          <p:nvPr/>
        </p:nvSpPr>
        <p:spPr>
          <a:xfrm>
            <a:off x="501651" y="195585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</a:rPr>
              <a:t>I/O</a:t>
            </a:r>
            <a:r>
              <a:rPr lang="zh-CN" altLang="en-US" sz="2800" dirty="0">
                <a:solidFill>
                  <a:srgbClr val="FFC000"/>
                </a:solidFill>
              </a:rPr>
              <a:t>多路复用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CD9D24-A03E-4A1A-BB8C-B6DF9A701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15" y="718805"/>
            <a:ext cx="7811177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8252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28">
            <a:extLst>
              <a:ext uri="{FF2B5EF4-FFF2-40B4-BE49-F238E27FC236}">
                <a16:creationId xmlns:a16="http://schemas.microsoft.com/office/drawing/2014/main" id="{1A0FC33C-5008-4552-BAAA-2ABFDE532248}"/>
              </a:ext>
            </a:extLst>
          </p:cNvPr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C67A61-736E-45D5-98FC-DD317C81F2A5}"/>
              </a:ext>
            </a:extLst>
          </p:cNvPr>
          <p:cNvSpPr txBox="1"/>
          <p:nvPr/>
        </p:nvSpPr>
        <p:spPr>
          <a:xfrm>
            <a:off x="501651" y="195585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</a:rPr>
              <a:t>I/O</a:t>
            </a:r>
            <a:r>
              <a:rPr lang="zh-CN" altLang="en-US" sz="2800" dirty="0">
                <a:solidFill>
                  <a:srgbClr val="FFC000"/>
                </a:solidFill>
              </a:rPr>
              <a:t>多路复用</a:t>
            </a:r>
            <a:endParaRPr lang="zh-CN" alt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28D3CB-5E29-44C2-B8E6-1C64833A4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01" y="740236"/>
            <a:ext cx="7788315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7366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28">
            <a:extLst>
              <a:ext uri="{FF2B5EF4-FFF2-40B4-BE49-F238E27FC236}">
                <a16:creationId xmlns:a16="http://schemas.microsoft.com/office/drawing/2014/main" id="{1A0FC33C-5008-4552-BAAA-2ABFDE532248}"/>
              </a:ext>
            </a:extLst>
          </p:cNvPr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C67A61-736E-45D5-98FC-DD317C81F2A5}"/>
              </a:ext>
            </a:extLst>
          </p:cNvPr>
          <p:cNvSpPr txBox="1"/>
          <p:nvPr/>
        </p:nvSpPr>
        <p:spPr>
          <a:xfrm>
            <a:off x="501651" y="195585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</a:rPr>
              <a:t>I/O</a:t>
            </a:r>
            <a:r>
              <a:rPr lang="zh-CN" altLang="en-US" sz="2800" dirty="0">
                <a:solidFill>
                  <a:srgbClr val="FFC000"/>
                </a:solidFill>
              </a:rPr>
              <a:t>多路复用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BF79DF-26FE-4BAF-8F55-770F8AA5D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25" y="915635"/>
            <a:ext cx="7453006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333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28">
            <a:extLst>
              <a:ext uri="{FF2B5EF4-FFF2-40B4-BE49-F238E27FC236}">
                <a16:creationId xmlns:a16="http://schemas.microsoft.com/office/drawing/2014/main" id="{1A0FC33C-5008-4552-BAAA-2ABFDE532248}"/>
              </a:ext>
            </a:extLst>
          </p:cNvPr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C67A61-736E-45D5-98FC-DD317C81F2A5}"/>
              </a:ext>
            </a:extLst>
          </p:cNvPr>
          <p:cNvSpPr txBox="1"/>
          <p:nvPr/>
        </p:nvSpPr>
        <p:spPr>
          <a:xfrm>
            <a:off x="501651" y="195585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</a:rPr>
              <a:t>I/O</a:t>
            </a:r>
            <a:r>
              <a:rPr lang="zh-CN" altLang="en-US" sz="2800" dirty="0">
                <a:solidFill>
                  <a:srgbClr val="FFC000"/>
                </a:solidFill>
              </a:rPr>
              <a:t>多路复用</a:t>
            </a:r>
            <a:endParaRPr lang="zh-CN" alt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23B3AA-5C27-40DF-A96E-B365088BF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2" y="624671"/>
            <a:ext cx="8710415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6346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28">
            <a:extLst>
              <a:ext uri="{FF2B5EF4-FFF2-40B4-BE49-F238E27FC236}">
                <a16:creationId xmlns:a16="http://schemas.microsoft.com/office/drawing/2014/main" id="{1A0FC33C-5008-4552-BAAA-2ABFDE532248}"/>
              </a:ext>
            </a:extLst>
          </p:cNvPr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C67A61-736E-45D5-98FC-DD317C81F2A5}"/>
              </a:ext>
            </a:extLst>
          </p:cNvPr>
          <p:cNvSpPr txBox="1"/>
          <p:nvPr/>
        </p:nvSpPr>
        <p:spPr>
          <a:xfrm>
            <a:off x="501651" y="195585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</a:rPr>
              <a:t>I/O</a:t>
            </a:r>
            <a:r>
              <a:rPr lang="zh-CN" altLang="en-US" sz="2800" dirty="0">
                <a:solidFill>
                  <a:srgbClr val="FFC000"/>
                </a:solidFill>
              </a:rPr>
              <a:t>多路复用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32E604-6E81-4B23-B94A-D741FBF98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770" y="796914"/>
            <a:ext cx="5616390" cy="413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3214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28">
            <a:extLst>
              <a:ext uri="{FF2B5EF4-FFF2-40B4-BE49-F238E27FC236}">
                <a16:creationId xmlns:a16="http://schemas.microsoft.com/office/drawing/2014/main" id="{1A0FC33C-5008-4552-BAAA-2ABFDE532248}"/>
              </a:ext>
            </a:extLst>
          </p:cNvPr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C67A61-736E-45D5-98FC-DD317C81F2A5}"/>
              </a:ext>
            </a:extLst>
          </p:cNvPr>
          <p:cNvSpPr txBox="1"/>
          <p:nvPr/>
        </p:nvSpPr>
        <p:spPr>
          <a:xfrm>
            <a:off x="501651" y="195585"/>
            <a:ext cx="18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</a:rPr>
              <a:t>Redis</a:t>
            </a:r>
            <a:r>
              <a:rPr lang="zh-CN" altLang="en-US" sz="2800" dirty="0">
                <a:solidFill>
                  <a:srgbClr val="FFC000"/>
                </a:solidFill>
              </a:rPr>
              <a:t>环境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E2340D-1A3E-4877-896C-BD507527AB14}"/>
              </a:ext>
            </a:extLst>
          </p:cNvPr>
          <p:cNvSpPr txBox="1"/>
          <p:nvPr/>
        </p:nvSpPr>
        <p:spPr>
          <a:xfrm>
            <a:off x="683730" y="1059645"/>
            <a:ext cx="3960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VS2019+.NETCore </a:t>
            </a:r>
            <a:r>
              <a:rPr lang="zh-CN" altLang="en-US" dirty="0"/>
              <a:t>控制台</a:t>
            </a:r>
            <a:endParaRPr lang="en-US" altLang="zh-CN" dirty="0"/>
          </a:p>
          <a:p>
            <a:r>
              <a:rPr lang="en-US" altLang="zh-CN" dirty="0"/>
              <a:t>Redis4.0+</a:t>
            </a:r>
          </a:p>
          <a:p>
            <a:r>
              <a:rPr lang="en-US" altLang="zh-CN" dirty="0" err="1"/>
              <a:t>ServiceStack.Redis</a:t>
            </a:r>
            <a:r>
              <a:rPr lang="en-US" altLang="zh-CN" dirty="0"/>
              <a:t> +</a:t>
            </a:r>
            <a:r>
              <a:rPr lang="zh-CN" altLang="en-US" dirty="0"/>
              <a:t>改源代码限制</a:t>
            </a:r>
          </a:p>
        </p:txBody>
      </p:sp>
    </p:spTree>
    <p:extLst>
      <p:ext uri="{BB962C8B-B14F-4D97-AF65-F5344CB8AC3E}">
        <p14:creationId xmlns:p14="http://schemas.microsoft.com/office/powerpoint/2010/main" val="191644973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28">
            <a:extLst>
              <a:ext uri="{FF2B5EF4-FFF2-40B4-BE49-F238E27FC236}">
                <a16:creationId xmlns:a16="http://schemas.microsoft.com/office/drawing/2014/main" id="{1A0FC33C-5008-4552-BAAA-2ABFDE532248}"/>
              </a:ext>
            </a:extLst>
          </p:cNvPr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C67A61-736E-45D5-98FC-DD317C81F2A5}"/>
              </a:ext>
            </a:extLst>
          </p:cNvPr>
          <p:cNvSpPr txBox="1"/>
          <p:nvPr/>
        </p:nvSpPr>
        <p:spPr>
          <a:xfrm>
            <a:off x="501651" y="195585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</a:rPr>
              <a:t>String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E2340D-1A3E-4877-896C-BD507527AB14}"/>
              </a:ext>
            </a:extLst>
          </p:cNvPr>
          <p:cNvSpPr txBox="1"/>
          <p:nvPr/>
        </p:nvSpPr>
        <p:spPr>
          <a:xfrm>
            <a:off x="611724" y="987640"/>
            <a:ext cx="3960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API</a:t>
            </a:r>
            <a:r>
              <a:rPr lang="zh-CN" altLang="en-US" dirty="0"/>
              <a:t>调用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解决秒杀</a:t>
            </a:r>
          </a:p>
        </p:txBody>
      </p:sp>
    </p:spTree>
    <p:extLst>
      <p:ext uri="{BB962C8B-B14F-4D97-AF65-F5344CB8AC3E}">
        <p14:creationId xmlns:p14="http://schemas.microsoft.com/office/powerpoint/2010/main" val="169288719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28">
            <a:extLst>
              <a:ext uri="{FF2B5EF4-FFF2-40B4-BE49-F238E27FC236}">
                <a16:creationId xmlns:a16="http://schemas.microsoft.com/office/drawing/2014/main" id="{1A0FC33C-5008-4552-BAAA-2ABFDE532248}"/>
              </a:ext>
            </a:extLst>
          </p:cNvPr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C67A61-736E-45D5-98FC-DD317C81F2A5}"/>
              </a:ext>
            </a:extLst>
          </p:cNvPr>
          <p:cNvSpPr txBox="1"/>
          <p:nvPr/>
        </p:nvSpPr>
        <p:spPr>
          <a:xfrm>
            <a:off x="501651" y="195585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FFC000"/>
                </a:solidFill>
              </a:rPr>
              <a:t>Hashtable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E2340D-1A3E-4877-896C-BD507527AB14}"/>
              </a:ext>
            </a:extLst>
          </p:cNvPr>
          <p:cNvSpPr txBox="1"/>
          <p:nvPr/>
        </p:nvSpPr>
        <p:spPr>
          <a:xfrm>
            <a:off x="611724" y="1059645"/>
            <a:ext cx="396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API</a:t>
            </a:r>
            <a:r>
              <a:rPr lang="zh-CN" altLang="en-US" dirty="0"/>
              <a:t>调用</a:t>
            </a:r>
            <a:endParaRPr lang="en-US" altLang="zh-CN" dirty="0"/>
          </a:p>
          <a:p>
            <a:r>
              <a:rPr lang="zh-CN" altLang="en-US" dirty="0"/>
              <a:t>底层揭秘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C8C012-DA59-4667-BE52-9014CD047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350" y="796915"/>
            <a:ext cx="5677392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2490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B142D-3A02-4680-BCB7-DEFCA921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7FD30-5FEF-4D96-87F7-0035BF8C7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6B3699D-59FF-4F6E-B344-6B3C82C6256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5" name="圆角矩形 23">
              <a:extLst>
                <a:ext uri="{FF2B5EF4-FFF2-40B4-BE49-F238E27FC236}">
                  <a16:creationId xmlns:a16="http://schemas.microsoft.com/office/drawing/2014/main" id="{E3E09031-A5CF-446D-8C8E-EF8E92A0B22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圆角矩形 24">
              <a:extLst>
                <a:ext uri="{FF2B5EF4-FFF2-40B4-BE49-F238E27FC236}">
                  <a16:creationId xmlns:a16="http://schemas.microsoft.com/office/drawing/2014/main" id="{2F9D66DC-8095-4FAE-8413-806C69390F2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7" name="黑色背景">
            <a:extLst>
              <a:ext uri="{FF2B5EF4-FFF2-40B4-BE49-F238E27FC236}">
                <a16:creationId xmlns:a16="http://schemas.microsoft.com/office/drawing/2014/main" id="{A65DEE21-2FA6-4780-8975-3428FAC64F7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前言">
            <a:extLst>
              <a:ext uri="{FF2B5EF4-FFF2-40B4-BE49-F238E27FC236}">
                <a16:creationId xmlns:a16="http://schemas.microsoft.com/office/drawing/2014/main" id="{A4B69282-AE14-4CCD-A9C5-290A15FCA0A7}"/>
              </a:ext>
            </a:extLst>
          </p:cNvPr>
          <p:cNvSpPr/>
          <p:nvPr/>
        </p:nvSpPr>
        <p:spPr>
          <a:xfrm>
            <a:off x="455295" y="278765"/>
            <a:ext cx="449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朝夕教育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.Net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架构班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VIP</a:t>
            </a:r>
            <a:endParaRPr lang="zh-CN" altLang="en-US" sz="2800" b="1" dirty="0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4A469AB-7AC0-4230-8B3F-9931AE1510B6}"/>
              </a:ext>
            </a:extLst>
          </p:cNvPr>
          <p:cNvGrpSpPr/>
          <p:nvPr/>
        </p:nvGrpSpPr>
        <p:grpSpPr>
          <a:xfrm>
            <a:off x="35684" y="931863"/>
            <a:ext cx="9108315" cy="3727450"/>
            <a:chOff x="0" y="0"/>
            <a:chExt cx="9144000" cy="3728183"/>
          </a:xfrm>
        </p:grpSpPr>
        <p:sp>
          <p:nvSpPr>
            <p:cNvPr id="10" name="矩形 254">
              <a:extLst>
                <a:ext uri="{FF2B5EF4-FFF2-40B4-BE49-F238E27FC236}">
                  <a16:creationId xmlns:a16="http://schemas.microsoft.com/office/drawing/2014/main" id="{5486FBAC-AB74-4CDE-91DA-7D9E212A58D8}"/>
                </a:ext>
              </a:extLst>
            </p:cNvPr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1" name="直角三角形 6">
              <a:extLst>
                <a:ext uri="{FF2B5EF4-FFF2-40B4-BE49-F238E27FC236}">
                  <a16:creationId xmlns:a16="http://schemas.microsoft.com/office/drawing/2014/main" id="{26BBF10D-D5F5-4FAC-9EB3-FFE2F727468C}"/>
                </a:ext>
              </a:extLst>
            </p:cNvPr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D977C449-4E80-4256-BF9D-9418E581E57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8129" y="1203655"/>
            <a:ext cx="4416123" cy="244297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kumimoji="0" lang="zh-CN" altLang="en-US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大数据高并发之</a:t>
            </a:r>
            <a:r>
              <a:rPr kumimoji="0" lang="en-US" altLang="zh-CN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Redis</a:t>
            </a:r>
            <a:r>
              <a:rPr kumimoji="0" lang="zh-CN" altLang="en-US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：</a:t>
            </a:r>
            <a:endParaRPr kumimoji="0" lang="en-US" altLang="zh-CN" sz="14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Redis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究竟是什么</a:t>
            </a: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kumimoji="0" lang="en-US" altLang="zh-CN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Redis</a:t>
            </a:r>
            <a:r>
              <a:rPr kumimoji="0" lang="zh-CN" altLang="en-US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能解决什么问题</a:t>
            </a: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八</a:t>
            </a:r>
            <a:r>
              <a:rPr kumimoji="0" lang="zh-CN" altLang="en-US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大数据结构原理与应用</a:t>
            </a: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kumimoji="0" lang="en-US" altLang="zh-CN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Redis</a:t>
            </a:r>
            <a:r>
              <a:rPr kumimoji="0" lang="zh-CN" altLang="en-US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中的事务</a:t>
            </a: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kumimoji="0" lang="en-US" altLang="zh-CN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Redis</a:t>
            </a:r>
            <a:r>
              <a:rPr kumimoji="0" lang="zh-CN" altLang="en-US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的持久化（</a:t>
            </a:r>
            <a:r>
              <a:rPr kumimoji="0" lang="en-US" altLang="zh-CN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AOF/RDB</a:t>
            </a:r>
            <a:r>
              <a:rPr kumimoji="0" lang="zh-CN" altLang="en-US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）</a:t>
            </a: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集群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+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主从复制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+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分片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+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实现高可用</a:t>
            </a: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4" name="图片 13" descr="logo">
            <a:extLst>
              <a:ext uri="{FF2B5EF4-FFF2-40B4-BE49-F238E27FC236}">
                <a16:creationId xmlns:a16="http://schemas.microsoft.com/office/drawing/2014/main" id="{64FD05CB-A757-4DF0-9037-FD9F99424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A0E8F82-1CF3-4F1E-9AEF-FB9479401E9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777" y="1095862"/>
            <a:ext cx="3181088" cy="35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18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28">
            <a:extLst>
              <a:ext uri="{FF2B5EF4-FFF2-40B4-BE49-F238E27FC236}">
                <a16:creationId xmlns:a16="http://schemas.microsoft.com/office/drawing/2014/main" id="{1A0FC33C-5008-4552-BAAA-2ABFDE532248}"/>
              </a:ext>
            </a:extLst>
          </p:cNvPr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C67A61-736E-45D5-98FC-DD317C81F2A5}"/>
              </a:ext>
            </a:extLst>
          </p:cNvPr>
          <p:cNvSpPr txBox="1"/>
          <p:nvPr/>
        </p:nvSpPr>
        <p:spPr>
          <a:xfrm>
            <a:off x="501651" y="19558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</a:rPr>
              <a:t>数据结构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E2340D-1A3E-4877-896C-BD507527AB14}"/>
              </a:ext>
            </a:extLst>
          </p:cNvPr>
          <p:cNvSpPr txBox="1"/>
          <p:nvPr/>
        </p:nvSpPr>
        <p:spPr>
          <a:xfrm>
            <a:off x="611724" y="796915"/>
            <a:ext cx="396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string</a:t>
            </a:r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A9C48F-E26A-4067-917C-90664C75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35" y="1120080"/>
            <a:ext cx="8230313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7509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28">
            <a:extLst>
              <a:ext uri="{FF2B5EF4-FFF2-40B4-BE49-F238E27FC236}">
                <a16:creationId xmlns:a16="http://schemas.microsoft.com/office/drawing/2014/main" id="{1A0FC33C-5008-4552-BAAA-2ABFDE532248}"/>
              </a:ext>
            </a:extLst>
          </p:cNvPr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C67A61-736E-45D5-98FC-DD317C81F2A5}"/>
              </a:ext>
            </a:extLst>
          </p:cNvPr>
          <p:cNvSpPr txBox="1"/>
          <p:nvPr/>
        </p:nvSpPr>
        <p:spPr>
          <a:xfrm>
            <a:off x="501651" y="19558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</a:rPr>
              <a:t>数据结构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E2340D-1A3E-4877-896C-BD507527AB14}"/>
              </a:ext>
            </a:extLst>
          </p:cNvPr>
          <p:cNvSpPr txBox="1"/>
          <p:nvPr/>
        </p:nvSpPr>
        <p:spPr>
          <a:xfrm>
            <a:off x="611724" y="1059645"/>
            <a:ext cx="396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hashtable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241EAF-BF64-49EE-A687-BD5952A5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805" y="745082"/>
            <a:ext cx="7041472" cy="397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7533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28">
            <a:extLst>
              <a:ext uri="{FF2B5EF4-FFF2-40B4-BE49-F238E27FC236}">
                <a16:creationId xmlns:a16="http://schemas.microsoft.com/office/drawing/2014/main" id="{1A0FC33C-5008-4552-BAAA-2ABFDE532248}"/>
              </a:ext>
            </a:extLst>
          </p:cNvPr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C67A61-736E-45D5-98FC-DD317C81F2A5}"/>
              </a:ext>
            </a:extLst>
          </p:cNvPr>
          <p:cNvSpPr txBox="1"/>
          <p:nvPr/>
        </p:nvSpPr>
        <p:spPr>
          <a:xfrm>
            <a:off x="501651" y="195585"/>
            <a:ext cx="3103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</a:rPr>
              <a:t>String</a:t>
            </a:r>
            <a:r>
              <a:rPr lang="zh-CN" altLang="en-US" sz="2800" dirty="0">
                <a:solidFill>
                  <a:srgbClr val="FFC000"/>
                </a:solidFill>
              </a:rPr>
              <a:t>和</a:t>
            </a:r>
            <a:r>
              <a:rPr lang="en-US" altLang="zh-CN" sz="2800" dirty="0" err="1">
                <a:solidFill>
                  <a:srgbClr val="FFC000"/>
                </a:solidFill>
              </a:rPr>
              <a:t>Hashtable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E2340D-1A3E-4877-896C-BD507527AB14}"/>
              </a:ext>
            </a:extLst>
          </p:cNvPr>
          <p:cNvSpPr txBox="1"/>
          <p:nvPr/>
        </p:nvSpPr>
        <p:spPr>
          <a:xfrm>
            <a:off x="611724" y="1059645"/>
            <a:ext cx="396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hashes when possible</a:t>
            </a:r>
          </a:p>
        </p:txBody>
      </p:sp>
    </p:spTree>
    <p:extLst>
      <p:ext uri="{BB962C8B-B14F-4D97-AF65-F5344CB8AC3E}">
        <p14:creationId xmlns:p14="http://schemas.microsoft.com/office/powerpoint/2010/main" val="221615855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Clay</a:t>
            </a:r>
          </a:p>
        </p:txBody>
      </p:sp>
      <p:pic>
        <p:nvPicPr>
          <p:cNvPr id="10" name="图片 9" descr="logo">
            <a:extLst>
              <a:ext uri="{FF2B5EF4-FFF2-40B4-BE49-F238E27FC236}">
                <a16:creationId xmlns:a16="http://schemas.microsoft.com/office/drawing/2014/main" id="{1D33B235-1D28-40FD-9BDF-68B12156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55B098A2-85F8-4A1C-BA40-6D8F1CFDD18E}"/>
              </a:ext>
            </a:extLst>
          </p:cNvPr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>
              <a:extLst>
                <a:ext uri="{FF2B5EF4-FFF2-40B4-BE49-F238E27FC236}">
                  <a16:creationId xmlns:a16="http://schemas.microsoft.com/office/drawing/2014/main" id="{663DAD56-35F0-4F08-94DE-EE09A0A79C09}"/>
                </a:ext>
              </a:extLst>
            </p:cNvPr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>
              <a:extLst>
                <a:ext uri="{FF2B5EF4-FFF2-40B4-BE49-F238E27FC236}">
                  <a16:creationId xmlns:a16="http://schemas.microsoft.com/office/drawing/2014/main" id="{135CA461-3BAF-4911-9A28-FAE59A354744}"/>
                </a:ext>
              </a:extLst>
            </p:cNvPr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28">
            <a:extLst>
              <a:ext uri="{FF2B5EF4-FFF2-40B4-BE49-F238E27FC236}">
                <a16:creationId xmlns:a16="http://schemas.microsoft.com/office/drawing/2014/main" id="{1A0FC33C-5008-4552-BAAA-2ABFDE532248}"/>
              </a:ext>
            </a:extLst>
          </p:cNvPr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C67A61-736E-45D5-98FC-DD317C81F2A5}"/>
              </a:ext>
            </a:extLst>
          </p:cNvPr>
          <p:cNvSpPr txBox="1"/>
          <p:nvPr/>
        </p:nvSpPr>
        <p:spPr>
          <a:xfrm>
            <a:off x="501651" y="195585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</a:rPr>
              <a:t>Redis</a:t>
            </a:r>
            <a:endParaRPr lang="zh-CN" altLang="en-US" sz="2800" dirty="0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7BE23550-5A0C-4DA5-AD69-51EDE1B115B8}"/>
              </a:ext>
            </a:extLst>
          </p:cNvPr>
          <p:cNvSpPr txBox="1">
            <a:spLocks/>
          </p:cNvSpPr>
          <p:nvPr/>
        </p:nvSpPr>
        <p:spPr>
          <a:xfrm>
            <a:off x="395710" y="1707690"/>
            <a:ext cx="7904927" cy="1970658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 lnSpcReduction="10000"/>
          </a:bodyPr>
          <a:lstStyle>
            <a:lvl1pPr marL="914400" lvl="0" indent="-914400" algn="ctr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charset="0"/>
              </a:defRPr>
            </a:lvl1pPr>
          </a:lstStyle>
          <a:p>
            <a:pPr fontAlgn="auto">
              <a:spcAft>
                <a:spcPts val="0"/>
              </a:spcAft>
              <a:buFontTx/>
            </a:pPr>
            <a:r>
              <a:rPr lang="en-US" altLang="zh-CN" dirty="0"/>
              <a:t>Redis</a:t>
            </a:r>
            <a:r>
              <a:rPr lang="zh-CN" altLang="en-US" dirty="0"/>
              <a:t>实战</a:t>
            </a:r>
            <a:r>
              <a:rPr lang="en-US" altLang="zh-CN" dirty="0"/>
              <a:t>&amp;</a:t>
            </a:r>
            <a:r>
              <a:rPr lang="zh-CN" altLang="en-US" dirty="0"/>
              <a:t>原理</a:t>
            </a:r>
            <a:r>
              <a:rPr lang="en-US" altLang="zh-CN" dirty="0"/>
              <a:t>&amp;</a:t>
            </a:r>
            <a:r>
              <a:rPr lang="zh-CN" altLang="en-US" dirty="0"/>
              <a:t>调优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74819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28">
            <a:extLst>
              <a:ext uri="{FF2B5EF4-FFF2-40B4-BE49-F238E27FC236}">
                <a16:creationId xmlns:a16="http://schemas.microsoft.com/office/drawing/2014/main" id="{1A0FC33C-5008-4552-BAAA-2ABFDE532248}"/>
              </a:ext>
            </a:extLst>
          </p:cNvPr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C67A61-736E-45D5-98FC-DD317C81F2A5}"/>
              </a:ext>
            </a:extLst>
          </p:cNvPr>
          <p:cNvSpPr txBox="1"/>
          <p:nvPr/>
        </p:nvSpPr>
        <p:spPr>
          <a:xfrm>
            <a:off x="501651" y="195585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</a:rPr>
              <a:t>Redis</a:t>
            </a:r>
            <a:endParaRPr lang="zh-CN" altLang="en-US" sz="2800" dirty="0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7BE23550-5A0C-4DA5-AD69-51EDE1B115B8}"/>
              </a:ext>
            </a:extLst>
          </p:cNvPr>
          <p:cNvSpPr txBox="1">
            <a:spLocks/>
          </p:cNvSpPr>
          <p:nvPr/>
        </p:nvSpPr>
        <p:spPr>
          <a:xfrm>
            <a:off x="251700" y="843630"/>
            <a:ext cx="5112355" cy="2664185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 fontScale="40000" lnSpcReduction="20000"/>
          </a:bodyPr>
          <a:lstStyle>
            <a:lvl1pPr marL="914400" lvl="0" indent="-914400" algn="ctr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charset="0"/>
              </a:defRPr>
            </a:lvl1pPr>
          </a:lstStyle>
          <a:p>
            <a:pPr marL="0" indent="0" algn="l" fontAlgn="auto">
              <a:spcAft>
                <a:spcPts val="0"/>
              </a:spcAft>
            </a:pPr>
            <a:r>
              <a:rPr lang="en-US" altLang="zh-CN" sz="6200" dirty="0" err="1"/>
              <a:t>Nosql</a:t>
            </a:r>
            <a:endParaRPr lang="en-US" altLang="zh-CN" sz="6200" dirty="0"/>
          </a:p>
          <a:p>
            <a:pPr marL="0" indent="0" algn="l" fontAlgn="auto">
              <a:spcAft>
                <a:spcPts val="0"/>
              </a:spcAft>
            </a:pPr>
            <a:r>
              <a:rPr lang="en-US" altLang="zh-CN" sz="6200" dirty="0"/>
              <a:t>Redis</a:t>
            </a:r>
          </a:p>
          <a:p>
            <a:pPr marL="0" indent="0" algn="l" fontAlgn="auto">
              <a:spcAft>
                <a:spcPts val="0"/>
              </a:spcAft>
            </a:pPr>
            <a:r>
              <a:rPr lang="zh-CN" altLang="en-US" sz="6200" dirty="0"/>
              <a:t>单线程</a:t>
            </a:r>
            <a:r>
              <a:rPr lang="en-US" altLang="zh-CN" sz="6200" dirty="0"/>
              <a:t>PK</a:t>
            </a:r>
            <a:r>
              <a:rPr lang="zh-CN" altLang="en-US" sz="6200" dirty="0"/>
              <a:t>多线程</a:t>
            </a:r>
            <a:endParaRPr lang="en-US" altLang="zh-CN" sz="6200" dirty="0"/>
          </a:p>
          <a:p>
            <a:pPr marL="0" indent="0" algn="l" fontAlgn="auto">
              <a:spcAft>
                <a:spcPts val="0"/>
              </a:spcAft>
            </a:pPr>
            <a:r>
              <a:rPr lang="zh-CN" altLang="en-US" sz="6200" dirty="0"/>
              <a:t>环境</a:t>
            </a:r>
            <a:endParaRPr lang="en-US" altLang="zh-CN" sz="6200" dirty="0"/>
          </a:p>
          <a:p>
            <a:pPr marL="0" indent="0" algn="l" fontAlgn="auto">
              <a:spcAft>
                <a:spcPts val="0"/>
              </a:spcAft>
            </a:pPr>
            <a:r>
              <a:rPr lang="en-US" altLang="zh-CN" sz="6200" dirty="0"/>
              <a:t>String</a:t>
            </a:r>
          </a:p>
          <a:p>
            <a:pPr marL="0" indent="0" algn="l" fontAlgn="auto">
              <a:spcAft>
                <a:spcPts val="0"/>
              </a:spcAft>
            </a:pPr>
            <a:r>
              <a:rPr lang="zh-CN" altLang="en-US" sz="6200" dirty="0"/>
              <a:t>秒杀</a:t>
            </a:r>
            <a:endParaRPr lang="en-US" altLang="zh-CN" sz="6200" dirty="0"/>
          </a:p>
          <a:p>
            <a:pPr marL="0" indent="0" algn="l" fontAlgn="auto">
              <a:spcAft>
                <a:spcPts val="0"/>
              </a:spcAft>
            </a:pPr>
            <a:r>
              <a:rPr lang="en-US" altLang="zh-CN" sz="6200" dirty="0" err="1"/>
              <a:t>Hashtable</a:t>
            </a:r>
            <a:endParaRPr lang="en-US" altLang="zh-CN" sz="6200" dirty="0"/>
          </a:p>
          <a:p>
            <a:pPr marL="0" indent="0" algn="l" fontAlgn="auto">
              <a:spcAft>
                <a:spcPts val="0"/>
              </a:spcAft>
            </a:pPr>
            <a:r>
              <a:rPr lang="zh-CN" altLang="en-US" sz="6200" dirty="0"/>
              <a:t>原理揭秘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358556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28">
            <a:extLst>
              <a:ext uri="{FF2B5EF4-FFF2-40B4-BE49-F238E27FC236}">
                <a16:creationId xmlns:a16="http://schemas.microsoft.com/office/drawing/2014/main" id="{1A0FC33C-5008-4552-BAAA-2ABFDE532248}"/>
              </a:ext>
            </a:extLst>
          </p:cNvPr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C67A61-736E-45D5-98FC-DD317C81F2A5}"/>
              </a:ext>
            </a:extLst>
          </p:cNvPr>
          <p:cNvSpPr txBox="1"/>
          <p:nvPr/>
        </p:nvSpPr>
        <p:spPr>
          <a:xfrm>
            <a:off x="501651" y="195585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FFC000"/>
                </a:solidFill>
              </a:rPr>
              <a:t>Nosql</a:t>
            </a:r>
            <a:endParaRPr lang="zh-CN" alt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D3D76C-53CE-4D2D-8DFE-416209C3E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40" y="987640"/>
            <a:ext cx="5913632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017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28">
            <a:extLst>
              <a:ext uri="{FF2B5EF4-FFF2-40B4-BE49-F238E27FC236}">
                <a16:creationId xmlns:a16="http://schemas.microsoft.com/office/drawing/2014/main" id="{1A0FC33C-5008-4552-BAAA-2ABFDE532248}"/>
              </a:ext>
            </a:extLst>
          </p:cNvPr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C67A61-736E-45D5-98FC-DD317C81F2A5}"/>
              </a:ext>
            </a:extLst>
          </p:cNvPr>
          <p:cNvSpPr txBox="1"/>
          <p:nvPr/>
        </p:nvSpPr>
        <p:spPr>
          <a:xfrm>
            <a:off x="501651" y="195585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</a:rPr>
              <a:t>Redis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C00709-C8E7-4EAF-8498-F332DE8AE346}"/>
              </a:ext>
            </a:extLst>
          </p:cNvPr>
          <p:cNvSpPr txBox="1"/>
          <p:nvPr/>
        </p:nvSpPr>
        <p:spPr>
          <a:xfrm>
            <a:off x="616226" y="1131650"/>
            <a:ext cx="79115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REmote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DIctionary</a:t>
            </a:r>
            <a:r>
              <a:rPr lang="en-US" altLang="zh-CN" sz="2400" dirty="0"/>
              <a:t> Server</a:t>
            </a:r>
          </a:p>
          <a:p>
            <a:r>
              <a:rPr lang="zh-CN" altLang="en-US" sz="2400" dirty="0"/>
              <a:t>远程字典的服务</a:t>
            </a:r>
            <a:endParaRPr lang="en-US" altLang="zh-CN" sz="2400" dirty="0"/>
          </a:p>
          <a:p>
            <a:r>
              <a:rPr lang="zh-CN" altLang="en-US" sz="2400" dirty="0"/>
              <a:t>内存数据库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、方便扩展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、大数据量高性能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、八大结构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 、分布式存储</a:t>
            </a:r>
          </a:p>
        </p:txBody>
      </p:sp>
    </p:spTree>
    <p:extLst>
      <p:ext uri="{BB962C8B-B14F-4D97-AF65-F5344CB8AC3E}">
        <p14:creationId xmlns:p14="http://schemas.microsoft.com/office/powerpoint/2010/main" val="32593452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28">
            <a:extLst>
              <a:ext uri="{FF2B5EF4-FFF2-40B4-BE49-F238E27FC236}">
                <a16:creationId xmlns:a16="http://schemas.microsoft.com/office/drawing/2014/main" id="{1A0FC33C-5008-4552-BAAA-2ABFDE532248}"/>
              </a:ext>
            </a:extLst>
          </p:cNvPr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C67A61-736E-45D5-98FC-DD317C81F2A5}"/>
              </a:ext>
            </a:extLst>
          </p:cNvPr>
          <p:cNvSpPr txBox="1"/>
          <p:nvPr/>
        </p:nvSpPr>
        <p:spPr>
          <a:xfrm>
            <a:off x="501651" y="19558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</a:rPr>
              <a:t>八大结构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C00709-C8E7-4EAF-8498-F332DE8AE346}"/>
              </a:ext>
            </a:extLst>
          </p:cNvPr>
          <p:cNvSpPr txBox="1"/>
          <p:nvPr/>
        </p:nvSpPr>
        <p:spPr>
          <a:xfrm>
            <a:off x="616226" y="1131650"/>
            <a:ext cx="7911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多线程一定比多线程快？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648E3F-0C67-48C0-8F24-9BF05EDD6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065" y="915635"/>
            <a:ext cx="1691787" cy="23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944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28">
            <a:extLst>
              <a:ext uri="{FF2B5EF4-FFF2-40B4-BE49-F238E27FC236}">
                <a16:creationId xmlns:a16="http://schemas.microsoft.com/office/drawing/2014/main" id="{1A0FC33C-5008-4552-BAAA-2ABFDE532248}"/>
              </a:ext>
            </a:extLst>
          </p:cNvPr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C67A61-736E-45D5-98FC-DD317C81F2A5}"/>
              </a:ext>
            </a:extLst>
          </p:cNvPr>
          <p:cNvSpPr txBox="1"/>
          <p:nvPr/>
        </p:nvSpPr>
        <p:spPr>
          <a:xfrm>
            <a:off x="501651" y="195585"/>
            <a:ext cx="2816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</a:rPr>
              <a:t>单线程</a:t>
            </a:r>
            <a:r>
              <a:rPr lang="en-US" altLang="zh-CN" sz="2800" dirty="0">
                <a:solidFill>
                  <a:srgbClr val="FFC000"/>
                </a:solidFill>
              </a:rPr>
              <a:t>PK</a:t>
            </a:r>
            <a:r>
              <a:rPr lang="zh-CN" altLang="en-US" sz="2800" dirty="0">
                <a:solidFill>
                  <a:srgbClr val="FFC000"/>
                </a:solidFill>
              </a:rPr>
              <a:t>多线程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C00709-C8E7-4EAF-8498-F332DE8AE346}"/>
              </a:ext>
            </a:extLst>
          </p:cNvPr>
          <p:cNvSpPr txBox="1"/>
          <p:nvPr/>
        </p:nvSpPr>
        <p:spPr>
          <a:xfrm>
            <a:off x="616226" y="1131650"/>
            <a:ext cx="7911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单线程的原子性操作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单线程多进程  </a:t>
            </a:r>
            <a:r>
              <a:rPr lang="en-US" altLang="zh-CN" sz="2400" dirty="0"/>
              <a:t>PK  </a:t>
            </a:r>
            <a:r>
              <a:rPr lang="zh-CN" altLang="en-US" sz="2400" dirty="0"/>
              <a:t>多线程</a:t>
            </a:r>
          </a:p>
        </p:txBody>
      </p:sp>
    </p:spTree>
    <p:extLst>
      <p:ext uri="{BB962C8B-B14F-4D97-AF65-F5344CB8AC3E}">
        <p14:creationId xmlns:p14="http://schemas.microsoft.com/office/powerpoint/2010/main" val="82465739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28">
            <a:extLst>
              <a:ext uri="{FF2B5EF4-FFF2-40B4-BE49-F238E27FC236}">
                <a16:creationId xmlns:a16="http://schemas.microsoft.com/office/drawing/2014/main" id="{1A0FC33C-5008-4552-BAAA-2ABFDE532248}"/>
              </a:ext>
            </a:extLst>
          </p:cNvPr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C67A61-736E-45D5-98FC-DD317C81F2A5}"/>
              </a:ext>
            </a:extLst>
          </p:cNvPr>
          <p:cNvSpPr txBox="1"/>
          <p:nvPr/>
        </p:nvSpPr>
        <p:spPr>
          <a:xfrm>
            <a:off x="501651" y="195585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</a:rPr>
              <a:t>I/O</a:t>
            </a:r>
            <a:r>
              <a:rPr lang="zh-CN" altLang="en-US" sz="2800" dirty="0">
                <a:solidFill>
                  <a:srgbClr val="FFC000"/>
                </a:solidFill>
              </a:rPr>
              <a:t>多路复用</a:t>
            </a:r>
            <a:endParaRPr lang="zh-CN" alt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82D57B5-ADD2-4115-95C1-E72A2994F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1" y="1419670"/>
            <a:ext cx="7125317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9610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6426</TotalTime>
  <Words>245</Words>
  <Application>Microsoft Office PowerPoint</Application>
  <PresentationFormat>全屏显示(16:9)</PresentationFormat>
  <Paragraphs>69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宋体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Clay 文</cp:lastModifiedBy>
  <cp:revision>876</cp:revision>
  <dcterms:created xsi:type="dcterms:W3CDTF">2014-02-20T03:23:00Z</dcterms:created>
  <dcterms:modified xsi:type="dcterms:W3CDTF">2020-06-12T03:39:29Z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